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 id="294" r:id="rId37"/>
    <p:sldId id="295" r:id="rId38"/>
    <p:sldId id="297" r:id="rId39"/>
    <p:sldId id="298" r:id="rId40"/>
    <p:sldId id="299" r:id="rId41"/>
    <p:sldId id="300"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202</c:v>
                </c:pt>
                <c:pt idx="2">
                  <c:v>2205</c:v>
                </c:pt>
                <c:pt idx="3">
                  <c:v>1581</c:v>
                </c:pt>
                <c:pt idx="4">
                  <c:v>978</c:v>
                </c:pt>
                <c:pt idx="5">
                  <c:v>235</c:v>
                </c:pt>
                <c:pt idx="6">
                  <c:v>105</c:v>
                </c:pt>
              </c:numCache>
            </c:numRef>
          </c:val>
          <c:extLst>
            <c:ext xmlns:c16="http://schemas.microsoft.com/office/drawing/2014/chart" uri="{C3380CC4-5D6E-409C-BE32-E72D297353CC}">
              <c16:uniqueId val="{00000000-8438-4680-ACAF-DBEB703AF6F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c:v>
                </c:pt>
                <c:pt idx="1">
                  <c:v>146</c:v>
                </c:pt>
                <c:pt idx="2">
                  <c:v>1688</c:v>
                </c:pt>
                <c:pt idx="3">
                  <c:v>1437</c:v>
                </c:pt>
                <c:pt idx="4">
                  <c:v>935</c:v>
                </c:pt>
                <c:pt idx="5">
                  <c:v>307</c:v>
                </c:pt>
                <c:pt idx="6">
                  <c:v>122</c:v>
                </c:pt>
              </c:numCache>
            </c:numRef>
          </c:val>
          <c:extLst>
            <c:ext xmlns:c16="http://schemas.microsoft.com/office/drawing/2014/chart" uri="{C3380CC4-5D6E-409C-BE32-E72D297353CC}">
              <c16:uniqueId val="{00000001-8438-4680-ACAF-DBEB703AF6F6}"/>
            </c:ext>
          </c:extLst>
        </c:ser>
        <c:dLbls>
          <c:showLegendKey val="0"/>
          <c:showVal val="0"/>
          <c:showCatName val="0"/>
          <c:showSerName val="0"/>
          <c:showPercent val="0"/>
          <c:showBubbleSize val="0"/>
        </c:dLbls>
        <c:gapWidth val="219"/>
        <c:overlap val="-27"/>
        <c:axId val="449235312"/>
        <c:axId val="449234328"/>
      </c:barChart>
      <c:catAx>
        <c:axId val="449235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234328"/>
        <c:crosses val="autoZero"/>
        <c:auto val="1"/>
        <c:lblAlgn val="ctr"/>
        <c:lblOffset val="100"/>
        <c:noMultiLvlLbl val="0"/>
      </c:catAx>
      <c:valAx>
        <c:axId val="449234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23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623F1-1D8F-4BDB-A199-63920379DA02}"/>
              </a:ext>
            </a:extLst>
          </p:cNvPr>
          <p:cNvSpPr>
            <a:spLocks noGrp="1"/>
          </p:cNvSpPr>
          <p:nvPr>
            <p:ph type="ctrTitle"/>
          </p:nvPr>
        </p:nvSpPr>
        <p:spPr/>
        <p:txBody>
          <a:bodyPr/>
          <a:lstStyle/>
          <a:p>
            <a:r>
              <a:rPr lang="en-US"/>
              <a:t>Monthly Reports V2</a:t>
            </a:r>
          </a:p>
        </p:txBody>
      </p:sp>
      <p:sp>
        <p:nvSpPr>
          <p:cNvPr id="3" name="Subtitle 2">
            <a:extLst>
              <a:ext uri="{FF2B5EF4-FFF2-40B4-BE49-F238E27FC236}">
                <a16:creationId xmlns:a16="http://schemas.microsoft.com/office/drawing/2014/main" id="{2E9E4488-1E3B-4878-B264-4FCB96FA0E31}"/>
              </a:ext>
            </a:extLst>
          </p:cNvPr>
          <p:cNvSpPr>
            <a:spLocks noGrp="1"/>
          </p:cNvSpPr>
          <p:nvPr>
            <p:ph type="subTitle" idx="1"/>
          </p:nvPr>
        </p:nvSpPr>
        <p:spPr/>
        <p:txBody>
          <a:bodyPr/>
          <a:lstStyle/>
          <a:p>
            <a:r>
              <a:rPr lang="en-US"/>
              <a:t>Mosh Social Media</a:t>
            </a:r>
          </a:p>
        </p:txBody>
      </p:sp>
    </p:spTree>
    <p:extLst>
      <p:ext uri="{BB962C8B-B14F-4D97-AF65-F5344CB8AC3E}">
        <p14:creationId xmlns:p14="http://schemas.microsoft.com/office/powerpoint/2010/main" val="4103477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E4ED4-F96D-4EBC-B51C-36B67CC5F5C2}"/>
              </a:ext>
            </a:extLst>
          </p:cNvPr>
          <p:cNvSpPr>
            <a:spLocks noGrp="1"/>
          </p:cNvSpPr>
          <p:nvPr>
            <p:ph type="title"/>
          </p:nvPr>
        </p:nvSpPr>
        <p:spPr/>
        <p:txBody>
          <a:bodyPr/>
          <a:lstStyle/>
          <a:p>
            <a:r>
              <a:rPr lang="en-US"/>
              <a:t>Facebook Facebook Metrics | Triumph &amp; Disaster</a:t>
            </a:r>
          </a:p>
        </p:txBody>
      </p:sp>
      <p:graphicFrame>
        <p:nvGraphicFramePr>
          <p:cNvPr id="5" name="Table Placeholder 4">
            <a:extLst>
              <a:ext uri="{FF2B5EF4-FFF2-40B4-BE49-F238E27FC236}">
                <a16:creationId xmlns:a16="http://schemas.microsoft.com/office/drawing/2014/main" id="{8C6496F8-30BC-44AA-B88B-72368C8D2D65}"/>
              </a:ext>
            </a:extLst>
          </p:cNvPr>
          <p:cNvGraphicFramePr>
            <a:graphicFrameLocks noGrp="1"/>
          </p:cNvGraphicFramePr>
          <p:nvPr>
            <p:ph type="tbl" sz="quarter" idx="13"/>
            <p:extLst>
              <p:ext uri="{D42A27DB-BD31-4B8C-83A1-F6EECF244321}">
                <p14:modId xmlns:p14="http://schemas.microsoft.com/office/powerpoint/2010/main" val="2863847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9936344"/>
                    </a:ext>
                  </a:extLst>
                </a:gridCol>
                <a:gridCol w="4114800">
                  <a:extLst>
                    <a:ext uri="{9D8B030D-6E8A-4147-A177-3AD203B41FA5}">
                      <a16:colId xmlns:a16="http://schemas.microsoft.com/office/drawing/2014/main" val="2958617424"/>
                    </a:ext>
                  </a:extLst>
                </a:gridCol>
              </a:tblGrid>
              <a:tr h="370840">
                <a:tc>
                  <a:txBody>
                    <a:bodyPr/>
                    <a:lstStyle/>
                    <a:p>
                      <a:r>
                        <a:rPr lang="en-US" sz="1000"/>
                        <a:t>Name</a:t>
                      </a:r>
                    </a:p>
                  </a:txBody>
                  <a:tcPr/>
                </a:tc>
                <a:tc>
                  <a:txBody>
                    <a:bodyPr/>
                    <a:lstStyle/>
                    <a:p>
                      <a:r>
                        <a:rPr lang="en-US" sz="1000"/>
                        <a:t>Value</a:t>
                      </a:r>
                    </a:p>
                  </a:txBody>
                  <a:tcPr/>
                </a:tc>
                <a:extLst>
                  <a:ext uri="{0D108BD9-81ED-4DB2-BD59-A6C34878D82A}">
                    <a16:rowId xmlns:a16="http://schemas.microsoft.com/office/drawing/2014/main" val="753576785"/>
                  </a:ext>
                </a:extLst>
              </a:tr>
              <a:tr h="370840">
                <a:tc>
                  <a:txBody>
                    <a:bodyPr/>
                    <a:lstStyle/>
                    <a:p>
                      <a:r>
                        <a:rPr lang="en-US" sz="1000"/>
                        <a:t>01 Total Page Likes</a:t>
                      </a:r>
                    </a:p>
                  </a:txBody>
                  <a:tcPr/>
                </a:tc>
                <a:tc>
                  <a:txBody>
                    <a:bodyPr/>
                    <a:lstStyle/>
                    <a:p>
                      <a:r>
                        <a:rPr lang="en-US" sz="1000"/>
                        <a:t>10109</a:t>
                      </a:r>
                    </a:p>
                  </a:txBody>
                  <a:tcPr/>
                </a:tc>
                <a:extLst>
                  <a:ext uri="{0D108BD9-81ED-4DB2-BD59-A6C34878D82A}">
                    <a16:rowId xmlns:a16="http://schemas.microsoft.com/office/drawing/2014/main" val="3451817861"/>
                  </a:ext>
                </a:extLst>
              </a:tr>
              <a:tr h="370840">
                <a:tc>
                  <a:txBody>
                    <a:bodyPr/>
                    <a:lstStyle/>
                    <a:p>
                      <a:r>
                        <a:rPr lang="en-US" sz="1000"/>
                        <a:t>02 Net New Likes</a:t>
                      </a:r>
                    </a:p>
                  </a:txBody>
                  <a:tcPr/>
                </a:tc>
                <a:tc>
                  <a:txBody>
                    <a:bodyPr/>
                    <a:lstStyle/>
                    <a:p>
                      <a:r>
                        <a:rPr lang="en-US" sz="1000"/>
                        <a:t>6</a:t>
                      </a:r>
                    </a:p>
                  </a:txBody>
                  <a:tcPr/>
                </a:tc>
                <a:extLst>
                  <a:ext uri="{0D108BD9-81ED-4DB2-BD59-A6C34878D82A}">
                    <a16:rowId xmlns:a16="http://schemas.microsoft.com/office/drawing/2014/main" val="238107052"/>
                  </a:ext>
                </a:extLst>
              </a:tr>
              <a:tr h="370840">
                <a:tc>
                  <a:txBody>
                    <a:bodyPr/>
                    <a:lstStyle/>
                    <a:p>
                      <a:r>
                        <a:rPr lang="en-US" sz="1000"/>
                        <a:t>03 Inbound Posts &amp; Messages</a:t>
                      </a:r>
                    </a:p>
                  </a:txBody>
                  <a:tcPr/>
                </a:tc>
                <a:tc>
                  <a:txBody>
                    <a:bodyPr/>
                    <a:lstStyle/>
                    <a:p>
                      <a:r>
                        <a:rPr lang="en-US" sz="1000"/>
                        <a:t>4</a:t>
                      </a:r>
                    </a:p>
                  </a:txBody>
                  <a:tcPr/>
                </a:tc>
                <a:extLst>
                  <a:ext uri="{0D108BD9-81ED-4DB2-BD59-A6C34878D82A}">
                    <a16:rowId xmlns:a16="http://schemas.microsoft.com/office/drawing/2014/main" val="1842928080"/>
                  </a:ext>
                </a:extLst>
              </a:tr>
              <a:tr h="370840">
                <a:tc>
                  <a:txBody>
                    <a:bodyPr/>
                    <a:lstStyle/>
                    <a:p>
                      <a:r>
                        <a:rPr lang="en-US" sz="1000"/>
                        <a:t>04 Total Impressions</a:t>
                      </a:r>
                    </a:p>
                  </a:txBody>
                  <a:tcPr/>
                </a:tc>
                <a:tc>
                  <a:txBody>
                    <a:bodyPr/>
                    <a:lstStyle/>
                    <a:p>
                      <a:r>
                        <a:rPr lang="en-US" sz="1000"/>
                        <a:t>220486</a:t>
                      </a:r>
                    </a:p>
                  </a:txBody>
                  <a:tcPr/>
                </a:tc>
                <a:extLst>
                  <a:ext uri="{0D108BD9-81ED-4DB2-BD59-A6C34878D82A}">
                    <a16:rowId xmlns:a16="http://schemas.microsoft.com/office/drawing/2014/main" val="1702685791"/>
                  </a:ext>
                </a:extLst>
              </a:tr>
              <a:tr h="370840">
                <a:tc>
                  <a:txBody>
                    <a:bodyPr/>
                    <a:lstStyle/>
                    <a:p>
                      <a:r>
                        <a:rPr lang="en-US" sz="1000"/>
                        <a:t>05 Total Post Views</a:t>
                      </a:r>
                    </a:p>
                  </a:txBody>
                  <a:tcPr/>
                </a:tc>
                <a:tc>
                  <a:txBody>
                    <a:bodyPr/>
                    <a:lstStyle/>
                    <a:p>
                      <a:r>
                        <a:rPr lang="en-US" sz="1000"/>
                        <a:t>220032</a:t>
                      </a:r>
                    </a:p>
                  </a:txBody>
                  <a:tcPr/>
                </a:tc>
                <a:extLst>
                  <a:ext uri="{0D108BD9-81ED-4DB2-BD59-A6C34878D82A}">
                    <a16:rowId xmlns:a16="http://schemas.microsoft.com/office/drawing/2014/main" val="1068520586"/>
                  </a:ext>
                </a:extLst>
              </a:tr>
              <a:tr h="370840">
                <a:tc>
                  <a:txBody>
                    <a:bodyPr/>
                    <a:lstStyle/>
                    <a:p>
                      <a:r>
                        <a:rPr lang="en-US" sz="1000"/>
                        <a:t>06 Avg. Page Reach (28 days)</a:t>
                      </a:r>
                    </a:p>
                  </a:txBody>
                  <a:tcPr/>
                </a:tc>
                <a:tc>
                  <a:txBody>
                    <a:bodyPr/>
                    <a:lstStyle/>
                    <a:p>
                      <a:r>
                        <a:rPr lang="en-US" sz="1000"/>
                        <a:t>57065.733333333</a:t>
                      </a:r>
                    </a:p>
                  </a:txBody>
                  <a:tcPr/>
                </a:tc>
                <a:extLst>
                  <a:ext uri="{0D108BD9-81ED-4DB2-BD59-A6C34878D82A}">
                    <a16:rowId xmlns:a16="http://schemas.microsoft.com/office/drawing/2014/main" val="1824291361"/>
                  </a:ext>
                </a:extLst>
              </a:tr>
            </a:tbl>
          </a:graphicData>
        </a:graphic>
      </p:graphicFrame>
      <p:sp>
        <p:nvSpPr>
          <p:cNvPr id="4" name="Text Placeholder 3">
            <a:extLst>
              <a:ext uri="{FF2B5EF4-FFF2-40B4-BE49-F238E27FC236}">
                <a16:creationId xmlns:a16="http://schemas.microsoft.com/office/drawing/2014/main" id="{47D52C06-3867-44E5-9ABB-36EC71C4DA5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577542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D5C28-F321-4D30-B902-AB73E98FEA83}"/>
              </a:ext>
            </a:extLst>
          </p:cNvPr>
          <p:cNvSpPr>
            <a:spLocks noGrp="1"/>
          </p:cNvSpPr>
          <p:nvPr>
            <p:ph type="title"/>
          </p:nvPr>
        </p:nvSpPr>
        <p:spPr/>
        <p:txBody>
          <a:bodyPr/>
          <a:lstStyle/>
          <a:p>
            <a:r>
              <a:rPr lang="en-US"/>
              <a:t>Facebook Facebook Posts Table + Spend | Triumph &amp; Disaster - 1 of 3</a:t>
            </a:r>
          </a:p>
        </p:txBody>
      </p:sp>
      <p:graphicFrame>
        <p:nvGraphicFramePr>
          <p:cNvPr id="5" name="Table Placeholder 4">
            <a:extLst>
              <a:ext uri="{FF2B5EF4-FFF2-40B4-BE49-F238E27FC236}">
                <a16:creationId xmlns:a16="http://schemas.microsoft.com/office/drawing/2014/main" id="{4D36E3E3-1A10-48B8-B0AA-3B5C2A0FE9D2}"/>
              </a:ext>
            </a:extLst>
          </p:cNvPr>
          <p:cNvGraphicFramePr>
            <a:graphicFrameLocks noGrp="1"/>
          </p:cNvGraphicFramePr>
          <p:nvPr>
            <p:ph type="tbl" sz="quarter" idx="13"/>
            <p:extLst>
              <p:ext uri="{D42A27DB-BD31-4B8C-83A1-F6EECF244321}">
                <p14:modId xmlns:p14="http://schemas.microsoft.com/office/powerpoint/2010/main" val="3652607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22524224"/>
                    </a:ext>
                  </a:extLst>
                </a:gridCol>
                <a:gridCol w="493776">
                  <a:extLst>
                    <a:ext uri="{9D8B030D-6E8A-4147-A177-3AD203B41FA5}">
                      <a16:colId xmlns:a16="http://schemas.microsoft.com/office/drawing/2014/main" val="203677476"/>
                    </a:ext>
                  </a:extLst>
                </a:gridCol>
                <a:gridCol w="493776">
                  <a:extLst>
                    <a:ext uri="{9D8B030D-6E8A-4147-A177-3AD203B41FA5}">
                      <a16:colId xmlns:a16="http://schemas.microsoft.com/office/drawing/2014/main" val="1639611951"/>
                    </a:ext>
                  </a:extLst>
                </a:gridCol>
                <a:gridCol w="493776">
                  <a:extLst>
                    <a:ext uri="{9D8B030D-6E8A-4147-A177-3AD203B41FA5}">
                      <a16:colId xmlns:a16="http://schemas.microsoft.com/office/drawing/2014/main" val="1860630255"/>
                    </a:ext>
                  </a:extLst>
                </a:gridCol>
                <a:gridCol w="493776">
                  <a:extLst>
                    <a:ext uri="{9D8B030D-6E8A-4147-A177-3AD203B41FA5}">
                      <a16:colId xmlns:a16="http://schemas.microsoft.com/office/drawing/2014/main" val="1018543157"/>
                    </a:ext>
                  </a:extLst>
                </a:gridCol>
                <a:gridCol w="493776">
                  <a:extLst>
                    <a:ext uri="{9D8B030D-6E8A-4147-A177-3AD203B41FA5}">
                      <a16:colId xmlns:a16="http://schemas.microsoft.com/office/drawing/2014/main" val="2525063703"/>
                    </a:ext>
                  </a:extLst>
                </a:gridCol>
                <a:gridCol w="493776">
                  <a:extLst>
                    <a:ext uri="{9D8B030D-6E8A-4147-A177-3AD203B41FA5}">
                      <a16:colId xmlns:a16="http://schemas.microsoft.com/office/drawing/2014/main" val="1155392824"/>
                    </a:ext>
                  </a:extLst>
                </a:gridCol>
                <a:gridCol w="493776">
                  <a:extLst>
                    <a:ext uri="{9D8B030D-6E8A-4147-A177-3AD203B41FA5}">
                      <a16:colId xmlns:a16="http://schemas.microsoft.com/office/drawing/2014/main" val="1079792784"/>
                    </a:ext>
                  </a:extLst>
                </a:gridCol>
                <a:gridCol w="493776">
                  <a:extLst>
                    <a:ext uri="{9D8B030D-6E8A-4147-A177-3AD203B41FA5}">
                      <a16:colId xmlns:a16="http://schemas.microsoft.com/office/drawing/2014/main" val="348691280"/>
                    </a:ext>
                  </a:extLst>
                </a:gridCol>
                <a:gridCol w="493776">
                  <a:extLst>
                    <a:ext uri="{9D8B030D-6E8A-4147-A177-3AD203B41FA5}">
                      <a16:colId xmlns:a16="http://schemas.microsoft.com/office/drawing/2014/main" val="188440694"/>
                    </a:ext>
                  </a:extLst>
                </a:gridCol>
                <a:gridCol w="493776">
                  <a:extLst>
                    <a:ext uri="{9D8B030D-6E8A-4147-A177-3AD203B41FA5}">
                      <a16:colId xmlns:a16="http://schemas.microsoft.com/office/drawing/2014/main" val="2487563251"/>
                    </a:ext>
                  </a:extLst>
                </a:gridCol>
                <a:gridCol w="493776">
                  <a:extLst>
                    <a:ext uri="{9D8B030D-6E8A-4147-A177-3AD203B41FA5}">
                      <a16:colId xmlns:a16="http://schemas.microsoft.com/office/drawing/2014/main" val="379132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per Person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extLst>
                  <a:ext uri="{0D108BD9-81ED-4DB2-BD59-A6C34878D82A}">
                    <a16:rowId xmlns:a16="http://schemas.microsoft.com/office/drawing/2014/main" val="994836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- 12 Nov</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n/a</a:t>
                      </a:r>
                    </a:p>
                  </a:txBody>
                  <a:tcPr/>
                </a:tc>
                <a:extLst>
                  <a:ext uri="{0D108BD9-81ED-4DB2-BD59-A6C34878D82A}">
                    <a16:rowId xmlns:a16="http://schemas.microsoft.com/office/drawing/2014/main" val="1124336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- 26 Nov</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n/a</a:t>
                      </a:r>
                    </a:p>
                  </a:txBody>
                  <a:tcPr/>
                </a:tc>
                <a:extLst>
                  <a:ext uri="{0D108BD9-81ED-4DB2-BD59-A6C34878D82A}">
                    <a16:rowId xmlns:a16="http://schemas.microsoft.com/office/drawing/2014/main" val="3787024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- 03 Nov</a:t>
                      </a:r>
                      <a:r>
                        <a:rPr kumimoji="0" lang="en-US" sz="1000" b="0" i="0" u="none" strike="noStrike" kern="1200" cap="none" spc="0" normalizeH="0" baseline="0" noProof="0">
                          <a:ln>
                            <a:noFill/>
                          </a:ln>
                          <a:solidFill>
                            <a:prstClr val="black"/>
                          </a:solidFill>
                          <a:effectLst/>
                          <a:uLnTx/>
                          <a:uFillTx/>
                          <a:latin typeface="+mn-lt"/>
                          <a:ea typeface="+mn-ea"/>
                          <a:cs typeface="+mn-cs"/>
                        </a:rPr>
                        <a:t>
 The natural healing properties of Kawakawa make it a great natural cleansing and calming agent, which is why we included it in our YLF Body Wash, as well as our Spice Deodorant and Fibre Royale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n/a</a:t>
                      </a:r>
                    </a:p>
                  </a:txBody>
                  <a:tcPr/>
                </a:tc>
                <a:extLst>
                  <a:ext uri="{0D108BD9-81ED-4DB2-BD59-A6C34878D82A}">
                    <a16:rowId xmlns:a16="http://schemas.microsoft.com/office/drawing/2014/main" val="1434557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- 29 Nov</a:t>
                      </a:r>
                      <a:r>
                        <a:rPr kumimoji="0" lang="en-US" sz="1000" b="0" i="0" u="none" strike="noStrike" kern="1200" cap="none" spc="0" normalizeH="0" baseline="0" noProof="0">
                          <a:ln>
                            <a:noFill/>
                          </a:ln>
                          <a:solidFill>
                            <a:prstClr val="black"/>
                          </a:solidFill>
                          <a:effectLst/>
                          <a:uLnTx/>
                          <a:uFillTx/>
                          <a:latin typeface="+mn-lt"/>
                          <a:ea typeface="+mn-ea"/>
                          <a:cs typeface="+mn-cs"/>
                        </a:rPr>
                        <a:t>
 Your new 1-2 punch 🥊 Wash &amp; treat, repeat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n/a</a:t>
                      </a:r>
                    </a:p>
                  </a:txBody>
                  <a:tcPr/>
                </a:tc>
                <a:extLst>
                  <a:ext uri="{0D108BD9-81ED-4DB2-BD59-A6C34878D82A}">
                    <a16:rowId xmlns:a16="http://schemas.microsoft.com/office/drawing/2014/main" val="3522888841"/>
                  </a:ext>
                </a:extLst>
              </a:tr>
            </a:tbl>
          </a:graphicData>
        </a:graphic>
      </p:graphicFrame>
      <p:sp>
        <p:nvSpPr>
          <p:cNvPr id="4" name="Text Placeholder 3">
            <a:extLst>
              <a:ext uri="{FF2B5EF4-FFF2-40B4-BE49-F238E27FC236}">
                <a16:creationId xmlns:a16="http://schemas.microsoft.com/office/drawing/2014/main" id="{547D6B7B-E8BF-43D9-A642-23FDD6A73EC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253346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49462-92D6-4E19-804C-DDFC6E0C116A}"/>
              </a:ext>
            </a:extLst>
          </p:cNvPr>
          <p:cNvSpPr>
            <a:spLocks noGrp="1"/>
          </p:cNvSpPr>
          <p:nvPr>
            <p:ph type="title"/>
          </p:nvPr>
        </p:nvSpPr>
        <p:spPr/>
        <p:txBody>
          <a:bodyPr/>
          <a:lstStyle/>
          <a:p>
            <a:r>
              <a:rPr lang="en-US"/>
              <a:t>Facebook Facebook Posts Table + Spend | Triumph &amp; Disaster - 2 of 3</a:t>
            </a:r>
          </a:p>
        </p:txBody>
      </p:sp>
      <p:graphicFrame>
        <p:nvGraphicFramePr>
          <p:cNvPr id="5" name="Table Placeholder 4">
            <a:extLst>
              <a:ext uri="{FF2B5EF4-FFF2-40B4-BE49-F238E27FC236}">
                <a16:creationId xmlns:a16="http://schemas.microsoft.com/office/drawing/2014/main" id="{338D040E-D637-4F64-B03E-958943513374}"/>
              </a:ext>
            </a:extLst>
          </p:cNvPr>
          <p:cNvGraphicFramePr>
            <a:graphicFrameLocks noGrp="1"/>
          </p:cNvGraphicFramePr>
          <p:nvPr>
            <p:ph type="tbl" sz="quarter" idx="13"/>
            <p:extLst>
              <p:ext uri="{D42A27DB-BD31-4B8C-83A1-F6EECF244321}">
                <p14:modId xmlns:p14="http://schemas.microsoft.com/office/powerpoint/2010/main" val="3280027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34205305"/>
                    </a:ext>
                  </a:extLst>
                </a:gridCol>
                <a:gridCol w="493776">
                  <a:extLst>
                    <a:ext uri="{9D8B030D-6E8A-4147-A177-3AD203B41FA5}">
                      <a16:colId xmlns:a16="http://schemas.microsoft.com/office/drawing/2014/main" val="2785894469"/>
                    </a:ext>
                  </a:extLst>
                </a:gridCol>
                <a:gridCol w="493776">
                  <a:extLst>
                    <a:ext uri="{9D8B030D-6E8A-4147-A177-3AD203B41FA5}">
                      <a16:colId xmlns:a16="http://schemas.microsoft.com/office/drawing/2014/main" val="3870049253"/>
                    </a:ext>
                  </a:extLst>
                </a:gridCol>
                <a:gridCol w="493776">
                  <a:extLst>
                    <a:ext uri="{9D8B030D-6E8A-4147-A177-3AD203B41FA5}">
                      <a16:colId xmlns:a16="http://schemas.microsoft.com/office/drawing/2014/main" val="3260771875"/>
                    </a:ext>
                  </a:extLst>
                </a:gridCol>
                <a:gridCol w="493776">
                  <a:extLst>
                    <a:ext uri="{9D8B030D-6E8A-4147-A177-3AD203B41FA5}">
                      <a16:colId xmlns:a16="http://schemas.microsoft.com/office/drawing/2014/main" val="3573695637"/>
                    </a:ext>
                  </a:extLst>
                </a:gridCol>
                <a:gridCol w="493776">
                  <a:extLst>
                    <a:ext uri="{9D8B030D-6E8A-4147-A177-3AD203B41FA5}">
                      <a16:colId xmlns:a16="http://schemas.microsoft.com/office/drawing/2014/main" val="3900819620"/>
                    </a:ext>
                  </a:extLst>
                </a:gridCol>
                <a:gridCol w="493776">
                  <a:extLst>
                    <a:ext uri="{9D8B030D-6E8A-4147-A177-3AD203B41FA5}">
                      <a16:colId xmlns:a16="http://schemas.microsoft.com/office/drawing/2014/main" val="2294910696"/>
                    </a:ext>
                  </a:extLst>
                </a:gridCol>
                <a:gridCol w="493776">
                  <a:extLst>
                    <a:ext uri="{9D8B030D-6E8A-4147-A177-3AD203B41FA5}">
                      <a16:colId xmlns:a16="http://schemas.microsoft.com/office/drawing/2014/main" val="3138056282"/>
                    </a:ext>
                  </a:extLst>
                </a:gridCol>
                <a:gridCol w="493776">
                  <a:extLst>
                    <a:ext uri="{9D8B030D-6E8A-4147-A177-3AD203B41FA5}">
                      <a16:colId xmlns:a16="http://schemas.microsoft.com/office/drawing/2014/main" val="3883203568"/>
                    </a:ext>
                  </a:extLst>
                </a:gridCol>
                <a:gridCol w="493776">
                  <a:extLst>
                    <a:ext uri="{9D8B030D-6E8A-4147-A177-3AD203B41FA5}">
                      <a16:colId xmlns:a16="http://schemas.microsoft.com/office/drawing/2014/main" val="170049915"/>
                    </a:ext>
                  </a:extLst>
                </a:gridCol>
                <a:gridCol w="493776">
                  <a:extLst>
                    <a:ext uri="{9D8B030D-6E8A-4147-A177-3AD203B41FA5}">
                      <a16:colId xmlns:a16="http://schemas.microsoft.com/office/drawing/2014/main" val="2476556864"/>
                    </a:ext>
                  </a:extLst>
                </a:gridCol>
                <a:gridCol w="493776">
                  <a:extLst>
                    <a:ext uri="{9D8B030D-6E8A-4147-A177-3AD203B41FA5}">
                      <a16:colId xmlns:a16="http://schemas.microsoft.com/office/drawing/2014/main" val="2235061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per Person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extLst>
                  <a:ext uri="{0D108BD9-81ED-4DB2-BD59-A6C34878D82A}">
                    <a16:rowId xmlns:a16="http://schemas.microsoft.com/office/drawing/2014/main" val="947966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- 24 Nov</a:t>
                      </a:r>
                      <a:r>
                        <a:rPr kumimoji="0" lang="en-US" sz="1000" b="0" i="0" u="none" strike="noStrike" kern="1200" cap="none" spc="0" normalizeH="0" baseline="0" noProof="0">
                          <a:ln>
                            <a:noFill/>
                          </a:ln>
                          <a:solidFill>
                            <a:prstClr val="black"/>
                          </a:solidFill>
                          <a:effectLst/>
                          <a:uLnTx/>
                          <a:uFillTx/>
                          <a:latin typeface="+mn-lt"/>
                          <a:ea typeface="+mn-ea"/>
                          <a:cs typeface="+mn-cs"/>
                        </a:rPr>
                        <a:t>
 5000 BC in Sydney have cultivated a unique culture that values style, camaraderie, and high-quality self-care. We can get on board with that.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n/a</a:t>
                      </a:r>
                    </a:p>
                  </a:txBody>
                  <a:tcPr/>
                </a:tc>
                <a:extLst>
                  <a:ext uri="{0D108BD9-81ED-4DB2-BD59-A6C34878D82A}">
                    <a16:rowId xmlns:a16="http://schemas.microsoft.com/office/drawing/2014/main" val="877467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- 05 Nov</a:t>
                      </a:r>
                      <a:r>
                        <a:rPr kumimoji="0" lang="en-US" sz="1000" b="0" i="0" u="none" strike="noStrike" kern="1200" cap="none" spc="0" normalizeH="0" baseline="0" noProof="0">
                          <a:ln>
                            <a:noFill/>
                          </a:ln>
                          <a:solidFill>
                            <a:prstClr val="black"/>
                          </a:solidFill>
                          <a:effectLst/>
                          <a:uLnTx/>
                          <a:uFillTx/>
                          <a:latin typeface="+mn-lt"/>
                          <a:ea typeface="+mn-ea"/>
                          <a:cs typeface="+mn-cs"/>
                        </a:rPr>
                        <a:t>
 All natural sea salt spray. Named after one of NZ's most famous West Coast beaches 🌊
Photo credit: @missdoenbica on 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n/a</a:t>
                      </a:r>
                    </a:p>
                  </a:txBody>
                  <a:tcPr/>
                </a:tc>
                <a:extLst>
                  <a:ext uri="{0D108BD9-81ED-4DB2-BD59-A6C34878D82A}">
                    <a16:rowId xmlns:a16="http://schemas.microsoft.com/office/drawing/2014/main" val="3235600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- 10 Nov</a:t>
                      </a:r>
                      <a:r>
                        <a:rPr kumimoji="0" lang="en-US" sz="1000" b="0" i="0" u="none" strike="noStrike" kern="1200" cap="none" spc="0" normalizeH="0" baseline="0" noProof="0">
                          <a:ln>
                            <a:noFill/>
                          </a:ln>
                          <a:solidFill>
                            <a:prstClr val="black"/>
                          </a:solidFill>
                          <a:effectLst/>
                          <a:uLnTx/>
                          <a:uFillTx/>
                          <a:latin typeface="+mn-lt"/>
                          <a:ea typeface="+mn-ea"/>
                          <a:cs typeface="+mn-cs"/>
                        </a:rPr>
                        <a:t>
 @thebirdcagenz on IG showcasing our YLF Body Wash and Old Fashioned Shave Cream.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n/a</a:t>
                      </a:r>
                    </a:p>
                  </a:txBody>
                  <a:tcPr/>
                </a:tc>
                <a:extLst>
                  <a:ext uri="{0D108BD9-81ED-4DB2-BD59-A6C34878D82A}">
                    <a16:rowId xmlns:a16="http://schemas.microsoft.com/office/drawing/2014/main" val="1568368888"/>
                  </a:ext>
                </a:extLst>
              </a:tr>
            </a:tbl>
          </a:graphicData>
        </a:graphic>
      </p:graphicFrame>
      <p:sp>
        <p:nvSpPr>
          <p:cNvPr id="4" name="Text Placeholder 3">
            <a:extLst>
              <a:ext uri="{FF2B5EF4-FFF2-40B4-BE49-F238E27FC236}">
                <a16:creationId xmlns:a16="http://schemas.microsoft.com/office/drawing/2014/main" id="{8209CF4C-6706-404B-B44B-243E5A08A5C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9440690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2DAE7-8C09-4416-9624-1693B6ED2C12}"/>
              </a:ext>
            </a:extLst>
          </p:cNvPr>
          <p:cNvSpPr>
            <a:spLocks noGrp="1"/>
          </p:cNvSpPr>
          <p:nvPr>
            <p:ph type="title"/>
          </p:nvPr>
        </p:nvSpPr>
        <p:spPr/>
        <p:txBody>
          <a:bodyPr/>
          <a:lstStyle/>
          <a:p>
            <a:r>
              <a:rPr lang="en-US"/>
              <a:t>Facebook Facebook Posts Table + Spend | Triumph &amp; Disaster - 3 of 3</a:t>
            </a:r>
          </a:p>
        </p:txBody>
      </p:sp>
      <p:graphicFrame>
        <p:nvGraphicFramePr>
          <p:cNvPr id="5" name="Table Placeholder 4">
            <a:extLst>
              <a:ext uri="{FF2B5EF4-FFF2-40B4-BE49-F238E27FC236}">
                <a16:creationId xmlns:a16="http://schemas.microsoft.com/office/drawing/2014/main" id="{EA3BF9CE-A067-400D-AC1F-52DC8D467242}"/>
              </a:ext>
            </a:extLst>
          </p:cNvPr>
          <p:cNvGraphicFramePr>
            <a:graphicFrameLocks noGrp="1"/>
          </p:cNvGraphicFramePr>
          <p:nvPr>
            <p:ph type="tbl" sz="quarter" idx="13"/>
            <p:extLst>
              <p:ext uri="{D42A27DB-BD31-4B8C-83A1-F6EECF244321}">
                <p14:modId xmlns:p14="http://schemas.microsoft.com/office/powerpoint/2010/main" val="2494265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79661857"/>
                    </a:ext>
                  </a:extLst>
                </a:gridCol>
                <a:gridCol w="493776">
                  <a:extLst>
                    <a:ext uri="{9D8B030D-6E8A-4147-A177-3AD203B41FA5}">
                      <a16:colId xmlns:a16="http://schemas.microsoft.com/office/drawing/2014/main" val="416702851"/>
                    </a:ext>
                  </a:extLst>
                </a:gridCol>
                <a:gridCol w="493776">
                  <a:extLst>
                    <a:ext uri="{9D8B030D-6E8A-4147-A177-3AD203B41FA5}">
                      <a16:colId xmlns:a16="http://schemas.microsoft.com/office/drawing/2014/main" val="3875840141"/>
                    </a:ext>
                  </a:extLst>
                </a:gridCol>
                <a:gridCol w="493776">
                  <a:extLst>
                    <a:ext uri="{9D8B030D-6E8A-4147-A177-3AD203B41FA5}">
                      <a16:colId xmlns:a16="http://schemas.microsoft.com/office/drawing/2014/main" val="3069418290"/>
                    </a:ext>
                  </a:extLst>
                </a:gridCol>
                <a:gridCol w="493776">
                  <a:extLst>
                    <a:ext uri="{9D8B030D-6E8A-4147-A177-3AD203B41FA5}">
                      <a16:colId xmlns:a16="http://schemas.microsoft.com/office/drawing/2014/main" val="3244606160"/>
                    </a:ext>
                  </a:extLst>
                </a:gridCol>
                <a:gridCol w="493776">
                  <a:extLst>
                    <a:ext uri="{9D8B030D-6E8A-4147-A177-3AD203B41FA5}">
                      <a16:colId xmlns:a16="http://schemas.microsoft.com/office/drawing/2014/main" val="2604116143"/>
                    </a:ext>
                  </a:extLst>
                </a:gridCol>
                <a:gridCol w="493776">
                  <a:extLst>
                    <a:ext uri="{9D8B030D-6E8A-4147-A177-3AD203B41FA5}">
                      <a16:colId xmlns:a16="http://schemas.microsoft.com/office/drawing/2014/main" val="934276111"/>
                    </a:ext>
                  </a:extLst>
                </a:gridCol>
                <a:gridCol w="493776">
                  <a:extLst>
                    <a:ext uri="{9D8B030D-6E8A-4147-A177-3AD203B41FA5}">
                      <a16:colId xmlns:a16="http://schemas.microsoft.com/office/drawing/2014/main" val="13489100"/>
                    </a:ext>
                  </a:extLst>
                </a:gridCol>
                <a:gridCol w="493776">
                  <a:extLst>
                    <a:ext uri="{9D8B030D-6E8A-4147-A177-3AD203B41FA5}">
                      <a16:colId xmlns:a16="http://schemas.microsoft.com/office/drawing/2014/main" val="317592923"/>
                    </a:ext>
                  </a:extLst>
                </a:gridCol>
                <a:gridCol w="493776">
                  <a:extLst>
                    <a:ext uri="{9D8B030D-6E8A-4147-A177-3AD203B41FA5}">
                      <a16:colId xmlns:a16="http://schemas.microsoft.com/office/drawing/2014/main" val="1404332195"/>
                    </a:ext>
                  </a:extLst>
                </a:gridCol>
                <a:gridCol w="493776">
                  <a:extLst>
                    <a:ext uri="{9D8B030D-6E8A-4147-A177-3AD203B41FA5}">
                      <a16:colId xmlns:a16="http://schemas.microsoft.com/office/drawing/2014/main" val="3170298978"/>
                    </a:ext>
                  </a:extLst>
                </a:gridCol>
                <a:gridCol w="493776">
                  <a:extLst>
                    <a:ext uri="{9D8B030D-6E8A-4147-A177-3AD203B41FA5}">
                      <a16:colId xmlns:a16="http://schemas.microsoft.com/office/drawing/2014/main" val="2312646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per Person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extLst>
                  <a:ext uri="{0D108BD9-81ED-4DB2-BD59-A6C34878D82A}">
                    <a16:rowId xmlns:a16="http://schemas.microsoft.com/office/drawing/2014/main" val="325343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- 18 Nov</a:t>
                      </a:r>
                      <a:r>
                        <a:rPr kumimoji="0" lang="en-US" sz="1000" b="0" i="0" u="none" strike="noStrike" kern="1200" cap="none" spc="0" normalizeH="0" baseline="0" noProof="0">
                          <a:ln>
                            <a:noFill/>
                          </a:ln>
                          <a:solidFill>
                            <a:prstClr val="black"/>
                          </a:solidFill>
                          <a:effectLst/>
                          <a:uLnTx/>
                          <a:uFillTx/>
                          <a:latin typeface="+mn-lt"/>
                          <a:ea typeface="+mn-ea"/>
                          <a:cs typeface="+mn-cs"/>
                        </a:rPr>
                        <a:t>
 'Jaggr’ is a play on the man with arguably the most famous lips of all, but also in some small way homage to the fellow in that meeting all those years ago who pulled out a women’s lip balm and applied it with carefree nonchalance, like a famous Jagger pout or prance across stage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n/a</a:t>
                      </a:r>
                    </a:p>
                  </a:txBody>
                  <a:tcPr/>
                </a:tc>
                <a:extLst>
                  <a:ext uri="{0D108BD9-81ED-4DB2-BD59-A6C34878D82A}">
                    <a16:rowId xmlns:a16="http://schemas.microsoft.com/office/drawing/2014/main" val="3353730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- 15 Nov</a:t>
                      </a:r>
                      <a:r>
                        <a:rPr kumimoji="0" lang="en-US" sz="1000" b="0" i="0" u="none" strike="noStrike" kern="1200" cap="none" spc="0" normalizeH="0" baseline="0" noProof="0">
                          <a:ln>
                            <a:noFill/>
                          </a:ln>
                          <a:solidFill>
                            <a:prstClr val="black"/>
                          </a:solidFill>
                          <a:effectLst/>
                          <a:uLnTx/>
                          <a:uFillTx/>
                          <a:latin typeface="+mn-lt"/>
                          <a:ea typeface="+mn-ea"/>
                          <a:cs typeface="+mn-cs"/>
                        </a:rPr>
                        <a:t>
 🤘 Unleash your inner wild child #KarekareTonic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n/a</a:t>
                      </a:r>
                    </a:p>
                  </a:txBody>
                  <a:tcPr/>
                </a:tc>
                <a:extLst>
                  <a:ext uri="{0D108BD9-81ED-4DB2-BD59-A6C34878D82A}">
                    <a16:rowId xmlns:a16="http://schemas.microsoft.com/office/drawing/2014/main" val="3147608203"/>
                  </a:ext>
                </a:extLst>
              </a:tr>
            </a:tbl>
          </a:graphicData>
        </a:graphic>
      </p:graphicFrame>
      <p:sp>
        <p:nvSpPr>
          <p:cNvPr id="4" name="Text Placeholder 3">
            <a:extLst>
              <a:ext uri="{FF2B5EF4-FFF2-40B4-BE49-F238E27FC236}">
                <a16:creationId xmlns:a16="http://schemas.microsoft.com/office/drawing/2014/main" id="{335F2716-6BC7-4D03-AD90-F02288222381}"/>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759110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AABD5-1083-40B1-A0E7-5C67A454E563}"/>
              </a:ext>
            </a:extLst>
          </p:cNvPr>
          <p:cNvSpPr>
            <a:spLocks noGrp="1"/>
          </p:cNvSpPr>
          <p:nvPr>
            <p:ph type="title"/>
          </p:nvPr>
        </p:nvSpPr>
        <p:spPr/>
        <p:txBody>
          <a:bodyPr/>
          <a:lstStyle/>
          <a:p>
            <a:r>
              <a:rPr lang="en-US"/>
              <a:t>Facebook Fan Demographics | Triumph &amp; Disaster</a:t>
            </a:r>
          </a:p>
        </p:txBody>
      </p:sp>
      <p:graphicFrame>
        <p:nvGraphicFramePr>
          <p:cNvPr id="6" name="Chart Placeholder 5">
            <a:extLst>
              <a:ext uri="{FF2B5EF4-FFF2-40B4-BE49-F238E27FC236}">
                <a16:creationId xmlns:a16="http://schemas.microsoft.com/office/drawing/2014/main" id="{FB6B1510-FF7F-4164-94D8-F7F3B8E167DD}"/>
              </a:ext>
            </a:extLst>
          </p:cNvPr>
          <p:cNvGraphicFramePr>
            <a:graphicFrameLocks noGrp="1"/>
          </p:cNvGraphicFramePr>
          <p:nvPr>
            <p:ph type="chart" sz="quarter" idx="13"/>
            <p:extLst>
              <p:ext uri="{D42A27DB-BD31-4B8C-83A1-F6EECF244321}">
                <p14:modId xmlns:p14="http://schemas.microsoft.com/office/powerpoint/2010/main" val="1706445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DA53F1-BFF3-41A0-A296-C75F6B85C3B8}"/>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D598F26F-C82A-4B92-BAF4-B6D6E7932A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1431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2FC55-E53D-4232-BB7E-8A6F8DEFA22D}"/>
              </a:ext>
            </a:extLst>
          </p:cNvPr>
          <p:cNvSpPr>
            <a:spLocks noGrp="1"/>
          </p:cNvSpPr>
          <p:nvPr>
            <p:ph type="title"/>
          </p:nvPr>
        </p:nvSpPr>
        <p:spPr/>
        <p:txBody>
          <a:bodyPr/>
          <a:lstStyle/>
          <a:p>
            <a:r>
              <a:rPr lang="en-US"/>
              <a:t>Facebook Ads Performance Table | Triumph &amp; Disaster - 1 of 26</a:t>
            </a:r>
          </a:p>
        </p:txBody>
      </p:sp>
      <p:graphicFrame>
        <p:nvGraphicFramePr>
          <p:cNvPr id="5" name="Table Placeholder 4">
            <a:extLst>
              <a:ext uri="{FF2B5EF4-FFF2-40B4-BE49-F238E27FC236}">
                <a16:creationId xmlns:a16="http://schemas.microsoft.com/office/drawing/2014/main" id="{76A768B3-D6B1-47E0-9C17-F2349E8B3F0A}"/>
              </a:ext>
            </a:extLst>
          </p:cNvPr>
          <p:cNvGraphicFramePr>
            <a:graphicFrameLocks noGrp="1"/>
          </p:cNvGraphicFramePr>
          <p:nvPr>
            <p:ph type="tbl" sz="quarter" idx="13"/>
            <p:extLst>
              <p:ext uri="{D42A27DB-BD31-4B8C-83A1-F6EECF244321}">
                <p14:modId xmlns:p14="http://schemas.microsoft.com/office/powerpoint/2010/main" val="2109513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525478369"/>
                    </a:ext>
                  </a:extLst>
                </a:gridCol>
                <a:gridCol w="822960">
                  <a:extLst>
                    <a:ext uri="{9D8B030D-6E8A-4147-A177-3AD203B41FA5}">
                      <a16:colId xmlns:a16="http://schemas.microsoft.com/office/drawing/2014/main" val="403540817"/>
                    </a:ext>
                  </a:extLst>
                </a:gridCol>
                <a:gridCol w="246888">
                  <a:extLst>
                    <a:ext uri="{9D8B030D-6E8A-4147-A177-3AD203B41FA5}">
                      <a16:colId xmlns:a16="http://schemas.microsoft.com/office/drawing/2014/main" val="3773471994"/>
                    </a:ext>
                  </a:extLst>
                </a:gridCol>
                <a:gridCol w="246888">
                  <a:extLst>
                    <a:ext uri="{9D8B030D-6E8A-4147-A177-3AD203B41FA5}">
                      <a16:colId xmlns:a16="http://schemas.microsoft.com/office/drawing/2014/main" val="3206346161"/>
                    </a:ext>
                  </a:extLst>
                </a:gridCol>
                <a:gridCol w="246888">
                  <a:extLst>
                    <a:ext uri="{9D8B030D-6E8A-4147-A177-3AD203B41FA5}">
                      <a16:colId xmlns:a16="http://schemas.microsoft.com/office/drawing/2014/main" val="3109234501"/>
                    </a:ext>
                  </a:extLst>
                </a:gridCol>
                <a:gridCol w="246888">
                  <a:extLst>
                    <a:ext uri="{9D8B030D-6E8A-4147-A177-3AD203B41FA5}">
                      <a16:colId xmlns:a16="http://schemas.microsoft.com/office/drawing/2014/main" val="788132045"/>
                    </a:ext>
                  </a:extLst>
                </a:gridCol>
                <a:gridCol w="246888">
                  <a:extLst>
                    <a:ext uri="{9D8B030D-6E8A-4147-A177-3AD203B41FA5}">
                      <a16:colId xmlns:a16="http://schemas.microsoft.com/office/drawing/2014/main" val="1192173740"/>
                    </a:ext>
                  </a:extLst>
                </a:gridCol>
                <a:gridCol w="246888">
                  <a:extLst>
                    <a:ext uri="{9D8B030D-6E8A-4147-A177-3AD203B41FA5}">
                      <a16:colId xmlns:a16="http://schemas.microsoft.com/office/drawing/2014/main" val="194008936"/>
                    </a:ext>
                  </a:extLst>
                </a:gridCol>
                <a:gridCol w="246888">
                  <a:extLst>
                    <a:ext uri="{9D8B030D-6E8A-4147-A177-3AD203B41FA5}">
                      <a16:colId xmlns:a16="http://schemas.microsoft.com/office/drawing/2014/main" val="648350910"/>
                    </a:ext>
                  </a:extLst>
                </a:gridCol>
                <a:gridCol w="246888">
                  <a:extLst>
                    <a:ext uri="{9D8B030D-6E8A-4147-A177-3AD203B41FA5}">
                      <a16:colId xmlns:a16="http://schemas.microsoft.com/office/drawing/2014/main" val="1802297062"/>
                    </a:ext>
                  </a:extLst>
                </a:gridCol>
                <a:gridCol w="246888">
                  <a:extLst>
                    <a:ext uri="{9D8B030D-6E8A-4147-A177-3AD203B41FA5}">
                      <a16:colId xmlns:a16="http://schemas.microsoft.com/office/drawing/2014/main" val="954741217"/>
                    </a:ext>
                  </a:extLst>
                </a:gridCol>
                <a:gridCol w="246888">
                  <a:extLst>
                    <a:ext uri="{9D8B030D-6E8A-4147-A177-3AD203B41FA5}">
                      <a16:colId xmlns:a16="http://schemas.microsoft.com/office/drawing/2014/main" val="1917891967"/>
                    </a:ext>
                  </a:extLst>
                </a:gridCol>
                <a:gridCol w="246888">
                  <a:extLst>
                    <a:ext uri="{9D8B030D-6E8A-4147-A177-3AD203B41FA5}">
                      <a16:colId xmlns:a16="http://schemas.microsoft.com/office/drawing/2014/main" val="1525637530"/>
                    </a:ext>
                  </a:extLst>
                </a:gridCol>
                <a:gridCol w="246888">
                  <a:extLst>
                    <a:ext uri="{9D8B030D-6E8A-4147-A177-3AD203B41FA5}">
                      <a16:colId xmlns:a16="http://schemas.microsoft.com/office/drawing/2014/main" val="1461595824"/>
                    </a:ext>
                  </a:extLst>
                </a:gridCol>
                <a:gridCol w="246888">
                  <a:extLst>
                    <a:ext uri="{9D8B030D-6E8A-4147-A177-3AD203B41FA5}">
                      <a16:colId xmlns:a16="http://schemas.microsoft.com/office/drawing/2014/main" val="1738263931"/>
                    </a:ext>
                  </a:extLst>
                </a:gridCol>
                <a:gridCol w="246888">
                  <a:extLst>
                    <a:ext uri="{9D8B030D-6E8A-4147-A177-3AD203B41FA5}">
                      <a16:colId xmlns:a16="http://schemas.microsoft.com/office/drawing/2014/main" val="2114302914"/>
                    </a:ext>
                  </a:extLst>
                </a:gridCol>
                <a:gridCol w="246888">
                  <a:extLst>
                    <a:ext uri="{9D8B030D-6E8A-4147-A177-3AD203B41FA5}">
                      <a16:colId xmlns:a16="http://schemas.microsoft.com/office/drawing/2014/main" val="2241271471"/>
                    </a:ext>
                  </a:extLst>
                </a:gridCol>
                <a:gridCol w="246888">
                  <a:extLst>
                    <a:ext uri="{9D8B030D-6E8A-4147-A177-3AD203B41FA5}">
                      <a16:colId xmlns:a16="http://schemas.microsoft.com/office/drawing/2014/main" val="1895190011"/>
                    </a:ext>
                  </a:extLst>
                </a:gridCol>
                <a:gridCol w="576072">
                  <a:extLst>
                    <a:ext uri="{9D8B030D-6E8A-4147-A177-3AD203B41FA5}">
                      <a16:colId xmlns:a16="http://schemas.microsoft.com/office/drawing/2014/main" val="409666084"/>
                    </a:ext>
                  </a:extLst>
                </a:gridCol>
                <a:gridCol w="576072">
                  <a:extLst>
                    <a:ext uri="{9D8B030D-6E8A-4147-A177-3AD203B41FA5}">
                      <a16:colId xmlns:a16="http://schemas.microsoft.com/office/drawing/2014/main" val="102884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4141416672"/>
                  </a:ext>
                </a:extLst>
              </a:tr>
            </a:tbl>
          </a:graphicData>
        </a:graphic>
      </p:graphicFrame>
      <p:sp>
        <p:nvSpPr>
          <p:cNvPr id="4" name="Text Placeholder 3">
            <a:extLst>
              <a:ext uri="{FF2B5EF4-FFF2-40B4-BE49-F238E27FC236}">
                <a16:creationId xmlns:a16="http://schemas.microsoft.com/office/drawing/2014/main" id="{451B5085-EBC2-4E52-B8F2-9CBCE5BE385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528410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DE500-C2ED-435D-A2E5-9E16468BCF52}"/>
              </a:ext>
            </a:extLst>
          </p:cNvPr>
          <p:cNvSpPr>
            <a:spLocks noGrp="1"/>
          </p:cNvSpPr>
          <p:nvPr>
            <p:ph type="title"/>
          </p:nvPr>
        </p:nvSpPr>
        <p:spPr/>
        <p:txBody>
          <a:bodyPr/>
          <a:lstStyle/>
          <a:p>
            <a:r>
              <a:rPr lang="en-US"/>
              <a:t>Facebook Ads Performance Table | Triumph &amp; Disaster - 2 of 26</a:t>
            </a:r>
          </a:p>
        </p:txBody>
      </p:sp>
      <p:graphicFrame>
        <p:nvGraphicFramePr>
          <p:cNvPr id="5" name="Table Placeholder 4">
            <a:extLst>
              <a:ext uri="{FF2B5EF4-FFF2-40B4-BE49-F238E27FC236}">
                <a16:creationId xmlns:a16="http://schemas.microsoft.com/office/drawing/2014/main" id="{0EE525A4-0B46-46CC-918F-5D773A450838}"/>
              </a:ext>
            </a:extLst>
          </p:cNvPr>
          <p:cNvGraphicFramePr>
            <a:graphicFrameLocks noGrp="1"/>
          </p:cNvGraphicFramePr>
          <p:nvPr>
            <p:ph type="tbl" sz="quarter" idx="13"/>
            <p:extLst>
              <p:ext uri="{D42A27DB-BD31-4B8C-83A1-F6EECF244321}">
                <p14:modId xmlns:p14="http://schemas.microsoft.com/office/powerpoint/2010/main" val="2604669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403076128"/>
                    </a:ext>
                  </a:extLst>
                </a:gridCol>
                <a:gridCol w="822960">
                  <a:extLst>
                    <a:ext uri="{9D8B030D-6E8A-4147-A177-3AD203B41FA5}">
                      <a16:colId xmlns:a16="http://schemas.microsoft.com/office/drawing/2014/main" val="640239282"/>
                    </a:ext>
                  </a:extLst>
                </a:gridCol>
                <a:gridCol w="246888">
                  <a:extLst>
                    <a:ext uri="{9D8B030D-6E8A-4147-A177-3AD203B41FA5}">
                      <a16:colId xmlns:a16="http://schemas.microsoft.com/office/drawing/2014/main" val="3156997551"/>
                    </a:ext>
                  </a:extLst>
                </a:gridCol>
                <a:gridCol w="246888">
                  <a:extLst>
                    <a:ext uri="{9D8B030D-6E8A-4147-A177-3AD203B41FA5}">
                      <a16:colId xmlns:a16="http://schemas.microsoft.com/office/drawing/2014/main" val="1400503285"/>
                    </a:ext>
                  </a:extLst>
                </a:gridCol>
                <a:gridCol w="246888">
                  <a:extLst>
                    <a:ext uri="{9D8B030D-6E8A-4147-A177-3AD203B41FA5}">
                      <a16:colId xmlns:a16="http://schemas.microsoft.com/office/drawing/2014/main" val="2470683671"/>
                    </a:ext>
                  </a:extLst>
                </a:gridCol>
                <a:gridCol w="246888">
                  <a:extLst>
                    <a:ext uri="{9D8B030D-6E8A-4147-A177-3AD203B41FA5}">
                      <a16:colId xmlns:a16="http://schemas.microsoft.com/office/drawing/2014/main" val="3601226756"/>
                    </a:ext>
                  </a:extLst>
                </a:gridCol>
                <a:gridCol w="246888">
                  <a:extLst>
                    <a:ext uri="{9D8B030D-6E8A-4147-A177-3AD203B41FA5}">
                      <a16:colId xmlns:a16="http://schemas.microsoft.com/office/drawing/2014/main" val="4219222017"/>
                    </a:ext>
                  </a:extLst>
                </a:gridCol>
                <a:gridCol w="246888">
                  <a:extLst>
                    <a:ext uri="{9D8B030D-6E8A-4147-A177-3AD203B41FA5}">
                      <a16:colId xmlns:a16="http://schemas.microsoft.com/office/drawing/2014/main" val="2469589347"/>
                    </a:ext>
                  </a:extLst>
                </a:gridCol>
                <a:gridCol w="246888">
                  <a:extLst>
                    <a:ext uri="{9D8B030D-6E8A-4147-A177-3AD203B41FA5}">
                      <a16:colId xmlns:a16="http://schemas.microsoft.com/office/drawing/2014/main" val="3994796529"/>
                    </a:ext>
                  </a:extLst>
                </a:gridCol>
                <a:gridCol w="246888">
                  <a:extLst>
                    <a:ext uri="{9D8B030D-6E8A-4147-A177-3AD203B41FA5}">
                      <a16:colId xmlns:a16="http://schemas.microsoft.com/office/drawing/2014/main" val="2179097237"/>
                    </a:ext>
                  </a:extLst>
                </a:gridCol>
                <a:gridCol w="246888">
                  <a:extLst>
                    <a:ext uri="{9D8B030D-6E8A-4147-A177-3AD203B41FA5}">
                      <a16:colId xmlns:a16="http://schemas.microsoft.com/office/drawing/2014/main" val="965608902"/>
                    </a:ext>
                  </a:extLst>
                </a:gridCol>
                <a:gridCol w="246888">
                  <a:extLst>
                    <a:ext uri="{9D8B030D-6E8A-4147-A177-3AD203B41FA5}">
                      <a16:colId xmlns:a16="http://schemas.microsoft.com/office/drawing/2014/main" val="902140512"/>
                    </a:ext>
                  </a:extLst>
                </a:gridCol>
                <a:gridCol w="246888">
                  <a:extLst>
                    <a:ext uri="{9D8B030D-6E8A-4147-A177-3AD203B41FA5}">
                      <a16:colId xmlns:a16="http://schemas.microsoft.com/office/drawing/2014/main" val="256704145"/>
                    </a:ext>
                  </a:extLst>
                </a:gridCol>
                <a:gridCol w="246888">
                  <a:extLst>
                    <a:ext uri="{9D8B030D-6E8A-4147-A177-3AD203B41FA5}">
                      <a16:colId xmlns:a16="http://schemas.microsoft.com/office/drawing/2014/main" val="886394535"/>
                    </a:ext>
                  </a:extLst>
                </a:gridCol>
                <a:gridCol w="246888">
                  <a:extLst>
                    <a:ext uri="{9D8B030D-6E8A-4147-A177-3AD203B41FA5}">
                      <a16:colId xmlns:a16="http://schemas.microsoft.com/office/drawing/2014/main" val="980609193"/>
                    </a:ext>
                  </a:extLst>
                </a:gridCol>
                <a:gridCol w="246888">
                  <a:extLst>
                    <a:ext uri="{9D8B030D-6E8A-4147-A177-3AD203B41FA5}">
                      <a16:colId xmlns:a16="http://schemas.microsoft.com/office/drawing/2014/main" val="1087719609"/>
                    </a:ext>
                  </a:extLst>
                </a:gridCol>
                <a:gridCol w="246888">
                  <a:extLst>
                    <a:ext uri="{9D8B030D-6E8A-4147-A177-3AD203B41FA5}">
                      <a16:colId xmlns:a16="http://schemas.microsoft.com/office/drawing/2014/main" val="2651080713"/>
                    </a:ext>
                  </a:extLst>
                </a:gridCol>
                <a:gridCol w="246888">
                  <a:extLst>
                    <a:ext uri="{9D8B030D-6E8A-4147-A177-3AD203B41FA5}">
                      <a16:colId xmlns:a16="http://schemas.microsoft.com/office/drawing/2014/main" val="1941732740"/>
                    </a:ext>
                  </a:extLst>
                </a:gridCol>
                <a:gridCol w="576072">
                  <a:extLst>
                    <a:ext uri="{9D8B030D-6E8A-4147-A177-3AD203B41FA5}">
                      <a16:colId xmlns:a16="http://schemas.microsoft.com/office/drawing/2014/main" val="2563759878"/>
                    </a:ext>
                  </a:extLst>
                </a:gridCol>
                <a:gridCol w="576072">
                  <a:extLst>
                    <a:ext uri="{9D8B030D-6E8A-4147-A177-3AD203B41FA5}">
                      <a16:colId xmlns:a16="http://schemas.microsoft.com/office/drawing/2014/main" val="2368958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917075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- 2021-11-30 17:34:14</a:t>
                      </a:r>
                      <a:r>
                        <a:rPr kumimoji="0" lang="en-US" sz="1000" b="0" i="0" u="none" strike="noStrike" kern="1200" cap="none" spc="0" normalizeH="0" baseline="0" noProof="0">
                          <a:ln>
                            <a:noFill/>
                          </a:ln>
                          <a:solidFill>
                            <a:prstClr val="black"/>
                          </a:solidFill>
                          <a:effectLst/>
                          <a:uLnTx/>
                          <a:uFillTx/>
                          <a:latin typeface="+mn-lt"/>
                          <a:ea typeface="+mn-ea"/>
                          <a:cs typeface="+mn-cs"/>
                        </a:rPr>
                        <a:t>
 10 years down and we're just getting started. Here's to the next 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FTPrSidRWxjyX8&amp;w=600&amp;h=600&amp;url=https%3A%2F%2Fscontent-lga3-1.xx.fbcdn.net%2Fv%2Ft39.30808-6%2F261294243_6775055609201021_2324418019565775509_n.png%3Fccb%3D1-5%26_nc_ohc%3DdwYzrow-Y6gAX_wWPUk%26_nc_ht%3Dscontent-lga3-1.xx%26edm%3DAAwGEdEEAAAA%26oh%3D05b7cc7b3af828d56f35a5a20537d3a0%26oe%3D61AA03A3&amp;cfs=1&amp;ext=emg0&amp;_nc_oe=6f20a&amp;_nc_sid=58080a&amp;ccb=3-5&amp;_nc_hash=AQHbjlWg5KEE-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11/30/2021 20:42:51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December 2021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3691038626"/>
                  </a:ext>
                </a:extLst>
              </a:tr>
            </a:tbl>
          </a:graphicData>
        </a:graphic>
      </p:graphicFrame>
      <p:sp>
        <p:nvSpPr>
          <p:cNvPr id="4" name="Text Placeholder 3">
            <a:extLst>
              <a:ext uri="{FF2B5EF4-FFF2-40B4-BE49-F238E27FC236}">
                <a16:creationId xmlns:a16="http://schemas.microsoft.com/office/drawing/2014/main" id="{C53FFBAD-13EE-4EF4-9D85-C84B4D78B9B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254204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D1C13-4501-486B-9A9B-D6AFA0D6E644}"/>
              </a:ext>
            </a:extLst>
          </p:cNvPr>
          <p:cNvSpPr>
            <a:spLocks noGrp="1"/>
          </p:cNvSpPr>
          <p:nvPr>
            <p:ph type="title"/>
          </p:nvPr>
        </p:nvSpPr>
        <p:spPr/>
        <p:txBody>
          <a:bodyPr/>
          <a:lstStyle/>
          <a:p>
            <a:r>
              <a:rPr lang="en-US"/>
              <a:t>Facebook Ads Performance Table | Triumph &amp; Disaster - 3 of 26</a:t>
            </a:r>
          </a:p>
        </p:txBody>
      </p:sp>
      <p:graphicFrame>
        <p:nvGraphicFramePr>
          <p:cNvPr id="5" name="Table Placeholder 4">
            <a:extLst>
              <a:ext uri="{FF2B5EF4-FFF2-40B4-BE49-F238E27FC236}">
                <a16:creationId xmlns:a16="http://schemas.microsoft.com/office/drawing/2014/main" id="{6C390A60-5469-48C3-95BA-70F0F0C631FC}"/>
              </a:ext>
            </a:extLst>
          </p:cNvPr>
          <p:cNvGraphicFramePr>
            <a:graphicFrameLocks noGrp="1"/>
          </p:cNvGraphicFramePr>
          <p:nvPr>
            <p:ph type="tbl" sz="quarter" idx="13"/>
            <p:extLst>
              <p:ext uri="{D42A27DB-BD31-4B8C-83A1-F6EECF244321}">
                <p14:modId xmlns:p14="http://schemas.microsoft.com/office/powerpoint/2010/main" val="2644756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098245568"/>
                    </a:ext>
                  </a:extLst>
                </a:gridCol>
                <a:gridCol w="822960">
                  <a:extLst>
                    <a:ext uri="{9D8B030D-6E8A-4147-A177-3AD203B41FA5}">
                      <a16:colId xmlns:a16="http://schemas.microsoft.com/office/drawing/2014/main" val="3741004262"/>
                    </a:ext>
                  </a:extLst>
                </a:gridCol>
                <a:gridCol w="246888">
                  <a:extLst>
                    <a:ext uri="{9D8B030D-6E8A-4147-A177-3AD203B41FA5}">
                      <a16:colId xmlns:a16="http://schemas.microsoft.com/office/drawing/2014/main" val="1166826567"/>
                    </a:ext>
                  </a:extLst>
                </a:gridCol>
                <a:gridCol w="246888">
                  <a:extLst>
                    <a:ext uri="{9D8B030D-6E8A-4147-A177-3AD203B41FA5}">
                      <a16:colId xmlns:a16="http://schemas.microsoft.com/office/drawing/2014/main" val="2675401257"/>
                    </a:ext>
                  </a:extLst>
                </a:gridCol>
                <a:gridCol w="246888">
                  <a:extLst>
                    <a:ext uri="{9D8B030D-6E8A-4147-A177-3AD203B41FA5}">
                      <a16:colId xmlns:a16="http://schemas.microsoft.com/office/drawing/2014/main" val="3275761549"/>
                    </a:ext>
                  </a:extLst>
                </a:gridCol>
                <a:gridCol w="246888">
                  <a:extLst>
                    <a:ext uri="{9D8B030D-6E8A-4147-A177-3AD203B41FA5}">
                      <a16:colId xmlns:a16="http://schemas.microsoft.com/office/drawing/2014/main" val="1859862354"/>
                    </a:ext>
                  </a:extLst>
                </a:gridCol>
                <a:gridCol w="246888">
                  <a:extLst>
                    <a:ext uri="{9D8B030D-6E8A-4147-A177-3AD203B41FA5}">
                      <a16:colId xmlns:a16="http://schemas.microsoft.com/office/drawing/2014/main" val="1352106467"/>
                    </a:ext>
                  </a:extLst>
                </a:gridCol>
                <a:gridCol w="246888">
                  <a:extLst>
                    <a:ext uri="{9D8B030D-6E8A-4147-A177-3AD203B41FA5}">
                      <a16:colId xmlns:a16="http://schemas.microsoft.com/office/drawing/2014/main" val="3279654910"/>
                    </a:ext>
                  </a:extLst>
                </a:gridCol>
                <a:gridCol w="246888">
                  <a:extLst>
                    <a:ext uri="{9D8B030D-6E8A-4147-A177-3AD203B41FA5}">
                      <a16:colId xmlns:a16="http://schemas.microsoft.com/office/drawing/2014/main" val="1656153245"/>
                    </a:ext>
                  </a:extLst>
                </a:gridCol>
                <a:gridCol w="246888">
                  <a:extLst>
                    <a:ext uri="{9D8B030D-6E8A-4147-A177-3AD203B41FA5}">
                      <a16:colId xmlns:a16="http://schemas.microsoft.com/office/drawing/2014/main" val="4271127308"/>
                    </a:ext>
                  </a:extLst>
                </a:gridCol>
                <a:gridCol w="246888">
                  <a:extLst>
                    <a:ext uri="{9D8B030D-6E8A-4147-A177-3AD203B41FA5}">
                      <a16:colId xmlns:a16="http://schemas.microsoft.com/office/drawing/2014/main" val="2255384975"/>
                    </a:ext>
                  </a:extLst>
                </a:gridCol>
                <a:gridCol w="246888">
                  <a:extLst>
                    <a:ext uri="{9D8B030D-6E8A-4147-A177-3AD203B41FA5}">
                      <a16:colId xmlns:a16="http://schemas.microsoft.com/office/drawing/2014/main" val="3872778479"/>
                    </a:ext>
                  </a:extLst>
                </a:gridCol>
                <a:gridCol w="246888">
                  <a:extLst>
                    <a:ext uri="{9D8B030D-6E8A-4147-A177-3AD203B41FA5}">
                      <a16:colId xmlns:a16="http://schemas.microsoft.com/office/drawing/2014/main" val="1512313486"/>
                    </a:ext>
                  </a:extLst>
                </a:gridCol>
                <a:gridCol w="246888">
                  <a:extLst>
                    <a:ext uri="{9D8B030D-6E8A-4147-A177-3AD203B41FA5}">
                      <a16:colId xmlns:a16="http://schemas.microsoft.com/office/drawing/2014/main" val="1253610815"/>
                    </a:ext>
                  </a:extLst>
                </a:gridCol>
                <a:gridCol w="246888">
                  <a:extLst>
                    <a:ext uri="{9D8B030D-6E8A-4147-A177-3AD203B41FA5}">
                      <a16:colId xmlns:a16="http://schemas.microsoft.com/office/drawing/2014/main" val="1121993280"/>
                    </a:ext>
                  </a:extLst>
                </a:gridCol>
                <a:gridCol w="246888">
                  <a:extLst>
                    <a:ext uri="{9D8B030D-6E8A-4147-A177-3AD203B41FA5}">
                      <a16:colId xmlns:a16="http://schemas.microsoft.com/office/drawing/2014/main" val="68649288"/>
                    </a:ext>
                  </a:extLst>
                </a:gridCol>
                <a:gridCol w="246888">
                  <a:extLst>
                    <a:ext uri="{9D8B030D-6E8A-4147-A177-3AD203B41FA5}">
                      <a16:colId xmlns:a16="http://schemas.microsoft.com/office/drawing/2014/main" val="1833880648"/>
                    </a:ext>
                  </a:extLst>
                </a:gridCol>
                <a:gridCol w="246888">
                  <a:extLst>
                    <a:ext uri="{9D8B030D-6E8A-4147-A177-3AD203B41FA5}">
                      <a16:colId xmlns:a16="http://schemas.microsoft.com/office/drawing/2014/main" val="7797904"/>
                    </a:ext>
                  </a:extLst>
                </a:gridCol>
                <a:gridCol w="576072">
                  <a:extLst>
                    <a:ext uri="{9D8B030D-6E8A-4147-A177-3AD203B41FA5}">
                      <a16:colId xmlns:a16="http://schemas.microsoft.com/office/drawing/2014/main" val="2088081781"/>
                    </a:ext>
                  </a:extLst>
                </a:gridCol>
                <a:gridCol w="576072">
                  <a:extLst>
                    <a:ext uri="{9D8B030D-6E8A-4147-A177-3AD203B41FA5}">
                      <a16:colId xmlns:a16="http://schemas.microsoft.com/office/drawing/2014/main" val="954306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600912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- 2021-11-30 17:32:56</a:t>
                      </a:r>
                      <a:r>
                        <a:rPr kumimoji="0" lang="en-US" sz="1000" b="0" i="0" u="none" strike="noStrike" kern="1200" cap="none" spc="0" normalizeH="0" baseline="0" noProof="0">
                          <a:ln>
                            <a:noFill/>
                          </a:ln>
                          <a:solidFill>
                            <a:prstClr val="black"/>
                          </a:solidFill>
                          <a:effectLst/>
                          <a:uLnTx/>
                          <a:uFillTx/>
                          <a:latin typeface="+mn-lt"/>
                          <a:ea typeface="+mn-ea"/>
                          <a:cs typeface="+mn-cs"/>
                        </a:rPr>
                        <a:t>
 Your future is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GTVU7hn_oGIfom&amp;w=600&amp;h=600&amp;url=https%3A%2F%2Fscontent-lga3-1.xx.fbcdn.net%2Fv%2Ft39.30808-6%2F261387727_6775051425868106_6555713291047894528_n.png%3Fccb%3D1-5%26_nc_ohc%3DK3ZwlyCVdlEAX-6GSPX%26_nc_ht%3Dscontent-lga3-1.xx%26edm%3DAAwGEdEEAAAA%26oh%3De3aedb459ca9a81dd96911c9bc668192%26oe%3D61AB75C3&amp;cfs=1&amp;ext=emg0&amp;_nc_oe=6f20b&amp;_nc_sid=58080a&amp;ccb=3-5&amp;_nc_hash=AQEPVuQZBh4Cs0_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11/30/2021 20:42:51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December 2021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152457608"/>
                  </a:ext>
                </a:extLst>
              </a:tr>
            </a:tbl>
          </a:graphicData>
        </a:graphic>
      </p:graphicFrame>
      <p:sp>
        <p:nvSpPr>
          <p:cNvPr id="4" name="Text Placeholder 3">
            <a:extLst>
              <a:ext uri="{FF2B5EF4-FFF2-40B4-BE49-F238E27FC236}">
                <a16:creationId xmlns:a16="http://schemas.microsoft.com/office/drawing/2014/main" id="{18054471-DD54-4DD3-8048-5854B107B721}"/>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726042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8ABDA-DE0C-4C3D-B7F9-854EEC927D81}"/>
              </a:ext>
            </a:extLst>
          </p:cNvPr>
          <p:cNvSpPr>
            <a:spLocks noGrp="1"/>
          </p:cNvSpPr>
          <p:nvPr>
            <p:ph type="title"/>
          </p:nvPr>
        </p:nvSpPr>
        <p:spPr/>
        <p:txBody>
          <a:bodyPr/>
          <a:lstStyle/>
          <a:p>
            <a:r>
              <a:rPr lang="en-US"/>
              <a:t>Facebook Ads Performance Table | Triumph &amp; Disaster - 4 of 26</a:t>
            </a:r>
          </a:p>
        </p:txBody>
      </p:sp>
      <p:graphicFrame>
        <p:nvGraphicFramePr>
          <p:cNvPr id="5" name="Table Placeholder 4">
            <a:extLst>
              <a:ext uri="{FF2B5EF4-FFF2-40B4-BE49-F238E27FC236}">
                <a16:creationId xmlns:a16="http://schemas.microsoft.com/office/drawing/2014/main" id="{0D23A152-51A7-4883-875A-04A8415195A9}"/>
              </a:ext>
            </a:extLst>
          </p:cNvPr>
          <p:cNvGraphicFramePr>
            <a:graphicFrameLocks noGrp="1"/>
          </p:cNvGraphicFramePr>
          <p:nvPr>
            <p:ph type="tbl" sz="quarter" idx="13"/>
            <p:extLst>
              <p:ext uri="{D42A27DB-BD31-4B8C-83A1-F6EECF244321}">
                <p14:modId xmlns:p14="http://schemas.microsoft.com/office/powerpoint/2010/main" val="3202564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231072367"/>
                    </a:ext>
                  </a:extLst>
                </a:gridCol>
                <a:gridCol w="822960">
                  <a:extLst>
                    <a:ext uri="{9D8B030D-6E8A-4147-A177-3AD203B41FA5}">
                      <a16:colId xmlns:a16="http://schemas.microsoft.com/office/drawing/2014/main" val="483405706"/>
                    </a:ext>
                  </a:extLst>
                </a:gridCol>
                <a:gridCol w="246888">
                  <a:extLst>
                    <a:ext uri="{9D8B030D-6E8A-4147-A177-3AD203B41FA5}">
                      <a16:colId xmlns:a16="http://schemas.microsoft.com/office/drawing/2014/main" val="2836489311"/>
                    </a:ext>
                  </a:extLst>
                </a:gridCol>
                <a:gridCol w="246888">
                  <a:extLst>
                    <a:ext uri="{9D8B030D-6E8A-4147-A177-3AD203B41FA5}">
                      <a16:colId xmlns:a16="http://schemas.microsoft.com/office/drawing/2014/main" val="986572757"/>
                    </a:ext>
                  </a:extLst>
                </a:gridCol>
                <a:gridCol w="246888">
                  <a:extLst>
                    <a:ext uri="{9D8B030D-6E8A-4147-A177-3AD203B41FA5}">
                      <a16:colId xmlns:a16="http://schemas.microsoft.com/office/drawing/2014/main" val="4155789041"/>
                    </a:ext>
                  </a:extLst>
                </a:gridCol>
                <a:gridCol w="246888">
                  <a:extLst>
                    <a:ext uri="{9D8B030D-6E8A-4147-A177-3AD203B41FA5}">
                      <a16:colId xmlns:a16="http://schemas.microsoft.com/office/drawing/2014/main" val="2925090042"/>
                    </a:ext>
                  </a:extLst>
                </a:gridCol>
                <a:gridCol w="246888">
                  <a:extLst>
                    <a:ext uri="{9D8B030D-6E8A-4147-A177-3AD203B41FA5}">
                      <a16:colId xmlns:a16="http://schemas.microsoft.com/office/drawing/2014/main" val="3629875763"/>
                    </a:ext>
                  </a:extLst>
                </a:gridCol>
                <a:gridCol w="246888">
                  <a:extLst>
                    <a:ext uri="{9D8B030D-6E8A-4147-A177-3AD203B41FA5}">
                      <a16:colId xmlns:a16="http://schemas.microsoft.com/office/drawing/2014/main" val="1993726476"/>
                    </a:ext>
                  </a:extLst>
                </a:gridCol>
                <a:gridCol w="246888">
                  <a:extLst>
                    <a:ext uri="{9D8B030D-6E8A-4147-A177-3AD203B41FA5}">
                      <a16:colId xmlns:a16="http://schemas.microsoft.com/office/drawing/2014/main" val="1420264118"/>
                    </a:ext>
                  </a:extLst>
                </a:gridCol>
                <a:gridCol w="246888">
                  <a:extLst>
                    <a:ext uri="{9D8B030D-6E8A-4147-A177-3AD203B41FA5}">
                      <a16:colId xmlns:a16="http://schemas.microsoft.com/office/drawing/2014/main" val="2155671656"/>
                    </a:ext>
                  </a:extLst>
                </a:gridCol>
                <a:gridCol w="246888">
                  <a:extLst>
                    <a:ext uri="{9D8B030D-6E8A-4147-A177-3AD203B41FA5}">
                      <a16:colId xmlns:a16="http://schemas.microsoft.com/office/drawing/2014/main" val="1822398994"/>
                    </a:ext>
                  </a:extLst>
                </a:gridCol>
                <a:gridCol w="246888">
                  <a:extLst>
                    <a:ext uri="{9D8B030D-6E8A-4147-A177-3AD203B41FA5}">
                      <a16:colId xmlns:a16="http://schemas.microsoft.com/office/drawing/2014/main" val="3735572905"/>
                    </a:ext>
                  </a:extLst>
                </a:gridCol>
                <a:gridCol w="246888">
                  <a:extLst>
                    <a:ext uri="{9D8B030D-6E8A-4147-A177-3AD203B41FA5}">
                      <a16:colId xmlns:a16="http://schemas.microsoft.com/office/drawing/2014/main" val="225824385"/>
                    </a:ext>
                  </a:extLst>
                </a:gridCol>
                <a:gridCol w="246888">
                  <a:extLst>
                    <a:ext uri="{9D8B030D-6E8A-4147-A177-3AD203B41FA5}">
                      <a16:colId xmlns:a16="http://schemas.microsoft.com/office/drawing/2014/main" val="3007109141"/>
                    </a:ext>
                  </a:extLst>
                </a:gridCol>
                <a:gridCol w="246888">
                  <a:extLst>
                    <a:ext uri="{9D8B030D-6E8A-4147-A177-3AD203B41FA5}">
                      <a16:colId xmlns:a16="http://schemas.microsoft.com/office/drawing/2014/main" val="546335759"/>
                    </a:ext>
                  </a:extLst>
                </a:gridCol>
                <a:gridCol w="246888">
                  <a:extLst>
                    <a:ext uri="{9D8B030D-6E8A-4147-A177-3AD203B41FA5}">
                      <a16:colId xmlns:a16="http://schemas.microsoft.com/office/drawing/2014/main" val="2826068653"/>
                    </a:ext>
                  </a:extLst>
                </a:gridCol>
                <a:gridCol w="246888">
                  <a:extLst>
                    <a:ext uri="{9D8B030D-6E8A-4147-A177-3AD203B41FA5}">
                      <a16:colId xmlns:a16="http://schemas.microsoft.com/office/drawing/2014/main" val="3633782717"/>
                    </a:ext>
                  </a:extLst>
                </a:gridCol>
                <a:gridCol w="246888">
                  <a:extLst>
                    <a:ext uri="{9D8B030D-6E8A-4147-A177-3AD203B41FA5}">
                      <a16:colId xmlns:a16="http://schemas.microsoft.com/office/drawing/2014/main" val="2952700471"/>
                    </a:ext>
                  </a:extLst>
                </a:gridCol>
                <a:gridCol w="576072">
                  <a:extLst>
                    <a:ext uri="{9D8B030D-6E8A-4147-A177-3AD203B41FA5}">
                      <a16:colId xmlns:a16="http://schemas.microsoft.com/office/drawing/2014/main" val="2933569280"/>
                    </a:ext>
                  </a:extLst>
                </a:gridCol>
                <a:gridCol w="576072">
                  <a:extLst>
                    <a:ext uri="{9D8B030D-6E8A-4147-A177-3AD203B41FA5}">
                      <a16:colId xmlns:a16="http://schemas.microsoft.com/office/drawing/2014/main" val="1432928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894820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- 2021-11-30 17:30:55</a:t>
                      </a:r>
                      <a:r>
                        <a:rPr kumimoji="0" lang="en-US" sz="1000" b="0" i="0" u="none" strike="noStrike" kern="1200" cap="none" spc="0" normalizeH="0" baseline="0" noProof="0">
                          <a:ln>
                            <a:noFill/>
                          </a:ln>
                          <a:solidFill>
                            <a:prstClr val="black"/>
                          </a:solidFill>
                          <a:effectLst/>
                          <a:uLnTx/>
                          <a:uFillTx/>
                          <a:latin typeface="+mn-lt"/>
                          <a:ea typeface="+mn-ea"/>
                          <a:cs typeface="+mn-cs"/>
                        </a:rPr>
                        <a:t>
 From us, to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F0FJkH6Kf6Tohr&amp;w=600&amp;h=600&amp;url=https%3A%2F%2Fscontent-lga3-1.xx.fbcdn.net%2Fv%2Ft39.30808-6%2F262009868_6775044435868805_4149460924623580696_n.png%3Fccb%3D1-5%26_nc_ohc%3DFJPIJB0B7TQAX-A6vL4%26_nc_ht%3Dscontent-lga3-1.xx%26edm%3DAAwGEdEEAAAA%26oh%3D88356be21fb42a041b692667000b351c%26oe%3D61A9D996&amp;cfs=1&amp;ext=emg0&amp;_nc_oe=6f20b&amp;_nc_sid=58080a&amp;ccb=3-5&amp;_nc_hash=AQEtBXVxWfG-e2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11/30/2021 20:42:51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December 2021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2780229459"/>
                  </a:ext>
                </a:extLst>
              </a:tr>
            </a:tbl>
          </a:graphicData>
        </a:graphic>
      </p:graphicFrame>
      <p:sp>
        <p:nvSpPr>
          <p:cNvPr id="4" name="Text Placeholder 3">
            <a:extLst>
              <a:ext uri="{FF2B5EF4-FFF2-40B4-BE49-F238E27FC236}">
                <a16:creationId xmlns:a16="http://schemas.microsoft.com/office/drawing/2014/main" id="{1937731B-BA19-4D9B-8257-534927A8B50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07935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BAD7C-F0A8-4D91-BEE9-3AAD2B4FCA81}"/>
              </a:ext>
            </a:extLst>
          </p:cNvPr>
          <p:cNvSpPr>
            <a:spLocks noGrp="1"/>
          </p:cNvSpPr>
          <p:nvPr>
            <p:ph type="title"/>
          </p:nvPr>
        </p:nvSpPr>
        <p:spPr/>
        <p:txBody>
          <a:bodyPr/>
          <a:lstStyle/>
          <a:p>
            <a:r>
              <a:rPr lang="en-US"/>
              <a:t>Facebook Ads Performance Table | Triumph &amp; Disaster - 5 of 26</a:t>
            </a:r>
          </a:p>
        </p:txBody>
      </p:sp>
      <p:graphicFrame>
        <p:nvGraphicFramePr>
          <p:cNvPr id="5" name="Table Placeholder 4">
            <a:extLst>
              <a:ext uri="{FF2B5EF4-FFF2-40B4-BE49-F238E27FC236}">
                <a16:creationId xmlns:a16="http://schemas.microsoft.com/office/drawing/2014/main" id="{86BA33BF-17C2-4CA5-B4E9-D7ADB861C5EF}"/>
              </a:ext>
            </a:extLst>
          </p:cNvPr>
          <p:cNvGraphicFramePr>
            <a:graphicFrameLocks noGrp="1"/>
          </p:cNvGraphicFramePr>
          <p:nvPr>
            <p:ph type="tbl" sz="quarter" idx="13"/>
            <p:extLst>
              <p:ext uri="{D42A27DB-BD31-4B8C-83A1-F6EECF244321}">
                <p14:modId xmlns:p14="http://schemas.microsoft.com/office/powerpoint/2010/main" val="3276755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770401336"/>
                    </a:ext>
                  </a:extLst>
                </a:gridCol>
                <a:gridCol w="822960">
                  <a:extLst>
                    <a:ext uri="{9D8B030D-6E8A-4147-A177-3AD203B41FA5}">
                      <a16:colId xmlns:a16="http://schemas.microsoft.com/office/drawing/2014/main" val="821722949"/>
                    </a:ext>
                  </a:extLst>
                </a:gridCol>
                <a:gridCol w="246888">
                  <a:extLst>
                    <a:ext uri="{9D8B030D-6E8A-4147-A177-3AD203B41FA5}">
                      <a16:colId xmlns:a16="http://schemas.microsoft.com/office/drawing/2014/main" val="2435349674"/>
                    </a:ext>
                  </a:extLst>
                </a:gridCol>
                <a:gridCol w="246888">
                  <a:extLst>
                    <a:ext uri="{9D8B030D-6E8A-4147-A177-3AD203B41FA5}">
                      <a16:colId xmlns:a16="http://schemas.microsoft.com/office/drawing/2014/main" val="3096315052"/>
                    </a:ext>
                  </a:extLst>
                </a:gridCol>
                <a:gridCol w="246888">
                  <a:extLst>
                    <a:ext uri="{9D8B030D-6E8A-4147-A177-3AD203B41FA5}">
                      <a16:colId xmlns:a16="http://schemas.microsoft.com/office/drawing/2014/main" val="196310540"/>
                    </a:ext>
                  </a:extLst>
                </a:gridCol>
                <a:gridCol w="246888">
                  <a:extLst>
                    <a:ext uri="{9D8B030D-6E8A-4147-A177-3AD203B41FA5}">
                      <a16:colId xmlns:a16="http://schemas.microsoft.com/office/drawing/2014/main" val="2153580254"/>
                    </a:ext>
                  </a:extLst>
                </a:gridCol>
                <a:gridCol w="246888">
                  <a:extLst>
                    <a:ext uri="{9D8B030D-6E8A-4147-A177-3AD203B41FA5}">
                      <a16:colId xmlns:a16="http://schemas.microsoft.com/office/drawing/2014/main" val="1015243697"/>
                    </a:ext>
                  </a:extLst>
                </a:gridCol>
                <a:gridCol w="246888">
                  <a:extLst>
                    <a:ext uri="{9D8B030D-6E8A-4147-A177-3AD203B41FA5}">
                      <a16:colId xmlns:a16="http://schemas.microsoft.com/office/drawing/2014/main" val="2596293962"/>
                    </a:ext>
                  </a:extLst>
                </a:gridCol>
                <a:gridCol w="246888">
                  <a:extLst>
                    <a:ext uri="{9D8B030D-6E8A-4147-A177-3AD203B41FA5}">
                      <a16:colId xmlns:a16="http://schemas.microsoft.com/office/drawing/2014/main" val="3593551864"/>
                    </a:ext>
                  </a:extLst>
                </a:gridCol>
                <a:gridCol w="246888">
                  <a:extLst>
                    <a:ext uri="{9D8B030D-6E8A-4147-A177-3AD203B41FA5}">
                      <a16:colId xmlns:a16="http://schemas.microsoft.com/office/drawing/2014/main" val="4258751167"/>
                    </a:ext>
                  </a:extLst>
                </a:gridCol>
                <a:gridCol w="246888">
                  <a:extLst>
                    <a:ext uri="{9D8B030D-6E8A-4147-A177-3AD203B41FA5}">
                      <a16:colId xmlns:a16="http://schemas.microsoft.com/office/drawing/2014/main" val="1378365062"/>
                    </a:ext>
                  </a:extLst>
                </a:gridCol>
                <a:gridCol w="246888">
                  <a:extLst>
                    <a:ext uri="{9D8B030D-6E8A-4147-A177-3AD203B41FA5}">
                      <a16:colId xmlns:a16="http://schemas.microsoft.com/office/drawing/2014/main" val="2715286495"/>
                    </a:ext>
                  </a:extLst>
                </a:gridCol>
                <a:gridCol w="246888">
                  <a:extLst>
                    <a:ext uri="{9D8B030D-6E8A-4147-A177-3AD203B41FA5}">
                      <a16:colId xmlns:a16="http://schemas.microsoft.com/office/drawing/2014/main" val="1156592399"/>
                    </a:ext>
                  </a:extLst>
                </a:gridCol>
                <a:gridCol w="246888">
                  <a:extLst>
                    <a:ext uri="{9D8B030D-6E8A-4147-A177-3AD203B41FA5}">
                      <a16:colId xmlns:a16="http://schemas.microsoft.com/office/drawing/2014/main" val="2419203174"/>
                    </a:ext>
                  </a:extLst>
                </a:gridCol>
                <a:gridCol w="246888">
                  <a:extLst>
                    <a:ext uri="{9D8B030D-6E8A-4147-A177-3AD203B41FA5}">
                      <a16:colId xmlns:a16="http://schemas.microsoft.com/office/drawing/2014/main" val="2281065335"/>
                    </a:ext>
                  </a:extLst>
                </a:gridCol>
                <a:gridCol w="246888">
                  <a:extLst>
                    <a:ext uri="{9D8B030D-6E8A-4147-A177-3AD203B41FA5}">
                      <a16:colId xmlns:a16="http://schemas.microsoft.com/office/drawing/2014/main" val="1984699322"/>
                    </a:ext>
                  </a:extLst>
                </a:gridCol>
                <a:gridCol w="246888">
                  <a:extLst>
                    <a:ext uri="{9D8B030D-6E8A-4147-A177-3AD203B41FA5}">
                      <a16:colId xmlns:a16="http://schemas.microsoft.com/office/drawing/2014/main" val="194890635"/>
                    </a:ext>
                  </a:extLst>
                </a:gridCol>
                <a:gridCol w="246888">
                  <a:extLst>
                    <a:ext uri="{9D8B030D-6E8A-4147-A177-3AD203B41FA5}">
                      <a16:colId xmlns:a16="http://schemas.microsoft.com/office/drawing/2014/main" val="2159659126"/>
                    </a:ext>
                  </a:extLst>
                </a:gridCol>
                <a:gridCol w="576072">
                  <a:extLst>
                    <a:ext uri="{9D8B030D-6E8A-4147-A177-3AD203B41FA5}">
                      <a16:colId xmlns:a16="http://schemas.microsoft.com/office/drawing/2014/main" val="961660234"/>
                    </a:ext>
                  </a:extLst>
                </a:gridCol>
                <a:gridCol w="576072">
                  <a:extLst>
                    <a:ext uri="{9D8B030D-6E8A-4147-A177-3AD203B41FA5}">
                      <a16:colId xmlns:a16="http://schemas.microsoft.com/office/drawing/2014/main" val="2962419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281362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- 2021-11-30 17:28:09</a:t>
                      </a:r>
                      <a:r>
                        <a:rPr kumimoji="0" lang="en-US" sz="1000" b="0" i="0" u="none" strike="noStrike" kern="1200" cap="none" spc="0" normalizeH="0" baseline="0" noProof="0">
                          <a:ln>
                            <a:noFill/>
                          </a:ln>
                          <a:solidFill>
                            <a:prstClr val="black"/>
                          </a:solidFill>
                          <a:effectLst/>
                          <a:uLnTx/>
                          <a:uFillTx/>
                          <a:latin typeface="+mn-lt"/>
                          <a:ea typeface="+mn-ea"/>
                          <a:cs typeface="+mn-cs"/>
                        </a:rPr>
                        <a:t>
 "Sun's out, guns out" has a new companion. No Dice SPF 50 Sunscreen is here to fight off harmful rays without the 'greasy' feeling or white spots. This is sunscreen, not makeup after all. 
Are you prepped for summer yet?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F6ULFgduS9d4cV&amp;w=600&amp;h=600&amp;url=https%3A%2F%2Fscontent-lga3-1.xx.fbcdn.net%2Fv%2Ft39.30808-6%2F262140249_6775029852536930_2404468760851595327_n.jpg%3Fccb%3D1-5%26_nc_ohc%3DZrxXQlzpeQAAX_Ojr-a%26_nc_ht%3Dscontent-lga3-1.xx%26edm%3DAAwGEdEEAAAA%26oh%3Db855928bb42e673cd7bbc550b53029c3%26oe%3D61AAE0C9&amp;cfs=1&amp;ext=emg0&amp;_nc_oe=6f20b&amp;_nc_sid=58080a&amp;ccb=3-5&amp;_nc_hash=AQGkGkRsnsv5F_c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11/30/2021 20:42:51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December 2021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4283929911"/>
                  </a:ext>
                </a:extLst>
              </a:tr>
            </a:tbl>
          </a:graphicData>
        </a:graphic>
      </p:graphicFrame>
      <p:sp>
        <p:nvSpPr>
          <p:cNvPr id="4" name="Text Placeholder 3">
            <a:extLst>
              <a:ext uri="{FF2B5EF4-FFF2-40B4-BE49-F238E27FC236}">
                <a16:creationId xmlns:a16="http://schemas.microsoft.com/office/drawing/2014/main" id="{6A3061D0-413C-40EF-96BE-1FF492606CE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019770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2C567-F7D9-467E-A3D5-05219D0CC032}"/>
              </a:ext>
            </a:extLst>
          </p:cNvPr>
          <p:cNvSpPr>
            <a:spLocks noGrp="1"/>
          </p:cNvSpPr>
          <p:nvPr>
            <p:ph type="title"/>
          </p:nvPr>
        </p:nvSpPr>
        <p:spPr/>
        <p:txBody>
          <a:bodyPr/>
          <a:lstStyle/>
          <a:p>
            <a:r>
              <a:rPr lang="en-US"/>
              <a:t>Facebook Ads Performance Table | Triumph &amp; Disaster - 6 of 26</a:t>
            </a:r>
          </a:p>
        </p:txBody>
      </p:sp>
      <p:graphicFrame>
        <p:nvGraphicFramePr>
          <p:cNvPr id="5" name="Table Placeholder 4">
            <a:extLst>
              <a:ext uri="{FF2B5EF4-FFF2-40B4-BE49-F238E27FC236}">
                <a16:creationId xmlns:a16="http://schemas.microsoft.com/office/drawing/2014/main" id="{44A8B549-DE4E-4E31-88CF-55FC8037F80B}"/>
              </a:ext>
            </a:extLst>
          </p:cNvPr>
          <p:cNvGraphicFramePr>
            <a:graphicFrameLocks noGrp="1"/>
          </p:cNvGraphicFramePr>
          <p:nvPr>
            <p:ph type="tbl" sz="quarter" idx="13"/>
            <p:extLst>
              <p:ext uri="{D42A27DB-BD31-4B8C-83A1-F6EECF244321}">
                <p14:modId xmlns:p14="http://schemas.microsoft.com/office/powerpoint/2010/main" val="271972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585361357"/>
                    </a:ext>
                  </a:extLst>
                </a:gridCol>
                <a:gridCol w="822960">
                  <a:extLst>
                    <a:ext uri="{9D8B030D-6E8A-4147-A177-3AD203B41FA5}">
                      <a16:colId xmlns:a16="http://schemas.microsoft.com/office/drawing/2014/main" val="951590860"/>
                    </a:ext>
                  </a:extLst>
                </a:gridCol>
                <a:gridCol w="246888">
                  <a:extLst>
                    <a:ext uri="{9D8B030D-6E8A-4147-A177-3AD203B41FA5}">
                      <a16:colId xmlns:a16="http://schemas.microsoft.com/office/drawing/2014/main" val="19993967"/>
                    </a:ext>
                  </a:extLst>
                </a:gridCol>
                <a:gridCol w="246888">
                  <a:extLst>
                    <a:ext uri="{9D8B030D-6E8A-4147-A177-3AD203B41FA5}">
                      <a16:colId xmlns:a16="http://schemas.microsoft.com/office/drawing/2014/main" val="2748415385"/>
                    </a:ext>
                  </a:extLst>
                </a:gridCol>
                <a:gridCol w="246888">
                  <a:extLst>
                    <a:ext uri="{9D8B030D-6E8A-4147-A177-3AD203B41FA5}">
                      <a16:colId xmlns:a16="http://schemas.microsoft.com/office/drawing/2014/main" val="2052353101"/>
                    </a:ext>
                  </a:extLst>
                </a:gridCol>
                <a:gridCol w="246888">
                  <a:extLst>
                    <a:ext uri="{9D8B030D-6E8A-4147-A177-3AD203B41FA5}">
                      <a16:colId xmlns:a16="http://schemas.microsoft.com/office/drawing/2014/main" val="1922384541"/>
                    </a:ext>
                  </a:extLst>
                </a:gridCol>
                <a:gridCol w="246888">
                  <a:extLst>
                    <a:ext uri="{9D8B030D-6E8A-4147-A177-3AD203B41FA5}">
                      <a16:colId xmlns:a16="http://schemas.microsoft.com/office/drawing/2014/main" val="1289405663"/>
                    </a:ext>
                  </a:extLst>
                </a:gridCol>
                <a:gridCol w="246888">
                  <a:extLst>
                    <a:ext uri="{9D8B030D-6E8A-4147-A177-3AD203B41FA5}">
                      <a16:colId xmlns:a16="http://schemas.microsoft.com/office/drawing/2014/main" val="2963569494"/>
                    </a:ext>
                  </a:extLst>
                </a:gridCol>
                <a:gridCol w="246888">
                  <a:extLst>
                    <a:ext uri="{9D8B030D-6E8A-4147-A177-3AD203B41FA5}">
                      <a16:colId xmlns:a16="http://schemas.microsoft.com/office/drawing/2014/main" val="2385181320"/>
                    </a:ext>
                  </a:extLst>
                </a:gridCol>
                <a:gridCol w="246888">
                  <a:extLst>
                    <a:ext uri="{9D8B030D-6E8A-4147-A177-3AD203B41FA5}">
                      <a16:colId xmlns:a16="http://schemas.microsoft.com/office/drawing/2014/main" val="3234054274"/>
                    </a:ext>
                  </a:extLst>
                </a:gridCol>
                <a:gridCol w="246888">
                  <a:extLst>
                    <a:ext uri="{9D8B030D-6E8A-4147-A177-3AD203B41FA5}">
                      <a16:colId xmlns:a16="http://schemas.microsoft.com/office/drawing/2014/main" val="3452607301"/>
                    </a:ext>
                  </a:extLst>
                </a:gridCol>
                <a:gridCol w="246888">
                  <a:extLst>
                    <a:ext uri="{9D8B030D-6E8A-4147-A177-3AD203B41FA5}">
                      <a16:colId xmlns:a16="http://schemas.microsoft.com/office/drawing/2014/main" val="1105223373"/>
                    </a:ext>
                  </a:extLst>
                </a:gridCol>
                <a:gridCol w="246888">
                  <a:extLst>
                    <a:ext uri="{9D8B030D-6E8A-4147-A177-3AD203B41FA5}">
                      <a16:colId xmlns:a16="http://schemas.microsoft.com/office/drawing/2014/main" val="4233395948"/>
                    </a:ext>
                  </a:extLst>
                </a:gridCol>
                <a:gridCol w="246888">
                  <a:extLst>
                    <a:ext uri="{9D8B030D-6E8A-4147-A177-3AD203B41FA5}">
                      <a16:colId xmlns:a16="http://schemas.microsoft.com/office/drawing/2014/main" val="1536747809"/>
                    </a:ext>
                  </a:extLst>
                </a:gridCol>
                <a:gridCol w="246888">
                  <a:extLst>
                    <a:ext uri="{9D8B030D-6E8A-4147-A177-3AD203B41FA5}">
                      <a16:colId xmlns:a16="http://schemas.microsoft.com/office/drawing/2014/main" val="1056377680"/>
                    </a:ext>
                  </a:extLst>
                </a:gridCol>
                <a:gridCol w="246888">
                  <a:extLst>
                    <a:ext uri="{9D8B030D-6E8A-4147-A177-3AD203B41FA5}">
                      <a16:colId xmlns:a16="http://schemas.microsoft.com/office/drawing/2014/main" val="1533492867"/>
                    </a:ext>
                  </a:extLst>
                </a:gridCol>
                <a:gridCol w="246888">
                  <a:extLst>
                    <a:ext uri="{9D8B030D-6E8A-4147-A177-3AD203B41FA5}">
                      <a16:colId xmlns:a16="http://schemas.microsoft.com/office/drawing/2014/main" val="360648016"/>
                    </a:ext>
                  </a:extLst>
                </a:gridCol>
                <a:gridCol w="246888">
                  <a:extLst>
                    <a:ext uri="{9D8B030D-6E8A-4147-A177-3AD203B41FA5}">
                      <a16:colId xmlns:a16="http://schemas.microsoft.com/office/drawing/2014/main" val="3595172217"/>
                    </a:ext>
                  </a:extLst>
                </a:gridCol>
                <a:gridCol w="576072">
                  <a:extLst>
                    <a:ext uri="{9D8B030D-6E8A-4147-A177-3AD203B41FA5}">
                      <a16:colId xmlns:a16="http://schemas.microsoft.com/office/drawing/2014/main" val="1180662928"/>
                    </a:ext>
                  </a:extLst>
                </a:gridCol>
                <a:gridCol w="576072">
                  <a:extLst>
                    <a:ext uri="{9D8B030D-6E8A-4147-A177-3AD203B41FA5}">
                      <a16:colId xmlns:a16="http://schemas.microsoft.com/office/drawing/2014/main" val="1267905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884741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- 2021-11-30 17:25:18</a:t>
                      </a:r>
                      <a:r>
                        <a:rPr kumimoji="0" lang="en-US" sz="1000" b="0" i="0" u="none" strike="noStrike" kern="1200" cap="none" spc="0" normalizeH="0" baseline="0" noProof="0">
                          <a:ln>
                            <a:noFill/>
                          </a:ln>
                          <a:solidFill>
                            <a:prstClr val="black"/>
                          </a:solidFill>
                          <a:effectLst/>
                          <a:uLnTx/>
                          <a:uFillTx/>
                          <a:latin typeface="+mn-lt"/>
                          <a:ea typeface="+mn-ea"/>
                          <a:cs typeface="+mn-cs"/>
                        </a:rPr>
                        <a:t>
 Why SPF? 
🪨 ZINC / SPF naturally prevents UV light from hitting the skin. Think of it as a physical barrier or a “physical” sunscreen. It reflects the sun’s UV rays and prevents most of them from damaging the skin.
Oh, and because Zinc oxide isn't absorbed into the skin, it's non-irritating, non-allergenic, and doesn't block the pores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G0NACkq8YAR7il&amp;w=600&amp;h=600&amp;url=https%3A%2F%2Fscontent-lga3-1.xx.fbcdn.net%2Fv%2Ft39.30808-6%2F261117878_6775024615870787_7450895587088351763_n.png%3Fccb%3D1-5%26_nc_ohc%3D8G2_79gzRMsAX_TRL6V%26_nc_ht%3Dscontent-lga3-1.xx%26edm%3DAAwGEdEEAAAA%26oh%3D418fe548b70bbe3daff75fbad842703d%26oe%3D61ABBFFB&amp;cfs=1&amp;ext=emg0&amp;_nc_oe=6f20a&amp;_nc_sid=58080a&amp;ccb=3-5&amp;_nc_hash=AQECycPkryyKvFW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11/30/2021 20:42:51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December 2021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2019171497"/>
                  </a:ext>
                </a:extLst>
              </a:tr>
            </a:tbl>
          </a:graphicData>
        </a:graphic>
      </p:graphicFrame>
      <p:sp>
        <p:nvSpPr>
          <p:cNvPr id="4" name="Text Placeholder 3">
            <a:extLst>
              <a:ext uri="{FF2B5EF4-FFF2-40B4-BE49-F238E27FC236}">
                <a16:creationId xmlns:a16="http://schemas.microsoft.com/office/drawing/2014/main" id="{82B9B8E0-04B2-452E-AB61-9598BE50C4E1}"/>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169202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1685C-65C4-4FB5-9E66-8578359291E6}"/>
              </a:ext>
            </a:extLst>
          </p:cNvPr>
          <p:cNvSpPr>
            <a:spLocks noGrp="1"/>
          </p:cNvSpPr>
          <p:nvPr>
            <p:ph type="title"/>
          </p:nvPr>
        </p:nvSpPr>
        <p:spPr/>
        <p:txBody>
          <a:bodyPr/>
          <a:lstStyle/>
          <a:p>
            <a:r>
              <a:rPr lang="en-US"/>
              <a:t>Facebook Ads Performance Table | Triumph &amp; Disaster - 7 of 26</a:t>
            </a:r>
          </a:p>
        </p:txBody>
      </p:sp>
      <p:graphicFrame>
        <p:nvGraphicFramePr>
          <p:cNvPr id="5" name="Table Placeholder 4">
            <a:extLst>
              <a:ext uri="{FF2B5EF4-FFF2-40B4-BE49-F238E27FC236}">
                <a16:creationId xmlns:a16="http://schemas.microsoft.com/office/drawing/2014/main" id="{B039D79C-3AAA-4430-A20B-8B6FFEDC6F73}"/>
              </a:ext>
            </a:extLst>
          </p:cNvPr>
          <p:cNvGraphicFramePr>
            <a:graphicFrameLocks noGrp="1"/>
          </p:cNvGraphicFramePr>
          <p:nvPr>
            <p:ph type="tbl" sz="quarter" idx="13"/>
            <p:extLst>
              <p:ext uri="{D42A27DB-BD31-4B8C-83A1-F6EECF244321}">
                <p14:modId xmlns:p14="http://schemas.microsoft.com/office/powerpoint/2010/main" val="238428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717958470"/>
                    </a:ext>
                  </a:extLst>
                </a:gridCol>
                <a:gridCol w="822960">
                  <a:extLst>
                    <a:ext uri="{9D8B030D-6E8A-4147-A177-3AD203B41FA5}">
                      <a16:colId xmlns:a16="http://schemas.microsoft.com/office/drawing/2014/main" val="872769119"/>
                    </a:ext>
                  </a:extLst>
                </a:gridCol>
                <a:gridCol w="246888">
                  <a:extLst>
                    <a:ext uri="{9D8B030D-6E8A-4147-A177-3AD203B41FA5}">
                      <a16:colId xmlns:a16="http://schemas.microsoft.com/office/drawing/2014/main" val="2171053183"/>
                    </a:ext>
                  </a:extLst>
                </a:gridCol>
                <a:gridCol w="246888">
                  <a:extLst>
                    <a:ext uri="{9D8B030D-6E8A-4147-A177-3AD203B41FA5}">
                      <a16:colId xmlns:a16="http://schemas.microsoft.com/office/drawing/2014/main" val="1740234978"/>
                    </a:ext>
                  </a:extLst>
                </a:gridCol>
                <a:gridCol w="246888">
                  <a:extLst>
                    <a:ext uri="{9D8B030D-6E8A-4147-A177-3AD203B41FA5}">
                      <a16:colId xmlns:a16="http://schemas.microsoft.com/office/drawing/2014/main" val="4132132943"/>
                    </a:ext>
                  </a:extLst>
                </a:gridCol>
                <a:gridCol w="246888">
                  <a:extLst>
                    <a:ext uri="{9D8B030D-6E8A-4147-A177-3AD203B41FA5}">
                      <a16:colId xmlns:a16="http://schemas.microsoft.com/office/drawing/2014/main" val="2097699477"/>
                    </a:ext>
                  </a:extLst>
                </a:gridCol>
                <a:gridCol w="246888">
                  <a:extLst>
                    <a:ext uri="{9D8B030D-6E8A-4147-A177-3AD203B41FA5}">
                      <a16:colId xmlns:a16="http://schemas.microsoft.com/office/drawing/2014/main" val="186530934"/>
                    </a:ext>
                  </a:extLst>
                </a:gridCol>
                <a:gridCol w="246888">
                  <a:extLst>
                    <a:ext uri="{9D8B030D-6E8A-4147-A177-3AD203B41FA5}">
                      <a16:colId xmlns:a16="http://schemas.microsoft.com/office/drawing/2014/main" val="2660542314"/>
                    </a:ext>
                  </a:extLst>
                </a:gridCol>
                <a:gridCol w="246888">
                  <a:extLst>
                    <a:ext uri="{9D8B030D-6E8A-4147-A177-3AD203B41FA5}">
                      <a16:colId xmlns:a16="http://schemas.microsoft.com/office/drawing/2014/main" val="933740751"/>
                    </a:ext>
                  </a:extLst>
                </a:gridCol>
                <a:gridCol w="246888">
                  <a:extLst>
                    <a:ext uri="{9D8B030D-6E8A-4147-A177-3AD203B41FA5}">
                      <a16:colId xmlns:a16="http://schemas.microsoft.com/office/drawing/2014/main" val="2727301169"/>
                    </a:ext>
                  </a:extLst>
                </a:gridCol>
                <a:gridCol w="246888">
                  <a:extLst>
                    <a:ext uri="{9D8B030D-6E8A-4147-A177-3AD203B41FA5}">
                      <a16:colId xmlns:a16="http://schemas.microsoft.com/office/drawing/2014/main" val="1906612054"/>
                    </a:ext>
                  </a:extLst>
                </a:gridCol>
                <a:gridCol w="246888">
                  <a:extLst>
                    <a:ext uri="{9D8B030D-6E8A-4147-A177-3AD203B41FA5}">
                      <a16:colId xmlns:a16="http://schemas.microsoft.com/office/drawing/2014/main" val="1072440777"/>
                    </a:ext>
                  </a:extLst>
                </a:gridCol>
                <a:gridCol w="246888">
                  <a:extLst>
                    <a:ext uri="{9D8B030D-6E8A-4147-A177-3AD203B41FA5}">
                      <a16:colId xmlns:a16="http://schemas.microsoft.com/office/drawing/2014/main" val="1598475243"/>
                    </a:ext>
                  </a:extLst>
                </a:gridCol>
                <a:gridCol w="246888">
                  <a:extLst>
                    <a:ext uri="{9D8B030D-6E8A-4147-A177-3AD203B41FA5}">
                      <a16:colId xmlns:a16="http://schemas.microsoft.com/office/drawing/2014/main" val="2322783446"/>
                    </a:ext>
                  </a:extLst>
                </a:gridCol>
                <a:gridCol w="246888">
                  <a:extLst>
                    <a:ext uri="{9D8B030D-6E8A-4147-A177-3AD203B41FA5}">
                      <a16:colId xmlns:a16="http://schemas.microsoft.com/office/drawing/2014/main" val="2868230266"/>
                    </a:ext>
                  </a:extLst>
                </a:gridCol>
                <a:gridCol w="246888">
                  <a:extLst>
                    <a:ext uri="{9D8B030D-6E8A-4147-A177-3AD203B41FA5}">
                      <a16:colId xmlns:a16="http://schemas.microsoft.com/office/drawing/2014/main" val="2833096729"/>
                    </a:ext>
                  </a:extLst>
                </a:gridCol>
                <a:gridCol w="246888">
                  <a:extLst>
                    <a:ext uri="{9D8B030D-6E8A-4147-A177-3AD203B41FA5}">
                      <a16:colId xmlns:a16="http://schemas.microsoft.com/office/drawing/2014/main" val="2264825994"/>
                    </a:ext>
                  </a:extLst>
                </a:gridCol>
                <a:gridCol w="246888">
                  <a:extLst>
                    <a:ext uri="{9D8B030D-6E8A-4147-A177-3AD203B41FA5}">
                      <a16:colId xmlns:a16="http://schemas.microsoft.com/office/drawing/2014/main" val="3000801736"/>
                    </a:ext>
                  </a:extLst>
                </a:gridCol>
                <a:gridCol w="576072">
                  <a:extLst>
                    <a:ext uri="{9D8B030D-6E8A-4147-A177-3AD203B41FA5}">
                      <a16:colId xmlns:a16="http://schemas.microsoft.com/office/drawing/2014/main" val="1437625568"/>
                    </a:ext>
                  </a:extLst>
                </a:gridCol>
                <a:gridCol w="576072">
                  <a:extLst>
                    <a:ext uri="{9D8B030D-6E8A-4147-A177-3AD203B41FA5}">
                      <a16:colId xmlns:a16="http://schemas.microsoft.com/office/drawing/2014/main" val="4196370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978163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- 2021-11-30 17:23:14</a:t>
                      </a:r>
                      <a:r>
                        <a:rPr kumimoji="0" lang="en-US" sz="1000" b="0" i="0" u="none" strike="noStrike" kern="1200" cap="none" spc="0" normalizeH="0" baseline="0" noProof="0">
                          <a:ln>
                            <a:noFill/>
                          </a:ln>
                          <a:solidFill>
                            <a:prstClr val="black"/>
                          </a:solidFill>
                          <a:effectLst/>
                          <a:uLnTx/>
                          <a:uFillTx/>
                          <a:latin typeface="+mn-lt"/>
                          <a:ea typeface="+mn-ea"/>
                          <a:cs typeface="+mn-cs"/>
                        </a:rPr>
                        <a:t>
 @haircutterjosh killing it as per usual with this clean, slick-back pompadour styled with T&amp;D Fibre Royale 💇‍♂️
Who else uses Fibre on the daily?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E603_MNrfAxfat&amp;w=600&amp;h=600&amp;url=https%3A%2F%2Fscontent-lga3-1.xx.fbcdn.net%2Fv%2Ft39.30808-6%2F261308840_6775020232537892_7172207776061955915_n.jpg%3Fccb%3D1-5%26_nc_ohc%3DZpHZEmHjRzEAX8B3E_F%26_nc_ht%3Dscontent-lga3-1.xx%26edm%3DAAwGEdEEAAAA%26oh%3Dfbd728d2470d0b89f038218fc3291227%26oe%3D61AAE719&amp;cfs=1&amp;ext=emg0&amp;_nc_oe=6f20b&amp;_nc_sid=58080a&amp;ccb=3-5&amp;_nc_hash=AQGnbe6Yrj52w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11/30/2021 20:42:51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December 2021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369623485"/>
                  </a:ext>
                </a:extLst>
              </a:tr>
            </a:tbl>
          </a:graphicData>
        </a:graphic>
      </p:graphicFrame>
      <p:sp>
        <p:nvSpPr>
          <p:cNvPr id="4" name="Text Placeholder 3">
            <a:extLst>
              <a:ext uri="{FF2B5EF4-FFF2-40B4-BE49-F238E27FC236}">
                <a16:creationId xmlns:a16="http://schemas.microsoft.com/office/drawing/2014/main" id="{7A8BB7B9-2E38-4602-96F8-0F7EAA004ED8}"/>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948360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9CD8C-1CDF-4A61-A358-51A7539BB995}"/>
              </a:ext>
            </a:extLst>
          </p:cNvPr>
          <p:cNvSpPr>
            <a:spLocks noGrp="1"/>
          </p:cNvSpPr>
          <p:nvPr>
            <p:ph type="title"/>
          </p:nvPr>
        </p:nvSpPr>
        <p:spPr/>
        <p:txBody>
          <a:bodyPr/>
          <a:lstStyle/>
          <a:p>
            <a:r>
              <a:rPr lang="en-US"/>
              <a:t>Facebook Ads Performance Table | Triumph &amp; Disaster - 8 of 26</a:t>
            </a:r>
          </a:p>
        </p:txBody>
      </p:sp>
      <p:graphicFrame>
        <p:nvGraphicFramePr>
          <p:cNvPr id="5" name="Table Placeholder 4">
            <a:extLst>
              <a:ext uri="{FF2B5EF4-FFF2-40B4-BE49-F238E27FC236}">
                <a16:creationId xmlns:a16="http://schemas.microsoft.com/office/drawing/2014/main" id="{C50EE052-A6FA-4309-8EE0-B4C6207357AA}"/>
              </a:ext>
            </a:extLst>
          </p:cNvPr>
          <p:cNvGraphicFramePr>
            <a:graphicFrameLocks noGrp="1"/>
          </p:cNvGraphicFramePr>
          <p:nvPr>
            <p:ph type="tbl" sz="quarter" idx="13"/>
            <p:extLst>
              <p:ext uri="{D42A27DB-BD31-4B8C-83A1-F6EECF244321}">
                <p14:modId xmlns:p14="http://schemas.microsoft.com/office/powerpoint/2010/main" val="488484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446694173"/>
                    </a:ext>
                  </a:extLst>
                </a:gridCol>
                <a:gridCol w="822960">
                  <a:extLst>
                    <a:ext uri="{9D8B030D-6E8A-4147-A177-3AD203B41FA5}">
                      <a16:colId xmlns:a16="http://schemas.microsoft.com/office/drawing/2014/main" val="1030911626"/>
                    </a:ext>
                  </a:extLst>
                </a:gridCol>
                <a:gridCol w="246888">
                  <a:extLst>
                    <a:ext uri="{9D8B030D-6E8A-4147-A177-3AD203B41FA5}">
                      <a16:colId xmlns:a16="http://schemas.microsoft.com/office/drawing/2014/main" val="279086429"/>
                    </a:ext>
                  </a:extLst>
                </a:gridCol>
                <a:gridCol w="246888">
                  <a:extLst>
                    <a:ext uri="{9D8B030D-6E8A-4147-A177-3AD203B41FA5}">
                      <a16:colId xmlns:a16="http://schemas.microsoft.com/office/drawing/2014/main" val="2042599051"/>
                    </a:ext>
                  </a:extLst>
                </a:gridCol>
                <a:gridCol w="246888">
                  <a:extLst>
                    <a:ext uri="{9D8B030D-6E8A-4147-A177-3AD203B41FA5}">
                      <a16:colId xmlns:a16="http://schemas.microsoft.com/office/drawing/2014/main" val="3894591252"/>
                    </a:ext>
                  </a:extLst>
                </a:gridCol>
                <a:gridCol w="246888">
                  <a:extLst>
                    <a:ext uri="{9D8B030D-6E8A-4147-A177-3AD203B41FA5}">
                      <a16:colId xmlns:a16="http://schemas.microsoft.com/office/drawing/2014/main" val="2416869635"/>
                    </a:ext>
                  </a:extLst>
                </a:gridCol>
                <a:gridCol w="246888">
                  <a:extLst>
                    <a:ext uri="{9D8B030D-6E8A-4147-A177-3AD203B41FA5}">
                      <a16:colId xmlns:a16="http://schemas.microsoft.com/office/drawing/2014/main" val="3435027919"/>
                    </a:ext>
                  </a:extLst>
                </a:gridCol>
                <a:gridCol w="246888">
                  <a:extLst>
                    <a:ext uri="{9D8B030D-6E8A-4147-A177-3AD203B41FA5}">
                      <a16:colId xmlns:a16="http://schemas.microsoft.com/office/drawing/2014/main" val="2616211146"/>
                    </a:ext>
                  </a:extLst>
                </a:gridCol>
                <a:gridCol w="246888">
                  <a:extLst>
                    <a:ext uri="{9D8B030D-6E8A-4147-A177-3AD203B41FA5}">
                      <a16:colId xmlns:a16="http://schemas.microsoft.com/office/drawing/2014/main" val="3470211492"/>
                    </a:ext>
                  </a:extLst>
                </a:gridCol>
                <a:gridCol w="246888">
                  <a:extLst>
                    <a:ext uri="{9D8B030D-6E8A-4147-A177-3AD203B41FA5}">
                      <a16:colId xmlns:a16="http://schemas.microsoft.com/office/drawing/2014/main" val="4102143478"/>
                    </a:ext>
                  </a:extLst>
                </a:gridCol>
                <a:gridCol w="246888">
                  <a:extLst>
                    <a:ext uri="{9D8B030D-6E8A-4147-A177-3AD203B41FA5}">
                      <a16:colId xmlns:a16="http://schemas.microsoft.com/office/drawing/2014/main" val="1321967367"/>
                    </a:ext>
                  </a:extLst>
                </a:gridCol>
                <a:gridCol w="246888">
                  <a:extLst>
                    <a:ext uri="{9D8B030D-6E8A-4147-A177-3AD203B41FA5}">
                      <a16:colId xmlns:a16="http://schemas.microsoft.com/office/drawing/2014/main" val="3269925397"/>
                    </a:ext>
                  </a:extLst>
                </a:gridCol>
                <a:gridCol w="246888">
                  <a:extLst>
                    <a:ext uri="{9D8B030D-6E8A-4147-A177-3AD203B41FA5}">
                      <a16:colId xmlns:a16="http://schemas.microsoft.com/office/drawing/2014/main" val="2195740346"/>
                    </a:ext>
                  </a:extLst>
                </a:gridCol>
                <a:gridCol w="246888">
                  <a:extLst>
                    <a:ext uri="{9D8B030D-6E8A-4147-A177-3AD203B41FA5}">
                      <a16:colId xmlns:a16="http://schemas.microsoft.com/office/drawing/2014/main" val="2062120729"/>
                    </a:ext>
                  </a:extLst>
                </a:gridCol>
                <a:gridCol w="246888">
                  <a:extLst>
                    <a:ext uri="{9D8B030D-6E8A-4147-A177-3AD203B41FA5}">
                      <a16:colId xmlns:a16="http://schemas.microsoft.com/office/drawing/2014/main" val="1951041079"/>
                    </a:ext>
                  </a:extLst>
                </a:gridCol>
                <a:gridCol w="246888">
                  <a:extLst>
                    <a:ext uri="{9D8B030D-6E8A-4147-A177-3AD203B41FA5}">
                      <a16:colId xmlns:a16="http://schemas.microsoft.com/office/drawing/2014/main" val="3545209103"/>
                    </a:ext>
                  </a:extLst>
                </a:gridCol>
                <a:gridCol w="246888">
                  <a:extLst>
                    <a:ext uri="{9D8B030D-6E8A-4147-A177-3AD203B41FA5}">
                      <a16:colId xmlns:a16="http://schemas.microsoft.com/office/drawing/2014/main" val="321374589"/>
                    </a:ext>
                  </a:extLst>
                </a:gridCol>
                <a:gridCol w="246888">
                  <a:extLst>
                    <a:ext uri="{9D8B030D-6E8A-4147-A177-3AD203B41FA5}">
                      <a16:colId xmlns:a16="http://schemas.microsoft.com/office/drawing/2014/main" val="3647679619"/>
                    </a:ext>
                  </a:extLst>
                </a:gridCol>
                <a:gridCol w="576072">
                  <a:extLst>
                    <a:ext uri="{9D8B030D-6E8A-4147-A177-3AD203B41FA5}">
                      <a16:colId xmlns:a16="http://schemas.microsoft.com/office/drawing/2014/main" val="107592250"/>
                    </a:ext>
                  </a:extLst>
                </a:gridCol>
                <a:gridCol w="576072">
                  <a:extLst>
                    <a:ext uri="{9D8B030D-6E8A-4147-A177-3AD203B41FA5}">
                      <a16:colId xmlns:a16="http://schemas.microsoft.com/office/drawing/2014/main" val="2383721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872829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- 2021-11-30 17:21:00</a:t>
                      </a:r>
                      <a:r>
                        <a:rPr kumimoji="0" lang="en-US" sz="1000" b="0" i="0" u="none" strike="noStrike" kern="1200" cap="none" spc="0" normalizeH="0" baseline="0" noProof="0">
                          <a:ln>
                            <a:noFill/>
                          </a:ln>
                          <a:solidFill>
                            <a:prstClr val="black"/>
                          </a:solidFill>
                          <a:effectLst/>
                          <a:uLnTx/>
                          <a:uFillTx/>
                          <a:latin typeface="+mn-lt"/>
                          <a:ea typeface="+mn-ea"/>
                          <a:cs typeface="+mn-cs"/>
                        </a:rPr>
                        <a:t>
 🚙 Hitting the road this summer?
‘Frank the Dopp’ is Triumph &amp; Disaster's take on the classic toiletries bag. Genuine Leather with a synthetic water-resistant interior, Frank will keep all your goodness in one safe place, fighting fit and street smart for when you need them most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HMFv5EdLG0hB3Z&amp;w=600&amp;h=600&amp;url=https%3A%2F%2Fscontent-iad3-2.xx.fbcdn.net%2Fv%2Ft39.30808-6%2F262049782_6775012852538630_2830149584742626129_n.jpg%3Fccb%3D1-5%26_nc_ohc%3DdluuRQb7gi8AX__pPQ-%26_nc_ht%3Dscontent-iad3-2.xx%26edm%3DAAwGEdEEAAAA%26oh%3D57dfe5568cc14d143970382522654f7c%26oe%3D61AB5642&amp;cfs=1&amp;ext=emg0&amp;_nc_oe=6f215&amp;_nc_sid=58080a&amp;ccb=3-5&amp;_nc_hash=AQENeuHo9Hx690N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December 2021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2875163909"/>
                  </a:ext>
                </a:extLst>
              </a:tr>
            </a:tbl>
          </a:graphicData>
        </a:graphic>
      </p:graphicFrame>
      <p:sp>
        <p:nvSpPr>
          <p:cNvPr id="4" name="Text Placeholder 3">
            <a:extLst>
              <a:ext uri="{FF2B5EF4-FFF2-40B4-BE49-F238E27FC236}">
                <a16:creationId xmlns:a16="http://schemas.microsoft.com/office/drawing/2014/main" id="{F9A34E86-9569-44F5-952C-82833C4905C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7206416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38164-A2A5-42CE-91E7-C93ABC14B013}"/>
              </a:ext>
            </a:extLst>
          </p:cNvPr>
          <p:cNvSpPr>
            <a:spLocks noGrp="1"/>
          </p:cNvSpPr>
          <p:nvPr>
            <p:ph type="title"/>
          </p:nvPr>
        </p:nvSpPr>
        <p:spPr/>
        <p:txBody>
          <a:bodyPr/>
          <a:lstStyle/>
          <a:p>
            <a:r>
              <a:rPr lang="en-US"/>
              <a:t>Facebook Ads Performance Table | Triumph &amp; Disaster - 9 of 26</a:t>
            </a:r>
          </a:p>
        </p:txBody>
      </p:sp>
      <p:graphicFrame>
        <p:nvGraphicFramePr>
          <p:cNvPr id="5" name="Table Placeholder 4">
            <a:extLst>
              <a:ext uri="{FF2B5EF4-FFF2-40B4-BE49-F238E27FC236}">
                <a16:creationId xmlns:a16="http://schemas.microsoft.com/office/drawing/2014/main" id="{29B5F71B-CCED-4EE8-BDDA-4D4CB2359D95}"/>
              </a:ext>
            </a:extLst>
          </p:cNvPr>
          <p:cNvGraphicFramePr>
            <a:graphicFrameLocks noGrp="1"/>
          </p:cNvGraphicFramePr>
          <p:nvPr>
            <p:ph type="tbl" sz="quarter" idx="13"/>
            <p:extLst>
              <p:ext uri="{D42A27DB-BD31-4B8C-83A1-F6EECF244321}">
                <p14:modId xmlns:p14="http://schemas.microsoft.com/office/powerpoint/2010/main" val="38834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737240692"/>
                    </a:ext>
                  </a:extLst>
                </a:gridCol>
                <a:gridCol w="822960">
                  <a:extLst>
                    <a:ext uri="{9D8B030D-6E8A-4147-A177-3AD203B41FA5}">
                      <a16:colId xmlns:a16="http://schemas.microsoft.com/office/drawing/2014/main" val="545204626"/>
                    </a:ext>
                  </a:extLst>
                </a:gridCol>
                <a:gridCol w="246888">
                  <a:extLst>
                    <a:ext uri="{9D8B030D-6E8A-4147-A177-3AD203B41FA5}">
                      <a16:colId xmlns:a16="http://schemas.microsoft.com/office/drawing/2014/main" val="2427274080"/>
                    </a:ext>
                  </a:extLst>
                </a:gridCol>
                <a:gridCol w="246888">
                  <a:extLst>
                    <a:ext uri="{9D8B030D-6E8A-4147-A177-3AD203B41FA5}">
                      <a16:colId xmlns:a16="http://schemas.microsoft.com/office/drawing/2014/main" val="313284683"/>
                    </a:ext>
                  </a:extLst>
                </a:gridCol>
                <a:gridCol w="246888">
                  <a:extLst>
                    <a:ext uri="{9D8B030D-6E8A-4147-A177-3AD203B41FA5}">
                      <a16:colId xmlns:a16="http://schemas.microsoft.com/office/drawing/2014/main" val="1493561119"/>
                    </a:ext>
                  </a:extLst>
                </a:gridCol>
                <a:gridCol w="246888">
                  <a:extLst>
                    <a:ext uri="{9D8B030D-6E8A-4147-A177-3AD203B41FA5}">
                      <a16:colId xmlns:a16="http://schemas.microsoft.com/office/drawing/2014/main" val="469250964"/>
                    </a:ext>
                  </a:extLst>
                </a:gridCol>
                <a:gridCol w="246888">
                  <a:extLst>
                    <a:ext uri="{9D8B030D-6E8A-4147-A177-3AD203B41FA5}">
                      <a16:colId xmlns:a16="http://schemas.microsoft.com/office/drawing/2014/main" val="1389225526"/>
                    </a:ext>
                  </a:extLst>
                </a:gridCol>
                <a:gridCol w="246888">
                  <a:extLst>
                    <a:ext uri="{9D8B030D-6E8A-4147-A177-3AD203B41FA5}">
                      <a16:colId xmlns:a16="http://schemas.microsoft.com/office/drawing/2014/main" val="2487638295"/>
                    </a:ext>
                  </a:extLst>
                </a:gridCol>
                <a:gridCol w="246888">
                  <a:extLst>
                    <a:ext uri="{9D8B030D-6E8A-4147-A177-3AD203B41FA5}">
                      <a16:colId xmlns:a16="http://schemas.microsoft.com/office/drawing/2014/main" val="2312370002"/>
                    </a:ext>
                  </a:extLst>
                </a:gridCol>
                <a:gridCol w="246888">
                  <a:extLst>
                    <a:ext uri="{9D8B030D-6E8A-4147-A177-3AD203B41FA5}">
                      <a16:colId xmlns:a16="http://schemas.microsoft.com/office/drawing/2014/main" val="1738911949"/>
                    </a:ext>
                  </a:extLst>
                </a:gridCol>
                <a:gridCol w="246888">
                  <a:extLst>
                    <a:ext uri="{9D8B030D-6E8A-4147-A177-3AD203B41FA5}">
                      <a16:colId xmlns:a16="http://schemas.microsoft.com/office/drawing/2014/main" val="2185184268"/>
                    </a:ext>
                  </a:extLst>
                </a:gridCol>
                <a:gridCol w="246888">
                  <a:extLst>
                    <a:ext uri="{9D8B030D-6E8A-4147-A177-3AD203B41FA5}">
                      <a16:colId xmlns:a16="http://schemas.microsoft.com/office/drawing/2014/main" val="2634137585"/>
                    </a:ext>
                  </a:extLst>
                </a:gridCol>
                <a:gridCol w="246888">
                  <a:extLst>
                    <a:ext uri="{9D8B030D-6E8A-4147-A177-3AD203B41FA5}">
                      <a16:colId xmlns:a16="http://schemas.microsoft.com/office/drawing/2014/main" val="3882518641"/>
                    </a:ext>
                  </a:extLst>
                </a:gridCol>
                <a:gridCol w="246888">
                  <a:extLst>
                    <a:ext uri="{9D8B030D-6E8A-4147-A177-3AD203B41FA5}">
                      <a16:colId xmlns:a16="http://schemas.microsoft.com/office/drawing/2014/main" val="573357968"/>
                    </a:ext>
                  </a:extLst>
                </a:gridCol>
                <a:gridCol w="246888">
                  <a:extLst>
                    <a:ext uri="{9D8B030D-6E8A-4147-A177-3AD203B41FA5}">
                      <a16:colId xmlns:a16="http://schemas.microsoft.com/office/drawing/2014/main" val="3394077088"/>
                    </a:ext>
                  </a:extLst>
                </a:gridCol>
                <a:gridCol w="246888">
                  <a:extLst>
                    <a:ext uri="{9D8B030D-6E8A-4147-A177-3AD203B41FA5}">
                      <a16:colId xmlns:a16="http://schemas.microsoft.com/office/drawing/2014/main" val="1254299285"/>
                    </a:ext>
                  </a:extLst>
                </a:gridCol>
                <a:gridCol w="246888">
                  <a:extLst>
                    <a:ext uri="{9D8B030D-6E8A-4147-A177-3AD203B41FA5}">
                      <a16:colId xmlns:a16="http://schemas.microsoft.com/office/drawing/2014/main" val="3356422823"/>
                    </a:ext>
                  </a:extLst>
                </a:gridCol>
                <a:gridCol w="246888">
                  <a:extLst>
                    <a:ext uri="{9D8B030D-6E8A-4147-A177-3AD203B41FA5}">
                      <a16:colId xmlns:a16="http://schemas.microsoft.com/office/drawing/2014/main" val="3853198749"/>
                    </a:ext>
                  </a:extLst>
                </a:gridCol>
                <a:gridCol w="576072">
                  <a:extLst>
                    <a:ext uri="{9D8B030D-6E8A-4147-A177-3AD203B41FA5}">
                      <a16:colId xmlns:a16="http://schemas.microsoft.com/office/drawing/2014/main" val="1945110226"/>
                    </a:ext>
                  </a:extLst>
                </a:gridCol>
                <a:gridCol w="576072">
                  <a:extLst>
                    <a:ext uri="{9D8B030D-6E8A-4147-A177-3AD203B41FA5}">
                      <a16:colId xmlns:a16="http://schemas.microsoft.com/office/drawing/2014/main" val="2178068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48123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- 2021-11-30 17:17:50</a:t>
                      </a:r>
                      <a:r>
                        <a:rPr kumimoji="0" lang="en-US" sz="1000" b="0" i="0" u="none" strike="noStrike" kern="1200" cap="none" spc="0" normalizeH="0" baseline="0" noProof="0">
                          <a:ln>
                            <a:noFill/>
                          </a:ln>
                          <a:solidFill>
                            <a:prstClr val="black"/>
                          </a:solidFill>
                          <a:effectLst/>
                          <a:uLnTx/>
                          <a:uFillTx/>
                          <a:latin typeface="+mn-lt"/>
                          <a:ea typeface="+mn-ea"/>
                          <a:cs typeface="+mn-cs"/>
                        </a:rPr>
                        <a:t>
 With the weather warming up, it's the perfect chance to put Spice Deodorant to the test. 
New Zealand Manuka, Aloe Vera and Kawakawa combined with organic Lavender and the natural benefits of Sodium Bicarbonate to calm perspiration and a bespoke heady mix of Frankincense, Bay Leaf and Clove collide to neutralise odour. 
So you can go ahead and dance the night away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G8zBfkFthKejh9&amp;w=600&amp;h=600&amp;url=https%3A%2F%2Fscontent-iad3-2.xx.fbcdn.net%2Fv%2Ft39.30808-6%2F261994354_6775008489205733_5654247754125703504_n.jpg%3Fccb%3D1-5%26_nc_ohc%3DetZHXXkGXe4AX-irYZU%26_nc_ht%3Dscontent-iad3-2.xx%26edm%3DAAwGEdEEAAAA%26oh%3D9d8395e455f627aec56fde82c97bcac8%26oe%3D61ABCB4A&amp;cfs=1&amp;ext=emg0&amp;_nc_oe=6f216&amp;_nc_sid=58080a&amp;ccb=3-5&amp;_nc_hash=AQFweBAnpOfJiK_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December 2021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2865748583"/>
                  </a:ext>
                </a:extLst>
              </a:tr>
            </a:tbl>
          </a:graphicData>
        </a:graphic>
      </p:graphicFrame>
      <p:sp>
        <p:nvSpPr>
          <p:cNvPr id="4" name="Text Placeholder 3">
            <a:extLst>
              <a:ext uri="{FF2B5EF4-FFF2-40B4-BE49-F238E27FC236}">
                <a16:creationId xmlns:a16="http://schemas.microsoft.com/office/drawing/2014/main" id="{3CD34138-9017-4EC3-8816-A4DB97A4C4A6}"/>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306236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4A7E3-59A5-4E71-895F-AB4FEEEE6FB0}"/>
              </a:ext>
            </a:extLst>
          </p:cNvPr>
          <p:cNvSpPr>
            <a:spLocks noGrp="1"/>
          </p:cNvSpPr>
          <p:nvPr>
            <p:ph type="title"/>
          </p:nvPr>
        </p:nvSpPr>
        <p:spPr/>
        <p:txBody>
          <a:bodyPr/>
          <a:lstStyle/>
          <a:p>
            <a:r>
              <a:rPr lang="en-US"/>
              <a:t>Facebook Ads Performance Table | Triumph &amp; Disaster - 10 of 26</a:t>
            </a:r>
          </a:p>
        </p:txBody>
      </p:sp>
      <p:graphicFrame>
        <p:nvGraphicFramePr>
          <p:cNvPr id="5" name="Table Placeholder 4">
            <a:extLst>
              <a:ext uri="{FF2B5EF4-FFF2-40B4-BE49-F238E27FC236}">
                <a16:creationId xmlns:a16="http://schemas.microsoft.com/office/drawing/2014/main" id="{3D4810FA-E18B-41CA-AE0C-BC3AA58FBCFF}"/>
              </a:ext>
            </a:extLst>
          </p:cNvPr>
          <p:cNvGraphicFramePr>
            <a:graphicFrameLocks noGrp="1"/>
          </p:cNvGraphicFramePr>
          <p:nvPr>
            <p:ph type="tbl" sz="quarter" idx="13"/>
            <p:extLst>
              <p:ext uri="{D42A27DB-BD31-4B8C-83A1-F6EECF244321}">
                <p14:modId xmlns:p14="http://schemas.microsoft.com/office/powerpoint/2010/main" val="2504227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86276695"/>
                    </a:ext>
                  </a:extLst>
                </a:gridCol>
                <a:gridCol w="822960">
                  <a:extLst>
                    <a:ext uri="{9D8B030D-6E8A-4147-A177-3AD203B41FA5}">
                      <a16:colId xmlns:a16="http://schemas.microsoft.com/office/drawing/2014/main" val="2154258946"/>
                    </a:ext>
                  </a:extLst>
                </a:gridCol>
                <a:gridCol w="246888">
                  <a:extLst>
                    <a:ext uri="{9D8B030D-6E8A-4147-A177-3AD203B41FA5}">
                      <a16:colId xmlns:a16="http://schemas.microsoft.com/office/drawing/2014/main" val="3333047829"/>
                    </a:ext>
                  </a:extLst>
                </a:gridCol>
                <a:gridCol w="246888">
                  <a:extLst>
                    <a:ext uri="{9D8B030D-6E8A-4147-A177-3AD203B41FA5}">
                      <a16:colId xmlns:a16="http://schemas.microsoft.com/office/drawing/2014/main" val="3803951158"/>
                    </a:ext>
                  </a:extLst>
                </a:gridCol>
                <a:gridCol w="246888">
                  <a:extLst>
                    <a:ext uri="{9D8B030D-6E8A-4147-A177-3AD203B41FA5}">
                      <a16:colId xmlns:a16="http://schemas.microsoft.com/office/drawing/2014/main" val="1111804320"/>
                    </a:ext>
                  </a:extLst>
                </a:gridCol>
                <a:gridCol w="246888">
                  <a:extLst>
                    <a:ext uri="{9D8B030D-6E8A-4147-A177-3AD203B41FA5}">
                      <a16:colId xmlns:a16="http://schemas.microsoft.com/office/drawing/2014/main" val="3076376251"/>
                    </a:ext>
                  </a:extLst>
                </a:gridCol>
                <a:gridCol w="246888">
                  <a:extLst>
                    <a:ext uri="{9D8B030D-6E8A-4147-A177-3AD203B41FA5}">
                      <a16:colId xmlns:a16="http://schemas.microsoft.com/office/drawing/2014/main" val="2027178608"/>
                    </a:ext>
                  </a:extLst>
                </a:gridCol>
                <a:gridCol w="246888">
                  <a:extLst>
                    <a:ext uri="{9D8B030D-6E8A-4147-A177-3AD203B41FA5}">
                      <a16:colId xmlns:a16="http://schemas.microsoft.com/office/drawing/2014/main" val="844111544"/>
                    </a:ext>
                  </a:extLst>
                </a:gridCol>
                <a:gridCol w="246888">
                  <a:extLst>
                    <a:ext uri="{9D8B030D-6E8A-4147-A177-3AD203B41FA5}">
                      <a16:colId xmlns:a16="http://schemas.microsoft.com/office/drawing/2014/main" val="3241819941"/>
                    </a:ext>
                  </a:extLst>
                </a:gridCol>
                <a:gridCol w="246888">
                  <a:extLst>
                    <a:ext uri="{9D8B030D-6E8A-4147-A177-3AD203B41FA5}">
                      <a16:colId xmlns:a16="http://schemas.microsoft.com/office/drawing/2014/main" val="2463399147"/>
                    </a:ext>
                  </a:extLst>
                </a:gridCol>
                <a:gridCol w="246888">
                  <a:extLst>
                    <a:ext uri="{9D8B030D-6E8A-4147-A177-3AD203B41FA5}">
                      <a16:colId xmlns:a16="http://schemas.microsoft.com/office/drawing/2014/main" val="160316314"/>
                    </a:ext>
                  </a:extLst>
                </a:gridCol>
                <a:gridCol w="246888">
                  <a:extLst>
                    <a:ext uri="{9D8B030D-6E8A-4147-A177-3AD203B41FA5}">
                      <a16:colId xmlns:a16="http://schemas.microsoft.com/office/drawing/2014/main" val="1734394261"/>
                    </a:ext>
                  </a:extLst>
                </a:gridCol>
                <a:gridCol w="246888">
                  <a:extLst>
                    <a:ext uri="{9D8B030D-6E8A-4147-A177-3AD203B41FA5}">
                      <a16:colId xmlns:a16="http://schemas.microsoft.com/office/drawing/2014/main" val="3095835221"/>
                    </a:ext>
                  </a:extLst>
                </a:gridCol>
                <a:gridCol w="246888">
                  <a:extLst>
                    <a:ext uri="{9D8B030D-6E8A-4147-A177-3AD203B41FA5}">
                      <a16:colId xmlns:a16="http://schemas.microsoft.com/office/drawing/2014/main" val="3064632866"/>
                    </a:ext>
                  </a:extLst>
                </a:gridCol>
                <a:gridCol w="246888">
                  <a:extLst>
                    <a:ext uri="{9D8B030D-6E8A-4147-A177-3AD203B41FA5}">
                      <a16:colId xmlns:a16="http://schemas.microsoft.com/office/drawing/2014/main" val="1323973790"/>
                    </a:ext>
                  </a:extLst>
                </a:gridCol>
                <a:gridCol w="246888">
                  <a:extLst>
                    <a:ext uri="{9D8B030D-6E8A-4147-A177-3AD203B41FA5}">
                      <a16:colId xmlns:a16="http://schemas.microsoft.com/office/drawing/2014/main" val="986018810"/>
                    </a:ext>
                  </a:extLst>
                </a:gridCol>
                <a:gridCol w="246888">
                  <a:extLst>
                    <a:ext uri="{9D8B030D-6E8A-4147-A177-3AD203B41FA5}">
                      <a16:colId xmlns:a16="http://schemas.microsoft.com/office/drawing/2014/main" val="701183095"/>
                    </a:ext>
                  </a:extLst>
                </a:gridCol>
                <a:gridCol w="246888">
                  <a:extLst>
                    <a:ext uri="{9D8B030D-6E8A-4147-A177-3AD203B41FA5}">
                      <a16:colId xmlns:a16="http://schemas.microsoft.com/office/drawing/2014/main" val="1865683807"/>
                    </a:ext>
                  </a:extLst>
                </a:gridCol>
                <a:gridCol w="576072">
                  <a:extLst>
                    <a:ext uri="{9D8B030D-6E8A-4147-A177-3AD203B41FA5}">
                      <a16:colId xmlns:a16="http://schemas.microsoft.com/office/drawing/2014/main" val="1363008647"/>
                    </a:ext>
                  </a:extLst>
                </a:gridCol>
                <a:gridCol w="576072">
                  <a:extLst>
                    <a:ext uri="{9D8B030D-6E8A-4147-A177-3AD203B41FA5}">
                      <a16:colId xmlns:a16="http://schemas.microsoft.com/office/drawing/2014/main" val="4045763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96396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- 2021-11-30 17:15:19</a:t>
                      </a:r>
                      <a:r>
                        <a:rPr kumimoji="0" lang="en-US" sz="1000" b="0" i="0" u="none" strike="noStrike" kern="1200" cap="none" spc="0" normalizeH="0" baseline="0" noProof="0">
                          <a:ln>
                            <a:noFill/>
                          </a:ln>
                          <a:solidFill>
                            <a:prstClr val="black"/>
                          </a:solidFill>
                          <a:effectLst/>
                          <a:uLnTx/>
                          <a:uFillTx/>
                          <a:latin typeface="+mn-lt"/>
                          <a:ea typeface="+mn-ea"/>
                          <a:cs typeface="+mn-cs"/>
                        </a:rPr>
                        <a:t>
 No Dice 50 SPF Sunscreen. Keep it covered, when you're uncovered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FrTAR-aWxvxa8z&amp;w=600&amp;h=600&amp;url=https%3A%2F%2Fscontent-lga3-1.xx.fbcdn.net%2Fv%2Ft39.30808-6%2F261163739_6775002739206308_6299459733125888078_n.jpg%3Fccb%3D1-5%26_nc_ohc%3Dh1-roRWlX6AAX-JQdQi%26_nc_ht%3Dscontent-lga3-1.xx%26edm%3DAAwGEdEEAAAA%26oh%3Dc514e140161e3dad1033f6a2ae4d58fe%26oe%3D61AB5628&amp;cfs=1&amp;ext=emg0&amp;_nc_oe=6f20b&amp;_nc_sid=58080a&amp;ccb=3-5&amp;_nc_hash=AQGImuQJpMcdpG0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11/30/2021 20:42:51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December 2021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2078744767"/>
                  </a:ext>
                </a:extLst>
              </a:tr>
            </a:tbl>
          </a:graphicData>
        </a:graphic>
      </p:graphicFrame>
      <p:sp>
        <p:nvSpPr>
          <p:cNvPr id="4" name="Text Placeholder 3">
            <a:extLst>
              <a:ext uri="{FF2B5EF4-FFF2-40B4-BE49-F238E27FC236}">
                <a16:creationId xmlns:a16="http://schemas.microsoft.com/office/drawing/2014/main" id="{194152B5-C503-4638-8471-9AB3528F18CA}"/>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72911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3106E-51B2-4FBE-B103-7704B89C5050}"/>
              </a:ext>
            </a:extLst>
          </p:cNvPr>
          <p:cNvSpPr>
            <a:spLocks noGrp="1"/>
          </p:cNvSpPr>
          <p:nvPr>
            <p:ph type="title"/>
          </p:nvPr>
        </p:nvSpPr>
        <p:spPr/>
        <p:txBody>
          <a:bodyPr/>
          <a:lstStyle/>
          <a:p>
            <a:r>
              <a:rPr lang="en-US"/>
              <a:t>Facebook Ads Performance Table | Triumph &amp; Disaster - 11 of 26</a:t>
            </a:r>
          </a:p>
        </p:txBody>
      </p:sp>
      <p:graphicFrame>
        <p:nvGraphicFramePr>
          <p:cNvPr id="5" name="Table Placeholder 4">
            <a:extLst>
              <a:ext uri="{FF2B5EF4-FFF2-40B4-BE49-F238E27FC236}">
                <a16:creationId xmlns:a16="http://schemas.microsoft.com/office/drawing/2014/main" id="{387EC43A-5845-496D-B579-B171BB09FBE1}"/>
              </a:ext>
            </a:extLst>
          </p:cNvPr>
          <p:cNvGraphicFramePr>
            <a:graphicFrameLocks noGrp="1"/>
          </p:cNvGraphicFramePr>
          <p:nvPr>
            <p:ph type="tbl" sz="quarter" idx="13"/>
            <p:extLst>
              <p:ext uri="{D42A27DB-BD31-4B8C-83A1-F6EECF244321}">
                <p14:modId xmlns:p14="http://schemas.microsoft.com/office/powerpoint/2010/main" val="684641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667854015"/>
                    </a:ext>
                  </a:extLst>
                </a:gridCol>
                <a:gridCol w="822960">
                  <a:extLst>
                    <a:ext uri="{9D8B030D-6E8A-4147-A177-3AD203B41FA5}">
                      <a16:colId xmlns:a16="http://schemas.microsoft.com/office/drawing/2014/main" val="660007828"/>
                    </a:ext>
                  </a:extLst>
                </a:gridCol>
                <a:gridCol w="246888">
                  <a:extLst>
                    <a:ext uri="{9D8B030D-6E8A-4147-A177-3AD203B41FA5}">
                      <a16:colId xmlns:a16="http://schemas.microsoft.com/office/drawing/2014/main" val="1260763263"/>
                    </a:ext>
                  </a:extLst>
                </a:gridCol>
                <a:gridCol w="246888">
                  <a:extLst>
                    <a:ext uri="{9D8B030D-6E8A-4147-A177-3AD203B41FA5}">
                      <a16:colId xmlns:a16="http://schemas.microsoft.com/office/drawing/2014/main" val="2977718928"/>
                    </a:ext>
                  </a:extLst>
                </a:gridCol>
                <a:gridCol w="246888">
                  <a:extLst>
                    <a:ext uri="{9D8B030D-6E8A-4147-A177-3AD203B41FA5}">
                      <a16:colId xmlns:a16="http://schemas.microsoft.com/office/drawing/2014/main" val="2872934915"/>
                    </a:ext>
                  </a:extLst>
                </a:gridCol>
                <a:gridCol w="246888">
                  <a:extLst>
                    <a:ext uri="{9D8B030D-6E8A-4147-A177-3AD203B41FA5}">
                      <a16:colId xmlns:a16="http://schemas.microsoft.com/office/drawing/2014/main" val="2085331568"/>
                    </a:ext>
                  </a:extLst>
                </a:gridCol>
                <a:gridCol w="246888">
                  <a:extLst>
                    <a:ext uri="{9D8B030D-6E8A-4147-A177-3AD203B41FA5}">
                      <a16:colId xmlns:a16="http://schemas.microsoft.com/office/drawing/2014/main" val="528158222"/>
                    </a:ext>
                  </a:extLst>
                </a:gridCol>
                <a:gridCol w="246888">
                  <a:extLst>
                    <a:ext uri="{9D8B030D-6E8A-4147-A177-3AD203B41FA5}">
                      <a16:colId xmlns:a16="http://schemas.microsoft.com/office/drawing/2014/main" val="3589629606"/>
                    </a:ext>
                  </a:extLst>
                </a:gridCol>
                <a:gridCol w="246888">
                  <a:extLst>
                    <a:ext uri="{9D8B030D-6E8A-4147-A177-3AD203B41FA5}">
                      <a16:colId xmlns:a16="http://schemas.microsoft.com/office/drawing/2014/main" val="1028955955"/>
                    </a:ext>
                  </a:extLst>
                </a:gridCol>
                <a:gridCol w="246888">
                  <a:extLst>
                    <a:ext uri="{9D8B030D-6E8A-4147-A177-3AD203B41FA5}">
                      <a16:colId xmlns:a16="http://schemas.microsoft.com/office/drawing/2014/main" val="1834296798"/>
                    </a:ext>
                  </a:extLst>
                </a:gridCol>
                <a:gridCol w="246888">
                  <a:extLst>
                    <a:ext uri="{9D8B030D-6E8A-4147-A177-3AD203B41FA5}">
                      <a16:colId xmlns:a16="http://schemas.microsoft.com/office/drawing/2014/main" val="3745170572"/>
                    </a:ext>
                  </a:extLst>
                </a:gridCol>
                <a:gridCol w="246888">
                  <a:extLst>
                    <a:ext uri="{9D8B030D-6E8A-4147-A177-3AD203B41FA5}">
                      <a16:colId xmlns:a16="http://schemas.microsoft.com/office/drawing/2014/main" val="1077601468"/>
                    </a:ext>
                  </a:extLst>
                </a:gridCol>
                <a:gridCol w="246888">
                  <a:extLst>
                    <a:ext uri="{9D8B030D-6E8A-4147-A177-3AD203B41FA5}">
                      <a16:colId xmlns:a16="http://schemas.microsoft.com/office/drawing/2014/main" val="3902879571"/>
                    </a:ext>
                  </a:extLst>
                </a:gridCol>
                <a:gridCol w="246888">
                  <a:extLst>
                    <a:ext uri="{9D8B030D-6E8A-4147-A177-3AD203B41FA5}">
                      <a16:colId xmlns:a16="http://schemas.microsoft.com/office/drawing/2014/main" val="1116656258"/>
                    </a:ext>
                  </a:extLst>
                </a:gridCol>
                <a:gridCol w="246888">
                  <a:extLst>
                    <a:ext uri="{9D8B030D-6E8A-4147-A177-3AD203B41FA5}">
                      <a16:colId xmlns:a16="http://schemas.microsoft.com/office/drawing/2014/main" val="3478492359"/>
                    </a:ext>
                  </a:extLst>
                </a:gridCol>
                <a:gridCol w="246888">
                  <a:extLst>
                    <a:ext uri="{9D8B030D-6E8A-4147-A177-3AD203B41FA5}">
                      <a16:colId xmlns:a16="http://schemas.microsoft.com/office/drawing/2014/main" val="2523091121"/>
                    </a:ext>
                  </a:extLst>
                </a:gridCol>
                <a:gridCol w="246888">
                  <a:extLst>
                    <a:ext uri="{9D8B030D-6E8A-4147-A177-3AD203B41FA5}">
                      <a16:colId xmlns:a16="http://schemas.microsoft.com/office/drawing/2014/main" val="1012338857"/>
                    </a:ext>
                  </a:extLst>
                </a:gridCol>
                <a:gridCol w="246888">
                  <a:extLst>
                    <a:ext uri="{9D8B030D-6E8A-4147-A177-3AD203B41FA5}">
                      <a16:colId xmlns:a16="http://schemas.microsoft.com/office/drawing/2014/main" val="526708073"/>
                    </a:ext>
                  </a:extLst>
                </a:gridCol>
                <a:gridCol w="576072">
                  <a:extLst>
                    <a:ext uri="{9D8B030D-6E8A-4147-A177-3AD203B41FA5}">
                      <a16:colId xmlns:a16="http://schemas.microsoft.com/office/drawing/2014/main" val="953361013"/>
                    </a:ext>
                  </a:extLst>
                </a:gridCol>
                <a:gridCol w="576072">
                  <a:extLst>
                    <a:ext uri="{9D8B030D-6E8A-4147-A177-3AD203B41FA5}">
                      <a16:colId xmlns:a16="http://schemas.microsoft.com/office/drawing/2014/main" val="344353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991400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- 2021-11-30 17:12:32</a:t>
                      </a:r>
                      <a:r>
                        <a:rPr kumimoji="0" lang="en-US" sz="1000" b="0" i="0" u="none" strike="noStrike" kern="1200" cap="none" spc="0" normalizeH="0" baseline="0" noProof="0">
                          <a:ln>
                            <a:noFill/>
                          </a:ln>
                          <a:solidFill>
                            <a:prstClr val="black"/>
                          </a:solidFill>
                          <a:effectLst/>
                          <a:uLnTx/>
                          <a:uFillTx/>
                          <a:latin typeface="+mn-lt"/>
                          <a:ea typeface="+mn-ea"/>
                          <a:cs typeface="+mn-cs"/>
                        </a:rPr>
                        <a:t>
 Our Christmas Gift Packs are now available:
🥊 Save Face Kit -  Featuring a 90ml Gameface Moisturiser and 150ml Ritual Face Cleanser in a handy black travel bag.
🪀 Great Head Kit - Featuring a 500ml Shampoo and 95g Ponsonby Pomade in a handy black travel bag.
Christmas Sorted.
https://www.triumphanddisaster.co.nz/collections/kits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Hl-Zhv5lcWfGXk&amp;w=600&amp;h=600&amp;url=https%3A%2F%2Fscontent-iad3-2.xx.fbcdn.net%2Fv%2Ft39.30808-6%2F260645549_6774995002540415_2588335509119792622_n.png%3Fccb%3D1-5%26_nc_ohc%3D5TGWIWW2xCAAX8iQGCF%26_nc_ht%3Dscontent-iad3-2.xx%26edm%3DAAwGEdEEAAAA%26oh%3D781c83eada3c686ab7eb94e6f387166d%26oe%3D61AB5CE6&amp;cfs=1&amp;ext=emg0&amp;_nc_oe=6f216&amp;_nc_sid=58080a&amp;ccb=3-5&amp;_nc_hash=AQFxgX3hJKLITjM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December 2021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3498989393"/>
                  </a:ext>
                </a:extLst>
              </a:tr>
            </a:tbl>
          </a:graphicData>
        </a:graphic>
      </p:graphicFrame>
      <p:sp>
        <p:nvSpPr>
          <p:cNvPr id="4" name="Text Placeholder 3">
            <a:extLst>
              <a:ext uri="{FF2B5EF4-FFF2-40B4-BE49-F238E27FC236}">
                <a16:creationId xmlns:a16="http://schemas.microsoft.com/office/drawing/2014/main" id="{88C557E9-8810-42EE-AAB4-2C04D05EB7E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104470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201A1-72A6-4592-B210-3A9AF9F28C3C}"/>
              </a:ext>
            </a:extLst>
          </p:cNvPr>
          <p:cNvSpPr>
            <a:spLocks noGrp="1"/>
          </p:cNvSpPr>
          <p:nvPr>
            <p:ph type="title"/>
          </p:nvPr>
        </p:nvSpPr>
        <p:spPr/>
        <p:txBody>
          <a:bodyPr/>
          <a:lstStyle/>
          <a:p>
            <a:r>
              <a:rPr lang="en-US"/>
              <a:t>Facebook Ads Performance Table | Triumph &amp; Disaster - 12 of 26</a:t>
            </a:r>
          </a:p>
        </p:txBody>
      </p:sp>
      <p:graphicFrame>
        <p:nvGraphicFramePr>
          <p:cNvPr id="5" name="Table Placeholder 4">
            <a:extLst>
              <a:ext uri="{FF2B5EF4-FFF2-40B4-BE49-F238E27FC236}">
                <a16:creationId xmlns:a16="http://schemas.microsoft.com/office/drawing/2014/main" id="{22B89B5B-D8CF-4612-84BB-55E9E8DA9DC4}"/>
              </a:ext>
            </a:extLst>
          </p:cNvPr>
          <p:cNvGraphicFramePr>
            <a:graphicFrameLocks noGrp="1"/>
          </p:cNvGraphicFramePr>
          <p:nvPr>
            <p:ph type="tbl" sz="quarter" idx="13"/>
            <p:extLst>
              <p:ext uri="{D42A27DB-BD31-4B8C-83A1-F6EECF244321}">
                <p14:modId xmlns:p14="http://schemas.microsoft.com/office/powerpoint/2010/main" val="928769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202527739"/>
                    </a:ext>
                  </a:extLst>
                </a:gridCol>
                <a:gridCol w="822960">
                  <a:extLst>
                    <a:ext uri="{9D8B030D-6E8A-4147-A177-3AD203B41FA5}">
                      <a16:colId xmlns:a16="http://schemas.microsoft.com/office/drawing/2014/main" val="3667068950"/>
                    </a:ext>
                  </a:extLst>
                </a:gridCol>
                <a:gridCol w="246888">
                  <a:extLst>
                    <a:ext uri="{9D8B030D-6E8A-4147-A177-3AD203B41FA5}">
                      <a16:colId xmlns:a16="http://schemas.microsoft.com/office/drawing/2014/main" val="3184516578"/>
                    </a:ext>
                  </a:extLst>
                </a:gridCol>
                <a:gridCol w="246888">
                  <a:extLst>
                    <a:ext uri="{9D8B030D-6E8A-4147-A177-3AD203B41FA5}">
                      <a16:colId xmlns:a16="http://schemas.microsoft.com/office/drawing/2014/main" val="2435154718"/>
                    </a:ext>
                  </a:extLst>
                </a:gridCol>
                <a:gridCol w="246888">
                  <a:extLst>
                    <a:ext uri="{9D8B030D-6E8A-4147-A177-3AD203B41FA5}">
                      <a16:colId xmlns:a16="http://schemas.microsoft.com/office/drawing/2014/main" val="2148008553"/>
                    </a:ext>
                  </a:extLst>
                </a:gridCol>
                <a:gridCol w="246888">
                  <a:extLst>
                    <a:ext uri="{9D8B030D-6E8A-4147-A177-3AD203B41FA5}">
                      <a16:colId xmlns:a16="http://schemas.microsoft.com/office/drawing/2014/main" val="2126768043"/>
                    </a:ext>
                  </a:extLst>
                </a:gridCol>
                <a:gridCol w="246888">
                  <a:extLst>
                    <a:ext uri="{9D8B030D-6E8A-4147-A177-3AD203B41FA5}">
                      <a16:colId xmlns:a16="http://schemas.microsoft.com/office/drawing/2014/main" val="2746390347"/>
                    </a:ext>
                  </a:extLst>
                </a:gridCol>
                <a:gridCol w="246888">
                  <a:extLst>
                    <a:ext uri="{9D8B030D-6E8A-4147-A177-3AD203B41FA5}">
                      <a16:colId xmlns:a16="http://schemas.microsoft.com/office/drawing/2014/main" val="1508740095"/>
                    </a:ext>
                  </a:extLst>
                </a:gridCol>
                <a:gridCol w="246888">
                  <a:extLst>
                    <a:ext uri="{9D8B030D-6E8A-4147-A177-3AD203B41FA5}">
                      <a16:colId xmlns:a16="http://schemas.microsoft.com/office/drawing/2014/main" val="1084009538"/>
                    </a:ext>
                  </a:extLst>
                </a:gridCol>
                <a:gridCol w="246888">
                  <a:extLst>
                    <a:ext uri="{9D8B030D-6E8A-4147-A177-3AD203B41FA5}">
                      <a16:colId xmlns:a16="http://schemas.microsoft.com/office/drawing/2014/main" val="441181851"/>
                    </a:ext>
                  </a:extLst>
                </a:gridCol>
                <a:gridCol w="246888">
                  <a:extLst>
                    <a:ext uri="{9D8B030D-6E8A-4147-A177-3AD203B41FA5}">
                      <a16:colId xmlns:a16="http://schemas.microsoft.com/office/drawing/2014/main" val="588559718"/>
                    </a:ext>
                  </a:extLst>
                </a:gridCol>
                <a:gridCol w="246888">
                  <a:extLst>
                    <a:ext uri="{9D8B030D-6E8A-4147-A177-3AD203B41FA5}">
                      <a16:colId xmlns:a16="http://schemas.microsoft.com/office/drawing/2014/main" val="1896093204"/>
                    </a:ext>
                  </a:extLst>
                </a:gridCol>
                <a:gridCol w="246888">
                  <a:extLst>
                    <a:ext uri="{9D8B030D-6E8A-4147-A177-3AD203B41FA5}">
                      <a16:colId xmlns:a16="http://schemas.microsoft.com/office/drawing/2014/main" val="63471980"/>
                    </a:ext>
                  </a:extLst>
                </a:gridCol>
                <a:gridCol w="246888">
                  <a:extLst>
                    <a:ext uri="{9D8B030D-6E8A-4147-A177-3AD203B41FA5}">
                      <a16:colId xmlns:a16="http://schemas.microsoft.com/office/drawing/2014/main" val="3201012469"/>
                    </a:ext>
                  </a:extLst>
                </a:gridCol>
                <a:gridCol w="246888">
                  <a:extLst>
                    <a:ext uri="{9D8B030D-6E8A-4147-A177-3AD203B41FA5}">
                      <a16:colId xmlns:a16="http://schemas.microsoft.com/office/drawing/2014/main" val="2899522388"/>
                    </a:ext>
                  </a:extLst>
                </a:gridCol>
                <a:gridCol w="246888">
                  <a:extLst>
                    <a:ext uri="{9D8B030D-6E8A-4147-A177-3AD203B41FA5}">
                      <a16:colId xmlns:a16="http://schemas.microsoft.com/office/drawing/2014/main" val="2528938841"/>
                    </a:ext>
                  </a:extLst>
                </a:gridCol>
                <a:gridCol w="246888">
                  <a:extLst>
                    <a:ext uri="{9D8B030D-6E8A-4147-A177-3AD203B41FA5}">
                      <a16:colId xmlns:a16="http://schemas.microsoft.com/office/drawing/2014/main" val="970640657"/>
                    </a:ext>
                  </a:extLst>
                </a:gridCol>
                <a:gridCol w="246888">
                  <a:extLst>
                    <a:ext uri="{9D8B030D-6E8A-4147-A177-3AD203B41FA5}">
                      <a16:colId xmlns:a16="http://schemas.microsoft.com/office/drawing/2014/main" val="2957533206"/>
                    </a:ext>
                  </a:extLst>
                </a:gridCol>
                <a:gridCol w="576072">
                  <a:extLst>
                    <a:ext uri="{9D8B030D-6E8A-4147-A177-3AD203B41FA5}">
                      <a16:colId xmlns:a16="http://schemas.microsoft.com/office/drawing/2014/main" val="1498833816"/>
                    </a:ext>
                  </a:extLst>
                </a:gridCol>
                <a:gridCol w="576072">
                  <a:extLst>
                    <a:ext uri="{9D8B030D-6E8A-4147-A177-3AD203B41FA5}">
                      <a16:colId xmlns:a16="http://schemas.microsoft.com/office/drawing/2014/main" val="1145092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111680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- 2021-11-30 11:42:41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Hrb5x1TjpM8PLm&amp;w=600&amp;h=600&amp;url=https%3A%2F%2Fscontent-iad3-2.xx.fbcdn.net%2Fv%2Ft45.1600-4%2F262921328_23849558886020541_3184895031343883162_n.jpg%3Fccb%3D1-5%26_nc_ohc%3DgotWqfzp88EAX_t6EL2%26_nc_ht%3Dscontent-iad3-2.xx%26edm%3DAAwGEdEEAAAA%26oh%3Dde4326bd5733189c711e89c8e03969e3%26oe%3D61AB6235&amp;cfs=1&amp;ext=emg0&amp;_nc_oe=6f216&amp;_nc_sid=58080a&amp;ccb=3-5&amp;_nc_hash=AQEO1uIyRkxiU0K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NZD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Dec 21 Conversion 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Conversions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News Feed on desktop computers, Video feeds on desktop computers, Instagram Feed, Instagram stories, Instagram Explore, Instagram reels, Instagram Shop, Third-party Apps and Websites on mobile devices, News Feed on mobile devices, Video feeds on mobile devices, Right column on desktop computers, Messenger inbox, Instream video on mobile devices, Instream video on desktop computers, Instant Article, Marketplace on desktop computers, Marketplace on mobile devices, Facebook stories on mobile devices, Messenger Stories, Marketplace search on desktop devices, Marketplace search on mobile devices, Search on mobile devices, Search on desktop devices, Groups feed on mobile devices or Facebook Reels overlay on mobile devices</a:t>
                      </a:r>
                    </a:p>
                  </a:txBody>
                  <a:tcPr/>
                </a:tc>
                <a:extLst>
                  <a:ext uri="{0D108BD9-81ED-4DB2-BD59-A6C34878D82A}">
                    <a16:rowId xmlns:a16="http://schemas.microsoft.com/office/drawing/2014/main" val="647937064"/>
                  </a:ext>
                </a:extLst>
              </a:tr>
            </a:tbl>
          </a:graphicData>
        </a:graphic>
      </p:graphicFrame>
      <p:sp>
        <p:nvSpPr>
          <p:cNvPr id="4" name="Text Placeholder 3">
            <a:extLst>
              <a:ext uri="{FF2B5EF4-FFF2-40B4-BE49-F238E27FC236}">
                <a16:creationId xmlns:a16="http://schemas.microsoft.com/office/drawing/2014/main" id="{0BC23304-C2E6-4157-B933-DC4C2AE5710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5254360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692F6-2F51-4D87-91C2-9BFBB8D1C1B9}"/>
              </a:ext>
            </a:extLst>
          </p:cNvPr>
          <p:cNvSpPr>
            <a:spLocks noGrp="1"/>
          </p:cNvSpPr>
          <p:nvPr>
            <p:ph type="title"/>
          </p:nvPr>
        </p:nvSpPr>
        <p:spPr/>
        <p:txBody>
          <a:bodyPr/>
          <a:lstStyle/>
          <a:p>
            <a:r>
              <a:rPr lang="en-US"/>
              <a:t>Facebook Ads Performance Table | Triumph &amp; Disaster - 13 of 26</a:t>
            </a:r>
          </a:p>
        </p:txBody>
      </p:sp>
      <p:graphicFrame>
        <p:nvGraphicFramePr>
          <p:cNvPr id="5" name="Table Placeholder 4">
            <a:extLst>
              <a:ext uri="{FF2B5EF4-FFF2-40B4-BE49-F238E27FC236}">
                <a16:creationId xmlns:a16="http://schemas.microsoft.com/office/drawing/2014/main" id="{D6F43069-0629-4B5A-B036-9618DEA59743}"/>
              </a:ext>
            </a:extLst>
          </p:cNvPr>
          <p:cNvGraphicFramePr>
            <a:graphicFrameLocks noGrp="1"/>
          </p:cNvGraphicFramePr>
          <p:nvPr>
            <p:ph type="tbl" sz="quarter" idx="13"/>
            <p:extLst>
              <p:ext uri="{D42A27DB-BD31-4B8C-83A1-F6EECF244321}">
                <p14:modId xmlns:p14="http://schemas.microsoft.com/office/powerpoint/2010/main" val="3908387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745130023"/>
                    </a:ext>
                  </a:extLst>
                </a:gridCol>
                <a:gridCol w="822960">
                  <a:extLst>
                    <a:ext uri="{9D8B030D-6E8A-4147-A177-3AD203B41FA5}">
                      <a16:colId xmlns:a16="http://schemas.microsoft.com/office/drawing/2014/main" val="3660549264"/>
                    </a:ext>
                  </a:extLst>
                </a:gridCol>
                <a:gridCol w="246888">
                  <a:extLst>
                    <a:ext uri="{9D8B030D-6E8A-4147-A177-3AD203B41FA5}">
                      <a16:colId xmlns:a16="http://schemas.microsoft.com/office/drawing/2014/main" val="395527181"/>
                    </a:ext>
                  </a:extLst>
                </a:gridCol>
                <a:gridCol w="246888">
                  <a:extLst>
                    <a:ext uri="{9D8B030D-6E8A-4147-A177-3AD203B41FA5}">
                      <a16:colId xmlns:a16="http://schemas.microsoft.com/office/drawing/2014/main" val="2487662878"/>
                    </a:ext>
                  </a:extLst>
                </a:gridCol>
                <a:gridCol w="246888">
                  <a:extLst>
                    <a:ext uri="{9D8B030D-6E8A-4147-A177-3AD203B41FA5}">
                      <a16:colId xmlns:a16="http://schemas.microsoft.com/office/drawing/2014/main" val="388624973"/>
                    </a:ext>
                  </a:extLst>
                </a:gridCol>
                <a:gridCol w="246888">
                  <a:extLst>
                    <a:ext uri="{9D8B030D-6E8A-4147-A177-3AD203B41FA5}">
                      <a16:colId xmlns:a16="http://schemas.microsoft.com/office/drawing/2014/main" val="2551914059"/>
                    </a:ext>
                  </a:extLst>
                </a:gridCol>
                <a:gridCol w="246888">
                  <a:extLst>
                    <a:ext uri="{9D8B030D-6E8A-4147-A177-3AD203B41FA5}">
                      <a16:colId xmlns:a16="http://schemas.microsoft.com/office/drawing/2014/main" val="17016659"/>
                    </a:ext>
                  </a:extLst>
                </a:gridCol>
                <a:gridCol w="246888">
                  <a:extLst>
                    <a:ext uri="{9D8B030D-6E8A-4147-A177-3AD203B41FA5}">
                      <a16:colId xmlns:a16="http://schemas.microsoft.com/office/drawing/2014/main" val="3377719758"/>
                    </a:ext>
                  </a:extLst>
                </a:gridCol>
                <a:gridCol w="246888">
                  <a:extLst>
                    <a:ext uri="{9D8B030D-6E8A-4147-A177-3AD203B41FA5}">
                      <a16:colId xmlns:a16="http://schemas.microsoft.com/office/drawing/2014/main" val="727914220"/>
                    </a:ext>
                  </a:extLst>
                </a:gridCol>
                <a:gridCol w="246888">
                  <a:extLst>
                    <a:ext uri="{9D8B030D-6E8A-4147-A177-3AD203B41FA5}">
                      <a16:colId xmlns:a16="http://schemas.microsoft.com/office/drawing/2014/main" val="575396856"/>
                    </a:ext>
                  </a:extLst>
                </a:gridCol>
                <a:gridCol w="246888">
                  <a:extLst>
                    <a:ext uri="{9D8B030D-6E8A-4147-A177-3AD203B41FA5}">
                      <a16:colId xmlns:a16="http://schemas.microsoft.com/office/drawing/2014/main" val="3248961116"/>
                    </a:ext>
                  </a:extLst>
                </a:gridCol>
                <a:gridCol w="246888">
                  <a:extLst>
                    <a:ext uri="{9D8B030D-6E8A-4147-A177-3AD203B41FA5}">
                      <a16:colId xmlns:a16="http://schemas.microsoft.com/office/drawing/2014/main" val="1804071730"/>
                    </a:ext>
                  </a:extLst>
                </a:gridCol>
                <a:gridCol w="246888">
                  <a:extLst>
                    <a:ext uri="{9D8B030D-6E8A-4147-A177-3AD203B41FA5}">
                      <a16:colId xmlns:a16="http://schemas.microsoft.com/office/drawing/2014/main" val="674259437"/>
                    </a:ext>
                  </a:extLst>
                </a:gridCol>
                <a:gridCol w="246888">
                  <a:extLst>
                    <a:ext uri="{9D8B030D-6E8A-4147-A177-3AD203B41FA5}">
                      <a16:colId xmlns:a16="http://schemas.microsoft.com/office/drawing/2014/main" val="45893251"/>
                    </a:ext>
                  </a:extLst>
                </a:gridCol>
                <a:gridCol w="246888">
                  <a:extLst>
                    <a:ext uri="{9D8B030D-6E8A-4147-A177-3AD203B41FA5}">
                      <a16:colId xmlns:a16="http://schemas.microsoft.com/office/drawing/2014/main" val="270299271"/>
                    </a:ext>
                  </a:extLst>
                </a:gridCol>
                <a:gridCol w="246888">
                  <a:extLst>
                    <a:ext uri="{9D8B030D-6E8A-4147-A177-3AD203B41FA5}">
                      <a16:colId xmlns:a16="http://schemas.microsoft.com/office/drawing/2014/main" val="2352418481"/>
                    </a:ext>
                  </a:extLst>
                </a:gridCol>
                <a:gridCol w="246888">
                  <a:extLst>
                    <a:ext uri="{9D8B030D-6E8A-4147-A177-3AD203B41FA5}">
                      <a16:colId xmlns:a16="http://schemas.microsoft.com/office/drawing/2014/main" val="2367846808"/>
                    </a:ext>
                  </a:extLst>
                </a:gridCol>
                <a:gridCol w="246888">
                  <a:extLst>
                    <a:ext uri="{9D8B030D-6E8A-4147-A177-3AD203B41FA5}">
                      <a16:colId xmlns:a16="http://schemas.microsoft.com/office/drawing/2014/main" val="1045501029"/>
                    </a:ext>
                  </a:extLst>
                </a:gridCol>
                <a:gridCol w="576072">
                  <a:extLst>
                    <a:ext uri="{9D8B030D-6E8A-4147-A177-3AD203B41FA5}">
                      <a16:colId xmlns:a16="http://schemas.microsoft.com/office/drawing/2014/main" val="3467852726"/>
                    </a:ext>
                  </a:extLst>
                </a:gridCol>
                <a:gridCol w="576072">
                  <a:extLst>
                    <a:ext uri="{9D8B030D-6E8A-4147-A177-3AD203B41FA5}">
                      <a16:colId xmlns:a16="http://schemas.microsoft.com/office/drawing/2014/main" val="1150409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880085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- 2021-11-30 11:42:40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FymkUmffuTHJFf&amp;w=600&amp;h=600&amp;url=https%3A%2F%2Fscontent-iad3-2.xx.fbcdn.net%2Fv%2Ft45.1600-4%2F261852705_23849558874830541_4986610258788305926_n.jpg%3Fccb%3D1-5%26_nc_ohc%3D1kFtnNFS6LAAX_CeXI4%26_nc_ht%3Dscontent-iad3-2.xx%26edm%3DAAwGEdEEAAAA%26oh%3D58ae4f99ff0f6180e33170f04dfc8f29%26oe%3D61AC36BF&amp;cfs=1&amp;ext=emg0&amp;_nc_oe=6f216&amp;_nc_sid=58080a&amp;ccb=3-5&amp;_nc_hash=AQFMQAe4UgKrVC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NZD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Dec 21 Conversion 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Conversions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News Feed on desktop computers, Video feeds on desktop computers, Instagram Feed, Instagram stories, Instagram Explore, Instagram reels, Instagram Shop, Third-party Apps and Websites on mobile devices, News Feed on mobile devices, Video feeds on mobile devices, Right column on desktop computers, Messenger inbox, Instream video on mobile devices, Instream video on desktop computers, Instant Article, Marketplace on desktop computers, Marketplace on mobile devices, Facebook stories on mobile devices, Messenger Stories, Marketplace search on desktop devices, Marketplace search on mobile devices, Search on mobile devices, Search on desktop devices, Groups feed on mobile devices or Facebook Reels overlay on mobile devices</a:t>
                      </a:r>
                    </a:p>
                  </a:txBody>
                  <a:tcPr/>
                </a:tc>
                <a:extLst>
                  <a:ext uri="{0D108BD9-81ED-4DB2-BD59-A6C34878D82A}">
                    <a16:rowId xmlns:a16="http://schemas.microsoft.com/office/drawing/2014/main" val="1382091012"/>
                  </a:ext>
                </a:extLst>
              </a:tr>
            </a:tbl>
          </a:graphicData>
        </a:graphic>
      </p:graphicFrame>
      <p:sp>
        <p:nvSpPr>
          <p:cNvPr id="4" name="Text Placeholder 3">
            <a:extLst>
              <a:ext uri="{FF2B5EF4-FFF2-40B4-BE49-F238E27FC236}">
                <a16:creationId xmlns:a16="http://schemas.microsoft.com/office/drawing/2014/main" id="{DAC78D85-7D13-47EC-BD1F-A7090D012DD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0704438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46E23-7AD9-4A83-B305-63A92F45D603}"/>
              </a:ext>
            </a:extLst>
          </p:cNvPr>
          <p:cNvSpPr>
            <a:spLocks noGrp="1"/>
          </p:cNvSpPr>
          <p:nvPr>
            <p:ph type="title"/>
          </p:nvPr>
        </p:nvSpPr>
        <p:spPr/>
        <p:txBody>
          <a:bodyPr/>
          <a:lstStyle/>
          <a:p>
            <a:r>
              <a:rPr lang="en-US"/>
              <a:t>Facebook Ads Performance Table | Triumph &amp; Disaster - 14 of 26</a:t>
            </a:r>
          </a:p>
        </p:txBody>
      </p:sp>
      <p:graphicFrame>
        <p:nvGraphicFramePr>
          <p:cNvPr id="5" name="Table Placeholder 4">
            <a:extLst>
              <a:ext uri="{FF2B5EF4-FFF2-40B4-BE49-F238E27FC236}">
                <a16:creationId xmlns:a16="http://schemas.microsoft.com/office/drawing/2014/main" id="{7CF4C42A-EA5E-4D2F-A0DA-583B1AD1773E}"/>
              </a:ext>
            </a:extLst>
          </p:cNvPr>
          <p:cNvGraphicFramePr>
            <a:graphicFrameLocks noGrp="1"/>
          </p:cNvGraphicFramePr>
          <p:nvPr>
            <p:ph type="tbl" sz="quarter" idx="13"/>
            <p:extLst>
              <p:ext uri="{D42A27DB-BD31-4B8C-83A1-F6EECF244321}">
                <p14:modId xmlns:p14="http://schemas.microsoft.com/office/powerpoint/2010/main" val="1615270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261544442"/>
                    </a:ext>
                  </a:extLst>
                </a:gridCol>
                <a:gridCol w="822960">
                  <a:extLst>
                    <a:ext uri="{9D8B030D-6E8A-4147-A177-3AD203B41FA5}">
                      <a16:colId xmlns:a16="http://schemas.microsoft.com/office/drawing/2014/main" val="4056346091"/>
                    </a:ext>
                  </a:extLst>
                </a:gridCol>
                <a:gridCol w="246888">
                  <a:extLst>
                    <a:ext uri="{9D8B030D-6E8A-4147-A177-3AD203B41FA5}">
                      <a16:colId xmlns:a16="http://schemas.microsoft.com/office/drawing/2014/main" val="1218443441"/>
                    </a:ext>
                  </a:extLst>
                </a:gridCol>
                <a:gridCol w="246888">
                  <a:extLst>
                    <a:ext uri="{9D8B030D-6E8A-4147-A177-3AD203B41FA5}">
                      <a16:colId xmlns:a16="http://schemas.microsoft.com/office/drawing/2014/main" val="2549885363"/>
                    </a:ext>
                  </a:extLst>
                </a:gridCol>
                <a:gridCol w="246888">
                  <a:extLst>
                    <a:ext uri="{9D8B030D-6E8A-4147-A177-3AD203B41FA5}">
                      <a16:colId xmlns:a16="http://schemas.microsoft.com/office/drawing/2014/main" val="628001299"/>
                    </a:ext>
                  </a:extLst>
                </a:gridCol>
                <a:gridCol w="246888">
                  <a:extLst>
                    <a:ext uri="{9D8B030D-6E8A-4147-A177-3AD203B41FA5}">
                      <a16:colId xmlns:a16="http://schemas.microsoft.com/office/drawing/2014/main" val="4178069609"/>
                    </a:ext>
                  </a:extLst>
                </a:gridCol>
                <a:gridCol w="246888">
                  <a:extLst>
                    <a:ext uri="{9D8B030D-6E8A-4147-A177-3AD203B41FA5}">
                      <a16:colId xmlns:a16="http://schemas.microsoft.com/office/drawing/2014/main" val="1265726708"/>
                    </a:ext>
                  </a:extLst>
                </a:gridCol>
                <a:gridCol w="246888">
                  <a:extLst>
                    <a:ext uri="{9D8B030D-6E8A-4147-A177-3AD203B41FA5}">
                      <a16:colId xmlns:a16="http://schemas.microsoft.com/office/drawing/2014/main" val="2591864730"/>
                    </a:ext>
                  </a:extLst>
                </a:gridCol>
                <a:gridCol w="246888">
                  <a:extLst>
                    <a:ext uri="{9D8B030D-6E8A-4147-A177-3AD203B41FA5}">
                      <a16:colId xmlns:a16="http://schemas.microsoft.com/office/drawing/2014/main" val="1767804388"/>
                    </a:ext>
                  </a:extLst>
                </a:gridCol>
                <a:gridCol w="246888">
                  <a:extLst>
                    <a:ext uri="{9D8B030D-6E8A-4147-A177-3AD203B41FA5}">
                      <a16:colId xmlns:a16="http://schemas.microsoft.com/office/drawing/2014/main" val="3383941609"/>
                    </a:ext>
                  </a:extLst>
                </a:gridCol>
                <a:gridCol w="246888">
                  <a:extLst>
                    <a:ext uri="{9D8B030D-6E8A-4147-A177-3AD203B41FA5}">
                      <a16:colId xmlns:a16="http://schemas.microsoft.com/office/drawing/2014/main" val="3914057871"/>
                    </a:ext>
                  </a:extLst>
                </a:gridCol>
                <a:gridCol w="246888">
                  <a:extLst>
                    <a:ext uri="{9D8B030D-6E8A-4147-A177-3AD203B41FA5}">
                      <a16:colId xmlns:a16="http://schemas.microsoft.com/office/drawing/2014/main" val="1044189958"/>
                    </a:ext>
                  </a:extLst>
                </a:gridCol>
                <a:gridCol w="246888">
                  <a:extLst>
                    <a:ext uri="{9D8B030D-6E8A-4147-A177-3AD203B41FA5}">
                      <a16:colId xmlns:a16="http://schemas.microsoft.com/office/drawing/2014/main" val="3811966277"/>
                    </a:ext>
                  </a:extLst>
                </a:gridCol>
                <a:gridCol w="246888">
                  <a:extLst>
                    <a:ext uri="{9D8B030D-6E8A-4147-A177-3AD203B41FA5}">
                      <a16:colId xmlns:a16="http://schemas.microsoft.com/office/drawing/2014/main" val="422034842"/>
                    </a:ext>
                  </a:extLst>
                </a:gridCol>
                <a:gridCol w="246888">
                  <a:extLst>
                    <a:ext uri="{9D8B030D-6E8A-4147-A177-3AD203B41FA5}">
                      <a16:colId xmlns:a16="http://schemas.microsoft.com/office/drawing/2014/main" val="223728880"/>
                    </a:ext>
                  </a:extLst>
                </a:gridCol>
                <a:gridCol w="246888">
                  <a:extLst>
                    <a:ext uri="{9D8B030D-6E8A-4147-A177-3AD203B41FA5}">
                      <a16:colId xmlns:a16="http://schemas.microsoft.com/office/drawing/2014/main" val="683026413"/>
                    </a:ext>
                  </a:extLst>
                </a:gridCol>
                <a:gridCol w="246888">
                  <a:extLst>
                    <a:ext uri="{9D8B030D-6E8A-4147-A177-3AD203B41FA5}">
                      <a16:colId xmlns:a16="http://schemas.microsoft.com/office/drawing/2014/main" val="4251901530"/>
                    </a:ext>
                  </a:extLst>
                </a:gridCol>
                <a:gridCol w="246888">
                  <a:extLst>
                    <a:ext uri="{9D8B030D-6E8A-4147-A177-3AD203B41FA5}">
                      <a16:colId xmlns:a16="http://schemas.microsoft.com/office/drawing/2014/main" val="3038235638"/>
                    </a:ext>
                  </a:extLst>
                </a:gridCol>
                <a:gridCol w="576072">
                  <a:extLst>
                    <a:ext uri="{9D8B030D-6E8A-4147-A177-3AD203B41FA5}">
                      <a16:colId xmlns:a16="http://schemas.microsoft.com/office/drawing/2014/main" val="3865438564"/>
                    </a:ext>
                  </a:extLst>
                </a:gridCol>
                <a:gridCol w="576072">
                  <a:extLst>
                    <a:ext uri="{9D8B030D-6E8A-4147-A177-3AD203B41FA5}">
                      <a16:colId xmlns:a16="http://schemas.microsoft.com/office/drawing/2014/main" val="822699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404418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- 2021-11-30 11:42:38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GvTF6I55COK7U7&amp;w=600&amp;h=600&amp;url=https%3A%2F%2Fscontent-iad3-2.xx.fbcdn.net%2Fv%2Ft45.1600-4%2F248627594_23849558827980541_8865934046678346118_n.png.jpg%3Fccb%3D1-5%26_nc_ohc%3DpXLq5xKO2JwAX8bau2f%26_nc_ht%3Dscontent-iad3-2.xx%26edm%3DAAwGEdEEAAAA%26oh%3D6b5d6c6db5503e75ad2440f7d76856b6%26oe%3D61AA92CE&amp;cfs=1&amp;ext=emg0&amp;_nc_oe=6f215&amp;_nc_sid=58080a&amp;ccb=3-5&amp;_nc_hash=AQFkIqJxPKgbIK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Dec 21 Conversion 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Conversions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News Feed on desktop computers, Video feeds on desktop computers, Instagram Feed, Instagram stories, Instagram Explore, Instagram reels, Instagram Shop, Third-party Apps and Websites on mobile devices, News Feed on mobile devices, Video feeds on mobile devices, Right column on desktop computers, Messenger inbox, Instream video on mobile devices, Instream video on desktop computers, Instant Article, Marketplace on desktop computers, Marketplace on mobile devices, Facebook stories on mobile devices, Messenger Stories, Marketplace search on desktop devices, Marketplace search on mobile devices, Search on mobile devices, Search on desktop devices, Groups feed on mobile devices or Facebook Reels overlay on mobile devices</a:t>
                      </a:r>
                    </a:p>
                  </a:txBody>
                  <a:tcPr/>
                </a:tc>
                <a:extLst>
                  <a:ext uri="{0D108BD9-81ED-4DB2-BD59-A6C34878D82A}">
                    <a16:rowId xmlns:a16="http://schemas.microsoft.com/office/drawing/2014/main" val="3969039067"/>
                  </a:ext>
                </a:extLst>
              </a:tr>
            </a:tbl>
          </a:graphicData>
        </a:graphic>
      </p:graphicFrame>
      <p:sp>
        <p:nvSpPr>
          <p:cNvPr id="4" name="Text Placeholder 3">
            <a:extLst>
              <a:ext uri="{FF2B5EF4-FFF2-40B4-BE49-F238E27FC236}">
                <a16:creationId xmlns:a16="http://schemas.microsoft.com/office/drawing/2014/main" id="{B0904854-CCDE-40CE-89E0-392A2F5C1CF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3318268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09999-ED3B-459B-998B-9136CE98B3BA}"/>
              </a:ext>
            </a:extLst>
          </p:cNvPr>
          <p:cNvSpPr>
            <a:spLocks noGrp="1"/>
          </p:cNvSpPr>
          <p:nvPr>
            <p:ph type="title"/>
          </p:nvPr>
        </p:nvSpPr>
        <p:spPr/>
        <p:txBody>
          <a:bodyPr/>
          <a:lstStyle/>
          <a:p>
            <a:r>
              <a:rPr lang="en-US"/>
              <a:t>Facebook Ads Performance Table | Triumph &amp; Disaster - 15 of 26</a:t>
            </a:r>
          </a:p>
        </p:txBody>
      </p:sp>
      <p:graphicFrame>
        <p:nvGraphicFramePr>
          <p:cNvPr id="5" name="Table Placeholder 4">
            <a:extLst>
              <a:ext uri="{FF2B5EF4-FFF2-40B4-BE49-F238E27FC236}">
                <a16:creationId xmlns:a16="http://schemas.microsoft.com/office/drawing/2014/main" id="{9A53A52A-33BF-470A-8CE0-4998898D4F13}"/>
              </a:ext>
            </a:extLst>
          </p:cNvPr>
          <p:cNvGraphicFramePr>
            <a:graphicFrameLocks noGrp="1"/>
          </p:cNvGraphicFramePr>
          <p:nvPr>
            <p:ph type="tbl" sz="quarter" idx="13"/>
            <p:extLst>
              <p:ext uri="{D42A27DB-BD31-4B8C-83A1-F6EECF244321}">
                <p14:modId xmlns:p14="http://schemas.microsoft.com/office/powerpoint/2010/main" val="2870551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034064511"/>
                    </a:ext>
                  </a:extLst>
                </a:gridCol>
                <a:gridCol w="822960">
                  <a:extLst>
                    <a:ext uri="{9D8B030D-6E8A-4147-A177-3AD203B41FA5}">
                      <a16:colId xmlns:a16="http://schemas.microsoft.com/office/drawing/2014/main" val="1076978040"/>
                    </a:ext>
                  </a:extLst>
                </a:gridCol>
                <a:gridCol w="246888">
                  <a:extLst>
                    <a:ext uri="{9D8B030D-6E8A-4147-A177-3AD203B41FA5}">
                      <a16:colId xmlns:a16="http://schemas.microsoft.com/office/drawing/2014/main" val="3676531647"/>
                    </a:ext>
                  </a:extLst>
                </a:gridCol>
                <a:gridCol w="246888">
                  <a:extLst>
                    <a:ext uri="{9D8B030D-6E8A-4147-A177-3AD203B41FA5}">
                      <a16:colId xmlns:a16="http://schemas.microsoft.com/office/drawing/2014/main" val="4136481732"/>
                    </a:ext>
                  </a:extLst>
                </a:gridCol>
                <a:gridCol w="246888">
                  <a:extLst>
                    <a:ext uri="{9D8B030D-6E8A-4147-A177-3AD203B41FA5}">
                      <a16:colId xmlns:a16="http://schemas.microsoft.com/office/drawing/2014/main" val="1150675201"/>
                    </a:ext>
                  </a:extLst>
                </a:gridCol>
                <a:gridCol w="246888">
                  <a:extLst>
                    <a:ext uri="{9D8B030D-6E8A-4147-A177-3AD203B41FA5}">
                      <a16:colId xmlns:a16="http://schemas.microsoft.com/office/drawing/2014/main" val="3403328957"/>
                    </a:ext>
                  </a:extLst>
                </a:gridCol>
                <a:gridCol w="246888">
                  <a:extLst>
                    <a:ext uri="{9D8B030D-6E8A-4147-A177-3AD203B41FA5}">
                      <a16:colId xmlns:a16="http://schemas.microsoft.com/office/drawing/2014/main" val="1104723744"/>
                    </a:ext>
                  </a:extLst>
                </a:gridCol>
                <a:gridCol w="246888">
                  <a:extLst>
                    <a:ext uri="{9D8B030D-6E8A-4147-A177-3AD203B41FA5}">
                      <a16:colId xmlns:a16="http://schemas.microsoft.com/office/drawing/2014/main" val="735537179"/>
                    </a:ext>
                  </a:extLst>
                </a:gridCol>
                <a:gridCol w="246888">
                  <a:extLst>
                    <a:ext uri="{9D8B030D-6E8A-4147-A177-3AD203B41FA5}">
                      <a16:colId xmlns:a16="http://schemas.microsoft.com/office/drawing/2014/main" val="620761193"/>
                    </a:ext>
                  </a:extLst>
                </a:gridCol>
                <a:gridCol w="246888">
                  <a:extLst>
                    <a:ext uri="{9D8B030D-6E8A-4147-A177-3AD203B41FA5}">
                      <a16:colId xmlns:a16="http://schemas.microsoft.com/office/drawing/2014/main" val="955739538"/>
                    </a:ext>
                  </a:extLst>
                </a:gridCol>
                <a:gridCol w="246888">
                  <a:extLst>
                    <a:ext uri="{9D8B030D-6E8A-4147-A177-3AD203B41FA5}">
                      <a16:colId xmlns:a16="http://schemas.microsoft.com/office/drawing/2014/main" val="2142404786"/>
                    </a:ext>
                  </a:extLst>
                </a:gridCol>
                <a:gridCol w="246888">
                  <a:extLst>
                    <a:ext uri="{9D8B030D-6E8A-4147-A177-3AD203B41FA5}">
                      <a16:colId xmlns:a16="http://schemas.microsoft.com/office/drawing/2014/main" val="1268553390"/>
                    </a:ext>
                  </a:extLst>
                </a:gridCol>
                <a:gridCol w="246888">
                  <a:extLst>
                    <a:ext uri="{9D8B030D-6E8A-4147-A177-3AD203B41FA5}">
                      <a16:colId xmlns:a16="http://schemas.microsoft.com/office/drawing/2014/main" val="1388929069"/>
                    </a:ext>
                  </a:extLst>
                </a:gridCol>
                <a:gridCol w="246888">
                  <a:extLst>
                    <a:ext uri="{9D8B030D-6E8A-4147-A177-3AD203B41FA5}">
                      <a16:colId xmlns:a16="http://schemas.microsoft.com/office/drawing/2014/main" val="1912980552"/>
                    </a:ext>
                  </a:extLst>
                </a:gridCol>
                <a:gridCol w="246888">
                  <a:extLst>
                    <a:ext uri="{9D8B030D-6E8A-4147-A177-3AD203B41FA5}">
                      <a16:colId xmlns:a16="http://schemas.microsoft.com/office/drawing/2014/main" val="2403199835"/>
                    </a:ext>
                  </a:extLst>
                </a:gridCol>
                <a:gridCol w="246888">
                  <a:extLst>
                    <a:ext uri="{9D8B030D-6E8A-4147-A177-3AD203B41FA5}">
                      <a16:colId xmlns:a16="http://schemas.microsoft.com/office/drawing/2014/main" val="1387265084"/>
                    </a:ext>
                  </a:extLst>
                </a:gridCol>
                <a:gridCol w="246888">
                  <a:extLst>
                    <a:ext uri="{9D8B030D-6E8A-4147-A177-3AD203B41FA5}">
                      <a16:colId xmlns:a16="http://schemas.microsoft.com/office/drawing/2014/main" val="1761930893"/>
                    </a:ext>
                  </a:extLst>
                </a:gridCol>
                <a:gridCol w="246888">
                  <a:extLst>
                    <a:ext uri="{9D8B030D-6E8A-4147-A177-3AD203B41FA5}">
                      <a16:colId xmlns:a16="http://schemas.microsoft.com/office/drawing/2014/main" val="123637126"/>
                    </a:ext>
                  </a:extLst>
                </a:gridCol>
                <a:gridCol w="576072">
                  <a:extLst>
                    <a:ext uri="{9D8B030D-6E8A-4147-A177-3AD203B41FA5}">
                      <a16:colId xmlns:a16="http://schemas.microsoft.com/office/drawing/2014/main" val="2907135076"/>
                    </a:ext>
                  </a:extLst>
                </a:gridCol>
                <a:gridCol w="576072">
                  <a:extLst>
                    <a:ext uri="{9D8B030D-6E8A-4147-A177-3AD203B41FA5}">
                      <a16:colId xmlns:a16="http://schemas.microsoft.com/office/drawing/2014/main" val="789320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12353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- 2021-11-30 11:42:37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Fs56XeDLa7gSrw&amp;w=600&amp;h=600&amp;url=https%3A%2F%2Fscontent-iad3-2.xx.fbcdn.net%2Fv%2Ft45.1600-4%2F262024264_23849558890400541_314782511366746658_n.jpg%3Fccb%3D1-5%26_nc_ohc%3DEJHJBKKm_e4AX-3m9BR%26_nc_ht%3Dscontent-iad3-2.xx%26edm%3DAAwGEdEEAAAA%26oh%3De3db872214623a3f51652c44c47080c4%26oe%3D61AAFA10&amp;cfs=1&amp;ext=emg0&amp;_nc_oe=6f216&amp;_nc_sid=58080a&amp;ccb=3-5&amp;_nc_hash=AQEgGEJ7I3ULWn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Dec 21 Conversion 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Conversions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News Feed on desktop computers, Video feeds on desktop computers, Instagram Feed, Instagram stories, Instagram Explore, Instagram reels, Instagram Shop, Third-party Apps and Websites on mobile devices, News Feed on mobile devices, Video feeds on mobile devices, Right column on desktop computers, Messenger inbox, Instream video on mobile devices, Instream video on desktop computers, Instant Article, Marketplace on desktop computers, Marketplace on mobile devices, Facebook stories on mobile devices, Messenger Stories, Marketplace search on desktop devices, Marketplace search on mobile devices, Search on mobile devices, Search on desktop devices, Groups feed on mobile devices or Facebook Reels overlay on mobile devices</a:t>
                      </a:r>
                    </a:p>
                  </a:txBody>
                  <a:tcPr/>
                </a:tc>
                <a:extLst>
                  <a:ext uri="{0D108BD9-81ED-4DB2-BD59-A6C34878D82A}">
                    <a16:rowId xmlns:a16="http://schemas.microsoft.com/office/drawing/2014/main" val="2178341446"/>
                  </a:ext>
                </a:extLst>
              </a:tr>
            </a:tbl>
          </a:graphicData>
        </a:graphic>
      </p:graphicFrame>
      <p:sp>
        <p:nvSpPr>
          <p:cNvPr id="4" name="Text Placeholder 3">
            <a:extLst>
              <a:ext uri="{FF2B5EF4-FFF2-40B4-BE49-F238E27FC236}">
                <a16:creationId xmlns:a16="http://schemas.microsoft.com/office/drawing/2014/main" id="{BE9D5BB9-B108-4DFC-AE88-B8D1F68BCB65}"/>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2133667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C40D0-0B44-4ED2-9FFB-DCE9EE0A5357}"/>
              </a:ext>
            </a:extLst>
          </p:cNvPr>
          <p:cNvSpPr>
            <a:spLocks noGrp="1"/>
          </p:cNvSpPr>
          <p:nvPr>
            <p:ph type="title"/>
          </p:nvPr>
        </p:nvSpPr>
        <p:spPr/>
        <p:txBody>
          <a:bodyPr/>
          <a:lstStyle/>
          <a:p>
            <a:r>
              <a:rPr lang="en-US"/>
              <a:t>Facebook Ads Performance Table | Triumph &amp; Disaster - 16 of 26</a:t>
            </a:r>
          </a:p>
        </p:txBody>
      </p:sp>
      <p:graphicFrame>
        <p:nvGraphicFramePr>
          <p:cNvPr id="5" name="Table Placeholder 4">
            <a:extLst>
              <a:ext uri="{FF2B5EF4-FFF2-40B4-BE49-F238E27FC236}">
                <a16:creationId xmlns:a16="http://schemas.microsoft.com/office/drawing/2014/main" id="{54CAC867-FE43-4EA8-985F-6A6628A73504}"/>
              </a:ext>
            </a:extLst>
          </p:cNvPr>
          <p:cNvGraphicFramePr>
            <a:graphicFrameLocks noGrp="1"/>
          </p:cNvGraphicFramePr>
          <p:nvPr>
            <p:ph type="tbl" sz="quarter" idx="13"/>
            <p:extLst>
              <p:ext uri="{D42A27DB-BD31-4B8C-83A1-F6EECF244321}">
                <p14:modId xmlns:p14="http://schemas.microsoft.com/office/powerpoint/2010/main" val="2033628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478316668"/>
                    </a:ext>
                  </a:extLst>
                </a:gridCol>
                <a:gridCol w="822960">
                  <a:extLst>
                    <a:ext uri="{9D8B030D-6E8A-4147-A177-3AD203B41FA5}">
                      <a16:colId xmlns:a16="http://schemas.microsoft.com/office/drawing/2014/main" val="1796741243"/>
                    </a:ext>
                  </a:extLst>
                </a:gridCol>
                <a:gridCol w="246888">
                  <a:extLst>
                    <a:ext uri="{9D8B030D-6E8A-4147-A177-3AD203B41FA5}">
                      <a16:colId xmlns:a16="http://schemas.microsoft.com/office/drawing/2014/main" val="342081983"/>
                    </a:ext>
                  </a:extLst>
                </a:gridCol>
                <a:gridCol w="246888">
                  <a:extLst>
                    <a:ext uri="{9D8B030D-6E8A-4147-A177-3AD203B41FA5}">
                      <a16:colId xmlns:a16="http://schemas.microsoft.com/office/drawing/2014/main" val="1579780199"/>
                    </a:ext>
                  </a:extLst>
                </a:gridCol>
                <a:gridCol w="246888">
                  <a:extLst>
                    <a:ext uri="{9D8B030D-6E8A-4147-A177-3AD203B41FA5}">
                      <a16:colId xmlns:a16="http://schemas.microsoft.com/office/drawing/2014/main" val="3897762080"/>
                    </a:ext>
                  </a:extLst>
                </a:gridCol>
                <a:gridCol w="246888">
                  <a:extLst>
                    <a:ext uri="{9D8B030D-6E8A-4147-A177-3AD203B41FA5}">
                      <a16:colId xmlns:a16="http://schemas.microsoft.com/office/drawing/2014/main" val="3831344614"/>
                    </a:ext>
                  </a:extLst>
                </a:gridCol>
                <a:gridCol w="246888">
                  <a:extLst>
                    <a:ext uri="{9D8B030D-6E8A-4147-A177-3AD203B41FA5}">
                      <a16:colId xmlns:a16="http://schemas.microsoft.com/office/drawing/2014/main" val="4239557598"/>
                    </a:ext>
                  </a:extLst>
                </a:gridCol>
                <a:gridCol w="246888">
                  <a:extLst>
                    <a:ext uri="{9D8B030D-6E8A-4147-A177-3AD203B41FA5}">
                      <a16:colId xmlns:a16="http://schemas.microsoft.com/office/drawing/2014/main" val="3219669067"/>
                    </a:ext>
                  </a:extLst>
                </a:gridCol>
                <a:gridCol w="246888">
                  <a:extLst>
                    <a:ext uri="{9D8B030D-6E8A-4147-A177-3AD203B41FA5}">
                      <a16:colId xmlns:a16="http://schemas.microsoft.com/office/drawing/2014/main" val="1030130900"/>
                    </a:ext>
                  </a:extLst>
                </a:gridCol>
                <a:gridCol w="246888">
                  <a:extLst>
                    <a:ext uri="{9D8B030D-6E8A-4147-A177-3AD203B41FA5}">
                      <a16:colId xmlns:a16="http://schemas.microsoft.com/office/drawing/2014/main" val="1092069949"/>
                    </a:ext>
                  </a:extLst>
                </a:gridCol>
                <a:gridCol w="246888">
                  <a:extLst>
                    <a:ext uri="{9D8B030D-6E8A-4147-A177-3AD203B41FA5}">
                      <a16:colId xmlns:a16="http://schemas.microsoft.com/office/drawing/2014/main" val="1550585875"/>
                    </a:ext>
                  </a:extLst>
                </a:gridCol>
                <a:gridCol w="246888">
                  <a:extLst>
                    <a:ext uri="{9D8B030D-6E8A-4147-A177-3AD203B41FA5}">
                      <a16:colId xmlns:a16="http://schemas.microsoft.com/office/drawing/2014/main" val="3335045187"/>
                    </a:ext>
                  </a:extLst>
                </a:gridCol>
                <a:gridCol w="246888">
                  <a:extLst>
                    <a:ext uri="{9D8B030D-6E8A-4147-A177-3AD203B41FA5}">
                      <a16:colId xmlns:a16="http://schemas.microsoft.com/office/drawing/2014/main" val="2023161640"/>
                    </a:ext>
                  </a:extLst>
                </a:gridCol>
                <a:gridCol w="246888">
                  <a:extLst>
                    <a:ext uri="{9D8B030D-6E8A-4147-A177-3AD203B41FA5}">
                      <a16:colId xmlns:a16="http://schemas.microsoft.com/office/drawing/2014/main" val="2427586956"/>
                    </a:ext>
                  </a:extLst>
                </a:gridCol>
                <a:gridCol w="246888">
                  <a:extLst>
                    <a:ext uri="{9D8B030D-6E8A-4147-A177-3AD203B41FA5}">
                      <a16:colId xmlns:a16="http://schemas.microsoft.com/office/drawing/2014/main" val="1052388549"/>
                    </a:ext>
                  </a:extLst>
                </a:gridCol>
                <a:gridCol w="246888">
                  <a:extLst>
                    <a:ext uri="{9D8B030D-6E8A-4147-A177-3AD203B41FA5}">
                      <a16:colId xmlns:a16="http://schemas.microsoft.com/office/drawing/2014/main" val="3740902291"/>
                    </a:ext>
                  </a:extLst>
                </a:gridCol>
                <a:gridCol w="246888">
                  <a:extLst>
                    <a:ext uri="{9D8B030D-6E8A-4147-A177-3AD203B41FA5}">
                      <a16:colId xmlns:a16="http://schemas.microsoft.com/office/drawing/2014/main" val="3520735131"/>
                    </a:ext>
                  </a:extLst>
                </a:gridCol>
                <a:gridCol w="246888">
                  <a:extLst>
                    <a:ext uri="{9D8B030D-6E8A-4147-A177-3AD203B41FA5}">
                      <a16:colId xmlns:a16="http://schemas.microsoft.com/office/drawing/2014/main" val="2918991925"/>
                    </a:ext>
                  </a:extLst>
                </a:gridCol>
                <a:gridCol w="576072">
                  <a:extLst>
                    <a:ext uri="{9D8B030D-6E8A-4147-A177-3AD203B41FA5}">
                      <a16:colId xmlns:a16="http://schemas.microsoft.com/office/drawing/2014/main" val="1591025840"/>
                    </a:ext>
                  </a:extLst>
                </a:gridCol>
                <a:gridCol w="576072">
                  <a:extLst>
                    <a:ext uri="{9D8B030D-6E8A-4147-A177-3AD203B41FA5}">
                      <a16:colId xmlns:a16="http://schemas.microsoft.com/office/drawing/2014/main" val="3255342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276035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- 2021-11-30 11:42:33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FrF--jh5KW55J1&amp;w=600&amp;h=600&amp;url=https%3A%2F%2Fscontent-iad3-2.xx.fbcdn.net%2Fv%2Ft45.1600-4%2F248422304_23849558800230541_7419535118464134099_n.png.jpg%3Fccb%3D1-5%26_nc_ohc%3DyEqNjmPLUNkAX_gxtKk%26_nc_ht%3Dscontent-iad3-2.xx%26edm%3DAAwGEdEEAAAA%26oh%3D18a9d47a7fb8251ef6aac1f9881fa2ef%26oe%3D61AB420B&amp;cfs=1&amp;ext=emg0&amp;_nc_oe=6f216&amp;_nc_sid=58080a&amp;ccb=3-5&amp;_nc_hash=AQH3rEGWhhISjC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Dec 21 Conversion 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Conversions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News Feed on desktop computers, Video feeds on desktop computers, Instagram Feed, Instagram stories, Instagram Explore, Instagram reels, Instagram Shop, Third-party Apps and Websites on mobile devices, News Feed on mobile devices, Video feeds on mobile devices, Right column on desktop computers, Messenger inbox, Instream video on mobile devices, Instream video on desktop computers, Instant Article, Marketplace on desktop computers, Marketplace on mobile devices, Facebook stories on mobile devices, Messenger Stories, Marketplace search on desktop devices, Marketplace search on mobile devices, Search on mobile devices, Search on desktop devices, Groups feed on mobile devices or Facebook Reels overlay on mobile devices</a:t>
                      </a:r>
                    </a:p>
                  </a:txBody>
                  <a:tcPr/>
                </a:tc>
                <a:extLst>
                  <a:ext uri="{0D108BD9-81ED-4DB2-BD59-A6C34878D82A}">
                    <a16:rowId xmlns:a16="http://schemas.microsoft.com/office/drawing/2014/main" val="4069717637"/>
                  </a:ext>
                </a:extLst>
              </a:tr>
            </a:tbl>
          </a:graphicData>
        </a:graphic>
      </p:graphicFrame>
      <p:sp>
        <p:nvSpPr>
          <p:cNvPr id="4" name="Text Placeholder 3">
            <a:extLst>
              <a:ext uri="{FF2B5EF4-FFF2-40B4-BE49-F238E27FC236}">
                <a16:creationId xmlns:a16="http://schemas.microsoft.com/office/drawing/2014/main" id="{65A6AF9F-2EA6-4C8E-B4F3-6D5B062080DA}"/>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9933355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8492-72AF-4C05-BC0F-4E01727F5DEC}"/>
              </a:ext>
            </a:extLst>
          </p:cNvPr>
          <p:cNvSpPr>
            <a:spLocks noGrp="1"/>
          </p:cNvSpPr>
          <p:nvPr>
            <p:ph type="title"/>
          </p:nvPr>
        </p:nvSpPr>
        <p:spPr/>
        <p:txBody>
          <a:bodyPr/>
          <a:lstStyle/>
          <a:p>
            <a:r>
              <a:rPr lang="en-US"/>
              <a:t>Facebook Ads Performance Table | Triumph &amp; Disaster - 17 of 26</a:t>
            </a:r>
          </a:p>
        </p:txBody>
      </p:sp>
      <p:graphicFrame>
        <p:nvGraphicFramePr>
          <p:cNvPr id="5" name="Table Placeholder 4">
            <a:extLst>
              <a:ext uri="{FF2B5EF4-FFF2-40B4-BE49-F238E27FC236}">
                <a16:creationId xmlns:a16="http://schemas.microsoft.com/office/drawing/2014/main" id="{FB0B8443-ACA1-4464-BD7B-CC03EB87FEB6}"/>
              </a:ext>
            </a:extLst>
          </p:cNvPr>
          <p:cNvGraphicFramePr>
            <a:graphicFrameLocks noGrp="1"/>
          </p:cNvGraphicFramePr>
          <p:nvPr>
            <p:ph type="tbl" sz="quarter" idx="13"/>
            <p:extLst>
              <p:ext uri="{D42A27DB-BD31-4B8C-83A1-F6EECF244321}">
                <p14:modId xmlns:p14="http://schemas.microsoft.com/office/powerpoint/2010/main" val="1949302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644641332"/>
                    </a:ext>
                  </a:extLst>
                </a:gridCol>
                <a:gridCol w="822960">
                  <a:extLst>
                    <a:ext uri="{9D8B030D-6E8A-4147-A177-3AD203B41FA5}">
                      <a16:colId xmlns:a16="http://schemas.microsoft.com/office/drawing/2014/main" val="2093512273"/>
                    </a:ext>
                  </a:extLst>
                </a:gridCol>
                <a:gridCol w="246888">
                  <a:extLst>
                    <a:ext uri="{9D8B030D-6E8A-4147-A177-3AD203B41FA5}">
                      <a16:colId xmlns:a16="http://schemas.microsoft.com/office/drawing/2014/main" val="4241156118"/>
                    </a:ext>
                  </a:extLst>
                </a:gridCol>
                <a:gridCol w="246888">
                  <a:extLst>
                    <a:ext uri="{9D8B030D-6E8A-4147-A177-3AD203B41FA5}">
                      <a16:colId xmlns:a16="http://schemas.microsoft.com/office/drawing/2014/main" val="2574918525"/>
                    </a:ext>
                  </a:extLst>
                </a:gridCol>
                <a:gridCol w="246888">
                  <a:extLst>
                    <a:ext uri="{9D8B030D-6E8A-4147-A177-3AD203B41FA5}">
                      <a16:colId xmlns:a16="http://schemas.microsoft.com/office/drawing/2014/main" val="3607867550"/>
                    </a:ext>
                  </a:extLst>
                </a:gridCol>
                <a:gridCol w="246888">
                  <a:extLst>
                    <a:ext uri="{9D8B030D-6E8A-4147-A177-3AD203B41FA5}">
                      <a16:colId xmlns:a16="http://schemas.microsoft.com/office/drawing/2014/main" val="4271295156"/>
                    </a:ext>
                  </a:extLst>
                </a:gridCol>
                <a:gridCol w="246888">
                  <a:extLst>
                    <a:ext uri="{9D8B030D-6E8A-4147-A177-3AD203B41FA5}">
                      <a16:colId xmlns:a16="http://schemas.microsoft.com/office/drawing/2014/main" val="2950517853"/>
                    </a:ext>
                  </a:extLst>
                </a:gridCol>
                <a:gridCol w="246888">
                  <a:extLst>
                    <a:ext uri="{9D8B030D-6E8A-4147-A177-3AD203B41FA5}">
                      <a16:colId xmlns:a16="http://schemas.microsoft.com/office/drawing/2014/main" val="2246504555"/>
                    </a:ext>
                  </a:extLst>
                </a:gridCol>
                <a:gridCol w="246888">
                  <a:extLst>
                    <a:ext uri="{9D8B030D-6E8A-4147-A177-3AD203B41FA5}">
                      <a16:colId xmlns:a16="http://schemas.microsoft.com/office/drawing/2014/main" val="3055987348"/>
                    </a:ext>
                  </a:extLst>
                </a:gridCol>
                <a:gridCol w="246888">
                  <a:extLst>
                    <a:ext uri="{9D8B030D-6E8A-4147-A177-3AD203B41FA5}">
                      <a16:colId xmlns:a16="http://schemas.microsoft.com/office/drawing/2014/main" val="1248511814"/>
                    </a:ext>
                  </a:extLst>
                </a:gridCol>
                <a:gridCol w="246888">
                  <a:extLst>
                    <a:ext uri="{9D8B030D-6E8A-4147-A177-3AD203B41FA5}">
                      <a16:colId xmlns:a16="http://schemas.microsoft.com/office/drawing/2014/main" val="4252188105"/>
                    </a:ext>
                  </a:extLst>
                </a:gridCol>
                <a:gridCol w="246888">
                  <a:extLst>
                    <a:ext uri="{9D8B030D-6E8A-4147-A177-3AD203B41FA5}">
                      <a16:colId xmlns:a16="http://schemas.microsoft.com/office/drawing/2014/main" val="84466848"/>
                    </a:ext>
                  </a:extLst>
                </a:gridCol>
                <a:gridCol w="246888">
                  <a:extLst>
                    <a:ext uri="{9D8B030D-6E8A-4147-A177-3AD203B41FA5}">
                      <a16:colId xmlns:a16="http://schemas.microsoft.com/office/drawing/2014/main" val="2834441257"/>
                    </a:ext>
                  </a:extLst>
                </a:gridCol>
                <a:gridCol w="246888">
                  <a:extLst>
                    <a:ext uri="{9D8B030D-6E8A-4147-A177-3AD203B41FA5}">
                      <a16:colId xmlns:a16="http://schemas.microsoft.com/office/drawing/2014/main" val="2637440324"/>
                    </a:ext>
                  </a:extLst>
                </a:gridCol>
                <a:gridCol w="246888">
                  <a:extLst>
                    <a:ext uri="{9D8B030D-6E8A-4147-A177-3AD203B41FA5}">
                      <a16:colId xmlns:a16="http://schemas.microsoft.com/office/drawing/2014/main" val="1863701997"/>
                    </a:ext>
                  </a:extLst>
                </a:gridCol>
                <a:gridCol w="246888">
                  <a:extLst>
                    <a:ext uri="{9D8B030D-6E8A-4147-A177-3AD203B41FA5}">
                      <a16:colId xmlns:a16="http://schemas.microsoft.com/office/drawing/2014/main" val="2512729165"/>
                    </a:ext>
                  </a:extLst>
                </a:gridCol>
                <a:gridCol w="246888">
                  <a:extLst>
                    <a:ext uri="{9D8B030D-6E8A-4147-A177-3AD203B41FA5}">
                      <a16:colId xmlns:a16="http://schemas.microsoft.com/office/drawing/2014/main" val="658057941"/>
                    </a:ext>
                  </a:extLst>
                </a:gridCol>
                <a:gridCol w="246888">
                  <a:extLst>
                    <a:ext uri="{9D8B030D-6E8A-4147-A177-3AD203B41FA5}">
                      <a16:colId xmlns:a16="http://schemas.microsoft.com/office/drawing/2014/main" val="2656010974"/>
                    </a:ext>
                  </a:extLst>
                </a:gridCol>
                <a:gridCol w="576072">
                  <a:extLst>
                    <a:ext uri="{9D8B030D-6E8A-4147-A177-3AD203B41FA5}">
                      <a16:colId xmlns:a16="http://schemas.microsoft.com/office/drawing/2014/main" val="3488518263"/>
                    </a:ext>
                  </a:extLst>
                </a:gridCol>
                <a:gridCol w="576072">
                  <a:extLst>
                    <a:ext uri="{9D8B030D-6E8A-4147-A177-3AD203B41FA5}">
                      <a16:colId xmlns:a16="http://schemas.microsoft.com/office/drawing/2014/main" val="3231749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211319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- 2021-11-30 11:42:33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EoQVk5Pdx6IWCC&amp;w=600&amp;h=600&amp;url=https%3A%2F%2Fscontent-iad3-2.xx.fbcdn.net%2Fv%2Ft45.1600-4%2F262000116_23849558881420541_5278137629552204177_n.jpg%3Fccb%3D1-5%26_nc_ohc%3DAjH-MmxbIBYAX_rlrAb%26_nc_ht%3Dscontent-iad3-2.xx%26edm%3DAAwGEdEEAAAA%26oh%3Da5c6ce7e00eeb9a637dfcb4144a1b2de%26oe%3D61AB853D&amp;cfs=1&amp;ext=emg0&amp;_nc_oe=6f216&amp;_nc_sid=58080a&amp;ccb=3-5&amp;_nc_hash=AQFbhVMQJZhvEh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Dec 21 Conversion 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Conversions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News Feed on desktop computers, Video feeds on desktop computers, Instagram Feed, Instagram stories, Instagram Explore, Instagram reels, Instagram Shop, Third-party Apps and Websites on mobile devices, News Feed on mobile devices, Video feeds on mobile devices, Right column on desktop computers, Messenger inbox, Instream video on mobile devices, Instream video on desktop computers, Instant Article, Marketplace on desktop computers, Marketplace on mobile devices, Facebook stories on mobile devices, Messenger Stories, Marketplace search on desktop devices, Marketplace search on mobile devices, Search on mobile devices, Search on desktop devices, Groups feed on mobile devices or Facebook Reels overlay on mobile devices</a:t>
                      </a:r>
                    </a:p>
                  </a:txBody>
                  <a:tcPr/>
                </a:tc>
                <a:extLst>
                  <a:ext uri="{0D108BD9-81ED-4DB2-BD59-A6C34878D82A}">
                    <a16:rowId xmlns:a16="http://schemas.microsoft.com/office/drawing/2014/main" val="1606345965"/>
                  </a:ext>
                </a:extLst>
              </a:tr>
            </a:tbl>
          </a:graphicData>
        </a:graphic>
      </p:graphicFrame>
      <p:sp>
        <p:nvSpPr>
          <p:cNvPr id="4" name="Text Placeholder 3">
            <a:extLst>
              <a:ext uri="{FF2B5EF4-FFF2-40B4-BE49-F238E27FC236}">
                <a16:creationId xmlns:a16="http://schemas.microsoft.com/office/drawing/2014/main" id="{52D84F0A-0186-4D0D-94C9-ECC712321F64}"/>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9581108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CBEA9-7957-4F89-9ED8-B0EF2952426B}"/>
              </a:ext>
            </a:extLst>
          </p:cNvPr>
          <p:cNvSpPr>
            <a:spLocks noGrp="1"/>
          </p:cNvSpPr>
          <p:nvPr>
            <p:ph type="title"/>
          </p:nvPr>
        </p:nvSpPr>
        <p:spPr/>
        <p:txBody>
          <a:bodyPr/>
          <a:lstStyle/>
          <a:p>
            <a:r>
              <a:rPr lang="en-US"/>
              <a:t>Facebook Ads Performance Table | Triumph &amp; Disaster - 18 of 26</a:t>
            </a:r>
          </a:p>
        </p:txBody>
      </p:sp>
      <p:graphicFrame>
        <p:nvGraphicFramePr>
          <p:cNvPr id="5" name="Table Placeholder 4">
            <a:extLst>
              <a:ext uri="{FF2B5EF4-FFF2-40B4-BE49-F238E27FC236}">
                <a16:creationId xmlns:a16="http://schemas.microsoft.com/office/drawing/2014/main" id="{DB58FF3C-B71B-4433-93B4-A863BDA7B5AE}"/>
              </a:ext>
            </a:extLst>
          </p:cNvPr>
          <p:cNvGraphicFramePr>
            <a:graphicFrameLocks noGrp="1"/>
          </p:cNvGraphicFramePr>
          <p:nvPr>
            <p:ph type="tbl" sz="quarter" idx="13"/>
            <p:extLst>
              <p:ext uri="{D42A27DB-BD31-4B8C-83A1-F6EECF244321}">
                <p14:modId xmlns:p14="http://schemas.microsoft.com/office/powerpoint/2010/main" val="866443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28967834"/>
                    </a:ext>
                  </a:extLst>
                </a:gridCol>
                <a:gridCol w="822960">
                  <a:extLst>
                    <a:ext uri="{9D8B030D-6E8A-4147-A177-3AD203B41FA5}">
                      <a16:colId xmlns:a16="http://schemas.microsoft.com/office/drawing/2014/main" val="567640866"/>
                    </a:ext>
                  </a:extLst>
                </a:gridCol>
                <a:gridCol w="246888">
                  <a:extLst>
                    <a:ext uri="{9D8B030D-6E8A-4147-A177-3AD203B41FA5}">
                      <a16:colId xmlns:a16="http://schemas.microsoft.com/office/drawing/2014/main" val="2967530650"/>
                    </a:ext>
                  </a:extLst>
                </a:gridCol>
                <a:gridCol w="246888">
                  <a:extLst>
                    <a:ext uri="{9D8B030D-6E8A-4147-A177-3AD203B41FA5}">
                      <a16:colId xmlns:a16="http://schemas.microsoft.com/office/drawing/2014/main" val="1073042227"/>
                    </a:ext>
                  </a:extLst>
                </a:gridCol>
                <a:gridCol w="246888">
                  <a:extLst>
                    <a:ext uri="{9D8B030D-6E8A-4147-A177-3AD203B41FA5}">
                      <a16:colId xmlns:a16="http://schemas.microsoft.com/office/drawing/2014/main" val="88422692"/>
                    </a:ext>
                  </a:extLst>
                </a:gridCol>
                <a:gridCol w="246888">
                  <a:extLst>
                    <a:ext uri="{9D8B030D-6E8A-4147-A177-3AD203B41FA5}">
                      <a16:colId xmlns:a16="http://schemas.microsoft.com/office/drawing/2014/main" val="1015129932"/>
                    </a:ext>
                  </a:extLst>
                </a:gridCol>
                <a:gridCol w="246888">
                  <a:extLst>
                    <a:ext uri="{9D8B030D-6E8A-4147-A177-3AD203B41FA5}">
                      <a16:colId xmlns:a16="http://schemas.microsoft.com/office/drawing/2014/main" val="3806119232"/>
                    </a:ext>
                  </a:extLst>
                </a:gridCol>
                <a:gridCol w="246888">
                  <a:extLst>
                    <a:ext uri="{9D8B030D-6E8A-4147-A177-3AD203B41FA5}">
                      <a16:colId xmlns:a16="http://schemas.microsoft.com/office/drawing/2014/main" val="2921741303"/>
                    </a:ext>
                  </a:extLst>
                </a:gridCol>
                <a:gridCol w="246888">
                  <a:extLst>
                    <a:ext uri="{9D8B030D-6E8A-4147-A177-3AD203B41FA5}">
                      <a16:colId xmlns:a16="http://schemas.microsoft.com/office/drawing/2014/main" val="1534895849"/>
                    </a:ext>
                  </a:extLst>
                </a:gridCol>
                <a:gridCol w="246888">
                  <a:extLst>
                    <a:ext uri="{9D8B030D-6E8A-4147-A177-3AD203B41FA5}">
                      <a16:colId xmlns:a16="http://schemas.microsoft.com/office/drawing/2014/main" val="3861074610"/>
                    </a:ext>
                  </a:extLst>
                </a:gridCol>
                <a:gridCol w="246888">
                  <a:extLst>
                    <a:ext uri="{9D8B030D-6E8A-4147-A177-3AD203B41FA5}">
                      <a16:colId xmlns:a16="http://schemas.microsoft.com/office/drawing/2014/main" val="625725140"/>
                    </a:ext>
                  </a:extLst>
                </a:gridCol>
                <a:gridCol w="246888">
                  <a:extLst>
                    <a:ext uri="{9D8B030D-6E8A-4147-A177-3AD203B41FA5}">
                      <a16:colId xmlns:a16="http://schemas.microsoft.com/office/drawing/2014/main" val="2640990508"/>
                    </a:ext>
                  </a:extLst>
                </a:gridCol>
                <a:gridCol w="246888">
                  <a:extLst>
                    <a:ext uri="{9D8B030D-6E8A-4147-A177-3AD203B41FA5}">
                      <a16:colId xmlns:a16="http://schemas.microsoft.com/office/drawing/2014/main" val="2652911997"/>
                    </a:ext>
                  </a:extLst>
                </a:gridCol>
                <a:gridCol w="246888">
                  <a:extLst>
                    <a:ext uri="{9D8B030D-6E8A-4147-A177-3AD203B41FA5}">
                      <a16:colId xmlns:a16="http://schemas.microsoft.com/office/drawing/2014/main" val="829541483"/>
                    </a:ext>
                  </a:extLst>
                </a:gridCol>
                <a:gridCol w="246888">
                  <a:extLst>
                    <a:ext uri="{9D8B030D-6E8A-4147-A177-3AD203B41FA5}">
                      <a16:colId xmlns:a16="http://schemas.microsoft.com/office/drawing/2014/main" val="1307243173"/>
                    </a:ext>
                  </a:extLst>
                </a:gridCol>
                <a:gridCol w="246888">
                  <a:extLst>
                    <a:ext uri="{9D8B030D-6E8A-4147-A177-3AD203B41FA5}">
                      <a16:colId xmlns:a16="http://schemas.microsoft.com/office/drawing/2014/main" val="1315081364"/>
                    </a:ext>
                  </a:extLst>
                </a:gridCol>
                <a:gridCol w="246888">
                  <a:extLst>
                    <a:ext uri="{9D8B030D-6E8A-4147-A177-3AD203B41FA5}">
                      <a16:colId xmlns:a16="http://schemas.microsoft.com/office/drawing/2014/main" val="4199407175"/>
                    </a:ext>
                  </a:extLst>
                </a:gridCol>
                <a:gridCol w="246888">
                  <a:extLst>
                    <a:ext uri="{9D8B030D-6E8A-4147-A177-3AD203B41FA5}">
                      <a16:colId xmlns:a16="http://schemas.microsoft.com/office/drawing/2014/main" val="3719344629"/>
                    </a:ext>
                  </a:extLst>
                </a:gridCol>
                <a:gridCol w="576072">
                  <a:extLst>
                    <a:ext uri="{9D8B030D-6E8A-4147-A177-3AD203B41FA5}">
                      <a16:colId xmlns:a16="http://schemas.microsoft.com/office/drawing/2014/main" val="1416392567"/>
                    </a:ext>
                  </a:extLst>
                </a:gridCol>
                <a:gridCol w="576072">
                  <a:extLst>
                    <a:ext uri="{9D8B030D-6E8A-4147-A177-3AD203B41FA5}">
                      <a16:colId xmlns:a16="http://schemas.microsoft.com/office/drawing/2014/main" val="201382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600189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- 2021-11-30 11:13:53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G_tNpDaosZ4STd&amp;w=600&amp;h=600&amp;url=https%3A%2F%2Fscontent-iad3-2.xx.fbcdn.net%2Fv%2Ft39.30808-6%2F262340012_6773763129330269_2872510940743654051_n.jpg%3Fccb%3D1-5%26_nc_ohc%3D7UobF54a7E4AX97apK0%26_nc_ht%3Dscontent-iad3-2.xx%26edm%3DAAwGEdEEAAAA%26oh%3Dd3d38e35e0b6d35283054a67218f8981%26oe%3D61AB1987&amp;cfs=1&amp;ext=emg0&amp;_nc_oe=6f215&amp;_nc_sid=58080a&amp;ccb=3-5&amp;_nc_hash=AQEUDQkolCCW0bC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 NZD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Nov 21 IG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a:t>
                      </a:r>
                    </a:p>
                  </a:txBody>
                  <a:tcPr/>
                </a:tc>
                <a:extLst>
                  <a:ext uri="{0D108BD9-81ED-4DB2-BD59-A6C34878D82A}">
                    <a16:rowId xmlns:a16="http://schemas.microsoft.com/office/drawing/2014/main" val="2396274082"/>
                  </a:ext>
                </a:extLst>
              </a:tr>
            </a:tbl>
          </a:graphicData>
        </a:graphic>
      </p:graphicFrame>
      <p:sp>
        <p:nvSpPr>
          <p:cNvPr id="4" name="Text Placeholder 3">
            <a:extLst>
              <a:ext uri="{FF2B5EF4-FFF2-40B4-BE49-F238E27FC236}">
                <a16:creationId xmlns:a16="http://schemas.microsoft.com/office/drawing/2014/main" id="{F78C39B2-C7B8-4520-8B39-65DEFD1E311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7483380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41A55-F50C-4242-85A8-33D4208FE3E7}"/>
              </a:ext>
            </a:extLst>
          </p:cNvPr>
          <p:cNvSpPr>
            <a:spLocks noGrp="1"/>
          </p:cNvSpPr>
          <p:nvPr>
            <p:ph type="title"/>
          </p:nvPr>
        </p:nvSpPr>
        <p:spPr/>
        <p:txBody>
          <a:bodyPr/>
          <a:lstStyle/>
          <a:p>
            <a:r>
              <a:rPr lang="en-US"/>
              <a:t>Facebook Ads Performance Table | Triumph &amp; Disaster - 19 of 26</a:t>
            </a:r>
          </a:p>
        </p:txBody>
      </p:sp>
      <p:graphicFrame>
        <p:nvGraphicFramePr>
          <p:cNvPr id="5" name="Table Placeholder 4">
            <a:extLst>
              <a:ext uri="{FF2B5EF4-FFF2-40B4-BE49-F238E27FC236}">
                <a16:creationId xmlns:a16="http://schemas.microsoft.com/office/drawing/2014/main" id="{DF74A954-7D85-4557-B562-C26259409CAE}"/>
              </a:ext>
            </a:extLst>
          </p:cNvPr>
          <p:cNvGraphicFramePr>
            <a:graphicFrameLocks noGrp="1"/>
          </p:cNvGraphicFramePr>
          <p:nvPr>
            <p:ph type="tbl" sz="quarter" idx="13"/>
            <p:extLst>
              <p:ext uri="{D42A27DB-BD31-4B8C-83A1-F6EECF244321}">
                <p14:modId xmlns:p14="http://schemas.microsoft.com/office/powerpoint/2010/main" val="4272615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04320890"/>
                    </a:ext>
                  </a:extLst>
                </a:gridCol>
                <a:gridCol w="822960">
                  <a:extLst>
                    <a:ext uri="{9D8B030D-6E8A-4147-A177-3AD203B41FA5}">
                      <a16:colId xmlns:a16="http://schemas.microsoft.com/office/drawing/2014/main" val="2415150548"/>
                    </a:ext>
                  </a:extLst>
                </a:gridCol>
                <a:gridCol w="246888">
                  <a:extLst>
                    <a:ext uri="{9D8B030D-6E8A-4147-A177-3AD203B41FA5}">
                      <a16:colId xmlns:a16="http://schemas.microsoft.com/office/drawing/2014/main" val="2964446779"/>
                    </a:ext>
                  </a:extLst>
                </a:gridCol>
                <a:gridCol w="246888">
                  <a:extLst>
                    <a:ext uri="{9D8B030D-6E8A-4147-A177-3AD203B41FA5}">
                      <a16:colId xmlns:a16="http://schemas.microsoft.com/office/drawing/2014/main" val="3675454296"/>
                    </a:ext>
                  </a:extLst>
                </a:gridCol>
                <a:gridCol w="246888">
                  <a:extLst>
                    <a:ext uri="{9D8B030D-6E8A-4147-A177-3AD203B41FA5}">
                      <a16:colId xmlns:a16="http://schemas.microsoft.com/office/drawing/2014/main" val="2413047048"/>
                    </a:ext>
                  </a:extLst>
                </a:gridCol>
                <a:gridCol w="246888">
                  <a:extLst>
                    <a:ext uri="{9D8B030D-6E8A-4147-A177-3AD203B41FA5}">
                      <a16:colId xmlns:a16="http://schemas.microsoft.com/office/drawing/2014/main" val="3506853298"/>
                    </a:ext>
                  </a:extLst>
                </a:gridCol>
                <a:gridCol w="246888">
                  <a:extLst>
                    <a:ext uri="{9D8B030D-6E8A-4147-A177-3AD203B41FA5}">
                      <a16:colId xmlns:a16="http://schemas.microsoft.com/office/drawing/2014/main" val="3990866368"/>
                    </a:ext>
                  </a:extLst>
                </a:gridCol>
                <a:gridCol w="246888">
                  <a:extLst>
                    <a:ext uri="{9D8B030D-6E8A-4147-A177-3AD203B41FA5}">
                      <a16:colId xmlns:a16="http://schemas.microsoft.com/office/drawing/2014/main" val="2316289464"/>
                    </a:ext>
                  </a:extLst>
                </a:gridCol>
                <a:gridCol w="246888">
                  <a:extLst>
                    <a:ext uri="{9D8B030D-6E8A-4147-A177-3AD203B41FA5}">
                      <a16:colId xmlns:a16="http://schemas.microsoft.com/office/drawing/2014/main" val="1934575190"/>
                    </a:ext>
                  </a:extLst>
                </a:gridCol>
                <a:gridCol w="246888">
                  <a:extLst>
                    <a:ext uri="{9D8B030D-6E8A-4147-A177-3AD203B41FA5}">
                      <a16:colId xmlns:a16="http://schemas.microsoft.com/office/drawing/2014/main" val="3019091042"/>
                    </a:ext>
                  </a:extLst>
                </a:gridCol>
                <a:gridCol w="246888">
                  <a:extLst>
                    <a:ext uri="{9D8B030D-6E8A-4147-A177-3AD203B41FA5}">
                      <a16:colId xmlns:a16="http://schemas.microsoft.com/office/drawing/2014/main" val="454586075"/>
                    </a:ext>
                  </a:extLst>
                </a:gridCol>
                <a:gridCol w="246888">
                  <a:extLst>
                    <a:ext uri="{9D8B030D-6E8A-4147-A177-3AD203B41FA5}">
                      <a16:colId xmlns:a16="http://schemas.microsoft.com/office/drawing/2014/main" val="2240662110"/>
                    </a:ext>
                  </a:extLst>
                </a:gridCol>
                <a:gridCol w="246888">
                  <a:extLst>
                    <a:ext uri="{9D8B030D-6E8A-4147-A177-3AD203B41FA5}">
                      <a16:colId xmlns:a16="http://schemas.microsoft.com/office/drawing/2014/main" val="2871402826"/>
                    </a:ext>
                  </a:extLst>
                </a:gridCol>
                <a:gridCol w="246888">
                  <a:extLst>
                    <a:ext uri="{9D8B030D-6E8A-4147-A177-3AD203B41FA5}">
                      <a16:colId xmlns:a16="http://schemas.microsoft.com/office/drawing/2014/main" val="577815380"/>
                    </a:ext>
                  </a:extLst>
                </a:gridCol>
                <a:gridCol w="246888">
                  <a:extLst>
                    <a:ext uri="{9D8B030D-6E8A-4147-A177-3AD203B41FA5}">
                      <a16:colId xmlns:a16="http://schemas.microsoft.com/office/drawing/2014/main" val="2815674921"/>
                    </a:ext>
                  </a:extLst>
                </a:gridCol>
                <a:gridCol w="246888">
                  <a:extLst>
                    <a:ext uri="{9D8B030D-6E8A-4147-A177-3AD203B41FA5}">
                      <a16:colId xmlns:a16="http://schemas.microsoft.com/office/drawing/2014/main" val="2148944879"/>
                    </a:ext>
                  </a:extLst>
                </a:gridCol>
                <a:gridCol w="246888">
                  <a:extLst>
                    <a:ext uri="{9D8B030D-6E8A-4147-A177-3AD203B41FA5}">
                      <a16:colId xmlns:a16="http://schemas.microsoft.com/office/drawing/2014/main" val="2076842316"/>
                    </a:ext>
                  </a:extLst>
                </a:gridCol>
                <a:gridCol w="246888">
                  <a:extLst>
                    <a:ext uri="{9D8B030D-6E8A-4147-A177-3AD203B41FA5}">
                      <a16:colId xmlns:a16="http://schemas.microsoft.com/office/drawing/2014/main" val="3091694212"/>
                    </a:ext>
                  </a:extLst>
                </a:gridCol>
                <a:gridCol w="576072">
                  <a:extLst>
                    <a:ext uri="{9D8B030D-6E8A-4147-A177-3AD203B41FA5}">
                      <a16:colId xmlns:a16="http://schemas.microsoft.com/office/drawing/2014/main" val="2579119355"/>
                    </a:ext>
                  </a:extLst>
                </a:gridCol>
                <a:gridCol w="576072">
                  <a:extLst>
                    <a:ext uri="{9D8B030D-6E8A-4147-A177-3AD203B41FA5}">
                      <a16:colId xmlns:a16="http://schemas.microsoft.com/office/drawing/2014/main" val="1194841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209824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- 2021-11-25 22:45:32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EpaCvTU1QUbZiI&amp;w=600&amp;h=600&amp;url=https%3A%2F%2Fscontent-iad3-2.xx.fbcdn.net%2Fv%2Ft15.13418-10%2F248381192_1243274189499975_3047131952213320469_n.jpg%3Fccb%3D1-5%26_nc_ohc%3DiiVgH-vGABQAX9ZiOXb%26_nc_ht%3Dscontent-iad3-2.xx%26edm%3DAAwGEdEEAAAA%26oh%3D38f7f64c7ca402c57a2db7c9ca9fecbb%26oe%3D61AC3C29&amp;cfs=1&amp;ext=emg0&amp;_nc_oe=6f216&amp;_nc_sid=58080a&amp;ccb=3-5&amp;_nc_hash=AQFOCMq8Gv9w_E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NZD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Nov 21 IG Stories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stories or Instagram reels</a:t>
                      </a:r>
                    </a:p>
                  </a:txBody>
                  <a:tcPr/>
                </a:tc>
                <a:extLst>
                  <a:ext uri="{0D108BD9-81ED-4DB2-BD59-A6C34878D82A}">
                    <a16:rowId xmlns:a16="http://schemas.microsoft.com/office/drawing/2014/main" val="3775899434"/>
                  </a:ext>
                </a:extLst>
              </a:tr>
            </a:tbl>
          </a:graphicData>
        </a:graphic>
      </p:graphicFrame>
      <p:sp>
        <p:nvSpPr>
          <p:cNvPr id="4" name="Text Placeholder 3">
            <a:extLst>
              <a:ext uri="{FF2B5EF4-FFF2-40B4-BE49-F238E27FC236}">
                <a16:creationId xmlns:a16="http://schemas.microsoft.com/office/drawing/2014/main" id="{85E7AD8E-2003-41DC-9316-F187212611A8}"/>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3383892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7C01F-1C98-4E87-B3B5-C285DF5B7572}"/>
              </a:ext>
            </a:extLst>
          </p:cNvPr>
          <p:cNvSpPr>
            <a:spLocks noGrp="1"/>
          </p:cNvSpPr>
          <p:nvPr>
            <p:ph type="title"/>
          </p:nvPr>
        </p:nvSpPr>
        <p:spPr/>
        <p:txBody>
          <a:bodyPr/>
          <a:lstStyle/>
          <a:p>
            <a:r>
              <a:rPr lang="en-US"/>
              <a:t>Facebook Ads Performance Table | Triumph &amp; Disaster - 20 of 26</a:t>
            </a:r>
          </a:p>
        </p:txBody>
      </p:sp>
      <p:graphicFrame>
        <p:nvGraphicFramePr>
          <p:cNvPr id="5" name="Table Placeholder 4">
            <a:extLst>
              <a:ext uri="{FF2B5EF4-FFF2-40B4-BE49-F238E27FC236}">
                <a16:creationId xmlns:a16="http://schemas.microsoft.com/office/drawing/2014/main" id="{A6AB9C7F-1C8A-4AC1-8465-48263B0B03EB}"/>
              </a:ext>
            </a:extLst>
          </p:cNvPr>
          <p:cNvGraphicFramePr>
            <a:graphicFrameLocks noGrp="1"/>
          </p:cNvGraphicFramePr>
          <p:nvPr>
            <p:ph type="tbl" sz="quarter" idx="13"/>
            <p:extLst>
              <p:ext uri="{D42A27DB-BD31-4B8C-83A1-F6EECF244321}">
                <p14:modId xmlns:p14="http://schemas.microsoft.com/office/powerpoint/2010/main" val="1260662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281190507"/>
                    </a:ext>
                  </a:extLst>
                </a:gridCol>
                <a:gridCol w="822960">
                  <a:extLst>
                    <a:ext uri="{9D8B030D-6E8A-4147-A177-3AD203B41FA5}">
                      <a16:colId xmlns:a16="http://schemas.microsoft.com/office/drawing/2014/main" val="1820833162"/>
                    </a:ext>
                  </a:extLst>
                </a:gridCol>
                <a:gridCol w="246888">
                  <a:extLst>
                    <a:ext uri="{9D8B030D-6E8A-4147-A177-3AD203B41FA5}">
                      <a16:colId xmlns:a16="http://schemas.microsoft.com/office/drawing/2014/main" val="2316832917"/>
                    </a:ext>
                  </a:extLst>
                </a:gridCol>
                <a:gridCol w="246888">
                  <a:extLst>
                    <a:ext uri="{9D8B030D-6E8A-4147-A177-3AD203B41FA5}">
                      <a16:colId xmlns:a16="http://schemas.microsoft.com/office/drawing/2014/main" val="811404843"/>
                    </a:ext>
                  </a:extLst>
                </a:gridCol>
                <a:gridCol w="246888">
                  <a:extLst>
                    <a:ext uri="{9D8B030D-6E8A-4147-A177-3AD203B41FA5}">
                      <a16:colId xmlns:a16="http://schemas.microsoft.com/office/drawing/2014/main" val="1555972798"/>
                    </a:ext>
                  </a:extLst>
                </a:gridCol>
                <a:gridCol w="246888">
                  <a:extLst>
                    <a:ext uri="{9D8B030D-6E8A-4147-A177-3AD203B41FA5}">
                      <a16:colId xmlns:a16="http://schemas.microsoft.com/office/drawing/2014/main" val="2907289277"/>
                    </a:ext>
                  </a:extLst>
                </a:gridCol>
                <a:gridCol w="246888">
                  <a:extLst>
                    <a:ext uri="{9D8B030D-6E8A-4147-A177-3AD203B41FA5}">
                      <a16:colId xmlns:a16="http://schemas.microsoft.com/office/drawing/2014/main" val="725562270"/>
                    </a:ext>
                  </a:extLst>
                </a:gridCol>
                <a:gridCol w="246888">
                  <a:extLst>
                    <a:ext uri="{9D8B030D-6E8A-4147-A177-3AD203B41FA5}">
                      <a16:colId xmlns:a16="http://schemas.microsoft.com/office/drawing/2014/main" val="3497335044"/>
                    </a:ext>
                  </a:extLst>
                </a:gridCol>
                <a:gridCol w="246888">
                  <a:extLst>
                    <a:ext uri="{9D8B030D-6E8A-4147-A177-3AD203B41FA5}">
                      <a16:colId xmlns:a16="http://schemas.microsoft.com/office/drawing/2014/main" val="608962021"/>
                    </a:ext>
                  </a:extLst>
                </a:gridCol>
                <a:gridCol w="246888">
                  <a:extLst>
                    <a:ext uri="{9D8B030D-6E8A-4147-A177-3AD203B41FA5}">
                      <a16:colId xmlns:a16="http://schemas.microsoft.com/office/drawing/2014/main" val="2243261281"/>
                    </a:ext>
                  </a:extLst>
                </a:gridCol>
                <a:gridCol w="246888">
                  <a:extLst>
                    <a:ext uri="{9D8B030D-6E8A-4147-A177-3AD203B41FA5}">
                      <a16:colId xmlns:a16="http://schemas.microsoft.com/office/drawing/2014/main" val="3948878469"/>
                    </a:ext>
                  </a:extLst>
                </a:gridCol>
                <a:gridCol w="246888">
                  <a:extLst>
                    <a:ext uri="{9D8B030D-6E8A-4147-A177-3AD203B41FA5}">
                      <a16:colId xmlns:a16="http://schemas.microsoft.com/office/drawing/2014/main" val="1500298486"/>
                    </a:ext>
                  </a:extLst>
                </a:gridCol>
                <a:gridCol w="246888">
                  <a:extLst>
                    <a:ext uri="{9D8B030D-6E8A-4147-A177-3AD203B41FA5}">
                      <a16:colId xmlns:a16="http://schemas.microsoft.com/office/drawing/2014/main" val="1929273600"/>
                    </a:ext>
                  </a:extLst>
                </a:gridCol>
                <a:gridCol w="246888">
                  <a:extLst>
                    <a:ext uri="{9D8B030D-6E8A-4147-A177-3AD203B41FA5}">
                      <a16:colId xmlns:a16="http://schemas.microsoft.com/office/drawing/2014/main" val="225669651"/>
                    </a:ext>
                  </a:extLst>
                </a:gridCol>
                <a:gridCol w="246888">
                  <a:extLst>
                    <a:ext uri="{9D8B030D-6E8A-4147-A177-3AD203B41FA5}">
                      <a16:colId xmlns:a16="http://schemas.microsoft.com/office/drawing/2014/main" val="4285259617"/>
                    </a:ext>
                  </a:extLst>
                </a:gridCol>
                <a:gridCol w="246888">
                  <a:extLst>
                    <a:ext uri="{9D8B030D-6E8A-4147-A177-3AD203B41FA5}">
                      <a16:colId xmlns:a16="http://schemas.microsoft.com/office/drawing/2014/main" val="2671000428"/>
                    </a:ext>
                  </a:extLst>
                </a:gridCol>
                <a:gridCol w="246888">
                  <a:extLst>
                    <a:ext uri="{9D8B030D-6E8A-4147-A177-3AD203B41FA5}">
                      <a16:colId xmlns:a16="http://schemas.microsoft.com/office/drawing/2014/main" val="2924767340"/>
                    </a:ext>
                  </a:extLst>
                </a:gridCol>
                <a:gridCol w="246888">
                  <a:extLst>
                    <a:ext uri="{9D8B030D-6E8A-4147-A177-3AD203B41FA5}">
                      <a16:colId xmlns:a16="http://schemas.microsoft.com/office/drawing/2014/main" val="3728919885"/>
                    </a:ext>
                  </a:extLst>
                </a:gridCol>
                <a:gridCol w="576072">
                  <a:extLst>
                    <a:ext uri="{9D8B030D-6E8A-4147-A177-3AD203B41FA5}">
                      <a16:colId xmlns:a16="http://schemas.microsoft.com/office/drawing/2014/main" val="2678548775"/>
                    </a:ext>
                  </a:extLst>
                </a:gridCol>
                <a:gridCol w="576072">
                  <a:extLst>
                    <a:ext uri="{9D8B030D-6E8A-4147-A177-3AD203B41FA5}">
                      <a16:colId xmlns:a16="http://schemas.microsoft.com/office/drawing/2014/main" val="3618441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216909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- 2021-11-25 14:40:20</a:t>
                      </a:r>
                      <a:r>
                        <a:rPr kumimoji="0" lang="en-US" sz="1000" b="0" i="0" u="none" strike="noStrike" kern="1200" cap="none" spc="0" normalizeH="0" baseline="0" noProof="0">
                          <a:ln>
                            <a:noFill/>
                          </a:ln>
                          <a:solidFill>
                            <a:prstClr val="black"/>
                          </a:solidFill>
                          <a:effectLst/>
                          <a:uLnTx/>
                          <a:uFillTx/>
                          <a:latin typeface="+mn-lt"/>
                          <a:ea typeface="+mn-ea"/>
                          <a:cs typeface="+mn-cs"/>
                        </a:rPr>
                        <a:t>
 Inspired by youth, for the dangerous and provocative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ENp6DrLHVaA818&amp;w=600&amp;h=600&amp;url=https%3A%2F%2Fscontent-iad3-2.xx.fbcdn.net%2Fv%2Ft15.5256-10%2F259758563_1038629050034242_8591716878243088573_n.jpg%3Fccb%3D1-5%26_nc_ohc%3D7MOXR_G2ECoAX_h4if2%26_nc_ht%3Dscontent-iad3-2.xx%26edm%3DAAwGEdEEAAAA%26oh%3Dfb09f42e97813108b8da1f6da1c6c9c3%26oe%3D61AAE0FA&amp;cfs=1&amp;ext=emg0&amp;_nc_oe=6f216&amp;_nc_sid=58080a&amp;ccb=3-5&amp;_nc_hash=AQGN33_eDDZDZy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NZD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Nov 21 IG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a:t>
                      </a:r>
                    </a:p>
                  </a:txBody>
                  <a:tcPr/>
                </a:tc>
                <a:extLst>
                  <a:ext uri="{0D108BD9-81ED-4DB2-BD59-A6C34878D82A}">
                    <a16:rowId xmlns:a16="http://schemas.microsoft.com/office/drawing/2014/main" val="2413332877"/>
                  </a:ext>
                </a:extLst>
              </a:tr>
            </a:tbl>
          </a:graphicData>
        </a:graphic>
      </p:graphicFrame>
      <p:sp>
        <p:nvSpPr>
          <p:cNvPr id="4" name="Text Placeholder 3">
            <a:extLst>
              <a:ext uri="{FF2B5EF4-FFF2-40B4-BE49-F238E27FC236}">
                <a16:creationId xmlns:a16="http://schemas.microsoft.com/office/drawing/2014/main" id="{C2E945A3-4399-4B05-A3D5-81947CDDC0D4}"/>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4616867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DF67D-B71F-4B0D-94EF-FF255B0990DB}"/>
              </a:ext>
            </a:extLst>
          </p:cNvPr>
          <p:cNvSpPr>
            <a:spLocks noGrp="1"/>
          </p:cNvSpPr>
          <p:nvPr>
            <p:ph type="title"/>
          </p:nvPr>
        </p:nvSpPr>
        <p:spPr/>
        <p:txBody>
          <a:bodyPr/>
          <a:lstStyle/>
          <a:p>
            <a:r>
              <a:rPr lang="en-US"/>
              <a:t>Facebook Ads Performance Table | Triumph &amp; Disaster - 21 of 26</a:t>
            </a:r>
          </a:p>
        </p:txBody>
      </p:sp>
      <p:graphicFrame>
        <p:nvGraphicFramePr>
          <p:cNvPr id="5" name="Table Placeholder 4">
            <a:extLst>
              <a:ext uri="{FF2B5EF4-FFF2-40B4-BE49-F238E27FC236}">
                <a16:creationId xmlns:a16="http://schemas.microsoft.com/office/drawing/2014/main" id="{BAFE48C9-1354-4602-854D-B53F869AEAE1}"/>
              </a:ext>
            </a:extLst>
          </p:cNvPr>
          <p:cNvGraphicFramePr>
            <a:graphicFrameLocks noGrp="1"/>
          </p:cNvGraphicFramePr>
          <p:nvPr>
            <p:ph type="tbl" sz="quarter" idx="13"/>
            <p:extLst>
              <p:ext uri="{D42A27DB-BD31-4B8C-83A1-F6EECF244321}">
                <p14:modId xmlns:p14="http://schemas.microsoft.com/office/powerpoint/2010/main" val="4021982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876383650"/>
                    </a:ext>
                  </a:extLst>
                </a:gridCol>
                <a:gridCol w="822960">
                  <a:extLst>
                    <a:ext uri="{9D8B030D-6E8A-4147-A177-3AD203B41FA5}">
                      <a16:colId xmlns:a16="http://schemas.microsoft.com/office/drawing/2014/main" val="2476149270"/>
                    </a:ext>
                  </a:extLst>
                </a:gridCol>
                <a:gridCol w="246888">
                  <a:extLst>
                    <a:ext uri="{9D8B030D-6E8A-4147-A177-3AD203B41FA5}">
                      <a16:colId xmlns:a16="http://schemas.microsoft.com/office/drawing/2014/main" val="3233497739"/>
                    </a:ext>
                  </a:extLst>
                </a:gridCol>
                <a:gridCol w="246888">
                  <a:extLst>
                    <a:ext uri="{9D8B030D-6E8A-4147-A177-3AD203B41FA5}">
                      <a16:colId xmlns:a16="http://schemas.microsoft.com/office/drawing/2014/main" val="919392369"/>
                    </a:ext>
                  </a:extLst>
                </a:gridCol>
                <a:gridCol w="246888">
                  <a:extLst>
                    <a:ext uri="{9D8B030D-6E8A-4147-A177-3AD203B41FA5}">
                      <a16:colId xmlns:a16="http://schemas.microsoft.com/office/drawing/2014/main" val="241004712"/>
                    </a:ext>
                  </a:extLst>
                </a:gridCol>
                <a:gridCol w="246888">
                  <a:extLst>
                    <a:ext uri="{9D8B030D-6E8A-4147-A177-3AD203B41FA5}">
                      <a16:colId xmlns:a16="http://schemas.microsoft.com/office/drawing/2014/main" val="4113268091"/>
                    </a:ext>
                  </a:extLst>
                </a:gridCol>
                <a:gridCol w="246888">
                  <a:extLst>
                    <a:ext uri="{9D8B030D-6E8A-4147-A177-3AD203B41FA5}">
                      <a16:colId xmlns:a16="http://schemas.microsoft.com/office/drawing/2014/main" val="403164992"/>
                    </a:ext>
                  </a:extLst>
                </a:gridCol>
                <a:gridCol w="246888">
                  <a:extLst>
                    <a:ext uri="{9D8B030D-6E8A-4147-A177-3AD203B41FA5}">
                      <a16:colId xmlns:a16="http://schemas.microsoft.com/office/drawing/2014/main" val="3227411589"/>
                    </a:ext>
                  </a:extLst>
                </a:gridCol>
                <a:gridCol w="246888">
                  <a:extLst>
                    <a:ext uri="{9D8B030D-6E8A-4147-A177-3AD203B41FA5}">
                      <a16:colId xmlns:a16="http://schemas.microsoft.com/office/drawing/2014/main" val="1257505582"/>
                    </a:ext>
                  </a:extLst>
                </a:gridCol>
                <a:gridCol w="246888">
                  <a:extLst>
                    <a:ext uri="{9D8B030D-6E8A-4147-A177-3AD203B41FA5}">
                      <a16:colId xmlns:a16="http://schemas.microsoft.com/office/drawing/2014/main" val="3899177952"/>
                    </a:ext>
                  </a:extLst>
                </a:gridCol>
                <a:gridCol w="246888">
                  <a:extLst>
                    <a:ext uri="{9D8B030D-6E8A-4147-A177-3AD203B41FA5}">
                      <a16:colId xmlns:a16="http://schemas.microsoft.com/office/drawing/2014/main" val="867885092"/>
                    </a:ext>
                  </a:extLst>
                </a:gridCol>
                <a:gridCol w="246888">
                  <a:extLst>
                    <a:ext uri="{9D8B030D-6E8A-4147-A177-3AD203B41FA5}">
                      <a16:colId xmlns:a16="http://schemas.microsoft.com/office/drawing/2014/main" val="2924943614"/>
                    </a:ext>
                  </a:extLst>
                </a:gridCol>
                <a:gridCol w="246888">
                  <a:extLst>
                    <a:ext uri="{9D8B030D-6E8A-4147-A177-3AD203B41FA5}">
                      <a16:colId xmlns:a16="http://schemas.microsoft.com/office/drawing/2014/main" val="1197843457"/>
                    </a:ext>
                  </a:extLst>
                </a:gridCol>
                <a:gridCol w="246888">
                  <a:extLst>
                    <a:ext uri="{9D8B030D-6E8A-4147-A177-3AD203B41FA5}">
                      <a16:colId xmlns:a16="http://schemas.microsoft.com/office/drawing/2014/main" val="1547649125"/>
                    </a:ext>
                  </a:extLst>
                </a:gridCol>
                <a:gridCol w="246888">
                  <a:extLst>
                    <a:ext uri="{9D8B030D-6E8A-4147-A177-3AD203B41FA5}">
                      <a16:colId xmlns:a16="http://schemas.microsoft.com/office/drawing/2014/main" val="1055401265"/>
                    </a:ext>
                  </a:extLst>
                </a:gridCol>
                <a:gridCol w="246888">
                  <a:extLst>
                    <a:ext uri="{9D8B030D-6E8A-4147-A177-3AD203B41FA5}">
                      <a16:colId xmlns:a16="http://schemas.microsoft.com/office/drawing/2014/main" val="3714828480"/>
                    </a:ext>
                  </a:extLst>
                </a:gridCol>
                <a:gridCol w="246888">
                  <a:extLst>
                    <a:ext uri="{9D8B030D-6E8A-4147-A177-3AD203B41FA5}">
                      <a16:colId xmlns:a16="http://schemas.microsoft.com/office/drawing/2014/main" val="4177513569"/>
                    </a:ext>
                  </a:extLst>
                </a:gridCol>
                <a:gridCol w="246888">
                  <a:extLst>
                    <a:ext uri="{9D8B030D-6E8A-4147-A177-3AD203B41FA5}">
                      <a16:colId xmlns:a16="http://schemas.microsoft.com/office/drawing/2014/main" val="3881600702"/>
                    </a:ext>
                  </a:extLst>
                </a:gridCol>
                <a:gridCol w="576072">
                  <a:extLst>
                    <a:ext uri="{9D8B030D-6E8A-4147-A177-3AD203B41FA5}">
                      <a16:colId xmlns:a16="http://schemas.microsoft.com/office/drawing/2014/main" val="1930310579"/>
                    </a:ext>
                  </a:extLst>
                </a:gridCol>
                <a:gridCol w="576072">
                  <a:extLst>
                    <a:ext uri="{9D8B030D-6E8A-4147-A177-3AD203B41FA5}">
                      <a16:colId xmlns:a16="http://schemas.microsoft.com/office/drawing/2014/main" val="3401552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56243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- 2021-11-23 12:07:27</a:t>
                      </a:r>
                      <a:r>
                        <a:rPr kumimoji="0" lang="en-US" sz="1000" b="0" i="0" u="none" strike="noStrike" kern="1200" cap="none" spc="0" normalizeH="0" baseline="0" noProof="0">
                          <a:ln>
                            <a:noFill/>
                          </a:ln>
                          <a:solidFill>
                            <a:prstClr val="black"/>
                          </a:solidFill>
                          <a:effectLst/>
                          <a:uLnTx/>
                          <a:uFillTx/>
                          <a:latin typeface="+mn-lt"/>
                          <a:ea typeface="+mn-ea"/>
                          <a:cs typeface="+mn-cs"/>
                        </a:rPr>
                        <a:t>
 Kawakawa was traditionally used for its medicinal purposes as part of an infusion of leaves and berries to treat cuts, wounds and bruises as well as toothaches and eczema - a great natural cleansing and calming agent.
You can find the natural benefits of Kawakawa in our Fibre Royale, Spice Deodorant or YLF Wash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EAjZJLzmSZfJP4&amp;w=600&amp;h=600&amp;url=https%3A%2F%2Fscontent-iad3-2.xx.fbcdn.net%2Fv%2Ft39.30808-6%2F260374578_6734405826599333_1324371975459556935_n.jpg%3Fccb%3D1-5%26_nc_ohc%3DrRVdcuU4VpcAX9odqzp%26_nc_ht%3Dscontent-iad3-2.xx%26edm%3DAAwGEdEEAAAA%26oh%3D8ee6e7d8257ca40312cf5af7a668dad0%26oe%3D61AAA60C&amp;cfs=1&amp;ext=emg0&amp;_nc_oe=6f216&amp;_nc_sid=58080a&amp;ccb=3-5&amp;_nc_hash=AQEbxeqMbh49z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NZD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Nov 21 IG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a:t>
                      </a:r>
                    </a:p>
                  </a:txBody>
                  <a:tcPr/>
                </a:tc>
                <a:extLst>
                  <a:ext uri="{0D108BD9-81ED-4DB2-BD59-A6C34878D82A}">
                    <a16:rowId xmlns:a16="http://schemas.microsoft.com/office/drawing/2014/main" val="1642883998"/>
                  </a:ext>
                </a:extLst>
              </a:tr>
            </a:tbl>
          </a:graphicData>
        </a:graphic>
      </p:graphicFrame>
      <p:sp>
        <p:nvSpPr>
          <p:cNvPr id="4" name="Text Placeholder 3">
            <a:extLst>
              <a:ext uri="{FF2B5EF4-FFF2-40B4-BE49-F238E27FC236}">
                <a16:creationId xmlns:a16="http://schemas.microsoft.com/office/drawing/2014/main" id="{7F2C26AF-B19D-4F99-ACEE-BE08E2ED5E61}"/>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9412202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11729-1304-47D4-BBA4-D73F561E6746}"/>
              </a:ext>
            </a:extLst>
          </p:cNvPr>
          <p:cNvSpPr>
            <a:spLocks noGrp="1"/>
          </p:cNvSpPr>
          <p:nvPr>
            <p:ph type="title"/>
          </p:nvPr>
        </p:nvSpPr>
        <p:spPr/>
        <p:txBody>
          <a:bodyPr/>
          <a:lstStyle/>
          <a:p>
            <a:r>
              <a:rPr lang="en-US"/>
              <a:t>Facebook Ads Performance Table | Triumph &amp; Disaster - 22 of 26</a:t>
            </a:r>
          </a:p>
        </p:txBody>
      </p:sp>
      <p:graphicFrame>
        <p:nvGraphicFramePr>
          <p:cNvPr id="5" name="Table Placeholder 4">
            <a:extLst>
              <a:ext uri="{FF2B5EF4-FFF2-40B4-BE49-F238E27FC236}">
                <a16:creationId xmlns:a16="http://schemas.microsoft.com/office/drawing/2014/main" id="{2160CEA2-B319-4798-8FDE-E282C2A9A427}"/>
              </a:ext>
            </a:extLst>
          </p:cNvPr>
          <p:cNvGraphicFramePr>
            <a:graphicFrameLocks noGrp="1"/>
          </p:cNvGraphicFramePr>
          <p:nvPr>
            <p:ph type="tbl" sz="quarter" idx="13"/>
            <p:extLst>
              <p:ext uri="{D42A27DB-BD31-4B8C-83A1-F6EECF244321}">
                <p14:modId xmlns:p14="http://schemas.microsoft.com/office/powerpoint/2010/main" val="4118208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628942047"/>
                    </a:ext>
                  </a:extLst>
                </a:gridCol>
                <a:gridCol w="822960">
                  <a:extLst>
                    <a:ext uri="{9D8B030D-6E8A-4147-A177-3AD203B41FA5}">
                      <a16:colId xmlns:a16="http://schemas.microsoft.com/office/drawing/2014/main" val="302453438"/>
                    </a:ext>
                  </a:extLst>
                </a:gridCol>
                <a:gridCol w="246888">
                  <a:extLst>
                    <a:ext uri="{9D8B030D-6E8A-4147-A177-3AD203B41FA5}">
                      <a16:colId xmlns:a16="http://schemas.microsoft.com/office/drawing/2014/main" val="3577396311"/>
                    </a:ext>
                  </a:extLst>
                </a:gridCol>
                <a:gridCol w="246888">
                  <a:extLst>
                    <a:ext uri="{9D8B030D-6E8A-4147-A177-3AD203B41FA5}">
                      <a16:colId xmlns:a16="http://schemas.microsoft.com/office/drawing/2014/main" val="2509069569"/>
                    </a:ext>
                  </a:extLst>
                </a:gridCol>
                <a:gridCol w="246888">
                  <a:extLst>
                    <a:ext uri="{9D8B030D-6E8A-4147-A177-3AD203B41FA5}">
                      <a16:colId xmlns:a16="http://schemas.microsoft.com/office/drawing/2014/main" val="2492888347"/>
                    </a:ext>
                  </a:extLst>
                </a:gridCol>
                <a:gridCol w="246888">
                  <a:extLst>
                    <a:ext uri="{9D8B030D-6E8A-4147-A177-3AD203B41FA5}">
                      <a16:colId xmlns:a16="http://schemas.microsoft.com/office/drawing/2014/main" val="1175839164"/>
                    </a:ext>
                  </a:extLst>
                </a:gridCol>
                <a:gridCol w="246888">
                  <a:extLst>
                    <a:ext uri="{9D8B030D-6E8A-4147-A177-3AD203B41FA5}">
                      <a16:colId xmlns:a16="http://schemas.microsoft.com/office/drawing/2014/main" val="464974957"/>
                    </a:ext>
                  </a:extLst>
                </a:gridCol>
                <a:gridCol w="246888">
                  <a:extLst>
                    <a:ext uri="{9D8B030D-6E8A-4147-A177-3AD203B41FA5}">
                      <a16:colId xmlns:a16="http://schemas.microsoft.com/office/drawing/2014/main" val="2588387249"/>
                    </a:ext>
                  </a:extLst>
                </a:gridCol>
                <a:gridCol w="246888">
                  <a:extLst>
                    <a:ext uri="{9D8B030D-6E8A-4147-A177-3AD203B41FA5}">
                      <a16:colId xmlns:a16="http://schemas.microsoft.com/office/drawing/2014/main" val="1143464337"/>
                    </a:ext>
                  </a:extLst>
                </a:gridCol>
                <a:gridCol w="246888">
                  <a:extLst>
                    <a:ext uri="{9D8B030D-6E8A-4147-A177-3AD203B41FA5}">
                      <a16:colId xmlns:a16="http://schemas.microsoft.com/office/drawing/2014/main" val="1299147772"/>
                    </a:ext>
                  </a:extLst>
                </a:gridCol>
                <a:gridCol w="246888">
                  <a:extLst>
                    <a:ext uri="{9D8B030D-6E8A-4147-A177-3AD203B41FA5}">
                      <a16:colId xmlns:a16="http://schemas.microsoft.com/office/drawing/2014/main" val="1746178764"/>
                    </a:ext>
                  </a:extLst>
                </a:gridCol>
                <a:gridCol w="246888">
                  <a:extLst>
                    <a:ext uri="{9D8B030D-6E8A-4147-A177-3AD203B41FA5}">
                      <a16:colId xmlns:a16="http://schemas.microsoft.com/office/drawing/2014/main" val="2552775704"/>
                    </a:ext>
                  </a:extLst>
                </a:gridCol>
                <a:gridCol w="246888">
                  <a:extLst>
                    <a:ext uri="{9D8B030D-6E8A-4147-A177-3AD203B41FA5}">
                      <a16:colId xmlns:a16="http://schemas.microsoft.com/office/drawing/2014/main" val="130665024"/>
                    </a:ext>
                  </a:extLst>
                </a:gridCol>
                <a:gridCol w="246888">
                  <a:extLst>
                    <a:ext uri="{9D8B030D-6E8A-4147-A177-3AD203B41FA5}">
                      <a16:colId xmlns:a16="http://schemas.microsoft.com/office/drawing/2014/main" val="2520468843"/>
                    </a:ext>
                  </a:extLst>
                </a:gridCol>
                <a:gridCol w="246888">
                  <a:extLst>
                    <a:ext uri="{9D8B030D-6E8A-4147-A177-3AD203B41FA5}">
                      <a16:colId xmlns:a16="http://schemas.microsoft.com/office/drawing/2014/main" val="215128422"/>
                    </a:ext>
                  </a:extLst>
                </a:gridCol>
                <a:gridCol w="246888">
                  <a:extLst>
                    <a:ext uri="{9D8B030D-6E8A-4147-A177-3AD203B41FA5}">
                      <a16:colId xmlns:a16="http://schemas.microsoft.com/office/drawing/2014/main" val="3993366341"/>
                    </a:ext>
                  </a:extLst>
                </a:gridCol>
                <a:gridCol w="246888">
                  <a:extLst>
                    <a:ext uri="{9D8B030D-6E8A-4147-A177-3AD203B41FA5}">
                      <a16:colId xmlns:a16="http://schemas.microsoft.com/office/drawing/2014/main" val="858363423"/>
                    </a:ext>
                  </a:extLst>
                </a:gridCol>
                <a:gridCol w="246888">
                  <a:extLst>
                    <a:ext uri="{9D8B030D-6E8A-4147-A177-3AD203B41FA5}">
                      <a16:colId xmlns:a16="http://schemas.microsoft.com/office/drawing/2014/main" val="1606130076"/>
                    </a:ext>
                  </a:extLst>
                </a:gridCol>
                <a:gridCol w="576072">
                  <a:extLst>
                    <a:ext uri="{9D8B030D-6E8A-4147-A177-3AD203B41FA5}">
                      <a16:colId xmlns:a16="http://schemas.microsoft.com/office/drawing/2014/main" val="1503077201"/>
                    </a:ext>
                  </a:extLst>
                </a:gridCol>
                <a:gridCol w="576072">
                  <a:extLst>
                    <a:ext uri="{9D8B030D-6E8A-4147-A177-3AD203B41FA5}">
                      <a16:colId xmlns:a16="http://schemas.microsoft.com/office/drawing/2014/main" val="3112721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4100473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- 2021-11-19 12:09:17</a:t>
                      </a:r>
                      <a:r>
                        <a:rPr kumimoji="0" lang="en-US" sz="1000" b="0" i="0" u="none" strike="noStrike" kern="1200" cap="none" spc="0" normalizeH="0" baseline="0" noProof="0">
                          <a:ln>
                            <a:noFill/>
                          </a:ln>
                          <a:solidFill>
                            <a:prstClr val="black"/>
                          </a:solidFill>
                          <a:effectLst/>
                          <a:uLnTx/>
                          <a:uFillTx/>
                          <a:latin typeface="+mn-lt"/>
                          <a:ea typeface="+mn-ea"/>
                          <a:cs typeface="+mn-cs"/>
                        </a:rPr>
                        <a:t>
 @5000.bc have recently opened their new outpost in the Sydney CBD. With focuses on quality, style, and camaraderie, we're proud to be stocked by lads with a huge drive and passion for their craft.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EgeXHMYvrWIr9e&amp;w=600&amp;h=600&amp;url=https%3A%2F%2Fscontent-iad3-2.xx.fbcdn.net%2Fv%2Ft39.30808-6%2F258703007_6711847855521797_6692402781518415390_n.jpg%3Fccb%3D1-5%26_nc_ohc%3Dc9zDwKcQLGgAX9E1DGG%26_nc_ht%3Dscontent-iad3-2.xx%26edm%3DAAwGEdEEAAAA%26oh%3Da8adca9f1e5355499ff71246bdc0a9aa%26oe%3D61ABDAAE&amp;cfs=1&amp;ext=emg0&amp;_nc_oe=6f216&amp;_nc_sid=58080a&amp;ccb=3-5&amp;_nc_hash=AQHNn69g0l0ZSC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NZD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Nov 21 IG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a:t>
                      </a:r>
                    </a:p>
                  </a:txBody>
                  <a:tcPr/>
                </a:tc>
                <a:extLst>
                  <a:ext uri="{0D108BD9-81ED-4DB2-BD59-A6C34878D82A}">
                    <a16:rowId xmlns:a16="http://schemas.microsoft.com/office/drawing/2014/main" val="10754967"/>
                  </a:ext>
                </a:extLst>
              </a:tr>
            </a:tbl>
          </a:graphicData>
        </a:graphic>
      </p:graphicFrame>
      <p:sp>
        <p:nvSpPr>
          <p:cNvPr id="4" name="Text Placeholder 3">
            <a:extLst>
              <a:ext uri="{FF2B5EF4-FFF2-40B4-BE49-F238E27FC236}">
                <a16:creationId xmlns:a16="http://schemas.microsoft.com/office/drawing/2014/main" id="{E52F57AD-CD3A-4AE5-9881-26A36DEE680B}"/>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8818670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D59E3-10D6-42FD-B5BC-95E7AA75199A}"/>
              </a:ext>
            </a:extLst>
          </p:cNvPr>
          <p:cNvSpPr>
            <a:spLocks noGrp="1"/>
          </p:cNvSpPr>
          <p:nvPr>
            <p:ph type="title"/>
          </p:nvPr>
        </p:nvSpPr>
        <p:spPr/>
        <p:txBody>
          <a:bodyPr/>
          <a:lstStyle/>
          <a:p>
            <a:r>
              <a:rPr lang="en-US"/>
              <a:t>Facebook Ads Performance Table | Triumph &amp; Disaster - 23 of 26</a:t>
            </a:r>
          </a:p>
        </p:txBody>
      </p:sp>
      <p:graphicFrame>
        <p:nvGraphicFramePr>
          <p:cNvPr id="5" name="Table Placeholder 4">
            <a:extLst>
              <a:ext uri="{FF2B5EF4-FFF2-40B4-BE49-F238E27FC236}">
                <a16:creationId xmlns:a16="http://schemas.microsoft.com/office/drawing/2014/main" id="{4829A1E2-C8F7-4DD2-8F09-3658C79C25DC}"/>
              </a:ext>
            </a:extLst>
          </p:cNvPr>
          <p:cNvGraphicFramePr>
            <a:graphicFrameLocks noGrp="1"/>
          </p:cNvGraphicFramePr>
          <p:nvPr>
            <p:ph type="tbl" sz="quarter" idx="13"/>
            <p:extLst>
              <p:ext uri="{D42A27DB-BD31-4B8C-83A1-F6EECF244321}">
                <p14:modId xmlns:p14="http://schemas.microsoft.com/office/powerpoint/2010/main" val="3312007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686354583"/>
                    </a:ext>
                  </a:extLst>
                </a:gridCol>
                <a:gridCol w="822960">
                  <a:extLst>
                    <a:ext uri="{9D8B030D-6E8A-4147-A177-3AD203B41FA5}">
                      <a16:colId xmlns:a16="http://schemas.microsoft.com/office/drawing/2014/main" val="311695171"/>
                    </a:ext>
                  </a:extLst>
                </a:gridCol>
                <a:gridCol w="246888">
                  <a:extLst>
                    <a:ext uri="{9D8B030D-6E8A-4147-A177-3AD203B41FA5}">
                      <a16:colId xmlns:a16="http://schemas.microsoft.com/office/drawing/2014/main" val="3262732260"/>
                    </a:ext>
                  </a:extLst>
                </a:gridCol>
                <a:gridCol w="246888">
                  <a:extLst>
                    <a:ext uri="{9D8B030D-6E8A-4147-A177-3AD203B41FA5}">
                      <a16:colId xmlns:a16="http://schemas.microsoft.com/office/drawing/2014/main" val="1542960445"/>
                    </a:ext>
                  </a:extLst>
                </a:gridCol>
                <a:gridCol w="246888">
                  <a:extLst>
                    <a:ext uri="{9D8B030D-6E8A-4147-A177-3AD203B41FA5}">
                      <a16:colId xmlns:a16="http://schemas.microsoft.com/office/drawing/2014/main" val="4041337631"/>
                    </a:ext>
                  </a:extLst>
                </a:gridCol>
                <a:gridCol w="246888">
                  <a:extLst>
                    <a:ext uri="{9D8B030D-6E8A-4147-A177-3AD203B41FA5}">
                      <a16:colId xmlns:a16="http://schemas.microsoft.com/office/drawing/2014/main" val="3305492211"/>
                    </a:ext>
                  </a:extLst>
                </a:gridCol>
                <a:gridCol w="246888">
                  <a:extLst>
                    <a:ext uri="{9D8B030D-6E8A-4147-A177-3AD203B41FA5}">
                      <a16:colId xmlns:a16="http://schemas.microsoft.com/office/drawing/2014/main" val="4009818366"/>
                    </a:ext>
                  </a:extLst>
                </a:gridCol>
                <a:gridCol w="246888">
                  <a:extLst>
                    <a:ext uri="{9D8B030D-6E8A-4147-A177-3AD203B41FA5}">
                      <a16:colId xmlns:a16="http://schemas.microsoft.com/office/drawing/2014/main" val="93882293"/>
                    </a:ext>
                  </a:extLst>
                </a:gridCol>
                <a:gridCol w="246888">
                  <a:extLst>
                    <a:ext uri="{9D8B030D-6E8A-4147-A177-3AD203B41FA5}">
                      <a16:colId xmlns:a16="http://schemas.microsoft.com/office/drawing/2014/main" val="3756763089"/>
                    </a:ext>
                  </a:extLst>
                </a:gridCol>
                <a:gridCol w="246888">
                  <a:extLst>
                    <a:ext uri="{9D8B030D-6E8A-4147-A177-3AD203B41FA5}">
                      <a16:colId xmlns:a16="http://schemas.microsoft.com/office/drawing/2014/main" val="3253729299"/>
                    </a:ext>
                  </a:extLst>
                </a:gridCol>
                <a:gridCol w="246888">
                  <a:extLst>
                    <a:ext uri="{9D8B030D-6E8A-4147-A177-3AD203B41FA5}">
                      <a16:colId xmlns:a16="http://schemas.microsoft.com/office/drawing/2014/main" val="2917166364"/>
                    </a:ext>
                  </a:extLst>
                </a:gridCol>
                <a:gridCol w="246888">
                  <a:extLst>
                    <a:ext uri="{9D8B030D-6E8A-4147-A177-3AD203B41FA5}">
                      <a16:colId xmlns:a16="http://schemas.microsoft.com/office/drawing/2014/main" val="2810573939"/>
                    </a:ext>
                  </a:extLst>
                </a:gridCol>
                <a:gridCol w="246888">
                  <a:extLst>
                    <a:ext uri="{9D8B030D-6E8A-4147-A177-3AD203B41FA5}">
                      <a16:colId xmlns:a16="http://schemas.microsoft.com/office/drawing/2014/main" val="2951925999"/>
                    </a:ext>
                  </a:extLst>
                </a:gridCol>
                <a:gridCol w="246888">
                  <a:extLst>
                    <a:ext uri="{9D8B030D-6E8A-4147-A177-3AD203B41FA5}">
                      <a16:colId xmlns:a16="http://schemas.microsoft.com/office/drawing/2014/main" val="196677628"/>
                    </a:ext>
                  </a:extLst>
                </a:gridCol>
                <a:gridCol w="246888">
                  <a:extLst>
                    <a:ext uri="{9D8B030D-6E8A-4147-A177-3AD203B41FA5}">
                      <a16:colId xmlns:a16="http://schemas.microsoft.com/office/drawing/2014/main" val="2155220727"/>
                    </a:ext>
                  </a:extLst>
                </a:gridCol>
                <a:gridCol w="246888">
                  <a:extLst>
                    <a:ext uri="{9D8B030D-6E8A-4147-A177-3AD203B41FA5}">
                      <a16:colId xmlns:a16="http://schemas.microsoft.com/office/drawing/2014/main" val="1182512941"/>
                    </a:ext>
                  </a:extLst>
                </a:gridCol>
                <a:gridCol w="246888">
                  <a:extLst>
                    <a:ext uri="{9D8B030D-6E8A-4147-A177-3AD203B41FA5}">
                      <a16:colId xmlns:a16="http://schemas.microsoft.com/office/drawing/2014/main" val="2958293169"/>
                    </a:ext>
                  </a:extLst>
                </a:gridCol>
                <a:gridCol w="246888">
                  <a:extLst>
                    <a:ext uri="{9D8B030D-6E8A-4147-A177-3AD203B41FA5}">
                      <a16:colId xmlns:a16="http://schemas.microsoft.com/office/drawing/2014/main" val="3111642005"/>
                    </a:ext>
                  </a:extLst>
                </a:gridCol>
                <a:gridCol w="576072">
                  <a:extLst>
                    <a:ext uri="{9D8B030D-6E8A-4147-A177-3AD203B41FA5}">
                      <a16:colId xmlns:a16="http://schemas.microsoft.com/office/drawing/2014/main" val="1835058542"/>
                    </a:ext>
                  </a:extLst>
                </a:gridCol>
                <a:gridCol w="576072">
                  <a:extLst>
                    <a:ext uri="{9D8B030D-6E8A-4147-A177-3AD203B41FA5}">
                      <a16:colId xmlns:a16="http://schemas.microsoft.com/office/drawing/2014/main" val="4022654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181416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- 2021-11-17 18:08:07</a:t>
                      </a:r>
                      <a:r>
                        <a:rPr kumimoji="0" lang="en-US" sz="1000" b="0" i="0" u="none" strike="noStrike" kern="1200" cap="none" spc="0" normalizeH="0" baseline="0" noProof="0">
                          <a:ln>
                            <a:noFill/>
                          </a:ln>
                          <a:solidFill>
                            <a:prstClr val="black"/>
                          </a:solidFill>
                          <a:effectLst/>
                          <a:uLnTx/>
                          <a:uFillTx/>
                          <a:latin typeface="+mn-lt"/>
                          <a:ea typeface="+mn-ea"/>
                          <a:cs typeface="+mn-cs"/>
                        </a:rPr>
                        <a:t>
 Step 1 - Wash 💦
Step 2 - Treat 💆‍♂️
Step 3 - Repeat 🔁
Our Shampoo &amp; Conditioner, your new 1-2 punch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EUib1QR13Z-oHH&amp;w=600&amp;h=600&amp;url=https%3A%2F%2Fscontent-iad3-2.xx.fbcdn.net%2Fv%2Ft39.30808-6%2F258468176_6701103836596199_7461871985824978047_n.jpg%3Fccb%3D1-5%26_nc_ohc%3De8zRdO4WdgQAX-rt4qA%26_nc_ht%3Dscontent-iad3-2.xx%26edm%3DAAwGEdEEAAAA%26oh%3Da237a9f8566fe945383008ad784465ef%26oe%3D61AAC276&amp;cfs=1&amp;ext=emg0&amp;_nc_oe=6f216&amp;_nc_sid=58080a&amp;ccb=3-5&amp;_nc_hash=AQFMMoZ934ckAQH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NZD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Nov 21 IG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a:t>
                      </a:r>
                    </a:p>
                  </a:txBody>
                  <a:tcPr/>
                </a:tc>
                <a:extLst>
                  <a:ext uri="{0D108BD9-81ED-4DB2-BD59-A6C34878D82A}">
                    <a16:rowId xmlns:a16="http://schemas.microsoft.com/office/drawing/2014/main" val="2600298346"/>
                  </a:ext>
                </a:extLst>
              </a:tr>
            </a:tbl>
          </a:graphicData>
        </a:graphic>
      </p:graphicFrame>
      <p:sp>
        <p:nvSpPr>
          <p:cNvPr id="4" name="Text Placeholder 3">
            <a:extLst>
              <a:ext uri="{FF2B5EF4-FFF2-40B4-BE49-F238E27FC236}">
                <a16:creationId xmlns:a16="http://schemas.microsoft.com/office/drawing/2014/main" id="{70BA63AC-EA29-4743-9455-EF196F5A166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188315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A3A7F-D1E5-4503-970B-4C9EA1518807}"/>
              </a:ext>
            </a:extLst>
          </p:cNvPr>
          <p:cNvSpPr>
            <a:spLocks noGrp="1"/>
          </p:cNvSpPr>
          <p:nvPr>
            <p:ph type="title"/>
          </p:nvPr>
        </p:nvSpPr>
        <p:spPr/>
        <p:txBody>
          <a:bodyPr/>
          <a:lstStyle/>
          <a:p>
            <a:r>
              <a:rPr lang="en-US"/>
              <a:t>Facebook Ads Performance Table | Triumph &amp; Disaster - 24 of 26</a:t>
            </a:r>
          </a:p>
        </p:txBody>
      </p:sp>
      <p:graphicFrame>
        <p:nvGraphicFramePr>
          <p:cNvPr id="5" name="Table Placeholder 4">
            <a:extLst>
              <a:ext uri="{FF2B5EF4-FFF2-40B4-BE49-F238E27FC236}">
                <a16:creationId xmlns:a16="http://schemas.microsoft.com/office/drawing/2014/main" id="{D78DE027-4AEE-4565-80AD-E51906A620E3}"/>
              </a:ext>
            </a:extLst>
          </p:cNvPr>
          <p:cNvGraphicFramePr>
            <a:graphicFrameLocks noGrp="1"/>
          </p:cNvGraphicFramePr>
          <p:nvPr>
            <p:ph type="tbl" sz="quarter" idx="13"/>
            <p:extLst>
              <p:ext uri="{D42A27DB-BD31-4B8C-83A1-F6EECF244321}">
                <p14:modId xmlns:p14="http://schemas.microsoft.com/office/powerpoint/2010/main" val="2977453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345263662"/>
                    </a:ext>
                  </a:extLst>
                </a:gridCol>
                <a:gridCol w="822960">
                  <a:extLst>
                    <a:ext uri="{9D8B030D-6E8A-4147-A177-3AD203B41FA5}">
                      <a16:colId xmlns:a16="http://schemas.microsoft.com/office/drawing/2014/main" val="3330555520"/>
                    </a:ext>
                  </a:extLst>
                </a:gridCol>
                <a:gridCol w="246888">
                  <a:extLst>
                    <a:ext uri="{9D8B030D-6E8A-4147-A177-3AD203B41FA5}">
                      <a16:colId xmlns:a16="http://schemas.microsoft.com/office/drawing/2014/main" val="2244367413"/>
                    </a:ext>
                  </a:extLst>
                </a:gridCol>
                <a:gridCol w="246888">
                  <a:extLst>
                    <a:ext uri="{9D8B030D-6E8A-4147-A177-3AD203B41FA5}">
                      <a16:colId xmlns:a16="http://schemas.microsoft.com/office/drawing/2014/main" val="2605006996"/>
                    </a:ext>
                  </a:extLst>
                </a:gridCol>
                <a:gridCol w="246888">
                  <a:extLst>
                    <a:ext uri="{9D8B030D-6E8A-4147-A177-3AD203B41FA5}">
                      <a16:colId xmlns:a16="http://schemas.microsoft.com/office/drawing/2014/main" val="3513791622"/>
                    </a:ext>
                  </a:extLst>
                </a:gridCol>
                <a:gridCol w="246888">
                  <a:extLst>
                    <a:ext uri="{9D8B030D-6E8A-4147-A177-3AD203B41FA5}">
                      <a16:colId xmlns:a16="http://schemas.microsoft.com/office/drawing/2014/main" val="545158434"/>
                    </a:ext>
                  </a:extLst>
                </a:gridCol>
                <a:gridCol w="246888">
                  <a:extLst>
                    <a:ext uri="{9D8B030D-6E8A-4147-A177-3AD203B41FA5}">
                      <a16:colId xmlns:a16="http://schemas.microsoft.com/office/drawing/2014/main" val="2719235786"/>
                    </a:ext>
                  </a:extLst>
                </a:gridCol>
                <a:gridCol w="246888">
                  <a:extLst>
                    <a:ext uri="{9D8B030D-6E8A-4147-A177-3AD203B41FA5}">
                      <a16:colId xmlns:a16="http://schemas.microsoft.com/office/drawing/2014/main" val="2475439092"/>
                    </a:ext>
                  </a:extLst>
                </a:gridCol>
                <a:gridCol w="246888">
                  <a:extLst>
                    <a:ext uri="{9D8B030D-6E8A-4147-A177-3AD203B41FA5}">
                      <a16:colId xmlns:a16="http://schemas.microsoft.com/office/drawing/2014/main" val="3270909418"/>
                    </a:ext>
                  </a:extLst>
                </a:gridCol>
                <a:gridCol w="246888">
                  <a:extLst>
                    <a:ext uri="{9D8B030D-6E8A-4147-A177-3AD203B41FA5}">
                      <a16:colId xmlns:a16="http://schemas.microsoft.com/office/drawing/2014/main" val="643973096"/>
                    </a:ext>
                  </a:extLst>
                </a:gridCol>
                <a:gridCol w="246888">
                  <a:extLst>
                    <a:ext uri="{9D8B030D-6E8A-4147-A177-3AD203B41FA5}">
                      <a16:colId xmlns:a16="http://schemas.microsoft.com/office/drawing/2014/main" val="2748556779"/>
                    </a:ext>
                  </a:extLst>
                </a:gridCol>
                <a:gridCol w="246888">
                  <a:extLst>
                    <a:ext uri="{9D8B030D-6E8A-4147-A177-3AD203B41FA5}">
                      <a16:colId xmlns:a16="http://schemas.microsoft.com/office/drawing/2014/main" val="2124393276"/>
                    </a:ext>
                  </a:extLst>
                </a:gridCol>
                <a:gridCol w="246888">
                  <a:extLst>
                    <a:ext uri="{9D8B030D-6E8A-4147-A177-3AD203B41FA5}">
                      <a16:colId xmlns:a16="http://schemas.microsoft.com/office/drawing/2014/main" val="3244826984"/>
                    </a:ext>
                  </a:extLst>
                </a:gridCol>
                <a:gridCol w="246888">
                  <a:extLst>
                    <a:ext uri="{9D8B030D-6E8A-4147-A177-3AD203B41FA5}">
                      <a16:colId xmlns:a16="http://schemas.microsoft.com/office/drawing/2014/main" val="1551699610"/>
                    </a:ext>
                  </a:extLst>
                </a:gridCol>
                <a:gridCol w="246888">
                  <a:extLst>
                    <a:ext uri="{9D8B030D-6E8A-4147-A177-3AD203B41FA5}">
                      <a16:colId xmlns:a16="http://schemas.microsoft.com/office/drawing/2014/main" val="1956774652"/>
                    </a:ext>
                  </a:extLst>
                </a:gridCol>
                <a:gridCol w="246888">
                  <a:extLst>
                    <a:ext uri="{9D8B030D-6E8A-4147-A177-3AD203B41FA5}">
                      <a16:colId xmlns:a16="http://schemas.microsoft.com/office/drawing/2014/main" val="2538184762"/>
                    </a:ext>
                  </a:extLst>
                </a:gridCol>
                <a:gridCol w="246888">
                  <a:extLst>
                    <a:ext uri="{9D8B030D-6E8A-4147-A177-3AD203B41FA5}">
                      <a16:colId xmlns:a16="http://schemas.microsoft.com/office/drawing/2014/main" val="2077386565"/>
                    </a:ext>
                  </a:extLst>
                </a:gridCol>
                <a:gridCol w="246888">
                  <a:extLst>
                    <a:ext uri="{9D8B030D-6E8A-4147-A177-3AD203B41FA5}">
                      <a16:colId xmlns:a16="http://schemas.microsoft.com/office/drawing/2014/main" val="970961470"/>
                    </a:ext>
                  </a:extLst>
                </a:gridCol>
                <a:gridCol w="576072">
                  <a:extLst>
                    <a:ext uri="{9D8B030D-6E8A-4147-A177-3AD203B41FA5}">
                      <a16:colId xmlns:a16="http://schemas.microsoft.com/office/drawing/2014/main" val="2694087354"/>
                    </a:ext>
                  </a:extLst>
                </a:gridCol>
                <a:gridCol w="576072">
                  <a:extLst>
                    <a:ext uri="{9D8B030D-6E8A-4147-A177-3AD203B41FA5}">
                      <a16:colId xmlns:a16="http://schemas.microsoft.com/office/drawing/2014/main" val="2847803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062627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- 2021-11-16 12:14:17</a:t>
                      </a:r>
                      <a:r>
                        <a:rPr kumimoji="0" lang="en-US" sz="1000" b="0" i="0" u="none" strike="noStrike" kern="1200" cap="none" spc="0" normalizeH="0" baseline="0" noProof="0">
                          <a:ln>
                            <a:noFill/>
                          </a:ln>
                          <a:solidFill>
                            <a:prstClr val="black"/>
                          </a:solidFill>
                          <a:effectLst/>
                          <a:uLnTx/>
                          <a:uFillTx/>
                          <a:latin typeface="+mn-lt"/>
                          <a:ea typeface="+mn-ea"/>
                          <a:cs typeface="+mn-cs"/>
                        </a:rPr>
                        <a:t>
 GIVEAWAY TIME. Our Road Less Travelled Kit is everything you need to help you on your way 👉
- Coltrane Clay - Matte finish, medium hold styling clay with beeswax, pracaxi oil, brazil wax &amp; kaolin.
- Ponsonby Pomade - High shine, medium hold, water-based pomade with harakeke oil, dargon's blood &amp; argan oil. 
- Fibre Royale - Natural lustre, strong hold styling paste with beeswax, argan oil &amp; Kawakawa extract. 
- Organic Face Cloth - Compact, easy to rinse, multi-use cloth. 
- Shampoo - 100% natural with peppermint oil, hydrolysed keratin, argan oil, tazmen pepper, acacia concinna, desert date &amp; gysophila root. 
- Conditioner - 100% natural with mint &amp; cucumber fragrance, keratin, argan oil, tazmen pepper &amp; colza plant. 
- Olive Canvas Bag - with our signature water-resistant orange lining protects all of the above ⛑
To enter, make sure you're following us and mention 3 people who could use a kit like this on their journey. 
Ts&amp;Cs Apply. Entries close 22 Nov at 12pm.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GW4kVBeufOw_q-&amp;w=600&amp;h=600&amp;url=https%3A%2F%2Fscontent-iad3-2.xx.fbcdn.net%2Fv%2Ft39.30808-6%2F257840440_6694365357270047_1919862072039827281_n.jpg%3Fccb%3D1-5%26_nc_ohc%3D60-3T_TQtN4AX-kQ_Zf%26_nc_ht%3Dscontent-iad3-2.xx%26edm%3DAAwGEdEEAAAA%26oh%3D63e05b203e4d63d771fc8444419eb6f1%26oe%3D61AB8F4F&amp;cfs=1&amp;ext=emg0&amp;_nc_oe=6f216&amp;_nc_sid=58080a&amp;ccb=3-5&amp;_nc_hash=AQHfzG_4tr4asNZ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NZD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Nov 21 IG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a:t>
                      </a:r>
                    </a:p>
                  </a:txBody>
                  <a:tcPr/>
                </a:tc>
                <a:extLst>
                  <a:ext uri="{0D108BD9-81ED-4DB2-BD59-A6C34878D82A}">
                    <a16:rowId xmlns:a16="http://schemas.microsoft.com/office/drawing/2014/main" val="3239900768"/>
                  </a:ext>
                </a:extLst>
              </a:tr>
            </a:tbl>
          </a:graphicData>
        </a:graphic>
      </p:graphicFrame>
      <p:sp>
        <p:nvSpPr>
          <p:cNvPr id="4" name="Text Placeholder 3">
            <a:extLst>
              <a:ext uri="{FF2B5EF4-FFF2-40B4-BE49-F238E27FC236}">
                <a16:creationId xmlns:a16="http://schemas.microsoft.com/office/drawing/2014/main" id="{F44EB5FD-7B35-41DE-AFD1-41742A9013C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1201221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9A4B6-5792-4C60-B0FA-F082C913FEEB}"/>
              </a:ext>
            </a:extLst>
          </p:cNvPr>
          <p:cNvSpPr>
            <a:spLocks noGrp="1"/>
          </p:cNvSpPr>
          <p:nvPr>
            <p:ph type="title"/>
          </p:nvPr>
        </p:nvSpPr>
        <p:spPr/>
        <p:txBody>
          <a:bodyPr/>
          <a:lstStyle/>
          <a:p>
            <a:r>
              <a:rPr lang="en-US"/>
              <a:t>Facebook Ads Performance Table | Triumph &amp; Disaster - 25 of 26</a:t>
            </a:r>
          </a:p>
        </p:txBody>
      </p:sp>
      <p:graphicFrame>
        <p:nvGraphicFramePr>
          <p:cNvPr id="5" name="Table Placeholder 4">
            <a:extLst>
              <a:ext uri="{FF2B5EF4-FFF2-40B4-BE49-F238E27FC236}">
                <a16:creationId xmlns:a16="http://schemas.microsoft.com/office/drawing/2014/main" id="{BC76BEAA-A29D-4029-AC82-6632922CDCAB}"/>
              </a:ext>
            </a:extLst>
          </p:cNvPr>
          <p:cNvGraphicFramePr>
            <a:graphicFrameLocks noGrp="1"/>
          </p:cNvGraphicFramePr>
          <p:nvPr>
            <p:ph type="tbl" sz="quarter" idx="13"/>
            <p:extLst>
              <p:ext uri="{D42A27DB-BD31-4B8C-83A1-F6EECF244321}">
                <p14:modId xmlns:p14="http://schemas.microsoft.com/office/powerpoint/2010/main" val="815891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529968291"/>
                    </a:ext>
                  </a:extLst>
                </a:gridCol>
                <a:gridCol w="822960">
                  <a:extLst>
                    <a:ext uri="{9D8B030D-6E8A-4147-A177-3AD203B41FA5}">
                      <a16:colId xmlns:a16="http://schemas.microsoft.com/office/drawing/2014/main" val="2718606725"/>
                    </a:ext>
                  </a:extLst>
                </a:gridCol>
                <a:gridCol w="246888">
                  <a:extLst>
                    <a:ext uri="{9D8B030D-6E8A-4147-A177-3AD203B41FA5}">
                      <a16:colId xmlns:a16="http://schemas.microsoft.com/office/drawing/2014/main" val="1715322160"/>
                    </a:ext>
                  </a:extLst>
                </a:gridCol>
                <a:gridCol w="246888">
                  <a:extLst>
                    <a:ext uri="{9D8B030D-6E8A-4147-A177-3AD203B41FA5}">
                      <a16:colId xmlns:a16="http://schemas.microsoft.com/office/drawing/2014/main" val="1332849013"/>
                    </a:ext>
                  </a:extLst>
                </a:gridCol>
                <a:gridCol w="246888">
                  <a:extLst>
                    <a:ext uri="{9D8B030D-6E8A-4147-A177-3AD203B41FA5}">
                      <a16:colId xmlns:a16="http://schemas.microsoft.com/office/drawing/2014/main" val="2246210024"/>
                    </a:ext>
                  </a:extLst>
                </a:gridCol>
                <a:gridCol w="246888">
                  <a:extLst>
                    <a:ext uri="{9D8B030D-6E8A-4147-A177-3AD203B41FA5}">
                      <a16:colId xmlns:a16="http://schemas.microsoft.com/office/drawing/2014/main" val="3831064355"/>
                    </a:ext>
                  </a:extLst>
                </a:gridCol>
                <a:gridCol w="246888">
                  <a:extLst>
                    <a:ext uri="{9D8B030D-6E8A-4147-A177-3AD203B41FA5}">
                      <a16:colId xmlns:a16="http://schemas.microsoft.com/office/drawing/2014/main" val="156221837"/>
                    </a:ext>
                  </a:extLst>
                </a:gridCol>
                <a:gridCol w="246888">
                  <a:extLst>
                    <a:ext uri="{9D8B030D-6E8A-4147-A177-3AD203B41FA5}">
                      <a16:colId xmlns:a16="http://schemas.microsoft.com/office/drawing/2014/main" val="1556985306"/>
                    </a:ext>
                  </a:extLst>
                </a:gridCol>
                <a:gridCol w="246888">
                  <a:extLst>
                    <a:ext uri="{9D8B030D-6E8A-4147-A177-3AD203B41FA5}">
                      <a16:colId xmlns:a16="http://schemas.microsoft.com/office/drawing/2014/main" val="1784930184"/>
                    </a:ext>
                  </a:extLst>
                </a:gridCol>
                <a:gridCol w="246888">
                  <a:extLst>
                    <a:ext uri="{9D8B030D-6E8A-4147-A177-3AD203B41FA5}">
                      <a16:colId xmlns:a16="http://schemas.microsoft.com/office/drawing/2014/main" val="1167073345"/>
                    </a:ext>
                  </a:extLst>
                </a:gridCol>
                <a:gridCol w="246888">
                  <a:extLst>
                    <a:ext uri="{9D8B030D-6E8A-4147-A177-3AD203B41FA5}">
                      <a16:colId xmlns:a16="http://schemas.microsoft.com/office/drawing/2014/main" val="838591310"/>
                    </a:ext>
                  </a:extLst>
                </a:gridCol>
                <a:gridCol w="246888">
                  <a:extLst>
                    <a:ext uri="{9D8B030D-6E8A-4147-A177-3AD203B41FA5}">
                      <a16:colId xmlns:a16="http://schemas.microsoft.com/office/drawing/2014/main" val="2630006709"/>
                    </a:ext>
                  </a:extLst>
                </a:gridCol>
                <a:gridCol w="246888">
                  <a:extLst>
                    <a:ext uri="{9D8B030D-6E8A-4147-A177-3AD203B41FA5}">
                      <a16:colId xmlns:a16="http://schemas.microsoft.com/office/drawing/2014/main" val="1813150883"/>
                    </a:ext>
                  </a:extLst>
                </a:gridCol>
                <a:gridCol w="246888">
                  <a:extLst>
                    <a:ext uri="{9D8B030D-6E8A-4147-A177-3AD203B41FA5}">
                      <a16:colId xmlns:a16="http://schemas.microsoft.com/office/drawing/2014/main" val="3204823797"/>
                    </a:ext>
                  </a:extLst>
                </a:gridCol>
                <a:gridCol w="246888">
                  <a:extLst>
                    <a:ext uri="{9D8B030D-6E8A-4147-A177-3AD203B41FA5}">
                      <a16:colId xmlns:a16="http://schemas.microsoft.com/office/drawing/2014/main" val="4283106372"/>
                    </a:ext>
                  </a:extLst>
                </a:gridCol>
                <a:gridCol w="246888">
                  <a:extLst>
                    <a:ext uri="{9D8B030D-6E8A-4147-A177-3AD203B41FA5}">
                      <a16:colId xmlns:a16="http://schemas.microsoft.com/office/drawing/2014/main" val="1768210897"/>
                    </a:ext>
                  </a:extLst>
                </a:gridCol>
                <a:gridCol w="246888">
                  <a:extLst>
                    <a:ext uri="{9D8B030D-6E8A-4147-A177-3AD203B41FA5}">
                      <a16:colId xmlns:a16="http://schemas.microsoft.com/office/drawing/2014/main" val="309406383"/>
                    </a:ext>
                  </a:extLst>
                </a:gridCol>
                <a:gridCol w="246888">
                  <a:extLst>
                    <a:ext uri="{9D8B030D-6E8A-4147-A177-3AD203B41FA5}">
                      <a16:colId xmlns:a16="http://schemas.microsoft.com/office/drawing/2014/main" val="3728633310"/>
                    </a:ext>
                  </a:extLst>
                </a:gridCol>
                <a:gridCol w="576072">
                  <a:extLst>
                    <a:ext uri="{9D8B030D-6E8A-4147-A177-3AD203B41FA5}">
                      <a16:colId xmlns:a16="http://schemas.microsoft.com/office/drawing/2014/main" val="596968378"/>
                    </a:ext>
                  </a:extLst>
                </a:gridCol>
                <a:gridCol w="576072">
                  <a:extLst>
                    <a:ext uri="{9D8B030D-6E8A-4147-A177-3AD203B41FA5}">
                      <a16:colId xmlns:a16="http://schemas.microsoft.com/office/drawing/2014/main" val="626208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145416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- 2021-11-11 12:14:45</a:t>
                      </a:r>
                      <a:r>
                        <a:rPr kumimoji="0" lang="en-US" sz="1000" b="0" i="0" u="none" strike="noStrike" kern="1200" cap="none" spc="0" normalizeH="0" baseline="0" noProof="0">
                          <a:ln>
                            <a:noFill/>
                          </a:ln>
                          <a:solidFill>
                            <a:prstClr val="black"/>
                          </a:solidFill>
                          <a:effectLst/>
                          <a:uLnTx/>
                          <a:uFillTx/>
                          <a:latin typeface="+mn-lt"/>
                          <a:ea typeface="+mn-ea"/>
                          <a:cs typeface="+mn-cs"/>
                        </a:rPr>
                        <a:t>
 Karekare Tonic in the wild - an exotic fusion of natural salts and essential root extracts to take bland, dull, lifeless hair and inject new life 🕺
📸 @missdoenbica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GSYCmmtabSE9yC&amp;w=600&amp;h=600&amp;url=https%3A%2F%2Fscontent-iad3-2.xx.fbcdn.net%2Fv%2Ft39.30808-6%2F256083313_6666644140042169_4859350673335331693_n.jpg%3Fccb%3D1-5%26_nc_ohc%3DlLHvEMXnaA0AX8xPZx8%26_nc_ht%3Dscontent-iad3-2.xx%26edm%3DAAwGEdEEAAAA%26oh%3D39d79c9a273815874ea35a0b9c21b5a6%26oe%3D61AB6BD8&amp;cfs=1&amp;ext=emg0&amp;_nc_oe=6f216&amp;_nc_sid=58080a&amp;ccb=3-5&amp;_nc_hash=AQHE1DqsNJAbX31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NZD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Nov 21 IG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a:t>
                      </a:r>
                    </a:p>
                  </a:txBody>
                  <a:tcPr/>
                </a:tc>
                <a:extLst>
                  <a:ext uri="{0D108BD9-81ED-4DB2-BD59-A6C34878D82A}">
                    <a16:rowId xmlns:a16="http://schemas.microsoft.com/office/drawing/2014/main" val="3919566424"/>
                  </a:ext>
                </a:extLst>
              </a:tr>
            </a:tbl>
          </a:graphicData>
        </a:graphic>
      </p:graphicFrame>
      <p:sp>
        <p:nvSpPr>
          <p:cNvPr id="4" name="Text Placeholder 3">
            <a:extLst>
              <a:ext uri="{FF2B5EF4-FFF2-40B4-BE49-F238E27FC236}">
                <a16:creationId xmlns:a16="http://schemas.microsoft.com/office/drawing/2014/main" id="{0BF5B13A-5734-4281-B8F0-6E3E69ED947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7423012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BD327-D61F-4408-B633-949532607876}"/>
              </a:ext>
            </a:extLst>
          </p:cNvPr>
          <p:cNvSpPr>
            <a:spLocks noGrp="1"/>
          </p:cNvSpPr>
          <p:nvPr>
            <p:ph type="title"/>
          </p:nvPr>
        </p:nvSpPr>
        <p:spPr/>
        <p:txBody>
          <a:bodyPr/>
          <a:lstStyle/>
          <a:p>
            <a:r>
              <a:rPr lang="en-US"/>
              <a:t>Facebook Ads Performance Table | Triumph &amp; Disaster - 26 of 26</a:t>
            </a:r>
          </a:p>
        </p:txBody>
      </p:sp>
      <p:graphicFrame>
        <p:nvGraphicFramePr>
          <p:cNvPr id="5" name="Table Placeholder 4">
            <a:extLst>
              <a:ext uri="{FF2B5EF4-FFF2-40B4-BE49-F238E27FC236}">
                <a16:creationId xmlns:a16="http://schemas.microsoft.com/office/drawing/2014/main" id="{960320DC-8CCE-4C7B-8FEE-61CC2AD12A68}"/>
              </a:ext>
            </a:extLst>
          </p:cNvPr>
          <p:cNvGraphicFramePr>
            <a:graphicFrameLocks noGrp="1"/>
          </p:cNvGraphicFramePr>
          <p:nvPr>
            <p:ph type="tbl" sz="quarter" idx="13"/>
            <p:extLst>
              <p:ext uri="{D42A27DB-BD31-4B8C-83A1-F6EECF244321}">
                <p14:modId xmlns:p14="http://schemas.microsoft.com/office/powerpoint/2010/main" val="2962972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853632307"/>
                    </a:ext>
                  </a:extLst>
                </a:gridCol>
                <a:gridCol w="822960">
                  <a:extLst>
                    <a:ext uri="{9D8B030D-6E8A-4147-A177-3AD203B41FA5}">
                      <a16:colId xmlns:a16="http://schemas.microsoft.com/office/drawing/2014/main" val="2602182793"/>
                    </a:ext>
                  </a:extLst>
                </a:gridCol>
                <a:gridCol w="246888">
                  <a:extLst>
                    <a:ext uri="{9D8B030D-6E8A-4147-A177-3AD203B41FA5}">
                      <a16:colId xmlns:a16="http://schemas.microsoft.com/office/drawing/2014/main" val="1412373433"/>
                    </a:ext>
                  </a:extLst>
                </a:gridCol>
                <a:gridCol w="246888">
                  <a:extLst>
                    <a:ext uri="{9D8B030D-6E8A-4147-A177-3AD203B41FA5}">
                      <a16:colId xmlns:a16="http://schemas.microsoft.com/office/drawing/2014/main" val="1315499979"/>
                    </a:ext>
                  </a:extLst>
                </a:gridCol>
                <a:gridCol w="246888">
                  <a:extLst>
                    <a:ext uri="{9D8B030D-6E8A-4147-A177-3AD203B41FA5}">
                      <a16:colId xmlns:a16="http://schemas.microsoft.com/office/drawing/2014/main" val="945142692"/>
                    </a:ext>
                  </a:extLst>
                </a:gridCol>
                <a:gridCol w="246888">
                  <a:extLst>
                    <a:ext uri="{9D8B030D-6E8A-4147-A177-3AD203B41FA5}">
                      <a16:colId xmlns:a16="http://schemas.microsoft.com/office/drawing/2014/main" val="1408638925"/>
                    </a:ext>
                  </a:extLst>
                </a:gridCol>
                <a:gridCol w="246888">
                  <a:extLst>
                    <a:ext uri="{9D8B030D-6E8A-4147-A177-3AD203B41FA5}">
                      <a16:colId xmlns:a16="http://schemas.microsoft.com/office/drawing/2014/main" val="726917683"/>
                    </a:ext>
                  </a:extLst>
                </a:gridCol>
                <a:gridCol w="246888">
                  <a:extLst>
                    <a:ext uri="{9D8B030D-6E8A-4147-A177-3AD203B41FA5}">
                      <a16:colId xmlns:a16="http://schemas.microsoft.com/office/drawing/2014/main" val="3372936470"/>
                    </a:ext>
                  </a:extLst>
                </a:gridCol>
                <a:gridCol w="246888">
                  <a:extLst>
                    <a:ext uri="{9D8B030D-6E8A-4147-A177-3AD203B41FA5}">
                      <a16:colId xmlns:a16="http://schemas.microsoft.com/office/drawing/2014/main" val="2112685914"/>
                    </a:ext>
                  </a:extLst>
                </a:gridCol>
                <a:gridCol w="246888">
                  <a:extLst>
                    <a:ext uri="{9D8B030D-6E8A-4147-A177-3AD203B41FA5}">
                      <a16:colId xmlns:a16="http://schemas.microsoft.com/office/drawing/2014/main" val="1868610858"/>
                    </a:ext>
                  </a:extLst>
                </a:gridCol>
                <a:gridCol w="246888">
                  <a:extLst>
                    <a:ext uri="{9D8B030D-6E8A-4147-A177-3AD203B41FA5}">
                      <a16:colId xmlns:a16="http://schemas.microsoft.com/office/drawing/2014/main" val="2888993579"/>
                    </a:ext>
                  </a:extLst>
                </a:gridCol>
                <a:gridCol w="246888">
                  <a:extLst>
                    <a:ext uri="{9D8B030D-6E8A-4147-A177-3AD203B41FA5}">
                      <a16:colId xmlns:a16="http://schemas.microsoft.com/office/drawing/2014/main" val="3574129261"/>
                    </a:ext>
                  </a:extLst>
                </a:gridCol>
                <a:gridCol w="246888">
                  <a:extLst>
                    <a:ext uri="{9D8B030D-6E8A-4147-A177-3AD203B41FA5}">
                      <a16:colId xmlns:a16="http://schemas.microsoft.com/office/drawing/2014/main" val="3468397602"/>
                    </a:ext>
                  </a:extLst>
                </a:gridCol>
                <a:gridCol w="246888">
                  <a:extLst>
                    <a:ext uri="{9D8B030D-6E8A-4147-A177-3AD203B41FA5}">
                      <a16:colId xmlns:a16="http://schemas.microsoft.com/office/drawing/2014/main" val="3499320465"/>
                    </a:ext>
                  </a:extLst>
                </a:gridCol>
                <a:gridCol w="246888">
                  <a:extLst>
                    <a:ext uri="{9D8B030D-6E8A-4147-A177-3AD203B41FA5}">
                      <a16:colId xmlns:a16="http://schemas.microsoft.com/office/drawing/2014/main" val="727128955"/>
                    </a:ext>
                  </a:extLst>
                </a:gridCol>
                <a:gridCol w="246888">
                  <a:extLst>
                    <a:ext uri="{9D8B030D-6E8A-4147-A177-3AD203B41FA5}">
                      <a16:colId xmlns:a16="http://schemas.microsoft.com/office/drawing/2014/main" val="3930443397"/>
                    </a:ext>
                  </a:extLst>
                </a:gridCol>
                <a:gridCol w="246888">
                  <a:extLst>
                    <a:ext uri="{9D8B030D-6E8A-4147-A177-3AD203B41FA5}">
                      <a16:colId xmlns:a16="http://schemas.microsoft.com/office/drawing/2014/main" val="1704752530"/>
                    </a:ext>
                  </a:extLst>
                </a:gridCol>
                <a:gridCol w="246888">
                  <a:extLst>
                    <a:ext uri="{9D8B030D-6E8A-4147-A177-3AD203B41FA5}">
                      <a16:colId xmlns:a16="http://schemas.microsoft.com/office/drawing/2014/main" val="3596976360"/>
                    </a:ext>
                  </a:extLst>
                </a:gridCol>
                <a:gridCol w="576072">
                  <a:extLst>
                    <a:ext uri="{9D8B030D-6E8A-4147-A177-3AD203B41FA5}">
                      <a16:colId xmlns:a16="http://schemas.microsoft.com/office/drawing/2014/main" val="1243943233"/>
                    </a:ext>
                  </a:extLst>
                </a:gridCol>
                <a:gridCol w="576072">
                  <a:extLst>
                    <a:ext uri="{9D8B030D-6E8A-4147-A177-3AD203B41FA5}">
                      <a16:colId xmlns:a16="http://schemas.microsoft.com/office/drawing/2014/main" val="1815072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79085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 &amp; Disaster - 2021-11-09 11:18:55</a:t>
                      </a:r>
                      <a:r>
                        <a:rPr kumimoji="0" lang="en-US" sz="1000" b="0" i="0" u="none" strike="noStrike" kern="1200" cap="none" spc="0" normalizeH="0" baseline="0" noProof="0">
                          <a:ln>
                            <a:noFill/>
                          </a:ln>
                          <a:solidFill>
                            <a:prstClr val="black"/>
                          </a:solidFill>
                          <a:effectLst/>
                          <a:uLnTx/>
                          <a:uFillTx/>
                          <a:latin typeface="+mn-lt"/>
                          <a:ea typeface="+mn-ea"/>
                          <a:cs typeface="+mn-cs"/>
                        </a:rPr>
                        <a:t>
 Inspired by the man himself, Jaggr is for pouting, strutting, smack-talking lips. With SPF 15 protection, Kawakawa and Manuka to soothe, Jaggr delivers lips on the improve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EoIMSPtphjrg1a&amp;w=600&amp;h=600&amp;url=https%3A%2F%2Fscontent-iad3-2.xx.fbcdn.net%2Fv%2Ft39.30808-6%2F255285201_6655562777816972_2166869394808285888_n.jpg%3Fccb%3D1-5%26_nc_ohc%3DGObFQeF7wocAX-Giipn%26_nc_oc%3DAQkudSDnFKTYMk2641L8joVD-laEFtKIWwhrdloHiBVk_vpcx1KIftKUiyyd6g6jaBY%26_nc_ht%3Dscontent-iad3-2.xx%26edm%3DAAwGEdEEAAAA%26oh%3D82ec1994a17740eca9c65901694d6469%26oe%3D61AC592F&amp;cfs=1&amp;ext=emg0&amp;_nc_oe=6f216&amp;_nc_sid=58080a&amp;ccb=3-5&amp;_nc_hash=AQHvGOly3GNwv8Y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NZD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Nov 21 IG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a:t>
                      </a:r>
                    </a:p>
                  </a:txBody>
                  <a:tcPr/>
                </a:tc>
                <a:extLst>
                  <a:ext uri="{0D108BD9-81ED-4DB2-BD59-A6C34878D82A}">
                    <a16:rowId xmlns:a16="http://schemas.microsoft.com/office/drawing/2014/main" val="485497549"/>
                  </a:ext>
                </a:extLst>
              </a:tr>
            </a:tbl>
          </a:graphicData>
        </a:graphic>
      </p:graphicFrame>
      <p:sp>
        <p:nvSpPr>
          <p:cNvPr id="4" name="Text Placeholder 3">
            <a:extLst>
              <a:ext uri="{FF2B5EF4-FFF2-40B4-BE49-F238E27FC236}">
                <a16:creationId xmlns:a16="http://schemas.microsoft.com/office/drawing/2014/main" id="{3B542240-AF71-4F6B-9B4C-BC68126FD9D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7492598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59A8A-C1C1-443D-A21D-111B6C72A415}"/>
              </a:ext>
            </a:extLst>
          </p:cNvPr>
          <p:cNvSpPr>
            <a:spLocks noGrp="1"/>
          </p:cNvSpPr>
          <p:nvPr>
            <p:ph type="title"/>
          </p:nvPr>
        </p:nvSpPr>
        <p:spPr/>
        <p:txBody>
          <a:bodyPr/>
          <a:lstStyle/>
          <a:p>
            <a:r>
              <a:rPr lang="en-US"/>
              <a:t>Instagram Instagram Metrics | Triumph &amp; Disaster</a:t>
            </a:r>
          </a:p>
        </p:txBody>
      </p:sp>
      <p:graphicFrame>
        <p:nvGraphicFramePr>
          <p:cNvPr id="5" name="Table Placeholder 4">
            <a:extLst>
              <a:ext uri="{FF2B5EF4-FFF2-40B4-BE49-F238E27FC236}">
                <a16:creationId xmlns:a16="http://schemas.microsoft.com/office/drawing/2014/main" id="{576ED95C-7B16-4E05-BDD7-367D4EBF028A}"/>
              </a:ext>
            </a:extLst>
          </p:cNvPr>
          <p:cNvGraphicFramePr>
            <a:graphicFrameLocks noGrp="1"/>
          </p:cNvGraphicFramePr>
          <p:nvPr>
            <p:ph type="tbl" sz="quarter" idx="13"/>
            <p:extLst>
              <p:ext uri="{D42A27DB-BD31-4B8C-83A1-F6EECF244321}">
                <p14:modId xmlns:p14="http://schemas.microsoft.com/office/powerpoint/2010/main" val="68194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43790308"/>
                    </a:ext>
                  </a:extLst>
                </a:gridCol>
                <a:gridCol w="4114800">
                  <a:extLst>
                    <a:ext uri="{9D8B030D-6E8A-4147-A177-3AD203B41FA5}">
                      <a16:colId xmlns:a16="http://schemas.microsoft.com/office/drawing/2014/main" val="1562495018"/>
                    </a:ext>
                  </a:extLst>
                </a:gridCol>
              </a:tblGrid>
              <a:tr h="370840">
                <a:tc>
                  <a:txBody>
                    <a:bodyPr/>
                    <a:lstStyle/>
                    <a:p>
                      <a:r>
                        <a:rPr lang="en-US" sz="1000"/>
                        <a:t>Name</a:t>
                      </a:r>
                    </a:p>
                  </a:txBody>
                  <a:tcPr/>
                </a:tc>
                <a:tc>
                  <a:txBody>
                    <a:bodyPr/>
                    <a:lstStyle/>
                    <a:p>
                      <a:r>
                        <a:rPr lang="en-US" sz="1000"/>
                        <a:t>Value</a:t>
                      </a:r>
                    </a:p>
                  </a:txBody>
                  <a:tcPr/>
                </a:tc>
                <a:extLst>
                  <a:ext uri="{0D108BD9-81ED-4DB2-BD59-A6C34878D82A}">
                    <a16:rowId xmlns:a16="http://schemas.microsoft.com/office/drawing/2014/main" val="1085105391"/>
                  </a:ext>
                </a:extLst>
              </a:tr>
              <a:tr h="370840">
                <a:tc>
                  <a:txBody>
                    <a:bodyPr/>
                    <a:lstStyle/>
                    <a:p>
                      <a:r>
                        <a:rPr lang="en-US" sz="1000"/>
                        <a:t>01 Followers</a:t>
                      </a:r>
                    </a:p>
                  </a:txBody>
                  <a:tcPr/>
                </a:tc>
                <a:tc>
                  <a:txBody>
                    <a:bodyPr/>
                    <a:lstStyle/>
                    <a:p>
                      <a:r>
                        <a:rPr lang="en-US" sz="1000"/>
                        <a:t>20614</a:t>
                      </a:r>
                    </a:p>
                  </a:txBody>
                  <a:tcPr/>
                </a:tc>
                <a:extLst>
                  <a:ext uri="{0D108BD9-81ED-4DB2-BD59-A6C34878D82A}">
                    <a16:rowId xmlns:a16="http://schemas.microsoft.com/office/drawing/2014/main" val="907415345"/>
                  </a:ext>
                </a:extLst>
              </a:tr>
              <a:tr h="370840">
                <a:tc>
                  <a:txBody>
                    <a:bodyPr/>
                    <a:lstStyle/>
                    <a:p>
                      <a:r>
                        <a:rPr lang="en-US" sz="1000"/>
                        <a:t>02 Net New</a:t>
                      </a:r>
                    </a:p>
                  </a:txBody>
                  <a:tcPr/>
                </a:tc>
                <a:tc>
                  <a:txBody>
                    <a:bodyPr/>
                    <a:lstStyle/>
                    <a:p>
                      <a:r>
                        <a:rPr lang="en-US" sz="1000"/>
                        <a:t>25</a:t>
                      </a:r>
                    </a:p>
                  </a:txBody>
                  <a:tcPr/>
                </a:tc>
                <a:extLst>
                  <a:ext uri="{0D108BD9-81ED-4DB2-BD59-A6C34878D82A}">
                    <a16:rowId xmlns:a16="http://schemas.microsoft.com/office/drawing/2014/main" val="848060719"/>
                  </a:ext>
                </a:extLst>
              </a:tr>
              <a:tr h="370840">
                <a:tc>
                  <a:txBody>
                    <a:bodyPr/>
                    <a:lstStyle/>
                    <a:p>
                      <a:r>
                        <a:rPr lang="en-US" sz="1000"/>
                        <a:t>03 Posts</a:t>
                      </a:r>
                    </a:p>
                  </a:txBody>
                  <a:tcPr/>
                </a:tc>
                <a:tc>
                  <a:txBody>
                    <a:bodyPr/>
                    <a:lstStyle/>
                    <a:p>
                      <a:r>
                        <a:rPr lang="en-US" sz="1000"/>
                        <a:t>11</a:t>
                      </a:r>
                    </a:p>
                  </a:txBody>
                  <a:tcPr/>
                </a:tc>
                <a:extLst>
                  <a:ext uri="{0D108BD9-81ED-4DB2-BD59-A6C34878D82A}">
                    <a16:rowId xmlns:a16="http://schemas.microsoft.com/office/drawing/2014/main" val="126695041"/>
                  </a:ext>
                </a:extLst>
              </a:tr>
              <a:tr h="370840">
                <a:tc>
                  <a:txBody>
                    <a:bodyPr/>
                    <a:lstStyle/>
                    <a:p>
                      <a:r>
                        <a:rPr lang="en-US" sz="1000"/>
                        <a:t>04 Likes &amp; Comments</a:t>
                      </a:r>
                    </a:p>
                  </a:txBody>
                  <a:tcPr/>
                </a:tc>
                <a:tc>
                  <a:txBody>
                    <a:bodyPr/>
                    <a:lstStyle/>
                    <a:p>
                      <a:r>
                        <a:rPr lang="en-US" sz="1000"/>
                        <a:t>857</a:t>
                      </a:r>
                    </a:p>
                  </a:txBody>
                  <a:tcPr/>
                </a:tc>
                <a:extLst>
                  <a:ext uri="{0D108BD9-81ED-4DB2-BD59-A6C34878D82A}">
                    <a16:rowId xmlns:a16="http://schemas.microsoft.com/office/drawing/2014/main" val="2116660671"/>
                  </a:ext>
                </a:extLst>
              </a:tr>
            </a:tbl>
          </a:graphicData>
        </a:graphic>
      </p:graphicFrame>
      <p:sp>
        <p:nvSpPr>
          <p:cNvPr id="4" name="Text Placeholder 3">
            <a:extLst>
              <a:ext uri="{FF2B5EF4-FFF2-40B4-BE49-F238E27FC236}">
                <a16:creationId xmlns:a16="http://schemas.microsoft.com/office/drawing/2014/main" id="{2CCD5EAF-D587-44BF-B9C1-B9565E2653F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8591008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BE97D-7821-401B-BD7B-45D30F4F6685}"/>
              </a:ext>
            </a:extLst>
          </p:cNvPr>
          <p:cNvSpPr>
            <a:spLocks noGrp="1"/>
          </p:cNvSpPr>
          <p:nvPr>
            <p:ph type="title"/>
          </p:nvPr>
        </p:nvSpPr>
        <p:spPr/>
        <p:txBody>
          <a:bodyPr/>
          <a:lstStyle/>
          <a:p>
            <a:r>
              <a:rPr lang="en-US"/>
              <a:t>Instagram Posts Table | Triumph &amp; Disaster - 1 of 4</a:t>
            </a:r>
          </a:p>
        </p:txBody>
      </p:sp>
      <p:graphicFrame>
        <p:nvGraphicFramePr>
          <p:cNvPr id="5" name="Table Placeholder 4">
            <a:extLst>
              <a:ext uri="{FF2B5EF4-FFF2-40B4-BE49-F238E27FC236}">
                <a16:creationId xmlns:a16="http://schemas.microsoft.com/office/drawing/2014/main" id="{3DA5308E-5F57-423D-A56D-7976CCCB7782}"/>
              </a:ext>
            </a:extLst>
          </p:cNvPr>
          <p:cNvGraphicFramePr>
            <a:graphicFrameLocks noGrp="1"/>
          </p:cNvGraphicFramePr>
          <p:nvPr>
            <p:ph type="tbl" sz="quarter" idx="13"/>
            <p:extLst>
              <p:ext uri="{D42A27DB-BD31-4B8C-83A1-F6EECF244321}">
                <p14:modId xmlns:p14="http://schemas.microsoft.com/office/powerpoint/2010/main" val="2310393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94460848"/>
                    </a:ext>
                  </a:extLst>
                </a:gridCol>
                <a:gridCol w="740664">
                  <a:extLst>
                    <a:ext uri="{9D8B030D-6E8A-4147-A177-3AD203B41FA5}">
                      <a16:colId xmlns:a16="http://schemas.microsoft.com/office/drawing/2014/main" val="3884567639"/>
                    </a:ext>
                  </a:extLst>
                </a:gridCol>
                <a:gridCol w="740664">
                  <a:extLst>
                    <a:ext uri="{9D8B030D-6E8A-4147-A177-3AD203B41FA5}">
                      <a16:colId xmlns:a16="http://schemas.microsoft.com/office/drawing/2014/main" val="3673565111"/>
                    </a:ext>
                  </a:extLst>
                </a:gridCol>
                <a:gridCol w="740664">
                  <a:extLst>
                    <a:ext uri="{9D8B030D-6E8A-4147-A177-3AD203B41FA5}">
                      <a16:colId xmlns:a16="http://schemas.microsoft.com/office/drawing/2014/main" val="2942540666"/>
                    </a:ext>
                  </a:extLst>
                </a:gridCol>
                <a:gridCol w="740664">
                  <a:extLst>
                    <a:ext uri="{9D8B030D-6E8A-4147-A177-3AD203B41FA5}">
                      <a16:colId xmlns:a16="http://schemas.microsoft.com/office/drawing/2014/main" val="1670580004"/>
                    </a:ext>
                  </a:extLst>
                </a:gridCol>
                <a:gridCol w="740664">
                  <a:extLst>
                    <a:ext uri="{9D8B030D-6E8A-4147-A177-3AD203B41FA5}">
                      <a16:colId xmlns:a16="http://schemas.microsoft.com/office/drawing/2014/main" val="659091446"/>
                    </a:ext>
                  </a:extLst>
                </a:gridCol>
                <a:gridCol w="740664">
                  <a:extLst>
                    <a:ext uri="{9D8B030D-6E8A-4147-A177-3AD203B41FA5}">
                      <a16:colId xmlns:a16="http://schemas.microsoft.com/office/drawing/2014/main" val="271432545"/>
                    </a:ext>
                  </a:extLst>
                </a:gridCol>
                <a:gridCol w="740664">
                  <a:extLst>
                    <a:ext uri="{9D8B030D-6E8A-4147-A177-3AD203B41FA5}">
                      <a16:colId xmlns:a16="http://schemas.microsoft.com/office/drawing/2014/main" val="3950035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799892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triumphanddisaster - 2021-11-30 11:00:16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extLst>
                  <a:ext uri="{0D108BD9-81ED-4DB2-BD59-A6C34878D82A}">
                    <a16:rowId xmlns:a16="http://schemas.microsoft.com/office/drawing/2014/main" val="3327422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triumphanddisaster - 2021-11-25 14:38:32</a:t>
                      </a:r>
                      <a:r>
                        <a:rPr kumimoji="0" lang="en-US" sz="1000" b="0" i="0" u="none" strike="noStrike" kern="1200" cap="none" spc="0" normalizeH="0" baseline="0" noProof="0">
                          <a:ln>
                            <a:noFill/>
                          </a:ln>
                          <a:solidFill>
                            <a:prstClr val="black"/>
                          </a:solidFill>
                          <a:effectLst/>
                          <a:uLnTx/>
                          <a:uFillTx/>
                          <a:latin typeface="+mn-lt"/>
                          <a:ea typeface="+mn-ea"/>
                          <a:cs typeface="+mn-cs"/>
                        </a:rPr>
                        <a:t>
 Inspired by youth, for the dangerous and provocative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extLst>
                  <a:ext uri="{0D108BD9-81ED-4DB2-BD59-A6C34878D82A}">
                    <a16:rowId xmlns:a16="http://schemas.microsoft.com/office/drawing/2014/main" val="3822993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triumphanddisaster - 2021-11-25 11:00:40</a:t>
                      </a:r>
                      <a:r>
                        <a:rPr kumimoji="0" lang="en-US" sz="1000" b="0" i="0" u="none" strike="noStrike" kern="1200" cap="none" spc="0" normalizeH="0" baseline="0" noProof="0">
                          <a:ln>
                            <a:noFill/>
                          </a:ln>
                          <a:solidFill>
                            <a:prstClr val="black"/>
                          </a:solidFill>
                          <a:effectLst/>
                          <a:uLnTx/>
                          <a:uFillTx/>
                          <a:latin typeface="+mn-lt"/>
                          <a:ea typeface="+mn-ea"/>
                          <a:cs typeface="+mn-cs"/>
                        </a:rPr>
                        <a:t>
 Inspired by youth, for the dangerous and provocative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extLst>
                  <a:ext uri="{0D108BD9-81ED-4DB2-BD59-A6C34878D82A}">
                    <a16:rowId xmlns:a16="http://schemas.microsoft.com/office/drawing/2014/main" val="2883181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triumphanddisaster - 2021-11-23 11:00:31</a:t>
                      </a:r>
                      <a:r>
                        <a:rPr kumimoji="0" lang="en-US" sz="1000" b="0" i="0" u="none" strike="noStrike" kern="1200" cap="none" spc="0" normalizeH="0" baseline="0" noProof="0">
                          <a:ln>
                            <a:noFill/>
                          </a:ln>
                          <a:solidFill>
                            <a:prstClr val="black"/>
                          </a:solidFill>
                          <a:effectLst/>
                          <a:uLnTx/>
                          <a:uFillTx/>
                          <a:latin typeface="+mn-lt"/>
                          <a:ea typeface="+mn-ea"/>
                          <a:cs typeface="+mn-cs"/>
                        </a:rPr>
                        <a:t>
 Kawakawa was traditionally used for its medicinal purposes as part of an infusion of leaves and berries to treat cuts, wounds and bruises as well as toothaches and eczema - a great natural cleansing and calming agent.
You can find the natural benefits of Kawakawa in our Fibre Royale, Spice Deodorant or YLF Wash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extLst>
                  <a:ext uri="{0D108BD9-81ED-4DB2-BD59-A6C34878D82A}">
                    <a16:rowId xmlns:a16="http://schemas.microsoft.com/office/drawing/2014/main" val="1085376489"/>
                  </a:ext>
                </a:extLst>
              </a:tr>
            </a:tbl>
          </a:graphicData>
        </a:graphic>
      </p:graphicFrame>
      <p:sp>
        <p:nvSpPr>
          <p:cNvPr id="4" name="Text Placeholder 3">
            <a:extLst>
              <a:ext uri="{FF2B5EF4-FFF2-40B4-BE49-F238E27FC236}">
                <a16:creationId xmlns:a16="http://schemas.microsoft.com/office/drawing/2014/main" id="{501810F2-82ED-4D11-A227-40661B77357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4336311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3AE6E-A57D-4D51-9DAD-0C9950F5ED9C}"/>
              </a:ext>
            </a:extLst>
          </p:cNvPr>
          <p:cNvSpPr>
            <a:spLocks noGrp="1"/>
          </p:cNvSpPr>
          <p:nvPr>
            <p:ph type="title"/>
          </p:nvPr>
        </p:nvSpPr>
        <p:spPr/>
        <p:txBody>
          <a:bodyPr/>
          <a:lstStyle/>
          <a:p>
            <a:r>
              <a:rPr lang="en-US"/>
              <a:t>Instagram Posts Table | Triumph &amp; Disaster - 2 of 4</a:t>
            </a:r>
          </a:p>
        </p:txBody>
      </p:sp>
      <p:graphicFrame>
        <p:nvGraphicFramePr>
          <p:cNvPr id="5" name="Table Placeholder 4">
            <a:extLst>
              <a:ext uri="{FF2B5EF4-FFF2-40B4-BE49-F238E27FC236}">
                <a16:creationId xmlns:a16="http://schemas.microsoft.com/office/drawing/2014/main" id="{2B1A6DEE-3CE6-479F-ADD6-B8ED85AD8635}"/>
              </a:ext>
            </a:extLst>
          </p:cNvPr>
          <p:cNvGraphicFramePr>
            <a:graphicFrameLocks noGrp="1"/>
          </p:cNvGraphicFramePr>
          <p:nvPr>
            <p:ph type="tbl" sz="quarter" idx="13"/>
            <p:extLst>
              <p:ext uri="{D42A27DB-BD31-4B8C-83A1-F6EECF244321}">
                <p14:modId xmlns:p14="http://schemas.microsoft.com/office/powerpoint/2010/main" val="2219204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52299492"/>
                    </a:ext>
                  </a:extLst>
                </a:gridCol>
                <a:gridCol w="740664">
                  <a:extLst>
                    <a:ext uri="{9D8B030D-6E8A-4147-A177-3AD203B41FA5}">
                      <a16:colId xmlns:a16="http://schemas.microsoft.com/office/drawing/2014/main" val="3929655151"/>
                    </a:ext>
                  </a:extLst>
                </a:gridCol>
                <a:gridCol w="740664">
                  <a:extLst>
                    <a:ext uri="{9D8B030D-6E8A-4147-A177-3AD203B41FA5}">
                      <a16:colId xmlns:a16="http://schemas.microsoft.com/office/drawing/2014/main" val="1201646339"/>
                    </a:ext>
                  </a:extLst>
                </a:gridCol>
                <a:gridCol w="740664">
                  <a:extLst>
                    <a:ext uri="{9D8B030D-6E8A-4147-A177-3AD203B41FA5}">
                      <a16:colId xmlns:a16="http://schemas.microsoft.com/office/drawing/2014/main" val="1267212866"/>
                    </a:ext>
                  </a:extLst>
                </a:gridCol>
                <a:gridCol w="740664">
                  <a:extLst>
                    <a:ext uri="{9D8B030D-6E8A-4147-A177-3AD203B41FA5}">
                      <a16:colId xmlns:a16="http://schemas.microsoft.com/office/drawing/2014/main" val="1542403383"/>
                    </a:ext>
                  </a:extLst>
                </a:gridCol>
                <a:gridCol w="740664">
                  <a:extLst>
                    <a:ext uri="{9D8B030D-6E8A-4147-A177-3AD203B41FA5}">
                      <a16:colId xmlns:a16="http://schemas.microsoft.com/office/drawing/2014/main" val="3653079140"/>
                    </a:ext>
                  </a:extLst>
                </a:gridCol>
                <a:gridCol w="740664">
                  <a:extLst>
                    <a:ext uri="{9D8B030D-6E8A-4147-A177-3AD203B41FA5}">
                      <a16:colId xmlns:a16="http://schemas.microsoft.com/office/drawing/2014/main" val="769365541"/>
                    </a:ext>
                  </a:extLst>
                </a:gridCol>
                <a:gridCol w="740664">
                  <a:extLst>
                    <a:ext uri="{9D8B030D-6E8A-4147-A177-3AD203B41FA5}">
                      <a16:colId xmlns:a16="http://schemas.microsoft.com/office/drawing/2014/main" val="1215804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398416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triumphanddisaster - 2021-11-19 11:00:41</a:t>
                      </a:r>
                      <a:r>
                        <a:rPr kumimoji="0" lang="en-US" sz="1000" b="0" i="0" u="none" strike="noStrike" kern="1200" cap="none" spc="0" normalizeH="0" baseline="0" noProof="0">
                          <a:ln>
                            <a:noFill/>
                          </a:ln>
                          <a:solidFill>
                            <a:prstClr val="black"/>
                          </a:solidFill>
                          <a:effectLst/>
                          <a:uLnTx/>
                          <a:uFillTx/>
                          <a:latin typeface="+mn-lt"/>
                          <a:ea typeface="+mn-ea"/>
                          <a:cs typeface="+mn-cs"/>
                        </a:rPr>
                        <a:t>
 @5000.bc have recently opened their new outpost in the Sydney CBD. With focuses on quality, style, and camaraderie, we're proud to be stocked by lads with a huge drive and passion for their craft.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a:t>
                      </a:r>
                    </a:p>
                  </a:txBody>
                  <a:tcPr/>
                </a:tc>
                <a:extLst>
                  <a:ext uri="{0D108BD9-81ED-4DB2-BD59-A6C34878D82A}">
                    <a16:rowId xmlns:a16="http://schemas.microsoft.com/office/drawing/2014/main" val="1767125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triumphanddisaster - 2021-11-17 11:00:48</a:t>
                      </a:r>
                      <a:r>
                        <a:rPr kumimoji="0" lang="en-US" sz="1000" b="0" i="0" u="none" strike="noStrike" kern="1200" cap="none" spc="0" normalizeH="0" baseline="0" noProof="0">
                          <a:ln>
                            <a:noFill/>
                          </a:ln>
                          <a:solidFill>
                            <a:prstClr val="black"/>
                          </a:solidFill>
                          <a:effectLst/>
                          <a:uLnTx/>
                          <a:uFillTx/>
                          <a:latin typeface="+mn-lt"/>
                          <a:ea typeface="+mn-ea"/>
                          <a:cs typeface="+mn-cs"/>
                        </a:rPr>
                        <a:t>
 Step 1 - Wash 💦
Step 2 - Treat 💆‍♂️
Step 3 - Repeat 🔁
Our Shampoo &amp; Conditioner, your new 1-2 punch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a:t>
                      </a:r>
                    </a:p>
                  </a:txBody>
                  <a:tcPr/>
                </a:tc>
                <a:extLst>
                  <a:ext uri="{0D108BD9-81ED-4DB2-BD59-A6C34878D82A}">
                    <a16:rowId xmlns:a16="http://schemas.microsoft.com/office/drawing/2014/main" val="10254374"/>
                  </a:ext>
                </a:extLst>
              </a:tr>
            </a:tbl>
          </a:graphicData>
        </a:graphic>
      </p:graphicFrame>
      <p:sp>
        <p:nvSpPr>
          <p:cNvPr id="4" name="Text Placeholder 3">
            <a:extLst>
              <a:ext uri="{FF2B5EF4-FFF2-40B4-BE49-F238E27FC236}">
                <a16:creationId xmlns:a16="http://schemas.microsoft.com/office/drawing/2014/main" id="{59F492C3-F27B-432C-BDAC-B0EC0991D04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7595190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3A2EF-8ED2-480B-9032-84D6D9FBEEBD}"/>
              </a:ext>
            </a:extLst>
          </p:cNvPr>
          <p:cNvSpPr>
            <a:spLocks noGrp="1"/>
          </p:cNvSpPr>
          <p:nvPr>
            <p:ph type="title"/>
          </p:nvPr>
        </p:nvSpPr>
        <p:spPr/>
        <p:txBody>
          <a:bodyPr/>
          <a:lstStyle/>
          <a:p>
            <a:r>
              <a:rPr lang="en-US"/>
              <a:t>Instagram Posts Table | Triumph &amp; Disaster - 3 of 4</a:t>
            </a:r>
          </a:p>
        </p:txBody>
      </p:sp>
      <p:graphicFrame>
        <p:nvGraphicFramePr>
          <p:cNvPr id="5" name="Table Placeholder 4">
            <a:extLst>
              <a:ext uri="{FF2B5EF4-FFF2-40B4-BE49-F238E27FC236}">
                <a16:creationId xmlns:a16="http://schemas.microsoft.com/office/drawing/2014/main" id="{6D9F2135-C7C3-44BA-B636-53204F879440}"/>
              </a:ext>
            </a:extLst>
          </p:cNvPr>
          <p:cNvGraphicFramePr>
            <a:graphicFrameLocks noGrp="1"/>
          </p:cNvGraphicFramePr>
          <p:nvPr>
            <p:ph type="tbl" sz="quarter" idx="13"/>
            <p:extLst>
              <p:ext uri="{D42A27DB-BD31-4B8C-83A1-F6EECF244321}">
                <p14:modId xmlns:p14="http://schemas.microsoft.com/office/powerpoint/2010/main" val="948298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58269937"/>
                    </a:ext>
                  </a:extLst>
                </a:gridCol>
                <a:gridCol w="740664">
                  <a:extLst>
                    <a:ext uri="{9D8B030D-6E8A-4147-A177-3AD203B41FA5}">
                      <a16:colId xmlns:a16="http://schemas.microsoft.com/office/drawing/2014/main" val="167218542"/>
                    </a:ext>
                  </a:extLst>
                </a:gridCol>
                <a:gridCol w="740664">
                  <a:extLst>
                    <a:ext uri="{9D8B030D-6E8A-4147-A177-3AD203B41FA5}">
                      <a16:colId xmlns:a16="http://schemas.microsoft.com/office/drawing/2014/main" val="2238671476"/>
                    </a:ext>
                  </a:extLst>
                </a:gridCol>
                <a:gridCol w="740664">
                  <a:extLst>
                    <a:ext uri="{9D8B030D-6E8A-4147-A177-3AD203B41FA5}">
                      <a16:colId xmlns:a16="http://schemas.microsoft.com/office/drawing/2014/main" val="3214146906"/>
                    </a:ext>
                  </a:extLst>
                </a:gridCol>
                <a:gridCol w="740664">
                  <a:extLst>
                    <a:ext uri="{9D8B030D-6E8A-4147-A177-3AD203B41FA5}">
                      <a16:colId xmlns:a16="http://schemas.microsoft.com/office/drawing/2014/main" val="387250488"/>
                    </a:ext>
                  </a:extLst>
                </a:gridCol>
                <a:gridCol w="740664">
                  <a:extLst>
                    <a:ext uri="{9D8B030D-6E8A-4147-A177-3AD203B41FA5}">
                      <a16:colId xmlns:a16="http://schemas.microsoft.com/office/drawing/2014/main" val="2686543162"/>
                    </a:ext>
                  </a:extLst>
                </a:gridCol>
                <a:gridCol w="740664">
                  <a:extLst>
                    <a:ext uri="{9D8B030D-6E8A-4147-A177-3AD203B41FA5}">
                      <a16:colId xmlns:a16="http://schemas.microsoft.com/office/drawing/2014/main" val="3354692394"/>
                    </a:ext>
                  </a:extLst>
                </a:gridCol>
                <a:gridCol w="740664">
                  <a:extLst>
                    <a:ext uri="{9D8B030D-6E8A-4147-A177-3AD203B41FA5}">
                      <a16:colId xmlns:a16="http://schemas.microsoft.com/office/drawing/2014/main" val="2719473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522301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triumphanddisaster - 2021-11-16 12:07:23</a:t>
                      </a:r>
                      <a:r>
                        <a:rPr kumimoji="0" lang="en-US" sz="1000" b="0" i="0" u="none" strike="noStrike" kern="1200" cap="none" spc="0" normalizeH="0" baseline="0" noProof="0">
                          <a:ln>
                            <a:noFill/>
                          </a:ln>
                          <a:solidFill>
                            <a:prstClr val="black"/>
                          </a:solidFill>
                          <a:effectLst/>
                          <a:uLnTx/>
                          <a:uFillTx/>
                          <a:latin typeface="+mn-lt"/>
                          <a:ea typeface="+mn-ea"/>
                          <a:cs typeface="+mn-cs"/>
                        </a:rPr>
                        <a:t>
 GIVEAWAY TIME. Our Road Less Travelled Kit is everything you need to help you on your way 👉
- Coltrane Clay - Matte finish, medium hold styling clay with beeswax, pracaxi oil, brazil wax &amp; kaolin.
- Ponsonby Pomade - High shine, medium hold, water-based pomade with harakeke oil, dargon's blood &amp; argan oil. 
- Fibre Royale - Natural lustre, strong hold styling paste with beeswax, argan oil &amp; Kawakawa extract. 
- Organic Face Cloth - Compact, easy to rinse, multi-use cloth. 
- Shampoo - 100% natural with peppermint oil, hydrolysed keratin, argan oil, tazmen pepper, acacia concinna, desert date &amp; gysophila root. 
- Conditioner - 100% natural with mint &amp; cucumber fragrance, keratin, argan oil, tazmen pepper &amp; colza plant. 
- Olive Canvas Bag - with our signature water-resistant orange lining protects all of the above ⛑
To enter, make sure you're following us and mention 3 people who could use a kit like this on their journey. 
Ts&amp;Cs Apply. Entries close 22 Nov at 12pm.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4991</a:t>
                      </a:r>
                    </a:p>
                  </a:txBody>
                  <a:tcPr/>
                </a:tc>
                <a:extLst>
                  <a:ext uri="{0D108BD9-81ED-4DB2-BD59-A6C34878D82A}">
                    <a16:rowId xmlns:a16="http://schemas.microsoft.com/office/drawing/2014/main" val="3282134006"/>
                  </a:ext>
                </a:extLst>
              </a:tr>
            </a:tbl>
          </a:graphicData>
        </a:graphic>
      </p:graphicFrame>
      <p:sp>
        <p:nvSpPr>
          <p:cNvPr id="4" name="Text Placeholder 3">
            <a:extLst>
              <a:ext uri="{FF2B5EF4-FFF2-40B4-BE49-F238E27FC236}">
                <a16:creationId xmlns:a16="http://schemas.microsoft.com/office/drawing/2014/main" id="{E54B4EFF-EA16-4D7A-B078-C2015291C2A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827309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6610F-CD8E-471F-A11F-2250966737BE}"/>
              </a:ext>
            </a:extLst>
          </p:cNvPr>
          <p:cNvSpPr>
            <a:spLocks noGrp="1"/>
          </p:cNvSpPr>
          <p:nvPr>
            <p:ph type="title"/>
          </p:nvPr>
        </p:nvSpPr>
        <p:spPr/>
        <p:txBody>
          <a:bodyPr/>
          <a:lstStyle/>
          <a:p>
            <a:r>
              <a:rPr lang="en-US"/>
              <a:t>Instagram Posts Table | Triumph &amp; Disaster - 4 of 4</a:t>
            </a:r>
          </a:p>
        </p:txBody>
      </p:sp>
      <p:graphicFrame>
        <p:nvGraphicFramePr>
          <p:cNvPr id="5" name="Table Placeholder 4">
            <a:extLst>
              <a:ext uri="{FF2B5EF4-FFF2-40B4-BE49-F238E27FC236}">
                <a16:creationId xmlns:a16="http://schemas.microsoft.com/office/drawing/2014/main" id="{244E4A48-F30B-4481-827A-19FF7B0E5FD6}"/>
              </a:ext>
            </a:extLst>
          </p:cNvPr>
          <p:cNvGraphicFramePr>
            <a:graphicFrameLocks noGrp="1"/>
          </p:cNvGraphicFramePr>
          <p:nvPr>
            <p:ph type="tbl" sz="quarter" idx="13"/>
            <p:extLst>
              <p:ext uri="{D42A27DB-BD31-4B8C-83A1-F6EECF244321}">
                <p14:modId xmlns:p14="http://schemas.microsoft.com/office/powerpoint/2010/main" val="1814274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62483093"/>
                    </a:ext>
                  </a:extLst>
                </a:gridCol>
                <a:gridCol w="740664">
                  <a:extLst>
                    <a:ext uri="{9D8B030D-6E8A-4147-A177-3AD203B41FA5}">
                      <a16:colId xmlns:a16="http://schemas.microsoft.com/office/drawing/2014/main" val="3451600823"/>
                    </a:ext>
                  </a:extLst>
                </a:gridCol>
                <a:gridCol w="740664">
                  <a:extLst>
                    <a:ext uri="{9D8B030D-6E8A-4147-A177-3AD203B41FA5}">
                      <a16:colId xmlns:a16="http://schemas.microsoft.com/office/drawing/2014/main" val="558368803"/>
                    </a:ext>
                  </a:extLst>
                </a:gridCol>
                <a:gridCol w="740664">
                  <a:extLst>
                    <a:ext uri="{9D8B030D-6E8A-4147-A177-3AD203B41FA5}">
                      <a16:colId xmlns:a16="http://schemas.microsoft.com/office/drawing/2014/main" val="813972570"/>
                    </a:ext>
                  </a:extLst>
                </a:gridCol>
                <a:gridCol w="740664">
                  <a:extLst>
                    <a:ext uri="{9D8B030D-6E8A-4147-A177-3AD203B41FA5}">
                      <a16:colId xmlns:a16="http://schemas.microsoft.com/office/drawing/2014/main" val="553202823"/>
                    </a:ext>
                  </a:extLst>
                </a:gridCol>
                <a:gridCol w="740664">
                  <a:extLst>
                    <a:ext uri="{9D8B030D-6E8A-4147-A177-3AD203B41FA5}">
                      <a16:colId xmlns:a16="http://schemas.microsoft.com/office/drawing/2014/main" val="2555002583"/>
                    </a:ext>
                  </a:extLst>
                </a:gridCol>
                <a:gridCol w="740664">
                  <a:extLst>
                    <a:ext uri="{9D8B030D-6E8A-4147-A177-3AD203B41FA5}">
                      <a16:colId xmlns:a16="http://schemas.microsoft.com/office/drawing/2014/main" val="1950140710"/>
                    </a:ext>
                  </a:extLst>
                </a:gridCol>
                <a:gridCol w="740664">
                  <a:extLst>
                    <a:ext uri="{9D8B030D-6E8A-4147-A177-3AD203B41FA5}">
                      <a16:colId xmlns:a16="http://schemas.microsoft.com/office/drawing/2014/main" val="59628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447199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triumphanddisaster - 2021-11-11 11:00:04</a:t>
                      </a:r>
                      <a:r>
                        <a:rPr kumimoji="0" lang="en-US" sz="1000" b="0" i="0" u="none" strike="noStrike" kern="1200" cap="none" spc="0" normalizeH="0" baseline="0" noProof="0">
                          <a:ln>
                            <a:noFill/>
                          </a:ln>
                          <a:solidFill>
                            <a:prstClr val="black"/>
                          </a:solidFill>
                          <a:effectLst/>
                          <a:uLnTx/>
                          <a:uFillTx/>
                          <a:latin typeface="+mn-lt"/>
                          <a:ea typeface="+mn-ea"/>
                          <a:cs typeface="+mn-cs"/>
                        </a:rPr>
                        <a:t>
 Karekare Tonic in the wild - an exotic fusion of natural salts and essential root extracts to take bland, dull, lifeless hair and inject new life 🕺
📸 @missdoenbica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extLst>
                  <a:ext uri="{0D108BD9-81ED-4DB2-BD59-A6C34878D82A}">
                    <a16:rowId xmlns:a16="http://schemas.microsoft.com/office/drawing/2014/main" val="2271062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triumphanddisaster - 2021-11-09 10:00:25</a:t>
                      </a:r>
                      <a:r>
                        <a:rPr kumimoji="0" lang="en-US" sz="1000" b="0" i="0" u="none" strike="noStrike" kern="1200" cap="none" spc="0" normalizeH="0" baseline="0" noProof="0">
                          <a:ln>
                            <a:noFill/>
                          </a:ln>
                          <a:solidFill>
                            <a:prstClr val="black"/>
                          </a:solidFill>
                          <a:effectLst/>
                          <a:uLnTx/>
                          <a:uFillTx/>
                          <a:latin typeface="+mn-lt"/>
                          <a:ea typeface="+mn-ea"/>
                          <a:cs typeface="+mn-cs"/>
                        </a:rPr>
                        <a:t>
 Inspired by the man himself, Jaggr is for pouting, strutting, smack-talking lips. With SPF 15 protection, Kawakawa and Manuka to soothe, Jaggr delivers lips on the improve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a:t>
                      </a:r>
                    </a:p>
                  </a:txBody>
                  <a:tcPr/>
                </a:tc>
                <a:extLst>
                  <a:ext uri="{0D108BD9-81ED-4DB2-BD59-A6C34878D82A}">
                    <a16:rowId xmlns:a16="http://schemas.microsoft.com/office/drawing/2014/main" val="1387392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triumphanddisaster - 2021-11-04 11:55:30</a:t>
                      </a:r>
                      <a:r>
                        <a:rPr kumimoji="0" lang="en-US" sz="1000" b="0" i="0" u="none" strike="noStrike" kern="1200" cap="none" spc="0" normalizeH="0" baseline="0" noProof="0">
                          <a:ln>
                            <a:noFill/>
                          </a:ln>
                          <a:solidFill>
                            <a:prstClr val="black"/>
                          </a:solidFill>
                          <a:effectLst/>
                          <a:uLnTx/>
                          <a:uFillTx/>
                          <a:latin typeface="+mn-lt"/>
                          <a:ea typeface="+mn-ea"/>
                          <a:cs typeface="+mn-cs"/>
                        </a:rPr>
                        <a:t>
 The essentials. Our YLF Body Wash and Old Fashioned Shave Cream. Thanks @thebirdcagenz for the photo! Check out our webstore for more T&amp;D products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a:t>
                      </a:r>
                    </a:p>
                  </a:txBody>
                  <a:tcPr/>
                </a:tc>
                <a:extLst>
                  <a:ext uri="{0D108BD9-81ED-4DB2-BD59-A6C34878D82A}">
                    <a16:rowId xmlns:a16="http://schemas.microsoft.com/office/drawing/2014/main" val="2928907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triumphanddisaster - 2021-11-02 12:00:06</a:t>
                      </a:r>
                      <a:r>
                        <a:rPr kumimoji="0" lang="en-US" sz="1000" b="0" i="0" u="none" strike="noStrike" kern="1200" cap="none" spc="0" normalizeH="0" baseline="0" noProof="0">
                          <a:ln>
                            <a:noFill/>
                          </a:ln>
                          <a:solidFill>
                            <a:prstClr val="black"/>
                          </a:solidFill>
                          <a:effectLst/>
                          <a:uLnTx/>
                          <a:uFillTx/>
                          <a:latin typeface="+mn-lt"/>
                          <a:ea typeface="+mn-ea"/>
                          <a:cs typeface="+mn-cs"/>
                        </a:rPr>
                        <a:t>
 Learn to like yourself and the rest will follow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a:t>
                      </a:r>
                    </a:p>
                  </a:txBody>
                  <a:tcPr/>
                </a:tc>
                <a:extLst>
                  <a:ext uri="{0D108BD9-81ED-4DB2-BD59-A6C34878D82A}">
                    <a16:rowId xmlns:a16="http://schemas.microsoft.com/office/drawing/2014/main" val="249684706"/>
                  </a:ext>
                </a:extLst>
              </a:tr>
            </a:tbl>
          </a:graphicData>
        </a:graphic>
      </p:graphicFrame>
      <p:sp>
        <p:nvSpPr>
          <p:cNvPr id="4" name="Text Placeholder 3">
            <a:extLst>
              <a:ext uri="{FF2B5EF4-FFF2-40B4-BE49-F238E27FC236}">
                <a16:creationId xmlns:a16="http://schemas.microsoft.com/office/drawing/2014/main" id="{A5F018F7-F71F-42FD-B196-7336224FF11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8495719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0DA20-DD23-4C8A-BEA3-B5C1E8289ED1}"/>
              </a:ext>
            </a:extLst>
          </p:cNvPr>
          <p:cNvSpPr>
            <a:spLocks noGrp="1"/>
          </p:cNvSpPr>
          <p:nvPr>
            <p:ph type="title"/>
          </p:nvPr>
        </p:nvSpPr>
        <p:spPr/>
        <p:txBody>
          <a:bodyPr/>
          <a:lstStyle/>
          <a:p>
            <a:r>
              <a:rPr lang="en-US"/>
              <a:t>Instagram Stories Table  | Triumph &amp; Disaster - 1 of 4</a:t>
            </a:r>
          </a:p>
        </p:txBody>
      </p:sp>
      <p:graphicFrame>
        <p:nvGraphicFramePr>
          <p:cNvPr id="5" name="Table Placeholder 4">
            <a:extLst>
              <a:ext uri="{FF2B5EF4-FFF2-40B4-BE49-F238E27FC236}">
                <a16:creationId xmlns:a16="http://schemas.microsoft.com/office/drawing/2014/main" id="{BA8E9F28-5ECA-4382-AB77-69CE91C58E13}"/>
              </a:ext>
            </a:extLst>
          </p:cNvPr>
          <p:cNvGraphicFramePr>
            <a:graphicFrameLocks noGrp="1"/>
          </p:cNvGraphicFramePr>
          <p:nvPr>
            <p:ph type="tbl" sz="quarter" idx="13"/>
            <p:extLst>
              <p:ext uri="{D42A27DB-BD31-4B8C-83A1-F6EECF244321}">
                <p14:modId xmlns:p14="http://schemas.microsoft.com/office/powerpoint/2010/main" val="1064393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95373728"/>
                    </a:ext>
                  </a:extLst>
                </a:gridCol>
                <a:gridCol w="1316736">
                  <a:extLst>
                    <a:ext uri="{9D8B030D-6E8A-4147-A177-3AD203B41FA5}">
                      <a16:colId xmlns:a16="http://schemas.microsoft.com/office/drawing/2014/main" val="1478917330"/>
                    </a:ext>
                  </a:extLst>
                </a:gridCol>
                <a:gridCol w="658368">
                  <a:extLst>
                    <a:ext uri="{9D8B030D-6E8A-4147-A177-3AD203B41FA5}">
                      <a16:colId xmlns:a16="http://schemas.microsoft.com/office/drawing/2014/main" val="93550999"/>
                    </a:ext>
                  </a:extLst>
                </a:gridCol>
                <a:gridCol w="658368">
                  <a:extLst>
                    <a:ext uri="{9D8B030D-6E8A-4147-A177-3AD203B41FA5}">
                      <a16:colId xmlns:a16="http://schemas.microsoft.com/office/drawing/2014/main" val="897555579"/>
                    </a:ext>
                  </a:extLst>
                </a:gridCol>
                <a:gridCol w="658368">
                  <a:extLst>
                    <a:ext uri="{9D8B030D-6E8A-4147-A177-3AD203B41FA5}">
                      <a16:colId xmlns:a16="http://schemas.microsoft.com/office/drawing/2014/main" val="1421402774"/>
                    </a:ext>
                  </a:extLst>
                </a:gridCol>
                <a:gridCol w="658368">
                  <a:extLst>
                    <a:ext uri="{9D8B030D-6E8A-4147-A177-3AD203B41FA5}">
                      <a16:colId xmlns:a16="http://schemas.microsoft.com/office/drawing/2014/main" val="2546900475"/>
                    </a:ext>
                  </a:extLst>
                </a:gridCol>
                <a:gridCol w="658368">
                  <a:extLst>
                    <a:ext uri="{9D8B030D-6E8A-4147-A177-3AD203B41FA5}">
                      <a16:colId xmlns:a16="http://schemas.microsoft.com/office/drawing/2014/main" val="1017883891"/>
                    </a:ext>
                  </a:extLst>
                </a:gridCol>
                <a:gridCol w="658368">
                  <a:extLst>
                    <a:ext uri="{9D8B030D-6E8A-4147-A177-3AD203B41FA5}">
                      <a16:colId xmlns:a16="http://schemas.microsoft.com/office/drawing/2014/main" val="884126897"/>
                    </a:ext>
                  </a:extLst>
                </a:gridCol>
                <a:gridCol w="658368">
                  <a:extLst>
                    <a:ext uri="{9D8B030D-6E8A-4147-A177-3AD203B41FA5}">
                      <a16:colId xmlns:a16="http://schemas.microsoft.com/office/drawing/2014/main" val="2267551173"/>
                    </a:ext>
                  </a:extLst>
                </a:gridCol>
                <a:gridCol w="658368">
                  <a:extLst>
                    <a:ext uri="{9D8B030D-6E8A-4147-A177-3AD203B41FA5}">
                      <a16:colId xmlns:a16="http://schemas.microsoft.com/office/drawing/2014/main" val="220330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146321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triumphanddisaster - 2021-11-29 12:48:00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https://quintly-image-storage.s3.amazonaws.com/701b4c0190054fdc0caa0b228961ee34/14d63db1b8104992bdafa871c23add66.jpg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0.7251 %</a:t>
                      </a:r>
                    </a:p>
                  </a:txBody>
                  <a:tcPr/>
                </a:tc>
                <a:extLst>
                  <a:ext uri="{0D108BD9-81ED-4DB2-BD59-A6C34878D82A}">
                    <a16:rowId xmlns:a16="http://schemas.microsoft.com/office/drawing/2014/main" val="2221480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triumphanddisaster - 2021-11-23 13:24:29</a:t>
                      </a:r>
                      <a:r>
                        <a:rPr kumimoji="0" lang="en-US" sz="1000" b="0" i="0" u="none" strike="noStrike" kern="1200" cap="none" spc="0" normalizeH="0" baseline="0" noProof="0">
                          <a:ln>
                            <a:noFill/>
                          </a:ln>
                          <a:solidFill>
                            <a:prstClr val="black"/>
                          </a:solidFill>
                          <a:effectLst/>
                          <a:uLnTx/>
                          <a:uFillTx/>
                          <a:latin typeface="+mn-lt"/>
                          <a:ea typeface="+mn-ea"/>
                          <a:cs typeface="+mn-cs"/>
                        </a:rPr>
                        <a:t>
 Congrats to @kennethatoh  DM us to claim your prize!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https://quintly-image-storage.s3.amazonaws.com/701b4c0190054fdc0caa0b228961ee34/71ad55ed9225e8c7918f6cd6582b81d3.jpg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0.7435 %</a:t>
                      </a:r>
                    </a:p>
                  </a:txBody>
                  <a:tcPr/>
                </a:tc>
                <a:extLst>
                  <a:ext uri="{0D108BD9-81ED-4DB2-BD59-A6C34878D82A}">
                    <a16:rowId xmlns:a16="http://schemas.microsoft.com/office/drawing/2014/main" val="4146637511"/>
                  </a:ext>
                </a:extLst>
              </a:tr>
            </a:tbl>
          </a:graphicData>
        </a:graphic>
      </p:graphicFrame>
      <p:sp>
        <p:nvSpPr>
          <p:cNvPr id="4" name="Text Placeholder 3">
            <a:extLst>
              <a:ext uri="{FF2B5EF4-FFF2-40B4-BE49-F238E27FC236}">
                <a16:creationId xmlns:a16="http://schemas.microsoft.com/office/drawing/2014/main" id="{2FAF6161-CB1B-459F-BC96-0A3D61533964}"/>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2037371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ABC2A-7D36-4EA3-8657-CB0C655CE96B}"/>
              </a:ext>
            </a:extLst>
          </p:cNvPr>
          <p:cNvSpPr>
            <a:spLocks noGrp="1"/>
          </p:cNvSpPr>
          <p:nvPr>
            <p:ph type="title"/>
          </p:nvPr>
        </p:nvSpPr>
        <p:spPr/>
        <p:txBody>
          <a:bodyPr/>
          <a:lstStyle/>
          <a:p>
            <a:r>
              <a:rPr lang="en-US"/>
              <a:t>Instagram Stories Table  | Triumph &amp; Disaster - 2 of 4</a:t>
            </a:r>
          </a:p>
        </p:txBody>
      </p:sp>
      <p:graphicFrame>
        <p:nvGraphicFramePr>
          <p:cNvPr id="5" name="Table Placeholder 4">
            <a:extLst>
              <a:ext uri="{FF2B5EF4-FFF2-40B4-BE49-F238E27FC236}">
                <a16:creationId xmlns:a16="http://schemas.microsoft.com/office/drawing/2014/main" id="{EE4D6A36-18BE-4AB2-A9CF-F136BAD9E287}"/>
              </a:ext>
            </a:extLst>
          </p:cNvPr>
          <p:cNvGraphicFramePr>
            <a:graphicFrameLocks noGrp="1"/>
          </p:cNvGraphicFramePr>
          <p:nvPr>
            <p:ph type="tbl" sz="quarter" idx="13"/>
            <p:extLst>
              <p:ext uri="{D42A27DB-BD31-4B8C-83A1-F6EECF244321}">
                <p14:modId xmlns:p14="http://schemas.microsoft.com/office/powerpoint/2010/main" val="1672741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57458081"/>
                    </a:ext>
                  </a:extLst>
                </a:gridCol>
                <a:gridCol w="1316736">
                  <a:extLst>
                    <a:ext uri="{9D8B030D-6E8A-4147-A177-3AD203B41FA5}">
                      <a16:colId xmlns:a16="http://schemas.microsoft.com/office/drawing/2014/main" val="1920845745"/>
                    </a:ext>
                  </a:extLst>
                </a:gridCol>
                <a:gridCol w="658368">
                  <a:extLst>
                    <a:ext uri="{9D8B030D-6E8A-4147-A177-3AD203B41FA5}">
                      <a16:colId xmlns:a16="http://schemas.microsoft.com/office/drawing/2014/main" val="1881103630"/>
                    </a:ext>
                  </a:extLst>
                </a:gridCol>
                <a:gridCol w="658368">
                  <a:extLst>
                    <a:ext uri="{9D8B030D-6E8A-4147-A177-3AD203B41FA5}">
                      <a16:colId xmlns:a16="http://schemas.microsoft.com/office/drawing/2014/main" val="2804199748"/>
                    </a:ext>
                  </a:extLst>
                </a:gridCol>
                <a:gridCol w="658368">
                  <a:extLst>
                    <a:ext uri="{9D8B030D-6E8A-4147-A177-3AD203B41FA5}">
                      <a16:colId xmlns:a16="http://schemas.microsoft.com/office/drawing/2014/main" val="2744387453"/>
                    </a:ext>
                  </a:extLst>
                </a:gridCol>
                <a:gridCol w="658368">
                  <a:extLst>
                    <a:ext uri="{9D8B030D-6E8A-4147-A177-3AD203B41FA5}">
                      <a16:colId xmlns:a16="http://schemas.microsoft.com/office/drawing/2014/main" val="2763393010"/>
                    </a:ext>
                  </a:extLst>
                </a:gridCol>
                <a:gridCol w="658368">
                  <a:extLst>
                    <a:ext uri="{9D8B030D-6E8A-4147-A177-3AD203B41FA5}">
                      <a16:colId xmlns:a16="http://schemas.microsoft.com/office/drawing/2014/main" val="350600242"/>
                    </a:ext>
                  </a:extLst>
                </a:gridCol>
                <a:gridCol w="658368">
                  <a:extLst>
                    <a:ext uri="{9D8B030D-6E8A-4147-A177-3AD203B41FA5}">
                      <a16:colId xmlns:a16="http://schemas.microsoft.com/office/drawing/2014/main" val="780763316"/>
                    </a:ext>
                  </a:extLst>
                </a:gridCol>
                <a:gridCol w="658368">
                  <a:extLst>
                    <a:ext uri="{9D8B030D-6E8A-4147-A177-3AD203B41FA5}">
                      <a16:colId xmlns:a16="http://schemas.microsoft.com/office/drawing/2014/main" val="3549341036"/>
                    </a:ext>
                  </a:extLst>
                </a:gridCol>
                <a:gridCol w="658368">
                  <a:extLst>
                    <a:ext uri="{9D8B030D-6E8A-4147-A177-3AD203B41FA5}">
                      <a16:colId xmlns:a16="http://schemas.microsoft.com/office/drawing/2014/main" val="1846408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316792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triumphanddisaster - 2021-11-22 11:00:53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https://quintly-image-storage.s3.amazonaws.com/701b4c0190054fdc0caa0b228961ee34/6321fbb5c69d896c63bad4976c1cd0b2.jpg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0.7788 %</a:t>
                      </a:r>
                    </a:p>
                  </a:txBody>
                  <a:tcPr/>
                </a:tc>
                <a:extLst>
                  <a:ext uri="{0D108BD9-81ED-4DB2-BD59-A6C34878D82A}">
                    <a16:rowId xmlns:a16="http://schemas.microsoft.com/office/drawing/2014/main" val="2648132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triumphanddisaster - 2021-11-16 13:16:21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https://quintly-image-storage.s3.amazonaws.com/701b4c0190054fdc0caa0b228961ee34/c2cba4be4b92c3b134cc99d77486ed9f.jpg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0.7206 %</a:t>
                      </a:r>
                    </a:p>
                  </a:txBody>
                  <a:tcPr/>
                </a:tc>
                <a:extLst>
                  <a:ext uri="{0D108BD9-81ED-4DB2-BD59-A6C34878D82A}">
                    <a16:rowId xmlns:a16="http://schemas.microsoft.com/office/drawing/2014/main" val="3608345745"/>
                  </a:ext>
                </a:extLst>
              </a:tr>
            </a:tbl>
          </a:graphicData>
        </a:graphic>
      </p:graphicFrame>
      <p:sp>
        <p:nvSpPr>
          <p:cNvPr id="4" name="Text Placeholder 3">
            <a:extLst>
              <a:ext uri="{FF2B5EF4-FFF2-40B4-BE49-F238E27FC236}">
                <a16:creationId xmlns:a16="http://schemas.microsoft.com/office/drawing/2014/main" id="{F4773C15-6FF1-4F83-A707-2F779C71EA3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5026293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A562C-A606-44E6-A598-36C586BFBC09}"/>
              </a:ext>
            </a:extLst>
          </p:cNvPr>
          <p:cNvSpPr>
            <a:spLocks noGrp="1"/>
          </p:cNvSpPr>
          <p:nvPr>
            <p:ph type="title"/>
          </p:nvPr>
        </p:nvSpPr>
        <p:spPr/>
        <p:txBody>
          <a:bodyPr/>
          <a:lstStyle/>
          <a:p>
            <a:r>
              <a:rPr lang="en-US"/>
              <a:t>Instagram Stories Table  | Triumph &amp; Disaster - 3 of 4</a:t>
            </a:r>
          </a:p>
        </p:txBody>
      </p:sp>
      <p:graphicFrame>
        <p:nvGraphicFramePr>
          <p:cNvPr id="5" name="Table Placeholder 4">
            <a:extLst>
              <a:ext uri="{FF2B5EF4-FFF2-40B4-BE49-F238E27FC236}">
                <a16:creationId xmlns:a16="http://schemas.microsoft.com/office/drawing/2014/main" id="{4AD51470-B85C-46FE-AADA-D2B5B23FA2B5}"/>
              </a:ext>
            </a:extLst>
          </p:cNvPr>
          <p:cNvGraphicFramePr>
            <a:graphicFrameLocks noGrp="1"/>
          </p:cNvGraphicFramePr>
          <p:nvPr>
            <p:ph type="tbl" sz="quarter" idx="13"/>
            <p:extLst>
              <p:ext uri="{D42A27DB-BD31-4B8C-83A1-F6EECF244321}">
                <p14:modId xmlns:p14="http://schemas.microsoft.com/office/powerpoint/2010/main" val="1088958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85685504"/>
                    </a:ext>
                  </a:extLst>
                </a:gridCol>
                <a:gridCol w="1316736">
                  <a:extLst>
                    <a:ext uri="{9D8B030D-6E8A-4147-A177-3AD203B41FA5}">
                      <a16:colId xmlns:a16="http://schemas.microsoft.com/office/drawing/2014/main" val="610872451"/>
                    </a:ext>
                  </a:extLst>
                </a:gridCol>
                <a:gridCol w="658368">
                  <a:extLst>
                    <a:ext uri="{9D8B030D-6E8A-4147-A177-3AD203B41FA5}">
                      <a16:colId xmlns:a16="http://schemas.microsoft.com/office/drawing/2014/main" val="1742320521"/>
                    </a:ext>
                  </a:extLst>
                </a:gridCol>
                <a:gridCol w="658368">
                  <a:extLst>
                    <a:ext uri="{9D8B030D-6E8A-4147-A177-3AD203B41FA5}">
                      <a16:colId xmlns:a16="http://schemas.microsoft.com/office/drawing/2014/main" val="2578790804"/>
                    </a:ext>
                  </a:extLst>
                </a:gridCol>
                <a:gridCol w="658368">
                  <a:extLst>
                    <a:ext uri="{9D8B030D-6E8A-4147-A177-3AD203B41FA5}">
                      <a16:colId xmlns:a16="http://schemas.microsoft.com/office/drawing/2014/main" val="1080416848"/>
                    </a:ext>
                  </a:extLst>
                </a:gridCol>
                <a:gridCol w="658368">
                  <a:extLst>
                    <a:ext uri="{9D8B030D-6E8A-4147-A177-3AD203B41FA5}">
                      <a16:colId xmlns:a16="http://schemas.microsoft.com/office/drawing/2014/main" val="311453990"/>
                    </a:ext>
                  </a:extLst>
                </a:gridCol>
                <a:gridCol w="658368">
                  <a:extLst>
                    <a:ext uri="{9D8B030D-6E8A-4147-A177-3AD203B41FA5}">
                      <a16:colId xmlns:a16="http://schemas.microsoft.com/office/drawing/2014/main" val="2559059960"/>
                    </a:ext>
                  </a:extLst>
                </a:gridCol>
                <a:gridCol w="658368">
                  <a:extLst>
                    <a:ext uri="{9D8B030D-6E8A-4147-A177-3AD203B41FA5}">
                      <a16:colId xmlns:a16="http://schemas.microsoft.com/office/drawing/2014/main" val="2682307404"/>
                    </a:ext>
                  </a:extLst>
                </a:gridCol>
                <a:gridCol w="658368">
                  <a:extLst>
                    <a:ext uri="{9D8B030D-6E8A-4147-A177-3AD203B41FA5}">
                      <a16:colId xmlns:a16="http://schemas.microsoft.com/office/drawing/2014/main" val="1324185362"/>
                    </a:ext>
                  </a:extLst>
                </a:gridCol>
                <a:gridCol w="658368">
                  <a:extLst>
                    <a:ext uri="{9D8B030D-6E8A-4147-A177-3AD203B41FA5}">
                      <a16:colId xmlns:a16="http://schemas.microsoft.com/office/drawing/2014/main" val="1575072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23714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triumphanddisaster - 2021-11-10 15:05:41</a:t>
                      </a:r>
                      <a:r>
                        <a:rPr kumimoji="0" lang="en-US" sz="1000" b="0" i="0" u="none" strike="noStrike" kern="1200" cap="none" spc="0" normalizeH="0" baseline="0" noProof="0">
                          <a:ln>
                            <a:noFill/>
                          </a:ln>
                          <a:solidFill>
                            <a:prstClr val="black"/>
                          </a:solidFill>
                          <a:effectLst/>
                          <a:uLnTx/>
                          <a:uFillTx/>
                          <a:latin typeface="+mn-lt"/>
                          <a:ea typeface="+mn-ea"/>
                          <a:cs typeface="+mn-cs"/>
                        </a:rPr>
                        <a:t>
 Cheers team🤘
@drinkalmighty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https://quintly-image-storage.s3.amazonaws.com/701b4c0190054fdc0caa0b228961ee34/b6c60938adaf6c0fdf96302cacaa6f9c.jpg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0.7658 %</a:t>
                      </a:r>
                    </a:p>
                  </a:txBody>
                  <a:tcPr/>
                </a:tc>
                <a:extLst>
                  <a:ext uri="{0D108BD9-81ED-4DB2-BD59-A6C34878D82A}">
                    <a16:rowId xmlns:a16="http://schemas.microsoft.com/office/drawing/2014/main" val="1769063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triumphanddisaster - 2021-11-08 11:17:33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https://quintly-image-storage.s3.amazonaws.com/701b4c0190054fdc0caa0b228961ee34/c7d19657a9b079e1fbf21d82acea849b.jpg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0.7152 %</a:t>
                      </a:r>
                    </a:p>
                  </a:txBody>
                  <a:tcPr/>
                </a:tc>
                <a:extLst>
                  <a:ext uri="{0D108BD9-81ED-4DB2-BD59-A6C34878D82A}">
                    <a16:rowId xmlns:a16="http://schemas.microsoft.com/office/drawing/2014/main" val="283516717"/>
                  </a:ext>
                </a:extLst>
              </a:tr>
            </a:tbl>
          </a:graphicData>
        </a:graphic>
      </p:graphicFrame>
      <p:sp>
        <p:nvSpPr>
          <p:cNvPr id="4" name="Text Placeholder 3">
            <a:extLst>
              <a:ext uri="{FF2B5EF4-FFF2-40B4-BE49-F238E27FC236}">
                <a16:creationId xmlns:a16="http://schemas.microsoft.com/office/drawing/2014/main" id="{42518BF1-A554-40C8-8E01-FF0EDBB27B5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7866750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A90E2-E52F-4DF9-9C2D-C5164AE4994A}"/>
              </a:ext>
            </a:extLst>
          </p:cNvPr>
          <p:cNvSpPr>
            <a:spLocks noGrp="1"/>
          </p:cNvSpPr>
          <p:nvPr>
            <p:ph type="title"/>
          </p:nvPr>
        </p:nvSpPr>
        <p:spPr/>
        <p:txBody>
          <a:bodyPr/>
          <a:lstStyle/>
          <a:p>
            <a:r>
              <a:rPr lang="en-US"/>
              <a:t>Instagram Stories Table  | Triumph &amp; Disaster - 4 of 4</a:t>
            </a:r>
          </a:p>
        </p:txBody>
      </p:sp>
      <p:graphicFrame>
        <p:nvGraphicFramePr>
          <p:cNvPr id="5" name="Table Placeholder 4">
            <a:extLst>
              <a:ext uri="{FF2B5EF4-FFF2-40B4-BE49-F238E27FC236}">
                <a16:creationId xmlns:a16="http://schemas.microsoft.com/office/drawing/2014/main" id="{9C0B064C-D1B4-4765-B046-786DEC7ED3DE}"/>
              </a:ext>
            </a:extLst>
          </p:cNvPr>
          <p:cNvGraphicFramePr>
            <a:graphicFrameLocks noGrp="1"/>
          </p:cNvGraphicFramePr>
          <p:nvPr>
            <p:ph type="tbl" sz="quarter" idx="13"/>
            <p:extLst>
              <p:ext uri="{D42A27DB-BD31-4B8C-83A1-F6EECF244321}">
                <p14:modId xmlns:p14="http://schemas.microsoft.com/office/powerpoint/2010/main" val="50013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94930982"/>
                    </a:ext>
                  </a:extLst>
                </a:gridCol>
                <a:gridCol w="1316736">
                  <a:extLst>
                    <a:ext uri="{9D8B030D-6E8A-4147-A177-3AD203B41FA5}">
                      <a16:colId xmlns:a16="http://schemas.microsoft.com/office/drawing/2014/main" val="1853535065"/>
                    </a:ext>
                  </a:extLst>
                </a:gridCol>
                <a:gridCol w="658368">
                  <a:extLst>
                    <a:ext uri="{9D8B030D-6E8A-4147-A177-3AD203B41FA5}">
                      <a16:colId xmlns:a16="http://schemas.microsoft.com/office/drawing/2014/main" val="2752233999"/>
                    </a:ext>
                  </a:extLst>
                </a:gridCol>
                <a:gridCol w="658368">
                  <a:extLst>
                    <a:ext uri="{9D8B030D-6E8A-4147-A177-3AD203B41FA5}">
                      <a16:colId xmlns:a16="http://schemas.microsoft.com/office/drawing/2014/main" val="2192499215"/>
                    </a:ext>
                  </a:extLst>
                </a:gridCol>
                <a:gridCol w="658368">
                  <a:extLst>
                    <a:ext uri="{9D8B030D-6E8A-4147-A177-3AD203B41FA5}">
                      <a16:colId xmlns:a16="http://schemas.microsoft.com/office/drawing/2014/main" val="2520415587"/>
                    </a:ext>
                  </a:extLst>
                </a:gridCol>
                <a:gridCol w="658368">
                  <a:extLst>
                    <a:ext uri="{9D8B030D-6E8A-4147-A177-3AD203B41FA5}">
                      <a16:colId xmlns:a16="http://schemas.microsoft.com/office/drawing/2014/main" val="3374350639"/>
                    </a:ext>
                  </a:extLst>
                </a:gridCol>
                <a:gridCol w="658368">
                  <a:extLst>
                    <a:ext uri="{9D8B030D-6E8A-4147-A177-3AD203B41FA5}">
                      <a16:colId xmlns:a16="http://schemas.microsoft.com/office/drawing/2014/main" val="3406677476"/>
                    </a:ext>
                  </a:extLst>
                </a:gridCol>
                <a:gridCol w="658368">
                  <a:extLst>
                    <a:ext uri="{9D8B030D-6E8A-4147-A177-3AD203B41FA5}">
                      <a16:colId xmlns:a16="http://schemas.microsoft.com/office/drawing/2014/main" val="865287859"/>
                    </a:ext>
                  </a:extLst>
                </a:gridCol>
                <a:gridCol w="658368">
                  <a:extLst>
                    <a:ext uri="{9D8B030D-6E8A-4147-A177-3AD203B41FA5}">
                      <a16:colId xmlns:a16="http://schemas.microsoft.com/office/drawing/2014/main" val="2315777620"/>
                    </a:ext>
                  </a:extLst>
                </a:gridCol>
                <a:gridCol w="658368">
                  <a:extLst>
                    <a:ext uri="{9D8B030D-6E8A-4147-A177-3AD203B41FA5}">
                      <a16:colId xmlns:a16="http://schemas.microsoft.com/office/drawing/2014/main" val="676520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83911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triumphanddisaster - 2021-11-01 15:42:41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https://quintly-image-storage.s3.amazonaws.com/701b4c0190054fdc0caa0b228961ee34/ca4c1c63de5c944a0c76d25c5aa3067f.jpg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0.6177 %</a:t>
                      </a:r>
                    </a:p>
                  </a:txBody>
                  <a:tcPr/>
                </a:tc>
                <a:extLst>
                  <a:ext uri="{0D108BD9-81ED-4DB2-BD59-A6C34878D82A}">
                    <a16:rowId xmlns:a16="http://schemas.microsoft.com/office/drawing/2014/main" val="463193328"/>
                  </a:ext>
                </a:extLst>
              </a:tr>
            </a:tbl>
          </a:graphicData>
        </a:graphic>
      </p:graphicFrame>
      <p:sp>
        <p:nvSpPr>
          <p:cNvPr id="4" name="Text Placeholder 3">
            <a:extLst>
              <a:ext uri="{FF2B5EF4-FFF2-40B4-BE49-F238E27FC236}">
                <a16:creationId xmlns:a16="http://schemas.microsoft.com/office/drawing/2014/main" id="{0C69DFBC-C5CC-493F-96F9-9E012E20392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994363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7166</Words>
  <Application>Microsoft Office PowerPoint</Application>
  <PresentationFormat>On-screen Show (4:3)</PresentationFormat>
  <Paragraphs>1501</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Monthly Reports V2</vt:lpstr>
      <vt:lpstr>Facebook Facebook Metrics | Triumph &amp; Disaster</vt:lpstr>
      <vt:lpstr>Facebook Facebook Posts Table + Spend | Triumph &amp; Disaster - 1 of 3</vt:lpstr>
      <vt:lpstr>Facebook Facebook Posts Table + Spend | Triumph &amp; Disaster - 2 of 3</vt:lpstr>
      <vt:lpstr>Facebook Facebook Posts Table + Spend | Triumph &amp; Disaster - 3 of 3</vt:lpstr>
      <vt:lpstr>Facebook Fan Demographics | Triumph &amp; Disaster</vt:lpstr>
      <vt:lpstr>Facebook Ads Performance Table | Triumph &amp; Disaster - 1 of 26</vt:lpstr>
      <vt:lpstr>Facebook Ads Performance Table | Triumph &amp; Disaster - 2 of 26</vt:lpstr>
      <vt:lpstr>Facebook Ads Performance Table | Triumph &amp; Disaster - 3 of 26</vt:lpstr>
      <vt:lpstr>Facebook Ads Performance Table | Triumph &amp; Disaster - 4 of 26</vt:lpstr>
      <vt:lpstr>Facebook Ads Performance Table | Triumph &amp; Disaster - 5 of 26</vt:lpstr>
      <vt:lpstr>Facebook Ads Performance Table | Triumph &amp; Disaster - 6 of 26</vt:lpstr>
      <vt:lpstr>Facebook Ads Performance Table | Triumph &amp; Disaster - 7 of 26</vt:lpstr>
      <vt:lpstr>Facebook Ads Performance Table | Triumph &amp; Disaster - 8 of 26</vt:lpstr>
      <vt:lpstr>Facebook Ads Performance Table | Triumph &amp; Disaster - 9 of 26</vt:lpstr>
      <vt:lpstr>Facebook Ads Performance Table | Triumph &amp; Disaster - 10 of 26</vt:lpstr>
      <vt:lpstr>Facebook Ads Performance Table | Triumph &amp; Disaster - 11 of 26</vt:lpstr>
      <vt:lpstr>Facebook Ads Performance Table | Triumph &amp; Disaster - 12 of 26</vt:lpstr>
      <vt:lpstr>Facebook Ads Performance Table | Triumph &amp; Disaster - 13 of 26</vt:lpstr>
      <vt:lpstr>Facebook Ads Performance Table | Triumph &amp; Disaster - 14 of 26</vt:lpstr>
      <vt:lpstr>Facebook Ads Performance Table | Triumph &amp; Disaster - 15 of 26</vt:lpstr>
      <vt:lpstr>Facebook Ads Performance Table | Triumph &amp; Disaster - 16 of 26</vt:lpstr>
      <vt:lpstr>Facebook Ads Performance Table | Triumph &amp; Disaster - 17 of 26</vt:lpstr>
      <vt:lpstr>Facebook Ads Performance Table | Triumph &amp; Disaster - 18 of 26</vt:lpstr>
      <vt:lpstr>Facebook Ads Performance Table | Triumph &amp; Disaster - 19 of 26</vt:lpstr>
      <vt:lpstr>Facebook Ads Performance Table | Triumph &amp; Disaster - 20 of 26</vt:lpstr>
      <vt:lpstr>Facebook Ads Performance Table | Triumph &amp; Disaster - 21 of 26</vt:lpstr>
      <vt:lpstr>Facebook Ads Performance Table | Triumph &amp; Disaster - 22 of 26</vt:lpstr>
      <vt:lpstr>Facebook Ads Performance Table | Triumph &amp; Disaster - 23 of 26</vt:lpstr>
      <vt:lpstr>Facebook Ads Performance Table | Triumph &amp; Disaster - 24 of 26</vt:lpstr>
      <vt:lpstr>Facebook Ads Performance Table | Triumph &amp; Disaster - 25 of 26</vt:lpstr>
      <vt:lpstr>Facebook Ads Performance Table | Triumph &amp; Disaster - 26 of 26</vt:lpstr>
      <vt:lpstr>Instagram Instagram Metrics | Triumph &amp; Disaster</vt:lpstr>
      <vt:lpstr>Instagram Posts Table | Triumph &amp; Disaster - 1 of 4</vt:lpstr>
      <vt:lpstr>Instagram Posts Table | Triumph &amp; Disaster - 2 of 4</vt:lpstr>
      <vt:lpstr>Instagram Posts Table | Triumph &amp; Disaster - 3 of 4</vt:lpstr>
      <vt:lpstr>Instagram Posts Table | Triumph &amp; Disaster - 4 of 4</vt:lpstr>
      <vt:lpstr>Instagram Stories Table  | Triumph &amp; Disaster - 1 of 4</vt:lpstr>
      <vt:lpstr>Instagram Stories Table  | Triumph &amp; Disaster - 2 of 4</vt:lpstr>
      <vt:lpstr>Instagram Stories Table  | Triumph &amp; Disaster - 3 of 4</vt:lpstr>
      <vt:lpstr>Instagram Stories Table  | Triumph &amp; Disaster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Reports V2</dc:title>
  <dc:creator>Frederik Peiniger</dc:creator>
  <cp:lastModifiedBy>Frederik Peiniger</cp:lastModifiedBy>
  <cp:revision>1</cp:revision>
  <dcterms:created xsi:type="dcterms:W3CDTF">2021-11-30T23:57:04Z</dcterms:created>
  <dcterms:modified xsi:type="dcterms:W3CDTF">2021-11-30T23:59:27Z</dcterms:modified>
</cp:coreProperties>
</file>