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EF86-33D5-4E63-A0BA-B57B8CB10561}"/>
              </a:ext>
            </a:extLst>
          </p:cNvPr>
          <p:cNvSpPr>
            <a:spLocks noGrp="1"/>
          </p:cNvSpPr>
          <p:nvPr>
            <p:ph type="title"/>
          </p:nvPr>
        </p:nvSpPr>
        <p:spPr/>
        <p:txBody>
          <a:bodyPr/>
          <a:lstStyle/>
          <a:p>
            <a:r>
              <a:rPr lang="en-US"/>
              <a:t>Instagram Posts Table | deloittedeutschlandkarriere - 1 of 8</a:t>
            </a:r>
          </a:p>
        </p:txBody>
      </p:sp>
      <p:graphicFrame>
        <p:nvGraphicFramePr>
          <p:cNvPr id="5" name="Table Placeholder 4">
            <a:extLst>
              <a:ext uri="{FF2B5EF4-FFF2-40B4-BE49-F238E27FC236}">
                <a16:creationId xmlns:a16="http://schemas.microsoft.com/office/drawing/2014/main" id="{B7B3D430-003F-48F0-98B5-2070C8CA25D3}"/>
              </a:ext>
            </a:extLst>
          </p:cNvPr>
          <p:cNvGraphicFramePr>
            <a:graphicFrameLocks noGrp="1"/>
          </p:cNvGraphicFramePr>
          <p:nvPr>
            <p:ph type="tbl" sz="quarter" idx="13"/>
            <p:extLst>
              <p:ext uri="{D42A27DB-BD31-4B8C-83A1-F6EECF244321}">
                <p14:modId xmlns:p14="http://schemas.microsoft.com/office/powerpoint/2010/main" val="867984236"/>
              </p:ext>
            </p:extLst>
          </p:nvPr>
        </p:nvGraphicFramePr>
        <p:xfrm>
          <a:off x="457200" y="1731963"/>
          <a:ext cx="8229600" cy="42418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7514143"/>
                    </a:ext>
                  </a:extLst>
                </a:gridCol>
                <a:gridCol w="987552">
                  <a:extLst>
                    <a:ext uri="{9D8B030D-6E8A-4147-A177-3AD203B41FA5}">
                      <a16:colId xmlns:a16="http://schemas.microsoft.com/office/drawing/2014/main" val="2751280262"/>
                    </a:ext>
                  </a:extLst>
                </a:gridCol>
                <a:gridCol w="987552">
                  <a:extLst>
                    <a:ext uri="{9D8B030D-6E8A-4147-A177-3AD203B41FA5}">
                      <a16:colId xmlns:a16="http://schemas.microsoft.com/office/drawing/2014/main" val="1199573987"/>
                    </a:ext>
                  </a:extLst>
                </a:gridCol>
                <a:gridCol w="987552">
                  <a:extLst>
                    <a:ext uri="{9D8B030D-6E8A-4147-A177-3AD203B41FA5}">
                      <a16:colId xmlns:a16="http://schemas.microsoft.com/office/drawing/2014/main" val="539540687"/>
                    </a:ext>
                  </a:extLst>
                </a:gridCol>
                <a:gridCol w="987552">
                  <a:extLst>
                    <a:ext uri="{9D8B030D-6E8A-4147-A177-3AD203B41FA5}">
                      <a16:colId xmlns:a16="http://schemas.microsoft.com/office/drawing/2014/main" val="2070535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863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deloittedeutschlandkarriere - 2017-05-23 06:57:46 </a:t>
                      </a:r>
                      <a:r>
                        <a:rPr kumimoji="0" lang="de-DE" sz="1000" b="0" i="0" u="none" strike="noStrike" kern="1200" cap="none" spc="0" normalizeH="0" baseline="0" noProof="0">
                          <a:ln>
                            <a:noFill/>
                          </a:ln>
                          <a:solidFill>
                            <a:prstClr val="black"/>
                          </a:solidFill>
                          <a:effectLst/>
                          <a:uLnTx/>
                          <a:uFillTx/>
                          <a:latin typeface="+mn-lt"/>
                          <a:ea typeface="+mn-ea"/>
                          <a:cs typeface="+mn-cs"/>
                        </a:rPr>
                        <a:t>
 3 Tage | 60 Teilnehmer | 80-130 km Strecke: Unsere Kollegen stehen in den Startlöchern für unser 9. M &amp; A Road Race auf Mallorca ☀️ Voller Energie und begleitet durch unser Filmteam geht es nun in drei verschiedenen Gruppen auf drei Strecken in unterschiedlichen Geschwindigkeiten an den Start. Wir wünschen viel Spaß &amp; freuen uns auf weitere Eindrücke 😎 #meindeloitte #roadrace #teamworkout #mallorca #mergersandacquisitions #career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021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- 2017-05-21 14:03:55 </a:t>
                      </a:r>
                      <a:r>
                        <a:rPr kumimoji="0" lang="en-US" sz="1000" b="0" i="0" u="none" strike="noStrike" kern="1200" cap="none" spc="0" normalizeH="0" baseline="0" noProof="0">
                          <a:ln>
                            <a:noFill/>
                          </a:ln>
                          <a:solidFill>
                            <a:prstClr val="black"/>
                          </a:solidFill>
                          <a:effectLst/>
                          <a:uLnTx/>
                          <a:uFillTx/>
                          <a:latin typeface="+mn-lt"/>
                          <a:ea typeface="+mn-ea"/>
                          <a:cs typeface="+mn-cs"/>
                        </a:rPr>
                        <a:t>
 More Risk More Fun @ Deloitte: weitere Impressionen aus Ibiza 😎 #riskadvisory #moreriskmorefun #deloittekarriere #meindeloitte #ibiza #career #karriereevent #recruiting #sommersonnesonnenschein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1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- 2017-05-21 06:34:33 </a:t>
                      </a:r>
                      <a:r>
                        <a:rPr kumimoji="0" lang="en-US" sz="1000" b="0" i="0" u="none" strike="noStrike" kern="1200" cap="none" spc="0" normalizeH="0" baseline="0" noProof="0">
                          <a:ln>
                            <a:noFill/>
                          </a:ln>
                          <a:solidFill>
                            <a:prstClr val="black"/>
                          </a:solidFill>
                          <a:effectLst/>
                          <a:uLnTx/>
                          <a:uFillTx/>
                          <a:latin typeface="+mn-lt"/>
                          <a:ea typeface="+mn-ea"/>
                          <a:cs typeface="+mn-cs"/>
                        </a:rPr>
                        <a:t>
 Alle sicher wieder angekommen 😀 Wir freuen uns auf weitere Fotos aus Ibiza #moreriskmorefun #meindeloitte #riskadvisory #karriereevent #career #recruiting #kayaking Seid beim nächsten mal mit dabei - ihr findet all unsere Events auf unserer Karrierewebseite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570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- 2017-05-20 16:25:32 </a:t>
                      </a:r>
                      <a:r>
                        <a:rPr kumimoji="0" lang="en-US" sz="1000" b="0" i="0" u="none" strike="noStrike" kern="1200" cap="none" spc="0" normalizeH="0" baseline="0" noProof="0">
                          <a:ln>
                            <a:noFill/>
                          </a:ln>
                          <a:solidFill>
                            <a:prstClr val="black"/>
                          </a:solidFill>
                          <a:effectLst/>
                          <a:uLnTx/>
                          <a:uFillTx/>
                          <a:latin typeface="+mn-lt"/>
                          <a:ea typeface="+mn-ea"/>
                          <a:cs typeface="+mn-cs"/>
                        </a:rPr>
                        <a:t>
 Türkises Wasser, ausgelassene Stimmung, Sonne &amp; Spaß pur: wir grüßen euch aus Ibiza, wo wir gerade aufregende Tage mit jungen Talenten verbringen und zwischen Katamaran-Segeln, Kayaking &amp; Parties nach passenden Karrieremöglichkeiten für unseren Bereich Risk Advisory suchen. Wir sind gespannt auf weitere Fotos 😎 #moreriskmorefun #meindeloitte #ibiza #karriereevent #career #talents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1706897"/>
                  </a:ext>
                </a:extLst>
              </a:tr>
            </a:tbl>
          </a:graphicData>
        </a:graphic>
      </p:graphicFrame>
      <p:sp>
        <p:nvSpPr>
          <p:cNvPr id="4" name="Text Placeholder 3">
            <a:extLst>
              <a:ext uri="{FF2B5EF4-FFF2-40B4-BE49-F238E27FC236}">
                <a16:creationId xmlns:a16="http://schemas.microsoft.com/office/drawing/2014/main" id="{E5CD39F1-E645-4A19-8DD3-069CC39AFC9F}"/>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353311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C098-2425-4590-83CD-A37289A350D0}"/>
              </a:ext>
            </a:extLst>
          </p:cNvPr>
          <p:cNvSpPr>
            <a:spLocks noGrp="1"/>
          </p:cNvSpPr>
          <p:nvPr>
            <p:ph type="title"/>
          </p:nvPr>
        </p:nvSpPr>
        <p:spPr/>
        <p:txBody>
          <a:bodyPr/>
          <a:lstStyle/>
          <a:p>
            <a:r>
              <a:rPr lang="en-US"/>
              <a:t>Instagram Posts Table | deloittedeutschlandkarriere - 2 of 8</a:t>
            </a:r>
          </a:p>
        </p:txBody>
      </p:sp>
      <p:graphicFrame>
        <p:nvGraphicFramePr>
          <p:cNvPr id="5" name="Table Placeholder 4">
            <a:extLst>
              <a:ext uri="{FF2B5EF4-FFF2-40B4-BE49-F238E27FC236}">
                <a16:creationId xmlns:a16="http://schemas.microsoft.com/office/drawing/2014/main" id="{186EDE2E-3CFD-4E37-AD6B-D7AF78A1F777}"/>
              </a:ext>
            </a:extLst>
          </p:cNvPr>
          <p:cNvGraphicFramePr>
            <a:graphicFrameLocks noGrp="1"/>
          </p:cNvGraphicFramePr>
          <p:nvPr>
            <p:ph type="tbl" sz="quarter" idx="13"/>
            <p:extLst>
              <p:ext uri="{D42A27DB-BD31-4B8C-83A1-F6EECF244321}">
                <p14:modId xmlns:p14="http://schemas.microsoft.com/office/powerpoint/2010/main" val="78327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3291021"/>
                    </a:ext>
                  </a:extLst>
                </a:gridCol>
                <a:gridCol w="987552">
                  <a:extLst>
                    <a:ext uri="{9D8B030D-6E8A-4147-A177-3AD203B41FA5}">
                      <a16:colId xmlns:a16="http://schemas.microsoft.com/office/drawing/2014/main" val="612266823"/>
                    </a:ext>
                  </a:extLst>
                </a:gridCol>
                <a:gridCol w="987552">
                  <a:extLst>
                    <a:ext uri="{9D8B030D-6E8A-4147-A177-3AD203B41FA5}">
                      <a16:colId xmlns:a16="http://schemas.microsoft.com/office/drawing/2014/main" val="602992409"/>
                    </a:ext>
                  </a:extLst>
                </a:gridCol>
                <a:gridCol w="987552">
                  <a:extLst>
                    <a:ext uri="{9D8B030D-6E8A-4147-A177-3AD203B41FA5}">
                      <a16:colId xmlns:a16="http://schemas.microsoft.com/office/drawing/2014/main" val="3684928424"/>
                    </a:ext>
                  </a:extLst>
                </a:gridCol>
                <a:gridCol w="987552">
                  <a:extLst>
                    <a:ext uri="{9D8B030D-6E8A-4147-A177-3AD203B41FA5}">
                      <a16:colId xmlns:a16="http://schemas.microsoft.com/office/drawing/2014/main" val="948088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156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deloittedeutschlandkarriere - 2017-05-12 09:29:22 </a:t>
                      </a:r>
                      <a:r>
                        <a:rPr kumimoji="0" lang="de-DE" sz="1000" b="0" i="0" u="none" strike="noStrike" kern="1200" cap="none" spc="0" normalizeH="0" baseline="0" noProof="0">
                          <a:ln>
                            <a:noFill/>
                          </a:ln>
                          <a:solidFill>
                            <a:prstClr val="black"/>
                          </a:solidFill>
                          <a:effectLst/>
                          <a:uLnTx/>
                          <a:uFillTx/>
                          <a:latin typeface="+mn-lt"/>
                          <a:ea typeface="+mn-ea"/>
                          <a:cs typeface="+mn-cs"/>
                        </a:rPr>
                        <a:t>
 Zeit zu feiern 🎉 Wir freuen uns riesig über diese tolle Auszeichung &amp; bedanken uns bei allen für die Unterstützung. Besucht uns doch auch mal auf einem unserer vielfältigen Hochschulevents oder Karrieremessen und macht euch selbst einen Eindruck. Wir würden uns freuen euch persönlich kennenzulernen 😊 Weitere Infos auf unserer Webseite (Link in Bio) unter Karriere-Events! #wedidit #bestesteam #employerbranding #teamhochschulmarketing #trendence #berlin #awards #neverchangeawinningteam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06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- 2017-05-03 09:03:40 </a:t>
                      </a:r>
                      <a:r>
                        <a:rPr kumimoji="0" lang="en-US" sz="1000" b="0" i="0" u="none" strike="noStrike" kern="1200" cap="none" spc="0" normalizeH="0" baseline="0" noProof="0">
                          <a:ln>
                            <a:noFill/>
                          </a:ln>
                          <a:solidFill>
                            <a:prstClr val="black"/>
                          </a:solidFill>
                          <a:effectLst/>
                          <a:uLnTx/>
                          <a:uFillTx/>
                          <a:latin typeface="+mn-lt"/>
                          <a:ea typeface="+mn-ea"/>
                          <a:cs typeface="+mn-cs"/>
                        </a:rPr>
                        <a:t>
 METRO Marathon Düsseldorf 2017 - Wir waren dabei! ☀️#meindeloitte #deloittekarriere #deloittedeutschland #metromarathon #teambuilding #düsseldorf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426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- 2017-04-27 12:30:02 </a:t>
                      </a:r>
                      <a:r>
                        <a:rPr kumimoji="0" lang="en-US" sz="1000" b="0" i="0" u="none" strike="noStrike" kern="1200" cap="none" spc="0" normalizeH="0" baseline="0" noProof="0">
                          <a:ln>
                            <a:noFill/>
                          </a:ln>
                          <a:solidFill>
                            <a:prstClr val="black"/>
                          </a:solidFill>
                          <a:effectLst/>
                          <a:uLnTx/>
                          <a:uFillTx/>
                          <a:latin typeface="+mn-lt"/>
                          <a:ea typeface="+mn-ea"/>
                          <a:cs typeface="+mn-cs"/>
                        </a:rPr>
                        <a:t>
 Ihr habt Lust zu backen - wisst aber noch nicht was? Wie wäre es mit diesem sensationellen Kuchen? 🎂☺️ #meindeloitte #deloittedeutschland #karriere #colleaguesforlife #inspiration #deloittecake #kleinaberlecker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545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- 2017-04-21 11:48:37 </a:t>
                      </a:r>
                      <a:r>
                        <a:rPr kumimoji="0" lang="en-US" sz="1000" b="0" i="0" u="none" strike="noStrike" kern="1200" cap="none" spc="0" normalizeH="0" baseline="0" noProof="0">
                          <a:ln>
                            <a:noFill/>
                          </a:ln>
                          <a:solidFill>
                            <a:prstClr val="black"/>
                          </a:solidFill>
                          <a:effectLst/>
                          <a:uLnTx/>
                          <a:uFillTx/>
                          <a:latin typeface="+mn-lt"/>
                          <a:ea typeface="+mn-ea"/>
                          <a:cs typeface="+mn-cs"/>
                        </a:rPr>
                        <a:t>
 Outsmart them - with cyber intelligence. Getreu diesem Motto verbringen wir heute mit ausgewählten Kandidaten einen aufregenden Tag im Deloitte Greenhouse in Berlin. Schaut in unsere Story für mehr Infos 😊 #deloittedeutschland #meindeloitte #deloittegreenhouse #cybercareerdays #karriere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2468555"/>
                  </a:ext>
                </a:extLst>
              </a:tr>
            </a:tbl>
          </a:graphicData>
        </a:graphic>
      </p:graphicFrame>
      <p:sp>
        <p:nvSpPr>
          <p:cNvPr id="4" name="Text Placeholder 3">
            <a:extLst>
              <a:ext uri="{FF2B5EF4-FFF2-40B4-BE49-F238E27FC236}">
                <a16:creationId xmlns:a16="http://schemas.microsoft.com/office/drawing/2014/main" id="{52E89A15-4ABE-4B23-BDDC-839B54E0FCAE}"/>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2467587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E210-7A2C-4826-BBF9-1E3BDF67E114}"/>
              </a:ext>
            </a:extLst>
          </p:cNvPr>
          <p:cNvSpPr>
            <a:spLocks noGrp="1"/>
          </p:cNvSpPr>
          <p:nvPr>
            <p:ph type="title"/>
          </p:nvPr>
        </p:nvSpPr>
        <p:spPr/>
        <p:txBody>
          <a:bodyPr/>
          <a:lstStyle/>
          <a:p>
            <a:r>
              <a:rPr lang="en-US"/>
              <a:t>Instagram Posts Table | deloittedeutschlandkarriere - 3 of 8</a:t>
            </a:r>
          </a:p>
        </p:txBody>
      </p:sp>
      <p:graphicFrame>
        <p:nvGraphicFramePr>
          <p:cNvPr id="5" name="Table Placeholder 4">
            <a:extLst>
              <a:ext uri="{FF2B5EF4-FFF2-40B4-BE49-F238E27FC236}">
                <a16:creationId xmlns:a16="http://schemas.microsoft.com/office/drawing/2014/main" id="{B599E3BA-0955-45A5-9FB6-1063339DFE1C}"/>
              </a:ext>
            </a:extLst>
          </p:cNvPr>
          <p:cNvGraphicFramePr>
            <a:graphicFrameLocks noGrp="1"/>
          </p:cNvGraphicFramePr>
          <p:nvPr>
            <p:ph type="tbl" sz="quarter" idx="13"/>
            <p:extLst>
              <p:ext uri="{D42A27DB-BD31-4B8C-83A1-F6EECF244321}">
                <p14:modId xmlns:p14="http://schemas.microsoft.com/office/powerpoint/2010/main" val="44659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790011"/>
                    </a:ext>
                  </a:extLst>
                </a:gridCol>
                <a:gridCol w="987552">
                  <a:extLst>
                    <a:ext uri="{9D8B030D-6E8A-4147-A177-3AD203B41FA5}">
                      <a16:colId xmlns:a16="http://schemas.microsoft.com/office/drawing/2014/main" val="177842659"/>
                    </a:ext>
                  </a:extLst>
                </a:gridCol>
                <a:gridCol w="987552">
                  <a:extLst>
                    <a:ext uri="{9D8B030D-6E8A-4147-A177-3AD203B41FA5}">
                      <a16:colId xmlns:a16="http://schemas.microsoft.com/office/drawing/2014/main" val="1800099124"/>
                    </a:ext>
                  </a:extLst>
                </a:gridCol>
                <a:gridCol w="987552">
                  <a:extLst>
                    <a:ext uri="{9D8B030D-6E8A-4147-A177-3AD203B41FA5}">
                      <a16:colId xmlns:a16="http://schemas.microsoft.com/office/drawing/2014/main" val="2212948339"/>
                    </a:ext>
                  </a:extLst>
                </a:gridCol>
                <a:gridCol w="987552">
                  <a:extLst>
                    <a:ext uri="{9D8B030D-6E8A-4147-A177-3AD203B41FA5}">
                      <a16:colId xmlns:a16="http://schemas.microsoft.com/office/drawing/2014/main" val="266616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64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deloittedeutschlandkarriere - 2017-04-13 09:28:24 </a:t>
                      </a:r>
                      <a:r>
                        <a:rPr kumimoji="0" lang="de-DE" sz="1000" b="0" i="0" u="none" strike="noStrike" kern="1200" cap="none" spc="0" normalizeH="0" baseline="0" noProof="0">
                          <a:ln>
                            <a:noFill/>
                          </a:ln>
                          <a:solidFill>
                            <a:prstClr val="black"/>
                          </a:solidFill>
                          <a:effectLst/>
                          <a:uLnTx/>
                          <a:uFillTx/>
                          <a:latin typeface="+mn-lt"/>
                          <a:ea typeface="+mn-ea"/>
                          <a:cs typeface="+mn-cs"/>
                        </a:rPr>
                        <a:t>
 Die Osterhasen sind los | Im Frankfurter Office wurden die Kolleginnen und Kollegen heute morgen bereits mit einer kleinen Aufmerksamkeit überrascht. Der Spender wird noch gesucht ☺️ Wir wünschen auch euch ein prall gefülltes Nest und erholsame Feiertage 🐰 #deloitte #meindeloitte #deloittekarriere #deloittedeutschland #osterhase #ostern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848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- 2017-04-07 12:44:14 </a:t>
                      </a:r>
                      <a:r>
                        <a:rPr kumimoji="0" lang="en-US" sz="1000" b="0" i="0" u="none" strike="noStrike" kern="1200" cap="none" spc="0" normalizeH="0" baseline="0" noProof="0">
                          <a:ln>
                            <a:noFill/>
                          </a:ln>
                          <a:solidFill>
                            <a:prstClr val="black"/>
                          </a:solidFill>
                          <a:effectLst/>
                          <a:uLnTx/>
                          <a:uFillTx/>
                          <a:latin typeface="+mn-lt"/>
                          <a:ea typeface="+mn-ea"/>
                          <a:cs typeface="+mn-cs"/>
                        </a:rPr>
                        <a:t>
 Wir sind startklar für unser Deloitte Adventure | ein spannendes Karriere-Event mit Helidropping &amp; mehr in den belgischen Ardennen 😊 Lernt uns persönlich kennen - hier findet ihr weitere Events: www.deloitte.com/de/karriere-events #meindeloitte #deloittekarriere #event #recruiting #karriere #jobs #belgien #helidropping #outdoors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2338846"/>
                  </a:ext>
                </a:extLst>
              </a:tr>
            </a:tbl>
          </a:graphicData>
        </a:graphic>
      </p:graphicFrame>
      <p:sp>
        <p:nvSpPr>
          <p:cNvPr id="4" name="Text Placeholder 3">
            <a:extLst>
              <a:ext uri="{FF2B5EF4-FFF2-40B4-BE49-F238E27FC236}">
                <a16:creationId xmlns:a16="http://schemas.microsoft.com/office/drawing/2014/main" id="{3709BB22-02E6-417B-B084-70C6C0B0BC72}"/>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204245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7C3C-EBF7-4384-B981-432A1C3F238E}"/>
              </a:ext>
            </a:extLst>
          </p:cNvPr>
          <p:cNvSpPr>
            <a:spLocks noGrp="1"/>
          </p:cNvSpPr>
          <p:nvPr>
            <p:ph type="title"/>
          </p:nvPr>
        </p:nvSpPr>
        <p:spPr/>
        <p:txBody>
          <a:bodyPr/>
          <a:lstStyle/>
          <a:p>
            <a:r>
              <a:rPr lang="en-US"/>
              <a:t>Instagram Posts Table | deloittedeutschlandkarriere - 4 of 8</a:t>
            </a:r>
          </a:p>
        </p:txBody>
      </p:sp>
      <p:graphicFrame>
        <p:nvGraphicFramePr>
          <p:cNvPr id="5" name="Table Placeholder 4">
            <a:extLst>
              <a:ext uri="{FF2B5EF4-FFF2-40B4-BE49-F238E27FC236}">
                <a16:creationId xmlns:a16="http://schemas.microsoft.com/office/drawing/2014/main" id="{0D2DE060-A3F6-4064-A3C2-6E68E9E8E90F}"/>
              </a:ext>
            </a:extLst>
          </p:cNvPr>
          <p:cNvGraphicFramePr>
            <a:graphicFrameLocks noGrp="1"/>
          </p:cNvGraphicFramePr>
          <p:nvPr>
            <p:ph type="tbl" sz="quarter" idx="13"/>
            <p:extLst>
              <p:ext uri="{D42A27DB-BD31-4B8C-83A1-F6EECF244321}">
                <p14:modId xmlns:p14="http://schemas.microsoft.com/office/powerpoint/2010/main" val="300663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0850316"/>
                    </a:ext>
                  </a:extLst>
                </a:gridCol>
                <a:gridCol w="987552">
                  <a:extLst>
                    <a:ext uri="{9D8B030D-6E8A-4147-A177-3AD203B41FA5}">
                      <a16:colId xmlns:a16="http://schemas.microsoft.com/office/drawing/2014/main" val="1496824656"/>
                    </a:ext>
                  </a:extLst>
                </a:gridCol>
                <a:gridCol w="987552">
                  <a:extLst>
                    <a:ext uri="{9D8B030D-6E8A-4147-A177-3AD203B41FA5}">
                      <a16:colId xmlns:a16="http://schemas.microsoft.com/office/drawing/2014/main" val="2856123062"/>
                    </a:ext>
                  </a:extLst>
                </a:gridCol>
                <a:gridCol w="987552">
                  <a:extLst>
                    <a:ext uri="{9D8B030D-6E8A-4147-A177-3AD203B41FA5}">
                      <a16:colId xmlns:a16="http://schemas.microsoft.com/office/drawing/2014/main" val="453724484"/>
                    </a:ext>
                  </a:extLst>
                </a:gridCol>
                <a:gridCol w="987552">
                  <a:extLst>
                    <a:ext uri="{9D8B030D-6E8A-4147-A177-3AD203B41FA5}">
                      <a16:colId xmlns:a16="http://schemas.microsoft.com/office/drawing/2014/main" val="292055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501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- 2017-03-23 09:09:58 </a:t>
                      </a:r>
                      <a:r>
                        <a:rPr kumimoji="0" lang="en-US" sz="1000" b="0" i="0" u="none" strike="noStrike" kern="1200" cap="none" spc="0" normalizeH="0" baseline="0" noProof="0">
                          <a:ln>
                            <a:noFill/>
                          </a:ln>
                          <a:solidFill>
                            <a:prstClr val="black"/>
                          </a:solidFill>
                          <a:effectLst/>
                          <a:uLnTx/>
                          <a:uFillTx/>
                          <a:latin typeface="+mn-lt"/>
                          <a:ea typeface="+mn-ea"/>
                          <a:cs typeface="+mn-cs"/>
                        </a:rPr>
                        <a:t>
 Thanks for the compliments 😊 @_dave_joshua_ Wishing you all the best for your future endeavors. #deloittekarriere #deloittepraktikum #deloitteinterns
#Repost @_dave_joshua_ with @repostapp
・・・
•Internship nearly done• 
Only two more days to go. I think thats the point when to say thanks for the awesome time and all the lessons learned. It was awesome! •
If you are interested in the Audit business and thinking of doing an internship at one of the big four company's, but still have open questions, fell free to ask your questions. I'd love to share my experiences with you. 
#deloitte #career #frankfurt #audit #frankfurtschool #intern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203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- 2017-03-21 13:43:24 </a:t>
                      </a:r>
                      <a:r>
                        <a:rPr kumimoji="0" lang="en-US" sz="1000" b="0" i="0" u="none" strike="noStrike" kern="1200" cap="none" spc="0" normalizeH="0" baseline="0" noProof="0">
                          <a:ln>
                            <a:noFill/>
                          </a:ln>
                          <a:solidFill>
                            <a:prstClr val="black"/>
                          </a:solidFill>
                          <a:effectLst/>
                          <a:uLnTx/>
                          <a:uFillTx/>
                          <a:latin typeface="+mn-lt"/>
                          <a:ea typeface="+mn-ea"/>
                          <a:cs typeface="+mn-cs"/>
                        </a:rPr>
                        <a:t>
 Schaut vorbei &amp; lernt unsere Deloitte Digital Kollegen in Halle 9 persönlich kennen 😊 Los geht's! #cebit2017 #deloittedigital #deloittedigitalgermany
#Repost @deloittedigitalde with @repostapp
・・・
Coffee Anyone? 🙌🏻☕️🍵#deloittedigitalde @ #CeBIT #salesforce #worldtour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6740033"/>
                  </a:ext>
                </a:extLst>
              </a:tr>
            </a:tbl>
          </a:graphicData>
        </a:graphic>
      </p:graphicFrame>
      <p:sp>
        <p:nvSpPr>
          <p:cNvPr id="4" name="Text Placeholder 3">
            <a:extLst>
              <a:ext uri="{FF2B5EF4-FFF2-40B4-BE49-F238E27FC236}">
                <a16:creationId xmlns:a16="http://schemas.microsoft.com/office/drawing/2014/main" id="{674EB8A3-919B-4570-8D6B-70A6AECF4CAC}"/>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772755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A42C-8C7D-4797-84B8-946A69CB1AD9}"/>
              </a:ext>
            </a:extLst>
          </p:cNvPr>
          <p:cNvSpPr>
            <a:spLocks noGrp="1"/>
          </p:cNvSpPr>
          <p:nvPr>
            <p:ph type="title"/>
          </p:nvPr>
        </p:nvSpPr>
        <p:spPr/>
        <p:txBody>
          <a:bodyPr/>
          <a:lstStyle/>
          <a:p>
            <a:r>
              <a:rPr lang="en-US"/>
              <a:t>Instagram Posts Table | deloittedeutschlandkarriere - 5 of 8</a:t>
            </a:r>
          </a:p>
        </p:txBody>
      </p:sp>
      <p:graphicFrame>
        <p:nvGraphicFramePr>
          <p:cNvPr id="5" name="Table Placeholder 4">
            <a:extLst>
              <a:ext uri="{FF2B5EF4-FFF2-40B4-BE49-F238E27FC236}">
                <a16:creationId xmlns:a16="http://schemas.microsoft.com/office/drawing/2014/main" id="{2A2E7DF1-6CFD-4BB1-B826-8160CABD65CB}"/>
              </a:ext>
            </a:extLst>
          </p:cNvPr>
          <p:cNvGraphicFramePr>
            <a:graphicFrameLocks noGrp="1"/>
          </p:cNvGraphicFramePr>
          <p:nvPr>
            <p:ph type="tbl" sz="quarter" idx="13"/>
            <p:extLst>
              <p:ext uri="{D42A27DB-BD31-4B8C-83A1-F6EECF244321}">
                <p14:modId xmlns:p14="http://schemas.microsoft.com/office/powerpoint/2010/main" val="216441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85709665"/>
                    </a:ext>
                  </a:extLst>
                </a:gridCol>
                <a:gridCol w="987552">
                  <a:extLst>
                    <a:ext uri="{9D8B030D-6E8A-4147-A177-3AD203B41FA5}">
                      <a16:colId xmlns:a16="http://schemas.microsoft.com/office/drawing/2014/main" val="2324375780"/>
                    </a:ext>
                  </a:extLst>
                </a:gridCol>
                <a:gridCol w="987552">
                  <a:extLst>
                    <a:ext uri="{9D8B030D-6E8A-4147-A177-3AD203B41FA5}">
                      <a16:colId xmlns:a16="http://schemas.microsoft.com/office/drawing/2014/main" val="751820530"/>
                    </a:ext>
                  </a:extLst>
                </a:gridCol>
                <a:gridCol w="987552">
                  <a:extLst>
                    <a:ext uri="{9D8B030D-6E8A-4147-A177-3AD203B41FA5}">
                      <a16:colId xmlns:a16="http://schemas.microsoft.com/office/drawing/2014/main" val="964607687"/>
                    </a:ext>
                  </a:extLst>
                </a:gridCol>
                <a:gridCol w="987552">
                  <a:extLst>
                    <a:ext uri="{9D8B030D-6E8A-4147-A177-3AD203B41FA5}">
                      <a16:colId xmlns:a16="http://schemas.microsoft.com/office/drawing/2014/main" val="110128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869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- 2017-03-08 12:31:59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 #iwd2017 
@deloitte with @repostapp
・・・
We celebrate International Women's Day by focusing on confidence, courage, and culture - critical elements that help girls and women connect to technology fields and have opportunities to grow with purpose. 🚺 Learn more about Deloitte and @girlswhocode's commitment to make a difference so that has the opportunity to succeed. #iwd2017 #BeBoldForChange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057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- 2017-03-08 10:49:59 </a:t>
                      </a:r>
                      <a:r>
                        <a:rPr kumimoji="0" lang="en-US" sz="1000" b="0" i="0" u="none" strike="noStrike" kern="1200" cap="none" spc="0" normalizeH="0" baseline="0" noProof="0">
                          <a:ln>
                            <a:noFill/>
                          </a:ln>
                          <a:solidFill>
                            <a:prstClr val="black"/>
                          </a:solidFill>
                          <a:effectLst/>
                          <a:uLnTx/>
                          <a:uFillTx/>
                          <a:latin typeface="+mn-lt"/>
                          <a:ea typeface="+mn-ea"/>
                          <a:cs typeface="+mn-cs"/>
                        </a:rPr>
                        <a:t>
 Deloitte lässt seine Kunden und Mitarbeiter nie im Regen stehen! Beste Grüße aus London 😊 #deloittekarriere #meindeloitte #deloittelondon #london #rainydays #travel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688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- 2017-03-07 16:11:34 </a:t>
                      </a:r>
                      <a:r>
                        <a:rPr kumimoji="0" lang="en-US" sz="1000" b="0" i="0" u="none" strike="noStrike" kern="1200" cap="none" spc="0" normalizeH="0" baseline="0" noProof="0">
                          <a:ln>
                            <a:noFill/>
                          </a:ln>
                          <a:solidFill>
                            <a:prstClr val="black"/>
                          </a:solidFill>
                          <a:effectLst/>
                          <a:uLnTx/>
                          <a:uFillTx/>
                          <a:latin typeface="+mn-lt"/>
                          <a:ea typeface="+mn-ea"/>
                          <a:cs typeface="+mn-cs"/>
                        </a:rPr>
                        <a:t>
 Deloitte wünscht dem gesamten Team erfolgreiche Kongresstage und allen Teilnehmern viel Spaß! 👍 #poweredbydeloitte  #Repost @worldbusinessdialogue with @repostapp
・・・
Our Dialogue Magazine finally arrived 😍👯 #20thwbdialogue #facingchange #magazine #girlpower #köln #cologne #universityofcologne #prgirlsdoitbetter #magazines #indesign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7193510"/>
                  </a:ext>
                </a:extLst>
              </a:tr>
            </a:tbl>
          </a:graphicData>
        </a:graphic>
      </p:graphicFrame>
      <p:sp>
        <p:nvSpPr>
          <p:cNvPr id="4" name="Text Placeholder 3">
            <a:extLst>
              <a:ext uri="{FF2B5EF4-FFF2-40B4-BE49-F238E27FC236}">
                <a16:creationId xmlns:a16="http://schemas.microsoft.com/office/drawing/2014/main" id="{A96CD353-BAFF-41E0-9205-1B998E64230A}"/>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260864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B77B-BC8E-404A-9440-302BC02A94A4}"/>
              </a:ext>
            </a:extLst>
          </p:cNvPr>
          <p:cNvSpPr>
            <a:spLocks noGrp="1"/>
          </p:cNvSpPr>
          <p:nvPr>
            <p:ph type="title"/>
          </p:nvPr>
        </p:nvSpPr>
        <p:spPr/>
        <p:txBody>
          <a:bodyPr/>
          <a:lstStyle/>
          <a:p>
            <a:r>
              <a:rPr lang="en-US"/>
              <a:t>Instagram Posts Table | deloittedeutschlandkarriere - 6 of 8</a:t>
            </a:r>
          </a:p>
        </p:txBody>
      </p:sp>
      <p:graphicFrame>
        <p:nvGraphicFramePr>
          <p:cNvPr id="5" name="Table Placeholder 4">
            <a:extLst>
              <a:ext uri="{FF2B5EF4-FFF2-40B4-BE49-F238E27FC236}">
                <a16:creationId xmlns:a16="http://schemas.microsoft.com/office/drawing/2014/main" id="{8F5E7919-F057-4552-8DE2-5000653A520E}"/>
              </a:ext>
            </a:extLst>
          </p:cNvPr>
          <p:cNvGraphicFramePr>
            <a:graphicFrameLocks noGrp="1"/>
          </p:cNvGraphicFramePr>
          <p:nvPr>
            <p:ph type="tbl" sz="quarter" idx="13"/>
            <p:extLst>
              <p:ext uri="{D42A27DB-BD31-4B8C-83A1-F6EECF244321}">
                <p14:modId xmlns:p14="http://schemas.microsoft.com/office/powerpoint/2010/main" val="298291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9392446"/>
                    </a:ext>
                  </a:extLst>
                </a:gridCol>
                <a:gridCol w="987552">
                  <a:extLst>
                    <a:ext uri="{9D8B030D-6E8A-4147-A177-3AD203B41FA5}">
                      <a16:colId xmlns:a16="http://schemas.microsoft.com/office/drawing/2014/main" val="2205256785"/>
                    </a:ext>
                  </a:extLst>
                </a:gridCol>
                <a:gridCol w="987552">
                  <a:extLst>
                    <a:ext uri="{9D8B030D-6E8A-4147-A177-3AD203B41FA5}">
                      <a16:colId xmlns:a16="http://schemas.microsoft.com/office/drawing/2014/main" val="1955466500"/>
                    </a:ext>
                  </a:extLst>
                </a:gridCol>
                <a:gridCol w="987552">
                  <a:extLst>
                    <a:ext uri="{9D8B030D-6E8A-4147-A177-3AD203B41FA5}">
                      <a16:colId xmlns:a16="http://schemas.microsoft.com/office/drawing/2014/main" val="128901729"/>
                    </a:ext>
                  </a:extLst>
                </a:gridCol>
                <a:gridCol w="987552">
                  <a:extLst>
                    <a:ext uri="{9D8B030D-6E8A-4147-A177-3AD203B41FA5}">
                      <a16:colId xmlns:a16="http://schemas.microsoft.com/office/drawing/2014/main" val="71538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692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- 2017-03-02 14:48:13 </a:t>
                      </a:r>
                      <a:r>
                        <a:rPr kumimoji="0" lang="en-US" sz="1000" b="0" i="0" u="none" strike="noStrike" kern="1200" cap="none" spc="0" normalizeH="0" baseline="0" noProof="0">
                          <a:ln>
                            <a:noFill/>
                          </a:ln>
                          <a:solidFill>
                            <a:prstClr val="black"/>
                          </a:solidFill>
                          <a:effectLst/>
                          <a:uLnTx/>
                          <a:uFillTx/>
                          <a:latin typeface="+mn-lt"/>
                          <a:ea typeface="+mn-ea"/>
                          <a:cs typeface="+mn-cs"/>
                        </a:rPr>
                        <a:t>
 Einfach mal die Seele baumeln lassen | Unsere Praktikantin Lena genießt ihren Urlaub in vollen Zügen und schickte uns beneidenswerte Grüße ins verregnete Deutschland 😊 #deloittekarriere #meindeloitte #nofilterneeded #paradise #sommersonnesonnenschein #einfachmaldieseelebaumelnlassen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15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- 2017-02-27 12:56:32 </a:t>
                      </a:r>
                      <a:r>
                        <a:rPr kumimoji="0" lang="en-US" sz="1000" b="0" i="0" u="none" strike="noStrike" kern="1200" cap="none" spc="0" normalizeH="0" baseline="0" noProof="0">
                          <a:ln>
                            <a:noFill/>
                          </a:ln>
                          <a:solidFill>
                            <a:prstClr val="black"/>
                          </a:solidFill>
                          <a:effectLst/>
                          <a:uLnTx/>
                          <a:uFillTx/>
                          <a:latin typeface="+mn-lt"/>
                          <a:ea typeface="+mn-ea"/>
                          <a:cs typeface="+mn-cs"/>
                        </a:rPr>
                        <a:t>
 Helau aus Düsseldorf 😊 Ein Hoch auf die Karnevalszeit - unsere Düsseldorfer und Kölner Kollegen freuen sich über einen fröhlichen Montag bei den Karnevals-Umzügen der Umgebung! #deloittekarriere #meindeloitte #deloittedüsseldorf #deloitteköln #karneval #jecken #rosenmontag #helau #alaaf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174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- 2017-02-23 14:10:02 </a:t>
                      </a:r>
                      <a:r>
                        <a:rPr kumimoji="0" lang="en-US" sz="1000" b="0" i="0" u="none" strike="noStrike" kern="1200" cap="none" spc="0" normalizeH="0" baseline="0" noProof="0">
                          <a:ln>
                            <a:noFill/>
                          </a:ln>
                          <a:solidFill>
                            <a:prstClr val="black"/>
                          </a:solidFill>
                          <a:effectLst/>
                          <a:uLnTx/>
                          <a:uFillTx/>
                          <a:latin typeface="+mn-lt"/>
                          <a:ea typeface="+mn-ea"/>
                          <a:cs typeface="+mn-cs"/>
                        </a:rPr>
                        <a:t>
 Dieses Foto erreichte uns nicht aus dem Kölner, sondern aus dem Düsseldorfer Office ☺️ Auch dort wird kräftig und bunt gefeiert. Wir wünschen allen Jecken viel Spaß beim Feiern! Kölle Alaaf &amp; Düsseldorf Helau! 🎉👏😎 #deloittedeutschland #deloittekarriere #meindeloitte #karneval #putyourhandsupfordeloitte #helau #alaaf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331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- 2017-02-21 14:54:45 </a:t>
                      </a:r>
                      <a:r>
                        <a:rPr kumimoji="0" lang="en-US" sz="1000" b="0" i="0" u="none" strike="noStrike" kern="1200" cap="none" spc="0" normalizeH="0" baseline="0" noProof="0">
                          <a:ln>
                            <a:noFill/>
                          </a:ln>
                          <a:solidFill>
                            <a:prstClr val="black"/>
                          </a:solidFill>
                          <a:effectLst/>
                          <a:uLnTx/>
                          <a:uFillTx/>
                          <a:latin typeface="+mn-lt"/>
                          <a:ea typeface="+mn-ea"/>
                          <a:cs typeface="+mn-cs"/>
                        </a:rPr>
                        <a:t>
 Deloitte @ Kapstadt ☀️ Diese sonnigen Grüße erreichten uns eben von unserem Kollegen Leo, der in seinem Urlaub zufällig auf unser Büro gestoßen ist. #deloittekarriere #meindeloitte #deloittecapetown #kapstadt #southafrica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6488120"/>
                  </a:ext>
                </a:extLst>
              </a:tr>
            </a:tbl>
          </a:graphicData>
        </a:graphic>
      </p:graphicFrame>
      <p:sp>
        <p:nvSpPr>
          <p:cNvPr id="4" name="Text Placeholder 3">
            <a:extLst>
              <a:ext uri="{FF2B5EF4-FFF2-40B4-BE49-F238E27FC236}">
                <a16:creationId xmlns:a16="http://schemas.microsoft.com/office/drawing/2014/main" id="{4443DD01-4391-4933-81A2-F523E7BA33EB}"/>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82131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36BF-8A1B-4D38-9F46-3AB6AF4BD230}"/>
              </a:ext>
            </a:extLst>
          </p:cNvPr>
          <p:cNvSpPr>
            <a:spLocks noGrp="1"/>
          </p:cNvSpPr>
          <p:nvPr>
            <p:ph type="title"/>
          </p:nvPr>
        </p:nvSpPr>
        <p:spPr/>
        <p:txBody>
          <a:bodyPr/>
          <a:lstStyle/>
          <a:p>
            <a:r>
              <a:rPr lang="en-US"/>
              <a:t>Instagram Posts Table | deloittedeutschlandkarriere - 7 of 8</a:t>
            </a:r>
          </a:p>
        </p:txBody>
      </p:sp>
      <p:graphicFrame>
        <p:nvGraphicFramePr>
          <p:cNvPr id="5" name="Table Placeholder 4">
            <a:extLst>
              <a:ext uri="{FF2B5EF4-FFF2-40B4-BE49-F238E27FC236}">
                <a16:creationId xmlns:a16="http://schemas.microsoft.com/office/drawing/2014/main" id="{EEACE1EC-F701-4E74-B3E1-72B32FDB10DC}"/>
              </a:ext>
            </a:extLst>
          </p:cNvPr>
          <p:cNvGraphicFramePr>
            <a:graphicFrameLocks noGrp="1"/>
          </p:cNvGraphicFramePr>
          <p:nvPr>
            <p:ph type="tbl" sz="quarter" idx="13"/>
            <p:extLst>
              <p:ext uri="{D42A27DB-BD31-4B8C-83A1-F6EECF244321}">
                <p14:modId xmlns:p14="http://schemas.microsoft.com/office/powerpoint/2010/main" val="1185332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81728505"/>
                    </a:ext>
                  </a:extLst>
                </a:gridCol>
                <a:gridCol w="987552">
                  <a:extLst>
                    <a:ext uri="{9D8B030D-6E8A-4147-A177-3AD203B41FA5}">
                      <a16:colId xmlns:a16="http://schemas.microsoft.com/office/drawing/2014/main" val="2902730766"/>
                    </a:ext>
                  </a:extLst>
                </a:gridCol>
                <a:gridCol w="987552">
                  <a:extLst>
                    <a:ext uri="{9D8B030D-6E8A-4147-A177-3AD203B41FA5}">
                      <a16:colId xmlns:a16="http://schemas.microsoft.com/office/drawing/2014/main" val="2559247863"/>
                    </a:ext>
                  </a:extLst>
                </a:gridCol>
                <a:gridCol w="987552">
                  <a:extLst>
                    <a:ext uri="{9D8B030D-6E8A-4147-A177-3AD203B41FA5}">
                      <a16:colId xmlns:a16="http://schemas.microsoft.com/office/drawing/2014/main" val="955074775"/>
                    </a:ext>
                  </a:extLst>
                </a:gridCol>
                <a:gridCol w="987552">
                  <a:extLst>
                    <a:ext uri="{9D8B030D-6E8A-4147-A177-3AD203B41FA5}">
                      <a16:colId xmlns:a16="http://schemas.microsoft.com/office/drawing/2014/main" val="112802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40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- 2017-02-17 11:20:15 </a:t>
                      </a:r>
                      <a:r>
                        <a:rPr kumimoji="0" lang="en-US" sz="1000" b="0" i="0" u="none" strike="noStrike" kern="1200" cap="none" spc="0" normalizeH="0" baseline="0" noProof="0">
                          <a:ln>
                            <a:noFill/>
                          </a:ln>
                          <a:solidFill>
                            <a:prstClr val="black"/>
                          </a:solidFill>
                          <a:effectLst/>
                          <a:uLnTx/>
                          <a:uFillTx/>
                          <a:latin typeface="+mn-lt"/>
                          <a:ea typeface="+mn-ea"/>
                          <a:cs typeface="+mn-cs"/>
                        </a:rPr>
                        <a:t>
 Die Münchner Brand &amp; Communications Praktikanten und Werkstudenten lassen es sich gut gehen und läuten mit einem gemeinsamen "Weißwurschtfrühstück" das Wochenende ein 😊 Danke Laura für den Schnappschuss. Happy Weekend euch allen! #deloittekarriere #meindeloitte #deloittemünchen #praktikant #werkstudent #gettogether #frühstück #weißwurst #weekendvibes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280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- 2017-02-14 15:03:19 </a:t>
                      </a:r>
                      <a:r>
                        <a:rPr kumimoji="0" lang="en-US" sz="1000" b="0" i="0" u="none" strike="noStrike" kern="1200" cap="none" spc="0" normalizeH="0" baseline="0" noProof="0">
                          <a:ln>
                            <a:noFill/>
                          </a:ln>
                          <a:solidFill>
                            <a:prstClr val="black"/>
                          </a:solidFill>
                          <a:effectLst/>
                          <a:uLnTx/>
                          <a:uFillTx/>
                          <a:latin typeface="+mn-lt"/>
                          <a:ea typeface="+mn-ea"/>
                          <a:cs typeface="+mn-cs"/>
                        </a:rPr>
                        <a:t>
 Kreative Grüße von unserem Azubi-Instagram-Workshop aus den Digital Studios in Düsseldorf😎 #deloittekarriere #workshop #brainstorming #azubis #auszubildende #ausbildung #deloitteausbildung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508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- 2017-02-13 17:20:07 </a:t>
                      </a:r>
                      <a:r>
                        <a:rPr kumimoji="0" lang="en-US" sz="1000" b="0" i="0" u="none" strike="noStrike" kern="1200" cap="none" spc="0" normalizeH="0" baseline="0" noProof="0">
                          <a:ln>
                            <a:noFill/>
                          </a:ln>
                          <a:solidFill>
                            <a:prstClr val="black"/>
                          </a:solidFill>
                          <a:effectLst/>
                          <a:uLnTx/>
                          <a:uFillTx/>
                          <a:latin typeface="+mn-lt"/>
                          <a:ea typeface="+mn-ea"/>
                          <a:cs typeface="+mn-cs"/>
                        </a:rPr>
                        <a:t>
 Thanks @vodafone_karriere for hosting this year's OTaC conference #otac2017 and cocktail reception | Beautiful view above Düsseldorf from Vodafone's 18th floor sky lounge 😎 Cheers to all! #deloittekarriere #celebrations #awards #bestemployer #onlinetalentcommunication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736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- 2017-02-13 15:12:17 </a:t>
                      </a:r>
                      <a:r>
                        <a:rPr kumimoji="0" lang="en-US" sz="1000" b="0" i="0" u="none" strike="noStrike" kern="1200" cap="none" spc="0" normalizeH="0" baseline="0" noProof="0">
                          <a:ln>
                            <a:noFill/>
                          </a:ln>
                          <a:solidFill>
                            <a:prstClr val="black"/>
                          </a:solidFill>
                          <a:effectLst/>
                          <a:uLnTx/>
                          <a:uFillTx/>
                          <a:latin typeface="+mn-lt"/>
                          <a:ea typeface="+mn-ea"/>
                          <a:cs typeface="+mn-cs"/>
                        </a:rPr>
                        <a:t>
 Wir dürfen uns freuen und tun es 😀 - ein großes Dankeschön an euch &amp; Potentialpark (OTaC) für die Auszeichnung als Top 2 der besten deutschen Karrierewebseiten &amp; Top 3 der stärksten deutschen Social Media Auftritte 2017 für die digitale Bewerberkommunikation. Nun geht's los zum Cocktailempfang 🎉😎Alle Ergebnisse unter www.potentialpark.com #deloittekarriere #meindeloitte #otac2017 #awards #celebrations #career #bestemployer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0772131"/>
                  </a:ext>
                </a:extLst>
              </a:tr>
            </a:tbl>
          </a:graphicData>
        </a:graphic>
      </p:graphicFrame>
      <p:sp>
        <p:nvSpPr>
          <p:cNvPr id="4" name="Text Placeholder 3">
            <a:extLst>
              <a:ext uri="{FF2B5EF4-FFF2-40B4-BE49-F238E27FC236}">
                <a16:creationId xmlns:a16="http://schemas.microsoft.com/office/drawing/2014/main" id="{39CD0BAE-0A1F-4FD8-BBF7-88276DC995F7}"/>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561054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9EC3-2635-4E3D-B268-5EA95478E1B4}"/>
              </a:ext>
            </a:extLst>
          </p:cNvPr>
          <p:cNvSpPr>
            <a:spLocks noGrp="1"/>
          </p:cNvSpPr>
          <p:nvPr>
            <p:ph type="title"/>
          </p:nvPr>
        </p:nvSpPr>
        <p:spPr/>
        <p:txBody>
          <a:bodyPr/>
          <a:lstStyle/>
          <a:p>
            <a:r>
              <a:rPr lang="en-US"/>
              <a:t>Instagram Posts Table | deloittedeutschlandkarriere - 8 of 8</a:t>
            </a:r>
          </a:p>
        </p:txBody>
      </p:sp>
      <p:graphicFrame>
        <p:nvGraphicFramePr>
          <p:cNvPr id="5" name="Table Placeholder 4">
            <a:extLst>
              <a:ext uri="{FF2B5EF4-FFF2-40B4-BE49-F238E27FC236}">
                <a16:creationId xmlns:a16="http://schemas.microsoft.com/office/drawing/2014/main" id="{D2A211A4-3250-48D3-8E40-755FA5509622}"/>
              </a:ext>
            </a:extLst>
          </p:cNvPr>
          <p:cNvGraphicFramePr>
            <a:graphicFrameLocks noGrp="1"/>
          </p:cNvGraphicFramePr>
          <p:nvPr>
            <p:ph type="tbl" sz="quarter" idx="13"/>
            <p:extLst>
              <p:ext uri="{D42A27DB-BD31-4B8C-83A1-F6EECF244321}">
                <p14:modId xmlns:p14="http://schemas.microsoft.com/office/powerpoint/2010/main" val="111587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61789213"/>
                    </a:ext>
                  </a:extLst>
                </a:gridCol>
                <a:gridCol w="987552">
                  <a:extLst>
                    <a:ext uri="{9D8B030D-6E8A-4147-A177-3AD203B41FA5}">
                      <a16:colId xmlns:a16="http://schemas.microsoft.com/office/drawing/2014/main" val="1613982464"/>
                    </a:ext>
                  </a:extLst>
                </a:gridCol>
                <a:gridCol w="987552">
                  <a:extLst>
                    <a:ext uri="{9D8B030D-6E8A-4147-A177-3AD203B41FA5}">
                      <a16:colId xmlns:a16="http://schemas.microsoft.com/office/drawing/2014/main" val="292529088"/>
                    </a:ext>
                  </a:extLst>
                </a:gridCol>
                <a:gridCol w="987552">
                  <a:extLst>
                    <a:ext uri="{9D8B030D-6E8A-4147-A177-3AD203B41FA5}">
                      <a16:colId xmlns:a16="http://schemas.microsoft.com/office/drawing/2014/main" val="3366097773"/>
                    </a:ext>
                  </a:extLst>
                </a:gridCol>
                <a:gridCol w="987552">
                  <a:extLst>
                    <a:ext uri="{9D8B030D-6E8A-4147-A177-3AD203B41FA5}">
                      <a16:colId xmlns:a16="http://schemas.microsoft.com/office/drawing/2014/main" val="189344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47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deloittedeutschlandkarriere - 2017-02-08 16:31:39 </a:t>
                      </a:r>
                      <a:r>
                        <a:rPr kumimoji="0" lang="de-DE" sz="1000" b="0" i="0" u="none" strike="noStrike" kern="1200" cap="none" spc="0" normalizeH="0" baseline="0" noProof="0">
                          <a:ln>
                            <a:noFill/>
                          </a:ln>
                          <a:solidFill>
                            <a:prstClr val="black"/>
                          </a:solidFill>
                          <a:effectLst/>
                          <a:uLnTx/>
                          <a:uFillTx/>
                          <a:latin typeface="+mn-lt"/>
                          <a:ea typeface="+mn-ea"/>
                          <a:cs typeface="+mn-cs"/>
                        </a:rPr>
                        <a:t>
 Es geht doch nichts über eine lockere Pause zwischendurch | Julian hat sich &amp; seinen Consulting Kollegen dazu gleich mal einen kleinen Billiardtisch ins Büro gestellt 😊 #deloittedeutschland #deloittekarriere #meindeloitte #kreativepause #billiards #spassbeiderarbeit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67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deloittedeutschlandkarriere - 2017-01-20 16:15:53 </a:t>
                      </a:r>
                      <a:r>
                        <a:rPr kumimoji="0" lang="en-US" sz="1000" b="0" i="0" u="none" strike="noStrike" kern="1200" cap="none" spc="0" normalizeH="0" baseline="0" noProof="0">
                          <a:ln>
                            <a:noFill/>
                          </a:ln>
                          <a:solidFill>
                            <a:prstClr val="black"/>
                          </a:solidFill>
                          <a:effectLst/>
                          <a:uLnTx/>
                          <a:uFillTx/>
                          <a:latin typeface="+mn-lt"/>
                          <a:ea typeface="+mn-ea"/>
                          <a:cs typeface="+mn-cs"/>
                        </a:rPr>
                        <a:t>
 Skifahrern bei kaiserlichem Wetter | Unsere Kollegen Grüßen aus Lenggries, einem wunderbaren Skigebiet nur eine Stunde von unserem Münchner Büro entfernt, wo sie ihren Feierabend einläuten #deloittedeutschland #deloittekarriere #meindeloitte #deloittemünchen #officeoftheday #skifahren #lenggries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7379768"/>
                  </a:ext>
                </a:extLst>
              </a:tr>
            </a:tbl>
          </a:graphicData>
        </a:graphic>
      </p:graphicFrame>
      <p:sp>
        <p:nvSpPr>
          <p:cNvPr id="4" name="Text Placeholder 3">
            <a:extLst>
              <a:ext uri="{FF2B5EF4-FFF2-40B4-BE49-F238E27FC236}">
                <a16:creationId xmlns:a16="http://schemas.microsoft.com/office/drawing/2014/main" id="{A2FE0232-E090-472F-B5C7-126A5297A6DC}"/>
              </a:ext>
            </a:extLst>
          </p:cNvPr>
          <p:cNvSpPr>
            <a:spLocks noGrp="1"/>
          </p:cNvSpPr>
          <p:nvPr>
            <p:ph type="body" sz="quarter" idx="14"/>
          </p:nvPr>
        </p:nvSpPr>
        <p:spPr/>
        <p:txBody>
          <a:bodyPr/>
          <a:lstStyle/>
          <a:p>
            <a:r>
              <a:rPr lang="en-US"/>
              <a:t>06/01/2016 - 05/31/2017</a:t>
            </a:r>
          </a:p>
        </p:txBody>
      </p:sp>
    </p:spTree>
    <p:extLst>
      <p:ext uri="{BB962C8B-B14F-4D97-AF65-F5344CB8AC3E}">
        <p14:creationId xmlns:p14="http://schemas.microsoft.com/office/powerpoint/2010/main" val="38894743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361</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deloittedeutschlandkarriere - 1 of 8</vt:lpstr>
      <vt:lpstr>Instagram Posts Table | deloittedeutschlandkarriere - 2 of 8</vt:lpstr>
      <vt:lpstr>Instagram Posts Table | deloittedeutschlandkarriere - 3 of 8</vt:lpstr>
      <vt:lpstr>Instagram Posts Table | deloittedeutschlandkarriere - 4 of 8</vt:lpstr>
      <vt:lpstr>Instagram Posts Table | deloittedeutschlandkarriere - 5 of 8</vt:lpstr>
      <vt:lpstr>Instagram Posts Table | deloittedeutschlandkarriere - 6 of 8</vt:lpstr>
      <vt:lpstr>Instagram Posts Table | deloittedeutschlandkarriere - 7 of 8</vt:lpstr>
      <vt:lpstr>Instagram Posts Table | deloittedeutschlandkarriere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deloittedeutschlandkarriere - 1 of 8</dc:title>
  <dc:creator>Administrator</dc:creator>
  <cp:lastModifiedBy>Administrator</cp:lastModifiedBy>
  <cp:revision>1</cp:revision>
  <dcterms:created xsi:type="dcterms:W3CDTF">2018-06-29T04:11:34Z</dcterms:created>
  <dcterms:modified xsi:type="dcterms:W3CDTF">2018-06-29T04:12:59Z</dcterms:modified>
</cp:coreProperties>
</file>