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SFC Energy AG</c:v>
                </c:pt>
              </c:strCache>
            </c:strRef>
          </c:tx>
          <c:spPr>
            <a:ln w="28575" cap="rnd">
              <a:solidFill>
                <a:schemeClr val="accent1"/>
              </a:solidFill>
              <a:round/>
            </a:ln>
            <a:effectLst/>
          </c:spPr>
          <c:marker>
            <c:symbol val="none"/>
          </c:marker>
          <c:cat>
            <c:numRef>
              <c:f>Sheet1!$A$2:$A$28</c:f>
              <c:numCache>
                <c:formatCode>m/d/yyyy</c:formatCode>
                <c:ptCount val="27"/>
                <c:pt idx="0">
                  <c:v>44921</c:v>
                </c:pt>
                <c:pt idx="1">
                  <c:v>44928</c:v>
                </c:pt>
                <c:pt idx="2">
                  <c:v>44935</c:v>
                </c:pt>
                <c:pt idx="3">
                  <c:v>44942</c:v>
                </c:pt>
                <c:pt idx="4">
                  <c:v>44949</c:v>
                </c:pt>
                <c:pt idx="5">
                  <c:v>44956</c:v>
                </c:pt>
                <c:pt idx="6">
                  <c:v>44963</c:v>
                </c:pt>
                <c:pt idx="7">
                  <c:v>44970</c:v>
                </c:pt>
                <c:pt idx="8">
                  <c:v>44977</c:v>
                </c:pt>
                <c:pt idx="9">
                  <c:v>44984</c:v>
                </c:pt>
                <c:pt idx="10">
                  <c:v>44991</c:v>
                </c:pt>
                <c:pt idx="11">
                  <c:v>44998</c:v>
                </c:pt>
                <c:pt idx="12">
                  <c:v>45005</c:v>
                </c:pt>
                <c:pt idx="13">
                  <c:v>45012</c:v>
                </c:pt>
                <c:pt idx="14">
                  <c:v>45019</c:v>
                </c:pt>
                <c:pt idx="15">
                  <c:v>45026</c:v>
                </c:pt>
                <c:pt idx="16">
                  <c:v>45033</c:v>
                </c:pt>
                <c:pt idx="17">
                  <c:v>45040</c:v>
                </c:pt>
                <c:pt idx="18">
                  <c:v>45047</c:v>
                </c:pt>
                <c:pt idx="19">
                  <c:v>45054</c:v>
                </c:pt>
                <c:pt idx="20">
                  <c:v>45061</c:v>
                </c:pt>
                <c:pt idx="21">
                  <c:v>45068</c:v>
                </c:pt>
                <c:pt idx="22">
                  <c:v>45075</c:v>
                </c:pt>
                <c:pt idx="23">
                  <c:v>45082</c:v>
                </c:pt>
                <c:pt idx="24">
                  <c:v>45089</c:v>
                </c:pt>
                <c:pt idx="25">
                  <c:v>45096</c:v>
                </c:pt>
                <c:pt idx="26">
                  <c:v>45103</c:v>
                </c:pt>
              </c:numCache>
            </c:numRef>
          </c:cat>
          <c:val>
            <c:numRef>
              <c:f>Sheet1!$B$2:$B$28</c:f>
              <c:numCache>
                <c:formatCode>General</c:formatCode>
                <c:ptCount val="27"/>
                <c:pt idx="0">
                  <c:v>1.19277885235332</c:v>
                </c:pt>
                <c:pt idx="1">
                  <c:v>0.98757566103854699</c:v>
                </c:pt>
                <c:pt idx="2">
                  <c:v>0.85173501577287103</c:v>
                </c:pt>
                <c:pt idx="3">
                  <c:v>1.26681263684704</c:v>
                </c:pt>
                <c:pt idx="4">
                  <c:v>1.2355212355212399</c:v>
                </c:pt>
                <c:pt idx="5">
                  <c:v>1.0373760488177</c:v>
                </c:pt>
                <c:pt idx="6">
                  <c:v>1.32870300468066</c:v>
                </c:pt>
                <c:pt idx="7">
                  <c:v>0.83445090150499202</c:v>
                </c:pt>
                <c:pt idx="8">
                  <c:v>0.59110388650805401</c:v>
                </c:pt>
                <c:pt idx="9">
                  <c:v>0.71984721610107205</c:v>
                </c:pt>
                <c:pt idx="10">
                  <c:v>0.65635939323220505</c:v>
                </c:pt>
                <c:pt idx="11">
                  <c:v>0.71004202289523299</c:v>
                </c:pt>
                <c:pt idx="12">
                  <c:v>0.63309352517985595</c:v>
                </c:pt>
                <c:pt idx="13">
                  <c:v>0.80068630254503903</c:v>
                </c:pt>
                <c:pt idx="14">
                  <c:v>0.31205673758865199</c:v>
                </c:pt>
                <c:pt idx="15">
                  <c:v>0.45248868778280499</c:v>
                </c:pt>
                <c:pt idx="16">
                  <c:v>1.52027027027027</c:v>
                </c:pt>
                <c:pt idx="17">
                  <c:v>0.84581253466444795</c:v>
                </c:pt>
                <c:pt idx="18">
                  <c:v>0.75622164168843697</c:v>
                </c:pt>
                <c:pt idx="19">
                  <c:v>0.87336244541484698</c:v>
                </c:pt>
                <c:pt idx="20">
                  <c:v>0.45995670995671001</c:v>
                </c:pt>
                <c:pt idx="21">
                  <c:v>0.80797199030433597</c:v>
                </c:pt>
                <c:pt idx="22">
                  <c:v>1.13545284531125</c:v>
                </c:pt>
                <c:pt idx="23">
                  <c:v>0.72645621450270803</c:v>
                </c:pt>
                <c:pt idx="24">
                  <c:v>0.69499082087595099</c:v>
                </c:pt>
                <c:pt idx="25">
                  <c:v>1.11993749186092</c:v>
                </c:pt>
                <c:pt idx="26">
                  <c:v>0.75981970379909902</c:v>
                </c:pt>
              </c:numCache>
            </c:numRef>
          </c:val>
          <c:smooth val="0"/>
          <c:extLst>
            <c:ext xmlns:c16="http://schemas.microsoft.com/office/drawing/2014/chart" uri="{C3380CC4-5D6E-409C-BE32-E72D297353CC}">
              <c16:uniqueId val="{00000000-63A7-4441-B113-F017A2A4F094}"/>
            </c:ext>
          </c:extLst>
        </c:ser>
        <c:dLbls>
          <c:showLegendKey val="0"/>
          <c:showVal val="0"/>
          <c:showCatName val="0"/>
          <c:showSerName val="0"/>
          <c:showPercent val="0"/>
          <c:showBubbleSize val="0"/>
        </c:dLbls>
        <c:smooth val="0"/>
        <c:axId val="380299496"/>
        <c:axId val="380299824"/>
      </c:lineChart>
      <c:dateAx>
        <c:axId val="380299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99824"/>
        <c:crosses val="autoZero"/>
        <c:auto val="1"/>
        <c:lblOffset val="100"/>
        <c:baseTimeUnit val="days"/>
      </c:dateAx>
      <c:valAx>
        <c:axId val="38029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299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SFC Energy AG</c:v>
                </c:pt>
              </c:strCache>
            </c:strRef>
          </c:tx>
          <c:spPr>
            <a:ln w="28575" cap="rnd">
              <a:solidFill>
                <a:schemeClr val="accent1"/>
              </a:solidFill>
              <a:round/>
            </a:ln>
            <a:effectLst/>
          </c:spPr>
          <c:marker>
            <c:symbol val="none"/>
          </c:marker>
          <c:cat>
            <c:numRef>
              <c:f>Sheet1!$A$2:$A$28</c:f>
              <c:numCache>
                <c:formatCode>m/d/yyyy</c:formatCode>
                <c:ptCount val="27"/>
                <c:pt idx="0">
                  <c:v>44921</c:v>
                </c:pt>
                <c:pt idx="1">
                  <c:v>44928</c:v>
                </c:pt>
                <c:pt idx="2">
                  <c:v>44935</c:v>
                </c:pt>
                <c:pt idx="3">
                  <c:v>44942</c:v>
                </c:pt>
                <c:pt idx="4">
                  <c:v>44949</c:v>
                </c:pt>
                <c:pt idx="5">
                  <c:v>44956</c:v>
                </c:pt>
                <c:pt idx="6">
                  <c:v>44963</c:v>
                </c:pt>
                <c:pt idx="7">
                  <c:v>44970</c:v>
                </c:pt>
                <c:pt idx="8">
                  <c:v>44977</c:v>
                </c:pt>
                <c:pt idx="9">
                  <c:v>44984</c:v>
                </c:pt>
                <c:pt idx="10">
                  <c:v>44991</c:v>
                </c:pt>
                <c:pt idx="11">
                  <c:v>44998</c:v>
                </c:pt>
                <c:pt idx="12">
                  <c:v>45005</c:v>
                </c:pt>
                <c:pt idx="13">
                  <c:v>45012</c:v>
                </c:pt>
                <c:pt idx="14">
                  <c:v>45019</c:v>
                </c:pt>
                <c:pt idx="15">
                  <c:v>45026</c:v>
                </c:pt>
                <c:pt idx="16">
                  <c:v>45033</c:v>
                </c:pt>
                <c:pt idx="17">
                  <c:v>45040</c:v>
                </c:pt>
                <c:pt idx="18">
                  <c:v>45047</c:v>
                </c:pt>
                <c:pt idx="19">
                  <c:v>45054</c:v>
                </c:pt>
                <c:pt idx="20">
                  <c:v>45061</c:v>
                </c:pt>
                <c:pt idx="21">
                  <c:v>45068</c:v>
                </c:pt>
                <c:pt idx="22">
                  <c:v>45075</c:v>
                </c:pt>
                <c:pt idx="23">
                  <c:v>45082</c:v>
                </c:pt>
                <c:pt idx="24">
                  <c:v>45089</c:v>
                </c:pt>
                <c:pt idx="25">
                  <c:v>45096</c:v>
                </c:pt>
                <c:pt idx="26">
                  <c:v>45103</c:v>
                </c:pt>
              </c:numCache>
            </c:numRef>
          </c:cat>
          <c:val>
            <c:numRef>
              <c:f>Sheet1!$B$2:$B$28</c:f>
              <c:numCache>
                <c:formatCode>General</c:formatCode>
                <c:ptCount val="27"/>
                <c:pt idx="0">
                  <c:v>74</c:v>
                </c:pt>
                <c:pt idx="1">
                  <c:v>62</c:v>
                </c:pt>
                <c:pt idx="2">
                  <c:v>54</c:v>
                </c:pt>
                <c:pt idx="3">
                  <c:v>81</c:v>
                </c:pt>
                <c:pt idx="4">
                  <c:v>80</c:v>
                </c:pt>
                <c:pt idx="5">
                  <c:v>68</c:v>
                </c:pt>
                <c:pt idx="6">
                  <c:v>88</c:v>
                </c:pt>
                <c:pt idx="7">
                  <c:v>56</c:v>
                </c:pt>
                <c:pt idx="8">
                  <c:v>40</c:v>
                </c:pt>
                <c:pt idx="9">
                  <c:v>49</c:v>
                </c:pt>
                <c:pt idx="10">
                  <c:v>45</c:v>
                </c:pt>
                <c:pt idx="11">
                  <c:v>49</c:v>
                </c:pt>
                <c:pt idx="12">
                  <c:v>44</c:v>
                </c:pt>
                <c:pt idx="13">
                  <c:v>56</c:v>
                </c:pt>
                <c:pt idx="14">
                  <c:v>22</c:v>
                </c:pt>
                <c:pt idx="15">
                  <c:v>32</c:v>
                </c:pt>
                <c:pt idx="16">
                  <c:v>108</c:v>
                </c:pt>
                <c:pt idx="17">
                  <c:v>61</c:v>
                </c:pt>
                <c:pt idx="18">
                  <c:v>55</c:v>
                </c:pt>
                <c:pt idx="19">
                  <c:v>64</c:v>
                </c:pt>
                <c:pt idx="20">
                  <c:v>34</c:v>
                </c:pt>
                <c:pt idx="21">
                  <c:v>60</c:v>
                </c:pt>
                <c:pt idx="22">
                  <c:v>85</c:v>
                </c:pt>
                <c:pt idx="23">
                  <c:v>55</c:v>
                </c:pt>
                <c:pt idx="24">
                  <c:v>53</c:v>
                </c:pt>
                <c:pt idx="25">
                  <c:v>86</c:v>
                </c:pt>
                <c:pt idx="26">
                  <c:v>59</c:v>
                </c:pt>
              </c:numCache>
            </c:numRef>
          </c:val>
          <c:smooth val="0"/>
          <c:extLst>
            <c:ext xmlns:c16="http://schemas.microsoft.com/office/drawing/2014/chart" uri="{C3380CC4-5D6E-409C-BE32-E72D297353CC}">
              <c16:uniqueId val="{00000000-CC2E-43AE-A425-6A8BBBC29C81}"/>
            </c:ext>
          </c:extLst>
        </c:ser>
        <c:dLbls>
          <c:showLegendKey val="0"/>
          <c:showVal val="0"/>
          <c:showCatName val="0"/>
          <c:showSerName val="0"/>
          <c:showPercent val="0"/>
          <c:showBubbleSize val="0"/>
        </c:dLbls>
        <c:smooth val="0"/>
        <c:axId val="384790360"/>
        <c:axId val="384789376"/>
      </c:lineChart>
      <c:dateAx>
        <c:axId val="38479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89376"/>
        <c:crosses val="autoZero"/>
        <c:auto val="1"/>
        <c:lblOffset val="100"/>
        <c:baseTimeUnit val="days"/>
      </c:dateAx>
      <c:valAx>
        <c:axId val="38478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9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SFC Energy AG</c:v>
                </c:pt>
              </c:strCache>
            </c:strRef>
          </c:tx>
          <c:spPr>
            <a:ln w="28575" cap="rnd">
              <a:solidFill>
                <a:schemeClr val="accent1"/>
              </a:solidFill>
              <a:round/>
            </a:ln>
            <a:effectLst/>
          </c:spPr>
          <c:marker>
            <c:symbol val="none"/>
          </c:marker>
          <c:cat>
            <c:numRef>
              <c:f>Sheet1!$A$2:$A$182</c:f>
              <c:numCache>
                <c:formatCode>m/d/yyyy</c:formatCode>
                <c:ptCount val="18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numCache>
            </c:numRef>
          </c:cat>
          <c:val>
            <c:numRef>
              <c:f>Sheet1!$B$2:$B$182</c:f>
              <c:numCache>
                <c:formatCode>General</c:formatCode>
                <c:ptCount val="181"/>
                <c:pt idx="0">
                  <c:v>0</c:v>
                </c:pt>
                <c:pt idx="1">
                  <c:v>0</c:v>
                </c:pt>
                <c:pt idx="2">
                  <c:v>0</c:v>
                </c:pt>
                <c:pt idx="3">
                  <c:v>136</c:v>
                </c:pt>
                <c:pt idx="4">
                  <c:v>0</c:v>
                </c:pt>
                <c:pt idx="5">
                  <c:v>0</c:v>
                </c:pt>
                <c:pt idx="6">
                  <c:v>0</c:v>
                </c:pt>
                <c:pt idx="7">
                  <c:v>0</c:v>
                </c:pt>
                <c:pt idx="8">
                  <c:v>107</c:v>
                </c:pt>
                <c:pt idx="9">
                  <c:v>149</c:v>
                </c:pt>
                <c:pt idx="10">
                  <c:v>0</c:v>
                </c:pt>
                <c:pt idx="11">
                  <c:v>0</c:v>
                </c:pt>
                <c:pt idx="12">
                  <c:v>251</c:v>
                </c:pt>
                <c:pt idx="13">
                  <c:v>0</c:v>
                </c:pt>
                <c:pt idx="14">
                  <c:v>0</c:v>
                </c:pt>
                <c:pt idx="15">
                  <c:v>159</c:v>
                </c:pt>
                <c:pt idx="16">
                  <c:v>107</c:v>
                </c:pt>
                <c:pt idx="17">
                  <c:v>681</c:v>
                </c:pt>
                <c:pt idx="18">
                  <c:v>0</c:v>
                </c:pt>
                <c:pt idx="19">
                  <c:v>0</c:v>
                </c:pt>
                <c:pt idx="20">
                  <c:v>0</c:v>
                </c:pt>
                <c:pt idx="21">
                  <c:v>0</c:v>
                </c:pt>
                <c:pt idx="22">
                  <c:v>0</c:v>
                </c:pt>
                <c:pt idx="23">
                  <c:v>119</c:v>
                </c:pt>
                <c:pt idx="24">
                  <c:v>0</c:v>
                </c:pt>
                <c:pt idx="25">
                  <c:v>0</c:v>
                </c:pt>
                <c:pt idx="26">
                  <c:v>231</c:v>
                </c:pt>
                <c:pt idx="27">
                  <c:v>0</c:v>
                </c:pt>
                <c:pt idx="28">
                  <c:v>0</c:v>
                </c:pt>
                <c:pt idx="29">
                  <c:v>183</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171</c:v>
                </c:pt>
                <c:pt idx="48">
                  <c:v>0</c:v>
                </c:pt>
                <c:pt idx="49">
                  <c:v>0</c:v>
                </c:pt>
                <c:pt idx="50">
                  <c:v>0</c:v>
                </c:pt>
                <c:pt idx="51">
                  <c:v>99</c:v>
                </c:pt>
                <c:pt idx="52">
                  <c:v>0</c:v>
                </c:pt>
                <c:pt idx="53">
                  <c:v>112</c:v>
                </c:pt>
                <c:pt idx="54">
                  <c:v>0</c:v>
                </c:pt>
                <c:pt idx="55">
                  <c:v>0</c:v>
                </c:pt>
                <c:pt idx="56">
                  <c:v>0</c:v>
                </c:pt>
                <c:pt idx="57">
                  <c:v>530</c:v>
                </c:pt>
                <c:pt idx="58">
                  <c:v>0</c:v>
                </c:pt>
                <c:pt idx="59">
                  <c:v>74</c:v>
                </c:pt>
                <c:pt idx="60">
                  <c:v>0</c:v>
                </c:pt>
                <c:pt idx="61">
                  <c:v>0</c:v>
                </c:pt>
                <c:pt idx="62">
                  <c:v>0</c:v>
                </c:pt>
                <c:pt idx="63">
                  <c:v>0</c:v>
                </c:pt>
                <c:pt idx="64">
                  <c:v>146</c:v>
                </c:pt>
                <c:pt idx="65">
                  <c:v>0</c:v>
                </c:pt>
                <c:pt idx="66">
                  <c:v>374</c:v>
                </c:pt>
                <c:pt idx="67">
                  <c:v>523</c:v>
                </c:pt>
                <c:pt idx="68">
                  <c:v>382</c:v>
                </c:pt>
                <c:pt idx="69">
                  <c:v>0</c:v>
                </c:pt>
                <c:pt idx="70">
                  <c:v>0</c:v>
                </c:pt>
                <c:pt idx="71">
                  <c:v>0</c:v>
                </c:pt>
                <c:pt idx="72">
                  <c:v>64</c:v>
                </c:pt>
                <c:pt idx="73">
                  <c:v>328</c:v>
                </c:pt>
                <c:pt idx="74">
                  <c:v>0</c:v>
                </c:pt>
                <c:pt idx="75">
                  <c:v>0</c:v>
                </c:pt>
                <c:pt idx="76">
                  <c:v>0</c:v>
                </c:pt>
                <c:pt idx="77">
                  <c:v>0</c:v>
                </c:pt>
                <c:pt idx="78">
                  <c:v>0</c:v>
                </c:pt>
                <c:pt idx="79">
                  <c:v>137</c:v>
                </c:pt>
                <c:pt idx="80">
                  <c:v>0</c:v>
                </c:pt>
                <c:pt idx="81">
                  <c:v>626</c:v>
                </c:pt>
                <c:pt idx="82">
                  <c:v>0</c:v>
                </c:pt>
                <c:pt idx="83">
                  <c:v>0</c:v>
                </c:pt>
                <c:pt idx="84">
                  <c:v>0</c:v>
                </c:pt>
                <c:pt idx="85">
                  <c:v>73</c:v>
                </c:pt>
                <c:pt idx="86">
                  <c:v>0</c:v>
                </c:pt>
                <c:pt idx="87">
                  <c:v>0</c:v>
                </c:pt>
                <c:pt idx="88">
                  <c:v>187</c:v>
                </c:pt>
                <c:pt idx="89">
                  <c:v>0</c:v>
                </c:pt>
                <c:pt idx="90">
                  <c:v>0</c:v>
                </c:pt>
                <c:pt idx="91">
                  <c:v>0</c:v>
                </c:pt>
                <c:pt idx="92">
                  <c:v>1872</c:v>
                </c:pt>
                <c:pt idx="93">
                  <c:v>0</c:v>
                </c:pt>
                <c:pt idx="94">
                  <c:v>66</c:v>
                </c:pt>
                <c:pt idx="95">
                  <c:v>0</c:v>
                </c:pt>
                <c:pt idx="96">
                  <c:v>0</c:v>
                </c:pt>
                <c:pt idx="97">
                  <c:v>0</c:v>
                </c:pt>
                <c:pt idx="98">
                  <c:v>0</c:v>
                </c:pt>
                <c:pt idx="99">
                  <c:v>0</c:v>
                </c:pt>
                <c:pt idx="100">
                  <c:v>146</c:v>
                </c:pt>
                <c:pt idx="101">
                  <c:v>0</c:v>
                </c:pt>
                <c:pt idx="102">
                  <c:v>761</c:v>
                </c:pt>
                <c:pt idx="103">
                  <c:v>0</c:v>
                </c:pt>
                <c:pt idx="104">
                  <c:v>0</c:v>
                </c:pt>
                <c:pt idx="105">
                  <c:v>0</c:v>
                </c:pt>
                <c:pt idx="106">
                  <c:v>921</c:v>
                </c:pt>
                <c:pt idx="107">
                  <c:v>474</c:v>
                </c:pt>
                <c:pt idx="108">
                  <c:v>177</c:v>
                </c:pt>
                <c:pt idx="109">
                  <c:v>0</c:v>
                </c:pt>
                <c:pt idx="110">
                  <c:v>110</c:v>
                </c:pt>
                <c:pt idx="111">
                  <c:v>0</c:v>
                </c:pt>
                <c:pt idx="112">
                  <c:v>0</c:v>
                </c:pt>
                <c:pt idx="113">
                  <c:v>0</c:v>
                </c:pt>
                <c:pt idx="114">
                  <c:v>107</c:v>
                </c:pt>
                <c:pt idx="115">
                  <c:v>72</c:v>
                </c:pt>
                <c:pt idx="116">
                  <c:v>107</c:v>
                </c:pt>
                <c:pt idx="117">
                  <c:v>198</c:v>
                </c:pt>
                <c:pt idx="118">
                  <c:v>0</c:v>
                </c:pt>
                <c:pt idx="119">
                  <c:v>0</c:v>
                </c:pt>
                <c:pt idx="120">
                  <c:v>0</c:v>
                </c:pt>
                <c:pt idx="121">
                  <c:v>530</c:v>
                </c:pt>
                <c:pt idx="122">
                  <c:v>0</c:v>
                </c:pt>
                <c:pt idx="123">
                  <c:v>1301</c:v>
                </c:pt>
                <c:pt idx="124">
                  <c:v>0</c:v>
                </c:pt>
                <c:pt idx="125">
                  <c:v>0</c:v>
                </c:pt>
                <c:pt idx="126">
                  <c:v>0</c:v>
                </c:pt>
                <c:pt idx="127">
                  <c:v>92</c:v>
                </c:pt>
                <c:pt idx="128">
                  <c:v>0</c:v>
                </c:pt>
                <c:pt idx="129">
                  <c:v>183</c:v>
                </c:pt>
                <c:pt idx="130">
                  <c:v>231</c:v>
                </c:pt>
                <c:pt idx="131">
                  <c:v>0</c:v>
                </c:pt>
                <c:pt idx="132">
                  <c:v>0</c:v>
                </c:pt>
                <c:pt idx="133">
                  <c:v>0</c:v>
                </c:pt>
                <c:pt idx="134">
                  <c:v>79</c:v>
                </c:pt>
                <c:pt idx="135">
                  <c:v>0</c:v>
                </c:pt>
                <c:pt idx="136">
                  <c:v>151</c:v>
                </c:pt>
                <c:pt idx="137">
                  <c:v>0</c:v>
                </c:pt>
                <c:pt idx="138">
                  <c:v>0</c:v>
                </c:pt>
                <c:pt idx="139">
                  <c:v>0</c:v>
                </c:pt>
                <c:pt idx="140">
                  <c:v>0</c:v>
                </c:pt>
                <c:pt idx="141">
                  <c:v>982</c:v>
                </c:pt>
                <c:pt idx="142">
                  <c:v>235</c:v>
                </c:pt>
                <c:pt idx="143">
                  <c:v>0</c:v>
                </c:pt>
                <c:pt idx="144">
                  <c:v>0</c:v>
                </c:pt>
                <c:pt idx="145">
                  <c:v>440</c:v>
                </c:pt>
                <c:pt idx="146">
                  <c:v>0</c:v>
                </c:pt>
                <c:pt idx="147">
                  <c:v>0</c:v>
                </c:pt>
                <c:pt idx="148">
                  <c:v>0</c:v>
                </c:pt>
                <c:pt idx="149">
                  <c:v>132</c:v>
                </c:pt>
                <c:pt idx="150">
                  <c:v>57</c:v>
                </c:pt>
                <c:pt idx="151">
                  <c:v>0</c:v>
                </c:pt>
                <c:pt idx="152">
                  <c:v>0</c:v>
                </c:pt>
                <c:pt idx="153">
                  <c:v>0</c:v>
                </c:pt>
                <c:pt idx="154">
                  <c:v>0</c:v>
                </c:pt>
                <c:pt idx="155">
                  <c:v>0</c:v>
                </c:pt>
                <c:pt idx="156">
                  <c:v>56</c:v>
                </c:pt>
                <c:pt idx="157">
                  <c:v>193</c:v>
                </c:pt>
                <c:pt idx="158">
                  <c:v>0</c:v>
                </c:pt>
                <c:pt idx="159">
                  <c:v>0</c:v>
                </c:pt>
                <c:pt idx="160">
                  <c:v>0</c:v>
                </c:pt>
                <c:pt idx="161">
                  <c:v>0</c:v>
                </c:pt>
                <c:pt idx="162">
                  <c:v>0</c:v>
                </c:pt>
                <c:pt idx="163">
                  <c:v>0</c:v>
                </c:pt>
                <c:pt idx="164">
                  <c:v>588</c:v>
                </c:pt>
                <c:pt idx="165">
                  <c:v>166</c:v>
                </c:pt>
                <c:pt idx="166">
                  <c:v>91</c:v>
                </c:pt>
                <c:pt idx="167">
                  <c:v>0</c:v>
                </c:pt>
                <c:pt idx="168">
                  <c:v>0</c:v>
                </c:pt>
                <c:pt idx="169">
                  <c:v>0</c:v>
                </c:pt>
                <c:pt idx="170">
                  <c:v>267</c:v>
                </c:pt>
                <c:pt idx="171">
                  <c:v>0</c:v>
                </c:pt>
                <c:pt idx="172">
                  <c:v>72</c:v>
                </c:pt>
                <c:pt idx="173">
                  <c:v>0</c:v>
                </c:pt>
                <c:pt idx="174">
                  <c:v>0</c:v>
                </c:pt>
                <c:pt idx="175">
                  <c:v>0</c:v>
                </c:pt>
                <c:pt idx="176">
                  <c:v>0</c:v>
                </c:pt>
                <c:pt idx="177">
                  <c:v>0</c:v>
                </c:pt>
                <c:pt idx="178">
                  <c:v>0</c:v>
                </c:pt>
                <c:pt idx="179">
                  <c:v>496</c:v>
                </c:pt>
                <c:pt idx="180">
                  <c:v>0</c:v>
                </c:pt>
              </c:numCache>
            </c:numRef>
          </c:val>
          <c:smooth val="0"/>
          <c:extLst>
            <c:ext xmlns:c16="http://schemas.microsoft.com/office/drawing/2014/chart" uri="{C3380CC4-5D6E-409C-BE32-E72D297353CC}">
              <c16:uniqueId val="{00000000-50DB-4603-8846-29D5A8969D2B}"/>
            </c:ext>
          </c:extLst>
        </c:ser>
        <c:dLbls>
          <c:showLegendKey val="0"/>
          <c:showVal val="0"/>
          <c:showCatName val="0"/>
          <c:showSerName val="0"/>
          <c:showPercent val="0"/>
          <c:showBubbleSize val="0"/>
        </c:dLbls>
        <c:smooth val="0"/>
        <c:axId val="493959984"/>
        <c:axId val="493962280"/>
      </c:lineChart>
      <c:dateAx>
        <c:axId val="49395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62280"/>
        <c:crosses val="autoZero"/>
        <c:auto val="1"/>
        <c:lblOffset val="100"/>
        <c:baseTimeUnit val="days"/>
      </c:dateAx>
      <c:valAx>
        <c:axId val="49396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95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E4A0A-95F3-4EEC-BDAA-4D06890E58E9}"/>
              </a:ext>
            </a:extLst>
          </p:cNvPr>
          <p:cNvSpPr>
            <a:spLocks noGrp="1"/>
          </p:cNvSpPr>
          <p:nvPr>
            <p:ph type="ctrTitle"/>
          </p:nvPr>
        </p:nvSpPr>
        <p:spPr/>
        <p:txBody>
          <a:bodyPr/>
          <a:lstStyle/>
          <a:p>
            <a:r>
              <a:rPr lang="en-US"/>
              <a:t>LinkedIn</a:t>
            </a:r>
          </a:p>
        </p:txBody>
      </p:sp>
      <p:sp>
        <p:nvSpPr>
          <p:cNvPr id="3" name="Subtitle 2">
            <a:extLst>
              <a:ext uri="{FF2B5EF4-FFF2-40B4-BE49-F238E27FC236}">
                <a16:creationId xmlns:a16="http://schemas.microsoft.com/office/drawing/2014/main" id="{2C9B4C7D-1E98-4E49-A7D0-90330C399DE6}"/>
              </a:ext>
            </a:extLst>
          </p:cNvPr>
          <p:cNvSpPr>
            <a:spLocks noGrp="1"/>
          </p:cNvSpPr>
          <p:nvPr>
            <p:ph type="subTitle" idx="1"/>
          </p:nvPr>
        </p:nvSpPr>
        <p:spPr/>
        <p:txBody>
          <a:bodyPr/>
          <a:lstStyle/>
          <a:p>
            <a:r>
              <a:rPr lang="en-US"/>
              <a:t>SFC Energy AG</a:t>
            </a:r>
          </a:p>
        </p:txBody>
      </p:sp>
    </p:spTree>
    <p:extLst>
      <p:ext uri="{BB962C8B-B14F-4D97-AF65-F5344CB8AC3E}">
        <p14:creationId xmlns:p14="http://schemas.microsoft.com/office/powerpoint/2010/main" val="3015048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B8FE-AD41-4494-BD66-EB27FD488316}"/>
              </a:ext>
            </a:extLst>
          </p:cNvPr>
          <p:cNvSpPr>
            <a:spLocks noGrp="1"/>
          </p:cNvSpPr>
          <p:nvPr>
            <p:ph type="title"/>
          </p:nvPr>
        </p:nvSpPr>
        <p:spPr/>
        <p:txBody>
          <a:bodyPr/>
          <a:lstStyle/>
          <a:p>
            <a:r>
              <a:rPr lang="en-US"/>
              <a:t>LinkedIn Followers Table | All profiles</a:t>
            </a:r>
          </a:p>
        </p:txBody>
      </p:sp>
      <p:graphicFrame>
        <p:nvGraphicFramePr>
          <p:cNvPr id="5" name="Table Placeholder 4">
            <a:extLst>
              <a:ext uri="{FF2B5EF4-FFF2-40B4-BE49-F238E27FC236}">
                <a16:creationId xmlns:a16="http://schemas.microsoft.com/office/drawing/2014/main" id="{C55212C7-DE14-4398-A72F-C6225D3C21FA}"/>
              </a:ext>
            </a:extLst>
          </p:cNvPr>
          <p:cNvGraphicFramePr>
            <a:graphicFrameLocks noGrp="1"/>
          </p:cNvGraphicFramePr>
          <p:nvPr>
            <p:ph type="tbl" sz="quarter" idx="13"/>
            <p:extLst>
              <p:ext uri="{D42A27DB-BD31-4B8C-83A1-F6EECF244321}">
                <p14:modId xmlns:p14="http://schemas.microsoft.com/office/powerpoint/2010/main" val="3770249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548072"/>
                    </a:ext>
                  </a:extLst>
                </a:gridCol>
                <a:gridCol w="1234440">
                  <a:extLst>
                    <a:ext uri="{9D8B030D-6E8A-4147-A177-3AD203B41FA5}">
                      <a16:colId xmlns:a16="http://schemas.microsoft.com/office/drawing/2014/main" val="1978679400"/>
                    </a:ext>
                  </a:extLst>
                </a:gridCol>
                <a:gridCol w="822960">
                  <a:extLst>
                    <a:ext uri="{9D8B030D-6E8A-4147-A177-3AD203B41FA5}">
                      <a16:colId xmlns:a16="http://schemas.microsoft.com/office/drawing/2014/main" val="1347293602"/>
                    </a:ext>
                  </a:extLst>
                </a:gridCol>
                <a:gridCol w="822960">
                  <a:extLst>
                    <a:ext uri="{9D8B030D-6E8A-4147-A177-3AD203B41FA5}">
                      <a16:colId xmlns:a16="http://schemas.microsoft.com/office/drawing/2014/main" val="3814706709"/>
                    </a:ext>
                  </a:extLst>
                </a:gridCol>
                <a:gridCol w="822960">
                  <a:extLst>
                    <a:ext uri="{9D8B030D-6E8A-4147-A177-3AD203B41FA5}">
                      <a16:colId xmlns:a16="http://schemas.microsoft.com/office/drawing/2014/main" val="2084828246"/>
                    </a:ext>
                  </a:extLst>
                </a:gridCol>
                <a:gridCol w="822960">
                  <a:extLst>
                    <a:ext uri="{9D8B030D-6E8A-4147-A177-3AD203B41FA5}">
                      <a16:colId xmlns:a16="http://schemas.microsoft.com/office/drawing/2014/main" val="1388178751"/>
                    </a:ext>
                  </a:extLst>
                </a:gridCol>
                <a:gridCol w="822960">
                  <a:extLst>
                    <a:ext uri="{9D8B030D-6E8A-4147-A177-3AD203B41FA5}">
                      <a16:colId xmlns:a16="http://schemas.microsoft.com/office/drawing/2014/main" val="892377662"/>
                    </a:ext>
                  </a:extLst>
                </a:gridCol>
                <a:gridCol w="822960">
                  <a:extLst>
                    <a:ext uri="{9D8B030D-6E8A-4147-A177-3AD203B41FA5}">
                      <a16:colId xmlns:a16="http://schemas.microsoft.com/office/drawing/2014/main" val="29184097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707689322"/>
                  </a:ext>
                </a:extLst>
              </a:tr>
              <a:tr h="370840">
                <a:tc>
                  <a:txBody>
                    <a:bodyPr/>
                    <a:lstStyle/>
                    <a:p>
                      <a:r>
                        <a:rPr lang="en-US" sz="1000"/>
                        <a:t>SFC Energy AG</a:t>
                      </a:r>
                    </a:p>
                  </a:txBody>
                  <a:tcPr/>
                </a:tc>
                <a:tc>
                  <a:txBody>
                    <a:bodyPr/>
                    <a:lstStyle/>
                    <a:p>
                      <a:r>
                        <a:rPr lang="en-US" sz="1000"/>
                        <a:t>7820</a:t>
                      </a:r>
                    </a:p>
                  </a:txBody>
                  <a:tcPr/>
                </a:tc>
                <a:tc>
                  <a:txBody>
                    <a:bodyPr/>
                    <a:lstStyle/>
                    <a:p>
                      <a:r>
                        <a:rPr lang="en-US" sz="1000"/>
                        <a:t>30</a:t>
                      </a:r>
                    </a:p>
                  </a:txBody>
                  <a:tcPr/>
                </a:tc>
                <a:tc>
                  <a:txBody>
                    <a:bodyPr/>
                    <a:lstStyle/>
                    <a:p>
                      <a:r>
                        <a:rPr lang="en-US" sz="1000"/>
                        <a:t>0.4 %</a:t>
                      </a:r>
                    </a:p>
                  </a:txBody>
                  <a:tcPr/>
                </a:tc>
                <a:tc>
                  <a:txBody>
                    <a:bodyPr/>
                    <a:lstStyle/>
                    <a:p>
                      <a:r>
                        <a:rPr lang="en-US" sz="1000"/>
                        <a:t>72</a:t>
                      </a:r>
                    </a:p>
                  </a:txBody>
                  <a:tcPr/>
                </a:tc>
                <a:tc>
                  <a:txBody>
                    <a:bodyPr/>
                    <a:lstStyle/>
                    <a:p>
                      <a:r>
                        <a:rPr lang="en-US" sz="1000"/>
                        <a:t>0.9 %</a:t>
                      </a:r>
                    </a:p>
                  </a:txBody>
                  <a:tcPr/>
                </a:tc>
                <a:tc>
                  <a:txBody>
                    <a:bodyPr/>
                    <a:lstStyle/>
                    <a:p>
                      <a:r>
                        <a:rPr lang="en-US" sz="1000"/>
                        <a:t>290</a:t>
                      </a:r>
                    </a:p>
                  </a:txBody>
                  <a:tcPr/>
                </a:tc>
                <a:tc>
                  <a:txBody>
                    <a:bodyPr/>
                    <a:lstStyle/>
                    <a:p>
                      <a:r>
                        <a:rPr lang="en-US" sz="1000"/>
                        <a:t>3.9 %</a:t>
                      </a:r>
                    </a:p>
                  </a:txBody>
                  <a:tcPr/>
                </a:tc>
                <a:extLst>
                  <a:ext uri="{0D108BD9-81ED-4DB2-BD59-A6C34878D82A}">
                    <a16:rowId xmlns:a16="http://schemas.microsoft.com/office/drawing/2014/main" val="3718224132"/>
                  </a:ext>
                </a:extLst>
              </a:tr>
            </a:tbl>
          </a:graphicData>
        </a:graphic>
      </p:graphicFrame>
      <p:sp>
        <p:nvSpPr>
          <p:cNvPr id="4" name="Text Placeholder 3">
            <a:extLst>
              <a:ext uri="{FF2B5EF4-FFF2-40B4-BE49-F238E27FC236}">
                <a16:creationId xmlns:a16="http://schemas.microsoft.com/office/drawing/2014/main" id="{BFAABF5C-5165-4F88-A0DC-5972AF4718FF}"/>
              </a:ext>
            </a:extLst>
          </p:cNvPr>
          <p:cNvSpPr>
            <a:spLocks noGrp="1"/>
          </p:cNvSpPr>
          <p:nvPr>
            <p:ph type="body" sz="quarter" idx="14"/>
          </p:nvPr>
        </p:nvSpPr>
        <p:spPr/>
        <p:txBody>
          <a:bodyPr/>
          <a:lstStyle/>
          <a:p>
            <a:r>
              <a:rPr lang="en-US"/>
              <a:t>05/31/2023 - 06/30/2023</a:t>
            </a:r>
          </a:p>
        </p:txBody>
      </p:sp>
    </p:spTree>
    <p:extLst>
      <p:ext uri="{BB962C8B-B14F-4D97-AF65-F5344CB8AC3E}">
        <p14:creationId xmlns:p14="http://schemas.microsoft.com/office/powerpoint/2010/main" val="396626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5D298-FE81-462D-9327-36A56DB64575}"/>
              </a:ext>
            </a:extLst>
          </p:cNvPr>
          <p:cNvSpPr>
            <a:spLocks noGrp="1"/>
          </p:cNvSpPr>
          <p:nvPr>
            <p:ph type="title"/>
          </p:nvPr>
        </p:nvSpPr>
        <p:spPr/>
        <p:txBody>
          <a:bodyPr/>
          <a:lstStyle/>
          <a:p>
            <a:r>
              <a:rPr lang="en-US"/>
              <a:t>LinkedIn Key Metrics Table - Post Level | All profiles</a:t>
            </a:r>
          </a:p>
        </p:txBody>
      </p:sp>
      <p:graphicFrame>
        <p:nvGraphicFramePr>
          <p:cNvPr id="5" name="Table Placeholder 4">
            <a:extLst>
              <a:ext uri="{FF2B5EF4-FFF2-40B4-BE49-F238E27FC236}">
                <a16:creationId xmlns:a16="http://schemas.microsoft.com/office/drawing/2014/main" id="{A96B80BE-3187-4939-B1AD-659DE0004A83}"/>
              </a:ext>
            </a:extLst>
          </p:cNvPr>
          <p:cNvGraphicFramePr>
            <a:graphicFrameLocks noGrp="1"/>
          </p:cNvGraphicFramePr>
          <p:nvPr>
            <p:ph type="tbl" sz="quarter" idx="13"/>
            <p:extLst>
              <p:ext uri="{D42A27DB-BD31-4B8C-83A1-F6EECF244321}">
                <p14:modId xmlns:p14="http://schemas.microsoft.com/office/powerpoint/2010/main" val="1987429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73353027"/>
                    </a:ext>
                  </a:extLst>
                </a:gridCol>
                <a:gridCol w="411480">
                  <a:extLst>
                    <a:ext uri="{9D8B030D-6E8A-4147-A177-3AD203B41FA5}">
                      <a16:colId xmlns:a16="http://schemas.microsoft.com/office/drawing/2014/main" val="187806508"/>
                    </a:ext>
                  </a:extLst>
                </a:gridCol>
                <a:gridCol w="411480">
                  <a:extLst>
                    <a:ext uri="{9D8B030D-6E8A-4147-A177-3AD203B41FA5}">
                      <a16:colId xmlns:a16="http://schemas.microsoft.com/office/drawing/2014/main" val="2016782285"/>
                    </a:ext>
                  </a:extLst>
                </a:gridCol>
                <a:gridCol w="411480">
                  <a:extLst>
                    <a:ext uri="{9D8B030D-6E8A-4147-A177-3AD203B41FA5}">
                      <a16:colId xmlns:a16="http://schemas.microsoft.com/office/drawing/2014/main" val="1406825258"/>
                    </a:ext>
                  </a:extLst>
                </a:gridCol>
                <a:gridCol w="411480">
                  <a:extLst>
                    <a:ext uri="{9D8B030D-6E8A-4147-A177-3AD203B41FA5}">
                      <a16:colId xmlns:a16="http://schemas.microsoft.com/office/drawing/2014/main" val="2935779784"/>
                    </a:ext>
                  </a:extLst>
                </a:gridCol>
                <a:gridCol w="411480">
                  <a:extLst>
                    <a:ext uri="{9D8B030D-6E8A-4147-A177-3AD203B41FA5}">
                      <a16:colId xmlns:a16="http://schemas.microsoft.com/office/drawing/2014/main" val="2069686203"/>
                    </a:ext>
                  </a:extLst>
                </a:gridCol>
                <a:gridCol w="411480">
                  <a:extLst>
                    <a:ext uri="{9D8B030D-6E8A-4147-A177-3AD203B41FA5}">
                      <a16:colId xmlns:a16="http://schemas.microsoft.com/office/drawing/2014/main" val="1844360738"/>
                    </a:ext>
                  </a:extLst>
                </a:gridCol>
                <a:gridCol w="411480">
                  <a:extLst>
                    <a:ext uri="{9D8B030D-6E8A-4147-A177-3AD203B41FA5}">
                      <a16:colId xmlns:a16="http://schemas.microsoft.com/office/drawing/2014/main" val="505469559"/>
                    </a:ext>
                  </a:extLst>
                </a:gridCol>
                <a:gridCol w="411480">
                  <a:extLst>
                    <a:ext uri="{9D8B030D-6E8A-4147-A177-3AD203B41FA5}">
                      <a16:colId xmlns:a16="http://schemas.microsoft.com/office/drawing/2014/main" val="4011007418"/>
                    </a:ext>
                  </a:extLst>
                </a:gridCol>
                <a:gridCol w="411480">
                  <a:extLst>
                    <a:ext uri="{9D8B030D-6E8A-4147-A177-3AD203B41FA5}">
                      <a16:colId xmlns:a16="http://schemas.microsoft.com/office/drawing/2014/main" val="723298237"/>
                    </a:ext>
                  </a:extLst>
                </a:gridCol>
                <a:gridCol w="411480">
                  <a:extLst>
                    <a:ext uri="{9D8B030D-6E8A-4147-A177-3AD203B41FA5}">
                      <a16:colId xmlns:a16="http://schemas.microsoft.com/office/drawing/2014/main" val="1531395559"/>
                    </a:ext>
                  </a:extLst>
                </a:gridCol>
                <a:gridCol w="411480">
                  <a:extLst>
                    <a:ext uri="{9D8B030D-6E8A-4147-A177-3AD203B41FA5}">
                      <a16:colId xmlns:a16="http://schemas.microsoft.com/office/drawing/2014/main" val="1959946813"/>
                    </a:ext>
                  </a:extLst>
                </a:gridCol>
                <a:gridCol w="411480">
                  <a:extLst>
                    <a:ext uri="{9D8B030D-6E8A-4147-A177-3AD203B41FA5}">
                      <a16:colId xmlns:a16="http://schemas.microsoft.com/office/drawing/2014/main" val="3463702716"/>
                    </a:ext>
                  </a:extLst>
                </a:gridCol>
                <a:gridCol w="411480">
                  <a:extLst>
                    <a:ext uri="{9D8B030D-6E8A-4147-A177-3AD203B41FA5}">
                      <a16:colId xmlns:a16="http://schemas.microsoft.com/office/drawing/2014/main" val="830982527"/>
                    </a:ext>
                  </a:extLst>
                </a:gridCol>
                <a:gridCol w="411480">
                  <a:extLst>
                    <a:ext uri="{9D8B030D-6E8A-4147-A177-3AD203B41FA5}">
                      <a16:colId xmlns:a16="http://schemas.microsoft.com/office/drawing/2014/main" val="342752835"/>
                    </a:ext>
                  </a:extLst>
                </a:gridCol>
                <a:gridCol w="411480">
                  <a:extLst>
                    <a:ext uri="{9D8B030D-6E8A-4147-A177-3AD203B41FA5}">
                      <a16:colId xmlns:a16="http://schemas.microsoft.com/office/drawing/2014/main" val="338375257"/>
                    </a:ext>
                  </a:extLst>
                </a:gridCol>
                <a:gridCol w="411480">
                  <a:extLst>
                    <a:ext uri="{9D8B030D-6E8A-4147-A177-3AD203B41FA5}">
                      <a16:colId xmlns:a16="http://schemas.microsoft.com/office/drawing/2014/main" val="20751499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Total Reactions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404079643"/>
                  </a:ext>
                </a:extLst>
              </a:tr>
              <a:tr h="370840">
                <a:tc>
                  <a:txBody>
                    <a:bodyPr/>
                    <a:lstStyle/>
                    <a:p>
                      <a:r>
                        <a:rPr lang="en-US" sz="1000"/>
                        <a:t>SFC Energy AG</a:t>
                      </a:r>
                    </a:p>
                  </a:txBody>
                  <a:tcPr/>
                </a:tc>
                <a:tc>
                  <a:txBody>
                    <a:bodyPr/>
                    <a:lstStyle/>
                    <a:p>
                      <a:r>
                        <a:rPr lang="en-US" sz="1000"/>
                        <a:t>7820</a:t>
                      </a:r>
                    </a:p>
                  </a:txBody>
                  <a:tcPr/>
                </a:tc>
                <a:tc>
                  <a:txBody>
                    <a:bodyPr/>
                    <a:lstStyle/>
                    <a:p>
                      <a:r>
                        <a:rPr lang="en-US" sz="1000"/>
                        <a:t>1544</a:t>
                      </a:r>
                    </a:p>
                  </a:txBody>
                  <a:tcPr/>
                </a:tc>
                <a:tc>
                  <a:txBody>
                    <a:bodyPr/>
                    <a:lstStyle/>
                    <a:p>
                      <a:r>
                        <a:rPr lang="en-US" sz="1000"/>
                        <a:t>57</a:t>
                      </a:r>
                    </a:p>
                  </a:txBody>
                  <a:tcPr/>
                </a:tc>
                <a:tc>
                  <a:txBody>
                    <a:bodyPr/>
                    <a:lstStyle/>
                    <a:p>
                      <a:r>
                        <a:rPr lang="en-US" sz="1000"/>
                        <a:t>4231</a:t>
                      </a:r>
                    </a:p>
                  </a:txBody>
                  <a:tcPr/>
                </a:tc>
                <a:tc>
                  <a:txBody>
                    <a:bodyPr/>
                    <a:lstStyle/>
                    <a:p>
                      <a:r>
                        <a:rPr lang="en-US" sz="1000"/>
                        <a:t>74.228070175439</a:t>
                      </a:r>
                    </a:p>
                  </a:txBody>
                  <a:tcPr/>
                </a:tc>
                <a:tc>
                  <a:txBody>
                    <a:bodyPr/>
                    <a:lstStyle/>
                    <a:p>
                      <a:r>
                        <a:rPr lang="en-US" sz="1000"/>
                        <a:t>49</a:t>
                      </a:r>
                    </a:p>
                  </a:txBody>
                  <a:tcPr/>
                </a:tc>
                <a:tc>
                  <a:txBody>
                    <a:bodyPr/>
                    <a:lstStyle/>
                    <a:p>
                      <a:r>
                        <a:rPr lang="en-US" sz="1000"/>
                        <a:t>0.85964912280702</a:t>
                      </a:r>
                    </a:p>
                  </a:txBody>
                  <a:tcPr/>
                </a:tc>
                <a:tc>
                  <a:txBody>
                    <a:bodyPr/>
                    <a:lstStyle/>
                    <a:p>
                      <a:r>
                        <a:rPr lang="en-US" sz="1000"/>
                        <a:t>220</a:t>
                      </a:r>
                    </a:p>
                  </a:txBody>
                  <a:tcPr/>
                </a:tc>
                <a:tc>
                  <a:txBody>
                    <a:bodyPr/>
                    <a:lstStyle/>
                    <a:p>
                      <a:r>
                        <a:rPr lang="en-US" sz="1000"/>
                        <a:t>3.859649122807</a:t>
                      </a:r>
                    </a:p>
                  </a:txBody>
                  <a:tcPr/>
                </a:tc>
                <a:tc>
                  <a:txBody>
                    <a:bodyPr/>
                    <a:lstStyle/>
                    <a:p>
                      <a:r>
                        <a:rPr lang="en-US" sz="1000"/>
                        <a:t>12802</a:t>
                      </a:r>
                    </a:p>
                  </a:txBody>
                  <a:tcPr/>
                </a:tc>
                <a:tc>
                  <a:txBody>
                    <a:bodyPr/>
                    <a:lstStyle/>
                    <a:p>
                      <a:r>
                        <a:rPr lang="en-US" sz="1000"/>
                        <a:t>224.59649122807</a:t>
                      </a:r>
                    </a:p>
                  </a:txBody>
                  <a:tcPr/>
                </a:tc>
                <a:tc>
                  <a:txBody>
                    <a:bodyPr/>
                    <a:lstStyle/>
                    <a:p>
                      <a:r>
                        <a:rPr lang="en-US" sz="1000"/>
                        <a:t>159138</a:t>
                      </a:r>
                    </a:p>
                  </a:txBody>
                  <a:tcPr/>
                </a:tc>
                <a:tc>
                  <a:txBody>
                    <a:bodyPr/>
                    <a:lstStyle/>
                    <a:p>
                      <a:r>
                        <a:rPr lang="en-US" sz="1000"/>
                        <a:t>2791.8947368421</a:t>
                      </a:r>
                    </a:p>
                  </a:txBody>
                  <a:tcPr/>
                </a:tc>
                <a:tc>
                  <a:txBody>
                    <a:bodyPr/>
                    <a:lstStyle/>
                    <a:p>
                      <a:r>
                        <a:rPr lang="en-US" sz="1000"/>
                        <a:t>9.79892012889 %</a:t>
                      </a:r>
                    </a:p>
                  </a:txBody>
                  <a:tcPr/>
                </a:tc>
                <a:tc>
                  <a:txBody>
                    <a:bodyPr/>
                    <a:lstStyle/>
                    <a:p>
                      <a:r>
                        <a:rPr lang="en-US" sz="1000"/>
                        <a:t>4312</a:t>
                      </a:r>
                    </a:p>
                  </a:txBody>
                  <a:tcPr/>
                </a:tc>
                <a:tc>
                  <a:txBody>
                    <a:bodyPr/>
                    <a:lstStyle/>
                    <a:p>
                      <a:r>
                        <a:rPr lang="en-US" sz="1000"/>
                        <a:t>1335.1082</a:t>
                      </a:r>
                    </a:p>
                  </a:txBody>
                  <a:tcPr/>
                </a:tc>
                <a:extLst>
                  <a:ext uri="{0D108BD9-81ED-4DB2-BD59-A6C34878D82A}">
                    <a16:rowId xmlns:a16="http://schemas.microsoft.com/office/drawing/2014/main" val="1135474728"/>
                  </a:ext>
                </a:extLst>
              </a:tr>
            </a:tbl>
          </a:graphicData>
        </a:graphic>
      </p:graphicFrame>
      <p:sp>
        <p:nvSpPr>
          <p:cNvPr id="4" name="Text Placeholder 3">
            <a:extLst>
              <a:ext uri="{FF2B5EF4-FFF2-40B4-BE49-F238E27FC236}">
                <a16:creationId xmlns:a16="http://schemas.microsoft.com/office/drawing/2014/main" id="{CE60D757-14DE-4A9A-A9E1-71CC33436AF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75621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ADBF2-B0E3-4834-88E4-94BD6644D89B}"/>
              </a:ext>
            </a:extLst>
          </p:cNvPr>
          <p:cNvSpPr>
            <a:spLocks noGrp="1"/>
          </p:cNvSpPr>
          <p:nvPr>
            <p:ph type="title"/>
          </p:nvPr>
        </p:nvSpPr>
        <p:spPr/>
        <p:txBody>
          <a:bodyPr/>
          <a:lstStyle/>
          <a:p>
            <a:r>
              <a:rPr lang="en-US"/>
              <a:t>LinkedIn Followers Change Rate | All profiles</a:t>
            </a:r>
          </a:p>
        </p:txBody>
      </p:sp>
      <p:graphicFrame>
        <p:nvGraphicFramePr>
          <p:cNvPr id="6" name="Chart Placeholder 5">
            <a:extLst>
              <a:ext uri="{FF2B5EF4-FFF2-40B4-BE49-F238E27FC236}">
                <a16:creationId xmlns:a16="http://schemas.microsoft.com/office/drawing/2014/main" id="{050B0CBA-42BB-42A3-A72D-5207B37A33DF}"/>
              </a:ext>
            </a:extLst>
          </p:cNvPr>
          <p:cNvGraphicFramePr>
            <a:graphicFrameLocks noGrp="1"/>
          </p:cNvGraphicFramePr>
          <p:nvPr>
            <p:ph type="chart" sz="quarter" idx="13"/>
            <p:extLst>
              <p:ext uri="{D42A27DB-BD31-4B8C-83A1-F6EECF244321}">
                <p14:modId xmlns:p14="http://schemas.microsoft.com/office/powerpoint/2010/main" val="1066043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B01532-D0E4-4A3A-98CB-D1BEC9CF63BE}"/>
              </a:ext>
            </a:extLst>
          </p:cNvPr>
          <p:cNvSpPr>
            <a:spLocks noGrp="1"/>
          </p:cNvSpPr>
          <p:nvPr>
            <p:ph type="body" sz="quarter" idx="14"/>
          </p:nvPr>
        </p:nvSpPr>
        <p:spPr/>
        <p:txBody>
          <a:bodyPr/>
          <a:lstStyle/>
          <a:p>
            <a:r>
              <a:rPr lang="en-US"/>
              <a:t>12/26/2022 - 07/02/2023</a:t>
            </a:r>
          </a:p>
        </p:txBody>
      </p:sp>
      <p:sp>
        <p:nvSpPr>
          <p:cNvPr id="5" name="Footer Placeholder 4">
            <a:extLst>
              <a:ext uri="{FF2B5EF4-FFF2-40B4-BE49-F238E27FC236}">
                <a16:creationId xmlns:a16="http://schemas.microsoft.com/office/drawing/2014/main" id="{F4F80F6E-70DE-46FE-9A77-89DA7A629D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4758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86DD-C38C-45CA-89AB-3702DEE78272}"/>
              </a:ext>
            </a:extLst>
          </p:cNvPr>
          <p:cNvSpPr>
            <a:spLocks noGrp="1"/>
          </p:cNvSpPr>
          <p:nvPr>
            <p:ph type="title"/>
          </p:nvPr>
        </p:nvSpPr>
        <p:spPr/>
        <p:txBody>
          <a:bodyPr/>
          <a:lstStyle/>
          <a:p>
            <a:r>
              <a:rPr lang="en-US"/>
              <a:t>LinkedIn Followers Change | All profiles</a:t>
            </a:r>
          </a:p>
        </p:txBody>
      </p:sp>
      <p:graphicFrame>
        <p:nvGraphicFramePr>
          <p:cNvPr id="6" name="Chart Placeholder 5">
            <a:extLst>
              <a:ext uri="{FF2B5EF4-FFF2-40B4-BE49-F238E27FC236}">
                <a16:creationId xmlns:a16="http://schemas.microsoft.com/office/drawing/2014/main" id="{E21331D1-B704-49E7-9AB0-A864D72A3AA3}"/>
              </a:ext>
            </a:extLst>
          </p:cNvPr>
          <p:cNvGraphicFramePr>
            <a:graphicFrameLocks noGrp="1"/>
          </p:cNvGraphicFramePr>
          <p:nvPr>
            <p:ph type="chart" sz="quarter" idx="13"/>
            <p:extLst>
              <p:ext uri="{D42A27DB-BD31-4B8C-83A1-F6EECF244321}">
                <p14:modId xmlns:p14="http://schemas.microsoft.com/office/powerpoint/2010/main" val="3080963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09E7C8-036E-438A-9CB9-443F8DE56BA8}"/>
              </a:ext>
            </a:extLst>
          </p:cNvPr>
          <p:cNvSpPr>
            <a:spLocks noGrp="1"/>
          </p:cNvSpPr>
          <p:nvPr>
            <p:ph type="body" sz="quarter" idx="14"/>
          </p:nvPr>
        </p:nvSpPr>
        <p:spPr/>
        <p:txBody>
          <a:bodyPr/>
          <a:lstStyle/>
          <a:p>
            <a:r>
              <a:rPr lang="en-US"/>
              <a:t>12/26/2022 - 07/02/2023</a:t>
            </a:r>
          </a:p>
        </p:txBody>
      </p:sp>
      <p:sp>
        <p:nvSpPr>
          <p:cNvPr id="5" name="Footer Placeholder 4">
            <a:extLst>
              <a:ext uri="{FF2B5EF4-FFF2-40B4-BE49-F238E27FC236}">
                <a16:creationId xmlns:a16="http://schemas.microsoft.com/office/drawing/2014/main" id="{ECE0EB95-5672-48BE-AD74-AFF5BFF70B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1677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37BF2-E388-4CB0-90A1-4A1ACD45B6BA}"/>
              </a:ext>
            </a:extLst>
          </p:cNvPr>
          <p:cNvSpPr>
            <a:spLocks noGrp="1"/>
          </p:cNvSpPr>
          <p:nvPr>
            <p:ph type="title"/>
          </p:nvPr>
        </p:nvSpPr>
        <p:spPr/>
        <p:txBody>
          <a:bodyPr/>
          <a:lstStyle/>
          <a:p>
            <a:r>
              <a:rPr lang="en-US"/>
              <a:t>LinkedIn Posts Table | All profiles - 1 of 26</a:t>
            </a:r>
          </a:p>
        </p:txBody>
      </p:sp>
      <p:graphicFrame>
        <p:nvGraphicFramePr>
          <p:cNvPr id="5" name="Table Placeholder 4">
            <a:extLst>
              <a:ext uri="{FF2B5EF4-FFF2-40B4-BE49-F238E27FC236}">
                <a16:creationId xmlns:a16="http://schemas.microsoft.com/office/drawing/2014/main" id="{1CD08FBB-35B0-4C9E-A1C5-258F1E4B618E}"/>
              </a:ext>
            </a:extLst>
          </p:cNvPr>
          <p:cNvGraphicFramePr>
            <a:graphicFrameLocks noGrp="1"/>
          </p:cNvGraphicFramePr>
          <p:nvPr>
            <p:ph type="tbl" sz="quarter" idx="13"/>
            <p:extLst>
              <p:ext uri="{D42A27DB-BD31-4B8C-83A1-F6EECF244321}">
                <p14:modId xmlns:p14="http://schemas.microsoft.com/office/powerpoint/2010/main" val="159989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28107398"/>
                    </a:ext>
                  </a:extLst>
                </a:gridCol>
                <a:gridCol w="1645920">
                  <a:extLst>
                    <a:ext uri="{9D8B030D-6E8A-4147-A177-3AD203B41FA5}">
                      <a16:colId xmlns:a16="http://schemas.microsoft.com/office/drawing/2014/main" val="1313656173"/>
                    </a:ext>
                  </a:extLst>
                </a:gridCol>
                <a:gridCol w="576072">
                  <a:extLst>
                    <a:ext uri="{9D8B030D-6E8A-4147-A177-3AD203B41FA5}">
                      <a16:colId xmlns:a16="http://schemas.microsoft.com/office/drawing/2014/main" val="3000962328"/>
                    </a:ext>
                  </a:extLst>
                </a:gridCol>
                <a:gridCol w="576072">
                  <a:extLst>
                    <a:ext uri="{9D8B030D-6E8A-4147-A177-3AD203B41FA5}">
                      <a16:colId xmlns:a16="http://schemas.microsoft.com/office/drawing/2014/main" val="841538634"/>
                    </a:ext>
                  </a:extLst>
                </a:gridCol>
                <a:gridCol w="576072">
                  <a:extLst>
                    <a:ext uri="{9D8B030D-6E8A-4147-A177-3AD203B41FA5}">
                      <a16:colId xmlns:a16="http://schemas.microsoft.com/office/drawing/2014/main" val="1046969556"/>
                    </a:ext>
                  </a:extLst>
                </a:gridCol>
                <a:gridCol w="576072">
                  <a:extLst>
                    <a:ext uri="{9D8B030D-6E8A-4147-A177-3AD203B41FA5}">
                      <a16:colId xmlns:a16="http://schemas.microsoft.com/office/drawing/2014/main" val="369117068"/>
                    </a:ext>
                  </a:extLst>
                </a:gridCol>
                <a:gridCol w="576072">
                  <a:extLst>
                    <a:ext uri="{9D8B030D-6E8A-4147-A177-3AD203B41FA5}">
                      <a16:colId xmlns:a16="http://schemas.microsoft.com/office/drawing/2014/main" val="999652681"/>
                    </a:ext>
                  </a:extLst>
                </a:gridCol>
                <a:gridCol w="576072">
                  <a:extLst>
                    <a:ext uri="{9D8B030D-6E8A-4147-A177-3AD203B41FA5}">
                      <a16:colId xmlns:a16="http://schemas.microsoft.com/office/drawing/2014/main" val="1281634901"/>
                    </a:ext>
                  </a:extLst>
                </a:gridCol>
                <a:gridCol w="576072">
                  <a:extLst>
                    <a:ext uri="{9D8B030D-6E8A-4147-A177-3AD203B41FA5}">
                      <a16:colId xmlns:a16="http://schemas.microsoft.com/office/drawing/2014/main" val="1370293042"/>
                    </a:ext>
                  </a:extLst>
                </a:gridCol>
                <a:gridCol w="576072">
                  <a:extLst>
                    <a:ext uri="{9D8B030D-6E8A-4147-A177-3AD203B41FA5}">
                      <a16:colId xmlns:a16="http://schemas.microsoft.com/office/drawing/2014/main" val="1031411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28297492"/>
                  </a:ext>
                </a:extLst>
              </a:tr>
            </a:tbl>
          </a:graphicData>
        </a:graphic>
      </p:graphicFrame>
      <p:sp>
        <p:nvSpPr>
          <p:cNvPr id="4" name="Text Placeholder 3">
            <a:extLst>
              <a:ext uri="{FF2B5EF4-FFF2-40B4-BE49-F238E27FC236}">
                <a16:creationId xmlns:a16="http://schemas.microsoft.com/office/drawing/2014/main" id="{E80FB546-C52D-4026-BAEB-26D4E6A0E24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610941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B223-6A3F-43DD-BBFF-8A17FB4B10DF}"/>
              </a:ext>
            </a:extLst>
          </p:cNvPr>
          <p:cNvSpPr>
            <a:spLocks noGrp="1"/>
          </p:cNvSpPr>
          <p:nvPr>
            <p:ph type="title"/>
          </p:nvPr>
        </p:nvSpPr>
        <p:spPr/>
        <p:txBody>
          <a:bodyPr/>
          <a:lstStyle/>
          <a:p>
            <a:r>
              <a:rPr lang="en-US"/>
              <a:t>LinkedIn Posts Table | All profiles - 2 of 26</a:t>
            </a:r>
          </a:p>
        </p:txBody>
      </p:sp>
      <p:graphicFrame>
        <p:nvGraphicFramePr>
          <p:cNvPr id="5" name="Table Placeholder 4">
            <a:extLst>
              <a:ext uri="{FF2B5EF4-FFF2-40B4-BE49-F238E27FC236}">
                <a16:creationId xmlns:a16="http://schemas.microsoft.com/office/drawing/2014/main" id="{A53260F7-BE0F-45A4-99F8-0BCDE0C4D614}"/>
              </a:ext>
            </a:extLst>
          </p:cNvPr>
          <p:cNvGraphicFramePr>
            <a:graphicFrameLocks noGrp="1"/>
          </p:cNvGraphicFramePr>
          <p:nvPr>
            <p:ph type="tbl" sz="quarter" idx="13"/>
            <p:extLst>
              <p:ext uri="{D42A27DB-BD31-4B8C-83A1-F6EECF244321}">
                <p14:modId xmlns:p14="http://schemas.microsoft.com/office/powerpoint/2010/main" val="350305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27930063"/>
                    </a:ext>
                  </a:extLst>
                </a:gridCol>
                <a:gridCol w="1645920">
                  <a:extLst>
                    <a:ext uri="{9D8B030D-6E8A-4147-A177-3AD203B41FA5}">
                      <a16:colId xmlns:a16="http://schemas.microsoft.com/office/drawing/2014/main" val="2525154769"/>
                    </a:ext>
                  </a:extLst>
                </a:gridCol>
                <a:gridCol w="576072">
                  <a:extLst>
                    <a:ext uri="{9D8B030D-6E8A-4147-A177-3AD203B41FA5}">
                      <a16:colId xmlns:a16="http://schemas.microsoft.com/office/drawing/2014/main" val="1043275024"/>
                    </a:ext>
                  </a:extLst>
                </a:gridCol>
                <a:gridCol w="576072">
                  <a:extLst>
                    <a:ext uri="{9D8B030D-6E8A-4147-A177-3AD203B41FA5}">
                      <a16:colId xmlns:a16="http://schemas.microsoft.com/office/drawing/2014/main" val="1345568197"/>
                    </a:ext>
                  </a:extLst>
                </a:gridCol>
                <a:gridCol w="576072">
                  <a:extLst>
                    <a:ext uri="{9D8B030D-6E8A-4147-A177-3AD203B41FA5}">
                      <a16:colId xmlns:a16="http://schemas.microsoft.com/office/drawing/2014/main" val="1683072705"/>
                    </a:ext>
                  </a:extLst>
                </a:gridCol>
                <a:gridCol w="576072">
                  <a:extLst>
                    <a:ext uri="{9D8B030D-6E8A-4147-A177-3AD203B41FA5}">
                      <a16:colId xmlns:a16="http://schemas.microsoft.com/office/drawing/2014/main" val="785239355"/>
                    </a:ext>
                  </a:extLst>
                </a:gridCol>
                <a:gridCol w="576072">
                  <a:extLst>
                    <a:ext uri="{9D8B030D-6E8A-4147-A177-3AD203B41FA5}">
                      <a16:colId xmlns:a16="http://schemas.microsoft.com/office/drawing/2014/main" val="3126651249"/>
                    </a:ext>
                  </a:extLst>
                </a:gridCol>
                <a:gridCol w="576072">
                  <a:extLst>
                    <a:ext uri="{9D8B030D-6E8A-4147-A177-3AD203B41FA5}">
                      <a16:colId xmlns:a16="http://schemas.microsoft.com/office/drawing/2014/main" val="1312037678"/>
                    </a:ext>
                  </a:extLst>
                </a:gridCol>
                <a:gridCol w="576072">
                  <a:extLst>
                    <a:ext uri="{9D8B030D-6E8A-4147-A177-3AD203B41FA5}">
                      <a16:colId xmlns:a16="http://schemas.microsoft.com/office/drawing/2014/main" val="3283277480"/>
                    </a:ext>
                  </a:extLst>
                </a:gridCol>
                <a:gridCol w="576072">
                  <a:extLst>
                    <a:ext uri="{9D8B030D-6E8A-4147-A177-3AD203B41FA5}">
                      <a16:colId xmlns:a16="http://schemas.microsoft.com/office/drawing/2014/main" val="636520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1189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- 2023-06-29 11:32:34</a:t>
                      </a:r>
                      <a:r>
                        <a:rPr kumimoji="0" lang="en-US" sz="1000" b="0" i="0" u="none" strike="noStrike" kern="1200" cap="none" spc="0" normalizeH="0" baseline="0" noProof="0">
                          <a:ln>
                            <a:noFill/>
                          </a:ln>
                          <a:solidFill>
                            <a:prstClr val="black"/>
                          </a:solidFill>
                          <a:effectLst/>
                          <a:uLnTx/>
                          <a:uFillTx/>
                          <a:latin typeface="Calibri"/>
                          <a:ea typeface="+mn-ea"/>
                          <a:cs typeface="+mn-cs"/>
                        </a:rPr>
                        <a:t>
 Thanks to the secure power supply provided by the EFOY Pro fuel cell, the gauging stations in Lower Saxony, Germany, can measure and transmit data even in remote locations. 🔋🌱
The population can thus always find out about the current status via app and act more quickly in the event of flooding.
Find out more why the Lower Saxony State Agency for Water
Management, Coastal Protection and Nature Conservation (NLWKN) has opted for an alternative power supply with fuel cells: https://lnkd.in/eyw7bS9p
#waterlevelmanagement #Wasserpegel #FuelCells #Überschwemmung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19.367434595861 %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98751284"/>
                  </a:ext>
                </a:extLst>
              </a:tr>
            </a:tbl>
          </a:graphicData>
        </a:graphic>
      </p:graphicFrame>
      <p:sp>
        <p:nvSpPr>
          <p:cNvPr id="4" name="Text Placeholder 3">
            <a:extLst>
              <a:ext uri="{FF2B5EF4-FFF2-40B4-BE49-F238E27FC236}">
                <a16:creationId xmlns:a16="http://schemas.microsoft.com/office/drawing/2014/main" id="{36630381-BA32-4210-861E-7200FF9422FB}"/>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735082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6D9AA-E5D0-4A0D-98B7-030DB8DC3AD5}"/>
              </a:ext>
            </a:extLst>
          </p:cNvPr>
          <p:cNvSpPr>
            <a:spLocks noGrp="1"/>
          </p:cNvSpPr>
          <p:nvPr>
            <p:ph type="title"/>
          </p:nvPr>
        </p:nvSpPr>
        <p:spPr/>
        <p:txBody>
          <a:bodyPr/>
          <a:lstStyle/>
          <a:p>
            <a:r>
              <a:rPr lang="en-US"/>
              <a:t>LinkedIn Posts Table | All profiles - 3 of 26</a:t>
            </a:r>
          </a:p>
        </p:txBody>
      </p:sp>
      <p:graphicFrame>
        <p:nvGraphicFramePr>
          <p:cNvPr id="5" name="Table Placeholder 4">
            <a:extLst>
              <a:ext uri="{FF2B5EF4-FFF2-40B4-BE49-F238E27FC236}">
                <a16:creationId xmlns:a16="http://schemas.microsoft.com/office/drawing/2014/main" id="{CFE550D1-DDF0-45D4-9C19-C42F782AA62E}"/>
              </a:ext>
            </a:extLst>
          </p:cNvPr>
          <p:cNvGraphicFramePr>
            <a:graphicFrameLocks noGrp="1"/>
          </p:cNvGraphicFramePr>
          <p:nvPr>
            <p:ph type="tbl" sz="quarter" idx="13"/>
            <p:extLst>
              <p:ext uri="{D42A27DB-BD31-4B8C-83A1-F6EECF244321}">
                <p14:modId xmlns:p14="http://schemas.microsoft.com/office/powerpoint/2010/main" val="206139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60033357"/>
                    </a:ext>
                  </a:extLst>
                </a:gridCol>
                <a:gridCol w="1645920">
                  <a:extLst>
                    <a:ext uri="{9D8B030D-6E8A-4147-A177-3AD203B41FA5}">
                      <a16:colId xmlns:a16="http://schemas.microsoft.com/office/drawing/2014/main" val="3980931262"/>
                    </a:ext>
                  </a:extLst>
                </a:gridCol>
                <a:gridCol w="576072">
                  <a:extLst>
                    <a:ext uri="{9D8B030D-6E8A-4147-A177-3AD203B41FA5}">
                      <a16:colId xmlns:a16="http://schemas.microsoft.com/office/drawing/2014/main" val="1008525765"/>
                    </a:ext>
                  </a:extLst>
                </a:gridCol>
                <a:gridCol w="576072">
                  <a:extLst>
                    <a:ext uri="{9D8B030D-6E8A-4147-A177-3AD203B41FA5}">
                      <a16:colId xmlns:a16="http://schemas.microsoft.com/office/drawing/2014/main" val="1198264651"/>
                    </a:ext>
                  </a:extLst>
                </a:gridCol>
                <a:gridCol w="576072">
                  <a:extLst>
                    <a:ext uri="{9D8B030D-6E8A-4147-A177-3AD203B41FA5}">
                      <a16:colId xmlns:a16="http://schemas.microsoft.com/office/drawing/2014/main" val="4259174508"/>
                    </a:ext>
                  </a:extLst>
                </a:gridCol>
                <a:gridCol w="576072">
                  <a:extLst>
                    <a:ext uri="{9D8B030D-6E8A-4147-A177-3AD203B41FA5}">
                      <a16:colId xmlns:a16="http://schemas.microsoft.com/office/drawing/2014/main" val="3502278682"/>
                    </a:ext>
                  </a:extLst>
                </a:gridCol>
                <a:gridCol w="576072">
                  <a:extLst>
                    <a:ext uri="{9D8B030D-6E8A-4147-A177-3AD203B41FA5}">
                      <a16:colId xmlns:a16="http://schemas.microsoft.com/office/drawing/2014/main" val="1919752823"/>
                    </a:ext>
                  </a:extLst>
                </a:gridCol>
                <a:gridCol w="576072">
                  <a:extLst>
                    <a:ext uri="{9D8B030D-6E8A-4147-A177-3AD203B41FA5}">
                      <a16:colId xmlns:a16="http://schemas.microsoft.com/office/drawing/2014/main" val="589090388"/>
                    </a:ext>
                  </a:extLst>
                </a:gridCol>
                <a:gridCol w="576072">
                  <a:extLst>
                    <a:ext uri="{9D8B030D-6E8A-4147-A177-3AD203B41FA5}">
                      <a16:colId xmlns:a16="http://schemas.microsoft.com/office/drawing/2014/main" val="2900369659"/>
                    </a:ext>
                  </a:extLst>
                </a:gridCol>
                <a:gridCol w="576072">
                  <a:extLst>
                    <a:ext uri="{9D8B030D-6E8A-4147-A177-3AD203B41FA5}">
                      <a16:colId xmlns:a16="http://schemas.microsoft.com/office/drawing/2014/main" val="3676399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5758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- 2023-06-22 08:25:29</a:t>
                      </a:r>
                      <a:r>
                        <a:rPr kumimoji="0" lang="en-US" sz="1000" b="0" i="0" u="none" strike="noStrike" kern="1200" cap="none" spc="0" normalizeH="0" baseline="0" noProof="0">
                          <a:ln>
                            <a:noFill/>
                          </a:ln>
                          <a:solidFill>
                            <a:prstClr val="black"/>
                          </a:solidFill>
                          <a:effectLst/>
                          <a:uLnTx/>
                          <a:uFillTx/>
                          <a:latin typeface="Calibri"/>
                          <a:ea typeface="+mn-ea"/>
                          <a:cs typeface="+mn-cs"/>
                        </a:rPr>
                        <a:t>
 Learn more about the EFOY Cloud's exciting new features! 🙌
Join us on Thursday, June 29, at 10:00 AM (CET) or 04:00 PM \(CET\) to learn in 45 minutes all about the new roles and rights features of the EFOY Cloud, our remote monitoring tool for our fuel cells. ☁️
Register at the link below ↓↓
◾️ June 29, 10:00 AM \(CET\): https://lnkd.in/eayNa64k
◾️ June 29, 04:00 PM \(CET\): https://lnkd.in/e9G34m4S
#EFOY #FuelCell #EFOYCloud #Webinar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4.7182175622543 %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07347148"/>
                  </a:ext>
                </a:extLst>
              </a:tr>
            </a:tbl>
          </a:graphicData>
        </a:graphic>
      </p:graphicFrame>
      <p:sp>
        <p:nvSpPr>
          <p:cNvPr id="4" name="Text Placeholder 3">
            <a:extLst>
              <a:ext uri="{FF2B5EF4-FFF2-40B4-BE49-F238E27FC236}">
                <a16:creationId xmlns:a16="http://schemas.microsoft.com/office/drawing/2014/main" id="{595C91BE-F614-4E1F-A76D-44F34E86CF9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457760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D9EAB-7E4B-4E9B-A3A2-BEF2BC7036E6}"/>
              </a:ext>
            </a:extLst>
          </p:cNvPr>
          <p:cNvSpPr>
            <a:spLocks noGrp="1"/>
          </p:cNvSpPr>
          <p:nvPr>
            <p:ph type="title"/>
          </p:nvPr>
        </p:nvSpPr>
        <p:spPr/>
        <p:txBody>
          <a:bodyPr/>
          <a:lstStyle/>
          <a:p>
            <a:r>
              <a:rPr lang="en-US"/>
              <a:t>LinkedIn Posts Table | All profiles - 4 of 26</a:t>
            </a:r>
          </a:p>
        </p:txBody>
      </p:sp>
      <p:graphicFrame>
        <p:nvGraphicFramePr>
          <p:cNvPr id="5" name="Table Placeholder 4">
            <a:extLst>
              <a:ext uri="{FF2B5EF4-FFF2-40B4-BE49-F238E27FC236}">
                <a16:creationId xmlns:a16="http://schemas.microsoft.com/office/drawing/2014/main" id="{6F8BB41A-6AA4-44FF-82B3-395EBADEEEC3}"/>
              </a:ext>
            </a:extLst>
          </p:cNvPr>
          <p:cNvGraphicFramePr>
            <a:graphicFrameLocks noGrp="1"/>
          </p:cNvGraphicFramePr>
          <p:nvPr>
            <p:ph type="tbl" sz="quarter" idx="13"/>
            <p:extLst>
              <p:ext uri="{D42A27DB-BD31-4B8C-83A1-F6EECF244321}">
                <p14:modId xmlns:p14="http://schemas.microsoft.com/office/powerpoint/2010/main" val="3802782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04797448"/>
                    </a:ext>
                  </a:extLst>
                </a:gridCol>
                <a:gridCol w="1645920">
                  <a:extLst>
                    <a:ext uri="{9D8B030D-6E8A-4147-A177-3AD203B41FA5}">
                      <a16:colId xmlns:a16="http://schemas.microsoft.com/office/drawing/2014/main" val="1296330262"/>
                    </a:ext>
                  </a:extLst>
                </a:gridCol>
                <a:gridCol w="576072">
                  <a:extLst>
                    <a:ext uri="{9D8B030D-6E8A-4147-A177-3AD203B41FA5}">
                      <a16:colId xmlns:a16="http://schemas.microsoft.com/office/drawing/2014/main" val="1464970030"/>
                    </a:ext>
                  </a:extLst>
                </a:gridCol>
                <a:gridCol w="576072">
                  <a:extLst>
                    <a:ext uri="{9D8B030D-6E8A-4147-A177-3AD203B41FA5}">
                      <a16:colId xmlns:a16="http://schemas.microsoft.com/office/drawing/2014/main" val="3075362896"/>
                    </a:ext>
                  </a:extLst>
                </a:gridCol>
                <a:gridCol w="576072">
                  <a:extLst>
                    <a:ext uri="{9D8B030D-6E8A-4147-A177-3AD203B41FA5}">
                      <a16:colId xmlns:a16="http://schemas.microsoft.com/office/drawing/2014/main" val="4067697717"/>
                    </a:ext>
                  </a:extLst>
                </a:gridCol>
                <a:gridCol w="576072">
                  <a:extLst>
                    <a:ext uri="{9D8B030D-6E8A-4147-A177-3AD203B41FA5}">
                      <a16:colId xmlns:a16="http://schemas.microsoft.com/office/drawing/2014/main" val="1646308007"/>
                    </a:ext>
                  </a:extLst>
                </a:gridCol>
                <a:gridCol w="576072">
                  <a:extLst>
                    <a:ext uri="{9D8B030D-6E8A-4147-A177-3AD203B41FA5}">
                      <a16:colId xmlns:a16="http://schemas.microsoft.com/office/drawing/2014/main" val="2430376747"/>
                    </a:ext>
                  </a:extLst>
                </a:gridCol>
                <a:gridCol w="576072">
                  <a:extLst>
                    <a:ext uri="{9D8B030D-6E8A-4147-A177-3AD203B41FA5}">
                      <a16:colId xmlns:a16="http://schemas.microsoft.com/office/drawing/2014/main" val="1412533263"/>
                    </a:ext>
                  </a:extLst>
                </a:gridCol>
                <a:gridCol w="576072">
                  <a:extLst>
                    <a:ext uri="{9D8B030D-6E8A-4147-A177-3AD203B41FA5}">
                      <a16:colId xmlns:a16="http://schemas.microsoft.com/office/drawing/2014/main" val="1819009764"/>
                    </a:ext>
                  </a:extLst>
                </a:gridCol>
                <a:gridCol w="576072">
                  <a:extLst>
                    <a:ext uri="{9D8B030D-6E8A-4147-A177-3AD203B41FA5}">
                      <a16:colId xmlns:a16="http://schemas.microsoft.com/office/drawing/2014/main" val="4022472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9246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- 2023-06-20 13:18:53</a:t>
                      </a:r>
                      <a:r>
                        <a:rPr kumimoji="0" lang="en-US" sz="1000" b="0" i="0" u="none" strike="noStrike" kern="1200" cap="none" spc="0" normalizeH="0" baseline="0" noProof="0">
                          <a:ln>
                            <a:noFill/>
                          </a:ln>
                          <a:solidFill>
                            <a:prstClr val="black"/>
                          </a:solidFill>
                          <a:effectLst/>
                          <a:uLnTx/>
                          <a:uFillTx/>
                          <a:latin typeface="Calibri"/>
                          <a:ea typeface="+mn-ea"/>
                          <a:cs typeface="+mn-cs"/>
                        </a:rPr>
                        <a:t>
 🔋 🔌 Regardless of the industry, our customers consistently encounter a common issue - the requirement for a backup or off-grid power source when a stationary power grid is not available, down or the alternative power supply such as solar is insufficient. ⛅️❄️
There could be various reasons for this, such as the cost of extending the stationary power grid to the selected location is too high, the application being utilized on a temporary basis only, or it is being located so far from the power grid that only a self-sufficient power supply is an option.
Discover the reasons #EFOY Fuel Cell solutions are valued by our customers as the best self-sufficient power supply. 🌱🔋
Learn more about EFOY Fuel Cell Solutions: https://lnkd.in/eWZknnB
#Offgrid #Backup #CleanEnergy #FuelCells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8.4735004760394 %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45096462"/>
                  </a:ext>
                </a:extLst>
              </a:tr>
            </a:tbl>
          </a:graphicData>
        </a:graphic>
      </p:graphicFrame>
      <p:sp>
        <p:nvSpPr>
          <p:cNvPr id="4" name="Text Placeholder 3">
            <a:extLst>
              <a:ext uri="{FF2B5EF4-FFF2-40B4-BE49-F238E27FC236}">
                <a16:creationId xmlns:a16="http://schemas.microsoft.com/office/drawing/2014/main" id="{8397A8DE-0647-4A57-A097-4F497810F8D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108359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91C91-03D5-48AC-8E87-5ED81824EFD2}"/>
              </a:ext>
            </a:extLst>
          </p:cNvPr>
          <p:cNvSpPr>
            <a:spLocks noGrp="1"/>
          </p:cNvSpPr>
          <p:nvPr>
            <p:ph type="title"/>
          </p:nvPr>
        </p:nvSpPr>
        <p:spPr/>
        <p:txBody>
          <a:bodyPr/>
          <a:lstStyle/>
          <a:p>
            <a:r>
              <a:rPr lang="en-US"/>
              <a:t>LinkedIn Posts Table | All profiles - 5 of 26</a:t>
            </a:r>
          </a:p>
        </p:txBody>
      </p:sp>
      <p:graphicFrame>
        <p:nvGraphicFramePr>
          <p:cNvPr id="5" name="Table Placeholder 4">
            <a:extLst>
              <a:ext uri="{FF2B5EF4-FFF2-40B4-BE49-F238E27FC236}">
                <a16:creationId xmlns:a16="http://schemas.microsoft.com/office/drawing/2014/main" id="{809A99B4-60F2-4D7D-A654-40EFFC285313}"/>
              </a:ext>
            </a:extLst>
          </p:cNvPr>
          <p:cNvGraphicFramePr>
            <a:graphicFrameLocks noGrp="1"/>
          </p:cNvGraphicFramePr>
          <p:nvPr>
            <p:ph type="tbl" sz="quarter" idx="13"/>
            <p:extLst>
              <p:ext uri="{D42A27DB-BD31-4B8C-83A1-F6EECF244321}">
                <p14:modId xmlns:p14="http://schemas.microsoft.com/office/powerpoint/2010/main" val="246955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34276249"/>
                    </a:ext>
                  </a:extLst>
                </a:gridCol>
                <a:gridCol w="1645920">
                  <a:extLst>
                    <a:ext uri="{9D8B030D-6E8A-4147-A177-3AD203B41FA5}">
                      <a16:colId xmlns:a16="http://schemas.microsoft.com/office/drawing/2014/main" val="3141852196"/>
                    </a:ext>
                  </a:extLst>
                </a:gridCol>
                <a:gridCol w="576072">
                  <a:extLst>
                    <a:ext uri="{9D8B030D-6E8A-4147-A177-3AD203B41FA5}">
                      <a16:colId xmlns:a16="http://schemas.microsoft.com/office/drawing/2014/main" val="4190891544"/>
                    </a:ext>
                  </a:extLst>
                </a:gridCol>
                <a:gridCol w="576072">
                  <a:extLst>
                    <a:ext uri="{9D8B030D-6E8A-4147-A177-3AD203B41FA5}">
                      <a16:colId xmlns:a16="http://schemas.microsoft.com/office/drawing/2014/main" val="2983227356"/>
                    </a:ext>
                  </a:extLst>
                </a:gridCol>
                <a:gridCol w="576072">
                  <a:extLst>
                    <a:ext uri="{9D8B030D-6E8A-4147-A177-3AD203B41FA5}">
                      <a16:colId xmlns:a16="http://schemas.microsoft.com/office/drawing/2014/main" val="3710827756"/>
                    </a:ext>
                  </a:extLst>
                </a:gridCol>
                <a:gridCol w="576072">
                  <a:extLst>
                    <a:ext uri="{9D8B030D-6E8A-4147-A177-3AD203B41FA5}">
                      <a16:colId xmlns:a16="http://schemas.microsoft.com/office/drawing/2014/main" val="3180110874"/>
                    </a:ext>
                  </a:extLst>
                </a:gridCol>
                <a:gridCol w="576072">
                  <a:extLst>
                    <a:ext uri="{9D8B030D-6E8A-4147-A177-3AD203B41FA5}">
                      <a16:colId xmlns:a16="http://schemas.microsoft.com/office/drawing/2014/main" val="266873938"/>
                    </a:ext>
                  </a:extLst>
                </a:gridCol>
                <a:gridCol w="576072">
                  <a:extLst>
                    <a:ext uri="{9D8B030D-6E8A-4147-A177-3AD203B41FA5}">
                      <a16:colId xmlns:a16="http://schemas.microsoft.com/office/drawing/2014/main" val="1872317713"/>
                    </a:ext>
                  </a:extLst>
                </a:gridCol>
                <a:gridCol w="576072">
                  <a:extLst>
                    <a:ext uri="{9D8B030D-6E8A-4147-A177-3AD203B41FA5}">
                      <a16:colId xmlns:a16="http://schemas.microsoft.com/office/drawing/2014/main" val="2655190324"/>
                    </a:ext>
                  </a:extLst>
                </a:gridCol>
                <a:gridCol w="576072">
                  <a:extLst>
                    <a:ext uri="{9D8B030D-6E8A-4147-A177-3AD203B41FA5}">
                      <a16:colId xmlns:a16="http://schemas.microsoft.com/office/drawing/2014/main" val="132432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3512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- 2023-06-16 09:23:37</a:t>
                      </a:r>
                      <a:r>
                        <a:rPr kumimoji="0" lang="en-US" sz="1000" b="0" i="0" u="none" strike="noStrike" kern="1200" cap="none" spc="0" normalizeH="0" baseline="0" noProof="0">
                          <a:ln>
                            <a:noFill/>
                          </a:ln>
                          <a:solidFill>
                            <a:prstClr val="black"/>
                          </a:solidFill>
                          <a:effectLst/>
                          <a:uLnTx/>
                          <a:uFillTx/>
                          <a:latin typeface="Calibri"/>
                          <a:ea typeface="+mn-ea"/>
                          <a:cs typeface="+mn-cs"/>
                        </a:rPr>
                        <a:t>
 Join us at the Rail Live Fair on the 21st and 22nd of June 2023 at the Long Marston Rail Innovation Centre in Warwickshire, UK. We will present our hydrogen energy solutions, together with our partner Fuel Cell Systems Ltd. at booth SIG7. 
Discover how our hydrogen solutions are transforming critical infrastructure for railway crossings. Save the date and be a part of the green revolution in the rail sector!
Learn more about the EFOY Energy Solutions: https://lnkd.in/d5pYDux 
More about the fair: https://lnkd.in/eVsdnsF 
#raillive #CleanEnergy #rail #FuelCell #Hydrogen #RailLive2023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4.7970479704797 %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77215839"/>
                  </a:ext>
                </a:extLst>
              </a:tr>
            </a:tbl>
          </a:graphicData>
        </a:graphic>
      </p:graphicFrame>
      <p:sp>
        <p:nvSpPr>
          <p:cNvPr id="4" name="Text Placeholder 3">
            <a:extLst>
              <a:ext uri="{FF2B5EF4-FFF2-40B4-BE49-F238E27FC236}">
                <a16:creationId xmlns:a16="http://schemas.microsoft.com/office/drawing/2014/main" id="{B33BEEFF-833B-4F23-B0F8-5F1C11AC11E3}"/>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483609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5F05B-0F32-4A41-9AAF-7B0DD5FE6CC1}"/>
              </a:ext>
            </a:extLst>
          </p:cNvPr>
          <p:cNvSpPr>
            <a:spLocks noGrp="1"/>
          </p:cNvSpPr>
          <p:nvPr>
            <p:ph type="title"/>
          </p:nvPr>
        </p:nvSpPr>
        <p:spPr/>
        <p:txBody>
          <a:bodyPr/>
          <a:lstStyle/>
          <a:p>
            <a:r>
              <a:rPr lang="en-US"/>
              <a:t>LinkedIn Posts Table | All profiles - 6 of 26</a:t>
            </a:r>
          </a:p>
        </p:txBody>
      </p:sp>
      <p:graphicFrame>
        <p:nvGraphicFramePr>
          <p:cNvPr id="5" name="Table Placeholder 4">
            <a:extLst>
              <a:ext uri="{FF2B5EF4-FFF2-40B4-BE49-F238E27FC236}">
                <a16:creationId xmlns:a16="http://schemas.microsoft.com/office/drawing/2014/main" id="{15EE73A8-6302-466F-BDCC-4A70E631188C}"/>
              </a:ext>
            </a:extLst>
          </p:cNvPr>
          <p:cNvGraphicFramePr>
            <a:graphicFrameLocks noGrp="1"/>
          </p:cNvGraphicFramePr>
          <p:nvPr>
            <p:ph type="tbl" sz="quarter" idx="13"/>
            <p:extLst>
              <p:ext uri="{D42A27DB-BD31-4B8C-83A1-F6EECF244321}">
                <p14:modId xmlns:p14="http://schemas.microsoft.com/office/powerpoint/2010/main" val="70684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08866281"/>
                    </a:ext>
                  </a:extLst>
                </a:gridCol>
                <a:gridCol w="1645920">
                  <a:extLst>
                    <a:ext uri="{9D8B030D-6E8A-4147-A177-3AD203B41FA5}">
                      <a16:colId xmlns:a16="http://schemas.microsoft.com/office/drawing/2014/main" val="1570407880"/>
                    </a:ext>
                  </a:extLst>
                </a:gridCol>
                <a:gridCol w="576072">
                  <a:extLst>
                    <a:ext uri="{9D8B030D-6E8A-4147-A177-3AD203B41FA5}">
                      <a16:colId xmlns:a16="http://schemas.microsoft.com/office/drawing/2014/main" val="4110028133"/>
                    </a:ext>
                  </a:extLst>
                </a:gridCol>
                <a:gridCol w="576072">
                  <a:extLst>
                    <a:ext uri="{9D8B030D-6E8A-4147-A177-3AD203B41FA5}">
                      <a16:colId xmlns:a16="http://schemas.microsoft.com/office/drawing/2014/main" val="1609774232"/>
                    </a:ext>
                  </a:extLst>
                </a:gridCol>
                <a:gridCol w="576072">
                  <a:extLst>
                    <a:ext uri="{9D8B030D-6E8A-4147-A177-3AD203B41FA5}">
                      <a16:colId xmlns:a16="http://schemas.microsoft.com/office/drawing/2014/main" val="2777924203"/>
                    </a:ext>
                  </a:extLst>
                </a:gridCol>
                <a:gridCol w="576072">
                  <a:extLst>
                    <a:ext uri="{9D8B030D-6E8A-4147-A177-3AD203B41FA5}">
                      <a16:colId xmlns:a16="http://schemas.microsoft.com/office/drawing/2014/main" val="2474323797"/>
                    </a:ext>
                  </a:extLst>
                </a:gridCol>
                <a:gridCol w="576072">
                  <a:extLst>
                    <a:ext uri="{9D8B030D-6E8A-4147-A177-3AD203B41FA5}">
                      <a16:colId xmlns:a16="http://schemas.microsoft.com/office/drawing/2014/main" val="482677190"/>
                    </a:ext>
                  </a:extLst>
                </a:gridCol>
                <a:gridCol w="576072">
                  <a:extLst>
                    <a:ext uri="{9D8B030D-6E8A-4147-A177-3AD203B41FA5}">
                      <a16:colId xmlns:a16="http://schemas.microsoft.com/office/drawing/2014/main" val="1385493387"/>
                    </a:ext>
                  </a:extLst>
                </a:gridCol>
                <a:gridCol w="576072">
                  <a:extLst>
                    <a:ext uri="{9D8B030D-6E8A-4147-A177-3AD203B41FA5}">
                      <a16:colId xmlns:a16="http://schemas.microsoft.com/office/drawing/2014/main" val="725932079"/>
                    </a:ext>
                  </a:extLst>
                </a:gridCol>
                <a:gridCol w="576072">
                  <a:extLst>
                    <a:ext uri="{9D8B030D-6E8A-4147-A177-3AD203B41FA5}">
                      <a16:colId xmlns:a16="http://schemas.microsoft.com/office/drawing/2014/main" val="2863844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7259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- 2023-06-15 11:28:56</a:t>
                      </a:r>
                      <a:r>
                        <a:rPr kumimoji="0" lang="en-US" sz="1000" b="0" i="0" u="none" strike="noStrike" kern="1200" cap="none" spc="0" normalizeH="0" baseline="0" noProof="0">
                          <a:ln>
                            <a:noFill/>
                          </a:ln>
                          <a:solidFill>
                            <a:prstClr val="black"/>
                          </a:solidFill>
                          <a:effectLst/>
                          <a:uLnTx/>
                          <a:uFillTx/>
                          <a:latin typeface="Calibri"/>
                          <a:ea typeface="+mn-ea"/>
                          <a:cs typeface="+mn-cs"/>
                        </a:rPr>
                        <a:t>
 SFC Energy AG has reached the call-off milestone of more than one million euros for JENNY and EMILY series direct methanol fuel cells (DMFCs) and associated power managers through the NATO Support and Procurement Agency \(NSPA\), the procurement organization of NATO member states for equipment and services. The purchaser of the DMFCs is ZeroAlpha Solutions Ltd, a leading provider of communications, information management and sustainable energy solutions for defense and security customers, acting on behalf of NSPA and its partner nations.
“The NSPA platform offers NATO member states safe, robust and field-proven equipment. The power generation solutions of the JENNY and EMILY series meet these requirements, which is why our choice for the DMFCs immediately fell on SFC Energy. We are happy to have SFC Energy as a reliable partner on our side in the years to come,” says Stewart Burton, CEO of ZeroAlpha Solutions Ltd.
Read more in our latest press release: https://lnkd.in/euRH5Q-W
#NATO #FuelCells #CleanEnergy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5.3896103896104 %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62464289"/>
                  </a:ext>
                </a:extLst>
              </a:tr>
            </a:tbl>
          </a:graphicData>
        </a:graphic>
      </p:graphicFrame>
      <p:sp>
        <p:nvSpPr>
          <p:cNvPr id="4" name="Text Placeholder 3">
            <a:extLst>
              <a:ext uri="{FF2B5EF4-FFF2-40B4-BE49-F238E27FC236}">
                <a16:creationId xmlns:a16="http://schemas.microsoft.com/office/drawing/2014/main" id="{1DB3B485-3017-4C19-A73A-EDF8DBB5F1EF}"/>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462122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CA81B-3CEE-4EB3-B004-930A8D3B92B2}"/>
              </a:ext>
            </a:extLst>
          </p:cNvPr>
          <p:cNvSpPr>
            <a:spLocks noGrp="1"/>
          </p:cNvSpPr>
          <p:nvPr>
            <p:ph type="title"/>
          </p:nvPr>
        </p:nvSpPr>
        <p:spPr/>
        <p:txBody>
          <a:bodyPr/>
          <a:lstStyle/>
          <a:p>
            <a:r>
              <a:rPr lang="en-US"/>
              <a:t>LinkedIn Posts Table | All profiles - 7 of 26</a:t>
            </a:r>
          </a:p>
        </p:txBody>
      </p:sp>
      <p:graphicFrame>
        <p:nvGraphicFramePr>
          <p:cNvPr id="5" name="Table Placeholder 4">
            <a:extLst>
              <a:ext uri="{FF2B5EF4-FFF2-40B4-BE49-F238E27FC236}">
                <a16:creationId xmlns:a16="http://schemas.microsoft.com/office/drawing/2014/main" id="{DDDED5B0-641E-4C04-9613-2F003C9B3E02}"/>
              </a:ext>
            </a:extLst>
          </p:cNvPr>
          <p:cNvGraphicFramePr>
            <a:graphicFrameLocks noGrp="1"/>
          </p:cNvGraphicFramePr>
          <p:nvPr>
            <p:ph type="tbl" sz="quarter" idx="13"/>
            <p:extLst>
              <p:ext uri="{D42A27DB-BD31-4B8C-83A1-F6EECF244321}">
                <p14:modId xmlns:p14="http://schemas.microsoft.com/office/powerpoint/2010/main" val="176867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89660596"/>
                    </a:ext>
                  </a:extLst>
                </a:gridCol>
                <a:gridCol w="1645920">
                  <a:extLst>
                    <a:ext uri="{9D8B030D-6E8A-4147-A177-3AD203B41FA5}">
                      <a16:colId xmlns:a16="http://schemas.microsoft.com/office/drawing/2014/main" val="61036189"/>
                    </a:ext>
                  </a:extLst>
                </a:gridCol>
                <a:gridCol w="576072">
                  <a:extLst>
                    <a:ext uri="{9D8B030D-6E8A-4147-A177-3AD203B41FA5}">
                      <a16:colId xmlns:a16="http://schemas.microsoft.com/office/drawing/2014/main" val="2225342327"/>
                    </a:ext>
                  </a:extLst>
                </a:gridCol>
                <a:gridCol w="576072">
                  <a:extLst>
                    <a:ext uri="{9D8B030D-6E8A-4147-A177-3AD203B41FA5}">
                      <a16:colId xmlns:a16="http://schemas.microsoft.com/office/drawing/2014/main" val="1674470930"/>
                    </a:ext>
                  </a:extLst>
                </a:gridCol>
                <a:gridCol w="576072">
                  <a:extLst>
                    <a:ext uri="{9D8B030D-6E8A-4147-A177-3AD203B41FA5}">
                      <a16:colId xmlns:a16="http://schemas.microsoft.com/office/drawing/2014/main" val="949159994"/>
                    </a:ext>
                  </a:extLst>
                </a:gridCol>
                <a:gridCol w="576072">
                  <a:extLst>
                    <a:ext uri="{9D8B030D-6E8A-4147-A177-3AD203B41FA5}">
                      <a16:colId xmlns:a16="http://schemas.microsoft.com/office/drawing/2014/main" val="3442162384"/>
                    </a:ext>
                  </a:extLst>
                </a:gridCol>
                <a:gridCol w="576072">
                  <a:extLst>
                    <a:ext uri="{9D8B030D-6E8A-4147-A177-3AD203B41FA5}">
                      <a16:colId xmlns:a16="http://schemas.microsoft.com/office/drawing/2014/main" val="1447547735"/>
                    </a:ext>
                  </a:extLst>
                </a:gridCol>
                <a:gridCol w="576072">
                  <a:extLst>
                    <a:ext uri="{9D8B030D-6E8A-4147-A177-3AD203B41FA5}">
                      <a16:colId xmlns:a16="http://schemas.microsoft.com/office/drawing/2014/main" val="2365600459"/>
                    </a:ext>
                  </a:extLst>
                </a:gridCol>
                <a:gridCol w="576072">
                  <a:extLst>
                    <a:ext uri="{9D8B030D-6E8A-4147-A177-3AD203B41FA5}">
                      <a16:colId xmlns:a16="http://schemas.microsoft.com/office/drawing/2014/main" val="3940236055"/>
                    </a:ext>
                  </a:extLst>
                </a:gridCol>
                <a:gridCol w="576072">
                  <a:extLst>
                    <a:ext uri="{9D8B030D-6E8A-4147-A177-3AD203B41FA5}">
                      <a16:colId xmlns:a16="http://schemas.microsoft.com/office/drawing/2014/main" val="3125340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2971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- 2023-06-14 13:39:04</a:t>
                      </a:r>
                      <a:r>
                        <a:rPr kumimoji="0" lang="en-US" sz="1000" b="0" i="0" u="none" strike="noStrike" kern="1200" cap="none" spc="0" normalizeH="0" baseline="0" noProof="0">
                          <a:ln>
                            <a:noFill/>
                          </a:ln>
                          <a:solidFill>
                            <a:prstClr val="black"/>
                          </a:solidFill>
                          <a:effectLst/>
                          <a:uLnTx/>
                          <a:uFillTx/>
                          <a:latin typeface="Calibri"/>
                          <a:ea typeface="+mn-ea"/>
                          <a:cs typeface="+mn-cs"/>
                        </a:rPr>
                        <a:t>
 The doors of the The smarter E Europe/Intersolar/ees trade shows opened today. Visit us until June 16 in Munich at booth B2.412. We are happy to present you our innovative fuel cell energy solutions. 
As part of the Hydrogen Week #WDW2023, we will be conducting daily presentations on our well-established H₂ solutions, featuring EFOY Hydrogen Fuel Cells, at 11 am, at our booth.
#FuelCells #Hydrogen #CleanEnergy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11460710"/>
                  </a:ext>
                </a:extLst>
              </a:tr>
            </a:tbl>
          </a:graphicData>
        </a:graphic>
      </p:graphicFrame>
      <p:sp>
        <p:nvSpPr>
          <p:cNvPr id="4" name="Text Placeholder 3">
            <a:extLst>
              <a:ext uri="{FF2B5EF4-FFF2-40B4-BE49-F238E27FC236}">
                <a16:creationId xmlns:a16="http://schemas.microsoft.com/office/drawing/2014/main" id="{C12959BF-0584-46B3-AEBD-D0BC6906F01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582813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C4AED-D7AE-4E32-87EE-AFD7193F7741}"/>
              </a:ext>
            </a:extLst>
          </p:cNvPr>
          <p:cNvSpPr>
            <a:spLocks noGrp="1"/>
          </p:cNvSpPr>
          <p:nvPr>
            <p:ph type="title"/>
          </p:nvPr>
        </p:nvSpPr>
        <p:spPr/>
        <p:txBody>
          <a:bodyPr/>
          <a:lstStyle/>
          <a:p>
            <a:r>
              <a:rPr lang="en-US"/>
              <a:t>LinkedIn Posts Table | All profiles - 8 of 26</a:t>
            </a:r>
          </a:p>
        </p:txBody>
      </p:sp>
      <p:graphicFrame>
        <p:nvGraphicFramePr>
          <p:cNvPr id="5" name="Table Placeholder 4">
            <a:extLst>
              <a:ext uri="{FF2B5EF4-FFF2-40B4-BE49-F238E27FC236}">
                <a16:creationId xmlns:a16="http://schemas.microsoft.com/office/drawing/2014/main" id="{42B557A6-776B-41C2-B08E-AD20A5C22CA3}"/>
              </a:ext>
            </a:extLst>
          </p:cNvPr>
          <p:cNvGraphicFramePr>
            <a:graphicFrameLocks noGrp="1"/>
          </p:cNvGraphicFramePr>
          <p:nvPr>
            <p:ph type="tbl" sz="quarter" idx="13"/>
            <p:extLst>
              <p:ext uri="{D42A27DB-BD31-4B8C-83A1-F6EECF244321}">
                <p14:modId xmlns:p14="http://schemas.microsoft.com/office/powerpoint/2010/main" val="236527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29888293"/>
                    </a:ext>
                  </a:extLst>
                </a:gridCol>
                <a:gridCol w="1645920">
                  <a:extLst>
                    <a:ext uri="{9D8B030D-6E8A-4147-A177-3AD203B41FA5}">
                      <a16:colId xmlns:a16="http://schemas.microsoft.com/office/drawing/2014/main" val="1772315790"/>
                    </a:ext>
                  </a:extLst>
                </a:gridCol>
                <a:gridCol w="576072">
                  <a:extLst>
                    <a:ext uri="{9D8B030D-6E8A-4147-A177-3AD203B41FA5}">
                      <a16:colId xmlns:a16="http://schemas.microsoft.com/office/drawing/2014/main" val="3760073170"/>
                    </a:ext>
                  </a:extLst>
                </a:gridCol>
                <a:gridCol w="576072">
                  <a:extLst>
                    <a:ext uri="{9D8B030D-6E8A-4147-A177-3AD203B41FA5}">
                      <a16:colId xmlns:a16="http://schemas.microsoft.com/office/drawing/2014/main" val="3291185816"/>
                    </a:ext>
                  </a:extLst>
                </a:gridCol>
                <a:gridCol w="576072">
                  <a:extLst>
                    <a:ext uri="{9D8B030D-6E8A-4147-A177-3AD203B41FA5}">
                      <a16:colId xmlns:a16="http://schemas.microsoft.com/office/drawing/2014/main" val="2029958270"/>
                    </a:ext>
                  </a:extLst>
                </a:gridCol>
                <a:gridCol w="576072">
                  <a:extLst>
                    <a:ext uri="{9D8B030D-6E8A-4147-A177-3AD203B41FA5}">
                      <a16:colId xmlns:a16="http://schemas.microsoft.com/office/drawing/2014/main" val="1508932844"/>
                    </a:ext>
                  </a:extLst>
                </a:gridCol>
                <a:gridCol w="576072">
                  <a:extLst>
                    <a:ext uri="{9D8B030D-6E8A-4147-A177-3AD203B41FA5}">
                      <a16:colId xmlns:a16="http://schemas.microsoft.com/office/drawing/2014/main" val="1186461963"/>
                    </a:ext>
                  </a:extLst>
                </a:gridCol>
                <a:gridCol w="576072">
                  <a:extLst>
                    <a:ext uri="{9D8B030D-6E8A-4147-A177-3AD203B41FA5}">
                      <a16:colId xmlns:a16="http://schemas.microsoft.com/office/drawing/2014/main" val="3828787577"/>
                    </a:ext>
                  </a:extLst>
                </a:gridCol>
                <a:gridCol w="576072">
                  <a:extLst>
                    <a:ext uri="{9D8B030D-6E8A-4147-A177-3AD203B41FA5}">
                      <a16:colId xmlns:a16="http://schemas.microsoft.com/office/drawing/2014/main" val="2264837914"/>
                    </a:ext>
                  </a:extLst>
                </a:gridCol>
                <a:gridCol w="576072">
                  <a:extLst>
                    <a:ext uri="{9D8B030D-6E8A-4147-A177-3AD203B41FA5}">
                      <a16:colId xmlns:a16="http://schemas.microsoft.com/office/drawing/2014/main" val="365166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709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- 2023-06-07 15:26:58</a:t>
                      </a:r>
                      <a:r>
                        <a:rPr kumimoji="0" lang="en-US" sz="1000" b="0" i="0" u="none" strike="noStrike" kern="1200" cap="none" spc="0" normalizeH="0" baseline="0" noProof="0">
                          <a:ln>
                            <a:noFill/>
                          </a:ln>
                          <a:solidFill>
                            <a:prstClr val="black"/>
                          </a:solidFill>
                          <a:effectLst/>
                          <a:uLnTx/>
                          <a:uFillTx/>
                          <a:latin typeface="Calibri"/>
                          <a:ea typeface="+mn-ea"/>
                          <a:cs typeface="+mn-cs"/>
                        </a:rPr>
                        <a:t>
 Our indian partner FC TecNrgy were delighted to have German Federal Ministry of Defence - Bundesministerium der Verteidigung Mr. Boris Pistorius, Additional Secretary Ministry of Defence of India and Lindsey Ford, Deputy Assistant Secretary of Defense for South and Southeast Asia, visited their booth at the IDEX in New Delhi. Great opportunity to showcase our SFC fuel cell energy solutions.
#IDEX #FuelCells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9.6984924623116 %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14000106"/>
                  </a:ext>
                </a:extLst>
              </a:tr>
            </a:tbl>
          </a:graphicData>
        </a:graphic>
      </p:graphicFrame>
      <p:sp>
        <p:nvSpPr>
          <p:cNvPr id="4" name="Text Placeholder 3">
            <a:extLst>
              <a:ext uri="{FF2B5EF4-FFF2-40B4-BE49-F238E27FC236}">
                <a16:creationId xmlns:a16="http://schemas.microsoft.com/office/drawing/2014/main" id="{E0E92685-5557-44F6-A2CE-A51B0D7DA85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781437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D36F5-4504-4F5E-B9E8-6BD84576F453}"/>
              </a:ext>
            </a:extLst>
          </p:cNvPr>
          <p:cNvSpPr>
            <a:spLocks noGrp="1"/>
          </p:cNvSpPr>
          <p:nvPr>
            <p:ph type="title"/>
          </p:nvPr>
        </p:nvSpPr>
        <p:spPr/>
        <p:txBody>
          <a:bodyPr/>
          <a:lstStyle/>
          <a:p>
            <a:r>
              <a:rPr lang="en-US"/>
              <a:t>LinkedIn Posts Table | All profiles - 9 of 26</a:t>
            </a:r>
          </a:p>
        </p:txBody>
      </p:sp>
      <p:graphicFrame>
        <p:nvGraphicFramePr>
          <p:cNvPr id="5" name="Table Placeholder 4">
            <a:extLst>
              <a:ext uri="{FF2B5EF4-FFF2-40B4-BE49-F238E27FC236}">
                <a16:creationId xmlns:a16="http://schemas.microsoft.com/office/drawing/2014/main" id="{A6160C37-6B3D-446C-8606-873290467DED}"/>
              </a:ext>
            </a:extLst>
          </p:cNvPr>
          <p:cNvGraphicFramePr>
            <a:graphicFrameLocks noGrp="1"/>
          </p:cNvGraphicFramePr>
          <p:nvPr>
            <p:ph type="tbl" sz="quarter" idx="13"/>
            <p:extLst>
              <p:ext uri="{D42A27DB-BD31-4B8C-83A1-F6EECF244321}">
                <p14:modId xmlns:p14="http://schemas.microsoft.com/office/powerpoint/2010/main" val="146332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85723894"/>
                    </a:ext>
                  </a:extLst>
                </a:gridCol>
                <a:gridCol w="1645920">
                  <a:extLst>
                    <a:ext uri="{9D8B030D-6E8A-4147-A177-3AD203B41FA5}">
                      <a16:colId xmlns:a16="http://schemas.microsoft.com/office/drawing/2014/main" val="2777903004"/>
                    </a:ext>
                  </a:extLst>
                </a:gridCol>
                <a:gridCol w="576072">
                  <a:extLst>
                    <a:ext uri="{9D8B030D-6E8A-4147-A177-3AD203B41FA5}">
                      <a16:colId xmlns:a16="http://schemas.microsoft.com/office/drawing/2014/main" val="1371243701"/>
                    </a:ext>
                  </a:extLst>
                </a:gridCol>
                <a:gridCol w="576072">
                  <a:extLst>
                    <a:ext uri="{9D8B030D-6E8A-4147-A177-3AD203B41FA5}">
                      <a16:colId xmlns:a16="http://schemas.microsoft.com/office/drawing/2014/main" val="3535993212"/>
                    </a:ext>
                  </a:extLst>
                </a:gridCol>
                <a:gridCol w="576072">
                  <a:extLst>
                    <a:ext uri="{9D8B030D-6E8A-4147-A177-3AD203B41FA5}">
                      <a16:colId xmlns:a16="http://schemas.microsoft.com/office/drawing/2014/main" val="2283783519"/>
                    </a:ext>
                  </a:extLst>
                </a:gridCol>
                <a:gridCol w="576072">
                  <a:extLst>
                    <a:ext uri="{9D8B030D-6E8A-4147-A177-3AD203B41FA5}">
                      <a16:colId xmlns:a16="http://schemas.microsoft.com/office/drawing/2014/main" val="736073200"/>
                    </a:ext>
                  </a:extLst>
                </a:gridCol>
                <a:gridCol w="576072">
                  <a:extLst>
                    <a:ext uri="{9D8B030D-6E8A-4147-A177-3AD203B41FA5}">
                      <a16:colId xmlns:a16="http://schemas.microsoft.com/office/drawing/2014/main" val="1531543610"/>
                    </a:ext>
                  </a:extLst>
                </a:gridCol>
                <a:gridCol w="576072">
                  <a:extLst>
                    <a:ext uri="{9D8B030D-6E8A-4147-A177-3AD203B41FA5}">
                      <a16:colId xmlns:a16="http://schemas.microsoft.com/office/drawing/2014/main" val="1483525013"/>
                    </a:ext>
                  </a:extLst>
                </a:gridCol>
                <a:gridCol w="576072">
                  <a:extLst>
                    <a:ext uri="{9D8B030D-6E8A-4147-A177-3AD203B41FA5}">
                      <a16:colId xmlns:a16="http://schemas.microsoft.com/office/drawing/2014/main" val="2957732818"/>
                    </a:ext>
                  </a:extLst>
                </a:gridCol>
                <a:gridCol w="576072">
                  <a:extLst>
                    <a:ext uri="{9D8B030D-6E8A-4147-A177-3AD203B41FA5}">
                      <a16:colId xmlns:a16="http://schemas.microsoft.com/office/drawing/2014/main" val="92052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511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- 2023-06-06 11:42:52</a:t>
                      </a:r>
                      <a:r>
                        <a:rPr kumimoji="0" lang="en-US" sz="1000" b="0" i="0" u="none" strike="noStrike" kern="1200" cap="none" spc="0" normalizeH="0" baseline="0" noProof="0">
                          <a:ln>
                            <a:noFill/>
                          </a:ln>
                          <a:solidFill>
                            <a:prstClr val="black"/>
                          </a:solidFill>
                          <a:effectLst/>
                          <a:uLnTx/>
                          <a:uFillTx/>
                          <a:latin typeface="Calibri"/>
                          <a:ea typeface="+mn-ea"/>
                          <a:cs typeface="+mn-cs"/>
                        </a:rPr>
                        <a:t>
 Visit us from June 14-16 at The smarter E Europe/ees/Intersolar 2023 in Munich. We are pleased to offer up to 50 free tickets to attend the trade fair and visit our booth B2.412. As part of the Hydrogen Week #WDW2023, we will be conducting daily presentations on our well-established H₂ solutions, featuring EFOY Hydrogen Fuel Cells, at 11 am. To register for these presentations and secure your free ticket, kindly send us a request to marketing@sfc.com.
#intersolar #TheSmarterE #energytransition #hydrogen #fuelcells #ees Intersolar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3.954802259887 %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65642642"/>
                  </a:ext>
                </a:extLst>
              </a:tr>
            </a:tbl>
          </a:graphicData>
        </a:graphic>
      </p:graphicFrame>
      <p:sp>
        <p:nvSpPr>
          <p:cNvPr id="4" name="Text Placeholder 3">
            <a:extLst>
              <a:ext uri="{FF2B5EF4-FFF2-40B4-BE49-F238E27FC236}">
                <a16:creationId xmlns:a16="http://schemas.microsoft.com/office/drawing/2014/main" id="{3A2C746B-E09D-48C8-96B3-39797B1340E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203520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861DD-7903-41BC-AC87-FB659961FFBF}"/>
              </a:ext>
            </a:extLst>
          </p:cNvPr>
          <p:cNvSpPr>
            <a:spLocks noGrp="1"/>
          </p:cNvSpPr>
          <p:nvPr>
            <p:ph type="title"/>
          </p:nvPr>
        </p:nvSpPr>
        <p:spPr/>
        <p:txBody>
          <a:bodyPr/>
          <a:lstStyle/>
          <a:p>
            <a:r>
              <a:rPr lang="en-US"/>
              <a:t>LinkedIn Posts Table | All profiles - 10 of 26</a:t>
            </a:r>
          </a:p>
        </p:txBody>
      </p:sp>
      <p:graphicFrame>
        <p:nvGraphicFramePr>
          <p:cNvPr id="5" name="Table Placeholder 4">
            <a:extLst>
              <a:ext uri="{FF2B5EF4-FFF2-40B4-BE49-F238E27FC236}">
                <a16:creationId xmlns:a16="http://schemas.microsoft.com/office/drawing/2014/main" id="{D4055B5C-51E6-4B3A-842F-A585A91DB50B}"/>
              </a:ext>
            </a:extLst>
          </p:cNvPr>
          <p:cNvGraphicFramePr>
            <a:graphicFrameLocks noGrp="1"/>
          </p:cNvGraphicFramePr>
          <p:nvPr>
            <p:ph type="tbl" sz="quarter" idx="13"/>
            <p:extLst>
              <p:ext uri="{D42A27DB-BD31-4B8C-83A1-F6EECF244321}">
                <p14:modId xmlns:p14="http://schemas.microsoft.com/office/powerpoint/2010/main" val="1447396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15623482"/>
                    </a:ext>
                  </a:extLst>
                </a:gridCol>
                <a:gridCol w="1645920">
                  <a:extLst>
                    <a:ext uri="{9D8B030D-6E8A-4147-A177-3AD203B41FA5}">
                      <a16:colId xmlns:a16="http://schemas.microsoft.com/office/drawing/2014/main" val="182763268"/>
                    </a:ext>
                  </a:extLst>
                </a:gridCol>
                <a:gridCol w="576072">
                  <a:extLst>
                    <a:ext uri="{9D8B030D-6E8A-4147-A177-3AD203B41FA5}">
                      <a16:colId xmlns:a16="http://schemas.microsoft.com/office/drawing/2014/main" val="3143834657"/>
                    </a:ext>
                  </a:extLst>
                </a:gridCol>
                <a:gridCol w="576072">
                  <a:extLst>
                    <a:ext uri="{9D8B030D-6E8A-4147-A177-3AD203B41FA5}">
                      <a16:colId xmlns:a16="http://schemas.microsoft.com/office/drawing/2014/main" val="2969316416"/>
                    </a:ext>
                  </a:extLst>
                </a:gridCol>
                <a:gridCol w="576072">
                  <a:extLst>
                    <a:ext uri="{9D8B030D-6E8A-4147-A177-3AD203B41FA5}">
                      <a16:colId xmlns:a16="http://schemas.microsoft.com/office/drawing/2014/main" val="943326295"/>
                    </a:ext>
                  </a:extLst>
                </a:gridCol>
                <a:gridCol w="576072">
                  <a:extLst>
                    <a:ext uri="{9D8B030D-6E8A-4147-A177-3AD203B41FA5}">
                      <a16:colId xmlns:a16="http://schemas.microsoft.com/office/drawing/2014/main" val="3314531499"/>
                    </a:ext>
                  </a:extLst>
                </a:gridCol>
                <a:gridCol w="576072">
                  <a:extLst>
                    <a:ext uri="{9D8B030D-6E8A-4147-A177-3AD203B41FA5}">
                      <a16:colId xmlns:a16="http://schemas.microsoft.com/office/drawing/2014/main" val="1951073319"/>
                    </a:ext>
                  </a:extLst>
                </a:gridCol>
                <a:gridCol w="576072">
                  <a:extLst>
                    <a:ext uri="{9D8B030D-6E8A-4147-A177-3AD203B41FA5}">
                      <a16:colId xmlns:a16="http://schemas.microsoft.com/office/drawing/2014/main" val="1869864751"/>
                    </a:ext>
                  </a:extLst>
                </a:gridCol>
                <a:gridCol w="576072">
                  <a:extLst>
                    <a:ext uri="{9D8B030D-6E8A-4147-A177-3AD203B41FA5}">
                      <a16:colId xmlns:a16="http://schemas.microsoft.com/office/drawing/2014/main" val="1870720712"/>
                    </a:ext>
                  </a:extLst>
                </a:gridCol>
                <a:gridCol w="576072">
                  <a:extLst>
                    <a:ext uri="{9D8B030D-6E8A-4147-A177-3AD203B41FA5}">
                      <a16:colId xmlns:a16="http://schemas.microsoft.com/office/drawing/2014/main" val="390186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41105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- 2023-05-31 16:21:04</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Power of Hydrogen Fuel Cell Energy Solutions with Real-life Examples! Join our free webinar on 6th June 2023, 4:00 pm CET to explore the practical side of designing and implementing energy projects. Gain insights into various technical solutions and unlock the potential of this sustainable energy source! Register here: https://lnkd.in/ePKzzucC
#fuelcell #energysolution #webinar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3.0335284725918 %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821064"/>
                  </a:ext>
                </a:extLst>
              </a:tr>
            </a:tbl>
          </a:graphicData>
        </a:graphic>
      </p:graphicFrame>
      <p:sp>
        <p:nvSpPr>
          <p:cNvPr id="4" name="Text Placeholder 3">
            <a:extLst>
              <a:ext uri="{FF2B5EF4-FFF2-40B4-BE49-F238E27FC236}">
                <a16:creationId xmlns:a16="http://schemas.microsoft.com/office/drawing/2014/main" id="{5DDFFB01-79BF-40C5-9F57-0A9AD4B1B07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37676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CCD8F-DF74-4298-8D27-DA9E70269100}"/>
              </a:ext>
            </a:extLst>
          </p:cNvPr>
          <p:cNvSpPr>
            <a:spLocks noGrp="1"/>
          </p:cNvSpPr>
          <p:nvPr>
            <p:ph type="title"/>
          </p:nvPr>
        </p:nvSpPr>
        <p:spPr/>
        <p:txBody>
          <a:bodyPr/>
          <a:lstStyle/>
          <a:p>
            <a:r>
              <a:rPr lang="en-US"/>
              <a:t>LinkedIn Posts Table | All profiles - 11 of 26</a:t>
            </a:r>
          </a:p>
        </p:txBody>
      </p:sp>
      <p:graphicFrame>
        <p:nvGraphicFramePr>
          <p:cNvPr id="5" name="Table Placeholder 4">
            <a:extLst>
              <a:ext uri="{FF2B5EF4-FFF2-40B4-BE49-F238E27FC236}">
                <a16:creationId xmlns:a16="http://schemas.microsoft.com/office/drawing/2014/main" id="{5A91592C-B8A1-4FDF-973B-D2FCDA651A86}"/>
              </a:ext>
            </a:extLst>
          </p:cNvPr>
          <p:cNvGraphicFramePr>
            <a:graphicFrameLocks noGrp="1"/>
          </p:cNvGraphicFramePr>
          <p:nvPr>
            <p:ph type="tbl" sz="quarter" idx="13"/>
            <p:extLst>
              <p:ext uri="{D42A27DB-BD31-4B8C-83A1-F6EECF244321}">
                <p14:modId xmlns:p14="http://schemas.microsoft.com/office/powerpoint/2010/main" val="261026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96628038"/>
                    </a:ext>
                  </a:extLst>
                </a:gridCol>
                <a:gridCol w="1645920">
                  <a:extLst>
                    <a:ext uri="{9D8B030D-6E8A-4147-A177-3AD203B41FA5}">
                      <a16:colId xmlns:a16="http://schemas.microsoft.com/office/drawing/2014/main" val="1512276484"/>
                    </a:ext>
                  </a:extLst>
                </a:gridCol>
                <a:gridCol w="576072">
                  <a:extLst>
                    <a:ext uri="{9D8B030D-6E8A-4147-A177-3AD203B41FA5}">
                      <a16:colId xmlns:a16="http://schemas.microsoft.com/office/drawing/2014/main" val="789642068"/>
                    </a:ext>
                  </a:extLst>
                </a:gridCol>
                <a:gridCol w="576072">
                  <a:extLst>
                    <a:ext uri="{9D8B030D-6E8A-4147-A177-3AD203B41FA5}">
                      <a16:colId xmlns:a16="http://schemas.microsoft.com/office/drawing/2014/main" val="41586981"/>
                    </a:ext>
                  </a:extLst>
                </a:gridCol>
                <a:gridCol w="576072">
                  <a:extLst>
                    <a:ext uri="{9D8B030D-6E8A-4147-A177-3AD203B41FA5}">
                      <a16:colId xmlns:a16="http://schemas.microsoft.com/office/drawing/2014/main" val="623990209"/>
                    </a:ext>
                  </a:extLst>
                </a:gridCol>
                <a:gridCol w="576072">
                  <a:extLst>
                    <a:ext uri="{9D8B030D-6E8A-4147-A177-3AD203B41FA5}">
                      <a16:colId xmlns:a16="http://schemas.microsoft.com/office/drawing/2014/main" val="3394731228"/>
                    </a:ext>
                  </a:extLst>
                </a:gridCol>
                <a:gridCol w="576072">
                  <a:extLst>
                    <a:ext uri="{9D8B030D-6E8A-4147-A177-3AD203B41FA5}">
                      <a16:colId xmlns:a16="http://schemas.microsoft.com/office/drawing/2014/main" val="1197184651"/>
                    </a:ext>
                  </a:extLst>
                </a:gridCol>
                <a:gridCol w="576072">
                  <a:extLst>
                    <a:ext uri="{9D8B030D-6E8A-4147-A177-3AD203B41FA5}">
                      <a16:colId xmlns:a16="http://schemas.microsoft.com/office/drawing/2014/main" val="1557603817"/>
                    </a:ext>
                  </a:extLst>
                </a:gridCol>
                <a:gridCol w="576072">
                  <a:extLst>
                    <a:ext uri="{9D8B030D-6E8A-4147-A177-3AD203B41FA5}">
                      <a16:colId xmlns:a16="http://schemas.microsoft.com/office/drawing/2014/main" val="4046304580"/>
                    </a:ext>
                  </a:extLst>
                </a:gridCol>
                <a:gridCol w="576072">
                  <a:extLst>
                    <a:ext uri="{9D8B030D-6E8A-4147-A177-3AD203B41FA5}">
                      <a16:colId xmlns:a16="http://schemas.microsoft.com/office/drawing/2014/main" val="2622538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6948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- 2023-05-30 09:53:41</a:t>
                      </a:r>
                      <a:r>
                        <a:rPr kumimoji="0" lang="en-US" sz="1000" b="0" i="0" u="none" strike="noStrike" kern="1200" cap="none" spc="0" normalizeH="0" baseline="0" noProof="0">
                          <a:ln>
                            <a:noFill/>
                          </a:ln>
                          <a:solidFill>
                            <a:prstClr val="black"/>
                          </a:solidFill>
                          <a:effectLst/>
                          <a:uLnTx/>
                          <a:uFillTx/>
                          <a:latin typeface="Calibri"/>
                          <a:ea typeface="+mn-ea"/>
                          <a:cs typeface="+mn-cs"/>
                        </a:rPr>
                        <a:t>
 SFC Energy AG, together with its strategic partner FC TecNrgy Pvt Ltd ("FCTec"), has received a major order from the Indian Defense Force for the supply of 900 stationary methanol fuel cell generators.
The order covers the supply of the systems over a period of one year as well as their servicing and maintenance over a period of five years. The initial order volume amounts to more than EUR 17.5 million. The fuel cell solutions will be assembled by SFC’s Indian subsidiary SFC Energy India Ltd. and FCT at the new production facility in Gurgaon, Haryana \(India\).
Read more in our latest press release: https://lnkd.in/eUUDrgH4
#IndianArmy Ministry of New and Renewable Energy \(MNRE\) #fuelcells #India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5.082787832114 %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64092753"/>
                  </a:ext>
                </a:extLst>
              </a:tr>
            </a:tbl>
          </a:graphicData>
        </a:graphic>
      </p:graphicFrame>
      <p:sp>
        <p:nvSpPr>
          <p:cNvPr id="4" name="Text Placeholder 3">
            <a:extLst>
              <a:ext uri="{FF2B5EF4-FFF2-40B4-BE49-F238E27FC236}">
                <a16:creationId xmlns:a16="http://schemas.microsoft.com/office/drawing/2014/main" id="{F42FD066-7BF5-4FB5-84DB-EB55CECB9ED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330695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EB7C-EE3E-40AD-B2EC-5B5181461B62}"/>
              </a:ext>
            </a:extLst>
          </p:cNvPr>
          <p:cNvSpPr>
            <a:spLocks noGrp="1"/>
          </p:cNvSpPr>
          <p:nvPr>
            <p:ph type="title"/>
          </p:nvPr>
        </p:nvSpPr>
        <p:spPr/>
        <p:txBody>
          <a:bodyPr/>
          <a:lstStyle/>
          <a:p>
            <a:r>
              <a:rPr lang="en-US"/>
              <a:t>LinkedIn Posts Table | All profiles - 12 of 26</a:t>
            </a:r>
          </a:p>
        </p:txBody>
      </p:sp>
      <p:graphicFrame>
        <p:nvGraphicFramePr>
          <p:cNvPr id="5" name="Table Placeholder 4">
            <a:extLst>
              <a:ext uri="{FF2B5EF4-FFF2-40B4-BE49-F238E27FC236}">
                <a16:creationId xmlns:a16="http://schemas.microsoft.com/office/drawing/2014/main" id="{56B1E9C4-EE4A-4A8B-8D09-164C299F27F3}"/>
              </a:ext>
            </a:extLst>
          </p:cNvPr>
          <p:cNvGraphicFramePr>
            <a:graphicFrameLocks noGrp="1"/>
          </p:cNvGraphicFramePr>
          <p:nvPr>
            <p:ph type="tbl" sz="quarter" idx="13"/>
            <p:extLst>
              <p:ext uri="{D42A27DB-BD31-4B8C-83A1-F6EECF244321}">
                <p14:modId xmlns:p14="http://schemas.microsoft.com/office/powerpoint/2010/main" val="782571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06389733"/>
                    </a:ext>
                  </a:extLst>
                </a:gridCol>
                <a:gridCol w="1645920">
                  <a:extLst>
                    <a:ext uri="{9D8B030D-6E8A-4147-A177-3AD203B41FA5}">
                      <a16:colId xmlns:a16="http://schemas.microsoft.com/office/drawing/2014/main" val="2297748614"/>
                    </a:ext>
                  </a:extLst>
                </a:gridCol>
                <a:gridCol w="576072">
                  <a:extLst>
                    <a:ext uri="{9D8B030D-6E8A-4147-A177-3AD203B41FA5}">
                      <a16:colId xmlns:a16="http://schemas.microsoft.com/office/drawing/2014/main" val="588392259"/>
                    </a:ext>
                  </a:extLst>
                </a:gridCol>
                <a:gridCol w="576072">
                  <a:extLst>
                    <a:ext uri="{9D8B030D-6E8A-4147-A177-3AD203B41FA5}">
                      <a16:colId xmlns:a16="http://schemas.microsoft.com/office/drawing/2014/main" val="1024598620"/>
                    </a:ext>
                  </a:extLst>
                </a:gridCol>
                <a:gridCol w="576072">
                  <a:extLst>
                    <a:ext uri="{9D8B030D-6E8A-4147-A177-3AD203B41FA5}">
                      <a16:colId xmlns:a16="http://schemas.microsoft.com/office/drawing/2014/main" val="3660351182"/>
                    </a:ext>
                  </a:extLst>
                </a:gridCol>
                <a:gridCol w="576072">
                  <a:extLst>
                    <a:ext uri="{9D8B030D-6E8A-4147-A177-3AD203B41FA5}">
                      <a16:colId xmlns:a16="http://schemas.microsoft.com/office/drawing/2014/main" val="4235020693"/>
                    </a:ext>
                  </a:extLst>
                </a:gridCol>
                <a:gridCol w="576072">
                  <a:extLst>
                    <a:ext uri="{9D8B030D-6E8A-4147-A177-3AD203B41FA5}">
                      <a16:colId xmlns:a16="http://schemas.microsoft.com/office/drawing/2014/main" val="2010715257"/>
                    </a:ext>
                  </a:extLst>
                </a:gridCol>
                <a:gridCol w="576072">
                  <a:extLst>
                    <a:ext uri="{9D8B030D-6E8A-4147-A177-3AD203B41FA5}">
                      <a16:colId xmlns:a16="http://schemas.microsoft.com/office/drawing/2014/main" val="3895032169"/>
                    </a:ext>
                  </a:extLst>
                </a:gridCol>
                <a:gridCol w="576072">
                  <a:extLst>
                    <a:ext uri="{9D8B030D-6E8A-4147-A177-3AD203B41FA5}">
                      <a16:colId xmlns:a16="http://schemas.microsoft.com/office/drawing/2014/main" val="3802760317"/>
                    </a:ext>
                  </a:extLst>
                </a:gridCol>
                <a:gridCol w="576072">
                  <a:extLst>
                    <a:ext uri="{9D8B030D-6E8A-4147-A177-3AD203B41FA5}">
                      <a16:colId xmlns:a16="http://schemas.microsoft.com/office/drawing/2014/main" val="1109867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9645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- 2023-05-26 08:52:30</a:t>
                      </a:r>
                      <a:r>
                        <a:rPr kumimoji="0" lang="en-US" sz="1000" b="0" i="0" u="none" strike="noStrike" kern="1200" cap="none" spc="0" normalizeH="0" baseline="0" noProof="0">
                          <a:ln>
                            <a:noFill/>
                          </a:ln>
                          <a:solidFill>
                            <a:prstClr val="black"/>
                          </a:solidFill>
                          <a:effectLst/>
                          <a:uLnTx/>
                          <a:uFillTx/>
                          <a:latin typeface="Calibri"/>
                          <a:ea typeface="+mn-ea"/>
                          <a:cs typeface="+mn-cs"/>
                        </a:rPr>
                        <a:t>
 💡🔋🌿 We are pleased to announce that PASM Power &amp; Air Solutions has successfully commissioned an EFOY Hydrogen Fuel Cell! We are proud to be an important part of this project and congratulate our partner company on this milestone. Together, we are committed to sustainable energy systems and renewable energies. 🌿🔋💡
The EFOY Hydrogen Fuel Cell is a significant step towards a clean and sustainable energy future. 🌍
We are proud to be part of a growing community of companies actively committed to renewable energy. Together, we take responsibility for our environment and are committed to a clean as well as sustainable future. 🌄💚
#hydrogen #fuelcell #sustainable #future #renewableenergy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17.425742574257 %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55463424"/>
                  </a:ext>
                </a:extLst>
              </a:tr>
            </a:tbl>
          </a:graphicData>
        </a:graphic>
      </p:graphicFrame>
      <p:sp>
        <p:nvSpPr>
          <p:cNvPr id="4" name="Text Placeholder 3">
            <a:extLst>
              <a:ext uri="{FF2B5EF4-FFF2-40B4-BE49-F238E27FC236}">
                <a16:creationId xmlns:a16="http://schemas.microsoft.com/office/drawing/2014/main" id="{EDBE8779-3927-4A70-A4EC-283146ACD7F8}"/>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215468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7A33F-3CDD-4DBE-9A62-394C38573FCF}"/>
              </a:ext>
            </a:extLst>
          </p:cNvPr>
          <p:cNvSpPr>
            <a:spLocks noGrp="1"/>
          </p:cNvSpPr>
          <p:nvPr>
            <p:ph type="title"/>
          </p:nvPr>
        </p:nvSpPr>
        <p:spPr/>
        <p:txBody>
          <a:bodyPr/>
          <a:lstStyle/>
          <a:p>
            <a:r>
              <a:rPr lang="en-US"/>
              <a:t>LinkedIn Posts Table | All profiles - 13 of 26</a:t>
            </a:r>
          </a:p>
        </p:txBody>
      </p:sp>
      <p:graphicFrame>
        <p:nvGraphicFramePr>
          <p:cNvPr id="5" name="Table Placeholder 4">
            <a:extLst>
              <a:ext uri="{FF2B5EF4-FFF2-40B4-BE49-F238E27FC236}">
                <a16:creationId xmlns:a16="http://schemas.microsoft.com/office/drawing/2014/main" id="{BDA9E872-A08F-45E3-AFBA-D7E3A18CE841}"/>
              </a:ext>
            </a:extLst>
          </p:cNvPr>
          <p:cNvGraphicFramePr>
            <a:graphicFrameLocks noGrp="1"/>
          </p:cNvGraphicFramePr>
          <p:nvPr>
            <p:ph type="tbl" sz="quarter" idx="13"/>
            <p:extLst>
              <p:ext uri="{D42A27DB-BD31-4B8C-83A1-F6EECF244321}">
                <p14:modId xmlns:p14="http://schemas.microsoft.com/office/powerpoint/2010/main" val="252020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55107621"/>
                    </a:ext>
                  </a:extLst>
                </a:gridCol>
                <a:gridCol w="1645920">
                  <a:extLst>
                    <a:ext uri="{9D8B030D-6E8A-4147-A177-3AD203B41FA5}">
                      <a16:colId xmlns:a16="http://schemas.microsoft.com/office/drawing/2014/main" val="979094154"/>
                    </a:ext>
                  </a:extLst>
                </a:gridCol>
                <a:gridCol w="576072">
                  <a:extLst>
                    <a:ext uri="{9D8B030D-6E8A-4147-A177-3AD203B41FA5}">
                      <a16:colId xmlns:a16="http://schemas.microsoft.com/office/drawing/2014/main" val="1763693533"/>
                    </a:ext>
                  </a:extLst>
                </a:gridCol>
                <a:gridCol w="576072">
                  <a:extLst>
                    <a:ext uri="{9D8B030D-6E8A-4147-A177-3AD203B41FA5}">
                      <a16:colId xmlns:a16="http://schemas.microsoft.com/office/drawing/2014/main" val="2395268520"/>
                    </a:ext>
                  </a:extLst>
                </a:gridCol>
                <a:gridCol w="576072">
                  <a:extLst>
                    <a:ext uri="{9D8B030D-6E8A-4147-A177-3AD203B41FA5}">
                      <a16:colId xmlns:a16="http://schemas.microsoft.com/office/drawing/2014/main" val="1206391156"/>
                    </a:ext>
                  </a:extLst>
                </a:gridCol>
                <a:gridCol w="576072">
                  <a:extLst>
                    <a:ext uri="{9D8B030D-6E8A-4147-A177-3AD203B41FA5}">
                      <a16:colId xmlns:a16="http://schemas.microsoft.com/office/drawing/2014/main" val="781719813"/>
                    </a:ext>
                  </a:extLst>
                </a:gridCol>
                <a:gridCol w="576072">
                  <a:extLst>
                    <a:ext uri="{9D8B030D-6E8A-4147-A177-3AD203B41FA5}">
                      <a16:colId xmlns:a16="http://schemas.microsoft.com/office/drawing/2014/main" val="3406331244"/>
                    </a:ext>
                  </a:extLst>
                </a:gridCol>
                <a:gridCol w="576072">
                  <a:extLst>
                    <a:ext uri="{9D8B030D-6E8A-4147-A177-3AD203B41FA5}">
                      <a16:colId xmlns:a16="http://schemas.microsoft.com/office/drawing/2014/main" val="2173935213"/>
                    </a:ext>
                  </a:extLst>
                </a:gridCol>
                <a:gridCol w="576072">
                  <a:extLst>
                    <a:ext uri="{9D8B030D-6E8A-4147-A177-3AD203B41FA5}">
                      <a16:colId xmlns:a16="http://schemas.microsoft.com/office/drawing/2014/main" val="54484640"/>
                    </a:ext>
                  </a:extLst>
                </a:gridCol>
                <a:gridCol w="576072">
                  <a:extLst>
                    <a:ext uri="{9D8B030D-6E8A-4147-A177-3AD203B41FA5}">
                      <a16:colId xmlns:a16="http://schemas.microsoft.com/office/drawing/2014/main" val="281751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9143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- 2023-05-23 12:20:59</a:t>
                      </a:r>
                      <a:r>
                        <a:rPr kumimoji="0" lang="en-US" sz="1000" b="0" i="0" u="none" strike="noStrike" kern="1200" cap="none" spc="0" normalizeH="0" baseline="0" noProof="0">
                          <a:ln>
                            <a:noFill/>
                          </a:ln>
                          <a:solidFill>
                            <a:prstClr val="black"/>
                          </a:solidFill>
                          <a:effectLst/>
                          <a:uLnTx/>
                          <a:uFillTx/>
                          <a:latin typeface="Calibri"/>
                          <a:ea typeface="+mn-ea"/>
                          <a:cs typeface="+mn-cs"/>
                        </a:rPr>
                        <a:t>
 Greetings from Helsinki! We are showcasing our eco-friendly fuel cell energy solutions at the Critical Communications World together with our Scandinavian partner AWILCO ApS. You can find us at booth D80.
One of the highlights is our outdoor hydrogen fuel cell solution, the EFOY H₂Cabinet X-Series. This energy solution is designed to provide reliable and efficient back-up and off-grid power for critical communication systems.
We invite you to read our reference report to learn more about how this groundbreaking technology is making a difference in the world of critical communications: https://lnkd.in/du4A-q2p
Register here: https://lnkd.in/eQQS572g
#CCW TCCA Critical Communications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8.6811968969339 %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70405986"/>
                  </a:ext>
                </a:extLst>
              </a:tr>
            </a:tbl>
          </a:graphicData>
        </a:graphic>
      </p:graphicFrame>
      <p:sp>
        <p:nvSpPr>
          <p:cNvPr id="4" name="Text Placeholder 3">
            <a:extLst>
              <a:ext uri="{FF2B5EF4-FFF2-40B4-BE49-F238E27FC236}">
                <a16:creationId xmlns:a16="http://schemas.microsoft.com/office/drawing/2014/main" id="{A0621E3F-4BA1-4903-B84C-FC13B2F6EFC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548900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97CE4-D887-4DAF-BCDD-0C003C57FE9C}"/>
              </a:ext>
            </a:extLst>
          </p:cNvPr>
          <p:cNvSpPr>
            <a:spLocks noGrp="1"/>
          </p:cNvSpPr>
          <p:nvPr>
            <p:ph type="title"/>
          </p:nvPr>
        </p:nvSpPr>
        <p:spPr/>
        <p:txBody>
          <a:bodyPr/>
          <a:lstStyle/>
          <a:p>
            <a:r>
              <a:rPr lang="en-US"/>
              <a:t>LinkedIn Posts Table | All profiles - 14 of 26</a:t>
            </a:r>
          </a:p>
        </p:txBody>
      </p:sp>
      <p:graphicFrame>
        <p:nvGraphicFramePr>
          <p:cNvPr id="5" name="Table Placeholder 4">
            <a:extLst>
              <a:ext uri="{FF2B5EF4-FFF2-40B4-BE49-F238E27FC236}">
                <a16:creationId xmlns:a16="http://schemas.microsoft.com/office/drawing/2014/main" id="{8346B8BA-7E48-406C-8C44-58E39D79D8D3}"/>
              </a:ext>
            </a:extLst>
          </p:cNvPr>
          <p:cNvGraphicFramePr>
            <a:graphicFrameLocks noGrp="1"/>
          </p:cNvGraphicFramePr>
          <p:nvPr>
            <p:ph type="tbl" sz="quarter" idx="13"/>
            <p:extLst>
              <p:ext uri="{D42A27DB-BD31-4B8C-83A1-F6EECF244321}">
                <p14:modId xmlns:p14="http://schemas.microsoft.com/office/powerpoint/2010/main" val="2169785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28050089"/>
                    </a:ext>
                  </a:extLst>
                </a:gridCol>
                <a:gridCol w="1645920">
                  <a:extLst>
                    <a:ext uri="{9D8B030D-6E8A-4147-A177-3AD203B41FA5}">
                      <a16:colId xmlns:a16="http://schemas.microsoft.com/office/drawing/2014/main" val="3109737693"/>
                    </a:ext>
                  </a:extLst>
                </a:gridCol>
                <a:gridCol w="576072">
                  <a:extLst>
                    <a:ext uri="{9D8B030D-6E8A-4147-A177-3AD203B41FA5}">
                      <a16:colId xmlns:a16="http://schemas.microsoft.com/office/drawing/2014/main" val="3377216679"/>
                    </a:ext>
                  </a:extLst>
                </a:gridCol>
                <a:gridCol w="576072">
                  <a:extLst>
                    <a:ext uri="{9D8B030D-6E8A-4147-A177-3AD203B41FA5}">
                      <a16:colId xmlns:a16="http://schemas.microsoft.com/office/drawing/2014/main" val="2020987413"/>
                    </a:ext>
                  </a:extLst>
                </a:gridCol>
                <a:gridCol w="576072">
                  <a:extLst>
                    <a:ext uri="{9D8B030D-6E8A-4147-A177-3AD203B41FA5}">
                      <a16:colId xmlns:a16="http://schemas.microsoft.com/office/drawing/2014/main" val="3575945253"/>
                    </a:ext>
                  </a:extLst>
                </a:gridCol>
                <a:gridCol w="576072">
                  <a:extLst>
                    <a:ext uri="{9D8B030D-6E8A-4147-A177-3AD203B41FA5}">
                      <a16:colId xmlns:a16="http://schemas.microsoft.com/office/drawing/2014/main" val="3067621659"/>
                    </a:ext>
                  </a:extLst>
                </a:gridCol>
                <a:gridCol w="576072">
                  <a:extLst>
                    <a:ext uri="{9D8B030D-6E8A-4147-A177-3AD203B41FA5}">
                      <a16:colId xmlns:a16="http://schemas.microsoft.com/office/drawing/2014/main" val="3523034080"/>
                    </a:ext>
                  </a:extLst>
                </a:gridCol>
                <a:gridCol w="576072">
                  <a:extLst>
                    <a:ext uri="{9D8B030D-6E8A-4147-A177-3AD203B41FA5}">
                      <a16:colId xmlns:a16="http://schemas.microsoft.com/office/drawing/2014/main" val="3618597818"/>
                    </a:ext>
                  </a:extLst>
                </a:gridCol>
                <a:gridCol w="576072">
                  <a:extLst>
                    <a:ext uri="{9D8B030D-6E8A-4147-A177-3AD203B41FA5}">
                      <a16:colId xmlns:a16="http://schemas.microsoft.com/office/drawing/2014/main" val="4290547111"/>
                    </a:ext>
                  </a:extLst>
                </a:gridCol>
                <a:gridCol w="576072">
                  <a:extLst>
                    <a:ext uri="{9D8B030D-6E8A-4147-A177-3AD203B41FA5}">
                      <a16:colId xmlns:a16="http://schemas.microsoft.com/office/drawing/2014/main" val="1073452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2552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- 2023-05-22 11:23:25</a:t>
                      </a:r>
                      <a:r>
                        <a:rPr kumimoji="0" lang="en-US" sz="1000" b="0" i="0" u="none" strike="noStrike" kern="1200" cap="none" spc="0" normalizeH="0" baseline="0" noProof="0">
                          <a:ln>
                            <a:noFill/>
                          </a:ln>
                          <a:solidFill>
                            <a:prstClr val="black"/>
                          </a:solidFill>
                          <a:effectLst/>
                          <a:uLnTx/>
                          <a:uFillTx/>
                          <a:latin typeface="Calibri"/>
                          <a:ea typeface="+mn-ea"/>
                          <a:cs typeface="+mn-cs"/>
                        </a:rPr>
                        <a:t>
 Meet the EFOY H₂Cabinet X-Series! 👋
Purpose-built for indoor applications, the N-Series comes as a fully integrated hydrogen energy solution that can be configured to up to 10 kW output power per cabinet section and 50 kW total.
✅ Turnkey power solution
✅ Integrated EFOY Hydrogen fuel cells
✅ Zero emissions
✅ Ability to hybridize with solar and/or wind power
✅ Clean energy alternative to diesel generators
Zero-emissions energy for a net-zero future. 🌱🌎
Ready for the future?
Learn more: www.efoy-pro.com
#Hydrogen #EFOY #FuelCell #ZeroEmissions #NetZeroFuture #CleanEnergy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21.988356471115 %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58179608"/>
                  </a:ext>
                </a:extLst>
              </a:tr>
            </a:tbl>
          </a:graphicData>
        </a:graphic>
      </p:graphicFrame>
      <p:sp>
        <p:nvSpPr>
          <p:cNvPr id="4" name="Text Placeholder 3">
            <a:extLst>
              <a:ext uri="{FF2B5EF4-FFF2-40B4-BE49-F238E27FC236}">
                <a16:creationId xmlns:a16="http://schemas.microsoft.com/office/drawing/2014/main" id="{3FBDD3B5-1F8B-4489-B920-D34551B3446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4194565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B5B27-42EB-4A54-8104-C0F06B162460}"/>
              </a:ext>
            </a:extLst>
          </p:cNvPr>
          <p:cNvSpPr>
            <a:spLocks noGrp="1"/>
          </p:cNvSpPr>
          <p:nvPr>
            <p:ph type="title"/>
          </p:nvPr>
        </p:nvSpPr>
        <p:spPr/>
        <p:txBody>
          <a:bodyPr/>
          <a:lstStyle/>
          <a:p>
            <a:r>
              <a:rPr lang="en-US"/>
              <a:t>LinkedIn Posts Table | All profiles - 15 of 26</a:t>
            </a:r>
          </a:p>
        </p:txBody>
      </p:sp>
      <p:graphicFrame>
        <p:nvGraphicFramePr>
          <p:cNvPr id="5" name="Table Placeholder 4">
            <a:extLst>
              <a:ext uri="{FF2B5EF4-FFF2-40B4-BE49-F238E27FC236}">
                <a16:creationId xmlns:a16="http://schemas.microsoft.com/office/drawing/2014/main" id="{1A730FAB-9F56-46C7-B8FB-3AD5D4ECAE88}"/>
              </a:ext>
            </a:extLst>
          </p:cNvPr>
          <p:cNvGraphicFramePr>
            <a:graphicFrameLocks noGrp="1"/>
          </p:cNvGraphicFramePr>
          <p:nvPr>
            <p:ph type="tbl" sz="quarter" idx="13"/>
            <p:extLst>
              <p:ext uri="{D42A27DB-BD31-4B8C-83A1-F6EECF244321}">
                <p14:modId xmlns:p14="http://schemas.microsoft.com/office/powerpoint/2010/main" val="3968744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11112795"/>
                    </a:ext>
                  </a:extLst>
                </a:gridCol>
                <a:gridCol w="1645920">
                  <a:extLst>
                    <a:ext uri="{9D8B030D-6E8A-4147-A177-3AD203B41FA5}">
                      <a16:colId xmlns:a16="http://schemas.microsoft.com/office/drawing/2014/main" val="1823566548"/>
                    </a:ext>
                  </a:extLst>
                </a:gridCol>
                <a:gridCol w="576072">
                  <a:extLst>
                    <a:ext uri="{9D8B030D-6E8A-4147-A177-3AD203B41FA5}">
                      <a16:colId xmlns:a16="http://schemas.microsoft.com/office/drawing/2014/main" val="1573463464"/>
                    </a:ext>
                  </a:extLst>
                </a:gridCol>
                <a:gridCol w="576072">
                  <a:extLst>
                    <a:ext uri="{9D8B030D-6E8A-4147-A177-3AD203B41FA5}">
                      <a16:colId xmlns:a16="http://schemas.microsoft.com/office/drawing/2014/main" val="3844283574"/>
                    </a:ext>
                  </a:extLst>
                </a:gridCol>
                <a:gridCol w="576072">
                  <a:extLst>
                    <a:ext uri="{9D8B030D-6E8A-4147-A177-3AD203B41FA5}">
                      <a16:colId xmlns:a16="http://schemas.microsoft.com/office/drawing/2014/main" val="3266792747"/>
                    </a:ext>
                  </a:extLst>
                </a:gridCol>
                <a:gridCol w="576072">
                  <a:extLst>
                    <a:ext uri="{9D8B030D-6E8A-4147-A177-3AD203B41FA5}">
                      <a16:colId xmlns:a16="http://schemas.microsoft.com/office/drawing/2014/main" val="4248783921"/>
                    </a:ext>
                  </a:extLst>
                </a:gridCol>
                <a:gridCol w="576072">
                  <a:extLst>
                    <a:ext uri="{9D8B030D-6E8A-4147-A177-3AD203B41FA5}">
                      <a16:colId xmlns:a16="http://schemas.microsoft.com/office/drawing/2014/main" val="3313986446"/>
                    </a:ext>
                  </a:extLst>
                </a:gridCol>
                <a:gridCol w="576072">
                  <a:extLst>
                    <a:ext uri="{9D8B030D-6E8A-4147-A177-3AD203B41FA5}">
                      <a16:colId xmlns:a16="http://schemas.microsoft.com/office/drawing/2014/main" val="3652867077"/>
                    </a:ext>
                  </a:extLst>
                </a:gridCol>
                <a:gridCol w="576072">
                  <a:extLst>
                    <a:ext uri="{9D8B030D-6E8A-4147-A177-3AD203B41FA5}">
                      <a16:colId xmlns:a16="http://schemas.microsoft.com/office/drawing/2014/main" val="2132066554"/>
                    </a:ext>
                  </a:extLst>
                </a:gridCol>
                <a:gridCol w="576072">
                  <a:extLst>
                    <a:ext uri="{9D8B030D-6E8A-4147-A177-3AD203B41FA5}">
                      <a16:colId xmlns:a16="http://schemas.microsoft.com/office/drawing/2014/main" val="40065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2738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- 2023-05-17 10:52:27</a:t>
                      </a:r>
                      <a:r>
                        <a:rPr kumimoji="0" lang="en-US" sz="1000" b="0" i="0" u="none" strike="noStrike" kern="1200" cap="none" spc="0" normalizeH="0" baseline="0" noProof="0">
                          <a:ln>
                            <a:noFill/>
                          </a:ln>
                          <a:solidFill>
                            <a:prstClr val="black"/>
                          </a:solidFill>
                          <a:effectLst/>
                          <a:uLnTx/>
                          <a:uFillTx/>
                          <a:latin typeface="Calibri"/>
                          <a:ea typeface="+mn-ea"/>
                          <a:cs typeface="+mn-cs"/>
                        </a:rPr>
                        <a:t>
 SFC Energy AG achieves record results in first quarter of 2023
We are pleased that we just recorded the best first quarter in our company’s history. We were again able to achieve strong
operational growth and at the same time significantly increased our profitability. 
• Group sales 53.3% higher at EUR 27,454 thousand (Q1/2022: EUR 17,905 thousand)
• Adjusted EBITDA rises significantly by 313.8% to EUR 3,347 thousand \(Q1/2022:
EUR 809 thousand\)
• Adjusted EBITDA margin increases to 12.2% \(Q1/2022: 4.5%\)
• Order book increases to EUR 81,616 thousand as of March 31, 2023 \(Dec. 31, 2022:
EUR 74,176 thousand\)
More information: https://lnkd.in/e5Y8MSpz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5.9825673534073 %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1176839"/>
                  </a:ext>
                </a:extLst>
              </a:tr>
            </a:tbl>
          </a:graphicData>
        </a:graphic>
      </p:graphicFrame>
      <p:sp>
        <p:nvSpPr>
          <p:cNvPr id="4" name="Text Placeholder 3">
            <a:extLst>
              <a:ext uri="{FF2B5EF4-FFF2-40B4-BE49-F238E27FC236}">
                <a16:creationId xmlns:a16="http://schemas.microsoft.com/office/drawing/2014/main" id="{0522E0EA-A129-4F5D-8CEC-88FCF346C30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249450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D8DA1-DBF8-4E93-9376-002AAFEBB314}"/>
              </a:ext>
            </a:extLst>
          </p:cNvPr>
          <p:cNvSpPr>
            <a:spLocks noGrp="1"/>
          </p:cNvSpPr>
          <p:nvPr>
            <p:ph type="title"/>
          </p:nvPr>
        </p:nvSpPr>
        <p:spPr/>
        <p:txBody>
          <a:bodyPr/>
          <a:lstStyle/>
          <a:p>
            <a:r>
              <a:rPr lang="en-US"/>
              <a:t>LinkedIn Posts Table | All profiles - 16 of 26</a:t>
            </a:r>
          </a:p>
        </p:txBody>
      </p:sp>
      <p:graphicFrame>
        <p:nvGraphicFramePr>
          <p:cNvPr id="5" name="Table Placeholder 4">
            <a:extLst>
              <a:ext uri="{FF2B5EF4-FFF2-40B4-BE49-F238E27FC236}">
                <a16:creationId xmlns:a16="http://schemas.microsoft.com/office/drawing/2014/main" id="{87BC905D-67EA-49ED-A3DA-56F94C3FE3CD}"/>
              </a:ext>
            </a:extLst>
          </p:cNvPr>
          <p:cNvGraphicFramePr>
            <a:graphicFrameLocks noGrp="1"/>
          </p:cNvGraphicFramePr>
          <p:nvPr>
            <p:ph type="tbl" sz="quarter" idx="13"/>
            <p:extLst>
              <p:ext uri="{D42A27DB-BD31-4B8C-83A1-F6EECF244321}">
                <p14:modId xmlns:p14="http://schemas.microsoft.com/office/powerpoint/2010/main" val="576869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47079200"/>
                    </a:ext>
                  </a:extLst>
                </a:gridCol>
                <a:gridCol w="1645920">
                  <a:extLst>
                    <a:ext uri="{9D8B030D-6E8A-4147-A177-3AD203B41FA5}">
                      <a16:colId xmlns:a16="http://schemas.microsoft.com/office/drawing/2014/main" val="4113040710"/>
                    </a:ext>
                  </a:extLst>
                </a:gridCol>
                <a:gridCol w="576072">
                  <a:extLst>
                    <a:ext uri="{9D8B030D-6E8A-4147-A177-3AD203B41FA5}">
                      <a16:colId xmlns:a16="http://schemas.microsoft.com/office/drawing/2014/main" val="154935791"/>
                    </a:ext>
                  </a:extLst>
                </a:gridCol>
                <a:gridCol w="576072">
                  <a:extLst>
                    <a:ext uri="{9D8B030D-6E8A-4147-A177-3AD203B41FA5}">
                      <a16:colId xmlns:a16="http://schemas.microsoft.com/office/drawing/2014/main" val="3517337194"/>
                    </a:ext>
                  </a:extLst>
                </a:gridCol>
                <a:gridCol w="576072">
                  <a:extLst>
                    <a:ext uri="{9D8B030D-6E8A-4147-A177-3AD203B41FA5}">
                      <a16:colId xmlns:a16="http://schemas.microsoft.com/office/drawing/2014/main" val="4197884029"/>
                    </a:ext>
                  </a:extLst>
                </a:gridCol>
                <a:gridCol w="576072">
                  <a:extLst>
                    <a:ext uri="{9D8B030D-6E8A-4147-A177-3AD203B41FA5}">
                      <a16:colId xmlns:a16="http://schemas.microsoft.com/office/drawing/2014/main" val="1104887674"/>
                    </a:ext>
                  </a:extLst>
                </a:gridCol>
                <a:gridCol w="576072">
                  <a:extLst>
                    <a:ext uri="{9D8B030D-6E8A-4147-A177-3AD203B41FA5}">
                      <a16:colId xmlns:a16="http://schemas.microsoft.com/office/drawing/2014/main" val="1722159472"/>
                    </a:ext>
                  </a:extLst>
                </a:gridCol>
                <a:gridCol w="576072">
                  <a:extLst>
                    <a:ext uri="{9D8B030D-6E8A-4147-A177-3AD203B41FA5}">
                      <a16:colId xmlns:a16="http://schemas.microsoft.com/office/drawing/2014/main" val="4142662854"/>
                    </a:ext>
                  </a:extLst>
                </a:gridCol>
                <a:gridCol w="576072">
                  <a:extLst>
                    <a:ext uri="{9D8B030D-6E8A-4147-A177-3AD203B41FA5}">
                      <a16:colId xmlns:a16="http://schemas.microsoft.com/office/drawing/2014/main" val="3753373943"/>
                    </a:ext>
                  </a:extLst>
                </a:gridCol>
                <a:gridCol w="576072">
                  <a:extLst>
                    <a:ext uri="{9D8B030D-6E8A-4147-A177-3AD203B41FA5}">
                      <a16:colId xmlns:a16="http://schemas.microsoft.com/office/drawing/2014/main" val="197031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0206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- 2023-05-15 14:21:15</a:t>
                      </a:r>
                      <a:r>
                        <a:rPr kumimoji="0" lang="en-US" sz="1000" b="0" i="0" u="none" strike="noStrike" kern="1200" cap="none" spc="0" normalizeH="0" baseline="0" noProof="0">
                          <a:ln>
                            <a:noFill/>
                          </a:ln>
                          <a:solidFill>
                            <a:prstClr val="black"/>
                          </a:solidFill>
                          <a:effectLst/>
                          <a:uLnTx/>
                          <a:uFillTx/>
                          <a:latin typeface="Calibri"/>
                          <a:ea typeface="+mn-ea"/>
                          <a:cs typeface="+mn-cs"/>
                        </a:rPr>
                        <a:t>
 We were there at the firefighters' district day in Deisenhofen!
Are you aware that the EFOY Fuel Cell is capable of supplying power to fire trucks as well? This ensures that our courageous heroes never find themselves without energy. Particularly in precarious situations, a dependable power source is of paramount importance. The EFOY enables the fire fighters to operate autonomously, irrespective of external power sources.
Learn more: https://lnkd.in/dpnyf7Z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4.3287671232877 %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09260321"/>
                  </a:ext>
                </a:extLst>
              </a:tr>
            </a:tbl>
          </a:graphicData>
        </a:graphic>
      </p:graphicFrame>
      <p:sp>
        <p:nvSpPr>
          <p:cNvPr id="4" name="Text Placeholder 3">
            <a:extLst>
              <a:ext uri="{FF2B5EF4-FFF2-40B4-BE49-F238E27FC236}">
                <a16:creationId xmlns:a16="http://schemas.microsoft.com/office/drawing/2014/main" id="{7A9AF4EC-8FBE-4606-A960-2D95AA01E67E}"/>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160747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8E71E-95D7-498B-8E14-11B04C533B77}"/>
              </a:ext>
            </a:extLst>
          </p:cNvPr>
          <p:cNvSpPr>
            <a:spLocks noGrp="1"/>
          </p:cNvSpPr>
          <p:nvPr>
            <p:ph type="title"/>
          </p:nvPr>
        </p:nvSpPr>
        <p:spPr/>
        <p:txBody>
          <a:bodyPr/>
          <a:lstStyle/>
          <a:p>
            <a:r>
              <a:rPr lang="en-US"/>
              <a:t>LinkedIn Posts Table | All profiles - 17 of 26</a:t>
            </a:r>
          </a:p>
        </p:txBody>
      </p:sp>
      <p:graphicFrame>
        <p:nvGraphicFramePr>
          <p:cNvPr id="5" name="Table Placeholder 4">
            <a:extLst>
              <a:ext uri="{FF2B5EF4-FFF2-40B4-BE49-F238E27FC236}">
                <a16:creationId xmlns:a16="http://schemas.microsoft.com/office/drawing/2014/main" id="{EBC73FA1-C3A8-4A34-B2DD-9BB5BEB21E70}"/>
              </a:ext>
            </a:extLst>
          </p:cNvPr>
          <p:cNvGraphicFramePr>
            <a:graphicFrameLocks noGrp="1"/>
          </p:cNvGraphicFramePr>
          <p:nvPr>
            <p:ph type="tbl" sz="quarter" idx="13"/>
            <p:extLst>
              <p:ext uri="{D42A27DB-BD31-4B8C-83A1-F6EECF244321}">
                <p14:modId xmlns:p14="http://schemas.microsoft.com/office/powerpoint/2010/main" val="1293113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5320175"/>
                    </a:ext>
                  </a:extLst>
                </a:gridCol>
                <a:gridCol w="1645920">
                  <a:extLst>
                    <a:ext uri="{9D8B030D-6E8A-4147-A177-3AD203B41FA5}">
                      <a16:colId xmlns:a16="http://schemas.microsoft.com/office/drawing/2014/main" val="199042436"/>
                    </a:ext>
                  </a:extLst>
                </a:gridCol>
                <a:gridCol w="576072">
                  <a:extLst>
                    <a:ext uri="{9D8B030D-6E8A-4147-A177-3AD203B41FA5}">
                      <a16:colId xmlns:a16="http://schemas.microsoft.com/office/drawing/2014/main" val="436332745"/>
                    </a:ext>
                  </a:extLst>
                </a:gridCol>
                <a:gridCol w="576072">
                  <a:extLst>
                    <a:ext uri="{9D8B030D-6E8A-4147-A177-3AD203B41FA5}">
                      <a16:colId xmlns:a16="http://schemas.microsoft.com/office/drawing/2014/main" val="1018146743"/>
                    </a:ext>
                  </a:extLst>
                </a:gridCol>
                <a:gridCol w="576072">
                  <a:extLst>
                    <a:ext uri="{9D8B030D-6E8A-4147-A177-3AD203B41FA5}">
                      <a16:colId xmlns:a16="http://schemas.microsoft.com/office/drawing/2014/main" val="759046376"/>
                    </a:ext>
                  </a:extLst>
                </a:gridCol>
                <a:gridCol w="576072">
                  <a:extLst>
                    <a:ext uri="{9D8B030D-6E8A-4147-A177-3AD203B41FA5}">
                      <a16:colId xmlns:a16="http://schemas.microsoft.com/office/drawing/2014/main" val="3210517962"/>
                    </a:ext>
                  </a:extLst>
                </a:gridCol>
                <a:gridCol w="576072">
                  <a:extLst>
                    <a:ext uri="{9D8B030D-6E8A-4147-A177-3AD203B41FA5}">
                      <a16:colId xmlns:a16="http://schemas.microsoft.com/office/drawing/2014/main" val="2255635297"/>
                    </a:ext>
                  </a:extLst>
                </a:gridCol>
                <a:gridCol w="576072">
                  <a:extLst>
                    <a:ext uri="{9D8B030D-6E8A-4147-A177-3AD203B41FA5}">
                      <a16:colId xmlns:a16="http://schemas.microsoft.com/office/drawing/2014/main" val="549646658"/>
                    </a:ext>
                  </a:extLst>
                </a:gridCol>
                <a:gridCol w="576072">
                  <a:extLst>
                    <a:ext uri="{9D8B030D-6E8A-4147-A177-3AD203B41FA5}">
                      <a16:colId xmlns:a16="http://schemas.microsoft.com/office/drawing/2014/main" val="1210373865"/>
                    </a:ext>
                  </a:extLst>
                </a:gridCol>
                <a:gridCol w="576072">
                  <a:extLst>
                    <a:ext uri="{9D8B030D-6E8A-4147-A177-3AD203B41FA5}">
                      <a16:colId xmlns:a16="http://schemas.microsoft.com/office/drawing/2014/main" val="2465698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01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- 2023-05-11 12:46:52</a:t>
                      </a:r>
                      <a:r>
                        <a:rPr kumimoji="0" lang="en-US" sz="1000" b="0" i="0" u="none" strike="noStrike" kern="1200" cap="none" spc="0" normalizeH="0" baseline="0" noProof="0">
                          <a:ln>
                            <a:noFill/>
                          </a:ln>
                          <a:solidFill>
                            <a:prstClr val="black"/>
                          </a:solidFill>
                          <a:effectLst/>
                          <a:uLnTx/>
                          <a:uFillTx/>
                          <a:latin typeface="Calibri"/>
                          <a:ea typeface="+mn-ea"/>
                          <a:cs typeface="+mn-cs"/>
                        </a:rPr>
                        <a:t>
 Today marks the beginning of the final day of the Hydrogen Summit, where industry leaders and experts have gathered to discuss the latest advancements and innovations in hydrogen energy.
We invite you to visit our booth at E23, where our team of experts will be available to answer any questions you may have and provide you with more information about our environmentally friendly energy solutions. As part of the Hydrogen Summit, we are delighted to announce that Dr. Peter Podesser will be participating in a panel discussion at 2:25 PM, where he will share his insights on the future of hydrogen energy and its potential to contribute to a sustainable future.
Don't miss out on this incredible opportunity to connect with us and discover the endless possibilities of hydrogen energy. We look forward to see you there!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10.824742268041 %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3607620"/>
                  </a:ext>
                </a:extLst>
              </a:tr>
            </a:tbl>
          </a:graphicData>
        </a:graphic>
      </p:graphicFrame>
      <p:sp>
        <p:nvSpPr>
          <p:cNvPr id="4" name="Text Placeholder 3">
            <a:extLst>
              <a:ext uri="{FF2B5EF4-FFF2-40B4-BE49-F238E27FC236}">
                <a16:creationId xmlns:a16="http://schemas.microsoft.com/office/drawing/2014/main" id="{013A8806-0B20-4785-AA92-E5A3BAAFE9B4}"/>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954658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3DE1D-57DC-40F2-B6A3-FFA76DEA316D}"/>
              </a:ext>
            </a:extLst>
          </p:cNvPr>
          <p:cNvSpPr>
            <a:spLocks noGrp="1"/>
          </p:cNvSpPr>
          <p:nvPr>
            <p:ph type="title"/>
          </p:nvPr>
        </p:nvSpPr>
        <p:spPr/>
        <p:txBody>
          <a:bodyPr/>
          <a:lstStyle/>
          <a:p>
            <a:r>
              <a:rPr lang="en-US"/>
              <a:t>LinkedIn Posts Table | All profiles - 18 of 26</a:t>
            </a:r>
          </a:p>
        </p:txBody>
      </p:sp>
      <p:graphicFrame>
        <p:nvGraphicFramePr>
          <p:cNvPr id="5" name="Table Placeholder 4">
            <a:extLst>
              <a:ext uri="{FF2B5EF4-FFF2-40B4-BE49-F238E27FC236}">
                <a16:creationId xmlns:a16="http://schemas.microsoft.com/office/drawing/2014/main" id="{1A9B9E5A-3066-496D-91F1-EF35B7489A0F}"/>
              </a:ext>
            </a:extLst>
          </p:cNvPr>
          <p:cNvGraphicFramePr>
            <a:graphicFrameLocks noGrp="1"/>
          </p:cNvGraphicFramePr>
          <p:nvPr>
            <p:ph type="tbl" sz="quarter" idx="13"/>
            <p:extLst>
              <p:ext uri="{D42A27DB-BD31-4B8C-83A1-F6EECF244321}">
                <p14:modId xmlns:p14="http://schemas.microsoft.com/office/powerpoint/2010/main" val="650726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63103752"/>
                    </a:ext>
                  </a:extLst>
                </a:gridCol>
                <a:gridCol w="1645920">
                  <a:extLst>
                    <a:ext uri="{9D8B030D-6E8A-4147-A177-3AD203B41FA5}">
                      <a16:colId xmlns:a16="http://schemas.microsoft.com/office/drawing/2014/main" val="2776933165"/>
                    </a:ext>
                  </a:extLst>
                </a:gridCol>
                <a:gridCol w="576072">
                  <a:extLst>
                    <a:ext uri="{9D8B030D-6E8A-4147-A177-3AD203B41FA5}">
                      <a16:colId xmlns:a16="http://schemas.microsoft.com/office/drawing/2014/main" val="1000440544"/>
                    </a:ext>
                  </a:extLst>
                </a:gridCol>
                <a:gridCol w="576072">
                  <a:extLst>
                    <a:ext uri="{9D8B030D-6E8A-4147-A177-3AD203B41FA5}">
                      <a16:colId xmlns:a16="http://schemas.microsoft.com/office/drawing/2014/main" val="3241555786"/>
                    </a:ext>
                  </a:extLst>
                </a:gridCol>
                <a:gridCol w="576072">
                  <a:extLst>
                    <a:ext uri="{9D8B030D-6E8A-4147-A177-3AD203B41FA5}">
                      <a16:colId xmlns:a16="http://schemas.microsoft.com/office/drawing/2014/main" val="4120567380"/>
                    </a:ext>
                  </a:extLst>
                </a:gridCol>
                <a:gridCol w="576072">
                  <a:extLst>
                    <a:ext uri="{9D8B030D-6E8A-4147-A177-3AD203B41FA5}">
                      <a16:colId xmlns:a16="http://schemas.microsoft.com/office/drawing/2014/main" val="4091578310"/>
                    </a:ext>
                  </a:extLst>
                </a:gridCol>
                <a:gridCol w="576072">
                  <a:extLst>
                    <a:ext uri="{9D8B030D-6E8A-4147-A177-3AD203B41FA5}">
                      <a16:colId xmlns:a16="http://schemas.microsoft.com/office/drawing/2014/main" val="653181230"/>
                    </a:ext>
                  </a:extLst>
                </a:gridCol>
                <a:gridCol w="576072">
                  <a:extLst>
                    <a:ext uri="{9D8B030D-6E8A-4147-A177-3AD203B41FA5}">
                      <a16:colId xmlns:a16="http://schemas.microsoft.com/office/drawing/2014/main" val="4186347264"/>
                    </a:ext>
                  </a:extLst>
                </a:gridCol>
                <a:gridCol w="576072">
                  <a:extLst>
                    <a:ext uri="{9D8B030D-6E8A-4147-A177-3AD203B41FA5}">
                      <a16:colId xmlns:a16="http://schemas.microsoft.com/office/drawing/2014/main" val="69394181"/>
                    </a:ext>
                  </a:extLst>
                </a:gridCol>
                <a:gridCol w="576072">
                  <a:extLst>
                    <a:ext uri="{9D8B030D-6E8A-4147-A177-3AD203B41FA5}">
                      <a16:colId xmlns:a16="http://schemas.microsoft.com/office/drawing/2014/main" val="2057015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91240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- 2023-05-10 14:37:01</a:t>
                      </a:r>
                      <a:r>
                        <a:rPr kumimoji="0" lang="en-US" sz="1000" b="0" i="0" u="none" strike="noStrike" kern="1200" cap="none" spc="0" normalizeH="0" baseline="0" noProof="0">
                          <a:ln>
                            <a:noFill/>
                          </a:ln>
                          <a:solidFill>
                            <a:prstClr val="black"/>
                          </a:solidFill>
                          <a:effectLst/>
                          <a:uLnTx/>
                          <a:uFillTx/>
                          <a:latin typeface="Calibri"/>
                          <a:ea typeface="+mn-ea"/>
                          <a:cs typeface="+mn-cs"/>
                        </a:rPr>
                        <a:t>
 Visit us at the AFCEA, the most significant exhibition for information technology in the field of defense and public security across Germany. The event is taking place on May 10th and 11th in the World Conference Center in Bonn, and we'll be showcasing our innovative fuel cells at booth S02.
Our team is excited to meet you and share insights into the role of fuel cells as backup power sources in crisis prevention and ensuring public safety. As a leading provider of green energy solutions, we believe in the transformative power of fuel cells in advancing the mission of public safety.
Join us and discover the ways you can leverage fuel cells to ensure uninterrupted power supply in critical situations.
#AFCEA #crisisprevention #CleanEnergy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9.8228663446055 %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83285694"/>
                  </a:ext>
                </a:extLst>
              </a:tr>
            </a:tbl>
          </a:graphicData>
        </a:graphic>
      </p:graphicFrame>
      <p:sp>
        <p:nvSpPr>
          <p:cNvPr id="4" name="Text Placeholder 3">
            <a:extLst>
              <a:ext uri="{FF2B5EF4-FFF2-40B4-BE49-F238E27FC236}">
                <a16:creationId xmlns:a16="http://schemas.microsoft.com/office/drawing/2014/main" id="{47CF70F5-0FF5-4367-848C-8D2A48528127}"/>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032566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1E05-864D-4387-8DDD-C4034989FC3A}"/>
              </a:ext>
            </a:extLst>
          </p:cNvPr>
          <p:cNvSpPr>
            <a:spLocks noGrp="1"/>
          </p:cNvSpPr>
          <p:nvPr>
            <p:ph type="title"/>
          </p:nvPr>
        </p:nvSpPr>
        <p:spPr/>
        <p:txBody>
          <a:bodyPr/>
          <a:lstStyle/>
          <a:p>
            <a:r>
              <a:rPr lang="en-US"/>
              <a:t>LinkedIn Posts Table | All profiles - 19 of 26</a:t>
            </a:r>
          </a:p>
        </p:txBody>
      </p:sp>
      <p:graphicFrame>
        <p:nvGraphicFramePr>
          <p:cNvPr id="5" name="Table Placeholder 4">
            <a:extLst>
              <a:ext uri="{FF2B5EF4-FFF2-40B4-BE49-F238E27FC236}">
                <a16:creationId xmlns:a16="http://schemas.microsoft.com/office/drawing/2014/main" id="{5CEF702F-DE49-4E6E-8BAD-0617C43AD932}"/>
              </a:ext>
            </a:extLst>
          </p:cNvPr>
          <p:cNvGraphicFramePr>
            <a:graphicFrameLocks noGrp="1"/>
          </p:cNvGraphicFramePr>
          <p:nvPr>
            <p:ph type="tbl" sz="quarter" idx="13"/>
            <p:extLst>
              <p:ext uri="{D42A27DB-BD31-4B8C-83A1-F6EECF244321}">
                <p14:modId xmlns:p14="http://schemas.microsoft.com/office/powerpoint/2010/main" val="344583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4632454"/>
                    </a:ext>
                  </a:extLst>
                </a:gridCol>
                <a:gridCol w="1645920">
                  <a:extLst>
                    <a:ext uri="{9D8B030D-6E8A-4147-A177-3AD203B41FA5}">
                      <a16:colId xmlns:a16="http://schemas.microsoft.com/office/drawing/2014/main" val="977050210"/>
                    </a:ext>
                  </a:extLst>
                </a:gridCol>
                <a:gridCol w="576072">
                  <a:extLst>
                    <a:ext uri="{9D8B030D-6E8A-4147-A177-3AD203B41FA5}">
                      <a16:colId xmlns:a16="http://schemas.microsoft.com/office/drawing/2014/main" val="1726521890"/>
                    </a:ext>
                  </a:extLst>
                </a:gridCol>
                <a:gridCol w="576072">
                  <a:extLst>
                    <a:ext uri="{9D8B030D-6E8A-4147-A177-3AD203B41FA5}">
                      <a16:colId xmlns:a16="http://schemas.microsoft.com/office/drawing/2014/main" val="1297359723"/>
                    </a:ext>
                  </a:extLst>
                </a:gridCol>
                <a:gridCol w="576072">
                  <a:extLst>
                    <a:ext uri="{9D8B030D-6E8A-4147-A177-3AD203B41FA5}">
                      <a16:colId xmlns:a16="http://schemas.microsoft.com/office/drawing/2014/main" val="3920847744"/>
                    </a:ext>
                  </a:extLst>
                </a:gridCol>
                <a:gridCol w="576072">
                  <a:extLst>
                    <a:ext uri="{9D8B030D-6E8A-4147-A177-3AD203B41FA5}">
                      <a16:colId xmlns:a16="http://schemas.microsoft.com/office/drawing/2014/main" val="930970267"/>
                    </a:ext>
                  </a:extLst>
                </a:gridCol>
                <a:gridCol w="576072">
                  <a:extLst>
                    <a:ext uri="{9D8B030D-6E8A-4147-A177-3AD203B41FA5}">
                      <a16:colId xmlns:a16="http://schemas.microsoft.com/office/drawing/2014/main" val="4038587048"/>
                    </a:ext>
                  </a:extLst>
                </a:gridCol>
                <a:gridCol w="576072">
                  <a:extLst>
                    <a:ext uri="{9D8B030D-6E8A-4147-A177-3AD203B41FA5}">
                      <a16:colId xmlns:a16="http://schemas.microsoft.com/office/drawing/2014/main" val="2271550037"/>
                    </a:ext>
                  </a:extLst>
                </a:gridCol>
                <a:gridCol w="576072">
                  <a:extLst>
                    <a:ext uri="{9D8B030D-6E8A-4147-A177-3AD203B41FA5}">
                      <a16:colId xmlns:a16="http://schemas.microsoft.com/office/drawing/2014/main" val="4242559581"/>
                    </a:ext>
                  </a:extLst>
                </a:gridCol>
                <a:gridCol w="576072">
                  <a:extLst>
                    <a:ext uri="{9D8B030D-6E8A-4147-A177-3AD203B41FA5}">
                      <a16:colId xmlns:a16="http://schemas.microsoft.com/office/drawing/2014/main" val="319369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0219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- 2023-05-08 10:28:58</a:t>
                      </a:r>
                      <a:r>
                        <a:rPr kumimoji="0" lang="en-US" sz="1000" b="0" i="0" u="none" strike="noStrike" kern="1200" cap="none" spc="0" normalizeH="0" baseline="0" noProof="0">
                          <a:ln>
                            <a:noFill/>
                          </a:ln>
                          <a:solidFill>
                            <a:prstClr val="black"/>
                          </a:solidFill>
                          <a:effectLst/>
                          <a:uLnTx/>
                          <a:uFillTx/>
                          <a:latin typeface="Calibri"/>
                          <a:ea typeface="+mn-ea"/>
                          <a:cs typeface="+mn-cs"/>
                        </a:rPr>
                        <a:t>
 We will be participating in the World Hydrogen Summit in Rotterdam (May 9-11). The leading global platform for hydrogen business is a prime opportunity for us to engage in valuable discussions around the future of hydrogen and fuel cells, and we cannot wait to connect with other industry leaders.
Our CEO, Dr. Peter Podesser, will be joining a panel of experts \(May 11, 2023 - 2:25 p.m.\) for the C-Level Summit to discuss the outlook for hydrogen's future.
Additionally, we will be showcasing our fuel cell energy solutions with hydrogen at booth E23. We are eager to share more about our innovative technology and how it can help businesses and communities embrace sustainable and efficient energy practices.
More information: https://lnkd.in/d87kjx9
Sustainable Energy Council #WorldHydrogen2023 #CleanEnergy #Hydrogen #Fuelcells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5.8375634517767 %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9317998"/>
                  </a:ext>
                </a:extLst>
              </a:tr>
            </a:tbl>
          </a:graphicData>
        </a:graphic>
      </p:graphicFrame>
      <p:sp>
        <p:nvSpPr>
          <p:cNvPr id="4" name="Text Placeholder 3">
            <a:extLst>
              <a:ext uri="{FF2B5EF4-FFF2-40B4-BE49-F238E27FC236}">
                <a16:creationId xmlns:a16="http://schemas.microsoft.com/office/drawing/2014/main" id="{A2D78C13-1446-4969-88AD-3DB04EB1DC8F}"/>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489887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F498-3F3F-4897-AE72-40E0815D4DAA}"/>
              </a:ext>
            </a:extLst>
          </p:cNvPr>
          <p:cNvSpPr>
            <a:spLocks noGrp="1"/>
          </p:cNvSpPr>
          <p:nvPr>
            <p:ph type="title"/>
          </p:nvPr>
        </p:nvSpPr>
        <p:spPr/>
        <p:txBody>
          <a:bodyPr/>
          <a:lstStyle/>
          <a:p>
            <a:r>
              <a:rPr lang="en-US"/>
              <a:t>LinkedIn Posts Table | All profiles - 20 of 26</a:t>
            </a:r>
          </a:p>
        </p:txBody>
      </p:sp>
      <p:graphicFrame>
        <p:nvGraphicFramePr>
          <p:cNvPr id="5" name="Table Placeholder 4">
            <a:extLst>
              <a:ext uri="{FF2B5EF4-FFF2-40B4-BE49-F238E27FC236}">
                <a16:creationId xmlns:a16="http://schemas.microsoft.com/office/drawing/2014/main" id="{961F637F-24CD-4C28-8FD5-2E091B9AACF1}"/>
              </a:ext>
            </a:extLst>
          </p:cNvPr>
          <p:cNvGraphicFramePr>
            <a:graphicFrameLocks noGrp="1"/>
          </p:cNvGraphicFramePr>
          <p:nvPr>
            <p:ph type="tbl" sz="quarter" idx="13"/>
            <p:extLst>
              <p:ext uri="{D42A27DB-BD31-4B8C-83A1-F6EECF244321}">
                <p14:modId xmlns:p14="http://schemas.microsoft.com/office/powerpoint/2010/main" val="164775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46325983"/>
                    </a:ext>
                  </a:extLst>
                </a:gridCol>
                <a:gridCol w="1645920">
                  <a:extLst>
                    <a:ext uri="{9D8B030D-6E8A-4147-A177-3AD203B41FA5}">
                      <a16:colId xmlns:a16="http://schemas.microsoft.com/office/drawing/2014/main" val="1315177972"/>
                    </a:ext>
                  </a:extLst>
                </a:gridCol>
                <a:gridCol w="576072">
                  <a:extLst>
                    <a:ext uri="{9D8B030D-6E8A-4147-A177-3AD203B41FA5}">
                      <a16:colId xmlns:a16="http://schemas.microsoft.com/office/drawing/2014/main" val="3923840804"/>
                    </a:ext>
                  </a:extLst>
                </a:gridCol>
                <a:gridCol w="576072">
                  <a:extLst>
                    <a:ext uri="{9D8B030D-6E8A-4147-A177-3AD203B41FA5}">
                      <a16:colId xmlns:a16="http://schemas.microsoft.com/office/drawing/2014/main" val="2295628308"/>
                    </a:ext>
                  </a:extLst>
                </a:gridCol>
                <a:gridCol w="576072">
                  <a:extLst>
                    <a:ext uri="{9D8B030D-6E8A-4147-A177-3AD203B41FA5}">
                      <a16:colId xmlns:a16="http://schemas.microsoft.com/office/drawing/2014/main" val="1113698690"/>
                    </a:ext>
                  </a:extLst>
                </a:gridCol>
                <a:gridCol w="576072">
                  <a:extLst>
                    <a:ext uri="{9D8B030D-6E8A-4147-A177-3AD203B41FA5}">
                      <a16:colId xmlns:a16="http://schemas.microsoft.com/office/drawing/2014/main" val="4259514625"/>
                    </a:ext>
                  </a:extLst>
                </a:gridCol>
                <a:gridCol w="576072">
                  <a:extLst>
                    <a:ext uri="{9D8B030D-6E8A-4147-A177-3AD203B41FA5}">
                      <a16:colId xmlns:a16="http://schemas.microsoft.com/office/drawing/2014/main" val="1867200427"/>
                    </a:ext>
                  </a:extLst>
                </a:gridCol>
                <a:gridCol w="576072">
                  <a:extLst>
                    <a:ext uri="{9D8B030D-6E8A-4147-A177-3AD203B41FA5}">
                      <a16:colId xmlns:a16="http://schemas.microsoft.com/office/drawing/2014/main" val="3255043996"/>
                    </a:ext>
                  </a:extLst>
                </a:gridCol>
                <a:gridCol w="576072">
                  <a:extLst>
                    <a:ext uri="{9D8B030D-6E8A-4147-A177-3AD203B41FA5}">
                      <a16:colId xmlns:a16="http://schemas.microsoft.com/office/drawing/2014/main" val="1760993903"/>
                    </a:ext>
                  </a:extLst>
                </a:gridCol>
                <a:gridCol w="576072">
                  <a:extLst>
                    <a:ext uri="{9D8B030D-6E8A-4147-A177-3AD203B41FA5}">
                      <a16:colId xmlns:a16="http://schemas.microsoft.com/office/drawing/2014/main" val="3615798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6854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- 2023-05-04 13:23:39</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the EFOY ProEnergyCase: the ultimate mobile energy solution that integrates an EFOY Pro Fuel Cell for autonomous power and covers a wide range of applications.
✅ Portable &amp; quick setup
✅ 100 % reliable
✅ Eco-friendly &amp; silent operation
✅ Ability to hybridize with solar and/or wind power
✅ Clean energy alternative to diesel generators
To learn more about the #EFOY ProEnergyCase (https://lnkd.in/eTYZ9Tfg) and other exciting solutions, head over to https://lnkd.in/d5pYDux
#CleanEnergy #FuelCells #PortablePower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34.408886537953 %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1314063"/>
                  </a:ext>
                </a:extLst>
              </a:tr>
            </a:tbl>
          </a:graphicData>
        </a:graphic>
      </p:graphicFrame>
      <p:sp>
        <p:nvSpPr>
          <p:cNvPr id="4" name="Text Placeholder 3">
            <a:extLst>
              <a:ext uri="{FF2B5EF4-FFF2-40B4-BE49-F238E27FC236}">
                <a16:creationId xmlns:a16="http://schemas.microsoft.com/office/drawing/2014/main" id="{E8B6DD25-2A3D-478A-8A0E-5FDC4CE7C69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003238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4F07-BD1D-4961-888E-F66CBE1B29FB}"/>
              </a:ext>
            </a:extLst>
          </p:cNvPr>
          <p:cNvSpPr>
            <a:spLocks noGrp="1"/>
          </p:cNvSpPr>
          <p:nvPr>
            <p:ph type="title"/>
          </p:nvPr>
        </p:nvSpPr>
        <p:spPr/>
        <p:txBody>
          <a:bodyPr/>
          <a:lstStyle/>
          <a:p>
            <a:r>
              <a:rPr lang="en-US"/>
              <a:t>LinkedIn Posts Table | All profiles - 21 of 26</a:t>
            </a:r>
          </a:p>
        </p:txBody>
      </p:sp>
      <p:graphicFrame>
        <p:nvGraphicFramePr>
          <p:cNvPr id="5" name="Table Placeholder 4">
            <a:extLst>
              <a:ext uri="{FF2B5EF4-FFF2-40B4-BE49-F238E27FC236}">
                <a16:creationId xmlns:a16="http://schemas.microsoft.com/office/drawing/2014/main" id="{B6817949-7133-47B6-8D70-00B2178B0074}"/>
              </a:ext>
            </a:extLst>
          </p:cNvPr>
          <p:cNvGraphicFramePr>
            <a:graphicFrameLocks noGrp="1"/>
          </p:cNvGraphicFramePr>
          <p:nvPr>
            <p:ph type="tbl" sz="quarter" idx="13"/>
            <p:extLst>
              <p:ext uri="{D42A27DB-BD31-4B8C-83A1-F6EECF244321}">
                <p14:modId xmlns:p14="http://schemas.microsoft.com/office/powerpoint/2010/main" val="369631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73771151"/>
                    </a:ext>
                  </a:extLst>
                </a:gridCol>
                <a:gridCol w="1645920">
                  <a:extLst>
                    <a:ext uri="{9D8B030D-6E8A-4147-A177-3AD203B41FA5}">
                      <a16:colId xmlns:a16="http://schemas.microsoft.com/office/drawing/2014/main" val="1126877707"/>
                    </a:ext>
                  </a:extLst>
                </a:gridCol>
                <a:gridCol w="576072">
                  <a:extLst>
                    <a:ext uri="{9D8B030D-6E8A-4147-A177-3AD203B41FA5}">
                      <a16:colId xmlns:a16="http://schemas.microsoft.com/office/drawing/2014/main" val="1258245658"/>
                    </a:ext>
                  </a:extLst>
                </a:gridCol>
                <a:gridCol w="576072">
                  <a:extLst>
                    <a:ext uri="{9D8B030D-6E8A-4147-A177-3AD203B41FA5}">
                      <a16:colId xmlns:a16="http://schemas.microsoft.com/office/drawing/2014/main" val="810776223"/>
                    </a:ext>
                  </a:extLst>
                </a:gridCol>
                <a:gridCol w="576072">
                  <a:extLst>
                    <a:ext uri="{9D8B030D-6E8A-4147-A177-3AD203B41FA5}">
                      <a16:colId xmlns:a16="http://schemas.microsoft.com/office/drawing/2014/main" val="2391566126"/>
                    </a:ext>
                  </a:extLst>
                </a:gridCol>
                <a:gridCol w="576072">
                  <a:extLst>
                    <a:ext uri="{9D8B030D-6E8A-4147-A177-3AD203B41FA5}">
                      <a16:colId xmlns:a16="http://schemas.microsoft.com/office/drawing/2014/main" val="3393218119"/>
                    </a:ext>
                  </a:extLst>
                </a:gridCol>
                <a:gridCol w="576072">
                  <a:extLst>
                    <a:ext uri="{9D8B030D-6E8A-4147-A177-3AD203B41FA5}">
                      <a16:colId xmlns:a16="http://schemas.microsoft.com/office/drawing/2014/main" val="3581728299"/>
                    </a:ext>
                  </a:extLst>
                </a:gridCol>
                <a:gridCol w="576072">
                  <a:extLst>
                    <a:ext uri="{9D8B030D-6E8A-4147-A177-3AD203B41FA5}">
                      <a16:colId xmlns:a16="http://schemas.microsoft.com/office/drawing/2014/main" val="31943889"/>
                    </a:ext>
                  </a:extLst>
                </a:gridCol>
                <a:gridCol w="576072">
                  <a:extLst>
                    <a:ext uri="{9D8B030D-6E8A-4147-A177-3AD203B41FA5}">
                      <a16:colId xmlns:a16="http://schemas.microsoft.com/office/drawing/2014/main" val="2862856676"/>
                    </a:ext>
                  </a:extLst>
                </a:gridCol>
                <a:gridCol w="576072">
                  <a:extLst>
                    <a:ext uri="{9D8B030D-6E8A-4147-A177-3AD203B41FA5}">
                      <a16:colId xmlns:a16="http://schemas.microsoft.com/office/drawing/2014/main" val="155280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57057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- 2023-05-02 10:14:59</a:t>
                      </a:r>
                      <a:r>
                        <a:rPr kumimoji="0" lang="en-US" sz="1000" b="0" i="0" u="none" strike="noStrike" kern="1200" cap="none" spc="0" normalizeH="0" baseline="0" noProof="0">
                          <a:ln>
                            <a:noFill/>
                          </a:ln>
                          <a:solidFill>
                            <a:prstClr val="black"/>
                          </a:solidFill>
                          <a:effectLst/>
                          <a:uLnTx/>
                          <a:uFillTx/>
                          <a:latin typeface="Calibri"/>
                          <a:ea typeface="+mn-ea"/>
                          <a:cs typeface="+mn-cs"/>
                        </a:rPr>
                        <a:t>
 We are happy to share with you our recap of the HANNOVER MESSE 2023. The event was a great success, with many visitors coming to our stand to learn more about our clean and reliable fuel cell solutions.
Our CEO, Dr. Peter Podesser, also had the honor of participating in a round table discussion with Chancellor Olaf Scholz, where they discussed the importance of sustainable energy solutions in driving economic growth and the energy transition.
In addition to our participation in the event's opening ceremony together with our Indonesian partner PT Giwang Kanaka, we also hosted several informative presentations, which can now be viewed on YouTube. 
Take a look: 
𝗧𝗼𝗽𝗶𝗰: 𝗘𝗙𝗢𝗬 𝗛𝘆𝗱𝗿𝗼𝗴𝗲𝗻 𝗘𝗻𝗲𝗿𝗴𝘆 𝗦𝗼𝗹𝘂𝘁𝗶𝗼𝗻𝘀
https://lnkd.in/ehCDDU7F
𝗧𝗼𝗽𝗶𝗰: 𝗘𝗙𝗢𝗬 𝗛𝘆𝗱𝗿𝗼𝗴𝗲𝗻 𝗙𝘂𝗲𝗹 𝗖𝗲𝗹𝗹𝘀 𝗳𝗼𝗿 𝗺𝗼𝗯𝗶𝗹𝗲 𝗮𝗻𝗱 𝘀𝘁𝗮𝘁𝗶𝗼𝗻𝗮𝗿𝘆 𝗮𝗽𝗽𝗹𝗶𝗰𝗮𝘁𝗶𝗼𝗻𝘀
https://lnkd.in/e6V-9KCE
Overall, we had a fantastic time at the Hannover Messe and want to thank everyone who visited our booth and participated in our presentations.
#HM23 #Hydrogen #FuelCells #CleanEnergy Hydrogen + Fuel Cells 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17.990495587237 %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17612042"/>
                  </a:ext>
                </a:extLst>
              </a:tr>
            </a:tbl>
          </a:graphicData>
        </a:graphic>
      </p:graphicFrame>
      <p:sp>
        <p:nvSpPr>
          <p:cNvPr id="4" name="Text Placeholder 3">
            <a:extLst>
              <a:ext uri="{FF2B5EF4-FFF2-40B4-BE49-F238E27FC236}">
                <a16:creationId xmlns:a16="http://schemas.microsoft.com/office/drawing/2014/main" id="{B1FDA2F2-E92C-4033-9300-5BEFBBFD641D}"/>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453668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7BDA-9722-4A5D-BCB3-029F05FBAC04}"/>
              </a:ext>
            </a:extLst>
          </p:cNvPr>
          <p:cNvSpPr>
            <a:spLocks noGrp="1"/>
          </p:cNvSpPr>
          <p:nvPr>
            <p:ph type="title"/>
          </p:nvPr>
        </p:nvSpPr>
        <p:spPr/>
        <p:txBody>
          <a:bodyPr/>
          <a:lstStyle/>
          <a:p>
            <a:r>
              <a:rPr lang="en-US"/>
              <a:t>LinkedIn Posts Table | All profiles - 22 of 26</a:t>
            </a:r>
          </a:p>
        </p:txBody>
      </p:sp>
      <p:graphicFrame>
        <p:nvGraphicFramePr>
          <p:cNvPr id="5" name="Table Placeholder 4">
            <a:extLst>
              <a:ext uri="{FF2B5EF4-FFF2-40B4-BE49-F238E27FC236}">
                <a16:creationId xmlns:a16="http://schemas.microsoft.com/office/drawing/2014/main" id="{634F3692-F1B4-4665-957C-7521D1C219F9}"/>
              </a:ext>
            </a:extLst>
          </p:cNvPr>
          <p:cNvGraphicFramePr>
            <a:graphicFrameLocks noGrp="1"/>
          </p:cNvGraphicFramePr>
          <p:nvPr>
            <p:ph type="tbl" sz="quarter" idx="13"/>
            <p:extLst>
              <p:ext uri="{D42A27DB-BD31-4B8C-83A1-F6EECF244321}">
                <p14:modId xmlns:p14="http://schemas.microsoft.com/office/powerpoint/2010/main" val="2270675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63508742"/>
                    </a:ext>
                  </a:extLst>
                </a:gridCol>
                <a:gridCol w="1645920">
                  <a:extLst>
                    <a:ext uri="{9D8B030D-6E8A-4147-A177-3AD203B41FA5}">
                      <a16:colId xmlns:a16="http://schemas.microsoft.com/office/drawing/2014/main" val="1122170145"/>
                    </a:ext>
                  </a:extLst>
                </a:gridCol>
                <a:gridCol w="576072">
                  <a:extLst>
                    <a:ext uri="{9D8B030D-6E8A-4147-A177-3AD203B41FA5}">
                      <a16:colId xmlns:a16="http://schemas.microsoft.com/office/drawing/2014/main" val="402090802"/>
                    </a:ext>
                  </a:extLst>
                </a:gridCol>
                <a:gridCol w="576072">
                  <a:extLst>
                    <a:ext uri="{9D8B030D-6E8A-4147-A177-3AD203B41FA5}">
                      <a16:colId xmlns:a16="http://schemas.microsoft.com/office/drawing/2014/main" val="127765729"/>
                    </a:ext>
                  </a:extLst>
                </a:gridCol>
                <a:gridCol w="576072">
                  <a:extLst>
                    <a:ext uri="{9D8B030D-6E8A-4147-A177-3AD203B41FA5}">
                      <a16:colId xmlns:a16="http://schemas.microsoft.com/office/drawing/2014/main" val="560025440"/>
                    </a:ext>
                  </a:extLst>
                </a:gridCol>
                <a:gridCol w="576072">
                  <a:extLst>
                    <a:ext uri="{9D8B030D-6E8A-4147-A177-3AD203B41FA5}">
                      <a16:colId xmlns:a16="http://schemas.microsoft.com/office/drawing/2014/main" val="3870874282"/>
                    </a:ext>
                  </a:extLst>
                </a:gridCol>
                <a:gridCol w="576072">
                  <a:extLst>
                    <a:ext uri="{9D8B030D-6E8A-4147-A177-3AD203B41FA5}">
                      <a16:colId xmlns:a16="http://schemas.microsoft.com/office/drawing/2014/main" val="1212495200"/>
                    </a:ext>
                  </a:extLst>
                </a:gridCol>
                <a:gridCol w="576072">
                  <a:extLst>
                    <a:ext uri="{9D8B030D-6E8A-4147-A177-3AD203B41FA5}">
                      <a16:colId xmlns:a16="http://schemas.microsoft.com/office/drawing/2014/main" val="4088576029"/>
                    </a:ext>
                  </a:extLst>
                </a:gridCol>
                <a:gridCol w="576072">
                  <a:extLst>
                    <a:ext uri="{9D8B030D-6E8A-4147-A177-3AD203B41FA5}">
                      <a16:colId xmlns:a16="http://schemas.microsoft.com/office/drawing/2014/main" val="2087623396"/>
                    </a:ext>
                  </a:extLst>
                </a:gridCol>
                <a:gridCol w="576072">
                  <a:extLst>
                    <a:ext uri="{9D8B030D-6E8A-4147-A177-3AD203B41FA5}">
                      <a16:colId xmlns:a16="http://schemas.microsoft.com/office/drawing/2014/main" val="3737791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4924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- 2023-04-28 13:28:25</a:t>
                      </a:r>
                      <a:r>
                        <a:rPr kumimoji="0" lang="en-US" sz="1000" b="0" i="0" u="none" strike="noStrike" kern="1200" cap="none" spc="0" normalizeH="0" baseline="0" noProof="0">
                          <a:ln>
                            <a:noFill/>
                          </a:ln>
                          <a:solidFill>
                            <a:prstClr val="black"/>
                          </a:solidFill>
                          <a:effectLst/>
                          <a:uLnTx/>
                          <a:uFillTx/>
                          <a:latin typeface="Calibri"/>
                          <a:ea typeface="+mn-ea"/>
                          <a:cs typeface="+mn-cs"/>
                        </a:rPr>
                        <a:t>
 We are proud to see our partners showcasing our environmentally-friendly fuel cell solutions to the world. At this years "The Security Event" in Birmingham our long-term partner Fuel Cell Systems Ltd. and their clients CCTV HIRE &amp; SALES LIMITED and LT Security UK Ltd. exhibited our innovative energy solutions for the security sector.
Our fuel cell technology provides an excellent power solution for various security applications, such as security towers with video surveillance, in remote and off-grid locations.
𝗜𝗻𝘁𝗲𝗿𝗲𝘀𝘁𝗲𝗱?
↓↓
See how one of our customers used the EFOY Pro Fuel Cell to power the security towers at the G7 summit, proving its reliability in challenging situations: https://lnkd.in/ee-HnS9E
#Security #CCTV #FuelCells #CleanEnergy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11.405529953917 %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6247707"/>
                  </a:ext>
                </a:extLst>
              </a:tr>
            </a:tbl>
          </a:graphicData>
        </a:graphic>
      </p:graphicFrame>
      <p:sp>
        <p:nvSpPr>
          <p:cNvPr id="4" name="Text Placeholder 3">
            <a:extLst>
              <a:ext uri="{FF2B5EF4-FFF2-40B4-BE49-F238E27FC236}">
                <a16:creationId xmlns:a16="http://schemas.microsoft.com/office/drawing/2014/main" id="{CA9D699D-AFE0-4DFF-A234-A7BBE05E908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216762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926A6-EFF0-46F1-9764-7C19AF0BAAD9}"/>
              </a:ext>
            </a:extLst>
          </p:cNvPr>
          <p:cNvSpPr>
            <a:spLocks noGrp="1"/>
          </p:cNvSpPr>
          <p:nvPr>
            <p:ph type="title"/>
          </p:nvPr>
        </p:nvSpPr>
        <p:spPr/>
        <p:txBody>
          <a:bodyPr/>
          <a:lstStyle/>
          <a:p>
            <a:r>
              <a:rPr lang="en-US"/>
              <a:t>LinkedIn Posts Table | All profiles - 23 of 26</a:t>
            </a:r>
          </a:p>
        </p:txBody>
      </p:sp>
      <p:graphicFrame>
        <p:nvGraphicFramePr>
          <p:cNvPr id="5" name="Table Placeholder 4">
            <a:extLst>
              <a:ext uri="{FF2B5EF4-FFF2-40B4-BE49-F238E27FC236}">
                <a16:creationId xmlns:a16="http://schemas.microsoft.com/office/drawing/2014/main" id="{BC286DE3-834B-467D-B556-A7445F3484FF}"/>
              </a:ext>
            </a:extLst>
          </p:cNvPr>
          <p:cNvGraphicFramePr>
            <a:graphicFrameLocks noGrp="1"/>
          </p:cNvGraphicFramePr>
          <p:nvPr>
            <p:ph type="tbl" sz="quarter" idx="13"/>
            <p:extLst>
              <p:ext uri="{D42A27DB-BD31-4B8C-83A1-F6EECF244321}">
                <p14:modId xmlns:p14="http://schemas.microsoft.com/office/powerpoint/2010/main" val="294061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78506959"/>
                    </a:ext>
                  </a:extLst>
                </a:gridCol>
                <a:gridCol w="1645920">
                  <a:extLst>
                    <a:ext uri="{9D8B030D-6E8A-4147-A177-3AD203B41FA5}">
                      <a16:colId xmlns:a16="http://schemas.microsoft.com/office/drawing/2014/main" val="2541133983"/>
                    </a:ext>
                  </a:extLst>
                </a:gridCol>
                <a:gridCol w="576072">
                  <a:extLst>
                    <a:ext uri="{9D8B030D-6E8A-4147-A177-3AD203B41FA5}">
                      <a16:colId xmlns:a16="http://schemas.microsoft.com/office/drawing/2014/main" val="1223546544"/>
                    </a:ext>
                  </a:extLst>
                </a:gridCol>
                <a:gridCol w="576072">
                  <a:extLst>
                    <a:ext uri="{9D8B030D-6E8A-4147-A177-3AD203B41FA5}">
                      <a16:colId xmlns:a16="http://schemas.microsoft.com/office/drawing/2014/main" val="3320574734"/>
                    </a:ext>
                  </a:extLst>
                </a:gridCol>
                <a:gridCol w="576072">
                  <a:extLst>
                    <a:ext uri="{9D8B030D-6E8A-4147-A177-3AD203B41FA5}">
                      <a16:colId xmlns:a16="http://schemas.microsoft.com/office/drawing/2014/main" val="3563210417"/>
                    </a:ext>
                  </a:extLst>
                </a:gridCol>
                <a:gridCol w="576072">
                  <a:extLst>
                    <a:ext uri="{9D8B030D-6E8A-4147-A177-3AD203B41FA5}">
                      <a16:colId xmlns:a16="http://schemas.microsoft.com/office/drawing/2014/main" val="3840075059"/>
                    </a:ext>
                  </a:extLst>
                </a:gridCol>
                <a:gridCol w="576072">
                  <a:extLst>
                    <a:ext uri="{9D8B030D-6E8A-4147-A177-3AD203B41FA5}">
                      <a16:colId xmlns:a16="http://schemas.microsoft.com/office/drawing/2014/main" val="817614934"/>
                    </a:ext>
                  </a:extLst>
                </a:gridCol>
                <a:gridCol w="576072">
                  <a:extLst>
                    <a:ext uri="{9D8B030D-6E8A-4147-A177-3AD203B41FA5}">
                      <a16:colId xmlns:a16="http://schemas.microsoft.com/office/drawing/2014/main" val="2647469957"/>
                    </a:ext>
                  </a:extLst>
                </a:gridCol>
                <a:gridCol w="576072">
                  <a:extLst>
                    <a:ext uri="{9D8B030D-6E8A-4147-A177-3AD203B41FA5}">
                      <a16:colId xmlns:a16="http://schemas.microsoft.com/office/drawing/2014/main" val="3709223517"/>
                    </a:ext>
                  </a:extLst>
                </a:gridCol>
                <a:gridCol w="576072">
                  <a:extLst>
                    <a:ext uri="{9D8B030D-6E8A-4147-A177-3AD203B41FA5}">
                      <a16:colId xmlns:a16="http://schemas.microsoft.com/office/drawing/2014/main" val="1050337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9823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- 2023-04-27 15:53:47</a:t>
                      </a:r>
                      <a:r>
                        <a:rPr kumimoji="0" lang="en-US" sz="1000" b="0" i="0" u="none" strike="noStrike" kern="1200" cap="none" spc="0" normalizeH="0" baseline="0" noProof="0">
                          <a:ln>
                            <a:noFill/>
                          </a:ln>
                          <a:solidFill>
                            <a:prstClr val="black"/>
                          </a:solidFill>
                          <a:effectLst/>
                          <a:uLnTx/>
                          <a:uFillTx/>
                          <a:latin typeface="Calibri"/>
                          <a:ea typeface="+mn-ea"/>
                          <a:cs typeface="+mn-cs"/>
                        </a:rPr>
                        <a:t>
 SFC Energy AG has opened two competence centers for hydrogen fuel cell technology in Calgary and Toronto. Product demonstration and testing capabilities as well as Application Engineering expertise will accelerate application-based R&amp;D and bring together customers and Hydrogen experts in a modern space. The new location in Toronto will serve as a sales and service centre to further enhance SFC’s presence in Eastern Canada and the industrial base of Ontario. Together with its long-term partner Schneider Electric, SFC is also offering their entire Automation and Instrumentation product range to customers.
Read more in our latest press release: https://lnkd.in/eByfEihi
#Hydrogen #CleanEnergy #FuelCells SFC Energy North 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5.5787278415016 %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4119370"/>
                  </a:ext>
                </a:extLst>
              </a:tr>
            </a:tbl>
          </a:graphicData>
        </a:graphic>
      </p:graphicFrame>
      <p:sp>
        <p:nvSpPr>
          <p:cNvPr id="4" name="Text Placeholder 3">
            <a:extLst>
              <a:ext uri="{FF2B5EF4-FFF2-40B4-BE49-F238E27FC236}">
                <a16:creationId xmlns:a16="http://schemas.microsoft.com/office/drawing/2014/main" id="{E88244F7-45E8-43C3-A388-3AF372D6D185}"/>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271466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56FAC-9E87-48DA-8CA9-6CC264E55E3B}"/>
              </a:ext>
            </a:extLst>
          </p:cNvPr>
          <p:cNvSpPr>
            <a:spLocks noGrp="1"/>
          </p:cNvSpPr>
          <p:nvPr>
            <p:ph type="title"/>
          </p:nvPr>
        </p:nvSpPr>
        <p:spPr/>
        <p:txBody>
          <a:bodyPr/>
          <a:lstStyle/>
          <a:p>
            <a:r>
              <a:rPr lang="en-US"/>
              <a:t>LinkedIn Posts Table | All profiles - 24 of 26</a:t>
            </a:r>
          </a:p>
        </p:txBody>
      </p:sp>
      <p:graphicFrame>
        <p:nvGraphicFramePr>
          <p:cNvPr id="5" name="Table Placeholder 4">
            <a:extLst>
              <a:ext uri="{FF2B5EF4-FFF2-40B4-BE49-F238E27FC236}">
                <a16:creationId xmlns:a16="http://schemas.microsoft.com/office/drawing/2014/main" id="{B6496949-A95F-40DD-A56A-FA4670229A2D}"/>
              </a:ext>
            </a:extLst>
          </p:cNvPr>
          <p:cNvGraphicFramePr>
            <a:graphicFrameLocks noGrp="1"/>
          </p:cNvGraphicFramePr>
          <p:nvPr>
            <p:ph type="tbl" sz="quarter" idx="13"/>
            <p:extLst>
              <p:ext uri="{D42A27DB-BD31-4B8C-83A1-F6EECF244321}">
                <p14:modId xmlns:p14="http://schemas.microsoft.com/office/powerpoint/2010/main" val="3534830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57288365"/>
                    </a:ext>
                  </a:extLst>
                </a:gridCol>
                <a:gridCol w="1645920">
                  <a:extLst>
                    <a:ext uri="{9D8B030D-6E8A-4147-A177-3AD203B41FA5}">
                      <a16:colId xmlns:a16="http://schemas.microsoft.com/office/drawing/2014/main" val="1747670744"/>
                    </a:ext>
                  </a:extLst>
                </a:gridCol>
                <a:gridCol w="576072">
                  <a:extLst>
                    <a:ext uri="{9D8B030D-6E8A-4147-A177-3AD203B41FA5}">
                      <a16:colId xmlns:a16="http://schemas.microsoft.com/office/drawing/2014/main" val="738710657"/>
                    </a:ext>
                  </a:extLst>
                </a:gridCol>
                <a:gridCol w="576072">
                  <a:extLst>
                    <a:ext uri="{9D8B030D-6E8A-4147-A177-3AD203B41FA5}">
                      <a16:colId xmlns:a16="http://schemas.microsoft.com/office/drawing/2014/main" val="2449407640"/>
                    </a:ext>
                  </a:extLst>
                </a:gridCol>
                <a:gridCol w="576072">
                  <a:extLst>
                    <a:ext uri="{9D8B030D-6E8A-4147-A177-3AD203B41FA5}">
                      <a16:colId xmlns:a16="http://schemas.microsoft.com/office/drawing/2014/main" val="1120724547"/>
                    </a:ext>
                  </a:extLst>
                </a:gridCol>
                <a:gridCol w="576072">
                  <a:extLst>
                    <a:ext uri="{9D8B030D-6E8A-4147-A177-3AD203B41FA5}">
                      <a16:colId xmlns:a16="http://schemas.microsoft.com/office/drawing/2014/main" val="448531076"/>
                    </a:ext>
                  </a:extLst>
                </a:gridCol>
                <a:gridCol w="576072">
                  <a:extLst>
                    <a:ext uri="{9D8B030D-6E8A-4147-A177-3AD203B41FA5}">
                      <a16:colId xmlns:a16="http://schemas.microsoft.com/office/drawing/2014/main" val="3465484377"/>
                    </a:ext>
                  </a:extLst>
                </a:gridCol>
                <a:gridCol w="576072">
                  <a:extLst>
                    <a:ext uri="{9D8B030D-6E8A-4147-A177-3AD203B41FA5}">
                      <a16:colId xmlns:a16="http://schemas.microsoft.com/office/drawing/2014/main" val="1733983248"/>
                    </a:ext>
                  </a:extLst>
                </a:gridCol>
                <a:gridCol w="576072">
                  <a:extLst>
                    <a:ext uri="{9D8B030D-6E8A-4147-A177-3AD203B41FA5}">
                      <a16:colId xmlns:a16="http://schemas.microsoft.com/office/drawing/2014/main" val="3872881345"/>
                    </a:ext>
                  </a:extLst>
                </a:gridCol>
                <a:gridCol w="576072">
                  <a:extLst>
                    <a:ext uri="{9D8B030D-6E8A-4147-A177-3AD203B41FA5}">
                      <a16:colId xmlns:a16="http://schemas.microsoft.com/office/drawing/2014/main" val="1985618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2217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- 2023-04-26 12:23:45</a:t>
                      </a:r>
                      <a:r>
                        <a:rPr kumimoji="0" lang="en-US" sz="1000" b="0" i="0" u="none" strike="noStrike" kern="1200" cap="none" spc="0" normalizeH="0" baseline="0" noProof="0">
                          <a:ln>
                            <a:noFill/>
                          </a:ln>
                          <a:solidFill>
                            <a:prstClr val="black"/>
                          </a:solidFill>
                          <a:effectLst/>
                          <a:uLnTx/>
                          <a:uFillTx/>
                          <a:latin typeface="Calibri"/>
                          <a:ea typeface="+mn-ea"/>
                          <a:cs typeface="+mn-cs"/>
                        </a:rPr>
                        <a:t>
 At this year's VFS Congress in Leipzig, the latest developments in security technology will be introduced. Together with the company VIMTEC we present our EFOY Pro fuel cell as power generator for mobile video surveillance until April 26.
#security #fuelcells #videosurveillance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5.8111380145278 %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18054620"/>
                  </a:ext>
                </a:extLst>
              </a:tr>
            </a:tbl>
          </a:graphicData>
        </a:graphic>
      </p:graphicFrame>
      <p:sp>
        <p:nvSpPr>
          <p:cNvPr id="4" name="Text Placeholder 3">
            <a:extLst>
              <a:ext uri="{FF2B5EF4-FFF2-40B4-BE49-F238E27FC236}">
                <a16:creationId xmlns:a16="http://schemas.microsoft.com/office/drawing/2014/main" id="{6B614684-9F2D-4FEA-A94F-91829F11162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2258767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5F17B-7B3C-49BE-ADB6-C685B1B48C64}"/>
              </a:ext>
            </a:extLst>
          </p:cNvPr>
          <p:cNvSpPr>
            <a:spLocks noGrp="1"/>
          </p:cNvSpPr>
          <p:nvPr>
            <p:ph type="title"/>
          </p:nvPr>
        </p:nvSpPr>
        <p:spPr/>
        <p:txBody>
          <a:bodyPr/>
          <a:lstStyle/>
          <a:p>
            <a:r>
              <a:rPr lang="en-US"/>
              <a:t>LinkedIn Posts Table | All profiles - 25 of 26</a:t>
            </a:r>
          </a:p>
        </p:txBody>
      </p:sp>
      <p:graphicFrame>
        <p:nvGraphicFramePr>
          <p:cNvPr id="5" name="Table Placeholder 4">
            <a:extLst>
              <a:ext uri="{FF2B5EF4-FFF2-40B4-BE49-F238E27FC236}">
                <a16:creationId xmlns:a16="http://schemas.microsoft.com/office/drawing/2014/main" id="{824FAC2F-A804-466F-9A47-9DBA33F45503}"/>
              </a:ext>
            </a:extLst>
          </p:cNvPr>
          <p:cNvGraphicFramePr>
            <a:graphicFrameLocks noGrp="1"/>
          </p:cNvGraphicFramePr>
          <p:nvPr>
            <p:ph type="tbl" sz="quarter" idx="13"/>
            <p:extLst>
              <p:ext uri="{D42A27DB-BD31-4B8C-83A1-F6EECF244321}">
                <p14:modId xmlns:p14="http://schemas.microsoft.com/office/powerpoint/2010/main" val="381645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98324122"/>
                    </a:ext>
                  </a:extLst>
                </a:gridCol>
                <a:gridCol w="1645920">
                  <a:extLst>
                    <a:ext uri="{9D8B030D-6E8A-4147-A177-3AD203B41FA5}">
                      <a16:colId xmlns:a16="http://schemas.microsoft.com/office/drawing/2014/main" val="1699205879"/>
                    </a:ext>
                  </a:extLst>
                </a:gridCol>
                <a:gridCol w="576072">
                  <a:extLst>
                    <a:ext uri="{9D8B030D-6E8A-4147-A177-3AD203B41FA5}">
                      <a16:colId xmlns:a16="http://schemas.microsoft.com/office/drawing/2014/main" val="3556944798"/>
                    </a:ext>
                  </a:extLst>
                </a:gridCol>
                <a:gridCol w="576072">
                  <a:extLst>
                    <a:ext uri="{9D8B030D-6E8A-4147-A177-3AD203B41FA5}">
                      <a16:colId xmlns:a16="http://schemas.microsoft.com/office/drawing/2014/main" val="3149036787"/>
                    </a:ext>
                  </a:extLst>
                </a:gridCol>
                <a:gridCol w="576072">
                  <a:extLst>
                    <a:ext uri="{9D8B030D-6E8A-4147-A177-3AD203B41FA5}">
                      <a16:colId xmlns:a16="http://schemas.microsoft.com/office/drawing/2014/main" val="3948223590"/>
                    </a:ext>
                  </a:extLst>
                </a:gridCol>
                <a:gridCol w="576072">
                  <a:extLst>
                    <a:ext uri="{9D8B030D-6E8A-4147-A177-3AD203B41FA5}">
                      <a16:colId xmlns:a16="http://schemas.microsoft.com/office/drawing/2014/main" val="1473853936"/>
                    </a:ext>
                  </a:extLst>
                </a:gridCol>
                <a:gridCol w="576072">
                  <a:extLst>
                    <a:ext uri="{9D8B030D-6E8A-4147-A177-3AD203B41FA5}">
                      <a16:colId xmlns:a16="http://schemas.microsoft.com/office/drawing/2014/main" val="571244176"/>
                    </a:ext>
                  </a:extLst>
                </a:gridCol>
                <a:gridCol w="576072">
                  <a:extLst>
                    <a:ext uri="{9D8B030D-6E8A-4147-A177-3AD203B41FA5}">
                      <a16:colId xmlns:a16="http://schemas.microsoft.com/office/drawing/2014/main" val="1213123542"/>
                    </a:ext>
                  </a:extLst>
                </a:gridCol>
                <a:gridCol w="576072">
                  <a:extLst>
                    <a:ext uri="{9D8B030D-6E8A-4147-A177-3AD203B41FA5}">
                      <a16:colId xmlns:a16="http://schemas.microsoft.com/office/drawing/2014/main" val="1013535069"/>
                    </a:ext>
                  </a:extLst>
                </a:gridCol>
                <a:gridCol w="576072">
                  <a:extLst>
                    <a:ext uri="{9D8B030D-6E8A-4147-A177-3AD203B41FA5}">
                      <a16:colId xmlns:a16="http://schemas.microsoft.com/office/drawing/2014/main" val="421904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9266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- 2023-04-25 15:25:16</a:t>
                      </a:r>
                      <a:r>
                        <a:rPr kumimoji="0" lang="en-US" sz="1000" b="0" i="0" u="none" strike="noStrike" kern="1200" cap="none" spc="0" normalizeH="0" baseline="0" noProof="0">
                          <a:ln>
                            <a:noFill/>
                          </a:ln>
                          <a:solidFill>
                            <a:prstClr val="black"/>
                          </a:solidFill>
                          <a:effectLst/>
                          <a:uLnTx/>
                          <a:uFillTx/>
                          <a:latin typeface="Calibri"/>
                          <a:ea typeface="+mn-ea"/>
                          <a:cs typeface="+mn-cs"/>
                        </a:rPr>
                        <a:t>
 Our partner FC TecNrgy is showcasing our EFOY Hydrogen Energy Solutions at the Hydrogen Tech Expo in New Delhi until tomorrow, drawing crowds and generating buzz for our sustainable, reliable and efficient H₂ fuel cell solutions.
Learn more about the cutting-edge Hydrogen Fuel Cells from the team and join us in our mission to bring more sustainable, zero-emission energy solutions to the world.
Registration: https://lnkd.in/dtWYazMs
#CleanEnergy #Hydrogen #FuelCells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6.3126843657817 %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57082831"/>
                  </a:ext>
                </a:extLst>
              </a:tr>
            </a:tbl>
          </a:graphicData>
        </a:graphic>
      </p:graphicFrame>
      <p:sp>
        <p:nvSpPr>
          <p:cNvPr id="4" name="Text Placeholder 3">
            <a:extLst>
              <a:ext uri="{FF2B5EF4-FFF2-40B4-BE49-F238E27FC236}">
                <a16:creationId xmlns:a16="http://schemas.microsoft.com/office/drawing/2014/main" id="{F66860B9-B204-4978-AF73-E6E5E3380E0C}"/>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691194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21E32-154F-4F9F-9BA8-BDE2A1A7162E}"/>
              </a:ext>
            </a:extLst>
          </p:cNvPr>
          <p:cNvSpPr>
            <a:spLocks noGrp="1"/>
          </p:cNvSpPr>
          <p:nvPr>
            <p:ph type="title"/>
          </p:nvPr>
        </p:nvSpPr>
        <p:spPr/>
        <p:txBody>
          <a:bodyPr/>
          <a:lstStyle/>
          <a:p>
            <a:r>
              <a:rPr lang="en-US"/>
              <a:t>LinkedIn Posts Table | All profiles - 26 of 26</a:t>
            </a:r>
          </a:p>
        </p:txBody>
      </p:sp>
      <p:graphicFrame>
        <p:nvGraphicFramePr>
          <p:cNvPr id="5" name="Table Placeholder 4">
            <a:extLst>
              <a:ext uri="{FF2B5EF4-FFF2-40B4-BE49-F238E27FC236}">
                <a16:creationId xmlns:a16="http://schemas.microsoft.com/office/drawing/2014/main" id="{9C8F8988-286F-4BCA-8FDC-44412EA92CC4}"/>
              </a:ext>
            </a:extLst>
          </p:cNvPr>
          <p:cNvGraphicFramePr>
            <a:graphicFrameLocks noGrp="1"/>
          </p:cNvGraphicFramePr>
          <p:nvPr>
            <p:ph type="tbl" sz="quarter" idx="13"/>
            <p:extLst>
              <p:ext uri="{D42A27DB-BD31-4B8C-83A1-F6EECF244321}">
                <p14:modId xmlns:p14="http://schemas.microsoft.com/office/powerpoint/2010/main" val="51229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02591201"/>
                    </a:ext>
                  </a:extLst>
                </a:gridCol>
                <a:gridCol w="1645920">
                  <a:extLst>
                    <a:ext uri="{9D8B030D-6E8A-4147-A177-3AD203B41FA5}">
                      <a16:colId xmlns:a16="http://schemas.microsoft.com/office/drawing/2014/main" val="59788678"/>
                    </a:ext>
                  </a:extLst>
                </a:gridCol>
                <a:gridCol w="576072">
                  <a:extLst>
                    <a:ext uri="{9D8B030D-6E8A-4147-A177-3AD203B41FA5}">
                      <a16:colId xmlns:a16="http://schemas.microsoft.com/office/drawing/2014/main" val="1576798388"/>
                    </a:ext>
                  </a:extLst>
                </a:gridCol>
                <a:gridCol w="576072">
                  <a:extLst>
                    <a:ext uri="{9D8B030D-6E8A-4147-A177-3AD203B41FA5}">
                      <a16:colId xmlns:a16="http://schemas.microsoft.com/office/drawing/2014/main" val="891705181"/>
                    </a:ext>
                  </a:extLst>
                </a:gridCol>
                <a:gridCol w="576072">
                  <a:extLst>
                    <a:ext uri="{9D8B030D-6E8A-4147-A177-3AD203B41FA5}">
                      <a16:colId xmlns:a16="http://schemas.microsoft.com/office/drawing/2014/main" val="187246130"/>
                    </a:ext>
                  </a:extLst>
                </a:gridCol>
                <a:gridCol w="576072">
                  <a:extLst>
                    <a:ext uri="{9D8B030D-6E8A-4147-A177-3AD203B41FA5}">
                      <a16:colId xmlns:a16="http://schemas.microsoft.com/office/drawing/2014/main" val="2202923356"/>
                    </a:ext>
                  </a:extLst>
                </a:gridCol>
                <a:gridCol w="576072">
                  <a:extLst>
                    <a:ext uri="{9D8B030D-6E8A-4147-A177-3AD203B41FA5}">
                      <a16:colId xmlns:a16="http://schemas.microsoft.com/office/drawing/2014/main" val="2958867234"/>
                    </a:ext>
                  </a:extLst>
                </a:gridCol>
                <a:gridCol w="576072">
                  <a:extLst>
                    <a:ext uri="{9D8B030D-6E8A-4147-A177-3AD203B41FA5}">
                      <a16:colId xmlns:a16="http://schemas.microsoft.com/office/drawing/2014/main" val="1526461147"/>
                    </a:ext>
                  </a:extLst>
                </a:gridCol>
                <a:gridCol w="576072">
                  <a:extLst>
                    <a:ext uri="{9D8B030D-6E8A-4147-A177-3AD203B41FA5}">
                      <a16:colId xmlns:a16="http://schemas.microsoft.com/office/drawing/2014/main" val="4133040885"/>
                    </a:ext>
                  </a:extLst>
                </a:gridCol>
                <a:gridCol w="576072">
                  <a:extLst>
                    <a:ext uri="{9D8B030D-6E8A-4147-A177-3AD203B41FA5}">
                      <a16:colId xmlns:a16="http://schemas.microsoft.com/office/drawing/2014/main" val="4063392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3619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SFC Energy AG - 2023-04-21 10:21:08</a:t>
                      </a:r>
                      <a:r>
                        <a:rPr kumimoji="0" lang="en-US" sz="1000" b="0" i="0" u="none" strike="noStrike" kern="1200" cap="none" spc="0" normalizeH="0" baseline="0" noProof="0">
                          <a:ln>
                            <a:noFill/>
                          </a:ln>
                          <a:solidFill>
                            <a:prstClr val="black"/>
                          </a:solidFill>
                          <a:effectLst/>
                          <a:uLnTx/>
                          <a:uFillTx/>
                          <a:latin typeface="Calibri"/>
                          <a:ea typeface="+mn-ea"/>
                          <a:cs typeface="+mn-cs"/>
                        </a:rPr>
                        <a:t>
 Tomorrow is Earth Day! 🌎🌱
At SFC, protecting the environment is one of our core principles, and we strive to bring clean energy for generations. Anytime, anywhere.
We're proud to say that since 2003, we've sold over 60,000 environmentally friendly fuel cells worldwide and the number is growing every day! 😮 Keep track with us here → https://www.sfc.com/tv/en/
#EarthDay2023 #CleanEnergy #FuelCell #EFOY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3.7931034482759 %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a:t>
                      </a:r>
                    </a:p>
                  </a:txBody>
                  <a:tcPr/>
                </a:tc>
                <a:extLst>
                  <a:ext uri="{0D108BD9-81ED-4DB2-BD59-A6C34878D82A}">
                    <a16:rowId xmlns:a16="http://schemas.microsoft.com/office/drawing/2014/main" val="2413085892"/>
                  </a:ext>
                </a:extLst>
              </a:tr>
            </a:tbl>
          </a:graphicData>
        </a:graphic>
      </p:graphicFrame>
      <p:sp>
        <p:nvSpPr>
          <p:cNvPr id="4" name="Text Placeholder 3">
            <a:extLst>
              <a:ext uri="{FF2B5EF4-FFF2-40B4-BE49-F238E27FC236}">
                <a16:creationId xmlns:a16="http://schemas.microsoft.com/office/drawing/2014/main" id="{470C4246-EA2A-4C3A-B8F2-BA6D0054EBF9}"/>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303039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B19E8-4FF0-4DEE-9B14-23A21663825A}"/>
              </a:ext>
            </a:extLst>
          </p:cNvPr>
          <p:cNvSpPr>
            <a:spLocks noGrp="1"/>
          </p:cNvSpPr>
          <p:nvPr>
            <p:ph type="title"/>
          </p:nvPr>
        </p:nvSpPr>
        <p:spPr/>
        <p:txBody>
          <a:bodyPr/>
          <a:lstStyle/>
          <a:p>
            <a:r>
              <a:rPr lang="en-US"/>
              <a:t>LinkedIn Key Metrics Table | All profiles</a:t>
            </a:r>
          </a:p>
        </p:txBody>
      </p:sp>
      <p:graphicFrame>
        <p:nvGraphicFramePr>
          <p:cNvPr id="5" name="Table Placeholder 4">
            <a:extLst>
              <a:ext uri="{FF2B5EF4-FFF2-40B4-BE49-F238E27FC236}">
                <a16:creationId xmlns:a16="http://schemas.microsoft.com/office/drawing/2014/main" id="{5286EC45-7C2E-4874-A58E-C6C24B6C26C3}"/>
              </a:ext>
            </a:extLst>
          </p:cNvPr>
          <p:cNvGraphicFramePr>
            <a:graphicFrameLocks noGrp="1"/>
          </p:cNvGraphicFramePr>
          <p:nvPr>
            <p:ph type="tbl" sz="quarter" idx="13"/>
            <p:extLst>
              <p:ext uri="{D42A27DB-BD31-4B8C-83A1-F6EECF244321}">
                <p14:modId xmlns:p14="http://schemas.microsoft.com/office/powerpoint/2010/main" val="238326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0769478"/>
                    </a:ext>
                  </a:extLst>
                </a:gridCol>
                <a:gridCol w="493776">
                  <a:extLst>
                    <a:ext uri="{9D8B030D-6E8A-4147-A177-3AD203B41FA5}">
                      <a16:colId xmlns:a16="http://schemas.microsoft.com/office/drawing/2014/main" val="1910475499"/>
                    </a:ext>
                  </a:extLst>
                </a:gridCol>
                <a:gridCol w="493776">
                  <a:extLst>
                    <a:ext uri="{9D8B030D-6E8A-4147-A177-3AD203B41FA5}">
                      <a16:colId xmlns:a16="http://schemas.microsoft.com/office/drawing/2014/main" val="1755942301"/>
                    </a:ext>
                  </a:extLst>
                </a:gridCol>
                <a:gridCol w="493776">
                  <a:extLst>
                    <a:ext uri="{9D8B030D-6E8A-4147-A177-3AD203B41FA5}">
                      <a16:colId xmlns:a16="http://schemas.microsoft.com/office/drawing/2014/main" val="1165732117"/>
                    </a:ext>
                  </a:extLst>
                </a:gridCol>
                <a:gridCol w="493776">
                  <a:extLst>
                    <a:ext uri="{9D8B030D-6E8A-4147-A177-3AD203B41FA5}">
                      <a16:colId xmlns:a16="http://schemas.microsoft.com/office/drawing/2014/main" val="761704967"/>
                    </a:ext>
                  </a:extLst>
                </a:gridCol>
                <a:gridCol w="493776">
                  <a:extLst>
                    <a:ext uri="{9D8B030D-6E8A-4147-A177-3AD203B41FA5}">
                      <a16:colId xmlns:a16="http://schemas.microsoft.com/office/drawing/2014/main" val="856489456"/>
                    </a:ext>
                  </a:extLst>
                </a:gridCol>
                <a:gridCol w="493776">
                  <a:extLst>
                    <a:ext uri="{9D8B030D-6E8A-4147-A177-3AD203B41FA5}">
                      <a16:colId xmlns:a16="http://schemas.microsoft.com/office/drawing/2014/main" val="2835097210"/>
                    </a:ext>
                  </a:extLst>
                </a:gridCol>
                <a:gridCol w="493776">
                  <a:extLst>
                    <a:ext uri="{9D8B030D-6E8A-4147-A177-3AD203B41FA5}">
                      <a16:colId xmlns:a16="http://schemas.microsoft.com/office/drawing/2014/main" val="4167861502"/>
                    </a:ext>
                  </a:extLst>
                </a:gridCol>
                <a:gridCol w="493776">
                  <a:extLst>
                    <a:ext uri="{9D8B030D-6E8A-4147-A177-3AD203B41FA5}">
                      <a16:colId xmlns:a16="http://schemas.microsoft.com/office/drawing/2014/main" val="2868742618"/>
                    </a:ext>
                  </a:extLst>
                </a:gridCol>
                <a:gridCol w="493776">
                  <a:extLst>
                    <a:ext uri="{9D8B030D-6E8A-4147-A177-3AD203B41FA5}">
                      <a16:colId xmlns:a16="http://schemas.microsoft.com/office/drawing/2014/main" val="3017920684"/>
                    </a:ext>
                  </a:extLst>
                </a:gridCol>
                <a:gridCol w="493776">
                  <a:extLst>
                    <a:ext uri="{9D8B030D-6E8A-4147-A177-3AD203B41FA5}">
                      <a16:colId xmlns:a16="http://schemas.microsoft.com/office/drawing/2014/main" val="1078586482"/>
                    </a:ext>
                  </a:extLst>
                </a:gridCol>
                <a:gridCol w="493776">
                  <a:extLst>
                    <a:ext uri="{9D8B030D-6E8A-4147-A177-3AD203B41FA5}">
                      <a16:colId xmlns:a16="http://schemas.microsoft.com/office/drawing/2014/main" val="994333782"/>
                    </a:ext>
                  </a:extLst>
                </a:gridCol>
                <a:gridCol w="493776">
                  <a:extLst>
                    <a:ext uri="{9D8B030D-6E8A-4147-A177-3AD203B41FA5}">
                      <a16:colId xmlns:a16="http://schemas.microsoft.com/office/drawing/2014/main" val="1041504191"/>
                    </a:ext>
                  </a:extLst>
                </a:gridCol>
                <a:gridCol w="493776">
                  <a:extLst>
                    <a:ext uri="{9D8B030D-6E8A-4147-A177-3AD203B41FA5}">
                      <a16:colId xmlns:a16="http://schemas.microsoft.com/office/drawing/2014/main" val="2644837456"/>
                    </a:ext>
                  </a:extLst>
                </a:gridCol>
                <a:gridCol w="493776">
                  <a:extLst>
                    <a:ext uri="{9D8B030D-6E8A-4147-A177-3AD203B41FA5}">
                      <a16:colId xmlns:a16="http://schemas.microsoft.com/office/drawing/2014/main" val="1598320295"/>
                    </a:ext>
                  </a:extLst>
                </a:gridCol>
              </a:tblGrid>
              <a:tr h="370840">
                <a:tc>
                  <a:txBody>
                    <a:bodyPr/>
                    <a:lstStyle/>
                    <a:p>
                      <a:r>
                        <a:rPr lang="en-US" sz="1000"/>
                        <a:t>Name</a:t>
                      </a:r>
                    </a:p>
                  </a:txBody>
                  <a:tcPr/>
                </a:tc>
                <a:tc>
                  <a:txBody>
                    <a:bodyPr/>
                    <a:lstStyle/>
                    <a:p>
                      <a:r>
                        <a:rPr lang="en-US" sz="1000"/>
                        <a:t>Reactions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Engagements</a:t>
                      </a:r>
                    </a:p>
                  </a:txBody>
                  <a:tcPr/>
                </a:tc>
                <a:tc>
                  <a:txBody>
                    <a:bodyPr/>
                    <a:lstStyle/>
                    <a:p>
                      <a:r>
                        <a:rPr lang="en-US" sz="1000"/>
                        <a:t>Avg. Engagements</a:t>
                      </a:r>
                    </a:p>
                  </a:txBody>
                  <a:tcPr/>
                </a:tc>
                <a:tc>
                  <a:txBody>
                    <a:bodyPr/>
                    <a:lstStyle/>
                    <a:p>
                      <a:r>
                        <a:rPr lang="en-US" sz="1000"/>
                        <a:t>Avg.Post Reach</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Page Reach</a:t>
                      </a:r>
                    </a:p>
                  </a:txBody>
                  <a:tcPr/>
                </a:tc>
                <a:extLst>
                  <a:ext uri="{0D108BD9-81ED-4DB2-BD59-A6C34878D82A}">
                    <a16:rowId xmlns:a16="http://schemas.microsoft.com/office/drawing/2014/main" val="354174067"/>
                  </a:ext>
                </a:extLst>
              </a:tr>
              <a:tr h="370840">
                <a:tc>
                  <a:txBody>
                    <a:bodyPr/>
                    <a:lstStyle/>
                    <a:p>
                      <a:r>
                        <a:rPr lang="en-US" sz="1000"/>
                        <a:t>SFC Energy AG</a:t>
                      </a:r>
                    </a:p>
                  </a:txBody>
                  <a:tcPr/>
                </a:tc>
                <a:tc>
                  <a:txBody>
                    <a:bodyPr/>
                    <a:lstStyle/>
                    <a:p>
                      <a:r>
                        <a:rPr lang="en-US" sz="1000"/>
                        <a:t>4232</a:t>
                      </a:r>
                    </a:p>
                  </a:txBody>
                  <a:tcPr/>
                </a:tc>
                <a:tc>
                  <a:txBody>
                    <a:bodyPr/>
                    <a:lstStyle/>
                    <a:p>
                      <a:r>
                        <a:rPr lang="en-US" sz="1000"/>
                        <a:t>23.381215469613</a:t>
                      </a:r>
                    </a:p>
                  </a:txBody>
                  <a:tcPr/>
                </a:tc>
                <a:tc>
                  <a:txBody>
                    <a:bodyPr/>
                    <a:lstStyle/>
                    <a:p>
                      <a:r>
                        <a:rPr lang="en-US" sz="1000"/>
                        <a:t>49</a:t>
                      </a:r>
                    </a:p>
                  </a:txBody>
                  <a:tcPr/>
                </a:tc>
                <a:tc>
                  <a:txBody>
                    <a:bodyPr/>
                    <a:lstStyle/>
                    <a:p>
                      <a:r>
                        <a:rPr lang="en-US" sz="1000"/>
                        <a:t>0.2707182320442</a:t>
                      </a:r>
                    </a:p>
                  </a:txBody>
                  <a:tcPr/>
                </a:tc>
                <a:tc>
                  <a:txBody>
                    <a:bodyPr/>
                    <a:lstStyle/>
                    <a:p>
                      <a:r>
                        <a:rPr lang="en-US" sz="1000"/>
                        <a:t>196</a:t>
                      </a:r>
                    </a:p>
                  </a:txBody>
                  <a:tcPr/>
                </a:tc>
                <a:tc>
                  <a:txBody>
                    <a:bodyPr/>
                    <a:lstStyle/>
                    <a:p>
                      <a:r>
                        <a:rPr lang="en-US" sz="1000"/>
                        <a:t>1.0828729281768</a:t>
                      </a:r>
                    </a:p>
                  </a:txBody>
                  <a:tcPr/>
                </a:tc>
                <a:tc>
                  <a:txBody>
                    <a:bodyPr/>
                    <a:lstStyle/>
                    <a:p>
                      <a:r>
                        <a:rPr lang="en-US" sz="1000"/>
                        <a:t>12259</a:t>
                      </a:r>
                    </a:p>
                  </a:txBody>
                  <a:tcPr/>
                </a:tc>
                <a:tc>
                  <a:txBody>
                    <a:bodyPr/>
                    <a:lstStyle/>
                    <a:p>
                      <a:r>
                        <a:rPr lang="en-US" sz="1000"/>
                        <a:t>67.729281767956</a:t>
                      </a:r>
                    </a:p>
                  </a:txBody>
                  <a:tcPr/>
                </a:tc>
                <a:tc>
                  <a:txBody>
                    <a:bodyPr/>
                    <a:lstStyle/>
                    <a:p>
                      <a:r>
                        <a:rPr lang="en-US" sz="1000"/>
                        <a:t>16.92422882495</a:t>
                      </a:r>
                    </a:p>
                  </a:txBody>
                  <a:tcPr/>
                </a:tc>
                <a:tc>
                  <a:txBody>
                    <a:bodyPr/>
                    <a:lstStyle/>
                    <a:p>
                      <a:r>
                        <a:rPr lang="en-US" sz="1000"/>
                        <a:t>0.093504026657181</a:t>
                      </a:r>
                    </a:p>
                  </a:txBody>
                  <a:tcPr/>
                </a:tc>
                <a:tc>
                  <a:txBody>
                    <a:bodyPr/>
                    <a:lstStyle/>
                    <a:p>
                      <a:r>
                        <a:rPr lang="en-US" sz="1000"/>
                        <a:t>497.85635359116</a:t>
                      </a:r>
                    </a:p>
                  </a:txBody>
                  <a:tcPr/>
                </a:tc>
                <a:tc>
                  <a:txBody>
                    <a:bodyPr/>
                    <a:lstStyle/>
                    <a:p>
                      <a:r>
                        <a:rPr lang="en-US" sz="1000"/>
                        <a:t>9766</a:t>
                      </a:r>
                    </a:p>
                  </a:txBody>
                  <a:tcPr/>
                </a:tc>
                <a:tc>
                  <a:txBody>
                    <a:bodyPr/>
                    <a:lstStyle/>
                    <a:p>
                      <a:r>
                        <a:rPr lang="en-US" sz="1000"/>
                        <a:t>53.955801104972</a:t>
                      </a:r>
                    </a:p>
                  </a:txBody>
                  <a:tcPr/>
                </a:tc>
                <a:tc>
                  <a:txBody>
                    <a:bodyPr/>
                    <a:lstStyle/>
                    <a:p>
                      <a:r>
                        <a:rPr lang="en-US" sz="1000"/>
                        <a:t>22.635359116022</a:t>
                      </a:r>
                    </a:p>
                  </a:txBody>
                  <a:tcPr/>
                </a:tc>
                <a:extLst>
                  <a:ext uri="{0D108BD9-81ED-4DB2-BD59-A6C34878D82A}">
                    <a16:rowId xmlns:a16="http://schemas.microsoft.com/office/drawing/2014/main" val="3362800540"/>
                  </a:ext>
                </a:extLst>
              </a:tr>
            </a:tbl>
          </a:graphicData>
        </a:graphic>
      </p:graphicFrame>
      <p:sp>
        <p:nvSpPr>
          <p:cNvPr id="4" name="Text Placeholder 3">
            <a:extLst>
              <a:ext uri="{FF2B5EF4-FFF2-40B4-BE49-F238E27FC236}">
                <a16:creationId xmlns:a16="http://schemas.microsoft.com/office/drawing/2014/main" id="{0DDB2A7F-4080-49DF-9A05-26C5AC23CD06}"/>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783892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6EF85-EC94-47A3-9794-E7846EA21BC9}"/>
              </a:ext>
            </a:extLst>
          </p:cNvPr>
          <p:cNvSpPr>
            <a:spLocks noGrp="1"/>
          </p:cNvSpPr>
          <p:nvPr>
            <p:ph type="title"/>
          </p:nvPr>
        </p:nvSpPr>
        <p:spPr/>
        <p:txBody>
          <a:bodyPr/>
          <a:lstStyle/>
          <a:p>
            <a:r>
              <a:rPr lang="en-US"/>
              <a:t>LinkedIn Hashtag Detection | All profiles - 1 of 3</a:t>
            </a:r>
          </a:p>
        </p:txBody>
      </p:sp>
      <p:graphicFrame>
        <p:nvGraphicFramePr>
          <p:cNvPr id="5" name="Table Placeholder 4">
            <a:extLst>
              <a:ext uri="{FF2B5EF4-FFF2-40B4-BE49-F238E27FC236}">
                <a16:creationId xmlns:a16="http://schemas.microsoft.com/office/drawing/2014/main" id="{A13981C5-4208-4B02-9097-4D10DD730B82}"/>
              </a:ext>
            </a:extLst>
          </p:cNvPr>
          <p:cNvGraphicFramePr>
            <a:graphicFrameLocks noGrp="1"/>
          </p:cNvGraphicFramePr>
          <p:nvPr>
            <p:ph type="tbl" sz="quarter" idx="13"/>
            <p:extLst>
              <p:ext uri="{D42A27DB-BD31-4B8C-83A1-F6EECF244321}">
                <p14:modId xmlns:p14="http://schemas.microsoft.com/office/powerpoint/2010/main" val="3214860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328961604"/>
                    </a:ext>
                  </a:extLst>
                </a:gridCol>
                <a:gridCol w="1234440">
                  <a:extLst>
                    <a:ext uri="{9D8B030D-6E8A-4147-A177-3AD203B41FA5}">
                      <a16:colId xmlns:a16="http://schemas.microsoft.com/office/drawing/2014/main" val="2159683403"/>
                    </a:ext>
                  </a:extLst>
                </a:gridCol>
                <a:gridCol w="1234440">
                  <a:extLst>
                    <a:ext uri="{9D8B030D-6E8A-4147-A177-3AD203B41FA5}">
                      <a16:colId xmlns:a16="http://schemas.microsoft.com/office/drawing/2014/main" val="2516263147"/>
                    </a:ext>
                  </a:extLst>
                </a:gridCol>
                <a:gridCol w="1234440">
                  <a:extLst>
                    <a:ext uri="{9D8B030D-6E8A-4147-A177-3AD203B41FA5}">
                      <a16:colId xmlns:a16="http://schemas.microsoft.com/office/drawing/2014/main" val="512047408"/>
                    </a:ext>
                  </a:extLst>
                </a:gridCol>
                <a:gridCol w="1234440">
                  <a:extLst>
                    <a:ext uri="{9D8B030D-6E8A-4147-A177-3AD203B41FA5}">
                      <a16:colId xmlns:a16="http://schemas.microsoft.com/office/drawing/2014/main" val="843632368"/>
                    </a:ext>
                  </a:extLst>
                </a:gridCol>
                <a:gridCol w="1234440">
                  <a:extLst>
                    <a:ext uri="{9D8B030D-6E8A-4147-A177-3AD203B41FA5}">
                      <a16:colId xmlns:a16="http://schemas.microsoft.com/office/drawing/2014/main" val="147506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85685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#CleanEnergy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0.84210526315789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77.631578947368</a:t>
                      </a:r>
                    </a:p>
                  </a:txBody>
                  <a:tcPr/>
                </a:tc>
                <a:extLst>
                  <a:ext uri="{0D108BD9-81ED-4DB2-BD59-A6C34878D82A}">
                    <a16:rowId xmlns:a16="http://schemas.microsoft.com/office/drawing/2014/main" val="1103098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#fuelcells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extLst>
                  <a:ext uri="{0D108BD9-81ED-4DB2-BD59-A6C34878D82A}">
                    <a16:rowId xmlns:a16="http://schemas.microsoft.com/office/drawing/2014/main" val="129911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#EFOY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71.714285714286</a:t>
                      </a:r>
                    </a:p>
                  </a:txBody>
                  <a:tcPr/>
                </a:tc>
                <a:extLst>
                  <a:ext uri="{0D108BD9-81ED-4DB2-BD59-A6C34878D82A}">
                    <a16:rowId xmlns:a16="http://schemas.microsoft.com/office/drawing/2014/main" val="20677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#Hydrogen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90.692307692308</a:t>
                      </a:r>
                    </a:p>
                  </a:txBody>
                  <a:tcPr/>
                </a:tc>
                <a:extLst>
                  <a:ext uri="{0D108BD9-81ED-4DB2-BD59-A6C34878D82A}">
                    <a16:rowId xmlns:a16="http://schemas.microsoft.com/office/drawing/2014/main" val="252884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#FuelCells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extLst>
                  <a:ext uri="{0D108BD9-81ED-4DB2-BD59-A6C34878D82A}">
                    <a16:rowId xmlns:a16="http://schemas.microsoft.com/office/drawing/2014/main" val="3136503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#cleanenergy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96.25</a:t>
                      </a:r>
                    </a:p>
                  </a:txBody>
                  <a:tcPr/>
                </a:tc>
                <a:extLst>
                  <a:ext uri="{0D108BD9-81ED-4DB2-BD59-A6C34878D82A}">
                    <a16:rowId xmlns:a16="http://schemas.microsoft.com/office/drawing/2014/main" val="348537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#FuelCell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extLst>
                  <a:ext uri="{0D108BD9-81ED-4DB2-BD59-A6C34878D82A}">
                    <a16:rowId xmlns:a16="http://schemas.microsoft.com/office/drawing/2014/main" val="126240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#hydrogen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extLst>
                  <a:ext uri="{0D108BD9-81ED-4DB2-BD59-A6C34878D82A}">
                    <a16:rowId xmlns:a16="http://schemas.microsoft.com/office/drawing/2014/main" val="28705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#security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a:t>
                      </a:r>
                    </a:p>
                  </a:txBody>
                  <a:tcPr/>
                </a:tc>
                <a:extLst>
                  <a:ext uri="{0D108BD9-81ED-4DB2-BD59-A6C34878D82A}">
                    <a16:rowId xmlns:a16="http://schemas.microsoft.com/office/drawing/2014/main" val="263825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104.25</a:t>
                      </a:r>
                    </a:p>
                  </a:txBody>
                  <a:tcPr/>
                </a:tc>
                <a:extLst>
                  <a:ext uri="{0D108BD9-81ED-4DB2-BD59-A6C34878D82A}">
                    <a16:rowId xmlns:a16="http://schemas.microsoft.com/office/drawing/2014/main" val="483624196"/>
                  </a:ext>
                </a:extLst>
              </a:tr>
            </a:tbl>
          </a:graphicData>
        </a:graphic>
      </p:graphicFrame>
      <p:sp>
        <p:nvSpPr>
          <p:cNvPr id="4" name="Text Placeholder 3">
            <a:extLst>
              <a:ext uri="{FF2B5EF4-FFF2-40B4-BE49-F238E27FC236}">
                <a16:creationId xmlns:a16="http://schemas.microsoft.com/office/drawing/2014/main" id="{F37381FE-C955-44AE-B913-A6051A5A30E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348376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2FF92-1219-4D3C-874B-C2C70567086B}"/>
              </a:ext>
            </a:extLst>
          </p:cNvPr>
          <p:cNvSpPr>
            <a:spLocks noGrp="1"/>
          </p:cNvSpPr>
          <p:nvPr>
            <p:ph type="title"/>
          </p:nvPr>
        </p:nvSpPr>
        <p:spPr/>
        <p:txBody>
          <a:bodyPr/>
          <a:lstStyle/>
          <a:p>
            <a:r>
              <a:rPr lang="en-US"/>
              <a:t>LinkedIn Hashtag Detection | All profiles - 2 of 3</a:t>
            </a:r>
          </a:p>
        </p:txBody>
      </p:sp>
      <p:graphicFrame>
        <p:nvGraphicFramePr>
          <p:cNvPr id="5" name="Table Placeholder 4">
            <a:extLst>
              <a:ext uri="{FF2B5EF4-FFF2-40B4-BE49-F238E27FC236}">
                <a16:creationId xmlns:a16="http://schemas.microsoft.com/office/drawing/2014/main" id="{B4B44C88-BDF5-4494-BE96-07BF1AF216AB}"/>
              </a:ext>
            </a:extLst>
          </p:cNvPr>
          <p:cNvGraphicFramePr>
            <a:graphicFrameLocks noGrp="1"/>
          </p:cNvGraphicFramePr>
          <p:nvPr>
            <p:ph type="tbl" sz="quarter" idx="13"/>
            <p:extLst>
              <p:ext uri="{D42A27DB-BD31-4B8C-83A1-F6EECF244321}">
                <p14:modId xmlns:p14="http://schemas.microsoft.com/office/powerpoint/2010/main" val="1777468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6642894"/>
                    </a:ext>
                  </a:extLst>
                </a:gridCol>
                <a:gridCol w="1234440">
                  <a:extLst>
                    <a:ext uri="{9D8B030D-6E8A-4147-A177-3AD203B41FA5}">
                      <a16:colId xmlns:a16="http://schemas.microsoft.com/office/drawing/2014/main" val="200757823"/>
                    </a:ext>
                  </a:extLst>
                </a:gridCol>
                <a:gridCol w="1234440">
                  <a:extLst>
                    <a:ext uri="{9D8B030D-6E8A-4147-A177-3AD203B41FA5}">
                      <a16:colId xmlns:a16="http://schemas.microsoft.com/office/drawing/2014/main" val="1077745123"/>
                    </a:ext>
                  </a:extLst>
                </a:gridCol>
                <a:gridCol w="1234440">
                  <a:extLst>
                    <a:ext uri="{9D8B030D-6E8A-4147-A177-3AD203B41FA5}">
                      <a16:colId xmlns:a16="http://schemas.microsoft.com/office/drawing/2014/main" val="2474138127"/>
                    </a:ext>
                  </a:extLst>
                </a:gridCol>
                <a:gridCol w="1234440">
                  <a:extLst>
                    <a:ext uri="{9D8B030D-6E8A-4147-A177-3AD203B41FA5}">
                      <a16:colId xmlns:a16="http://schemas.microsoft.com/office/drawing/2014/main" val="230037592"/>
                    </a:ext>
                  </a:extLst>
                </a:gridCol>
                <a:gridCol w="1234440">
                  <a:extLst>
                    <a:ext uri="{9D8B030D-6E8A-4147-A177-3AD203B41FA5}">
                      <a16:colId xmlns:a16="http://schemas.microsoft.com/office/drawing/2014/main" val="2013103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352408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#CCTV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63.333333333333</a:t>
                      </a:r>
                    </a:p>
                  </a:txBody>
                  <a:tcPr/>
                </a:tc>
                <a:extLst>
                  <a:ext uri="{0D108BD9-81ED-4DB2-BD59-A6C34878D82A}">
                    <a16:rowId xmlns:a16="http://schemas.microsoft.com/office/drawing/2014/main" val="319742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#ZeroEmissions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extLst>
                  <a:ext uri="{0D108BD9-81ED-4DB2-BD59-A6C34878D82A}">
                    <a16:rowId xmlns:a16="http://schemas.microsoft.com/office/drawing/2014/main" val="280298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#NetZeroFuture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extLst>
                  <a:ext uri="{0D108BD9-81ED-4DB2-BD59-A6C34878D82A}">
                    <a16:rowId xmlns:a16="http://schemas.microsoft.com/office/drawing/2014/main" val="3789612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#HM23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84.666666666667</a:t>
                      </a:r>
                    </a:p>
                  </a:txBody>
                  <a:tcPr/>
                </a:tc>
                <a:extLst>
                  <a:ext uri="{0D108BD9-81ED-4DB2-BD59-A6C34878D82A}">
                    <a16:rowId xmlns:a16="http://schemas.microsoft.com/office/drawing/2014/main" val="251535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#SFCEnergy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extLst>
                  <a:ext uri="{0D108BD9-81ED-4DB2-BD59-A6C34878D82A}">
                    <a16:rowId xmlns:a16="http://schemas.microsoft.com/office/drawing/2014/main" val="158691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#backup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extLst>
                  <a:ext uri="{0D108BD9-81ED-4DB2-BD59-A6C34878D82A}">
                    <a16:rowId xmlns:a16="http://schemas.microsoft.com/office/drawing/2014/main" val="143091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#IDEX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extLst>
                  <a:ext uri="{0D108BD9-81ED-4DB2-BD59-A6C34878D82A}">
                    <a16:rowId xmlns:a16="http://schemas.microsoft.com/office/drawing/2014/main" val="22346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#Scholz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extLst>
                  <a:ext uri="{0D108BD9-81ED-4DB2-BD59-A6C34878D82A}">
                    <a16:rowId xmlns:a16="http://schemas.microsoft.com/office/drawing/2014/main" val="225336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#IndianArmy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a:t>
                      </a:r>
                    </a:p>
                  </a:txBody>
                  <a:tcPr/>
                </a:tc>
                <a:extLst>
                  <a:ext uri="{0D108BD9-81ED-4DB2-BD59-A6C34878D82A}">
                    <a16:rowId xmlns:a16="http://schemas.microsoft.com/office/drawing/2014/main" val="160019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#energysolution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extLst>
                  <a:ext uri="{0D108BD9-81ED-4DB2-BD59-A6C34878D82A}">
                    <a16:rowId xmlns:a16="http://schemas.microsoft.com/office/drawing/2014/main" val="631586981"/>
                  </a:ext>
                </a:extLst>
              </a:tr>
            </a:tbl>
          </a:graphicData>
        </a:graphic>
      </p:graphicFrame>
      <p:sp>
        <p:nvSpPr>
          <p:cNvPr id="4" name="Text Placeholder 3">
            <a:extLst>
              <a:ext uri="{FF2B5EF4-FFF2-40B4-BE49-F238E27FC236}">
                <a16:creationId xmlns:a16="http://schemas.microsoft.com/office/drawing/2014/main" id="{5FC2AFB3-3EDC-42EB-8FC5-C36170544D13}"/>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13796833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D7093-FFB4-44EA-9044-290757319618}"/>
              </a:ext>
            </a:extLst>
          </p:cNvPr>
          <p:cNvSpPr>
            <a:spLocks noGrp="1"/>
          </p:cNvSpPr>
          <p:nvPr>
            <p:ph type="title"/>
          </p:nvPr>
        </p:nvSpPr>
        <p:spPr/>
        <p:txBody>
          <a:bodyPr/>
          <a:lstStyle/>
          <a:p>
            <a:r>
              <a:rPr lang="en-US"/>
              <a:t>LinkedIn Hashtag Detection | All profiles - 3 of 3</a:t>
            </a:r>
          </a:p>
        </p:txBody>
      </p:sp>
      <p:graphicFrame>
        <p:nvGraphicFramePr>
          <p:cNvPr id="5" name="Table Placeholder 4">
            <a:extLst>
              <a:ext uri="{FF2B5EF4-FFF2-40B4-BE49-F238E27FC236}">
                <a16:creationId xmlns:a16="http://schemas.microsoft.com/office/drawing/2014/main" id="{F62485EE-46AB-45F8-9102-EB7114B12D19}"/>
              </a:ext>
            </a:extLst>
          </p:cNvPr>
          <p:cNvGraphicFramePr>
            <a:graphicFrameLocks noGrp="1"/>
          </p:cNvGraphicFramePr>
          <p:nvPr>
            <p:ph type="tbl" sz="quarter" idx="13"/>
            <p:extLst>
              <p:ext uri="{D42A27DB-BD31-4B8C-83A1-F6EECF244321}">
                <p14:modId xmlns:p14="http://schemas.microsoft.com/office/powerpoint/2010/main" val="3690743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43671558"/>
                    </a:ext>
                  </a:extLst>
                </a:gridCol>
                <a:gridCol w="1234440">
                  <a:extLst>
                    <a:ext uri="{9D8B030D-6E8A-4147-A177-3AD203B41FA5}">
                      <a16:colId xmlns:a16="http://schemas.microsoft.com/office/drawing/2014/main" val="2914759353"/>
                    </a:ext>
                  </a:extLst>
                </a:gridCol>
                <a:gridCol w="1234440">
                  <a:extLst>
                    <a:ext uri="{9D8B030D-6E8A-4147-A177-3AD203B41FA5}">
                      <a16:colId xmlns:a16="http://schemas.microsoft.com/office/drawing/2014/main" val="45699290"/>
                    </a:ext>
                  </a:extLst>
                </a:gridCol>
                <a:gridCol w="1234440">
                  <a:extLst>
                    <a:ext uri="{9D8B030D-6E8A-4147-A177-3AD203B41FA5}">
                      <a16:colId xmlns:a16="http://schemas.microsoft.com/office/drawing/2014/main" val="82302972"/>
                    </a:ext>
                  </a:extLst>
                </a:gridCol>
                <a:gridCol w="1234440">
                  <a:extLst>
                    <a:ext uri="{9D8B030D-6E8A-4147-A177-3AD203B41FA5}">
                      <a16:colId xmlns:a16="http://schemas.microsoft.com/office/drawing/2014/main" val="767920325"/>
                    </a:ext>
                  </a:extLst>
                </a:gridCol>
                <a:gridCol w="1234440">
                  <a:extLst>
                    <a:ext uri="{9D8B030D-6E8A-4147-A177-3AD203B41FA5}">
                      <a16:colId xmlns:a16="http://schemas.microsoft.com/office/drawing/2014/main" val="681294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83721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#fuelcell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357499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#WDW2023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a:t>
                      </a:r>
                    </a:p>
                  </a:txBody>
                  <a:tcPr/>
                </a:tc>
                <a:extLst>
                  <a:ext uri="{0D108BD9-81ED-4DB2-BD59-A6C34878D82A}">
                    <a16:rowId xmlns:a16="http://schemas.microsoft.com/office/drawing/2014/main" val="26712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extLst>
                  <a:ext uri="{0D108BD9-81ED-4DB2-BD59-A6C34878D82A}">
                    <a16:rowId xmlns:a16="http://schemas.microsoft.com/office/drawing/2014/main" val="354081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extLst>
                  <a:ext uri="{0D108BD9-81ED-4DB2-BD59-A6C34878D82A}">
                    <a16:rowId xmlns:a16="http://schemas.microsoft.com/office/drawing/2014/main" val="73905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#Alberta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extLst>
                  <a:ext uri="{0D108BD9-81ED-4DB2-BD59-A6C34878D82A}">
                    <a16:rowId xmlns:a16="http://schemas.microsoft.com/office/drawing/2014/main" val="1593776162"/>
                  </a:ext>
                </a:extLst>
              </a:tr>
            </a:tbl>
          </a:graphicData>
        </a:graphic>
      </p:graphicFrame>
      <p:sp>
        <p:nvSpPr>
          <p:cNvPr id="4" name="Text Placeholder 3">
            <a:extLst>
              <a:ext uri="{FF2B5EF4-FFF2-40B4-BE49-F238E27FC236}">
                <a16:creationId xmlns:a16="http://schemas.microsoft.com/office/drawing/2014/main" id="{7086090F-CB59-4DAD-B845-B3199919B762}"/>
              </a:ext>
            </a:extLst>
          </p:cNvPr>
          <p:cNvSpPr>
            <a:spLocks noGrp="1"/>
          </p:cNvSpPr>
          <p:nvPr>
            <p:ph type="body" sz="quarter" idx="14"/>
          </p:nvPr>
        </p:nvSpPr>
        <p:spPr/>
        <p:txBody>
          <a:bodyPr/>
          <a:lstStyle/>
          <a:p>
            <a:r>
              <a:rPr lang="en-US"/>
              <a:t>01/01/2023 - 06/30/2023</a:t>
            </a:r>
          </a:p>
        </p:txBody>
      </p:sp>
    </p:spTree>
    <p:extLst>
      <p:ext uri="{BB962C8B-B14F-4D97-AF65-F5344CB8AC3E}">
        <p14:creationId xmlns:p14="http://schemas.microsoft.com/office/powerpoint/2010/main" val="3712838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8FA14-0ACE-461D-B7FA-057EC444830D}"/>
              </a:ext>
            </a:extLst>
          </p:cNvPr>
          <p:cNvSpPr>
            <a:spLocks noGrp="1"/>
          </p:cNvSpPr>
          <p:nvPr>
            <p:ph type="title"/>
          </p:nvPr>
        </p:nvSpPr>
        <p:spPr/>
        <p:txBody>
          <a:bodyPr/>
          <a:lstStyle/>
          <a:p>
            <a:r>
              <a:rPr lang="en-US"/>
              <a:t>LinkedIn Engagements over Time | All profiles</a:t>
            </a:r>
          </a:p>
        </p:txBody>
      </p:sp>
      <p:graphicFrame>
        <p:nvGraphicFramePr>
          <p:cNvPr id="6" name="Chart Placeholder 5">
            <a:extLst>
              <a:ext uri="{FF2B5EF4-FFF2-40B4-BE49-F238E27FC236}">
                <a16:creationId xmlns:a16="http://schemas.microsoft.com/office/drawing/2014/main" id="{5405A8B3-79FD-46EB-9316-8FBA006F0A97}"/>
              </a:ext>
            </a:extLst>
          </p:cNvPr>
          <p:cNvGraphicFramePr>
            <a:graphicFrameLocks noGrp="1"/>
          </p:cNvGraphicFramePr>
          <p:nvPr>
            <p:ph type="chart" sz="quarter" idx="13"/>
            <p:extLst>
              <p:ext uri="{D42A27DB-BD31-4B8C-83A1-F6EECF244321}">
                <p14:modId xmlns:p14="http://schemas.microsoft.com/office/powerpoint/2010/main" val="4222717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829C7C-E841-442B-B687-3D9BFA386933}"/>
              </a:ext>
            </a:extLst>
          </p:cNvPr>
          <p:cNvSpPr>
            <a:spLocks noGrp="1"/>
          </p:cNvSpPr>
          <p:nvPr>
            <p:ph type="body" sz="quarter" idx="14"/>
          </p:nvPr>
        </p:nvSpPr>
        <p:spPr/>
        <p:txBody>
          <a:bodyPr/>
          <a:lstStyle/>
          <a:p>
            <a:r>
              <a:rPr lang="en-US"/>
              <a:t>01/01/2023 - 06/30/2023</a:t>
            </a:r>
          </a:p>
        </p:txBody>
      </p:sp>
      <p:sp>
        <p:nvSpPr>
          <p:cNvPr id="5" name="Footer Placeholder 4">
            <a:extLst>
              <a:ext uri="{FF2B5EF4-FFF2-40B4-BE49-F238E27FC236}">
                <a16:creationId xmlns:a16="http://schemas.microsoft.com/office/drawing/2014/main" id="{353B9197-2104-4D97-8094-304C828389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39816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4672</Words>
  <Application>Microsoft Office PowerPoint</Application>
  <PresentationFormat>On-screen Show (4:3)</PresentationFormat>
  <Paragraphs>808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LinkedIn</vt:lpstr>
      <vt:lpstr>LinkedIn Followers Table | All profiles</vt:lpstr>
      <vt:lpstr>LinkedIn Key Metrics Table - Post Level | All profiles</vt:lpstr>
      <vt:lpstr>LinkedIn Followers Change Rate | All profiles</vt:lpstr>
      <vt:lpstr>LinkedIn Followers Change | All profiles</vt:lpstr>
      <vt:lpstr>LinkedIn Posts Table | All profiles - 1 of 26</vt:lpstr>
      <vt:lpstr>LinkedIn Posts Table | All profiles - 2 of 26</vt:lpstr>
      <vt:lpstr>LinkedIn Posts Table | All profiles - 3 of 26</vt:lpstr>
      <vt:lpstr>LinkedIn Posts Table | All profiles - 4 of 26</vt:lpstr>
      <vt:lpstr>LinkedIn Posts Table | All profiles - 5 of 26</vt:lpstr>
      <vt:lpstr>LinkedIn Posts Table | All profiles - 6 of 26</vt:lpstr>
      <vt:lpstr>LinkedIn Posts Table | All profiles - 7 of 26</vt:lpstr>
      <vt:lpstr>LinkedIn Posts Table | All profiles - 8 of 26</vt:lpstr>
      <vt:lpstr>LinkedIn Posts Table | All profiles - 9 of 26</vt:lpstr>
      <vt:lpstr>LinkedIn Posts Table | All profiles - 10 of 26</vt:lpstr>
      <vt:lpstr>LinkedIn Posts Table | All profiles - 11 of 26</vt:lpstr>
      <vt:lpstr>LinkedIn Posts Table | All profiles - 12 of 26</vt:lpstr>
      <vt:lpstr>LinkedIn Posts Table | All profiles - 13 of 26</vt:lpstr>
      <vt:lpstr>LinkedIn Posts Table | All profiles - 14 of 26</vt:lpstr>
      <vt:lpstr>LinkedIn Posts Table | All profiles - 15 of 26</vt:lpstr>
      <vt:lpstr>LinkedIn Posts Table | All profiles - 16 of 26</vt:lpstr>
      <vt:lpstr>LinkedIn Posts Table | All profiles - 17 of 26</vt:lpstr>
      <vt:lpstr>LinkedIn Posts Table | All profiles - 18 of 26</vt:lpstr>
      <vt:lpstr>LinkedIn Posts Table | All profiles - 19 of 26</vt:lpstr>
      <vt:lpstr>LinkedIn Posts Table | All profiles - 20 of 26</vt:lpstr>
      <vt:lpstr>LinkedIn Posts Table | All profiles - 21 of 26</vt:lpstr>
      <vt:lpstr>LinkedIn Posts Table | All profiles - 22 of 26</vt:lpstr>
      <vt:lpstr>LinkedIn Posts Table | All profiles - 23 of 26</vt:lpstr>
      <vt:lpstr>LinkedIn Posts Table | All profiles - 24 of 26</vt:lpstr>
      <vt:lpstr>LinkedIn Posts Table | All profiles - 25 of 26</vt:lpstr>
      <vt:lpstr>LinkedIn Posts Table | All profiles - 26 of 26</vt:lpstr>
      <vt:lpstr>LinkedIn Key Metrics Table | All profiles</vt:lpstr>
      <vt:lpstr>LinkedIn Hashtag Detection | All profiles - 1 of 3</vt:lpstr>
      <vt:lpstr>LinkedIn Hashtag Detection | All profiles - 2 of 3</vt:lpstr>
      <vt:lpstr>LinkedIn Hashtag Detection | All profiles - 3 of 3</vt:lpstr>
      <vt:lpstr>LinkedIn Engagements over Time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dc:title>
  <dc:creator>Frederik Born</dc:creator>
  <cp:lastModifiedBy>Frederik Born</cp:lastModifiedBy>
  <cp:revision>1</cp:revision>
  <dcterms:created xsi:type="dcterms:W3CDTF">2023-09-29T08:47:14Z</dcterms:created>
  <dcterms:modified xsi:type="dcterms:W3CDTF">2023-09-29T08:48:36Z</dcterms:modified>
</cp:coreProperties>
</file>