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Lst>
  <p:sldSz cx="9144000" cy="6858000" type="screen4x3"/>
  <p:notesSz cx="6858000" cy="9144000"/>
  <p:embeddedFontLst>
    <p:embeddedFont>
      <p:font typeface="Calibri" panose="020F0502020204030204" pitchFamily="34" charset="0"/>
      <p:regular r:id="rId10"/>
      <p:bold r:id="rId11"/>
      <p:italic r:id="rId12"/>
      <p:boldItalic r:id="rId1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6" d="100"/>
          <a:sy n="106" d="100"/>
        </p:scale>
        <p:origin x="49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4.fntdata"/><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3.fntdata"/><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6/19/2023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6/19/2023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6/19/2023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6/19/2023</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6/19/2023</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6/19/2023</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6/19/2023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6/19/2023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6/19/2023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6/19/2023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E0A33D-781D-4806-BA32-6E9A3968DDA4}"/>
              </a:ext>
            </a:extLst>
          </p:cNvPr>
          <p:cNvSpPr>
            <a:spLocks noGrp="1"/>
          </p:cNvSpPr>
          <p:nvPr>
            <p:ph type="title"/>
          </p:nvPr>
        </p:nvSpPr>
        <p:spPr/>
        <p:txBody>
          <a:bodyPr/>
          <a:lstStyle/>
          <a:p>
            <a:r>
              <a:rPr lang="en-US"/>
              <a:t>LinkedIn Posts Table | All profiles - 1 of 8</a:t>
            </a:r>
          </a:p>
        </p:txBody>
      </p:sp>
      <p:graphicFrame>
        <p:nvGraphicFramePr>
          <p:cNvPr id="5" name="Table Placeholder 4">
            <a:extLst>
              <a:ext uri="{FF2B5EF4-FFF2-40B4-BE49-F238E27FC236}">
                <a16:creationId xmlns:a16="http://schemas.microsoft.com/office/drawing/2014/main" id="{E13BE648-C4BE-40DF-A0FD-AB87DEA4E8F9}"/>
              </a:ext>
            </a:extLst>
          </p:cNvPr>
          <p:cNvGraphicFramePr>
            <a:graphicFrameLocks noGrp="1"/>
          </p:cNvGraphicFramePr>
          <p:nvPr>
            <p:ph type="tbl" sz="quarter" idx="13"/>
            <p:extLst>
              <p:ext uri="{D42A27DB-BD31-4B8C-83A1-F6EECF244321}">
                <p14:modId xmlns:p14="http://schemas.microsoft.com/office/powerpoint/2010/main" val="915724133"/>
              </p:ext>
            </p:extLst>
          </p:nvPr>
        </p:nvGraphicFramePr>
        <p:xfrm>
          <a:off x="457200" y="1731963"/>
          <a:ext cx="7982712" cy="919480"/>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655322548"/>
                    </a:ext>
                  </a:extLst>
                </a:gridCol>
                <a:gridCol w="1645920">
                  <a:extLst>
                    <a:ext uri="{9D8B030D-6E8A-4147-A177-3AD203B41FA5}">
                      <a16:colId xmlns:a16="http://schemas.microsoft.com/office/drawing/2014/main" val="956332788"/>
                    </a:ext>
                  </a:extLst>
                </a:gridCol>
                <a:gridCol w="576072">
                  <a:extLst>
                    <a:ext uri="{9D8B030D-6E8A-4147-A177-3AD203B41FA5}">
                      <a16:colId xmlns:a16="http://schemas.microsoft.com/office/drawing/2014/main" val="2709582050"/>
                    </a:ext>
                  </a:extLst>
                </a:gridCol>
                <a:gridCol w="576072">
                  <a:extLst>
                    <a:ext uri="{9D8B030D-6E8A-4147-A177-3AD203B41FA5}">
                      <a16:colId xmlns:a16="http://schemas.microsoft.com/office/drawing/2014/main" val="1953972306"/>
                    </a:ext>
                  </a:extLst>
                </a:gridCol>
                <a:gridCol w="576072">
                  <a:extLst>
                    <a:ext uri="{9D8B030D-6E8A-4147-A177-3AD203B41FA5}">
                      <a16:colId xmlns:a16="http://schemas.microsoft.com/office/drawing/2014/main" val="864866920"/>
                    </a:ext>
                  </a:extLst>
                </a:gridCol>
                <a:gridCol w="576072">
                  <a:extLst>
                    <a:ext uri="{9D8B030D-6E8A-4147-A177-3AD203B41FA5}">
                      <a16:colId xmlns:a16="http://schemas.microsoft.com/office/drawing/2014/main" val="2754408843"/>
                    </a:ext>
                  </a:extLst>
                </a:gridCol>
                <a:gridCol w="576072">
                  <a:extLst>
                    <a:ext uri="{9D8B030D-6E8A-4147-A177-3AD203B41FA5}">
                      <a16:colId xmlns:a16="http://schemas.microsoft.com/office/drawing/2014/main" val="2839628287"/>
                    </a:ext>
                  </a:extLst>
                </a:gridCol>
                <a:gridCol w="576072">
                  <a:extLst>
                    <a:ext uri="{9D8B030D-6E8A-4147-A177-3AD203B41FA5}">
                      <a16:colId xmlns:a16="http://schemas.microsoft.com/office/drawing/2014/main" val="1750012900"/>
                    </a:ext>
                  </a:extLst>
                </a:gridCol>
                <a:gridCol w="576072">
                  <a:extLst>
                    <a:ext uri="{9D8B030D-6E8A-4147-A177-3AD203B41FA5}">
                      <a16:colId xmlns:a16="http://schemas.microsoft.com/office/drawing/2014/main" val="2732398661"/>
                    </a:ext>
                  </a:extLst>
                </a:gridCol>
                <a:gridCol w="576072">
                  <a:extLst>
                    <a:ext uri="{9D8B030D-6E8A-4147-A177-3AD203B41FA5}">
                      <a16:colId xmlns:a16="http://schemas.microsoft.com/office/drawing/2014/main" val="39222024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4896578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SFC Energy AG - 2022-11-18 11:38:06</a:t>
                      </a:r>
                      <a:r>
                        <a:rPr kumimoji="0" lang="en-US" sz="1000" b="0" i="0" u="none" strike="noStrike" kern="1200" cap="none" spc="0" normalizeH="0" baseline="0" noProof="0">
                          <a:ln>
                            <a:noFill/>
                          </a:ln>
                          <a:solidFill>
                            <a:prstClr val="black"/>
                          </a:solidFill>
                          <a:effectLst/>
                          <a:uLnTx/>
                          <a:uFillTx/>
                          <a:latin typeface="Calibri"/>
                          <a:ea typeface="+mn-ea"/>
                          <a:cs typeface="+mn-cs"/>
                        </a:rPr>
                        <a:t>
 We look back on a successful EFOY Hydrogen Fuel Cell and H₂Genset Roadshow in the Netherlands. Many thanks to all visitors. We are pleased that we could give you interesting insights into our mobile power generator with EFOY Hydrogen Fuel Cells. 
#cleanenergy #H2Genset #EFOY #fuelcell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15.985790408526 %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298948014"/>
                  </a:ext>
                </a:extLst>
              </a:tr>
            </a:tbl>
          </a:graphicData>
        </a:graphic>
      </p:graphicFrame>
      <p:sp>
        <p:nvSpPr>
          <p:cNvPr id="4" name="Text Placeholder 3">
            <a:extLst>
              <a:ext uri="{FF2B5EF4-FFF2-40B4-BE49-F238E27FC236}">
                <a16:creationId xmlns:a16="http://schemas.microsoft.com/office/drawing/2014/main" id="{D0ABA2E8-942B-4584-8958-3BC733FBE713}"/>
              </a:ext>
            </a:extLst>
          </p:cNvPr>
          <p:cNvSpPr>
            <a:spLocks noGrp="1"/>
          </p:cNvSpPr>
          <p:nvPr>
            <p:ph type="body" sz="quarter" idx="14"/>
          </p:nvPr>
        </p:nvSpPr>
        <p:spPr/>
        <p:txBody>
          <a:bodyPr/>
          <a:lstStyle/>
          <a:p>
            <a:r>
              <a:rPr lang="en-US"/>
              <a:t>04/01/2022 - 06/18/2023</a:t>
            </a:r>
          </a:p>
        </p:txBody>
      </p:sp>
    </p:spTree>
    <p:extLst>
      <p:ext uri="{BB962C8B-B14F-4D97-AF65-F5344CB8AC3E}">
        <p14:creationId xmlns:p14="http://schemas.microsoft.com/office/powerpoint/2010/main" val="18753489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1798B3-772E-4610-BEF5-CEBAC9CFBD5A}"/>
              </a:ext>
            </a:extLst>
          </p:cNvPr>
          <p:cNvSpPr>
            <a:spLocks noGrp="1"/>
          </p:cNvSpPr>
          <p:nvPr>
            <p:ph type="title"/>
          </p:nvPr>
        </p:nvSpPr>
        <p:spPr/>
        <p:txBody>
          <a:bodyPr/>
          <a:lstStyle/>
          <a:p>
            <a:r>
              <a:rPr lang="en-US"/>
              <a:t>LinkedIn Posts Table | All profiles - 2 of 8</a:t>
            </a:r>
          </a:p>
        </p:txBody>
      </p:sp>
      <p:graphicFrame>
        <p:nvGraphicFramePr>
          <p:cNvPr id="5" name="Table Placeholder 4">
            <a:extLst>
              <a:ext uri="{FF2B5EF4-FFF2-40B4-BE49-F238E27FC236}">
                <a16:creationId xmlns:a16="http://schemas.microsoft.com/office/drawing/2014/main" id="{0D12242A-C2E3-4031-9CEF-44C276E757E0}"/>
              </a:ext>
            </a:extLst>
          </p:cNvPr>
          <p:cNvGraphicFramePr>
            <a:graphicFrameLocks noGrp="1"/>
          </p:cNvGraphicFramePr>
          <p:nvPr>
            <p:ph type="tbl" sz="quarter" idx="13"/>
            <p:extLst>
              <p:ext uri="{D42A27DB-BD31-4B8C-83A1-F6EECF244321}">
                <p14:modId xmlns:p14="http://schemas.microsoft.com/office/powerpoint/2010/main" val="24501392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268385671"/>
                    </a:ext>
                  </a:extLst>
                </a:gridCol>
                <a:gridCol w="1645920">
                  <a:extLst>
                    <a:ext uri="{9D8B030D-6E8A-4147-A177-3AD203B41FA5}">
                      <a16:colId xmlns:a16="http://schemas.microsoft.com/office/drawing/2014/main" val="2094551247"/>
                    </a:ext>
                  </a:extLst>
                </a:gridCol>
                <a:gridCol w="576072">
                  <a:extLst>
                    <a:ext uri="{9D8B030D-6E8A-4147-A177-3AD203B41FA5}">
                      <a16:colId xmlns:a16="http://schemas.microsoft.com/office/drawing/2014/main" val="3928923090"/>
                    </a:ext>
                  </a:extLst>
                </a:gridCol>
                <a:gridCol w="576072">
                  <a:extLst>
                    <a:ext uri="{9D8B030D-6E8A-4147-A177-3AD203B41FA5}">
                      <a16:colId xmlns:a16="http://schemas.microsoft.com/office/drawing/2014/main" val="3578642837"/>
                    </a:ext>
                  </a:extLst>
                </a:gridCol>
                <a:gridCol w="576072">
                  <a:extLst>
                    <a:ext uri="{9D8B030D-6E8A-4147-A177-3AD203B41FA5}">
                      <a16:colId xmlns:a16="http://schemas.microsoft.com/office/drawing/2014/main" val="1116766331"/>
                    </a:ext>
                  </a:extLst>
                </a:gridCol>
                <a:gridCol w="576072">
                  <a:extLst>
                    <a:ext uri="{9D8B030D-6E8A-4147-A177-3AD203B41FA5}">
                      <a16:colId xmlns:a16="http://schemas.microsoft.com/office/drawing/2014/main" val="3628848379"/>
                    </a:ext>
                  </a:extLst>
                </a:gridCol>
                <a:gridCol w="576072">
                  <a:extLst>
                    <a:ext uri="{9D8B030D-6E8A-4147-A177-3AD203B41FA5}">
                      <a16:colId xmlns:a16="http://schemas.microsoft.com/office/drawing/2014/main" val="3799772906"/>
                    </a:ext>
                  </a:extLst>
                </a:gridCol>
                <a:gridCol w="576072">
                  <a:extLst>
                    <a:ext uri="{9D8B030D-6E8A-4147-A177-3AD203B41FA5}">
                      <a16:colId xmlns:a16="http://schemas.microsoft.com/office/drawing/2014/main" val="2748444852"/>
                    </a:ext>
                  </a:extLst>
                </a:gridCol>
                <a:gridCol w="576072">
                  <a:extLst>
                    <a:ext uri="{9D8B030D-6E8A-4147-A177-3AD203B41FA5}">
                      <a16:colId xmlns:a16="http://schemas.microsoft.com/office/drawing/2014/main" val="1161444776"/>
                    </a:ext>
                  </a:extLst>
                </a:gridCol>
                <a:gridCol w="576072">
                  <a:extLst>
                    <a:ext uri="{9D8B030D-6E8A-4147-A177-3AD203B41FA5}">
                      <a16:colId xmlns:a16="http://schemas.microsoft.com/office/drawing/2014/main" val="24101030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7889048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SFC Energy AG - 2022-10-13 14:54:23</a:t>
                      </a:r>
                      <a:r>
                        <a:rPr kumimoji="0" lang="en-US" sz="1000" b="0" i="0" u="none" strike="noStrike" kern="1200" cap="none" spc="0" normalizeH="0" baseline="0" noProof="0">
                          <a:ln>
                            <a:noFill/>
                          </a:ln>
                          <a:solidFill>
                            <a:prstClr val="black"/>
                          </a:solidFill>
                          <a:effectLst/>
                          <a:uLnTx/>
                          <a:uFillTx/>
                          <a:latin typeface="Calibri"/>
                          <a:ea typeface="+mn-ea"/>
                          <a:cs typeface="+mn-cs"/>
                        </a:rPr>
                        <a:t>
 SFC Energy's development partner TEST-FUCHS GmbH has won the Karl-Ritter-von-Ghega Innovation Award 2022 of the Chamber of Commerce of Lower Austria and the government of Lower Austria for the emission-free, mobile hydrogen power generator H₂Genset. The award-winning H₂Genset is a product of the development partnership of SFC Energy AG, TEST-FUCHS GmbH and Auto AG Truck.
The H₂Genset is composed of EFOY Hydrogen hydrogen fuel cells, hydrogen tanks, and an IoT cloud monitoring system, and in this way provides a self-sufficient, secure, and low-noise energy supply even in large-scale areas without access to the conventional power grid. 
For more information on SFC Energy's Clean Energy and Clean Power Management solutions, visit sfc.com. For more information on the H2Genset, visit h2-genset.com.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5.2562417871222 %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475693788"/>
                  </a:ext>
                </a:extLst>
              </a:tr>
            </a:tbl>
          </a:graphicData>
        </a:graphic>
      </p:graphicFrame>
      <p:sp>
        <p:nvSpPr>
          <p:cNvPr id="4" name="Text Placeholder 3">
            <a:extLst>
              <a:ext uri="{FF2B5EF4-FFF2-40B4-BE49-F238E27FC236}">
                <a16:creationId xmlns:a16="http://schemas.microsoft.com/office/drawing/2014/main" id="{CC2BF565-EDF6-4B3B-B00A-D19BADED5820}"/>
              </a:ext>
            </a:extLst>
          </p:cNvPr>
          <p:cNvSpPr>
            <a:spLocks noGrp="1"/>
          </p:cNvSpPr>
          <p:nvPr>
            <p:ph type="body" sz="quarter" idx="14"/>
          </p:nvPr>
        </p:nvSpPr>
        <p:spPr/>
        <p:txBody>
          <a:bodyPr/>
          <a:lstStyle/>
          <a:p>
            <a:r>
              <a:rPr lang="en-US"/>
              <a:t>04/01/2022 - 06/18/2023</a:t>
            </a:r>
          </a:p>
        </p:txBody>
      </p:sp>
    </p:spTree>
    <p:extLst>
      <p:ext uri="{BB962C8B-B14F-4D97-AF65-F5344CB8AC3E}">
        <p14:creationId xmlns:p14="http://schemas.microsoft.com/office/powerpoint/2010/main" val="30006691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FF5FA8-35DD-4F46-9A54-FABC621494C7}"/>
              </a:ext>
            </a:extLst>
          </p:cNvPr>
          <p:cNvSpPr>
            <a:spLocks noGrp="1"/>
          </p:cNvSpPr>
          <p:nvPr>
            <p:ph type="title"/>
          </p:nvPr>
        </p:nvSpPr>
        <p:spPr/>
        <p:txBody>
          <a:bodyPr/>
          <a:lstStyle/>
          <a:p>
            <a:r>
              <a:rPr lang="en-US"/>
              <a:t>LinkedIn Posts Table | All profiles - 3 of 8</a:t>
            </a:r>
          </a:p>
        </p:txBody>
      </p:sp>
      <p:graphicFrame>
        <p:nvGraphicFramePr>
          <p:cNvPr id="5" name="Table Placeholder 4">
            <a:extLst>
              <a:ext uri="{FF2B5EF4-FFF2-40B4-BE49-F238E27FC236}">
                <a16:creationId xmlns:a16="http://schemas.microsoft.com/office/drawing/2014/main" id="{8DFF3C13-8588-4E8C-84A1-C42BD15DC7C9}"/>
              </a:ext>
            </a:extLst>
          </p:cNvPr>
          <p:cNvGraphicFramePr>
            <a:graphicFrameLocks noGrp="1"/>
          </p:cNvGraphicFramePr>
          <p:nvPr>
            <p:ph type="tbl" sz="quarter" idx="13"/>
            <p:extLst>
              <p:ext uri="{D42A27DB-BD31-4B8C-83A1-F6EECF244321}">
                <p14:modId xmlns:p14="http://schemas.microsoft.com/office/powerpoint/2010/main" val="5068120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603457929"/>
                    </a:ext>
                  </a:extLst>
                </a:gridCol>
                <a:gridCol w="1645920">
                  <a:extLst>
                    <a:ext uri="{9D8B030D-6E8A-4147-A177-3AD203B41FA5}">
                      <a16:colId xmlns:a16="http://schemas.microsoft.com/office/drawing/2014/main" val="3981410112"/>
                    </a:ext>
                  </a:extLst>
                </a:gridCol>
                <a:gridCol w="576072">
                  <a:extLst>
                    <a:ext uri="{9D8B030D-6E8A-4147-A177-3AD203B41FA5}">
                      <a16:colId xmlns:a16="http://schemas.microsoft.com/office/drawing/2014/main" val="3712156163"/>
                    </a:ext>
                  </a:extLst>
                </a:gridCol>
                <a:gridCol w="576072">
                  <a:extLst>
                    <a:ext uri="{9D8B030D-6E8A-4147-A177-3AD203B41FA5}">
                      <a16:colId xmlns:a16="http://schemas.microsoft.com/office/drawing/2014/main" val="2840943383"/>
                    </a:ext>
                  </a:extLst>
                </a:gridCol>
                <a:gridCol w="576072">
                  <a:extLst>
                    <a:ext uri="{9D8B030D-6E8A-4147-A177-3AD203B41FA5}">
                      <a16:colId xmlns:a16="http://schemas.microsoft.com/office/drawing/2014/main" val="1426441601"/>
                    </a:ext>
                  </a:extLst>
                </a:gridCol>
                <a:gridCol w="576072">
                  <a:extLst>
                    <a:ext uri="{9D8B030D-6E8A-4147-A177-3AD203B41FA5}">
                      <a16:colId xmlns:a16="http://schemas.microsoft.com/office/drawing/2014/main" val="3043515645"/>
                    </a:ext>
                  </a:extLst>
                </a:gridCol>
                <a:gridCol w="576072">
                  <a:extLst>
                    <a:ext uri="{9D8B030D-6E8A-4147-A177-3AD203B41FA5}">
                      <a16:colId xmlns:a16="http://schemas.microsoft.com/office/drawing/2014/main" val="2575048361"/>
                    </a:ext>
                  </a:extLst>
                </a:gridCol>
                <a:gridCol w="576072">
                  <a:extLst>
                    <a:ext uri="{9D8B030D-6E8A-4147-A177-3AD203B41FA5}">
                      <a16:colId xmlns:a16="http://schemas.microsoft.com/office/drawing/2014/main" val="3024574407"/>
                    </a:ext>
                  </a:extLst>
                </a:gridCol>
                <a:gridCol w="576072">
                  <a:extLst>
                    <a:ext uri="{9D8B030D-6E8A-4147-A177-3AD203B41FA5}">
                      <a16:colId xmlns:a16="http://schemas.microsoft.com/office/drawing/2014/main" val="1200486317"/>
                    </a:ext>
                  </a:extLst>
                </a:gridCol>
                <a:gridCol w="576072">
                  <a:extLst>
                    <a:ext uri="{9D8B030D-6E8A-4147-A177-3AD203B41FA5}">
                      <a16:colId xmlns:a16="http://schemas.microsoft.com/office/drawing/2014/main" val="11416918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7250867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SFC Energy AG - 2022-09-15 10:39:55</a:t>
                      </a:r>
                      <a:r>
                        <a:rPr kumimoji="0" lang="en-US" sz="1000" b="0" i="0" u="none" strike="noStrike" kern="1200" cap="none" spc="0" normalizeH="0" baseline="0" noProof="0">
                          <a:ln>
                            <a:noFill/>
                          </a:ln>
                          <a:solidFill>
                            <a:prstClr val="black"/>
                          </a:solidFill>
                          <a:effectLst/>
                          <a:uLnTx/>
                          <a:uFillTx/>
                          <a:latin typeface="Calibri"/>
                          <a:ea typeface="+mn-ea"/>
                          <a:cs typeface="+mn-cs"/>
                        </a:rPr>
                        <a:t>
 The three development partners SFC Energy AG, TEST-FUCHS GmbH and Auto AG Group today announced the delivery of the pre-series of the emission-free hydrogen power generator H₂Genset for the fourth quarter of this year. Compared to the H₂Genset demonstrator previously deployed as part of a roadshow, the pre-series will be even more flexible to transport, have three times the tank volume and a new peak output of up to 25 kilowatts (kW).
The H₂Genset – consisting of EFOY Hydrogen fuel cells, hydrogen tanks and an IoT cloud monitoring system – enables a self-sufficient, reliable and at the same time low-noise energy supply even on large areas without access to the conventional power grid.
Read more in our latest press release: https://lnkd.in/d653CYH4
#H2Genset #hydrogen #Wasserstoff #cleanenergy Auto AG Truck #fuelcells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4.4972577696527 %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545896073"/>
                  </a:ext>
                </a:extLst>
              </a:tr>
            </a:tbl>
          </a:graphicData>
        </a:graphic>
      </p:graphicFrame>
      <p:sp>
        <p:nvSpPr>
          <p:cNvPr id="4" name="Text Placeholder 3">
            <a:extLst>
              <a:ext uri="{FF2B5EF4-FFF2-40B4-BE49-F238E27FC236}">
                <a16:creationId xmlns:a16="http://schemas.microsoft.com/office/drawing/2014/main" id="{0D7ADA13-ED62-4469-9BCD-56718A574B0D}"/>
              </a:ext>
            </a:extLst>
          </p:cNvPr>
          <p:cNvSpPr>
            <a:spLocks noGrp="1"/>
          </p:cNvSpPr>
          <p:nvPr>
            <p:ph type="body" sz="quarter" idx="14"/>
          </p:nvPr>
        </p:nvSpPr>
        <p:spPr/>
        <p:txBody>
          <a:bodyPr/>
          <a:lstStyle/>
          <a:p>
            <a:r>
              <a:rPr lang="en-US"/>
              <a:t>04/01/2022 - 06/18/2023</a:t>
            </a:r>
          </a:p>
        </p:txBody>
      </p:sp>
    </p:spTree>
    <p:extLst>
      <p:ext uri="{BB962C8B-B14F-4D97-AF65-F5344CB8AC3E}">
        <p14:creationId xmlns:p14="http://schemas.microsoft.com/office/powerpoint/2010/main" val="20433949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99A4F0-0C7E-43D9-B7E5-454D4114414E}"/>
              </a:ext>
            </a:extLst>
          </p:cNvPr>
          <p:cNvSpPr>
            <a:spLocks noGrp="1"/>
          </p:cNvSpPr>
          <p:nvPr>
            <p:ph type="title"/>
          </p:nvPr>
        </p:nvSpPr>
        <p:spPr/>
        <p:txBody>
          <a:bodyPr/>
          <a:lstStyle/>
          <a:p>
            <a:r>
              <a:rPr lang="en-US"/>
              <a:t>LinkedIn Posts Table | All profiles - 4 of 8</a:t>
            </a:r>
          </a:p>
        </p:txBody>
      </p:sp>
      <p:graphicFrame>
        <p:nvGraphicFramePr>
          <p:cNvPr id="5" name="Table Placeholder 4">
            <a:extLst>
              <a:ext uri="{FF2B5EF4-FFF2-40B4-BE49-F238E27FC236}">
                <a16:creationId xmlns:a16="http://schemas.microsoft.com/office/drawing/2014/main" id="{CA207B5C-88FF-4980-B04B-67657EAE6D2D}"/>
              </a:ext>
            </a:extLst>
          </p:cNvPr>
          <p:cNvGraphicFramePr>
            <a:graphicFrameLocks noGrp="1"/>
          </p:cNvGraphicFramePr>
          <p:nvPr>
            <p:ph type="tbl" sz="quarter" idx="13"/>
            <p:extLst>
              <p:ext uri="{D42A27DB-BD31-4B8C-83A1-F6EECF244321}">
                <p14:modId xmlns:p14="http://schemas.microsoft.com/office/powerpoint/2010/main" val="7972992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4163594522"/>
                    </a:ext>
                  </a:extLst>
                </a:gridCol>
                <a:gridCol w="1645920">
                  <a:extLst>
                    <a:ext uri="{9D8B030D-6E8A-4147-A177-3AD203B41FA5}">
                      <a16:colId xmlns:a16="http://schemas.microsoft.com/office/drawing/2014/main" val="408941372"/>
                    </a:ext>
                  </a:extLst>
                </a:gridCol>
                <a:gridCol w="576072">
                  <a:extLst>
                    <a:ext uri="{9D8B030D-6E8A-4147-A177-3AD203B41FA5}">
                      <a16:colId xmlns:a16="http://schemas.microsoft.com/office/drawing/2014/main" val="1034957541"/>
                    </a:ext>
                  </a:extLst>
                </a:gridCol>
                <a:gridCol w="576072">
                  <a:extLst>
                    <a:ext uri="{9D8B030D-6E8A-4147-A177-3AD203B41FA5}">
                      <a16:colId xmlns:a16="http://schemas.microsoft.com/office/drawing/2014/main" val="1919607074"/>
                    </a:ext>
                  </a:extLst>
                </a:gridCol>
                <a:gridCol w="576072">
                  <a:extLst>
                    <a:ext uri="{9D8B030D-6E8A-4147-A177-3AD203B41FA5}">
                      <a16:colId xmlns:a16="http://schemas.microsoft.com/office/drawing/2014/main" val="249366539"/>
                    </a:ext>
                  </a:extLst>
                </a:gridCol>
                <a:gridCol w="576072">
                  <a:extLst>
                    <a:ext uri="{9D8B030D-6E8A-4147-A177-3AD203B41FA5}">
                      <a16:colId xmlns:a16="http://schemas.microsoft.com/office/drawing/2014/main" val="2045354673"/>
                    </a:ext>
                  </a:extLst>
                </a:gridCol>
                <a:gridCol w="576072">
                  <a:extLst>
                    <a:ext uri="{9D8B030D-6E8A-4147-A177-3AD203B41FA5}">
                      <a16:colId xmlns:a16="http://schemas.microsoft.com/office/drawing/2014/main" val="2508145477"/>
                    </a:ext>
                  </a:extLst>
                </a:gridCol>
                <a:gridCol w="576072">
                  <a:extLst>
                    <a:ext uri="{9D8B030D-6E8A-4147-A177-3AD203B41FA5}">
                      <a16:colId xmlns:a16="http://schemas.microsoft.com/office/drawing/2014/main" val="1550708061"/>
                    </a:ext>
                  </a:extLst>
                </a:gridCol>
                <a:gridCol w="576072">
                  <a:extLst>
                    <a:ext uri="{9D8B030D-6E8A-4147-A177-3AD203B41FA5}">
                      <a16:colId xmlns:a16="http://schemas.microsoft.com/office/drawing/2014/main" val="4288974247"/>
                    </a:ext>
                  </a:extLst>
                </a:gridCol>
                <a:gridCol w="576072">
                  <a:extLst>
                    <a:ext uri="{9D8B030D-6E8A-4147-A177-3AD203B41FA5}">
                      <a16:colId xmlns:a16="http://schemas.microsoft.com/office/drawing/2014/main" val="35087184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0016391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SFC Energy AG - 2022-07-27 12:52:05</a:t>
                      </a:r>
                      <a:r>
                        <a:rPr kumimoji="0" lang="en-US" sz="1000" b="0" i="0" u="none" strike="noStrike" kern="1200" cap="none" spc="0" normalizeH="0" baseline="0" noProof="0">
                          <a:ln>
                            <a:noFill/>
                          </a:ln>
                          <a:solidFill>
                            <a:prstClr val="black"/>
                          </a:solidFill>
                          <a:effectLst/>
                          <a:uLnTx/>
                          <a:uFillTx/>
                          <a:latin typeface="Calibri"/>
                          <a:ea typeface="+mn-ea"/>
                          <a:cs typeface="+mn-cs"/>
                        </a:rPr>
                        <a:t>
 The H₂Genset provides reliable power wherever it is needed, thanks to the integrated hydrogen tanks. Learn how easy it is to refuel the H₂Genset.
#H2Genset #hydrogen #cleanenergy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4.3934098851722 %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606</a:t>
                      </a:r>
                    </a:p>
                  </a:txBody>
                  <a:tcPr/>
                </a:tc>
                <a:extLst>
                  <a:ext uri="{0D108BD9-81ED-4DB2-BD59-A6C34878D82A}">
                    <a16:rowId xmlns:a16="http://schemas.microsoft.com/office/drawing/2014/main" val="1182422244"/>
                  </a:ext>
                </a:extLst>
              </a:tr>
            </a:tbl>
          </a:graphicData>
        </a:graphic>
      </p:graphicFrame>
      <p:sp>
        <p:nvSpPr>
          <p:cNvPr id="4" name="Text Placeholder 3">
            <a:extLst>
              <a:ext uri="{FF2B5EF4-FFF2-40B4-BE49-F238E27FC236}">
                <a16:creationId xmlns:a16="http://schemas.microsoft.com/office/drawing/2014/main" id="{B455DD12-DC27-40B8-96C5-DA765944FCFE}"/>
              </a:ext>
            </a:extLst>
          </p:cNvPr>
          <p:cNvSpPr>
            <a:spLocks noGrp="1"/>
          </p:cNvSpPr>
          <p:nvPr>
            <p:ph type="body" sz="quarter" idx="14"/>
          </p:nvPr>
        </p:nvSpPr>
        <p:spPr/>
        <p:txBody>
          <a:bodyPr/>
          <a:lstStyle/>
          <a:p>
            <a:r>
              <a:rPr lang="en-US"/>
              <a:t>04/01/2022 - 06/18/2023</a:t>
            </a:r>
          </a:p>
        </p:txBody>
      </p:sp>
    </p:spTree>
    <p:extLst>
      <p:ext uri="{BB962C8B-B14F-4D97-AF65-F5344CB8AC3E}">
        <p14:creationId xmlns:p14="http://schemas.microsoft.com/office/powerpoint/2010/main" val="36651765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016C24-4DDD-40F3-B9C8-F9BE13870F2B}"/>
              </a:ext>
            </a:extLst>
          </p:cNvPr>
          <p:cNvSpPr>
            <a:spLocks noGrp="1"/>
          </p:cNvSpPr>
          <p:nvPr>
            <p:ph type="title"/>
          </p:nvPr>
        </p:nvSpPr>
        <p:spPr/>
        <p:txBody>
          <a:bodyPr/>
          <a:lstStyle/>
          <a:p>
            <a:r>
              <a:rPr lang="en-US"/>
              <a:t>LinkedIn Posts Table | All profiles - 5 of 8</a:t>
            </a:r>
          </a:p>
        </p:txBody>
      </p:sp>
      <p:graphicFrame>
        <p:nvGraphicFramePr>
          <p:cNvPr id="5" name="Table Placeholder 4">
            <a:extLst>
              <a:ext uri="{FF2B5EF4-FFF2-40B4-BE49-F238E27FC236}">
                <a16:creationId xmlns:a16="http://schemas.microsoft.com/office/drawing/2014/main" id="{FD258E20-4231-4F82-A77D-4F8692F84F13}"/>
              </a:ext>
            </a:extLst>
          </p:cNvPr>
          <p:cNvGraphicFramePr>
            <a:graphicFrameLocks noGrp="1"/>
          </p:cNvGraphicFramePr>
          <p:nvPr>
            <p:ph type="tbl" sz="quarter" idx="13"/>
            <p:extLst>
              <p:ext uri="{D42A27DB-BD31-4B8C-83A1-F6EECF244321}">
                <p14:modId xmlns:p14="http://schemas.microsoft.com/office/powerpoint/2010/main" val="25821539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344202170"/>
                    </a:ext>
                  </a:extLst>
                </a:gridCol>
                <a:gridCol w="1645920">
                  <a:extLst>
                    <a:ext uri="{9D8B030D-6E8A-4147-A177-3AD203B41FA5}">
                      <a16:colId xmlns:a16="http://schemas.microsoft.com/office/drawing/2014/main" val="812956052"/>
                    </a:ext>
                  </a:extLst>
                </a:gridCol>
                <a:gridCol w="576072">
                  <a:extLst>
                    <a:ext uri="{9D8B030D-6E8A-4147-A177-3AD203B41FA5}">
                      <a16:colId xmlns:a16="http://schemas.microsoft.com/office/drawing/2014/main" val="3003956147"/>
                    </a:ext>
                  </a:extLst>
                </a:gridCol>
                <a:gridCol w="576072">
                  <a:extLst>
                    <a:ext uri="{9D8B030D-6E8A-4147-A177-3AD203B41FA5}">
                      <a16:colId xmlns:a16="http://schemas.microsoft.com/office/drawing/2014/main" val="3188893272"/>
                    </a:ext>
                  </a:extLst>
                </a:gridCol>
                <a:gridCol w="576072">
                  <a:extLst>
                    <a:ext uri="{9D8B030D-6E8A-4147-A177-3AD203B41FA5}">
                      <a16:colId xmlns:a16="http://schemas.microsoft.com/office/drawing/2014/main" val="3093862969"/>
                    </a:ext>
                  </a:extLst>
                </a:gridCol>
                <a:gridCol w="576072">
                  <a:extLst>
                    <a:ext uri="{9D8B030D-6E8A-4147-A177-3AD203B41FA5}">
                      <a16:colId xmlns:a16="http://schemas.microsoft.com/office/drawing/2014/main" val="3699737738"/>
                    </a:ext>
                  </a:extLst>
                </a:gridCol>
                <a:gridCol w="576072">
                  <a:extLst>
                    <a:ext uri="{9D8B030D-6E8A-4147-A177-3AD203B41FA5}">
                      <a16:colId xmlns:a16="http://schemas.microsoft.com/office/drawing/2014/main" val="3434398724"/>
                    </a:ext>
                  </a:extLst>
                </a:gridCol>
                <a:gridCol w="576072">
                  <a:extLst>
                    <a:ext uri="{9D8B030D-6E8A-4147-A177-3AD203B41FA5}">
                      <a16:colId xmlns:a16="http://schemas.microsoft.com/office/drawing/2014/main" val="4220581903"/>
                    </a:ext>
                  </a:extLst>
                </a:gridCol>
                <a:gridCol w="576072">
                  <a:extLst>
                    <a:ext uri="{9D8B030D-6E8A-4147-A177-3AD203B41FA5}">
                      <a16:colId xmlns:a16="http://schemas.microsoft.com/office/drawing/2014/main" val="157864860"/>
                    </a:ext>
                  </a:extLst>
                </a:gridCol>
                <a:gridCol w="576072">
                  <a:extLst>
                    <a:ext uri="{9D8B030D-6E8A-4147-A177-3AD203B41FA5}">
                      <a16:colId xmlns:a16="http://schemas.microsoft.com/office/drawing/2014/main" val="6929144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5436893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SFC Energy AG - 2022-07-09 11:33:47</a:t>
                      </a:r>
                      <a:r>
                        <a:rPr kumimoji="0" lang="en-US" sz="1000" b="0" i="0" u="none" strike="noStrike" kern="1200" cap="none" spc="0" normalizeH="0" baseline="0" noProof="0">
                          <a:ln>
                            <a:noFill/>
                          </a:ln>
                          <a:solidFill>
                            <a:prstClr val="black"/>
                          </a:solidFill>
                          <a:effectLst/>
                          <a:uLnTx/>
                          <a:uFillTx/>
                          <a:latin typeface="Calibri"/>
                          <a:ea typeface="+mn-ea"/>
                          <a:cs typeface="+mn-cs"/>
                        </a:rPr>
                        <a:t>
 Formula 1 in Austria: Red Bull Ring uses H₂Genset with EFOY Hydrogen fuel cell by SFC Energy for emission-free power supply. 
In April this year, SFC Energy AG, TEST-FUCHS GmbH and Auto AG Truck signed a cooperation agreement for the development of the mobile and emission-free generator H₂Genset. Only a few months later, the Red Bull Ring will use the H₂Genset for the first time as part of the Formula 1 Rolex Großer Preis von Österreich 2022. 
During this year's race weekend from July 08 to 10 at Spielberg, several hundred thousand visitors will be able to experience the H2Genset reliably and autonomously supplying a mobile merchandising sales booth of the Red Bull Ring with energy - without emitting environmentally harmful exhaust gases or fine dust.
#H2Genset #redbullring #FuelCells #cleanenergy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6.4056182166418 %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966000864"/>
                  </a:ext>
                </a:extLst>
              </a:tr>
            </a:tbl>
          </a:graphicData>
        </a:graphic>
      </p:graphicFrame>
      <p:sp>
        <p:nvSpPr>
          <p:cNvPr id="4" name="Text Placeholder 3">
            <a:extLst>
              <a:ext uri="{FF2B5EF4-FFF2-40B4-BE49-F238E27FC236}">
                <a16:creationId xmlns:a16="http://schemas.microsoft.com/office/drawing/2014/main" id="{3AB1790C-F4CE-4341-8F77-E520DAAB734E}"/>
              </a:ext>
            </a:extLst>
          </p:cNvPr>
          <p:cNvSpPr>
            <a:spLocks noGrp="1"/>
          </p:cNvSpPr>
          <p:nvPr>
            <p:ph type="body" sz="quarter" idx="14"/>
          </p:nvPr>
        </p:nvSpPr>
        <p:spPr/>
        <p:txBody>
          <a:bodyPr/>
          <a:lstStyle/>
          <a:p>
            <a:r>
              <a:rPr lang="en-US"/>
              <a:t>04/01/2022 - 06/18/2023</a:t>
            </a:r>
          </a:p>
        </p:txBody>
      </p:sp>
    </p:spTree>
    <p:extLst>
      <p:ext uri="{BB962C8B-B14F-4D97-AF65-F5344CB8AC3E}">
        <p14:creationId xmlns:p14="http://schemas.microsoft.com/office/powerpoint/2010/main" val="42821736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0FEBC9-FBC0-4E51-B7F3-9CF55A942BFD}"/>
              </a:ext>
            </a:extLst>
          </p:cNvPr>
          <p:cNvSpPr>
            <a:spLocks noGrp="1"/>
          </p:cNvSpPr>
          <p:nvPr>
            <p:ph type="title"/>
          </p:nvPr>
        </p:nvSpPr>
        <p:spPr/>
        <p:txBody>
          <a:bodyPr/>
          <a:lstStyle/>
          <a:p>
            <a:r>
              <a:rPr lang="en-US"/>
              <a:t>LinkedIn Posts Table | All profiles - 6 of 8</a:t>
            </a:r>
          </a:p>
        </p:txBody>
      </p:sp>
      <p:graphicFrame>
        <p:nvGraphicFramePr>
          <p:cNvPr id="5" name="Table Placeholder 4">
            <a:extLst>
              <a:ext uri="{FF2B5EF4-FFF2-40B4-BE49-F238E27FC236}">
                <a16:creationId xmlns:a16="http://schemas.microsoft.com/office/drawing/2014/main" id="{3450324F-54F9-47B9-89BD-D4B811DF55AD}"/>
              </a:ext>
            </a:extLst>
          </p:cNvPr>
          <p:cNvGraphicFramePr>
            <a:graphicFrameLocks noGrp="1"/>
          </p:cNvGraphicFramePr>
          <p:nvPr>
            <p:ph type="tbl" sz="quarter" idx="13"/>
            <p:extLst>
              <p:ext uri="{D42A27DB-BD31-4B8C-83A1-F6EECF244321}">
                <p14:modId xmlns:p14="http://schemas.microsoft.com/office/powerpoint/2010/main" val="21039828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591723456"/>
                    </a:ext>
                  </a:extLst>
                </a:gridCol>
                <a:gridCol w="1645920">
                  <a:extLst>
                    <a:ext uri="{9D8B030D-6E8A-4147-A177-3AD203B41FA5}">
                      <a16:colId xmlns:a16="http://schemas.microsoft.com/office/drawing/2014/main" val="3537019138"/>
                    </a:ext>
                  </a:extLst>
                </a:gridCol>
                <a:gridCol w="576072">
                  <a:extLst>
                    <a:ext uri="{9D8B030D-6E8A-4147-A177-3AD203B41FA5}">
                      <a16:colId xmlns:a16="http://schemas.microsoft.com/office/drawing/2014/main" val="1221019223"/>
                    </a:ext>
                  </a:extLst>
                </a:gridCol>
                <a:gridCol w="576072">
                  <a:extLst>
                    <a:ext uri="{9D8B030D-6E8A-4147-A177-3AD203B41FA5}">
                      <a16:colId xmlns:a16="http://schemas.microsoft.com/office/drawing/2014/main" val="165068646"/>
                    </a:ext>
                  </a:extLst>
                </a:gridCol>
                <a:gridCol w="576072">
                  <a:extLst>
                    <a:ext uri="{9D8B030D-6E8A-4147-A177-3AD203B41FA5}">
                      <a16:colId xmlns:a16="http://schemas.microsoft.com/office/drawing/2014/main" val="466994724"/>
                    </a:ext>
                  </a:extLst>
                </a:gridCol>
                <a:gridCol w="576072">
                  <a:extLst>
                    <a:ext uri="{9D8B030D-6E8A-4147-A177-3AD203B41FA5}">
                      <a16:colId xmlns:a16="http://schemas.microsoft.com/office/drawing/2014/main" val="2933230375"/>
                    </a:ext>
                  </a:extLst>
                </a:gridCol>
                <a:gridCol w="576072">
                  <a:extLst>
                    <a:ext uri="{9D8B030D-6E8A-4147-A177-3AD203B41FA5}">
                      <a16:colId xmlns:a16="http://schemas.microsoft.com/office/drawing/2014/main" val="2871822880"/>
                    </a:ext>
                  </a:extLst>
                </a:gridCol>
                <a:gridCol w="576072">
                  <a:extLst>
                    <a:ext uri="{9D8B030D-6E8A-4147-A177-3AD203B41FA5}">
                      <a16:colId xmlns:a16="http://schemas.microsoft.com/office/drawing/2014/main" val="1181399106"/>
                    </a:ext>
                  </a:extLst>
                </a:gridCol>
                <a:gridCol w="576072">
                  <a:extLst>
                    <a:ext uri="{9D8B030D-6E8A-4147-A177-3AD203B41FA5}">
                      <a16:colId xmlns:a16="http://schemas.microsoft.com/office/drawing/2014/main" val="270486633"/>
                    </a:ext>
                  </a:extLst>
                </a:gridCol>
                <a:gridCol w="576072">
                  <a:extLst>
                    <a:ext uri="{9D8B030D-6E8A-4147-A177-3AD203B41FA5}">
                      <a16:colId xmlns:a16="http://schemas.microsoft.com/office/drawing/2014/main" val="42007497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2236474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SFC Energy AG - 2022-05-16 12:44:15</a:t>
                      </a:r>
                      <a:r>
                        <a:rPr kumimoji="0" lang="en-US" sz="1000" b="0" i="0" u="none" strike="noStrike" kern="1200" cap="none" spc="0" normalizeH="0" baseline="0" noProof="0">
                          <a:ln>
                            <a:noFill/>
                          </a:ln>
                          <a:solidFill>
                            <a:prstClr val="black"/>
                          </a:solidFill>
                          <a:effectLst/>
                          <a:uLnTx/>
                          <a:uFillTx/>
                          <a:latin typeface="Calibri"/>
                          <a:ea typeface="+mn-ea"/>
                          <a:cs typeface="+mn-cs"/>
                        </a:rPr>
                        <a:t>
 We are pleased to be exhibitors at the Powerfuel Conference (16.-17.05.) of the Powerfuel Week (14.-22.05.) at the Verkehrshaus in Lucerne. Live on site with us is the H₂Genset, the climate-neutral, mobile generator with EFOY hydrogen fuel cells. 
Where to find us:
- Booth 02 in the Coronado conference hall
- In the entrance area of the museum for the demonstration of the H₂Genset
Join us also for our presentation on Monday, May 16 at 5:15 p.m. on „Brennstoffzellen-Energieversorgung in der Schweiz – Referenzen und Anwendungen für portable, mobile und stationäre Systeme“.
#h2genset #hydrogen #fuelcell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6.1916878710772 %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474217070"/>
                  </a:ext>
                </a:extLst>
              </a:tr>
            </a:tbl>
          </a:graphicData>
        </a:graphic>
      </p:graphicFrame>
      <p:sp>
        <p:nvSpPr>
          <p:cNvPr id="4" name="Text Placeholder 3">
            <a:extLst>
              <a:ext uri="{FF2B5EF4-FFF2-40B4-BE49-F238E27FC236}">
                <a16:creationId xmlns:a16="http://schemas.microsoft.com/office/drawing/2014/main" id="{21458DD1-F459-418B-9BCF-DEC69F818892}"/>
              </a:ext>
            </a:extLst>
          </p:cNvPr>
          <p:cNvSpPr>
            <a:spLocks noGrp="1"/>
          </p:cNvSpPr>
          <p:nvPr>
            <p:ph type="body" sz="quarter" idx="14"/>
          </p:nvPr>
        </p:nvSpPr>
        <p:spPr/>
        <p:txBody>
          <a:bodyPr/>
          <a:lstStyle/>
          <a:p>
            <a:r>
              <a:rPr lang="en-US"/>
              <a:t>04/01/2022 - 06/18/2023</a:t>
            </a:r>
          </a:p>
        </p:txBody>
      </p:sp>
    </p:spTree>
    <p:extLst>
      <p:ext uri="{BB962C8B-B14F-4D97-AF65-F5344CB8AC3E}">
        <p14:creationId xmlns:p14="http://schemas.microsoft.com/office/powerpoint/2010/main" val="14005318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B03AD3-7080-489C-A7CB-9F450B1DEC72}"/>
              </a:ext>
            </a:extLst>
          </p:cNvPr>
          <p:cNvSpPr>
            <a:spLocks noGrp="1"/>
          </p:cNvSpPr>
          <p:nvPr>
            <p:ph type="title"/>
          </p:nvPr>
        </p:nvSpPr>
        <p:spPr/>
        <p:txBody>
          <a:bodyPr/>
          <a:lstStyle/>
          <a:p>
            <a:r>
              <a:rPr lang="en-US"/>
              <a:t>LinkedIn Posts Table | All profiles - 7 of 8</a:t>
            </a:r>
          </a:p>
        </p:txBody>
      </p:sp>
      <p:graphicFrame>
        <p:nvGraphicFramePr>
          <p:cNvPr id="5" name="Table Placeholder 4">
            <a:extLst>
              <a:ext uri="{FF2B5EF4-FFF2-40B4-BE49-F238E27FC236}">
                <a16:creationId xmlns:a16="http://schemas.microsoft.com/office/drawing/2014/main" id="{9AEBFBB5-6B1E-4EB1-8A71-DCB593AC2D5F}"/>
              </a:ext>
            </a:extLst>
          </p:cNvPr>
          <p:cNvGraphicFramePr>
            <a:graphicFrameLocks noGrp="1"/>
          </p:cNvGraphicFramePr>
          <p:nvPr>
            <p:ph type="tbl" sz="quarter" idx="13"/>
            <p:extLst>
              <p:ext uri="{D42A27DB-BD31-4B8C-83A1-F6EECF244321}">
                <p14:modId xmlns:p14="http://schemas.microsoft.com/office/powerpoint/2010/main" val="2098450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597574548"/>
                    </a:ext>
                  </a:extLst>
                </a:gridCol>
                <a:gridCol w="1645920">
                  <a:extLst>
                    <a:ext uri="{9D8B030D-6E8A-4147-A177-3AD203B41FA5}">
                      <a16:colId xmlns:a16="http://schemas.microsoft.com/office/drawing/2014/main" val="1542070067"/>
                    </a:ext>
                  </a:extLst>
                </a:gridCol>
                <a:gridCol w="576072">
                  <a:extLst>
                    <a:ext uri="{9D8B030D-6E8A-4147-A177-3AD203B41FA5}">
                      <a16:colId xmlns:a16="http://schemas.microsoft.com/office/drawing/2014/main" val="520580774"/>
                    </a:ext>
                  </a:extLst>
                </a:gridCol>
                <a:gridCol w="576072">
                  <a:extLst>
                    <a:ext uri="{9D8B030D-6E8A-4147-A177-3AD203B41FA5}">
                      <a16:colId xmlns:a16="http://schemas.microsoft.com/office/drawing/2014/main" val="1171732431"/>
                    </a:ext>
                  </a:extLst>
                </a:gridCol>
                <a:gridCol w="576072">
                  <a:extLst>
                    <a:ext uri="{9D8B030D-6E8A-4147-A177-3AD203B41FA5}">
                      <a16:colId xmlns:a16="http://schemas.microsoft.com/office/drawing/2014/main" val="4072896383"/>
                    </a:ext>
                  </a:extLst>
                </a:gridCol>
                <a:gridCol w="576072">
                  <a:extLst>
                    <a:ext uri="{9D8B030D-6E8A-4147-A177-3AD203B41FA5}">
                      <a16:colId xmlns:a16="http://schemas.microsoft.com/office/drawing/2014/main" val="3455795098"/>
                    </a:ext>
                  </a:extLst>
                </a:gridCol>
                <a:gridCol w="576072">
                  <a:extLst>
                    <a:ext uri="{9D8B030D-6E8A-4147-A177-3AD203B41FA5}">
                      <a16:colId xmlns:a16="http://schemas.microsoft.com/office/drawing/2014/main" val="827980756"/>
                    </a:ext>
                  </a:extLst>
                </a:gridCol>
                <a:gridCol w="576072">
                  <a:extLst>
                    <a:ext uri="{9D8B030D-6E8A-4147-A177-3AD203B41FA5}">
                      <a16:colId xmlns:a16="http://schemas.microsoft.com/office/drawing/2014/main" val="4020976546"/>
                    </a:ext>
                  </a:extLst>
                </a:gridCol>
                <a:gridCol w="576072">
                  <a:extLst>
                    <a:ext uri="{9D8B030D-6E8A-4147-A177-3AD203B41FA5}">
                      <a16:colId xmlns:a16="http://schemas.microsoft.com/office/drawing/2014/main" val="722093383"/>
                    </a:ext>
                  </a:extLst>
                </a:gridCol>
                <a:gridCol w="576072">
                  <a:extLst>
                    <a:ext uri="{9D8B030D-6E8A-4147-A177-3AD203B41FA5}">
                      <a16:colId xmlns:a16="http://schemas.microsoft.com/office/drawing/2014/main" val="42019986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7950996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SFC Energy AG - 2022-04-21 12:10:41</a:t>
                      </a:r>
                      <a:r>
                        <a:rPr kumimoji="0" lang="en-US" sz="1000" b="0" i="0" u="none" strike="noStrike" kern="1200" cap="none" spc="0" normalizeH="0" baseline="0" noProof="0">
                          <a:ln>
                            <a:noFill/>
                          </a:ln>
                          <a:solidFill>
                            <a:prstClr val="black"/>
                          </a:solidFill>
                          <a:effectLst/>
                          <a:uLnTx/>
                          <a:uFillTx/>
                          <a:latin typeface="Calibri"/>
                          <a:ea typeface="+mn-ea"/>
                          <a:cs typeface="+mn-cs"/>
                        </a:rPr>
                        <a:t>
 Ready, steady, go! We have started our tour with the demonstrator of our #mobile and emission-free power #generator, H₂Genset, through Germany, Austria and Switzerland. The first appointment and customer presentation in Vienna has been completed.
𝗔𝗿𝗲 𝘆𝗼𝘂 𝗶𝗻𝘁𝗲𝗿𝗲𝘀𝘁𝗲𝗱 𝗶𝗻 𝗮 𝗹𝗶𝘃𝗲 𝗱𝗲𝗺𝗼𝗻𝘀𝘁𝗿𝗮𝘁𝗶𝗼𝗻? Arrange your personal appointment here: https://lnkd.in/dQSKRycY 
We look forward to meeting you.
TEST-FUCHS GmbH Auto AG Truck #Hydrogen #zeroemission #H2Genset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6.0996082820369 %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892127911"/>
                  </a:ext>
                </a:extLst>
              </a:tr>
            </a:tbl>
          </a:graphicData>
        </a:graphic>
      </p:graphicFrame>
      <p:sp>
        <p:nvSpPr>
          <p:cNvPr id="4" name="Text Placeholder 3">
            <a:extLst>
              <a:ext uri="{FF2B5EF4-FFF2-40B4-BE49-F238E27FC236}">
                <a16:creationId xmlns:a16="http://schemas.microsoft.com/office/drawing/2014/main" id="{E62EC316-D07C-4CC1-9767-DA6019352629}"/>
              </a:ext>
            </a:extLst>
          </p:cNvPr>
          <p:cNvSpPr>
            <a:spLocks noGrp="1"/>
          </p:cNvSpPr>
          <p:nvPr>
            <p:ph type="body" sz="quarter" idx="14"/>
          </p:nvPr>
        </p:nvSpPr>
        <p:spPr/>
        <p:txBody>
          <a:bodyPr/>
          <a:lstStyle/>
          <a:p>
            <a:r>
              <a:rPr lang="en-US"/>
              <a:t>04/01/2022 - 06/18/2023</a:t>
            </a:r>
          </a:p>
        </p:txBody>
      </p:sp>
    </p:spTree>
    <p:extLst>
      <p:ext uri="{BB962C8B-B14F-4D97-AF65-F5344CB8AC3E}">
        <p14:creationId xmlns:p14="http://schemas.microsoft.com/office/powerpoint/2010/main" val="2124438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340AB3-B6AF-4C50-BF6C-9A3CCE59184D}"/>
              </a:ext>
            </a:extLst>
          </p:cNvPr>
          <p:cNvSpPr>
            <a:spLocks noGrp="1"/>
          </p:cNvSpPr>
          <p:nvPr>
            <p:ph type="title"/>
          </p:nvPr>
        </p:nvSpPr>
        <p:spPr/>
        <p:txBody>
          <a:bodyPr/>
          <a:lstStyle/>
          <a:p>
            <a:r>
              <a:rPr lang="en-US"/>
              <a:t>LinkedIn Posts Table | All profiles - 8 of 8</a:t>
            </a:r>
          </a:p>
        </p:txBody>
      </p:sp>
      <p:graphicFrame>
        <p:nvGraphicFramePr>
          <p:cNvPr id="5" name="Table Placeholder 4">
            <a:extLst>
              <a:ext uri="{FF2B5EF4-FFF2-40B4-BE49-F238E27FC236}">
                <a16:creationId xmlns:a16="http://schemas.microsoft.com/office/drawing/2014/main" id="{30431BC4-98FF-47D0-AAAD-31D8602E13BD}"/>
              </a:ext>
            </a:extLst>
          </p:cNvPr>
          <p:cNvGraphicFramePr>
            <a:graphicFrameLocks noGrp="1"/>
          </p:cNvGraphicFramePr>
          <p:nvPr>
            <p:ph type="tbl" sz="quarter" idx="13"/>
            <p:extLst>
              <p:ext uri="{D42A27DB-BD31-4B8C-83A1-F6EECF244321}">
                <p14:modId xmlns:p14="http://schemas.microsoft.com/office/powerpoint/2010/main" val="26865813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15408794"/>
                    </a:ext>
                  </a:extLst>
                </a:gridCol>
                <a:gridCol w="1645920">
                  <a:extLst>
                    <a:ext uri="{9D8B030D-6E8A-4147-A177-3AD203B41FA5}">
                      <a16:colId xmlns:a16="http://schemas.microsoft.com/office/drawing/2014/main" val="3286704328"/>
                    </a:ext>
                  </a:extLst>
                </a:gridCol>
                <a:gridCol w="576072">
                  <a:extLst>
                    <a:ext uri="{9D8B030D-6E8A-4147-A177-3AD203B41FA5}">
                      <a16:colId xmlns:a16="http://schemas.microsoft.com/office/drawing/2014/main" val="3740724175"/>
                    </a:ext>
                  </a:extLst>
                </a:gridCol>
                <a:gridCol w="576072">
                  <a:extLst>
                    <a:ext uri="{9D8B030D-6E8A-4147-A177-3AD203B41FA5}">
                      <a16:colId xmlns:a16="http://schemas.microsoft.com/office/drawing/2014/main" val="3662737802"/>
                    </a:ext>
                  </a:extLst>
                </a:gridCol>
                <a:gridCol w="576072">
                  <a:extLst>
                    <a:ext uri="{9D8B030D-6E8A-4147-A177-3AD203B41FA5}">
                      <a16:colId xmlns:a16="http://schemas.microsoft.com/office/drawing/2014/main" val="3945632132"/>
                    </a:ext>
                  </a:extLst>
                </a:gridCol>
                <a:gridCol w="576072">
                  <a:extLst>
                    <a:ext uri="{9D8B030D-6E8A-4147-A177-3AD203B41FA5}">
                      <a16:colId xmlns:a16="http://schemas.microsoft.com/office/drawing/2014/main" val="3233658782"/>
                    </a:ext>
                  </a:extLst>
                </a:gridCol>
                <a:gridCol w="576072">
                  <a:extLst>
                    <a:ext uri="{9D8B030D-6E8A-4147-A177-3AD203B41FA5}">
                      <a16:colId xmlns:a16="http://schemas.microsoft.com/office/drawing/2014/main" val="1887751904"/>
                    </a:ext>
                  </a:extLst>
                </a:gridCol>
                <a:gridCol w="576072">
                  <a:extLst>
                    <a:ext uri="{9D8B030D-6E8A-4147-A177-3AD203B41FA5}">
                      <a16:colId xmlns:a16="http://schemas.microsoft.com/office/drawing/2014/main" val="1610058631"/>
                    </a:ext>
                  </a:extLst>
                </a:gridCol>
                <a:gridCol w="576072">
                  <a:extLst>
                    <a:ext uri="{9D8B030D-6E8A-4147-A177-3AD203B41FA5}">
                      <a16:colId xmlns:a16="http://schemas.microsoft.com/office/drawing/2014/main" val="3708574400"/>
                    </a:ext>
                  </a:extLst>
                </a:gridCol>
                <a:gridCol w="576072">
                  <a:extLst>
                    <a:ext uri="{9D8B030D-6E8A-4147-A177-3AD203B41FA5}">
                      <a16:colId xmlns:a16="http://schemas.microsoft.com/office/drawing/2014/main" val="26328587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218048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SFC Energy AG - 2022-04-04 09:40:14</a:t>
                      </a:r>
                      <a:r>
                        <a:rPr kumimoji="0" lang="en-US" sz="1000" b="0" i="0" u="none" strike="noStrike" kern="1200" cap="none" spc="0" normalizeH="0" baseline="0" noProof="0">
                          <a:ln>
                            <a:noFill/>
                          </a:ln>
                          <a:solidFill>
                            <a:prstClr val="black"/>
                          </a:solidFill>
                          <a:effectLst/>
                          <a:uLnTx/>
                          <a:uFillTx/>
                          <a:latin typeface="Calibri"/>
                          <a:ea typeface="+mn-ea"/>
                          <a:cs typeface="+mn-cs"/>
                        </a:rPr>
                        <a:t>
 SFC Energy AG, TEST-FUCHS GmbH from Austria and Auto AG Group (Auto AG Truck) from Switzerland have signed a development cooperation. Together, the partners are developing a mobile and emission-free hydrogen generator. The companies will present the prototype of the H₂Genset within the first half of 2022.
With the H₂Genset, the partners primarily want to address users who were dependent on diesel generators for their previous energy supply and who attach importance to a robust device design. These are often areas without access to the conventional power grid, such as outdoor festivals or large construction sites.
Read more in our latest press release: https://lnkd.in/e7z55QNm
More about the H₂Genset: https://www.h2-genset.com/
#H2Genset #FuelCells #cleanenergy #genset #emissionfree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2.0725388601036 %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364991186"/>
                  </a:ext>
                </a:extLst>
              </a:tr>
            </a:tbl>
          </a:graphicData>
        </a:graphic>
      </p:graphicFrame>
      <p:sp>
        <p:nvSpPr>
          <p:cNvPr id="4" name="Text Placeholder 3">
            <a:extLst>
              <a:ext uri="{FF2B5EF4-FFF2-40B4-BE49-F238E27FC236}">
                <a16:creationId xmlns:a16="http://schemas.microsoft.com/office/drawing/2014/main" id="{1E7E4175-9E1D-4EE9-AC51-C9E7E91E2D2A}"/>
              </a:ext>
            </a:extLst>
          </p:cNvPr>
          <p:cNvSpPr>
            <a:spLocks noGrp="1"/>
          </p:cNvSpPr>
          <p:nvPr>
            <p:ph type="body" sz="quarter" idx="14"/>
          </p:nvPr>
        </p:nvSpPr>
        <p:spPr/>
        <p:txBody>
          <a:bodyPr/>
          <a:lstStyle/>
          <a:p>
            <a:r>
              <a:rPr lang="en-US"/>
              <a:t>04/01/2022 - 06/18/2023</a:t>
            </a:r>
          </a:p>
        </p:txBody>
      </p:sp>
    </p:spTree>
    <p:extLst>
      <p:ext uri="{BB962C8B-B14F-4D97-AF65-F5344CB8AC3E}">
        <p14:creationId xmlns:p14="http://schemas.microsoft.com/office/powerpoint/2010/main" val="122111366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1297</Words>
  <Application>Microsoft Office PowerPoint</Application>
  <PresentationFormat>On-screen Show (4:3)</PresentationFormat>
  <Paragraphs>168</Paragraphs>
  <Slides>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vt:i4>
      </vt:variant>
    </vt:vector>
  </HeadingPairs>
  <TitlesOfParts>
    <vt:vector size="11" baseType="lpstr">
      <vt:lpstr>Calibri</vt:lpstr>
      <vt:lpstr>Arial</vt:lpstr>
      <vt:lpstr>quintly_template</vt:lpstr>
      <vt:lpstr>LinkedIn Posts Table | All profiles - 1 of 8</vt:lpstr>
      <vt:lpstr>LinkedIn Posts Table | All profiles - 2 of 8</vt:lpstr>
      <vt:lpstr>LinkedIn Posts Table | All profiles - 3 of 8</vt:lpstr>
      <vt:lpstr>LinkedIn Posts Table | All profiles - 4 of 8</vt:lpstr>
      <vt:lpstr>LinkedIn Posts Table | All profiles - 5 of 8</vt:lpstr>
      <vt:lpstr>LinkedIn Posts Table | All profiles - 6 of 8</vt:lpstr>
      <vt:lpstr>LinkedIn Posts Table | All profiles - 7 of 8</vt:lpstr>
      <vt:lpstr>LinkedIn Posts Table | All profiles - 8 of 8</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LinkedIn Posts Table | All profiles - 1 of 8</dc:title>
  <dc:creator>Frederik Born</dc:creator>
  <cp:lastModifiedBy>Frederik Born</cp:lastModifiedBy>
  <cp:revision>1</cp:revision>
  <dcterms:created xsi:type="dcterms:W3CDTF">2023-06-19T16:24:36Z</dcterms:created>
  <dcterms:modified xsi:type="dcterms:W3CDTF">2023-06-19T16:25:05Z</dcterms:modified>
</cp:coreProperties>
</file>