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60391-7D14-4658-BA75-91F0F812A939}"/>
              </a:ext>
            </a:extLst>
          </p:cNvPr>
          <p:cNvSpPr>
            <a:spLocks noGrp="1"/>
          </p:cNvSpPr>
          <p:nvPr>
            <p:ph type="title"/>
          </p:nvPr>
        </p:nvSpPr>
        <p:spPr/>
        <p:txBody>
          <a:bodyPr/>
          <a:lstStyle/>
          <a:p>
            <a:r>
              <a:rPr lang="en-US"/>
              <a:t>Instagram Posts Table | hessenschau - 1 of 25</a:t>
            </a:r>
          </a:p>
        </p:txBody>
      </p:sp>
      <p:graphicFrame>
        <p:nvGraphicFramePr>
          <p:cNvPr id="5" name="Table Placeholder 4">
            <a:extLst>
              <a:ext uri="{FF2B5EF4-FFF2-40B4-BE49-F238E27FC236}">
                <a16:creationId xmlns:a16="http://schemas.microsoft.com/office/drawing/2014/main" id="{83161D65-10C6-4EB4-9EA9-2EC4226D12F0}"/>
              </a:ext>
            </a:extLst>
          </p:cNvPr>
          <p:cNvGraphicFramePr>
            <a:graphicFrameLocks noGrp="1"/>
          </p:cNvGraphicFramePr>
          <p:nvPr>
            <p:ph type="tbl" sz="quarter" idx="13"/>
            <p:extLst>
              <p:ext uri="{D42A27DB-BD31-4B8C-83A1-F6EECF244321}">
                <p14:modId xmlns:p14="http://schemas.microsoft.com/office/powerpoint/2010/main" val="339550497"/>
              </p:ext>
            </p:extLst>
          </p:nvPr>
        </p:nvGraphicFramePr>
        <p:xfrm>
          <a:off x="457200" y="1731963"/>
          <a:ext cx="7571230" cy="13766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46624203"/>
                    </a:ext>
                  </a:extLst>
                </a:gridCol>
                <a:gridCol w="1481327">
                  <a:extLst>
                    <a:ext uri="{9D8B030D-6E8A-4147-A177-3AD203B41FA5}">
                      <a16:colId xmlns:a16="http://schemas.microsoft.com/office/drawing/2014/main" val="4151129261"/>
                    </a:ext>
                  </a:extLst>
                </a:gridCol>
                <a:gridCol w="493776">
                  <a:extLst>
                    <a:ext uri="{9D8B030D-6E8A-4147-A177-3AD203B41FA5}">
                      <a16:colId xmlns:a16="http://schemas.microsoft.com/office/drawing/2014/main" val="2386118348"/>
                    </a:ext>
                  </a:extLst>
                </a:gridCol>
                <a:gridCol w="493776">
                  <a:extLst>
                    <a:ext uri="{9D8B030D-6E8A-4147-A177-3AD203B41FA5}">
                      <a16:colId xmlns:a16="http://schemas.microsoft.com/office/drawing/2014/main" val="3712071204"/>
                    </a:ext>
                  </a:extLst>
                </a:gridCol>
                <a:gridCol w="493776">
                  <a:extLst>
                    <a:ext uri="{9D8B030D-6E8A-4147-A177-3AD203B41FA5}">
                      <a16:colId xmlns:a16="http://schemas.microsoft.com/office/drawing/2014/main" val="2049176360"/>
                    </a:ext>
                  </a:extLst>
                </a:gridCol>
                <a:gridCol w="493776">
                  <a:extLst>
                    <a:ext uri="{9D8B030D-6E8A-4147-A177-3AD203B41FA5}">
                      <a16:colId xmlns:a16="http://schemas.microsoft.com/office/drawing/2014/main" val="1152206593"/>
                    </a:ext>
                  </a:extLst>
                </a:gridCol>
                <a:gridCol w="493776">
                  <a:extLst>
                    <a:ext uri="{9D8B030D-6E8A-4147-A177-3AD203B41FA5}">
                      <a16:colId xmlns:a16="http://schemas.microsoft.com/office/drawing/2014/main" val="3834807720"/>
                    </a:ext>
                  </a:extLst>
                </a:gridCol>
                <a:gridCol w="493776">
                  <a:extLst>
                    <a:ext uri="{9D8B030D-6E8A-4147-A177-3AD203B41FA5}">
                      <a16:colId xmlns:a16="http://schemas.microsoft.com/office/drawing/2014/main" val="3738592339"/>
                    </a:ext>
                  </a:extLst>
                </a:gridCol>
                <a:gridCol w="493776">
                  <a:extLst>
                    <a:ext uri="{9D8B030D-6E8A-4147-A177-3AD203B41FA5}">
                      <a16:colId xmlns:a16="http://schemas.microsoft.com/office/drawing/2014/main" val="977561726"/>
                    </a:ext>
                  </a:extLst>
                </a:gridCol>
                <a:gridCol w="493776">
                  <a:extLst>
                    <a:ext uri="{9D8B030D-6E8A-4147-A177-3AD203B41FA5}">
                      <a16:colId xmlns:a16="http://schemas.microsoft.com/office/drawing/2014/main" val="1482633315"/>
                    </a:ext>
                  </a:extLst>
                </a:gridCol>
                <a:gridCol w="493776">
                  <a:extLst>
                    <a:ext uri="{9D8B030D-6E8A-4147-A177-3AD203B41FA5}">
                      <a16:colId xmlns:a16="http://schemas.microsoft.com/office/drawing/2014/main" val="2781557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1459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- 2024-01-06 16:56:14</a:t>
                      </a:r>
                      <a:r>
                        <a:rPr kumimoji="0" lang="de-DE" sz="1000" b="0" i="0" u="none" strike="noStrike" kern="1200" cap="none" spc="0" normalizeH="0" baseline="0" noProof="0">
                          <a:ln>
                            <a:noFill/>
                          </a:ln>
                          <a:solidFill>
                            <a:prstClr val="black"/>
                          </a:solidFill>
                          <a:effectLst/>
                          <a:uLnTx/>
                          <a:uFillTx/>
                          <a:latin typeface="Calibri"/>
                          <a:ea typeface="+mn-ea"/>
                          <a:cs typeface="+mn-cs"/>
                        </a:rPr>
                        <a:t>
 Das wird nie alt! 😄
#diy #weihnachtsbaum #weihnachtsbaumkanone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5980565</a:t>
                      </a:r>
                    </a:p>
                  </a:txBody>
                  <a:tcPr/>
                </a:tc>
                <a:extLst>
                  <a:ext uri="{0D108BD9-81ED-4DB2-BD59-A6C34878D82A}">
                    <a16:rowId xmlns:a16="http://schemas.microsoft.com/office/drawing/2014/main" val="35100933"/>
                  </a:ext>
                </a:extLst>
              </a:tr>
            </a:tbl>
          </a:graphicData>
        </a:graphic>
      </p:graphicFrame>
      <p:sp>
        <p:nvSpPr>
          <p:cNvPr id="4" name="Text Placeholder 3">
            <a:extLst>
              <a:ext uri="{FF2B5EF4-FFF2-40B4-BE49-F238E27FC236}">
                <a16:creationId xmlns:a16="http://schemas.microsoft.com/office/drawing/2014/main" id="{2AE9CA12-2252-4A17-BAE2-7C43180C0331}"/>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866477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E9037-911C-4219-A480-2C83C13F27D6}"/>
              </a:ext>
            </a:extLst>
          </p:cNvPr>
          <p:cNvSpPr>
            <a:spLocks noGrp="1"/>
          </p:cNvSpPr>
          <p:nvPr>
            <p:ph type="title"/>
          </p:nvPr>
        </p:nvSpPr>
        <p:spPr/>
        <p:txBody>
          <a:bodyPr/>
          <a:lstStyle/>
          <a:p>
            <a:r>
              <a:rPr lang="en-US"/>
              <a:t>Instagram Posts Table | hessenschau - 2 of 25</a:t>
            </a:r>
          </a:p>
        </p:txBody>
      </p:sp>
      <p:graphicFrame>
        <p:nvGraphicFramePr>
          <p:cNvPr id="5" name="Table Placeholder 4">
            <a:extLst>
              <a:ext uri="{FF2B5EF4-FFF2-40B4-BE49-F238E27FC236}">
                <a16:creationId xmlns:a16="http://schemas.microsoft.com/office/drawing/2014/main" id="{1353D372-F181-49D8-8FB3-81ACC050C081}"/>
              </a:ext>
            </a:extLst>
          </p:cNvPr>
          <p:cNvGraphicFramePr>
            <a:graphicFrameLocks noGrp="1"/>
          </p:cNvGraphicFramePr>
          <p:nvPr>
            <p:ph type="tbl" sz="quarter" idx="13"/>
            <p:extLst>
              <p:ext uri="{D42A27DB-BD31-4B8C-83A1-F6EECF244321}">
                <p14:modId xmlns:p14="http://schemas.microsoft.com/office/powerpoint/2010/main" val="2363971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18599160"/>
                    </a:ext>
                  </a:extLst>
                </a:gridCol>
                <a:gridCol w="1481327">
                  <a:extLst>
                    <a:ext uri="{9D8B030D-6E8A-4147-A177-3AD203B41FA5}">
                      <a16:colId xmlns:a16="http://schemas.microsoft.com/office/drawing/2014/main" val="2073063566"/>
                    </a:ext>
                  </a:extLst>
                </a:gridCol>
                <a:gridCol w="493776">
                  <a:extLst>
                    <a:ext uri="{9D8B030D-6E8A-4147-A177-3AD203B41FA5}">
                      <a16:colId xmlns:a16="http://schemas.microsoft.com/office/drawing/2014/main" val="3541607005"/>
                    </a:ext>
                  </a:extLst>
                </a:gridCol>
                <a:gridCol w="493776">
                  <a:extLst>
                    <a:ext uri="{9D8B030D-6E8A-4147-A177-3AD203B41FA5}">
                      <a16:colId xmlns:a16="http://schemas.microsoft.com/office/drawing/2014/main" val="3331830055"/>
                    </a:ext>
                  </a:extLst>
                </a:gridCol>
                <a:gridCol w="493776">
                  <a:extLst>
                    <a:ext uri="{9D8B030D-6E8A-4147-A177-3AD203B41FA5}">
                      <a16:colId xmlns:a16="http://schemas.microsoft.com/office/drawing/2014/main" val="1598143699"/>
                    </a:ext>
                  </a:extLst>
                </a:gridCol>
                <a:gridCol w="493776">
                  <a:extLst>
                    <a:ext uri="{9D8B030D-6E8A-4147-A177-3AD203B41FA5}">
                      <a16:colId xmlns:a16="http://schemas.microsoft.com/office/drawing/2014/main" val="2438813090"/>
                    </a:ext>
                  </a:extLst>
                </a:gridCol>
                <a:gridCol w="493776">
                  <a:extLst>
                    <a:ext uri="{9D8B030D-6E8A-4147-A177-3AD203B41FA5}">
                      <a16:colId xmlns:a16="http://schemas.microsoft.com/office/drawing/2014/main" val="878828678"/>
                    </a:ext>
                  </a:extLst>
                </a:gridCol>
                <a:gridCol w="493776">
                  <a:extLst>
                    <a:ext uri="{9D8B030D-6E8A-4147-A177-3AD203B41FA5}">
                      <a16:colId xmlns:a16="http://schemas.microsoft.com/office/drawing/2014/main" val="3287468133"/>
                    </a:ext>
                  </a:extLst>
                </a:gridCol>
                <a:gridCol w="493776">
                  <a:extLst>
                    <a:ext uri="{9D8B030D-6E8A-4147-A177-3AD203B41FA5}">
                      <a16:colId xmlns:a16="http://schemas.microsoft.com/office/drawing/2014/main" val="3360865464"/>
                    </a:ext>
                  </a:extLst>
                </a:gridCol>
                <a:gridCol w="493776">
                  <a:extLst>
                    <a:ext uri="{9D8B030D-6E8A-4147-A177-3AD203B41FA5}">
                      <a16:colId xmlns:a16="http://schemas.microsoft.com/office/drawing/2014/main" val="2237884864"/>
                    </a:ext>
                  </a:extLst>
                </a:gridCol>
                <a:gridCol w="493776">
                  <a:extLst>
                    <a:ext uri="{9D8B030D-6E8A-4147-A177-3AD203B41FA5}">
                      <a16:colId xmlns:a16="http://schemas.microsoft.com/office/drawing/2014/main" val="2638466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77317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- 2024-05-09 12:09:59</a:t>
                      </a:r>
                      <a:r>
                        <a:rPr kumimoji="0" lang="de-DE" sz="1000" b="0" i="0" u="none" strike="noStrike" kern="1200" cap="none" spc="0" normalizeH="0" baseline="0" noProof="0">
                          <a:ln>
                            <a:noFill/>
                          </a:ln>
                          <a:solidFill>
                            <a:prstClr val="black"/>
                          </a:solidFill>
                          <a:effectLst/>
                          <a:uLnTx/>
                          <a:uFillTx/>
                          <a:latin typeface="Calibri"/>
                          <a:ea typeface="+mn-ea"/>
                          <a:cs typeface="+mn-cs"/>
                        </a:rPr>
                        <a:t>
 Günther Blum ist wohl der älteste Student in Hessen und vermutlich sogar in ganz Deutschland. Der 91-Jährige besucht immer im Sommersemster einige Vorlesungen an der Uni Marburg, Prüfungen schreibt er nicht. Er träumte immer davon zu studieren, doch er musste lange auf seinen Traum warten. Er wollte gerne auf ein Gymnasium, seine Familie hatte aber kein Geld. Daher konnte er damals auch nicht studieren.
#studieren #uni #vorlesung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3332472</a:t>
                      </a:r>
                    </a:p>
                  </a:txBody>
                  <a:tcPr/>
                </a:tc>
                <a:extLst>
                  <a:ext uri="{0D108BD9-81ED-4DB2-BD59-A6C34878D82A}">
                    <a16:rowId xmlns:a16="http://schemas.microsoft.com/office/drawing/2014/main" val="3543506775"/>
                  </a:ext>
                </a:extLst>
              </a:tr>
            </a:tbl>
          </a:graphicData>
        </a:graphic>
      </p:graphicFrame>
      <p:sp>
        <p:nvSpPr>
          <p:cNvPr id="4" name="Text Placeholder 3">
            <a:extLst>
              <a:ext uri="{FF2B5EF4-FFF2-40B4-BE49-F238E27FC236}">
                <a16:creationId xmlns:a16="http://schemas.microsoft.com/office/drawing/2014/main" id="{D40B9A01-0D99-4C2F-BFA7-80A01BDCD298}"/>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981694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F6AA-5B9F-4C17-959A-7D2120303A36}"/>
              </a:ext>
            </a:extLst>
          </p:cNvPr>
          <p:cNvSpPr>
            <a:spLocks noGrp="1"/>
          </p:cNvSpPr>
          <p:nvPr>
            <p:ph type="title"/>
          </p:nvPr>
        </p:nvSpPr>
        <p:spPr/>
        <p:txBody>
          <a:bodyPr/>
          <a:lstStyle/>
          <a:p>
            <a:r>
              <a:rPr lang="en-US"/>
              <a:t>Instagram Posts Table | hessenschau - 3 of 25</a:t>
            </a:r>
          </a:p>
        </p:txBody>
      </p:sp>
      <p:graphicFrame>
        <p:nvGraphicFramePr>
          <p:cNvPr id="5" name="Table Placeholder 4">
            <a:extLst>
              <a:ext uri="{FF2B5EF4-FFF2-40B4-BE49-F238E27FC236}">
                <a16:creationId xmlns:a16="http://schemas.microsoft.com/office/drawing/2014/main" id="{D88FEB33-3BE5-4F83-A39B-E7F99C9D31EE}"/>
              </a:ext>
            </a:extLst>
          </p:cNvPr>
          <p:cNvGraphicFramePr>
            <a:graphicFrameLocks noGrp="1"/>
          </p:cNvGraphicFramePr>
          <p:nvPr>
            <p:ph type="tbl" sz="quarter" idx="13"/>
            <p:extLst>
              <p:ext uri="{D42A27DB-BD31-4B8C-83A1-F6EECF244321}">
                <p14:modId xmlns:p14="http://schemas.microsoft.com/office/powerpoint/2010/main" val="1520699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19740812"/>
                    </a:ext>
                  </a:extLst>
                </a:gridCol>
                <a:gridCol w="1481327">
                  <a:extLst>
                    <a:ext uri="{9D8B030D-6E8A-4147-A177-3AD203B41FA5}">
                      <a16:colId xmlns:a16="http://schemas.microsoft.com/office/drawing/2014/main" val="1759544596"/>
                    </a:ext>
                  </a:extLst>
                </a:gridCol>
                <a:gridCol w="493776">
                  <a:extLst>
                    <a:ext uri="{9D8B030D-6E8A-4147-A177-3AD203B41FA5}">
                      <a16:colId xmlns:a16="http://schemas.microsoft.com/office/drawing/2014/main" val="1819776199"/>
                    </a:ext>
                  </a:extLst>
                </a:gridCol>
                <a:gridCol w="493776">
                  <a:extLst>
                    <a:ext uri="{9D8B030D-6E8A-4147-A177-3AD203B41FA5}">
                      <a16:colId xmlns:a16="http://schemas.microsoft.com/office/drawing/2014/main" val="1206321824"/>
                    </a:ext>
                  </a:extLst>
                </a:gridCol>
                <a:gridCol w="493776">
                  <a:extLst>
                    <a:ext uri="{9D8B030D-6E8A-4147-A177-3AD203B41FA5}">
                      <a16:colId xmlns:a16="http://schemas.microsoft.com/office/drawing/2014/main" val="1435814286"/>
                    </a:ext>
                  </a:extLst>
                </a:gridCol>
                <a:gridCol w="493776">
                  <a:extLst>
                    <a:ext uri="{9D8B030D-6E8A-4147-A177-3AD203B41FA5}">
                      <a16:colId xmlns:a16="http://schemas.microsoft.com/office/drawing/2014/main" val="3613981044"/>
                    </a:ext>
                  </a:extLst>
                </a:gridCol>
                <a:gridCol w="493776">
                  <a:extLst>
                    <a:ext uri="{9D8B030D-6E8A-4147-A177-3AD203B41FA5}">
                      <a16:colId xmlns:a16="http://schemas.microsoft.com/office/drawing/2014/main" val="635164487"/>
                    </a:ext>
                  </a:extLst>
                </a:gridCol>
                <a:gridCol w="493776">
                  <a:extLst>
                    <a:ext uri="{9D8B030D-6E8A-4147-A177-3AD203B41FA5}">
                      <a16:colId xmlns:a16="http://schemas.microsoft.com/office/drawing/2014/main" val="321008602"/>
                    </a:ext>
                  </a:extLst>
                </a:gridCol>
                <a:gridCol w="493776">
                  <a:extLst>
                    <a:ext uri="{9D8B030D-6E8A-4147-A177-3AD203B41FA5}">
                      <a16:colId xmlns:a16="http://schemas.microsoft.com/office/drawing/2014/main" val="2908505054"/>
                    </a:ext>
                  </a:extLst>
                </a:gridCol>
                <a:gridCol w="493776">
                  <a:extLst>
                    <a:ext uri="{9D8B030D-6E8A-4147-A177-3AD203B41FA5}">
                      <a16:colId xmlns:a16="http://schemas.microsoft.com/office/drawing/2014/main" val="3794855191"/>
                    </a:ext>
                  </a:extLst>
                </a:gridCol>
                <a:gridCol w="493776">
                  <a:extLst>
                    <a:ext uri="{9D8B030D-6E8A-4147-A177-3AD203B41FA5}">
                      <a16:colId xmlns:a16="http://schemas.microsoft.com/office/drawing/2014/main" val="1644589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8103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- 2024-01-08 11:14:24</a:t>
                      </a:r>
                      <a:r>
                        <a:rPr kumimoji="0" lang="de-DE" sz="1000" b="0" i="0" u="none" strike="noStrike" kern="1200" cap="none" spc="0" normalizeH="0" baseline="0" noProof="0">
                          <a:ln>
                            <a:noFill/>
                          </a:ln>
                          <a:solidFill>
                            <a:prstClr val="black"/>
                          </a:solidFill>
                          <a:effectLst/>
                          <a:uLnTx/>
                          <a:uFillTx/>
                          <a:latin typeface="Calibri"/>
                          <a:ea typeface="+mn-ea"/>
                          <a:cs typeface="+mn-cs"/>
                        </a:rPr>
                        <a:t>
 🚜 Seit den frühen Morgenstunden sind Landwirt:innen mit ihren Traktoren unterwegs, um zu protestieren. Die Konvois führen in Hessen zu Verkehrsbehinderungen. Autobahnen, wie die A3, wurden in Teilen gesperrt. Die Landwirt:innen protestieren bundesweit gegen die Agrarpolitik der Bundesregierung. #landwirtschaft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1461276</a:t>
                      </a:r>
                    </a:p>
                  </a:txBody>
                  <a:tcPr/>
                </a:tc>
                <a:extLst>
                  <a:ext uri="{0D108BD9-81ED-4DB2-BD59-A6C34878D82A}">
                    <a16:rowId xmlns:a16="http://schemas.microsoft.com/office/drawing/2014/main" val="2942336907"/>
                  </a:ext>
                </a:extLst>
              </a:tr>
            </a:tbl>
          </a:graphicData>
        </a:graphic>
      </p:graphicFrame>
      <p:sp>
        <p:nvSpPr>
          <p:cNvPr id="4" name="Text Placeholder 3">
            <a:extLst>
              <a:ext uri="{FF2B5EF4-FFF2-40B4-BE49-F238E27FC236}">
                <a16:creationId xmlns:a16="http://schemas.microsoft.com/office/drawing/2014/main" id="{D3E315D2-00E5-44C7-84FA-14FA3F390E1E}"/>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3182020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D9E43-444E-4371-A924-CBAAD4AA53CB}"/>
              </a:ext>
            </a:extLst>
          </p:cNvPr>
          <p:cNvSpPr>
            <a:spLocks noGrp="1"/>
          </p:cNvSpPr>
          <p:nvPr>
            <p:ph type="title"/>
          </p:nvPr>
        </p:nvSpPr>
        <p:spPr/>
        <p:txBody>
          <a:bodyPr/>
          <a:lstStyle/>
          <a:p>
            <a:r>
              <a:rPr lang="en-US"/>
              <a:t>Instagram Posts Table | hessenschau - 4 of 25</a:t>
            </a:r>
          </a:p>
        </p:txBody>
      </p:sp>
      <p:graphicFrame>
        <p:nvGraphicFramePr>
          <p:cNvPr id="5" name="Table Placeholder 4">
            <a:extLst>
              <a:ext uri="{FF2B5EF4-FFF2-40B4-BE49-F238E27FC236}">
                <a16:creationId xmlns:a16="http://schemas.microsoft.com/office/drawing/2014/main" id="{3BA944DD-DED7-4306-B93C-6BF5B9805109}"/>
              </a:ext>
            </a:extLst>
          </p:cNvPr>
          <p:cNvGraphicFramePr>
            <a:graphicFrameLocks noGrp="1"/>
          </p:cNvGraphicFramePr>
          <p:nvPr>
            <p:ph type="tbl" sz="quarter" idx="13"/>
            <p:extLst>
              <p:ext uri="{D42A27DB-BD31-4B8C-83A1-F6EECF244321}">
                <p14:modId xmlns:p14="http://schemas.microsoft.com/office/powerpoint/2010/main" val="2466158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35037929"/>
                    </a:ext>
                  </a:extLst>
                </a:gridCol>
                <a:gridCol w="1481327">
                  <a:extLst>
                    <a:ext uri="{9D8B030D-6E8A-4147-A177-3AD203B41FA5}">
                      <a16:colId xmlns:a16="http://schemas.microsoft.com/office/drawing/2014/main" val="4212619473"/>
                    </a:ext>
                  </a:extLst>
                </a:gridCol>
                <a:gridCol w="493776">
                  <a:extLst>
                    <a:ext uri="{9D8B030D-6E8A-4147-A177-3AD203B41FA5}">
                      <a16:colId xmlns:a16="http://schemas.microsoft.com/office/drawing/2014/main" val="3900728471"/>
                    </a:ext>
                  </a:extLst>
                </a:gridCol>
                <a:gridCol w="493776">
                  <a:extLst>
                    <a:ext uri="{9D8B030D-6E8A-4147-A177-3AD203B41FA5}">
                      <a16:colId xmlns:a16="http://schemas.microsoft.com/office/drawing/2014/main" val="4200740421"/>
                    </a:ext>
                  </a:extLst>
                </a:gridCol>
                <a:gridCol w="493776">
                  <a:extLst>
                    <a:ext uri="{9D8B030D-6E8A-4147-A177-3AD203B41FA5}">
                      <a16:colId xmlns:a16="http://schemas.microsoft.com/office/drawing/2014/main" val="4287007806"/>
                    </a:ext>
                  </a:extLst>
                </a:gridCol>
                <a:gridCol w="493776">
                  <a:extLst>
                    <a:ext uri="{9D8B030D-6E8A-4147-A177-3AD203B41FA5}">
                      <a16:colId xmlns:a16="http://schemas.microsoft.com/office/drawing/2014/main" val="4096594085"/>
                    </a:ext>
                  </a:extLst>
                </a:gridCol>
                <a:gridCol w="493776">
                  <a:extLst>
                    <a:ext uri="{9D8B030D-6E8A-4147-A177-3AD203B41FA5}">
                      <a16:colId xmlns:a16="http://schemas.microsoft.com/office/drawing/2014/main" val="4149862365"/>
                    </a:ext>
                  </a:extLst>
                </a:gridCol>
                <a:gridCol w="493776">
                  <a:extLst>
                    <a:ext uri="{9D8B030D-6E8A-4147-A177-3AD203B41FA5}">
                      <a16:colId xmlns:a16="http://schemas.microsoft.com/office/drawing/2014/main" val="777765152"/>
                    </a:ext>
                  </a:extLst>
                </a:gridCol>
                <a:gridCol w="493776">
                  <a:extLst>
                    <a:ext uri="{9D8B030D-6E8A-4147-A177-3AD203B41FA5}">
                      <a16:colId xmlns:a16="http://schemas.microsoft.com/office/drawing/2014/main" val="1165001590"/>
                    </a:ext>
                  </a:extLst>
                </a:gridCol>
                <a:gridCol w="493776">
                  <a:extLst>
                    <a:ext uri="{9D8B030D-6E8A-4147-A177-3AD203B41FA5}">
                      <a16:colId xmlns:a16="http://schemas.microsoft.com/office/drawing/2014/main" val="2287516335"/>
                    </a:ext>
                  </a:extLst>
                </a:gridCol>
                <a:gridCol w="493776">
                  <a:extLst>
                    <a:ext uri="{9D8B030D-6E8A-4147-A177-3AD203B41FA5}">
                      <a16:colId xmlns:a16="http://schemas.microsoft.com/office/drawing/2014/main" val="1478027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0076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- 2024-07-02 14:42:02</a:t>
                      </a:r>
                      <a:r>
                        <a:rPr kumimoji="0" lang="de-DE" sz="1000" b="0" i="0" u="none" strike="noStrike" kern="1200" cap="none" spc="0" normalizeH="0" baseline="0" noProof="0">
                          <a:ln>
                            <a:noFill/>
                          </a:ln>
                          <a:solidFill>
                            <a:prstClr val="black"/>
                          </a:solidFill>
                          <a:effectLst/>
                          <a:uLnTx/>
                          <a:uFillTx/>
                          <a:latin typeface="Calibri"/>
                          <a:ea typeface="+mn-ea"/>
                          <a:cs typeface="+mn-cs"/>
                        </a:rPr>
                        <a:t>
 Es ist Awars großer Wunsch: Fußball-Star Cristiano Ronaldo treffen. Beim EM-Achtelfinalspiel von Portugal gegen Slowenien geht er endlich in Erfüllung. Ein Kinderpalliativteam hat sich dafür eingesetzt. @hr3 hat daraufhin Awar und seinem Vater Karten für das Spiel geschenkt. 
#ronaldo #fußball #em2024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2270561</a:t>
                      </a:r>
                    </a:p>
                  </a:txBody>
                  <a:tcPr/>
                </a:tc>
                <a:extLst>
                  <a:ext uri="{0D108BD9-81ED-4DB2-BD59-A6C34878D82A}">
                    <a16:rowId xmlns:a16="http://schemas.microsoft.com/office/drawing/2014/main" val="4217245096"/>
                  </a:ext>
                </a:extLst>
              </a:tr>
            </a:tbl>
          </a:graphicData>
        </a:graphic>
      </p:graphicFrame>
      <p:sp>
        <p:nvSpPr>
          <p:cNvPr id="4" name="Text Placeholder 3">
            <a:extLst>
              <a:ext uri="{FF2B5EF4-FFF2-40B4-BE49-F238E27FC236}">
                <a16:creationId xmlns:a16="http://schemas.microsoft.com/office/drawing/2014/main" id="{2CFACD9D-80A6-44F4-9E97-3902BDB83EF5}"/>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2563319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080ED-866D-4A52-899F-E8DECE0AFA4E}"/>
              </a:ext>
            </a:extLst>
          </p:cNvPr>
          <p:cNvSpPr>
            <a:spLocks noGrp="1"/>
          </p:cNvSpPr>
          <p:nvPr>
            <p:ph type="title"/>
          </p:nvPr>
        </p:nvSpPr>
        <p:spPr/>
        <p:txBody>
          <a:bodyPr/>
          <a:lstStyle/>
          <a:p>
            <a:r>
              <a:rPr lang="en-US"/>
              <a:t>Instagram Posts Table | hessenschau - 5 of 25</a:t>
            </a:r>
          </a:p>
        </p:txBody>
      </p:sp>
      <p:graphicFrame>
        <p:nvGraphicFramePr>
          <p:cNvPr id="5" name="Table Placeholder 4">
            <a:extLst>
              <a:ext uri="{FF2B5EF4-FFF2-40B4-BE49-F238E27FC236}">
                <a16:creationId xmlns:a16="http://schemas.microsoft.com/office/drawing/2014/main" id="{285A56C7-13C5-4415-8032-C6B60CA24358}"/>
              </a:ext>
            </a:extLst>
          </p:cNvPr>
          <p:cNvGraphicFramePr>
            <a:graphicFrameLocks noGrp="1"/>
          </p:cNvGraphicFramePr>
          <p:nvPr>
            <p:ph type="tbl" sz="quarter" idx="13"/>
            <p:extLst>
              <p:ext uri="{D42A27DB-BD31-4B8C-83A1-F6EECF244321}">
                <p14:modId xmlns:p14="http://schemas.microsoft.com/office/powerpoint/2010/main" val="4210038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50100923"/>
                    </a:ext>
                  </a:extLst>
                </a:gridCol>
                <a:gridCol w="1481327">
                  <a:extLst>
                    <a:ext uri="{9D8B030D-6E8A-4147-A177-3AD203B41FA5}">
                      <a16:colId xmlns:a16="http://schemas.microsoft.com/office/drawing/2014/main" val="169542586"/>
                    </a:ext>
                  </a:extLst>
                </a:gridCol>
                <a:gridCol w="493776">
                  <a:extLst>
                    <a:ext uri="{9D8B030D-6E8A-4147-A177-3AD203B41FA5}">
                      <a16:colId xmlns:a16="http://schemas.microsoft.com/office/drawing/2014/main" val="1727871038"/>
                    </a:ext>
                  </a:extLst>
                </a:gridCol>
                <a:gridCol w="493776">
                  <a:extLst>
                    <a:ext uri="{9D8B030D-6E8A-4147-A177-3AD203B41FA5}">
                      <a16:colId xmlns:a16="http://schemas.microsoft.com/office/drawing/2014/main" val="4236062462"/>
                    </a:ext>
                  </a:extLst>
                </a:gridCol>
                <a:gridCol w="493776">
                  <a:extLst>
                    <a:ext uri="{9D8B030D-6E8A-4147-A177-3AD203B41FA5}">
                      <a16:colId xmlns:a16="http://schemas.microsoft.com/office/drawing/2014/main" val="600050268"/>
                    </a:ext>
                  </a:extLst>
                </a:gridCol>
                <a:gridCol w="493776">
                  <a:extLst>
                    <a:ext uri="{9D8B030D-6E8A-4147-A177-3AD203B41FA5}">
                      <a16:colId xmlns:a16="http://schemas.microsoft.com/office/drawing/2014/main" val="654419433"/>
                    </a:ext>
                  </a:extLst>
                </a:gridCol>
                <a:gridCol w="493776">
                  <a:extLst>
                    <a:ext uri="{9D8B030D-6E8A-4147-A177-3AD203B41FA5}">
                      <a16:colId xmlns:a16="http://schemas.microsoft.com/office/drawing/2014/main" val="1188315252"/>
                    </a:ext>
                  </a:extLst>
                </a:gridCol>
                <a:gridCol w="493776">
                  <a:extLst>
                    <a:ext uri="{9D8B030D-6E8A-4147-A177-3AD203B41FA5}">
                      <a16:colId xmlns:a16="http://schemas.microsoft.com/office/drawing/2014/main" val="3005896443"/>
                    </a:ext>
                  </a:extLst>
                </a:gridCol>
                <a:gridCol w="493776">
                  <a:extLst>
                    <a:ext uri="{9D8B030D-6E8A-4147-A177-3AD203B41FA5}">
                      <a16:colId xmlns:a16="http://schemas.microsoft.com/office/drawing/2014/main" val="4192293946"/>
                    </a:ext>
                  </a:extLst>
                </a:gridCol>
                <a:gridCol w="493776">
                  <a:extLst>
                    <a:ext uri="{9D8B030D-6E8A-4147-A177-3AD203B41FA5}">
                      <a16:colId xmlns:a16="http://schemas.microsoft.com/office/drawing/2014/main" val="2187668331"/>
                    </a:ext>
                  </a:extLst>
                </a:gridCol>
                <a:gridCol w="493776">
                  <a:extLst>
                    <a:ext uri="{9D8B030D-6E8A-4147-A177-3AD203B41FA5}">
                      <a16:colId xmlns:a16="http://schemas.microsoft.com/office/drawing/2014/main" val="1302001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01256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- 2024-05-01 14:28:45</a:t>
                      </a:r>
                      <a:r>
                        <a:rPr kumimoji="0" lang="de-DE" sz="1000" b="0" i="0" u="none" strike="noStrike" kern="1200" cap="none" spc="0" normalizeH="0" baseline="0" noProof="0">
                          <a:ln>
                            <a:noFill/>
                          </a:ln>
                          <a:solidFill>
                            <a:prstClr val="black"/>
                          </a:solidFill>
                          <a:effectLst/>
                          <a:uLnTx/>
                          <a:uFillTx/>
                          <a:latin typeface="Calibri"/>
                          <a:ea typeface="+mn-ea"/>
                          <a:cs typeface="+mn-cs"/>
                        </a:rPr>
                        <a:t>
 🚴 Zum 1. Mai gehört traditionell der Radklassiker Eschborn-Frankfurt. Dabei ist das Laufrad-Rennen für die Kleinen immer das heimliche Highlight des Tages - auch in diesem Jahr. So sieht absoluter Spitzensport aus, oder? Ton an 🔊.
#frankfurt #eschborn #laufrad #laufradrennen #EschbornFrankfurt #radsport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2116448</a:t>
                      </a:r>
                    </a:p>
                  </a:txBody>
                  <a:tcPr/>
                </a:tc>
                <a:extLst>
                  <a:ext uri="{0D108BD9-81ED-4DB2-BD59-A6C34878D82A}">
                    <a16:rowId xmlns:a16="http://schemas.microsoft.com/office/drawing/2014/main" val="2218765549"/>
                  </a:ext>
                </a:extLst>
              </a:tr>
            </a:tbl>
          </a:graphicData>
        </a:graphic>
      </p:graphicFrame>
      <p:sp>
        <p:nvSpPr>
          <p:cNvPr id="4" name="Text Placeholder 3">
            <a:extLst>
              <a:ext uri="{FF2B5EF4-FFF2-40B4-BE49-F238E27FC236}">
                <a16:creationId xmlns:a16="http://schemas.microsoft.com/office/drawing/2014/main" id="{F5AEC285-3DDD-4D11-882B-14F8C4F40493}"/>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1538210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DB137-A35C-409D-99B7-2DA173686ACE}"/>
              </a:ext>
            </a:extLst>
          </p:cNvPr>
          <p:cNvSpPr>
            <a:spLocks noGrp="1"/>
          </p:cNvSpPr>
          <p:nvPr>
            <p:ph type="title"/>
          </p:nvPr>
        </p:nvSpPr>
        <p:spPr/>
        <p:txBody>
          <a:bodyPr/>
          <a:lstStyle/>
          <a:p>
            <a:r>
              <a:rPr lang="en-US"/>
              <a:t>Instagram Posts Table | hessenschau - 6 of 25</a:t>
            </a:r>
          </a:p>
        </p:txBody>
      </p:sp>
      <p:graphicFrame>
        <p:nvGraphicFramePr>
          <p:cNvPr id="5" name="Table Placeholder 4">
            <a:extLst>
              <a:ext uri="{FF2B5EF4-FFF2-40B4-BE49-F238E27FC236}">
                <a16:creationId xmlns:a16="http://schemas.microsoft.com/office/drawing/2014/main" id="{080E6CB3-EAEC-450E-867A-D4F162ABBB9C}"/>
              </a:ext>
            </a:extLst>
          </p:cNvPr>
          <p:cNvGraphicFramePr>
            <a:graphicFrameLocks noGrp="1"/>
          </p:cNvGraphicFramePr>
          <p:nvPr>
            <p:ph type="tbl" sz="quarter" idx="13"/>
            <p:extLst>
              <p:ext uri="{D42A27DB-BD31-4B8C-83A1-F6EECF244321}">
                <p14:modId xmlns:p14="http://schemas.microsoft.com/office/powerpoint/2010/main" val="3307096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48842022"/>
                    </a:ext>
                  </a:extLst>
                </a:gridCol>
                <a:gridCol w="1481327">
                  <a:extLst>
                    <a:ext uri="{9D8B030D-6E8A-4147-A177-3AD203B41FA5}">
                      <a16:colId xmlns:a16="http://schemas.microsoft.com/office/drawing/2014/main" val="2520390922"/>
                    </a:ext>
                  </a:extLst>
                </a:gridCol>
                <a:gridCol w="493776">
                  <a:extLst>
                    <a:ext uri="{9D8B030D-6E8A-4147-A177-3AD203B41FA5}">
                      <a16:colId xmlns:a16="http://schemas.microsoft.com/office/drawing/2014/main" val="2550157284"/>
                    </a:ext>
                  </a:extLst>
                </a:gridCol>
                <a:gridCol w="493776">
                  <a:extLst>
                    <a:ext uri="{9D8B030D-6E8A-4147-A177-3AD203B41FA5}">
                      <a16:colId xmlns:a16="http://schemas.microsoft.com/office/drawing/2014/main" val="3677807749"/>
                    </a:ext>
                  </a:extLst>
                </a:gridCol>
                <a:gridCol w="493776">
                  <a:extLst>
                    <a:ext uri="{9D8B030D-6E8A-4147-A177-3AD203B41FA5}">
                      <a16:colId xmlns:a16="http://schemas.microsoft.com/office/drawing/2014/main" val="3400604183"/>
                    </a:ext>
                  </a:extLst>
                </a:gridCol>
                <a:gridCol w="493776">
                  <a:extLst>
                    <a:ext uri="{9D8B030D-6E8A-4147-A177-3AD203B41FA5}">
                      <a16:colId xmlns:a16="http://schemas.microsoft.com/office/drawing/2014/main" val="3932630017"/>
                    </a:ext>
                  </a:extLst>
                </a:gridCol>
                <a:gridCol w="493776">
                  <a:extLst>
                    <a:ext uri="{9D8B030D-6E8A-4147-A177-3AD203B41FA5}">
                      <a16:colId xmlns:a16="http://schemas.microsoft.com/office/drawing/2014/main" val="617448416"/>
                    </a:ext>
                  </a:extLst>
                </a:gridCol>
                <a:gridCol w="493776">
                  <a:extLst>
                    <a:ext uri="{9D8B030D-6E8A-4147-A177-3AD203B41FA5}">
                      <a16:colId xmlns:a16="http://schemas.microsoft.com/office/drawing/2014/main" val="3836258633"/>
                    </a:ext>
                  </a:extLst>
                </a:gridCol>
                <a:gridCol w="493776">
                  <a:extLst>
                    <a:ext uri="{9D8B030D-6E8A-4147-A177-3AD203B41FA5}">
                      <a16:colId xmlns:a16="http://schemas.microsoft.com/office/drawing/2014/main" val="1896802865"/>
                    </a:ext>
                  </a:extLst>
                </a:gridCol>
                <a:gridCol w="493776">
                  <a:extLst>
                    <a:ext uri="{9D8B030D-6E8A-4147-A177-3AD203B41FA5}">
                      <a16:colId xmlns:a16="http://schemas.microsoft.com/office/drawing/2014/main" val="3295727342"/>
                    </a:ext>
                  </a:extLst>
                </a:gridCol>
                <a:gridCol w="493776">
                  <a:extLst>
                    <a:ext uri="{9D8B030D-6E8A-4147-A177-3AD203B41FA5}">
                      <a16:colId xmlns:a16="http://schemas.microsoft.com/office/drawing/2014/main" val="1568530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4012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- 2024-03-29 16:51:42</a:t>
                      </a:r>
                      <a:r>
                        <a:rPr kumimoji="0" lang="de-DE" sz="1000" b="0" i="0" u="none" strike="noStrike" kern="1200" cap="none" spc="0" normalizeH="0" baseline="0" noProof="0">
                          <a:ln>
                            <a:noFill/>
                          </a:ln>
                          <a:solidFill>
                            <a:prstClr val="black"/>
                          </a:solidFill>
                          <a:effectLst/>
                          <a:uLnTx/>
                          <a:uFillTx/>
                          <a:latin typeface="Calibri"/>
                          <a:ea typeface="+mn-ea"/>
                          <a:cs typeface="+mn-cs"/>
                        </a:rPr>
                        <a:t>
 🚲 Statt alleine, alle zusammen: Das ist die Idee, die hinter „Bicibus“ steckt. Sie stammt aus Barcelona und bedeutet übersetzt so viel wie „FahrradBus“. Jetzt ist auch der erste Bicibus durch Kassel gerollt. Nach den Osterferien fährt er einmal in der Woche zur Reformschule in Kassel. Auch weitere Schulen haben Interesse bekundet. Feste Haltepunkte sind Ein- und Ausstieg in den Convoi.
Das Ziel: Kinder sollen lernen besser Rad zu fahren, im Team zu agieren und sich im Straßenverkehr sicherer zu fühlen. Auch Elterntaxis, die oft zu Staus vor den Schulen führen, sollen so weniger werden. 
#bicibus #mobilität #kassel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2197000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2187592</a:t>
                      </a:r>
                    </a:p>
                  </a:txBody>
                  <a:tcPr/>
                </a:tc>
                <a:extLst>
                  <a:ext uri="{0D108BD9-81ED-4DB2-BD59-A6C34878D82A}">
                    <a16:rowId xmlns:a16="http://schemas.microsoft.com/office/drawing/2014/main" val="1654103971"/>
                  </a:ext>
                </a:extLst>
              </a:tr>
            </a:tbl>
          </a:graphicData>
        </a:graphic>
      </p:graphicFrame>
      <p:sp>
        <p:nvSpPr>
          <p:cNvPr id="4" name="Text Placeholder 3">
            <a:extLst>
              <a:ext uri="{FF2B5EF4-FFF2-40B4-BE49-F238E27FC236}">
                <a16:creationId xmlns:a16="http://schemas.microsoft.com/office/drawing/2014/main" id="{D9211BCD-4AD5-4C55-B990-6A06416749E4}"/>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2443745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28303-E923-4E5F-B4C2-612F7898FF32}"/>
              </a:ext>
            </a:extLst>
          </p:cNvPr>
          <p:cNvSpPr>
            <a:spLocks noGrp="1"/>
          </p:cNvSpPr>
          <p:nvPr>
            <p:ph type="title"/>
          </p:nvPr>
        </p:nvSpPr>
        <p:spPr/>
        <p:txBody>
          <a:bodyPr/>
          <a:lstStyle/>
          <a:p>
            <a:r>
              <a:rPr lang="en-US"/>
              <a:t>Instagram Posts Table | hessenschau - 7 of 25</a:t>
            </a:r>
          </a:p>
        </p:txBody>
      </p:sp>
      <p:graphicFrame>
        <p:nvGraphicFramePr>
          <p:cNvPr id="5" name="Table Placeholder 4">
            <a:extLst>
              <a:ext uri="{FF2B5EF4-FFF2-40B4-BE49-F238E27FC236}">
                <a16:creationId xmlns:a16="http://schemas.microsoft.com/office/drawing/2014/main" id="{A976CF5B-4228-4633-8E70-253116A4396F}"/>
              </a:ext>
            </a:extLst>
          </p:cNvPr>
          <p:cNvGraphicFramePr>
            <a:graphicFrameLocks noGrp="1"/>
          </p:cNvGraphicFramePr>
          <p:nvPr>
            <p:ph type="tbl" sz="quarter" idx="13"/>
            <p:extLst>
              <p:ext uri="{D42A27DB-BD31-4B8C-83A1-F6EECF244321}">
                <p14:modId xmlns:p14="http://schemas.microsoft.com/office/powerpoint/2010/main" val="200741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24063946"/>
                    </a:ext>
                  </a:extLst>
                </a:gridCol>
                <a:gridCol w="1481327">
                  <a:extLst>
                    <a:ext uri="{9D8B030D-6E8A-4147-A177-3AD203B41FA5}">
                      <a16:colId xmlns:a16="http://schemas.microsoft.com/office/drawing/2014/main" val="668048338"/>
                    </a:ext>
                  </a:extLst>
                </a:gridCol>
                <a:gridCol w="493776">
                  <a:extLst>
                    <a:ext uri="{9D8B030D-6E8A-4147-A177-3AD203B41FA5}">
                      <a16:colId xmlns:a16="http://schemas.microsoft.com/office/drawing/2014/main" val="2265857430"/>
                    </a:ext>
                  </a:extLst>
                </a:gridCol>
                <a:gridCol w="493776">
                  <a:extLst>
                    <a:ext uri="{9D8B030D-6E8A-4147-A177-3AD203B41FA5}">
                      <a16:colId xmlns:a16="http://schemas.microsoft.com/office/drawing/2014/main" val="837315855"/>
                    </a:ext>
                  </a:extLst>
                </a:gridCol>
                <a:gridCol w="493776">
                  <a:extLst>
                    <a:ext uri="{9D8B030D-6E8A-4147-A177-3AD203B41FA5}">
                      <a16:colId xmlns:a16="http://schemas.microsoft.com/office/drawing/2014/main" val="721687177"/>
                    </a:ext>
                  </a:extLst>
                </a:gridCol>
                <a:gridCol w="493776">
                  <a:extLst>
                    <a:ext uri="{9D8B030D-6E8A-4147-A177-3AD203B41FA5}">
                      <a16:colId xmlns:a16="http://schemas.microsoft.com/office/drawing/2014/main" val="2994801279"/>
                    </a:ext>
                  </a:extLst>
                </a:gridCol>
                <a:gridCol w="493776">
                  <a:extLst>
                    <a:ext uri="{9D8B030D-6E8A-4147-A177-3AD203B41FA5}">
                      <a16:colId xmlns:a16="http://schemas.microsoft.com/office/drawing/2014/main" val="2497855284"/>
                    </a:ext>
                  </a:extLst>
                </a:gridCol>
                <a:gridCol w="493776">
                  <a:extLst>
                    <a:ext uri="{9D8B030D-6E8A-4147-A177-3AD203B41FA5}">
                      <a16:colId xmlns:a16="http://schemas.microsoft.com/office/drawing/2014/main" val="370181789"/>
                    </a:ext>
                  </a:extLst>
                </a:gridCol>
                <a:gridCol w="493776">
                  <a:extLst>
                    <a:ext uri="{9D8B030D-6E8A-4147-A177-3AD203B41FA5}">
                      <a16:colId xmlns:a16="http://schemas.microsoft.com/office/drawing/2014/main" val="2044380668"/>
                    </a:ext>
                  </a:extLst>
                </a:gridCol>
                <a:gridCol w="493776">
                  <a:extLst>
                    <a:ext uri="{9D8B030D-6E8A-4147-A177-3AD203B41FA5}">
                      <a16:colId xmlns:a16="http://schemas.microsoft.com/office/drawing/2014/main" val="1076799412"/>
                    </a:ext>
                  </a:extLst>
                </a:gridCol>
                <a:gridCol w="493776">
                  <a:extLst>
                    <a:ext uri="{9D8B030D-6E8A-4147-A177-3AD203B41FA5}">
                      <a16:colId xmlns:a16="http://schemas.microsoft.com/office/drawing/2014/main" val="1868938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085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- 2024-07-02 07:25:43</a:t>
                      </a:r>
                      <a:r>
                        <a:rPr kumimoji="0" lang="de-DE" sz="1000" b="0" i="0" u="none" strike="noStrike" kern="1200" cap="none" spc="0" normalizeH="0" baseline="0" noProof="0">
                          <a:ln>
                            <a:noFill/>
                          </a:ln>
                          <a:solidFill>
                            <a:prstClr val="black"/>
                          </a:solidFill>
                          <a:effectLst/>
                          <a:uLnTx/>
                          <a:uFillTx/>
                          <a:latin typeface="Calibri"/>
                          <a:ea typeface="+mn-ea"/>
                          <a:cs typeface="+mn-cs"/>
                        </a:rPr>
                        <a:t>
 🙏 Für den kleinen Awar aus Wetzlar wurde ein großer Traum wahr: Er durfte sein Idol Cristiano Ronaldo treffen. Der Vierjährige ist schwer an Krebs erkrankt. Er wird wahrscheinlich nicht mehr lange leben. Ronaldo zu treffen – sein letzter Wunsch. @hr3 ermöglichte ihm den Stadionbesuch beim EM-Achtelfinale Portugal gegen Slowenien. 
🇵🇹 Awar konnte den Fußballstar am Abend aus nächster Nähe erleben. Nach dem Abpfiff nahm sich der portugiesische Superstar einen Moment Zeit, um den Vierjährigen und seinen Vater im Spielertunnel zu treffen. Dort unterschrieb er unter anderem einen Ball und ein Trikot für den Jungen.
⚽️ Und es kam noch besser: Neben Ronaldo durfte Awar auch den Schiedsrichter des Spiels, Daniele Orsato, sowie den portugiesischen Trainer, Roberto Martínez, nach Spielende kennenlernen. Orsato schenkte ihm sogar eine gelbe und eine rote Karte. 
#ronaldo #portugal #em #em2024 #frankfurt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2690387"/>
                  </a:ext>
                </a:extLst>
              </a:tr>
            </a:tbl>
          </a:graphicData>
        </a:graphic>
      </p:graphicFrame>
      <p:sp>
        <p:nvSpPr>
          <p:cNvPr id="4" name="Text Placeholder 3">
            <a:extLst>
              <a:ext uri="{FF2B5EF4-FFF2-40B4-BE49-F238E27FC236}">
                <a16:creationId xmlns:a16="http://schemas.microsoft.com/office/drawing/2014/main" id="{1B963CF1-1F1C-41AE-A2F4-F2B4B44B0A7C}"/>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21436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9466D-70CF-4B53-AFDB-4D74FFBBDACF}"/>
              </a:ext>
            </a:extLst>
          </p:cNvPr>
          <p:cNvSpPr>
            <a:spLocks noGrp="1"/>
          </p:cNvSpPr>
          <p:nvPr>
            <p:ph type="title"/>
          </p:nvPr>
        </p:nvSpPr>
        <p:spPr/>
        <p:txBody>
          <a:bodyPr/>
          <a:lstStyle/>
          <a:p>
            <a:r>
              <a:rPr lang="en-US"/>
              <a:t>Instagram Posts Table | hessenschau - 8 of 25</a:t>
            </a:r>
          </a:p>
        </p:txBody>
      </p:sp>
      <p:graphicFrame>
        <p:nvGraphicFramePr>
          <p:cNvPr id="5" name="Table Placeholder 4">
            <a:extLst>
              <a:ext uri="{FF2B5EF4-FFF2-40B4-BE49-F238E27FC236}">
                <a16:creationId xmlns:a16="http://schemas.microsoft.com/office/drawing/2014/main" id="{BAA0D975-E6AC-4564-A2AD-F4230CE45580}"/>
              </a:ext>
            </a:extLst>
          </p:cNvPr>
          <p:cNvGraphicFramePr>
            <a:graphicFrameLocks noGrp="1"/>
          </p:cNvGraphicFramePr>
          <p:nvPr>
            <p:ph type="tbl" sz="quarter" idx="13"/>
            <p:extLst>
              <p:ext uri="{D42A27DB-BD31-4B8C-83A1-F6EECF244321}">
                <p14:modId xmlns:p14="http://schemas.microsoft.com/office/powerpoint/2010/main" val="3707367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85280468"/>
                    </a:ext>
                  </a:extLst>
                </a:gridCol>
                <a:gridCol w="1481327">
                  <a:extLst>
                    <a:ext uri="{9D8B030D-6E8A-4147-A177-3AD203B41FA5}">
                      <a16:colId xmlns:a16="http://schemas.microsoft.com/office/drawing/2014/main" val="245485438"/>
                    </a:ext>
                  </a:extLst>
                </a:gridCol>
                <a:gridCol w="493776">
                  <a:extLst>
                    <a:ext uri="{9D8B030D-6E8A-4147-A177-3AD203B41FA5}">
                      <a16:colId xmlns:a16="http://schemas.microsoft.com/office/drawing/2014/main" val="561057429"/>
                    </a:ext>
                  </a:extLst>
                </a:gridCol>
                <a:gridCol w="493776">
                  <a:extLst>
                    <a:ext uri="{9D8B030D-6E8A-4147-A177-3AD203B41FA5}">
                      <a16:colId xmlns:a16="http://schemas.microsoft.com/office/drawing/2014/main" val="3560450284"/>
                    </a:ext>
                  </a:extLst>
                </a:gridCol>
                <a:gridCol w="493776">
                  <a:extLst>
                    <a:ext uri="{9D8B030D-6E8A-4147-A177-3AD203B41FA5}">
                      <a16:colId xmlns:a16="http://schemas.microsoft.com/office/drawing/2014/main" val="1597583795"/>
                    </a:ext>
                  </a:extLst>
                </a:gridCol>
                <a:gridCol w="493776">
                  <a:extLst>
                    <a:ext uri="{9D8B030D-6E8A-4147-A177-3AD203B41FA5}">
                      <a16:colId xmlns:a16="http://schemas.microsoft.com/office/drawing/2014/main" val="3989696844"/>
                    </a:ext>
                  </a:extLst>
                </a:gridCol>
                <a:gridCol w="493776">
                  <a:extLst>
                    <a:ext uri="{9D8B030D-6E8A-4147-A177-3AD203B41FA5}">
                      <a16:colId xmlns:a16="http://schemas.microsoft.com/office/drawing/2014/main" val="2321780385"/>
                    </a:ext>
                  </a:extLst>
                </a:gridCol>
                <a:gridCol w="493776">
                  <a:extLst>
                    <a:ext uri="{9D8B030D-6E8A-4147-A177-3AD203B41FA5}">
                      <a16:colId xmlns:a16="http://schemas.microsoft.com/office/drawing/2014/main" val="803641327"/>
                    </a:ext>
                  </a:extLst>
                </a:gridCol>
                <a:gridCol w="493776">
                  <a:extLst>
                    <a:ext uri="{9D8B030D-6E8A-4147-A177-3AD203B41FA5}">
                      <a16:colId xmlns:a16="http://schemas.microsoft.com/office/drawing/2014/main" val="716429468"/>
                    </a:ext>
                  </a:extLst>
                </a:gridCol>
                <a:gridCol w="493776">
                  <a:extLst>
                    <a:ext uri="{9D8B030D-6E8A-4147-A177-3AD203B41FA5}">
                      <a16:colId xmlns:a16="http://schemas.microsoft.com/office/drawing/2014/main" val="3714904783"/>
                    </a:ext>
                  </a:extLst>
                </a:gridCol>
                <a:gridCol w="493776">
                  <a:extLst>
                    <a:ext uri="{9D8B030D-6E8A-4147-A177-3AD203B41FA5}">
                      <a16:colId xmlns:a16="http://schemas.microsoft.com/office/drawing/2014/main" val="166370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1429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- 2024-03-09 15:40:23</a:t>
                      </a:r>
                      <a:r>
                        <a:rPr kumimoji="0" lang="de-DE" sz="1000" b="0" i="0" u="none" strike="noStrike" kern="1200" cap="none" spc="0" normalizeH="0" baseline="0" noProof="0">
                          <a:ln>
                            <a:noFill/>
                          </a:ln>
                          <a:solidFill>
                            <a:prstClr val="black"/>
                          </a:solidFill>
                          <a:effectLst/>
                          <a:uLnTx/>
                          <a:uFillTx/>
                          <a:latin typeface="Calibri"/>
                          <a:ea typeface="+mn-ea"/>
                          <a:cs typeface="+mn-cs"/>
                        </a:rPr>
                        <a:t>
 Seit rund 30 Jahren springt man in Biedenkopf unbeschwert vom Drei-Meter-Turm. Jetzt kam heraus: Die Anlage ist schon seit Jahrzehnten nicht regelkonform. Der Turm muss nun weg. Hintergrund ist ein Sicherheitsgutachten, das die Stadt selbst vergangenes Jahr in Auftrag geben hat.
 #schwimmbad #biedenkopf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3754858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3667694</a:t>
                      </a:r>
                    </a:p>
                  </a:txBody>
                  <a:tcPr/>
                </a:tc>
                <a:extLst>
                  <a:ext uri="{0D108BD9-81ED-4DB2-BD59-A6C34878D82A}">
                    <a16:rowId xmlns:a16="http://schemas.microsoft.com/office/drawing/2014/main" val="4037937476"/>
                  </a:ext>
                </a:extLst>
              </a:tr>
            </a:tbl>
          </a:graphicData>
        </a:graphic>
      </p:graphicFrame>
      <p:sp>
        <p:nvSpPr>
          <p:cNvPr id="4" name="Text Placeholder 3">
            <a:extLst>
              <a:ext uri="{FF2B5EF4-FFF2-40B4-BE49-F238E27FC236}">
                <a16:creationId xmlns:a16="http://schemas.microsoft.com/office/drawing/2014/main" id="{F0A77402-33B1-421E-88B7-BC8E371F68A9}"/>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2476119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E6981-9098-418F-AE8D-24D3B6D61150}"/>
              </a:ext>
            </a:extLst>
          </p:cNvPr>
          <p:cNvSpPr>
            <a:spLocks noGrp="1"/>
          </p:cNvSpPr>
          <p:nvPr>
            <p:ph type="title"/>
          </p:nvPr>
        </p:nvSpPr>
        <p:spPr/>
        <p:txBody>
          <a:bodyPr/>
          <a:lstStyle/>
          <a:p>
            <a:r>
              <a:rPr lang="en-US"/>
              <a:t>Instagram Posts Table | hessenschau - 9 of 25</a:t>
            </a:r>
          </a:p>
        </p:txBody>
      </p:sp>
      <p:graphicFrame>
        <p:nvGraphicFramePr>
          <p:cNvPr id="5" name="Table Placeholder 4">
            <a:extLst>
              <a:ext uri="{FF2B5EF4-FFF2-40B4-BE49-F238E27FC236}">
                <a16:creationId xmlns:a16="http://schemas.microsoft.com/office/drawing/2014/main" id="{00F13D89-256E-452E-9951-0BDC8B74C93A}"/>
              </a:ext>
            </a:extLst>
          </p:cNvPr>
          <p:cNvGraphicFramePr>
            <a:graphicFrameLocks noGrp="1"/>
          </p:cNvGraphicFramePr>
          <p:nvPr>
            <p:ph type="tbl" sz="quarter" idx="13"/>
            <p:extLst>
              <p:ext uri="{D42A27DB-BD31-4B8C-83A1-F6EECF244321}">
                <p14:modId xmlns:p14="http://schemas.microsoft.com/office/powerpoint/2010/main" val="1739292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18794498"/>
                    </a:ext>
                  </a:extLst>
                </a:gridCol>
                <a:gridCol w="1481327">
                  <a:extLst>
                    <a:ext uri="{9D8B030D-6E8A-4147-A177-3AD203B41FA5}">
                      <a16:colId xmlns:a16="http://schemas.microsoft.com/office/drawing/2014/main" val="1969030713"/>
                    </a:ext>
                  </a:extLst>
                </a:gridCol>
                <a:gridCol w="493776">
                  <a:extLst>
                    <a:ext uri="{9D8B030D-6E8A-4147-A177-3AD203B41FA5}">
                      <a16:colId xmlns:a16="http://schemas.microsoft.com/office/drawing/2014/main" val="2857083939"/>
                    </a:ext>
                  </a:extLst>
                </a:gridCol>
                <a:gridCol w="493776">
                  <a:extLst>
                    <a:ext uri="{9D8B030D-6E8A-4147-A177-3AD203B41FA5}">
                      <a16:colId xmlns:a16="http://schemas.microsoft.com/office/drawing/2014/main" val="1606537522"/>
                    </a:ext>
                  </a:extLst>
                </a:gridCol>
                <a:gridCol w="493776">
                  <a:extLst>
                    <a:ext uri="{9D8B030D-6E8A-4147-A177-3AD203B41FA5}">
                      <a16:colId xmlns:a16="http://schemas.microsoft.com/office/drawing/2014/main" val="2378004231"/>
                    </a:ext>
                  </a:extLst>
                </a:gridCol>
                <a:gridCol w="493776">
                  <a:extLst>
                    <a:ext uri="{9D8B030D-6E8A-4147-A177-3AD203B41FA5}">
                      <a16:colId xmlns:a16="http://schemas.microsoft.com/office/drawing/2014/main" val="3418005195"/>
                    </a:ext>
                  </a:extLst>
                </a:gridCol>
                <a:gridCol w="493776">
                  <a:extLst>
                    <a:ext uri="{9D8B030D-6E8A-4147-A177-3AD203B41FA5}">
                      <a16:colId xmlns:a16="http://schemas.microsoft.com/office/drawing/2014/main" val="3388906056"/>
                    </a:ext>
                  </a:extLst>
                </a:gridCol>
                <a:gridCol w="493776">
                  <a:extLst>
                    <a:ext uri="{9D8B030D-6E8A-4147-A177-3AD203B41FA5}">
                      <a16:colId xmlns:a16="http://schemas.microsoft.com/office/drawing/2014/main" val="1282062668"/>
                    </a:ext>
                  </a:extLst>
                </a:gridCol>
                <a:gridCol w="493776">
                  <a:extLst>
                    <a:ext uri="{9D8B030D-6E8A-4147-A177-3AD203B41FA5}">
                      <a16:colId xmlns:a16="http://schemas.microsoft.com/office/drawing/2014/main" val="1782712673"/>
                    </a:ext>
                  </a:extLst>
                </a:gridCol>
                <a:gridCol w="493776">
                  <a:extLst>
                    <a:ext uri="{9D8B030D-6E8A-4147-A177-3AD203B41FA5}">
                      <a16:colId xmlns:a16="http://schemas.microsoft.com/office/drawing/2014/main" val="3349845745"/>
                    </a:ext>
                  </a:extLst>
                </a:gridCol>
                <a:gridCol w="493776">
                  <a:extLst>
                    <a:ext uri="{9D8B030D-6E8A-4147-A177-3AD203B41FA5}">
                      <a16:colId xmlns:a16="http://schemas.microsoft.com/office/drawing/2014/main" val="2767484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0737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- 2024-10-26 12:31:56</a:t>
                      </a:r>
                      <a:r>
                        <a:rPr kumimoji="0" lang="de-DE" sz="1000" b="0" i="0" u="none" strike="noStrike" kern="1200" cap="none" spc="0" normalizeH="0" baseline="0" noProof="0">
                          <a:ln>
                            <a:noFill/>
                          </a:ln>
                          <a:solidFill>
                            <a:prstClr val="black"/>
                          </a:solidFill>
                          <a:effectLst/>
                          <a:uLnTx/>
                          <a:uFillTx/>
                          <a:latin typeface="Calibri"/>
                          <a:ea typeface="+mn-ea"/>
                          <a:cs typeface="+mn-cs"/>
                        </a:rPr>
                        <a:t>
 🎼🎂60 Jahre Sven Väth – ein Leben voller Musik, Leidenschaft und viel Energie. Von den Anfängen im hessischen Neu-Isenburg und Frankfurter Club Dorian Gray bis hin zu seiner weltweiten Karriere als Techno-Pionier und Label-Gründer hat Sven die elektronische Musik nachhaltig geprägt. Bis heute ist er für jung und alt eine Legende und Inspiration in Sachen Techno. Happy Birthday, Papa Väth!
#svenväth #elektromusik #techno #doriangray #frankfurt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1284901</a:t>
                      </a:r>
                    </a:p>
                  </a:txBody>
                  <a:tcPr/>
                </a:tc>
                <a:extLst>
                  <a:ext uri="{0D108BD9-81ED-4DB2-BD59-A6C34878D82A}">
                    <a16:rowId xmlns:a16="http://schemas.microsoft.com/office/drawing/2014/main" val="3953263099"/>
                  </a:ext>
                </a:extLst>
              </a:tr>
            </a:tbl>
          </a:graphicData>
        </a:graphic>
      </p:graphicFrame>
      <p:sp>
        <p:nvSpPr>
          <p:cNvPr id="4" name="Text Placeholder 3">
            <a:extLst>
              <a:ext uri="{FF2B5EF4-FFF2-40B4-BE49-F238E27FC236}">
                <a16:creationId xmlns:a16="http://schemas.microsoft.com/office/drawing/2014/main" id="{AF33BBF9-4409-4116-A4B5-6A6223AE354F}"/>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3489577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3F4D3-A0F7-4FB6-898E-0201601461A0}"/>
              </a:ext>
            </a:extLst>
          </p:cNvPr>
          <p:cNvSpPr>
            <a:spLocks noGrp="1"/>
          </p:cNvSpPr>
          <p:nvPr>
            <p:ph type="title"/>
          </p:nvPr>
        </p:nvSpPr>
        <p:spPr/>
        <p:txBody>
          <a:bodyPr/>
          <a:lstStyle/>
          <a:p>
            <a:r>
              <a:rPr lang="en-US"/>
              <a:t>Instagram Posts Table | hessenschau - 10 of 25</a:t>
            </a:r>
          </a:p>
        </p:txBody>
      </p:sp>
      <p:graphicFrame>
        <p:nvGraphicFramePr>
          <p:cNvPr id="5" name="Table Placeholder 4">
            <a:extLst>
              <a:ext uri="{FF2B5EF4-FFF2-40B4-BE49-F238E27FC236}">
                <a16:creationId xmlns:a16="http://schemas.microsoft.com/office/drawing/2014/main" id="{7E832B85-6430-4348-9CB1-925E9EBB404C}"/>
              </a:ext>
            </a:extLst>
          </p:cNvPr>
          <p:cNvGraphicFramePr>
            <a:graphicFrameLocks noGrp="1"/>
          </p:cNvGraphicFramePr>
          <p:nvPr>
            <p:ph type="tbl" sz="quarter" idx="13"/>
            <p:extLst>
              <p:ext uri="{D42A27DB-BD31-4B8C-83A1-F6EECF244321}">
                <p14:modId xmlns:p14="http://schemas.microsoft.com/office/powerpoint/2010/main" val="2759301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67839595"/>
                    </a:ext>
                  </a:extLst>
                </a:gridCol>
                <a:gridCol w="1481327">
                  <a:extLst>
                    <a:ext uri="{9D8B030D-6E8A-4147-A177-3AD203B41FA5}">
                      <a16:colId xmlns:a16="http://schemas.microsoft.com/office/drawing/2014/main" val="1816008347"/>
                    </a:ext>
                  </a:extLst>
                </a:gridCol>
                <a:gridCol w="493776">
                  <a:extLst>
                    <a:ext uri="{9D8B030D-6E8A-4147-A177-3AD203B41FA5}">
                      <a16:colId xmlns:a16="http://schemas.microsoft.com/office/drawing/2014/main" val="1846601098"/>
                    </a:ext>
                  </a:extLst>
                </a:gridCol>
                <a:gridCol w="493776">
                  <a:extLst>
                    <a:ext uri="{9D8B030D-6E8A-4147-A177-3AD203B41FA5}">
                      <a16:colId xmlns:a16="http://schemas.microsoft.com/office/drawing/2014/main" val="2276606576"/>
                    </a:ext>
                  </a:extLst>
                </a:gridCol>
                <a:gridCol w="493776">
                  <a:extLst>
                    <a:ext uri="{9D8B030D-6E8A-4147-A177-3AD203B41FA5}">
                      <a16:colId xmlns:a16="http://schemas.microsoft.com/office/drawing/2014/main" val="3014350383"/>
                    </a:ext>
                  </a:extLst>
                </a:gridCol>
                <a:gridCol w="493776">
                  <a:extLst>
                    <a:ext uri="{9D8B030D-6E8A-4147-A177-3AD203B41FA5}">
                      <a16:colId xmlns:a16="http://schemas.microsoft.com/office/drawing/2014/main" val="1668994956"/>
                    </a:ext>
                  </a:extLst>
                </a:gridCol>
                <a:gridCol w="493776">
                  <a:extLst>
                    <a:ext uri="{9D8B030D-6E8A-4147-A177-3AD203B41FA5}">
                      <a16:colId xmlns:a16="http://schemas.microsoft.com/office/drawing/2014/main" val="1077741782"/>
                    </a:ext>
                  </a:extLst>
                </a:gridCol>
                <a:gridCol w="493776">
                  <a:extLst>
                    <a:ext uri="{9D8B030D-6E8A-4147-A177-3AD203B41FA5}">
                      <a16:colId xmlns:a16="http://schemas.microsoft.com/office/drawing/2014/main" val="750993800"/>
                    </a:ext>
                  </a:extLst>
                </a:gridCol>
                <a:gridCol w="493776">
                  <a:extLst>
                    <a:ext uri="{9D8B030D-6E8A-4147-A177-3AD203B41FA5}">
                      <a16:colId xmlns:a16="http://schemas.microsoft.com/office/drawing/2014/main" val="554018337"/>
                    </a:ext>
                  </a:extLst>
                </a:gridCol>
                <a:gridCol w="493776">
                  <a:extLst>
                    <a:ext uri="{9D8B030D-6E8A-4147-A177-3AD203B41FA5}">
                      <a16:colId xmlns:a16="http://schemas.microsoft.com/office/drawing/2014/main" val="2672894798"/>
                    </a:ext>
                  </a:extLst>
                </a:gridCol>
                <a:gridCol w="493776">
                  <a:extLst>
                    <a:ext uri="{9D8B030D-6E8A-4147-A177-3AD203B41FA5}">
                      <a16:colId xmlns:a16="http://schemas.microsoft.com/office/drawing/2014/main" val="434210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2530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- 2024-07-26 05:36:53</a:t>
                      </a:r>
                      <a:r>
                        <a:rPr kumimoji="0" lang="de-DE" sz="1000" b="0" i="0" u="none" strike="noStrike" kern="1200" cap="none" spc="0" normalizeH="0" baseline="0" noProof="0">
                          <a:ln>
                            <a:noFill/>
                          </a:ln>
                          <a:solidFill>
                            <a:prstClr val="black"/>
                          </a:solidFill>
                          <a:effectLst/>
                          <a:uLnTx/>
                          <a:uFillTx/>
                          <a:latin typeface="Calibri"/>
                          <a:ea typeface="+mn-ea"/>
                          <a:cs typeface="+mn-cs"/>
                        </a:rPr>
                        <a:t>
 Am Freitagabend findet die Eröffnungsfeier der Olympischen Spiele 2024 in Paris statt. Auch die deutschen Turnerinnen wollen einen guten Auftritt hinlegen - mit außergewöhnlichen Anzügen aus Nordhessen. Die langen Beine sollen sie vor zu neugierigen Blicken schützen.
#olympia2024 #turnen #turnanzüge #nordhessen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1156148</a:t>
                      </a:r>
                    </a:p>
                  </a:txBody>
                  <a:tcPr/>
                </a:tc>
                <a:extLst>
                  <a:ext uri="{0D108BD9-81ED-4DB2-BD59-A6C34878D82A}">
                    <a16:rowId xmlns:a16="http://schemas.microsoft.com/office/drawing/2014/main" val="3913032553"/>
                  </a:ext>
                </a:extLst>
              </a:tr>
            </a:tbl>
          </a:graphicData>
        </a:graphic>
      </p:graphicFrame>
      <p:sp>
        <p:nvSpPr>
          <p:cNvPr id="4" name="Text Placeholder 3">
            <a:extLst>
              <a:ext uri="{FF2B5EF4-FFF2-40B4-BE49-F238E27FC236}">
                <a16:creationId xmlns:a16="http://schemas.microsoft.com/office/drawing/2014/main" id="{F33649B6-7936-4941-B42E-276466645F20}"/>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2761533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4C496-D15F-4FC7-A68D-3992706B91A9}"/>
              </a:ext>
            </a:extLst>
          </p:cNvPr>
          <p:cNvSpPr>
            <a:spLocks noGrp="1"/>
          </p:cNvSpPr>
          <p:nvPr>
            <p:ph type="title"/>
          </p:nvPr>
        </p:nvSpPr>
        <p:spPr/>
        <p:txBody>
          <a:bodyPr/>
          <a:lstStyle/>
          <a:p>
            <a:r>
              <a:rPr lang="en-US"/>
              <a:t>Instagram Posts Table | hessenschau - 11 of 25</a:t>
            </a:r>
          </a:p>
        </p:txBody>
      </p:sp>
      <p:graphicFrame>
        <p:nvGraphicFramePr>
          <p:cNvPr id="5" name="Table Placeholder 4">
            <a:extLst>
              <a:ext uri="{FF2B5EF4-FFF2-40B4-BE49-F238E27FC236}">
                <a16:creationId xmlns:a16="http://schemas.microsoft.com/office/drawing/2014/main" id="{3286F2CC-3B8E-453D-B633-1C45A32B5C8C}"/>
              </a:ext>
            </a:extLst>
          </p:cNvPr>
          <p:cNvGraphicFramePr>
            <a:graphicFrameLocks noGrp="1"/>
          </p:cNvGraphicFramePr>
          <p:nvPr>
            <p:ph type="tbl" sz="quarter" idx="13"/>
            <p:extLst>
              <p:ext uri="{D42A27DB-BD31-4B8C-83A1-F6EECF244321}">
                <p14:modId xmlns:p14="http://schemas.microsoft.com/office/powerpoint/2010/main" val="616764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19440240"/>
                    </a:ext>
                  </a:extLst>
                </a:gridCol>
                <a:gridCol w="1481327">
                  <a:extLst>
                    <a:ext uri="{9D8B030D-6E8A-4147-A177-3AD203B41FA5}">
                      <a16:colId xmlns:a16="http://schemas.microsoft.com/office/drawing/2014/main" val="1125578297"/>
                    </a:ext>
                  </a:extLst>
                </a:gridCol>
                <a:gridCol w="493776">
                  <a:extLst>
                    <a:ext uri="{9D8B030D-6E8A-4147-A177-3AD203B41FA5}">
                      <a16:colId xmlns:a16="http://schemas.microsoft.com/office/drawing/2014/main" val="2335191713"/>
                    </a:ext>
                  </a:extLst>
                </a:gridCol>
                <a:gridCol w="493776">
                  <a:extLst>
                    <a:ext uri="{9D8B030D-6E8A-4147-A177-3AD203B41FA5}">
                      <a16:colId xmlns:a16="http://schemas.microsoft.com/office/drawing/2014/main" val="228933428"/>
                    </a:ext>
                  </a:extLst>
                </a:gridCol>
                <a:gridCol w="493776">
                  <a:extLst>
                    <a:ext uri="{9D8B030D-6E8A-4147-A177-3AD203B41FA5}">
                      <a16:colId xmlns:a16="http://schemas.microsoft.com/office/drawing/2014/main" val="1580061933"/>
                    </a:ext>
                  </a:extLst>
                </a:gridCol>
                <a:gridCol w="493776">
                  <a:extLst>
                    <a:ext uri="{9D8B030D-6E8A-4147-A177-3AD203B41FA5}">
                      <a16:colId xmlns:a16="http://schemas.microsoft.com/office/drawing/2014/main" val="2768944848"/>
                    </a:ext>
                  </a:extLst>
                </a:gridCol>
                <a:gridCol w="493776">
                  <a:extLst>
                    <a:ext uri="{9D8B030D-6E8A-4147-A177-3AD203B41FA5}">
                      <a16:colId xmlns:a16="http://schemas.microsoft.com/office/drawing/2014/main" val="1017761392"/>
                    </a:ext>
                  </a:extLst>
                </a:gridCol>
                <a:gridCol w="493776">
                  <a:extLst>
                    <a:ext uri="{9D8B030D-6E8A-4147-A177-3AD203B41FA5}">
                      <a16:colId xmlns:a16="http://schemas.microsoft.com/office/drawing/2014/main" val="2154566058"/>
                    </a:ext>
                  </a:extLst>
                </a:gridCol>
                <a:gridCol w="493776">
                  <a:extLst>
                    <a:ext uri="{9D8B030D-6E8A-4147-A177-3AD203B41FA5}">
                      <a16:colId xmlns:a16="http://schemas.microsoft.com/office/drawing/2014/main" val="383527005"/>
                    </a:ext>
                  </a:extLst>
                </a:gridCol>
                <a:gridCol w="493776">
                  <a:extLst>
                    <a:ext uri="{9D8B030D-6E8A-4147-A177-3AD203B41FA5}">
                      <a16:colId xmlns:a16="http://schemas.microsoft.com/office/drawing/2014/main" val="3102677744"/>
                    </a:ext>
                  </a:extLst>
                </a:gridCol>
                <a:gridCol w="493776">
                  <a:extLst>
                    <a:ext uri="{9D8B030D-6E8A-4147-A177-3AD203B41FA5}">
                      <a16:colId xmlns:a16="http://schemas.microsoft.com/office/drawing/2014/main" val="1425062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1126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- 2024-07-15 18:33:27</a:t>
                      </a:r>
                      <a:r>
                        <a:rPr kumimoji="0" lang="de-DE" sz="1000" b="0" i="0" u="none" strike="noStrike" kern="1200" cap="none" spc="0" normalizeH="0" baseline="0" noProof="0">
                          <a:ln>
                            <a:noFill/>
                          </a:ln>
                          <a:solidFill>
                            <a:prstClr val="black"/>
                          </a:solidFill>
                          <a:effectLst/>
                          <a:uLnTx/>
                          <a:uFillTx/>
                          <a:latin typeface="Calibri"/>
                          <a:ea typeface="+mn-ea"/>
                          <a:cs typeface="+mn-cs"/>
                        </a:rPr>
                        <a:t>
 🚆 🚧 Serhat Akgün hat seinen Job gerne gemacht: Wenn er den Piepton gehört hat und die Züge kamen, hat er mit der Kurbel die Schranke runtergelassen – und danach wieder hoch. Nach zwei Jahren ist jetzt Schluss damit: Der Bahnübergang kommt weg, denn die Strecke wird saniert und bekommt eine neue Unterführung. Was Serhat dann künftig macht, seht ihr im Reel.
#bahnuebergang #deutschebahn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1799370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1922279</a:t>
                      </a:r>
                    </a:p>
                  </a:txBody>
                  <a:tcPr/>
                </a:tc>
                <a:extLst>
                  <a:ext uri="{0D108BD9-81ED-4DB2-BD59-A6C34878D82A}">
                    <a16:rowId xmlns:a16="http://schemas.microsoft.com/office/drawing/2014/main" val="1956971691"/>
                  </a:ext>
                </a:extLst>
              </a:tr>
            </a:tbl>
          </a:graphicData>
        </a:graphic>
      </p:graphicFrame>
      <p:sp>
        <p:nvSpPr>
          <p:cNvPr id="4" name="Text Placeholder 3">
            <a:extLst>
              <a:ext uri="{FF2B5EF4-FFF2-40B4-BE49-F238E27FC236}">
                <a16:creationId xmlns:a16="http://schemas.microsoft.com/office/drawing/2014/main" id="{F290F6A5-D8E2-4091-B6DD-D4CD225E4D02}"/>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1573995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5D9C5-1AD9-49B9-8589-4F227A61C40D}"/>
              </a:ext>
            </a:extLst>
          </p:cNvPr>
          <p:cNvSpPr>
            <a:spLocks noGrp="1"/>
          </p:cNvSpPr>
          <p:nvPr>
            <p:ph type="title"/>
          </p:nvPr>
        </p:nvSpPr>
        <p:spPr/>
        <p:txBody>
          <a:bodyPr/>
          <a:lstStyle/>
          <a:p>
            <a:r>
              <a:rPr lang="en-US"/>
              <a:t>Instagram Posts Table | hessenschau - 12 of 25</a:t>
            </a:r>
          </a:p>
        </p:txBody>
      </p:sp>
      <p:graphicFrame>
        <p:nvGraphicFramePr>
          <p:cNvPr id="5" name="Table Placeholder 4">
            <a:extLst>
              <a:ext uri="{FF2B5EF4-FFF2-40B4-BE49-F238E27FC236}">
                <a16:creationId xmlns:a16="http://schemas.microsoft.com/office/drawing/2014/main" id="{73B55FE1-FB75-4C96-A7A0-7F475962E487}"/>
              </a:ext>
            </a:extLst>
          </p:cNvPr>
          <p:cNvGraphicFramePr>
            <a:graphicFrameLocks noGrp="1"/>
          </p:cNvGraphicFramePr>
          <p:nvPr>
            <p:ph type="tbl" sz="quarter" idx="13"/>
            <p:extLst>
              <p:ext uri="{D42A27DB-BD31-4B8C-83A1-F6EECF244321}">
                <p14:modId xmlns:p14="http://schemas.microsoft.com/office/powerpoint/2010/main" val="1902632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1365829"/>
                    </a:ext>
                  </a:extLst>
                </a:gridCol>
                <a:gridCol w="1481327">
                  <a:extLst>
                    <a:ext uri="{9D8B030D-6E8A-4147-A177-3AD203B41FA5}">
                      <a16:colId xmlns:a16="http://schemas.microsoft.com/office/drawing/2014/main" val="648002692"/>
                    </a:ext>
                  </a:extLst>
                </a:gridCol>
                <a:gridCol w="493776">
                  <a:extLst>
                    <a:ext uri="{9D8B030D-6E8A-4147-A177-3AD203B41FA5}">
                      <a16:colId xmlns:a16="http://schemas.microsoft.com/office/drawing/2014/main" val="1034430074"/>
                    </a:ext>
                  </a:extLst>
                </a:gridCol>
                <a:gridCol w="493776">
                  <a:extLst>
                    <a:ext uri="{9D8B030D-6E8A-4147-A177-3AD203B41FA5}">
                      <a16:colId xmlns:a16="http://schemas.microsoft.com/office/drawing/2014/main" val="3207408212"/>
                    </a:ext>
                  </a:extLst>
                </a:gridCol>
                <a:gridCol w="493776">
                  <a:extLst>
                    <a:ext uri="{9D8B030D-6E8A-4147-A177-3AD203B41FA5}">
                      <a16:colId xmlns:a16="http://schemas.microsoft.com/office/drawing/2014/main" val="1946432056"/>
                    </a:ext>
                  </a:extLst>
                </a:gridCol>
                <a:gridCol w="493776">
                  <a:extLst>
                    <a:ext uri="{9D8B030D-6E8A-4147-A177-3AD203B41FA5}">
                      <a16:colId xmlns:a16="http://schemas.microsoft.com/office/drawing/2014/main" val="2690252143"/>
                    </a:ext>
                  </a:extLst>
                </a:gridCol>
                <a:gridCol w="493776">
                  <a:extLst>
                    <a:ext uri="{9D8B030D-6E8A-4147-A177-3AD203B41FA5}">
                      <a16:colId xmlns:a16="http://schemas.microsoft.com/office/drawing/2014/main" val="955212104"/>
                    </a:ext>
                  </a:extLst>
                </a:gridCol>
                <a:gridCol w="493776">
                  <a:extLst>
                    <a:ext uri="{9D8B030D-6E8A-4147-A177-3AD203B41FA5}">
                      <a16:colId xmlns:a16="http://schemas.microsoft.com/office/drawing/2014/main" val="625511301"/>
                    </a:ext>
                  </a:extLst>
                </a:gridCol>
                <a:gridCol w="493776">
                  <a:extLst>
                    <a:ext uri="{9D8B030D-6E8A-4147-A177-3AD203B41FA5}">
                      <a16:colId xmlns:a16="http://schemas.microsoft.com/office/drawing/2014/main" val="1120289631"/>
                    </a:ext>
                  </a:extLst>
                </a:gridCol>
                <a:gridCol w="493776">
                  <a:extLst>
                    <a:ext uri="{9D8B030D-6E8A-4147-A177-3AD203B41FA5}">
                      <a16:colId xmlns:a16="http://schemas.microsoft.com/office/drawing/2014/main" val="3363169273"/>
                    </a:ext>
                  </a:extLst>
                </a:gridCol>
                <a:gridCol w="493776">
                  <a:extLst>
                    <a:ext uri="{9D8B030D-6E8A-4147-A177-3AD203B41FA5}">
                      <a16:colId xmlns:a16="http://schemas.microsoft.com/office/drawing/2014/main" val="529092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8637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- 2024-04-20 08:14:42</a:t>
                      </a:r>
                      <a:r>
                        <a:rPr kumimoji="0" lang="de-DE" sz="1000" b="0" i="0" u="none" strike="noStrike" kern="1200" cap="none" spc="0" normalizeH="0" baseline="0" noProof="0">
                          <a:ln>
                            <a:noFill/>
                          </a:ln>
                          <a:solidFill>
                            <a:prstClr val="black"/>
                          </a:solidFill>
                          <a:effectLst/>
                          <a:uLnTx/>
                          <a:uFillTx/>
                          <a:latin typeface="Calibri"/>
                          <a:ea typeface="+mn-ea"/>
                          <a:cs typeface="+mn-cs"/>
                        </a:rPr>
                        <a:t>
 Es ist kurz vor 2 Uhr in der Nacht, und der 7-jährige Hund Balou hört nicht auf zu bellen. Bernd Wiegand schaut nach und sieht Feuer in der Küche – und sagt dem Rest seiner Familie Bescheid. Alle können sich in Sicherheit bringen. Familie Wiegand ist sich sicher: Der Dackel-Berner-Sennenhund-Mix hat allen das Leben gerettet.
#bernersennen #dackel #hund #feuer #lebensretter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462459</a:t>
                      </a:r>
                    </a:p>
                  </a:txBody>
                  <a:tcPr/>
                </a:tc>
                <a:extLst>
                  <a:ext uri="{0D108BD9-81ED-4DB2-BD59-A6C34878D82A}">
                    <a16:rowId xmlns:a16="http://schemas.microsoft.com/office/drawing/2014/main" val="2255898308"/>
                  </a:ext>
                </a:extLst>
              </a:tr>
            </a:tbl>
          </a:graphicData>
        </a:graphic>
      </p:graphicFrame>
      <p:sp>
        <p:nvSpPr>
          <p:cNvPr id="4" name="Text Placeholder 3">
            <a:extLst>
              <a:ext uri="{FF2B5EF4-FFF2-40B4-BE49-F238E27FC236}">
                <a16:creationId xmlns:a16="http://schemas.microsoft.com/office/drawing/2014/main" id="{AFF9F115-C0C1-48EC-AE70-8CBAB73ED42C}"/>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3038447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7B8D7-C35C-426A-81E8-EDA58838E5B7}"/>
              </a:ext>
            </a:extLst>
          </p:cNvPr>
          <p:cNvSpPr>
            <a:spLocks noGrp="1"/>
          </p:cNvSpPr>
          <p:nvPr>
            <p:ph type="title"/>
          </p:nvPr>
        </p:nvSpPr>
        <p:spPr/>
        <p:txBody>
          <a:bodyPr/>
          <a:lstStyle/>
          <a:p>
            <a:r>
              <a:rPr lang="en-US"/>
              <a:t>Instagram Posts Table | hessenschau - 13 of 25</a:t>
            </a:r>
          </a:p>
        </p:txBody>
      </p:sp>
      <p:graphicFrame>
        <p:nvGraphicFramePr>
          <p:cNvPr id="5" name="Table Placeholder 4">
            <a:extLst>
              <a:ext uri="{FF2B5EF4-FFF2-40B4-BE49-F238E27FC236}">
                <a16:creationId xmlns:a16="http://schemas.microsoft.com/office/drawing/2014/main" id="{3119EABA-DA71-4AD4-BE92-7BA805A57D40}"/>
              </a:ext>
            </a:extLst>
          </p:cNvPr>
          <p:cNvGraphicFramePr>
            <a:graphicFrameLocks noGrp="1"/>
          </p:cNvGraphicFramePr>
          <p:nvPr>
            <p:ph type="tbl" sz="quarter" idx="13"/>
            <p:extLst>
              <p:ext uri="{D42A27DB-BD31-4B8C-83A1-F6EECF244321}">
                <p14:modId xmlns:p14="http://schemas.microsoft.com/office/powerpoint/2010/main" val="2205468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56311529"/>
                    </a:ext>
                  </a:extLst>
                </a:gridCol>
                <a:gridCol w="1481327">
                  <a:extLst>
                    <a:ext uri="{9D8B030D-6E8A-4147-A177-3AD203B41FA5}">
                      <a16:colId xmlns:a16="http://schemas.microsoft.com/office/drawing/2014/main" val="230994101"/>
                    </a:ext>
                  </a:extLst>
                </a:gridCol>
                <a:gridCol w="493776">
                  <a:extLst>
                    <a:ext uri="{9D8B030D-6E8A-4147-A177-3AD203B41FA5}">
                      <a16:colId xmlns:a16="http://schemas.microsoft.com/office/drawing/2014/main" val="4186916134"/>
                    </a:ext>
                  </a:extLst>
                </a:gridCol>
                <a:gridCol w="493776">
                  <a:extLst>
                    <a:ext uri="{9D8B030D-6E8A-4147-A177-3AD203B41FA5}">
                      <a16:colId xmlns:a16="http://schemas.microsoft.com/office/drawing/2014/main" val="1691570272"/>
                    </a:ext>
                  </a:extLst>
                </a:gridCol>
                <a:gridCol w="493776">
                  <a:extLst>
                    <a:ext uri="{9D8B030D-6E8A-4147-A177-3AD203B41FA5}">
                      <a16:colId xmlns:a16="http://schemas.microsoft.com/office/drawing/2014/main" val="154425824"/>
                    </a:ext>
                  </a:extLst>
                </a:gridCol>
                <a:gridCol w="493776">
                  <a:extLst>
                    <a:ext uri="{9D8B030D-6E8A-4147-A177-3AD203B41FA5}">
                      <a16:colId xmlns:a16="http://schemas.microsoft.com/office/drawing/2014/main" val="738129920"/>
                    </a:ext>
                  </a:extLst>
                </a:gridCol>
                <a:gridCol w="493776">
                  <a:extLst>
                    <a:ext uri="{9D8B030D-6E8A-4147-A177-3AD203B41FA5}">
                      <a16:colId xmlns:a16="http://schemas.microsoft.com/office/drawing/2014/main" val="927253766"/>
                    </a:ext>
                  </a:extLst>
                </a:gridCol>
                <a:gridCol w="493776">
                  <a:extLst>
                    <a:ext uri="{9D8B030D-6E8A-4147-A177-3AD203B41FA5}">
                      <a16:colId xmlns:a16="http://schemas.microsoft.com/office/drawing/2014/main" val="3523115421"/>
                    </a:ext>
                  </a:extLst>
                </a:gridCol>
                <a:gridCol w="493776">
                  <a:extLst>
                    <a:ext uri="{9D8B030D-6E8A-4147-A177-3AD203B41FA5}">
                      <a16:colId xmlns:a16="http://schemas.microsoft.com/office/drawing/2014/main" val="2565932869"/>
                    </a:ext>
                  </a:extLst>
                </a:gridCol>
                <a:gridCol w="493776">
                  <a:extLst>
                    <a:ext uri="{9D8B030D-6E8A-4147-A177-3AD203B41FA5}">
                      <a16:colId xmlns:a16="http://schemas.microsoft.com/office/drawing/2014/main" val="2422108107"/>
                    </a:ext>
                  </a:extLst>
                </a:gridCol>
                <a:gridCol w="493776">
                  <a:extLst>
                    <a:ext uri="{9D8B030D-6E8A-4147-A177-3AD203B41FA5}">
                      <a16:colId xmlns:a16="http://schemas.microsoft.com/office/drawing/2014/main" val="4142872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6762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- 2024-10-07 05:27:53</a:t>
                      </a:r>
                      <a:r>
                        <a:rPr kumimoji="0" lang="de-DE" sz="1000" b="0" i="0" u="none" strike="noStrike" kern="1200" cap="none" spc="0" normalizeH="0" baseline="0" noProof="0">
                          <a:ln>
                            <a:noFill/>
                          </a:ln>
                          <a:solidFill>
                            <a:prstClr val="black"/>
                          </a:solidFill>
                          <a:effectLst/>
                          <a:uLnTx/>
                          <a:uFillTx/>
                          <a:latin typeface="Calibri"/>
                          <a:ea typeface="+mn-ea"/>
                          <a:cs typeface="+mn-cs"/>
                        </a:rPr>
                        <a:t>
 Während die Rufe nach vermehrten Abschiebungen lauter werden, sorgt die Abschiebung der 18-jährigen Aysu nach Aserbaidschan in Linden bei Gießen bei vielen für Kopfschütteln. Aysu wollte eine Ausbildung zur Altenpflegehilfskraft anfangen und wurde von der Abschiebung überrascht. Sie hat schon als Kind Gewalt von ihrem Vater erfahren und sollte mit 13 Jahren verheiratet werden. Der Vater ist ihr und ihrer Mutter nach Deutschland gefolgt, als sie 2022 dorthin geflohen sind. Er wurde aus Deutschland abgeschoben, weil er gewalttätig war und Aysus Mutter ist eines Tages verschwunden. Seitdem lebte Aysu allein in Wohngruppen.
#abschiebungen #linden #migration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747939</a:t>
                      </a:r>
                    </a:p>
                  </a:txBody>
                  <a:tcPr/>
                </a:tc>
                <a:extLst>
                  <a:ext uri="{0D108BD9-81ED-4DB2-BD59-A6C34878D82A}">
                    <a16:rowId xmlns:a16="http://schemas.microsoft.com/office/drawing/2014/main" val="3128537604"/>
                  </a:ext>
                </a:extLst>
              </a:tr>
            </a:tbl>
          </a:graphicData>
        </a:graphic>
      </p:graphicFrame>
      <p:sp>
        <p:nvSpPr>
          <p:cNvPr id="4" name="Text Placeholder 3">
            <a:extLst>
              <a:ext uri="{FF2B5EF4-FFF2-40B4-BE49-F238E27FC236}">
                <a16:creationId xmlns:a16="http://schemas.microsoft.com/office/drawing/2014/main" id="{1C697AF8-A5BF-4EFF-954A-A6D3EA5F462B}"/>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1812544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D9C3E-BEF0-4863-8E41-384CE755C230}"/>
              </a:ext>
            </a:extLst>
          </p:cNvPr>
          <p:cNvSpPr>
            <a:spLocks noGrp="1"/>
          </p:cNvSpPr>
          <p:nvPr>
            <p:ph type="title"/>
          </p:nvPr>
        </p:nvSpPr>
        <p:spPr/>
        <p:txBody>
          <a:bodyPr/>
          <a:lstStyle/>
          <a:p>
            <a:r>
              <a:rPr lang="en-US"/>
              <a:t>Instagram Posts Table | hessenschau - 14 of 25</a:t>
            </a:r>
          </a:p>
        </p:txBody>
      </p:sp>
      <p:graphicFrame>
        <p:nvGraphicFramePr>
          <p:cNvPr id="5" name="Table Placeholder 4">
            <a:extLst>
              <a:ext uri="{FF2B5EF4-FFF2-40B4-BE49-F238E27FC236}">
                <a16:creationId xmlns:a16="http://schemas.microsoft.com/office/drawing/2014/main" id="{721704CD-2AC1-42C9-B198-D1ECA0AD2F51}"/>
              </a:ext>
            </a:extLst>
          </p:cNvPr>
          <p:cNvGraphicFramePr>
            <a:graphicFrameLocks noGrp="1"/>
          </p:cNvGraphicFramePr>
          <p:nvPr>
            <p:ph type="tbl" sz="quarter" idx="13"/>
            <p:extLst>
              <p:ext uri="{D42A27DB-BD31-4B8C-83A1-F6EECF244321}">
                <p14:modId xmlns:p14="http://schemas.microsoft.com/office/powerpoint/2010/main" val="1795889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91628407"/>
                    </a:ext>
                  </a:extLst>
                </a:gridCol>
                <a:gridCol w="1481327">
                  <a:extLst>
                    <a:ext uri="{9D8B030D-6E8A-4147-A177-3AD203B41FA5}">
                      <a16:colId xmlns:a16="http://schemas.microsoft.com/office/drawing/2014/main" val="1687893578"/>
                    </a:ext>
                  </a:extLst>
                </a:gridCol>
                <a:gridCol w="493776">
                  <a:extLst>
                    <a:ext uri="{9D8B030D-6E8A-4147-A177-3AD203B41FA5}">
                      <a16:colId xmlns:a16="http://schemas.microsoft.com/office/drawing/2014/main" val="1703358389"/>
                    </a:ext>
                  </a:extLst>
                </a:gridCol>
                <a:gridCol w="493776">
                  <a:extLst>
                    <a:ext uri="{9D8B030D-6E8A-4147-A177-3AD203B41FA5}">
                      <a16:colId xmlns:a16="http://schemas.microsoft.com/office/drawing/2014/main" val="196532971"/>
                    </a:ext>
                  </a:extLst>
                </a:gridCol>
                <a:gridCol w="493776">
                  <a:extLst>
                    <a:ext uri="{9D8B030D-6E8A-4147-A177-3AD203B41FA5}">
                      <a16:colId xmlns:a16="http://schemas.microsoft.com/office/drawing/2014/main" val="944251205"/>
                    </a:ext>
                  </a:extLst>
                </a:gridCol>
                <a:gridCol w="493776">
                  <a:extLst>
                    <a:ext uri="{9D8B030D-6E8A-4147-A177-3AD203B41FA5}">
                      <a16:colId xmlns:a16="http://schemas.microsoft.com/office/drawing/2014/main" val="2631407220"/>
                    </a:ext>
                  </a:extLst>
                </a:gridCol>
                <a:gridCol w="493776">
                  <a:extLst>
                    <a:ext uri="{9D8B030D-6E8A-4147-A177-3AD203B41FA5}">
                      <a16:colId xmlns:a16="http://schemas.microsoft.com/office/drawing/2014/main" val="3084043076"/>
                    </a:ext>
                  </a:extLst>
                </a:gridCol>
                <a:gridCol w="493776">
                  <a:extLst>
                    <a:ext uri="{9D8B030D-6E8A-4147-A177-3AD203B41FA5}">
                      <a16:colId xmlns:a16="http://schemas.microsoft.com/office/drawing/2014/main" val="1913717531"/>
                    </a:ext>
                  </a:extLst>
                </a:gridCol>
                <a:gridCol w="493776">
                  <a:extLst>
                    <a:ext uri="{9D8B030D-6E8A-4147-A177-3AD203B41FA5}">
                      <a16:colId xmlns:a16="http://schemas.microsoft.com/office/drawing/2014/main" val="1092617809"/>
                    </a:ext>
                  </a:extLst>
                </a:gridCol>
                <a:gridCol w="493776">
                  <a:extLst>
                    <a:ext uri="{9D8B030D-6E8A-4147-A177-3AD203B41FA5}">
                      <a16:colId xmlns:a16="http://schemas.microsoft.com/office/drawing/2014/main" val="3012483112"/>
                    </a:ext>
                  </a:extLst>
                </a:gridCol>
                <a:gridCol w="493776">
                  <a:extLst>
                    <a:ext uri="{9D8B030D-6E8A-4147-A177-3AD203B41FA5}">
                      <a16:colId xmlns:a16="http://schemas.microsoft.com/office/drawing/2014/main" val="2692566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4379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- 2024-08-20 05:38:29</a:t>
                      </a:r>
                      <a:r>
                        <a:rPr kumimoji="0" lang="de-DE" sz="1000" b="0" i="0" u="none" strike="noStrike" kern="1200" cap="none" spc="0" normalizeH="0" baseline="0" noProof="0">
                          <a:ln>
                            <a:noFill/>
                          </a:ln>
                          <a:solidFill>
                            <a:prstClr val="black"/>
                          </a:solidFill>
                          <a:effectLst/>
                          <a:uLnTx/>
                          <a:uFillTx/>
                          <a:latin typeface="Calibri"/>
                          <a:ea typeface="+mn-ea"/>
                          <a:cs typeface="+mn-cs"/>
                        </a:rPr>
                        <a:t>
 Es ist 7:30 Uhr, ihr kommt im Büro an und seht – ein Schaf 🐑 . Das ist zumindest für die Kolleg:innen von Jackie in Frielendorf (Schwalm-Eder-Kreis) so. Seit Mai bringt sie ihr Lämmchen Jack mit zur Arbeit. Warum, erfahrt ihr im Reel!
#schaf #landleben #buerohund #bueroschaf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1348638</a:t>
                      </a:r>
                    </a:p>
                  </a:txBody>
                  <a:tcPr/>
                </a:tc>
                <a:extLst>
                  <a:ext uri="{0D108BD9-81ED-4DB2-BD59-A6C34878D82A}">
                    <a16:rowId xmlns:a16="http://schemas.microsoft.com/office/drawing/2014/main" val="2548615031"/>
                  </a:ext>
                </a:extLst>
              </a:tr>
            </a:tbl>
          </a:graphicData>
        </a:graphic>
      </p:graphicFrame>
      <p:sp>
        <p:nvSpPr>
          <p:cNvPr id="4" name="Text Placeholder 3">
            <a:extLst>
              <a:ext uri="{FF2B5EF4-FFF2-40B4-BE49-F238E27FC236}">
                <a16:creationId xmlns:a16="http://schemas.microsoft.com/office/drawing/2014/main" id="{6D9AD144-3D24-4168-88D7-ABBFEE09CE64}"/>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300923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53426-CD90-40CE-88BE-83558E46F583}"/>
              </a:ext>
            </a:extLst>
          </p:cNvPr>
          <p:cNvSpPr>
            <a:spLocks noGrp="1"/>
          </p:cNvSpPr>
          <p:nvPr>
            <p:ph type="title"/>
          </p:nvPr>
        </p:nvSpPr>
        <p:spPr/>
        <p:txBody>
          <a:bodyPr/>
          <a:lstStyle/>
          <a:p>
            <a:r>
              <a:rPr lang="en-US"/>
              <a:t>Instagram Posts Table | hessenschau - 15 of 25</a:t>
            </a:r>
          </a:p>
        </p:txBody>
      </p:sp>
      <p:graphicFrame>
        <p:nvGraphicFramePr>
          <p:cNvPr id="5" name="Table Placeholder 4">
            <a:extLst>
              <a:ext uri="{FF2B5EF4-FFF2-40B4-BE49-F238E27FC236}">
                <a16:creationId xmlns:a16="http://schemas.microsoft.com/office/drawing/2014/main" id="{2BF20417-93D1-4F54-9555-C6C7CCFF2057}"/>
              </a:ext>
            </a:extLst>
          </p:cNvPr>
          <p:cNvGraphicFramePr>
            <a:graphicFrameLocks noGrp="1"/>
          </p:cNvGraphicFramePr>
          <p:nvPr>
            <p:ph type="tbl" sz="quarter" idx="13"/>
            <p:extLst>
              <p:ext uri="{D42A27DB-BD31-4B8C-83A1-F6EECF244321}">
                <p14:modId xmlns:p14="http://schemas.microsoft.com/office/powerpoint/2010/main" val="1836024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79219617"/>
                    </a:ext>
                  </a:extLst>
                </a:gridCol>
                <a:gridCol w="1481327">
                  <a:extLst>
                    <a:ext uri="{9D8B030D-6E8A-4147-A177-3AD203B41FA5}">
                      <a16:colId xmlns:a16="http://schemas.microsoft.com/office/drawing/2014/main" val="1716369064"/>
                    </a:ext>
                  </a:extLst>
                </a:gridCol>
                <a:gridCol w="493776">
                  <a:extLst>
                    <a:ext uri="{9D8B030D-6E8A-4147-A177-3AD203B41FA5}">
                      <a16:colId xmlns:a16="http://schemas.microsoft.com/office/drawing/2014/main" val="1069638635"/>
                    </a:ext>
                  </a:extLst>
                </a:gridCol>
                <a:gridCol w="493776">
                  <a:extLst>
                    <a:ext uri="{9D8B030D-6E8A-4147-A177-3AD203B41FA5}">
                      <a16:colId xmlns:a16="http://schemas.microsoft.com/office/drawing/2014/main" val="2082619156"/>
                    </a:ext>
                  </a:extLst>
                </a:gridCol>
                <a:gridCol w="493776">
                  <a:extLst>
                    <a:ext uri="{9D8B030D-6E8A-4147-A177-3AD203B41FA5}">
                      <a16:colId xmlns:a16="http://schemas.microsoft.com/office/drawing/2014/main" val="1822590075"/>
                    </a:ext>
                  </a:extLst>
                </a:gridCol>
                <a:gridCol w="493776">
                  <a:extLst>
                    <a:ext uri="{9D8B030D-6E8A-4147-A177-3AD203B41FA5}">
                      <a16:colId xmlns:a16="http://schemas.microsoft.com/office/drawing/2014/main" val="2234609859"/>
                    </a:ext>
                  </a:extLst>
                </a:gridCol>
                <a:gridCol w="493776">
                  <a:extLst>
                    <a:ext uri="{9D8B030D-6E8A-4147-A177-3AD203B41FA5}">
                      <a16:colId xmlns:a16="http://schemas.microsoft.com/office/drawing/2014/main" val="2970148226"/>
                    </a:ext>
                  </a:extLst>
                </a:gridCol>
                <a:gridCol w="493776">
                  <a:extLst>
                    <a:ext uri="{9D8B030D-6E8A-4147-A177-3AD203B41FA5}">
                      <a16:colId xmlns:a16="http://schemas.microsoft.com/office/drawing/2014/main" val="3979768119"/>
                    </a:ext>
                  </a:extLst>
                </a:gridCol>
                <a:gridCol w="493776">
                  <a:extLst>
                    <a:ext uri="{9D8B030D-6E8A-4147-A177-3AD203B41FA5}">
                      <a16:colId xmlns:a16="http://schemas.microsoft.com/office/drawing/2014/main" val="2873269991"/>
                    </a:ext>
                  </a:extLst>
                </a:gridCol>
                <a:gridCol w="493776">
                  <a:extLst>
                    <a:ext uri="{9D8B030D-6E8A-4147-A177-3AD203B41FA5}">
                      <a16:colId xmlns:a16="http://schemas.microsoft.com/office/drawing/2014/main" val="2474351435"/>
                    </a:ext>
                  </a:extLst>
                </a:gridCol>
                <a:gridCol w="493776">
                  <a:extLst>
                    <a:ext uri="{9D8B030D-6E8A-4147-A177-3AD203B41FA5}">
                      <a16:colId xmlns:a16="http://schemas.microsoft.com/office/drawing/2014/main" val="986929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7014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- 2024-10-09 17:38:04</a:t>
                      </a:r>
                      <a:r>
                        <a:rPr kumimoji="0" lang="de-DE" sz="1000" b="0" i="0" u="none" strike="noStrike" kern="1200" cap="none" spc="0" normalizeH="0" baseline="0" noProof="0">
                          <a:ln>
                            <a:noFill/>
                          </a:ln>
                          <a:solidFill>
                            <a:prstClr val="black"/>
                          </a:solidFill>
                          <a:effectLst/>
                          <a:uLnTx/>
                          <a:uFillTx/>
                          <a:latin typeface="Calibri"/>
                          <a:ea typeface="+mn-ea"/>
                          <a:cs typeface="+mn-cs"/>
                        </a:rPr>
                        <a:t>
 Im Hessischen Landtag wurde am Mittwoch dem vor 50 Jahren verstorbenen Oskar Schindler gedacht. Der Frankfurter Unternehmer hatte während des Zweiten Weltkriegs mehr als 1.000 Jüdinnen und Juden vor den Nazis gerettet – auch die Eltern und die Großmutter des Publizisten Michel Friedman.
Friedman erntete für seine emotionale Rede zu Schindlers Gedenken eine Menge Applaus. Nur von der AfD kamen kritische Stimmen. Fraktionsvorsitzender Robert Lambrou sagte im Anschluss: „Ich fand es schade, dass Friedmann nur wenig über Schindler gesprochen hat und viel über die AfD.“
#oskarschindler #hessischerlandtag #wiesbaden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625406</a:t>
                      </a:r>
                    </a:p>
                  </a:txBody>
                  <a:tcPr/>
                </a:tc>
                <a:extLst>
                  <a:ext uri="{0D108BD9-81ED-4DB2-BD59-A6C34878D82A}">
                    <a16:rowId xmlns:a16="http://schemas.microsoft.com/office/drawing/2014/main" val="4038438582"/>
                  </a:ext>
                </a:extLst>
              </a:tr>
            </a:tbl>
          </a:graphicData>
        </a:graphic>
      </p:graphicFrame>
      <p:sp>
        <p:nvSpPr>
          <p:cNvPr id="4" name="Text Placeholder 3">
            <a:extLst>
              <a:ext uri="{FF2B5EF4-FFF2-40B4-BE49-F238E27FC236}">
                <a16:creationId xmlns:a16="http://schemas.microsoft.com/office/drawing/2014/main" id="{CEF0E054-EAF1-424A-AFC4-71363B76FE18}"/>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371079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22F5F-E8F2-4467-8A75-D95B6ED67ADB}"/>
              </a:ext>
            </a:extLst>
          </p:cNvPr>
          <p:cNvSpPr>
            <a:spLocks noGrp="1"/>
          </p:cNvSpPr>
          <p:nvPr>
            <p:ph type="title"/>
          </p:nvPr>
        </p:nvSpPr>
        <p:spPr/>
        <p:txBody>
          <a:bodyPr/>
          <a:lstStyle/>
          <a:p>
            <a:r>
              <a:rPr lang="en-US"/>
              <a:t>Instagram Posts Table | hessenschau - 16 of 25</a:t>
            </a:r>
          </a:p>
        </p:txBody>
      </p:sp>
      <p:graphicFrame>
        <p:nvGraphicFramePr>
          <p:cNvPr id="5" name="Table Placeholder 4">
            <a:extLst>
              <a:ext uri="{FF2B5EF4-FFF2-40B4-BE49-F238E27FC236}">
                <a16:creationId xmlns:a16="http://schemas.microsoft.com/office/drawing/2014/main" id="{8DA62B7E-CA9B-4797-B0A8-76365A1171EE}"/>
              </a:ext>
            </a:extLst>
          </p:cNvPr>
          <p:cNvGraphicFramePr>
            <a:graphicFrameLocks noGrp="1"/>
          </p:cNvGraphicFramePr>
          <p:nvPr>
            <p:ph type="tbl" sz="quarter" idx="13"/>
            <p:extLst>
              <p:ext uri="{D42A27DB-BD31-4B8C-83A1-F6EECF244321}">
                <p14:modId xmlns:p14="http://schemas.microsoft.com/office/powerpoint/2010/main" val="1460365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33103720"/>
                    </a:ext>
                  </a:extLst>
                </a:gridCol>
                <a:gridCol w="1481327">
                  <a:extLst>
                    <a:ext uri="{9D8B030D-6E8A-4147-A177-3AD203B41FA5}">
                      <a16:colId xmlns:a16="http://schemas.microsoft.com/office/drawing/2014/main" val="2095708537"/>
                    </a:ext>
                  </a:extLst>
                </a:gridCol>
                <a:gridCol w="493776">
                  <a:extLst>
                    <a:ext uri="{9D8B030D-6E8A-4147-A177-3AD203B41FA5}">
                      <a16:colId xmlns:a16="http://schemas.microsoft.com/office/drawing/2014/main" val="2103234763"/>
                    </a:ext>
                  </a:extLst>
                </a:gridCol>
                <a:gridCol w="493776">
                  <a:extLst>
                    <a:ext uri="{9D8B030D-6E8A-4147-A177-3AD203B41FA5}">
                      <a16:colId xmlns:a16="http://schemas.microsoft.com/office/drawing/2014/main" val="3126064984"/>
                    </a:ext>
                  </a:extLst>
                </a:gridCol>
                <a:gridCol w="493776">
                  <a:extLst>
                    <a:ext uri="{9D8B030D-6E8A-4147-A177-3AD203B41FA5}">
                      <a16:colId xmlns:a16="http://schemas.microsoft.com/office/drawing/2014/main" val="1827705237"/>
                    </a:ext>
                  </a:extLst>
                </a:gridCol>
                <a:gridCol w="493776">
                  <a:extLst>
                    <a:ext uri="{9D8B030D-6E8A-4147-A177-3AD203B41FA5}">
                      <a16:colId xmlns:a16="http://schemas.microsoft.com/office/drawing/2014/main" val="4186838284"/>
                    </a:ext>
                  </a:extLst>
                </a:gridCol>
                <a:gridCol w="493776">
                  <a:extLst>
                    <a:ext uri="{9D8B030D-6E8A-4147-A177-3AD203B41FA5}">
                      <a16:colId xmlns:a16="http://schemas.microsoft.com/office/drawing/2014/main" val="1812655511"/>
                    </a:ext>
                  </a:extLst>
                </a:gridCol>
                <a:gridCol w="493776">
                  <a:extLst>
                    <a:ext uri="{9D8B030D-6E8A-4147-A177-3AD203B41FA5}">
                      <a16:colId xmlns:a16="http://schemas.microsoft.com/office/drawing/2014/main" val="1811688778"/>
                    </a:ext>
                  </a:extLst>
                </a:gridCol>
                <a:gridCol w="493776">
                  <a:extLst>
                    <a:ext uri="{9D8B030D-6E8A-4147-A177-3AD203B41FA5}">
                      <a16:colId xmlns:a16="http://schemas.microsoft.com/office/drawing/2014/main" val="3477766746"/>
                    </a:ext>
                  </a:extLst>
                </a:gridCol>
                <a:gridCol w="493776">
                  <a:extLst>
                    <a:ext uri="{9D8B030D-6E8A-4147-A177-3AD203B41FA5}">
                      <a16:colId xmlns:a16="http://schemas.microsoft.com/office/drawing/2014/main" val="4078907317"/>
                    </a:ext>
                  </a:extLst>
                </a:gridCol>
                <a:gridCol w="493776">
                  <a:extLst>
                    <a:ext uri="{9D8B030D-6E8A-4147-A177-3AD203B41FA5}">
                      <a16:colId xmlns:a16="http://schemas.microsoft.com/office/drawing/2014/main" val="522302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56748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- 2024-10-27 12:27:24</a:t>
                      </a:r>
                      <a:r>
                        <a:rPr kumimoji="0" lang="de-DE" sz="1000" b="0" i="0" u="none" strike="noStrike" kern="1200" cap="none" spc="0" normalizeH="0" baseline="0" noProof="0">
                          <a:ln>
                            <a:noFill/>
                          </a:ln>
                          <a:solidFill>
                            <a:prstClr val="black"/>
                          </a:solidFill>
                          <a:effectLst/>
                          <a:uLnTx/>
                          <a:uFillTx/>
                          <a:latin typeface="Calibri"/>
                          <a:ea typeface="+mn-ea"/>
                          <a:cs typeface="+mn-cs"/>
                        </a:rPr>
                        <a:t>
 Christian Bätz aus Kirtorf (Vogelsberg) ist mit 22 erfolgreicher Jung-Unternehmer - mit einem Nischenprodukt. Er hat eine Steuerung für Landwirtschaftssimulatoren entwickelt - eine Trecker-Konsole. Damit will er Simulator zocken so authentisch wie möglich machen.  
#Trecker #konsole #gaming #start-up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2247497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2265638</a:t>
                      </a:r>
                    </a:p>
                  </a:txBody>
                  <a:tcPr/>
                </a:tc>
                <a:extLst>
                  <a:ext uri="{0D108BD9-81ED-4DB2-BD59-A6C34878D82A}">
                    <a16:rowId xmlns:a16="http://schemas.microsoft.com/office/drawing/2014/main" val="4144666300"/>
                  </a:ext>
                </a:extLst>
              </a:tr>
            </a:tbl>
          </a:graphicData>
        </a:graphic>
      </p:graphicFrame>
      <p:sp>
        <p:nvSpPr>
          <p:cNvPr id="4" name="Text Placeholder 3">
            <a:extLst>
              <a:ext uri="{FF2B5EF4-FFF2-40B4-BE49-F238E27FC236}">
                <a16:creationId xmlns:a16="http://schemas.microsoft.com/office/drawing/2014/main" id="{75705948-720F-4421-A2A8-76B1D688EB6D}"/>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647111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11306-D4BB-416E-B641-E3DB099485E9}"/>
              </a:ext>
            </a:extLst>
          </p:cNvPr>
          <p:cNvSpPr>
            <a:spLocks noGrp="1"/>
          </p:cNvSpPr>
          <p:nvPr>
            <p:ph type="title"/>
          </p:nvPr>
        </p:nvSpPr>
        <p:spPr/>
        <p:txBody>
          <a:bodyPr/>
          <a:lstStyle/>
          <a:p>
            <a:r>
              <a:rPr lang="en-US"/>
              <a:t>Instagram Posts Table | hessenschau - 17 of 25</a:t>
            </a:r>
          </a:p>
        </p:txBody>
      </p:sp>
      <p:graphicFrame>
        <p:nvGraphicFramePr>
          <p:cNvPr id="5" name="Table Placeholder 4">
            <a:extLst>
              <a:ext uri="{FF2B5EF4-FFF2-40B4-BE49-F238E27FC236}">
                <a16:creationId xmlns:a16="http://schemas.microsoft.com/office/drawing/2014/main" id="{9B4CE035-70A4-4371-8BA4-BB0E37020560}"/>
              </a:ext>
            </a:extLst>
          </p:cNvPr>
          <p:cNvGraphicFramePr>
            <a:graphicFrameLocks noGrp="1"/>
          </p:cNvGraphicFramePr>
          <p:nvPr>
            <p:ph type="tbl" sz="quarter" idx="13"/>
            <p:extLst>
              <p:ext uri="{D42A27DB-BD31-4B8C-83A1-F6EECF244321}">
                <p14:modId xmlns:p14="http://schemas.microsoft.com/office/powerpoint/2010/main" val="42602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54037854"/>
                    </a:ext>
                  </a:extLst>
                </a:gridCol>
                <a:gridCol w="1481327">
                  <a:extLst>
                    <a:ext uri="{9D8B030D-6E8A-4147-A177-3AD203B41FA5}">
                      <a16:colId xmlns:a16="http://schemas.microsoft.com/office/drawing/2014/main" val="2363757147"/>
                    </a:ext>
                  </a:extLst>
                </a:gridCol>
                <a:gridCol w="493776">
                  <a:extLst>
                    <a:ext uri="{9D8B030D-6E8A-4147-A177-3AD203B41FA5}">
                      <a16:colId xmlns:a16="http://schemas.microsoft.com/office/drawing/2014/main" val="4212545560"/>
                    </a:ext>
                  </a:extLst>
                </a:gridCol>
                <a:gridCol w="493776">
                  <a:extLst>
                    <a:ext uri="{9D8B030D-6E8A-4147-A177-3AD203B41FA5}">
                      <a16:colId xmlns:a16="http://schemas.microsoft.com/office/drawing/2014/main" val="755220704"/>
                    </a:ext>
                  </a:extLst>
                </a:gridCol>
                <a:gridCol w="493776">
                  <a:extLst>
                    <a:ext uri="{9D8B030D-6E8A-4147-A177-3AD203B41FA5}">
                      <a16:colId xmlns:a16="http://schemas.microsoft.com/office/drawing/2014/main" val="1779650047"/>
                    </a:ext>
                  </a:extLst>
                </a:gridCol>
                <a:gridCol w="493776">
                  <a:extLst>
                    <a:ext uri="{9D8B030D-6E8A-4147-A177-3AD203B41FA5}">
                      <a16:colId xmlns:a16="http://schemas.microsoft.com/office/drawing/2014/main" val="3556006430"/>
                    </a:ext>
                  </a:extLst>
                </a:gridCol>
                <a:gridCol w="493776">
                  <a:extLst>
                    <a:ext uri="{9D8B030D-6E8A-4147-A177-3AD203B41FA5}">
                      <a16:colId xmlns:a16="http://schemas.microsoft.com/office/drawing/2014/main" val="3601082857"/>
                    </a:ext>
                  </a:extLst>
                </a:gridCol>
                <a:gridCol w="493776">
                  <a:extLst>
                    <a:ext uri="{9D8B030D-6E8A-4147-A177-3AD203B41FA5}">
                      <a16:colId xmlns:a16="http://schemas.microsoft.com/office/drawing/2014/main" val="3689350224"/>
                    </a:ext>
                  </a:extLst>
                </a:gridCol>
                <a:gridCol w="493776">
                  <a:extLst>
                    <a:ext uri="{9D8B030D-6E8A-4147-A177-3AD203B41FA5}">
                      <a16:colId xmlns:a16="http://schemas.microsoft.com/office/drawing/2014/main" val="646958666"/>
                    </a:ext>
                  </a:extLst>
                </a:gridCol>
                <a:gridCol w="493776">
                  <a:extLst>
                    <a:ext uri="{9D8B030D-6E8A-4147-A177-3AD203B41FA5}">
                      <a16:colId xmlns:a16="http://schemas.microsoft.com/office/drawing/2014/main" val="3445428347"/>
                    </a:ext>
                  </a:extLst>
                </a:gridCol>
                <a:gridCol w="493776">
                  <a:extLst>
                    <a:ext uri="{9D8B030D-6E8A-4147-A177-3AD203B41FA5}">
                      <a16:colId xmlns:a16="http://schemas.microsoft.com/office/drawing/2014/main" val="156924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8878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- 2024-04-19 09:03:47</a:t>
                      </a:r>
                      <a:r>
                        <a:rPr kumimoji="0" lang="de-DE" sz="1000" b="0" i="0" u="none" strike="noStrike" kern="1200" cap="none" spc="0" normalizeH="0" baseline="0" noProof="0">
                          <a:ln>
                            <a:noFill/>
                          </a:ln>
                          <a:solidFill>
                            <a:prstClr val="black"/>
                          </a:solidFill>
                          <a:effectLst/>
                          <a:uLnTx/>
                          <a:uFillTx/>
                          <a:latin typeface="Calibri"/>
                          <a:ea typeface="+mn-ea"/>
                          <a:cs typeface="+mn-cs"/>
                        </a:rPr>
                        <a:t>
 👩‍🎓👨‍🎓 In einer gemeinsamen Stellungnahme vom Mittwoch sprechen sich die Technische Universität Darmstadt, die Goethe-Universität Frankfurt, die Justus-Liebig-Universität Gießen, die Universität Kassel und die Philipps-Universität Marburg gegen das Gender-Verbot der hessischen Landesregierung aus.
💬 Die Konferenz Hessischer Universitätspräsidien (KHU) schreibt darin: "Die hessischen Hochschulen verstehen sich als vielfältige und inklusive Orte, die sich die Verwirklichung von Gleichstellung, Diversität und Antidiskriminierung zum Ziel gesetzt haben." Man verwehre sich gegen jegliche Vorschriften zum Gebrauch geschlechtersensibler Sprache.
👉 In der vergangenen Woche hatte es bereits eine Weisung aus dem Hessischen Kultusministerium gegeben. Diese legt fest, dass Schüler:innen in Hessen jedes Gendern in ihren Abschlussarbeiten als Fehler gewertet wird.
👉 Ende März hatte Ministerpräsident Boris Rhein (CDU) den hessischen Ministerien per Dienstanweisung verboten, im Schriftverkehr Genderzeichen zu benutzen.
#genderverbot #uni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09233120"/>
                  </a:ext>
                </a:extLst>
              </a:tr>
            </a:tbl>
          </a:graphicData>
        </a:graphic>
      </p:graphicFrame>
      <p:sp>
        <p:nvSpPr>
          <p:cNvPr id="4" name="Text Placeholder 3">
            <a:extLst>
              <a:ext uri="{FF2B5EF4-FFF2-40B4-BE49-F238E27FC236}">
                <a16:creationId xmlns:a16="http://schemas.microsoft.com/office/drawing/2014/main" id="{467839C3-F1D3-48BE-AB6E-E6D741F8E9CD}"/>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817893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F111C-F0BB-4D0D-9B18-A73DE69ADB63}"/>
              </a:ext>
            </a:extLst>
          </p:cNvPr>
          <p:cNvSpPr>
            <a:spLocks noGrp="1"/>
          </p:cNvSpPr>
          <p:nvPr>
            <p:ph type="title"/>
          </p:nvPr>
        </p:nvSpPr>
        <p:spPr/>
        <p:txBody>
          <a:bodyPr/>
          <a:lstStyle/>
          <a:p>
            <a:r>
              <a:rPr lang="en-US"/>
              <a:t>Instagram Posts Table | hessenschau - 18 of 25</a:t>
            </a:r>
          </a:p>
        </p:txBody>
      </p:sp>
      <p:graphicFrame>
        <p:nvGraphicFramePr>
          <p:cNvPr id="5" name="Table Placeholder 4">
            <a:extLst>
              <a:ext uri="{FF2B5EF4-FFF2-40B4-BE49-F238E27FC236}">
                <a16:creationId xmlns:a16="http://schemas.microsoft.com/office/drawing/2014/main" id="{7C18D722-24E1-4C35-B733-15445E67C3B1}"/>
              </a:ext>
            </a:extLst>
          </p:cNvPr>
          <p:cNvGraphicFramePr>
            <a:graphicFrameLocks noGrp="1"/>
          </p:cNvGraphicFramePr>
          <p:nvPr>
            <p:ph type="tbl" sz="quarter" idx="13"/>
            <p:extLst>
              <p:ext uri="{D42A27DB-BD31-4B8C-83A1-F6EECF244321}">
                <p14:modId xmlns:p14="http://schemas.microsoft.com/office/powerpoint/2010/main" val="2605994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10567392"/>
                    </a:ext>
                  </a:extLst>
                </a:gridCol>
                <a:gridCol w="1481327">
                  <a:extLst>
                    <a:ext uri="{9D8B030D-6E8A-4147-A177-3AD203B41FA5}">
                      <a16:colId xmlns:a16="http://schemas.microsoft.com/office/drawing/2014/main" val="470385589"/>
                    </a:ext>
                  </a:extLst>
                </a:gridCol>
                <a:gridCol w="493776">
                  <a:extLst>
                    <a:ext uri="{9D8B030D-6E8A-4147-A177-3AD203B41FA5}">
                      <a16:colId xmlns:a16="http://schemas.microsoft.com/office/drawing/2014/main" val="895742406"/>
                    </a:ext>
                  </a:extLst>
                </a:gridCol>
                <a:gridCol w="493776">
                  <a:extLst>
                    <a:ext uri="{9D8B030D-6E8A-4147-A177-3AD203B41FA5}">
                      <a16:colId xmlns:a16="http://schemas.microsoft.com/office/drawing/2014/main" val="2127577935"/>
                    </a:ext>
                  </a:extLst>
                </a:gridCol>
                <a:gridCol w="493776">
                  <a:extLst>
                    <a:ext uri="{9D8B030D-6E8A-4147-A177-3AD203B41FA5}">
                      <a16:colId xmlns:a16="http://schemas.microsoft.com/office/drawing/2014/main" val="3540721191"/>
                    </a:ext>
                  </a:extLst>
                </a:gridCol>
                <a:gridCol w="493776">
                  <a:extLst>
                    <a:ext uri="{9D8B030D-6E8A-4147-A177-3AD203B41FA5}">
                      <a16:colId xmlns:a16="http://schemas.microsoft.com/office/drawing/2014/main" val="2690170981"/>
                    </a:ext>
                  </a:extLst>
                </a:gridCol>
                <a:gridCol w="493776">
                  <a:extLst>
                    <a:ext uri="{9D8B030D-6E8A-4147-A177-3AD203B41FA5}">
                      <a16:colId xmlns:a16="http://schemas.microsoft.com/office/drawing/2014/main" val="2026999083"/>
                    </a:ext>
                  </a:extLst>
                </a:gridCol>
                <a:gridCol w="493776">
                  <a:extLst>
                    <a:ext uri="{9D8B030D-6E8A-4147-A177-3AD203B41FA5}">
                      <a16:colId xmlns:a16="http://schemas.microsoft.com/office/drawing/2014/main" val="1559638601"/>
                    </a:ext>
                  </a:extLst>
                </a:gridCol>
                <a:gridCol w="493776">
                  <a:extLst>
                    <a:ext uri="{9D8B030D-6E8A-4147-A177-3AD203B41FA5}">
                      <a16:colId xmlns:a16="http://schemas.microsoft.com/office/drawing/2014/main" val="2212278490"/>
                    </a:ext>
                  </a:extLst>
                </a:gridCol>
                <a:gridCol w="493776">
                  <a:extLst>
                    <a:ext uri="{9D8B030D-6E8A-4147-A177-3AD203B41FA5}">
                      <a16:colId xmlns:a16="http://schemas.microsoft.com/office/drawing/2014/main" val="3683236571"/>
                    </a:ext>
                  </a:extLst>
                </a:gridCol>
                <a:gridCol w="493776">
                  <a:extLst>
                    <a:ext uri="{9D8B030D-6E8A-4147-A177-3AD203B41FA5}">
                      <a16:colId xmlns:a16="http://schemas.microsoft.com/office/drawing/2014/main" val="385211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3603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- 2024-02-20 10:48:57</a:t>
                      </a:r>
                      <a:r>
                        <a:rPr kumimoji="0" lang="de-DE" sz="1000" b="0" i="0" u="none" strike="noStrike" kern="1200" cap="none" spc="0" normalizeH="0" baseline="0" noProof="0">
                          <a:ln>
                            <a:noFill/>
                          </a:ln>
                          <a:solidFill>
                            <a:prstClr val="black"/>
                          </a:solidFill>
                          <a:effectLst/>
                          <a:uLnTx/>
                          <a:uFillTx/>
                          <a:latin typeface="Calibri"/>
                          <a:ea typeface="+mn-ea"/>
                          <a:cs typeface="+mn-cs"/>
                        </a:rPr>
                        <a:t>
 Viele Trauernde behalten den Lieblingspulli oder eine Jacke ihrer Liebsten. Claudia Plociennik, Gemeindereferentin in Marburg, macht daraus etwas ganz Besonderes: Sie näht Trauerkuscheltiere. Das Ganze ist ein Trend, immer mehr Trauernde finden Trost mit diesen Kuscheltieren. 
#trauer #trauerkuscheltiere #nähen #marburg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646021</a:t>
                      </a:r>
                    </a:p>
                  </a:txBody>
                  <a:tcPr/>
                </a:tc>
                <a:extLst>
                  <a:ext uri="{0D108BD9-81ED-4DB2-BD59-A6C34878D82A}">
                    <a16:rowId xmlns:a16="http://schemas.microsoft.com/office/drawing/2014/main" val="2782119023"/>
                  </a:ext>
                </a:extLst>
              </a:tr>
            </a:tbl>
          </a:graphicData>
        </a:graphic>
      </p:graphicFrame>
      <p:sp>
        <p:nvSpPr>
          <p:cNvPr id="4" name="Text Placeholder 3">
            <a:extLst>
              <a:ext uri="{FF2B5EF4-FFF2-40B4-BE49-F238E27FC236}">
                <a16:creationId xmlns:a16="http://schemas.microsoft.com/office/drawing/2014/main" id="{DDC00BB8-F0B5-4704-8B72-18A9F8C79A2A}"/>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2956484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32737-642C-4249-BCA3-3A94855214D6}"/>
              </a:ext>
            </a:extLst>
          </p:cNvPr>
          <p:cNvSpPr>
            <a:spLocks noGrp="1"/>
          </p:cNvSpPr>
          <p:nvPr>
            <p:ph type="title"/>
          </p:nvPr>
        </p:nvSpPr>
        <p:spPr/>
        <p:txBody>
          <a:bodyPr/>
          <a:lstStyle/>
          <a:p>
            <a:r>
              <a:rPr lang="en-US"/>
              <a:t>Instagram Posts Table | hessenschau - 19 of 25</a:t>
            </a:r>
          </a:p>
        </p:txBody>
      </p:sp>
      <p:graphicFrame>
        <p:nvGraphicFramePr>
          <p:cNvPr id="5" name="Table Placeholder 4">
            <a:extLst>
              <a:ext uri="{FF2B5EF4-FFF2-40B4-BE49-F238E27FC236}">
                <a16:creationId xmlns:a16="http://schemas.microsoft.com/office/drawing/2014/main" id="{A27C7BEC-3AC0-4329-AB90-A1DFD610228C}"/>
              </a:ext>
            </a:extLst>
          </p:cNvPr>
          <p:cNvGraphicFramePr>
            <a:graphicFrameLocks noGrp="1"/>
          </p:cNvGraphicFramePr>
          <p:nvPr>
            <p:ph type="tbl" sz="quarter" idx="13"/>
            <p:extLst>
              <p:ext uri="{D42A27DB-BD31-4B8C-83A1-F6EECF244321}">
                <p14:modId xmlns:p14="http://schemas.microsoft.com/office/powerpoint/2010/main" val="4294248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15156419"/>
                    </a:ext>
                  </a:extLst>
                </a:gridCol>
                <a:gridCol w="1481327">
                  <a:extLst>
                    <a:ext uri="{9D8B030D-6E8A-4147-A177-3AD203B41FA5}">
                      <a16:colId xmlns:a16="http://schemas.microsoft.com/office/drawing/2014/main" val="2013207235"/>
                    </a:ext>
                  </a:extLst>
                </a:gridCol>
                <a:gridCol w="493776">
                  <a:extLst>
                    <a:ext uri="{9D8B030D-6E8A-4147-A177-3AD203B41FA5}">
                      <a16:colId xmlns:a16="http://schemas.microsoft.com/office/drawing/2014/main" val="4010734557"/>
                    </a:ext>
                  </a:extLst>
                </a:gridCol>
                <a:gridCol w="493776">
                  <a:extLst>
                    <a:ext uri="{9D8B030D-6E8A-4147-A177-3AD203B41FA5}">
                      <a16:colId xmlns:a16="http://schemas.microsoft.com/office/drawing/2014/main" val="4139612469"/>
                    </a:ext>
                  </a:extLst>
                </a:gridCol>
                <a:gridCol w="493776">
                  <a:extLst>
                    <a:ext uri="{9D8B030D-6E8A-4147-A177-3AD203B41FA5}">
                      <a16:colId xmlns:a16="http://schemas.microsoft.com/office/drawing/2014/main" val="3652089043"/>
                    </a:ext>
                  </a:extLst>
                </a:gridCol>
                <a:gridCol w="493776">
                  <a:extLst>
                    <a:ext uri="{9D8B030D-6E8A-4147-A177-3AD203B41FA5}">
                      <a16:colId xmlns:a16="http://schemas.microsoft.com/office/drawing/2014/main" val="3798589076"/>
                    </a:ext>
                  </a:extLst>
                </a:gridCol>
                <a:gridCol w="493776">
                  <a:extLst>
                    <a:ext uri="{9D8B030D-6E8A-4147-A177-3AD203B41FA5}">
                      <a16:colId xmlns:a16="http://schemas.microsoft.com/office/drawing/2014/main" val="2501561056"/>
                    </a:ext>
                  </a:extLst>
                </a:gridCol>
                <a:gridCol w="493776">
                  <a:extLst>
                    <a:ext uri="{9D8B030D-6E8A-4147-A177-3AD203B41FA5}">
                      <a16:colId xmlns:a16="http://schemas.microsoft.com/office/drawing/2014/main" val="1338257536"/>
                    </a:ext>
                  </a:extLst>
                </a:gridCol>
                <a:gridCol w="493776">
                  <a:extLst>
                    <a:ext uri="{9D8B030D-6E8A-4147-A177-3AD203B41FA5}">
                      <a16:colId xmlns:a16="http://schemas.microsoft.com/office/drawing/2014/main" val="670009354"/>
                    </a:ext>
                  </a:extLst>
                </a:gridCol>
                <a:gridCol w="493776">
                  <a:extLst>
                    <a:ext uri="{9D8B030D-6E8A-4147-A177-3AD203B41FA5}">
                      <a16:colId xmlns:a16="http://schemas.microsoft.com/office/drawing/2014/main" val="3203363490"/>
                    </a:ext>
                  </a:extLst>
                </a:gridCol>
                <a:gridCol w="493776">
                  <a:extLst>
                    <a:ext uri="{9D8B030D-6E8A-4147-A177-3AD203B41FA5}">
                      <a16:colId xmlns:a16="http://schemas.microsoft.com/office/drawing/2014/main" val="198721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89793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- 2024-02-17 13:39:37</a:t>
                      </a:r>
                      <a:r>
                        <a:rPr kumimoji="0" lang="de-DE" sz="1000" b="0" i="0" u="none" strike="noStrike" kern="1200" cap="none" spc="0" normalizeH="0" baseline="0" noProof="0">
                          <a:ln>
                            <a:noFill/>
                          </a:ln>
                          <a:solidFill>
                            <a:prstClr val="black"/>
                          </a:solidFill>
                          <a:effectLst/>
                          <a:uLnTx/>
                          <a:uFillTx/>
                          <a:latin typeface="Calibri"/>
                          <a:ea typeface="+mn-ea"/>
                          <a:cs typeface="+mn-cs"/>
                        </a:rPr>
                        <a:t>
 🔧 🚲  Christian Borgen aus Frankfurt-Niederrad ist Gas-, Wasser- und Heizungsinstallateur – und kommt zu seinen Aufträgen mit dem Fahrrad. Das ist zwar ungewöhnlich, funktioniert für den 30-Jährigen mittlerweile aber richtig gut. Um nicht allzu weit radeln zu müssen, nimmt Christian vorwiegend Aufträge aus der Umgebung an.  
#handwerk #fahrrad #radfahren #frankfurt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784119</a:t>
                      </a:r>
                    </a:p>
                  </a:txBody>
                  <a:tcPr/>
                </a:tc>
                <a:extLst>
                  <a:ext uri="{0D108BD9-81ED-4DB2-BD59-A6C34878D82A}">
                    <a16:rowId xmlns:a16="http://schemas.microsoft.com/office/drawing/2014/main" val="1884257008"/>
                  </a:ext>
                </a:extLst>
              </a:tr>
            </a:tbl>
          </a:graphicData>
        </a:graphic>
      </p:graphicFrame>
      <p:sp>
        <p:nvSpPr>
          <p:cNvPr id="4" name="Text Placeholder 3">
            <a:extLst>
              <a:ext uri="{FF2B5EF4-FFF2-40B4-BE49-F238E27FC236}">
                <a16:creationId xmlns:a16="http://schemas.microsoft.com/office/drawing/2014/main" id="{0D88D5BA-7E9E-41B9-B3A4-3865F120B842}"/>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1945435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18722-A7A0-4167-B3E9-80DA03719F8E}"/>
              </a:ext>
            </a:extLst>
          </p:cNvPr>
          <p:cNvSpPr>
            <a:spLocks noGrp="1"/>
          </p:cNvSpPr>
          <p:nvPr>
            <p:ph type="title"/>
          </p:nvPr>
        </p:nvSpPr>
        <p:spPr/>
        <p:txBody>
          <a:bodyPr/>
          <a:lstStyle/>
          <a:p>
            <a:r>
              <a:rPr lang="en-US"/>
              <a:t>Instagram Posts Table | hessenschau - 20 of 25</a:t>
            </a:r>
          </a:p>
        </p:txBody>
      </p:sp>
      <p:graphicFrame>
        <p:nvGraphicFramePr>
          <p:cNvPr id="5" name="Table Placeholder 4">
            <a:extLst>
              <a:ext uri="{FF2B5EF4-FFF2-40B4-BE49-F238E27FC236}">
                <a16:creationId xmlns:a16="http://schemas.microsoft.com/office/drawing/2014/main" id="{78BE9639-7F5A-4842-9AD3-7AE68090FACD}"/>
              </a:ext>
            </a:extLst>
          </p:cNvPr>
          <p:cNvGraphicFramePr>
            <a:graphicFrameLocks noGrp="1"/>
          </p:cNvGraphicFramePr>
          <p:nvPr>
            <p:ph type="tbl" sz="quarter" idx="13"/>
            <p:extLst>
              <p:ext uri="{D42A27DB-BD31-4B8C-83A1-F6EECF244321}">
                <p14:modId xmlns:p14="http://schemas.microsoft.com/office/powerpoint/2010/main" val="1844416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33499789"/>
                    </a:ext>
                  </a:extLst>
                </a:gridCol>
                <a:gridCol w="1481327">
                  <a:extLst>
                    <a:ext uri="{9D8B030D-6E8A-4147-A177-3AD203B41FA5}">
                      <a16:colId xmlns:a16="http://schemas.microsoft.com/office/drawing/2014/main" val="3946241634"/>
                    </a:ext>
                  </a:extLst>
                </a:gridCol>
                <a:gridCol w="493776">
                  <a:extLst>
                    <a:ext uri="{9D8B030D-6E8A-4147-A177-3AD203B41FA5}">
                      <a16:colId xmlns:a16="http://schemas.microsoft.com/office/drawing/2014/main" val="482905371"/>
                    </a:ext>
                  </a:extLst>
                </a:gridCol>
                <a:gridCol w="493776">
                  <a:extLst>
                    <a:ext uri="{9D8B030D-6E8A-4147-A177-3AD203B41FA5}">
                      <a16:colId xmlns:a16="http://schemas.microsoft.com/office/drawing/2014/main" val="2622641753"/>
                    </a:ext>
                  </a:extLst>
                </a:gridCol>
                <a:gridCol w="493776">
                  <a:extLst>
                    <a:ext uri="{9D8B030D-6E8A-4147-A177-3AD203B41FA5}">
                      <a16:colId xmlns:a16="http://schemas.microsoft.com/office/drawing/2014/main" val="1419752943"/>
                    </a:ext>
                  </a:extLst>
                </a:gridCol>
                <a:gridCol w="493776">
                  <a:extLst>
                    <a:ext uri="{9D8B030D-6E8A-4147-A177-3AD203B41FA5}">
                      <a16:colId xmlns:a16="http://schemas.microsoft.com/office/drawing/2014/main" val="151491889"/>
                    </a:ext>
                  </a:extLst>
                </a:gridCol>
                <a:gridCol w="493776">
                  <a:extLst>
                    <a:ext uri="{9D8B030D-6E8A-4147-A177-3AD203B41FA5}">
                      <a16:colId xmlns:a16="http://schemas.microsoft.com/office/drawing/2014/main" val="832203876"/>
                    </a:ext>
                  </a:extLst>
                </a:gridCol>
                <a:gridCol w="493776">
                  <a:extLst>
                    <a:ext uri="{9D8B030D-6E8A-4147-A177-3AD203B41FA5}">
                      <a16:colId xmlns:a16="http://schemas.microsoft.com/office/drawing/2014/main" val="590316144"/>
                    </a:ext>
                  </a:extLst>
                </a:gridCol>
                <a:gridCol w="493776">
                  <a:extLst>
                    <a:ext uri="{9D8B030D-6E8A-4147-A177-3AD203B41FA5}">
                      <a16:colId xmlns:a16="http://schemas.microsoft.com/office/drawing/2014/main" val="3761920820"/>
                    </a:ext>
                  </a:extLst>
                </a:gridCol>
                <a:gridCol w="493776">
                  <a:extLst>
                    <a:ext uri="{9D8B030D-6E8A-4147-A177-3AD203B41FA5}">
                      <a16:colId xmlns:a16="http://schemas.microsoft.com/office/drawing/2014/main" val="2445670928"/>
                    </a:ext>
                  </a:extLst>
                </a:gridCol>
                <a:gridCol w="493776">
                  <a:extLst>
                    <a:ext uri="{9D8B030D-6E8A-4147-A177-3AD203B41FA5}">
                      <a16:colId xmlns:a16="http://schemas.microsoft.com/office/drawing/2014/main" val="2916735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7546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- 2024-08-05 18:02:37</a:t>
                      </a:r>
                      <a:r>
                        <a:rPr kumimoji="0" lang="de-DE" sz="1000" b="0" i="0" u="none" strike="noStrike" kern="1200" cap="none" spc="0" normalizeH="0" baseline="0" noProof="0">
                          <a:ln>
                            <a:noFill/>
                          </a:ln>
                          <a:solidFill>
                            <a:prstClr val="black"/>
                          </a:solidFill>
                          <a:effectLst/>
                          <a:uLnTx/>
                          <a:uFillTx/>
                          <a:latin typeface="Calibri"/>
                          <a:ea typeface="+mn-ea"/>
                          <a:cs typeface="+mn-cs"/>
                        </a:rPr>
                        <a:t>
 🏍️ Die Polizist:innen in Wiesbaden konnten wahrscheinlich ihren Augen kaum trauen: Ein Motorradfahrer fuhr 8 Mal über rote Ampeln – innerhalb von nur 2 Minuten. Als sie ihn kontrollierten, stellten sie fest: Der 18-Jährige hatte erst seit gut einem Monat einen Motorradführerschein. Den ist er jetzt erstmal wieder los. Welche weiteren Folgen ihn erwarten, konnte eine Polizeisprecherin zunächst noch nicht sagen. 
#polizei #motorrad #wiesbaden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6965368"/>
                  </a:ext>
                </a:extLst>
              </a:tr>
            </a:tbl>
          </a:graphicData>
        </a:graphic>
      </p:graphicFrame>
      <p:sp>
        <p:nvSpPr>
          <p:cNvPr id="4" name="Text Placeholder 3">
            <a:extLst>
              <a:ext uri="{FF2B5EF4-FFF2-40B4-BE49-F238E27FC236}">
                <a16:creationId xmlns:a16="http://schemas.microsoft.com/office/drawing/2014/main" id="{AA7C7B8E-6B75-4D2B-8491-35CC9E976C14}"/>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2790814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9AE39-21A9-46DC-AA73-C629AF12223D}"/>
              </a:ext>
            </a:extLst>
          </p:cNvPr>
          <p:cNvSpPr>
            <a:spLocks noGrp="1"/>
          </p:cNvSpPr>
          <p:nvPr>
            <p:ph type="title"/>
          </p:nvPr>
        </p:nvSpPr>
        <p:spPr/>
        <p:txBody>
          <a:bodyPr/>
          <a:lstStyle/>
          <a:p>
            <a:r>
              <a:rPr lang="en-US"/>
              <a:t>Instagram Posts Table | hessenschau - 21 of 25</a:t>
            </a:r>
          </a:p>
        </p:txBody>
      </p:sp>
      <p:graphicFrame>
        <p:nvGraphicFramePr>
          <p:cNvPr id="5" name="Table Placeholder 4">
            <a:extLst>
              <a:ext uri="{FF2B5EF4-FFF2-40B4-BE49-F238E27FC236}">
                <a16:creationId xmlns:a16="http://schemas.microsoft.com/office/drawing/2014/main" id="{47C7892F-3208-4FF4-8326-FB85B41D4AFC}"/>
              </a:ext>
            </a:extLst>
          </p:cNvPr>
          <p:cNvGraphicFramePr>
            <a:graphicFrameLocks noGrp="1"/>
          </p:cNvGraphicFramePr>
          <p:nvPr>
            <p:ph type="tbl" sz="quarter" idx="13"/>
            <p:extLst>
              <p:ext uri="{D42A27DB-BD31-4B8C-83A1-F6EECF244321}">
                <p14:modId xmlns:p14="http://schemas.microsoft.com/office/powerpoint/2010/main" val="4136079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80836338"/>
                    </a:ext>
                  </a:extLst>
                </a:gridCol>
                <a:gridCol w="1481327">
                  <a:extLst>
                    <a:ext uri="{9D8B030D-6E8A-4147-A177-3AD203B41FA5}">
                      <a16:colId xmlns:a16="http://schemas.microsoft.com/office/drawing/2014/main" val="2101012116"/>
                    </a:ext>
                  </a:extLst>
                </a:gridCol>
                <a:gridCol w="493776">
                  <a:extLst>
                    <a:ext uri="{9D8B030D-6E8A-4147-A177-3AD203B41FA5}">
                      <a16:colId xmlns:a16="http://schemas.microsoft.com/office/drawing/2014/main" val="1840761945"/>
                    </a:ext>
                  </a:extLst>
                </a:gridCol>
                <a:gridCol w="493776">
                  <a:extLst>
                    <a:ext uri="{9D8B030D-6E8A-4147-A177-3AD203B41FA5}">
                      <a16:colId xmlns:a16="http://schemas.microsoft.com/office/drawing/2014/main" val="413873694"/>
                    </a:ext>
                  </a:extLst>
                </a:gridCol>
                <a:gridCol w="493776">
                  <a:extLst>
                    <a:ext uri="{9D8B030D-6E8A-4147-A177-3AD203B41FA5}">
                      <a16:colId xmlns:a16="http://schemas.microsoft.com/office/drawing/2014/main" val="769769684"/>
                    </a:ext>
                  </a:extLst>
                </a:gridCol>
                <a:gridCol w="493776">
                  <a:extLst>
                    <a:ext uri="{9D8B030D-6E8A-4147-A177-3AD203B41FA5}">
                      <a16:colId xmlns:a16="http://schemas.microsoft.com/office/drawing/2014/main" val="887288134"/>
                    </a:ext>
                  </a:extLst>
                </a:gridCol>
                <a:gridCol w="493776">
                  <a:extLst>
                    <a:ext uri="{9D8B030D-6E8A-4147-A177-3AD203B41FA5}">
                      <a16:colId xmlns:a16="http://schemas.microsoft.com/office/drawing/2014/main" val="4035577478"/>
                    </a:ext>
                  </a:extLst>
                </a:gridCol>
                <a:gridCol w="493776">
                  <a:extLst>
                    <a:ext uri="{9D8B030D-6E8A-4147-A177-3AD203B41FA5}">
                      <a16:colId xmlns:a16="http://schemas.microsoft.com/office/drawing/2014/main" val="3214511279"/>
                    </a:ext>
                  </a:extLst>
                </a:gridCol>
                <a:gridCol w="493776">
                  <a:extLst>
                    <a:ext uri="{9D8B030D-6E8A-4147-A177-3AD203B41FA5}">
                      <a16:colId xmlns:a16="http://schemas.microsoft.com/office/drawing/2014/main" val="2342144414"/>
                    </a:ext>
                  </a:extLst>
                </a:gridCol>
                <a:gridCol w="493776">
                  <a:extLst>
                    <a:ext uri="{9D8B030D-6E8A-4147-A177-3AD203B41FA5}">
                      <a16:colId xmlns:a16="http://schemas.microsoft.com/office/drawing/2014/main" val="720223168"/>
                    </a:ext>
                  </a:extLst>
                </a:gridCol>
                <a:gridCol w="493776">
                  <a:extLst>
                    <a:ext uri="{9D8B030D-6E8A-4147-A177-3AD203B41FA5}">
                      <a16:colId xmlns:a16="http://schemas.microsoft.com/office/drawing/2014/main" val="251621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8616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- 2024-02-07 19:30:05</a:t>
                      </a:r>
                      <a:r>
                        <a:rPr kumimoji="0" lang="de-DE" sz="1000" b="0" i="0" u="none" strike="noStrike" kern="1200" cap="none" spc="0" normalizeH="0" baseline="0" noProof="0">
                          <a:ln>
                            <a:noFill/>
                          </a:ln>
                          <a:solidFill>
                            <a:prstClr val="black"/>
                          </a:solidFill>
                          <a:effectLst/>
                          <a:uLnTx/>
                          <a:uFillTx/>
                          <a:latin typeface="Calibri"/>
                          <a:ea typeface="+mn-ea"/>
                          <a:cs typeface="+mn-cs"/>
                        </a:rPr>
                        <a:t>
 🐷 Habt ihr bei euch noch Platz für elf Minischweinchen? Das Veterinäramt des Landkreises Gießen hat die Kleinen wegen gravierender Mängel bei der Haltung in Obhut genommen. Nun soll für sie eine artgerechte Alternative gefunden werden. Und nein, sie können leider nicht allein in der Wohnung gehalten werden.
#minischweine #schweine #gießen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1426321</a:t>
                      </a:r>
                    </a:p>
                  </a:txBody>
                  <a:tcPr/>
                </a:tc>
                <a:extLst>
                  <a:ext uri="{0D108BD9-81ED-4DB2-BD59-A6C34878D82A}">
                    <a16:rowId xmlns:a16="http://schemas.microsoft.com/office/drawing/2014/main" val="3765937822"/>
                  </a:ext>
                </a:extLst>
              </a:tr>
            </a:tbl>
          </a:graphicData>
        </a:graphic>
      </p:graphicFrame>
      <p:sp>
        <p:nvSpPr>
          <p:cNvPr id="4" name="Text Placeholder 3">
            <a:extLst>
              <a:ext uri="{FF2B5EF4-FFF2-40B4-BE49-F238E27FC236}">
                <a16:creationId xmlns:a16="http://schemas.microsoft.com/office/drawing/2014/main" id="{4F4324E7-FBFD-4BF7-8210-85022F8B5362}"/>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3795515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168A6-88CC-4149-8BFD-4ECE7286A8E8}"/>
              </a:ext>
            </a:extLst>
          </p:cNvPr>
          <p:cNvSpPr>
            <a:spLocks noGrp="1"/>
          </p:cNvSpPr>
          <p:nvPr>
            <p:ph type="title"/>
          </p:nvPr>
        </p:nvSpPr>
        <p:spPr/>
        <p:txBody>
          <a:bodyPr/>
          <a:lstStyle/>
          <a:p>
            <a:r>
              <a:rPr lang="en-US"/>
              <a:t>Instagram Posts Table | hessenschau - 22 of 25</a:t>
            </a:r>
          </a:p>
        </p:txBody>
      </p:sp>
      <p:graphicFrame>
        <p:nvGraphicFramePr>
          <p:cNvPr id="5" name="Table Placeholder 4">
            <a:extLst>
              <a:ext uri="{FF2B5EF4-FFF2-40B4-BE49-F238E27FC236}">
                <a16:creationId xmlns:a16="http://schemas.microsoft.com/office/drawing/2014/main" id="{C46070E5-40A1-4295-B23C-A421D8138DAC}"/>
              </a:ext>
            </a:extLst>
          </p:cNvPr>
          <p:cNvGraphicFramePr>
            <a:graphicFrameLocks noGrp="1"/>
          </p:cNvGraphicFramePr>
          <p:nvPr>
            <p:ph type="tbl" sz="quarter" idx="13"/>
            <p:extLst>
              <p:ext uri="{D42A27DB-BD31-4B8C-83A1-F6EECF244321}">
                <p14:modId xmlns:p14="http://schemas.microsoft.com/office/powerpoint/2010/main" val="3796283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85382616"/>
                    </a:ext>
                  </a:extLst>
                </a:gridCol>
                <a:gridCol w="1481327">
                  <a:extLst>
                    <a:ext uri="{9D8B030D-6E8A-4147-A177-3AD203B41FA5}">
                      <a16:colId xmlns:a16="http://schemas.microsoft.com/office/drawing/2014/main" val="1387564284"/>
                    </a:ext>
                  </a:extLst>
                </a:gridCol>
                <a:gridCol w="493776">
                  <a:extLst>
                    <a:ext uri="{9D8B030D-6E8A-4147-A177-3AD203B41FA5}">
                      <a16:colId xmlns:a16="http://schemas.microsoft.com/office/drawing/2014/main" val="3418030392"/>
                    </a:ext>
                  </a:extLst>
                </a:gridCol>
                <a:gridCol w="493776">
                  <a:extLst>
                    <a:ext uri="{9D8B030D-6E8A-4147-A177-3AD203B41FA5}">
                      <a16:colId xmlns:a16="http://schemas.microsoft.com/office/drawing/2014/main" val="2375319198"/>
                    </a:ext>
                  </a:extLst>
                </a:gridCol>
                <a:gridCol w="493776">
                  <a:extLst>
                    <a:ext uri="{9D8B030D-6E8A-4147-A177-3AD203B41FA5}">
                      <a16:colId xmlns:a16="http://schemas.microsoft.com/office/drawing/2014/main" val="2963850672"/>
                    </a:ext>
                  </a:extLst>
                </a:gridCol>
                <a:gridCol w="493776">
                  <a:extLst>
                    <a:ext uri="{9D8B030D-6E8A-4147-A177-3AD203B41FA5}">
                      <a16:colId xmlns:a16="http://schemas.microsoft.com/office/drawing/2014/main" val="1177177102"/>
                    </a:ext>
                  </a:extLst>
                </a:gridCol>
                <a:gridCol w="493776">
                  <a:extLst>
                    <a:ext uri="{9D8B030D-6E8A-4147-A177-3AD203B41FA5}">
                      <a16:colId xmlns:a16="http://schemas.microsoft.com/office/drawing/2014/main" val="1907101150"/>
                    </a:ext>
                  </a:extLst>
                </a:gridCol>
                <a:gridCol w="493776">
                  <a:extLst>
                    <a:ext uri="{9D8B030D-6E8A-4147-A177-3AD203B41FA5}">
                      <a16:colId xmlns:a16="http://schemas.microsoft.com/office/drawing/2014/main" val="2598761918"/>
                    </a:ext>
                  </a:extLst>
                </a:gridCol>
                <a:gridCol w="493776">
                  <a:extLst>
                    <a:ext uri="{9D8B030D-6E8A-4147-A177-3AD203B41FA5}">
                      <a16:colId xmlns:a16="http://schemas.microsoft.com/office/drawing/2014/main" val="999132069"/>
                    </a:ext>
                  </a:extLst>
                </a:gridCol>
                <a:gridCol w="493776">
                  <a:extLst>
                    <a:ext uri="{9D8B030D-6E8A-4147-A177-3AD203B41FA5}">
                      <a16:colId xmlns:a16="http://schemas.microsoft.com/office/drawing/2014/main" val="2164733070"/>
                    </a:ext>
                  </a:extLst>
                </a:gridCol>
                <a:gridCol w="493776">
                  <a:extLst>
                    <a:ext uri="{9D8B030D-6E8A-4147-A177-3AD203B41FA5}">
                      <a16:colId xmlns:a16="http://schemas.microsoft.com/office/drawing/2014/main" val="91068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9271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- 2024-01-08 06:46:14</a:t>
                      </a:r>
                      <a:r>
                        <a:rPr kumimoji="0" lang="de-DE" sz="1000" b="0" i="0" u="none" strike="noStrike" kern="1200" cap="none" spc="0" normalizeH="0" baseline="0" noProof="0">
                          <a:ln>
                            <a:noFill/>
                          </a:ln>
                          <a:solidFill>
                            <a:prstClr val="black"/>
                          </a:solidFill>
                          <a:effectLst/>
                          <a:uLnTx/>
                          <a:uFillTx/>
                          <a:latin typeface="Calibri"/>
                          <a:ea typeface="+mn-ea"/>
                          <a:cs typeface="+mn-cs"/>
                        </a:rPr>
                        <a:t>
 🚜 In Hessen sind die ersten Landwirt:innen unterwegs. Die Traktoren-Konvois verursachen mehrere Staus. Auch bei Bussen und Bahnen drohen Verspätungen. 
👉 Laut Polizei bewegen sich 100 landwirtschaftliche Zugmaschinen auf der A45 in Richtung Gambacher Kreuz. Verschiedene Korsos planten, über die A5 und A66 in Richtung Wiesbaden zu fahren.
🛣️ Auf der A3 in Richtung Wiesbaden sind ebenfalls hunderte Maschinen unterwegs. Die Autobahn ist zwischen dem Offenbacher Kreuz und dem Frankfurter Kreuz voll gesperrt sowie zwischen Raunheim und dem Wiesbadener Kreuz.
👨‍🌾 Die Landwirt:innen protestieren gegen die Subventionspolitik der Bundesregierung. Die Politik hatte bereits vergangene Woche auf die Proteste reagiert. Den Landwrit:innen reichen diese Zugeständnisse aber noch nicht aus.
#landwirtschaft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36706776"/>
                  </a:ext>
                </a:extLst>
              </a:tr>
            </a:tbl>
          </a:graphicData>
        </a:graphic>
      </p:graphicFrame>
      <p:sp>
        <p:nvSpPr>
          <p:cNvPr id="4" name="Text Placeholder 3">
            <a:extLst>
              <a:ext uri="{FF2B5EF4-FFF2-40B4-BE49-F238E27FC236}">
                <a16:creationId xmlns:a16="http://schemas.microsoft.com/office/drawing/2014/main" id="{E4299EE6-1C70-4269-A2E4-105C453A4F25}"/>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315403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315D4-3B00-4E48-8CAE-8EB26C758B49}"/>
              </a:ext>
            </a:extLst>
          </p:cNvPr>
          <p:cNvSpPr>
            <a:spLocks noGrp="1"/>
          </p:cNvSpPr>
          <p:nvPr>
            <p:ph type="title"/>
          </p:nvPr>
        </p:nvSpPr>
        <p:spPr/>
        <p:txBody>
          <a:bodyPr/>
          <a:lstStyle/>
          <a:p>
            <a:r>
              <a:rPr lang="en-US"/>
              <a:t>Instagram Posts Table | hessenschau - 23 of 25</a:t>
            </a:r>
          </a:p>
        </p:txBody>
      </p:sp>
      <p:graphicFrame>
        <p:nvGraphicFramePr>
          <p:cNvPr id="5" name="Table Placeholder 4">
            <a:extLst>
              <a:ext uri="{FF2B5EF4-FFF2-40B4-BE49-F238E27FC236}">
                <a16:creationId xmlns:a16="http://schemas.microsoft.com/office/drawing/2014/main" id="{FE6A18BF-F2D9-4EFD-B2B7-D19FE8C9CB8D}"/>
              </a:ext>
            </a:extLst>
          </p:cNvPr>
          <p:cNvGraphicFramePr>
            <a:graphicFrameLocks noGrp="1"/>
          </p:cNvGraphicFramePr>
          <p:nvPr>
            <p:ph type="tbl" sz="quarter" idx="13"/>
            <p:extLst>
              <p:ext uri="{D42A27DB-BD31-4B8C-83A1-F6EECF244321}">
                <p14:modId xmlns:p14="http://schemas.microsoft.com/office/powerpoint/2010/main" val="1890697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09977875"/>
                    </a:ext>
                  </a:extLst>
                </a:gridCol>
                <a:gridCol w="1481327">
                  <a:extLst>
                    <a:ext uri="{9D8B030D-6E8A-4147-A177-3AD203B41FA5}">
                      <a16:colId xmlns:a16="http://schemas.microsoft.com/office/drawing/2014/main" val="67046138"/>
                    </a:ext>
                  </a:extLst>
                </a:gridCol>
                <a:gridCol w="493776">
                  <a:extLst>
                    <a:ext uri="{9D8B030D-6E8A-4147-A177-3AD203B41FA5}">
                      <a16:colId xmlns:a16="http://schemas.microsoft.com/office/drawing/2014/main" val="217717208"/>
                    </a:ext>
                  </a:extLst>
                </a:gridCol>
                <a:gridCol w="493776">
                  <a:extLst>
                    <a:ext uri="{9D8B030D-6E8A-4147-A177-3AD203B41FA5}">
                      <a16:colId xmlns:a16="http://schemas.microsoft.com/office/drawing/2014/main" val="3185202238"/>
                    </a:ext>
                  </a:extLst>
                </a:gridCol>
                <a:gridCol w="493776">
                  <a:extLst>
                    <a:ext uri="{9D8B030D-6E8A-4147-A177-3AD203B41FA5}">
                      <a16:colId xmlns:a16="http://schemas.microsoft.com/office/drawing/2014/main" val="3234218133"/>
                    </a:ext>
                  </a:extLst>
                </a:gridCol>
                <a:gridCol w="493776">
                  <a:extLst>
                    <a:ext uri="{9D8B030D-6E8A-4147-A177-3AD203B41FA5}">
                      <a16:colId xmlns:a16="http://schemas.microsoft.com/office/drawing/2014/main" val="857899129"/>
                    </a:ext>
                  </a:extLst>
                </a:gridCol>
                <a:gridCol w="493776">
                  <a:extLst>
                    <a:ext uri="{9D8B030D-6E8A-4147-A177-3AD203B41FA5}">
                      <a16:colId xmlns:a16="http://schemas.microsoft.com/office/drawing/2014/main" val="1259980007"/>
                    </a:ext>
                  </a:extLst>
                </a:gridCol>
                <a:gridCol w="493776">
                  <a:extLst>
                    <a:ext uri="{9D8B030D-6E8A-4147-A177-3AD203B41FA5}">
                      <a16:colId xmlns:a16="http://schemas.microsoft.com/office/drawing/2014/main" val="2401361953"/>
                    </a:ext>
                  </a:extLst>
                </a:gridCol>
                <a:gridCol w="493776">
                  <a:extLst>
                    <a:ext uri="{9D8B030D-6E8A-4147-A177-3AD203B41FA5}">
                      <a16:colId xmlns:a16="http://schemas.microsoft.com/office/drawing/2014/main" val="2763894733"/>
                    </a:ext>
                  </a:extLst>
                </a:gridCol>
                <a:gridCol w="493776">
                  <a:extLst>
                    <a:ext uri="{9D8B030D-6E8A-4147-A177-3AD203B41FA5}">
                      <a16:colId xmlns:a16="http://schemas.microsoft.com/office/drawing/2014/main" val="2988550405"/>
                    </a:ext>
                  </a:extLst>
                </a:gridCol>
                <a:gridCol w="493776">
                  <a:extLst>
                    <a:ext uri="{9D8B030D-6E8A-4147-A177-3AD203B41FA5}">
                      <a16:colId xmlns:a16="http://schemas.microsoft.com/office/drawing/2014/main" val="188350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12525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- 2024-03-06 08:50:54</a:t>
                      </a:r>
                      <a:r>
                        <a:rPr kumimoji="0" lang="de-DE" sz="1000" b="0" i="0" u="none" strike="noStrike" kern="1200" cap="none" spc="0" normalizeH="0" baseline="0" noProof="0">
                          <a:ln>
                            <a:noFill/>
                          </a:ln>
                          <a:solidFill>
                            <a:prstClr val="black"/>
                          </a:solidFill>
                          <a:effectLst/>
                          <a:uLnTx/>
                          <a:uFillTx/>
                          <a:latin typeface="Calibri"/>
                          <a:ea typeface="+mn-ea"/>
                          <a:cs typeface="+mn-cs"/>
                        </a:rPr>
                        <a:t>
 🎪 Die Firma Ivents verbietet auf dem Darmstädter Messplatz Veranstaltungen mit Tieren. Ivents ist für die Vermietung der Fläche verantwortlich. Auf dem Gelände finden häufig Zirkusse statt, die von dem Verbot besonders betroffen sind. 
#tierwohl #zirkus #messplatz #darmstadt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55859618"/>
                  </a:ext>
                </a:extLst>
              </a:tr>
            </a:tbl>
          </a:graphicData>
        </a:graphic>
      </p:graphicFrame>
      <p:sp>
        <p:nvSpPr>
          <p:cNvPr id="4" name="Text Placeholder 3">
            <a:extLst>
              <a:ext uri="{FF2B5EF4-FFF2-40B4-BE49-F238E27FC236}">
                <a16:creationId xmlns:a16="http://schemas.microsoft.com/office/drawing/2014/main" id="{303565B9-3C51-460C-9437-DA17905B5B50}"/>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325659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7F2B-2747-4A9E-8D8A-E52F72A25A68}"/>
              </a:ext>
            </a:extLst>
          </p:cNvPr>
          <p:cNvSpPr>
            <a:spLocks noGrp="1"/>
          </p:cNvSpPr>
          <p:nvPr>
            <p:ph type="title"/>
          </p:nvPr>
        </p:nvSpPr>
        <p:spPr/>
        <p:txBody>
          <a:bodyPr/>
          <a:lstStyle/>
          <a:p>
            <a:r>
              <a:rPr lang="en-US"/>
              <a:t>Instagram Posts Table | hessenschau - 24 of 25</a:t>
            </a:r>
          </a:p>
        </p:txBody>
      </p:sp>
      <p:graphicFrame>
        <p:nvGraphicFramePr>
          <p:cNvPr id="5" name="Table Placeholder 4">
            <a:extLst>
              <a:ext uri="{FF2B5EF4-FFF2-40B4-BE49-F238E27FC236}">
                <a16:creationId xmlns:a16="http://schemas.microsoft.com/office/drawing/2014/main" id="{D7E70DE3-84BF-48B7-ADC5-A34763386B3D}"/>
              </a:ext>
            </a:extLst>
          </p:cNvPr>
          <p:cNvGraphicFramePr>
            <a:graphicFrameLocks noGrp="1"/>
          </p:cNvGraphicFramePr>
          <p:nvPr>
            <p:ph type="tbl" sz="quarter" idx="13"/>
            <p:extLst>
              <p:ext uri="{D42A27DB-BD31-4B8C-83A1-F6EECF244321}">
                <p14:modId xmlns:p14="http://schemas.microsoft.com/office/powerpoint/2010/main" val="2546864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28510927"/>
                    </a:ext>
                  </a:extLst>
                </a:gridCol>
                <a:gridCol w="1481327">
                  <a:extLst>
                    <a:ext uri="{9D8B030D-6E8A-4147-A177-3AD203B41FA5}">
                      <a16:colId xmlns:a16="http://schemas.microsoft.com/office/drawing/2014/main" val="148494762"/>
                    </a:ext>
                  </a:extLst>
                </a:gridCol>
                <a:gridCol w="493776">
                  <a:extLst>
                    <a:ext uri="{9D8B030D-6E8A-4147-A177-3AD203B41FA5}">
                      <a16:colId xmlns:a16="http://schemas.microsoft.com/office/drawing/2014/main" val="2108323899"/>
                    </a:ext>
                  </a:extLst>
                </a:gridCol>
                <a:gridCol w="493776">
                  <a:extLst>
                    <a:ext uri="{9D8B030D-6E8A-4147-A177-3AD203B41FA5}">
                      <a16:colId xmlns:a16="http://schemas.microsoft.com/office/drawing/2014/main" val="3455166945"/>
                    </a:ext>
                  </a:extLst>
                </a:gridCol>
                <a:gridCol w="493776">
                  <a:extLst>
                    <a:ext uri="{9D8B030D-6E8A-4147-A177-3AD203B41FA5}">
                      <a16:colId xmlns:a16="http://schemas.microsoft.com/office/drawing/2014/main" val="789617465"/>
                    </a:ext>
                  </a:extLst>
                </a:gridCol>
                <a:gridCol w="493776">
                  <a:extLst>
                    <a:ext uri="{9D8B030D-6E8A-4147-A177-3AD203B41FA5}">
                      <a16:colId xmlns:a16="http://schemas.microsoft.com/office/drawing/2014/main" val="2141777486"/>
                    </a:ext>
                  </a:extLst>
                </a:gridCol>
                <a:gridCol w="493776">
                  <a:extLst>
                    <a:ext uri="{9D8B030D-6E8A-4147-A177-3AD203B41FA5}">
                      <a16:colId xmlns:a16="http://schemas.microsoft.com/office/drawing/2014/main" val="3834917988"/>
                    </a:ext>
                  </a:extLst>
                </a:gridCol>
                <a:gridCol w="493776">
                  <a:extLst>
                    <a:ext uri="{9D8B030D-6E8A-4147-A177-3AD203B41FA5}">
                      <a16:colId xmlns:a16="http://schemas.microsoft.com/office/drawing/2014/main" val="1209975094"/>
                    </a:ext>
                  </a:extLst>
                </a:gridCol>
                <a:gridCol w="493776">
                  <a:extLst>
                    <a:ext uri="{9D8B030D-6E8A-4147-A177-3AD203B41FA5}">
                      <a16:colId xmlns:a16="http://schemas.microsoft.com/office/drawing/2014/main" val="156929745"/>
                    </a:ext>
                  </a:extLst>
                </a:gridCol>
                <a:gridCol w="493776">
                  <a:extLst>
                    <a:ext uri="{9D8B030D-6E8A-4147-A177-3AD203B41FA5}">
                      <a16:colId xmlns:a16="http://schemas.microsoft.com/office/drawing/2014/main" val="4049010431"/>
                    </a:ext>
                  </a:extLst>
                </a:gridCol>
                <a:gridCol w="493776">
                  <a:extLst>
                    <a:ext uri="{9D8B030D-6E8A-4147-A177-3AD203B41FA5}">
                      <a16:colId xmlns:a16="http://schemas.microsoft.com/office/drawing/2014/main" val="1253786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93198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- 2024-11-27 10:36:11</a:t>
                      </a:r>
                      <a:r>
                        <a:rPr kumimoji="0" lang="de-DE" sz="1000" b="0" i="0" u="none" strike="noStrike" kern="1200" cap="none" spc="0" normalizeH="0" baseline="0" noProof="0">
                          <a:ln>
                            <a:noFill/>
                          </a:ln>
                          <a:solidFill>
                            <a:prstClr val="black"/>
                          </a:solidFill>
                          <a:effectLst/>
                          <a:uLnTx/>
                          <a:uFillTx/>
                          <a:latin typeface="Calibri"/>
                          <a:ea typeface="+mn-ea"/>
                          <a:cs typeface="+mn-cs"/>
                        </a:rPr>
                        <a:t>
 Kater Findus hat sich vor fast 15 Jahren ein neues Zuhause gesucht - in einem Seniorenheim. Wie es ihm mit seinen Mitbewohner:innen geht, erfahrt ihr im Reel.
#kater #vellmar #nordhessen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443856</a:t>
                      </a:r>
                    </a:p>
                  </a:txBody>
                  <a:tcPr/>
                </a:tc>
                <a:extLst>
                  <a:ext uri="{0D108BD9-81ED-4DB2-BD59-A6C34878D82A}">
                    <a16:rowId xmlns:a16="http://schemas.microsoft.com/office/drawing/2014/main" val="464129288"/>
                  </a:ext>
                </a:extLst>
              </a:tr>
            </a:tbl>
          </a:graphicData>
        </a:graphic>
      </p:graphicFrame>
      <p:sp>
        <p:nvSpPr>
          <p:cNvPr id="4" name="Text Placeholder 3">
            <a:extLst>
              <a:ext uri="{FF2B5EF4-FFF2-40B4-BE49-F238E27FC236}">
                <a16:creationId xmlns:a16="http://schemas.microsoft.com/office/drawing/2014/main" id="{FA9945B6-D88F-4671-9B40-F71401BC452D}"/>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3267760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FB53-4121-45AE-ACC0-A1460EC584B6}"/>
              </a:ext>
            </a:extLst>
          </p:cNvPr>
          <p:cNvSpPr>
            <a:spLocks noGrp="1"/>
          </p:cNvSpPr>
          <p:nvPr>
            <p:ph type="title"/>
          </p:nvPr>
        </p:nvSpPr>
        <p:spPr/>
        <p:txBody>
          <a:bodyPr/>
          <a:lstStyle/>
          <a:p>
            <a:r>
              <a:rPr lang="en-US"/>
              <a:t>Instagram Posts Table | hessenschau - 25 of 25</a:t>
            </a:r>
          </a:p>
        </p:txBody>
      </p:sp>
      <p:graphicFrame>
        <p:nvGraphicFramePr>
          <p:cNvPr id="5" name="Table Placeholder 4">
            <a:extLst>
              <a:ext uri="{FF2B5EF4-FFF2-40B4-BE49-F238E27FC236}">
                <a16:creationId xmlns:a16="http://schemas.microsoft.com/office/drawing/2014/main" id="{BBD56E1E-4509-4F66-B1FC-0B1C9CFD9F97}"/>
              </a:ext>
            </a:extLst>
          </p:cNvPr>
          <p:cNvGraphicFramePr>
            <a:graphicFrameLocks noGrp="1"/>
          </p:cNvGraphicFramePr>
          <p:nvPr>
            <p:ph type="tbl" sz="quarter" idx="13"/>
            <p:extLst>
              <p:ext uri="{D42A27DB-BD31-4B8C-83A1-F6EECF244321}">
                <p14:modId xmlns:p14="http://schemas.microsoft.com/office/powerpoint/2010/main" val="3250867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6516485"/>
                    </a:ext>
                  </a:extLst>
                </a:gridCol>
                <a:gridCol w="1481327">
                  <a:extLst>
                    <a:ext uri="{9D8B030D-6E8A-4147-A177-3AD203B41FA5}">
                      <a16:colId xmlns:a16="http://schemas.microsoft.com/office/drawing/2014/main" val="649367898"/>
                    </a:ext>
                  </a:extLst>
                </a:gridCol>
                <a:gridCol w="493776">
                  <a:extLst>
                    <a:ext uri="{9D8B030D-6E8A-4147-A177-3AD203B41FA5}">
                      <a16:colId xmlns:a16="http://schemas.microsoft.com/office/drawing/2014/main" val="814643271"/>
                    </a:ext>
                  </a:extLst>
                </a:gridCol>
                <a:gridCol w="493776">
                  <a:extLst>
                    <a:ext uri="{9D8B030D-6E8A-4147-A177-3AD203B41FA5}">
                      <a16:colId xmlns:a16="http://schemas.microsoft.com/office/drawing/2014/main" val="3674328841"/>
                    </a:ext>
                  </a:extLst>
                </a:gridCol>
                <a:gridCol w="493776">
                  <a:extLst>
                    <a:ext uri="{9D8B030D-6E8A-4147-A177-3AD203B41FA5}">
                      <a16:colId xmlns:a16="http://schemas.microsoft.com/office/drawing/2014/main" val="4166703480"/>
                    </a:ext>
                  </a:extLst>
                </a:gridCol>
                <a:gridCol w="493776">
                  <a:extLst>
                    <a:ext uri="{9D8B030D-6E8A-4147-A177-3AD203B41FA5}">
                      <a16:colId xmlns:a16="http://schemas.microsoft.com/office/drawing/2014/main" val="2610784719"/>
                    </a:ext>
                  </a:extLst>
                </a:gridCol>
                <a:gridCol w="493776">
                  <a:extLst>
                    <a:ext uri="{9D8B030D-6E8A-4147-A177-3AD203B41FA5}">
                      <a16:colId xmlns:a16="http://schemas.microsoft.com/office/drawing/2014/main" val="1233339589"/>
                    </a:ext>
                  </a:extLst>
                </a:gridCol>
                <a:gridCol w="493776">
                  <a:extLst>
                    <a:ext uri="{9D8B030D-6E8A-4147-A177-3AD203B41FA5}">
                      <a16:colId xmlns:a16="http://schemas.microsoft.com/office/drawing/2014/main" val="1381643416"/>
                    </a:ext>
                  </a:extLst>
                </a:gridCol>
                <a:gridCol w="493776">
                  <a:extLst>
                    <a:ext uri="{9D8B030D-6E8A-4147-A177-3AD203B41FA5}">
                      <a16:colId xmlns:a16="http://schemas.microsoft.com/office/drawing/2014/main" val="1982002374"/>
                    </a:ext>
                  </a:extLst>
                </a:gridCol>
                <a:gridCol w="493776">
                  <a:extLst>
                    <a:ext uri="{9D8B030D-6E8A-4147-A177-3AD203B41FA5}">
                      <a16:colId xmlns:a16="http://schemas.microsoft.com/office/drawing/2014/main" val="3676315030"/>
                    </a:ext>
                  </a:extLst>
                </a:gridCol>
                <a:gridCol w="493776">
                  <a:extLst>
                    <a:ext uri="{9D8B030D-6E8A-4147-A177-3AD203B41FA5}">
                      <a16:colId xmlns:a16="http://schemas.microsoft.com/office/drawing/2014/main" val="1264469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54606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hessenschau - 2024-01-20 15:08:48</a:t>
                      </a:r>
                      <a:r>
                        <a:rPr kumimoji="0" lang="de-DE" sz="1000" b="0" i="0" u="none" strike="noStrike" kern="1200" cap="none" spc="0" normalizeH="0" baseline="0" noProof="0">
                          <a:ln>
                            <a:noFill/>
                          </a:ln>
                          <a:solidFill>
                            <a:prstClr val="black"/>
                          </a:solidFill>
                          <a:effectLst/>
                          <a:uLnTx/>
                          <a:uFillTx/>
                          <a:latin typeface="Calibri"/>
                          <a:ea typeface="+mn-ea"/>
                          <a:cs typeface="+mn-cs"/>
                        </a:rPr>
                        <a:t>
 +++ Update: Die Polizei hat die Anzahl der Demonstrierenden am Samstagabend korrigiert. Es seien etwa 40.000 Menschen in Frankfurt auf der Kundgebung gewesen.+++
In Frankfurt hat am Samstag eine Kundgebung gegen die AfD und Rechtsextremismus stattgefunden. 35.000 Menschen waren laut Polizei vor Ort. Auch in anderen hessischen Städten gingen tausende Menschen auf die Straßen. In den vergangenen Tagen haben bereits deutschlandweit Menschen demonstriert. Auslöser ist das Bekanntwerden eines Geheimtreffens von AfD-Mitgliedern, Rechtsextremen und der Werteunion in Potsdam.
##demonstrationen #proteste #frankfurt #hessen #hessenschau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288887</a:t>
                      </a:r>
                    </a:p>
                  </a:txBody>
                  <a:tcPr/>
                </a:tc>
                <a:extLst>
                  <a:ext uri="{0D108BD9-81ED-4DB2-BD59-A6C34878D82A}">
                    <a16:rowId xmlns:a16="http://schemas.microsoft.com/office/drawing/2014/main" val="652027569"/>
                  </a:ext>
                </a:extLst>
              </a:tr>
            </a:tbl>
          </a:graphicData>
        </a:graphic>
      </p:graphicFrame>
      <p:sp>
        <p:nvSpPr>
          <p:cNvPr id="4" name="Text Placeholder 3">
            <a:extLst>
              <a:ext uri="{FF2B5EF4-FFF2-40B4-BE49-F238E27FC236}">
                <a16:creationId xmlns:a16="http://schemas.microsoft.com/office/drawing/2014/main" id="{865BCD9D-7551-484B-BFE4-E3F2DC793A9D}"/>
              </a:ext>
            </a:extLst>
          </p:cNvPr>
          <p:cNvSpPr>
            <a:spLocks noGrp="1"/>
          </p:cNvSpPr>
          <p:nvPr>
            <p:ph type="body" sz="quarter" idx="14"/>
          </p:nvPr>
        </p:nvSpPr>
        <p:spPr/>
        <p:txBody>
          <a:bodyPr/>
          <a:lstStyle/>
          <a:p>
            <a:r>
              <a:rPr lang="en-US"/>
              <a:t>01/01/2024 - 01/01/2025</a:t>
            </a:r>
          </a:p>
        </p:txBody>
      </p:sp>
    </p:spTree>
    <p:extLst>
      <p:ext uri="{BB962C8B-B14F-4D97-AF65-F5344CB8AC3E}">
        <p14:creationId xmlns:p14="http://schemas.microsoft.com/office/powerpoint/2010/main" val="2146969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3717</Words>
  <Application>Microsoft Office PowerPoint</Application>
  <PresentationFormat>On-screen Show (4:3)</PresentationFormat>
  <Paragraphs>575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 hessenschau - 1 of 25</vt:lpstr>
      <vt:lpstr>Instagram Posts Table | hessenschau - 2 of 25</vt:lpstr>
      <vt:lpstr>Instagram Posts Table | hessenschau - 3 of 25</vt:lpstr>
      <vt:lpstr>Instagram Posts Table | hessenschau - 4 of 25</vt:lpstr>
      <vt:lpstr>Instagram Posts Table | hessenschau - 5 of 25</vt:lpstr>
      <vt:lpstr>Instagram Posts Table | hessenschau - 6 of 25</vt:lpstr>
      <vt:lpstr>Instagram Posts Table | hessenschau - 7 of 25</vt:lpstr>
      <vt:lpstr>Instagram Posts Table | hessenschau - 8 of 25</vt:lpstr>
      <vt:lpstr>Instagram Posts Table | hessenschau - 9 of 25</vt:lpstr>
      <vt:lpstr>Instagram Posts Table | hessenschau - 10 of 25</vt:lpstr>
      <vt:lpstr>Instagram Posts Table | hessenschau - 11 of 25</vt:lpstr>
      <vt:lpstr>Instagram Posts Table | hessenschau - 12 of 25</vt:lpstr>
      <vt:lpstr>Instagram Posts Table | hessenschau - 13 of 25</vt:lpstr>
      <vt:lpstr>Instagram Posts Table | hessenschau - 14 of 25</vt:lpstr>
      <vt:lpstr>Instagram Posts Table | hessenschau - 15 of 25</vt:lpstr>
      <vt:lpstr>Instagram Posts Table | hessenschau - 16 of 25</vt:lpstr>
      <vt:lpstr>Instagram Posts Table | hessenschau - 17 of 25</vt:lpstr>
      <vt:lpstr>Instagram Posts Table | hessenschau - 18 of 25</vt:lpstr>
      <vt:lpstr>Instagram Posts Table | hessenschau - 19 of 25</vt:lpstr>
      <vt:lpstr>Instagram Posts Table | hessenschau - 20 of 25</vt:lpstr>
      <vt:lpstr>Instagram Posts Table | hessenschau - 21 of 25</vt:lpstr>
      <vt:lpstr>Instagram Posts Table | hessenschau - 22 of 25</vt:lpstr>
      <vt:lpstr>Instagram Posts Table | hessenschau - 23 of 25</vt:lpstr>
      <vt:lpstr>Instagram Posts Table | hessenschau - 24 of 25</vt:lpstr>
      <vt:lpstr>Instagram Posts Table | hessenschau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hessenschau - 1 of 25</dc:title>
  <dc:creator>Frederik Born</dc:creator>
  <cp:lastModifiedBy>Frederik Born</cp:lastModifiedBy>
  <cp:revision>1</cp:revision>
  <dcterms:created xsi:type="dcterms:W3CDTF">2025-01-23T08:20:15Z</dcterms:created>
  <dcterms:modified xsi:type="dcterms:W3CDTF">2025-01-23T08:23:31Z</dcterms:modified>
</cp:coreProperties>
</file>