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8E4A0-3804-4EC3-BE64-BD21AA8869CA}"/>
              </a:ext>
            </a:extLst>
          </p:cNvPr>
          <p:cNvSpPr>
            <a:spLocks noGrp="1"/>
          </p:cNvSpPr>
          <p:nvPr>
            <p:ph type="title"/>
          </p:nvPr>
        </p:nvSpPr>
        <p:spPr/>
        <p:txBody>
          <a:bodyPr/>
          <a:lstStyle/>
          <a:p>
            <a:r>
              <a:rPr lang="en-US"/>
              <a:t>Instagram Posts Table | YOU FM - 1 of 13</a:t>
            </a:r>
          </a:p>
        </p:txBody>
      </p:sp>
      <p:graphicFrame>
        <p:nvGraphicFramePr>
          <p:cNvPr id="5" name="Table Placeholder 4">
            <a:extLst>
              <a:ext uri="{FF2B5EF4-FFF2-40B4-BE49-F238E27FC236}">
                <a16:creationId xmlns:a16="http://schemas.microsoft.com/office/drawing/2014/main" id="{082BE3BF-77C2-4F74-A9DA-E4757C9C4435}"/>
              </a:ext>
            </a:extLst>
          </p:cNvPr>
          <p:cNvGraphicFramePr>
            <a:graphicFrameLocks noGrp="1"/>
          </p:cNvGraphicFramePr>
          <p:nvPr>
            <p:ph type="tbl" sz="quarter" idx="13"/>
            <p:extLst>
              <p:ext uri="{D42A27DB-BD31-4B8C-83A1-F6EECF244321}">
                <p14:modId xmlns:p14="http://schemas.microsoft.com/office/powerpoint/2010/main" val="1042008584"/>
              </p:ext>
            </p:extLst>
          </p:nvPr>
        </p:nvGraphicFramePr>
        <p:xfrm>
          <a:off x="457200" y="1731963"/>
          <a:ext cx="8147304" cy="4328160"/>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650846416"/>
                    </a:ext>
                  </a:extLst>
                </a:gridCol>
                <a:gridCol w="1152144">
                  <a:extLst>
                    <a:ext uri="{9D8B030D-6E8A-4147-A177-3AD203B41FA5}">
                      <a16:colId xmlns:a16="http://schemas.microsoft.com/office/drawing/2014/main" val="3493548735"/>
                    </a:ext>
                  </a:extLst>
                </a:gridCol>
                <a:gridCol w="1152144">
                  <a:extLst>
                    <a:ext uri="{9D8B030D-6E8A-4147-A177-3AD203B41FA5}">
                      <a16:colId xmlns:a16="http://schemas.microsoft.com/office/drawing/2014/main" val="2578199940"/>
                    </a:ext>
                  </a:extLst>
                </a:gridCol>
                <a:gridCol w="1152144">
                  <a:extLst>
                    <a:ext uri="{9D8B030D-6E8A-4147-A177-3AD203B41FA5}">
                      <a16:colId xmlns:a16="http://schemas.microsoft.com/office/drawing/2014/main" val="40767151"/>
                    </a:ext>
                  </a:extLst>
                </a:gridCol>
                <a:gridCol w="1152144">
                  <a:extLst>
                    <a:ext uri="{9D8B030D-6E8A-4147-A177-3AD203B41FA5}">
                      <a16:colId xmlns:a16="http://schemas.microsoft.com/office/drawing/2014/main" val="2259721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668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- 2022-11-27 14:02:07</a:t>
                      </a:r>
                      <a:r>
                        <a:rPr kumimoji="0" lang="de-DE" sz="1000" b="0" i="0" u="none" strike="noStrike" kern="1200" cap="none" spc="0" normalizeH="0" baseline="0" noProof="0">
                          <a:ln>
                            <a:noFill/>
                          </a:ln>
                          <a:solidFill>
                            <a:prstClr val="black"/>
                          </a:solidFill>
                          <a:effectLst/>
                          <a:uLnTx/>
                          <a:uFillTx/>
                          <a:latin typeface="+mn-lt"/>
                          <a:ea typeface="+mn-ea"/>
                          <a:cs typeface="+mn-cs"/>
                        </a:rPr>
                        <a:t>
 | Welchen Song hört ihr gerade in Dauerschleife?🤩
.
.
.
#youfm #hessen #musik #song #lieder #mood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16847</a:t>
                      </a:r>
                    </a:p>
                  </a:txBody>
                  <a:tcPr/>
                </a:tc>
                <a:extLst>
                  <a:ext uri="{0D108BD9-81ED-4DB2-BD59-A6C34878D82A}">
                    <a16:rowId xmlns:a16="http://schemas.microsoft.com/office/drawing/2014/main" val="201877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youfm - 2022-11-27 10:25:08</a:t>
                      </a:r>
                      <a:r>
                        <a:rPr kumimoji="0" lang="en-US" sz="1000" b="0" i="0" u="none" strike="noStrike" kern="1200" cap="none" spc="0" normalizeH="0" baseline="0" noProof="0">
                          <a:ln>
                            <a:noFill/>
                          </a:ln>
                          <a:solidFill>
                            <a:prstClr val="black"/>
                          </a:solidFill>
                          <a:effectLst/>
                          <a:uLnTx/>
                          <a:uFillTx/>
                          <a:latin typeface="+mn-lt"/>
                          <a:ea typeface="+mn-ea"/>
                          <a:cs typeface="+mn-cs"/>
                        </a:rPr>
                        <a:t>
 | 🍪 Vanillekipferl, Kokosmakronen oder doch lieber Butterplätzchen? Welche Weihnachtsplätzchen dürfen bei euch nicht fehlen? Schreibt's in die Kommentare 😋
Happy 1. Advent euch allen ❤
.
.
.
#youfm #advent #plätzchen #weihnachten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5912</a:t>
                      </a:r>
                    </a:p>
                  </a:txBody>
                  <a:tcPr/>
                </a:tc>
                <a:extLst>
                  <a:ext uri="{0D108BD9-81ED-4DB2-BD59-A6C34878D82A}">
                    <a16:rowId xmlns:a16="http://schemas.microsoft.com/office/drawing/2014/main" val="249242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- 2022-11-26 19:02:07</a:t>
                      </a:r>
                      <a:r>
                        <a:rPr kumimoji="0" lang="de-DE" sz="1000" b="0" i="0" u="none" strike="noStrike" kern="1200" cap="none" spc="0" normalizeH="0" baseline="0" noProof="0">
                          <a:ln>
                            <a:noFill/>
                          </a:ln>
                          <a:solidFill>
                            <a:prstClr val="black"/>
                          </a:solidFill>
                          <a:effectLst/>
                          <a:uLnTx/>
                          <a:uFillTx/>
                          <a:latin typeface="+mn-lt"/>
                          <a:ea typeface="+mn-ea"/>
                          <a:cs typeface="+mn-cs"/>
                        </a:rPr>
                        <a:t>
 | Freundschaften, bei denen das jahrelang klappt, sind echte!💪😍
.
.
.
#youfm #hessen #erwachsen #freunde #freundinnen #freundschaften #dranbleiben #termine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65761</a:t>
                      </a:r>
                    </a:p>
                  </a:txBody>
                  <a:tcPr/>
                </a:tc>
                <a:extLst>
                  <a:ext uri="{0D108BD9-81ED-4DB2-BD59-A6C34878D82A}">
                    <a16:rowId xmlns:a16="http://schemas.microsoft.com/office/drawing/2014/main" val="2795416275"/>
                  </a:ext>
                </a:extLst>
              </a:tr>
            </a:tbl>
          </a:graphicData>
        </a:graphic>
      </p:graphicFrame>
      <p:sp>
        <p:nvSpPr>
          <p:cNvPr id="4" name="Text Placeholder 3">
            <a:extLst>
              <a:ext uri="{FF2B5EF4-FFF2-40B4-BE49-F238E27FC236}">
                <a16:creationId xmlns:a16="http://schemas.microsoft.com/office/drawing/2014/main" id="{CAA19143-4284-4239-810F-28693426ADF1}"/>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1024915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212EB-3E9B-4BDB-AE7E-3DBF0C1E5857}"/>
              </a:ext>
            </a:extLst>
          </p:cNvPr>
          <p:cNvSpPr>
            <a:spLocks noGrp="1"/>
          </p:cNvSpPr>
          <p:nvPr>
            <p:ph type="title"/>
          </p:nvPr>
        </p:nvSpPr>
        <p:spPr/>
        <p:txBody>
          <a:bodyPr/>
          <a:lstStyle/>
          <a:p>
            <a:r>
              <a:rPr lang="en-US"/>
              <a:t>Instagram Posts Table | YOU FM - 2 of 13</a:t>
            </a:r>
          </a:p>
        </p:txBody>
      </p:sp>
      <p:graphicFrame>
        <p:nvGraphicFramePr>
          <p:cNvPr id="5" name="Table Placeholder 4">
            <a:extLst>
              <a:ext uri="{FF2B5EF4-FFF2-40B4-BE49-F238E27FC236}">
                <a16:creationId xmlns:a16="http://schemas.microsoft.com/office/drawing/2014/main" id="{C4820EAB-4A9C-4057-BB8F-63AB534C3785}"/>
              </a:ext>
            </a:extLst>
          </p:cNvPr>
          <p:cNvGraphicFramePr>
            <a:graphicFrameLocks noGrp="1"/>
          </p:cNvGraphicFramePr>
          <p:nvPr>
            <p:ph type="tbl" sz="quarter" idx="13"/>
            <p:extLst>
              <p:ext uri="{D42A27DB-BD31-4B8C-83A1-F6EECF244321}">
                <p14:modId xmlns:p14="http://schemas.microsoft.com/office/powerpoint/2010/main" val="110935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500944084"/>
                    </a:ext>
                  </a:extLst>
                </a:gridCol>
                <a:gridCol w="1152144">
                  <a:extLst>
                    <a:ext uri="{9D8B030D-6E8A-4147-A177-3AD203B41FA5}">
                      <a16:colId xmlns:a16="http://schemas.microsoft.com/office/drawing/2014/main" val="3735049735"/>
                    </a:ext>
                  </a:extLst>
                </a:gridCol>
                <a:gridCol w="1152144">
                  <a:extLst>
                    <a:ext uri="{9D8B030D-6E8A-4147-A177-3AD203B41FA5}">
                      <a16:colId xmlns:a16="http://schemas.microsoft.com/office/drawing/2014/main" val="740157539"/>
                    </a:ext>
                  </a:extLst>
                </a:gridCol>
                <a:gridCol w="1152144">
                  <a:extLst>
                    <a:ext uri="{9D8B030D-6E8A-4147-A177-3AD203B41FA5}">
                      <a16:colId xmlns:a16="http://schemas.microsoft.com/office/drawing/2014/main" val="2408088433"/>
                    </a:ext>
                  </a:extLst>
                </a:gridCol>
                <a:gridCol w="1152144">
                  <a:extLst>
                    <a:ext uri="{9D8B030D-6E8A-4147-A177-3AD203B41FA5}">
                      <a16:colId xmlns:a16="http://schemas.microsoft.com/office/drawing/2014/main" val="702723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883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- 2022-11-26 09:13:09</a:t>
                      </a:r>
                      <a:r>
                        <a:rPr kumimoji="0" lang="de-DE" sz="1000" b="0" i="0" u="none" strike="noStrike" kern="1200" cap="none" spc="0" normalizeH="0" baseline="0" noProof="0">
                          <a:ln>
                            <a:noFill/>
                          </a:ln>
                          <a:solidFill>
                            <a:prstClr val="black"/>
                          </a:solidFill>
                          <a:effectLst/>
                          <a:uLnTx/>
                          <a:uFillTx/>
                          <a:latin typeface="+mn-lt"/>
                          <a:ea typeface="+mn-ea"/>
                          <a:cs typeface="+mn-cs"/>
                        </a:rPr>
                        <a:t>
 | Sicherheitslevel 💯
.
.
.
#youfm #passwort #sicherheit #hessen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13498</a:t>
                      </a:r>
                    </a:p>
                  </a:txBody>
                  <a:tcPr/>
                </a:tc>
                <a:extLst>
                  <a:ext uri="{0D108BD9-81ED-4DB2-BD59-A6C34878D82A}">
                    <a16:rowId xmlns:a16="http://schemas.microsoft.com/office/drawing/2014/main" val="247201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- 2022-11-25 16:24:54</a:t>
                      </a:r>
                      <a:r>
                        <a:rPr kumimoji="0" lang="de-DE" sz="1000" b="0" i="0" u="none" strike="noStrike" kern="1200" cap="none" spc="0" normalizeH="0" baseline="0" noProof="0">
                          <a:ln>
                            <a:noFill/>
                          </a:ln>
                          <a:solidFill>
                            <a:prstClr val="black"/>
                          </a:solidFill>
                          <a:effectLst/>
                          <a:uLnTx/>
                          <a:uFillTx/>
                          <a:latin typeface="+mn-lt"/>
                          <a:ea typeface="+mn-ea"/>
                          <a:cs typeface="+mn-cs"/>
                        </a:rPr>
                        <a:t>
 Die neuen Folgen strassenstars gibt es ab jetzt in der ARD Mediathek!  
#strassenstars #neuestaffel @cossurap @hihadnet @roberto_cappelluti @ardmediathek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25708</a:t>
                      </a:r>
                    </a:p>
                  </a:txBody>
                  <a:tcPr/>
                </a:tc>
                <a:extLst>
                  <a:ext uri="{0D108BD9-81ED-4DB2-BD59-A6C34878D82A}">
                    <a16:rowId xmlns:a16="http://schemas.microsoft.com/office/drawing/2014/main" val="368724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- 2022-11-25 15:34:08</a:t>
                      </a:r>
                      <a:r>
                        <a:rPr kumimoji="0" lang="de-DE" sz="1000" b="0" i="0" u="none" strike="noStrike" kern="1200" cap="none" spc="0" normalizeH="0" baseline="0" noProof="0">
                          <a:ln>
                            <a:noFill/>
                          </a:ln>
                          <a:solidFill>
                            <a:prstClr val="black"/>
                          </a:solidFill>
                          <a:effectLst/>
                          <a:uLnTx/>
                          <a:uFillTx/>
                          <a:latin typeface="+mn-lt"/>
                          <a:ea typeface="+mn-ea"/>
                          <a:cs typeface="+mn-cs"/>
                        </a:rPr>
                        <a:t>
 | Heute ist Black Friday und einige von euch haben mit Sicherheit schon einiges geshoppt. Andere halten diesen Tag für völligen Quatsch und boykottieren ihn - auch im Sinne der Nachhaltigkeit. Wie steht ihr dazu?
.
.
.#youfm #blackfriday #shopping #umfrage #schnäppchen #nachhaltigkeit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12358</a:t>
                      </a:r>
                    </a:p>
                  </a:txBody>
                  <a:tcPr/>
                </a:tc>
                <a:extLst>
                  <a:ext uri="{0D108BD9-81ED-4DB2-BD59-A6C34878D82A}">
                    <a16:rowId xmlns:a16="http://schemas.microsoft.com/office/drawing/2014/main" val="833901791"/>
                  </a:ext>
                </a:extLst>
              </a:tr>
            </a:tbl>
          </a:graphicData>
        </a:graphic>
      </p:graphicFrame>
      <p:sp>
        <p:nvSpPr>
          <p:cNvPr id="4" name="Text Placeholder 3">
            <a:extLst>
              <a:ext uri="{FF2B5EF4-FFF2-40B4-BE49-F238E27FC236}">
                <a16:creationId xmlns:a16="http://schemas.microsoft.com/office/drawing/2014/main" id="{4ED593DB-32AC-4FC3-98F0-03F7F09EE017}"/>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742380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2B850-E8D2-4F40-90E0-8872246917F1}"/>
              </a:ext>
            </a:extLst>
          </p:cNvPr>
          <p:cNvSpPr>
            <a:spLocks noGrp="1"/>
          </p:cNvSpPr>
          <p:nvPr>
            <p:ph type="title"/>
          </p:nvPr>
        </p:nvSpPr>
        <p:spPr/>
        <p:txBody>
          <a:bodyPr/>
          <a:lstStyle/>
          <a:p>
            <a:r>
              <a:rPr lang="en-US"/>
              <a:t>Instagram Posts Table | YOU FM - 3 of 13</a:t>
            </a:r>
          </a:p>
        </p:txBody>
      </p:sp>
      <p:graphicFrame>
        <p:nvGraphicFramePr>
          <p:cNvPr id="5" name="Table Placeholder 4">
            <a:extLst>
              <a:ext uri="{FF2B5EF4-FFF2-40B4-BE49-F238E27FC236}">
                <a16:creationId xmlns:a16="http://schemas.microsoft.com/office/drawing/2014/main" id="{8E25ABFF-98DA-4E1B-A142-CE7653D1F117}"/>
              </a:ext>
            </a:extLst>
          </p:cNvPr>
          <p:cNvGraphicFramePr>
            <a:graphicFrameLocks noGrp="1"/>
          </p:cNvGraphicFramePr>
          <p:nvPr>
            <p:ph type="tbl" sz="quarter" idx="13"/>
            <p:extLst>
              <p:ext uri="{D42A27DB-BD31-4B8C-83A1-F6EECF244321}">
                <p14:modId xmlns:p14="http://schemas.microsoft.com/office/powerpoint/2010/main" val="267119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99036790"/>
                    </a:ext>
                  </a:extLst>
                </a:gridCol>
                <a:gridCol w="1152144">
                  <a:extLst>
                    <a:ext uri="{9D8B030D-6E8A-4147-A177-3AD203B41FA5}">
                      <a16:colId xmlns:a16="http://schemas.microsoft.com/office/drawing/2014/main" val="486185988"/>
                    </a:ext>
                  </a:extLst>
                </a:gridCol>
                <a:gridCol w="1152144">
                  <a:extLst>
                    <a:ext uri="{9D8B030D-6E8A-4147-A177-3AD203B41FA5}">
                      <a16:colId xmlns:a16="http://schemas.microsoft.com/office/drawing/2014/main" val="181231877"/>
                    </a:ext>
                  </a:extLst>
                </a:gridCol>
                <a:gridCol w="1152144">
                  <a:extLst>
                    <a:ext uri="{9D8B030D-6E8A-4147-A177-3AD203B41FA5}">
                      <a16:colId xmlns:a16="http://schemas.microsoft.com/office/drawing/2014/main" val="4055030136"/>
                    </a:ext>
                  </a:extLst>
                </a:gridCol>
                <a:gridCol w="1152144">
                  <a:extLst>
                    <a:ext uri="{9D8B030D-6E8A-4147-A177-3AD203B41FA5}">
                      <a16:colId xmlns:a16="http://schemas.microsoft.com/office/drawing/2014/main" val="3553467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81020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- 2022-11-25 13:49:08</a:t>
                      </a:r>
                      <a:r>
                        <a:rPr kumimoji="0" lang="de-DE" sz="1000" b="0" i="0" u="none" strike="noStrike" kern="1200" cap="none" spc="0" normalizeH="0" baseline="0" noProof="0">
                          <a:ln>
                            <a:noFill/>
                          </a:ln>
                          <a:solidFill>
                            <a:prstClr val="black"/>
                          </a:solidFill>
                          <a:effectLst/>
                          <a:uLnTx/>
                          <a:uFillTx/>
                          <a:latin typeface="+mn-lt"/>
                          <a:ea typeface="+mn-ea"/>
                          <a:cs typeface="+mn-cs"/>
                        </a:rPr>
                        <a:t>
 | 👩‍🍳👨‍🍳Zu Hause schmeckt’s halt doch am besten. Ein sehr treuer Fan aus Frankfurt bestellte laut „Lieferando-Report“ 90 Mal im Monat, 19 Mal die Woche und bis zu dreimal am Tag innerhalb eines Jahres bei dem Online-Lieferdienst.
Der „Lieferando Report“ erscheint einmal im Jahr in Zusammenarbeit mit dem Marktforschungsinstitut Kantar. Über 15 Millionen Bestellungen werden dafür ausgewertet und 1000 Menschen befragt. 
🍔Auf Platz 1 die beliebtesten Gerichte liegt der Cheeseburger.
.
.
.
#youfm #frankfurt #hessen #lieferdienst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25707</a:t>
                      </a:r>
                    </a:p>
                  </a:txBody>
                  <a:tcPr/>
                </a:tc>
                <a:extLst>
                  <a:ext uri="{0D108BD9-81ED-4DB2-BD59-A6C34878D82A}">
                    <a16:rowId xmlns:a16="http://schemas.microsoft.com/office/drawing/2014/main" val="1637937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youfm - 2022-11-25 11:03:07</a:t>
                      </a:r>
                      <a:r>
                        <a:rPr kumimoji="0" lang="en-US" sz="1000" b="0" i="0" u="none" strike="noStrike" kern="1200" cap="none" spc="0" normalizeH="0" baseline="0" noProof="0">
                          <a:ln>
                            <a:noFill/>
                          </a:ln>
                          <a:solidFill>
                            <a:prstClr val="black"/>
                          </a:solidFill>
                          <a:effectLst/>
                          <a:uLnTx/>
                          <a:uFillTx/>
                          <a:latin typeface="+mn-lt"/>
                          <a:ea typeface="+mn-ea"/>
                          <a:cs typeface="+mn-cs"/>
                        </a:rPr>
                        <a:t>
 | 🤷💸😅
.
.
.
#youfm #weihnachtsmarkt #achegal #teuer #lecker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27424</a:t>
                      </a:r>
                    </a:p>
                  </a:txBody>
                  <a:tcPr/>
                </a:tc>
                <a:extLst>
                  <a:ext uri="{0D108BD9-81ED-4DB2-BD59-A6C34878D82A}">
                    <a16:rowId xmlns:a16="http://schemas.microsoft.com/office/drawing/2014/main" val="2296176816"/>
                  </a:ext>
                </a:extLst>
              </a:tr>
            </a:tbl>
          </a:graphicData>
        </a:graphic>
      </p:graphicFrame>
      <p:sp>
        <p:nvSpPr>
          <p:cNvPr id="4" name="Text Placeholder 3">
            <a:extLst>
              <a:ext uri="{FF2B5EF4-FFF2-40B4-BE49-F238E27FC236}">
                <a16:creationId xmlns:a16="http://schemas.microsoft.com/office/drawing/2014/main" id="{EA594C1F-A7E6-4706-8F1D-B7E1991B35A2}"/>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4052182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1F87-E0A7-457F-A01B-B1C16760FD80}"/>
              </a:ext>
            </a:extLst>
          </p:cNvPr>
          <p:cNvSpPr>
            <a:spLocks noGrp="1"/>
          </p:cNvSpPr>
          <p:nvPr>
            <p:ph type="title"/>
          </p:nvPr>
        </p:nvSpPr>
        <p:spPr/>
        <p:txBody>
          <a:bodyPr/>
          <a:lstStyle/>
          <a:p>
            <a:r>
              <a:rPr lang="en-US"/>
              <a:t>Instagram Posts Table | YOU FM - 4 of 13</a:t>
            </a:r>
          </a:p>
        </p:txBody>
      </p:sp>
      <p:graphicFrame>
        <p:nvGraphicFramePr>
          <p:cNvPr id="5" name="Table Placeholder 4">
            <a:extLst>
              <a:ext uri="{FF2B5EF4-FFF2-40B4-BE49-F238E27FC236}">
                <a16:creationId xmlns:a16="http://schemas.microsoft.com/office/drawing/2014/main" id="{EC00A3D8-0C40-43B2-8CFA-E4EC4550CA92}"/>
              </a:ext>
            </a:extLst>
          </p:cNvPr>
          <p:cNvGraphicFramePr>
            <a:graphicFrameLocks noGrp="1"/>
          </p:cNvGraphicFramePr>
          <p:nvPr>
            <p:ph type="tbl" sz="quarter" idx="13"/>
            <p:extLst>
              <p:ext uri="{D42A27DB-BD31-4B8C-83A1-F6EECF244321}">
                <p14:modId xmlns:p14="http://schemas.microsoft.com/office/powerpoint/2010/main" val="598183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693037394"/>
                    </a:ext>
                  </a:extLst>
                </a:gridCol>
                <a:gridCol w="1152144">
                  <a:extLst>
                    <a:ext uri="{9D8B030D-6E8A-4147-A177-3AD203B41FA5}">
                      <a16:colId xmlns:a16="http://schemas.microsoft.com/office/drawing/2014/main" val="3130728696"/>
                    </a:ext>
                  </a:extLst>
                </a:gridCol>
                <a:gridCol w="1152144">
                  <a:extLst>
                    <a:ext uri="{9D8B030D-6E8A-4147-A177-3AD203B41FA5}">
                      <a16:colId xmlns:a16="http://schemas.microsoft.com/office/drawing/2014/main" val="2409959392"/>
                    </a:ext>
                  </a:extLst>
                </a:gridCol>
                <a:gridCol w="1152144">
                  <a:extLst>
                    <a:ext uri="{9D8B030D-6E8A-4147-A177-3AD203B41FA5}">
                      <a16:colId xmlns:a16="http://schemas.microsoft.com/office/drawing/2014/main" val="3893615032"/>
                    </a:ext>
                  </a:extLst>
                </a:gridCol>
                <a:gridCol w="1152144">
                  <a:extLst>
                    <a:ext uri="{9D8B030D-6E8A-4147-A177-3AD203B41FA5}">
                      <a16:colId xmlns:a16="http://schemas.microsoft.com/office/drawing/2014/main" val="2268199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01108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youfm - 2022-11-25 09:28:16</a:t>
                      </a:r>
                      <a:r>
                        <a:rPr kumimoji="0" lang="en-US" sz="1000" b="0" i="0" u="none" strike="noStrike" kern="1200" cap="none" spc="0" normalizeH="0" baseline="0" noProof="0">
                          <a:ln>
                            <a:noFill/>
                          </a:ln>
                          <a:solidFill>
                            <a:prstClr val="black"/>
                          </a:solidFill>
                          <a:effectLst/>
                          <a:uLnTx/>
                          <a:uFillTx/>
                          <a:latin typeface="+mn-lt"/>
                          <a:ea typeface="+mn-ea"/>
                          <a:cs typeface="+mn-cs"/>
                        </a:rPr>
                        <a:t>
 | Heute entscheidet ihr über unser Programm, denn bei YOU FM ist heute Takeover-Tag. Schickt uns eure Musikwünsche und wir spielen es. Egal ob Titelmusik von Pokemon, Last Christmas oder die besten Hits der Backstreet Boys!
.
.
.
#youfm #takeover #musikwünsche #musik #hessen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15805</a:t>
                      </a:r>
                    </a:p>
                  </a:txBody>
                  <a:tcPr/>
                </a:tc>
                <a:extLst>
                  <a:ext uri="{0D108BD9-81ED-4DB2-BD59-A6C34878D82A}">
                    <a16:rowId xmlns:a16="http://schemas.microsoft.com/office/drawing/2014/main" val="3611382624"/>
                  </a:ext>
                </a:extLst>
              </a:tr>
            </a:tbl>
          </a:graphicData>
        </a:graphic>
      </p:graphicFrame>
      <p:sp>
        <p:nvSpPr>
          <p:cNvPr id="4" name="Text Placeholder 3">
            <a:extLst>
              <a:ext uri="{FF2B5EF4-FFF2-40B4-BE49-F238E27FC236}">
                <a16:creationId xmlns:a16="http://schemas.microsoft.com/office/drawing/2014/main" id="{5B79C4C7-97E8-46C7-8628-C77CCE115094}"/>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2090530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F9B0-C963-47BF-9373-C8CFD97346C3}"/>
              </a:ext>
            </a:extLst>
          </p:cNvPr>
          <p:cNvSpPr>
            <a:spLocks noGrp="1"/>
          </p:cNvSpPr>
          <p:nvPr>
            <p:ph type="title"/>
          </p:nvPr>
        </p:nvSpPr>
        <p:spPr/>
        <p:txBody>
          <a:bodyPr/>
          <a:lstStyle/>
          <a:p>
            <a:r>
              <a:rPr lang="en-US"/>
              <a:t>Instagram Posts Table | YOU FM - 5 of 13</a:t>
            </a:r>
          </a:p>
        </p:txBody>
      </p:sp>
      <p:graphicFrame>
        <p:nvGraphicFramePr>
          <p:cNvPr id="5" name="Table Placeholder 4">
            <a:extLst>
              <a:ext uri="{FF2B5EF4-FFF2-40B4-BE49-F238E27FC236}">
                <a16:creationId xmlns:a16="http://schemas.microsoft.com/office/drawing/2014/main" id="{19EF98A6-0932-440A-B762-35ECE3E8C30C}"/>
              </a:ext>
            </a:extLst>
          </p:cNvPr>
          <p:cNvGraphicFramePr>
            <a:graphicFrameLocks noGrp="1"/>
          </p:cNvGraphicFramePr>
          <p:nvPr>
            <p:ph type="tbl" sz="quarter" idx="13"/>
            <p:extLst>
              <p:ext uri="{D42A27DB-BD31-4B8C-83A1-F6EECF244321}">
                <p14:modId xmlns:p14="http://schemas.microsoft.com/office/powerpoint/2010/main" val="364013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926164652"/>
                    </a:ext>
                  </a:extLst>
                </a:gridCol>
                <a:gridCol w="1152144">
                  <a:extLst>
                    <a:ext uri="{9D8B030D-6E8A-4147-A177-3AD203B41FA5}">
                      <a16:colId xmlns:a16="http://schemas.microsoft.com/office/drawing/2014/main" val="1567160246"/>
                    </a:ext>
                  </a:extLst>
                </a:gridCol>
                <a:gridCol w="1152144">
                  <a:extLst>
                    <a:ext uri="{9D8B030D-6E8A-4147-A177-3AD203B41FA5}">
                      <a16:colId xmlns:a16="http://schemas.microsoft.com/office/drawing/2014/main" val="1693723874"/>
                    </a:ext>
                  </a:extLst>
                </a:gridCol>
                <a:gridCol w="1152144">
                  <a:extLst>
                    <a:ext uri="{9D8B030D-6E8A-4147-A177-3AD203B41FA5}">
                      <a16:colId xmlns:a16="http://schemas.microsoft.com/office/drawing/2014/main" val="4269172280"/>
                    </a:ext>
                  </a:extLst>
                </a:gridCol>
                <a:gridCol w="1152144">
                  <a:extLst>
                    <a:ext uri="{9D8B030D-6E8A-4147-A177-3AD203B41FA5}">
                      <a16:colId xmlns:a16="http://schemas.microsoft.com/office/drawing/2014/main" val="305171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26055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- 2022-11-25 08:03:45</a:t>
                      </a:r>
                      <a:r>
                        <a:rPr kumimoji="0" lang="de-DE" sz="1000" b="0" i="0" u="none" strike="noStrike" kern="1200" cap="none" spc="0" normalizeH="0" baseline="0" noProof="0">
                          <a:ln>
                            <a:noFill/>
                          </a:ln>
                          <a:solidFill>
                            <a:prstClr val="black"/>
                          </a:solidFill>
                          <a:effectLst/>
                          <a:uLnTx/>
                          <a:uFillTx/>
                          <a:latin typeface="+mn-lt"/>
                          <a:ea typeface="+mn-ea"/>
                          <a:cs typeface="+mn-cs"/>
                        </a:rPr>
                        <a:t>
 | Zusammen mit einer Caldener Fleischerei 🔪 versuchen Immanuel und sein Team👨‍🔬👩‍💻, einer KI "beizubringen", wie man die perfekte Ahle Wurst macht👩‍🍳. Muss die Wurst gewaschen werden? Wann braucht sie frische Luft? Wie hängen Temperatur und Reifung genau zusammen? 
Im kommenden Jahr füttern die Forscher*Innen das Programm mit einer Menge Sensordaten aus den Reifungskammern. Außerdem erfährt das Programm, wie gut die Würste am Ende geworden sind. Wenn alles gut läuft, kann die KI dann bald gute Tipps geben - und weiter dazulernen!😋
Würdet ihr eine "Ahle-KI-Wurst" probieren?
.
.
.
#youfm #hessen #wurst #worscht #lecker #digital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8576</a:t>
                      </a:r>
                    </a:p>
                  </a:txBody>
                  <a:tcPr/>
                </a:tc>
                <a:extLst>
                  <a:ext uri="{0D108BD9-81ED-4DB2-BD59-A6C34878D82A}">
                    <a16:rowId xmlns:a16="http://schemas.microsoft.com/office/drawing/2014/main" val="1450239847"/>
                  </a:ext>
                </a:extLst>
              </a:tr>
            </a:tbl>
          </a:graphicData>
        </a:graphic>
      </p:graphicFrame>
      <p:sp>
        <p:nvSpPr>
          <p:cNvPr id="4" name="Text Placeholder 3">
            <a:extLst>
              <a:ext uri="{FF2B5EF4-FFF2-40B4-BE49-F238E27FC236}">
                <a16:creationId xmlns:a16="http://schemas.microsoft.com/office/drawing/2014/main" id="{CB2C0B84-7A88-4C2B-960A-2C75CC876F75}"/>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3097874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0B854-D3E3-4677-A526-9F8D25B4597A}"/>
              </a:ext>
            </a:extLst>
          </p:cNvPr>
          <p:cNvSpPr>
            <a:spLocks noGrp="1"/>
          </p:cNvSpPr>
          <p:nvPr>
            <p:ph type="title"/>
          </p:nvPr>
        </p:nvSpPr>
        <p:spPr/>
        <p:txBody>
          <a:bodyPr/>
          <a:lstStyle/>
          <a:p>
            <a:r>
              <a:rPr lang="en-US"/>
              <a:t>Instagram Posts Table | YOU FM - 6 of 13</a:t>
            </a:r>
          </a:p>
        </p:txBody>
      </p:sp>
      <p:graphicFrame>
        <p:nvGraphicFramePr>
          <p:cNvPr id="5" name="Table Placeholder 4">
            <a:extLst>
              <a:ext uri="{FF2B5EF4-FFF2-40B4-BE49-F238E27FC236}">
                <a16:creationId xmlns:a16="http://schemas.microsoft.com/office/drawing/2014/main" id="{31118B57-CAB1-4E50-85E0-C5EF6C7F97EE}"/>
              </a:ext>
            </a:extLst>
          </p:cNvPr>
          <p:cNvGraphicFramePr>
            <a:graphicFrameLocks noGrp="1"/>
          </p:cNvGraphicFramePr>
          <p:nvPr>
            <p:ph type="tbl" sz="quarter" idx="13"/>
            <p:extLst>
              <p:ext uri="{D42A27DB-BD31-4B8C-83A1-F6EECF244321}">
                <p14:modId xmlns:p14="http://schemas.microsoft.com/office/powerpoint/2010/main" val="1097313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555815268"/>
                    </a:ext>
                  </a:extLst>
                </a:gridCol>
                <a:gridCol w="1152144">
                  <a:extLst>
                    <a:ext uri="{9D8B030D-6E8A-4147-A177-3AD203B41FA5}">
                      <a16:colId xmlns:a16="http://schemas.microsoft.com/office/drawing/2014/main" val="3726130999"/>
                    </a:ext>
                  </a:extLst>
                </a:gridCol>
                <a:gridCol w="1152144">
                  <a:extLst>
                    <a:ext uri="{9D8B030D-6E8A-4147-A177-3AD203B41FA5}">
                      <a16:colId xmlns:a16="http://schemas.microsoft.com/office/drawing/2014/main" val="3246754414"/>
                    </a:ext>
                  </a:extLst>
                </a:gridCol>
                <a:gridCol w="1152144">
                  <a:extLst>
                    <a:ext uri="{9D8B030D-6E8A-4147-A177-3AD203B41FA5}">
                      <a16:colId xmlns:a16="http://schemas.microsoft.com/office/drawing/2014/main" val="251860131"/>
                    </a:ext>
                  </a:extLst>
                </a:gridCol>
                <a:gridCol w="1152144">
                  <a:extLst>
                    <a:ext uri="{9D8B030D-6E8A-4147-A177-3AD203B41FA5}">
                      <a16:colId xmlns:a16="http://schemas.microsoft.com/office/drawing/2014/main" val="1286709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1697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- 2022-11-24 16:39:06</a:t>
                      </a:r>
                      <a:r>
                        <a:rPr kumimoji="0" lang="de-DE" sz="1000" b="0" i="0" u="none" strike="noStrike" kern="1200" cap="none" spc="0" normalizeH="0" baseline="0" noProof="0">
                          <a:ln>
                            <a:noFill/>
                          </a:ln>
                          <a:solidFill>
                            <a:prstClr val="black"/>
                          </a:solidFill>
                          <a:effectLst/>
                          <a:uLnTx/>
                          <a:uFillTx/>
                          <a:latin typeface="+mn-lt"/>
                          <a:ea typeface="+mn-ea"/>
                          <a:cs typeface="+mn-cs"/>
                        </a:rPr>
                        <a:t>
 | 1992 wurden Lydia An und Timothy Ronald gezeugt - in einer Kinderwunschklinik. Ein Paar hatte die Embryonen damals einfrieren lassen. Ursprünglich für sich selbst, entschied sich aber dann, diese anonym zu spenden. Jetzt wurden sie geboren - von einer Frau, die 1992 erst drei Jahre alt war. Damit sind Lydia An und Timothy Ronald offiziell die ältesten Babys der Welt.
.
.
.
#youfm #baby #embryo #fruchtbarkeit #wunder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180122</a:t>
                      </a:r>
                    </a:p>
                  </a:txBody>
                  <a:tcPr/>
                </a:tc>
                <a:extLst>
                  <a:ext uri="{0D108BD9-81ED-4DB2-BD59-A6C34878D82A}">
                    <a16:rowId xmlns:a16="http://schemas.microsoft.com/office/drawing/2014/main" val="3769595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- 2022-11-24 15:08:08</a:t>
                      </a:r>
                      <a:r>
                        <a:rPr kumimoji="0" lang="de-DE" sz="1000" b="0" i="0" u="none" strike="noStrike" kern="1200" cap="none" spc="0" normalizeH="0" baseline="0" noProof="0">
                          <a:ln>
                            <a:noFill/>
                          </a:ln>
                          <a:solidFill>
                            <a:prstClr val="black"/>
                          </a:solidFill>
                          <a:effectLst/>
                          <a:uLnTx/>
                          <a:uFillTx/>
                          <a:latin typeface="+mn-lt"/>
                          <a:ea typeface="+mn-ea"/>
                          <a:cs typeface="+mn-cs"/>
                        </a:rPr>
                        <a:t>
 | Hohe Inflation, Energiekrise und volle Lager. In diesem Jahr rechnen Expert:innen damit, dass es echte Schnäppchen am Black Friday geben wird. Normalerweise waren die Rabatte an diesem Tag nie so hoch wie angegeben. Grund: Die Preise für die Produkte sind vor dem Black Friday künstlich gestiegen, um den Rabatt dann höher erscheinen zu lassen. Laut hr-Recherche der Kolleg:innen von "mex. das marktmagazin", lag die reale Ersparnis in den Jahren davor nur bei fünf Prozent. Das könnte dieses Jahr anders werden.
.
.
.
#youfm #blackfriday #angebote #shopping #Schnäppchen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35296</a:t>
                      </a:r>
                    </a:p>
                  </a:txBody>
                  <a:tcPr/>
                </a:tc>
                <a:extLst>
                  <a:ext uri="{0D108BD9-81ED-4DB2-BD59-A6C34878D82A}">
                    <a16:rowId xmlns:a16="http://schemas.microsoft.com/office/drawing/2014/main" val="287799476"/>
                  </a:ext>
                </a:extLst>
              </a:tr>
            </a:tbl>
          </a:graphicData>
        </a:graphic>
      </p:graphicFrame>
      <p:sp>
        <p:nvSpPr>
          <p:cNvPr id="4" name="Text Placeholder 3">
            <a:extLst>
              <a:ext uri="{FF2B5EF4-FFF2-40B4-BE49-F238E27FC236}">
                <a16:creationId xmlns:a16="http://schemas.microsoft.com/office/drawing/2014/main" id="{002BA48D-4061-49E9-B36A-DDFA97D30D75}"/>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2577609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6F156-47BB-456B-8C20-B741DC09B1A8}"/>
              </a:ext>
            </a:extLst>
          </p:cNvPr>
          <p:cNvSpPr>
            <a:spLocks noGrp="1"/>
          </p:cNvSpPr>
          <p:nvPr>
            <p:ph type="title"/>
          </p:nvPr>
        </p:nvSpPr>
        <p:spPr/>
        <p:txBody>
          <a:bodyPr/>
          <a:lstStyle/>
          <a:p>
            <a:r>
              <a:rPr lang="en-US"/>
              <a:t>Instagram Posts Table | YOU FM - 7 of 13</a:t>
            </a:r>
          </a:p>
        </p:txBody>
      </p:sp>
      <p:graphicFrame>
        <p:nvGraphicFramePr>
          <p:cNvPr id="5" name="Table Placeholder 4">
            <a:extLst>
              <a:ext uri="{FF2B5EF4-FFF2-40B4-BE49-F238E27FC236}">
                <a16:creationId xmlns:a16="http://schemas.microsoft.com/office/drawing/2014/main" id="{1C751429-B6A2-4719-BB79-68E19F9D0C7C}"/>
              </a:ext>
            </a:extLst>
          </p:cNvPr>
          <p:cNvGraphicFramePr>
            <a:graphicFrameLocks noGrp="1"/>
          </p:cNvGraphicFramePr>
          <p:nvPr>
            <p:ph type="tbl" sz="quarter" idx="13"/>
            <p:extLst>
              <p:ext uri="{D42A27DB-BD31-4B8C-83A1-F6EECF244321}">
                <p14:modId xmlns:p14="http://schemas.microsoft.com/office/powerpoint/2010/main" val="2256048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014561975"/>
                    </a:ext>
                  </a:extLst>
                </a:gridCol>
                <a:gridCol w="1152144">
                  <a:extLst>
                    <a:ext uri="{9D8B030D-6E8A-4147-A177-3AD203B41FA5}">
                      <a16:colId xmlns:a16="http://schemas.microsoft.com/office/drawing/2014/main" val="1940507294"/>
                    </a:ext>
                  </a:extLst>
                </a:gridCol>
                <a:gridCol w="1152144">
                  <a:extLst>
                    <a:ext uri="{9D8B030D-6E8A-4147-A177-3AD203B41FA5}">
                      <a16:colId xmlns:a16="http://schemas.microsoft.com/office/drawing/2014/main" val="1079728422"/>
                    </a:ext>
                  </a:extLst>
                </a:gridCol>
                <a:gridCol w="1152144">
                  <a:extLst>
                    <a:ext uri="{9D8B030D-6E8A-4147-A177-3AD203B41FA5}">
                      <a16:colId xmlns:a16="http://schemas.microsoft.com/office/drawing/2014/main" val="1982135435"/>
                    </a:ext>
                  </a:extLst>
                </a:gridCol>
                <a:gridCol w="1152144">
                  <a:extLst>
                    <a:ext uri="{9D8B030D-6E8A-4147-A177-3AD203B41FA5}">
                      <a16:colId xmlns:a16="http://schemas.microsoft.com/office/drawing/2014/main" val="3764728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89861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- 2022-11-24 12:33:48</a:t>
                      </a:r>
                      <a:r>
                        <a:rPr kumimoji="0" lang="de-DE" sz="1000" b="0" i="0" u="none" strike="noStrike" kern="1200" cap="none" spc="0" normalizeH="0" baseline="0" noProof="0">
                          <a:ln>
                            <a:noFill/>
                          </a:ln>
                          <a:solidFill>
                            <a:prstClr val="black"/>
                          </a:solidFill>
                          <a:effectLst/>
                          <a:uLnTx/>
                          <a:uFillTx/>
                          <a:latin typeface="+mn-lt"/>
                          <a:ea typeface="+mn-ea"/>
                          <a:cs typeface="+mn-cs"/>
                        </a:rPr>
                        <a:t>
 | Jonny approved auf dem Frankfurter Weihnachtsmarkt. Dort lässt sich @jonathan.calling  nämlich die Mandeln von Moni schmecken. Und die findet er scheinbar so köstlich, dass er ein Lied für sie umgetextet... naja, zumindest am Anfang.
.
.
.
#jonnyapproved #youfm #hessen #frankfurt #mandeln #weihnachtsmarkt #sge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9022</a:t>
                      </a:r>
                    </a:p>
                  </a:txBody>
                  <a:tcPr/>
                </a:tc>
                <a:extLst>
                  <a:ext uri="{0D108BD9-81ED-4DB2-BD59-A6C34878D82A}">
                    <a16:rowId xmlns:a16="http://schemas.microsoft.com/office/drawing/2014/main" val="256597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- 2022-11-24 10:03:13</a:t>
                      </a:r>
                      <a:r>
                        <a:rPr kumimoji="0" lang="de-DE" sz="1000" b="0" i="0" u="none" strike="noStrike" kern="1200" cap="none" spc="0" normalizeH="0" baseline="0" noProof="0">
                          <a:ln>
                            <a:noFill/>
                          </a:ln>
                          <a:solidFill>
                            <a:prstClr val="black"/>
                          </a:solidFill>
                          <a:effectLst/>
                          <a:uLnTx/>
                          <a:uFillTx/>
                          <a:latin typeface="+mn-lt"/>
                          <a:ea typeface="+mn-ea"/>
                          <a:cs typeface="+mn-cs"/>
                        </a:rPr>
                        <a:t>
 | 🎄"Mama, ich würde mich dann an deinem Geschenk beteiligen, ok??" 😅
.
.
.
#youfm #krawatte #socken #pralinen #hessen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16351</a:t>
                      </a:r>
                    </a:p>
                  </a:txBody>
                  <a:tcPr/>
                </a:tc>
                <a:extLst>
                  <a:ext uri="{0D108BD9-81ED-4DB2-BD59-A6C34878D82A}">
                    <a16:rowId xmlns:a16="http://schemas.microsoft.com/office/drawing/2014/main" val="2135365758"/>
                  </a:ext>
                </a:extLst>
              </a:tr>
            </a:tbl>
          </a:graphicData>
        </a:graphic>
      </p:graphicFrame>
      <p:sp>
        <p:nvSpPr>
          <p:cNvPr id="4" name="Text Placeholder 3">
            <a:extLst>
              <a:ext uri="{FF2B5EF4-FFF2-40B4-BE49-F238E27FC236}">
                <a16:creationId xmlns:a16="http://schemas.microsoft.com/office/drawing/2014/main" id="{2E5FF9BB-5499-43E3-95E3-67AAFE57D6E2}"/>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2929359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33071-4DA0-4C3B-87BA-CB598070D68F}"/>
              </a:ext>
            </a:extLst>
          </p:cNvPr>
          <p:cNvSpPr>
            <a:spLocks noGrp="1"/>
          </p:cNvSpPr>
          <p:nvPr>
            <p:ph type="title"/>
          </p:nvPr>
        </p:nvSpPr>
        <p:spPr/>
        <p:txBody>
          <a:bodyPr/>
          <a:lstStyle/>
          <a:p>
            <a:r>
              <a:rPr lang="en-US"/>
              <a:t>Instagram Posts Table | YOU FM - 8 of 13</a:t>
            </a:r>
          </a:p>
        </p:txBody>
      </p:sp>
      <p:graphicFrame>
        <p:nvGraphicFramePr>
          <p:cNvPr id="5" name="Table Placeholder 4">
            <a:extLst>
              <a:ext uri="{FF2B5EF4-FFF2-40B4-BE49-F238E27FC236}">
                <a16:creationId xmlns:a16="http://schemas.microsoft.com/office/drawing/2014/main" id="{8761E390-6FC2-4BA4-9FCB-E507012367F9}"/>
              </a:ext>
            </a:extLst>
          </p:cNvPr>
          <p:cNvGraphicFramePr>
            <a:graphicFrameLocks noGrp="1"/>
          </p:cNvGraphicFramePr>
          <p:nvPr>
            <p:ph type="tbl" sz="quarter" idx="13"/>
            <p:extLst>
              <p:ext uri="{D42A27DB-BD31-4B8C-83A1-F6EECF244321}">
                <p14:modId xmlns:p14="http://schemas.microsoft.com/office/powerpoint/2010/main" val="2472427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969849236"/>
                    </a:ext>
                  </a:extLst>
                </a:gridCol>
                <a:gridCol w="1152144">
                  <a:extLst>
                    <a:ext uri="{9D8B030D-6E8A-4147-A177-3AD203B41FA5}">
                      <a16:colId xmlns:a16="http://schemas.microsoft.com/office/drawing/2014/main" val="4126750834"/>
                    </a:ext>
                  </a:extLst>
                </a:gridCol>
                <a:gridCol w="1152144">
                  <a:extLst>
                    <a:ext uri="{9D8B030D-6E8A-4147-A177-3AD203B41FA5}">
                      <a16:colId xmlns:a16="http://schemas.microsoft.com/office/drawing/2014/main" val="1661142549"/>
                    </a:ext>
                  </a:extLst>
                </a:gridCol>
                <a:gridCol w="1152144">
                  <a:extLst>
                    <a:ext uri="{9D8B030D-6E8A-4147-A177-3AD203B41FA5}">
                      <a16:colId xmlns:a16="http://schemas.microsoft.com/office/drawing/2014/main" val="4213543150"/>
                    </a:ext>
                  </a:extLst>
                </a:gridCol>
                <a:gridCol w="1152144">
                  <a:extLst>
                    <a:ext uri="{9D8B030D-6E8A-4147-A177-3AD203B41FA5}">
                      <a16:colId xmlns:a16="http://schemas.microsoft.com/office/drawing/2014/main" val="3800695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70786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youfm - 2022-11-24 07:45:12</a:t>
                      </a:r>
                      <a:r>
                        <a:rPr kumimoji="0" lang="en-US" sz="1000" b="0" i="0" u="none" strike="noStrike" kern="1200" cap="none" spc="0" normalizeH="0" baseline="0" noProof="0">
                          <a:ln>
                            <a:noFill/>
                          </a:ln>
                          <a:solidFill>
                            <a:prstClr val="black"/>
                          </a:solidFill>
                          <a:effectLst/>
                          <a:uLnTx/>
                          <a:uFillTx/>
                          <a:latin typeface="+mn-lt"/>
                          <a:ea typeface="+mn-ea"/>
                          <a:cs typeface="+mn-cs"/>
                        </a:rPr>
                        <a:t>
 | 🎲 Einige hessische Städte haben ja schon eigene Monopoly-Versionen: z.B. Frankfurt, Oberursel, Kassel, Wiesbaden und Marburg. Momentan werden noch Straßen und Plätze für die neue Ausgabe des Darmstadt-Spielbretts gesucht.
Jede Wette: Die Mathildenhöhe wird safe dabei sein. 😅 Aber welche Orte noch? 🤷
.
.
.
#youfm #monopoly #hessen #darmstadt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32931</a:t>
                      </a:r>
                    </a:p>
                  </a:txBody>
                  <a:tcPr/>
                </a:tc>
                <a:extLst>
                  <a:ext uri="{0D108BD9-81ED-4DB2-BD59-A6C34878D82A}">
                    <a16:rowId xmlns:a16="http://schemas.microsoft.com/office/drawing/2014/main" val="348736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- 2022-11-23 16:12:41</a:t>
                      </a:r>
                      <a:r>
                        <a:rPr kumimoji="0" lang="de-DE" sz="1000" b="0" i="0" u="none" strike="noStrike" kern="1200" cap="none" spc="0" normalizeH="0" baseline="0" noProof="0">
                          <a:ln>
                            <a:noFill/>
                          </a:ln>
                          <a:solidFill>
                            <a:prstClr val="black"/>
                          </a:solidFill>
                          <a:effectLst/>
                          <a:uLnTx/>
                          <a:uFillTx/>
                          <a:latin typeface="+mn-lt"/>
                          <a:ea typeface="+mn-ea"/>
                          <a:cs typeface="+mn-cs"/>
                        </a:rPr>
                        <a:t>
 Schwimmkurs mit Kind? Nick von den Bromance Daddys war dort das erste Mal mit seinem Sohn und hat die Anleitung wohl ein bisschen falsch verstanden.
.
.
Wer sie noch nicht kennt: die Bromance Daddys sind Nick und Leon. Beste Buddies, die zufällig gleichzeitig Papa geworden sind und sich jede Woche im Podcast über ihr Daddy-Life austauschen! 
.
.
.
#youfm #hessen #bromancedaddys #podcast #spaß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a:t>
                      </a:r>
                    </a:p>
                  </a:txBody>
                  <a:tcPr/>
                </a:tc>
                <a:extLst>
                  <a:ext uri="{0D108BD9-81ED-4DB2-BD59-A6C34878D82A}">
                    <a16:rowId xmlns:a16="http://schemas.microsoft.com/office/drawing/2014/main" val="1175107373"/>
                  </a:ext>
                </a:extLst>
              </a:tr>
            </a:tbl>
          </a:graphicData>
        </a:graphic>
      </p:graphicFrame>
      <p:sp>
        <p:nvSpPr>
          <p:cNvPr id="4" name="Text Placeholder 3">
            <a:extLst>
              <a:ext uri="{FF2B5EF4-FFF2-40B4-BE49-F238E27FC236}">
                <a16:creationId xmlns:a16="http://schemas.microsoft.com/office/drawing/2014/main" id="{016E527E-6C95-4740-9A00-FD971CA421D2}"/>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3946594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ECA72-536E-4E55-A970-6428E5070D13}"/>
              </a:ext>
            </a:extLst>
          </p:cNvPr>
          <p:cNvSpPr>
            <a:spLocks noGrp="1"/>
          </p:cNvSpPr>
          <p:nvPr>
            <p:ph type="title"/>
          </p:nvPr>
        </p:nvSpPr>
        <p:spPr/>
        <p:txBody>
          <a:bodyPr/>
          <a:lstStyle/>
          <a:p>
            <a:r>
              <a:rPr lang="en-US"/>
              <a:t>Instagram Posts Table | YOU FM - 9 of 13</a:t>
            </a:r>
          </a:p>
        </p:txBody>
      </p:sp>
      <p:graphicFrame>
        <p:nvGraphicFramePr>
          <p:cNvPr id="5" name="Table Placeholder 4">
            <a:extLst>
              <a:ext uri="{FF2B5EF4-FFF2-40B4-BE49-F238E27FC236}">
                <a16:creationId xmlns:a16="http://schemas.microsoft.com/office/drawing/2014/main" id="{FC483FF4-C16F-4107-BB57-1B4A8BA7D480}"/>
              </a:ext>
            </a:extLst>
          </p:cNvPr>
          <p:cNvGraphicFramePr>
            <a:graphicFrameLocks noGrp="1"/>
          </p:cNvGraphicFramePr>
          <p:nvPr>
            <p:ph type="tbl" sz="quarter" idx="13"/>
            <p:extLst>
              <p:ext uri="{D42A27DB-BD31-4B8C-83A1-F6EECF244321}">
                <p14:modId xmlns:p14="http://schemas.microsoft.com/office/powerpoint/2010/main" val="2003468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696929250"/>
                    </a:ext>
                  </a:extLst>
                </a:gridCol>
                <a:gridCol w="1152144">
                  <a:extLst>
                    <a:ext uri="{9D8B030D-6E8A-4147-A177-3AD203B41FA5}">
                      <a16:colId xmlns:a16="http://schemas.microsoft.com/office/drawing/2014/main" val="227364242"/>
                    </a:ext>
                  </a:extLst>
                </a:gridCol>
                <a:gridCol w="1152144">
                  <a:extLst>
                    <a:ext uri="{9D8B030D-6E8A-4147-A177-3AD203B41FA5}">
                      <a16:colId xmlns:a16="http://schemas.microsoft.com/office/drawing/2014/main" val="3327542751"/>
                    </a:ext>
                  </a:extLst>
                </a:gridCol>
                <a:gridCol w="1152144">
                  <a:extLst>
                    <a:ext uri="{9D8B030D-6E8A-4147-A177-3AD203B41FA5}">
                      <a16:colId xmlns:a16="http://schemas.microsoft.com/office/drawing/2014/main" val="1170816814"/>
                    </a:ext>
                  </a:extLst>
                </a:gridCol>
                <a:gridCol w="1152144">
                  <a:extLst>
                    <a:ext uri="{9D8B030D-6E8A-4147-A177-3AD203B41FA5}">
                      <a16:colId xmlns:a16="http://schemas.microsoft.com/office/drawing/2014/main" val="1884424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02268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youfm - 2022-11-23 14:55:34</a:t>
                      </a:r>
                      <a:r>
                        <a:rPr kumimoji="0" lang="en-US" sz="1000" b="0" i="0" u="none" strike="noStrike" kern="1200" cap="none" spc="0" normalizeH="0" baseline="0" noProof="0">
                          <a:ln>
                            <a:noFill/>
                          </a:ln>
                          <a:solidFill>
                            <a:prstClr val="black"/>
                          </a:solidFill>
                          <a:effectLst/>
                          <a:uLnTx/>
                          <a:uFillTx/>
                          <a:latin typeface="+mn-lt"/>
                          <a:ea typeface="+mn-ea"/>
                          <a:cs typeface="+mn-cs"/>
                        </a:rPr>
                        <a:t>
 | Last Christmas, Everybody (Backstreet's Back) oder die Titelmusik von der Gummibären-Bande? Am Freitag entscheidet ihr, welche Musik bei YOU FM läuft. Schreibt uns eure Wünsche in die Kommis.
.
.
.
#youfm #takeover #freitag #musikwünsche #hessen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12473</a:t>
                      </a:r>
                    </a:p>
                  </a:txBody>
                  <a:tcPr/>
                </a:tc>
                <a:extLst>
                  <a:ext uri="{0D108BD9-81ED-4DB2-BD59-A6C34878D82A}">
                    <a16:rowId xmlns:a16="http://schemas.microsoft.com/office/drawing/2014/main" val="326108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- 2022-11-23 14:17:29</a:t>
                      </a:r>
                      <a:r>
                        <a:rPr kumimoji="0" lang="de-DE" sz="1000" b="0" i="0" u="none" strike="noStrike" kern="1200" cap="none" spc="0" normalizeH="0" baseline="0" noProof="0">
                          <a:ln>
                            <a:noFill/>
                          </a:ln>
                          <a:solidFill>
                            <a:prstClr val="black"/>
                          </a:solidFill>
                          <a:effectLst/>
                          <a:uLnTx/>
                          <a:uFillTx/>
                          <a:latin typeface="+mn-lt"/>
                          <a:ea typeface="+mn-ea"/>
                          <a:cs typeface="+mn-cs"/>
                        </a:rPr>
                        <a:t>
 | Beim Foto der deutschen Nationalelf haben sich alle Spieler - inklusive der Bank - den Mund zugehalten. Damit wollten sie auf das Verbot der One Love-Binde reagieren, welches die FIFA erlassen hatte. 
Wie findet ihr diese Reaktion?
.
.
.
#youfm #onelove #dfb #nationalelf #wm #katar #hessen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13272</a:t>
                      </a:r>
                    </a:p>
                  </a:txBody>
                  <a:tcPr/>
                </a:tc>
                <a:extLst>
                  <a:ext uri="{0D108BD9-81ED-4DB2-BD59-A6C34878D82A}">
                    <a16:rowId xmlns:a16="http://schemas.microsoft.com/office/drawing/2014/main" val="2965893916"/>
                  </a:ext>
                </a:extLst>
              </a:tr>
            </a:tbl>
          </a:graphicData>
        </a:graphic>
      </p:graphicFrame>
      <p:sp>
        <p:nvSpPr>
          <p:cNvPr id="4" name="Text Placeholder 3">
            <a:extLst>
              <a:ext uri="{FF2B5EF4-FFF2-40B4-BE49-F238E27FC236}">
                <a16:creationId xmlns:a16="http://schemas.microsoft.com/office/drawing/2014/main" id="{FAB60692-F770-4DA5-91A8-0CD2BFE31F1A}"/>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1234779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D634C-B163-45E1-9429-28B4B9C1F821}"/>
              </a:ext>
            </a:extLst>
          </p:cNvPr>
          <p:cNvSpPr>
            <a:spLocks noGrp="1"/>
          </p:cNvSpPr>
          <p:nvPr>
            <p:ph type="title"/>
          </p:nvPr>
        </p:nvSpPr>
        <p:spPr/>
        <p:txBody>
          <a:bodyPr/>
          <a:lstStyle/>
          <a:p>
            <a:r>
              <a:rPr lang="en-US"/>
              <a:t>Instagram Posts Table | YOU FM - 10 of 13</a:t>
            </a:r>
          </a:p>
        </p:txBody>
      </p:sp>
      <p:graphicFrame>
        <p:nvGraphicFramePr>
          <p:cNvPr id="5" name="Table Placeholder 4">
            <a:extLst>
              <a:ext uri="{FF2B5EF4-FFF2-40B4-BE49-F238E27FC236}">
                <a16:creationId xmlns:a16="http://schemas.microsoft.com/office/drawing/2014/main" id="{7F075255-B796-4F0E-BB96-FE2ED72D0308}"/>
              </a:ext>
            </a:extLst>
          </p:cNvPr>
          <p:cNvGraphicFramePr>
            <a:graphicFrameLocks noGrp="1"/>
          </p:cNvGraphicFramePr>
          <p:nvPr>
            <p:ph type="tbl" sz="quarter" idx="13"/>
            <p:extLst>
              <p:ext uri="{D42A27DB-BD31-4B8C-83A1-F6EECF244321}">
                <p14:modId xmlns:p14="http://schemas.microsoft.com/office/powerpoint/2010/main" val="373214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027178272"/>
                    </a:ext>
                  </a:extLst>
                </a:gridCol>
                <a:gridCol w="1152144">
                  <a:extLst>
                    <a:ext uri="{9D8B030D-6E8A-4147-A177-3AD203B41FA5}">
                      <a16:colId xmlns:a16="http://schemas.microsoft.com/office/drawing/2014/main" val="3214096216"/>
                    </a:ext>
                  </a:extLst>
                </a:gridCol>
                <a:gridCol w="1152144">
                  <a:extLst>
                    <a:ext uri="{9D8B030D-6E8A-4147-A177-3AD203B41FA5}">
                      <a16:colId xmlns:a16="http://schemas.microsoft.com/office/drawing/2014/main" val="4074300296"/>
                    </a:ext>
                  </a:extLst>
                </a:gridCol>
                <a:gridCol w="1152144">
                  <a:extLst>
                    <a:ext uri="{9D8B030D-6E8A-4147-A177-3AD203B41FA5}">
                      <a16:colId xmlns:a16="http://schemas.microsoft.com/office/drawing/2014/main" val="4094047366"/>
                    </a:ext>
                  </a:extLst>
                </a:gridCol>
                <a:gridCol w="1152144">
                  <a:extLst>
                    <a:ext uri="{9D8B030D-6E8A-4147-A177-3AD203B41FA5}">
                      <a16:colId xmlns:a16="http://schemas.microsoft.com/office/drawing/2014/main" val="3742989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62822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- 2022-11-23 13:07:08</a:t>
                      </a:r>
                      <a:r>
                        <a:rPr kumimoji="0" lang="de-DE" sz="1000" b="0" i="0" u="none" strike="noStrike" kern="1200" cap="none" spc="0" normalizeH="0" baseline="0" noProof="0">
                          <a:ln>
                            <a:noFill/>
                          </a:ln>
                          <a:solidFill>
                            <a:prstClr val="black"/>
                          </a:solidFill>
                          <a:effectLst/>
                          <a:uLnTx/>
                          <a:uFillTx/>
                          <a:latin typeface="+mn-lt"/>
                          <a:ea typeface="+mn-ea"/>
                          <a:cs typeface="+mn-cs"/>
                        </a:rPr>
                        <a:t>
 | 🌎 Die letzten Jahre waren geprägt von Krisen: Corona, Klimawandel, Krieg. Das geht an vielen jungen Menschen in Deutschland nicht spurlos vorbei. Das besagt auch die Trendstudie „Jugend in Deutschland - Winter 2022/23“. Die Studie erscheint seit 2020 halbjährlich.
🙍‍♀️🙍‍♂️ Für die aktuelle Studie haben im Oktober 2022 1027 junge Menschen im Alter von 14 bis 29 Jahre an einer repräsentativen Online-Befragung mitgemacht. 71% der Befragten gab an, dass die Inflation ihnen am meisten Sorgen bereitet. Auf Platz 2 liegt mit 64% der Krieg in Europa und auf Platz 3 der Klimawandel mit 55%.
Weitere Informationen findet ihr auf https://www.tagesschau.de/inland/innenpolitik/jugendstudie-109.html
Was bereitet euch gerade Sorgen?
.
.
.
#youfm #krisen #sorgen #studie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28408</a:t>
                      </a:r>
                    </a:p>
                  </a:txBody>
                  <a:tcPr/>
                </a:tc>
                <a:extLst>
                  <a:ext uri="{0D108BD9-81ED-4DB2-BD59-A6C34878D82A}">
                    <a16:rowId xmlns:a16="http://schemas.microsoft.com/office/drawing/2014/main" val="1990862405"/>
                  </a:ext>
                </a:extLst>
              </a:tr>
            </a:tbl>
          </a:graphicData>
        </a:graphic>
      </p:graphicFrame>
      <p:sp>
        <p:nvSpPr>
          <p:cNvPr id="4" name="Text Placeholder 3">
            <a:extLst>
              <a:ext uri="{FF2B5EF4-FFF2-40B4-BE49-F238E27FC236}">
                <a16:creationId xmlns:a16="http://schemas.microsoft.com/office/drawing/2014/main" id="{7698D3A6-BEC6-4336-8C79-832319504CCD}"/>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3747158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927DC-3421-47C2-A213-A9FCB5C429E5}"/>
              </a:ext>
            </a:extLst>
          </p:cNvPr>
          <p:cNvSpPr>
            <a:spLocks noGrp="1"/>
          </p:cNvSpPr>
          <p:nvPr>
            <p:ph type="title"/>
          </p:nvPr>
        </p:nvSpPr>
        <p:spPr/>
        <p:txBody>
          <a:bodyPr/>
          <a:lstStyle/>
          <a:p>
            <a:r>
              <a:rPr lang="en-US"/>
              <a:t>Instagram Posts Table | YOU FM - 11 of 13</a:t>
            </a:r>
          </a:p>
        </p:txBody>
      </p:sp>
      <p:graphicFrame>
        <p:nvGraphicFramePr>
          <p:cNvPr id="5" name="Table Placeholder 4">
            <a:extLst>
              <a:ext uri="{FF2B5EF4-FFF2-40B4-BE49-F238E27FC236}">
                <a16:creationId xmlns:a16="http://schemas.microsoft.com/office/drawing/2014/main" id="{1D62290A-4CD5-4203-B171-655E301A763E}"/>
              </a:ext>
            </a:extLst>
          </p:cNvPr>
          <p:cNvGraphicFramePr>
            <a:graphicFrameLocks noGrp="1"/>
          </p:cNvGraphicFramePr>
          <p:nvPr>
            <p:ph type="tbl" sz="quarter" idx="13"/>
            <p:extLst>
              <p:ext uri="{D42A27DB-BD31-4B8C-83A1-F6EECF244321}">
                <p14:modId xmlns:p14="http://schemas.microsoft.com/office/powerpoint/2010/main" val="4040064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763210489"/>
                    </a:ext>
                  </a:extLst>
                </a:gridCol>
                <a:gridCol w="1152144">
                  <a:extLst>
                    <a:ext uri="{9D8B030D-6E8A-4147-A177-3AD203B41FA5}">
                      <a16:colId xmlns:a16="http://schemas.microsoft.com/office/drawing/2014/main" val="3875892634"/>
                    </a:ext>
                  </a:extLst>
                </a:gridCol>
                <a:gridCol w="1152144">
                  <a:extLst>
                    <a:ext uri="{9D8B030D-6E8A-4147-A177-3AD203B41FA5}">
                      <a16:colId xmlns:a16="http://schemas.microsoft.com/office/drawing/2014/main" val="588686500"/>
                    </a:ext>
                  </a:extLst>
                </a:gridCol>
                <a:gridCol w="1152144">
                  <a:extLst>
                    <a:ext uri="{9D8B030D-6E8A-4147-A177-3AD203B41FA5}">
                      <a16:colId xmlns:a16="http://schemas.microsoft.com/office/drawing/2014/main" val="4116806139"/>
                    </a:ext>
                  </a:extLst>
                </a:gridCol>
                <a:gridCol w="1152144">
                  <a:extLst>
                    <a:ext uri="{9D8B030D-6E8A-4147-A177-3AD203B41FA5}">
                      <a16:colId xmlns:a16="http://schemas.microsoft.com/office/drawing/2014/main" val="2727966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18956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- 2022-11-23 10:53:54</a:t>
                      </a:r>
                      <a:r>
                        <a:rPr kumimoji="0" lang="de-DE" sz="1000" b="0" i="0" u="none" strike="noStrike" kern="1200" cap="none" spc="0" normalizeH="0" baseline="0" noProof="0">
                          <a:ln>
                            <a:noFill/>
                          </a:ln>
                          <a:solidFill>
                            <a:prstClr val="black"/>
                          </a:solidFill>
                          <a:effectLst/>
                          <a:uLnTx/>
                          <a:uFillTx/>
                          <a:latin typeface="+mn-lt"/>
                          <a:ea typeface="+mn-ea"/>
                          <a:cs typeface="+mn-cs"/>
                        </a:rPr>
                        <a:t>
 | War das bei irgendwem auch so? :D
.
.
.
#youfm #freundin #erstewohnung #zusammemziehen #hessen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17555</a:t>
                      </a:r>
                    </a:p>
                  </a:txBody>
                  <a:tcPr/>
                </a:tc>
                <a:extLst>
                  <a:ext uri="{0D108BD9-81ED-4DB2-BD59-A6C34878D82A}">
                    <a16:rowId xmlns:a16="http://schemas.microsoft.com/office/drawing/2014/main" val="674672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- 2022-11-22 16:17:10</a:t>
                      </a:r>
                      <a:r>
                        <a:rPr kumimoji="0" lang="de-DE" sz="1000" b="0" i="0" u="none" strike="noStrike" kern="1200" cap="none" spc="0" normalizeH="0" baseline="0" noProof="0">
                          <a:ln>
                            <a:noFill/>
                          </a:ln>
                          <a:solidFill>
                            <a:prstClr val="black"/>
                          </a:solidFill>
                          <a:effectLst/>
                          <a:uLnTx/>
                          <a:uFillTx/>
                          <a:latin typeface="+mn-lt"/>
                          <a:ea typeface="+mn-ea"/>
                          <a:cs typeface="+mn-cs"/>
                        </a:rPr>
                        <a:t>
 | Planung in Gruppenchats kann ganz schön ätzend sein. Was andere Messenger bereits haben, kommt jetzt auch bei WhatsApp als neue Funktion hinzu: Mit der aktuellsten Version könnt ihr in euren Chats Umfragen erstellen.
.
.
.
#youfm #whatsapp #umfrage #gruppenchat #hessen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59979</a:t>
                      </a:r>
                    </a:p>
                  </a:txBody>
                  <a:tcPr/>
                </a:tc>
                <a:extLst>
                  <a:ext uri="{0D108BD9-81ED-4DB2-BD59-A6C34878D82A}">
                    <a16:rowId xmlns:a16="http://schemas.microsoft.com/office/drawing/2014/main" val="68250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- 2022-11-22 16:05:05</a:t>
                      </a:r>
                      <a:r>
                        <a:rPr kumimoji="0" lang="de-DE" sz="1000" b="0" i="0" u="none" strike="noStrike" kern="1200" cap="none" spc="0" normalizeH="0" baseline="0" noProof="0">
                          <a:ln>
                            <a:noFill/>
                          </a:ln>
                          <a:solidFill>
                            <a:prstClr val="black"/>
                          </a:solidFill>
                          <a:effectLst/>
                          <a:uLnTx/>
                          <a:uFillTx/>
                          <a:latin typeface="+mn-lt"/>
                          <a:ea typeface="+mn-ea"/>
                          <a:cs typeface="+mn-cs"/>
                        </a:rPr>
                        <a:t>
 | Jedes Jahr kommt immer wieder die gleiche Idee und nie war jemand jemals auf so einer Hütte. 🤷‍♀️
.
.
.
#youfm #silvester #hütte #hessen #weihnachten #freunde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48580</a:t>
                      </a:r>
                    </a:p>
                  </a:txBody>
                  <a:tcPr/>
                </a:tc>
                <a:extLst>
                  <a:ext uri="{0D108BD9-81ED-4DB2-BD59-A6C34878D82A}">
                    <a16:rowId xmlns:a16="http://schemas.microsoft.com/office/drawing/2014/main" val="1369450997"/>
                  </a:ext>
                </a:extLst>
              </a:tr>
            </a:tbl>
          </a:graphicData>
        </a:graphic>
      </p:graphicFrame>
      <p:sp>
        <p:nvSpPr>
          <p:cNvPr id="4" name="Text Placeholder 3">
            <a:extLst>
              <a:ext uri="{FF2B5EF4-FFF2-40B4-BE49-F238E27FC236}">
                <a16:creationId xmlns:a16="http://schemas.microsoft.com/office/drawing/2014/main" id="{62D7354F-1352-4C66-B069-4568BAA942FC}"/>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3741217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D5C0-B4CC-49E6-B2DF-F6F30DD0F63A}"/>
              </a:ext>
            </a:extLst>
          </p:cNvPr>
          <p:cNvSpPr>
            <a:spLocks noGrp="1"/>
          </p:cNvSpPr>
          <p:nvPr>
            <p:ph type="title"/>
          </p:nvPr>
        </p:nvSpPr>
        <p:spPr/>
        <p:txBody>
          <a:bodyPr/>
          <a:lstStyle/>
          <a:p>
            <a:r>
              <a:rPr lang="en-US"/>
              <a:t>Instagram Posts Table | YOU FM - 12 of 13</a:t>
            </a:r>
          </a:p>
        </p:txBody>
      </p:sp>
      <p:graphicFrame>
        <p:nvGraphicFramePr>
          <p:cNvPr id="5" name="Table Placeholder 4">
            <a:extLst>
              <a:ext uri="{FF2B5EF4-FFF2-40B4-BE49-F238E27FC236}">
                <a16:creationId xmlns:a16="http://schemas.microsoft.com/office/drawing/2014/main" id="{E53A2597-50ED-4A75-9F6B-B80D7BC6D91A}"/>
              </a:ext>
            </a:extLst>
          </p:cNvPr>
          <p:cNvGraphicFramePr>
            <a:graphicFrameLocks noGrp="1"/>
          </p:cNvGraphicFramePr>
          <p:nvPr>
            <p:ph type="tbl" sz="quarter" idx="13"/>
            <p:extLst>
              <p:ext uri="{D42A27DB-BD31-4B8C-83A1-F6EECF244321}">
                <p14:modId xmlns:p14="http://schemas.microsoft.com/office/powerpoint/2010/main" val="408807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500068596"/>
                    </a:ext>
                  </a:extLst>
                </a:gridCol>
                <a:gridCol w="1152144">
                  <a:extLst>
                    <a:ext uri="{9D8B030D-6E8A-4147-A177-3AD203B41FA5}">
                      <a16:colId xmlns:a16="http://schemas.microsoft.com/office/drawing/2014/main" val="2387558705"/>
                    </a:ext>
                  </a:extLst>
                </a:gridCol>
                <a:gridCol w="1152144">
                  <a:extLst>
                    <a:ext uri="{9D8B030D-6E8A-4147-A177-3AD203B41FA5}">
                      <a16:colId xmlns:a16="http://schemas.microsoft.com/office/drawing/2014/main" val="4185683427"/>
                    </a:ext>
                  </a:extLst>
                </a:gridCol>
                <a:gridCol w="1152144">
                  <a:extLst>
                    <a:ext uri="{9D8B030D-6E8A-4147-A177-3AD203B41FA5}">
                      <a16:colId xmlns:a16="http://schemas.microsoft.com/office/drawing/2014/main" val="1190832493"/>
                    </a:ext>
                  </a:extLst>
                </a:gridCol>
                <a:gridCol w="1152144">
                  <a:extLst>
                    <a:ext uri="{9D8B030D-6E8A-4147-A177-3AD203B41FA5}">
                      <a16:colId xmlns:a16="http://schemas.microsoft.com/office/drawing/2014/main" val="3409850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48067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- 2022-11-22 14:48:43</a:t>
                      </a:r>
                      <a:r>
                        <a:rPr kumimoji="0" lang="de-DE" sz="1000" b="0" i="0" u="none" strike="noStrike" kern="1200" cap="none" spc="0" normalizeH="0" baseline="0" noProof="0">
                          <a:ln>
                            <a:noFill/>
                          </a:ln>
                          <a:solidFill>
                            <a:prstClr val="black"/>
                          </a:solidFill>
                          <a:effectLst/>
                          <a:uLnTx/>
                          <a:uFillTx/>
                          <a:latin typeface="+mn-lt"/>
                          <a:ea typeface="+mn-ea"/>
                          <a:cs typeface="+mn-cs"/>
                        </a:rPr>
                        <a:t>
 | 😔Kein Geld für den Friseur, und das seit Jahren! Unglaublich, aber für viele Menschen in Deutschland ist das Realität. Die Freiwilligen Friseur*Innen von den Barber Angels 💇schenken diesen Menschen in regelmäßigen Events einen professionellen Haarschnitt – und ein Lächeln ins Gesicht!🥲 Am Wochenende waren sie in Korbach (Waldeck-Frankenberg) zu Gast. Feiern wir! 🫶
. . . #youfm #charity #haare #ehrenamt #hessen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15593</a:t>
                      </a:r>
                    </a:p>
                  </a:txBody>
                  <a:tcPr/>
                </a:tc>
                <a:extLst>
                  <a:ext uri="{0D108BD9-81ED-4DB2-BD59-A6C34878D82A}">
                    <a16:rowId xmlns:a16="http://schemas.microsoft.com/office/drawing/2014/main" val="3582950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- 2022-11-22 12:37:09</a:t>
                      </a:r>
                      <a:r>
                        <a:rPr kumimoji="0" lang="de-DE" sz="1000" b="0" i="0" u="none" strike="noStrike" kern="1200" cap="none" spc="0" normalizeH="0" baseline="0" noProof="0">
                          <a:ln>
                            <a:noFill/>
                          </a:ln>
                          <a:solidFill>
                            <a:prstClr val="black"/>
                          </a:solidFill>
                          <a:effectLst/>
                          <a:uLnTx/>
                          <a:uFillTx/>
                          <a:latin typeface="+mn-lt"/>
                          <a:ea typeface="+mn-ea"/>
                          <a:cs typeface="+mn-cs"/>
                        </a:rPr>
                        <a:t>
 | Wissenschaftler*innen schätzen, dass durch den Klimawandel im Jahr 2050 jeder Zweite in Deutschland an einer Allergie leiden wird. Aber ist gibt Maßnahmen, die helfen können: So kann eine spezifische Immuntherapie die Beschwerden von Allergiker*innen lindern. Außerdem stehen bei der Prävention von Allergien die Ernährung von Kindern und die Behandlung von Neurodermitis im Fokus. Diese Erkrankung macht die Haut undicht und kann Allergien begünstigen.
.
.
.
#youfm #klimawandel #pollen #allergie #hessen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11965</a:t>
                      </a:r>
                    </a:p>
                  </a:txBody>
                  <a:tcPr/>
                </a:tc>
                <a:extLst>
                  <a:ext uri="{0D108BD9-81ED-4DB2-BD59-A6C34878D82A}">
                    <a16:rowId xmlns:a16="http://schemas.microsoft.com/office/drawing/2014/main" val="262294976"/>
                  </a:ext>
                </a:extLst>
              </a:tr>
            </a:tbl>
          </a:graphicData>
        </a:graphic>
      </p:graphicFrame>
      <p:sp>
        <p:nvSpPr>
          <p:cNvPr id="4" name="Text Placeholder 3">
            <a:extLst>
              <a:ext uri="{FF2B5EF4-FFF2-40B4-BE49-F238E27FC236}">
                <a16:creationId xmlns:a16="http://schemas.microsoft.com/office/drawing/2014/main" id="{EAC32303-7245-488B-960F-94320BDC0EDA}"/>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2682145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C87D-6EBC-4990-94F0-39BF9CB5C47B}"/>
              </a:ext>
            </a:extLst>
          </p:cNvPr>
          <p:cNvSpPr>
            <a:spLocks noGrp="1"/>
          </p:cNvSpPr>
          <p:nvPr>
            <p:ph type="title"/>
          </p:nvPr>
        </p:nvSpPr>
        <p:spPr/>
        <p:txBody>
          <a:bodyPr/>
          <a:lstStyle/>
          <a:p>
            <a:r>
              <a:rPr lang="en-US"/>
              <a:t>Instagram Posts Table | YOU FM - 13 of 13</a:t>
            </a:r>
          </a:p>
        </p:txBody>
      </p:sp>
      <p:graphicFrame>
        <p:nvGraphicFramePr>
          <p:cNvPr id="5" name="Table Placeholder 4">
            <a:extLst>
              <a:ext uri="{FF2B5EF4-FFF2-40B4-BE49-F238E27FC236}">
                <a16:creationId xmlns:a16="http://schemas.microsoft.com/office/drawing/2014/main" id="{9C255636-0F89-45C9-97B8-A331A5EC1D28}"/>
              </a:ext>
            </a:extLst>
          </p:cNvPr>
          <p:cNvGraphicFramePr>
            <a:graphicFrameLocks noGrp="1"/>
          </p:cNvGraphicFramePr>
          <p:nvPr>
            <p:ph type="tbl" sz="quarter" idx="13"/>
            <p:extLst>
              <p:ext uri="{D42A27DB-BD31-4B8C-83A1-F6EECF244321}">
                <p14:modId xmlns:p14="http://schemas.microsoft.com/office/powerpoint/2010/main" val="844374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093444562"/>
                    </a:ext>
                  </a:extLst>
                </a:gridCol>
                <a:gridCol w="1152144">
                  <a:extLst>
                    <a:ext uri="{9D8B030D-6E8A-4147-A177-3AD203B41FA5}">
                      <a16:colId xmlns:a16="http://schemas.microsoft.com/office/drawing/2014/main" val="1635485696"/>
                    </a:ext>
                  </a:extLst>
                </a:gridCol>
                <a:gridCol w="1152144">
                  <a:extLst>
                    <a:ext uri="{9D8B030D-6E8A-4147-A177-3AD203B41FA5}">
                      <a16:colId xmlns:a16="http://schemas.microsoft.com/office/drawing/2014/main" val="1383549590"/>
                    </a:ext>
                  </a:extLst>
                </a:gridCol>
                <a:gridCol w="1152144">
                  <a:extLst>
                    <a:ext uri="{9D8B030D-6E8A-4147-A177-3AD203B41FA5}">
                      <a16:colId xmlns:a16="http://schemas.microsoft.com/office/drawing/2014/main" val="669199566"/>
                    </a:ext>
                  </a:extLst>
                </a:gridCol>
                <a:gridCol w="1152144">
                  <a:extLst>
                    <a:ext uri="{9D8B030D-6E8A-4147-A177-3AD203B41FA5}">
                      <a16:colId xmlns:a16="http://schemas.microsoft.com/office/drawing/2014/main" val="4192999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7823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youfm - 2022-11-22 10:33:28</a:t>
                      </a:r>
                      <a:r>
                        <a:rPr kumimoji="0" lang="de-DE" sz="1000" b="0" i="0" u="none" strike="noStrike" kern="1200" cap="none" spc="0" normalizeH="0" baseline="0" noProof="0">
                          <a:ln>
                            <a:noFill/>
                          </a:ln>
                          <a:solidFill>
                            <a:prstClr val="black"/>
                          </a:solidFill>
                          <a:effectLst/>
                          <a:uLnTx/>
                          <a:uFillTx/>
                          <a:latin typeface="+mn-lt"/>
                          <a:ea typeface="+mn-ea"/>
                          <a:cs typeface="+mn-cs"/>
                        </a:rPr>
                        <a:t>
 | Der Frankfurter Fanvertreter Dario Minden ist sauer, weil die deutsche Nationalmannschaft beim WM-Auftakt am Mittwoch doch nicht die "One Love"-Binde tragen wird. Er findet, niemand braucht Solidarität, die nur soweit geht, bis es dafür Konsequenzen gibt und fordert den DFB auf: "Ihr habt gesagt, nach Katar fliegen und vor Ort Zeichen setzen, sei so viel besser, als einfach fernzubleiben. Ihr habt gesagt, ihr tragt keine richtige Pride-Binde, weil die 'One Love'-Binde durch die gemeinsame Aktion der acht Verbände viel stärker sei. Nun, tragt am Mittwoch die Regenbogenbinde oder tragt sie nie wieder."
.
.
.
#youfm #dfb #regenbogenbinde #onelove #katar #wm #fußball #manuelneuer #hessen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392081</a:t>
                      </a:r>
                    </a:p>
                  </a:txBody>
                  <a:tcPr/>
                </a:tc>
                <a:extLst>
                  <a:ext uri="{0D108BD9-81ED-4DB2-BD59-A6C34878D82A}">
                    <a16:rowId xmlns:a16="http://schemas.microsoft.com/office/drawing/2014/main" val="184280769"/>
                  </a:ext>
                </a:extLst>
              </a:tr>
            </a:tbl>
          </a:graphicData>
        </a:graphic>
      </p:graphicFrame>
      <p:sp>
        <p:nvSpPr>
          <p:cNvPr id="4" name="Text Placeholder 3">
            <a:extLst>
              <a:ext uri="{FF2B5EF4-FFF2-40B4-BE49-F238E27FC236}">
                <a16:creationId xmlns:a16="http://schemas.microsoft.com/office/drawing/2014/main" id="{61EF580A-FD0D-4FFD-9E3B-61625CC000A5}"/>
              </a:ext>
            </a:extLst>
          </p:cNvPr>
          <p:cNvSpPr>
            <a:spLocks noGrp="1"/>
          </p:cNvSpPr>
          <p:nvPr>
            <p:ph type="body" sz="quarter" idx="14"/>
          </p:nvPr>
        </p:nvSpPr>
        <p:spPr/>
        <p:txBody>
          <a:bodyPr/>
          <a:lstStyle/>
          <a:p>
            <a:r>
              <a:rPr lang="en-US"/>
              <a:t>11/21/2022 - 11/27/2022</a:t>
            </a:r>
          </a:p>
        </p:txBody>
      </p:sp>
    </p:spTree>
    <p:extLst>
      <p:ext uri="{BB962C8B-B14F-4D97-AF65-F5344CB8AC3E}">
        <p14:creationId xmlns:p14="http://schemas.microsoft.com/office/powerpoint/2010/main" val="39963724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590</Words>
  <Application>Microsoft Office PowerPoint</Application>
  <PresentationFormat>On-screen Show (4:3)</PresentationFormat>
  <Paragraphs>216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Instagram Posts Table | YOU FM - 1 of 13</vt:lpstr>
      <vt:lpstr>Instagram Posts Table | YOU FM - 2 of 13</vt:lpstr>
      <vt:lpstr>Instagram Posts Table | YOU FM - 3 of 13</vt:lpstr>
      <vt:lpstr>Instagram Posts Table | YOU FM - 4 of 13</vt:lpstr>
      <vt:lpstr>Instagram Posts Table | YOU FM - 5 of 13</vt:lpstr>
      <vt:lpstr>Instagram Posts Table | YOU FM - 6 of 13</vt:lpstr>
      <vt:lpstr>Instagram Posts Table | YOU FM - 7 of 13</vt:lpstr>
      <vt:lpstr>Instagram Posts Table | YOU FM - 8 of 13</vt:lpstr>
      <vt:lpstr>Instagram Posts Table | YOU FM - 9 of 13</vt:lpstr>
      <vt:lpstr>Instagram Posts Table | YOU FM - 10 of 13</vt:lpstr>
      <vt:lpstr>Instagram Posts Table | YOU FM - 11 of 13</vt:lpstr>
      <vt:lpstr>Instagram Posts Table | YOU FM - 12 of 13</vt:lpstr>
      <vt:lpstr>Instagram Posts Table | YOU FM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YOU FM - 1 of 13</dc:title>
  <dc:creator>Administrator</dc:creator>
  <cp:lastModifiedBy>Administrator</cp:lastModifiedBy>
  <cp:revision>1</cp:revision>
  <dcterms:created xsi:type="dcterms:W3CDTF">2022-11-30T13:26:18Z</dcterms:created>
  <dcterms:modified xsi:type="dcterms:W3CDTF">2022-11-30T13:27:17Z</dcterms:modified>
</cp:coreProperties>
</file>