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7DB5-2C78-4C60-9585-9DBDB5F4F7C7}"/>
              </a:ext>
            </a:extLst>
          </p:cNvPr>
          <p:cNvSpPr>
            <a:spLocks noGrp="1"/>
          </p:cNvSpPr>
          <p:nvPr>
            <p:ph type="title"/>
          </p:nvPr>
        </p:nvSpPr>
        <p:spPr/>
        <p:txBody>
          <a:bodyPr/>
          <a:lstStyle/>
          <a:p>
            <a:r>
              <a:rPr lang="en-US"/>
              <a:t>Facebook Own Videos Table | hr-Sinfonieorchester - 1 of 5</a:t>
            </a:r>
          </a:p>
        </p:txBody>
      </p:sp>
      <p:graphicFrame>
        <p:nvGraphicFramePr>
          <p:cNvPr id="5" name="Table Placeholder 4">
            <a:extLst>
              <a:ext uri="{FF2B5EF4-FFF2-40B4-BE49-F238E27FC236}">
                <a16:creationId xmlns:a16="http://schemas.microsoft.com/office/drawing/2014/main" id="{1ABFDA51-3E81-447A-93F9-DFD7F38581D3}"/>
              </a:ext>
            </a:extLst>
          </p:cNvPr>
          <p:cNvGraphicFramePr>
            <a:graphicFrameLocks noGrp="1"/>
          </p:cNvGraphicFramePr>
          <p:nvPr>
            <p:ph type="tbl" sz="quarter" idx="13"/>
            <p:extLst>
              <p:ext uri="{D42A27DB-BD31-4B8C-83A1-F6EECF244321}">
                <p14:modId xmlns:p14="http://schemas.microsoft.com/office/powerpoint/2010/main" val="999957900"/>
              </p:ext>
            </p:extLst>
          </p:nvPr>
        </p:nvGraphicFramePr>
        <p:xfrm>
          <a:off x="457200" y="1731963"/>
          <a:ext cx="7043928" cy="4053840"/>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779833640"/>
                    </a:ext>
                  </a:extLst>
                </a:gridCol>
                <a:gridCol w="740664">
                  <a:extLst>
                    <a:ext uri="{9D8B030D-6E8A-4147-A177-3AD203B41FA5}">
                      <a16:colId xmlns:a16="http://schemas.microsoft.com/office/drawing/2014/main" val="3855602075"/>
                    </a:ext>
                  </a:extLst>
                </a:gridCol>
                <a:gridCol w="208280">
                  <a:extLst>
                    <a:ext uri="{9D8B030D-6E8A-4147-A177-3AD203B41FA5}">
                      <a16:colId xmlns:a16="http://schemas.microsoft.com/office/drawing/2014/main" val="4272810825"/>
                    </a:ext>
                  </a:extLst>
                </a:gridCol>
                <a:gridCol w="246888">
                  <a:extLst>
                    <a:ext uri="{9D8B030D-6E8A-4147-A177-3AD203B41FA5}">
                      <a16:colId xmlns:a16="http://schemas.microsoft.com/office/drawing/2014/main" val="1997763857"/>
                    </a:ext>
                  </a:extLst>
                </a:gridCol>
                <a:gridCol w="246888">
                  <a:extLst>
                    <a:ext uri="{9D8B030D-6E8A-4147-A177-3AD203B41FA5}">
                      <a16:colId xmlns:a16="http://schemas.microsoft.com/office/drawing/2014/main" val="4105685390"/>
                    </a:ext>
                  </a:extLst>
                </a:gridCol>
                <a:gridCol w="246888">
                  <a:extLst>
                    <a:ext uri="{9D8B030D-6E8A-4147-A177-3AD203B41FA5}">
                      <a16:colId xmlns:a16="http://schemas.microsoft.com/office/drawing/2014/main" val="3137507579"/>
                    </a:ext>
                  </a:extLst>
                </a:gridCol>
                <a:gridCol w="246888">
                  <a:extLst>
                    <a:ext uri="{9D8B030D-6E8A-4147-A177-3AD203B41FA5}">
                      <a16:colId xmlns:a16="http://schemas.microsoft.com/office/drawing/2014/main" val="2155598307"/>
                    </a:ext>
                  </a:extLst>
                </a:gridCol>
                <a:gridCol w="246888">
                  <a:extLst>
                    <a:ext uri="{9D8B030D-6E8A-4147-A177-3AD203B41FA5}">
                      <a16:colId xmlns:a16="http://schemas.microsoft.com/office/drawing/2014/main" val="55596935"/>
                    </a:ext>
                  </a:extLst>
                </a:gridCol>
                <a:gridCol w="246888">
                  <a:extLst>
                    <a:ext uri="{9D8B030D-6E8A-4147-A177-3AD203B41FA5}">
                      <a16:colId xmlns:a16="http://schemas.microsoft.com/office/drawing/2014/main" val="342919541"/>
                    </a:ext>
                  </a:extLst>
                </a:gridCol>
                <a:gridCol w="246888">
                  <a:extLst>
                    <a:ext uri="{9D8B030D-6E8A-4147-A177-3AD203B41FA5}">
                      <a16:colId xmlns:a16="http://schemas.microsoft.com/office/drawing/2014/main" val="609657995"/>
                    </a:ext>
                  </a:extLst>
                </a:gridCol>
                <a:gridCol w="246888">
                  <a:extLst>
                    <a:ext uri="{9D8B030D-6E8A-4147-A177-3AD203B41FA5}">
                      <a16:colId xmlns:a16="http://schemas.microsoft.com/office/drawing/2014/main" val="3985781339"/>
                    </a:ext>
                  </a:extLst>
                </a:gridCol>
                <a:gridCol w="246888">
                  <a:extLst>
                    <a:ext uri="{9D8B030D-6E8A-4147-A177-3AD203B41FA5}">
                      <a16:colId xmlns:a16="http://schemas.microsoft.com/office/drawing/2014/main" val="3108632088"/>
                    </a:ext>
                  </a:extLst>
                </a:gridCol>
                <a:gridCol w="246888">
                  <a:extLst>
                    <a:ext uri="{9D8B030D-6E8A-4147-A177-3AD203B41FA5}">
                      <a16:colId xmlns:a16="http://schemas.microsoft.com/office/drawing/2014/main" val="971678287"/>
                    </a:ext>
                  </a:extLst>
                </a:gridCol>
                <a:gridCol w="246888">
                  <a:extLst>
                    <a:ext uri="{9D8B030D-6E8A-4147-A177-3AD203B41FA5}">
                      <a16:colId xmlns:a16="http://schemas.microsoft.com/office/drawing/2014/main" val="2928554073"/>
                    </a:ext>
                  </a:extLst>
                </a:gridCol>
                <a:gridCol w="246888">
                  <a:extLst>
                    <a:ext uri="{9D8B030D-6E8A-4147-A177-3AD203B41FA5}">
                      <a16:colId xmlns:a16="http://schemas.microsoft.com/office/drawing/2014/main" val="1548858636"/>
                    </a:ext>
                  </a:extLst>
                </a:gridCol>
                <a:gridCol w="246888">
                  <a:extLst>
                    <a:ext uri="{9D8B030D-6E8A-4147-A177-3AD203B41FA5}">
                      <a16:colId xmlns:a16="http://schemas.microsoft.com/office/drawing/2014/main" val="3958041330"/>
                    </a:ext>
                  </a:extLst>
                </a:gridCol>
                <a:gridCol w="246888">
                  <a:extLst>
                    <a:ext uri="{9D8B030D-6E8A-4147-A177-3AD203B41FA5}">
                      <a16:colId xmlns:a16="http://schemas.microsoft.com/office/drawing/2014/main" val="2214046022"/>
                    </a:ext>
                  </a:extLst>
                </a:gridCol>
                <a:gridCol w="246888">
                  <a:extLst>
                    <a:ext uri="{9D8B030D-6E8A-4147-A177-3AD203B41FA5}">
                      <a16:colId xmlns:a16="http://schemas.microsoft.com/office/drawing/2014/main" val="410849529"/>
                    </a:ext>
                  </a:extLst>
                </a:gridCol>
                <a:gridCol w="246888">
                  <a:extLst>
                    <a:ext uri="{9D8B030D-6E8A-4147-A177-3AD203B41FA5}">
                      <a16:colId xmlns:a16="http://schemas.microsoft.com/office/drawing/2014/main" val="2198477904"/>
                    </a:ext>
                  </a:extLst>
                </a:gridCol>
                <a:gridCol w="246888">
                  <a:extLst>
                    <a:ext uri="{9D8B030D-6E8A-4147-A177-3AD203B41FA5}">
                      <a16:colId xmlns:a16="http://schemas.microsoft.com/office/drawing/2014/main" val="2488710098"/>
                    </a:ext>
                  </a:extLst>
                </a:gridCol>
                <a:gridCol w="246888">
                  <a:extLst>
                    <a:ext uri="{9D8B030D-6E8A-4147-A177-3AD203B41FA5}">
                      <a16:colId xmlns:a16="http://schemas.microsoft.com/office/drawing/2014/main" val="2405399652"/>
                    </a:ext>
                  </a:extLst>
                </a:gridCol>
                <a:gridCol w="246888">
                  <a:extLst>
                    <a:ext uri="{9D8B030D-6E8A-4147-A177-3AD203B41FA5}">
                      <a16:colId xmlns:a16="http://schemas.microsoft.com/office/drawing/2014/main" val="2505500760"/>
                    </a:ext>
                  </a:extLst>
                </a:gridCol>
                <a:gridCol w="246888">
                  <a:extLst>
                    <a:ext uri="{9D8B030D-6E8A-4147-A177-3AD203B41FA5}">
                      <a16:colId xmlns:a16="http://schemas.microsoft.com/office/drawing/2014/main" val="4095449947"/>
                    </a:ext>
                  </a:extLst>
                </a:gridCol>
                <a:gridCol w="208280">
                  <a:extLst>
                    <a:ext uri="{9D8B030D-6E8A-4147-A177-3AD203B41FA5}">
                      <a16:colId xmlns:a16="http://schemas.microsoft.com/office/drawing/2014/main" val="2654546310"/>
                    </a:ext>
                  </a:extLst>
                </a:gridCol>
                <a:gridCol w="208280">
                  <a:extLst>
                    <a:ext uri="{9D8B030D-6E8A-4147-A177-3AD203B41FA5}">
                      <a16:colId xmlns:a16="http://schemas.microsoft.com/office/drawing/2014/main" val="1252574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321112298"/>
                  </a:ext>
                </a:extLst>
              </a:tr>
            </a:tbl>
          </a:graphicData>
        </a:graphic>
      </p:graphicFrame>
      <p:sp>
        <p:nvSpPr>
          <p:cNvPr id="4" name="Text Placeholder 3">
            <a:extLst>
              <a:ext uri="{FF2B5EF4-FFF2-40B4-BE49-F238E27FC236}">
                <a16:creationId xmlns:a16="http://schemas.microsoft.com/office/drawing/2014/main" id="{55EE6418-A04F-4F8B-908A-9D4E36A439FB}"/>
              </a:ext>
            </a:extLst>
          </p:cNvPr>
          <p:cNvSpPr>
            <a:spLocks noGrp="1"/>
          </p:cNvSpPr>
          <p:nvPr>
            <p:ph type="body" sz="quarter" idx="14"/>
          </p:nvPr>
        </p:nvSpPr>
        <p:spPr/>
        <p:txBody>
          <a:bodyPr/>
          <a:lstStyle/>
          <a:p>
            <a:r>
              <a:rPr lang="en-US"/>
              <a:t>09/07/2020 - 09/13/2020</a:t>
            </a:r>
          </a:p>
        </p:txBody>
      </p:sp>
    </p:spTree>
    <p:extLst>
      <p:ext uri="{BB962C8B-B14F-4D97-AF65-F5344CB8AC3E}">
        <p14:creationId xmlns:p14="http://schemas.microsoft.com/office/powerpoint/2010/main" val="3188180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BF73-3C9E-40BC-9099-76593AF9DB67}"/>
              </a:ext>
            </a:extLst>
          </p:cNvPr>
          <p:cNvSpPr>
            <a:spLocks noGrp="1"/>
          </p:cNvSpPr>
          <p:nvPr>
            <p:ph type="title"/>
          </p:nvPr>
        </p:nvSpPr>
        <p:spPr/>
        <p:txBody>
          <a:bodyPr/>
          <a:lstStyle/>
          <a:p>
            <a:r>
              <a:rPr lang="en-US"/>
              <a:t>Facebook Own Videos Table | hr-Sinfonieorchester - 2 of 5</a:t>
            </a:r>
          </a:p>
        </p:txBody>
      </p:sp>
      <p:graphicFrame>
        <p:nvGraphicFramePr>
          <p:cNvPr id="5" name="Table Placeholder 4">
            <a:extLst>
              <a:ext uri="{FF2B5EF4-FFF2-40B4-BE49-F238E27FC236}">
                <a16:creationId xmlns:a16="http://schemas.microsoft.com/office/drawing/2014/main" id="{A5962A38-5FCA-4C63-AE07-381A69FE1852}"/>
              </a:ext>
            </a:extLst>
          </p:cNvPr>
          <p:cNvGraphicFramePr>
            <a:graphicFrameLocks noGrp="1"/>
          </p:cNvGraphicFramePr>
          <p:nvPr>
            <p:ph type="tbl" sz="quarter" idx="13"/>
            <p:extLst>
              <p:ext uri="{D42A27DB-BD31-4B8C-83A1-F6EECF244321}">
                <p14:modId xmlns:p14="http://schemas.microsoft.com/office/powerpoint/2010/main" val="298859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249034220"/>
                    </a:ext>
                  </a:extLst>
                </a:gridCol>
                <a:gridCol w="740664">
                  <a:extLst>
                    <a:ext uri="{9D8B030D-6E8A-4147-A177-3AD203B41FA5}">
                      <a16:colId xmlns:a16="http://schemas.microsoft.com/office/drawing/2014/main" val="1683033869"/>
                    </a:ext>
                  </a:extLst>
                </a:gridCol>
                <a:gridCol w="208280">
                  <a:extLst>
                    <a:ext uri="{9D8B030D-6E8A-4147-A177-3AD203B41FA5}">
                      <a16:colId xmlns:a16="http://schemas.microsoft.com/office/drawing/2014/main" val="4114784804"/>
                    </a:ext>
                  </a:extLst>
                </a:gridCol>
                <a:gridCol w="246888">
                  <a:extLst>
                    <a:ext uri="{9D8B030D-6E8A-4147-A177-3AD203B41FA5}">
                      <a16:colId xmlns:a16="http://schemas.microsoft.com/office/drawing/2014/main" val="3971344889"/>
                    </a:ext>
                  </a:extLst>
                </a:gridCol>
                <a:gridCol w="246888">
                  <a:extLst>
                    <a:ext uri="{9D8B030D-6E8A-4147-A177-3AD203B41FA5}">
                      <a16:colId xmlns:a16="http://schemas.microsoft.com/office/drawing/2014/main" val="1308720616"/>
                    </a:ext>
                  </a:extLst>
                </a:gridCol>
                <a:gridCol w="246888">
                  <a:extLst>
                    <a:ext uri="{9D8B030D-6E8A-4147-A177-3AD203B41FA5}">
                      <a16:colId xmlns:a16="http://schemas.microsoft.com/office/drawing/2014/main" val="2363816402"/>
                    </a:ext>
                  </a:extLst>
                </a:gridCol>
                <a:gridCol w="246888">
                  <a:extLst>
                    <a:ext uri="{9D8B030D-6E8A-4147-A177-3AD203B41FA5}">
                      <a16:colId xmlns:a16="http://schemas.microsoft.com/office/drawing/2014/main" val="2199204909"/>
                    </a:ext>
                  </a:extLst>
                </a:gridCol>
                <a:gridCol w="246888">
                  <a:extLst>
                    <a:ext uri="{9D8B030D-6E8A-4147-A177-3AD203B41FA5}">
                      <a16:colId xmlns:a16="http://schemas.microsoft.com/office/drawing/2014/main" val="2994370760"/>
                    </a:ext>
                  </a:extLst>
                </a:gridCol>
                <a:gridCol w="246888">
                  <a:extLst>
                    <a:ext uri="{9D8B030D-6E8A-4147-A177-3AD203B41FA5}">
                      <a16:colId xmlns:a16="http://schemas.microsoft.com/office/drawing/2014/main" val="3009302154"/>
                    </a:ext>
                  </a:extLst>
                </a:gridCol>
                <a:gridCol w="246888">
                  <a:extLst>
                    <a:ext uri="{9D8B030D-6E8A-4147-A177-3AD203B41FA5}">
                      <a16:colId xmlns:a16="http://schemas.microsoft.com/office/drawing/2014/main" val="264325744"/>
                    </a:ext>
                  </a:extLst>
                </a:gridCol>
                <a:gridCol w="246888">
                  <a:extLst>
                    <a:ext uri="{9D8B030D-6E8A-4147-A177-3AD203B41FA5}">
                      <a16:colId xmlns:a16="http://schemas.microsoft.com/office/drawing/2014/main" val="2712460413"/>
                    </a:ext>
                  </a:extLst>
                </a:gridCol>
                <a:gridCol w="246888">
                  <a:extLst>
                    <a:ext uri="{9D8B030D-6E8A-4147-A177-3AD203B41FA5}">
                      <a16:colId xmlns:a16="http://schemas.microsoft.com/office/drawing/2014/main" val="3099857332"/>
                    </a:ext>
                  </a:extLst>
                </a:gridCol>
                <a:gridCol w="246888">
                  <a:extLst>
                    <a:ext uri="{9D8B030D-6E8A-4147-A177-3AD203B41FA5}">
                      <a16:colId xmlns:a16="http://schemas.microsoft.com/office/drawing/2014/main" val="2487683403"/>
                    </a:ext>
                  </a:extLst>
                </a:gridCol>
                <a:gridCol w="246888">
                  <a:extLst>
                    <a:ext uri="{9D8B030D-6E8A-4147-A177-3AD203B41FA5}">
                      <a16:colId xmlns:a16="http://schemas.microsoft.com/office/drawing/2014/main" val="202571276"/>
                    </a:ext>
                  </a:extLst>
                </a:gridCol>
                <a:gridCol w="246888">
                  <a:extLst>
                    <a:ext uri="{9D8B030D-6E8A-4147-A177-3AD203B41FA5}">
                      <a16:colId xmlns:a16="http://schemas.microsoft.com/office/drawing/2014/main" val="1817077041"/>
                    </a:ext>
                  </a:extLst>
                </a:gridCol>
                <a:gridCol w="246888">
                  <a:extLst>
                    <a:ext uri="{9D8B030D-6E8A-4147-A177-3AD203B41FA5}">
                      <a16:colId xmlns:a16="http://schemas.microsoft.com/office/drawing/2014/main" val="3296184494"/>
                    </a:ext>
                  </a:extLst>
                </a:gridCol>
                <a:gridCol w="246888">
                  <a:extLst>
                    <a:ext uri="{9D8B030D-6E8A-4147-A177-3AD203B41FA5}">
                      <a16:colId xmlns:a16="http://schemas.microsoft.com/office/drawing/2014/main" val="1533395683"/>
                    </a:ext>
                  </a:extLst>
                </a:gridCol>
                <a:gridCol w="246888">
                  <a:extLst>
                    <a:ext uri="{9D8B030D-6E8A-4147-A177-3AD203B41FA5}">
                      <a16:colId xmlns:a16="http://schemas.microsoft.com/office/drawing/2014/main" val="3440092819"/>
                    </a:ext>
                  </a:extLst>
                </a:gridCol>
                <a:gridCol w="246888">
                  <a:extLst>
                    <a:ext uri="{9D8B030D-6E8A-4147-A177-3AD203B41FA5}">
                      <a16:colId xmlns:a16="http://schemas.microsoft.com/office/drawing/2014/main" val="3911925118"/>
                    </a:ext>
                  </a:extLst>
                </a:gridCol>
                <a:gridCol w="246888">
                  <a:extLst>
                    <a:ext uri="{9D8B030D-6E8A-4147-A177-3AD203B41FA5}">
                      <a16:colId xmlns:a16="http://schemas.microsoft.com/office/drawing/2014/main" val="89877822"/>
                    </a:ext>
                  </a:extLst>
                </a:gridCol>
                <a:gridCol w="246888">
                  <a:extLst>
                    <a:ext uri="{9D8B030D-6E8A-4147-A177-3AD203B41FA5}">
                      <a16:colId xmlns:a16="http://schemas.microsoft.com/office/drawing/2014/main" val="2055885848"/>
                    </a:ext>
                  </a:extLst>
                </a:gridCol>
                <a:gridCol w="246888">
                  <a:extLst>
                    <a:ext uri="{9D8B030D-6E8A-4147-A177-3AD203B41FA5}">
                      <a16:colId xmlns:a16="http://schemas.microsoft.com/office/drawing/2014/main" val="906753169"/>
                    </a:ext>
                  </a:extLst>
                </a:gridCol>
                <a:gridCol w="246888">
                  <a:extLst>
                    <a:ext uri="{9D8B030D-6E8A-4147-A177-3AD203B41FA5}">
                      <a16:colId xmlns:a16="http://schemas.microsoft.com/office/drawing/2014/main" val="1615939151"/>
                    </a:ext>
                  </a:extLst>
                </a:gridCol>
                <a:gridCol w="208280">
                  <a:extLst>
                    <a:ext uri="{9D8B030D-6E8A-4147-A177-3AD203B41FA5}">
                      <a16:colId xmlns:a16="http://schemas.microsoft.com/office/drawing/2014/main" val="4020068246"/>
                    </a:ext>
                  </a:extLst>
                </a:gridCol>
                <a:gridCol w="208280">
                  <a:extLst>
                    <a:ext uri="{9D8B030D-6E8A-4147-A177-3AD203B41FA5}">
                      <a16:colId xmlns:a16="http://schemas.microsoft.com/office/drawing/2014/main" val="1631733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2825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hr-Sinfonieorchester - Frankfurt Radio Symphony - 2020-09-13 19:35:32</a:t>
                      </a:r>
                      <a:r>
                        <a:rPr kumimoji="0" lang="de-DE" sz="1000" b="0" i="0" u="none" strike="noStrike" kern="1200" cap="none" spc="0" normalizeH="0" baseline="0" noProof="0">
                          <a:ln>
                            <a:noFill/>
                          </a:ln>
                          <a:solidFill>
                            <a:prstClr val="black"/>
                          </a:solidFill>
                          <a:effectLst/>
                          <a:uLnTx/>
                          <a:uFillTx/>
                          <a:latin typeface="+mn-lt"/>
                          <a:ea typeface="+mn-ea"/>
                          <a:cs typeface="+mn-cs"/>
                        </a:rPr>
                        <a:t>
 Wir feiern Geburtstagskind Arnold Schönberg (*1874) mit einer Aufnahme seiner Orchesterbearbeitung von Brahms’ Klavierquartett op. 25 – dirigiert von Christoph Eschenbach, der am Mittwoch und Donnerstag (16./17. September) erneut am Pult des hr-Sinfonieorchesters stehen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119473084_960064944479019_8791200818985757667_n.jpg?_nc_cat=104&amp;_nc_sid=08861d&amp;_nc_ohc=_9J-67TlxXAAX_YvpE_&amp;_nc_oc=AQmVPPLkMHmOGS0j87dM4D0j7gk1hpdvyOyul-in2k1wVesBS4KFDD5_ma1iPvCMLpM&amp;_nc_ht=scontent-iad3-1.xx&amp;oh=26c4450232086f072173276323bbabd0&amp;oe=5F83E22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09/14/2020 08:17:54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55.64 %</a:t>
                      </a:r>
                    </a:p>
                  </a:txBody>
                  <a:tcPr/>
                </a:tc>
                <a:extLst>
                  <a:ext uri="{0D108BD9-81ED-4DB2-BD59-A6C34878D82A}">
                    <a16:rowId xmlns:a16="http://schemas.microsoft.com/office/drawing/2014/main" val="1856063285"/>
                  </a:ext>
                </a:extLst>
              </a:tr>
            </a:tbl>
          </a:graphicData>
        </a:graphic>
      </p:graphicFrame>
      <p:sp>
        <p:nvSpPr>
          <p:cNvPr id="4" name="Text Placeholder 3">
            <a:extLst>
              <a:ext uri="{FF2B5EF4-FFF2-40B4-BE49-F238E27FC236}">
                <a16:creationId xmlns:a16="http://schemas.microsoft.com/office/drawing/2014/main" id="{49A95D45-6154-4C49-A4CD-A8FCD81D5910}"/>
              </a:ext>
            </a:extLst>
          </p:cNvPr>
          <p:cNvSpPr>
            <a:spLocks noGrp="1"/>
          </p:cNvSpPr>
          <p:nvPr>
            <p:ph type="body" sz="quarter" idx="14"/>
          </p:nvPr>
        </p:nvSpPr>
        <p:spPr/>
        <p:txBody>
          <a:bodyPr/>
          <a:lstStyle/>
          <a:p>
            <a:r>
              <a:rPr lang="en-US"/>
              <a:t>09/07/2020 - 09/13/2020</a:t>
            </a:r>
          </a:p>
        </p:txBody>
      </p:sp>
    </p:spTree>
    <p:extLst>
      <p:ext uri="{BB962C8B-B14F-4D97-AF65-F5344CB8AC3E}">
        <p14:creationId xmlns:p14="http://schemas.microsoft.com/office/powerpoint/2010/main" val="1856989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44579-3EAD-4401-B7B8-F3B9F89A231D}"/>
              </a:ext>
            </a:extLst>
          </p:cNvPr>
          <p:cNvSpPr>
            <a:spLocks noGrp="1"/>
          </p:cNvSpPr>
          <p:nvPr>
            <p:ph type="title"/>
          </p:nvPr>
        </p:nvSpPr>
        <p:spPr/>
        <p:txBody>
          <a:bodyPr/>
          <a:lstStyle/>
          <a:p>
            <a:r>
              <a:rPr lang="en-US"/>
              <a:t>Facebook Own Videos Table | hr-Sinfonieorchester - 3 of 5</a:t>
            </a:r>
          </a:p>
        </p:txBody>
      </p:sp>
      <p:graphicFrame>
        <p:nvGraphicFramePr>
          <p:cNvPr id="5" name="Table Placeholder 4">
            <a:extLst>
              <a:ext uri="{FF2B5EF4-FFF2-40B4-BE49-F238E27FC236}">
                <a16:creationId xmlns:a16="http://schemas.microsoft.com/office/drawing/2014/main" id="{93F04CD0-CA7A-41E3-B40C-83ABD86B6EB1}"/>
              </a:ext>
            </a:extLst>
          </p:cNvPr>
          <p:cNvGraphicFramePr>
            <a:graphicFrameLocks noGrp="1"/>
          </p:cNvGraphicFramePr>
          <p:nvPr>
            <p:ph type="tbl" sz="quarter" idx="13"/>
            <p:extLst>
              <p:ext uri="{D42A27DB-BD31-4B8C-83A1-F6EECF244321}">
                <p14:modId xmlns:p14="http://schemas.microsoft.com/office/powerpoint/2010/main" val="723855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346414790"/>
                    </a:ext>
                  </a:extLst>
                </a:gridCol>
                <a:gridCol w="740664">
                  <a:extLst>
                    <a:ext uri="{9D8B030D-6E8A-4147-A177-3AD203B41FA5}">
                      <a16:colId xmlns:a16="http://schemas.microsoft.com/office/drawing/2014/main" val="1407501394"/>
                    </a:ext>
                  </a:extLst>
                </a:gridCol>
                <a:gridCol w="208280">
                  <a:extLst>
                    <a:ext uri="{9D8B030D-6E8A-4147-A177-3AD203B41FA5}">
                      <a16:colId xmlns:a16="http://schemas.microsoft.com/office/drawing/2014/main" val="3878821909"/>
                    </a:ext>
                  </a:extLst>
                </a:gridCol>
                <a:gridCol w="246888">
                  <a:extLst>
                    <a:ext uri="{9D8B030D-6E8A-4147-A177-3AD203B41FA5}">
                      <a16:colId xmlns:a16="http://schemas.microsoft.com/office/drawing/2014/main" val="2163168071"/>
                    </a:ext>
                  </a:extLst>
                </a:gridCol>
                <a:gridCol w="246888">
                  <a:extLst>
                    <a:ext uri="{9D8B030D-6E8A-4147-A177-3AD203B41FA5}">
                      <a16:colId xmlns:a16="http://schemas.microsoft.com/office/drawing/2014/main" val="3066292374"/>
                    </a:ext>
                  </a:extLst>
                </a:gridCol>
                <a:gridCol w="246888">
                  <a:extLst>
                    <a:ext uri="{9D8B030D-6E8A-4147-A177-3AD203B41FA5}">
                      <a16:colId xmlns:a16="http://schemas.microsoft.com/office/drawing/2014/main" val="2296785566"/>
                    </a:ext>
                  </a:extLst>
                </a:gridCol>
                <a:gridCol w="246888">
                  <a:extLst>
                    <a:ext uri="{9D8B030D-6E8A-4147-A177-3AD203B41FA5}">
                      <a16:colId xmlns:a16="http://schemas.microsoft.com/office/drawing/2014/main" val="1003501613"/>
                    </a:ext>
                  </a:extLst>
                </a:gridCol>
                <a:gridCol w="246888">
                  <a:extLst>
                    <a:ext uri="{9D8B030D-6E8A-4147-A177-3AD203B41FA5}">
                      <a16:colId xmlns:a16="http://schemas.microsoft.com/office/drawing/2014/main" val="658738126"/>
                    </a:ext>
                  </a:extLst>
                </a:gridCol>
                <a:gridCol w="246888">
                  <a:extLst>
                    <a:ext uri="{9D8B030D-6E8A-4147-A177-3AD203B41FA5}">
                      <a16:colId xmlns:a16="http://schemas.microsoft.com/office/drawing/2014/main" val="300215673"/>
                    </a:ext>
                  </a:extLst>
                </a:gridCol>
                <a:gridCol w="246888">
                  <a:extLst>
                    <a:ext uri="{9D8B030D-6E8A-4147-A177-3AD203B41FA5}">
                      <a16:colId xmlns:a16="http://schemas.microsoft.com/office/drawing/2014/main" val="1327718319"/>
                    </a:ext>
                  </a:extLst>
                </a:gridCol>
                <a:gridCol w="246888">
                  <a:extLst>
                    <a:ext uri="{9D8B030D-6E8A-4147-A177-3AD203B41FA5}">
                      <a16:colId xmlns:a16="http://schemas.microsoft.com/office/drawing/2014/main" val="1166466892"/>
                    </a:ext>
                  </a:extLst>
                </a:gridCol>
                <a:gridCol w="246888">
                  <a:extLst>
                    <a:ext uri="{9D8B030D-6E8A-4147-A177-3AD203B41FA5}">
                      <a16:colId xmlns:a16="http://schemas.microsoft.com/office/drawing/2014/main" val="655418794"/>
                    </a:ext>
                  </a:extLst>
                </a:gridCol>
                <a:gridCol w="246888">
                  <a:extLst>
                    <a:ext uri="{9D8B030D-6E8A-4147-A177-3AD203B41FA5}">
                      <a16:colId xmlns:a16="http://schemas.microsoft.com/office/drawing/2014/main" val="3030322545"/>
                    </a:ext>
                  </a:extLst>
                </a:gridCol>
                <a:gridCol w="246888">
                  <a:extLst>
                    <a:ext uri="{9D8B030D-6E8A-4147-A177-3AD203B41FA5}">
                      <a16:colId xmlns:a16="http://schemas.microsoft.com/office/drawing/2014/main" val="2851448767"/>
                    </a:ext>
                  </a:extLst>
                </a:gridCol>
                <a:gridCol w="246888">
                  <a:extLst>
                    <a:ext uri="{9D8B030D-6E8A-4147-A177-3AD203B41FA5}">
                      <a16:colId xmlns:a16="http://schemas.microsoft.com/office/drawing/2014/main" val="2378128646"/>
                    </a:ext>
                  </a:extLst>
                </a:gridCol>
                <a:gridCol w="246888">
                  <a:extLst>
                    <a:ext uri="{9D8B030D-6E8A-4147-A177-3AD203B41FA5}">
                      <a16:colId xmlns:a16="http://schemas.microsoft.com/office/drawing/2014/main" val="2448622717"/>
                    </a:ext>
                  </a:extLst>
                </a:gridCol>
                <a:gridCol w="246888">
                  <a:extLst>
                    <a:ext uri="{9D8B030D-6E8A-4147-A177-3AD203B41FA5}">
                      <a16:colId xmlns:a16="http://schemas.microsoft.com/office/drawing/2014/main" val="3798227189"/>
                    </a:ext>
                  </a:extLst>
                </a:gridCol>
                <a:gridCol w="246888">
                  <a:extLst>
                    <a:ext uri="{9D8B030D-6E8A-4147-A177-3AD203B41FA5}">
                      <a16:colId xmlns:a16="http://schemas.microsoft.com/office/drawing/2014/main" val="2573579630"/>
                    </a:ext>
                  </a:extLst>
                </a:gridCol>
                <a:gridCol w="246888">
                  <a:extLst>
                    <a:ext uri="{9D8B030D-6E8A-4147-A177-3AD203B41FA5}">
                      <a16:colId xmlns:a16="http://schemas.microsoft.com/office/drawing/2014/main" val="3654570256"/>
                    </a:ext>
                  </a:extLst>
                </a:gridCol>
                <a:gridCol w="246888">
                  <a:extLst>
                    <a:ext uri="{9D8B030D-6E8A-4147-A177-3AD203B41FA5}">
                      <a16:colId xmlns:a16="http://schemas.microsoft.com/office/drawing/2014/main" val="3298398903"/>
                    </a:ext>
                  </a:extLst>
                </a:gridCol>
                <a:gridCol w="246888">
                  <a:extLst>
                    <a:ext uri="{9D8B030D-6E8A-4147-A177-3AD203B41FA5}">
                      <a16:colId xmlns:a16="http://schemas.microsoft.com/office/drawing/2014/main" val="2252133592"/>
                    </a:ext>
                  </a:extLst>
                </a:gridCol>
                <a:gridCol w="246888">
                  <a:extLst>
                    <a:ext uri="{9D8B030D-6E8A-4147-A177-3AD203B41FA5}">
                      <a16:colId xmlns:a16="http://schemas.microsoft.com/office/drawing/2014/main" val="2690673631"/>
                    </a:ext>
                  </a:extLst>
                </a:gridCol>
                <a:gridCol w="246888">
                  <a:extLst>
                    <a:ext uri="{9D8B030D-6E8A-4147-A177-3AD203B41FA5}">
                      <a16:colId xmlns:a16="http://schemas.microsoft.com/office/drawing/2014/main" val="1666113503"/>
                    </a:ext>
                  </a:extLst>
                </a:gridCol>
                <a:gridCol w="208280">
                  <a:extLst>
                    <a:ext uri="{9D8B030D-6E8A-4147-A177-3AD203B41FA5}">
                      <a16:colId xmlns:a16="http://schemas.microsoft.com/office/drawing/2014/main" val="1827725928"/>
                    </a:ext>
                  </a:extLst>
                </a:gridCol>
                <a:gridCol w="208280">
                  <a:extLst>
                    <a:ext uri="{9D8B030D-6E8A-4147-A177-3AD203B41FA5}">
                      <a16:colId xmlns:a16="http://schemas.microsoft.com/office/drawing/2014/main" val="3408814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54465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hr-Sinfonieorchester - Frankfurt Radio Symphony - 2020-09-11 20:29:51</a:t>
                      </a:r>
                      <a:r>
                        <a:rPr kumimoji="0" lang="en-US" sz="1000" b="0" i="0" u="none" strike="noStrike" kern="1200" cap="none" spc="0" normalizeH="0" baseline="0" noProof="0">
                          <a:ln>
                            <a:noFill/>
                          </a:ln>
                          <a:solidFill>
                            <a:prstClr val="black"/>
                          </a:solidFill>
                          <a:effectLst/>
                          <a:uLnTx/>
                          <a:uFillTx/>
                          <a:latin typeface="+mn-lt"/>
                          <a:ea typeface="+mn-ea"/>
                          <a:cs typeface="+mn-cs"/>
                        </a:rPr>
                        <a:t>
 Frankfurt Radio Symphony Live in Concert: Andrés Orozco-Estrada and Matthias Goerne with Mozart, Eisler, Frederick
Ian A. Frederick: 
Reverie
für Streichorchester und Pauken 
Auftragswerk des hr – Uraufführung 
Hanns Eisler: 
Ernste Gesänge 
für Bariton und Streichorchester 
Wolfgang Amadeus Mozart: 
Sinfonie Nr. 41 C-Dur KV 551 
hr-Sinfonieorchester – Frankfurt Radio Symphony 
Matthias Goerne, Bariton 
Andrés Orozco-Estrada, Dirigent  
Saisoneröffnung 
Alte Oper Frankfurt, 11. September 2020
Mit der berühmten Trias der letzten drei Mozart-Sinfonien eröffnet das hr-Sinfonieorchester Frankfurt die neue Saison und kehrt mit Chefdirigent Andrés Orozco-Estrada nach der Corona-bedingten Konzertpause zu seinem Publikum zurück. Die großen Sinfonien Nr. 39, 40 und 41 »Jupiter« bilden den Höhepunkt in Mozarts Sinfonieschaffen. Mit dem international gefeierten Bariton Matthias Goerne stehen ihnen dabei die »Ernsten Gesänge« von Hanns Eisler gegenüber – das musikalische Vermächtnis eines der bekanntesten und auch umstrittensten deutschen Komponistenpersönlichkeiten des 20. Jahrhunderts. Eröffnet wird der Konzertabend mit der Uraufführung eines Auftragswerks des jungen kolumbianischen Komponisten Ian A. Frederick.  
_____________________________ 
The Frankfurt Radio Symphony opens the new season with the famous trio of the last three Mozart symphonies and returns to its audience with Music Director Andrés Orozco-Estrada after the Corona-related concert break. The great Symphonies Nos. 39, 40 and 41 »Jupiter« form the high point of Mozart's symphonic output. With the internationally acclaimed baritone Matthias Goerne, they are juxtaposed with the »Serious Songs« by Hanns Eisler – the musical legacy of one of the most famous and also most controversial German composers of the 20th century. The concert evening will open with a world premiere of a commissioned work by the young Columbian composer Ian A. Frederick.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https://scontent-iad3-1.xx.fbcdn.net/v/t15.13418-10/p168x128/119175550_320903875815050_2481685288922597487_n.jpg?_nc_cat=107&amp;_nc_sid=08861d&amp;_nc_ohc=TLX2bLn7b4gAX86rF3K&amp;_nc_ht=scontent-iad3-1.xx&amp;oh=ec230ce5515bc1543ea1dbb06ef1b58c&amp;oe=5F843A64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09/12/2020 20:18:06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30.57 %</a:t>
                      </a:r>
                    </a:p>
                  </a:txBody>
                  <a:tcPr/>
                </a:tc>
                <a:extLst>
                  <a:ext uri="{0D108BD9-81ED-4DB2-BD59-A6C34878D82A}">
                    <a16:rowId xmlns:a16="http://schemas.microsoft.com/office/drawing/2014/main" val="4009329582"/>
                  </a:ext>
                </a:extLst>
              </a:tr>
            </a:tbl>
          </a:graphicData>
        </a:graphic>
      </p:graphicFrame>
      <p:sp>
        <p:nvSpPr>
          <p:cNvPr id="4" name="Text Placeholder 3">
            <a:extLst>
              <a:ext uri="{FF2B5EF4-FFF2-40B4-BE49-F238E27FC236}">
                <a16:creationId xmlns:a16="http://schemas.microsoft.com/office/drawing/2014/main" id="{39582743-231C-4215-BE95-DFED263AC0A3}"/>
              </a:ext>
            </a:extLst>
          </p:cNvPr>
          <p:cNvSpPr>
            <a:spLocks noGrp="1"/>
          </p:cNvSpPr>
          <p:nvPr>
            <p:ph type="body" sz="quarter" idx="14"/>
          </p:nvPr>
        </p:nvSpPr>
        <p:spPr/>
        <p:txBody>
          <a:bodyPr/>
          <a:lstStyle/>
          <a:p>
            <a:r>
              <a:rPr lang="en-US"/>
              <a:t>09/07/2020 - 09/13/2020</a:t>
            </a:r>
          </a:p>
        </p:txBody>
      </p:sp>
    </p:spTree>
    <p:extLst>
      <p:ext uri="{BB962C8B-B14F-4D97-AF65-F5344CB8AC3E}">
        <p14:creationId xmlns:p14="http://schemas.microsoft.com/office/powerpoint/2010/main" val="3345023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C1A0A-9134-4C7A-AB93-BB9B6A99BA99}"/>
              </a:ext>
            </a:extLst>
          </p:cNvPr>
          <p:cNvSpPr>
            <a:spLocks noGrp="1"/>
          </p:cNvSpPr>
          <p:nvPr>
            <p:ph type="title"/>
          </p:nvPr>
        </p:nvSpPr>
        <p:spPr/>
        <p:txBody>
          <a:bodyPr/>
          <a:lstStyle/>
          <a:p>
            <a:r>
              <a:rPr lang="en-US"/>
              <a:t>Facebook Own Videos Table | hr-Sinfonieorchester - 4 of 5</a:t>
            </a:r>
          </a:p>
        </p:txBody>
      </p:sp>
      <p:graphicFrame>
        <p:nvGraphicFramePr>
          <p:cNvPr id="5" name="Table Placeholder 4">
            <a:extLst>
              <a:ext uri="{FF2B5EF4-FFF2-40B4-BE49-F238E27FC236}">
                <a16:creationId xmlns:a16="http://schemas.microsoft.com/office/drawing/2014/main" id="{8203BB53-C04C-4F23-B27B-DE02D0E3054D}"/>
              </a:ext>
            </a:extLst>
          </p:cNvPr>
          <p:cNvGraphicFramePr>
            <a:graphicFrameLocks noGrp="1"/>
          </p:cNvGraphicFramePr>
          <p:nvPr>
            <p:ph type="tbl" sz="quarter" idx="13"/>
            <p:extLst>
              <p:ext uri="{D42A27DB-BD31-4B8C-83A1-F6EECF244321}">
                <p14:modId xmlns:p14="http://schemas.microsoft.com/office/powerpoint/2010/main" val="2172568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13663467"/>
                    </a:ext>
                  </a:extLst>
                </a:gridCol>
                <a:gridCol w="740664">
                  <a:extLst>
                    <a:ext uri="{9D8B030D-6E8A-4147-A177-3AD203B41FA5}">
                      <a16:colId xmlns:a16="http://schemas.microsoft.com/office/drawing/2014/main" val="3277998903"/>
                    </a:ext>
                  </a:extLst>
                </a:gridCol>
                <a:gridCol w="208280">
                  <a:extLst>
                    <a:ext uri="{9D8B030D-6E8A-4147-A177-3AD203B41FA5}">
                      <a16:colId xmlns:a16="http://schemas.microsoft.com/office/drawing/2014/main" val="3120932856"/>
                    </a:ext>
                  </a:extLst>
                </a:gridCol>
                <a:gridCol w="246888">
                  <a:extLst>
                    <a:ext uri="{9D8B030D-6E8A-4147-A177-3AD203B41FA5}">
                      <a16:colId xmlns:a16="http://schemas.microsoft.com/office/drawing/2014/main" val="3204340462"/>
                    </a:ext>
                  </a:extLst>
                </a:gridCol>
                <a:gridCol w="246888">
                  <a:extLst>
                    <a:ext uri="{9D8B030D-6E8A-4147-A177-3AD203B41FA5}">
                      <a16:colId xmlns:a16="http://schemas.microsoft.com/office/drawing/2014/main" val="234591854"/>
                    </a:ext>
                  </a:extLst>
                </a:gridCol>
                <a:gridCol w="246888">
                  <a:extLst>
                    <a:ext uri="{9D8B030D-6E8A-4147-A177-3AD203B41FA5}">
                      <a16:colId xmlns:a16="http://schemas.microsoft.com/office/drawing/2014/main" val="2704055753"/>
                    </a:ext>
                  </a:extLst>
                </a:gridCol>
                <a:gridCol w="246888">
                  <a:extLst>
                    <a:ext uri="{9D8B030D-6E8A-4147-A177-3AD203B41FA5}">
                      <a16:colId xmlns:a16="http://schemas.microsoft.com/office/drawing/2014/main" val="236872755"/>
                    </a:ext>
                  </a:extLst>
                </a:gridCol>
                <a:gridCol w="246888">
                  <a:extLst>
                    <a:ext uri="{9D8B030D-6E8A-4147-A177-3AD203B41FA5}">
                      <a16:colId xmlns:a16="http://schemas.microsoft.com/office/drawing/2014/main" val="1215839890"/>
                    </a:ext>
                  </a:extLst>
                </a:gridCol>
                <a:gridCol w="246888">
                  <a:extLst>
                    <a:ext uri="{9D8B030D-6E8A-4147-A177-3AD203B41FA5}">
                      <a16:colId xmlns:a16="http://schemas.microsoft.com/office/drawing/2014/main" val="3131444815"/>
                    </a:ext>
                  </a:extLst>
                </a:gridCol>
                <a:gridCol w="246888">
                  <a:extLst>
                    <a:ext uri="{9D8B030D-6E8A-4147-A177-3AD203B41FA5}">
                      <a16:colId xmlns:a16="http://schemas.microsoft.com/office/drawing/2014/main" val="1145069052"/>
                    </a:ext>
                  </a:extLst>
                </a:gridCol>
                <a:gridCol w="246888">
                  <a:extLst>
                    <a:ext uri="{9D8B030D-6E8A-4147-A177-3AD203B41FA5}">
                      <a16:colId xmlns:a16="http://schemas.microsoft.com/office/drawing/2014/main" val="2817176431"/>
                    </a:ext>
                  </a:extLst>
                </a:gridCol>
                <a:gridCol w="246888">
                  <a:extLst>
                    <a:ext uri="{9D8B030D-6E8A-4147-A177-3AD203B41FA5}">
                      <a16:colId xmlns:a16="http://schemas.microsoft.com/office/drawing/2014/main" val="3363143486"/>
                    </a:ext>
                  </a:extLst>
                </a:gridCol>
                <a:gridCol w="246888">
                  <a:extLst>
                    <a:ext uri="{9D8B030D-6E8A-4147-A177-3AD203B41FA5}">
                      <a16:colId xmlns:a16="http://schemas.microsoft.com/office/drawing/2014/main" val="178765016"/>
                    </a:ext>
                  </a:extLst>
                </a:gridCol>
                <a:gridCol w="246888">
                  <a:extLst>
                    <a:ext uri="{9D8B030D-6E8A-4147-A177-3AD203B41FA5}">
                      <a16:colId xmlns:a16="http://schemas.microsoft.com/office/drawing/2014/main" val="1937726683"/>
                    </a:ext>
                  </a:extLst>
                </a:gridCol>
                <a:gridCol w="246888">
                  <a:extLst>
                    <a:ext uri="{9D8B030D-6E8A-4147-A177-3AD203B41FA5}">
                      <a16:colId xmlns:a16="http://schemas.microsoft.com/office/drawing/2014/main" val="4000614564"/>
                    </a:ext>
                  </a:extLst>
                </a:gridCol>
                <a:gridCol w="246888">
                  <a:extLst>
                    <a:ext uri="{9D8B030D-6E8A-4147-A177-3AD203B41FA5}">
                      <a16:colId xmlns:a16="http://schemas.microsoft.com/office/drawing/2014/main" val="2428905621"/>
                    </a:ext>
                  </a:extLst>
                </a:gridCol>
                <a:gridCol w="246888">
                  <a:extLst>
                    <a:ext uri="{9D8B030D-6E8A-4147-A177-3AD203B41FA5}">
                      <a16:colId xmlns:a16="http://schemas.microsoft.com/office/drawing/2014/main" val="3811795423"/>
                    </a:ext>
                  </a:extLst>
                </a:gridCol>
                <a:gridCol w="246888">
                  <a:extLst>
                    <a:ext uri="{9D8B030D-6E8A-4147-A177-3AD203B41FA5}">
                      <a16:colId xmlns:a16="http://schemas.microsoft.com/office/drawing/2014/main" val="1441195846"/>
                    </a:ext>
                  </a:extLst>
                </a:gridCol>
                <a:gridCol w="246888">
                  <a:extLst>
                    <a:ext uri="{9D8B030D-6E8A-4147-A177-3AD203B41FA5}">
                      <a16:colId xmlns:a16="http://schemas.microsoft.com/office/drawing/2014/main" val="130982800"/>
                    </a:ext>
                  </a:extLst>
                </a:gridCol>
                <a:gridCol w="246888">
                  <a:extLst>
                    <a:ext uri="{9D8B030D-6E8A-4147-A177-3AD203B41FA5}">
                      <a16:colId xmlns:a16="http://schemas.microsoft.com/office/drawing/2014/main" val="560226394"/>
                    </a:ext>
                  </a:extLst>
                </a:gridCol>
                <a:gridCol w="246888">
                  <a:extLst>
                    <a:ext uri="{9D8B030D-6E8A-4147-A177-3AD203B41FA5}">
                      <a16:colId xmlns:a16="http://schemas.microsoft.com/office/drawing/2014/main" val="3952220411"/>
                    </a:ext>
                  </a:extLst>
                </a:gridCol>
                <a:gridCol w="246888">
                  <a:extLst>
                    <a:ext uri="{9D8B030D-6E8A-4147-A177-3AD203B41FA5}">
                      <a16:colId xmlns:a16="http://schemas.microsoft.com/office/drawing/2014/main" val="1922174426"/>
                    </a:ext>
                  </a:extLst>
                </a:gridCol>
                <a:gridCol w="246888">
                  <a:extLst>
                    <a:ext uri="{9D8B030D-6E8A-4147-A177-3AD203B41FA5}">
                      <a16:colId xmlns:a16="http://schemas.microsoft.com/office/drawing/2014/main" val="2474694823"/>
                    </a:ext>
                  </a:extLst>
                </a:gridCol>
                <a:gridCol w="208280">
                  <a:extLst>
                    <a:ext uri="{9D8B030D-6E8A-4147-A177-3AD203B41FA5}">
                      <a16:colId xmlns:a16="http://schemas.microsoft.com/office/drawing/2014/main" val="930506016"/>
                    </a:ext>
                  </a:extLst>
                </a:gridCol>
                <a:gridCol w="208280">
                  <a:extLst>
                    <a:ext uri="{9D8B030D-6E8A-4147-A177-3AD203B41FA5}">
                      <a16:colId xmlns:a16="http://schemas.microsoft.com/office/drawing/2014/main" val="2658510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53629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hr-Sinfonieorchester - Frankfurt Radio Symphony - 2020-09-10 20:29:40</a:t>
                      </a:r>
                      <a:r>
                        <a:rPr kumimoji="0" lang="en-US" sz="1000" b="0" i="0" u="none" strike="noStrike" kern="1200" cap="none" spc="0" normalizeH="0" baseline="0" noProof="0">
                          <a:ln>
                            <a:noFill/>
                          </a:ln>
                          <a:solidFill>
                            <a:prstClr val="black"/>
                          </a:solidFill>
                          <a:effectLst/>
                          <a:uLnTx/>
                          <a:uFillTx/>
                          <a:latin typeface="+mn-lt"/>
                          <a:ea typeface="+mn-ea"/>
                          <a:cs typeface="+mn-cs"/>
                        </a:rPr>
                        <a:t>
 Frankfurt Radio Symphony Live in Concert: Andrés Orozco-Estrada and Matthias Goerne with Mozart, Eisler, Langemann  
Michael Langemann: 
Zug der Schatten (Scherzo Oscuro) 
Auftragswerk des hr – Uraufführung 
Hanns Eisler: 
Ernste Gesänge 
für Bariton und Streichorchester 
Wolfgang Amadeus Mozart 
Sinfonie Nr. 40 g-Moll KV 550 
hr-Sinfonieorchester – Frankfurt Radio Symphony 
Matthias Goerne, Bariton 
Andrés Orozco-Estrada, Dirigent  
Saisoneröffnung 
Alte Oper Frankfurt, 10. September 2020 
Mit der berühmten Trias der letzten drei Mozart-Sinfonien eröffnet das hr-Sinfonieorchester Frankfurt die neue Saison und kehrt mit Chefdirigent Andrés Orozco-Estrada nach der Corona-bedingten Konzertpause zu seinem Publikum zurück. Die großen Sinfonien Nr. 39, 40 und 41 »Jupiter« bilden den Höhepunkt in Mozarts Sinfonieschaffen. Mit dem international gefeierten Bariton Matthias Goerne stehen ihnen dabei die »Ernsten Gesänge« von Hanns Eisler gegenüber – das musikalische Vermächtnis eines der bekanntesten und auch umstrittensten deutschen Komponistenpersönlichkeiten des 20. Jahrhunderts. Eröffnet wird der Konzertabend mit der Uraufführung eines Auftragswerks des deutsch-russischen Komponisten Michael Langemann.  
_____________________________ 
The Frankfurt Radio Symphony opens the new season with the famous trio of the last three Mozart symphonies and returns to its audience with Music Director Andrés Orozco-Estrada after the Corona-related concert break. The great Symphonies Nos. 39, 40 and 41 »Jupiter« form the high point of Mozart's symphonic output. With the internationally acclaimed baritone Matthias Goerne, they are juxtaposed with the »Serious Songs« by Hanns Eisler – the musical legacy of one of the most famous and also most controversial German composers of the 20th century. The concert evening will open with a world premiere of a commissioned work by the German-Russian composer Michael Langemann.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https://scontent-iad3-1.xx.fbcdn.net/v/t15.13418-10/p168x128/118939074_320550519280449_5678570301366311881_n.jpg?_nc_cat=107&amp;_nc_sid=08861d&amp;_nc_ohc=LpunFG4qBl0AX8gvvTH&amp;_nc_ht=scontent-iad3-1.xx&amp;oh=67bdc418a5e878f8c0ff9a6e061f7216&amp;oe=5F82D5DF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09/11/2020 20:18:05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25.69 %</a:t>
                      </a:r>
                    </a:p>
                  </a:txBody>
                  <a:tcPr/>
                </a:tc>
                <a:extLst>
                  <a:ext uri="{0D108BD9-81ED-4DB2-BD59-A6C34878D82A}">
                    <a16:rowId xmlns:a16="http://schemas.microsoft.com/office/drawing/2014/main" val="1196395175"/>
                  </a:ext>
                </a:extLst>
              </a:tr>
            </a:tbl>
          </a:graphicData>
        </a:graphic>
      </p:graphicFrame>
      <p:sp>
        <p:nvSpPr>
          <p:cNvPr id="4" name="Text Placeholder 3">
            <a:extLst>
              <a:ext uri="{FF2B5EF4-FFF2-40B4-BE49-F238E27FC236}">
                <a16:creationId xmlns:a16="http://schemas.microsoft.com/office/drawing/2014/main" id="{51E91613-29C5-45E4-9FD8-9E30C72546AE}"/>
              </a:ext>
            </a:extLst>
          </p:cNvPr>
          <p:cNvSpPr>
            <a:spLocks noGrp="1"/>
          </p:cNvSpPr>
          <p:nvPr>
            <p:ph type="body" sz="quarter" idx="14"/>
          </p:nvPr>
        </p:nvSpPr>
        <p:spPr/>
        <p:txBody>
          <a:bodyPr/>
          <a:lstStyle/>
          <a:p>
            <a:r>
              <a:rPr lang="en-US"/>
              <a:t>09/07/2020 - 09/13/2020</a:t>
            </a:r>
          </a:p>
        </p:txBody>
      </p:sp>
    </p:spTree>
    <p:extLst>
      <p:ext uri="{BB962C8B-B14F-4D97-AF65-F5344CB8AC3E}">
        <p14:creationId xmlns:p14="http://schemas.microsoft.com/office/powerpoint/2010/main" val="2261271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F6C1B-30D0-4455-B437-D12C0E5EA2AA}"/>
              </a:ext>
            </a:extLst>
          </p:cNvPr>
          <p:cNvSpPr>
            <a:spLocks noGrp="1"/>
          </p:cNvSpPr>
          <p:nvPr>
            <p:ph type="title"/>
          </p:nvPr>
        </p:nvSpPr>
        <p:spPr/>
        <p:txBody>
          <a:bodyPr/>
          <a:lstStyle/>
          <a:p>
            <a:r>
              <a:rPr lang="en-US"/>
              <a:t>Facebook Own Videos Table | hr-Sinfonieorchester - 5 of 5</a:t>
            </a:r>
          </a:p>
        </p:txBody>
      </p:sp>
      <p:graphicFrame>
        <p:nvGraphicFramePr>
          <p:cNvPr id="5" name="Table Placeholder 4">
            <a:extLst>
              <a:ext uri="{FF2B5EF4-FFF2-40B4-BE49-F238E27FC236}">
                <a16:creationId xmlns:a16="http://schemas.microsoft.com/office/drawing/2014/main" id="{5477523F-497E-4CF5-8106-45A1D84AB8AA}"/>
              </a:ext>
            </a:extLst>
          </p:cNvPr>
          <p:cNvGraphicFramePr>
            <a:graphicFrameLocks noGrp="1"/>
          </p:cNvGraphicFramePr>
          <p:nvPr>
            <p:ph type="tbl" sz="quarter" idx="13"/>
            <p:extLst>
              <p:ext uri="{D42A27DB-BD31-4B8C-83A1-F6EECF244321}">
                <p14:modId xmlns:p14="http://schemas.microsoft.com/office/powerpoint/2010/main" val="3398901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232069907"/>
                    </a:ext>
                  </a:extLst>
                </a:gridCol>
                <a:gridCol w="740664">
                  <a:extLst>
                    <a:ext uri="{9D8B030D-6E8A-4147-A177-3AD203B41FA5}">
                      <a16:colId xmlns:a16="http://schemas.microsoft.com/office/drawing/2014/main" val="2402982079"/>
                    </a:ext>
                  </a:extLst>
                </a:gridCol>
                <a:gridCol w="208280">
                  <a:extLst>
                    <a:ext uri="{9D8B030D-6E8A-4147-A177-3AD203B41FA5}">
                      <a16:colId xmlns:a16="http://schemas.microsoft.com/office/drawing/2014/main" val="1053430636"/>
                    </a:ext>
                  </a:extLst>
                </a:gridCol>
                <a:gridCol w="246888">
                  <a:extLst>
                    <a:ext uri="{9D8B030D-6E8A-4147-A177-3AD203B41FA5}">
                      <a16:colId xmlns:a16="http://schemas.microsoft.com/office/drawing/2014/main" val="354061855"/>
                    </a:ext>
                  </a:extLst>
                </a:gridCol>
                <a:gridCol w="246888">
                  <a:extLst>
                    <a:ext uri="{9D8B030D-6E8A-4147-A177-3AD203B41FA5}">
                      <a16:colId xmlns:a16="http://schemas.microsoft.com/office/drawing/2014/main" val="4232104451"/>
                    </a:ext>
                  </a:extLst>
                </a:gridCol>
                <a:gridCol w="246888">
                  <a:extLst>
                    <a:ext uri="{9D8B030D-6E8A-4147-A177-3AD203B41FA5}">
                      <a16:colId xmlns:a16="http://schemas.microsoft.com/office/drawing/2014/main" val="3957330908"/>
                    </a:ext>
                  </a:extLst>
                </a:gridCol>
                <a:gridCol w="246888">
                  <a:extLst>
                    <a:ext uri="{9D8B030D-6E8A-4147-A177-3AD203B41FA5}">
                      <a16:colId xmlns:a16="http://schemas.microsoft.com/office/drawing/2014/main" val="121350859"/>
                    </a:ext>
                  </a:extLst>
                </a:gridCol>
                <a:gridCol w="246888">
                  <a:extLst>
                    <a:ext uri="{9D8B030D-6E8A-4147-A177-3AD203B41FA5}">
                      <a16:colId xmlns:a16="http://schemas.microsoft.com/office/drawing/2014/main" val="3400833067"/>
                    </a:ext>
                  </a:extLst>
                </a:gridCol>
                <a:gridCol w="246888">
                  <a:extLst>
                    <a:ext uri="{9D8B030D-6E8A-4147-A177-3AD203B41FA5}">
                      <a16:colId xmlns:a16="http://schemas.microsoft.com/office/drawing/2014/main" val="3524821557"/>
                    </a:ext>
                  </a:extLst>
                </a:gridCol>
                <a:gridCol w="246888">
                  <a:extLst>
                    <a:ext uri="{9D8B030D-6E8A-4147-A177-3AD203B41FA5}">
                      <a16:colId xmlns:a16="http://schemas.microsoft.com/office/drawing/2014/main" val="943268496"/>
                    </a:ext>
                  </a:extLst>
                </a:gridCol>
                <a:gridCol w="246888">
                  <a:extLst>
                    <a:ext uri="{9D8B030D-6E8A-4147-A177-3AD203B41FA5}">
                      <a16:colId xmlns:a16="http://schemas.microsoft.com/office/drawing/2014/main" val="1697279397"/>
                    </a:ext>
                  </a:extLst>
                </a:gridCol>
                <a:gridCol w="246888">
                  <a:extLst>
                    <a:ext uri="{9D8B030D-6E8A-4147-A177-3AD203B41FA5}">
                      <a16:colId xmlns:a16="http://schemas.microsoft.com/office/drawing/2014/main" val="4076759279"/>
                    </a:ext>
                  </a:extLst>
                </a:gridCol>
                <a:gridCol w="246888">
                  <a:extLst>
                    <a:ext uri="{9D8B030D-6E8A-4147-A177-3AD203B41FA5}">
                      <a16:colId xmlns:a16="http://schemas.microsoft.com/office/drawing/2014/main" val="4290623930"/>
                    </a:ext>
                  </a:extLst>
                </a:gridCol>
                <a:gridCol w="246888">
                  <a:extLst>
                    <a:ext uri="{9D8B030D-6E8A-4147-A177-3AD203B41FA5}">
                      <a16:colId xmlns:a16="http://schemas.microsoft.com/office/drawing/2014/main" val="2104004029"/>
                    </a:ext>
                  </a:extLst>
                </a:gridCol>
                <a:gridCol w="246888">
                  <a:extLst>
                    <a:ext uri="{9D8B030D-6E8A-4147-A177-3AD203B41FA5}">
                      <a16:colId xmlns:a16="http://schemas.microsoft.com/office/drawing/2014/main" val="3787084824"/>
                    </a:ext>
                  </a:extLst>
                </a:gridCol>
                <a:gridCol w="246888">
                  <a:extLst>
                    <a:ext uri="{9D8B030D-6E8A-4147-A177-3AD203B41FA5}">
                      <a16:colId xmlns:a16="http://schemas.microsoft.com/office/drawing/2014/main" val="704575277"/>
                    </a:ext>
                  </a:extLst>
                </a:gridCol>
                <a:gridCol w="246888">
                  <a:extLst>
                    <a:ext uri="{9D8B030D-6E8A-4147-A177-3AD203B41FA5}">
                      <a16:colId xmlns:a16="http://schemas.microsoft.com/office/drawing/2014/main" val="1004896903"/>
                    </a:ext>
                  </a:extLst>
                </a:gridCol>
                <a:gridCol w="246888">
                  <a:extLst>
                    <a:ext uri="{9D8B030D-6E8A-4147-A177-3AD203B41FA5}">
                      <a16:colId xmlns:a16="http://schemas.microsoft.com/office/drawing/2014/main" val="2538576268"/>
                    </a:ext>
                  </a:extLst>
                </a:gridCol>
                <a:gridCol w="246888">
                  <a:extLst>
                    <a:ext uri="{9D8B030D-6E8A-4147-A177-3AD203B41FA5}">
                      <a16:colId xmlns:a16="http://schemas.microsoft.com/office/drawing/2014/main" val="4164005556"/>
                    </a:ext>
                  </a:extLst>
                </a:gridCol>
                <a:gridCol w="246888">
                  <a:extLst>
                    <a:ext uri="{9D8B030D-6E8A-4147-A177-3AD203B41FA5}">
                      <a16:colId xmlns:a16="http://schemas.microsoft.com/office/drawing/2014/main" val="1607715458"/>
                    </a:ext>
                  </a:extLst>
                </a:gridCol>
                <a:gridCol w="246888">
                  <a:extLst>
                    <a:ext uri="{9D8B030D-6E8A-4147-A177-3AD203B41FA5}">
                      <a16:colId xmlns:a16="http://schemas.microsoft.com/office/drawing/2014/main" val="675879644"/>
                    </a:ext>
                  </a:extLst>
                </a:gridCol>
                <a:gridCol w="246888">
                  <a:extLst>
                    <a:ext uri="{9D8B030D-6E8A-4147-A177-3AD203B41FA5}">
                      <a16:colId xmlns:a16="http://schemas.microsoft.com/office/drawing/2014/main" val="1877505338"/>
                    </a:ext>
                  </a:extLst>
                </a:gridCol>
                <a:gridCol w="246888">
                  <a:extLst>
                    <a:ext uri="{9D8B030D-6E8A-4147-A177-3AD203B41FA5}">
                      <a16:colId xmlns:a16="http://schemas.microsoft.com/office/drawing/2014/main" val="3587610696"/>
                    </a:ext>
                  </a:extLst>
                </a:gridCol>
                <a:gridCol w="208280">
                  <a:extLst>
                    <a:ext uri="{9D8B030D-6E8A-4147-A177-3AD203B41FA5}">
                      <a16:colId xmlns:a16="http://schemas.microsoft.com/office/drawing/2014/main" val="25898771"/>
                    </a:ext>
                  </a:extLst>
                </a:gridCol>
                <a:gridCol w="208280">
                  <a:extLst>
                    <a:ext uri="{9D8B030D-6E8A-4147-A177-3AD203B41FA5}">
                      <a16:colId xmlns:a16="http://schemas.microsoft.com/office/drawing/2014/main" val="425431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991053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hr-Sinfonieorchester - Frankfurt Radio Symphony - 2020-09-09 18:00:38</a:t>
                      </a:r>
                      <a:r>
                        <a:rPr kumimoji="0" lang="en-US" sz="1000" b="0" i="0" u="none" strike="noStrike" kern="1200" cap="none" spc="0" normalizeH="0" baseline="0" noProof="0">
                          <a:ln>
                            <a:noFill/>
                          </a:ln>
                          <a:solidFill>
                            <a:prstClr val="black"/>
                          </a:solidFill>
                          <a:effectLst/>
                          <a:uLnTx/>
                          <a:uFillTx/>
                          <a:latin typeface="+mn-lt"/>
                          <a:ea typeface="+mn-ea"/>
                          <a:cs typeface="+mn-cs"/>
                        </a:rPr>
                        <a:t>
 Der kolumbianisch/US-amerikanische Komponist Ian A. Frederick (*1987) spricht über sein neues Orchesterwerk „Reverie“ (Träumerei), das wir am Freitag, 11. September in der Alten Oper Frankfurt unter der Leitung von Chefdirigent Andrés Orozco-Estrada zur Uraufführung bringen (18 h und 20.30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https://scontent-iad3-1.xx.fbcdn.net/v/t15.5256-10/p160x160/118919633_1038207789964685_6050212480619140190_n.jpg?_nc_cat=102&amp;_nc_sid=08861d&amp;_nc_ohc=_39PXjJDTaAAX_ST9w8&amp;_nc_ht=scontent-iad3-1.xx&amp;oh=541b9559438244c1d0bb0189649002ee&amp;oe=5F848783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09/14/2020 08:17:54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60.02 %</a:t>
                      </a:r>
                    </a:p>
                  </a:txBody>
                  <a:tcPr/>
                </a:tc>
                <a:extLst>
                  <a:ext uri="{0D108BD9-81ED-4DB2-BD59-A6C34878D82A}">
                    <a16:rowId xmlns:a16="http://schemas.microsoft.com/office/drawing/2014/main" val="1682463572"/>
                  </a:ext>
                </a:extLst>
              </a:tr>
            </a:tbl>
          </a:graphicData>
        </a:graphic>
      </p:graphicFrame>
      <p:sp>
        <p:nvSpPr>
          <p:cNvPr id="4" name="Text Placeholder 3">
            <a:extLst>
              <a:ext uri="{FF2B5EF4-FFF2-40B4-BE49-F238E27FC236}">
                <a16:creationId xmlns:a16="http://schemas.microsoft.com/office/drawing/2014/main" id="{3A2EA4D5-690B-44F1-A81D-E56C542F9C74}"/>
              </a:ext>
            </a:extLst>
          </p:cNvPr>
          <p:cNvSpPr>
            <a:spLocks noGrp="1"/>
          </p:cNvSpPr>
          <p:nvPr>
            <p:ph type="body" sz="quarter" idx="14"/>
          </p:nvPr>
        </p:nvSpPr>
        <p:spPr/>
        <p:txBody>
          <a:bodyPr/>
          <a:lstStyle/>
          <a:p>
            <a:r>
              <a:rPr lang="en-US"/>
              <a:t>09/07/2020 - 09/13/2020</a:t>
            </a:r>
          </a:p>
        </p:txBody>
      </p:sp>
    </p:spTree>
    <p:extLst>
      <p:ext uri="{BB962C8B-B14F-4D97-AF65-F5344CB8AC3E}">
        <p14:creationId xmlns:p14="http://schemas.microsoft.com/office/powerpoint/2010/main" val="12733227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762</Words>
  <Application>Microsoft Office PowerPoint</Application>
  <PresentationFormat>On-screen Show (4:3)</PresentationFormat>
  <Paragraphs>235</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Facebook Own Videos Table | hr-Sinfonieorchester - 1 of 5</vt:lpstr>
      <vt:lpstr>Facebook Own Videos Table | hr-Sinfonieorchester - 2 of 5</vt:lpstr>
      <vt:lpstr>Facebook Own Videos Table | hr-Sinfonieorchester - 3 of 5</vt:lpstr>
      <vt:lpstr>Facebook Own Videos Table | hr-Sinfonieorchester - 4 of 5</vt:lpstr>
      <vt:lpstr>Facebook Own Videos Table | hr-Sinfonieorchester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Videos Table | hr-Sinfonieorchester - 1 of 5</dc:title>
  <dc:creator>Frederik Peiniger</dc:creator>
  <cp:lastModifiedBy>Frederik Peiniger</cp:lastModifiedBy>
  <cp:revision>1</cp:revision>
  <dcterms:created xsi:type="dcterms:W3CDTF">2020-09-14T08:03:53Z</dcterms:created>
  <dcterms:modified xsi:type="dcterms:W3CDTF">2020-09-14T08:05:14Z</dcterms:modified>
</cp:coreProperties>
</file>