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3" autoAdjust="0"/>
    <p:restoredTop sz="94692" autoAdjust="0"/>
  </p:normalViewPr>
  <p:slideViewPr>
    <p:cSldViewPr snapToGrid="0">
      <p:cViewPr varScale="1">
        <p:scale>
          <a:sx n="98" d="100"/>
          <a:sy n="98" d="100"/>
        </p:scale>
        <p:origin x="978"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1F6D-ACEF-4124-848F-D98F3AD25DB2}"/>
              </a:ext>
            </a:extLst>
          </p:cNvPr>
          <p:cNvSpPr>
            <a:spLocks noGrp="1"/>
          </p:cNvSpPr>
          <p:nvPr>
            <p:ph type="title"/>
          </p:nvPr>
        </p:nvSpPr>
        <p:spPr/>
        <p:txBody>
          <a:bodyPr/>
          <a:lstStyle/>
          <a:p>
            <a:r>
              <a:rPr lang="en-US"/>
              <a:t>Twitter Own and Retweeted Tweets Table | lambeonlen - 1 of 8</a:t>
            </a:r>
          </a:p>
        </p:txBody>
      </p:sp>
      <p:graphicFrame>
        <p:nvGraphicFramePr>
          <p:cNvPr id="5" name="Table Placeholder 4">
            <a:extLst>
              <a:ext uri="{FF2B5EF4-FFF2-40B4-BE49-F238E27FC236}">
                <a16:creationId xmlns:a16="http://schemas.microsoft.com/office/drawing/2014/main" id="{D97C52CA-EA06-4C2D-B86E-261750D2F6D4}"/>
              </a:ext>
            </a:extLst>
          </p:cNvPr>
          <p:cNvGraphicFramePr>
            <a:graphicFrameLocks noGrp="1"/>
          </p:cNvGraphicFramePr>
          <p:nvPr>
            <p:ph type="tbl" sz="quarter" idx="13"/>
            <p:extLst>
              <p:ext uri="{D42A27DB-BD31-4B8C-83A1-F6EECF244321}">
                <p14:modId xmlns:p14="http://schemas.microsoft.com/office/powerpoint/2010/main" val="2400670340"/>
              </p:ext>
            </p:extLst>
          </p:nvPr>
        </p:nvGraphicFramePr>
        <p:xfrm>
          <a:off x="457200" y="1731963"/>
          <a:ext cx="8229600" cy="4114800"/>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044713714"/>
                    </a:ext>
                  </a:extLst>
                </a:gridCol>
                <a:gridCol w="411480">
                  <a:extLst>
                    <a:ext uri="{9D8B030D-6E8A-4147-A177-3AD203B41FA5}">
                      <a16:colId xmlns:a16="http://schemas.microsoft.com/office/drawing/2014/main" val="1961010532"/>
                    </a:ext>
                  </a:extLst>
                </a:gridCol>
                <a:gridCol w="822960">
                  <a:extLst>
                    <a:ext uri="{9D8B030D-6E8A-4147-A177-3AD203B41FA5}">
                      <a16:colId xmlns:a16="http://schemas.microsoft.com/office/drawing/2014/main" val="2115208767"/>
                    </a:ext>
                  </a:extLst>
                </a:gridCol>
                <a:gridCol w="822960">
                  <a:extLst>
                    <a:ext uri="{9D8B030D-6E8A-4147-A177-3AD203B41FA5}">
                      <a16:colId xmlns:a16="http://schemas.microsoft.com/office/drawing/2014/main" val="4081400488"/>
                    </a:ext>
                  </a:extLst>
                </a:gridCol>
                <a:gridCol w="822960">
                  <a:extLst>
                    <a:ext uri="{9D8B030D-6E8A-4147-A177-3AD203B41FA5}">
                      <a16:colId xmlns:a16="http://schemas.microsoft.com/office/drawing/2014/main" val="3635300980"/>
                    </a:ext>
                  </a:extLst>
                </a:gridCol>
                <a:gridCol w="822960">
                  <a:extLst>
                    <a:ext uri="{9D8B030D-6E8A-4147-A177-3AD203B41FA5}">
                      <a16:colId xmlns:a16="http://schemas.microsoft.com/office/drawing/2014/main" val="15127954"/>
                    </a:ext>
                  </a:extLst>
                </a:gridCol>
                <a:gridCol w="822960">
                  <a:extLst>
                    <a:ext uri="{9D8B030D-6E8A-4147-A177-3AD203B41FA5}">
                      <a16:colId xmlns:a16="http://schemas.microsoft.com/office/drawing/2014/main" val="3429854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0983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- 2019-03-25 15:32:21 </a:t>
                      </a:r>
                      <a:r>
                        <a:rPr kumimoji="0" lang="en-US" sz="1000" b="0" i="0" u="none" strike="noStrike" kern="1200" cap="none" spc="0" normalizeH="0" baseline="0" noProof="0">
                          <a:ln>
                            <a:noFill/>
                          </a:ln>
                          <a:solidFill>
                            <a:prstClr val="black"/>
                          </a:solidFill>
                          <a:effectLst/>
                          <a:uLnTx/>
                          <a:uFillTx/>
                          <a:latin typeface="+mn-lt"/>
                          <a:ea typeface="+mn-ea"/>
                          <a:cs typeface="+mn-cs"/>
                        </a:rPr>
                        <a:t>
  Buat orangtua yg punya anak, ada bagusnya instal aplikasi kek gitu di hape anak. Buat jaga2 kalo anak kenapa2...alhamdulillah, cuma hape yg hilang dan luka di tangan anaknya aja. Tep waspada ya manteman. https://t.co/zaz4ZPnio2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1.5767 %</a:t>
                      </a:r>
                    </a:p>
                  </a:txBody>
                  <a:tcPr/>
                </a:tc>
                <a:extLst>
                  <a:ext uri="{0D108BD9-81ED-4DB2-BD59-A6C34878D82A}">
                    <a16:rowId xmlns:a16="http://schemas.microsoft.com/office/drawing/2014/main" val="294989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- 2019-03-25 15:11:18 </a:t>
                      </a:r>
                      <a:r>
                        <a:rPr kumimoji="0" lang="en-US" sz="1000" b="0" i="0" u="none" strike="noStrike" kern="1200" cap="none" spc="0" normalizeH="0" baseline="0" noProof="0">
                          <a:ln>
                            <a:noFill/>
                          </a:ln>
                          <a:solidFill>
                            <a:prstClr val="black"/>
                          </a:solidFill>
                          <a:effectLst/>
                          <a:uLnTx/>
                          <a:uFillTx/>
                          <a:latin typeface="+mn-lt"/>
                          <a:ea typeface="+mn-ea"/>
                          <a:cs typeface="+mn-cs"/>
                        </a:rPr>
                        <a:t>
  RT @didut: Siapa tau kamu butuh atau kenal seseorang yang butuh. https://t.co/T5QtsOIwKg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319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- 2019-03-25 15:08:22 </a:t>
                      </a:r>
                      <a:r>
                        <a:rPr kumimoji="0" lang="en-US" sz="1000" b="0" i="0" u="none" strike="noStrike" kern="1200" cap="none" spc="0" normalizeH="0" baseline="0" noProof="0">
                          <a:ln>
                            <a:noFill/>
                          </a:ln>
                          <a:solidFill>
                            <a:prstClr val="black"/>
                          </a:solidFill>
                          <a:effectLst/>
                          <a:uLnTx/>
                          <a:uFillTx/>
                          <a:latin typeface="+mn-lt"/>
                          <a:ea typeface="+mn-ea"/>
                          <a:cs typeface="+mn-cs"/>
                        </a:rPr>
                        <a:t>
  RT @andihiyat: Susah emang nyari duit, tapi kalo ngga nyari duit jadi susah.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7286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- 2019-03-25 14:59:52 </a:t>
                      </a:r>
                      <a:r>
                        <a:rPr kumimoji="0" lang="en-US" sz="1000" b="0" i="0" u="none" strike="noStrike" kern="1200" cap="none" spc="0" normalizeH="0" baseline="0" noProof="0">
                          <a:ln>
                            <a:noFill/>
                          </a:ln>
                          <a:solidFill>
                            <a:prstClr val="black"/>
                          </a:solidFill>
                          <a:effectLst/>
                          <a:uLnTx/>
                          <a:uFillTx/>
                          <a:latin typeface="+mn-lt"/>
                          <a:ea typeface="+mn-ea"/>
                          <a:cs typeface="+mn-cs"/>
                        </a:rPr>
                        <a:t>
  RT @Adysaurus: Buat rekan-rekan yang masih lengkap ortunya/tinggal satu, try to spend time with them. They might not be the perfect parent(…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006417"/>
                  </a:ext>
                </a:extLst>
              </a:tr>
            </a:tbl>
          </a:graphicData>
        </a:graphic>
      </p:graphicFrame>
      <p:sp>
        <p:nvSpPr>
          <p:cNvPr id="4" name="Text Placeholder 3">
            <a:extLst>
              <a:ext uri="{FF2B5EF4-FFF2-40B4-BE49-F238E27FC236}">
                <a16:creationId xmlns:a16="http://schemas.microsoft.com/office/drawing/2014/main" id="{50348460-AE77-429E-89B8-79B67AEC06F2}"/>
              </a:ext>
            </a:extLst>
          </p:cNvPr>
          <p:cNvSpPr>
            <a:spLocks noGrp="1"/>
          </p:cNvSpPr>
          <p:nvPr>
            <p:ph type="body" sz="quarter" idx="14"/>
          </p:nvPr>
        </p:nvSpPr>
        <p:spPr/>
        <p:txBody>
          <a:bodyPr/>
          <a:lstStyle/>
          <a:p>
            <a:r>
              <a:rPr lang="en-US"/>
              <a:t>26.02.2019 - 25.03.2019</a:t>
            </a:r>
          </a:p>
        </p:txBody>
      </p:sp>
    </p:spTree>
    <p:extLst>
      <p:ext uri="{BB962C8B-B14F-4D97-AF65-F5344CB8AC3E}">
        <p14:creationId xmlns:p14="http://schemas.microsoft.com/office/powerpoint/2010/main" val="441928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09866-5C27-4746-A0BF-C34C0755E447}"/>
              </a:ext>
            </a:extLst>
          </p:cNvPr>
          <p:cNvSpPr>
            <a:spLocks noGrp="1"/>
          </p:cNvSpPr>
          <p:nvPr>
            <p:ph type="title"/>
          </p:nvPr>
        </p:nvSpPr>
        <p:spPr/>
        <p:txBody>
          <a:bodyPr/>
          <a:lstStyle/>
          <a:p>
            <a:r>
              <a:rPr lang="en-US"/>
              <a:t>Twitter Own and Retweeted Tweets Table | lambeonlen - 2 of 8</a:t>
            </a:r>
          </a:p>
        </p:txBody>
      </p:sp>
      <p:graphicFrame>
        <p:nvGraphicFramePr>
          <p:cNvPr id="5" name="Table Placeholder 4">
            <a:extLst>
              <a:ext uri="{FF2B5EF4-FFF2-40B4-BE49-F238E27FC236}">
                <a16:creationId xmlns:a16="http://schemas.microsoft.com/office/drawing/2014/main" id="{47A42B62-116D-41B5-B9B8-A6FE057444C4}"/>
              </a:ext>
            </a:extLst>
          </p:cNvPr>
          <p:cNvGraphicFramePr>
            <a:graphicFrameLocks noGrp="1"/>
          </p:cNvGraphicFramePr>
          <p:nvPr>
            <p:ph type="tbl" sz="quarter" idx="13"/>
            <p:extLst>
              <p:ext uri="{D42A27DB-BD31-4B8C-83A1-F6EECF244321}">
                <p14:modId xmlns:p14="http://schemas.microsoft.com/office/powerpoint/2010/main" val="28701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525263339"/>
                    </a:ext>
                  </a:extLst>
                </a:gridCol>
                <a:gridCol w="411480">
                  <a:extLst>
                    <a:ext uri="{9D8B030D-6E8A-4147-A177-3AD203B41FA5}">
                      <a16:colId xmlns:a16="http://schemas.microsoft.com/office/drawing/2014/main" val="2464523882"/>
                    </a:ext>
                  </a:extLst>
                </a:gridCol>
                <a:gridCol w="822960">
                  <a:extLst>
                    <a:ext uri="{9D8B030D-6E8A-4147-A177-3AD203B41FA5}">
                      <a16:colId xmlns:a16="http://schemas.microsoft.com/office/drawing/2014/main" val="1942284372"/>
                    </a:ext>
                  </a:extLst>
                </a:gridCol>
                <a:gridCol w="822960">
                  <a:extLst>
                    <a:ext uri="{9D8B030D-6E8A-4147-A177-3AD203B41FA5}">
                      <a16:colId xmlns:a16="http://schemas.microsoft.com/office/drawing/2014/main" val="1708786706"/>
                    </a:ext>
                  </a:extLst>
                </a:gridCol>
                <a:gridCol w="822960">
                  <a:extLst>
                    <a:ext uri="{9D8B030D-6E8A-4147-A177-3AD203B41FA5}">
                      <a16:colId xmlns:a16="http://schemas.microsoft.com/office/drawing/2014/main" val="3119493511"/>
                    </a:ext>
                  </a:extLst>
                </a:gridCol>
                <a:gridCol w="822960">
                  <a:extLst>
                    <a:ext uri="{9D8B030D-6E8A-4147-A177-3AD203B41FA5}">
                      <a16:colId xmlns:a16="http://schemas.microsoft.com/office/drawing/2014/main" val="1406744131"/>
                    </a:ext>
                  </a:extLst>
                </a:gridCol>
                <a:gridCol w="822960">
                  <a:extLst>
                    <a:ext uri="{9D8B030D-6E8A-4147-A177-3AD203B41FA5}">
                      <a16:colId xmlns:a16="http://schemas.microsoft.com/office/drawing/2014/main" val="2798208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67051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- 2019-03-25 13:41:24 </a:t>
                      </a:r>
                      <a:r>
                        <a:rPr kumimoji="0" lang="en-US" sz="1000" b="0" i="0" u="none" strike="noStrike" kern="1200" cap="none" spc="0" normalizeH="0" baseline="0" noProof="0">
                          <a:ln>
                            <a:noFill/>
                          </a:ln>
                          <a:solidFill>
                            <a:prstClr val="black"/>
                          </a:solidFill>
                          <a:effectLst/>
                          <a:uLnTx/>
                          <a:uFillTx/>
                          <a:latin typeface="+mn-lt"/>
                          <a:ea typeface="+mn-ea"/>
                          <a:cs typeface="+mn-cs"/>
                        </a:rPr>
                        <a:t>
  RT @GePamungkas: Matematika dasar. https://t.co/vdgSCjVf0h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550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- 2019-03-25 13:40:59 </a:t>
                      </a:r>
                      <a:r>
                        <a:rPr kumimoji="0" lang="en-US" sz="1000" b="0" i="0" u="none" strike="noStrike" kern="1200" cap="none" spc="0" normalizeH="0" baseline="0" noProof="0">
                          <a:ln>
                            <a:noFill/>
                          </a:ln>
                          <a:solidFill>
                            <a:prstClr val="black"/>
                          </a:solidFill>
                          <a:effectLst/>
                          <a:uLnTx/>
                          <a:uFillTx/>
                          <a:latin typeface="+mn-lt"/>
                          <a:ea typeface="+mn-ea"/>
                          <a:cs typeface="+mn-cs"/>
                        </a:rPr>
                        <a:t>
  RT @mbrennanchina: Wow! China Airport face recognition systems to help you check your flight status and find the way to your gate. Note I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014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- 2019-03-25 13:39:45 </a:t>
                      </a:r>
                      <a:r>
                        <a:rPr kumimoji="0" lang="en-US" sz="1000" b="0" i="0" u="none" strike="noStrike" kern="1200" cap="none" spc="0" normalizeH="0" baseline="0" noProof="0">
                          <a:ln>
                            <a:noFill/>
                          </a:ln>
                          <a:solidFill>
                            <a:prstClr val="black"/>
                          </a:solidFill>
                          <a:effectLst/>
                          <a:uLnTx/>
                          <a:uFillTx/>
                          <a:latin typeface="+mn-lt"/>
                          <a:ea typeface="+mn-ea"/>
                          <a:cs typeface="+mn-cs"/>
                        </a:rPr>
                        <a:t>
  RT @rasarab: Pameran ini dikunjungi dengan melihat ponsel untuk menikmati augmented reality didalamnya, karya dua seniman Adrien M. dan Cla…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029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 @lambeonlen - 2019-03-25 13:35:33 </a:t>
                      </a:r>
                      <a:r>
                        <a:rPr kumimoji="0" lang="nn-NO" sz="1000" b="0" i="0" u="none" strike="noStrike" kern="1200" cap="none" spc="0" normalizeH="0" baseline="0" noProof="0">
                          <a:ln>
                            <a:noFill/>
                          </a:ln>
                          <a:solidFill>
                            <a:prstClr val="black"/>
                          </a:solidFill>
                          <a:effectLst/>
                          <a:uLnTx/>
                          <a:uFillTx/>
                          <a:latin typeface="+mn-lt"/>
                          <a:ea typeface="+mn-ea"/>
                          <a:cs typeface="+mn-cs"/>
                        </a:rPr>
                        <a:t>
  RT @panitiaapatis: https://t.co/9R3nyv1Sty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26.03.2019 18:38:02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3557123"/>
                  </a:ext>
                </a:extLst>
              </a:tr>
            </a:tbl>
          </a:graphicData>
        </a:graphic>
      </p:graphicFrame>
      <p:sp>
        <p:nvSpPr>
          <p:cNvPr id="4" name="Text Placeholder 3">
            <a:extLst>
              <a:ext uri="{FF2B5EF4-FFF2-40B4-BE49-F238E27FC236}">
                <a16:creationId xmlns:a16="http://schemas.microsoft.com/office/drawing/2014/main" id="{FB783431-E4EE-4642-B6A1-93D26719AB91}"/>
              </a:ext>
            </a:extLst>
          </p:cNvPr>
          <p:cNvSpPr>
            <a:spLocks noGrp="1"/>
          </p:cNvSpPr>
          <p:nvPr>
            <p:ph type="body" sz="quarter" idx="14"/>
          </p:nvPr>
        </p:nvSpPr>
        <p:spPr/>
        <p:txBody>
          <a:bodyPr/>
          <a:lstStyle/>
          <a:p>
            <a:r>
              <a:rPr lang="en-US"/>
              <a:t>26.02.2019 - 25.03.2019</a:t>
            </a:r>
          </a:p>
        </p:txBody>
      </p:sp>
    </p:spTree>
    <p:extLst>
      <p:ext uri="{BB962C8B-B14F-4D97-AF65-F5344CB8AC3E}">
        <p14:creationId xmlns:p14="http://schemas.microsoft.com/office/powerpoint/2010/main" val="731737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AD0C-FF66-4E1A-B4ED-14A653B0A3DC}"/>
              </a:ext>
            </a:extLst>
          </p:cNvPr>
          <p:cNvSpPr>
            <a:spLocks noGrp="1"/>
          </p:cNvSpPr>
          <p:nvPr>
            <p:ph type="title"/>
          </p:nvPr>
        </p:nvSpPr>
        <p:spPr/>
        <p:txBody>
          <a:bodyPr/>
          <a:lstStyle/>
          <a:p>
            <a:r>
              <a:rPr lang="en-US"/>
              <a:t>Twitter Own and Retweeted Tweets Table | lambeonlen - 3 of 8</a:t>
            </a:r>
          </a:p>
        </p:txBody>
      </p:sp>
      <p:graphicFrame>
        <p:nvGraphicFramePr>
          <p:cNvPr id="5" name="Table Placeholder 4">
            <a:extLst>
              <a:ext uri="{FF2B5EF4-FFF2-40B4-BE49-F238E27FC236}">
                <a16:creationId xmlns:a16="http://schemas.microsoft.com/office/drawing/2014/main" id="{B6332767-0C6B-4C54-9CE3-6C4019D5675E}"/>
              </a:ext>
            </a:extLst>
          </p:cNvPr>
          <p:cNvGraphicFramePr>
            <a:graphicFrameLocks noGrp="1"/>
          </p:cNvGraphicFramePr>
          <p:nvPr>
            <p:ph type="tbl" sz="quarter" idx="13"/>
            <p:extLst>
              <p:ext uri="{D42A27DB-BD31-4B8C-83A1-F6EECF244321}">
                <p14:modId xmlns:p14="http://schemas.microsoft.com/office/powerpoint/2010/main" val="3574728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934123099"/>
                    </a:ext>
                  </a:extLst>
                </a:gridCol>
                <a:gridCol w="411480">
                  <a:extLst>
                    <a:ext uri="{9D8B030D-6E8A-4147-A177-3AD203B41FA5}">
                      <a16:colId xmlns:a16="http://schemas.microsoft.com/office/drawing/2014/main" val="3132989670"/>
                    </a:ext>
                  </a:extLst>
                </a:gridCol>
                <a:gridCol w="822960">
                  <a:extLst>
                    <a:ext uri="{9D8B030D-6E8A-4147-A177-3AD203B41FA5}">
                      <a16:colId xmlns:a16="http://schemas.microsoft.com/office/drawing/2014/main" val="509906945"/>
                    </a:ext>
                  </a:extLst>
                </a:gridCol>
                <a:gridCol w="822960">
                  <a:extLst>
                    <a:ext uri="{9D8B030D-6E8A-4147-A177-3AD203B41FA5}">
                      <a16:colId xmlns:a16="http://schemas.microsoft.com/office/drawing/2014/main" val="309880412"/>
                    </a:ext>
                  </a:extLst>
                </a:gridCol>
                <a:gridCol w="822960">
                  <a:extLst>
                    <a:ext uri="{9D8B030D-6E8A-4147-A177-3AD203B41FA5}">
                      <a16:colId xmlns:a16="http://schemas.microsoft.com/office/drawing/2014/main" val="3724554450"/>
                    </a:ext>
                  </a:extLst>
                </a:gridCol>
                <a:gridCol w="822960">
                  <a:extLst>
                    <a:ext uri="{9D8B030D-6E8A-4147-A177-3AD203B41FA5}">
                      <a16:colId xmlns:a16="http://schemas.microsoft.com/office/drawing/2014/main" val="2643347291"/>
                    </a:ext>
                  </a:extLst>
                </a:gridCol>
                <a:gridCol w="822960">
                  <a:extLst>
                    <a:ext uri="{9D8B030D-6E8A-4147-A177-3AD203B41FA5}">
                      <a16:colId xmlns:a16="http://schemas.microsoft.com/office/drawing/2014/main" val="986948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97223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- 2019-03-25 13:34:28 </a:t>
                      </a:r>
                      <a:r>
                        <a:rPr kumimoji="0" lang="en-US" sz="1000" b="0" i="0" u="none" strike="noStrike" kern="1200" cap="none" spc="0" normalizeH="0" baseline="0" noProof="0">
                          <a:ln>
                            <a:noFill/>
                          </a:ln>
                          <a:solidFill>
                            <a:prstClr val="black"/>
                          </a:solidFill>
                          <a:effectLst/>
                          <a:uLnTx/>
                          <a:uFillTx/>
                          <a:latin typeface="+mn-lt"/>
                          <a:ea typeface="+mn-ea"/>
                          <a:cs typeface="+mn-cs"/>
                        </a:rPr>
                        <a:t>
  RT @achimiyeo: Aku : *bikin roti*
Adek : *tiba2 jatoh sendiri* *nangis*
Emak : KAKA JANGAN DI NANGISIN AJA ADEK NYA!
Aku : ...
Malaikat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5878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- 2019-03-25 13:34:24 </a:t>
                      </a:r>
                      <a:r>
                        <a:rPr kumimoji="0" lang="en-US" sz="1000" b="0" i="0" u="none" strike="noStrike" kern="1200" cap="none" spc="0" normalizeH="0" baseline="0" noProof="0">
                          <a:ln>
                            <a:noFill/>
                          </a:ln>
                          <a:solidFill>
                            <a:prstClr val="black"/>
                          </a:solidFill>
                          <a:effectLst/>
                          <a:uLnTx/>
                          <a:uFillTx/>
                          <a:latin typeface="+mn-lt"/>
                          <a:ea typeface="+mn-ea"/>
                          <a:cs typeface="+mn-cs"/>
                        </a:rPr>
                        <a:t>
  RT @arindi23: Kakakku ternyata kuntilanak
.
.
.
A thread📌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593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- 2019-03-25 11:54:07 </a:t>
                      </a:r>
                      <a:r>
                        <a:rPr kumimoji="0" lang="en-US" sz="1000" b="0" i="0" u="none" strike="noStrike" kern="1200" cap="none" spc="0" normalizeH="0" baseline="0" noProof="0">
                          <a:ln>
                            <a:noFill/>
                          </a:ln>
                          <a:solidFill>
                            <a:prstClr val="black"/>
                          </a:solidFill>
                          <a:effectLst/>
                          <a:uLnTx/>
                          <a:uFillTx/>
                          <a:latin typeface="+mn-lt"/>
                          <a:ea typeface="+mn-ea"/>
                          <a:cs typeface="+mn-cs"/>
                        </a:rPr>
                        <a:t>
  RESMI!!
TARIF OJOL ZONASI JABODETABEK Rp. 2000/Km. Aktif berlaku tanggal 1 Mei 😁😁 gimana pendapatmu gaes?
https://t.co/DsP8ccDAK0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0.3704 %</a:t>
                      </a:r>
                    </a:p>
                  </a:txBody>
                  <a:tcPr/>
                </a:tc>
                <a:extLst>
                  <a:ext uri="{0D108BD9-81ED-4DB2-BD59-A6C34878D82A}">
                    <a16:rowId xmlns:a16="http://schemas.microsoft.com/office/drawing/2014/main" val="1705794522"/>
                  </a:ext>
                </a:extLst>
              </a:tr>
            </a:tbl>
          </a:graphicData>
        </a:graphic>
      </p:graphicFrame>
      <p:sp>
        <p:nvSpPr>
          <p:cNvPr id="4" name="Text Placeholder 3">
            <a:extLst>
              <a:ext uri="{FF2B5EF4-FFF2-40B4-BE49-F238E27FC236}">
                <a16:creationId xmlns:a16="http://schemas.microsoft.com/office/drawing/2014/main" id="{531492B4-FB9B-4E15-81C7-79A218068BBC}"/>
              </a:ext>
            </a:extLst>
          </p:cNvPr>
          <p:cNvSpPr>
            <a:spLocks noGrp="1"/>
          </p:cNvSpPr>
          <p:nvPr>
            <p:ph type="body" sz="quarter" idx="14"/>
          </p:nvPr>
        </p:nvSpPr>
        <p:spPr/>
        <p:txBody>
          <a:bodyPr/>
          <a:lstStyle/>
          <a:p>
            <a:r>
              <a:rPr lang="en-US"/>
              <a:t>26.02.2019 - 25.03.2019</a:t>
            </a:r>
          </a:p>
        </p:txBody>
      </p:sp>
    </p:spTree>
    <p:extLst>
      <p:ext uri="{BB962C8B-B14F-4D97-AF65-F5344CB8AC3E}">
        <p14:creationId xmlns:p14="http://schemas.microsoft.com/office/powerpoint/2010/main" val="2152091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0FFD8-D3A8-4E48-A39E-392027089E6E}"/>
              </a:ext>
            </a:extLst>
          </p:cNvPr>
          <p:cNvSpPr>
            <a:spLocks noGrp="1"/>
          </p:cNvSpPr>
          <p:nvPr>
            <p:ph type="title"/>
          </p:nvPr>
        </p:nvSpPr>
        <p:spPr/>
        <p:txBody>
          <a:bodyPr/>
          <a:lstStyle/>
          <a:p>
            <a:r>
              <a:rPr lang="en-US"/>
              <a:t>Twitter Own and Retweeted Tweets Table | lambeonlen - 4 of 8</a:t>
            </a:r>
          </a:p>
        </p:txBody>
      </p:sp>
      <p:graphicFrame>
        <p:nvGraphicFramePr>
          <p:cNvPr id="5" name="Table Placeholder 4">
            <a:extLst>
              <a:ext uri="{FF2B5EF4-FFF2-40B4-BE49-F238E27FC236}">
                <a16:creationId xmlns:a16="http://schemas.microsoft.com/office/drawing/2014/main" id="{0A8EFF78-34BF-4034-8C1C-EAF53E5C747C}"/>
              </a:ext>
            </a:extLst>
          </p:cNvPr>
          <p:cNvGraphicFramePr>
            <a:graphicFrameLocks noGrp="1"/>
          </p:cNvGraphicFramePr>
          <p:nvPr>
            <p:ph type="tbl" sz="quarter" idx="13"/>
            <p:extLst>
              <p:ext uri="{D42A27DB-BD31-4B8C-83A1-F6EECF244321}">
                <p14:modId xmlns:p14="http://schemas.microsoft.com/office/powerpoint/2010/main" val="398083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708270664"/>
                    </a:ext>
                  </a:extLst>
                </a:gridCol>
                <a:gridCol w="411480">
                  <a:extLst>
                    <a:ext uri="{9D8B030D-6E8A-4147-A177-3AD203B41FA5}">
                      <a16:colId xmlns:a16="http://schemas.microsoft.com/office/drawing/2014/main" val="3203037750"/>
                    </a:ext>
                  </a:extLst>
                </a:gridCol>
                <a:gridCol w="822960">
                  <a:extLst>
                    <a:ext uri="{9D8B030D-6E8A-4147-A177-3AD203B41FA5}">
                      <a16:colId xmlns:a16="http://schemas.microsoft.com/office/drawing/2014/main" val="4225365938"/>
                    </a:ext>
                  </a:extLst>
                </a:gridCol>
                <a:gridCol w="822960">
                  <a:extLst>
                    <a:ext uri="{9D8B030D-6E8A-4147-A177-3AD203B41FA5}">
                      <a16:colId xmlns:a16="http://schemas.microsoft.com/office/drawing/2014/main" val="1535728326"/>
                    </a:ext>
                  </a:extLst>
                </a:gridCol>
                <a:gridCol w="822960">
                  <a:extLst>
                    <a:ext uri="{9D8B030D-6E8A-4147-A177-3AD203B41FA5}">
                      <a16:colId xmlns:a16="http://schemas.microsoft.com/office/drawing/2014/main" val="3377864389"/>
                    </a:ext>
                  </a:extLst>
                </a:gridCol>
                <a:gridCol w="822960">
                  <a:extLst>
                    <a:ext uri="{9D8B030D-6E8A-4147-A177-3AD203B41FA5}">
                      <a16:colId xmlns:a16="http://schemas.microsoft.com/office/drawing/2014/main" val="1815400932"/>
                    </a:ext>
                  </a:extLst>
                </a:gridCol>
                <a:gridCol w="822960">
                  <a:extLst>
                    <a:ext uri="{9D8B030D-6E8A-4147-A177-3AD203B41FA5}">
                      <a16:colId xmlns:a16="http://schemas.microsoft.com/office/drawing/2014/main" val="3583911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30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- 2019-03-25 11:37:33 </a:t>
                      </a:r>
                      <a:r>
                        <a:rPr kumimoji="0" lang="en-US" sz="1000" b="0" i="0" u="none" strike="noStrike" kern="1200" cap="none" spc="0" normalizeH="0" baseline="0" noProof="0">
                          <a:ln>
                            <a:noFill/>
                          </a:ln>
                          <a:solidFill>
                            <a:prstClr val="black"/>
                          </a:solidFill>
                          <a:effectLst/>
                          <a:uLnTx/>
                          <a:uFillTx/>
                          <a:latin typeface="+mn-lt"/>
                          <a:ea typeface="+mn-ea"/>
                          <a:cs typeface="+mn-cs"/>
                        </a:rPr>
                        <a:t>
  Ojol selalu terdepan disetiap kejadian yg membutuhkan bantuan 👏👏 https://t.co/jFzaZbNVy7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1.2698 %</a:t>
                      </a:r>
                    </a:p>
                  </a:txBody>
                  <a:tcPr/>
                </a:tc>
                <a:extLst>
                  <a:ext uri="{0D108BD9-81ED-4DB2-BD59-A6C34878D82A}">
                    <a16:rowId xmlns:a16="http://schemas.microsoft.com/office/drawing/2014/main" val="2161739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- 2019-03-25 08:33:47 </a:t>
                      </a:r>
                      <a:r>
                        <a:rPr kumimoji="0" lang="en-US" sz="1000" b="0" i="0" u="none" strike="noStrike" kern="1200" cap="none" spc="0" normalizeH="0" baseline="0" noProof="0">
                          <a:ln>
                            <a:noFill/>
                          </a:ln>
                          <a:solidFill>
                            <a:prstClr val="black"/>
                          </a:solidFill>
                          <a:effectLst/>
                          <a:uLnTx/>
                          <a:uFillTx/>
                          <a:latin typeface="+mn-lt"/>
                          <a:ea typeface="+mn-ea"/>
                          <a:cs typeface="+mn-cs"/>
                        </a:rPr>
                        <a:t>
  RT @xximbecile: Thats it? A tissue? Million years of human conflict, debauchery , war and that’s what it takes to destroy your faith in hum…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5393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- 2019-03-24 18:42:42 </a:t>
                      </a:r>
                      <a:r>
                        <a:rPr kumimoji="0" lang="en-US" sz="1000" b="0" i="0" u="none" strike="noStrike" kern="1200" cap="none" spc="0" normalizeH="0" baseline="0" noProof="0">
                          <a:ln>
                            <a:noFill/>
                          </a:ln>
                          <a:solidFill>
                            <a:prstClr val="black"/>
                          </a:solidFill>
                          <a:effectLst/>
                          <a:uLnTx/>
                          <a:uFillTx/>
                          <a:latin typeface="+mn-lt"/>
                          <a:ea typeface="+mn-ea"/>
                          <a:cs typeface="+mn-cs"/>
                        </a:rPr>
                        <a:t>
  RT @9GAG: Let's be T-rex together! https://t.co/rz634RP9ym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192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- 2019-03-24 17:50:30 </a:t>
                      </a:r>
                      <a:r>
                        <a:rPr kumimoji="0" lang="en-US" sz="1000" b="0" i="0" u="none" strike="noStrike" kern="1200" cap="none" spc="0" normalizeH="0" baseline="0" noProof="0">
                          <a:ln>
                            <a:noFill/>
                          </a:ln>
                          <a:solidFill>
                            <a:prstClr val="black"/>
                          </a:solidFill>
                          <a:effectLst/>
                          <a:uLnTx/>
                          <a:uFillTx/>
                          <a:latin typeface="+mn-lt"/>
                          <a:ea typeface="+mn-ea"/>
                          <a:cs typeface="+mn-cs"/>
                        </a:rPr>
                        <a:t>
  RT @vctrkmng: A snap of the camera it is https://t.co/G9RfCmAWlD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082983"/>
                  </a:ext>
                </a:extLst>
              </a:tr>
            </a:tbl>
          </a:graphicData>
        </a:graphic>
      </p:graphicFrame>
      <p:sp>
        <p:nvSpPr>
          <p:cNvPr id="4" name="Text Placeholder 3">
            <a:extLst>
              <a:ext uri="{FF2B5EF4-FFF2-40B4-BE49-F238E27FC236}">
                <a16:creationId xmlns:a16="http://schemas.microsoft.com/office/drawing/2014/main" id="{7C30811D-FEB4-4CA6-94B2-94A7E42C7173}"/>
              </a:ext>
            </a:extLst>
          </p:cNvPr>
          <p:cNvSpPr>
            <a:spLocks noGrp="1"/>
          </p:cNvSpPr>
          <p:nvPr>
            <p:ph type="body" sz="quarter" idx="14"/>
          </p:nvPr>
        </p:nvSpPr>
        <p:spPr/>
        <p:txBody>
          <a:bodyPr/>
          <a:lstStyle/>
          <a:p>
            <a:r>
              <a:rPr lang="en-US"/>
              <a:t>26.02.2019 - 25.03.2019</a:t>
            </a:r>
          </a:p>
        </p:txBody>
      </p:sp>
    </p:spTree>
    <p:extLst>
      <p:ext uri="{BB962C8B-B14F-4D97-AF65-F5344CB8AC3E}">
        <p14:creationId xmlns:p14="http://schemas.microsoft.com/office/powerpoint/2010/main" val="3780152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B7C95-8429-4E1E-9EAB-E24B7367A21E}"/>
              </a:ext>
            </a:extLst>
          </p:cNvPr>
          <p:cNvSpPr>
            <a:spLocks noGrp="1"/>
          </p:cNvSpPr>
          <p:nvPr>
            <p:ph type="title"/>
          </p:nvPr>
        </p:nvSpPr>
        <p:spPr/>
        <p:txBody>
          <a:bodyPr/>
          <a:lstStyle/>
          <a:p>
            <a:r>
              <a:rPr lang="en-US"/>
              <a:t>Twitter Own and Retweeted Tweets Table | lambeonlen - 5 of 8</a:t>
            </a:r>
          </a:p>
        </p:txBody>
      </p:sp>
      <p:graphicFrame>
        <p:nvGraphicFramePr>
          <p:cNvPr id="5" name="Table Placeholder 4">
            <a:extLst>
              <a:ext uri="{FF2B5EF4-FFF2-40B4-BE49-F238E27FC236}">
                <a16:creationId xmlns:a16="http://schemas.microsoft.com/office/drawing/2014/main" id="{BF410247-1089-4EA2-A2CE-A13CC9EB6220}"/>
              </a:ext>
            </a:extLst>
          </p:cNvPr>
          <p:cNvGraphicFramePr>
            <a:graphicFrameLocks noGrp="1"/>
          </p:cNvGraphicFramePr>
          <p:nvPr>
            <p:ph type="tbl" sz="quarter" idx="13"/>
            <p:extLst>
              <p:ext uri="{D42A27DB-BD31-4B8C-83A1-F6EECF244321}">
                <p14:modId xmlns:p14="http://schemas.microsoft.com/office/powerpoint/2010/main" val="1409496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488625080"/>
                    </a:ext>
                  </a:extLst>
                </a:gridCol>
                <a:gridCol w="411480">
                  <a:extLst>
                    <a:ext uri="{9D8B030D-6E8A-4147-A177-3AD203B41FA5}">
                      <a16:colId xmlns:a16="http://schemas.microsoft.com/office/drawing/2014/main" val="3062103470"/>
                    </a:ext>
                  </a:extLst>
                </a:gridCol>
                <a:gridCol w="822960">
                  <a:extLst>
                    <a:ext uri="{9D8B030D-6E8A-4147-A177-3AD203B41FA5}">
                      <a16:colId xmlns:a16="http://schemas.microsoft.com/office/drawing/2014/main" val="1808282956"/>
                    </a:ext>
                  </a:extLst>
                </a:gridCol>
                <a:gridCol w="822960">
                  <a:extLst>
                    <a:ext uri="{9D8B030D-6E8A-4147-A177-3AD203B41FA5}">
                      <a16:colId xmlns:a16="http://schemas.microsoft.com/office/drawing/2014/main" val="608178622"/>
                    </a:ext>
                  </a:extLst>
                </a:gridCol>
                <a:gridCol w="822960">
                  <a:extLst>
                    <a:ext uri="{9D8B030D-6E8A-4147-A177-3AD203B41FA5}">
                      <a16:colId xmlns:a16="http://schemas.microsoft.com/office/drawing/2014/main" val="4281153098"/>
                    </a:ext>
                  </a:extLst>
                </a:gridCol>
                <a:gridCol w="822960">
                  <a:extLst>
                    <a:ext uri="{9D8B030D-6E8A-4147-A177-3AD203B41FA5}">
                      <a16:colId xmlns:a16="http://schemas.microsoft.com/office/drawing/2014/main" val="3145877901"/>
                    </a:ext>
                  </a:extLst>
                </a:gridCol>
                <a:gridCol w="822960">
                  <a:extLst>
                    <a:ext uri="{9D8B030D-6E8A-4147-A177-3AD203B41FA5}">
                      <a16:colId xmlns:a16="http://schemas.microsoft.com/office/drawing/2014/main" val="409411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62386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- 2019-03-24 17:48:18 </a:t>
                      </a:r>
                      <a:r>
                        <a:rPr kumimoji="0" lang="en-US" sz="1000" b="0" i="0" u="none" strike="noStrike" kern="1200" cap="none" spc="0" normalizeH="0" baseline="0" noProof="0">
                          <a:ln>
                            <a:noFill/>
                          </a:ln>
                          <a:solidFill>
                            <a:prstClr val="black"/>
                          </a:solidFill>
                          <a:effectLst/>
                          <a:uLnTx/>
                          <a:uFillTx/>
                          <a:latin typeface="+mn-lt"/>
                          <a:ea typeface="+mn-ea"/>
                          <a:cs typeface="+mn-cs"/>
                        </a:rPr>
                        <a:t>
  RT @Faizinmuh_: 👦 bro nanti lu malmingan dimana ?
👨 di dufan
👦 dufan ? dufan ancol ?
👨 dufan rumah
👦 sytan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1319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- 2019-03-24 17:38:40 </a:t>
                      </a:r>
                      <a:r>
                        <a:rPr kumimoji="0" lang="en-US" sz="1000" b="0" i="0" u="none" strike="noStrike" kern="1200" cap="none" spc="0" normalizeH="0" baseline="0" noProof="0">
                          <a:ln>
                            <a:noFill/>
                          </a:ln>
                          <a:solidFill>
                            <a:prstClr val="black"/>
                          </a:solidFill>
                          <a:effectLst/>
                          <a:uLnTx/>
                          <a:uFillTx/>
                          <a:latin typeface="+mn-lt"/>
                          <a:ea typeface="+mn-ea"/>
                          <a:cs typeface="+mn-cs"/>
                        </a:rPr>
                        <a:t>
  RT @DramaGojek: happy weekend 😘
bungkus... https://t.co/EuQeFQ2hej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771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@lambeonlen - 2019-03-24 17:35:41 </a:t>
                      </a:r>
                      <a:r>
                        <a:rPr kumimoji="0" lang="de-DE" sz="1000" b="0" i="0" u="none" strike="noStrike" kern="1200" cap="none" spc="0" normalizeH="0" baseline="0" noProof="0">
                          <a:ln>
                            <a:noFill/>
                          </a:ln>
                          <a:solidFill>
                            <a:prstClr val="black"/>
                          </a:solidFill>
                          <a:effectLst/>
                          <a:uLnTx/>
                          <a:uFillTx/>
                          <a:latin typeface="+mn-lt"/>
                          <a:ea typeface="+mn-ea"/>
                          <a:cs typeface="+mn-cs"/>
                        </a:rPr>
                        <a:t>
  RT @aMrazing: #SaveRubah https://t.co/g6QfgQYqEM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1557904"/>
                  </a:ext>
                </a:extLst>
              </a:tr>
            </a:tbl>
          </a:graphicData>
        </a:graphic>
      </p:graphicFrame>
      <p:sp>
        <p:nvSpPr>
          <p:cNvPr id="4" name="Text Placeholder 3">
            <a:extLst>
              <a:ext uri="{FF2B5EF4-FFF2-40B4-BE49-F238E27FC236}">
                <a16:creationId xmlns:a16="http://schemas.microsoft.com/office/drawing/2014/main" id="{A454C8B9-2802-48D9-BAC4-E88AE4767585}"/>
              </a:ext>
            </a:extLst>
          </p:cNvPr>
          <p:cNvSpPr>
            <a:spLocks noGrp="1"/>
          </p:cNvSpPr>
          <p:nvPr>
            <p:ph type="body" sz="quarter" idx="14"/>
          </p:nvPr>
        </p:nvSpPr>
        <p:spPr/>
        <p:txBody>
          <a:bodyPr/>
          <a:lstStyle/>
          <a:p>
            <a:r>
              <a:rPr lang="en-US"/>
              <a:t>26.02.2019 - 25.03.2019</a:t>
            </a:r>
          </a:p>
        </p:txBody>
      </p:sp>
    </p:spTree>
    <p:extLst>
      <p:ext uri="{BB962C8B-B14F-4D97-AF65-F5344CB8AC3E}">
        <p14:creationId xmlns:p14="http://schemas.microsoft.com/office/powerpoint/2010/main" val="1603004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9E8F7-C2C6-4951-AE21-04F2961CD85C}"/>
              </a:ext>
            </a:extLst>
          </p:cNvPr>
          <p:cNvSpPr>
            <a:spLocks noGrp="1"/>
          </p:cNvSpPr>
          <p:nvPr>
            <p:ph type="title"/>
          </p:nvPr>
        </p:nvSpPr>
        <p:spPr/>
        <p:txBody>
          <a:bodyPr/>
          <a:lstStyle/>
          <a:p>
            <a:r>
              <a:rPr lang="en-US"/>
              <a:t>Twitter Own and Retweeted Tweets Table | lambeonlen - 6 of 8</a:t>
            </a:r>
          </a:p>
        </p:txBody>
      </p:sp>
      <p:graphicFrame>
        <p:nvGraphicFramePr>
          <p:cNvPr id="5" name="Table Placeholder 4">
            <a:extLst>
              <a:ext uri="{FF2B5EF4-FFF2-40B4-BE49-F238E27FC236}">
                <a16:creationId xmlns:a16="http://schemas.microsoft.com/office/drawing/2014/main" id="{892884EC-ECE8-417B-90F1-D95563E29C8E}"/>
              </a:ext>
            </a:extLst>
          </p:cNvPr>
          <p:cNvGraphicFramePr>
            <a:graphicFrameLocks noGrp="1"/>
          </p:cNvGraphicFramePr>
          <p:nvPr>
            <p:ph type="tbl" sz="quarter" idx="13"/>
            <p:extLst>
              <p:ext uri="{D42A27DB-BD31-4B8C-83A1-F6EECF244321}">
                <p14:modId xmlns:p14="http://schemas.microsoft.com/office/powerpoint/2010/main" val="421522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592591619"/>
                    </a:ext>
                  </a:extLst>
                </a:gridCol>
                <a:gridCol w="411480">
                  <a:extLst>
                    <a:ext uri="{9D8B030D-6E8A-4147-A177-3AD203B41FA5}">
                      <a16:colId xmlns:a16="http://schemas.microsoft.com/office/drawing/2014/main" val="817180184"/>
                    </a:ext>
                  </a:extLst>
                </a:gridCol>
                <a:gridCol w="822960">
                  <a:extLst>
                    <a:ext uri="{9D8B030D-6E8A-4147-A177-3AD203B41FA5}">
                      <a16:colId xmlns:a16="http://schemas.microsoft.com/office/drawing/2014/main" val="1254662209"/>
                    </a:ext>
                  </a:extLst>
                </a:gridCol>
                <a:gridCol w="822960">
                  <a:extLst>
                    <a:ext uri="{9D8B030D-6E8A-4147-A177-3AD203B41FA5}">
                      <a16:colId xmlns:a16="http://schemas.microsoft.com/office/drawing/2014/main" val="1414829041"/>
                    </a:ext>
                  </a:extLst>
                </a:gridCol>
                <a:gridCol w="822960">
                  <a:extLst>
                    <a:ext uri="{9D8B030D-6E8A-4147-A177-3AD203B41FA5}">
                      <a16:colId xmlns:a16="http://schemas.microsoft.com/office/drawing/2014/main" val="2434470649"/>
                    </a:ext>
                  </a:extLst>
                </a:gridCol>
                <a:gridCol w="822960">
                  <a:extLst>
                    <a:ext uri="{9D8B030D-6E8A-4147-A177-3AD203B41FA5}">
                      <a16:colId xmlns:a16="http://schemas.microsoft.com/office/drawing/2014/main" val="844376394"/>
                    </a:ext>
                  </a:extLst>
                </a:gridCol>
                <a:gridCol w="822960">
                  <a:extLst>
                    <a:ext uri="{9D8B030D-6E8A-4147-A177-3AD203B41FA5}">
                      <a16:colId xmlns:a16="http://schemas.microsoft.com/office/drawing/2014/main" val="830139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75193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- 2019-03-24 17:33:30 </a:t>
                      </a:r>
                      <a:r>
                        <a:rPr kumimoji="0" lang="en-US" sz="1000" b="0" i="0" u="none" strike="noStrike" kern="1200" cap="none" spc="0" normalizeH="0" baseline="0" noProof="0">
                          <a:ln>
                            <a:noFill/>
                          </a:ln>
                          <a:solidFill>
                            <a:prstClr val="black"/>
                          </a:solidFill>
                          <a:effectLst/>
                          <a:uLnTx/>
                          <a:uFillTx/>
                          <a:latin typeface="+mn-lt"/>
                          <a:ea typeface="+mn-ea"/>
                          <a:cs typeface="+mn-cs"/>
                        </a:rPr>
                        <a:t>
  RT @guccisfetish: i can’t believe i’m part of a generation that thinks books are accessories https://t.co/zx5qV4iNbt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3170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- 2019-03-24 17:32:41 </a:t>
                      </a:r>
                      <a:r>
                        <a:rPr kumimoji="0" lang="en-US" sz="1000" b="0" i="0" u="none" strike="noStrike" kern="1200" cap="none" spc="0" normalizeH="0" baseline="0" noProof="0">
                          <a:ln>
                            <a:noFill/>
                          </a:ln>
                          <a:solidFill>
                            <a:prstClr val="black"/>
                          </a:solidFill>
                          <a:effectLst/>
                          <a:uLnTx/>
                          <a:uFillTx/>
                          <a:latin typeface="+mn-lt"/>
                          <a:ea typeface="+mn-ea"/>
                          <a:cs typeface="+mn-cs"/>
                        </a:rPr>
                        <a:t>
  RT @jtuvanyx: Org2 Singapore jaman elevator baru dipasang pertama kali di negara mereka jg nganggep itu tuh kyk wahana njir, dikira lg maen…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749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- 2019-03-24 17:28:37 </a:t>
                      </a:r>
                      <a:r>
                        <a:rPr kumimoji="0" lang="en-US" sz="1000" b="0" i="0" u="none" strike="noStrike" kern="1200" cap="none" spc="0" normalizeH="0" baseline="0" noProof="0">
                          <a:ln>
                            <a:noFill/>
                          </a:ln>
                          <a:solidFill>
                            <a:prstClr val="black"/>
                          </a:solidFill>
                          <a:effectLst/>
                          <a:uLnTx/>
                          <a:uFillTx/>
                          <a:latin typeface="+mn-lt"/>
                          <a:ea typeface="+mn-ea"/>
                          <a:cs typeface="+mn-cs"/>
                        </a:rPr>
                        <a:t>
  RT @ndreamon: “Kamu kan dokter, kok bisa sakit?”
Oke, jadi dokter nggak boleh sakit, 
chef nggak boleh lapar, 
dan mbok warung kopi nggak…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0885070"/>
                  </a:ext>
                </a:extLst>
              </a:tr>
            </a:tbl>
          </a:graphicData>
        </a:graphic>
      </p:graphicFrame>
      <p:sp>
        <p:nvSpPr>
          <p:cNvPr id="4" name="Text Placeholder 3">
            <a:extLst>
              <a:ext uri="{FF2B5EF4-FFF2-40B4-BE49-F238E27FC236}">
                <a16:creationId xmlns:a16="http://schemas.microsoft.com/office/drawing/2014/main" id="{FA2F99A6-994C-423D-A571-5A7C9EA61CA1}"/>
              </a:ext>
            </a:extLst>
          </p:cNvPr>
          <p:cNvSpPr>
            <a:spLocks noGrp="1"/>
          </p:cNvSpPr>
          <p:nvPr>
            <p:ph type="body" sz="quarter" idx="14"/>
          </p:nvPr>
        </p:nvSpPr>
        <p:spPr/>
        <p:txBody>
          <a:bodyPr/>
          <a:lstStyle/>
          <a:p>
            <a:r>
              <a:rPr lang="en-US"/>
              <a:t>26.02.2019 - 25.03.2019</a:t>
            </a:r>
          </a:p>
        </p:txBody>
      </p:sp>
    </p:spTree>
    <p:extLst>
      <p:ext uri="{BB962C8B-B14F-4D97-AF65-F5344CB8AC3E}">
        <p14:creationId xmlns:p14="http://schemas.microsoft.com/office/powerpoint/2010/main" val="2701836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41174-9D3E-4CF1-9EB1-4453AA2112BC}"/>
              </a:ext>
            </a:extLst>
          </p:cNvPr>
          <p:cNvSpPr>
            <a:spLocks noGrp="1"/>
          </p:cNvSpPr>
          <p:nvPr>
            <p:ph type="title"/>
          </p:nvPr>
        </p:nvSpPr>
        <p:spPr/>
        <p:txBody>
          <a:bodyPr/>
          <a:lstStyle/>
          <a:p>
            <a:r>
              <a:rPr lang="en-US"/>
              <a:t>Twitter Own and Retweeted Tweets Table | lambeonlen - 7 of 8</a:t>
            </a:r>
          </a:p>
        </p:txBody>
      </p:sp>
      <p:graphicFrame>
        <p:nvGraphicFramePr>
          <p:cNvPr id="5" name="Table Placeholder 4">
            <a:extLst>
              <a:ext uri="{FF2B5EF4-FFF2-40B4-BE49-F238E27FC236}">
                <a16:creationId xmlns:a16="http://schemas.microsoft.com/office/drawing/2014/main" id="{DEA33000-6A10-4968-AD52-DB8EFA448812}"/>
              </a:ext>
            </a:extLst>
          </p:cNvPr>
          <p:cNvGraphicFramePr>
            <a:graphicFrameLocks noGrp="1"/>
          </p:cNvGraphicFramePr>
          <p:nvPr>
            <p:ph type="tbl" sz="quarter" idx="13"/>
            <p:extLst>
              <p:ext uri="{D42A27DB-BD31-4B8C-83A1-F6EECF244321}">
                <p14:modId xmlns:p14="http://schemas.microsoft.com/office/powerpoint/2010/main" val="305987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59573245"/>
                    </a:ext>
                  </a:extLst>
                </a:gridCol>
                <a:gridCol w="411480">
                  <a:extLst>
                    <a:ext uri="{9D8B030D-6E8A-4147-A177-3AD203B41FA5}">
                      <a16:colId xmlns:a16="http://schemas.microsoft.com/office/drawing/2014/main" val="2136634230"/>
                    </a:ext>
                  </a:extLst>
                </a:gridCol>
                <a:gridCol w="822960">
                  <a:extLst>
                    <a:ext uri="{9D8B030D-6E8A-4147-A177-3AD203B41FA5}">
                      <a16:colId xmlns:a16="http://schemas.microsoft.com/office/drawing/2014/main" val="995671755"/>
                    </a:ext>
                  </a:extLst>
                </a:gridCol>
                <a:gridCol w="822960">
                  <a:extLst>
                    <a:ext uri="{9D8B030D-6E8A-4147-A177-3AD203B41FA5}">
                      <a16:colId xmlns:a16="http://schemas.microsoft.com/office/drawing/2014/main" val="235454624"/>
                    </a:ext>
                  </a:extLst>
                </a:gridCol>
                <a:gridCol w="822960">
                  <a:extLst>
                    <a:ext uri="{9D8B030D-6E8A-4147-A177-3AD203B41FA5}">
                      <a16:colId xmlns:a16="http://schemas.microsoft.com/office/drawing/2014/main" val="3378562204"/>
                    </a:ext>
                  </a:extLst>
                </a:gridCol>
                <a:gridCol w="822960">
                  <a:extLst>
                    <a:ext uri="{9D8B030D-6E8A-4147-A177-3AD203B41FA5}">
                      <a16:colId xmlns:a16="http://schemas.microsoft.com/office/drawing/2014/main" val="3598588286"/>
                    </a:ext>
                  </a:extLst>
                </a:gridCol>
                <a:gridCol w="822960">
                  <a:extLst>
                    <a:ext uri="{9D8B030D-6E8A-4147-A177-3AD203B41FA5}">
                      <a16:colId xmlns:a16="http://schemas.microsoft.com/office/drawing/2014/main" val="2251923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endParaRPr lang="en-US"/>
                    </a:p>
                  </a:txBody>
                  <a:tcPr/>
                </a:tc>
                <a:extLst>
                  <a:ext uri="{0D108BD9-81ED-4DB2-BD59-A6C34878D82A}">
                    <a16:rowId xmlns:a16="http://schemas.microsoft.com/office/drawing/2014/main" val="208038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- 2019-03-24 17:27:46 </a:t>
                      </a:r>
                      <a:r>
                        <a:rPr kumimoji="0" lang="en-US" sz="1000" b="0" i="0" u="none" strike="noStrike" kern="1200" cap="none" spc="0" normalizeH="0" baseline="0" noProof="0">
                          <a:ln>
                            <a:noFill/>
                          </a:ln>
                          <a:solidFill>
                            <a:prstClr val="black"/>
                          </a:solidFill>
                          <a:effectLst/>
                          <a:uLnTx/>
                          <a:uFillTx/>
                          <a:latin typeface="+mn-lt"/>
                          <a:ea typeface="+mn-ea"/>
                          <a:cs typeface="+mn-cs"/>
                        </a:rPr>
                        <a:t>
  RT @gabsmashh: ladies, if a guy...
-remembers your birthday
-knows what you enjoy
-saves your pictures
-harvests your data
-keeps your pass…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81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- 2019-03-24 16:37:57 </a:t>
                      </a:r>
                      <a:r>
                        <a:rPr kumimoji="0" lang="en-US" sz="1000" b="0" i="0" u="none" strike="noStrike" kern="1200" cap="none" spc="0" normalizeH="0" baseline="0" noProof="0">
                          <a:ln>
                            <a:noFill/>
                          </a:ln>
                          <a:solidFill>
                            <a:prstClr val="black"/>
                          </a:solidFill>
                          <a:effectLst/>
                          <a:uLnTx/>
                          <a:uFillTx/>
                          <a:latin typeface="+mn-lt"/>
                          <a:ea typeface="+mn-ea"/>
                          <a:cs typeface="+mn-cs"/>
                        </a:rPr>
                        <a:t>
  RT @41Strange: The most Black Metal goat https://t.co/gukQODxbnE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22981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- 2019-03-24 16:37:45 </a:t>
                      </a:r>
                      <a:r>
                        <a:rPr kumimoji="0" lang="en-US" sz="1000" b="0" i="0" u="none" strike="noStrike" kern="1200" cap="none" spc="0" normalizeH="0" baseline="0" noProof="0">
                          <a:ln>
                            <a:noFill/>
                          </a:ln>
                          <a:solidFill>
                            <a:prstClr val="black"/>
                          </a:solidFill>
                          <a:effectLst/>
                          <a:uLnTx/>
                          <a:uFillTx/>
                          <a:latin typeface="+mn-lt"/>
                          <a:ea typeface="+mn-ea"/>
                          <a:cs typeface="+mn-cs"/>
                        </a:rPr>
                        <a:t>
  RT @rnarveIous: Gangster : Sebats before fight
Gamer: Dua raka'at before war
#PUBGharam https://t.co/jncz3f4Ufb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423081"/>
                  </a:ext>
                </a:extLst>
              </a:tr>
            </a:tbl>
          </a:graphicData>
        </a:graphic>
      </p:graphicFrame>
      <p:sp>
        <p:nvSpPr>
          <p:cNvPr id="4" name="Text Placeholder 3">
            <a:extLst>
              <a:ext uri="{FF2B5EF4-FFF2-40B4-BE49-F238E27FC236}">
                <a16:creationId xmlns:a16="http://schemas.microsoft.com/office/drawing/2014/main" id="{01ABB818-C911-41EB-B146-DE0D0CE1E5A8}"/>
              </a:ext>
            </a:extLst>
          </p:cNvPr>
          <p:cNvSpPr>
            <a:spLocks noGrp="1"/>
          </p:cNvSpPr>
          <p:nvPr>
            <p:ph type="body" sz="quarter" idx="14"/>
          </p:nvPr>
        </p:nvSpPr>
        <p:spPr/>
        <p:txBody>
          <a:bodyPr/>
          <a:lstStyle/>
          <a:p>
            <a:r>
              <a:rPr lang="en-US"/>
              <a:t>26.02.2019 - 25.03.2019</a:t>
            </a:r>
          </a:p>
        </p:txBody>
      </p:sp>
    </p:spTree>
    <p:extLst>
      <p:ext uri="{BB962C8B-B14F-4D97-AF65-F5344CB8AC3E}">
        <p14:creationId xmlns:p14="http://schemas.microsoft.com/office/powerpoint/2010/main" val="4095754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7AB63-91F6-49CD-98CF-42DD6F1FD9ED}"/>
              </a:ext>
            </a:extLst>
          </p:cNvPr>
          <p:cNvSpPr>
            <a:spLocks noGrp="1"/>
          </p:cNvSpPr>
          <p:nvPr>
            <p:ph type="title"/>
          </p:nvPr>
        </p:nvSpPr>
        <p:spPr/>
        <p:txBody>
          <a:bodyPr/>
          <a:lstStyle/>
          <a:p>
            <a:r>
              <a:rPr lang="en-US"/>
              <a:t>Twitter Own and Retweeted Tweets Table | lambeonlen - 8 of 8</a:t>
            </a:r>
          </a:p>
        </p:txBody>
      </p:sp>
      <p:graphicFrame>
        <p:nvGraphicFramePr>
          <p:cNvPr id="5" name="Table Placeholder 4">
            <a:extLst>
              <a:ext uri="{FF2B5EF4-FFF2-40B4-BE49-F238E27FC236}">
                <a16:creationId xmlns:a16="http://schemas.microsoft.com/office/drawing/2014/main" id="{BBAFD955-16C8-475C-B343-BEA3645E7A1E}"/>
              </a:ext>
            </a:extLst>
          </p:cNvPr>
          <p:cNvGraphicFramePr>
            <a:graphicFrameLocks noGrp="1"/>
          </p:cNvGraphicFramePr>
          <p:nvPr>
            <p:ph type="tbl" sz="quarter" idx="13"/>
            <p:extLst>
              <p:ext uri="{D42A27DB-BD31-4B8C-83A1-F6EECF244321}">
                <p14:modId xmlns:p14="http://schemas.microsoft.com/office/powerpoint/2010/main" val="1327224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536540216"/>
                    </a:ext>
                  </a:extLst>
                </a:gridCol>
                <a:gridCol w="411480">
                  <a:extLst>
                    <a:ext uri="{9D8B030D-6E8A-4147-A177-3AD203B41FA5}">
                      <a16:colId xmlns:a16="http://schemas.microsoft.com/office/drawing/2014/main" val="2255274587"/>
                    </a:ext>
                  </a:extLst>
                </a:gridCol>
                <a:gridCol w="822960">
                  <a:extLst>
                    <a:ext uri="{9D8B030D-6E8A-4147-A177-3AD203B41FA5}">
                      <a16:colId xmlns:a16="http://schemas.microsoft.com/office/drawing/2014/main" val="3128401887"/>
                    </a:ext>
                  </a:extLst>
                </a:gridCol>
                <a:gridCol w="822960">
                  <a:extLst>
                    <a:ext uri="{9D8B030D-6E8A-4147-A177-3AD203B41FA5}">
                      <a16:colId xmlns:a16="http://schemas.microsoft.com/office/drawing/2014/main" val="510828832"/>
                    </a:ext>
                  </a:extLst>
                </a:gridCol>
                <a:gridCol w="822960">
                  <a:extLst>
                    <a:ext uri="{9D8B030D-6E8A-4147-A177-3AD203B41FA5}">
                      <a16:colId xmlns:a16="http://schemas.microsoft.com/office/drawing/2014/main" val="3734734399"/>
                    </a:ext>
                  </a:extLst>
                </a:gridCol>
                <a:gridCol w="822960">
                  <a:extLst>
                    <a:ext uri="{9D8B030D-6E8A-4147-A177-3AD203B41FA5}">
                      <a16:colId xmlns:a16="http://schemas.microsoft.com/office/drawing/2014/main" val="2807419029"/>
                    </a:ext>
                  </a:extLst>
                </a:gridCol>
                <a:gridCol w="822960">
                  <a:extLst>
                    <a:ext uri="{9D8B030D-6E8A-4147-A177-3AD203B41FA5}">
                      <a16:colId xmlns:a16="http://schemas.microsoft.com/office/drawing/2014/main" val="703526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10619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@lambeonlen - 2019-03-24 16:36:52 </a:t>
                      </a:r>
                      <a:r>
                        <a:rPr kumimoji="0" lang="en-US" sz="1000" b="0" i="0" u="none" strike="noStrike" kern="1200" cap="none" spc="0" normalizeH="0" baseline="0" noProof="0">
                          <a:ln>
                            <a:noFill/>
                          </a:ln>
                          <a:solidFill>
                            <a:prstClr val="black"/>
                          </a:solidFill>
                          <a:effectLst/>
                          <a:uLnTx/>
                          <a:uFillTx/>
                          <a:latin typeface="+mn-lt"/>
                          <a:ea typeface="+mn-ea"/>
                          <a:cs typeface="+mn-cs"/>
                        </a:rPr>
                        <a:t>
  RT @spectatorindex: Highest smoking rates.
Indonesia: 76.2%
Jordan: 70.2%
Kiribati: 63.9%
Sierra Leone: 60%
Russia: 59%
Georgia: 57.7%
Lao…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27.03.2019 18:34:11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2549679"/>
                  </a:ext>
                </a:extLst>
              </a:tr>
            </a:tbl>
          </a:graphicData>
        </a:graphic>
      </p:graphicFrame>
      <p:sp>
        <p:nvSpPr>
          <p:cNvPr id="4" name="Text Placeholder 3">
            <a:extLst>
              <a:ext uri="{FF2B5EF4-FFF2-40B4-BE49-F238E27FC236}">
                <a16:creationId xmlns:a16="http://schemas.microsoft.com/office/drawing/2014/main" id="{4AB9ED9B-C327-4331-99B8-D1409A93C44A}"/>
              </a:ext>
            </a:extLst>
          </p:cNvPr>
          <p:cNvSpPr>
            <a:spLocks noGrp="1"/>
          </p:cNvSpPr>
          <p:nvPr>
            <p:ph type="body" sz="quarter" idx="14"/>
          </p:nvPr>
        </p:nvSpPr>
        <p:spPr/>
        <p:txBody>
          <a:bodyPr/>
          <a:lstStyle/>
          <a:p>
            <a:r>
              <a:rPr lang="en-US"/>
              <a:t>26.02.2019 - 25.03.2019</a:t>
            </a:r>
          </a:p>
        </p:txBody>
      </p:sp>
    </p:spTree>
    <p:extLst>
      <p:ext uri="{BB962C8B-B14F-4D97-AF65-F5344CB8AC3E}">
        <p14:creationId xmlns:p14="http://schemas.microsoft.com/office/powerpoint/2010/main" val="1330531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571</Words>
  <Application>Microsoft Office PowerPoint</Application>
  <PresentationFormat>On-screen Show (4:3)</PresentationFormat>
  <Paragraphs>246</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Twitter Own and Retweeted Tweets Table | lambeonlen - 1 of 8</vt:lpstr>
      <vt:lpstr>Twitter Own and Retweeted Tweets Table | lambeonlen - 2 of 8</vt:lpstr>
      <vt:lpstr>Twitter Own and Retweeted Tweets Table | lambeonlen - 3 of 8</vt:lpstr>
      <vt:lpstr>Twitter Own and Retweeted Tweets Table | lambeonlen - 4 of 8</vt:lpstr>
      <vt:lpstr>Twitter Own and Retweeted Tweets Table | lambeonlen - 5 of 8</vt:lpstr>
      <vt:lpstr>Twitter Own and Retweeted Tweets Table | lambeonlen - 6 of 8</vt:lpstr>
      <vt:lpstr>Twitter Own and Retweeted Tweets Table | lambeonlen - 7 of 8</vt:lpstr>
      <vt:lpstr>Twitter Own and Retweeted Tweets Table | lambeonlen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lambeonlen - 1 of 8</dc:title>
  <dc:creator>Frederik Peiniger</dc:creator>
  <cp:lastModifiedBy>Frederik Peiniger</cp:lastModifiedBy>
  <cp:revision>1</cp:revision>
  <dcterms:created xsi:type="dcterms:W3CDTF">2019-03-28T04:46:49Z</dcterms:created>
  <dcterms:modified xsi:type="dcterms:W3CDTF">2019-03-28T04:48:45Z</dcterms:modified>
</cp:coreProperties>
</file>