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Troy-Bilt</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1122097</c:v>
                </c:pt>
                <c:pt idx="1">
                  <c:v>282317</c:v>
                </c:pt>
                <c:pt idx="2">
                  <c:v>718616</c:v>
                </c:pt>
                <c:pt idx="3">
                  <c:v>456276</c:v>
                </c:pt>
                <c:pt idx="4">
                  <c:v>2406594</c:v>
                </c:pt>
                <c:pt idx="5">
                  <c:v>5263026</c:v>
                </c:pt>
                <c:pt idx="6">
                  <c:v>1276408</c:v>
                </c:pt>
                <c:pt idx="7">
                  <c:v>1905646</c:v>
                </c:pt>
                <c:pt idx="8">
                  <c:v>1102498</c:v>
                </c:pt>
                <c:pt idx="9">
                  <c:v>524850</c:v>
                </c:pt>
                <c:pt idx="10">
                  <c:v>997540</c:v>
                </c:pt>
                <c:pt idx="11">
                  <c:v>296092</c:v>
                </c:pt>
              </c:numCache>
            </c:numRef>
          </c:val>
          <c:smooth val="0"/>
          <c:extLst>
            <c:ext xmlns:c16="http://schemas.microsoft.com/office/drawing/2014/chart" uri="{C3380CC4-5D6E-409C-BE32-E72D297353CC}">
              <c16:uniqueId val="{00000000-E412-44B3-8136-1F2AB72B7FDF}"/>
            </c:ext>
          </c:extLst>
        </c:ser>
        <c:dLbls>
          <c:showLegendKey val="0"/>
          <c:showVal val="0"/>
          <c:showCatName val="0"/>
          <c:showSerName val="0"/>
          <c:showPercent val="0"/>
          <c:showBubbleSize val="0"/>
        </c:dLbls>
        <c:smooth val="0"/>
        <c:axId val="185770720"/>
        <c:axId val="348298472"/>
      </c:lineChart>
      <c:dateAx>
        <c:axId val="18577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98472"/>
        <c:crosses val="autoZero"/>
        <c:auto val="1"/>
        <c:lblOffset val="100"/>
        <c:baseTimeUnit val="months"/>
      </c:dateAx>
      <c:valAx>
        <c:axId val="34829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77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Troy-Bilt</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666400</c:v>
                </c:pt>
                <c:pt idx="1">
                  <c:v>173102</c:v>
                </c:pt>
                <c:pt idx="2">
                  <c:v>506904</c:v>
                </c:pt>
                <c:pt idx="3">
                  <c:v>326490</c:v>
                </c:pt>
                <c:pt idx="4">
                  <c:v>1196268</c:v>
                </c:pt>
                <c:pt idx="5">
                  <c:v>1985506</c:v>
                </c:pt>
                <c:pt idx="6">
                  <c:v>715777</c:v>
                </c:pt>
                <c:pt idx="7">
                  <c:v>1018070</c:v>
                </c:pt>
                <c:pt idx="8">
                  <c:v>813590</c:v>
                </c:pt>
                <c:pt idx="9">
                  <c:v>287669</c:v>
                </c:pt>
                <c:pt idx="10">
                  <c:v>566600</c:v>
                </c:pt>
                <c:pt idx="11">
                  <c:v>199612</c:v>
                </c:pt>
              </c:numCache>
            </c:numRef>
          </c:val>
          <c:smooth val="0"/>
          <c:extLst>
            <c:ext xmlns:c16="http://schemas.microsoft.com/office/drawing/2014/chart" uri="{C3380CC4-5D6E-409C-BE32-E72D297353CC}">
              <c16:uniqueId val="{00000000-E6F8-40F0-B3F6-D780A1051F91}"/>
            </c:ext>
          </c:extLst>
        </c:ser>
        <c:dLbls>
          <c:showLegendKey val="0"/>
          <c:showVal val="0"/>
          <c:showCatName val="0"/>
          <c:showSerName val="0"/>
          <c:showPercent val="0"/>
          <c:showBubbleSize val="0"/>
        </c:dLbls>
        <c:smooth val="0"/>
        <c:axId val="349487376"/>
        <c:axId val="349489672"/>
      </c:lineChart>
      <c:dateAx>
        <c:axId val="34948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89672"/>
        <c:crosses val="autoZero"/>
        <c:auto val="1"/>
        <c:lblOffset val="100"/>
        <c:baseTimeUnit val="months"/>
      </c:dateAx>
      <c:valAx>
        <c:axId val="34948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Troy-Bilt</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4.9315726290516197</c:v>
                </c:pt>
                <c:pt idx="1">
                  <c:v>4.2217883097826698</c:v>
                </c:pt>
                <c:pt idx="2">
                  <c:v>4.07907611697678</c:v>
                </c:pt>
                <c:pt idx="3">
                  <c:v>2.8797206652577398</c:v>
                </c:pt>
                <c:pt idx="4">
                  <c:v>1.8421457399178101</c:v>
                </c:pt>
                <c:pt idx="5">
                  <c:v>2.6622936420237502</c:v>
                </c:pt>
                <c:pt idx="6">
                  <c:v>2.5087422479347601</c:v>
                </c:pt>
                <c:pt idx="7">
                  <c:v>3.7598593416955599</c:v>
                </c:pt>
                <c:pt idx="8">
                  <c:v>1.6153099226883301</c:v>
                </c:pt>
                <c:pt idx="9">
                  <c:v>4.5218636697037198</c:v>
                </c:pt>
                <c:pt idx="10">
                  <c:v>3.60871867278503</c:v>
                </c:pt>
                <c:pt idx="11">
                  <c:v>1.55251187303369</c:v>
                </c:pt>
              </c:numCache>
            </c:numRef>
          </c:val>
          <c:smooth val="0"/>
          <c:extLst>
            <c:ext xmlns:c16="http://schemas.microsoft.com/office/drawing/2014/chart" uri="{C3380CC4-5D6E-409C-BE32-E72D297353CC}">
              <c16:uniqueId val="{00000000-2F5A-4A6B-BD51-990A080D461C}"/>
            </c:ext>
          </c:extLst>
        </c:ser>
        <c:dLbls>
          <c:showLegendKey val="0"/>
          <c:showVal val="0"/>
          <c:showCatName val="0"/>
          <c:showSerName val="0"/>
          <c:showPercent val="0"/>
          <c:showBubbleSize val="0"/>
        </c:dLbls>
        <c:smooth val="0"/>
        <c:axId val="348296176"/>
        <c:axId val="348301424"/>
      </c:lineChart>
      <c:dateAx>
        <c:axId val="34829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1424"/>
        <c:crosses val="autoZero"/>
        <c:auto val="1"/>
        <c:lblOffset val="100"/>
        <c:baseTimeUnit val="months"/>
      </c:dateAx>
      <c:valAx>
        <c:axId val="34830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9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Troy-Bilt</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122924</c:v>
                </c:pt>
                <c:pt idx="1">
                  <c:v>122847</c:v>
                </c:pt>
                <c:pt idx="2">
                  <c:v>123053</c:v>
                </c:pt>
                <c:pt idx="3">
                  <c:v>123292</c:v>
                </c:pt>
                <c:pt idx="4">
                  <c:v>124114</c:v>
                </c:pt>
                <c:pt idx="5">
                  <c:v>124739</c:v>
                </c:pt>
                <c:pt idx="6">
                  <c:v>124711</c:v>
                </c:pt>
                <c:pt idx="7">
                  <c:v>124694</c:v>
                </c:pt>
                <c:pt idx="8">
                  <c:v>124679</c:v>
                </c:pt>
                <c:pt idx="9">
                  <c:v>124536</c:v>
                </c:pt>
                <c:pt idx="10">
                  <c:v>124315</c:v>
                </c:pt>
                <c:pt idx="11">
                  <c:v>124058</c:v>
                </c:pt>
              </c:numCache>
            </c:numRef>
          </c:val>
          <c:smooth val="0"/>
          <c:extLst>
            <c:ext xmlns:c16="http://schemas.microsoft.com/office/drawing/2014/chart" uri="{C3380CC4-5D6E-409C-BE32-E72D297353CC}">
              <c16:uniqueId val="{00000000-B116-449A-8E8F-C84F48D869E8}"/>
            </c:ext>
          </c:extLst>
        </c:ser>
        <c:dLbls>
          <c:showLegendKey val="0"/>
          <c:showVal val="0"/>
          <c:showCatName val="0"/>
          <c:showSerName val="0"/>
          <c:showPercent val="0"/>
          <c:showBubbleSize val="0"/>
        </c:dLbls>
        <c:smooth val="0"/>
        <c:axId val="349665208"/>
        <c:axId val="290193256"/>
      </c:lineChart>
      <c:dateAx>
        <c:axId val="34966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93256"/>
        <c:crosses val="autoZero"/>
        <c:auto val="1"/>
        <c:lblOffset val="100"/>
        <c:baseTimeUnit val="months"/>
      </c:dateAx>
      <c:valAx>
        <c:axId val="29019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6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45363-1A2D-4BE0-A921-67C90467EFB3}"/>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C71B7E3B-3A0F-4A32-B94D-46FC3D34666A}"/>
              </a:ext>
            </a:extLst>
          </p:cNvPr>
          <p:cNvSpPr>
            <a:spLocks noGrp="1"/>
          </p:cNvSpPr>
          <p:nvPr>
            <p:ph type="subTitle" idx="1"/>
          </p:nvPr>
        </p:nvSpPr>
        <p:spPr/>
        <p:txBody>
          <a:bodyPr/>
          <a:lstStyle/>
          <a:p>
            <a:r>
              <a:rPr lang="en-US"/>
              <a:t>Marcus Thomas LLC</a:t>
            </a:r>
          </a:p>
        </p:txBody>
      </p:sp>
    </p:spTree>
    <p:extLst>
      <p:ext uri="{BB962C8B-B14F-4D97-AF65-F5344CB8AC3E}">
        <p14:creationId xmlns:p14="http://schemas.microsoft.com/office/powerpoint/2010/main" val="2634006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0A65-04C6-4B0E-BD89-415562ABD3A9}"/>
              </a:ext>
            </a:extLst>
          </p:cNvPr>
          <p:cNvSpPr>
            <a:spLocks noGrp="1"/>
          </p:cNvSpPr>
          <p:nvPr>
            <p:ph type="title"/>
          </p:nvPr>
        </p:nvSpPr>
        <p:spPr/>
        <p:txBody>
          <a:bodyPr/>
          <a:lstStyle/>
          <a:p>
            <a:r>
              <a:rPr lang="en-US"/>
              <a:t>Facebook Impressions | Troy-Bilt</a:t>
            </a:r>
          </a:p>
        </p:txBody>
      </p:sp>
      <p:graphicFrame>
        <p:nvGraphicFramePr>
          <p:cNvPr id="6" name="Chart Placeholder 5">
            <a:extLst>
              <a:ext uri="{FF2B5EF4-FFF2-40B4-BE49-F238E27FC236}">
                <a16:creationId xmlns:a16="http://schemas.microsoft.com/office/drawing/2014/main" id="{7B1997DA-C2D1-470C-9B80-089C31425037}"/>
              </a:ext>
            </a:extLst>
          </p:cNvPr>
          <p:cNvGraphicFramePr>
            <a:graphicFrameLocks noGrp="1"/>
          </p:cNvGraphicFramePr>
          <p:nvPr>
            <p:ph type="chart" sz="quarter" idx="13"/>
            <p:extLst>
              <p:ext uri="{D42A27DB-BD31-4B8C-83A1-F6EECF244321}">
                <p14:modId xmlns:p14="http://schemas.microsoft.com/office/powerpoint/2010/main" val="2803712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1BF6BD-F6AF-46C2-AB61-0B8F87CE4D3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D474FF7-ADCC-4D7C-BA92-BC1727209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424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360-D173-42F8-835E-0CFAEE2D9CF2}"/>
              </a:ext>
            </a:extLst>
          </p:cNvPr>
          <p:cNvSpPr>
            <a:spLocks noGrp="1"/>
          </p:cNvSpPr>
          <p:nvPr>
            <p:ph type="title"/>
          </p:nvPr>
        </p:nvSpPr>
        <p:spPr/>
        <p:txBody>
          <a:bodyPr/>
          <a:lstStyle/>
          <a:p>
            <a:r>
              <a:rPr lang="en-US"/>
              <a:t>Facebook Reach | Troy-Bilt</a:t>
            </a:r>
          </a:p>
        </p:txBody>
      </p:sp>
      <p:graphicFrame>
        <p:nvGraphicFramePr>
          <p:cNvPr id="6" name="Chart Placeholder 5">
            <a:extLst>
              <a:ext uri="{FF2B5EF4-FFF2-40B4-BE49-F238E27FC236}">
                <a16:creationId xmlns:a16="http://schemas.microsoft.com/office/drawing/2014/main" id="{FCF40197-AE7E-4293-B7C5-EC831176B329}"/>
              </a:ext>
            </a:extLst>
          </p:cNvPr>
          <p:cNvGraphicFramePr>
            <a:graphicFrameLocks noGrp="1"/>
          </p:cNvGraphicFramePr>
          <p:nvPr>
            <p:ph type="chart" sz="quarter" idx="13"/>
            <p:extLst>
              <p:ext uri="{D42A27DB-BD31-4B8C-83A1-F6EECF244321}">
                <p14:modId xmlns:p14="http://schemas.microsoft.com/office/powerpoint/2010/main" val="391594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5F7E7-C691-4A29-BC8D-AAA8673A0D0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217D180-3101-4A62-8894-E5BDFD4B2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688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4E7A6-7742-4C51-B88E-ED22024538D2}"/>
              </a:ext>
            </a:extLst>
          </p:cNvPr>
          <p:cNvSpPr>
            <a:spLocks noGrp="1"/>
          </p:cNvSpPr>
          <p:nvPr>
            <p:ph type="title"/>
          </p:nvPr>
        </p:nvSpPr>
        <p:spPr/>
        <p:txBody>
          <a:bodyPr/>
          <a:lstStyle/>
          <a:p>
            <a:r>
              <a:rPr lang="en-US"/>
              <a:t>Facebook Engagement Rate | Troy-Bilt</a:t>
            </a:r>
          </a:p>
        </p:txBody>
      </p:sp>
      <p:graphicFrame>
        <p:nvGraphicFramePr>
          <p:cNvPr id="6" name="Chart Placeholder 5">
            <a:extLst>
              <a:ext uri="{FF2B5EF4-FFF2-40B4-BE49-F238E27FC236}">
                <a16:creationId xmlns:a16="http://schemas.microsoft.com/office/drawing/2014/main" id="{1596C671-A9BA-4F56-8CED-C9E448B3B697}"/>
              </a:ext>
            </a:extLst>
          </p:cNvPr>
          <p:cNvGraphicFramePr>
            <a:graphicFrameLocks noGrp="1"/>
          </p:cNvGraphicFramePr>
          <p:nvPr>
            <p:ph type="chart" sz="quarter" idx="13"/>
            <p:extLst>
              <p:ext uri="{D42A27DB-BD31-4B8C-83A1-F6EECF244321}">
                <p14:modId xmlns:p14="http://schemas.microsoft.com/office/powerpoint/2010/main" val="1275219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13D351-71A1-45EB-8C7A-2D318F3D630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3E9495A-C5B8-4F97-B444-B7B63642E0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475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8B7F9-AE18-433A-A0AE-9732295702B5}"/>
              </a:ext>
            </a:extLst>
          </p:cNvPr>
          <p:cNvSpPr>
            <a:spLocks noGrp="1"/>
          </p:cNvSpPr>
          <p:nvPr>
            <p:ph type="title"/>
          </p:nvPr>
        </p:nvSpPr>
        <p:spPr/>
        <p:txBody>
          <a:bodyPr/>
          <a:lstStyle/>
          <a:p>
            <a:r>
              <a:rPr lang="en-US"/>
              <a:t>Facebook Fans Total | Troy-Bilt</a:t>
            </a:r>
          </a:p>
        </p:txBody>
      </p:sp>
      <p:graphicFrame>
        <p:nvGraphicFramePr>
          <p:cNvPr id="6" name="Chart Placeholder 5">
            <a:extLst>
              <a:ext uri="{FF2B5EF4-FFF2-40B4-BE49-F238E27FC236}">
                <a16:creationId xmlns:a16="http://schemas.microsoft.com/office/drawing/2014/main" id="{122E5B53-E7B9-420F-9257-A14481E41867}"/>
              </a:ext>
            </a:extLst>
          </p:cNvPr>
          <p:cNvGraphicFramePr>
            <a:graphicFrameLocks noGrp="1"/>
          </p:cNvGraphicFramePr>
          <p:nvPr>
            <p:ph type="chart" sz="quarter" idx="13"/>
            <p:extLst>
              <p:ext uri="{D42A27DB-BD31-4B8C-83A1-F6EECF244321}">
                <p14:modId xmlns:p14="http://schemas.microsoft.com/office/powerpoint/2010/main" val="4187307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F3F9F-07E8-441B-9059-5E6B184063B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EDA0BB0-A008-4133-9538-BE0A1CE88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926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2CA66-50D7-40E5-A7C8-06A946BFA5B6}"/>
              </a:ext>
            </a:extLst>
          </p:cNvPr>
          <p:cNvSpPr>
            <a:spLocks noGrp="1"/>
          </p:cNvSpPr>
          <p:nvPr>
            <p:ph type="title"/>
          </p:nvPr>
        </p:nvSpPr>
        <p:spPr/>
        <p:txBody>
          <a:bodyPr/>
          <a:lstStyle/>
          <a:p>
            <a:r>
              <a:rPr lang="en-US"/>
              <a:t>Facebook Published Posts Table | Troy-Bilt - 1 of 26</a:t>
            </a:r>
          </a:p>
        </p:txBody>
      </p:sp>
      <p:graphicFrame>
        <p:nvGraphicFramePr>
          <p:cNvPr id="5" name="Table Placeholder 4">
            <a:extLst>
              <a:ext uri="{FF2B5EF4-FFF2-40B4-BE49-F238E27FC236}">
                <a16:creationId xmlns:a16="http://schemas.microsoft.com/office/drawing/2014/main" id="{852A5907-B9FE-43D4-976D-2C6CB11573D2}"/>
              </a:ext>
            </a:extLst>
          </p:cNvPr>
          <p:cNvGraphicFramePr>
            <a:graphicFrameLocks noGrp="1"/>
          </p:cNvGraphicFramePr>
          <p:nvPr>
            <p:ph type="tbl" sz="quarter" idx="13"/>
            <p:extLst>
              <p:ext uri="{D42A27DB-BD31-4B8C-83A1-F6EECF244321}">
                <p14:modId xmlns:p14="http://schemas.microsoft.com/office/powerpoint/2010/main" val="384230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7496481"/>
                    </a:ext>
                  </a:extLst>
                </a:gridCol>
                <a:gridCol w="822960">
                  <a:extLst>
                    <a:ext uri="{9D8B030D-6E8A-4147-A177-3AD203B41FA5}">
                      <a16:colId xmlns:a16="http://schemas.microsoft.com/office/drawing/2014/main" val="1933099389"/>
                    </a:ext>
                  </a:extLst>
                </a:gridCol>
                <a:gridCol w="271577">
                  <a:extLst>
                    <a:ext uri="{9D8B030D-6E8A-4147-A177-3AD203B41FA5}">
                      <a16:colId xmlns:a16="http://schemas.microsoft.com/office/drawing/2014/main" val="2344489237"/>
                    </a:ext>
                  </a:extLst>
                </a:gridCol>
                <a:gridCol w="271577">
                  <a:extLst>
                    <a:ext uri="{9D8B030D-6E8A-4147-A177-3AD203B41FA5}">
                      <a16:colId xmlns:a16="http://schemas.microsoft.com/office/drawing/2014/main" val="220336334"/>
                    </a:ext>
                  </a:extLst>
                </a:gridCol>
                <a:gridCol w="271577">
                  <a:extLst>
                    <a:ext uri="{9D8B030D-6E8A-4147-A177-3AD203B41FA5}">
                      <a16:colId xmlns:a16="http://schemas.microsoft.com/office/drawing/2014/main" val="3654249846"/>
                    </a:ext>
                  </a:extLst>
                </a:gridCol>
                <a:gridCol w="246888">
                  <a:extLst>
                    <a:ext uri="{9D8B030D-6E8A-4147-A177-3AD203B41FA5}">
                      <a16:colId xmlns:a16="http://schemas.microsoft.com/office/drawing/2014/main" val="3373090462"/>
                    </a:ext>
                  </a:extLst>
                </a:gridCol>
                <a:gridCol w="246888">
                  <a:extLst>
                    <a:ext uri="{9D8B030D-6E8A-4147-A177-3AD203B41FA5}">
                      <a16:colId xmlns:a16="http://schemas.microsoft.com/office/drawing/2014/main" val="2309910719"/>
                    </a:ext>
                  </a:extLst>
                </a:gridCol>
                <a:gridCol w="246888">
                  <a:extLst>
                    <a:ext uri="{9D8B030D-6E8A-4147-A177-3AD203B41FA5}">
                      <a16:colId xmlns:a16="http://schemas.microsoft.com/office/drawing/2014/main" val="1893211342"/>
                    </a:ext>
                  </a:extLst>
                </a:gridCol>
                <a:gridCol w="246888">
                  <a:extLst>
                    <a:ext uri="{9D8B030D-6E8A-4147-A177-3AD203B41FA5}">
                      <a16:colId xmlns:a16="http://schemas.microsoft.com/office/drawing/2014/main" val="1341841621"/>
                    </a:ext>
                  </a:extLst>
                </a:gridCol>
                <a:gridCol w="246888">
                  <a:extLst>
                    <a:ext uri="{9D8B030D-6E8A-4147-A177-3AD203B41FA5}">
                      <a16:colId xmlns:a16="http://schemas.microsoft.com/office/drawing/2014/main" val="2819747769"/>
                    </a:ext>
                  </a:extLst>
                </a:gridCol>
                <a:gridCol w="246888">
                  <a:extLst>
                    <a:ext uri="{9D8B030D-6E8A-4147-A177-3AD203B41FA5}">
                      <a16:colId xmlns:a16="http://schemas.microsoft.com/office/drawing/2014/main" val="4074057326"/>
                    </a:ext>
                  </a:extLst>
                </a:gridCol>
                <a:gridCol w="246888">
                  <a:extLst>
                    <a:ext uri="{9D8B030D-6E8A-4147-A177-3AD203B41FA5}">
                      <a16:colId xmlns:a16="http://schemas.microsoft.com/office/drawing/2014/main" val="4090668796"/>
                    </a:ext>
                  </a:extLst>
                </a:gridCol>
                <a:gridCol w="246888">
                  <a:extLst>
                    <a:ext uri="{9D8B030D-6E8A-4147-A177-3AD203B41FA5}">
                      <a16:colId xmlns:a16="http://schemas.microsoft.com/office/drawing/2014/main" val="973068064"/>
                    </a:ext>
                  </a:extLst>
                </a:gridCol>
                <a:gridCol w="246888">
                  <a:extLst>
                    <a:ext uri="{9D8B030D-6E8A-4147-A177-3AD203B41FA5}">
                      <a16:colId xmlns:a16="http://schemas.microsoft.com/office/drawing/2014/main" val="805835400"/>
                    </a:ext>
                  </a:extLst>
                </a:gridCol>
                <a:gridCol w="246888">
                  <a:extLst>
                    <a:ext uri="{9D8B030D-6E8A-4147-A177-3AD203B41FA5}">
                      <a16:colId xmlns:a16="http://schemas.microsoft.com/office/drawing/2014/main" val="2255717362"/>
                    </a:ext>
                  </a:extLst>
                </a:gridCol>
                <a:gridCol w="246888">
                  <a:extLst>
                    <a:ext uri="{9D8B030D-6E8A-4147-A177-3AD203B41FA5}">
                      <a16:colId xmlns:a16="http://schemas.microsoft.com/office/drawing/2014/main" val="365243727"/>
                    </a:ext>
                  </a:extLst>
                </a:gridCol>
                <a:gridCol w="246888">
                  <a:extLst>
                    <a:ext uri="{9D8B030D-6E8A-4147-A177-3AD203B41FA5}">
                      <a16:colId xmlns:a16="http://schemas.microsoft.com/office/drawing/2014/main" val="292843812"/>
                    </a:ext>
                  </a:extLst>
                </a:gridCol>
                <a:gridCol w="246888">
                  <a:extLst>
                    <a:ext uri="{9D8B030D-6E8A-4147-A177-3AD203B41FA5}">
                      <a16:colId xmlns:a16="http://schemas.microsoft.com/office/drawing/2014/main" val="2046713573"/>
                    </a:ext>
                  </a:extLst>
                </a:gridCol>
                <a:gridCol w="246888">
                  <a:extLst>
                    <a:ext uri="{9D8B030D-6E8A-4147-A177-3AD203B41FA5}">
                      <a16:colId xmlns:a16="http://schemas.microsoft.com/office/drawing/2014/main" val="320020979"/>
                    </a:ext>
                  </a:extLst>
                </a:gridCol>
                <a:gridCol w="246888">
                  <a:extLst>
                    <a:ext uri="{9D8B030D-6E8A-4147-A177-3AD203B41FA5}">
                      <a16:colId xmlns:a16="http://schemas.microsoft.com/office/drawing/2014/main" val="2134520808"/>
                    </a:ext>
                  </a:extLst>
                </a:gridCol>
                <a:gridCol w="246888">
                  <a:extLst>
                    <a:ext uri="{9D8B030D-6E8A-4147-A177-3AD203B41FA5}">
                      <a16:colId xmlns:a16="http://schemas.microsoft.com/office/drawing/2014/main" val="3396879964"/>
                    </a:ext>
                  </a:extLst>
                </a:gridCol>
                <a:gridCol w="246888">
                  <a:extLst>
                    <a:ext uri="{9D8B030D-6E8A-4147-A177-3AD203B41FA5}">
                      <a16:colId xmlns:a16="http://schemas.microsoft.com/office/drawing/2014/main" val="1806504469"/>
                    </a:ext>
                  </a:extLst>
                </a:gridCol>
                <a:gridCol w="246888">
                  <a:extLst>
                    <a:ext uri="{9D8B030D-6E8A-4147-A177-3AD203B41FA5}">
                      <a16:colId xmlns:a16="http://schemas.microsoft.com/office/drawing/2014/main" val="4293310271"/>
                    </a:ext>
                  </a:extLst>
                </a:gridCol>
                <a:gridCol w="246888">
                  <a:extLst>
                    <a:ext uri="{9D8B030D-6E8A-4147-A177-3AD203B41FA5}">
                      <a16:colId xmlns:a16="http://schemas.microsoft.com/office/drawing/2014/main" val="2417009740"/>
                    </a:ext>
                  </a:extLst>
                </a:gridCol>
                <a:gridCol w="246888">
                  <a:extLst>
                    <a:ext uri="{9D8B030D-6E8A-4147-A177-3AD203B41FA5}">
                      <a16:colId xmlns:a16="http://schemas.microsoft.com/office/drawing/2014/main" val="415236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180124"/>
                  </a:ext>
                </a:extLst>
              </a:tr>
            </a:tbl>
          </a:graphicData>
        </a:graphic>
      </p:graphicFrame>
      <p:sp>
        <p:nvSpPr>
          <p:cNvPr id="4" name="Text Placeholder 3">
            <a:extLst>
              <a:ext uri="{FF2B5EF4-FFF2-40B4-BE49-F238E27FC236}">
                <a16:creationId xmlns:a16="http://schemas.microsoft.com/office/drawing/2014/main" id="{DA1F274A-F331-4170-866F-C289F89FF75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11475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0466-9F08-4B72-A7B2-B1FBF87700C2}"/>
              </a:ext>
            </a:extLst>
          </p:cNvPr>
          <p:cNvSpPr>
            <a:spLocks noGrp="1"/>
          </p:cNvSpPr>
          <p:nvPr>
            <p:ph type="title"/>
          </p:nvPr>
        </p:nvSpPr>
        <p:spPr/>
        <p:txBody>
          <a:bodyPr/>
          <a:lstStyle/>
          <a:p>
            <a:r>
              <a:rPr lang="en-US"/>
              <a:t>Facebook Published Posts Table | Troy-Bilt - 2 of 26</a:t>
            </a:r>
          </a:p>
        </p:txBody>
      </p:sp>
      <p:graphicFrame>
        <p:nvGraphicFramePr>
          <p:cNvPr id="5" name="Table Placeholder 4">
            <a:extLst>
              <a:ext uri="{FF2B5EF4-FFF2-40B4-BE49-F238E27FC236}">
                <a16:creationId xmlns:a16="http://schemas.microsoft.com/office/drawing/2014/main" id="{99F82E4F-606F-45D7-AE19-CC85DEBD8014}"/>
              </a:ext>
            </a:extLst>
          </p:cNvPr>
          <p:cNvGraphicFramePr>
            <a:graphicFrameLocks noGrp="1"/>
          </p:cNvGraphicFramePr>
          <p:nvPr>
            <p:ph type="tbl" sz="quarter" idx="13"/>
            <p:extLst>
              <p:ext uri="{D42A27DB-BD31-4B8C-83A1-F6EECF244321}">
                <p14:modId xmlns:p14="http://schemas.microsoft.com/office/powerpoint/2010/main" val="343321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4971968"/>
                    </a:ext>
                  </a:extLst>
                </a:gridCol>
                <a:gridCol w="822960">
                  <a:extLst>
                    <a:ext uri="{9D8B030D-6E8A-4147-A177-3AD203B41FA5}">
                      <a16:colId xmlns:a16="http://schemas.microsoft.com/office/drawing/2014/main" val="3921359967"/>
                    </a:ext>
                  </a:extLst>
                </a:gridCol>
                <a:gridCol w="271577">
                  <a:extLst>
                    <a:ext uri="{9D8B030D-6E8A-4147-A177-3AD203B41FA5}">
                      <a16:colId xmlns:a16="http://schemas.microsoft.com/office/drawing/2014/main" val="728125083"/>
                    </a:ext>
                  </a:extLst>
                </a:gridCol>
                <a:gridCol w="271577">
                  <a:extLst>
                    <a:ext uri="{9D8B030D-6E8A-4147-A177-3AD203B41FA5}">
                      <a16:colId xmlns:a16="http://schemas.microsoft.com/office/drawing/2014/main" val="2197423973"/>
                    </a:ext>
                  </a:extLst>
                </a:gridCol>
                <a:gridCol w="271577">
                  <a:extLst>
                    <a:ext uri="{9D8B030D-6E8A-4147-A177-3AD203B41FA5}">
                      <a16:colId xmlns:a16="http://schemas.microsoft.com/office/drawing/2014/main" val="2849403962"/>
                    </a:ext>
                  </a:extLst>
                </a:gridCol>
                <a:gridCol w="246888">
                  <a:extLst>
                    <a:ext uri="{9D8B030D-6E8A-4147-A177-3AD203B41FA5}">
                      <a16:colId xmlns:a16="http://schemas.microsoft.com/office/drawing/2014/main" val="3142890885"/>
                    </a:ext>
                  </a:extLst>
                </a:gridCol>
                <a:gridCol w="246888">
                  <a:extLst>
                    <a:ext uri="{9D8B030D-6E8A-4147-A177-3AD203B41FA5}">
                      <a16:colId xmlns:a16="http://schemas.microsoft.com/office/drawing/2014/main" val="1732913716"/>
                    </a:ext>
                  </a:extLst>
                </a:gridCol>
                <a:gridCol w="246888">
                  <a:extLst>
                    <a:ext uri="{9D8B030D-6E8A-4147-A177-3AD203B41FA5}">
                      <a16:colId xmlns:a16="http://schemas.microsoft.com/office/drawing/2014/main" val="395795193"/>
                    </a:ext>
                  </a:extLst>
                </a:gridCol>
                <a:gridCol w="246888">
                  <a:extLst>
                    <a:ext uri="{9D8B030D-6E8A-4147-A177-3AD203B41FA5}">
                      <a16:colId xmlns:a16="http://schemas.microsoft.com/office/drawing/2014/main" val="148635185"/>
                    </a:ext>
                  </a:extLst>
                </a:gridCol>
                <a:gridCol w="246888">
                  <a:extLst>
                    <a:ext uri="{9D8B030D-6E8A-4147-A177-3AD203B41FA5}">
                      <a16:colId xmlns:a16="http://schemas.microsoft.com/office/drawing/2014/main" val="2769300107"/>
                    </a:ext>
                  </a:extLst>
                </a:gridCol>
                <a:gridCol w="246888">
                  <a:extLst>
                    <a:ext uri="{9D8B030D-6E8A-4147-A177-3AD203B41FA5}">
                      <a16:colId xmlns:a16="http://schemas.microsoft.com/office/drawing/2014/main" val="3370716012"/>
                    </a:ext>
                  </a:extLst>
                </a:gridCol>
                <a:gridCol w="246888">
                  <a:extLst>
                    <a:ext uri="{9D8B030D-6E8A-4147-A177-3AD203B41FA5}">
                      <a16:colId xmlns:a16="http://schemas.microsoft.com/office/drawing/2014/main" val="3728059574"/>
                    </a:ext>
                  </a:extLst>
                </a:gridCol>
                <a:gridCol w="246888">
                  <a:extLst>
                    <a:ext uri="{9D8B030D-6E8A-4147-A177-3AD203B41FA5}">
                      <a16:colId xmlns:a16="http://schemas.microsoft.com/office/drawing/2014/main" val="2950493333"/>
                    </a:ext>
                  </a:extLst>
                </a:gridCol>
                <a:gridCol w="246888">
                  <a:extLst>
                    <a:ext uri="{9D8B030D-6E8A-4147-A177-3AD203B41FA5}">
                      <a16:colId xmlns:a16="http://schemas.microsoft.com/office/drawing/2014/main" val="3979477632"/>
                    </a:ext>
                  </a:extLst>
                </a:gridCol>
                <a:gridCol w="246888">
                  <a:extLst>
                    <a:ext uri="{9D8B030D-6E8A-4147-A177-3AD203B41FA5}">
                      <a16:colId xmlns:a16="http://schemas.microsoft.com/office/drawing/2014/main" val="1072048473"/>
                    </a:ext>
                  </a:extLst>
                </a:gridCol>
                <a:gridCol w="246888">
                  <a:extLst>
                    <a:ext uri="{9D8B030D-6E8A-4147-A177-3AD203B41FA5}">
                      <a16:colId xmlns:a16="http://schemas.microsoft.com/office/drawing/2014/main" val="291850555"/>
                    </a:ext>
                  </a:extLst>
                </a:gridCol>
                <a:gridCol w="246888">
                  <a:extLst>
                    <a:ext uri="{9D8B030D-6E8A-4147-A177-3AD203B41FA5}">
                      <a16:colId xmlns:a16="http://schemas.microsoft.com/office/drawing/2014/main" val="921198928"/>
                    </a:ext>
                  </a:extLst>
                </a:gridCol>
                <a:gridCol w="246888">
                  <a:extLst>
                    <a:ext uri="{9D8B030D-6E8A-4147-A177-3AD203B41FA5}">
                      <a16:colId xmlns:a16="http://schemas.microsoft.com/office/drawing/2014/main" val="385691390"/>
                    </a:ext>
                  </a:extLst>
                </a:gridCol>
                <a:gridCol w="246888">
                  <a:extLst>
                    <a:ext uri="{9D8B030D-6E8A-4147-A177-3AD203B41FA5}">
                      <a16:colId xmlns:a16="http://schemas.microsoft.com/office/drawing/2014/main" val="3027379450"/>
                    </a:ext>
                  </a:extLst>
                </a:gridCol>
                <a:gridCol w="246888">
                  <a:extLst>
                    <a:ext uri="{9D8B030D-6E8A-4147-A177-3AD203B41FA5}">
                      <a16:colId xmlns:a16="http://schemas.microsoft.com/office/drawing/2014/main" val="3897216968"/>
                    </a:ext>
                  </a:extLst>
                </a:gridCol>
                <a:gridCol w="246888">
                  <a:extLst>
                    <a:ext uri="{9D8B030D-6E8A-4147-A177-3AD203B41FA5}">
                      <a16:colId xmlns:a16="http://schemas.microsoft.com/office/drawing/2014/main" val="2207943704"/>
                    </a:ext>
                  </a:extLst>
                </a:gridCol>
                <a:gridCol w="246888">
                  <a:extLst>
                    <a:ext uri="{9D8B030D-6E8A-4147-A177-3AD203B41FA5}">
                      <a16:colId xmlns:a16="http://schemas.microsoft.com/office/drawing/2014/main" val="2653030674"/>
                    </a:ext>
                  </a:extLst>
                </a:gridCol>
                <a:gridCol w="246888">
                  <a:extLst>
                    <a:ext uri="{9D8B030D-6E8A-4147-A177-3AD203B41FA5}">
                      <a16:colId xmlns:a16="http://schemas.microsoft.com/office/drawing/2014/main" val="1751635611"/>
                    </a:ext>
                  </a:extLst>
                </a:gridCol>
                <a:gridCol w="246888">
                  <a:extLst>
                    <a:ext uri="{9D8B030D-6E8A-4147-A177-3AD203B41FA5}">
                      <a16:colId xmlns:a16="http://schemas.microsoft.com/office/drawing/2014/main" val="2380830045"/>
                    </a:ext>
                  </a:extLst>
                </a:gridCol>
                <a:gridCol w="246888">
                  <a:extLst>
                    <a:ext uri="{9D8B030D-6E8A-4147-A177-3AD203B41FA5}">
                      <a16:colId xmlns:a16="http://schemas.microsoft.com/office/drawing/2014/main" val="4100771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136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- 2018-12-21 14:34:53 </a:t>
                      </a:r>
                      <a:r>
                        <a:rPr kumimoji="0" lang="en-US" sz="1000" b="0" i="0" u="none" strike="noStrike" kern="1200" cap="none" spc="0" normalizeH="0" baseline="0" noProof="0">
                          <a:ln>
                            <a:noFill/>
                          </a:ln>
                          <a:solidFill>
                            <a:prstClr val="black"/>
                          </a:solidFill>
                          <a:effectLst/>
                          <a:uLnTx/>
                          <a:uFillTx/>
                          <a:latin typeface="+mn-lt"/>
                          <a:ea typeface="+mn-ea"/>
                          <a:cs typeface="+mn-cs"/>
                        </a:rPr>
                        <a:t> 
 Banana peels. Coffee grounds. Shredded leaves. Twigs. Your fall leftovers can spring life back into your yard. Learn how with these helpful tips on winter composting. https://bit.ly/2L3j3qn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https://scontent.xx.fbcdn.net/v/t15.13418-10/s720x720/48314077_396580381115176_6483039024897327104_n.jpg?_nc_cat=104&amp;_nc_ht=scontent.xx&amp;oh=322ac612b5e5d68c145c64a4d9be663d&amp;oe=5CF36250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53957775"/>
                  </a:ext>
                </a:extLst>
              </a:tr>
            </a:tbl>
          </a:graphicData>
        </a:graphic>
      </p:graphicFrame>
      <p:sp>
        <p:nvSpPr>
          <p:cNvPr id="4" name="Text Placeholder 3">
            <a:extLst>
              <a:ext uri="{FF2B5EF4-FFF2-40B4-BE49-F238E27FC236}">
                <a16:creationId xmlns:a16="http://schemas.microsoft.com/office/drawing/2014/main" id="{C93A029F-56E9-40BE-B89C-10A8078C11B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04940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011F-E01A-45C7-AA24-556E4797B35A}"/>
              </a:ext>
            </a:extLst>
          </p:cNvPr>
          <p:cNvSpPr>
            <a:spLocks noGrp="1"/>
          </p:cNvSpPr>
          <p:nvPr>
            <p:ph type="title"/>
          </p:nvPr>
        </p:nvSpPr>
        <p:spPr/>
        <p:txBody>
          <a:bodyPr/>
          <a:lstStyle/>
          <a:p>
            <a:r>
              <a:rPr lang="en-US"/>
              <a:t>Facebook Published Posts Table | Troy-Bilt - 3 of 26</a:t>
            </a:r>
          </a:p>
        </p:txBody>
      </p:sp>
      <p:graphicFrame>
        <p:nvGraphicFramePr>
          <p:cNvPr id="5" name="Table Placeholder 4">
            <a:extLst>
              <a:ext uri="{FF2B5EF4-FFF2-40B4-BE49-F238E27FC236}">
                <a16:creationId xmlns:a16="http://schemas.microsoft.com/office/drawing/2014/main" id="{29476E55-99A3-4BD0-9BAA-B420A5BEE6FD}"/>
              </a:ext>
            </a:extLst>
          </p:cNvPr>
          <p:cNvGraphicFramePr>
            <a:graphicFrameLocks noGrp="1"/>
          </p:cNvGraphicFramePr>
          <p:nvPr>
            <p:ph type="tbl" sz="quarter" idx="13"/>
            <p:extLst>
              <p:ext uri="{D42A27DB-BD31-4B8C-83A1-F6EECF244321}">
                <p14:modId xmlns:p14="http://schemas.microsoft.com/office/powerpoint/2010/main" val="333956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4444790"/>
                    </a:ext>
                  </a:extLst>
                </a:gridCol>
                <a:gridCol w="822960">
                  <a:extLst>
                    <a:ext uri="{9D8B030D-6E8A-4147-A177-3AD203B41FA5}">
                      <a16:colId xmlns:a16="http://schemas.microsoft.com/office/drawing/2014/main" val="1952666560"/>
                    </a:ext>
                  </a:extLst>
                </a:gridCol>
                <a:gridCol w="271577">
                  <a:extLst>
                    <a:ext uri="{9D8B030D-6E8A-4147-A177-3AD203B41FA5}">
                      <a16:colId xmlns:a16="http://schemas.microsoft.com/office/drawing/2014/main" val="2351754511"/>
                    </a:ext>
                  </a:extLst>
                </a:gridCol>
                <a:gridCol w="271577">
                  <a:extLst>
                    <a:ext uri="{9D8B030D-6E8A-4147-A177-3AD203B41FA5}">
                      <a16:colId xmlns:a16="http://schemas.microsoft.com/office/drawing/2014/main" val="3773915492"/>
                    </a:ext>
                  </a:extLst>
                </a:gridCol>
                <a:gridCol w="271577">
                  <a:extLst>
                    <a:ext uri="{9D8B030D-6E8A-4147-A177-3AD203B41FA5}">
                      <a16:colId xmlns:a16="http://schemas.microsoft.com/office/drawing/2014/main" val="2668313854"/>
                    </a:ext>
                  </a:extLst>
                </a:gridCol>
                <a:gridCol w="246888">
                  <a:extLst>
                    <a:ext uri="{9D8B030D-6E8A-4147-A177-3AD203B41FA5}">
                      <a16:colId xmlns:a16="http://schemas.microsoft.com/office/drawing/2014/main" val="903731716"/>
                    </a:ext>
                  </a:extLst>
                </a:gridCol>
                <a:gridCol w="246888">
                  <a:extLst>
                    <a:ext uri="{9D8B030D-6E8A-4147-A177-3AD203B41FA5}">
                      <a16:colId xmlns:a16="http://schemas.microsoft.com/office/drawing/2014/main" val="3635249490"/>
                    </a:ext>
                  </a:extLst>
                </a:gridCol>
                <a:gridCol w="246888">
                  <a:extLst>
                    <a:ext uri="{9D8B030D-6E8A-4147-A177-3AD203B41FA5}">
                      <a16:colId xmlns:a16="http://schemas.microsoft.com/office/drawing/2014/main" val="985759785"/>
                    </a:ext>
                  </a:extLst>
                </a:gridCol>
                <a:gridCol w="246888">
                  <a:extLst>
                    <a:ext uri="{9D8B030D-6E8A-4147-A177-3AD203B41FA5}">
                      <a16:colId xmlns:a16="http://schemas.microsoft.com/office/drawing/2014/main" val="3759516922"/>
                    </a:ext>
                  </a:extLst>
                </a:gridCol>
                <a:gridCol w="246888">
                  <a:extLst>
                    <a:ext uri="{9D8B030D-6E8A-4147-A177-3AD203B41FA5}">
                      <a16:colId xmlns:a16="http://schemas.microsoft.com/office/drawing/2014/main" val="2724631571"/>
                    </a:ext>
                  </a:extLst>
                </a:gridCol>
                <a:gridCol w="246888">
                  <a:extLst>
                    <a:ext uri="{9D8B030D-6E8A-4147-A177-3AD203B41FA5}">
                      <a16:colId xmlns:a16="http://schemas.microsoft.com/office/drawing/2014/main" val="2244209091"/>
                    </a:ext>
                  </a:extLst>
                </a:gridCol>
                <a:gridCol w="246888">
                  <a:extLst>
                    <a:ext uri="{9D8B030D-6E8A-4147-A177-3AD203B41FA5}">
                      <a16:colId xmlns:a16="http://schemas.microsoft.com/office/drawing/2014/main" val="3148868780"/>
                    </a:ext>
                  </a:extLst>
                </a:gridCol>
                <a:gridCol w="246888">
                  <a:extLst>
                    <a:ext uri="{9D8B030D-6E8A-4147-A177-3AD203B41FA5}">
                      <a16:colId xmlns:a16="http://schemas.microsoft.com/office/drawing/2014/main" val="1197648029"/>
                    </a:ext>
                  </a:extLst>
                </a:gridCol>
                <a:gridCol w="246888">
                  <a:extLst>
                    <a:ext uri="{9D8B030D-6E8A-4147-A177-3AD203B41FA5}">
                      <a16:colId xmlns:a16="http://schemas.microsoft.com/office/drawing/2014/main" val="3318224987"/>
                    </a:ext>
                  </a:extLst>
                </a:gridCol>
                <a:gridCol w="246888">
                  <a:extLst>
                    <a:ext uri="{9D8B030D-6E8A-4147-A177-3AD203B41FA5}">
                      <a16:colId xmlns:a16="http://schemas.microsoft.com/office/drawing/2014/main" val="479152585"/>
                    </a:ext>
                  </a:extLst>
                </a:gridCol>
                <a:gridCol w="246888">
                  <a:extLst>
                    <a:ext uri="{9D8B030D-6E8A-4147-A177-3AD203B41FA5}">
                      <a16:colId xmlns:a16="http://schemas.microsoft.com/office/drawing/2014/main" val="3459804414"/>
                    </a:ext>
                  </a:extLst>
                </a:gridCol>
                <a:gridCol w="246888">
                  <a:extLst>
                    <a:ext uri="{9D8B030D-6E8A-4147-A177-3AD203B41FA5}">
                      <a16:colId xmlns:a16="http://schemas.microsoft.com/office/drawing/2014/main" val="3349595374"/>
                    </a:ext>
                  </a:extLst>
                </a:gridCol>
                <a:gridCol w="246888">
                  <a:extLst>
                    <a:ext uri="{9D8B030D-6E8A-4147-A177-3AD203B41FA5}">
                      <a16:colId xmlns:a16="http://schemas.microsoft.com/office/drawing/2014/main" val="946484714"/>
                    </a:ext>
                  </a:extLst>
                </a:gridCol>
                <a:gridCol w="246888">
                  <a:extLst>
                    <a:ext uri="{9D8B030D-6E8A-4147-A177-3AD203B41FA5}">
                      <a16:colId xmlns:a16="http://schemas.microsoft.com/office/drawing/2014/main" val="2443706612"/>
                    </a:ext>
                  </a:extLst>
                </a:gridCol>
                <a:gridCol w="246888">
                  <a:extLst>
                    <a:ext uri="{9D8B030D-6E8A-4147-A177-3AD203B41FA5}">
                      <a16:colId xmlns:a16="http://schemas.microsoft.com/office/drawing/2014/main" val="3253974517"/>
                    </a:ext>
                  </a:extLst>
                </a:gridCol>
                <a:gridCol w="246888">
                  <a:extLst>
                    <a:ext uri="{9D8B030D-6E8A-4147-A177-3AD203B41FA5}">
                      <a16:colId xmlns:a16="http://schemas.microsoft.com/office/drawing/2014/main" val="589834798"/>
                    </a:ext>
                  </a:extLst>
                </a:gridCol>
                <a:gridCol w="246888">
                  <a:extLst>
                    <a:ext uri="{9D8B030D-6E8A-4147-A177-3AD203B41FA5}">
                      <a16:colId xmlns:a16="http://schemas.microsoft.com/office/drawing/2014/main" val="716799771"/>
                    </a:ext>
                  </a:extLst>
                </a:gridCol>
                <a:gridCol w="246888">
                  <a:extLst>
                    <a:ext uri="{9D8B030D-6E8A-4147-A177-3AD203B41FA5}">
                      <a16:colId xmlns:a16="http://schemas.microsoft.com/office/drawing/2014/main" val="1364223396"/>
                    </a:ext>
                  </a:extLst>
                </a:gridCol>
                <a:gridCol w="246888">
                  <a:extLst>
                    <a:ext uri="{9D8B030D-6E8A-4147-A177-3AD203B41FA5}">
                      <a16:colId xmlns:a16="http://schemas.microsoft.com/office/drawing/2014/main" val="1007628005"/>
                    </a:ext>
                  </a:extLst>
                </a:gridCol>
                <a:gridCol w="246888">
                  <a:extLst>
                    <a:ext uri="{9D8B030D-6E8A-4147-A177-3AD203B41FA5}">
                      <a16:colId xmlns:a16="http://schemas.microsoft.com/office/drawing/2014/main" val="4004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41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- 2018-11-28 19:00:01 </a:t>
                      </a:r>
                      <a:r>
                        <a:rPr kumimoji="0" lang="en-US" sz="1000" b="0" i="0" u="none" strike="noStrike" kern="1200" cap="none" spc="0" normalizeH="0" baseline="0" noProof="0">
                          <a:ln>
                            <a:noFill/>
                          </a:ln>
                          <a:solidFill>
                            <a:prstClr val="black"/>
                          </a:solidFill>
                          <a:effectLst/>
                          <a:uLnTx/>
                          <a:uFillTx/>
                          <a:latin typeface="+mn-lt"/>
                          <a:ea typeface="+mn-ea"/>
                          <a:cs typeface="+mn-cs"/>
                        </a:rPr>
                        <a:t> 
 What flowers can be planted this winter? Just Ask Troy. Add life to your outdoors this season with these winter flowers: http://bit.ly/2Q4nHKF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https://scontent.xx.fbcdn.net/v/t1.0-9/s720x720/46949324_1954351928019874_7442386039940841472_o.jpg?_nc_cat=106&amp;_nc_ht=scontent.xx&amp;oh=1e73042649c14f5a70fe6b7852ccf067&amp;oe=5CE80D5C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015813"/>
                  </a:ext>
                </a:extLst>
              </a:tr>
            </a:tbl>
          </a:graphicData>
        </a:graphic>
      </p:graphicFrame>
      <p:sp>
        <p:nvSpPr>
          <p:cNvPr id="4" name="Text Placeholder 3">
            <a:extLst>
              <a:ext uri="{FF2B5EF4-FFF2-40B4-BE49-F238E27FC236}">
                <a16:creationId xmlns:a16="http://schemas.microsoft.com/office/drawing/2014/main" id="{563EC420-A5E8-4533-A291-5E678DE55FA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6477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9DF0-A1AF-45E0-89CC-70D58FA77C71}"/>
              </a:ext>
            </a:extLst>
          </p:cNvPr>
          <p:cNvSpPr>
            <a:spLocks noGrp="1"/>
          </p:cNvSpPr>
          <p:nvPr>
            <p:ph type="title"/>
          </p:nvPr>
        </p:nvSpPr>
        <p:spPr/>
        <p:txBody>
          <a:bodyPr/>
          <a:lstStyle/>
          <a:p>
            <a:r>
              <a:rPr lang="en-US"/>
              <a:t>Facebook Published Posts Table | Troy-Bilt - 4 of 26</a:t>
            </a:r>
          </a:p>
        </p:txBody>
      </p:sp>
      <p:graphicFrame>
        <p:nvGraphicFramePr>
          <p:cNvPr id="5" name="Table Placeholder 4">
            <a:extLst>
              <a:ext uri="{FF2B5EF4-FFF2-40B4-BE49-F238E27FC236}">
                <a16:creationId xmlns:a16="http://schemas.microsoft.com/office/drawing/2014/main" id="{C765868E-AC16-43C8-9A25-3FA69E695A59}"/>
              </a:ext>
            </a:extLst>
          </p:cNvPr>
          <p:cNvGraphicFramePr>
            <a:graphicFrameLocks noGrp="1"/>
          </p:cNvGraphicFramePr>
          <p:nvPr>
            <p:ph type="tbl" sz="quarter" idx="13"/>
            <p:extLst>
              <p:ext uri="{D42A27DB-BD31-4B8C-83A1-F6EECF244321}">
                <p14:modId xmlns:p14="http://schemas.microsoft.com/office/powerpoint/2010/main" val="316406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2183651"/>
                    </a:ext>
                  </a:extLst>
                </a:gridCol>
                <a:gridCol w="822960">
                  <a:extLst>
                    <a:ext uri="{9D8B030D-6E8A-4147-A177-3AD203B41FA5}">
                      <a16:colId xmlns:a16="http://schemas.microsoft.com/office/drawing/2014/main" val="2978296290"/>
                    </a:ext>
                  </a:extLst>
                </a:gridCol>
                <a:gridCol w="271577">
                  <a:extLst>
                    <a:ext uri="{9D8B030D-6E8A-4147-A177-3AD203B41FA5}">
                      <a16:colId xmlns:a16="http://schemas.microsoft.com/office/drawing/2014/main" val="2795895070"/>
                    </a:ext>
                  </a:extLst>
                </a:gridCol>
                <a:gridCol w="271577">
                  <a:extLst>
                    <a:ext uri="{9D8B030D-6E8A-4147-A177-3AD203B41FA5}">
                      <a16:colId xmlns:a16="http://schemas.microsoft.com/office/drawing/2014/main" val="538189480"/>
                    </a:ext>
                  </a:extLst>
                </a:gridCol>
                <a:gridCol w="271577">
                  <a:extLst>
                    <a:ext uri="{9D8B030D-6E8A-4147-A177-3AD203B41FA5}">
                      <a16:colId xmlns:a16="http://schemas.microsoft.com/office/drawing/2014/main" val="3992493536"/>
                    </a:ext>
                  </a:extLst>
                </a:gridCol>
                <a:gridCol w="246888">
                  <a:extLst>
                    <a:ext uri="{9D8B030D-6E8A-4147-A177-3AD203B41FA5}">
                      <a16:colId xmlns:a16="http://schemas.microsoft.com/office/drawing/2014/main" val="3416507782"/>
                    </a:ext>
                  </a:extLst>
                </a:gridCol>
                <a:gridCol w="246888">
                  <a:extLst>
                    <a:ext uri="{9D8B030D-6E8A-4147-A177-3AD203B41FA5}">
                      <a16:colId xmlns:a16="http://schemas.microsoft.com/office/drawing/2014/main" val="2951655653"/>
                    </a:ext>
                  </a:extLst>
                </a:gridCol>
                <a:gridCol w="246888">
                  <a:extLst>
                    <a:ext uri="{9D8B030D-6E8A-4147-A177-3AD203B41FA5}">
                      <a16:colId xmlns:a16="http://schemas.microsoft.com/office/drawing/2014/main" val="3014533097"/>
                    </a:ext>
                  </a:extLst>
                </a:gridCol>
                <a:gridCol w="246888">
                  <a:extLst>
                    <a:ext uri="{9D8B030D-6E8A-4147-A177-3AD203B41FA5}">
                      <a16:colId xmlns:a16="http://schemas.microsoft.com/office/drawing/2014/main" val="718054922"/>
                    </a:ext>
                  </a:extLst>
                </a:gridCol>
                <a:gridCol w="246888">
                  <a:extLst>
                    <a:ext uri="{9D8B030D-6E8A-4147-A177-3AD203B41FA5}">
                      <a16:colId xmlns:a16="http://schemas.microsoft.com/office/drawing/2014/main" val="995569357"/>
                    </a:ext>
                  </a:extLst>
                </a:gridCol>
                <a:gridCol w="246888">
                  <a:extLst>
                    <a:ext uri="{9D8B030D-6E8A-4147-A177-3AD203B41FA5}">
                      <a16:colId xmlns:a16="http://schemas.microsoft.com/office/drawing/2014/main" val="1982978418"/>
                    </a:ext>
                  </a:extLst>
                </a:gridCol>
                <a:gridCol w="246888">
                  <a:extLst>
                    <a:ext uri="{9D8B030D-6E8A-4147-A177-3AD203B41FA5}">
                      <a16:colId xmlns:a16="http://schemas.microsoft.com/office/drawing/2014/main" val="4085962061"/>
                    </a:ext>
                  </a:extLst>
                </a:gridCol>
                <a:gridCol w="246888">
                  <a:extLst>
                    <a:ext uri="{9D8B030D-6E8A-4147-A177-3AD203B41FA5}">
                      <a16:colId xmlns:a16="http://schemas.microsoft.com/office/drawing/2014/main" val="503104651"/>
                    </a:ext>
                  </a:extLst>
                </a:gridCol>
                <a:gridCol w="246888">
                  <a:extLst>
                    <a:ext uri="{9D8B030D-6E8A-4147-A177-3AD203B41FA5}">
                      <a16:colId xmlns:a16="http://schemas.microsoft.com/office/drawing/2014/main" val="1545115596"/>
                    </a:ext>
                  </a:extLst>
                </a:gridCol>
                <a:gridCol w="246888">
                  <a:extLst>
                    <a:ext uri="{9D8B030D-6E8A-4147-A177-3AD203B41FA5}">
                      <a16:colId xmlns:a16="http://schemas.microsoft.com/office/drawing/2014/main" val="318440764"/>
                    </a:ext>
                  </a:extLst>
                </a:gridCol>
                <a:gridCol w="246888">
                  <a:extLst>
                    <a:ext uri="{9D8B030D-6E8A-4147-A177-3AD203B41FA5}">
                      <a16:colId xmlns:a16="http://schemas.microsoft.com/office/drawing/2014/main" val="2250816116"/>
                    </a:ext>
                  </a:extLst>
                </a:gridCol>
                <a:gridCol w="246888">
                  <a:extLst>
                    <a:ext uri="{9D8B030D-6E8A-4147-A177-3AD203B41FA5}">
                      <a16:colId xmlns:a16="http://schemas.microsoft.com/office/drawing/2014/main" val="1477138582"/>
                    </a:ext>
                  </a:extLst>
                </a:gridCol>
                <a:gridCol w="246888">
                  <a:extLst>
                    <a:ext uri="{9D8B030D-6E8A-4147-A177-3AD203B41FA5}">
                      <a16:colId xmlns:a16="http://schemas.microsoft.com/office/drawing/2014/main" val="1088664218"/>
                    </a:ext>
                  </a:extLst>
                </a:gridCol>
                <a:gridCol w="246888">
                  <a:extLst>
                    <a:ext uri="{9D8B030D-6E8A-4147-A177-3AD203B41FA5}">
                      <a16:colId xmlns:a16="http://schemas.microsoft.com/office/drawing/2014/main" val="1378762774"/>
                    </a:ext>
                  </a:extLst>
                </a:gridCol>
                <a:gridCol w="246888">
                  <a:extLst>
                    <a:ext uri="{9D8B030D-6E8A-4147-A177-3AD203B41FA5}">
                      <a16:colId xmlns:a16="http://schemas.microsoft.com/office/drawing/2014/main" val="2913958210"/>
                    </a:ext>
                  </a:extLst>
                </a:gridCol>
                <a:gridCol w="246888">
                  <a:extLst>
                    <a:ext uri="{9D8B030D-6E8A-4147-A177-3AD203B41FA5}">
                      <a16:colId xmlns:a16="http://schemas.microsoft.com/office/drawing/2014/main" val="1271223726"/>
                    </a:ext>
                  </a:extLst>
                </a:gridCol>
                <a:gridCol w="246888">
                  <a:extLst>
                    <a:ext uri="{9D8B030D-6E8A-4147-A177-3AD203B41FA5}">
                      <a16:colId xmlns:a16="http://schemas.microsoft.com/office/drawing/2014/main" val="3673677990"/>
                    </a:ext>
                  </a:extLst>
                </a:gridCol>
                <a:gridCol w="246888">
                  <a:extLst>
                    <a:ext uri="{9D8B030D-6E8A-4147-A177-3AD203B41FA5}">
                      <a16:colId xmlns:a16="http://schemas.microsoft.com/office/drawing/2014/main" val="1568549537"/>
                    </a:ext>
                  </a:extLst>
                </a:gridCol>
                <a:gridCol w="246888">
                  <a:extLst>
                    <a:ext uri="{9D8B030D-6E8A-4147-A177-3AD203B41FA5}">
                      <a16:colId xmlns:a16="http://schemas.microsoft.com/office/drawing/2014/main" val="851796812"/>
                    </a:ext>
                  </a:extLst>
                </a:gridCol>
                <a:gridCol w="246888">
                  <a:extLst>
                    <a:ext uri="{9D8B030D-6E8A-4147-A177-3AD203B41FA5}">
                      <a16:colId xmlns:a16="http://schemas.microsoft.com/office/drawing/2014/main" val="129681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29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- 2018-11-26 16:29:37 </a:t>
                      </a:r>
                      <a:r>
                        <a:rPr kumimoji="0" lang="en-US" sz="1000" b="0" i="0" u="none" strike="noStrike" kern="1200" cap="none" spc="0" normalizeH="0" baseline="0" noProof="0">
                          <a:ln>
                            <a:noFill/>
                          </a:ln>
                          <a:solidFill>
                            <a:prstClr val="black"/>
                          </a:solidFill>
                          <a:effectLst/>
                          <a:uLnTx/>
                          <a:uFillTx/>
                          <a:latin typeface="+mn-lt"/>
                          <a:ea typeface="+mn-ea"/>
                          <a:cs typeface="+mn-cs"/>
                        </a:rPr>
                        <a:t> 
 Snowy driveway? No problem.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https://scontent.xx.fbcdn.net/v/t15.13418-10/p720x720/45330635_1932624990379976_3741949798048071680_n.jpg?_nc_cat=103&amp;_nc_ht=scontent.xx&amp;oh=290eaf42dd9d8156f7011342991936d3&amp;oe=5CEE951A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3774052"/>
                  </a:ext>
                </a:extLst>
              </a:tr>
            </a:tbl>
          </a:graphicData>
        </a:graphic>
      </p:graphicFrame>
      <p:sp>
        <p:nvSpPr>
          <p:cNvPr id="4" name="Text Placeholder 3">
            <a:extLst>
              <a:ext uri="{FF2B5EF4-FFF2-40B4-BE49-F238E27FC236}">
                <a16:creationId xmlns:a16="http://schemas.microsoft.com/office/drawing/2014/main" id="{087E51C0-D769-4832-A56E-B0E20631338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48247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C8DD-C090-4249-8F6A-9866F279CC3B}"/>
              </a:ext>
            </a:extLst>
          </p:cNvPr>
          <p:cNvSpPr>
            <a:spLocks noGrp="1"/>
          </p:cNvSpPr>
          <p:nvPr>
            <p:ph type="title"/>
          </p:nvPr>
        </p:nvSpPr>
        <p:spPr/>
        <p:txBody>
          <a:bodyPr/>
          <a:lstStyle/>
          <a:p>
            <a:r>
              <a:rPr lang="en-US"/>
              <a:t>Facebook Published Posts Table | Troy-Bilt - 5 of 26</a:t>
            </a:r>
          </a:p>
        </p:txBody>
      </p:sp>
      <p:graphicFrame>
        <p:nvGraphicFramePr>
          <p:cNvPr id="5" name="Table Placeholder 4">
            <a:extLst>
              <a:ext uri="{FF2B5EF4-FFF2-40B4-BE49-F238E27FC236}">
                <a16:creationId xmlns:a16="http://schemas.microsoft.com/office/drawing/2014/main" id="{15CCE77A-5FED-4758-8DE0-37EE1F8F81DC}"/>
              </a:ext>
            </a:extLst>
          </p:cNvPr>
          <p:cNvGraphicFramePr>
            <a:graphicFrameLocks noGrp="1"/>
          </p:cNvGraphicFramePr>
          <p:nvPr>
            <p:ph type="tbl" sz="quarter" idx="13"/>
            <p:extLst>
              <p:ext uri="{D42A27DB-BD31-4B8C-83A1-F6EECF244321}">
                <p14:modId xmlns:p14="http://schemas.microsoft.com/office/powerpoint/2010/main" val="172257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2710797"/>
                    </a:ext>
                  </a:extLst>
                </a:gridCol>
                <a:gridCol w="822960">
                  <a:extLst>
                    <a:ext uri="{9D8B030D-6E8A-4147-A177-3AD203B41FA5}">
                      <a16:colId xmlns:a16="http://schemas.microsoft.com/office/drawing/2014/main" val="4023302319"/>
                    </a:ext>
                  </a:extLst>
                </a:gridCol>
                <a:gridCol w="271577">
                  <a:extLst>
                    <a:ext uri="{9D8B030D-6E8A-4147-A177-3AD203B41FA5}">
                      <a16:colId xmlns:a16="http://schemas.microsoft.com/office/drawing/2014/main" val="1665314945"/>
                    </a:ext>
                  </a:extLst>
                </a:gridCol>
                <a:gridCol w="271577">
                  <a:extLst>
                    <a:ext uri="{9D8B030D-6E8A-4147-A177-3AD203B41FA5}">
                      <a16:colId xmlns:a16="http://schemas.microsoft.com/office/drawing/2014/main" val="3454592311"/>
                    </a:ext>
                  </a:extLst>
                </a:gridCol>
                <a:gridCol w="271577">
                  <a:extLst>
                    <a:ext uri="{9D8B030D-6E8A-4147-A177-3AD203B41FA5}">
                      <a16:colId xmlns:a16="http://schemas.microsoft.com/office/drawing/2014/main" val="3219453787"/>
                    </a:ext>
                  </a:extLst>
                </a:gridCol>
                <a:gridCol w="246888">
                  <a:extLst>
                    <a:ext uri="{9D8B030D-6E8A-4147-A177-3AD203B41FA5}">
                      <a16:colId xmlns:a16="http://schemas.microsoft.com/office/drawing/2014/main" val="1582112271"/>
                    </a:ext>
                  </a:extLst>
                </a:gridCol>
                <a:gridCol w="246888">
                  <a:extLst>
                    <a:ext uri="{9D8B030D-6E8A-4147-A177-3AD203B41FA5}">
                      <a16:colId xmlns:a16="http://schemas.microsoft.com/office/drawing/2014/main" val="1694985331"/>
                    </a:ext>
                  </a:extLst>
                </a:gridCol>
                <a:gridCol w="246888">
                  <a:extLst>
                    <a:ext uri="{9D8B030D-6E8A-4147-A177-3AD203B41FA5}">
                      <a16:colId xmlns:a16="http://schemas.microsoft.com/office/drawing/2014/main" val="2604282"/>
                    </a:ext>
                  </a:extLst>
                </a:gridCol>
                <a:gridCol w="246888">
                  <a:extLst>
                    <a:ext uri="{9D8B030D-6E8A-4147-A177-3AD203B41FA5}">
                      <a16:colId xmlns:a16="http://schemas.microsoft.com/office/drawing/2014/main" val="1131977452"/>
                    </a:ext>
                  </a:extLst>
                </a:gridCol>
                <a:gridCol w="246888">
                  <a:extLst>
                    <a:ext uri="{9D8B030D-6E8A-4147-A177-3AD203B41FA5}">
                      <a16:colId xmlns:a16="http://schemas.microsoft.com/office/drawing/2014/main" val="2274683807"/>
                    </a:ext>
                  </a:extLst>
                </a:gridCol>
                <a:gridCol w="246888">
                  <a:extLst>
                    <a:ext uri="{9D8B030D-6E8A-4147-A177-3AD203B41FA5}">
                      <a16:colId xmlns:a16="http://schemas.microsoft.com/office/drawing/2014/main" val="3049212286"/>
                    </a:ext>
                  </a:extLst>
                </a:gridCol>
                <a:gridCol w="246888">
                  <a:extLst>
                    <a:ext uri="{9D8B030D-6E8A-4147-A177-3AD203B41FA5}">
                      <a16:colId xmlns:a16="http://schemas.microsoft.com/office/drawing/2014/main" val="4202080191"/>
                    </a:ext>
                  </a:extLst>
                </a:gridCol>
                <a:gridCol w="246888">
                  <a:extLst>
                    <a:ext uri="{9D8B030D-6E8A-4147-A177-3AD203B41FA5}">
                      <a16:colId xmlns:a16="http://schemas.microsoft.com/office/drawing/2014/main" val="4262965220"/>
                    </a:ext>
                  </a:extLst>
                </a:gridCol>
                <a:gridCol w="246888">
                  <a:extLst>
                    <a:ext uri="{9D8B030D-6E8A-4147-A177-3AD203B41FA5}">
                      <a16:colId xmlns:a16="http://schemas.microsoft.com/office/drawing/2014/main" val="2375680612"/>
                    </a:ext>
                  </a:extLst>
                </a:gridCol>
                <a:gridCol w="246888">
                  <a:extLst>
                    <a:ext uri="{9D8B030D-6E8A-4147-A177-3AD203B41FA5}">
                      <a16:colId xmlns:a16="http://schemas.microsoft.com/office/drawing/2014/main" val="1797265599"/>
                    </a:ext>
                  </a:extLst>
                </a:gridCol>
                <a:gridCol w="246888">
                  <a:extLst>
                    <a:ext uri="{9D8B030D-6E8A-4147-A177-3AD203B41FA5}">
                      <a16:colId xmlns:a16="http://schemas.microsoft.com/office/drawing/2014/main" val="2644841696"/>
                    </a:ext>
                  </a:extLst>
                </a:gridCol>
                <a:gridCol w="246888">
                  <a:extLst>
                    <a:ext uri="{9D8B030D-6E8A-4147-A177-3AD203B41FA5}">
                      <a16:colId xmlns:a16="http://schemas.microsoft.com/office/drawing/2014/main" val="1634212774"/>
                    </a:ext>
                  </a:extLst>
                </a:gridCol>
                <a:gridCol w="246888">
                  <a:extLst>
                    <a:ext uri="{9D8B030D-6E8A-4147-A177-3AD203B41FA5}">
                      <a16:colId xmlns:a16="http://schemas.microsoft.com/office/drawing/2014/main" val="573546272"/>
                    </a:ext>
                  </a:extLst>
                </a:gridCol>
                <a:gridCol w="246888">
                  <a:extLst>
                    <a:ext uri="{9D8B030D-6E8A-4147-A177-3AD203B41FA5}">
                      <a16:colId xmlns:a16="http://schemas.microsoft.com/office/drawing/2014/main" val="405399613"/>
                    </a:ext>
                  </a:extLst>
                </a:gridCol>
                <a:gridCol w="246888">
                  <a:extLst>
                    <a:ext uri="{9D8B030D-6E8A-4147-A177-3AD203B41FA5}">
                      <a16:colId xmlns:a16="http://schemas.microsoft.com/office/drawing/2014/main" val="2187691056"/>
                    </a:ext>
                  </a:extLst>
                </a:gridCol>
                <a:gridCol w="246888">
                  <a:extLst>
                    <a:ext uri="{9D8B030D-6E8A-4147-A177-3AD203B41FA5}">
                      <a16:colId xmlns:a16="http://schemas.microsoft.com/office/drawing/2014/main" val="459539212"/>
                    </a:ext>
                  </a:extLst>
                </a:gridCol>
                <a:gridCol w="246888">
                  <a:extLst>
                    <a:ext uri="{9D8B030D-6E8A-4147-A177-3AD203B41FA5}">
                      <a16:colId xmlns:a16="http://schemas.microsoft.com/office/drawing/2014/main" val="221470567"/>
                    </a:ext>
                  </a:extLst>
                </a:gridCol>
                <a:gridCol w="246888">
                  <a:extLst>
                    <a:ext uri="{9D8B030D-6E8A-4147-A177-3AD203B41FA5}">
                      <a16:colId xmlns:a16="http://schemas.microsoft.com/office/drawing/2014/main" val="190777337"/>
                    </a:ext>
                  </a:extLst>
                </a:gridCol>
                <a:gridCol w="246888">
                  <a:extLst>
                    <a:ext uri="{9D8B030D-6E8A-4147-A177-3AD203B41FA5}">
                      <a16:colId xmlns:a16="http://schemas.microsoft.com/office/drawing/2014/main" val="340951959"/>
                    </a:ext>
                  </a:extLst>
                </a:gridCol>
                <a:gridCol w="246888">
                  <a:extLst>
                    <a:ext uri="{9D8B030D-6E8A-4147-A177-3AD203B41FA5}">
                      <a16:colId xmlns:a16="http://schemas.microsoft.com/office/drawing/2014/main" val="392948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040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- 2018-11-20 16:00:17 </a:t>
                      </a:r>
                      <a:r>
                        <a:rPr kumimoji="0" lang="en-US" sz="1000" b="0" i="0" u="none" strike="noStrike" kern="1200" cap="none" spc="0" normalizeH="0" baseline="0" noProof="0">
                          <a:ln>
                            <a:noFill/>
                          </a:ln>
                          <a:solidFill>
                            <a:prstClr val="black"/>
                          </a:solidFill>
                          <a:effectLst/>
                          <a:uLnTx/>
                          <a:uFillTx/>
                          <a:latin typeface="+mn-lt"/>
                          <a:ea typeface="+mn-ea"/>
                          <a:cs typeface="+mn-cs"/>
                        </a:rPr>
                        <a:t> 
 Keep your lawn safe from everything winter brings this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https://scontent.xx.fbcdn.net/v/t15.5256-10/s720x720/46059461_548479072261272_141221406615535616_n.jpg?_nc_cat=104&amp;_nc_ht=scontent.xx&amp;oh=7baf0bc24cbac8dcb579c90519a95d23&amp;oe=5CB832B0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2366028"/>
                  </a:ext>
                </a:extLst>
              </a:tr>
            </a:tbl>
          </a:graphicData>
        </a:graphic>
      </p:graphicFrame>
      <p:sp>
        <p:nvSpPr>
          <p:cNvPr id="4" name="Text Placeholder 3">
            <a:extLst>
              <a:ext uri="{FF2B5EF4-FFF2-40B4-BE49-F238E27FC236}">
                <a16:creationId xmlns:a16="http://schemas.microsoft.com/office/drawing/2014/main" id="{ECA05F28-DE48-45E8-AAF3-6E838380AD9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38322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608A2-A860-4BBE-8087-54EBCFED65CC}"/>
              </a:ext>
            </a:extLst>
          </p:cNvPr>
          <p:cNvSpPr>
            <a:spLocks noGrp="1"/>
          </p:cNvSpPr>
          <p:nvPr>
            <p:ph type="title"/>
          </p:nvPr>
        </p:nvSpPr>
        <p:spPr/>
        <p:txBody>
          <a:bodyPr/>
          <a:lstStyle/>
          <a:p>
            <a:r>
              <a:rPr lang="en-US"/>
              <a:t>Facebook Published Posts Table | Troy-Bilt - 6 of 26</a:t>
            </a:r>
          </a:p>
        </p:txBody>
      </p:sp>
      <p:graphicFrame>
        <p:nvGraphicFramePr>
          <p:cNvPr id="5" name="Table Placeholder 4">
            <a:extLst>
              <a:ext uri="{FF2B5EF4-FFF2-40B4-BE49-F238E27FC236}">
                <a16:creationId xmlns:a16="http://schemas.microsoft.com/office/drawing/2014/main" id="{D1DA122D-5A34-4CF6-B24C-80549EA0477A}"/>
              </a:ext>
            </a:extLst>
          </p:cNvPr>
          <p:cNvGraphicFramePr>
            <a:graphicFrameLocks noGrp="1"/>
          </p:cNvGraphicFramePr>
          <p:nvPr>
            <p:ph type="tbl" sz="quarter" idx="13"/>
            <p:extLst>
              <p:ext uri="{D42A27DB-BD31-4B8C-83A1-F6EECF244321}">
                <p14:modId xmlns:p14="http://schemas.microsoft.com/office/powerpoint/2010/main" val="194339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6797872"/>
                    </a:ext>
                  </a:extLst>
                </a:gridCol>
                <a:gridCol w="822960">
                  <a:extLst>
                    <a:ext uri="{9D8B030D-6E8A-4147-A177-3AD203B41FA5}">
                      <a16:colId xmlns:a16="http://schemas.microsoft.com/office/drawing/2014/main" val="246092232"/>
                    </a:ext>
                  </a:extLst>
                </a:gridCol>
                <a:gridCol w="271577">
                  <a:extLst>
                    <a:ext uri="{9D8B030D-6E8A-4147-A177-3AD203B41FA5}">
                      <a16:colId xmlns:a16="http://schemas.microsoft.com/office/drawing/2014/main" val="2841255981"/>
                    </a:ext>
                  </a:extLst>
                </a:gridCol>
                <a:gridCol w="271577">
                  <a:extLst>
                    <a:ext uri="{9D8B030D-6E8A-4147-A177-3AD203B41FA5}">
                      <a16:colId xmlns:a16="http://schemas.microsoft.com/office/drawing/2014/main" val="391096223"/>
                    </a:ext>
                  </a:extLst>
                </a:gridCol>
                <a:gridCol w="271577">
                  <a:extLst>
                    <a:ext uri="{9D8B030D-6E8A-4147-A177-3AD203B41FA5}">
                      <a16:colId xmlns:a16="http://schemas.microsoft.com/office/drawing/2014/main" val="3967243465"/>
                    </a:ext>
                  </a:extLst>
                </a:gridCol>
                <a:gridCol w="246888">
                  <a:extLst>
                    <a:ext uri="{9D8B030D-6E8A-4147-A177-3AD203B41FA5}">
                      <a16:colId xmlns:a16="http://schemas.microsoft.com/office/drawing/2014/main" val="292463322"/>
                    </a:ext>
                  </a:extLst>
                </a:gridCol>
                <a:gridCol w="246888">
                  <a:extLst>
                    <a:ext uri="{9D8B030D-6E8A-4147-A177-3AD203B41FA5}">
                      <a16:colId xmlns:a16="http://schemas.microsoft.com/office/drawing/2014/main" val="1503924525"/>
                    </a:ext>
                  </a:extLst>
                </a:gridCol>
                <a:gridCol w="246888">
                  <a:extLst>
                    <a:ext uri="{9D8B030D-6E8A-4147-A177-3AD203B41FA5}">
                      <a16:colId xmlns:a16="http://schemas.microsoft.com/office/drawing/2014/main" val="4233964740"/>
                    </a:ext>
                  </a:extLst>
                </a:gridCol>
                <a:gridCol w="246888">
                  <a:extLst>
                    <a:ext uri="{9D8B030D-6E8A-4147-A177-3AD203B41FA5}">
                      <a16:colId xmlns:a16="http://schemas.microsoft.com/office/drawing/2014/main" val="2097574700"/>
                    </a:ext>
                  </a:extLst>
                </a:gridCol>
                <a:gridCol w="246888">
                  <a:extLst>
                    <a:ext uri="{9D8B030D-6E8A-4147-A177-3AD203B41FA5}">
                      <a16:colId xmlns:a16="http://schemas.microsoft.com/office/drawing/2014/main" val="1877425011"/>
                    </a:ext>
                  </a:extLst>
                </a:gridCol>
                <a:gridCol w="246888">
                  <a:extLst>
                    <a:ext uri="{9D8B030D-6E8A-4147-A177-3AD203B41FA5}">
                      <a16:colId xmlns:a16="http://schemas.microsoft.com/office/drawing/2014/main" val="908667915"/>
                    </a:ext>
                  </a:extLst>
                </a:gridCol>
                <a:gridCol w="246888">
                  <a:extLst>
                    <a:ext uri="{9D8B030D-6E8A-4147-A177-3AD203B41FA5}">
                      <a16:colId xmlns:a16="http://schemas.microsoft.com/office/drawing/2014/main" val="2795157939"/>
                    </a:ext>
                  </a:extLst>
                </a:gridCol>
                <a:gridCol w="246888">
                  <a:extLst>
                    <a:ext uri="{9D8B030D-6E8A-4147-A177-3AD203B41FA5}">
                      <a16:colId xmlns:a16="http://schemas.microsoft.com/office/drawing/2014/main" val="3272721880"/>
                    </a:ext>
                  </a:extLst>
                </a:gridCol>
                <a:gridCol w="246888">
                  <a:extLst>
                    <a:ext uri="{9D8B030D-6E8A-4147-A177-3AD203B41FA5}">
                      <a16:colId xmlns:a16="http://schemas.microsoft.com/office/drawing/2014/main" val="3842654451"/>
                    </a:ext>
                  </a:extLst>
                </a:gridCol>
                <a:gridCol w="246888">
                  <a:extLst>
                    <a:ext uri="{9D8B030D-6E8A-4147-A177-3AD203B41FA5}">
                      <a16:colId xmlns:a16="http://schemas.microsoft.com/office/drawing/2014/main" val="917905050"/>
                    </a:ext>
                  </a:extLst>
                </a:gridCol>
                <a:gridCol w="246888">
                  <a:extLst>
                    <a:ext uri="{9D8B030D-6E8A-4147-A177-3AD203B41FA5}">
                      <a16:colId xmlns:a16="http://schemas.microsoft.com/office/drawing/2014/main" val="39472836"/>
                    </a:ext>
                  </a:extLst>
                </a:gridCol>
                <a:gridCol w="246888">
                  <a:extLst>
                    <a:ext uri="{9D8B030D-6E8A-4147-A177-3AD203B41FA5}">
                      <a16:colId xmlns:a16="http://schemas.microsoft.com/office/drawing/2014/main" val="4111446971"/>
                    </a:ext>
                  </a:extLst>
                </a:gridCol>
                <a:gridCol w="246888">
                  <a:extLst>
                    <a:ext uri="{9D8B030D-6E8A-4147-A177-3AD203B41FA5}">
                      <a16:colId xmlns:a16="http://schemas.microsoft.com/office/drawing/2014/main" val="2496215226"/>
                    </a:ext>
                  </a:extLst>
                </a:gridCol>
                <a:gridCol w="246888">
                  <a:extLst>
                    <a:ext uri="{9D8B030D-6E8A-4147-A177-3AD203B41FA5}">
                      <a16:colId xmlns:a16="http://schemas.microsoft.com/office/drawing/2014/main" val="2042415424"/>
                    </a:ext>
                  </a:extLst>
                </a:gridCol>
                <a:gridCol w="246888">
                  <a:extLst>
                    <a:ext uri="{9D8B030D-6E8A-4147-A177-3AD203B41FA5}">
                      <a16:colId xmlns:a16="http://schemas.microsoft.com/office/drawing/2014/main" val="2393074662"/>
                    </a:ext>
                  </a:extLst>
                </a:gridCol>
                <a:gridCol w="246888">
                  <a:extLst>
                    <a:ext uri="{9D8B030D-6E8A-4147-A177-3AD203B41FA5}">
                      <a16:colId xmlns:a16="http://schemas.microsoft.com/office/drawing/2014/main" val="3443836576"/>
                    </a:ext>
                  </a:extLst>
                </a:gridCol>
                <a:gridCol w="246888">
                  <a:extLst>
                    <a:ext uri="{9D8B030D-6E8A-4147-A177-3AD203B41FA5}">
                      <a16:colId xmlns:a16="http://schemas.microsoft.com/office/drawing/2014/main" val="1524916917"/>
                    </a:ext>
                  </a:extLst>
                </a:gridCol>
                <a:gridCol w="246888">
                  <a:extLst>
                    <a:ext uri="{9D8B030D-6E8A-4147-A177-3AD203B41FA5}">
                      <a16:colId xmlns:a16="http://schemas.microsoft.com/office/drawing/2014/main" val="257500161"/>
                    </a:ext>
                  </a:extLst>
                </a:gridCol>
                <a:gridCol w="246888">
                  <a:extLst>
                    <a:ext uri="{9D8B030D-6E8A-4147-A177-3AD203B41FA5}">
                      <a16:colId xmlns:a16="http://schemas.microsoft.com/office/drawing/2014/main" val="1023455727"/>
                    </a:ext>
                  </a:extLst>
                </a:gridCol>
                <a:gridCol w="246888">
                  <a:extLst>
                    <a:ext uri="{9D8B030D-6E8A-4147-A177-3AD203B41FA5}">
                      <a16:colId xmlns:a16="http://schemas.microsoft.com/office/drawing/2014/main" val="4171262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708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- 2018-11-20 09:40:25 </a:t>
                      </a:r>
                      <a:r>
                        <a:rPr kumimoji="0" lang="en-US" sz="1000" b="0" i="0" u="none" strike="noStrike" kern="1200" cap="none" spc="0" normalizeH="0" baseline="0" noProof="0">
                          <a:ln>
                            <a:noFill/>
                          </a:ln>
                          <a:solidFill>
                            <a:prstClr val="black"/>
                          </a:solidFill>
                          <a:effectLst/>
                          <a:uLnTx/>
                          <a:uFillTx/>
                          <a:latin typeface="+mn-lt"/>
                          <a:ea typeface="+mn-ea"/>
                          <a:cs typeface="+mn-cs"/>
                        </a:rPr>
                        <a:t> 
 Spring and summer may be gone, but maintenance, yard care and how-to questions happen all year long. Just Ask Troy in a post or message to get the simple answers you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https://scontent.xx.fbcdn.net/v/t15.5256-10/s720x720/45791835_1179463632204049_6847904055834968064_n.jpg?_nc_cat=103&amp;_nc_ht=scontent.xx&amp;oh=b43c01053bd7188ff81e75a2ceaec302&amp;oe=5CF570CF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6006411"/>
                  </a:ext>
                </a:extLst>
              </a:tr>
            </a:tbl>
          </a:graphicData>
        </a:graphic>
      </p:graphicFrame>
      <p:sp>
        <p:nvSpPr>
          <p:cNvPr id="4" name="Text Placeholder 3">
            <a:extLst>
              <a:ext uri="{FF2B5EF4-FFF2-40B4-BE49-F238E27FC236}">
                <a16:creationId xmlns:a16="http://schemas.microsoft.com/office/drawing/2014/main" id="{04A4F1BF-5D95-4307-8B59-D74CB26F6C7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80401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865E2-4F9C-4D6D-A756-114BF386F853}"/>
              </a:ext>
            </a:extLst>
          </p:cNvPr>
          <p:cNvSpPr>
            <a:spLocks noGrp="1"/>
          </p:cNvSpPr>
          <p:nvPr>
            <p:ph type="title"/>
          </p:nvPr>
        </p:nvSpPr>
        <p:spPr/>
        <p:txBody>
          <a:bodyPr/>
          <a:lstStyle/>
          <a:p>
            <a:r>
              <a:rPr lang="en-US"/>
              <a:t>Facebook Published Posts Table | Troy-Bilt - 7 of 26</a:t>
            </a:r>
          </a:p>
        </p:txBody>
      </p:sp>
      <p:graphicFrame>
        <p:nvGraphicFramePr>
          <p:cNvPr id="5" name="Table Placeholder 4">
            <a:extLst>
              <a:ext uri="{FF2B5EF4-FFF2-40B4-BE49-F238E27FC236}">
                <a16:creationId xmlns:a16="http://schemas.microsoft.com/office/drawing/2014/main" id="{2AD2886E-39BE-4878-A00B-F8999A763B8B}"/>
              </a:ext>
            </a:extLst>
          </p:cNvPr>
          <p:cNvGraphicFramePr>
            <a:graphicFrameLocks noGrp="1"/>
          </p:cNvGraphicFramePr>
          <p:nvPr>
            <p:ph type="tbl" sz="quarter" idx="13"/>
            <p:extLst>
              <p:ext uri="{D42A27DB-BD31-4B8C-83A1-F6EECF244321}">
                <p14:modId xmlns:p14="http://schemas.microsoft.com/office/powerpoint/2010/main" val="387422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4893361"/>
                    </a:ext>
                  </a:extLst>
                </a:gridCol>
                <a:gridCol w="822960">
                  <a:extLst>
                    <a:ext uri="{9D8B030D-6E8A-4147-A177-3AD203B41FA5}">
                      <a16:colId xmlns:a16="http://schemas.microsoft.com/office/drawing/2014/main" val="2401422685"/>
                    </a:ext>
                  </a:extLst>
                </a:gridCol>
                <a:gridCol w="271577">
                  <a:extLst>
                    <a:ext uri="{9D8B030D-6E8A-4147-A177-3AD203B41FA5}">
                      <a16:colId xmlns:a16="http://schemas.microsoft.com/office/drawing/2014/main" val="1185571537"/>
                    </a:ext>
                  </a:extLst>
                </a:gridCol>
                <a:gridCol w="271577">
                  <a:extLst>
                    <a:ext uri="{9D8B030D-6E8A-4147-A177-3AD203B41FA5}">
                      <a16:colId xmlns:a16="http://schemas.microsoft.com/office/drawing/2014/main" val="895382388"/>
                    </a:ext>
                  </a:extLst>
                </a:gridCol>
                <a:gridCol w="271577">
                  <a:extLst>
                    <a:ext uri="{9D8B030D-6E8A-4147-A177-3AD203B41FA5}">
                      <a16:colId xmlns:a16="http://schemas.microsoft.com/office/drawing/2014/main" val="2543805278"/>
                    </a:ext>
                  </a:extLst>
                </a:gridCol>
                <a:gridCol w="246888">
                  <a:extLst>
                    <a:ext uri="{9D8B030D-6E8A-4147-A177-3AD203B41FA5}">
                      <a16:colId xmlns:a16="http://schemas.microsoft.com/office/drawing/2014/main" val="69640985"/>
                    </a:ext>
                  </a:extLst>
                </a:gridCol>
                <a:gridCol w="246888">
                  <a:extLst>
                    <a:ext uri="{9D8B030D-6E8A-4147-A177-3AD203B41FA5}">
                      <a16:colId xmlns:a16="http://schemas.microsoft.com/office/drawing/2014/main" val="1914688509"/>
                    </a:ext>
                  </a:extLst>
                </a:gridCol>
                <a:gridCol w="246888">
                  <a:extLst>
                    <a:ext uri="{9D8B030D-6E8A-4147-A177-3AD203B41FA5}">
                      <a16:colId xmlns:a16="http://schemas.microsoft.com/office/drawing/2014/main" val="136203521"/>
                    </a:ext>
                  </a:extLst>
                </a:gridCol>
                <a:gridCol w="246888">
                  <a:extLst>
                    <a:ext uri="{9D8B030D-6E8A-4147-A177-3AD203B41FA5}">
                      <a16:colId xmlns:a16="http://schemas.microsoft.com/office/drawing/2014/main" val="1207578151"/>
                    </a:ext>
                  </a:extLst>
                </a:gridCol>
                <a:gridCol w="246888">
                  <a:extLst>
                    <a:ext uri="{9D8B030D-6E8A-4147-A177-3AD203B41FA5}">
                      <a16:colId xmlns:a16="http://schemas.microsoft.com/office/drawing/2014/main" val="3537991500"/>
                    </a:ext>
                  </a:extLst>
                </a:gridCol>
                <a:gridCol w="246888">
                  <a:extLst>
                    <a:ext uri="{9D8B030D-6E8A-4147-A177-3AD203B41FA5}">
                      <a16:colId xmlns:a16="http://schemas.microsoft.com/office/drawing/2014/main" val="1569638074"/>
                    </a:ext>
                  </a:extLst>
                </a:gridCol>
                <a:gridCol w="246888">
                  <a:extLst>
                    <a:ext uri="{9D8B030D-6E8A-4147-A177-3AD203B41FA5}">
                      <a16:colId xmlns:a16="http://schemas.microsoft.com/office/drawing/2014/main" val="2905434304"/>
                    </a:ext>
                  </a:extLst>
                </a:gridCol>
                <a:gridCol w="246888">
                  <a:extLst>
                    <a:ext uri="{9D8B030D-6E8A-4147-A177-3AD203B41FA5}">
                      <a16:colId xmlns:a16="http://schemas.microsoft.com/office/drawing/2014/main" val="1842406667"/>
                    </a:ext>
                  </a:extLst>
                </a:gridCol>
                <a:gridCol w="246888">
                  <a:extLst>
                    <a:ext uri="{9D8B030D-6E8A-4147-A177-3AD203B41FA5}">
                      <a16:colId xmlns:a16="http://schemas.microsoft.com/office/drawing/2014/main" val="3403477871"/>
                    </a:ext>
                  </a:extLst>
                </a:gridCol>
                <a:gridCol w="246888">
                  <a:extLst>
                    <a:ext uri="{9D8B030D-6E8A-4147-A177-3AD203B41FA5}">
                      <a16:colId xmlns:a16="http://schemas.microsoft.com/office/drawing/2014/main" val="3036920755"/>
                    </a:ext>
                  </a:extLst>
                </a:gridCol>
                <a:gridCol w="246888">
                  <a:extLst>
                    <a:ext uri="{9D8B030D-6E8A-4147-A177-3AD203B41FA5}">
                      <a16:colId xmlns:a16="http://schemas.microsoft.com/office/drawing/2014/main" val="3002172223"/>
                    </a:ext>
                  </a:extLst>
                </a:gridCol>
                <a:gridCol w="246888">
                  <a:extLst>
                    <a:ext uri="{9D8B030D-6E8A-4147-A177-3AD203B41FA5}">
                      <a16:colId xmlns:a16="http://schemas.microsoft.com/office/drawing/2014/main" val="341994239"/>
                    </a:ext>
                  </a:extLst>
                </a:gridCol>
                <a:gridCol w="246888">
                  <a:extLst>
                    <a:ext uri="{9D8B030D-6E8A-4147-A177-3AD203B41FA5}">
                      <a16:colId xmlns:a16="http://schemas.microsoft.com/office/drawing/2014/main" val="3082599499"/>
                    </a:ext>
                  </a:extLst>
                </a:gridCol>
                <a:gridCol w="246888">
                  <a:extLst>
                    <a:ext uri="{9D8B030D-6E8A-4147-A177-3AD203B41FA5}">
                      <a16:colId xmlns:a16="http://schemas.microsoft.com/office/drawing/2014/main" val="2703867779"/>
                    </a:ext>
                  </a:extLst>
                </a:gridCol>
                <a:gridCol w="246888">
                  <a:extLst>
                    <a:ext uri="{9D8B030D-6E8A-4147-A177-3AD203B41FA5}">
                      <a16:colId xmlns:a16="http://schemas.microsoft.com/office/drawing/2014/main" val="2136235487"/>
                    </a:ext>
                  </a:extLst>
                </a:gridCol>
                <a:gridCol w="246888">
                  <a:extLst>
                    <a:ext uri="{9D8B030D-6E8A-4147-A177-3AD203B41FA5}">
                      <a16:colId xmlns:a16="http://schemas.microsoft.com/office/drawing/2014/main" val="943257394"/>
                    </a:ext>
                  </a:extLst>
                </a:gridCol>
                <a:gridCol w="246888">
                  <a:extLst>
                    <a:ext uri="{9D8B030D-6E8A-4147-A177-3AD203B41FA5}">
                      <a16:colId xmlns:a16="http://schemas.microsoft.com/office/drawing/2014/main" val="1859368063"/>
                    </a:ext>
                  </a:extLst>
                </a:gridCol>
                <a:gridCol w="246888">
                  <a:extLst>
                    <a:ext uri="{9D8B030D-6E8A-4147-A177-3AD203B41FA5}">
                      <a16:colId xmlns:a16="http://schemas.microsoft.com/office/drawing/2014/main" val="622709764"/>
                    </a:ext>
                  </a:extLst>
                </a:gridCol>
                <a:gridCol w="246888">
                  <a:extLst>
                    <a:ext uri="{9D8B030D-6E8A-4147-A177-3AD203B41FA5}">
                      <a16:colId xmlns:a16="http://schemas.microsoft.com/office/drawing/2014/main" val="3784791527"/>
                    </a:ext>
                  </a:extLst>
                </a:gridCol>
                <a:gridCol w="246888">
                  <a:extLst>
                    <a:ext uri="{9D8B030D-6E8A-4147-A177-3AD203B41FA5}">
                      <a16:colId xmlns:a16="http://schemas.microsoft.com/office/drawing/2014/main" val="351030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314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- 2018-11-06 20:00:01 </a:t>
                      </a:r>
                      <a:r>
                        <a:rPr kumimoji="0" lang="en-US" sz="1000" b="0" i="0" u="none" strike="noStrike" kern="1200" cap="none" spc="0" normalizeH="0" baseline="0" noProof="0">
                          <a:ln>
                            <a:noFill/>
                          </a:ln>
                          <a:solidFill>
                            <a:prstClr val="black"/>
                          </a:solidFill>
                          <a:effectLst/>
                          <a:uLnTx/>
                          <a:uFillTx/>
                          <a:latin typeface="+mn-lt"/>
                          <a:ea typeface="+mn-ea"/>
                          <a:cs typeface="+mn-cs"/>
                        </a:rPr>
                        <a:t> 
 The leaves may be falling late this year, but Popular Mechanics has you covered. Find out what happened when they put our Jet Sweep wheeled leaf blower to the test: http://bit.ly/2F3FWdK.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https://scontent.xx.fbcdn.net/v/t1.0-9/s720x720/45588456_1923620737759660_8820373026383069184_o.jpg?_nc_cat=108&amp;_nc_ht=scontent.xx&amp;oh=097f97e59501f86405ed5b989b554968&amp;oe=5CB7E568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3350392"/>
                  </a:ext>
                </a:extLst>
              </a:tr>
            </a:tbl>
          </a:graphicData>
        </a:graphic>
      </p:graphicFrame>
      <p:sp>
        <p:nvSpPr>
          <p:cNvPr id="4" name="Text Placeholder 3">
            <a:extLst>
              <a:ext uri="{FF2B5EF4-FFF2-40B4-BE49-F238E27FC236}">
                <a16:creationId xmlns:a16="http://schemas.microsoft.com/office/drawing/2014/main" id="{052AF0E7-825F-4A89-BE54-66820DDB2B1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644193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A11F3-8FBD-4EE6-9FDD-F0F0E8A624B2}"/>
              </a:ext>
            </a:extLst>
          </p:cNvPr>
          <p:cNvSpPr>
            <a:spLocks noGrp="1"/>
          </p:cNvSpPr>
          <p:nvPr>
            <p:ph type="title"/>
          </p:nvPr>
        </p:nvSpPr>
        <p:spPr/>
        <p:txBody>
          <a:bodyPr/>
          <a:lstStyle/>
          <a:p>
            <a:r>
              <a:rPr lang="en-US"/>
              <a:t>Facebook Published Posts Table | Troy-Bilt - 8 of 26</a:t>
            </a:r>
          </a:p>
        </p:txBody>
      </p:sp>
      <p:graphicFrame>
        <p:nvGraphicFramePr>
          <p:cNvPr id="5" name="Table Placeholder 4">
            <a:extLst>
              <a:ext uri="{FF2B5EF4-FFF2-40B4-BE49-F238E27FC236}">
                <a16:creationId xmlns:a16="http://schemas.microsoft.com/office/drawing/2014/main" id="{15FDB6A8-65AD-4C91-8E33-826E184C00CC}"/>
              </a:ext>
            </a:extLst>
          </p:cNvPr>
          <p:cNvGraphicFramePr>
            <a:graphicFrameLocks noGrp="1"/>
          </p:cNvGraphicFramePr>
          <p:nvPr>
            <p:ph type="tbl" sz="quarter" idx="13"/>
            <p:extLst>
              <p:ext uri="{D42A27DB-BD31-4B8C-83A1-F6EECF244321}">
                <p14:modId xmlns:p14="http://schemas.microsoft.com/office/powerpoint/2010/main" val="56054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52717751"/>
                    </a:ext>
                  </a:extLst>
                </a:gridCol>
                <a:gridCol w="822960">
                  <a:extLst>
                    <a:ext uri="{9D8B030D-6E8A-4147-A177-3AD203B41FA5}">
                      <a16:colId xmlns:a16="http://schemas.microsoft.com/office/drawing/2014/main" val="476957706"/>
                    </a:ext>
                  </a:extLst>
                </a:gridCol>
                <a:gridCol w="271577">
                  <a:extLst>
                    <a:ext uri="{9D8B030D-6E8A-4147-A177-3AD203B41FA5}">
                      <a16:colId xmlns:a16="http://schemas.microsoft.com/office/drawing/2014/main" val="2435511981"/>
                    </a:ext>
                  </a:extLst>
                </a:gridCol>
                <a:gridCol w="271577">
                  <a:extLst>
                    <a:ext uri="{9D8B030D-6E8A-4147-A177-3AD203B41FA5}">
                      <a16:colId xmlns:a16="http://schemas.microsoft.com/office/drawing/2014/main" val="1196137236"/>
                    </a:ext>
                  </a:extLst>
                </a:gridCol>
                <a:gridCol w="271577">
                  <a:extLst>
                    <a:ext uri="{9D8B030D-6E8A-4147-A177-3AD203B41FA5}">
                      <a16:colId xmlns:a16="http://schemas.microsoft.com/office/drawing/2014/main" val="2123932878"/>
                    </a:ext>
                  </a:extLst>
                </a:gridCol>
                <a:gridCol w="246888">
                  <a:extLst>
                    <a:ext uri="{9D8B030D-6E8A-4147-A177-3AD203B41FA5}">
                      <a16:colId xmlns:a16="http://schemas.microsoft.com/office/drawing/2014/main" val="3858920500"/>
                    </a:ext>
                  </a:extLst>
                </a:gridCol>
                <a:gridCol w="246888">
                  <a:extLst>
                    <a:ext uri="{9D8B030D-6E8A-4147-A177-3AD203B41FA5}">
                      <a16:colId xmlns:a16="http://schemas.microsoft.com/office/drawing/2014/main" val="3059014564"/>
                    </a:ext>
                  </a:extLst>
                </a:gridCol>
                <a:gridCol w="246888">
                  <a:extLst>
                    <a:ext uri="{9D8B030D-6E8A-4147-A177-3AD203B41FA5}">
                      <a16:colId xmlns:a16="http://schemas.microsoft.com/office/drawing/2014/main" val="1999761637"/>
                    </a:ext>
                  </a:extLst>
                </a:gridCol>
                <a:gridCol w="246888">
                  <a:extLst>
                    <a:ext uri="{9D8B030D-6E8A-4147-A177-3AD203B41FA5}">
                      <a16:colId xmlns:a16="http://schemas.microsoft.com/office/drawing/2014/main" val="4143982780"/>
                    </a:ext>
                  </a:extLst>
                </a:gridCol>
                <a:gridCol w="246888">
                  <a:extLst>
                    <a:ext uri="{9D8B030D-6E8A-4147-A177-3AD203B41FA5}">
                      <a16:colId xmlns:a16="http://schemas.microsoft.com/office/drawing/2014/main" val="2539304540"/>
                    </a:ext>
                  </a:extLst>
                </a:gridCol>
                <a:gridCol w="246888">
                  <a:extLst>
                    <a:ext uri="{9D8B030D-6E8A-4147-A177-3AD203B41FA5}">
                      <a16:colId xmlns:a16="http://schemas.microsoft.com/office/drawing/2014/main" val="3314537670"/>
                    </a:ext>
                  </a:extLst>
                </a:gridCol>
                <a:gridCol w="246888">
                  <a:extLst>
                    <a:ext uri="{9D8B030D-6E8A-4147-A177-3AD203B41FA5}">
                      <a16:colId xmlns:a16="http://schemas.microsoft.com/office/drawing/2014/main" val="979647522"/>
                    </a:ext>
                  </a:extLst>
                </a:gridCol>
                <a:gridCol w="246888">
                  <a:extLst>
                    <a:ext uri="{9D8B030D-6E8A-4147-A177-3AD203B41FA5}">
                      <a16:colId xmlns:a16="http://schemas.microsoft.com/office/drawing/2014/main" val="997714875"/>
                    </a:ext>
                  </a:extLst>
                </a:gridCol>
                <a:gridCol w="246888">
                  <a:extLst>
                    <a:ext uri="{9D8B030D-6E8A-4147-A177-3AD203B41FA5}">
                      <a16:colId xmlns:a16="http://schemas.microsoft.com/office/drawing/2014/main" val="1286778514"/>
                    </a:ext>
                  </a:extLst>
                </a:gridCol>
                <a:gridCol w="246888">
                  <a:extLst>
                    <a:ext uri="{9D8B030D-6E8A-4147-A177-3AD203B41FA5}">
                      <a16:colId xmlns:a16="http://schemas.microsoft.com/office/drawing/2014/main" val="1809757590"/>
                    </a:ext>
                  </a:extLst>
                </a:gridCol>
                <a:gridCol w="246888">
                  <a:extLst>
                    <a:ext uri="{9D8B030D-6E8A-4147-A177-3AD203B41FA5}">
                      <a16:colId xmlns:a16="http://schemas.microsoft.com/office/drawing/2014/main" val="374380067"/>
                    </a:ext>
                  </a:extLst>
                </a:gridCol>
                <a:gridCol w="246888">
                  <a:extLst>
                    <a:ext uri="{9D8B030D-6E8A-4147-A177-3AD203B41FA5}">
                      <a16:colId xmlns:a16="http://schemas.microsoft.com/office/drawing/2014/main" val="2170468376"/>
                    </a:ext>
                  </a:extLst>
                </a:gridCol>
                <a:gridCol w="246888">
                  <a:extLst>
                    <a:ext uri="{9D8B030D-6E8A-4147-A177-3AD203B41FA5}">
                      <a16:colId xmlns:a16="http://schemas.microsoft.com/office/drawing/2014/main" val="1186167483"/>
                    </a:ext>
                  </a:extLst>
                </a:gridCol>
                <a:gridCol w="246888">
                  <a:extLst>
                    <a:ext uri="{9D8B030D-6E8A-4147-A177-3AD203B41FA5}">
                      <a16:colId xmlns:a16="http://schemas.microsoft.com/office/drawing/2014/main" val="169823959"/>
                    </a:ext>
                  </a:extLst>
                </a:gridCol>
                <a:gridCol w="246888">
                  <a:extLst>
                    <a:ext uri="{9D8B030D-6E8A-4147-A177-3AD203B41FA5}">
                      <a16:colId xmlns:a16="http://schemas.microsoft.com/office/drawing/2014/main" val="396181101"/>
                    </a:ext>
                  </a:extLst>
                </a:gridCol>
                <a:gridCol w="246888">
                  <a:extLst>
                    <a:ext uri="{9D8B030D-6E8A-4147-A177-3AD203B41FA5}">
                      <a16:colId xmlns:a16="http://schemas.microsoft.com/office/drawing/2014/main" val="971895969"/>
                    </a:ext>
                  </a:extLst>
                </a:gridCol>
                <a:gridCol w="246888">
                  <a:extLst>
                    <a:ext uri="{9D8B030D-6E8A-4147-A177-3AD203B41FA5}">
                      <a16:colId xmlns:a16="http://schemas.microsoft.com/office/drawing/2014/main" val="2647467094"/>
                    </a:ext>
                  </a:extLst>
                </a:gridCol>
                <a:gridCol w="246888">
                  <a:extLst>
                    <a:ext uri="{9D8B030D-6E8A-4147-A177-3AD203B41FA5}">
                      <a16:colId xmlns:a16="http://schemas.microsoft.com/office/drawing/2014/main" val="3262918183"/>
                    </a:ext>
                  </a:extLst>
                </a:gridCol>
                <a:gridCol w="246888">
                  <a:extLst>
                    <a:ext uri="{9D8B030D-6E8A-4147-A177-3AD203B41FA5}">
                      <a16:colId xmlns:a16="http://schemas.microsoft.com/office/drawing/2014/main" val="3882416537"/>
                    </a:ext>
                  </a:extLst>
                </a:gridCol>
                <a:gridCol w="246888">
                  <a:extLst>
                    <a:ext uri="{9D8B030D-6E8A-4147-A177-3AD203B41FA5}">
                      <a16:colId xmlns:a16="http://schemas.microsoft.com/office/drawing/2014/main" val="5322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77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- 2018-10-31 11:00:01 </a:t>
                      </a:r>
                      <a:r>
                        <a:rPr kumimoji="0" lang="en-US" sz="1000" b="0" i="0" u="none" strike="noStrike" kern="1200" cap="none" spc="0" normalizeH="0" baseline="0" noProof="0">
                          <a:ln>
                            <a:noFill/>
                          </a:ln>
                          <a:solidFill>
                            <a:prstClr val="black"/>
                          </a:solidFill>
                          <a:effectLst/>
                          <a:uLnTx/>
                          <a:uFillTx/>
                          <a:latin typeface="+mn-lt"/>
                          <a:ea typeface="+mn-ea"/>
                          <a:cs typeface="+mn-cs"/>
                        </a:rPr>
                        <a:t> 
 Autumn is in the air. 🍂🍁 Help your garden stay healthy until spring: http://bit.ly/2xRLke9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https://scontent.xx.fbcdn.net/v/t15.13418-10/s720x720/43915956_2061836137192626_6824435126168977408_n.jpg?_nc_cat=107&amp;_nc_ht=scontent.xx&amp;oh=637ebab9ac01346b61c987435719d5f5&amp;oe=5CFBF427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0861899"/>
                  </a:ext>
                </a:extLst>
              </a:tr>
            </a:tbl>
          </a:graphicData>
        </a:graphic>
      </p:graphicFrame>
      <p:sp>
        <p:nvSpPr>
          <p:cNvPr id="4" name="Text Placeholder 3">
            <a:extLst>
              <a:ext uri="{FF2B5EF4-FFF2-40B4-BE49-F238E27FC236}">
                <a16:creationId xmlns:a16="http://schemas.microsoft.com/office/drawing/2014/main" id="{F9EAF352-C41E-4AE9-A430-0CB086DAF07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48115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6299-EC0B-4258-88CB-F539B5A0BB72}"/>
              </a:ext>
            </a:extLst>
          </p:cNvPr>
          <p:cNvSpPr>
            <a:spLocks noGrp="1"/>
          </p:cNvSpPr>
          <p:nvPr>
            <p:ph type="title"/>
          </p:nvPr>
        </p:nvSpPr>
        <p:spPr/>
        <p:txBody>
          <a:bodyPr/>
          <a:lstStyle/>
          <a:p>
            <a:r>
              <a:rPr lang="en-US"/>
              <a:t>Facebook Published Posts Table | Troy-Bilt - 9 of 26</a:t>
            </a:r>
          </a:p>
        </p:txBody>
      </p:sp>
      <p:graphicFrame>
        <p:nvGraphicFramePr>
          <p:cNvPr id="5" name="Table Placeholder 4">
            <a:extLst>
              <a:ext uri="{FF2B5EF4-FFF2-40B4-BE49-F238E27FC236}">
                <a16:creationId xmlns:a16="http://schemas.microsoft.com/office/drawing/2014/main" id="{63C7772B-5C21-4FCD-B9E9-D8C850BD8811}"/>
              </a:ext>
            </a:extLst>
          </p:cNvPr>
          <p:cNvGraphicFramePr>
            <a:graphicFrameLocks noGrp="1"/>
          </p:cNvGraphicFramePr>
          <p:nvPr>
            <p:ph type="tbl" sz="quarter" idx="13"/>
            <p:extLst>
              <p:ext uri="{D42A27DB-BD31-4B8C-83A1-F6EECF244321}">
                <p14:modId xmlns:p14="http://schemas.microsoft.com/office/powerpoint/2010/main" val="345488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4028417"/>
                    </a:ext>
                  </a:extLst>
                </a:gridCol>
                <a:gridCol w="822960">
                  <a:extLst>
                    <a:ext uri="{9D8B030D-6E8A-4147-A177-3AD203B41FA5}">
                      <a16:colId xmlns:a16="http://schemas.microsoft.com/office/drawing/2014/main" val="4105301391"/>
                    </a:ext>
                  </a:extLst>
                </a:gridCol>
                <a:gridCol w="271577">
                  <a:extLst>
                    <a:ext uri="{9D8B030D-6E8A-4147-A177-3AD203B41FA5}">
                      <a16:colId xmlns:a16="http://schemas.microsoft.com/office/drawing/2014/main" val="40375876"/>
                    </a:ext>
                  </a:extLst>
                </a:gridCol>
                <a:gridCol w="271577">
                  <a:extLst>
                    <a:ext uri="{9D8B030D-6E8A-4147-A177-3AD203B41FA5}">
                      <a16:colId xmlns:a16="http://schemas.microsoft.com/office/drawing/2014/main" val="3044749206"/>
                    </a:ext>
                  </a:extLst>
                </a:gridCol>
                <a:gridCol w="271577">
                  <a:extLst>
                    <a:ext uri="{9D8B030D-6E8A-4147-A177-3AD203B41FA5}">
                      <a16:colId xmlns:a16="http://schemas.microsoft.com/office/drawing/2014/main" val="3007062027"/>
                    </a:ext>
                  </a:extLst>
                </a:gridCol>
                <a:gridCol w="246888">
                  <a:extLst>
                    <a:ext uri="{9D8B030D-6E8A-4147-A177-3AD203B41FA5}">
                      <a16:colId xmlns:a16="http://schemas.microsoft.com/office/drawing/2014/main" val="494916324"/>
                    </a:ext>
                  </a:extLst>
                </a:gridCol>
                <a:gridCol w="246888">
                  <a:extLst>
                    <a:ext uri="{9D8B030D-6E8A-4147-A177-3AD203B41FA5}">
                      <a16:colId xmlns:a16="http://schemas.microsoft.com/office/drawing/2014/main" val="3396431582"/>
                    </a:ext>
                  </a:extLst>
                </a:gridCol>
                <a:gridCol w="246888">
                  <a:extLst>
                    <a:ext uri="{9D8B030D-6E8A-4147-A177-3AD203B41FA5}">
                      <a16:colId xmlns:a16="http://schemas.microsoft.com/office/drawing/2014/main" val="1905384447"/>
                    </a:ext>
                  </a:extLst>
                </a:gridCol>
                <a:gridCol w="246888">
                  <a:extLst>
                    <a:ext uri="{9D8B030D-6E8A-4147-A177-3AD203B41FA5}">
                      <a16:colId xmlns:a16="http://schemas.microsoft.com/office/drawing/2014/main" val="3239567565"/>
                    </a:ext>
                  </a:extLst>
                </a:gridCol>
                <a:gridCol w="246888">
                  <a:extLst>
                    <a:ext uri="{9D8B030D-6E8A-4147-A177-3AD203B41FA5}">
                      <a16:colId xmlns:a16="http://schemas.microsoft.com/office/drawing/2014/main" val="3943959672"/>
                    </a:ext>
                  </a:extLst>
                </a:gridCol>
                <a:gridCol w="246888">
                  <a:extLst>
                    <a:ext uri="{9D8B030D-6E8A-4147-A177-3AD203B41FA5}">
                      <a16:colId xmlns:a16="http://schemas.microsoft.com/office/drawing/2014/main" val="2826779520"/>
                    </a:ext>
                  </a:extLst>
                </a:gridCol>
                <a:gridCol w="246888">
                  <a:extLst>
                    <a:ext uri="{9D8B030D-6E8A-4147-A177-3AD203B41FA5}">
                      <a16:colId xmlns:a16="http://schemas.microsoft.com/office/drawing/2014/main" val="4086565701"/>
                    </a:ext>
                  </a:extLst>
                </a:gridCol>
                <a:gridCol w="246888">
                  <a:extLst>
                    <a:ext uri="{9D8B030D-6E8A-4147-A177-3AD203B41FA5}">
                      <a16:colId xmlns:a16="http://schemas.microsoft.com/office/drawing/2014/main" val="2768017111"/>
                    </a:ext>
                  </a:extLst>
                </a:gridCol>
                <a:gridCol w="246888">
                  <a:extLst>
                    <a:ext uri="{9D8B030D-6E8A-4147-A177-3AD203B41FA5}">
                      <a16:colId xmlns:a16="http://schemas.microsoft.com/office/drawing/2014/main" val="307309012"/>
                    </a:ext>
                  </a:extLst>
                </a:gridCol>
                <a:gridCol w="246888">
                  <a:extLst>
                    <a:ext uri="{9D8B030D-6E8A-4147-A177-3AD203B41FA5}">
                      <a16:colId xmlns:a16="http://schemas.microsoft.com/office/drawing/2014/main" val="1392896128"/>
                    </a:ext>
                  </a:extLst>
                </a:gridCol>
                <a:gridCol w="246888">
                  <a:extLst>
                    <a:ext uri="{9D8B030D-6E8A-4147-A177-3AD203B41FA5}">
                      <a16:colId xmlns:a16="http://schemas.microsoft.com/office/drawing/2014/main" val="425081820"/>
                    </a:ext>
                  </a:extLst>
                </a:gridCol>
                <a:gridCol w="246888">
                  <a:extLst>
                    <a:ext uri="{9D8B030D-6E8A-4147-A177-3AD203B41FA5}">
                      <a16:colId xmlns:a16="http://schemas.microsoft.com/office/drawing/2014/main" val="38813775"/>
                    </a:ext>
                  </a:extLst>
                </a:gridCol>
                <a:gridCol w="246888">
                  <a:extLst>
                    <a:ext uri="{9D8B030D-6E8A-4147-A177-3AD203B41FA5}">
                      <a16:colId xmlns:a16="http://schemas.microsoft.com/office/drawing/2014/main" val="2997168488"/>
                    </a:ext>
                  </a:extLst>
                </a:gridCol>
                <a:gridCol w="246888">
                  <a:extLst>
                    <a:ext uri="{9D8B030D-6E8A-4147-A177-3AD203B41FA5}">
                      <a16:colId xmlns:a16="http://schemas.microsoft.com/office/drawing/2014/main" val="1127894200"/>
                    </a:ext>
                  </a:extLst>
                </a:gridCol>
                <a:gridCol w="246888">
                  <a:extLst>
                    <a:ext uri="{9D8B030D-6E8A-4147-A177-3AD203B41FA5}">
                      <a16:colId xmlns:a16="http://schemas.microsoft.com/office/drawing/2014/main" val="3690679377"/>
                    </a:ext>
                  </a:extLst>
                </a:gridCol>
                <a:gridCol w="246888">
                  <a:extLst>
                    <a:ext uri="{9D8B030D-6E8A-4147-A177-3AD203B41FA5}">
                      <a16:colId xmlns:a16="http://schemas.microsoft.com/office/drawing/2014/main" val="4142159951"/>
                    </a:ext>
                  </a:extLst>
                </a:gridCol>
                <a:gridCol w="246888">
                  <a:extLst>
                    <a:ext uri="{9D8B030D-6E8A-4147-A177-3AD203B41FA5}">
                      <a16:colId xmlns:a16="http://schemas.microsoft.com/office/drawing/2014/main" val="3819649153"/>
                    </a:ext>
                  </a:extLst>
                </a:gridCol>
                <a:gridCol w="246888">
                  <a:extLst>
                    <a:ext uri="{9D8B030D-6E8A-4147-A177-3AD203B41FA5}">
                      <a16:colId xmlns:a16="http://schemas.microsoft.com/office/drawing/2014/main" val="1426151307"/>
                    </a:ext>
                  </a:extLst>
                </a:gridCol>
                <a:gridCol w="246888">
                  <a:extLst>
                    <a:ext uri="{9D8B030D-6E8A-4147-A177-3AD203B41FA5}">
                      <a16:colId xmlns:a16="http://schemas.microsoft.com/office/drawing/2014/main" val="4014239050"/>
                    </a:ext>
                  </a:extLst>
                </a:gridCol>
                <a:gridCol w="246888">
                  <a:extLst>
                    <a:ext uri="{9D8B030D-6E8A-4147-A177-3AD203B41FA5}">
                      <a16:colId xmlns:a16="http://schemas.microsoft.com/office/drawing/2014/main" val="3464037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37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- 2018-10-22 11:52:07 </a:t>
                      </a:r>
                      <a:r>
                        <a:rPr kumimoji="0" lang="en-US" sz="1000" b="0" i="0" u="none" strike="noStrike" kern="1200" cap="none" spc="0" normalizeH="0" baseline="0" noProof="0">
                          <a:ln>
                            <a:noFill/>
                          </a:ln>
                          <a:solidFill>
                            <a:prstClr val="black"/>
                          </a:solidFill>
                          <a:effectLst/>
                          <a:uLnTx/>
                          <a:uFillTx/>
                          <a:latin typeface="+mn-lt"/>
                          <a:ea typeface="+mn-ea"/>
                          <a:cs typeface="+mn-cs"/>
                        </a:rPr>
                        <a:t> 
 It’s never too early to prep for the upcoming season. (via: House Beautiful)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absr07BrrdXKi&amp;w=720&amp;h=720&amp;url=https%3A%2F%2Fhips.hearstapps.com%2Fhmg-prod.s3.amazonaws.com%2Fimages%2Fred-snow-shovel-royalty-free-image-463216281-1539882748.jpg%3Fcrop%3D1.00xw%253A0.758xh%253B0%252C0.169xh%26resize%3D1200%253A%252A&amp;cfs=1&amp;_nc_hash=AQCuL02nY8UxNS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17657707"/>
                  </a:ext>
                </a:extLst>
              </a:tr>
            </a:tbl>
          </a:graphicData>
        </a:graphic>
      </p:graphicFrame>
      <p:sp>
        <p:nvSpPr>
          <p:cNvPr id="4" name="Text Placeholder 3">
            <a:extLst>
              <a:ext uri="{FF2B5EF4-FFF2-40B4-BE49-F238E27FC236}">
                <a16:creationId xmlns:a16="http://schemas.microsoft.com/office/drawing/2014/main" id="{0A4E0444-27A7-4D89-8792-31A45A6F10A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20846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9647C-7E7B-4340-8774-5C20EE287BFC}"/>
              </a:ext>
            </a:extLst>
          </p:cNvPr>
          <p:cNvSpPr>
            <a:spLocks noGrp="1"/>
          </p:cNvSpPr>
          <p:nvPr>
            <p:ph type="title"/>
          </p:nvPr>
        </p:nvSpPr>
        <p:spPr/>
        <p:txBody>
          <a:bodyPr/>
          <a:lstStyle/>
          <a:p>
            <a:r>
              <a:rPr lang="en-US"/>
              <a:t>Facebook Published Posts Table | Troy-Bilt - 10 of 26</a:t>
            </a:r>
          </a:p>
        </p:txBody>
      </p:sp>
      <p:graphicFrame>
        <p:nvGraphicFramePr>
          <p:cNvPr id="5" name="Table Placeholder 4">
            <a:extLst>
              <a:ext uri="{FF2B5EF4-FFF2-40B4-BE49-F238E27FC236}">
                <a16:creationId xmlns:a16="http://schemas.microsoft.com/office/drawing/2014/main" id="{91A662CC-D39F-4701-AC92-907980F5002F}"/>
              </a:ext>
            </a:extLst>
          </p:cNvPr>
          <p:cNvGraphicFramePr>
            <a:graphicFrameLocks noGrp="1"/>
          </p:cNvGraphicFramePr>
          <p:nvPr>
            <p:ph type="tbl" sz="quarter" idx="13"/>
            <p:extLst>
              <p:ext uri="{D42A27DB-BD31-4B8C-83A1-F6EECF244321}">
                <p14:modId xmlns:p14="http://schemas.microsoft.com/office/powerpoint/2010/main" val="313851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2649176"/>
                    </a:ext>
                  </a:extLst>
                </a:gridCol>
                <a:gridCol w="822960">
                  <a:extLst>
                    <a:ext uri="{9D8B030D-6E8A-4147-A177-3AD203B41FA5}">
                      <a16:colId xmlns:a16="http://schemas.microsoft.com/office/drawing/2014/main" val="3081358693"/>
                    </a:ext>
                  </a:extLst>
                </a:gridCol>
                <a:gridCol w="271577">
                  <a:extLst>
                    <a:ext uri="{9D8B030D-6E8A-4147-A177-3AD203B41FA5}">
                      <a16:colId xmlns:a16="http://schemas.microsoft.com/office/drawing/2014/main" val="3028812169"/>
                    </a:ext>
                  </a:extLst>
                </a:gridCol>
                <a:gridCol w="271577">
                  <a:extLst>
                    <a:ext uri="{9D8B030D-6E8A-4147-A177-3AD203B41FA5}">
                      <a16:colId xmlns:a16="http://schemas.microsoft.com/office/drawing/2014/main" val="3791832401"/>
                    </a:ext>
                  </a:extLst>
                </a:gridCol>
                <a:gridCol w="271577">
                  <a:extLst>
                    <a:ext uri="{9D8B030D-6E8A-4147-A177-3AD203B41FA5}">
                      <a16:colId xmlns:a16="http://schemas.microsoft.com/office/drawing/2014/main" val="946491814"/>
                    </a:ext>
                  </a:extLst>
                </a:gridCol>
                <a:gridCol w="246888">
                  <a:extLst>
                    <a:ext uri="{9D8B030D-6E8A-4147-A177-3AD203B41FA5}">
                      <a16:colId xmlns:a16="http://schemas.microsoft.com/office/drawing/2014/main" val="1342983332"/>
                    </a:ext>
                  </a:extLst>
                </a:gridCol>
                <a:gridCol w="246888">
                  <a:extLst>
                    <a:ext uri="{9D8B030D-6E8A-4147-A177-3AD203B41FA5}">
                      <a16:colId xmlns:a16="http://schemas.microsoft.com/office/drawing/2014/main" val="154935059"/>
                    </a:ext>
                  </a:extLst>
                </a:gridCol>
                <a:gridCol w="246888">
                  <a:extLst>
                    <a:ext uri="{9D8B030D-6E8A-4147-A177-3AD203B41FA5}">
                      <a16:colId xmlns:a16="http://schemas.microsoft.com/office/drawing/2014/main" val="1175204924"/>
                    </a:ext>
                  </a:extLst>
                </a:gridCol>
                <a:gridCol w="246888">
                  <a:extLst>
                    <a:ext uri="{9D8B030D-6E8A-4147-A177-3AD203B41FA5}">
                      <a16:colId xmlns:a16="http://schemas.microsoft.com/office/drawing/2014/main" val="2468742535"/>
                    </a:ext>
                  </a:extLst>
                </a:gridCol>
                <a:gridCol w="246888">
                  <a:extLst>
                    <a:ext uri="{9D8B030D-6E8A-4147-A177-3AD203B41FA5}">
                      <a16:colId xmlns:a16="http://schemas.microsoft.com/office/drawing/2014/main" val="2303589064"/>
                    </a:ext>
                  </a:extLst>
                </a:gridCol>
                <a:gridCol w="246888">
                  <a:extLst>
                    <a:ext uri="{9D8B030D-6E8A-4147-A177-3AD203B41FA5}">
                      <a16:colId xmlns:a16="http://schemas.microsoft.com/office/drawing/2014/main" val="716541845"/>
                    </a:ext>
                  </a:extLst>
                </a:gridCol>
                <a:gridCol w="246888">
                  <a:extLst>
                    <a:ext uri="{9D8B030D-6E8A-4147-A177-3AD203B41FA5}">
                      <a16:colId xmlns:a16="http://schemas.microsoft.com/office/drawing/2014/main" val="4227221112"/>
                    </a:ext>
                  </a:extLst>
                </a:gridCol>
                <a:gridCol w="246888">
                  <a:extLst>
                    <a:ext uri="{9D8B030D-6E8A-4147-A177-3AD203B41FA5}">
                      <a16:colId xmlns:a16="http://schemas.microsoft.com/office/drawing/2014/main" val="2321228338"/>
                    </a:ext>
                  </a:extLst>
                </a:gridCol>
                <a:gridCol w="246888">
                  <a:extLst>
                    <a:ext uri="{9D8B030D-6E8A-4147-A177-3AD203B41FA5}">
                      <a16:colId xmlns:a16="http://schemas.microsoft.com/office/drawing/2014/main" val="829625580"/>
                    </a:ext>
                  </a:extLst>
                </a:gridCol>
                <a:gridCol w="246888">
                  <a:extLst>
                    <a:ext uri="{9D8B030D-6E8A-4147-A177-3AD203B41FA5}">
                      <a16:colId xmlns:a16="http://schemas.microsoft.com/office/drawing/2014/main" val="536581793"/>
                    </a:ext>
                  </a:extLst>
                </a:gridCol>
                <a:gridCol w="246888">
                  <a:extLst>
                    <a:ext uri="{9D8B030D-6E8A-4147-A177-3AD203B41FA5}">
                      <a16:colId xmlns:a16="http://schemas.microsoft.com/office/drawing/2014/main" val="2152044580"/>
                    </a:ext>
                  </a:extLst>
                </a:gridCol>
                <a:gridCol w="246888">
                  <a:extLst>
                    <a:ext uri="{9D8B030D-6E8A-4147-A177-3AD203B41FA5}">
                      <a16:colId xmlns:a16="http://schemas.microsoft.com/office/drawing/2014/main" val="2079255430"/>
                    </a:ext>
                  </a:extLst>
                </a:gridCol>
                <a:gridCol w="246888">
                  <a:extLst>
                    <a:ext uri="{9D8B030D-6E8A-4147-A177-3AD203B41FA5}">
                      <a16:colId xmlns:a16="http://schemas.microsoft.com/office/drawing/2014/main" val="3013965109"/>
                    </a:ext>
                  </a:extLst>
                </a:gridCol>
                <a:gridCol w="246888">
                  <a:extLst>
                    <a:ext uri="{9D8B030D-6E8A-4147-A177-3AD203B41FA5}">
                      <a16:colId xmlns:a16="http://schemas.microsoft.com/office/drawing/2014/main" val="2059285325"/>
                    </a:ext>
                  </a:extLst>
                </a:gridCol>
                <a:gridCol w="246888">
                  <a:extLst>
                    <a:ext uri="{9D8B030D-6E8A-4147-A177-3AD203B41FA5}">
                      <a16:colId xmlns:a16="http://schemas.microsoft.com/office/drawing/2014/main" val="673980709"/>
                    </a:ext>
                  </a:extLst>
                </a:gridCol>
                <a:gridCol w="246888">
                  <a:extLst>
                    <a:ext uri="{9D8B030D-6E8A-4147-A177-3AD203B41FA5}">
                      <a16:colId xmlns:a16="http://schemas.microsoft.com/office/drawing/2014/main" val="4170303964"/>
                    </a:ext>
                  </a:extLst>
                </a:gridCol>
                <a:gridCol w="246888">
                  <a:extLst>
                    <a:ext uri="{9D8B030D-6E8A-4147-A177-3AD203B41FA5}">
                      <a16:colId xmlns:a16="http://schemas.microsoft.com/office/drawing/2014/main" val="3798308177"/>
                    </a:ext>
                  </a:extLst>
                </a:gridCol>
                <a:gridCol w="246888">
                  <a:extLst>
                    <a:ext uri="{9D8B030D-6E8A-4147-A177-3AD203B41FA5}">
                      <a16:colId xmlns:a16="http://schemas.microsoft.com/office/drawing/2014/main" val="1732309947"/>
                    </a:ext>
                  </a:extLst>
                </a:gridCol>
                <a:gridCol w="246888">
                  <a:extLst>
                    <a:ext uri="{9D8B030D-6E8A-4147-A177-3AD203B41FA5}">
                      <a16:colId xmlns:a16="http://schemas.microsoft.com/office/drawing/2014/main" val="2282072636"/>
                    </a:ext>
                  </a:extLst>
                </a:gridCol>
                <a:gridCol w="246888">
                  <a:extLst>
                    <a:ext uri="{9D8B030D-6E8A-4147-A177-3AD203B41FA5}">
                      <a16:colId xmlns:a16="http://schemas.microsoft.com/office/drawing/2014/main" val="378760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38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- 2018-10-17 09:50:00 </a:t>
                      </a:r>
                      <a:r>
                        <a:rPr kumimoji="0" lang="en-US" sz="1000" b="0" i="0" u="none" strike="noStrike" kern="1200" cap="none" spc="0" normalizeH="0" baseline="0" noProof="0">
                          <a:ln>
                            <a:noFill/>
                          </a:ln>
                          <a:solidFill>
                            <a:prstClr val="black"/>
                          </a:solidFill>
                          <a:effectLst/>
                          <a:uLnTx/>
                          <a:uFillTx/>
                          <a:latin typeface="+mn-lt"/>
                          <a:ea typeface="+mn-ea"/>
                          <a:cs typeface="+mn-cs"/>
                        </a:rPr>
                        <a:t> 
 Don’t dispose of those fallen leaves just yet. http://bit.ly/2zJJr4t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https://scontent.xx.fbcdn.net/v/t1.0-9/s720x720/42962863_1871501022971632_434278716122595328_o.jpg?_nc_cat=100&amp;_nc_ht=scontent.xx&amp;oh=ea40c93fc6fe11ea88a10056c4d6f994&amp;oe=5CBB943D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7386761"/>
                  </a:ext>
                </a:extLst>
              </a:tr>
            </a:tbl>
          </a:graphicData>
        </a:graphic>
      </p:graphicFrame>
      <p:sp>
        <p:nvSpPr>
          <p:cNvPr id="4" name="Text Placeholder 3">
            <a:extLst>
              <a:ext uri="{FF2B5EF4-FFF2-40B4-BE49-F238E27FC236}">
                <a16:creationId xmlns:a16="http://schemas.microsoft.com/office/drawing/2014/main" id="{69673E61-042C-4359-96AF-B6CAD18A17E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78873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FD06-8CF4-4325-A8D7-2F364383A522}"/>
              </a:ext>
            </a:extLst>
          </p:cNvPr>
          <p:cNvSpPr>
            <a:spLocks noGrp="1"/>
          </p:cNvSpPr>
          <p:nvPr>
            <p:ph type="title"/>
          </p:nvPr>
        </p:nvSpPr>
        <p:spPr/>
        <p:txBody>
          <a:bodyPr/>
          <a:lstStyle/>
          <a:p>
            <a:r>
              <a:rPr lang="en-US"/>
              <a:t>Facebook Published Posts Table | Troy-Bilt - 11 of 26</a:t>
            </a:r>
          </a:p>
        </p:txBody>
      </p:sp>
      <p:graphicFrame>
        <p:nvGraphicFramePr>
          <p:cNvPr id="5" name="Table Placeholder 4">
            <a:extLst>
              <a:ext uri="{FF2B5EF4-FFF2-40B4-BE49-F238E27FC236}">
                <a16:creationId xmlns:a16="http://schemas.microsoft.com/office/drawing/2014/main" id="{7CFA292F-C551-40C3-BF56-333E6DD80C5F}"/>
              </a:ext>
            </a:extLst>
          </p:cNvPr>
          <p:cNvGraphicFramePr>
            <a:graphicFrameLocks noGrp="1"/>
          </p:cNvGraphicFramePr>
          <p:nvPr>
            <p:ph type="tbl" sz="quarter" idx="13"/>
            <p:extLst>
              <p:ext uri="{D42A27DB-BD31-4B8C-83A1-F6EECF244321}">
                <p14:modId xmlns:p14="http://schemas.microsoft.com/office/powerpoint/2010/main" val="384056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9308200"/>
                    </a:ext>
                  </a:extLst>
                </a:gridCol>
                <a:gridCol w="822960">
                  <a:extLst>
                    <a:ext uri="{9D8B030D-6E8A-4147-A177-3AD203B41FA5}">
                      <a16:colId xmlns:a16="http://schemas.microsoft.com/office/drawing/2014/main" val="26104575"/>
                    </a:ext>
                  </a:extLst>
                </a:gridCol>
                <a:gridCol w="271577">
                  <a:extLst>
                    <a:ext uri="{9D8B030D-6E8A-4147-A177-3AD203B41FA5}">
                      <a16:colId xmlns:a16="http://schemas.microsoft.com/office/drawing/2014/main" val="171370944"/>
                    </a:ext>
                  </a:extLst>
                </a:gridCol>
                <a:gridCol w="271577">
                  <a:extLst>
                    <a:ext uri="{9D8B030D-6E8A-4147-A177-3AD203B41FA5}">
                      <a16:colId xmlns:a16="http://schemas.microsoft.com/office/drawing/2014/main" val="3346147298"/>
                    </a:ext>
                  </a:extLst>
                </a:gridCol>
                <a:gridCol w="271577">
                  <a:extLst>
                    <a:ext uri="{9D8B030D-6E8A-4147-A177-3AD203B41FA5}">
                      <a16:colId xmlns:a16="http://schemas.microsoft.com/office/drawing/2014/main" val="2161101696"/>
                    </a:ext>
                  </a:extLst>
                </a:gridCol>
                <a:gridCol w="246888">
                  <a:extLst>
                    <a:ext uri="{9D8B030D-6E8A-4147-A177-3AD203B41FA5}">
                      <a16:colId xmlns:a16="http://schemas.microsoft.com/office/drawing/2014/main" val="2471297888"/>
                    </a:ext>
                  </a:extLst>
                </a:gridCol>
                <a:gridCol w="246888">
                  <a:extLst>
                    <a:ext uri="{9D8B030D-6E8A-4147-A177-3AD203B41FA5}">
                      <a16:colId xmlns:a16="http://schemas.microsoft.com/office/drawing/2014/main" val="3230980295"/>
                    </a:ext>
                  </a:extLst>
                </a:gridCol>
                <a:gridCol w="246888">
                  <a:extLst>
                    <a:ext uri="{9D8B030D-6E8A-4147-A177-3AD203B41FA5}">
                      <a16:colId xmlns:a16="http://schemas.microsoft.com/office/drawing/2014/main" val="2974263300"/>
                    </a:ext>
                  </a:extLst>
                </a:gridCol>
                <a:gridCol w="246888">
                  <a:extLst>
                    <a:ext uri="{9D8B030D-6E8A-4147-A177-3AD203B41FA5}">
                      <a16:colId xmlns:a16="http://schemas.microsoft.com/office/drawing/2014/main" val="1400445479"/>
                    </a:ext>
                  </a:extLst>
                </a:gridCol>
                <a:gridCol w="246888">
                  <a:extLst>
                    <a:ext uri="{9D8B030D-6E8A-4147-A177-3AD203B41FA5}">
                      <a16:colId xmlns:a16="http://schemas.microsoft.com/office/drawing/2014/main" val="946270742"/>
                    </a:ext>
                  </a:extLst>
                </a:gridCol>
                <a:gridCol w="246888">
                  <a:extLst>
                    <a:ext uri="{9D8B030D-6E8A-4147-A177-3AD203B41FA5}">
                      <a16:colId xmlns:a16="http://schemas.microsoft.com/office/drawing/2014/main" val="297967038"/>
                    </a:ext>
                  </a:extLst>
                </a:gridCol>
                <a:gridCol w="246888">
                  <a:extLst>
                    <a:ext uri="{9D8B030D-6E8A-4147-A177-3AD203B41FA5}">
                      <a16:colId xmlns:a16="http://schemas.microsoft.com/office/drawing/2014/main" val="2121784816"/>
                    </a:ext>
                  </a:extLst>
                </a:gridCol>
                <a:gridCol w="246888">
                  <a:extLst>
                    <a:ext uri="{9D8B030D-6E8A-4147-A177-3AD203B41FA5}">
                      <a16:colId xmlns:a16="http://schemas.microsoft.com/office/drawing/2014/main" val="2313306405"/>
                    </a:ext>
                  </a:extLst>
                </a:gridCol>
                <a:gridCol w="246888">
                  <a:extLst>
                    <a:ext uri="{9D8B030D-6E8A-4147-A177-3AD203B41FA5}">
                      <a16:colId xmlns:a16="http://schemas.microsoft.com/office/drawing/2014/main" val="170647972"/>
                    </a:ext>
                  </a:extLst>
                </a:gridCol>
                <a:gridCol w="246888">
                  <a:extLst>
                    <a:ext uri="{9D8B030D-6E8A-4147-A177-3AD203B41FA5}">
                      <a16:colId xmlns:a16="http://schemas.microsoft.com/office/drawing/2014/main" val="1147132021"/>
                    </a:ext>
                  </a:extLst>
                </a:gridCol>
                <a:gridCol w="246888">
                  <a:extLst>
                    <a:ext uri="{9D8B030D-6E8A-4147-A177-3AD203B41FA5}">
                      <a16:colId xmlns:a16="http://schemas.microsoft.com/office/drawing/2014/main" val="3671812904"/>
                    </a:ext>
                  </a:extLst>
                </a:gridCol>
                <a:gridCol w="246888">
                  <a:extLst>
                    <a:ext uri="{9D8B030D-6E8A-4147-A177-3AD203B41FA5}">
                      <a16:colId xmlns:a16="http://schemas.microsoft.com/office/drawing/2014/main" val="3843503615"/>
                    </a:ext>
                  </a:extLst>
                </a:gridCol>
                <a:gridCol w="246888">
                  <a:extLst>
                    <a:ext uri="{9D8B030D-6E8A-4147-A177-3AD203B41FA5}">
                      <a16:colId xmlns:a16="http://schemas.microsoft.com/office/drawing/2014/main" val="159116288"/>
                    </a:ext>
                  </a:extLst>
                </a:gridCol>
                <a:gridCol w="246888">
                  <a:extLst>
                    <a:ext uri="{9D8B030D-6E8A-4147-A177-3AD203B41FA5}">
                      <a16:colId xmlns:a16="http://schemas.microsoft.com/office/drawing/2014/main" val="375443093"/>
                    </a:ext>
                  </a:extLst>
                </a:gridCol>
                <a:gridCol w="246888">
                  <a:extLst>
                    <a:ext uri="{9D8B030D-6E8A-4147-A177-3AD203B41FA5}">
                      <a16:colId xmlns:a16="http://schemas.microsoft.com/office/drawing/2014/main" val="539830925"/>
                    </a:ext>
                  </a:extLst>
                </a:gridCol>
                <a:gridCol w="246888">
                  <a:extLst>
                    <a:ext uri="{9D8B030D-6E8A-4147-A177-3AD203B41FA5}">
                      <a16:colId xmlns:a16="http://schemas.microsoft.com/office/drawing/2014/main" val="2596939480"/>
                    </a:ext>
                  </a:extLst>
                </a:gridCol>
                <a:gridCol w="246888">
                  <a:extLst>
                    <a:ext uri="{9D8B030D-6E8A-4147-A177-3AD203B41FA5}">
                      <a16:colId xmlns:a16="http://schemas.microsoft.com/office/drawing/2014/main" val="817431414"/>
                    </a:ext>
                  </a:extLst>
                </a:gridCol>
                <a:gridCol w="246888">
                  <a:extLst>
                    <a:ext uri="{9D8B030D-6E8A-4147-A177-3AD203B41FA5}">
                      <a16:colId xmlns:a16="http://schemas.microsoft.com/office/drawing/2014/main" val="630026707"/>
                    </a:ext>
                  </a:extLst>
                </a:gridCol>
                <a:gridCol w="246888">
                  <a:extLst>
                    <a:ext uri="{9D8B030D-6E8A-4147-A177-3AD203B41FA5}">
                      <a16:colId xmlns:a16="http://schemas.microsoft.com/office/drawing/2014/main" val="303440492"/>
                    </a:ext>
                  </a:extLst>
                </a:gridCol>
                <a:gridCol w="246888">
                  <a:extLst>
                    <a:ext uri="{9D8B030D-6E8A-4147-A177-3AD203B41FA5}">
                      <a16:colId xmlns:a16="http://schemas.microsoft.com/office/drawing/2014/main" val="1763336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63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- 2018-10-08 00:00:00 </a:t>
                      </a:r>
                      <a:r>
                        <a:rPr kumimoji="0" lang="en-US" sz="1000" b="0" i="0" u="none" strike="noStrike" kern="1200" cap="none" spc="0" normalizeH="0" baseline="0" noProof="0">
                          <a:ln>
                            <a:noFill/>
                          </a:ln>
                          <a:solidFill>
                            <a:prstClr val="black"/>
                          </a:solidFill>
                          <a:effectLst/>
                          <a:uLnTx/>
                          <a:uFillTx/>
                          <a:latin typeface="+mn-lt"/>
                          <a:ea typeface="+mn-ea"/>
                          <a:cs typeface="+mn-cs"/>
                        </a:rPr>
                        <a:t> 
 Fall leaves will soon be in full force. Make sure your leaf blower is in shape for the season. http://bit.ly/2NfeAAq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https://scontent.xx.fbcdn.net/v/t1.0-9/s720x720/43014273_1870509319737469_760656966027575296_o.jpg?_nc_cat=104&amp;_nc_ht=scontent.xx&amp;oh=e7a11f6e0175d426d7dc1aac2fee537d&amp;oe=5CF34249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859129"/>
                  </a:ext>
                </a:extLst>
              </a:tr>
            </a:tbl>
          </a:graphicData>
        </a:graphic>
      </p:graphicFrame>
      <p:sp>
        <p:nvSpPr>
          <p:cNvPr id="4" name="Text Placeholder 3">
            <a:extLst>
              <a:ext uri="{FF2B5EF4-FFF2-40B4-BE49-F238E27FC236}">
                <a16:creationId xmlns:a16="http://schemas.microsoft.com/office/drawing/2014/main" id="{C8CE4B29-CF20-40CB-9E6D-B4078FED53C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91473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2C8FD-5421-45B8-B0CC-8D18530A5FF5}"/>
              </a:ext>
            </a:extLst>
          </p:cNvPr>
          <p:cNvSpPr>
            <a:spLocks noGrp="1"/>
          </p:cNvSpPr>
          <p:nvPr>
            <p:ph type="title"/>
          </p:nvPr>
        </p:nvSpPr>
        <p:spPr/>
        <p:txBody>
          <a:bodyPr/>
          <a:lstStyle/>
          <a:p>
            <a:r>
              <a:rPr lang="en-US"/>
              <a:t>Facebook Published Posts Table | Troy-Bilt - 12 of 26</a:t>
            </a:r>
          </a:p>
        </p:txBody>
      </p:sp>
      <p:graphicFrame>
        <p:nvGraphicFramePr>
          <p:cNvPr id="5" name="Table Placeholder 4">
            <a:extLst>
              <a:ext uri="{FF2B5EF4-FFF2-40B4-BE49-F238E27FC236}">
                <a16:creationId xmlns:a16="http://schemas.microsoft.com/office/drawing/2014/main" id="{8AC30DA1-705C-4C21-9849-C286520AD436}"/>
              </a:ext>
            </a:extLst>
          </p:cNvPr>
          <p:cNvGraphicFramePr>
            <a:graphicFrameLocks noGrp="1"/>
          </p:cNvGraphicFramePr>
          <p:nvPr>
            <p:ph type="tbl" sz="quarter" idx="13"/>
            <p:extLst>
              <p:ext uri="{D42A27DB-BD31-4B8C-83A1-F6EECF244321}">
                <p14:modId xmlns:p14="http://schemas.microsoft.com/office/powerpoint/2010/main" val="333822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6678872"/>
                    </a:ext>
                  </a:extLst>
                </a:gridCol>
                <a:gridCol w="822960">
                  <a:extLst>
                    <a:ext uri="{9D8B030D-6E8A-4147-A177-3AD203B41FA5}">
                      <a16:colId xmlns:a16="http://schemas.microsoft.com/office/drawing/2014/main" val="1228115444"/>
                    </a:ext>
                  </a:extLst>
                </a:gridCol>
                <a:gridCol w="271577">
                  <a:extLst>
                    <a:ext uri="{9D8B030D-6E8A-4147-A177-3AD203B41FA5}">
                      <a16:colId xmlns:a16="http://schemas.microsoft.com/office/drawing/2014/main" val="2260897784"/>
                    </a:ext>
                  </a:extLst>
                </a:gridCol>
                <a:gridCol w="271577">
                  <a:extLst>
                    <a:ext uri="{9D8B030D-6E8A-4147-A177-3AD203B41FA5}">
                      <a16:colId xmlns:a16="http://schemas.microsoft.com/office/drawing/2014/main" val="1351137707"/>
                    </a:ext>
                  </a:extLst>
                </a:gridCol>
                <a:gridCol w="271577">
                  <a:extLst>
                    <a:ext uri="{9D8B030D-6E8A-4147-A177-3AD203B41FA5}">
                      <a16:colId xmlns:a16="http://schemas.microsoft.com/office/drawing/2014/main" val="1774699768"/>
                    </a:ext>
                  </a:extLst>
                </a:gridCol>
                <a:gridCol w="246888">
                  <a:extLst>
                    <a:ext uri="{9D8B030D-6E8A-4147-A177-3AD203B41FA5}">
                      <a16:colId xmlns:a16="http://schemas.microsoft.com/office/drawing/2014/main" val="1076469050"/>
                    </a:ext>
                  </a:extLst>
                </a:gridCol>
                <a:gridCol w="246888">
                  <a:extLst>
                    <a:ext uri="{9D8B030D-6E8A-4147-A177-3AD203B41FA5}">
                      <a16:colId xmlns:a16="http://schemas.microsoft.com/office/drawing/2014/main" val="628554492"/>
                    </a:ext>
                  </a:extLst>
                </a:gridCol>
                <a:gridCol w="246888">
                  <a:extLst>
                    <a:ext uri="{9D8B030D-6E8A-4147-A177-3AD203B41FA5}">
                      <a16:colId xmlns:a16="http://schemas.microsoft.com/office/drawing/2014/main" val="250750216"/>
                    </a:ext>
                  </a:extLst>
                </a:gridCol>
                <a:gridCol w="246888">
                  <a:extLst>
                    <a:ext uri="{9D8B030D-6E8A-4147-A177-3AD203B41FA5}">
                      <a16:colId xmlns:a16="http://schemas.microsoft.com/office/drawing/2014/main" val="2713362648"/>
                    </a:ext>
                  </a:extLst>
                </a:gridCol>
                <a:gridCol w="246888">
                  <a:extLst>
                    <a:ext uri="{9D8B030D-6E8A-4147-A177-3AD203B41FA5}">
                      <a16:colId xmlns:a16="http://schemas.microsoft.com/office/drawing/2014/main" val="2189582697"/>
                    </a:ext>
                  </a:extLst>
                </a:gridCol>
                <a:gridCol w="246888">
                  <a:extLst>
                    <a:ext uri="{9D8B030D-6E8A-4147-A177-3AD203B41FA5}">
                      <a16:colId xmlns:a16="http://schemas.microsoft.com/office/drawing/2014/main" val="3460102630"/>
                    </a:ext>
                  </a:extLst>
                </a:gridCol>
                <a:gridCol w="246888">
                  <a:extLst>
                    <a:ext uri="{9D8B030D-6E8A-4147-A177-3AD203B41FA5}">
                      <a16:colId xmlns:a16="http://schemas.microsoft.com/office/drawing/2014/main" val="2521120998"/>
                    </a:ext>
                  </a:extLst>
                </a:gridCol>
                <a:gridCol w="246888">
                  <a:extLst>
                    <a:ext uri="{9D8B030D-6E8A-4147-A177-3AD203B41FA5}">
                      <a16:colId xmlns:a16="http://schemas.microsoft.com/office/drawing/2014/main" val="1729874608"/>
                    </a:ext>
                  </a:extLst>
                </a:gridCol>
                <a:gridCol w="246888">
                  <a:extLst>
                    <a:ext uri="{9D8B030D-6E8A-4147-A177-3AD203B41FA5}">
                      <a16:colId xmlns:a16="http://schemas.microsoft.com/office/drawing/2014/main" val="634915994"/>
                    </a:ext>
                  </a:extLst>
                </a:gridCol>
                <a:gridCol w="246888">
                  <a:extLst>
                    <a:ext uri="{9D8B030D-6E8A-4147-A177-3AD203B41FA5}">
                      <a16:colId xmlns:a16="http://schemas.microsoft.com/office/drawing/2014/main" val="2855133793"/>
                    </a:ext>
                  </a:extLst>
                </a:gridCol>
                <a:gridCol w="246888">
                  <a:extLst>
                    <a:ext uri="{9D8B030D-6E8A-4147-A177-3AD203B41FA5}">
                      <a16:colId xmlns:a16="http://schemas.microsoft.com/office/drawing/2014/main" val="2716618531"/>
                    </a:ext>
                  </a:extLst>
                </a:gridCol>
                <a:gridCol w="246888">
                  <a:extLst>
                    <a:ext uri="{9D8B030D-6E8A-4147-A177-3AD203B41FA5}">
                      <a16:colId xmlns:a16="http://schemas.microsoft.com/office/drawing/2014/main" val="187453285"/>
                    </a:ext>
                  </a:extLst>
                </a:gridCol>
                <a:gridCol w="246888">
                  <a:extLst>
                    <a:ext uri="{9D8B030D-6E8A-4147-A177-3AD203B41FA5}">
                      <a16:colId xmlns:a16="http://schemas.microsoft.com/office/drawing/2014/main" val="2508128820"/>
                    </a:ext>
                  </a:extLst>
                </a:gridCol>
                <a:gridCol w="246888">
                  <a:extLst>
                    <a:ext uri="{9D8B030D-6E8A-4147-A177-3AD203B41FA5}">
                      <a16:colId xmlns:a16="http://schemas.microsoft.com/office/drawing/2014/main" val="3211895203"/>
                    </a:ext>
                  </a:extLst>
                </a:gridCol>
                <a:gridCol w="246888">
                  <a:extLst>
                    <a:ext uri="{9D8B030D-6E8A-4147-A177-3AD203B41FA5}">
                      <a16:colId xmlns:a16="http://schemas.microsoft.com/office/drawing/2014/main" val="1081740302"/>
                    </a:ext>
                  </a:extLst>
                </a:gridCol>
                <a:gridCol w="246888">
                  <a:extLst>
                    <a:ext uri="{9D8B030D-6E8A-4147-A177-3AD203B41FA5}">
                      <a16:colId xmlns:a16="http://schemas.microsoft.com/office/drawing/2014/main" val="1586117015"/>
                    </a:ext>
                  </a:extLst>
                </a:gridCol>
                <a:gridCol w="246888">
                  <a:extLst>
                    <a:ext uri="{9D8B030D-6E8A-4147-A177-3AD203B41FA5}">
                      <a16:colId xmlns:a16="http://schemas.microsoft.com/office/drawing/2014/main" val="698874438"/>
                    </a:ext>
                  </a:extLst>
                </a:gridCol>
                <a:gridCol w="246888">
                  <a:extLst>
                    <a:ext uri="{9D8B030D-6E8A-4147-A177-3AD203B41FA5}">
                      <a16:colId xmlns:a16="http://schemas.microsoft.com/office/drawing/2014/main" val="2715830312"/>
                    </a:ext>
                  </a:extLst>
                </a:gridCol>
                <a:gridCol w="246888">
                  <a:extLst>
                    <a:ext uri="{9D8B030D-6E8A-4147-A177-3AD203B41FA5}">
                      <a16:colId xmlns:a16="http://schemas.microsoft.com/office/drawing/2014/main" val="1696475131"/>
                    </a:ext>
                  </a:extLst>
                </a:gridCol>
                <a:gridCol w="246888">
                  <a:extLst>
                    <a:ext uri="{9D8B030D-6E8A-4147-A177-3AD203B41FA5}">
                      <a16:colId xmlns:a16="http://schemas.microsoft.com/office/drawing/2014/main" val="161078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663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- 2018-09-26 10:00:01 </a:t>
                      </a:r>
                      <a:r>
                        <a:rPr kumimoji="0" lang="en-US" sz="1000" b="0" i="0" u="none" strike="noStrike" kern="1200" cap="none" spc="0" normalizeH="0" baseline="0" noProof="0">
                          <a:ln>
                            <a:noFill/>
                          </a:ln>
                          <a:solidFill>
                            <a:prstClr val="black"/>
                          </a:solidFill>
                          <a:effectLst/>
                          <a:uLnTx/>
                          <a:uFillTx/>
                          <a:latin typeface="+mn-lt"/>
                          <a:ea typeface="+mn-ea"/>
                          <a:cs typeface="+mn-cs"/>
                        </a:rPr>
                        <a:t> 
 Is your lawn getting out of control? Need to tidy up your edges? Trim your lawn with ease this fall: http://bit.ly/2PWlBYC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https://scontent.xx.fbcdn.net/v/t15.5256-10/s720x720/40696947_1658722270923957_560234808240766976_n.jpg?_nc_cat=104&amp;_nc_ht=scontent.xx&amp;oh=1f954767d0d150b925c9947366978a23&amp;oe=5CF9AF42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6434284"/>
                  </a:ext>
                </a:extLst>
              </a:tr>
            </a:tbl>
          </a:graphicData>
        </a:graphic>
      </p:graphicFrame>
      <p:sp>
        <p:nvSpPr>
          <p:cNvPr id="4" name="Text Placeholder 3">
            <a:extLst>
              <a:ext uri="{FF2B5EF4-FFF2-40B4-BE49-F238E27FC236}">
                <a16:creationId xmlns:a16="http://schemas.microsoft.com/office/drawing/2014/main" id="{1BE9A40C-7124-4570-8712-640C5963423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0769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625AE-6D01-4E13-8704-2AC3A82D610D}"/>
              </a:ext>
            </a:extLst>
          </p:cNvPr>
          <p:cNvSpPr>
            <a:spLocks noGrp="1"/>
          </p:cNvSpPr>
          <p:nvPr>
            <p:ph type="title"/>
          </p:nvPr>
        </p:nvSpPr>
        <p:spPr/>
        <p:txBody>
          <a:bodyPr/>
          <a:lstStyle/>
          <a:p>
            <a:r>
              <a:rPr lang="en-US"/>
              <a:t>Facebook Published Posts Table | Troy-Bilt - 13 of 26</a:t>
            </a:r>
          </a:p>
        </p:txBody>
      </p:sp>
      <p:graphicFrame>
        <p:nvGraphicFramePr>
          <p:cNvPr id="5" name="Table Placeholder 4">
            <a:extLst>
              <a:ext uri="{FF2B5EF4-FFF2-40B4-BE49-F238E27FC236}">
                <a16:creationId xmlns:a16="http://schemas.microsoft.com/office/drawing/2014/main" id="{4D7BD78F-248F-4DC1-8EB6-ED8805C6D56E}"/>
              </a:ext>
            </a:extLst>
          </p:cNvPr>
          <p:cNvGraphicFramePr>
            <a:graphicFrameLocks noGrp="1"/>
          </p:cNvGraphicFramePr>
          <p:nvPr>
            <p:ph type="tbl" sz="quarter" idx="13"/>
            <p:extLst>
              <p:ext uri="{D42A27DB-BD31-4B8C-83A1-F6EECF244321}">
                <p14:modId xmlns:p14="http://schemas.microsoft.com/office/powerpoint/2010/main" val="3329174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14301183"/>
                    </a:ext>
                  </a:extLst>
                </a:gridCol>
                <a:gridCol w="822960">
                  <a:extLst>
                    <a:ext uri="{9D8B030D-6E8A-4147-A177-3AD203B41FA5}">
                      <a16:colId xmlns:a16="http://schemas.microsoft.com/office/drawing/2014/main" val="2634839075"/>
                    </a:ext>
                  </a:extLst>
                </a:gridCol>
                <a:gridCol w="271577">
                  <a:extLst>
                    <a:ext uri="{9D8B030D-6E8A-4147-A177-3AD203B41FA5}">
                      <a16:colId xmlns:a16="http://schemas.microsoft.com/office/drawing/2014/main" val="1888732542"/>
                    </a:ext>
                  </a:extLst>
                </a:gridCol>
                <a:gridCol w="271577">
                  <a:extLst>
                    <a:ext uri="{9D8B030D-6E8A-4147-A177-3AD203B41FA5}">
                      <a16:colId xmlns:a16="http://schemas.microsoft.com/office/drawing/2014/main" val="991273105"/>
                    </a:ext>
                  </a:extLst>
                </a:gridCol>
                <a:gridCol w="271577">
                  <a:extLst>
                    <a:ext uri="{9D8B030D-6E8A-4147-A177-3AD203B41FA5}">
                      <a16:colId xmlns:a16="http://schemas.microsoft.com/office/drawing/2014/main" val="3765747885"/>
                    </a:ext>
                  </a:extLst>
                </a:gridCol>
                <a:gridCol w="246888">
                  <a:extLst>
                    <a:ext uri="{9D8B030D-6E8A-4147-A177-3AD203B41FA5}">
                      <a16:colId xmlns:a16="http://schemas.microsoft.com/office/drawing/2014/main" val="4086887888"/>
                    </a:ext>
                  </a:extLst>
                </a:gridCol>
                <a:gridCol w="246888">
                  <a:extLst>
                    <a:ext uri="{9D8B030D-6E8A-4147-A177-3AD203B41FA5}">
                      <a16:colId xmlns:a16="http://schemas.microsoft.com/office/drawing/2014/main" val="779392627"/>
                    </a:ext>
                  </a:extLst>
                </a:gridCol>
                <a:gridCol w="246888">
                  <a:extLst>
                    <a:ext uri="{9D8B030D-6E8A-4147-A177-3AD203B41FA5}">
                      <a16:colId xmlns:a16="http://schemas.microsoft.com/office/drawing/2014/main" val="3046250276"/>
                    </a:ext>
                  </a:extLst>
                </a:gridCol>
                <a:gridCol w="246888">
                  <a:extLst>
                    <a:ext uri="{9D8B030D-6E8A-4147-A177-3AD203B41FA5}">
                      <a16:colId xmlns:a16="http://schemas.microsoft.com/office/drawing/2014/main" val="3372744604"/>
                    </a:ext>
                  </a:extLst>
                </a:gridCol>
                <a:gridCol w="246888">
                  <a:extLst>
                    <a:ext uri="{9D8B030D-6E8A-4147-A177-3AD203B41FA5}">
                      <a16:colId xmlns:a16="http://schemas.microsoft.com/office/drawing/2014/main" val="3873310313"/>
                    </a:ext>
                  </a:extLst>
                </a:gridCol>
                <a:gridCol w="246888">
                  <a:extLst>
                    <a:ext uri="{9D8B030D-6E8A-4147-A177-3AD203B41FA5}">
                      <a16:colId xmlns:a16="http://schemas.microsoft.com/office/drawing/2014/main" val="3071726170"/>
                    </a:ext>
                  </a:extLst>
                </a:gridCol>
                <a:gridCol w="246888">
                  <a:extLst>
                    <a:ext uri="{9D8B030D-6E8A-4147-A177-3AD203B41FA5}">
                      <a16:colId xmlns:a16="http://schemas.microsoft.com/office/drawing/2014/main" val="3973791241"/>
                    </a:ext>
                  </a:extLst>
                </a:gridCol>
                <a:gridCol w="246888">
                  <a:extLst>
                    <a:ext uri="{9D8B030D-6E8A-4147-A177-3AD203B41FA5}">
                      <a16:colId xmlns:a16="http://schemas.microsoft.com/office/drawing/2014/main" val="1283194054"/>
                    </a:ext>
                  </a:extLst>
                </a:gridCol>
                <a:gridCol w="246888">
                  <a:extLst>
                    <a:ext uri="{9D8B030D-6E8A-4147-A177-3AD203B41FA5}">
                      <a16:colId xmlns:a16="http://schemas.microsoft.com/office/drawing/2014/main" val="3925283001"/>
                    </a:ext>
                  </a:extLst>
                </a:gridCol>
                <a:gridCol w="246888">
                  <a:extLst>
                    <a:ext uri="{9D8B030D-6E8A-4147-A177-3AD203B41FA5}">
                      <a16:colId xmlns:a16="http://schemas.microsoft.com/office/drawing/2014/main" val="2038453674"/>
                    </a:ext>
                  </a:extLst>
                </a:gridCol>
                <a:gridCol w="246888">
                  <a:extLst>
                    <a:ext uri="{9D8B030D-6E8A-4147-A177-3AD203B41FA5}">
                      <a16:colId xmlns:a16="http://schemas.microsoft.com/office/drawing/2014/main" val="3485458038"/>
                    </a:ext>
                  </a:extLst>
                </a:gridCol>
                <a:gridCol w="246888">
                  <a:extLst>
                    <a:ext uri="{9D8B030D-6E8A-4147-A177-3AD203B41FA5}">
                      <a16:colId xmlns:a16="http://schemas.microsoft.com/office/drawing/2014/main" val="3250065352"/>
                    </a:ext>
                  </a:extLst>
                </a:gridCol>
                <a:gridCol w="246888">
                  <a:extLst>
                    <a:ext uri="{9D8B030D-6E8A-4147-A177-3AD203B41FA5}">
                      <a16:colId xmlns:a16="http://schemas.microsoft.com/office/drawing/2014/main" val="211034473"/>
                    </a:ext>
                  </a:extLst>
                </a:gridCol>
                <a:gridCol w="246888">
                  <a:extLst>
                    <a:ext uri="{9D8B030D-6E8A-4147-A177-3AD203B41FA5}">
                      <a16:colId xmlns:a16="http://schemas.microsoft.com/office/drawing/2014/main" val="2123008661"/>
                    </a:ext>
                  </a:extLst>
                </a:gridCol>
                <a:gridCol w="246888">
                  <a:extLst>
                    <a:ext uri="{9D8B030D-6E8A-4147-A177-3AD203B41FA5}">
                      <a16:colId xmlns:a16="http://schemas.microsoft.com/office/drawing/2014/main" val="3706510512"/>
                    </a:ext>
                  </a:extLst>
                </a:gridCol>
                <a:gridCol w="246888">
                  <a:extLst>
                    <a:ext uri="{9D8B030D-6E8A-4147-A177-3AD203B41FA5}">
                      <a16:colId xmlns:a16="http://schemas.microsoft.com/office/drawing/2014/main" val="3065329432"/>
                    </a:ext>
                  </a:extLst>
                </a:gridCol>
                <a:gridCol w="246888">
                  <a:extLst>
                    <a:ext uri="{9D8B030D-6E8A-4147-A177-3AD203B41FA5}">
                      <a16:colId xmlns:a16="http://schemas.microsoft.com/office/drawing/2014/main" val="2814562094"/>
                    </a:ext>
                  </a:extLst>
                </a:gridCol>
                <a:gridCol w="246888">
                  <a:extLst>
                    <a:ext uri="{9D8B030D-6E8A-4147-A177-3AD203B41FA5}">
                      <a16:colId xmlns:a16="http://schemas.microsoft.com/office/drawing/2014/main" val="3054022920"/>
                    </a:ext>
                  </a:extLst>
                </a:gridCol>
                <a:gridCol w="246888">
                  <a:extLst>
                    <a:ext uri="{9D8B030D-6E8A-4147-A177-3AD203B41FA5}">
                      <a16:colId xmlns:a16="http://schemas.microsoft.com/office/drawing/2014/main" val="3229625118"/>
                    </a:ext>
                  </a:extLst>
                </a:gridCol>
                <a:gridCol w="246888">
                  <a:extLst>
                    <a:ext uri="{9D8B030D-6E8A-4147-A177-3AD203B41FA5}">
                      <a16:colId xmlns:a16="http://schemas.microsoft.com/office/drawing/2014/main" val="3980260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252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- 2018-09-11 10:00:00 </a:t>
                      </a:r>
                      <a:r>
                        <a:rPr kumimoji="0" lang="en-US" sz="1000" b="0" i="0" u="none" strike="noStrike" kern="1200" cap="none" spc="0" normalizeH="0" baseline="0" noProof="0">
                          <a:ln>
                            <a:noFill/>
                          </a:ln>
                          <a:solidFill>
                            <a:prstClr val="black"/>
                          </a:solidFill>
                          <a:effectLst/>
                          <a:uLnTx/>
                          <a:uFillTx/>
                          <a:latin typeface="+mn-lt"/>
                          <a:ea typeface="+mn-ea"/>
                          <a:cs typeface="+mn-cs"/>
                        </a:rPr>
                        <a:t> 
 How do I stabilize fuel? Just Ask Troy.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https://scontent.xx.fbcdn.net/v/t15.13418-10/p720x720/38979232_463751507479713_3771194071452745728_n.jpg?_nc_cat=109&amp;_nc_ht=scontent.xx&amp;oh=502ca95fde0d3241265c70fdccd4028d&amp;oe=5CB6B3A9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7603940"/>
                  </a:ext>
                </a:extLst>
              </a:tr>
            </a:tbl>
          </a:graphicData>
        </a:graphic>
      </p:graphicFrame>
      <p:sp>
        <p:nvSpPr>
          <p:cNvPr id="4" name="Text Placeholder 3">
            <a:extLst>
              <a:ext uri="{FF2B5EF4-FFF2-40B4-BE49-F238E27FC236}">
                <a16:creationId xmlns:a16="http://schemas.microsoft.com/office/drawing/2014/main" id="{BA67F262-23EB-43FC-B05B-7A5875FFDA3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38653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0597-4040-469B-8DBF-E4C7A9A2AB2A}"/>
              </a:ext>
            </a:extLst>
          </p:cNvPr>
          <p:cNvSpPr>
            <a:spLocks noGrp="1"/>
          </p:cNvSpPr>
          <p:nvPr>
            <p:ph type="title"/>
          </p:nvPr>
        </p:nvSpPr>
        <p:spPr/>
        <p:txBody>
          <a:bodyPr/>
          <a:lstStyle/>
          <a:p>
            <a:r>
              <a:rPr lang="en-US"/>
              <a:t>Facebook Published Posts Table | Troy-Bilt - 14 of 26</a:t>
            </a:r>
          </a:p>
        </p:txBody>
      </p:sp>
      <p:graphicFrame>
        <p:nvGraphicFramePr>
          <p:cNvPr id="5" name="Table Placeholder 4">
            <a:extLst>
              <a:ext uri="{FF2B5EF4-FFF2-40B4-BE49-F238E27FC236}">
                <a16:creationId xmlns:a16="http://schemas.microsoft.com/office/drawing/2014/main" id="{F75274C6-AC23-4848-B875-647B88067E24}"/>
              </a:ext>
            </a:extLst>
          </p:cNvPr>
          <p:cNvGraphicFramePr>
            <a:graphicFrameLocks noGrp="1"/>
          </p:cNvGraphicFramePr>
          <p:nvPr>
            <p:ph type="tbl" sz="quarter" idx="13"/>
            <p:extLst>
              <p:ext uri="{D42A27DB-BD31-4B8C-83A1-F6EECF244321}">
                <p14:modId xmlns:p14="http://schemas.microsoft.com/office/powerpoint/2010/main" val="328880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1251943"/>
                    </a:ext>
                  </a:extLst>
                </a:gridCol>
                <a:gridCol w="822960">
                  <a:extLst>
                    <a:ext uri="{9D8B030D-6E8A-4147-A177-3AD203B41FA5}">
                      <a16:colId xmlns:a16="http://schemas.microsoft.com/office/drawing/2014/main" val="1402488210"/>
                    </a:ext>
                  </a:extLst>
                </a:gridCol>
                <a:gridCol w="271577">
                  <a:extLst>
                    <a:ext uri="{9D8B030D-6E8A-4147-A177-3AD203B41FA5}">
                      <a16:colId xmlns:a16="http://schemas.microsoft.com/office/drawing/2014/main" val="2189279162"/>
                    </a:ext>
                  </a:extLst>
                </a:gridCol>
                <a:gridCol w="271577">
                  <a:extLst>
                    <a:ext uri="{9D8B030D-6E8A-4147-A177-3AD203B41FA5}">
                      <a16:colId xmlns:a16="http://schemas.microsoft.com/office/drawing/2014/main" val="297084729"/>
                    </a:ext>
                  </a:extLst>
                </a:gridCol>
                <a:gridCol w="271577">
                  <a:extLst>
                    <a:ext uri="{9D8B030D-6E8A-4147-A177-3AD203B41FA5}">
                      <a16:colId xmlns:a16="http://schemas.microsoft.com/office/drawing/2014/main" val="1025841546"/>
                    </a:ext>
                  </a:extLst>
                </a:gridCol>
                <a:gridCol w="246888">
                  <a:extLst>
                    <a:ext uri="{9D8B030D-6E8A-4147-A177-3AD203B41FA5}">
                      <a16:colId xmlns:a16="http://schemas.microsoft.com/office/drawing/2014/main" val="1998026003"/>
                    </a:ext>
                  </a:extLst>
                </a:gridCol>
                <a:gridCol w="246888">
                  <a:extLst>
                    <a:ext uri="{9D8B030D-6E8A-4147-A177-3AD203B41FA5}">
                      <a16:colId xmlns:a16="http://schemas.microsoft.com/office/drawing/2014/main" val="2247909728"/>
                    </a:ext>
                  </a:extLst>
                </a:gridCol>
                <a:gridCol w="246888">
                  <a:extLst>
                    <a:ext uri="{9D8B030D-6E8A-4147-A177-3AD203B41FA5}">
                      <a16:colId xmlns:a16="http://schemas.microsoft.com/office/drawing/2014/main" val="3774741725"/>
                    </a:ext>
                  </a:extLst>
                </a:gridCol>
                <a:gridCol w="246888">
                  <a:extLst>
                    <a:ext uri="{9D8B030D-6E8A-4147-A177-3AD203B41FA5}">
                      <a16:colId xmlns:a16="http://schemas.microsoft.com/office/drawing/2014/main" val="243307533"/>
                    </a:ext>
                  </a:extLst>
                </a:gridCol>
                <a:gridCol w="246888">
                  <a:extLst>
                    <a:ext uri="{9D8B030D-6E8A-4147-A177-3AD203B41FA5}">
                      <a16:colId xmlns:a16="http://schemas.microsoft.com/office/drawing/2014/main" val="2065807555"/>
                    </a:ext>
                  </a:extLst>
                </a:gridCol>
                <a:gridCol w="246888">
                  <a:extLst>
                    <a:ext uri="{9D8B030D-6E8A-4147-A177-3AD203B41FA5}">
                      <a16:colId xmlns:a16="http://schemas.microsoft.com/office/drawing/2014/main" val="81130393"/>
                    </a:ext>
                  </a:extLst>
                </a:gridCol>
                <a:gridCol w="246888">
                  <a:extLst>
                    <a:ext uri="{9D8B030D-6E8A-4147-A177-3AD203B41FA5}">
                      <a16:colId xmlns:a16="http://schemas.microsoft.com/office/drawing/2014/main" val="59148720"/>
                    </a:ext>
                  </a:extLst>
                </a:gridCol>
                <a:gridCol w="246888">
                  <a:extLst>
                    <a:ext uri="{9D8B030D-6E8A-4147-A177-3AD203B41FA5}">
                      <a16:colId xmlns:a16="http://schemas.microsoft.com/office/drawing/2014/main" val="2350180501"/>
                    </a:ext>
                  </a:extLst>
                </a:gridCol>
                <a:gridCol w="246888">
                  <a:extLst>
                    <a:ext uri="{9D8B030D-6E8A-4147-A177-3AD203B41FA5}">
                      <a16:colId xmlns:a16="http://schemas.microsoft.com/office/drawing/2014/main" val="3049615549"/>
                    </a:ext>
                  </a:extLst>
                </a:gridCol>
                <a:gridCol w="246888">
                  <a:extLst>
                    <a:ext uri="{9D8B030D-6E8A-4147-A177-3AD203B41FA5}">
                      <a16:colId xmlns:a16="http://schemas.microsoft.com/office/drawing/2014/main" val="3905143441"/>
                    </a:ext>
                  </a:extLst>
                </a:gridCol>
                <a:gridCol w="246888">
                  <a:extLst>
                    <a:ext uri="{9D8B030D-6E8A-4147-A177-3AD203B41FA5}">
                      <a16:colId xmlns:a16="http://schemas.microsoft.com/office/drawing/2014/main" val="14753117"/>
                    </a:ext>
                  </a:extLst>
                </a:gridCol>
                <a:gridCol w="246888">
                  <a:extLst>
                    <a:ext uri="{9D8B030D-6E8A-4147-A177-3AD203B41FA5}">
                      <a16:colId xmlns:a16="http://schemas.microsoft.com/office/drawing/2014/main" val="4284451103"/>
                    </a:ext>
                  </a:extLst>
                </a:gridCol>
                <a:gridCol w="246888">
                  <a:extLst>
                    <a:ext uri="{9D8B030D-6E8A-4147-A177-3AD203B41FA5}">
                      <a16:colId xmlns:a16="http://schemas.microsoft.com/office/drawing/2014/main" val="1838600378"/>
                    </a:ext>
                  </a:extLst>
                </a:gridCol>
                <a:gridCol w="246888">
                  <a:extLst>
                    <a:ext uri="{9D8B030D-6E8A-4147-A177-3AD203B41FA5}">
                      <a16:colId xmlns:a16="http://schemas.microsoft.com/office/drawing/2014/main" val="3719314716"/>
                    </a:ext>
                  </a:extLst>
                </a:gridCol>
                <a:gridCol w="246888">
                  <a:extLst>
                    <a:ext uri="{9D8B030D-6E8A-4147-A177-3AD203B41FA5}">
                      <a16:colId xmlns:a16="http://schemas.microsoft.com/office/drawing/2014/main" val="3707547346"/>
                    </a:ext>
                  </a:extLst>
                </a:gridCol>
                <a:gridCol w="246888">
                  <a:extLst>
                    <a:ext uri="{9D8B030D-6E8A-4147-A177-3AD203B41FA5}">
                      <a16:colId xmlns:a16="http://schemas.microsoft.com/office/drawing/2014/main" val="4045284748"/>
                    </a:ext>
                  </a:extLst>
                </a:gridCol>
                <a:gridCol w="246888">
                  <a:extLst>
                    <a:ext uri="{9D8B030D-6E8A-4147-A177-3AD203B41FA5}">
                      <a16:colId xmlns:a16="http://schemas.microsoft.com/office/drawing/2014/main" val="2678473837"/>
                    </a:ext>
                  </a:extLst>
                </a:gridCol>
                <a:gridCol w="246888">
                  <a:extLst>
                    <a:ext uri="{9D8B030D-6E8A-4147-A177-3AD203B41FA5}">
                      <a16:colId xmlns:a16="http://schemas.microsoft.com/office/drawing/2014/main" val="2951701495"/>
                    </a:ext>
                  </a:extLst>
                </a:gridCol>
                <a:gridCol w="246888">
                  <a:extLst>
                    <a:ext uri="{9D8B030D-6E8A-4147-A177-3AD203B41FA5}">
                      <a16:colId xmlns:a16="http://schemas.microsoft.com/office/drawing/2014/main" val="273626216"/>
                    </a:ext>
                  </a:extLst>
                </a:gridCol>
                <a:gridCol w="246888">
                  <a:extLst>
                    <a:ext uri="{9D8B030D-6E8A-4147-A177-3AD203B41FA5}">
                      <a16:colId xmlns:a16="http://schemas.microsoft.com/office/drawing/2014/main" val="1966016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52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- 2018-09-03 01:00:02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leaving fallen leaves on the ground to decompose can deprive your lawn of the nutrients and sunlight it needs in order to thrive come spring? Here are some fall leaf mistakes to avoid: http://bit.ly/2B9GHA6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https://scontent.xx.fbcdn.net/v/t1.0-9/s720x720/40178262_1828997083888693_7856139944874475520_o.jpg?_nc_cat=103&amp;_nc_ht=scontent.xx&amp;oh=d7aeb316417a2b55d9760b661268a986&amp;oe=5CFBC5AF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29587"/>
                  </a:ext>
                </a:extLst>
              </a:tr>
            </a:tbl>
          </a:graphicData>
        </a:graphic>
      </p:graphicFrame>
      <p:sp>
        <p:nvSpPr>
          <p:cNvPr id="4" name="Text Placeholder 3">
            <a:extLst>
              <a:ext uri="{FF2B5EF4-FFF2-40B4-BE49-F238E27FC236}">
                <a16:creationId xmlns:a16="http://schemas.microsoft.com/office/drawing/2014/main" id="{50C1D134-8F8E-4CE1-8FDA-F9342B545BC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21535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BC94-C612-4CF4-BC1C-9EC3A16CF001}"/>
              </a:ext>
            </a:extLst>
          </p:cNvPr>
          <p:cNvSpPr>
            <a:spLocks noGrp="1"/>
          </p:cNvSpPr>
          <p:nvPr>
            <p:ph type="title"/>
          </p:nvPr>
        </p:nvSpPr>
        <p:spPr/>
        <p:txBody>
          <a:bodyPr/>
          <a:lstStyle/>
          <a:p>
            <a:r>
              <a:rPr lang="en-US"/>
              <a:t>Facebook Published Posts Table | Troy-Bilt - 15 of 26</a:t>
            </a:r>
          </a:p>
        </p:txBody>
      </p:sp>
      <p:graphicFrame>
        <p:nvGraphicFramePr>
          <p:cNvPr id="5" name="Table Placeholder 4">
            <a:extLst>
              <a:ext uri="{FF2B5EF4-FFF2-40B4-BE49-F238E27FC236}">
                <a16:creationId xmlns:a16="http://schemas.microsoft.com/office/drawing/2014/main" id="{A006D5F8-549B-4552-9958-45FAE910BC4B}"/>
              </a:ext>
            </a:extLst>
          </p:cNvPr>
          <p:cNvGraphicFramePr>
            <a:graphicFrameLocks noGrp="1"/>
          </p:cNvGraphicFramePr>
          <p:nvPr>
            <p:ph type="tbl" sz="quarter" idx="13"/>
            <p:extLst>
              <p:ext uri="{D42A27DB-BD31-4B8C-83A1-F6EECF244321}">
                <p14:modId xmlns:p14="http://schemas.microsoft.com/office/powerpoint/2010/main" val="147300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2758226"/>
                    </a:ext>
                  </a:extLst>
                </a:gridCol>
                <a:gridCol w="822960">
                  <a:extLst>
                    <a:ext uri="{9D8B030D-6E8A-4147-A177-3AD203B41FA5}">
                      <a16:colId xmlns:a16="http://schemas.microsoft.com/office/drawing/2014/main" val="3590186245"/>
                    </a:ext>
                  </a:extLst>
                </a:gridCol>
                <a:gridCol w="271577">
                  <a:extLst>
                    <a:ext uri="{9D8B030D-6E8A-4147-A177-3AD203B41FA5}">
                      <a16:colId xmlns:a16="http://schemas.microsoft.com/office/drawing/2014/main" val="2556758685"/>
                    </a:ext>
                  </a:extLst>
                </a:gridCol>
                <a:gridCol w="271577">
                  <a:extLst>
                    <a:ext uri="{9D8B030D-6E8A-4147-A177-3AD203B41FA5}">
                      <a16:colId xmlns:a16="http://schemas.microsoft.com/office/drawing/2014/main" val="1347659856"/>
                    </a:ext>
                  </a:extLst>
                </a:gridCol>
                <a:gridCol w="271577">
                  <a:extLst>
                    <a:ext uri="{9D8B030D-6E8A-4147-A177-3AD203B41FA5}">
                      <a16:colId xmlns:a16="http://schemas.microsoft.com/office/drawing/2014/main" val="3973820512"/>
                    </a:ext>
                  </a:extLst>
                </a:gridCol>
                <a:gridCol w="246888">
                  <a:extLst>
                    <a:ext uri="{9D8B030D-6E8A-4147-A177-3AD203B41FA5}">
                      <a16:colId xmlns:a16="http://schemas.microsoft.com/office/drawing/2014/main" val="917704026"/>
                    </a:ext>
                  </a:extLst>
                </a:gridCol>
                <a:gridCol w="246888">
                  <a:extLst>
                    <a:ext uri="{9D8B030D-6E8A-4147-A177-3AD203B41FA5}">
                      <a16:colId xmlns:a16="http://schemas.microsoft.com/office/drawing/2014/main" val="2146785204"/>
                    </a:ext>
                  </a:extLst>
                </a:gridCol>
                <a:gridCol w="246888">
                  <a:extLst>
                    <a:ext uri="{9D8B030D-6E8A-4147-A177-3AD203B41FA5}">
                      <a16:colId xmlns:a16="http://schemas.microsoft.com/office/drawing/2014/main" val="2668628973"/>
                    </a:ext>
                  </a:extLst>
                </a:gridCol>
                <a:gridCol w="246888">
                  <a:extLst>
                    <a:ext uri="{9D8B030D-6E8A-4147-A177-3AD203B41FA5}">
                      <a16:colId xmlns:a16="http://schemas.microsoft.com/office/drawing/2014/main" val="3272041355"/>
                    </a:ext>
                  </a:extLst>
                </a:gridCol>
                <a:gridCol w="246888">
                  <a:extLst>
                    <a:ext uri="{9D8B030D-6E8A-4147-A177-3AD203B41FA5}">
                      <a16:colId xmlns:a16="http://schemas.microsoft.com/office/drawing/2014/main" val="3817019105"/>
                    </a:ext>
                  </a:extLst>
                </a:gridCol>
                <a:gridCol w="246888">
                  <a:extLst>
                    <a:ext uri="{9D8B030D-6E8A-4147-A177-3AD203B41FA5}">
                      <a16:colId xmlns:a16="http://schemas.microsoft.com/office/drawing/2014/main" val="4219832558"/>
                    </a:ext>
                  </a:extLst>
                </a:gridCol>
                <a:gridCol w="246888">
                  <a:extLst>
                    <a:ext uri="{9D8B030D-6E8A-4147-A177-3AD203B41FA5}">
                      <a16:colId xmlns:a16="http://schemas.microsoft.com/office/drawing/2014/main" val="3339122171"/>
                    </a:ext>
                  </a:extLst>
                </a:gridCol>
                <a:gridCol w="246888">
                  <a:extLst>
                    <a:ext uri="{9D8B030D-6E8A-4147-A177-3AD203B41FA5}">
                      <a16:colId xmlns:a16="http://schemas.microsoft.com/office/drawing/2014/main" val="2900022870"/>
                    </a:ext>
                  </a:extLst>
                </a:gridCol>
                <a:gridCol w="246888">
                  <a:extLst>
                    <a:ext uri="{9D8B030D-6E8A-4147-A177-3AD203B41FA5}">
                      <a16:colId xmlns:a16="http://schemas.microsoft.com/office/drawing/2014/main" val="2750637052"/>
                    </a:ext>
                  </a:extLst>
                </a:gridCol>
                <a:gridCol w="246888">
                  <a:extLst>
                    <a:ext uri="{9D8B030D-6E8A-4147-A177-3AD203B41FA5}">
                      <a16:colId xmlns:a16="http://schemas.microsoft.com/office/drawing/2014/main" val="4122876965"/>
                    </a:ext>
                  </a:extLst>
                </a:gridCol>
                <a:gridCol w="246888">
                  <a:extLst>
                    <a:ext uri="{9D8B030D-6E8A-4147-A177-3AD203B41FA5}">
                      <a16:colId xmlns:a16="http://schemas.microsoft.com/office/drawing/2014/main" val="463140549"/>
                    </a:ext>
                  </a:extLst>
                </a:gridCol>
                <a:gridCol w="246888">
                  <a:extLst>
                    <a:ext uri="{9D8B030D-6E8A-4147-A177-3AD203B41FA5}">
                      <a16:colId xmlns:a16="http://schemas.microsoft.com/office/drawing/2014/main" val="1019762912"/>
                    </a:ext>
                  </a:extLst>
                </a:gridCol>
                <a:gridCol w="246888">
                  <a:extLst>
                    <a:ext uri="{9D8B030D-6E8A-4147-A177-3AD203B41FA5}">
                      <a16:colId xmlns:a16="http://schemas.microsoft.com/office/drawing/2014/main" val="3697607097"/>
                    </a:ext>
                  </a:extLst>
                </a:gridCol>
                <a:gridCol w="246888">
                  <a:extLst>
                    <a:ext uri="{9D8B030D-6E8A-4147-A177-3AD203B41FA5}">
                      <a16:colId xmlns:a16="http://schemas.microsoft.com/office/drawing/2014/main" val="858322095"/>
                    </a:ext>
                  </a:extLst>
                </a:gridCol>
                <a:gridCol w="246888">
                  <a:extLst>
                    <a:ext uri="{9D8B030D-6E8A-4147-A177-3AD203B41FA5}">
                      <a16:colId xmlns:a16="http://schemas.microsoft.com/office/drawing/2014/main" val="285683729"/>
                    </a:ext>
                  </a:extLst>
                </a:gridCol>
                <a:gridCol w="246888">
                  <a:extLst>
                    <a:ext uri="{9D8B030D-6E8A-4147-A177-3AD203B41FA5}">
                      <a16:colId xmlns:a16="http://schemas.microsoft.com/office/drawing/2014/main" val="619740130"/>
                    </a:ext>
                  </a:extLst>
                </a:gridCol>
                <a:gridCol w="246888">
                  <a:extLst>
                    <a:ext uri="{9D8B030D-6E8A-4147-A177-3AD203B41FA5}">
                      <a16:colId xmlns:a16="http://schemas.microsoft.com/office/drawing/2014/main" val="2551445654"/>
                    </a:ext>
                  </a:extLst>
                </a:gridCol>
                <a:gridCol w="246888">
                  <a:extLst>
                    <a:ext uri="{9D8B030D-6E8A-4147-A177-3AD203B41FA5}">
                      <a16:colId xmlns:a16="http://schemas.microsoft.com/office/drawing/2014/main" val="2208535442"/>
                    </a:ext>
                  </a:extLst>
                </a:gridCol>
                <a:gridCol w="246888">
                  <a:extLst>
                    <a:ext uri="{9D8B030D-6E8A-4147-A177-3AD203B41FA5}">
                      <a16:colId xmlns:a16="http://schemas.microsoft.com/office/drawing/2014/main" val="1748820660"/>
                    </a:ext>
                  </a:extLst>
                </a:gridCol>
                <a:gridCol w="246888">
                  <a:extLst>
                    <a:ext uri="{9D8B030D-6E8A-4147-A177-3AD203B41FA5}">
                      <a16:colId xmlns:a16="http://schemas.microsoft.com/office/drawing/2014/main" val="361247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89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- 2018-08-27 10:00:00 </a:t>
                      </a:r>
                      <a:r>
                        <a:rPr kumimoji="0" lang="en-US" sz="1000" b="0" i="0" u="none" strike="noStrike" kern="1200" cap="none" spc="0" normalizeH="0" baseline="0" noProof="0">
                          <a:ln>
                            <a:noFill/>
                          </a:ln>
                          <a:solidFill>
                            <a:prstClr val="black"/>
                          </a:solidFill>
                          <a:effectLst/>
                          <a:uLnTx/>
                          <a:uFillTx/>
                          <a:latin typeface="+mn-lt"/>
                          <a:ea typeface="+mn-ea"/>
                          <a:cs typeface="+mn-cs"/>
                        </a:rPr>
                        <a:t> 
 How do I clean my mower deck? Just Ask Troy.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https://scontent.xx.fbcdn.net/v/t15.13418-10/p720x720/37374768_703366386666507_345831312134766592_n.jpg?_nc_cat=100&amp;_nc_ht=scontent.xx&amp;oh=64bda7c6ed14dfb5fd47dd74796b7e8f&amp;oe=5CECDF3D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3281021"/>
                  </a:ext>
                </a:extLst>
              </a:tr>
            </a:tbl>
          </a:graphicData>
        </a:graphic>
      </p:graphicFrame>
      <p:sp>
        <p:nvSpPr>
          <p:cNvPr id="4" name="Text Placeholder 3">
            <a:extLst>
              <a:ext uri="{FF2B5EF4-FFF2-40B4-BE49-F238E27FC236}">
                <a16:creationId xmlns:a16="http://schemas.microsoft.com/office/drawing/2014/main" id="{F409DEC3-5AD0-4139-89F8-DACAE18CC60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493616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A81B-EC44-4426-9B05-F98041834F98}"/>
              </a:ext>
            </a:extLst>
          </p:cNvPr>
          <p:cNvSpPr>
            <a:spLocks noGrp="1"/>
          </p:cNvSpPr>
          <p:nvPr>
            <p:ph type="title"/>
          </p:nvPr>
        </p:nvSpPr>
        <p:spPr/>
        <p:txBody>
          <a:bodyPr/>
          <a:lstStyle/>
          <a:p>
            <a:r>
              <a:rPr lang="en-US"/>
              <a:t>Facebook Published Posts Table | Troy-Bilt - 16 of 26</a:t>
            </a:r>
          </a:p>
        </p:txBody>
      </p:sp>
      <p:graphicFrame>
        <p:nvGraphicFramePr>
          <p:cNvPr id="5" name="Table Placeholder 4">
            <a:extLst>
              <a:ext uri="{FF2B5EF4-FFF2-40B4-BE49-F238E27FC236}">
                <a16:creationId xmlns:a16="http://schemas.microsoft.com/office/drawing/2014/main" id="{B925F32C-350B-4E6C-8BFF-56FDD53D8FF2}"/>
              </a:ext>
            </a:extLst>
          </p:cNvPr>
          <p:cNvGraphicFramePr>
            <a:graphicFrameLocks noGrp="1"/>
          </p:cNvGraphicFramePr>
          <p:nvPr>
            <p:ph type="tbl" sz="quarter" idx="13"/>
            <p:extLst>
              <p:ext uri="{D42A27DB-BD31-4B8C-83A1-F6EECF244321}">
                <p14:modId xmlns:p14="http://schemas.microsoft.com/office/powerpoint/2010/main" val="69123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2450380"/>
                    </a:ext>
                  </a:extLst>
                </a:gridCol>
                <a:gridCol w="822960">
                  <a:extLst>
                    <a:ext uri="{9D8B030D-6E8A-4147-A177-3AD203B41FA5}">
                      <a16:colId xmlns:a16="http://schemas.microsoft.com/office/drawing/2014/main" val="3916646432"/>
                    </a:ext>
                  </a:extLst>
                </a:gridCol>
                <a:gridCol w="271577">
                  <a:extLst>
                    <a:ext uri="{9D8B030D-6E8A-4147-A177-3AD203B41FA5}">
                      <a16:colId xmlns:a16="http://schemas.microsoft.com/office/drawing/2014/main" val="2188082138"/>
                    </a:ext>
                  </a:extLst>
                </a:gridCol>
                <a:gridCol w="271577">
                  <a:extLst>
                    <a:ext uri="{9D8B030D-6E8A-4147-A177-3AD203B41FA5}">
                      <a16:colId xmlns:a16="http://schemas.microsoft.com/office/drawing/2014/main" val="3084787357"/>
                    </a:ext>
                  </a:extLst>
                </a:gridCol>
                <a:gridCol w="271577">
                  <a:extLst>
                    <a:ext uri="{9D8B030D-6E8A-4147-A177-3AD203B41FA5}">
                      <a16:colId xmlns:a16="http://schemas.microsoft.com/office/drawing/2014/main" val="3730462087"/>
                    </a:ext>
                  </a:extLst>
                </a:gridCol>
                <a:gridCol w="246888">
                  <a:extLst>
                    <a:ext uri="{9D8B030D-6E8A-4147-A177-3AD203B41FA5}">
                      <a16:colId xmlns:a16="http://schemas.microsoft.com/office/drawing/2014/main" val="110615527"/>
                    </a:ext>
                  </a:extLst>
                </a:gridCol>
                <a:gridCol w="246888">
                  <a:extLst>
                    <a:ext uri="{9D8B030D-6E8A-4147-A177-3AD203B41FA5}">
                      <a16:colId xmlns:a16="http://schemas.microsoft.com/office/drawing/2014/main" val="2275152093"/>
                    </a:ext>
                  </a:extLst>
                </a:gridCol>
                <a:gridCol w="246888">
                  <a:extLst>
                    <a:ext uri="{9D8B030D-6E8A-4147-A177-3AD203B41FA5}">
                      <a16:colId xmlns:a16="http://schemas.microsoft.com/office/drawing/2014/main" val="2913317990"/>
                    </a:ext>
                  </a:extLst>
                </a:gridCol>
                <a:gridCol w="246888">
                  <a:extLst>
                    <a:ext uri="{9D8B030D-6E8A-4147-A177-3AD203B41FA5}">
                      <a16:colId xmlns:a16="http://schemas.microsoft.com/office/drawing/2014/main" val="1164272225"/>
                    </a:ext>
                  </a:extLst>
                </a:gridCol>
                <a:gridCol w="246888">
                  <a:extLst>
                    <a:ext uri="{9D8B030D-6E8A-4147-A177-3AD203B41FA5}">
                      <a16:colId xmlns:a16="http://schemas.microsoft.com/office/drawing/2014/main" val="1390314634"/>
                    </a:ext>
                  </a:extLst>
                </a:gridCol>
                <a:gridCol w="246888">
                  <a:extLst>
                    <a:ext uri="{9D8B030D-6E8A-4147-A177-3AD203B41FA5}">
                      <a16:colId xmlns:a16="http://schemas.microsoft.com/office/drawing/2014/main" val="2233501043"/>
                    </a:ext>
                  </a:extLst>
                </a:gridCol>
                <a:gridCol w="246888">
                  <a:extLst>
                    <a:ext uri="{9D8B030D-6E8A-4147-A177-3AD203B41FA5}">
                      <a16:colId xmlns:a16="http://schemas.microsoft.com/office/drawing/2014/main" val="3124579931"/>
                    </a:ext>
                  </a:extLst>
                </a:gridCol>
                <a:gridCol w="246888">
                  <a:extLst>
                    <a:ext uri="{9D8B030D-6E8A-4147-A177-3AD203B41FA5}">
                      <a16:colId xmlns:a16="http://schemas.microsoft.com/office/drawing/2014/main" val="1242727726"/>
                    </a:ext>
                  </a:extLst>
                </a:gridCol>
                <a:gridCol w="246888">
                  <a:extLst>
                    <a:ext uri="{9D8B030D-6E8A-4147-A177-3AD203B41FA5}">
                      <a16:colId xmlns:a16="http://schemas.microsoft.com/office/drawing/2014/main" val="1237141631"/>
                    </a:ext>
                  </a:extLst>
                </a:gridCol>
                <a:gridCol w="246888">
                  <a:extLst>
                    <a:ext uri="{9D8B030D-6E8A-4147-A177-3AD203B41FA5}">
                      <a16:colId xmlns:a16="http://schemas.microsoft.com/office/drawing/2014/main" val="2720830596"/>
                    </a:ext>
                  </a:extLst>
                </a:gridCol>
                <a:gridCol w="246888">
                  <a:extLst>
                    <a:ext uri="{9D8B030D-6E8A-4147-A177-3AD203B41FA5}">
                      <a16:colId xmlns:a16="http://schemas.microsoft.com/office/drawing/2014/main" val="914409926"/>
                    </a:ext>
                  </a:extLst>
                </a:gridCol>
                <a:gridCol w="246888">
                  <a:extLst>
                    <a:ext uri="{9D8B030D-6E8A-4147-A177-3AD203B41FA5}">
                      <a16:colId xmlns:a16="http://schemas.microsoft.com/office/drawing/2014/main" val="3117253611"/>
                    </a:ext>
                  </a:extLst>
                </a:gridCol>
                <a:gridCol w="246888">
                  <a:extLst>
                    <a:ext uri="{9D8B030D-6E8A-4147-A177-3AD203B41FA5}">
                      <a16:colId xmlns:a16="http://schemas.microsoft.com/office/drawing/2014/main" val="1326058884"/>
                    </a:ext>
                  </a:extLst>
                </a:gridCol>
                <a:gridCol w="246888">
                  <a:extLst>
                    <a:ext uri="{9D8B030D-6E8A-4147-A177-3AD203B41FA5}">
                      <a16:colId xmlns:a16="http://schemas.microsoft.com/office/drawing/2014/main" val="1923733275"/>
                    </a:ext>
                  </a:extLst>
                </a:gridCol>
                <a:gridCol w="246888">
                  <a:extLst>
                    <a:ext uri="{9D8B030D-6E8A-4147-A177-3AD203B41FA5}">
                      <a16:colId xmlns:a16="http://schemas.microsoft.com/office/drawing/2014/main" val="1827391141"/>
                    </a:ext>
                  </a:extLst>
                </a:gridCol>
                <a:gridCol w="246888">
                  <a:extLst>
                    <a:ext uri="{9D8B030D-6E8A-4147-A177-3AD203B41FA5}">
                      <a16:colId xmlns:a16="http://schemas.microsoft.com/office/drawing/2014/main" val="3924248251"/>
                    </a:ext>
                  </a:extLst>
                </a:gridCol>
                <a:gridCol w="246888">
                  <a:extLst>
                    <a:ext uri="{9D8B030D-6E8A-4147-A177-3AD203B41FA5}">
                      <a16:colId xmlns:a16="http://schemas.microsoft.com/office/drawing/2014/main" val="516587601"/>
                    </a:ext>
                  </a:extLst>
                </a:gridCol>
                <a:gridCol w="246888">
                  <a:extLst>
                    <a:ext uri="{9D8B030D-6E8A-4147-A177-3AD203B41FA5}">
                      <a16:colId xmlns:a16="http://schemas.microsoft.com/office/drawing/2014/main" val="3204959053"/>
                    </a:ext>
                  </a:extLst>
                </a:gridCol>
                <a:gridCol w="246888">
                  <a:extLst>
                    <a:ext uri="{9D8B030D-6E8A-4147-A177-3AD203B41FA5}">
                      <a16:colId xmlns:a16="http://schemas.microsoft.com/office/drawing/2014/main" val="785347707"/>
                    </a:ext>
                  </a:extLst>
                </a:gridCol>
                <a:gridCol w="246888">
                  <a:extLst>
                    <a:ext uri="{9D8B030D-6E8A-4147-A177-3AD203B41FA5}">
                      <a16:colId xmlns:a16="http://schemas.microsoft.com/office/drawing/2014/main" val="280022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591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- 2018-08-20 11:00:00 </a:t>
                      </a:r>
                      <a:r>
                        <a:rPr kumimoji="0" lang="en-US" sz="1000" b="0" i="0" u="none" strike="noStrike" kern="1200" cap="none" spc="0" normalizeH="0" baseline="0" noProof="0">
                          <a:ln>
                            <a:noFill/>
                          </a:ln>
                          <a:solidFill>
                            <a:prstClr val="black"/>
                          </a:solidFill>
                          <a:effectLst/>
                          <a:uLnTx/>
                          <a:uFillTx/>
                          <a:latin typeface="+mn-lt"/>
                          <a:ea typeface="+mn-ea"/>
                          <a:cs typeface="+mn-cs"/>
                        </a:rPr>
                        <a:t> 
 How low should you go? Learn the proper mowing height for your lawn. http://bit.ly/2Bfbgoe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https://scontent.xx.fbcdn.net/v/t15.5256-10/s720x720/37789931_268743123724379_672941561905938432_n.jpg?_nc_cat=105&amp;_nc_ht=scontent.xx&amp;oh=9416425020edc883e9b913e81048bffd&amp;oe=5CEB0F95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5335121"/>
                  </a:ext>
                </a:extLst>
              </a:tr>
            </a:tbl>
          </a:graphicData>
        </a:graphic>
      </p:graphicFrame>
      <p:sp>
        <p:nvSpPr>
          <p:cNvPr id="4" name="Text Placeholder 3">
            <a:extLst>
              <a:ext uri="{FF2B5EF4-FFF2-40B4-BE49-F238E27FC236}">
                <a16:creationId xmlns:a16="http://schemas.microsoft.com/office/drawing/2014/main" id="{E4859B0A-4AB5-4596-9EB4-7C0C14DCB66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43451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2242-0966-45FE-8AD8-2CE4DB170543}"/>
              </a:ext>
            </a:extLst>
          </p:cNvPr>
          <p:cNvSpPr>
            <a:spLocks noGrp="1"/>
          </p:cNvSpPr>
          <p:nvPr>
            <p:ph type="title"/>
          </p:nvPr>
        </p:nvSpPr>
        <p:spPr/>
        <p:txBody>
          <a:bodyPr/>
          <a:lstStyle/>
          <a:p>
            <a:r>
              <a:rPr lang="en-US"/>
              <a:t>Facebook Published Posts Table | Troy-Bilt - 17 of 26</a:t>
            </a:r>
          </a:p>
        </p:txBody>
      </p:sp>
      <p:graphicFrame>
        <p:nvGraphicFramePr>
          <p:cNvPr id="5" name="Table Placeholder 4">
            <a:extLst>
              <a:ext uri="{FF2B5EF4-FFF2-40B4-BE49-F238E27FC236}">
                <a16:creationId xmlns:a16="http://schemas.microsoft.com/office/drawing/2014/main" id="{2B5F7E5D-42CC-4CDA-8406-7D488817C21B}"/>
              </a:ext>
            </a:extLst>
          </p:cNvPr>
          <p:cNvGraphicFramePr>
            <a:graphicFrameLocks noGrp="1"/>
          </p:cNvGraphicFramePr>
          <p:nvPr>
            <p:ph type="tbl" sz="quarter" idx="13"/>
            <p:extLst>
              <p:ext uri="{D42A27DB-BD31-4B8C-83A1-F6EECF244321}">
                <p14:modId xmlns:p14="http://schemas.microsoft.com/office/powerpoint/2010/main" val="162123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80190992"/>
                    </a:ext>
                  </a:extLst>
                </a:gridCol>
                <a:gridCol w="822960">
                  <a:extLst>
                    <a:ext uri="{9D8B030D-6E8A-4147-A177-3AD203B41FA5}">
                      <a16:colId xmlns:a16="http://schemas.microsoft.com/office/drawing/2014/main" val="729577182"/>
                    </a:ext>
                  </a:extLst>
                </a:gridCol>
                <a:gridCol w="271577">
                  <a:extLst>
                    <a:ext uri="{9D8B030D-6E8A-4147-A177-3AD203B41FA5}">
                      <a16:colId xmlns:a16="http://schemas.microsoft.com/office/drawing/2014/main" val="1665284224"/>
                    </a:ext>
                  </a:extLst>
                </a:gridCol>
                <a:gridCol w="271577">
                  <a:extLst>
                    <a:ext uri="{9D8B030D-6E8A-4147-A177-3AD203B41FA5}">
                      <a16:colId xmlns:a16="http://schemas.microsoft.com/office/drawing/2014/main" val="3873083055"/>
                    </a:ext>
                  </a:extLst>
                </a:gridCol>
                <a:gridCol w="271577">
                  <a:extLst>
                    <a:ext uri="{9D8B030D-6E8A-4147-A177-3AD203B41FA5}">
                      <a16:colId xmlns:a16="http://schemas.microsoft.com/office/drawing/2014/main" val="3198296798"/>
                    </a:ext>
                  </a:extLst>
                </a:gridCol>
                <a:gridCol w="246888">
                  <a:extLst>
                    <a:ext uri="{9D8B030D-6E8A-4147-A177-3AD203B41FA5}">
                      <a16:colId xmlns:a16="http://schemas.microsoft.com/office/drawing/2014/main" val="3169577445"/>
                    </a:ext>
                  </a:extLst>
                </a:gridCol>
                <a:gridCol w="246888">
                  <a:extLst>
                    <a:ext uri="{9D8B030D-6E8A-4147-A177-3AD203B41FA5}">
                      <a16:colId xmlns:a16="http://schemas.microsoft.com/office/drawing/2014/main" val="459184416"/>
                    </a:ext>
                  </a:extLst>
                </a:gridCol>
                <a:gridCol w="246888">
                  <a:extLst>
                    <a:ext uri="{9D8B030D-6E8A-4147-A177-3AD203B41FA5}">
                      <a16:colId xmlns:a16="http://schemas.microsoft.com/office/drawing/2014/main" val="1667126971"/>
                    </a:ext>
                  </a:extLst>
                </a:gridCol>
                <a:gridCol w="246888">
                  <a:extLst>
                    <a:ext uri="{9D8B030D-6E8A-4147-A177-3AD203B41FA5}">
                      <a16:colId xmlns:a16="http://schemas.microsoft.com/office/drawing/2014/main" val="2114038939"/>
                    </a:ext>
                  </a:extLst>
                </a:gridCol>
                <a:gridCol w="246888">
                  <a:extLst>
                    <a:ext uri="{9D8B030D-6E8A-4147-A177-3AD203B41FA5}">
                      <a16:colId xmlns:a16="http://schemas.microsoft.com/office/drawing/2014/main" val="2625326821"/>
                    </a:ext>
                  </a:extLst>
                </a:gridCol>
                <a:gridCol w="246888">
                  <a:extLst>
                    <a:ext uri="{9D8B030D-6E8A-4147-A177-3AD203B41FA5}">
                      <a16:colId xmlns:a16="http://schemas.microsoft.com/office/drawing/2014/main" val="3604066545"/>
                    </a:ext>
                  </a:extLst>
                </a:gridCol>
                <a:gridCol w="246888">
                  <a:extLst>
                    <a:ext uri="{9D8B030D-6E8A-4147-A177-3AD203B41FA5}">
                      <a16:colId xmlns:a16="http://schemas.microsoft.com/office/drawing/2014/main" val="2381844968"/>
                    </a:ext>
                  </a:extLst>
                </a:gridCol>
                <a:gridCol w="246888">
                  <a:extLst>
                    <a:ext uri="{9D8B030D-6E8A-4147-A177-3AD203B41FA5}">
                      <a16:colId xmlns:a16="http://schemas.microsoft.com/office/drawing/2014/main" val="2124344942"/>
                    </a:ext>
                  </a:extLst>
                </a:gridCol>
                <a:gridCol w="246888">
                  <a:extLst>
                    <a:ext uri="{9D8B030D-6E8A-4147-A177-3AD203B41FA5}">
                      <a16:colId xmlns:a16="http://schemas.microsoft.com/office/drawing/2014/main" val="3791553187"/>
                    </a:ext>
                  </a:extLst>
                </a:gridCol>
                <a:gridCol w="246888">
                  <a:extLst>
                    <a:ext uri="{9D8B030D-6E8A-4147-A177-3AD203B41FA5}">
                      <a16:colId xmlns:a16="http://schemas.microsoft.com/office/drawing/2014/main" val="2046451261"/>
                    </a:ext>
                  </a:extLst>
                </a:gridCol>
                <a:gridCol w="246888">
                  <a:extLst>
                    <a:ext uri="{9D8B030D-6E8A-4147-A177-3AD203B41FA5}">
                      <a16:colId xmlns:a16="http://schemas.microsoft.com/office/drawing/2014/main" val="2130507852"/>
                    </a:ext>
                  </a:extLst>
                </a:gridCol>
                <a:gridCol w="246888">
                  <a:extLst>
                    <a:ext uri="{9D8B030D-6E8A-4147-A177-3AD203B41FA5}">
                      <a16:colId xmlns:a16="http://schemas.microsoft.com/office/drawing/2014/main" val="3308728374"/>
                    </a:ext>
                  </a:extLst>
                </a:gridCol>
                <a:gridCol w="246888">
                  <a:extLst>
                    <a:ext uri="{9D8B030D-6E8A-4147-A177-3AD203B41FA5}">
                      <a16:colId xmlns:a16="http://schemas.microsoft.com/office/drawing/2014/main" val="3571300689"/>
                    </a:ext>
                  </a:extLst>
                </a:gridCol>
                <a:gridCol w="246888">
                  <a:extLst>
                    <a:ext uri="{9D8B030D-6E8A-4147-A177-3AD203B41FA5}">
                      <a16:colId xmlns:a16="http://schemas.microsoft.com/office/drawing/2014/main" val="1879145741"/>
                    </a:ext>
                  </a:extLst>
                </a:gridCol>
                <a:gridCol w="246888">
                  <a:extLst>
                    <a:ext uri="{9D8B030D-6E8A-4147-A177-3AD203B41FA5}">
                      <a16:colId xmlns:a16="http://schemas.microsoft.com/office/drawing/2014/main" val="3251576100"/>
                    </a:ext>
                  </a:extLst>
                </a:gridCol>
                <a:gridCol w="246888">
                  <a:extLst>
                    <a:ext uri="{9D8B030D-6E8A-4147-A177-3AD203B41FA5}">
                      <a16:colId xmlns:a16="http://schemas.microsoft.com/office/drawing/2014/main" val="1651135806"/>
                    </a:ext>
                  </a:extLst>
                </a:gridCol>
                <a:gridCol w="246888">
                  <a:extLst>
                    <a:ext uri="{9D8B030D-6E8A-4147-A177-3AD203B41FA5}">
                      <a16:colId xmlns:a16="http://schemas.microsoft.com/office/drawing/2014/main" val="726620165"/>
                    </a:ext>
                  </a:extLst>
                </a:gridCol>
                <a:gridCol w="246888">
                  <a:extLst>
                    <a:ext uri="{9D8B030D-6E8A-4147-A177-3AD203B41FA5}">
                      <a16:colId xmlns:a16="http://schemas.microsoft.com/office/drawing/2014/main" val="15276998"/>
                    </a:ext>
                  </a:extLst>
                </a:gridCol>
                <a:gridCol w="246888">
                  <a:extLst>
                    <a:ext uri="{9D8B030D-6E8A-4147-A177-3AD203B41FA5}">
                      <a16:colId xmlns:a16="http://schemas.microsoft.com/office/drawing/2014/main" val="2029851119"/>
                    </a:ext>
                  </a:extLst>
                </a:gridCol>
                <a:gridCol w="246888">
                  <a:extLst>
                    <a:ext uri="{9D8B030D-6E8A-4147-A177-3AD203B41FA5}">
                      <a16:colId xmlns:a16="http://schemas.microsoft.com/office/drawing/2014/main" val="331658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15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- 2018-08-10 10:00:00 </a:t>
                      </a:r>
                      <a:r>
                        <a:rPr kumimoji="0" lang="en-US" sz="1000" b="0" i="0" u="none" strike="noStrike" kern="1200" cap="none" spc="0" normalizeH="0" baseline="0" noProof="0">
                          <a:ln>
                            <a:noFill/>
                          </a:ln>
                          <a:solidFill>
                            <a:prstClr val="black"/>
                          </a:solidFill>
                          <a:effectLst/>
                          <a:uLnTx/>
                          <a:uFillTx/>
                          <a:latin typeface="+mn-lt"/>
                          <a:ea typeface="+mn-ea"/>
                          <a:cs typeface="+mn-cs"/>
                        </a:rPr>
                        <a:t> 
 How do you replace trimmer line on your string trimmer? Just Ask Troy.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https://scontent.xx.fbcdn.net/v/t15.13418-10/p720x720/36083226_1881294245500260_6564995414745939968_n.jpg?_nc_cat=111&amp;_nc_ht=scontent.xx&amp;oh=231eb5b1061e9b4d392f81c281e6616d&amp;oe=5CFF6BF0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4738643"/>
                  </a:ext>
                </a:extLst>
              </a:tr>
            </a:tbl>
          </a:graphicData>
        </a:graphic>
      </p:graphicFrame>
      <p:sp>
        <p:nvSpPr>
          <p:cNvPr id="4" name="Text Placeholder 3">
            <a:extLst>
              <a:ext uri="{FF2B5EF4-FFF2-40B4-BE49-F238E27FC236}">
                <a16:creationId xmlns:a16="http://schemas.microsoft.com/office/drawing/2014/main" id="{8811A096-46FA-44CB-BB02-611992F1246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407551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0A02-35F9-40DD-A195-87E246CD8037}"/>
              </a:ext>
            </a:extLst>
          </p:cNvPr>
          <p:cNvSpPr>
            <a:spLocks noGrp="1"/>
          </p:cNvSpPr>
          <p:nvPr>
            <p:ph type="title"/>
          </p:nvPr>
        </p:nvSpPr>
        <p:spPr/>
        <p:txBody>
          <a:bodyPr/>
          <a:lstStyle/>
          <a:p>
            <a:r>
              <a:rPr lang="en-US"/>
              <a:t>Facebook Published Posts Table | Troy-Bilt - 18 of 26</a:t>
            </a:r>
          </a:p>
        </p:txBody>
      </p:sp>
      <p:graphicFrame>
        <p:nvGraphicFramePr>
          <p:cNvPr id="5" name="Table Placeholder 4">
            <a:extLst>
              <a:ext uri="{FF2B5EF4-FFF2-40B4-BE49-F238E27FC236}">
                <a16:creationId xmlns:a16="http://schemas.microsoft.com/office/drawing/2014/main" id="{C655CEFA-A3DE-4BAD-A97A-F034DEE1EBF3}"/>
              </a:ext>
            </a:extLst>
          </p:cNvPr>
          <p:cNvGraphicFramePr>
            <a:graphicFrameLocks noGrp="1"/>
          </p:cNvGraphicFramePr>
          <p:nvPr>
            <p:ph type="tbl" sz="quarter" idx="13"/>
            <p:extLst>
              <p:ext uri="{D42A27DB-BD31-4B8C-83A1-F6EECF244321}">
                <p14:modId xmlns:p14="http://schemas.microsoft.com/office/powerpoint/2010/main" val="165556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4931408"/>
                    </a:ext>
                  </a:extLst>
                </a:gridCol>
                <a:gridCol w="822960">
                  <a:extLst>
                    <a:ext uri="{9D8B030D-6E8A-4147-A177-3AD203B41FA5}">
                      <a16:colId xmlns:a16="http://schemas.microsoft.com/office/drawing/2014/main" val="1078866520"/>
                    </a:ext>
                  </a:extLst>
                </a:gridCol>
                <a:gridCol w="271577">
                  <a:extLst>
                    <a:ext uri="{9D8B030D-6E8A-4147-A177-3AD203B41FA5}">
                      <a16:colId xmlns:a16="http://schemas.microsoft.com/office/drawing/2014/main" val="4002253337"/>
                    </a:ext>
                  </a:extLst>
                </a:gridCol>
                <a:gridCol w="271577">
                  <a:extLst>
                    <a:ext uri="{9D8B030D-6E8A-4147-A177-3AD203B41FA5}">
                      <a16:colId xmlns:a16="http://schemas.microsoft.com/office/drawing/2014/main" val="3860551123"/>
                    </a:ext>
                  </a:extLst>
                </a:gridCol>
                <a:gridCol w="271577">
                  <a:extLst>
                    <a:ext uri="{9D8B030D-6E8A-4147-A177-3AD203B41FA5}">
                      <a16:colId xmlns:a16="http://schemas.microsoft.com/office/drawing/2014/main" val="2718655700"/>
                    </a:ext>
                  </a:extLst>
                </a:gridCol>
                <a:gridCol w="246888">
                  <a:extLst>
                    <a:ext uri="{9D8B030D-6E8A-4147-A177-3AD203B41FA5}">
                      <a16:colId xmlns:a16="http://schemas.microsoft.com/office/drawing/2014/main" val="3782006547"/>
                    </a:ext>
                  </a:extLst>
                </a:gridCol>
                <a:gridCol w="246888">
                  <a:extLst>
                    <a:ext uri="{9D8B030D-6E8A-4147-A177-3AD203B41FA5}">
                      <a16:colId xmlns:a16="http://schemas.microsoft.com/office/drawing/2014/main" val="1391723302"/>
                    </a:ext>
                  </a:extLst>
                </a:gridCol>
                <a:gridCol w="246888">
                  <a:extLst>
                    <a:ext uri="{9D8B030D-6E8A-4147-A177-3AD203B41FA5}">
                      <a16:colId xmlns:a16="http://schemas.microsoft.com/office/drawing/2014/main" val="1167528476"/>
                    </a:ext>
                  </a:extLst>
                </a:gridCol>
                <a:gridCol w="246888">
                  <a:extLst>
                    <a:ext uri="{9D8B030D-6E8A-4147-A177-3AD203B41FA5}">
                      <a16:colId xmlns:a16="http://schemas.microsoft.com/office/drawing/2014/main" val="2632182641"/>
                    </a:ext>
                  </a:extLst>
                </a:gridCol>
                <a:gridCol w="246888">
                  <a:extLst>
                    <a:ext uri="{9D8B030D-6E8A-4147-A177-3AD203B41FA5}">
                      <a16:colId xmlns:a16="http://schemas.microsoft.com/office/drawing/2014/main" val="3044809481"/>
                    </a:ext>
                  </a:extLst>
                </a:gridCol>
                <a:gridCol w="246888">
                  <a:extLst>
                    <a:ext uri="{9D8B030D-6E8A-4147-A177-3AD203B41FA5}">
                      <a16:colId xmlns:a16="http://schemas.microsoft.com/office/drawing/2014/main" val="299321935"/>
                    </a:ext>
                  </a:extLst>
                </a:gridCol>
                <a:gridCol w="246888">
                  <a:extLst>
                    <a:ext uri="{9D8B030D-6E8A-4147-A177-3AD203B41FA5}">
                      <a16:colId xmlns:a16="http://schemas.microsoft.com/office/drawing/2014/main" val="2528633991"/>
                    </a:ext>
                  </a:extLst>
                </a:gridCol>
                <a:gridCol w="246888">
                  <a:extLst>
                    <a:ext uri="{9D8B030D-6E8A-4147-A177-3AD203B41FA5}">
                      <a16:colId xmlns:a16="http://schemas.microsoft.com/office/drawing/2014/main" val="825807735"/>
                    </a:ext>
                  </a:extLst>
                </a:gridCol>
                <a:gridCol w="246888">
                  <a:extLst>
                    <a:ext uri="{9D8B030D-6E8A-4147-A177-3AD203B41FA5}">
                      <a16:colId xmlns:a16="http://schemas.microsoft.com/office/drawing/2014/main" val="2358896416"/>
                    </a:ext>
                  </a:extLst>
                </a:gridCol>
                <a:gridCol w="246888">
                  <a:extLst>
                    <a:ext uri="{9D8B030D-6E8A-4147-A177-3AD203B41FA5}">
                      <a16:colId xmlns:a16="http://schemas.microsoft.com/office/drawing/2014/main" val="3478622125"/>
                    </a:ext>
                  </a:extLst>
                </a:gridCol>
                <a:gridCol w="246888">
                  <a:extLst>
                    <a:ext uri="{9D8B030D-6E8A-4147-A177-3AD203B41FA5}">
                      <a16:colId xmlns:a16="http://schemas.microsoft.com/office/drawing/2014/main" val="1211822724"/>
                    </a:ext>
                  </a:extLst>
                </a:gridCol>
                <a:gridCol w="246888">
                  <a:extLst>
                    <a:ext uri="{9D8B030D-6E8A-4147-A177-3AD203B41FA5}">
                      <a16:colId xmlns:a16="http://schemas.microsoft.com/office/drawing/2014/main" val="2104462940"/>
                    </a:ext>
                  </a:extLst>
                </a:gridCol>
                <a:gridCol w="246888">
                  <a:extLst>
                    <a:ext uri="{9D8B030D-6E8A-4147-A177-3AD203B41FA5}">
                      <a16:colId xmlns:a16="http://schemas.microsoft.com/office/drawing/2014/main" val="1545161913"/>
                    </a:ext>
                  </a:extLst>
                </a:gridCol>
                <a:gridCol w="246888">
                  <a:extLst>
                    <a:ext uri="{9D8B030D-6E8A-4147-A177-3AD203B41FA5}">
                      <a16:colId xmlns:a16="http://schemas.microsoft.com/office/drawing/2014/main" val="224729959"/>
                    </a:ext>
                  </a:extLst>
                </a:gridCol>
                <a:gridCol w="246888">
                  <a:extLst>
                    <a:ext uri="{9D8B030D-6E8A-4147-A177-3AD203B41FA5}">
                      <a16:colId xmlns:a16="http://schemas.microsoft.com/office/drawing/2014/main" val="72301869"/>
                    </a:ext>
                  </a:extLst>
                </a:gridCol>
                <a:gridCol w="246888">
                  <a:extLst>
                    <a:ext uri="{9D8B030D-6E8A-4147-A177-3AD203B41FA5}">
                      <a16:colId xmlns:a16="http://schemas.microsoft.com/office/drawing/2014/main" val="4187921615"/>
                    </a:ext>
                  </a:extLst>
                </a:gridCol>
                <a:gridCol w="246888">
                  <a:extLst>
                    <a:ext uri="{9D8B030D-6E8A-4147-A177-3AD203B41FA5}">
                      <a16:colId xmlns:a16="http://schemas.microsoft.com/office/drawing/2014/main" val="1311432607"/>
                    </a:ext>
                  </a:extLst>
                </a:gridCol>
                <a:gridCol w="246888">
                  <a:extLst>
                    <a:ext uri="{9D8B030D-6E8A-4147-A177-3AD203B41FA5}">
                      <a16:colId xmlns:a16="http://schemas.microsoft.com/office/drawing/2014/main" val="1591297403"/>
                    </a:ext>
                  </a:extLst>
                </a:gridCol>
                <a:gridCol w="246888">
                  <a:extLst>
                    <a:ext uri="{9D8B030D-6E8A-4147-A177-3AD203B41FA5}">
                      <a16:colId xmlns:a16="http://schemas.microsoft.com/office/drawing/2014/main" val="390640107"/>
                    </a:ext>
                  </a:extLst>
                </a:gridCol>
                <a:gridCol w="246888">
                  <a:extLst>
                    <a:ext uri="{9D8B030D-6E8A-4147-A177-3AD203B41FA5}">
                      <a16:colId xmlns:a16="http://schemas.microsoft.com/office/drawing/2014/main" val="77196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013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- 2018-08-03 11:21:48 </a:t>
                      </a:r>
                      <a:r>
                        <a:rPr kumimoji="0" lang="en-US" sz="1000" b="0" i="0" u="none" strike="noStrike" kern="1200" cap="none" spc="0" normalizeH="0" baseline="0" noProof="0">
                          <a:ln>
                            <a:noFill/>
                          </a:ln>
                          <a:solidFill>
                            <a:prstClr val="black"/>
                          </a:solidFill>
                          <a:effectLst/>
                          <a:uLnTx/>
                          <a:uFillTx/>
                          <a:latin typeface="+mn-lt"/>
                          <a:ea typeface="+mn-ea"/>
                          <a:cs typeface="+mn-cs"/>
                        </a:rPr>
                        <a:t> 
 Shake up your traditional strawberry lemonade recipe – the Troy-Bilt way. http://bit.ly/2mJbDxg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https://scontent.xx.fbcdn.net/v/t15.13418-10/s720x720/36167902_583942932002196_3977301297060642816_n.jpg?_nc_cat=102&amp;_nc_ht=scontent.xx&amp;oh=75774f609aecd3fa27b169682748e30d&amp;oe=5CBB484F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97512213"/>
                  </a:ext>
                </a:extLst>
              </a:tr>
            </a:tbl>
          </a:graphicData>
        </a:graphic>
      </p:graphicFrame>
      <p:sp>
        <p:nvSpPr>
          <p:cNvPr id="4" name="Text Placeholder 3">
            <a:extLst>
              <a:ext uri="{FF2B5EF4-FFF2-40B4-BE49-F238E27FC236}">
                <a16:creationId xmlns:a16="http://schemas.microsoft.com/office/drawing/2014/main" id="{85A005AC-3E48-4AE7-BBDB-50E4968DD23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05379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C8F2-409E-4518-97FA-C1AAB3216B9D}"/>
              </a:ext>
            </a:extLst>
          </p:cNvPr>
          <p:cNvSpPr>
            <a:spLocks noGrp="1"/>
          </p:cNvSpPr>
          <p:nvPr>
            <p:ph type="title"/>
          </p:nvPr>
        </p:nvSpPr>
        <p:spPr/>
        <p:txBody>
          <a:bodyPr/>
          <a:lstStyle/>
          <a:p>
            <a:r>
              <a:rPr lang="en-US"/>
              <a:t>Facebook Published Posts Table | Troy-Bilt - 19 of 26</a:t>
            </a:r>
          </a:p>
        </p:txBody>
      </p:sp>
      <p:graphicFrame>
        <p:nvGraphicFramePr>
          <p:cNvPr id="5" name="Table Placeholder 4">
            <a:extLst>
              <a:ext uri="{FF2B5EF4-FFF2-40B4-BE49-F238E27FC236}">
                <a16:creationId xmlns:a16="http://schemas.microsoft.com/office/drawing/2014/main" id="{F8F03E4E-16C6-4AF1-9654-247A1B2F58B1}"/>
              </a:ext>
            </a:extLst>
          </p:cNvPr>
          <p:cNvGraphicFramePr>
            <a:graphicFrameLocks noGrp="1"/>
          </p:cNvGraphicFramePr>
          <p:nvPr>
            <p:ph type="tbl" sz="quarter" idx="13"/>
            <p:extLst>
              <p:ext uri="{D42A27DB-BD31-4B8C-83A1-F6EECF244321}">
                <p14:modId xmlns:p14="http://schemas.microsoft.com/office/powerpoint/2010/main" val="298377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06013760"/>
                    </a:ext>
                  </a:extLst>
                </a:gridCol>
                <a:gridCol w="822960">
                  <a:extLst>
                    <a:ext uri="{9D8B030D-6E8A-4147-A177-3AD203B41FA5}">
                      <a16:colId xmlns:a16="http://schemas.microsoft.com/office/drawing/2014/main" val="628632521"/>
                    </a:ext>
                  </a:extLst>
                </a:gridCol>
                <a:gridCol w="271577">
                  <a:extLst>
                    <a:ext uri="{9D8B030D-6E8A-4147-A177-3AD203B41FA5}">
                      <a16:colId xmlns:a16="http://schemas.microsoft.com/office/drawing/2014/main" val="4254533793"/>
                    </a:ext>
                  </a:extLst>
                </a:gridCol>
                <a:gridCol w="271577">
                  <a:extLst>
                    <a:ext uri="{9D8B030D-6E8A-4147-A177-3AD203B41FA5}">
                      <a16:colId xmlns:a16="http://schemas.microsoft.com/office/drawing/2014/main" val="1646498523"/>
                    </a:ext>
                  </a:extLst>
                </a:gridCol>
                <a:gridCol w="271577">
                  <a:extLst>
                    <a:ext uri="{9D8B030D-6E8A-4147-A177-3AD203B41FA5}">
                      <a16:colId xmlns:a16="http://schemas.microsoft.com/office/drawing/2014/main" val="3197594230"/>
                    </a:ext>
                  </a:extLst>
                </a:gridCol>
                <a:gridCol w="246888">
                  <a:extLst>
                    <a:ext uri="{9D8B030D-6E8A-4147-A177-3AD203B41FA5}">
                      <a16:colId xmlns:a16="http://schemas.microsoft.com/office/drawing/2014/main" val="2278183167"/>
                    </a:ext>
                  </a:extLst>
                </a:gridCol>
                <a:gridCol w="246888">
                  <a:extLst>
                    <a:ext uri="{9D8B030D-6E8A-4147-A177-3AD203B41FA5}">
                      <a16:colId xmlns:a16="http://schemas.microsoft.com/office/drawing/2014/main" val="4292005216"/>
                    </a:ext>
                  </a:extLst>
                </a:gridCol>
                <a:gridCol w="246888">
                  <a:extLst>
                    <a:ext uri="{9D8B030D-6E8A-4147-A177-3AD203B41FA5}">
                      <a16:colId xmlns:a16="http://schemas.microsoft.com/office/drawing/2014/main" val="1219256503"/>
                    </a:ext>
                  </a:extLst>
                </a:gridCol>
                <a:gridCol w="246888">
                  <a:extLst>
                    <a:ext uri="{9D8B030D-6E8A-4147-A177-3AD203B41FA5}">
                      <a16:colId xmlns:a16="http://schemas.microsoft.com/office/drawing/2014/main" val="737092562"/>
                    </a:ext>
                  </a:extLst>
                </a:gridCol>
                <a:gridCol w="246888">
                  <a:extLst>
                    <a:ext uri="{9D8B030D-6E8A-4147-A177-3AD203B41FA5}">
                      <a16:colId xmlns:a16="http://schemas.microsoft.com/office/drawing/2014/main" val="4157170182"/>
                    </a:ext>
                  </a:extLst>
                </a:gridCol>
                <a:gridCol w="246888">
                  <a:extLst>
                    <a:ext uri="{9D8B030D-6E8A-4147-A177-3AD203B41FA5}">
                      <a16:colId xmlns:a16="http://schemas.microsoft.com/office/drawing/2014/main" val="3945764665"/>
                    </a:ext>
                  </a:extLst>
                </a:gridCol>
                <a:gridCol w="246888">
                  <a:extLst>
                    <a:ext uri="{9D8B030D-6E8A-4147-A177-3AD203B41FA5}">
                      <a16:colId xmlns:a16="http://schemas.microsoft.com/office/drawing/2014/main" val="1107459411"/>
                    </a:ext>
                  </a:extLst>
                </a:gridCol>
                <a:gridCol w="246888">
                  <a:extLst>
                    <a:ext uri="{9D8B030D-6E8A-4147-A177-3AD203B41FA5}">
                      <a16:colId xmlns:a16="http://schemas.microsoft.com/office/drawing/2014/main" val="975016689"/>
                    </a:ext>
                  </a:extLst>
                </a:gridCol>
                <a:gridCol w="246888">
                  <a:extLst>
                    <a:ext uri="{9D8B030D-6E8A-4147-A177-3AD203B41FA5}">
                      <a16:colId xmlns:a16="http://schemas.microsoft.com/office/drawing/2014/main" val="243256311"/>
                    </a:ext>
                  </a:extLst>
                </a:gridCol>
                <a:gridCol w="246888">
                  <a:extLst>
                    <a:ext uri="{9D8B030D-6E8A-4147-A177-3AD203B41FA5}">
                      <a16:colId xmlns:a16="http://schemas.microsoft.com/office/drawing/2014/main" val="1176176899"/>
                    </a:ext>
                  </a:extLst>
                </a:gridCol>
                <a:gridCol w="246888">
                  <a:extLst>
                    <a:ext uri="{9D8B030D-6E8A-4147-A177-3AD203B41FA5}">
                      <a16:colId xmlns:a16="http://schemas.microsoft.com/office/drawing/2014/main" val="2338453578"/>
                    </a:ext>
                  </a:extLst>
                </a:gridCol>
                <a:gridCol w="246888">
                  <a:extLst>
                    <a:ext uri="{9D8B030D-6E8A-4147-A177-3AD203B41FA5}">
                      <a16:colId xmlns:a16="http://schemas.microsoft.com/office/drawing/2014/main" val="2951512489"/>
                    </a:ext>
                  </a:extLst>
                </a:gridCol>
                <a:gridCol w="246888">
                  <a:extLst>
                    <a:ext uri="{9D8B030D-6E8A-4147-A177-3AD203B41FA5}">
                      <a16:colId xmlns:a16="http://schemas.microsoft.com/office/drawing/2014/main" val="33478570"/>
                    </a:ext>
                  </a:extLst>
                </a:gridCol>
                <a:gridCol w="246888">
                  <a:extLst>
                    <a:ext uri="{9D8B030D-6E8A-4147-A177-3AD203B41FA5}">
                      <a16:colId xmlns:a16="http://schemas.microsoft.com/office/drawing/2014/main" val="56622798"/>
                    </a:ext>
                  </a:extLst>
                </a:gridCol>
                <a:gridCol w="246888">
                  <a:extLst>
                    <a:ext uri="{9D8B030D-6E8A-4147-A177-3AD203B41FA5}">
                      <a16:colId xmlns:a16="http://schemas.microsoft.com/office/drawing/2014/main" val="597627547"/>
                    </a:ext>
                  </a:extLst>
                </a:gridCol>
                <a:gridCol w="246888">
                  <a:extLst>
                    <a:ext uri="{9D8B030D-6E8A-4147-A177-3AD203B41FA5}">
                      <a16:colId xmlns:a16="http://schemas.microsoft.com/office/drawing/2014/main" val="2252899544"/>
                    </a:ext>
                  </a:extLst>
                </a:gridCol>
                <a:gridCol w="246888">
                  <a:extLst>
                    <a:ext uri="{9D8B030D-6E8A-4147-A177-3AD203B41FA5}">
                      <a16:colId xmlns:a16="http://schemas.microsoft.com/office/drawing/2014/main" val="3505099454"/>
                    </a:ext>
                  </a:extLst>
                </a:gridCol>
                <a:gridCol w="246888">
                  <a:extLst>
                    <a:ext uri="{9D8B030D-6E8A-4147-A177-3AD203B41FA5}">
                      <a16:colId xmlns:a16="http://schemas.microsoft.com/office/drawing/2014/main" val="1317888109"/>
                    </a:ext>
                  </a:extLst>
                </a:gridCol>
                <a:gridCol w="246888">
                  <a:extLst>
                    <a:ext uri="{9D8B030D-6E8A-4147-A177-3AD203B41FA5}">
                      <a16:colId xmlns:a16="http://schemas.microsoft.com/office/drawing/2014/main" val="1584170394"/>
                    </a:ext>
                  </a:extLst>
                </a:gridCol>
                <a:gridCol w="246888">
                  <a:extLst>
                    <a:ext uri="{9D8B030D-6E8A-4147-A177-3AD203B41FA5}">
                      <a16:colId xmlns:a16="http://schemas.microsoft.com/office/drawing/2014/main" val="229315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69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- 2018-07-03 08:50:42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ignoring insects in your garden can compromise its health? Here are some gardening mistakes to avoid: http://bit.ly/2MIwDio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https://scontent.xx.fbcdn.net/v/t1.0-9/q82/s720x720/36544533_1737300786391657_2356831465087434752_o.jpg?_nc_cat=103&amp;_nc_ht=scontent.xx&amp;oh=87ae95d6430e2d20e83106e02b364b90&amp;oe=5CE62F83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2778905"/>
                  </a:ext>
                </a:extLst>
              </a:tr>
            </a:tbl>
          </a:graphicData>
        </a:graphic>
      </p:graphicFrame>
      <p:sp>
        <p:nvSpPr>
          <p:cNvPr id="4" name="Text Placeholder 3">
            <a:extLst>
              <a:ext uri="{FF2B5EF4-FFF2-40B4-BE49-F238E27FC236}">
                <a16:creationId xmlns:a16="http://schemas.microsoft.com/office/drawing/2014/main" id="{91325A73-5A2F-4B55-B3A2-3FE6FFC1538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88879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8AD34-8628-446E-8EC1-9D9D9B572516}"/>
              </a:ext>
            </a:extLst>
          </p:cNvPr>
          <p:cNvSpPr>
            <a:spLocks noGrp="1"/>
          </p:cNvSpPr>
          <p:nvPr>
            <p:ph type="title"/>
          </p:nvPr>
        </p:nvSpPr>
        <p:spPr/>
        <p:txBody>
          <a:bodyPr/>
          <a:lstStyle/>
          <a:p>
            <a:r>
              <a:rPr lang="en-US"/>
              <a:t>Facebook Published Posts Table | Troy-Bilt - 20 of 26</a:t>
            </a:r>
          </a:p>
        </p:txBody>
      </p:sp>
      <p:graphicFrame>
        <p:nvGraphicFramePr>
          <p:cNvPr id="5" name="Table Placeholder 4">
            <a:extLst>
              <a:ext uri="{FF2B5EF4-FFF2-40B4-BE49-F238E27FC236}">
                <a16:creationId xmlns:a16="http://schemas.microsoft.com/office/drawing/2014/main" id="{11840C10-C042-4FAF-A93A-F074CB9319AC}"/>
              </a:ext>
            </a:extLst>
          </p:cNvPr>
          <p:cNvGraphicFramePr>
            <a:graphicFrameLocks noGrp="1"/>
          </p:cNvGraphicFramePr>
          <p:nvPr>
            <p:ph type="tbl" sz="quarter" idx="13"/>
            <p:extLst>
              <p:ext uri="{D42A27DB-BD31-4B8C-83A1-F6EECF244321}">
                <p14:modId xmlns:p14="http://schemas.microsoft.com/office/powerpoint/2010/main" val="283909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1412059"/>
                    </a:ext>
                  </a:extLst>
                </a:gridCol>
                <a:gridCol w="822960">
                  <a:extLst>
                    <a:ext uri="{9D8B030D-6E8A-4147-A177-3AD203B41FA5}">
                      <a16:colId xmlns:a16="http://schemas.microsoft.com/office/drawing/2014/main" val="4158649014"/>
                    </a:ext>
                  </a:extLst>
                </a:gridCol>
                <a:gridCol w="271577">
                  <a:extLst>
                    <a:ext uri="{9D8B030D-6E8A-4147-A177-3AD203B41FA5}">
                      <a16:colId xmlns:a16="http://schemas.microsoft.com/office/drawing/2014/main" val="396248126"/>
                    </a:ext>
                  </a:extLst>
                </a:gridCol>
                <a:gridCol w="271577">
                  <a:extLst>
                    <a:ext uri="{9D8B030D-6E8A-4147-A177-3AD203B41FA5}">
                      <a16:colId xmlns:a16="http://schemas.microsoft.com/office/drawing/2014/main" val="3717785457"/>
                    </a:ext>
                  </a:extLst>
                </a:gridCol>
                <a:gridCol w="271577">
                  <a:extLst>
                    <a:ext uri="{9D8B030D-6E8A-4147-A177-3AD203B41FA5}">
                      <a16:colId xmlns:a16="http://schemas.microsoft.com/office/drawing/2014/main" val="658875209"/>
                    </a:ext>
                  </a:extLst>
                </a:gridCol>
                <a:gridCol w="246888">
                  <a:extLst>
                    <a:ext uri="{9D8B030D-6E8A-4147-A177-3AD203B41FA5}">
                      <a16:colId xmlns:a16="http://schemas.microsoft.com/office/drawing/2014/main" val="2770608481"/>
                    </a:ext>
                  </a:extLst>
                </a:gridCol>
                <a:gridCol w="246888">
                  <a:extLst>
                    <a:ext uri="{9D8B030D-6E8A-4147-A177-3AD203B41FA5}">
                      <a16:colId xmlns:a16="http://schemas.microsoft.com/office/drawing/2014/main" val="3385810346"/>
                    </a:ext>
                  </a:extLst>
                </a:gridCol>
                <a:gridCol w="246888">
                  <a:extLst>
                    <a:ext uri="{9D8B030D-6E8A-4147-A177-3AD203B41FA5}">
                      <a16:colId xmlns:a16="http://schemas.microsoft.com/office/drawing/2014/main" val="1548207893"/>
                    </a:ext>
                  </a:extLst>
                </a:gridCol>
                <a:gridCol w="246888">
                  <a:extLst>
                    <a:ext uri="{9D8B030D-6E8A-4147-A177-3AD203B41FA5}">
                      <a16:colId xmlns:a16="http://schemas.microsoft.com/office/drawing/2014/main" val="1989388077"/>
                    </a:ext>
                  </a:extLst>
                </a:gridCol>
                <a:gridCol w="246888">
                  <a:extLst>
                    <a:ext uri="{9D8B030D-6E8A-4147-A177-3AD203B41FA5}">
                      <a16:colId xmlns:a16="http://schemas.microsoft.com/office/drawing/2014/main" val="2782528398"/>
                    </a:ext>
                  </a:extLst>
                </a:gridCol>
                <a:gridCol w="246888">
                  <a:extLst>
                    <a:ext uri="{9D8B030D-6E8A-4147-A177-3AD203B41FA5}">
                      <a16:colId xmlns:a16="http://schemas.microsoft.com/office/drawing/2014/main" val="1266355190"/>
                    </a:ext>
                  </a:extLst>
                </a:gridCol>
                <a:gridCol w="246888">
                  <a:extLst>
                    <a:ext uri="{9D8B030D-6E8A-4147-A177-3AD203B41FA5}">
                      <a16:colId xmlns:a16="http://schemas.microsoft.com/office/drawing/2014/main" val="223621287"/>
                    </a:ext>
                  </a:extLst>
                </a:gridCol>
                <a:gridCol w="246888">
                  <a:extLst>
                    <a:ext uri="{9D8B030D-6E8A-4147-A177-3AD203B41FA5}">
                      <a16:colId xmlns:a16="http://schemas.microsoft.com/office/drawing/2014/main" val="3728755970"/>
                    </a:ext>
                  </a:extLst>
                </a:gridCol>
                <a:gridCol w="246888">
                  <a:extLst>
                    <a:ext uri="{9D8B030D-6E8A-4147-A177-3AD203B41FA5}">
                      <a16:colId xmlns:a16="http://schemas.microsoft.com/office/drawing/2014/main" val="347897016"/>
                    </a:ext>
                  </a:extLst>
                </a:gridCol>
                <a:gridCol w="246888">
                  <a:extLst>
                    <a:ext uri="{9D8B030D-6E8A-4147-A177-3AD203B41FA5}">
                      <a16:colId xmlns:a16="http://schemas.microsoft.com/office/drawing/2014/main" val="310261114"/>
                    </a:ext>
                  </a:extLst>
                </a:gridCol>
                <a:gridCol w="246888">
                  <a:extLst>
                    <a:ext uri="{9D8B030D-6E8A-4147-A177-3AD203B41FA5}">
                      <a16:colId xmlns:a16="http://schemas.microsoft.com/office/drawing/2014/main" val="24875443"/>
                    </a:ext>
                  </a:extLst>
                </a:gridCol>
                <a:gridCol w="246888">
                  <a:extLst>
                    <a:ext uri="{9D8B030D-6E8A-4147-A177-3AD203B41FA5}">
                      <a16:colId xmlns:a16="http://schemas.microsoft.com/office/drawing/2014/main" val="2430915307"/>
                    </a:ext>
                  </a:extLst>
                </a:gridCol>
                <a:gridCol w="246888">
                  <a:extLst>
                    <a:ext uri="{9D8B030D-6E8A-4147-A177-3AD203B41FA5}">
                      <a16:colId xmlns:a16="http://schemas.microsoft.com/office/drawing/2014/main" val="642392814"/>
                    </a:ext>
                  </a:extLst>
                </a:gridCol>
                <a:gridCol w="246888">
                  <a:extLst>
                    <a:ext uri="{9D8B030D-6E8A-4147-A177-3AD203B41FA5}">
                      <a16:colId xmlns:a16="http://schemas.microsoft.com/office/drawing/2014/main" val="3645493993"/>
                    </a:ext>
                  </a:extLst>
                </a:gridCol>
                <a:gridCol w="246888">
                  <a:extLst>
                    <a:ext uri="{9D8B030D-6E8A-4147-A177-3AD203B41FA5}">
                      <a16:colId xmlns:a16="http://schemas.microsoft.com/office/drawing/2014/main" val="850934585"/>
                    </a:ext>
                  </a:extLst>
                </a:gridCol>
                <a:gridCol w="246888">
                  <a:extLst>
                    <a:ext uri="{9D8B030D-6E8A-4147-A177-3AD203B41FA5}">
                      <a16:colId xmlns:a16="http://schemas.microsoft.com/office/drawing/2014/main" val="3088764077"/>
                    </a:ext>
                  </a:extLst>
                </a:gridCol>
                <a:gridCol w="246888">
                  <a:extLst>
                    <a:ext uri="{9D8B030D-6E8A-4147-A177-3AD203B41FA5}">
                      <a16:colId xmlns:a16="http://schemas.microsoft.com/office/drawing/2014/main" val="332349683"/>
                    </a:ext>
                  </a:extLst>
                </a:gridCol>
                <a:gridCol w="246888">
                  <a:extLst>
                    <a:ext uri="{9D8B030D-6E8A-4147-A177-3AD203B41FA5}">
                      <a16:colId xmlns:a16="http://schemas.microsoft.com/office/drawing/2014/main" val="214102334"/>
                    </a:ext>
                  </a:extLst>
                </a:gridCol>
                <a:gridCol w="246888">
                  <a:extLst>
                    <a:ext uri="{9D8B030D-6E8A-4147-A177-3AD203B41FA5}">
                      <a16:colId xmlns:a16="http://schemas.microsoft.com/office/drawing/2014/main" val="1870515990"/>
                    </a:ext>
                  </a:extLst>
                </a:gridCol>
                <a:gridCol w="246888">
                  <a:extLst>
                    <a:ext uri="{9D8B030D-6E8A-4147-A177-3AD203B41FA5}">
                      <a16:colId xmlns:a16="http://schemas.microsoft.com/office/drawing/2014/main" val="80367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616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- 2018-06-21 10:00:02 </a:t>
                      </a:r>
                      <a:r>
                        <a:rPr kumimoji="0" lang="en-US" sz="1000" b="0" i="0" u="none" strike="noStrike" kern="1200" cap="none" spc="0" normalizeH="0" baseline="0" noProof="0">
                          <a:ln>
                            <a:noFill/>
                          </a:ln>
                          <a:solidFill>
                            <a:prstClr val="black"/>
                          </a:solidFill>
                          <a:effectLst/>
                          <a:uLnTx/>
                          <a:uFillTx/>
                          <a:latin typeface="+mn-lt"/>
                          <a:ea typeface="+mn-ea"/>
                          <a:cs typeface="+mn-cs"/>
                        </a:rPr>
                        <a:t> 
 Your yard needs a little extra TLC in the summertime.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https://scontent.xx.fbcdn.net/v/t15.5256-10/s720x720/31475175_1716671928454543_8604885089689534464_n.jpg?_nc_cat=105&amp;_nc_ht=scontent.xx&amp;oh=dfd6b76348727bbe06f92b0e490f85db&amp;oe=5CB589F4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65835"/>
                  </a:ext>
                </a:extLst>
              </a:tr>
            </a:tbl>
          </a:graphicData>
        </a:graphic>
      </p:graphicFrame>
      <p:sp>
        <p:nvSpPr>
          <p:cNvPr id="4" name="Text Placeholder 3">
            <a:extLst>
              <a:ext uri="{FF2B5EF4-FFF2-40B4-BE49-F238E27FC236}">
                <a16:creationId xmlns:a16="http://schemas.microsoft.com/office/drawing/2014/main" id="{863F6C6D-EF44-4ECE-BC5E-1AEB576CC53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97155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95D6-6508-4299-BB85-85AF199E5E1E}"/>
              </a:ext>
            </a:extLst>
          </p:cNvPr>
          <p:cNvSpPr>
            <a:spLocks noGrp="1"/>
          </p:cNvSpPr>
          <p:nvPr>
            <p:ph type="title"/>
          </p:nvPr>
        </p:nvSpPr>
        <p:spPr/>
        <p:txBody>
          <a:bodyPr/>
          <a:lstStyle/>
          <a:p>
            <a:r>
              <a:rPr lang="en-US"/>
              <a:t>Facebook Published Posts Table | Troy-Bilt - 21 of 26</a:t>
            </a:r>
          </a:p>
        </p:txBody>
      </p:sp>
      <p:graphicFrame>
        <p:nvGraphicFramePr>
          <p:cNvPr id="5" name="Table Placeholder 4">
            <a:extLst>
              <a:ext uri="{FF2B5EF4-FFF2-40B4-BE49-F238E27FC236}">
                <a16:creationId xmlns:a16="http://schemas.microsoft.com/office/drawing/2014/main" id="{2D77636E-99D5-4E02-8C4F-5D13FAB5A280}"/>
              </a:ext>
            </a:extLst>
          </p:cNvPr>
          <p:cNvGraphicFramePr>
            <a:graphicFrameLocks noGrp="1"/>
          </p:cNvGraphicFramePr>
          <p:nvPr>
            <p:ph type="tbl" sz="quarter" idx="13"/>
            <p:extLst>
              <p:ext uri="{D42A27DB-BD31-4B8C-83A1-F6EECF244321}">
                <p14:modId xmlns:p14="http://schemas.microsoft.com/office/powerpoint/2010/main" val="203574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0568811"/>
                    </a:ext>
                  </a:extLst>
                </a:gridCol>
                <a:gridCol w="822960">
                  <a:extLst>
                    <a:ext uri="{9D8B030D-6E8A-4147-A177-3AD203B41FA5}">
                      <a16:colId xmlns:a16="http://schemas.microsoft.com/office/drawing/2014/main" val="2299861450"/>
                    </a:ext>
                  </a:extLst>
                </a:gridCol>
                <a:gridCol w="271577">
                  <a:extLst>
                    <a:ext uri="{9D8B030D-6E8A-4147-A177-3AD203B41FA5}">
                      <a16:colId xmlns:a16="http://schemas.microsoft.com/office/drawing/2014/main" val="3415577124"/>
                    </a:ext>
                  </a:extLst>
                </a:gridCol>
                <a:gridCol w="271577">
                  <a:extLst>
                    <a:ext uri="{9D8B030D-6E8A-4147-A177-3AD203B41FA5}">
                      <a16:colId xmlns:a16="http://schemas.microsoft.com/office/drawing/2014/main" val="4233883657"/>
                    </a:ext>
                  </a:extLst>
                </a:gridCol>
                <a:gridCol w="271577">
                  <a:extLst>
                    <a:ext uri="{9D8B030D-6E8A-4147-A177-3AD203B41FA5}">
                      <a16:colId xmlns:a16="http://schemas.microsoft.com/office/drawing/2014/main" val="513713391"/>
                    </a:ext>
                  </a:extLst>
                </a:gridCol>
                <a:gridCol w="246888">
                  <a:extLst>
                    <a:ext uri="{9D8B030D-6E8A-4147-A177-3AD203B41FA5}">
                      <a16:colId xmlns:a16="http://schemas.microsoft.com/office/drawing/2014/main" val="3067972370"/>
                    </a:ext>
                  </a:extLst>
                </a:gridCol>
                <a:gridCol w="246888">
                  <a:extLst>
                    <a:ext uri="{9D8B030D-6E8A-4147-A177-3AD203B41FA5}">
                      <a16:colId xmlns:a16="http://schemas.microsoft.com/office/drawing/2014/main" val="3098109895"/>
                    </a:ext>
                  </a:extLst>
                </a:gridCol>
                <a:gridCol w="246888">
                  <a:extLst>
                    <a:ext uri="{9D8B030D-6E8A-4147-A177-3AD203B41FA5}">
                      <a16:colId xmlns:a16="http://schemas.microsoft.com/office/drawing/2014/main" val="1283850938"/>
                    </a:ext>
                  </a:extLst>
                </a:gridCol>
                <a:gridCol w="246888">
                  <a:extLst>
                    <a:ext uri="{9D8B030D-6E8A-4147-A177-3AD203B41FA5}">
                      <a16:colId xmlns:a16="http://schemas.microsoft.com/office/drawing/2014/main" val="3174945229"/>
                    </a:ext>
                  </a:extLst>
                </a:gridCol>
                <a:gridCol w="246888">
                  <a:extLst>
                    <a:ext uri="{9D8B030D-6E8A-4147-A177-3AD203B41FA5}">
                      <a16:colId xmlns:a16="http://schemas.microsoft.com/office/drawing/2014/main" val="4085185313"/>
                    </a:ext>
                  </a:extLst>
                </a:gridCol>
                <a:gridCol w="246888">
                  <a:extLst>
                    <a:ext uri="{9D8B030D-6E8A-4147-A177-3AD203B41FA5}">
                      <a16:colId xmlns:a16="http://schemas.microsoft.com/office/drawing/2014/main" val="614869074"/>
                    </a:ext>
                  </a:extLst>
                </a:gridCol>
                <a:gridCol w="246888">
                  <a:extLst>
                    <a:ext uri="{9D8B030D-6E8A-4147-A177-3AD203B41FA5}">
                      <a16:colId xmlns:a16="http://schemas.microsoft.com/office/drawing/2014/main" val="159707093"/>
                    </a:ext>
                  </a:extLst>
                </a:gridCol>
                <a:gridCol w="246888">
                  <a:extLst>
                    <a:ext uri="{9D8B030D-6E8A-4147-A177-3AD203B41FA5}">
                      <a16:colId xmlns:a16="http://schemas.microsoft.com/office/drawing/2014/main" val="3369761955"/>
                    </a:ext>
                  </a:extLst>
                </a:gridCol>
                <a:gridCol w="246888">
                  <a:extLst>
                    <a:ext uri="{9D8B030D-6E8A-4147-A177-3AD203B41FA5}">
                      <a16:colId xmlns:a16="http://schemas.microsoft.com/office/drawing/2014/main" val="1919590562"/>
                    </a:ext>
                  </a:extLst>
                </a:gridCol>
                <a:gridCol w="246888">
                  <a:extLst>
                    <a:ext uri="{9D8B030D-6E8A-4147-A177-3AD203B41FA5}">
                      <a16:colId xmlns:a16="http://schemas.microsoft.com/office/drawing/2014/main" val="3871119917"/>
                    </a:ext>
                  </a:extLst>
                </a:gridCol>
                <a:gridCol w="246888">
                  <a:extLst>
                    <a:ext uri="{9D8B030D-6E8A-4147-A177-3AD203B41FA5}">
                      <a16:colId xmlns:a16="http://schemas.microsoft.com/office/drawing/2014/main" val="1215497463"/>
                    </a:ext>
                  </a:extLst>
                </a:gridCol>
                <a:gridCol w="246888">
                  <a:extLst>
                    <a:ext uri="{9D8B030D-6E8A-4147-A177-3AD203B41FA5}">
                      <a16:colId xmlns:a16="http://schemas.microsoft.com/office/drawing/2014/main" val="136127117"/>
                    </a:ext>
                  </a:extLst>
                </a:gridCol>
                <a:gridCol w="246888">
                  <a:extLst>
                    <a:ext uri="{9D8B030D-6E8A-4147-A177-3AD203B41FA5}">
                      <a16:colId xmlns:a16="http://schemas.microsoft.com/office/drawing/2014/main" val="3827834824"/>
                    </a:ext>
                  </a:extLst>
                </a:gridCol>
                <a:gridCol w="246888">
                  <a:extLst>
                    <a:ext uri="{9D8B030D-6E8A-4147-A177-3AD203B41FA5}">
                      <a16:colId xmlns:a16="http://schemas.microsoft.com/office/drawing/2014/main" val="853397333"/>
                    </a:ext>
                  </a:extLst>
                </a:gridCol>
                <a:gridCol w="246888">
                  <a:extLst>
                    <a:ext uri="{9D8B030D-6E8A-4147-A177-3AD203B41FA5}">
                      <a16:colId xmlns:a16="http://schemas.microsoft.com/office/drawing/2014/main" val="3984669703"/>
                    </a:ext>
                  </a:extLst>
                </a:gridCol>
                <a:gridCol w="246888">
                  <a:extLst>
                    <a:ext uri="{9D8B030D-6E8A-4147-A177-3AD203B41FA5}">
                      <a16:colId xmlns:a16="http://schemas.microsoft.com/office/drawing/2014/main" val="1941447748"/>
                    </a:ext>
                  </a:extLst>
                </a:gridCol>
                <a:gridCol w="246888">
                  <a:extLst>
                    <a:ext uri="{9D8B030D-6E8A-4147-A177-3AD203B41FA5}">
                      <a16:colId xmlns:a16="http://schemas.microsoft.com/office/drawing/2014/main" val="3048680123"/>
                    </a:ext>
                  </a:extLst>
                </a:gridCol>
                <a:gridCol w="246888">
                  <a:extLst>
                    <a:ext uri="{9D8B030D-6E8A-4147-A177-3AD203B41FA5}">
                      <a16:colId xmlns:a16="http://schemas.microsoft.com/office/drawing/2014/main" val="1793812321"/>
                    </a:ext>
                  </a:extLst>
                </a:gridCol>
                <a:gridCol w="246888">
                  <a:extLst>
                    <a:ext uri="{9D8B030D-6E8A-4147-A177-3AD203B41FA5}">
                      <a16:colId xmlns:a16="http://schemas.microsoft.com/office/drawing/2014/main" val="1381152131"/>
                    </a:ext>
                  </a:extLst>
                </a:gridCol>
                <a:gridCol w="246888">
                  <a:extLst>
                    <a:ext uri="{9D8B030D-6E8A-4147-A177-3AD203B41FA5}">
                      <a16:colId xmlns:a16="http://schemas.microsoft.com/office/drawing/2014/main" val="208984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194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17:00:34 </a:t>
                      </a:r>
                      <a:r>
                        <a:rPr kumimoji="0" lang="en-US" sz="1000" b="0" i="0" u="none" strike="noStrike" kern="1200" cap="none" spc="0" normalizeH="0" baseline="0" noProof="0">
                          <a:ln>
                            <a:noFill/>
                          </a:ln>
                          <a:solidFill>
                            <a:prstClr val="black"/>
                          </a:solidFill>
                          <a:effectLst/>
                          <a:uLnTx/>
                          <a:uFillTx/>
                          <a:latin typeface="+mn-lt"/>
                          <a:ea typeface="+mn-ea"/>
                          <a:cs typeface="+mn-cs"/>
                        </a:rPr>
                        <a:t> 
 If you missed our first live session, watch below for mower tune-up tips and maintenance. Stay tuned for our next Ask Troy live Q&amp;A.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https://scontent.xx.fbcdn.net/v/t15.5256-10/30827002_1709301562524913_7898916771170615296_n.jpg?_nc_cat=102&amp;_nc_ht=scontent.xx&amp;oh=a29258790966cea7a13869bcb46e04a5&amp;oe=5CFCDE14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2764467750"/>
                  </a:ext>
                </a:extLst>
              </a:tr>
            </a:tbl>
          </a:graphicData>
        </a:graphic>
      </p:graphicFrame>
      <p:sp>
        <p:nvSpPr>
          <p:cNvPr id="4" name="Text Placeholder 3">
            <a:extLst>
              <a:ext uri="{FF2B5EF4-FFF2-40B4-BE49-F238E27FC236}">
                <a16:creationId xmlns:a16="http://schemas.microsoft.com/office/drawing/2014/main" id="{310D64A9-7AD7-4E78-B2D0-B499AF16CD8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767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F8ACD-A409-4757-977B-787F2A44710A}"/>
              </a:ext>
            </a:extLst>
          </p:cNvPr>
          <p:cNvSpPr>
            <a:spLocks noGrp="1"/>
          </p:cNvSpPr>
          <p:nvPr>
            <p:ph type="title"/>
          </p:nvPr>
        </p:nvSpPr>
        <p:spPr/>
        <p:txBody>
          <a:bodyPr/>
          <a:lstStyle/>
          <a:p>
            <a:r>
              <a:rPr lang="en-US"/>
              <a:t>Facebook Published Posts Table | Troy-Bilt - 22 of 26</a:t>
            </a:r>
          </a:p>
        </p:txBody>
      </p:sp>
      <p:graphicFrame>
        <p:nvGraphicFramePr>
          <p:cNvPr id="5" name="Table Placeholder 4">
            <a:extLst>
              <a:ext uri="{FF2B5EF4-FFF2-40B4-BE49-F238E27FC236}">
                <a16:creationId xmlns:a16="http://schemas.microsoft.com/office/drawing/2014/main" id="{CC4CA5C3-B20A-4F20-854D-A5066BBB83F8}"/>
              </a:ext>
            </a:extLst>
          </p:cNvPr>
          <p:cNvGraphicFramePr>
            <a:graphicFrameLocks noGrp="1"/>
          </p:cNvGraphicFramePr>
          <p:nvPr>
            <p:ph type="tbl" sz="quarter" idx="13"/>
            <p:extLst>
              <p:ext uri="{D42A27DB-BD31-4B8C-83A1-F6EECF244321}">
                <p14:modId xmlns:p14="http://schemas.microsoft.com/office/powerpoint/2010/main" val="218840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30596300"/>
                    </a:ext>
                  </a:extLst>
                </a:gridCol>
                <a:gridCol w="822960">
                  <a:extLst>
                    <a:ext uri="{9D8B030D-6E8A-4147-A177-3AD203B41FA5}">
                      <a16:colId xmlns:a16="http://schemas.microsoft.com/office/drawing/2014/main" val="1235556389"/>
                    </a:ext>
                  </a:extLst>
                </a:gridCol>
                <a:gridCol w="271577">
                  <a:extLst>
                    <a:ext uri="{9D8B030D-6E8A-4147-A177-3AD203B41FA5}">
                      <a16:colId xmlns:a16="http://schemas.microsoft.com/office/drawing/2014/main" val="2096967299"/>
                    </a:ext>
                  </a:extLst>
                </a:gridCol>
                <a:gridCol w="271577">
                  <a:extLst>
                    <a:ext uri="{9D8B030D-6E8A-4147-A177-3AD203B41FA5}">
                      <a16:colId xmlns:a16="http://schemas.microsoft.com/office/drawing/2014/main" val="2103293376"/>
                    </a:ext>
                  </a:extLst>
                </a:gridCol>
                <a:gridCol w="271577">
                  <a:extLst>
                    <a:ext uri="{9D8B030D-6E8A-4147-A177-3AD203B41FA5}">
                      <a16:colId xmlns:a16="http://schemas.microsoft.com/office/drawing/2014/main" val="2023306903"/>
                    </a:ext>
                  </a:extLst>
                </a:gridCol>
                <a:gridCol w="246888">
                  <a:extLst>
                    <a:ext uri="{9D8B030D-6E8A-4147-A177-3AD203B41FA5}">
                      <a16:colId xmlns:a16="http://schemas.microsoft.com/office/drawing/2014/main" val="2822531234"/>
                    </a:ext>
                  </a:extLst>
                </a:gridCol>
                <a:gridCol w="246888">
                  <a:extLst>
                    <a:ext uri="{9D8B030D-6E8A-4147-A177-3AD203B41FA5}">
                      <a16:colId xmlns:a16="http://schemas.microsoft.com/office/drawing/2014/main" val="2157893937"/>
                    </a:ext>
                  </a:extLst>
                </a:gridCol>
                <a:gridCol w="246888">
                  <a:extLst>
                    <a:ext uri="{9D8B030D-6E8A-4147-A177-3AD203B41FA5}">
                      <a16:colId xmlns:a16="http://schemas.microsoft.com/office/drawing/2014/main" val="3609393979"/>
                    </a:ext>
                  </a:extLst>
                </a:gridCol>
                <a:gridCol w="246888">
                  <a:extLst>
                    <a:ext uri="{9D8B030D-6E8A-4147-A177-3AD203B41FA5}">
                      <a16:colId xmlns:a16="http://schemas.microsoft.com/office/drawing/2014/main" val="3440272340"/>
                    </a:ext>
                  </a:extLst>
                </a:gridCol>
                <a:gridCol w="246888">
                  <a:extLst>
                    <a:ext uri="{9D8B030D-6E8A-4147-A177-3AD203B41FA5}">
                      <a16:colId xmlns:a16="http://schemas.microsoft.com/office/drawing/2014/main" val="2298241661"/>
                    </a:ext>
                  </a:extLst>
                </a:gridCol>
                <a:gridCol w="246888">
                  <a:extLst>
                    <a:ext uri="{9D8B030D-6E8A-4147-A177-3AD203B41FA5}">
                      <a16:colId xmlns:a16="http://schemas.microsoft.com/office/drawing/2014/main" val="1818228034"/>
                    </a:ext>
                  </a:extLst>
                </a:gridCol>
                <a:gridCol w="246888">
                  <a:extLst>
                    <a:ext uri="{9D8B030D-6E8A-4147-A177-3AD203B41FA5}">
                      <a16:colId xmlns:a16="http://schemas.microsoft.com/office/drawing/2014/main" val="1358894410"/>
                    </a:ext>
                  </a:extLst>
                </a:gridCol>
                <a:gridCol w="246888">
                  <a:extLst>
                    <a:ext uri="{9D8B030D-6E8A-4147-A177-3AD203B41FA5}">
                      <a16:colId xmlns:a16="http://schemas.microsoft.com/office/drawing/2014/main" val="1451214853"/>
                    </a:ext>
                  </a:extLst>
                </a:gridCol>
                <a:gridCol w="246888">
                  <a:extLst>
                    <a:ext uri="{9D8B030D-6E8A-4147-A177-3AD203B41FA5}">
                      <a16:colId xmlns:a16="http://schemas.microsoft.com/office/drawing/2014/main" val="2231767832"/>
                    </a:ext>
                  </a:extLst>
                </a:gridCol>
                <a:gridCol w="246888">
                  <a:extLst>
                    <a:ext uri="{9D8B030D-6E8A-4147-A177-3AD203B41FA5}">
                      <a16:colId xmlns:a16="http://schemas.microsoft.com/office/drawing/2014/main" val="826926022"/>
                    </a:ext>
                  </a:extLst>
                </a:gridCol>
                <a:gridCol w="246888">
                  <a:extLst>
                    <a:ext uri="{9D8B030D-6E8A-4147-A177-3AD203B41FA5}">
                      <a16:colId xmlns:a16="http://schemas.microsoft.com/office/drawing/2014/main" val="3845699235"/>
                    </a:ext>
                  </a:extLst>
                </a:gridCol>
                <a:gridCol w="246888">
                  <a:extLst>
                    <a:ext uri="{9D8B030D-6E8A-4147-A177-3AD203B41FA5}">
                      <a16:colId xmlns:a16="http://schemas.microsoft.com/office/drawing/2014/main" val="2140111076"/>
                    </a:ext>
                  </a:extLst>
                </a:gridCol>
                <a:gridCol w="246888">
                  <a:extLst>
                    <a:ext uri="{9D8B030D-6E8A-4147-A177-3AD203B41FA5}">
                      <a16:colId xmlns:a16="http://schemas.microsoft.com/office/drawing/2014/main" val="1290059324"/>
                    </a:ext>
                  </a:extLst>
                </a:gridCol>
                <a:gridCol w="246888">
                  <a:extLst>
                    <a:ext uri="{9D8B030D-6E8A-4147-A177-3AD203B41FA5}">
                      <a16:colId xmlns:a16="http://schemas.microsoft.com/office/drawing/2014/main" val="3819599216"/>
                    </a:ext>
                  </a:extLst>
                </a:gridCol>
                <a:gridCol w="246888">
                  <a:extLst>
                    <a:ext uri="{9D8B030D-6E8A-4147-A177-3AD203B41FA5}">
                      <a16:colId xmlns:a16="http://schemas.microsoft.com/office/drawing/2014/main" val="606923811"/>
                    </a:ext>
                  </a:extLst>
                </a:gridCol>
                <a:gridCol w="246888">
                  <a:extLst>
                    <a:ext uri="{9D8B030D-6E8A-4147-A177-3AD203B41FA5}">
                      <a16:colId xmlns:a16="http://schemas.microsoft.com/office/drawing/2014/main" val="3457739861"/>
                    </a:ext>
                  </a:extLst>
                </a:gridCol>
                <a:gridCol w="246888">
                  <a:extLst>
                    <a:ext uri="{9D8B030D-6E8A-4147-A177-3AD203B41FA5}">
                      <a16:colId xmlns:a16="http://schemas.microsoft.com/office/drawing/2014/main" val="2345725845"/>
                    </a:ext>
                  </a:extLst>
                </a:gridCol>
                <a:gridCol w="246888">
                  <a:extLst>
                    <a:ext uri="{9D8B030D-6E8A-4147-A177-3AD203B41FA5}">
                      <a16:colId xmlns:a16="http://schemas.microsoft.com/office/drawing/2014/main" val="2923701286"/>
                    </a:ext>
                  </a:extLst>
                </a:gridCol>
                <a:gridCol w="246888">
                  <a:extLst>
                    <a:ext uri="{9D8B030D-6E8A-4147-A177-3AD203B41FA5}">
                      <a16:colId xmlns:a16="http://schemas.microsoft.com/office/drawing/2014/main" val="439515220"/>
                    </a:ext>
                  </a:extLst>
                </a:gridCol>
                <a:gridCol w="246888">
                  <a:extLst>
                    <a:ext uri="{9D8B030D-6E8A-4147-A177-3AD203B41FA5}">
                      <a16:colId xmlns:a16="http://schemas.microsoft.com/office/drawing/2014/main" val="75609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59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11:28:49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3311581"/>
                  </a:ext>
                </a:extLst>
              </a:tr>
            </a:tbl>
          </a:graphicData>
        </a:graphic>
      </p:graphicFrame>
      <p:sp>
        <p:nvSpPr>
          <p:cNvPr id="4" name="Text Placeholder 3">
            <a:extLst>
              <a:ext uri="{FF2B5EF4-FFF2-40B4-BE49-F238E27FC236}">
                <a16:creationId xmlns:a16="http://schemas.microsoft.com/office/drawing/2014/main" id="{D8035DF2-F56C-4628-BCDE-BF9EA7F3617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547937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FDCB-20AD-41F1-9A96-A85D8F85D4E3}"/>
              </a:ext>
            </a:extLst>
          </p:cNvPr>
          <p:cNvSpPr>
            <a:spLocks noGrp="1"/>
          </p:cNvSpPr>
          <p:nvPr>
            <p:ph type="title"/>
          </p:nvPr>
        </p:nvSpPr>
        <p:spPr/>
        <p:txBody>
          <a:bodyPr/>
          <a:lstStyle/>
          <a:p>
            <a:r>
              <a:rPr lang="en-US"/>
              <a:t>Facebook Published Posts Table | Troy-Bilt - 23 of 26</a:t>
            </a:r>
          </a:p>
        </p:txBody>
      </p:sp>
      <p:graphicFrame>
        <p:nvGraphicFramePr>
          <p:cNvPr id="5" name="Table Placeholder 4">
            <a:extLst>
              <a:ext uri="{FF2B5EF4-FFF2-40B4-BE49-F238E27FC236}">
                <a16:creationId xmlns:a16="http://schemas.microsoft.com/office/drawing/2014/main" id="{58E9DEC5-79E5-4CB0-A548-CD634DB9E017}"/>
              </a:ext>
            </a:extLst>
          </p:cNvPr>
          <p:cNvGraphicFramePr>
            <a:graphicFrameLocks noGrp="1"/>
          </p:cNvGraphicFramePr>
          <p:nvPr>
            <p:ph type="tbl" sz="quarter" idx="13"/>
            <p:extLst>
              <p:ext uri="{D42A27DB-BD31-4B8C-83A1-F6EECF244321}">
                <p14:modId xmlns:p14="http://schemas.microsoft.com/office/powerpoint/2010/main" val="115500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1048005"/>
                    </a:ext>
                  </a:extLst>
                </a:gridCol>
                <a:gridCol w="822960">
                  <a:extLst>
                    <a:ext uri="{9D8B030D-6E8A-4147-A177-3AD203B41FA5}">
                      <a16:colId xmlns:a16="http://schemas.microsoft.com/office/drawing/2014/main" val="1765080548"/>
                    </a:ext>
                  </a:extLst>
                </a:gridCol>
                <a:gridCol w="271577">
                  <a:extLst>
                    <a:ext uri="{9D8B030D-6E8A-4147-A177-3AD203B41FA5}">
                      <a16:colId xmlns:a16="http://schemas.microsoft.com/office/drawing/2014/main" val="2338930475"/>
                    </a:ext>
                  </a:extLst>
                </a:gridCol>
                <a:gridCol w="271577">
                  <a:extLst>
                    <a:ext uri="{9D8B030D-6E8A-4147-A177-3AD203B41FA5}">
                      <a16:colId xmlns:a16="http://schemas.microsoft.com/office/drawing/2014/main" val="814739836"/>
                    </a:ext>
                  </a:extLst>
                </a:gridCol>
                <a:gridCol w="271577">
                  <a:extLst>
                    <a:ext uri="{9D8B030D-6E8A-4147-A177-3AD203B41FA5}">
                      <a16:colId xmlns:a16="http://schemas.microsoft.com/office/drawing/2014/main" val="2179466247"/>
                    </a:ext>
                  </a:extLst>
                </a:gridCol>
                <a:gridCol w="246888">
                  <a:extLst>
                    <a:ext uri="{9D8B030D-6E8A-4147-A177-3AD203B41FA5}">
                      <a16:colId xmlns:a16="http://schemas.microsoft.com/office/drawing/2014/main" val="1604874554"/>
                    </a:ext>
                  </a:extLst>
                </a:gridCol>
                <a:gridCol w="246888">
                  <a:extLst>
                    <a:ext uri="{9D8B030D-6E8A-4147-A177-3AD203B41FA5}">
                      <a16:colId xmlns:a16="http://schemas.microsoft.com/office/drawing/2014/main" val="3778498869"/>
                    </a:ext>
                  </a:extLst>
                </a:gridCol>
                <a:gridCol w="246888">
                  <a:extLst>
                    <a:ext uri="{9D8B030D-6E8A-4147-A177-3AD203B41FA5}">
                      <a16:colId xmlns:a16="http://schemas.microsoft.com/office/drawing/2014/main" val="3648660611"/>
                    </a:ext>
                  </a:extLst>
                </a:gridCol>
                <a:gridCol w="246888">
                  <a:extLst>
                    <a:ext uri="{9D8B030D-6E8A-4147-A177-3AD203B41FA5}">
                      <a16:colId xmlns:a16="http://schemas.microsoft.com/office/drawing/2014/main" val="1588402954"/>
                    </a:ext>
                  </a:extLst>
                </a:gridCol>
                <a:gridCol w="246888">
                  <a:extLst>
                    <a:ext uri="{9D8B030D-6E8A-4147-A177-3AD203B41FA5}">
                      <a16:colId xmlns:a16="http://schemas.microsoft.com/office/drawing/2014/main" val="3335548990"/>
                    </a:ext>
                  </a:extLst>
                </a:gridCol>
                <a:gridCol w="246888">
                  <a:extLst>
                    <a:ext uri="{9D8B030D-6E8A-4147-A177-3AD203B41FA5}">
                      <a16:colId xmlns:a16="http://schemas.microsoft.com/office/drawing/2014/main" val="2050129494"/>
                    </a:ext>
                  </a:extLst>
                </a:gridCol>
                <a:gridCol w="246888">
                  <a:extLst>
                    <a:ext uri="{9D8B030D-6E8A-4147-A177-3AD203B41FA5}">
                      <a16:colId xmlns:a16="http://schemas.microsoft.com/office/drawing/2014/main" val="3531270405"/>
                    </a:ext>
                  </a:extLst>
                </a:gridCol>
                <a:gridCol w="246888">
                  <a:extLst>
                    <a:ext uri="{9D8B030D-6E8A-4147-A177-3AD203B41FA5}">
                      <a16:colId xmlns:a16="http://schemas.microsoft.com/office/drawing/2014/main" val="66901085"/>
                    </a:ext>
                  </a:extLst>
                </a:gridCol>
                <a:gridCol w="246888">
                  <a:extLst>
                    <a:ext uri="{9D8B030D-6E8A-4147-A177-3AD203B41FA5}">
                      <a16:colId xmlns:a16="http://schemas.microsoft.com/office/drawing/2014/main" val="2119372994"/>
                    </a:ext>
                  </a:extLst>
                </a:gridCol>
                <a:gridCol w="246888">
                  <a:extLst>
                    <a:ext uri="{9D8B030D-6E8A-4147-A177-3AD203B41FA5}">
                      <a16:colId xmlns:a16="http://schemas.microsoft.com/office/drawing/2014/main" val="1454453375"/>
                    </a:ext>
                  </a:extLst>
                </a:gridCol>
                <a:gridCol w="246888">
                  <a:extLst>
                    <a:ext uri="{9D8B030D-6E8A-4147-A177-3AD203B41FA5}">
                      <a16:colId xmlns:a16="http://schemas.microsoft.com/office/drawing/2014/main" val="2270069079"/>
                    </a:ext>
                  </a:extLst>
                </a:gridCol>
                <a:gridCol w="246888">
                  <a:extLst>
                    <a:ext uri="{9D8B030D-6E8A-4147-A177-3AD203B41FA5}">
                      <a16:colId xmlns:a16="http://schemas.microsoft.com/office/drawing/2014/main" val="3701195172"/>
                    </a:ext>
                  </a:extLst>
                </a:gridCol>
                <a:gridCol w="246888">
                  <a:extLst>
                    <a:ext uri="{9D8B030D-6E8A-4147-A177-3AD203B41FA5}">
                      <a16:colId xmlns:a16="http://schemas.microsoft.com/office/drawing/2014/main" val="3287678950"/>
                    </a:ext>
                  </a:extLst>
                </a:gridCol>
                <a:gridCol w="246888">
                  <a:extLst>
                    <a:ext uri="{9D8B030D-6E8A-4147-A177-3AD203B41FA5}">
                      <a16:colId xmlns:a16="http://schemas.microsoft.com/office/drawing/2014/main" val="3061537533"/>
                    </a:ext>
                  </a:extLst>
                </a:gridCol>
                <a:gridCol w="246888">
                  <a:extLst>
                    <a:ext uri="{9D8B030D-6E8A-4147-A177-3AD203B41FA5}">
                      <a16:colId xmlns:a16="http://schemas.microsoft.com/office/drawing/2014/main" val="2198431110"/>
                    </a:ext>
                  </a:extLst>
                </a:gridCol>
                <a:gridCol w="246888">
                  <a:extLst>
                    <a:ext uri="{9D8B030D-6E8A-4147-A177-3AD203B41FA5}">
                      <a16:colId xmlns:a16="http://schemas.microsoft.com/office/drawing/2014/main" val="2569701310"/>
                    </a:ext>
                  </a:extLst>
                </a:gridCol>
                <a:gridCol w="246888">
                  <a:extLst>
                    <a:ext uri="{9D8B030D-6E8A-4147-A177-3AD203B41FA5}">
                      <a16:colId xmlns:a16="http://schemas.microsoft.com/office/drawing/2014/main" val="1541067216"/>
                    </a:ext>
                  </a:extLst>
                </a:gridCol>
                <a:gridCol w="246888">
                  <a:extLst>
                    <a:ext uri="{9D8B030D-6E8A-4147-A177-3AD203B41FA5}">
                      <a16:colId xmlns:a16="http://schemas.microsoft.com/office/drawing/2014/main" val="2776682719"/>
                    </a:ext>
                  </a:extLst>
                </a:gridCol>
                <a:gridCol w="246888">
                  <a:extLst>
                    <a:ext uri="{9D8B030D-6E8A-4147-A177-3AD203B41FA5}">
                      <a16:colId xmlns:a16="http://schemas.microsoft.com/office/drawing/2014/main" val="1492933007"/>
                    </a:ext>
                  </a:extLst>
                </a:gridCol>
                <a:gridCol w="246888">
                  <a:extLst>
                    <a:ext uri="{9D8B030D-6E8A-4147-A177-3AD203B41FA5}">
                      <a16:colId xmlns:a16="http://schemas.microsoft.com/office/drawing/2014/main" val="3325312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237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11:25:40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https://scontent.xx.fbcdn.net/v/t1.0-1/p200x200/16265501_1516361185058646_478282660161008121_n.jpg?_nc_cat=104&amp;_nc_ht=scontent.xx&amp;oh=cc0fdfd9f18bb3baac5d3710db879860&amp;oe=5CEB761E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56401835"/>
                  </a:ext>
                </a:extLst>
              </a:tr>
            </a:tbl>
          </a:graphicData>
        </a:graphic>
      </p:graphicFrame>
      <p:sp>
        <p:nvSpPr>
          <p:cNvPr id="4" name="Text Placeholder 3">
            <a:extLst>
              <a:ext uri="{FF2B5EF4-FFF2-40B4-BE49-F238E27FC236}">
                <a16:creationId xmlns:a16="http://schemas.microsoft.com/office/drawing/2014/main" id="{FC8B514A-0747-4AFC-B39E-72C5855FED4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11708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978B0-A52A-4940-9327-32967D1BFC7B}"/>
              </a:ext>
            </a:extLst>
          </p:cNvPr>
          <p:cNvSpPr>
            <a:spLocks noGrp="1"/>
          </p:cNvSpPr>
          <p:nvPr>
            <p:ph type="title"/>
          </p:nvPr>
        </p:nvSpPr>
        <p:spPr/>
        <p:txBody>
          <a:bodyPr/>
          <a:lstStyle/>
          <a:p>
            <a:r>
              <a:rPr lang="en-US"/>
              <a:t>Facebook Published Posts Table | Troy-Bilt - 24 of 26</a:t>
            </a:r>
          </a:p>
        </p:txBody>
      </p:sp>
      <p:graphicFrame>
        <p:nvGraphicFramePr>
          <p:cNvPr id="5" name="Table Placeholder 4">
            <a:extLst>
              <a:ext uri="{FF2B5EF4-FFF2-40B4-BE49-F238E27FC236}">
                <a16:creationId xmlns:a16="http://schemas.microsoft.com/office/drawing/2014/main" id="{31328673-9766-41F8-A973-223874180DAE}"/>
              </a:ext>
            </a:extLst>
          </p:cNvPr>
          <p:cNvGraphicFramePr>
            <a:graphicFrameLocks noGrp="1"/>
          </p:cNvGraphicFramePr>
          <p:nvPr>
            <p:ph type="tbl" sz="quarter" idx="13"/>
            <p:extLst>
              <p:ext uri="{D42A27DB-BD31-4B8C-83A1-F6EECF244321}">
                <p14:modId xmlns:p14="http://schemas.microsoft.com/office/powerpoint/2010/main" val="2178023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74611563"/>
                    </a:ext>
                  </a:extLst>
                </a:gridCol>
                <a:gridCol w="822960">
                  <a:extLst>
                    <a:ext uri="{9D8B030D-6E8A-4147-A177-3AD203B41FA5}">
                      <a16:colId xmlns:a16="http://schemas.microsoft.com/office/drawing/2014/main" val="1552287605"/>
                    </a:ext>
                  </a:extLst>
                </a:gridCol>
                <a:gridCol w="271577">
                  <a:extLst>
                    <a:ext uri="{9D8B030D-6E8A-4147-A177-3AD203B41FA5}">
                      <a16:colId xmlns:a16="http://schemas.microsoft.com/office/drawing/2014/main" val="1163935133"/>
                    </a:ext>
                  </a:extLst>
                </a:gridCol>
                <a:gridCol w="271577">
                  <a:extLst>
                    <a:ext uri="{9D8B030D-6E8A-4147-A177-3AD203B41FA5}">
                      <a16:colId xmlns:a16="http://schemas.microsoft.com/office/drawing/2014/main" val="1995983587"/>
                    </a:ext>
                  </a:extLst>
                </a:gridCol>
                <a:gridCol w="271577">
                  <a:extLst>
                    <a:ext uri="{9D8B030D-6E8A-4147-A177-3AD203B41FA5}">
                      <a16:colId xmlns:a16="http://schemas.microsoft.com/office/drawing/2014/main" val="4191160108"/>
                    </a:ext>
                  </a:extLst>
                </a:gridCol>
                <a:gridCol w="246888">
                  <a:extLst>
                    <a:ext uri="{9D8B030D-6E8A-4147-A177-3AD203B41FA5}">
                      <a16:colId xmlns:a16="http://schemas.microsoft.com/office/drawing/2014/main" val="1665004912"/>
                    </a:ext>
                  </a:extLst>
                </a:gridCol>
                <a:gridCol w="246888">
                  <a:extLst>
                    <a:ext uri="{9D8B030D-6E8A-4147-A177-3AD203B41FA5}">
                      <a16:colId xmlns:a16="http://schemas.microsoft.com/office/drawing/2014/main" val="486726351"/>
                    </a:ext>
                  </a:extLst>
                </a:gridCol>
                <a:gridCol w="246888">
                  <a:extLst>
                    <a:ext uri="{9D8B030D-6E8A-4147-A177-3AD203B41FA5}">
                      <a16:colId xmlns:a16="http://schemas.microsoft.com/office/drawing/2014/main" val="66657815"/>
                    </a:ext>
                  </a:extLst>
                </a:gridCol>
                <a:gridCol w="246888">
                  <a:extLst>
                    <a:ext uri="{9D8B030D-6E8A-4147-A177-3AD203B41FA5}">
                      <a16:colId xmlns:a16="http://schemas.microsoft.com/office/drawing/2014/main" val="2898559347"/>
                    </a:ext>
                  </a:extLst>
                </a:gridCol>
                <a:gridCol w="246888">
                  <a:extLst>
                    <a:ext uri="{9D8B030D-6E8A-4147-A177-3AD203B41FA5}">
                      <a16:colId xmlns:a16="http://schemas.microsoft.com/office/drawing/2014/main" val="1933791081"/>
                    </a:ext>
                  </a:extLst>
                </a:gridCol>
                <a:gridCol w="246888">
                  <a:extLst>
                    <a:ext uri="{9D8B030D-6E8A-4147-A177-3AD203B41FA5}">
                      <a16:colId xmlns:a16="http://schemas.microsoft.com/office/drawing/2014/main" val="3174171117"/>
                    </a:ext>
                  </a:extLst>
                </a:gridCol>
                <a:gridCol w="246888">
                  <a:extLst>
                    <a:ext uri="{9D8B030D-6E8A-4147-A177-3AD203B41FA5}">
                      <a16:colId xmlns:a16="http://schemas.microsoft.com/office/drawing/2014/main" val="4042886714"/>
                    </a:ext>
                  </a:extLst>
                </a:gridCol>
                <a:gridCol w="246888">
                  <a:extLst>
                    <a:ext uri="{9D8B030D-6E8A-4147-A177-3AD203B41FA5}">
                      <a16:colId xmlns:a16="http://schemas.microsoft.com/office/drawing/2014/main" val="2855192166"/>
                    </a:ext>
                  </a:extLst>
                </a:gridCol>
                <a:gridCol w="246888">
                  <a:extLst>
                    <a:ext uri="{9D8B030D-6E8A-4147-A177-3AD203B41FA5}">
                      <a16:colId xmlns:a16="http://schemas.microsoft.com/office/drawing/2014/main" val="3374525023"/>
                    </a:ext>
                  </a:extLst>
                </a:gridCol>
                <a:gridCol w="246888">
                  <a:extLst>
                    <a:ext uri="{9D8B030D-6E8A-4147-A177-3AD203B41FA5}">
                      <a16:colId xmlns:a16="http://schemas.microsoft.com/office/drawing/2014/main" val="2584685199"/>
                    </a:ext>
                  </a:extLst>
                </a:gridCol>
                <a:gridCol w="246888">
                  <a:extLst>
                    <a:ext uri="{9D8B030D-6E8A-4147-A177-3AD203B41FA5}">
                      <a16:colId xmlns:a16="http://schemas.microsoft.com/office/drawing/2014/main" val="2139012369"/>
                    </a:ext>
                  </a:extLst>
                </a:gridCol>
                <a:gridCol w="246888">
                  <a:extLst>
                    <a:ext uri="{9D8B030D-6E8A-4147-A177-3AD203B41FA5}">
                      <a16:colId xmlns:a16="http://schemas.microsoft.com/office/drawing/2014/main" val="14672623"/>
                    </a:ext>
                  </a:extLst>
                </a:gridCol>
                <a:gridCol w="246888">
                  <a:extLst>
                    <a:ext uri="{9D8B030D-6E8A-4147-A177-3AD203B41FA5}">
                      <a16:colId xmlns:a16="http://schemas.microsoft.com/office/drawing/2014/main" val="317148907"/>
                    </a:ext>
                  </a:extLst>
                </a:gridCol>
                <a:gridCol w="246888">
                  <a:extLst>
                    <a:ext uri="{9D8B030D-6E8A-4147-A177-3AD203B41FA5}">
                      <a16:colId xmlns:a16="http://schemas.microsoft.com/office/drawing/2014/main" val="1591585964"/>
                    </a:ext>
                  </a:extLst>
                </a:gridCol>
                <a:gridCol w="246888">
                  <a:extLst>
                    <a:ext uri="{9D8B030D-6E8A-4147-A177-3AD203B41FA5}">
                      <a16:colId xmlns:a16="http://schemas.microsoft.com/office/drawing/2014/main" val="1016538769"/>
                    </a:ext>
                  </a:extLst>
                </a:gridCol>
                <a:gridCol w="246888">
                  <a:extLst>
                    <a:ext uri="{9D8B030D-6E8A-4147-A177-3AD203B41FA5}">
                      <a16:colId xmlns:a16="http://schemas.microsoft.com/office/drawing/2014/main" val="1448932483"/>
                    </a:ext>
                  </a:extLst>
                </a:gridCol>
                <a:gridCol w="246888">
                  <a:extLst>
                    <a:ext uri="{9D8B030D-6E8A-4147-A177-3AD203B41FA5}">
                      <a16:colId xmlns:a16="http://schemas.microsoft.com/office/drawing/2014/main" val="2510615656"/>
                    </a:ext>
                  </a:extLst>
                </a:gridCol>
                <a:gridCol w="246888">
                  <a:extLst>
                    <a:ext uri="{9D8B030D-6E8A-4147-A177-3AD203B41FA5}">
                      <a16:colId xmlns:a16="http://schemas.microsoft.com/office/drawing/2014/main" val="1896210645"/>
                    </a:ext>
                  </a:extLst>
                </a:gridCol>
                <a:gridCol w="246888">
                  <a:extLst>
                    <a:ext uri="{9D8B030D-6E8A-4147-A177-3AD203B41FA5}">
                      <a16:colId xmlns:a16="http://schemas.microsoft.com/office/drawing/2014/main" val="3017399578"/>
                    </a:ext>
                  </a:extLst>
                </a:gridCol>
                <a:gridCol w="246888">
                  <a:extLst>
                    <a:ext uri="{9D8B030D-6E8A-4147-A177-3AD203B41FA5}">
                      <a16:colId xmlns:a16="http://schemas.microsoft.com/office/drawing/2014/main" val="292666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031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10:48:26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0790395"/>
                  </a:ext>
                </a:extLst>
              </a:tr>
            </a:tbl>
          </a:graphicData>
        </a:graphic>
      </p:graphicFrame>
      <p:sp>
        <p:nvSpPr>
          <p:cNvPr id="4" name="Text Placeholder 3">
            <a:extLst>
              <a:ext uri="{FF2B5EF4-FFF2-40B4-BE49-F238E27FC236}">
                <a16:creationId xmlns:a16="http://schemas.microsoft.com/office/drawing/2014/main" id="{E8E59241-FF5B-4CEB-8409-36A8CDEDEBA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70970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264E3-F6B0-4334-9A7A-56AA0DF582F2}"/>
              </a:ext>
            </a:extLst>
          </p:cNvPr>
          <p:cNvSpPr>
            <a:spLocks noGrp="1"/>
          </p:cNvSpPr>
          <p:nvPr>
            <p:ph type="title"/>
          </p:nvPr>
        </p:nvSpPr>
        <p:spPr/>
        <p:txBody>
          <a:bodyPr/>
          <a:lstStyle/>
          <a:p>
            <a:r>
              <a:rPr lang="en-US"/>
              <a:t>Facebook Published Posts Table | Troy-Bilt - 25 of 26</a:t>
            </a:r>
          </a:p>
        </p:txBody>
      </p:sp>
      <p:graphicFrame>
        <p:nvGraphicFramePr>
          <p:cNvPr id="5" name="Table Placeholder 4">
            <a:extLst>
              <a:ext uri="{FF2B5EF4-FFF2-40B4-BE49-F238E27FC236}">
                <a16:creationId xmlns:a16="http://schemas.microsoft.com/office/drawing/2014/main" id="{B6728C85-8D2D-4CAD-B155-3D3E14BD7952}"/>
              </a:ext>
            </a:extLst>
          </p:cNvPr>
          <p:cNvGraphicFramePr>
            <a:graphicFrameLocks noGrp="1"/>
          </p:cNvGraphicFramePr>
          <p:nvPr>
            <p:ph type="tbl" sz="quarter" idx="13"/>
            <p:extLst>
              <p:ext uri="{D42A27DB-BD31-4B8C-83A1-F6EECF244321}">
                <p14:modId xmlns:p14="http://schemas.microsoft.com/office/powerpoint/2010/main" val="198073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4293282"/>
                    </a:ext>
                  </a:extLst>
                </a:gridCol>
                <a:gridCol w="822960">
                  <a:extLst>
                    <a:ext uri="{9D8B030D-6E8A-4147-A177-3AD203B41FA5}">
                      <a16:colId xmlns:a16="http://schemas.microsoft.com/office/drawing/2014/main" val="705089918"/>
                    </a:ext>
                  </a:extLst>
                </a:gridCol>
                <a:gridCol w="271577">
                  <a:extLst>
                    <a:ext uri="{9D8B030D-6E8A-4147-A177-3AD203B41FA5}">
                      <a16:colId xmlns:a16="http://schemas.microsoft.com/office/drawing/2014/main" val="3333594151"/>
                    </a:ext>
                  </a:extLst>
                </a:gridCol>
                <a:gridCol w="271577">
                  <a:extLst>
                    <a:ext uri="{9D8B030D-6E8A-4147-A177-3AD203B41FA5}">
                      <a16:colId xmlns:a16="http://schemas.microsoft.com/office/drawing/2014/main" val="462296939"/>
                    </a:ext>
                  </a:extLst>
                </a:gridCol>
                <a:gridCol w="271577">
                  <a:extLst>
                    <a:ext uri="{9D8B030D-6E8A-4147-A177-3AD203B41FA5}">
                      <a16:colId xmlns:a16="http://schemas.microsoft.com/office/drawing/2014/main" val="754553026"/>
                    </a:ext>
                  </a:extLst>
                </a:gridCol>
                <a:gridCol w="246888">
                  <a:extLst>
                    <a:ext uri="{9D8B030D-6E8A-4147-A177-3AD203B41FA5}">
                      <a16:colId xmlns:a16="http://schemas.microsoft.com/office/drawing/2014/main" val="2582900658"/>
                    </a:ext>
                  </a:extLst>
                </a:gridCol>
                <a:gridCol w="246888">
                  <a:extLst>
                    <a:ext uri="{9D8B030D-6E8A-4147-A177-3AD203B41FA5}">
                      <a16:colId xmlns:a16="http://schemas.microsoft.com/office/drawing/2014/main" val="1051734228"/>
                    </a:ext>
                  </a:extLst>
                </a:gridCol>
                <a:gridCol w="246888">
                  <a:extLst>
                    <a:ext uri="{9D8B030D-6E8A-4147-A177-3AD203B41FA5}">
                      <a16:colId xmlns:a16="http://schemas.microsoft.com/office/drawing/2014/main" val="2662902757"/>
                    </a:ext>
                  </a:extLst>
                </a:gridCol>
                <a:gridCol w="246888">
                  <a:extLst>
                    <a:ext uri="{9D8B030D-6E8A-4147-A177-3AD203B41FA5}">
                      <a16:colId xmlns:a16="http://schemas.microsoft.com/office/drawing/2014/main" val="1660759015"/>
                    </a:ext>
                  </a:extLst>
                </a:gridCol>
                <a:gridCol w="246888">
                  <a:extLst>
                    <a:ext uri="{9D8B030D-6E8A-4147-A177-3AD203B41FA5}">
                      <a16:colId xmlns:a16="http://schemas.microsoft.com/office/drawing/2014/main" val="2825937498"/>
                    </a:ext>
                  </a:extLst>
                </a:gridCol>
                <a:gridCol w="246888">
                  <a:extLst>
                    <a:ext uri="{9D8B030D-6E8A-4147-A177-3AD203B41FA5}">
                      <a16:colId xmlns:a16="http://schemas.microsoft.com/office/drawing/2014/main" val="3542565399"/>
                    </a:ext>
                  </a:extLst>
                </a:gridCol>
                <a:gridCol w="246888">
                  <a:extLst>
                    <a:ext uri="{9D8B030D-6E8A-4147-A177-3AD203B41FA5}">
                      <a16:colId xmlns:a16="http://schemas.microsoft.com/office/drawing/2014/main" val="2262944800"/>
                    </a:ext>
                  </a:extLst>
                </a:gridCol>
                <a:gridCol w="246888">
                  <a:extLst>
                    <a:ext uri="{9D8B030D-6E8A-4147-A177-3AD203B41FA5}">
                      <a16:colId xmlns:a16="http://schemas.microsoft.com/office/drawing/2014/main" val="2205780138"/>
                    </a:ext>
                  </a:extLst>
                </a:gridCol>
                <a:gridCol w="246888">
                  <a:extLst>
                    <a:ext uri="{9D8B030D-6E8A-4147-A177-3AD203B41FA5}">
                      <a16:colId xmlns:a16="http://schemas.microsoft.com/office/drawing/2014/main" val="3643806344"/>
                    </a:ext>
                  </a:extLst>
                </a:gridCol>
                <a:gridCol w="246888">
                  <a:extLst>
                    <a:ext uri="{9D8B030D-6E8A-4147-A177-3AD203B41FA5}">
                      <a16:colId xmlns:a16="http://schemas.microsoft.com/office/drawing/2014/main" val="3547435741"/>
                    </a:ext>
                  </a:extLst>
                </a:gridCol>
                <a:gridCol w="246888">
                  <a:extLst>
                    <a:ext uri="{9D8B030D-6E8A-4147-A177-3AD203B41FA5}">
                      <a16:colId xmlns:a16="http://schemas.microsoft.com/office/drawing/2014/main" val="1868485457"/>
                    </a:ext>
                  </a:extLst>
                </a:gridCol>
                <a:gridCol w="246888">
                  <a:extLst>
                    <a:ext uri="{9D8B030D-6E8A-4147-A177-3AD203B41FA5}">
                      <a16:colId xmlns:a16="http://schemas.microsoft.com/office/drawing/2014/main" val="3535369414"/>
                    </a:ext>
                  </a:extLst>
                </a:gridCol>
                <a:gridCol w="246888">
                  <a:extLst>
                    <a:ext uri="{9D8B030D-6E8A-4147-A177-3AD203B41FA5}">
                      <a16:colId xmlns:a16="http://schemas.microsoft.com/office/drawing/2014/main" val="1731760605"/>
                    </a:ext>
                  </a:extLst>
                </a:gridCol>
                <a:gridCol w="246888">
                  <a:extLst>
                    <a:ext uri="{9D8B030D-6E8A-4147-A177-3AD203B41FA5}">
                      <a16:colId xmlns:a16="http://schemas.microsoft.com/office/drawing/2014/main" val="2939956118"/>
                    </a:ext>
                  </a:extLst>
                </a:gridCol>
                <a:gridCol w="246888">
                  <a:extLst>
                    <a:ext uri="{9D8B030D-6E8A-4147-A177-3AD203B41FA5}">
                      <a16:colId xmlns:a16="http://schemas.microsoft.com/office/drawing/2014/main" val="3983458375"/>
                    </a:ext>
                  </a:extLst>
                </a:gridCol>
                <a:gridCol w="246888">
                  <a:extLst>
                    <a:ext uri="{9D8B030D-6E8A-4147-A177-3AD203B41FA5}">
                      <a16:colId xmlns:a16="http://schemas.microsoft.com/office/drawing/2014/main" val="771265425"/>
                    </a:ext>
                  </a:extLst>
                </a:gridCol>
                <a:gridCol w="246888">
                  <a:extLst>
                    <a:ext uri="{9D8B030D-6E8A-4147-A177-3AD203B41FA5}">
                      <a16:colId xmlns:a16="http://schemas.microsoft.com/office/drawing/2014/main" val="436766074"/>
                    </a:ext>
                  </a:extLst>
                </a:gridCol>
                <a:gridCol w="246888">
                  <a:extLst>
                    <a:ext uri="{9D8B030D-6E8A-4147-A177-3AD203B41FA5}">
                      <a16:colId xmlns:a16="http://schemas.microsoft.com/office/drawing/2014/main" val="2576798945"/>
                    </a:ext>
                  </a:extLst>
                </a:gridCol>
                <a:gridCol w="246888">
                  <a:extLst>
                    <a:ext uri="{9D8B030D-6E8A-4147-A177-3AD203B41FA5}">
                      <a16:colId xmlns:a16="http://schemas.microsoft.com/office/drawing/2014/main" val="2152910140"/>
                    </a:ext>
                  </a:extLst>
                </a:gridCol>
                <a:gridCol w="246888">
                  <a:extLst>
                    <a:ext uri="{9D8B030D-6E8A-4147-A177-3AD203B41FA5}">
                      <a16:colId xmlns:a16="http://schemas.microsoft.com/office/drawing/2014/main" val="1615285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38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09:01:39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https://scontent.xx.fbcdn.net/v/t31.0-1/p720x720/29352196_1663216903726635_8650459920503635879_o.jpg?_nc_cat=106&amp;_nc_ht=scontent.xx&amp;oh=42764ab89b3ef343be3802e177122589&amp;oe=5CE518E2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93652742"/>
                  </a:ext>
                </a:extLst>
              </a:tr>
            </a:tbl>
          </a:graphicData>
        </a:graphic>
      </p:graphicFrame>
      <p:sp>
        <p:nvSpPr>
          <p:cNvPr id="4" name="Text Placeholder 3">
            <a:extLst>
              <a:ext uri="{FF2B5EF4-FFF2-40B4-BE49-F238E27FC236}">
                <a16:creationId xmlns:a16="http://schemas.microsoft.com/office/drawing/2014/main" id="{7AC0C2CC-2E9C-4CC1-9E3C-D8643045AC5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933794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A1B3-8B10-4857-85AC-1F6C5B1ED432}"/>
              </a:ext>
            </a:extLst>
          </p:cNvPr>
          <p:cNvSpPr>
            <a:spLocks noGrp="1"/>
          </p:cNvSpPr>
          <p:nvPr>
            <p:ph type="title"/>
          </p:nvPr>
        </p:nvSpPr>
        <p:spPr/>
        <p:txBody>
          <a:bodyPr/>
          <a:lstStyle/>
          <a:p>
            <a:r>
              <a:rPr lang="en-US"/>
              <a:t>Facebook Published Posts Table | Troy-Bilt - 26 of 26</a:t>
            </a:r>
          </a:p>
        </p:txBody>
      </p:sp>
      <p:graphicFrame>
        <p:nvGraphicFramePr>
          <p:cNvPr id="5" name="Table Placeholder 4">
            <a:extLst>
              <a:ext uri="{FF2B5EF4-FFF2-40B4-BE49-F238E27FC236}">
                <a16:creationId xmlns:a16="http://schemas.microsoft.com/office/drawing/2014/main" id="{CD64E7F1-0AF0-42F7-B63E-FE45054B9771}"/>
              </a:ext>
            </a:extLst>
          </p:cNvPr>
          <p:cNvGraphicFramePr>
            <a:graphicFrameLocks noGrp="1"/>
          </p:cNvGraphicFramePr>
          <p:nvPr>
            <p:ph type="tbl" sz="quarter" idx="13"/>
            <p:extLst>
              <p:ext uri="{D42A27DB-BD31-4B8C-83A1-F6EECF244321}">
                <p14:modId xmlns:p14="http://schemas.microsoft.com/office/powerpoint/2010/main" val="31717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04219912"/>
                    </a:ext>
                  </a:extLst>
                </a:gridCol>
                <a:gridCol w="822960">
                  <a:extLst>
                    <a:ext uri="{9D8B030D-6E8A-4147-A177-3AD203B41FA5}">
                      <a16:colId xmlns:a16="http://schemas.microsoft.com/office/drawing/2014/main" val="410321872"/>
                    </a:ext>
                  </a:extLst>
                </a:gridCol>
                <a:gridCol w="271577">
                  <a:extLst>
                    <a:ext uri="{9D8B030D-6E8A-4147-A177-3AD203B41FA5}">
                      <a16:colId xmlns:a16="http://schemas.microsoft.com/office/drawing/2014/main" val="1196589234"/>
                    </a:ext>
                  </a:extLst>
                </a:gridCol>
                <a:gridCol w="271577">
                  <a:extLst>
                    <a:ext uri="{9D8B030D-6E8A-4147-A177-3AD203B41FA5}">
                      <a16:colId xmlns:a16="http://schemas.microsoft.com/office/drawing/2014/main" val="3263508299"/>
                    </a:ext>
                  </a:extLst>
                </a:gridCol>
                <a:gridCol w="271577">
                  <a:extLst>
                    <a:ext uri="{9D8B030D-6E8A-4147-A177-3AD203B41FA5}">
                      <a16:colId xmlns:a16="http://schemas.microsoft.com/office/drawing/2014/main" val="1797539969"/>
                    </a:ext>
                  </a:extLst>
                </a:gridCol>
                <a:gridCol w="246888">
                  <a:extLst>
                    <a:ext uri="{9D8B030D-6E8A-4147-A177-3AD203B41FA5}">
                      <a16:colId xmlns:a16="http://schemas.microsoft.com/office/drawing/2014/main" val="2305261372"/>
                    </a:ext>
                  </a:extLst>
                </a:gridCol>
                <a:gridCol w="246888">
                  <a:extLst>
                    <a:ext uri="{9D8B030D-6E8A-4147-A177-3AD203B41FA5}">
                      <a16:colId xmlns:a16="http://schemas.microsoft.com/office/drawing/2014/main" val="1141887630"/>
                    </a:ext>
                  </a:extLst>
                </a:gridCol>
                <a:gridCol w="246888">
                  <a:extLst>
                    <a:ext uri="{9D8B030D-6E8A-4147-A177-3AD203B41FA5}">
                      <a16:colId xmlns:a16="http://schemas.microsoft.com/office/drawing/2014/main" val="2687546292"/>
                    </a:ext>
                  </a:extLst>
                </a:gridCol>
                <a:gridCol w="246888">
                  <a:extLst>
                    <a:ext uri="{9D8B030D-6E8A-4147-A177-3AD203B41FA5}">
                      <a16:colId xmlns:a16="http://schemas.microsoft.com/office/drawing/2014/main" val="3727832657"/>
                    </a:ext>
                  </a:extLst>
                </a:gridCol>
                <a:gridCol w="246888">
                  <a:extLst>
                    <a:ext uri="{9D8B030D-6E8A-4147-A177-3AD203B41FA5}">
                      <a16:colId xmlns:a16="http://schemas.microsoft.com/office/drawing/2014/main" val="2756450574"/>
                    </a:ext>
                  </a:extLst>
                </a:gridCol>
                <a:gridCol w="246888">
                  <a:extLst>
                    <a:ext uri="{9D8B030D-6E8A-4147-A177-3AD203B41FA5}">
                      <a16:colId xmlns:a16="http://schemas.microsoft.com/office/drawing/2014/main" val="3408348716"/>
                    </a:ext>
                  </a:extLst>
                </a:gridCol>
                <a:gridCol w="246888">
                  <a:extLst>
                    <a:ext uri="{9D8B030D-6E8A-4147-A177-3AD203B41FA5}">
                      <a16:colId xmlns:a16="http://schemas.microsoft.com/office/drawing/2014/main" val="140071789"/>
                    </a:ext>
                  </a:extLst>
                </a:gridCol>
                <a:gridCol w="246888">
                  <a:extLst>
                    <a:ext uri="{9D8B030D-6E8A-4147-A177-3AD203B41FA5}">
                      <a16:colId xmlns:a16="http://schemas.microsoft.com/office/drawing/2014/main" val="1522294891"/>
                    </a:ext>
                  </a:extLst>
                </a:gridCol>
                <a:gridCol w="246888">
                  <a:extLst>
                    <a:ext uri="{9D8B030D-6E8A-4147-A177-3AD203B41FA5}">
                      <a16:colId xmlns:a16="http://schemas.microsoft.com/office/drawing/2014/main" val="3843158338"/>
                    </a:ext>
                  </a:extLst>
                </a:gridCol>
                <a:gridCol w="246888">
                  <a:extLst>
                    <a:ext uri="{9D8B030D-6E8A-4147-A177-3AD203B41FA5}">
                      <a16:colId xmlns:a16="http://schemas.microsoft.com/office/drawing/2014/main" val="2356806023"/>
                    </a:ext>
                  </a:extLst>
                </a:gridCol>
                <a:gridCol w="246888">
                  <a:extLst>
                    <a:ext uri="{9D8B030D-6E8A-4147-A177-3AD203B41FA5}">
                      <a16:colId xmlns:a16="http://schemas.microsoft.com/office/drawing/2014/main" val="2960446922"/>
                    </a:ext>
                  </a:extLst>
                </a:gridCol>
                <a:gridCol w="246888">
                  <a:extLst>
                    <a:ext uri="{9D8B030D-6E8A-4147-A177-3AD203B41FA5}">
                      <a16:colId xmlns:a16="http://schemas.microsoft.com/office/drawing/2014/main" val="2204993680"/>
                    </a:ext>
                  </a:extLst>
                </a:gridCol>
                <a:gridCol w="246888">
                  <a:extLst>
                    <a:ext uri="{9D8B030D-6E8A-4147-A177-3AD203B41FA5}">
                      <a16:colId xmlns:a16="http://schemas.microsoft.com/office/drawing/2014/main" val="1707194754"/>
                    </a:ext>
                  </a:extLst>
                </a:gridCol>
                <a:gridCol w="246888">
                  <a:extLst>
                    <a:ext uri="{9D8B030D-6E8A-4147-A177-3AD203B41FA5}">
                      <a16:colId xmlns:a16="http://schemas.microsoft.com/office/drawing/2014/main" val="2312878287"/>
                    </a:ext>
                  </a:extLst>
                </a:gridCol>
                <a:gridCol w="246888">
                  <a:extLst>
                    <a:ext uri="{9D8B030D-6E8A-4147-A177-3AD203B41FA5}">
                      <a16:colId xmlns:a16="http://schemas.microsoft.com/office/drawing/2014/main" val="3473119361"/>
                    </a:ext>
                  </a:extLst>
                </a:gridCol>
                <a:gridCol w="246888">
                  <a:extLst>
                    <a:ext uri="{9D8B030D-6E8A-4147-A177-3AD203B41FA5}">
                      <a16:colId xmlns:a16="http://schemas.microsoft.com/office/drawing/2014/main" val="949672273"/>
                    </a:ext>
                  </a:extLst>
                </a:gridCol>
                <a:gridCol w="246888">
                  <a:extLst>
                    <a:ext uri="{9D8B030D-6E8A-4147-A177-3AD203B41FA5}">
                      <a16:colId xmlns:a16="http://schemas.microsoft.com/office/drawing/2014/main" val="2452541285"/>
                    </a:ext>
                  </a:extLst>
                </a:gridCol>
                <a:gridCol w="246888">
                  <a:extLst>
                    <a:ext uri="{9D8B030D-6E8A-4147-A177-3AD203B41FA5}">
                      <a16:colId xmlns:a16="http://schemas.microsoft.com/office/drawing/2014/main" val="82612111"/>
                    </a:ext>
                  </a:extLst>
                </a:gridCol>
                <a:gridCol w="246888">
                  <a:extLst>
                    <a:ext uri="{9D8B030D-6E8A-4147-A177-3AD203B41FA5}">
                      <a16:colId xmlns:a16="http://schemas.microsoft.com/office/drawing/2014/main" val="3043979597"/>
                    </a:ext>
                  </a:extLst>
                </a:gridCol>
                <a:gridCol w="246888">
                  <a:extLst>
                    <a:ext uri="{9D8B030D-6E8A-4147-A177-3AD203B41FA5}">
                      <a16:colId xmlns:a16="http://schemas.microsoft.com/office/drawing/2014/main" val="258786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928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Troy-Bilt - 2018-06-14 08:42:45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https://scontent.xx.fbcdn.net/v/t1.0-9/s720x720/35200418_1748917825156542_5947379796185972736_o.jpg?_nc_cat=104&amp;_nc_ht=scontent.xx&amp;oh=750525e8f9dd50ab36955cadffb46d3d&amp;oe=5CF0F760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1274418"/>
                  </a:ext>
                </a:extLst>
              </a:tr>
            </a:tbl>
          </a:graphicData>
        </a:graphic>
      </p:graphicFrame>
      <p:sp>
        <p:nvSpPr>
          <p:cNvPr id="4" name="Text Placeholder 3">
            <a:extLst>
              <a:ext uri="{FF2B5EF4-FFF2-40B4-BE49-F238E27FC236}">
                <a16:creationId xmlns:a16="http://schemas.microsoft.com/office/drawing/2014/main" id="{0751AF52-CC73-4C22-939C-EA44BBC434D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30603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63F3E-4830-4216-AC8B-6747616CD748}"/>
              </a:ext>
            </a:extLst>
          </p:cNvPr>
          <p:cNvSpPr>
            <a:spLocks noGrp="1"/>
          </p:cNvSpPr>
          <p:nvPr>
            <p:ph type="title"/>
          </p:nvPr>
        </p:nvSpPr>
        <p:spPr/>
        <p:txBody>
          <a:bodyPr/>
          <a:lstStyle/>
          <a:p>
            <a:r>
              <a:rPr lang="en-US"/>
              <a:t>Facebook Ads Performance Table | Troy-Bilt - 1 of 26</a:t>
            </a:r>
          </a:p>
        </p:txBody>
      </p:sp>
      <p:graphicFrame>
        <p:nvGraphicFramePr>
          <p:cNvPr id="5" name="Table Placeholder 4">
            <a:extLst>
              <a:ext uri="{FF2B5EF4-FFF2-40B4-BE49-F238E27FC236}">
                <a16:creationId xmlns:a16="http://schemas.microsoft.com/office/drawing/2014/main" id="{DDE0E920-1D15-4CCC-A539-0E8137AD1221}"/>
              </a:ext>
            </a:extLst>
          </p:cNvPr>
          <p:cNvGraphicFramePr>
            <a:graphicFrameLocks noGrp="1"/>
          </p:cNvGraphicFramePr>
          <p:nvPr>
            <p:ph type="tbl" sz="quarter" idx="13"/>
            <p:extLst>
              <p:ext uri="{D42A27DB-BD31-4B8C-83A1-F6EECF244321}">
                <p14:modId xmlns:p14="http://schemas.microsoft.com/office/powerpoint/2010/main" val="275072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095680"/>
                    </a:ext>
                  </a:extLst>
                </a:gridCol>
                <a:gridCol w="329184">
                  <a:extLst>
                    <a:ext uri="{9D8B030D-6E8A-4147-A177-3AD203B41FA5}">
                      <a16:colId xmlns:a16="http://schemas.microsoft.com/office/drawing/2014/main" val="1196368367"/>
                    </a:ext>
                  </a:extLst>
                </a:gridCol>
                <a:gridCol w="329184">
                  <a:extLst>
                    <a:ext uri="{9D8B030D-6E8A-4147-A177-3AD203B41FA5}">
                      <a16:colId xmlns:a16="http://schemas.microsoft.com/office/drawing/2014/main" val="1482695423"/>
                    </a:ext>
                  </a:extLst>
                </a:gridCol>
                <a:gridCol w="329184">
                  <a:extLst>
                    <a:ext uri="{9D8B030D-6E8A-4147-A177-3AD203B41FA5}">
                      <a16:colId xmlns:a16="http://schemas.microsoft.com/office/drawing/2014/main" val="2557593197"/>
                    </a:ext>
                  </a:extLst>
                </a:gridCol>
                <a:gridCol w="329184">
                  <a:extLst>
                    <a:ext uri="{9D8B030D-6E8A-4147-A177-3AD203B41FA5}">
                      <a16:colId xmlns:a16="http://schemas.microsoft.com/office/drawing/2014/main" val="1173077276"/>
                    </a:ext>
                  </a:extLst>
                </a:gridCol>
                <a:gridCol w="329184">
                  <a:extLst>
                    <a:ext uri="{9D8B030D-6E8A-4147-A177-3AD203B41FA5}">
                      <a16:colId xmlns:a16="http://schemas.microsoft.com/office/drawing/2014/main" val="1863011740"/>
                    </a:ext>
                  </a:extLst>
                </a:gridCol>
                <a:gridCol w="329184">
                  <a:extLst>
                    <a:ext uri="{9D8B030D-6E8A-4147-A177-3AD203B41FA5}">
                      <a16:colId xmlns:a16="http://schemas.microsoft.com/office/drawing/2014/main" val="1067467157"/>
                    </a:ext>
                  </a:extLst>
                </a:gridCol>
                <a:gridCol w="329184">
                  <a:extLst>
                    <a:ext uri="{9D8B030D-6E8A-4147-A177-3AD203B41FA5}">
                      <a16:colId xmlns:a16="http://schemas.microsoft.com/office/drawing/2014/main" val="2099852590"/>
                    </a:ext>
                  </a:extLst>
                </a:gridCol>
                <a:gridCol w="329184">
                  <a:extLst>
                    <a:ext uri="{9D8B030D-6E8A-4147-A177-3AD203B41FA5}">
                      <a16:colId xmlns:a16="http://schemas.microsoft.com/office/drawing/2014/main" val="1466878767"/>
                    </a:ext>
                  </a:extLst>
                </a:gridCol>
                <a:gridCol w="329184">
                  <a:extLst>
                    <a:ext uri="{9D8B030D-6E8A-4147-A177-3AD203B41FA5}">
                      <a16:colId xmlns:a16="http://schemas.microsoft.com/office/drawing/2014/main" val="1996924983"/>
                    </a:ext>
                  </a:extLst>
                </a:gridCol>
                <a:gridCol w="329184">
                  <a:extLst>
                    <a:ext uri="{9D8B030D-6E8A-4147-A177-3AD203B41FA5}">
                      <a16:colId xmlns:a16="http://schemas.microsoft.com/office/drawing/2014/main" val="2453087620"/>
                    </a:ext>
                  </a:extLst>
                </a:gridCol>
                <a:gridCol w="329184">
                  <a:extLst>
                    <a:ext uri="{9D8B030D-6E8A-4147-A177-3AD203B41FA5}">
                      <a16:colId xmlns:a16="http://schemas.microsoft.com/office/drawing/2014/main" val="3963691384"/>
                    </a:ext>
                  </a:extLst>
                </a:gridCol>
                <a:gridCol w="329184">
                  <a:extLst>
                    <a:ext uri="{9D8B030D-6E8A-4147-A177-3AD203B41FA5}">
                      <a16:colId xmlns:a16="http://schemas.microsoft.com/office/drawing/2014/main" val="1148931181"/>
                    </a:ext>
                  </a:extLst>
                </a:gridCol>
                <a:gridCol w="329184">
                  <a:extLst>
                    <a:ext uri="{9D8B030D-6E8A-4147-A177-3AD203B41FA5}">
                      <a16:colId xmlns:a16="http://schemas.microsoft.com/office/drawing/2014/main" val="4277065938"/>
                    </a:ext>
                  </a:extLst>
                </a:gridCol>
                <a:gridCol w="329184">
                  <a:extLst>
                    <a:ext uri="{9D8B030D-6E8A-4147-A177-3AD203B41FA5}">
                      <a16:colId xmlns:a16="http://schemas.microsoft.com/office/drawing/2014/main" val="3204966080"/>
                    </a:ext>
                  </a:extLst>
                </a:gridCol>
                <a:gridCol w="329184">
                  <a:extLst>
                    <a:ext uri="{9D8B030D-6E8A-4147-A177-3AD203B41FA5}">
                      <a16:colId xmlns:a16="http://schemas.microsoft.com/office/drawing/2014/main" val="957306990"/>
                    </a:ext>
                  </a:extLst>
                </a:gridCol>
                <a:gridCol w="329184">
                  <a:extLst>
                    <a:ext uri="{9D8B030D-6E8A-4147-A177-3AD203B41FA5}">
                      <a16:colId xmlns:a16="http://schemas.microsoft.com/office/drawing/2014/main" val="1401631818"/>
                    </a:ext>
                  </a:extLst>
                </a:gridCol>
                <a:gridCol w="1316736">
                  <a:extLst>
                    <a:ext uri="{9D8B030D-6E8A-4147-A177-3AD203B41FA5}">
                      <a16:colId xmlns:a16="http://schemas.microsoft.com/office/drawing/2014/main" val="48928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08761204"/>
                  </a:ext>
                </a:extLst>
              </a:tr>
            </a:tbl>
          </a:graphicData>
        </a:graphic>
      </p:graphicFrame>
      <p:sp>
        <p:nvSpPr>
          <p:cNvPr id="4" name="Text Placeholder 3">
            <a:extLst>
              <a:ext uri="{FF2B5EF4-FFF2-40B4-BE49-F238E27FC236}">
                <a16:creationId xmlns:a16="http://schemas.microsoft.com/office/drawing/2014/main" id="{82CE52A1-A4A3-44C5-94EB-A83236BA128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38730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34C2-DE5A-4037-AE4E-85A84A185CD2}"/>
              </a:ext>
            </a:extLst>
          </p:cNvPr>
          <p:cNvSpPr>
            <a:spLocks noGrp="1"/>
          </p:cNvSpPr>
          <p:nvPr>
            <p:ph type="title"/>
          </p:nvPr>
        </p:nvSpPr>
        <p:spPr/>
        <p:txBody>
          <a:bodyPr/>
          <a:lstStyle/>
          <a:p>
            <a:r>
              <a:rPr lang="en-US"/>
              <a:t>Facebook Ads Performance Table | Troy-Bilt - 2 of 26</a:t>
            </a:r>
          </a:p>
        </p:txBody>
      </p:sp>
      <p:graphicFrame>
        <p:nvGraphicFramePr>
          <p:cNvPr id="5" name="Table Placeholder 4">
            <a:extLst>
              <a:ext uri="{FF2B5EF4-FFF2-40B4-BE49-F238E27FC236}">
                <a16:creationId xmlns:a16="http://schemas.microsoft.com/office/drawing/2014/main" id="{3F709DE7-45DA-4CCA-8601-D944938B1542}"/>
              </a:ext>
            </a:extLst>
          </p:cNvPr>
          <p:cNvGraphicFramePr>
            <a:graphicFrameLocks noGrp="1"/>
          </p:cNvGraphicFramePr>
          <p:nvPr>
            <p:ph type="tbl" sz="quarter" idx="13"/>
            <p:extLst>
              <p:ext uri="{D42A27DB-BD31-4B8C-83A1-F6EECF244321}">
                <p14:modId xmlns:p14="http://schemas.microsoft.com/office/powerpoint/2010/main" val="328473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58105103"/>
                    </a:ext>
                  </a:extLst>
                </a:gridCol>
                <a:gridCol w="329184">
                  <a:extLst>
                    <a:ext uri="{9D8B030D-6E8A-4147-A177-3AD203B41FA5}">
                      <a16:colId xmlns:a16="http://schemas.microsoft.com/office/drawing/2014/main" val="3467326576"/>
                    </a:ext>
                  </a:extLst>
                </a:gridCol>
                <a:gridCol w="329184">
                  <a:extLst>
                    <a:ext uri="{9D8B030D-6E8A-4147-A177-3AD203B41FA5}">
                      <a16:colId xmlns:a16="http://schemas.microsoft.com/office/drawing/2014/main" val="941754237"/>
                    </a:ext>
                  </a:extLst>
                </a:gridCol>
                <a:gridCol w="329184">
                  <a:extLst>
                    <a:ext uri="{9D8B030D-6E8A-4147-A177-3AD203B41FA5}">
                      <a16:colId xmlns:a16="http://schemas.microsoft.com/office/drawing/2014/main" val="1022537316"/>
                    </a:ext>
                  </a:extLst>
                </a:gridCol>
                <a:gridCol w="329184">
                  <a:extLst>
                    <a:ext uri="{9D8B030D-6E8A-4147-A177-3AD203B41FA5}">
                      <a16:colId xmlns:a16="http://schemas.microsoft.com/office/drawing/2014/main" val="2744078181"/>
                    </a:ext>
                  </a:extLst>
                </a:gridCol>
                <a:gridCol w="329184">
                  <a:extLst>
                    <a:ext uri="{9D8B030D-6E8A-4147-A177-3AD203B41FA5}">
                      <a16:colId xmlns:a16="http://schemas.microsoft.com/office/drawing/2014/main" val="3263865848"/>
                    </a:ext>
                  </a:extLst>
                </a:gridCol>
                <a:gridCol w="329184">
                  <a:extLst>
                    <a:ext uri="{9D8B030D-6E8A-4147-A177-3AD203B41FA5}">
                      <a16:colId xmlns:a16="http://schemas.microsoft.com/office/drawing/2014/main" val="216368395"/>
                    </a:ext>
                  </a:extLst>
                </a:gridCol>
                <a:gridCol w="329184">
                  <a:extLst>
                    <a:ext uri="{9D8B030D-6E8A-4147-A177-3AD203B41FA5}">
                      <a16:colId xmlns:a16="http://schemas.microsoft.com/office/drawing/2014/main" val="266766505"/>
                    </a:ext>
                  </a:extLst>
                </a:gridCol>
                <a:gridCol w="329184">
                  <a:extLst>
                    <a:ext uri="{9D8B030D-6E8A-4147-A177-3AD203B41FA5}">
                      <a16:colId xmlns:a16="http://schemas.microsoft.com/office/drawing/2014/main" val="2162023569"/>
                    </a:ext>
                  </a:extLst>
                </a:gridCol>
                <a:gridCol w="329184">
                  <a:extLst>
                    <a:ext uri="{9D8B030D-6E8A-4147-A177-3AD203B41FA5}">
                      <a16:colId xmlns:a16="http://schemas.microsoft.com/office/drawing/2014/main" val="1076377899"/>
                    </a:ext>
                  </a:extLst>
                </a:gridCol>
                <a:gridCol w="329184">
                  <a:extLst>
                    <a:ext uri="{9D8B030D-6E8A-4147-A177-3AD203B41FA5}">
                      <a16:colId xmlns:a16="http://schemas.microsoft.com/office/drawing/2014/main" val="2823912651"/>
                    </a:ext>
                  </a:extLst>
                </a:gridCol>
                <a:gridCol w="329184">
                  <a:extLst>
                    <a:ext uri="{9D8B030D-6E8A-4147-A177-3AD203B41FA5}">
                      <a16:colId xmlns:a16="http://schemas.microsoft.com/office/drawing/2014/main" val="2680940791"/>
                    </a:ext>
                  </a:extLst>
                </a:gridCol>
                <a:gridCol w="329184">
                  <a:extLst>
                    <a:ext uri="{9D8B030D-6E8A-4147-A177-3AD203B41FA5}">
                      <a16:colId xmlns:a16="http://schemas.microsoft.com/office/drawing/2014/main" val="583003596"/>
                    </a:ext>
                  </a:extLst>
                </a:gridCol>
                <a:gridCol w="329184">
                  <a:extLst>
                    <a:ext uri="{9D8B030D-6E8A-4147-A177-3AD203B41FA5}">
                      <a16:colId xmlns:a16="http://schemas.microsoft.com/office/drawing/2014/main" val="788484325"/>
                    </a:ext>
                  </a:extLst>
                </a:gridCol>
                <a:gridCol w="329184">
                  <a:extLst>
                    <a:ext uri="{9D8B030D-6E8A-4147-A177-3AD203B41FA5}">
                      <a16:colId xmlns:a16="http://schemas.microsoft.com/office/drawing/2014/main" val="3021474968"/>
                    </a:ext>
                  </a:extLst>
                </a:gridCol>
                <a:gridCol w="329184">
                  <a:extLst>
                    <a:ext uri="{9D8B030D-6E8A-4147-A177-3AD203B41FA5}">
                      <a16:colId xmlns:a16="http://schemas.microsoft.com/office/drawing/2014/main" val="1355994673"/>
                    </a:ext>
                  </a:extLst>
                </a:gridCol>
                <a:gridCol w="329184">
                  <a:extLst>
                    <a:ext uri="{9D8B030D-6E8A-4147-A177-3AD203B41FA5}">
                      <a16:colId xmlns:a16="http://schemas.microsoft.com/office/drawing/2014/main" val="1002239813"/>
                    </a:ext>
                  </a:extLst>
                </a:gridCol>
                <a:gridCol w="1316736">
                  <a:extLst>
                    <a:ext uri="{9D8B030D-6E8A-4147-A177-3AD203B41FA5}">
                      <a16:colId xmlns:a16="http://schemas.microsoft.com/office/drawing/2014/main" val="320001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0502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- 2018-12-26 09:13:31</a:t>
                      </a:r>
                      <a:r>
                        <a:rPr kumimoji="0" lang="en-US" sz="1000" b="0" i="0" u="none" strike="noStrike" kern="1200" cap="none" spc="0" normalizeH="0" baseline="0" noProof="0">
                          <a:ln>
                            <a:noFill/>
                          </a:ln>
                          <a:solidFill>
                            <a:prstClr val="black"/>
                          </a:solidFill>
                          <a:effectLst/>
                          <a:uLnTx/>
                          <a:uFillTx/>
                          <a:latin typeface="+mn-lt"/>
                          <a:ea typeface="+mn-ea"/>
                          <a:cs typeface="+mn-cs"/>
                        </a:rPr>
                        <a:t>
Banana peels. Coffee grounds. Shredded leaves. Twigs. Your fall leftovers can spring life back into your yard. Learn how with these helpful tips on winter composting. https://bit.ly/2L3j3qn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How to Make Winter Compost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VV_Metroparks_Winter_Compost_122618_010219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Cleveland-Akron (Canton) (DMA); Ages: 25 - 60; Interests: Gardening, Yard or Home and garden</a:t>
                      </a:r>
                    </a:p>
                  </a:txBody>
                  <a:tcPr/>
                </a:tc>
                <a:extLst>
                  <a:ext uri="{0D108BD9-81ED-4DB2-BD59-A6C34878D82A}">
                    <a16:rowId xmlns:a16="http://schemas.microsoft.com/office/drawing/2014/main" val="1637777155"/>
                  </a:ext>
                </a:extLst>
              </a:tr>
            </a:tbl>
          </a:graphicData>
        </a:graphic>
      </p:graphicFrame>
      <p:sp>
        <p:nvSpPr>
          <p:cNvPr id="4" name="Text Placeholder 3">
            <a:extLst>
              <a:ext uri="{FF2B5EF4-FFF2-40B4-BE49-F238E27FC236}">
                <a16:creationId xmlns:a16="http://schemas.microsoft.com/office/drawing/2014/main" id="{01DE1AA1-6C63-4261-AE2A-6136349DD67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62823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65A50-B191-4139-AF9F-CF5C23A0A4B8}"/>
              </a:ext>
            </a:extLst>
          </p:cNvPr>
          <p:cNvSpPr>
            <a:spLocks noGrp="1"/>
          </p:cNvSpPr>
          <p:nvPr>
            <p:ph type="title"/>
          </p:nvPr>
        </p:nvSpPr>
        <p:spPr/>
        <p:txBody>
          <a:bodyPr/>
          <a:lstStyle/>
          <a:p>
            <a:r>
              <a:rPr lang="en-US"/>
              <a:t>Facebook Ads Performance Table | Troy-Bilt - 3 of 26</a:t>
            </a:r>
          </a:p>
        </p:txBody>
      </p:sp>
      <p:graphicFrame>
        <p:nvGraphicFramePr>
          <p:cNvPr id="5" name="Table Placeholder 4">
            <a:extLst>
              <a:ext uri="{FF2B5EF4-FFF2-40B4-BE49-F238E27FC236}">
                <a16:creationId xmlns:a16="http://schemas.microsoft.com/office/drawing/2014/main" id="{987DB05C-B84A-4200-92C0-ED88EB08AB4C}"/>
              </a:ext>
            </a:extLst>
          </p:cNvPr>
          <p:cNvGraphicFramePr>
            <a:graphicFrameLocks noGrp="1"/>
          </p:cNvGraphicFramePr>
          <p:nvPr>
            <p:ph type="tbl" sz="quarter" idx="13"/>
            <p:extLst>
              <p:ext uri="{D42A27DB-BD31-4B8C-83A1-F6EECF244321}">
                <p14:modId xmlns:p14="http://schemas.microsoft.com/office/powerpoint/2010/main" val="7497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465065"/>
                    </a:ext>
                  </a:extLst>
                </a:gridCol>
                <a:gridCol w="329184">
                  <a:extLst>
                    <a:ext uri="{9D8B030D-6E8A-4147-A177-3AD203B41FA5}">
                      <a16:colId xmlns:a16="http://schemas.microsoft.com/office/drawing/2014/main" val="87980544"/>
                    </a:ext>
                  </a:extLst>
                </a:gridCol>
                <a:gridCol w="329184">
                  <a:extLst>
                    <a:ext uri="{9D8B030D-6E8A-4147-A177-3AD203B41FA5}">
                      <a16:colId xmlns:a16="http://schemas.microsoft.com/office/drawing/2014/main" val="419715521"/>
                    </a:ext>
                  </a:extLst>
                </a:gridCol>
                <a:gridCol w="329184">
                  <a:extLst>
                    <a:ext uri="{9D8B030D-6E8A-4147-A177-3AD203B41FA5}">
                      <a16:colId xmlns:a16="http://schemas.microsoft.com/office/drawing/2014/main" val="4193756510"/>
                    </a:ext>
                  </a:extLst>
                </a:gridCol>
                <a:gridCol w="329184">
                  <a:extLst>
                    <a:ext uri="{9D8B030D-6E8A-4147-A177-3AD203B41FA5}">
                      <a16:colId xmlns:a16="http://schemas.microsoft.com/office/drawing/2014/main" val="934341015"/>
                    </a:ext>
                  </a:extLst>
                </a:gridCol>
                <a:gridCol w="329184">
                  <a:extLst>
                    <a:ext uri="{9D8B030D-6E8A-4147-A177-3AD203B41FA5}">
                      <a16:colId xmlns:a16="http://schemas.microsoft.com/office/drawing/2014/main" val="3241372263"/>
                    </a:ext>
                  </a:extLst>
                </a:gridCol>
                <a:gridCol w="329184">
                  <a:extLst>
                    <a:ext uri="{9D8B030D-6E8A-4147-A177-3AD203B41FA5}">
                      <a16:colId xmlns:a16="http://schemas.microsoft.com/office/drawing/2014/main" val="2233783219"/>
                    </a:ext>
                  </a:extLst>
                </a:gridCol>
                <a:gridCol w="329184">
                  <a:extLst>
                    <a:ext uri="{9D8B030D-6E8A-4147-A177-3AD203B41FA5}">
                      <a16:colId xmlns:a16="http://schemas.microsoft.com/office/drawing/2014/main" val="154056782"/>
                    </a:ext>
                  </a:extLst>
                </a:gridCol>
                <a:gridCol w="329184">
                  <a:extLst>
                    <a:ext uri="{9D8B030D-6E8A-4147-A177-3AD203B41FA5}">
                      <a16:colId xmlns:a16="http://schemas.microsoft.com/office/drawing/2014/main" val="3300859739"/>
                    </a:ext>
                  </a:extLst>
                </a:gridCol>
                <a:gridCol w="329184">
                  <a:extLst>
                    <a:ext uri="{9D8B030D-6E8A-4147-A177-3AD203B41FA5}">
                      <a16:colId xmlns:a16="http://schemas.microsoft.com/office/drawing/2014/main" val="113183522"/>
                    </a:ext>
                  </a:extLst>
                </a:gridCol>
                <a:gridCol w="329184">
                  <a:extLst>
                    <a:ext uri="{9D8B030D-6E8A-4147-A177-3AD203B41FA5}">
                      <a16:colId xmlns:a16="http://schemas.microsoft.com/office/drawing/2014/main" val="4241220604"/>
                    </a:ext>
                  </a:extLst>
                </a:gridCol>
                <a:gridCol w="329184">
                  <a:extLst>
                    <a:ext uri="{9D8B030D-6E8A-4147-A177-3AD203B41FA5}">
                      <a16:colId xmlns:a16="http://schemas.microsoft.com/office/drawing/2014/main" val="751012445"/>
                    </a:ext>
                  </a:extLst>
                </a:gridCol>
                <a:gridCol w="329184">
                  <a:extLst>
                    <a:ext uri="{9D8B030D-6E8A-4147-A177-3AD203B41FA5}">
                      <a16:colId xmlns:a16="http://schemas.microsoft.com/office/drawing/2014/main" val="558394617"/>
                    </a:ext>
                  </a:extLst>
                </a:gridCol>
                <a:gridCol w="329184">
                  <a:extLst>
                    <a:ext uri="{9D8B030D-6E8A-4147-A177-3AD203B41FA5}">
                      <a16:colId xmlns:a16="http://schemas.microsoft.com/office/drawing/2014/main" val="99708995"/>
                    </a:ext>
                  </a:extLst>
                </a:gridCol>
                <a:gridCol w="329184">
                  <a:extLst>
                    <a:ext uri="{9D8B030D-6E8A-4147-A177-3AD203B41FA5}">
                      <a16:colId xmlns:a16="http://schemas.microsoft.com/office/drawing/2014/main" val="435161795"/>
                    </a:ext>
                  </a:extLst>
                </a:gridCol>
                <a:gridCol w="329184">
                  <a:extLst>
                    <a:ext uri="{9D8B030D-6E8A-4147-A177-3AD203B41FA5}">
                      <a16:colId xmlns:a16="http://schemas.microsoft.com/office/drawing/2014/main" val="3006208007"/>
                    </a:ext>
                  </a:extLst>
                </a:gridCol>
                <a:gridCol w="329184">
                  <a:extLst>
                    <a:ext uri="{9D8B030D-6E8A-4147-A177-3AD203B41FA5}">
                      <a16:colId xmlns:a16="http://schemas.microsoft.com/office/drawing/2014/main" val="2433865894"/>
                    </a:ext>
                  </a:extLst>
                </a:gridCol>
                <a:gridCol w="1316736">
                  <a:extLst>
                    <a:ext uri="{9D8B030D-6E8A-4147-A177-3AD203B41FA5}">
                      <a16:colId xmlns:a16="http://schemas.microsoft.com/office/drawing/2014/main" val="199767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1348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- 2018-12-18 13:43:48</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LINK_In-Season_2018_Snow_Campaign_1218-02282019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25 - 54</a:t>
                      </a:r>
                    </a:p>
                  </a:txBody>
                  <a:tcPr/>
                </a:tc>
                <a:extLst>
                  <a:ext uri="{0D108BD9-81ED-4DB2-BD59-A6C34878D82A}">
                    <a16:rowId xmlns:a16="http://schemas.microsoft.com/office/drawing/2014/main" val="271489061"/>
                  </a:ext>
                </a:extLst>
              </a:tr>
            </a:tbl>
          </a:graphicData>
        </a:graphic>
      </p:graphicFrame>
      <p:sp>
        <p:nvSpPr>
          <p:cNvPr id="4" name="Text Placeholder 3">
            <a:extLst>
              <a:ext uri="{FF2B5EF4-FFF2-40B4-BE49-F238E27FC236}">
                <a16:creationId xmlns:a16="http://schemas.microsoft.com/office/drawing/2014/main" id="{56EC899B-A2B7-4CEA-BFBA-389DEE5A716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71803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AC40-D4F4-445C-AFA3-2CEEACCA3A69}"/>
              </a:ext>
            </a:extLst>
          </p:cNvPr>
          <p:cNvSpPr>
            <a:spLocks noGrp="1"/>
          </p:cNvSpPr>
          <p:nvPr>
            <p:ph type="title"/>
          </p:nvPr>
        </p:nvSpPr>
        <p:spPr/>
        <p:txBody>
          <a:bodyPr/>
          <a:lstStyle/>
          <a:p>
            <a:r>
              <a:rPr lang="en-US"/>
              <a:t>Facebook Ads Performance Table | Troy-Bilt - 4 of 26</a:t>
            </a:r>
          </a:p>
        </p:txBody>
      </p:sp>
      <p:graphicFrame>
        <p:nvGraphicFramePr>
          <p:cNvPr id="5" name="Table Placeholder 4">
            <a:extLst>
              <a:ext uri="{FF2B5EF4-FFF2-40B4-BE49-F238E27FC236}">
                <a16:creationId xmlns:a16="http://schemas.microsoft.com/office/drawing/2014/main" id="{924BAD6C-A05F-46E1-8D38-56A20393DF95}"/>
              </a:ext>
            </a:extLst>
          </p:cNvPr>
          <p:cNvGraphicFramePr>
            <a:graphicFrameLocks noGrp="1"/>
          </p:cNvGraphicFramePr>
          <p:nvPr>
            <p:ph type="tbl" sz="quarter" idx="13"/>
            <p:extLst>
              <p:ext uri="{D42A27DB-BD31-4B8C-83A1-F6EECF244321}">
                <p14:modId xmlns:p14="http://schemas.microsoft.com/office/powerpoint/2010/main" val="296131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0336525"/>
                    </a:ext>
                  </a:extLst>
                </a:gridCol>
                <a:gridCol w="329184">
                  <a:extLst>
                    <a:ext uri="{9D8B030D-6E8A-4147-A177-3AD203B41FA5}">
                      <a16:colId xmlns:a16="http://schemas.microsoft.com/office/drawing/2014/main" val="2530145935"/>
                    </a:ext>
                  </a:extLst>
                </a:gridCol>
                <a:gridCol w="329184">
                  <a:extLst>
                    <a:ext uri="{9D8B030D-6E8A-4147-A177-3AD203B41FA5}">
                      <a16:colId xmlns:a16="http://schemas.microsoft.com/office/drawing/2014/main" val="3051438828"/>
                    </a:ext>
                  </a:extLst>
                </a:gridCol>
                <a:gridCol w="329184">
                  <a:extLst>
                    <a:ext uri="{9D8B030D-6E8A-4147-A177-3AD203B41FA5}">
                      <a16:colId xmlns:a16="http://schemas.microsoft.com/office/drawing/2014/main" val="2280914968"/>
                    </a:ext>
                  </a:extLst>
                </a:gridCol>
                <a:gridCol w="329184">
                  <a:extLst>
                    <a:ext uri="{9D8B030D-6E8A-4147-A177-3AD203B41FA5}">
                      <a16:colId xmlns:a16="http://schemas.microsoft.com/office/drawing/2014/main" val="3134575290"/>
                    </a:ext>
                  </a:extLst>
                </a:gridCol>
                <a:gridCol w="329184">
                  <a:extLst>
                    <a:ext uri="{9D8B030D-6E8A-4147-A177-3AD203B41FA5}">
                      <a16:colId xmlns:a16="http://schemas.microsoft.com/office/drawing/2014/main" val="1388270880"/>
                    </a:ext>
                  </a:extLst>
                </a:gridCol>
                <a:gridCol w="329184">
                  <a:extLst>
                    <a:ext uri="{9D8B030D-6E8A-4147-A177-3AD203B41FA5}">
                      <a16:colId xmlns:a16="http://schemas.microsoft.com/office/drawing/2014/main" val="3715137906"/>
                    </a:ext>
                  </a:extLst>
                </a:gridCol>
                <a:gridCol w="329184">
                  <a:extLst>
                    <a:ext uri="{9D8B030D-6E8A-4147-A177-3AD203B41FA5}">
                      <a16:colId xmlns:a16="http://schemas.microsoft.com/office/drawing/2014/main" val="2432588956"/>
                    </a:ext>
                  </a:extLst>
                </a:gridCol>
                <a:gridCol w="329184">
                  <a:extLst>
                    <a:ext uri="{9D8B030D-6E8A-4147-A177-3AD203B41FA5}">
                      <a16:colId xmlns:a16="http://schemas.microsoft.com/office/drawing/2014/main" val="1382721458"/>
                    </a:ext>
                  </a:extLst>
                </a:gridCol>
                <a:gridCol w="329184">
                  <a:extLst>
                    <a:ext uri="{9D8B030D-6E8A-4147-A177-3AD203B41FA5}">
                      <a16:colId xmlns:a16="http://schemas.microsoft.com/office/drawing/2014/main" val="1667122635"/>
                    </a:ext>
                  </a:extLst>
                </a:gridCol>
                <a:gridCol w="329184">
                  <a:extLst>
                    <a:ext uri="{9D8B030D-6E8A-4147-A177-3AD203B41FA5}">
                      <a16:colId xmlns:a16="http://schemas.microsoft.com/office/drawing/2014/main" val="3123805696"/>
                    </a:ext>
                  </a:extLst>
                </a:gridCol>
                <a:gridCol w="329184">
                  <a:extLst>
                    <a:ext uri="{9D8B030D-6E8A-4147-A177-3AD203B41FA5}">
                      <a16:colId xmlns:a16="http://schemas.microsoft.com/office/drawing/2014/main" val="3575804584"/>
                    </a:ext>
                  </a:extLst>
                </a:gridCol>
                <a:gridCol w="329184">
                  <a:extLst>
                    <a:ext uri="{9D8B030D-6E8A-4147-A177-3AD203B41FA5}">
                      <a16:colId xmlns:a16="http://schemas.microsoft.com/office/drawing/2014/main" val="820208133"/>
                    </a:ext>
                  </a:extLst>
                </a:gridCol>
                <a:gridCol w="329184">
                  <a:extLst>
                    <a:ext uri="{9D8B030D-6E8A-4147-A177-3AD203B41FA5}">
                      <a16:colId xmlns:a16="http://schemas.microsoft.com/office/drawing/2014/main" val="3435973134"/>
                    </a:ext>
                  </a:extLst>
                </a:gridCol>
                <a:gridCol w="329184">
                  <a:extLst>
                    <a:ext uri="{9D8B030D-6E8A-4147-A177-3AD203B41FA5}">
                      <a16:colId xmlns:a16="http://schemas.microsoft.com/office/drawing/2014/main" val="2877653377"/>
                    </a:ext>
                  </a:extLst>
                </a:gridCol>
                <a:gridCol w="329184">
                  <a:extLst>
                    <a:ext uri="{9D8B030D-6E8A-4147-A177-3AD203B41FA5}">
                      <a16:colId xmlns:a16="http://schemas.microsoft.com/office/drawing/2014/main" val="1614843978"/>
                    </a:ext>
                  </a:extLst>
                </a:gridCol>
                <a:gridCol w="329184">
                  <a:extLst>
                    <a:ext uri="{9D8B030D-6E8A-4147-A177-3AD203B41FA5}">
                      <a16:colId xmlns:a16="http://schemas.microsoft.com/office/drawing/2014/main" val="2607093173"/>
                    </a:ext>
                  </a:extLst>
                </a:gridCol>
                <a:gridCol w="1316736">
                  <a:extLst>
                    <a:ext uri="{9D8B030D-6E8A-4147-A177-3AD203B41FA5}">
                      <a16:colId xmlns:a16="http://schemas.microsoft.com/office/drawing/2014/main" val="203505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4634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- 2018-12-18 11:05:06</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LINK_In-Season_2018_Snow_Campaign_1218-02282019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25 - 54</a:t>
                      </a:r>
                    </a:p>
                  </a:txBody>
                  <a:tcPr/>
                </a:tc>
                <a:extLst>
                  <a:ext uri="{0D108BD9-81ED-4DB2-BD59-A6C34878D82A}">
                    <a16:rowId xmlns:a16="http://schemas.microsoft.com/office/drawing/2014/main" val="4009269085"/>
                  </a:ext>
                </a:extLst>
              </a:tr>
            </a:tbl>
          </a:graphicData>
        </a:graphic>
      </p:graphicFrame>
      <p:sp>
        <p:nvSpPr>
          <p:cNvPr id="4" name="Text Placeholder 3">
            <a:extLst>
              <a:ext uri="{FF2B5EF4-FFF2-40B4-BE49-F238E27FC236}">
                <a16:creationId xmlns:a16="http://schemas.microsoft.com/office/drawing/2014/main" id="{8571B279-F4D8-4C89-A516-BF63702117D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45326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17497-EC76-47E0-A5FE-9D6D8F91BFC3}"/>
              </a:ext>
            </a:extLst>
          </p:cNvPr>
          <p:cNvSpPr>
            <a:spLocks noGrp="1"/>
          </p:cNvSpPr>
          <p:nvPr>
            <p:ph type="title"/>
          </p:nvPr>
        </p:nvSpPr>
        <p:spPr/>
        <p:txBody>
          <a:bodyPr/>
          <a:lstStyle/>
          <a:p>
            <a:r>
              <a:rPr lang="en-US"/>
              <a:t>Facebook Ads Performance Table | Troy-Bilt - 5 of 26</a:t>
            </a:r>
          </a:p>
        </p:txBody>
      </p:sp>
      <p:graphicFrame>
        <p:nvGraphicFramePr>
          <p:cNvPr id="5" name="Table Placeholder 4">
            <a:extLst>
              <a:ext uri="{FF2B5EF4-FFF2-40B4-BE49-F238E27FC236}">
                <a16:creationId xmlns:a16="http://schemas.microsoft.com/office/drawing/2014/main" id="{B8B8942D-4C34-4B08-B4D2-1FAA183F73B6}"/>
              </a:ext>
            </a:extLst>
          </p:cNvPr>
          <p:cNvGraphicFramePr>
            <a:graphicFrameLocks noGrp="1"/>
          </p:cNvGraphicFramePr>
          <p:nvPr>
            <p:ph type="tbl" sz="quarter" idx="13"/>
            <p:extLst>
              <p:ext uri="{D42A27DB-BD31-4B8C-83A1-F6EECF244321}">
                <p14:modId xmlns:p14="http://schemas.microsoft.com/office/powerpoint/2010/main" val="382822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87306637"/>
                    </a:ext>
                  </a:extLst>
                </a:gridCol>
                <a:gridCol w="329184">
                  <a:extLst>
                    <a:ext uri="{9D8B030D-6E8A-4147-A177-3AD203B41FA5}">
                      <a16:colId xmlns:a16="http://schemas.microsoft.com/office/drawing/2014/main" val="1181868325"/>
                    </a:ext>
                  </a:extLst>
                </a:gridCol>
                <a:gridCol w="329184">
                  <a:extLst>
                    <a:ext uri="{9D8B030D-6E8A-4147-A177-3AD203B41FA5}">
                      <a16:colId xmlns:a16="http://schemas.microsoft.com/office/drawing/2014/main" val="553799874"/>
                    </a:ext>
                  </a:extLst>
                </a:gridCol>
                <a:gridCol w="329184">
                  <a:extLst>
                    <a:ext uri="{9D8B030D-6E8A-4147-A177-3AD203B41FA5}">
                      <a16:colId xmlns:a16="http://schemas.microsoft.com/office/drawing/2014/main" val="2886442662"/>
                    </a:ext>
                  </a:extLst>
                </a:gridCol>
                <a:gridCol w="329184">
                  <a:extLst>
                    <a:ext uri="{9D8B030D-6E8A-4147-A177-3AD203B41FA5}">
                      <a16:colId xmlns:a16="http://schemas.microsoft.com/office/drawing/2014/main" val="2617378907"/>
                    </a:ext>
                  </a:extLst>
                </a:gridCol>
                <a:gridCol w="329184">
                  <a:extLst>
                    <a:ext uri="{9D8B030D-6E8A-4147-A177-3AD203B41FA5}">
                      <a16:colId xmlns:a16="http://schemas.microsoft.com/office/drawing/2014/main" val="680409796"/>
                    </a:ext>
                  </a:extLst>
                </a:gridCol>
                <a:gridCol w="329184">
                  <a:extLst>
                    <a:ext uri="{9D8B030D-6E8A-4147-A177-3AD203B41FA5}">
                      <a16:colId xmlns:a16="http://schemas.microsoft.com/office/drawing/2014/main" val="352755286"/>
                    </a:ext>
                  </a:extLst>
                </a:gridCol>
                <a:gridCol w="329184">
                  <a:extLst>
                    <a:ext uri="{9D8B030D-6E8A-4147-A177-3AD203B41FA5}">
                      <a16:colId xmlns:a16="http://schemas.microsoft.com/office/drawing/2014/main" val="2040092595"/>
                    </a:ext>
                  </a:extLst>
                </a:gridCol>
                <a:gridCol w="329184">
                  <a:extLst>
                    <a:ext uri="{9D8B030D-6E8A-4147-A177-3AD203B41FA5}">
                      <a16:colId xmlns:a16="http://schemas.microsoft.com/office/drawing/2014/main" val="3581664683"/>
                    </a:ext>
                  </a:extLst>
                </a:gridCol>
                <a:gridCol w="329184">
                  <a:extLst>
                    <a:ext uri="{9D8B030D-6E8A-4147-A177-3AD203B41FA5}">
                      <a16:colId xmlns:a16="http://schemas.microsoft.com/office/drawing/2014/main" val="3874311832"/>
                    </a:ext>
                  </a:extLst>
                </a:gridCol>
                <a:gridCol w="329184">
                  <a:extLst>
                    <a:ext uri="{9D8B030D-6E8A-4147-A177-3AD203B41FA5}">
                      <a16:colId xmlns:a16="http://schemas.microsoft.com/office/drawing/2014/main" val="1067869397"/>
                    </a:ext>
                  </a:extLst>
                </a:gridCol>
                <a:gridCol w="329184">
                  <a:extLst>
                    <a:ext uri="{9D8B030D-6E8A-4147-A177-3AD203B41FA5}">
                      <a16:colId xmlns:a16="http://schemas.microsoft.com/office/drawing/2014/main" val="1862064726"/>
                    </a:ext>
                  </a:extLst>
                </a:gridCol>
                <a:gridCol w="329184">
                  <a:extLst>
                    <a:ext uri="{9D8B030D-6E8A-4147-A177-3AD203B41FA5}">
                      <a16:colId xmlns:a16="http://schemas.microsoft.com/office/drawing/2014/main" val="2100757248"/>
                    </a:ext>
                  </a:extLst>
                </a:gridCol>
                <a:gridCol w="329184">
                  <a:extLst>
                    <a:ext uri="{9D8B030D-6E8A-4147-A177-3AD203B41FA5}">
                      <a16:colId xmlns:a16="http://schemas.microsoft.com/office/drawing/2014/main" val="3024921798"/>
                    </a:ext>
                  </a:extLst>
                </a:gridCol>
                <a:gridCol w="329184">
                  <a:extLst>
                    <a:ext uri="{9D8B030D-6E8A-4147-A177-3AD203B41FA5}">
                      <a16:colId xmlns:a16="http://schemas.microsoft.com/office/drawing/2014/main" val="1307002076"/>
                    </a:ext>
                  </a:extLst>
                </a:gridCol>
                <a:gridCol w="329184">
                  <a:extLst>
                    <a:ext uri="{9D8B030D-6E8A-4147-A177-3AD203B41FA5}">
                      <a16:colId xmlns:a16="http://schemas.microsoft.com/office/drawing/2014/main" val="532796648"/>
                    </a:ext>
                  </a:extLst>
                </a:gridCol>
                <a:gridCol w="329184">
                  <a:extLst>
                    <a:ext uri="{9D8B030D-6E8A-4147-A177-3AD203B41FA5}">
                      <a16:colId xmlns:a16="http://schemas.microsoft.com/office/drawing/2014/main" val="4054703622"/>
                    </a:ext>
                  </a:extLst>
                </a:gridCol>
                <a:gridCol w="1316736">
                  <a:extLst>
                    <a:ext uri="{9D8B030D-6E8A-4147-A177-3AD203B41FA5}">
                      <a16:colId xmlns:a16="http://schemas.microsoft.com/office/drawing/2014/main" val="439940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3752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- 2018-11-30 08:29:23</a:t>
                      </a:r>
                      <a:r>
                        <a:rPr kumimoji="0" lang="en-US" sz="1000" b="0" i="0" u="none" strike="noStrike" kern="1200" cap="none" spc="0" normalizeH="0" baseline="0" noProof="0">
                          <a:ln>
                            <a:noFill/>
                          </a:ln>
                          <a:solidFill>
                            <a:prstClr val="black"/>
                          </a:solidFill>
                          <a:effectLst/>
                          <a:uLnTx/>
                          <a:uFillTx/>
                          <a:latin typeface="+mn-lt"/>
                          <a:ea typeface="+mn-ea"/>
                          <a:cs typeface="+mn-cs"/>
                        </a:rPr>
                        <a:t>
Keep your lawn safe from everything winter brings this season.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Winter Lawn Damage Control and Prevention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VV_Metroparks_Winter_Lawn_Safety_1130-120518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Cleveland (+25 mi) Ohio; Ages: 25 - 60</a:t>
                      </a:r>
                    </a:p>
                  </a:txBody>
                  <a:tcPr/>
                </a:tc>
                <a:extLst>
                  <a:ext uri="{0D108BD9-81ED-4DB2-BD59-A6C34878D82A}">
                    <a16:rowId xmlns:a16="http://schemas.microsoft.com/office/drawing/2014/main" val="2563911301"/>
                  </a:ext>
                </a:extLst>
              </a:tr>
            </a:tbl>
          </a:graphicData>
        </a:graphic>
      </p:graphicFrame>
      <p:sp>
        <p:nvSpPr>
          <p:cNvPr id="4" name="Text Placeholder 3">
            <a:extLst>
              <a:ext uri="{FF2B5EF4-FFF2-40B4-BE49-F238E27FC236}">
                <a16:creationId xmlns:a16="http://schemas.microsoft.com/office/drawing/2014/main" id="{CA55AB75-A6B6-4E76-9A29-6F757B27AB2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645653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A064E-FA7B-47B1-A3ED-5CE669602A45}"/>
              </a:ext>
            </a:extLst>
          </p:cNvPr>
          <p:cNvSpPr>
            <a:spLocks noGrp="1"/>
          </p:cNvSpPr>
          <p:nvPr>
            <p:ph type="title"/>
          </p:nvPr>
        </p:nvSpPr>
        <p:spPr/>
        <p:txBody>
          <a:bodyPr/>
          <a:lstStyle/>
          <a:p>
            <a:r>
              <a:rPr lang="en-US"/>
              <a:t>Facebook Ads Performance Table | Troy-Bilt - 6 of 26</a:t>
            </a:r>
          </a:p>
        </p:txBody>
      </p:sp>
      <p:graphicFrame>
        <p:nvGraphicFramePr>
          <p:cNvPr id="5" name="Table Placeholder 4">
            <a:extLst>
              <a:ext uri="{FF2B5EF4-FFF2-40B4-BE49-F238E27FC236}">
                <a16:creationId xmlns:a16="http://schemas.microsoft.com/office/drawing/2014/main" id="{110625EB-7E36-488B-BDEE-4D85D734B7B2}"/>
              </a:ext>
            </a:extLst>
          </p:cNvPr>
          <p:cNvGraphicFramePr>
            <a:graphicFrameLocks noGrp="1"/>
          </p:cNvGraphicFramePr>
          <p:nvPr>
            <p:ph type="tbl" sz="quarter" idx="13"/>
            <p:extLst>
              <p:ext uri="{D42A27DB-BD31-4B8C-83A1-F6EECF244321}">
                <p14:modId xmlns:p14="http://schemas.microsoft.com/office/powerpoint/2010/main" val="80277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2467267"/>
                    </a:ext>
                  </a:extLst>
                </a:gridCol>
                <a:gridCol w="329184">
                  <a:extLst>
                    <a:ext uri="{9D8B030D-6E8A-4147-A177-3AD203B41FA5}">
                      <a16:colId xmlns:a16="http://schemas.microsoft.com/office/drawing/2014/main" val="2067607980"/>
                    </a:ext>
                  </a:extLst>
                </a:gridCol>
                <a:gridCol w="329184">
                  <a:extLst>
                    <a:ext uri="{9D8B030D-6E8A-4147-A177-3AD203B41FA5}">
                      <a16:colId xmlns:a16="http://schemas.microsoft.com/office/drawing/2014/main" val="1547258741"/>
                    </a:ext>
                  </a:extLst>
                </a:gridCol>
                <a:gridCol w="329184">
                  <a:extLst>
                    <a:ext uri="{9D8B030D-6E8A-4147-A177-3AD203B41FA5}">
                      <a16:colId xmlns:a16="http://schemas.microsoft.com/office/drawing/2014/main" val="2033589260"/>
                    </a:ext>
                  </a:extLst>
                </a:gridCol>
                <a:gridCol w="329184">
                  <a:extLst>
                    <a:ext uri="{9D8B030D-6E8A-4147-A177-3AD203B41FA5}">
                      <a16:colId xmlns:a16="http://schemas.microsoft.com/office/drawing/2014/main" val="2092582161"/>
                    </a:ext>
                  </a:extLst>
                </a:gridCol>
                <a:gridCol w="329184">
                  <a:extLst>
                    <a:ext uri="{9D8B030D-6E8A-4147-A177-3AD203B41FA5}">
                      <a16:colId xmlns:a16="http://schemas.microsoft.com/office/drawing/2014/main" val="1049384039"/>
                    </a:ext>
                  </a:extLst>
                </a:gridCol>
                <a:gridCol w="329184">
                  <a:extLst>
                    <a:ext uri="{9D8B030D-6E8A-4147-A177-3AD203B41FA5}">
                      <a16:colId xmlns:a16="http://schemas.microsoft.com/office/drawing/2014/main" val="461520918"/>
                    </a:ext>
                  </a:extLst>
                </a:gridCol>
                <a:gridCol w="329184">
                  <a:extLst>
                    <a:ext uri="{9D8B030D-6E8A-4147-A177-3AD203B41FA5}">
                      <a16:colId xmlns:a16="http://schemas.microsoft.com/office/drawing/2014/main" val="2800433936"/>
                    </a:ext>
                  </a:extLst>
                </a:gridCol>
                <a:gridCol w="329184">
                  <a:extLst>
                    <a:ext uri="{9D8B030D-6E8A-4147-A177-3AD203B41FA5}">
                      <a16:colId xmlns:a16="http://schemas.microsoft.com/office/drawing/2014/main" val="20671458"/>
                    </a:ext>
                  </a:extLst>
                </a:gridCol>
                <a:gridCol w="329184">
                  <a:extLst>
                    <a:ext uri="{9D8B030D-6E8A-4147-A177-3AD203B41FA5}">
                      <a16:colId xmlns:a16="http://schemas.microsoft.com/office/drawing/2014/main" val="693648410"/>
                    </a:ext>
                  </a:extLst>
                </a:gridCol>
                <a:gridCol w="329184">
                  <a:extLst>
                    <a:ext uri="{9D8B030D-6E8A-4147-A177-3AD203B41FA5}">
                      <a16:colId xmlns:a16="http://schemas.microsoft.com/office/drawing/2014/main" val="1310427708"/>
                    </a:ext>
                  </a:extLst>
                </a:gridCol>
                <a:gridCol w="329184">
                  <a:extLst>
                    <a:ext uri="{9D8B030D-6E8A-4147-A177-3AD203B41FA5}">
                      <a16:colId xmlns:a16="http://schemas.microsoft.com/office/drawing/2014/main" val="827351982"/>
                    </a:ext>
                  </a:extLst>
                </a:gridCol>
                <a:gridCol w="329184">
                  <a:extLst>
                    <a:ext uri="{9D8B030D-6E8A-4147-A177-3AD203B41FA5}">
                      <a16:colId xmlns:a16="http://schemas.microsoft.com/office/drawing/2014/main" val="1237596908"/>
                    </a:ext>
                  </a:extLst>
                </a:gridCol>
                <a:gridCol w="329184">
                  <a:extLst>
                    <a:ext uri="{9D8B030D-6E8A-4147-A177-3AD203B41FA5}">
                      <a16:colId xmlns:a16="http://schemas.microsoft.com/office/drawing/2014/main" val="229169781"/>
                    </a:ext>
                  </a:extLst>
                </a:gridCol>
                <a:gridCol w="329184">
                  <a:extLst>
                    <a:ext uri="{9D8B030D-6E8A-4147-A177-3AD203B41FA5}">
                      <a16:colId xmlns:a16="http://schemas.microsoft.com/office/drawing/2014/main" val="2761266475"/>
                    </a:ext>
                  </a:extLst>
                </a:gridCol>
                <a:gridCol w="329184">
                  <a:extLst>
                    <a:ext uri="{9D8B030D-6E8A-4147-A177-3AD203B41FA5}">
                      <a16:colId xmlns:a16="http://schemas.microsoft.com/office/drawing/2014/main" val="656524510"/>
                    </a:ext>
                  </a:extLst>
                </a:gridCol>
                <a:gridCol w="329184">
                  <a:extLst>
                    <a:ext uri="{9D8B030D-6E8A-4147-A177-3AD203B41FA5}">
                      <a16:colId xmlns:a16="http://schemas.microsoft.com/office/drawing/2014/main" val="2779589934"/>
                    </a:ext>
                  </a:extLst>
                </a:gridCol>
                <a:gridCol w="1316736">
                  <a:extLst>
                    <a:ext uri="{9D8B030D-6E8A-4147-A177-3AD203B41FA5}">
                      <a16:colId xmlns:a16="http://schemas.microsoft.com/office/drawing/2014/main" val="405596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093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- 2018-11-21 08:14:19</a:t>
                      </a:r>
                      <a:r>
                        <a:rPr kumimoji="0" lang="en-US" sz="1000" b="0" i="0" u="none" strike="noStrike" kern="1200" cap="none" spc="0" normalizeH="0" baseline="0" noProof="0">
                          <a:ln>
                            <a:noFill/>
                          </a:ln>
                          <a:solidFill>
                            <a:prstClr val="black"/>
                          </a:solidFill>
                          <a:effectLst/>
                          <a:uLnTx/>
                          <a:uFillTx/>
                          <a:latin typeface="+mn-lt"/>
                          <a:ea typeface="+mn-ea"/>
                          <a:cs typeface="+mn-cs"/>
                        </a:rPr>
                        <a:t>
CYBER MONDAY DEAL EXTENDED: Keep the beauty of winter off your pavement with this Cyber Monday deal.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LINK_FB_Cyber_Monday_Extended_1127_1127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25 - 60</a:t>
                      </a:r>
                    </a:p>
                  </a:txBody>
                  <a:tcPr/>
                </a:tc>
                <a:extLst>
                  <a:ext uri="{0D108BD9-81ED-4DB2-BD59-A6C34878D82A}">
                    <a16:rowId xmlns:a16="http://schemas.microsoft.com/office/drawing/2014/main" val="3733001965"/>
                  </a:ext>
                </a:extLst>
              </a:tr>
            </a:tbl>
          </a:graphicData>
        </a:graphic>
      </p:graphicFrame>
      <p:sp>
        <p:nvSpPr>
          <p:cNvPr id="4" name="Text Placeholder 3">
            <a:extLst>
              <a:ext uri="{FF2B5EF4-FFF2-40B4-BE49-F238E27FC236}">
                <a16:creationId xmlns:a16="http://schemas.microsoft.com/office/drawing/2014/main" id="{0E05B6F4-7318-422A-9797-B9369D64A1B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17074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61A5-A62E-4DFC-BF8F-C57269F01CDC}"/>
              </a:ext>
            </a:extLst>
          </p:cNvPr>
          <p:cNvSpPr>
            <a:spLocks noGrp="1"/>
          </p:cNvSpPr>
          <p:nvPr>
            <p:ph type="title"/>
          </p:nvPr>
        </p:nvSpPr>
        <p:spPr/>
        <p:txBody>
          <a:bodyPr/>
          <a:lstStyle/>
          <a:p>
            <a:r>
              <a:rPr lang="en-US"/>
              <a:t>Facebook Ads Performance Table | Troy-Bilt - 7 of 26</a:t>
            </a:r>
          </a:p>
        </p:txBody>
      </p:sp>
      <p:graphicFrame>
        <p:nvGraphicFramePr>
          <p:cNvPr id="5" name="Table Placeholder 4">
            <a:extLst>
              <a:ext uri="{FF2B5EF4-FFF2-40B4-BE49-F238E27FC236}">
                <a16:creationId xmlns:a16="http://schemas.microsoft.com/office/drawing/2014/main" id="{EBEB419E-AB68-48DD-BA1A-91209D2A2395}"/>
              </a:ext>
            </a:extLst>
          </p:cNvPr>
          <p:cNvGraphicFramePr>
            <a:graphicFrameLocks noGrp="1"/>
          </p:cNvGraphicFramePr>
          <p:nvPr>
            <p:ph type="tbl" sz="quarter" idx="13"/>
            <p:extLst>
              <p:ext uri="{D42A27DB-BD31-4B8C-83A1-F6EECF244321}">
                <p14:modId xmlns:p14="http://schemas.microsoft.com/office/powerpoint/2010/main" val="4203881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77989302"/>
                    </a:ext>
                  </a:extLst>
                </a:gridCol>
                <a:gridCol w="329184">
                  <a:extLst>
                    <a:ext uri="{9D8B030D-6E8A-4147-A177-3AD203B41FA5}">
                      <a16:colId xmlns:a16="http://schemas.microsoft.com/office/drawing/2014/main" val="2968720831"/>
                    </a:ext>
                  </a:extLst>
                </a:gridCol>
                <a:gridCol w="329184">
                  <a:extLst>
                    <a:ext uri="{9D8B030D-6E8A-4147-A177-3AD203B41FA5}">
                      <a16:colId xmlns:a16="http://schemas.microsoft.com/office/drawing/2014/main" val="1797207805"/>
                    </a:ext>
                  </a:extLst>
                </a:gridCol>
                <a:gridCol w="329184">
                  <a:extLst>
                    <a:ext uri="{9D8B030D-6E8A-4147-A177-3AD203B41FA5}">
                      <a16:colId xmlns:a16="http://schemas.microsoft.com/office/drawing/2014/main" val="674378110"/>
                    </a:ext>
                  </a:extLst>
                </a:gridCol>
                <a:gridCol w="329184">
                  <a:extLst>
                    <a:ext uri="{9D8B030D-6E8A-4147-A177-3AD203B41FA5}">
                      <a16:colId xmlns:a16="http://schemas.microsoft.com/office/drawing/2014/main" val="1208093592"/>
                    </a:ext>
                  </a:extLst>
                </a:gridCol>
                <a:gridCol w="329184">
                  <a:extLst>
                    <a:ext uri="{9D8B030D-6E8A-4147-A177-3AD203B41FA5}">
                      <a16:colId xmlns:a16="http://schemas.microsoft.com/office/drawing/2014/main" val="940337929"/>
                    </a:ext>
                  </a:extLst>
                </a:gridCol>
                <a:gridCol w="329184">
                  <a:extLst>
                    <a:ext uri="{9D8B030D-6E8A-4147-A177-3AD203B41FA5}">
                      <a16:colId xmlns:a16="http://schemas.microsoft.com/office/drawing/2014/main" val="2308585267"/>
                    </a:ext>
                  </a:extLst>
                </a:gridCol>
                <a:gridCol w="329184">
                  <a:extLst>
                    <a:ext uri="{9D8B030D-6E8A-4147-A177-3AD203B41FA5}">
                      <a16:colId xmlns:a16="http://schemas.microsoft.com/office/drawing/2014/main" val="1357726020"/>
                    </a:ext>
                  </a:extLst>
                </a:gridCol>
                <a:gridCol w="329184">
                  <a:extLst>
                    <a:ext uri="{9D8B030D-6E8A-4147-A177-3AD203B41FA5}">
                      <a16:colId xmlns:a16="http://schemas.microsoft.com/office/drawing/2014/main" val="1947930249"/>
                    </a:ext>
                  </a:extLst>
                </a:gridCol>
                <a:gridCol w="329184">
                  <a:extLst>
                    <a:ext uri="{9D8B030D-6E8A-4147-A177-3AD203B41FA5}">
                      <a16:colId xmlns:a16="http://schemas.microsoft.com/office/drawing/2014/main" val="3805279368"/>
                    </a:ext>
                  </a:extLst>
                </a:gridCol>
                <a:gridCol w="329184">
                  <a:extLst>
                    <a:ext uri="{9D8B030D-6E8A-4147-A177-3AD203B41FA5}">
                      <a16:colId xmlns:a16="http://schemas.microsoft.com/office/drawing/2014/main" val="2679484400"/>
                    </a:ext>
                  </a:extLst>
                </a:gridCol>
                <a:gridCol w="329184">
                  <a:extLst>
                    <a:ext uri="{9D8B030D-6E8A-4147-A177-3AD203B41FA5}">
                      <a16:colId xmlns:a16="http://schemas.microsoft.com/office/drawing/2014/main" val="1428888010"/>
                    </a:ext>
                  </a:extLst>
                </a:gridCol>
                <a:gridCol w="329184">
                  <a:extLst>
                    <a:ext uri="{9D8B030D-6E8A-4147-A177-3AD203B41FA5}">
                      <a16:colId xmlns:a16="http://schemas.microsoft.com/office/drawing/2014/main" val="1780209444"/>
                    </a:ext>
                  </a:extLst>
                </a:gridCol>
                <a:gridCol w="329184">
                  <a:extLst>
                    <a:ext uri="{9D8B030D-6E8A-4147-A177-3AD203B41FA5}">
                      <a16:colId xmlns:a16="http://schemas.microsoft.com/office/drawing/2014/main" val="3631616981"/>
                    </a:ext>
                  </a:extLst>
                </a:gridCol>
                <a:gridCol w="329184">
                  <a:extLst>
                    <a:ext uri="{9D8B030D-6E8A-4147-A177-3AD203B41FA5}">
                      <a16:colId xmlns:a16="http://schemas.microsoft.com/office/drawing/2014/main" val="425954914"/>
                    </a:ext>
                  </a:extLst>
                </a:gridCol>
                <a:gridCol w="329184">
                  <a:extLst>
                    <a:ext uri="{9D8B030D-6E8A-4147-A177-3AD203B41FA5}">
                      <a16:colId xmlns:a16="http://schemas.microsoft.com/office/drawing/2014/main" val="3750559766"/>
                    </a:ext>
                  </a:extLst>
                </a:gridCol>
                <a:gridCol w="329184">
                  <a:extLst>
                    <a:ext uri="{9D8B030D-6E8A-4147-A177-3AD203B41FA5}">
                      <a16:colId xmlns:a16="http://schemas.microsoft.com/office/drawing/2014/main" val="3900601045"/>
                    </a:ext>
                  </a:extLst>
                </a:gridCol>
                <a:gridCol w="1316736">
                  <a:extLst>
                    <a:ext uri="{9D8B030D-6E8A-4147-A177-3AD203B41FA5}">
                      <a16:colId xmlns:a16="http://schemas.microsoft.com/office/drawing/2014/main" val="3183607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9706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- 2018-11-21 08:11:14</a:t>
                      </a:r>
                      <a:r>
                        <a:rPr kumimoji="0" lang="en-US" sz="1000" b="0" i="0" u="none" strike="noStrike" kern="1200" cap="none" spc="0" normalizeH="0" baseline="0" noProof="0">
                          <a:ln>
                            <a:noFill/>
                          </a:ln>
                          <a:solidFill>
                            <a:prstClr val="black"/>
                          </a:solidFill>
                          <a:effectLst/>
                          <a:uLnTx/>
                          <a:uFillTx/>
                          <a:latin typeface="+mn-lt"/>
                          <a:ea typeface="+mn-ea"/>
                          <a:cs typeface="+mn-cs"/>
                        </a:rPr>
                        <a:t>
Keep the beauty of winter off your pavement with this Cyber Monday deal.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LINK_FB_Cyber_Monday_1126_1126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25 - 60</a:t>
                      </a:r>
                    </a:p>
                  </a:txBody>
                  <a:tcPr/>
                </a:tc>
                <a:extLst>
                  <a:ext uri="{0D108BD9-81ED-4DB2-BD59-A6C34878D82A}">
                    <a16:rowId xmlns:a16="http://schemas.microsoft.com/office/drawing/2014/main" val="1351701784"/>
                  </a:ext>
                </a:extLst>
              </a:tr>
            </a:tbl>
          </a:graphicData>
        </a:graphic>
      </p:graphicFrame>
      <p:sp>
        <p:nvSpPr>
          <p:cNvPr id="4" name="Text Placeholder 3">
            <a:extLst>
              <a:ext uri="{FF2B5EF4-FFF2-40B4-BE49-F238E27FC236}">
                <a16:creationId xmlns:a16="http://schemas.microsoft.com/office/drawing/2014/main" id="{744D9E92-F057-4996-8E13-E9A5065E1A6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834348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57BC-12AF-411F-A37D-3E68A83DEB7C}"/>
              </a:ext>
            </a:extLst>
          </p:cNvPr>
          <p:cNvSpPr>
            <a:spLocks noGrp="1"/>
          </p:cNvSpPr>
          <p:nvPr>
            <p:ph type="title"/>
          </p:nvPr>
        </p:nvSpPr>
        <p:spPr/>
        <p:txBody>
          <a:bodyPr/>
          <a:lstStyle/>
          <a:p>
            <a:r>
              <a:rPr lang="en-US"/>
              <a:t>Facebook Ads Performance Table | Troy-Bilt - 8 of 26</a:t>
            </a:r>
          </a:p>
        </p:txBody>
      </p:sp>
      <p:graphicFrame>
        <p:nvGraphicFramePr>
          <p:cNvPr id="5" name="Table Placeholder 4">
            <a:extLst>
              <a:ext uri="{FF2B5EF4-FFF2-40B4-BE49-F238E27FC236}">
                <a16:creationId xmlns:a16="http://schemas.microsoft.com/office/drawing/2014/main" id="{3C3AE530-2C86-4448-B789-E8655F3F6B92}"/>
              </a:ext>
            </a:extLst>
          </p:cNvPr>
          <p:cNvGraphicFramePr>
            <a:graphicFrameLocks noGrp="1"/>
          </p:cNvGraphicFramePr>
          <p:nvPr>
            <p:ph type="tbl" sz="quarter" idx="13"/>
            <p:extLst>
              <p:ext uri="{D42A27DB-BD31-4B8C-83A1-F6EECF244321}">
                <p14:modId xmlns:p14="http://schemas.microsoft.com/office/powerpoint/2010/main" val="426333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4825833"/>
                    </a:ext>
                  </a:extLst>
                </a:gridCol>
                <a:gridCol w="329184">
                  <a:extLst>
                    <a:ext uri="{9D8B030D-6E8A-4147-A177-3AD203B41FA5}">
                      <a16:colId xmlns:a16="http://schemas.microsoft.com/office/drawing/2014/main" val="2814927289"/>
                    </a:ext>
                  </a:extLst>
                </a:gridCol>
                <a:gridCol w="329184">
                  <a:extLst>
                    <a:ext uri="{9D8B030D-6E8A-4147-A177-3AD203B41FA5}">
                      <a16:colId xmlns:a16="http://schemas.microsoft.com/office/drawing/2014/main" val="1576997067"/>
                    </a:ext>
                  </a:extLst>
                </a:gridCol>
                <a:gridCol w="329184">
                  <a:extLst>
                    <a:ext uri="{9D8B030D-6E8A-4147-A177-3AD203B41FA5}">
                      <a16:colId xmlns:a16="http://schemas.microsoft.com/office/drawing/2014/main" val="940667197"/>
                    </a:ext>
                  </a:extLst>
                </a:gridCol>
                <a:gridCol w="329184">
                  <a:extLst>
                    <a:ext uri="{9D8B030D-6E8A-4147-A177-3AD203B41FA5}">
                      <a16:colId xmlns:a16="http://schemas.microsoft.com/office/drawing/2014/main" val="2479665806"/>
                    </a:ext>
                  </a:extLst>
                </a:gridCol>
                <a:gridCol w="329184">
                  <a:extLst>
                    <a:ext uri="{9D8B030D-6E8A-4147-A177-3AD203B41FA5}">
                      <a16:colId xmlns:a16="http://schemas.microsoft.com/office/drawing/2014/main" val="2436355106"/>
                    </a:ext>
                  </a:extLst>
                </a:gridCol>
                <a:gridCol w="329184">
                  <a:extLst>
                    <a:ext uri="{9D8B030D-6E8A-4147-A177-3AD203B41FA5}">
                      <a16:colId xmlns:a16="http://schemas.microsoft.com/office/drawing/2014/main" val="4076166624"/>
                    </a:ext>
                  </a:extLst>
                </a:gridCol>
                <a:gridCol w="329184">
                  <a:extLst>
                    <a:ext uri="{9D8B030D-6E8A-4147-A177-3AD203B41FA5}">
                      <a16:colId xmlns:a16="http://schemas.microsoft.com/office/drawing/2014/main" val="2047292154"/>
                    </a:ext>
                  </a:extLst>
                </a:gridCol>
                <a:gridCol w="329184">
                  <a:extLst>
                    <a:ext uri="{9D8B030D-6E8A-4147-A177-3AD203B41FA5}">
                      <a16:colId xmlns:a16="http://schemas.microsoft.com/office/drawing/2014/main" val="1811630264"/>
                    </a:ext>
                  </a:extLst>
                </a:gridCol>
                <a:gridCol w="329184">
                  <a:extLst>
                    <a:ext uri="{9D8B030D-6E8A-4147-A177-3AD203B41FA5}">
                      <a16:colId xmlns:a16="http://schemas.microsoft.com/office/drawing/2014/main" val="2453033243"/>
                    </a:ext>
                  </a:extLst>
                </a:gridCol>
                <a:gridCol w="329184">
                  <a:extLst>
                    <a:ext uri="{9D8B030D-6E8A-4147-A177-3AD203B41FA5}">
                      <a16:colId xmlns:a16="http://schemas.microsoft.com/office/drawing/2014/main" val="4218797968"/>
                    </a:ext>
                  </a:extLst>
                </a:gridCol>
                <a:gridCol w="329184">
                  <a:extLst>
                    <a:ext uri="{9D8B030D-6E8A-4147-A177-3AD203B41FA5}">
                      <a16:colId xmlns:a16="http://schemas.microsoft.com/office/drawing/2014/main" val="3479451297"/>
                    </a:ext>
                  </a:extLst>
                </a:gridCol>
                <a:gridCol w="329184">
                  <a:extLst>
                    <a:ext uri="{9D8B030D-6E8A-4147-A177-3AD203B41FA5}">
                      <a16:colId xmlns:a16="http://schemas.microsoft.com/office/drawing/2014/main" val="2068729546"/>
                    </a:ext>
                  </a:extLst>
                </a:gridCol>
                <a:gridCol w="329184">
                  <a:extLst>
                    <a:ext uri="{9D8B030D-6E8A-4147-A177-3AD203B41FA5}">
                      <a16:colId xmlns:a16="http://schemas.microsoft.com/office/drawing/2014/main" val="3531172819"/>
                    </a:ext>
                  </a:extLst>
                </a:gridCol>
                <a:gridCol w="329184">
                  <a:extLst>
                    <a:ext uri="{9D8B030D-6E8A-4147-A177-3AD203B41FA5}">
                      <a16:colId xmlns:a16="http://schemas.microsoft.com/office/drawing/2014/main" val="1995403356"/>
                    </a:ext>
                  </a:extLst>
                </a:gridCol>
                <a:gridCol w="329184">
                  <a:extLst>
                    <a:ext uri="{9D8B030D-6E8A-4147-A177-3AD203B41FA5}">
                      <a16:colId xmlns:a16="http://schemas.microsoft.com/office/drawing/2014/main" val="2657402196"/>
                    </a:ext>
                  </a:extLst>
                </a:gridCol>
                <a:gridCol w="329184">
                  <a:extLst>
                    <a:ext uri="{9D8B030D-6E8A-4147-A177-3AD203B41FA5}">
                      <a16:colId xmlns:a16="http://schemas.microsoft.com/office/drawing/2014/main" val="4072353583"/>
                    </a:ext>
                  </a:extLst>
                </a:gridCol>
                <a:gridCol w="1316736">
                  <a:extLst>
                    <a:ext uri="{9D8B030D-6E8A-4147-A177-3AD203B41FA5}">
                      <a16:colId xmlns:a16="http://schemas.microsoft.com/office/drawing/2014/main" val="71963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9029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- 2018-11-21 08:09:26</a:t>
                      </a:r>
                      <a:r>
                        <a:rPr kumimoji="0" lang="en-US" sz="1000" b="0" i="0" u="none" strike="noStrike" kern="1200" cap="none" spc="0" normalizeH="0" baseline="0" noProof="0">
                          <a:ln>
                            <a:noFill/>
                          </a:ln>
                          <a:solidFill>
                            <a:prstClr val="black"/>
                          </a:solidFill>
                          <a:effectLst/>
                          <a:uLnTx/>
                          <a:uFillTx/>
                          <a:latin typeface="+mn-lt"/>
                          <a:ea typeface="+mn-ea"/>
                          <a:cs typeface="+mn-cs"/>
                        </a:rPr>
                        <a:t>
This season’s hottest toy won’t till your soil, but this deal on a cultivator will.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FB_LINK_Black_Friday_Cultivator_1122-1125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Alabama; Arizona; California; Florida; Georgia; Louisiana; Mississippi; New Mexico; North Carolina; South Carolina; Texas; Ages: 25 - 60; Interests: Gardening, Lawn or Home and garden</a:t>
                      </a:r>
                    </a:p>
                  </a:txBody>
                  <a:tcPr/>
                </a:tc>
                <a:extLst>
                  <a:ext uri="{0D108BD9-81ED-4DB2-BD59-A6C34878D82A}">
                    <a16:rowId xmlns:a16="http://schemas.microsoft.com/office/drawing/2014/main" val="3916084787"/>
                  </a:ext>
                </a:extLst>
              </a:tr>
            </a:tbl>
          </a:graphicData>
        </a:graphic>
      </p:graphicFrame>
      <p:sp>
        <p:nvSpPr>
          <p:cNvPr id="4" name="Text Placeholder 3">
            <a:extLst>
              <a:ext uri="{FF2B5EF4-FFF2-40B4-BE49-F238E27FC236}">
                <a16:creationId xmlns:a16="http://schemas.microsoft.com/office/drawing/2014/main" id="{C7C3A0E4-1B7B-43F9-AA06-A820F364C61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230813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69E6-CBB2-4AD2-96B2-A548D66F5BB5}"/>
              </a:ext>
            </a:extLst>
          </p:cNvPr>
          <p:cNvSpPr>
            <a:spLocks noGrp="1"/>
          </p:cNvSpPr>
          <p:nvPr>
            <p:ph type="title"/>
          </p:nvPr>
        </p:nvSpPr>
        <p:spPr/>
        <p:txBody>
          <a:bodyPr/>
          <a:lstStyle/>
          <a:p>
            <a:r>
              <a:rPr lang="en-US"/>
              <a:t>Facebook Ads Performance Table | Troy-Bilt - 9 of 26</a:t>
            </a:r>
          </a:p>
        </p:txBody>
      </p:sp>
      <p:graphicFrame>
        <p:nvGraphicFramePr>
          <p:cNvPr id="5" name="Table Placeholder 4">
            <a:extLst>
              <a:ext uri="{FF2B5EF4-FFF2-40B4-BE49-F238E27FC236}">
                <a16:creationId xmlns:a16="http://schemas.microsoft.com/office/drawing/2014/main" id="{8B440BA7-0FF4-4000-8D44-A38EC67B193B}"/>
              </a:ext>
            </a:extLst>
          </p:cNvPr>
          <p:cNvGraphicFramePr>
            <a:graphicFrameLocks noGrp="1"/>
          </p:cNvGraphicFramePr>
          <p:nvPr>
            <p:ph type="tbl" sz="quarter" idx="13"/>
            <p:extLst>
              <p:ext uri="{D42A27DB-BD31-4B8C-83A1-F6EECF244321}">
                <p14:modId xmlns:p14="http://schemas.microsoft.com/office/powerpoint/2010/main" val="3735071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88836432"/>
                    </a:ext>
                  </a:extLst>
                </a:gridCol>
                <a:gridCol w="329184">
                  <a:extLst>
                    <a:ext uri="{9D8B030D-6E8A-4147-A177-3AD203B41FA5}">
                      <a16:colId xmlns:a16="http://schemas.microsoft.com/office/drawing/2014/main" val="661614017"/>
                    </a:ext>
                  </a:extLst>
                </a:gridCol>
                <a:gridCol w="329184">
                  <a:extLst>
                    <a:ext uri="{9D8B030D-6E8A-4147-A177-3AD203B41FA5}">
                      <a16:colId xmlns:a16="http://schemas.microsoft.com/office/drawing/2014/main" val="740580505"/>
                    </a:ext>
                  </a:extLst>
                </a:gridCol>
                <a:gridCol w="329184">
                  <a:extLst>
                    <a:ext uri="{9D8B030D-6E8A-4147-A177-3AD203B41FA5}">
                      <a16:colId xmlns:a16="http://schemas.microsoft.com/office/drawing/2014/main" val="464781862"/>
                    </a:ext>
                  </a:extLst>
                </a:gridCol>
                <a:gridCol w="329184">
                  <a:extLst>
                    <a:ext uri="{9D8B030D-6E8A-4147-A177-3AD203B41FA5}">
                      <a16:colId xmlns:a16="http://schemas.microsoft.com/office/drawing/2014/main" val="1191579500"/>
                    </a:ext>
                  </a:extLst>
                </a:gridCol>
                <a:gridCol w="329184">
                  <a:extLst>
                    <a:ext uri="{9D8B030D-6E8A-4147-A177-3AD203B41FA5}">
                      <a16:colId xmlns:a16="http://schemas.microsoft.com/office/drawing/2014/main" val="958811040"/>
                    </a:ext>
                  </a:extLst>
                </a:gridCol>
                <a:gridCol w="329184">
                  <a:extLst>
                    <a:ext uri="{9D8B030D-6E8A-4147-A177-3AD203B41FA5}">
                      <a16:colId xmlns:a16="http://schemas.microsoft.com/office/drawing/2014/main" val="2917050272"/>
                    </a:ext>
                  </a:extLst>
                </a:gridCol>
                <a:gridCol w="329184">
                  <a:extLst>
                    <a:ext uri="{9D8B030D-6E8A-4147-A177-3AD203B41FA5}">
                      <a16:colId xmlns:a16="http://schemas.microsoft.com/office/drawing/2014/main" val="1164080617"/>
                    </a:ext>
                  </a:extLst>
                </a:gridCol>
                <a:gridCol w="329184">
                  <a:extLst>
                    <a:ext uri="{9D8B030D-6E8A-4147-A177-3AD203B41FA5}">
                      <a16:colId xmlns:a16="http://schemas.microsoft.com/office/drawing/2014/main" val="3649975306"/>
                    </a:ext>
                  </a:extLst>
                </a:gridCol>
                <a:gridCol w="329184">
                  <a:extLst>
                    <a:ext uri="{9D8B030D-6E8A-4147-A177-3AD203B41FA5}">
                      <a16:colId xmlns:a16="http://schemas.microsoft.com/office/drawing/2014/main" val="2079453551"/>
                    </a:ext>
                  </a:extLst>
                </a:gridCol>
                <a:gridCol w="329184">
                  <a:extLst>
                    <a:ext uri="{9D8B030D-6E8A-4147-A177-3AD203B41FA5}">
                      <a16:colId xmlns:a16="http://schemas.microsoft.com/office/drawing/2014/main" val="355514035"/>
                    </a:ext>
                  </a:extLst>
                </a:gridCol>
                <a:gridCol w="329184">
                  <a:extLst>
                    <a:ext uri="{9D8B030D-6E8A-4147-A177-3AD203B41FA5}">
                      <a16:colId xmlns:a16="http://schemas.microsoft.com/office/drawing/2014/main" val="848552721"/>
                    </a:ext>
                  </a:extLst>
                </a:gridCol>
                <a:gridCol w="329184">
                  <a:extLst>
                    <a:ext uri="{9D8B030D-6E8A-4147-A177-3AD203B41FA5}">
                      <a16:colId xmlns:a16="http://schemas.microsoft.com/office/drawing/2014/main" val="3654232037"/>
                    </a:ext>
                  </a:extLst>
                </a:gridCol>
                <a:gridCol w="329184">
                  <a:extLst>
                    <a:ext uri="{9D8B030D-6E8A-4147-A177-3AD203B41FA5}">
                      <a16:colId xmlns:a16="http://schemas.microsoft.com/office/drawing/2014/main" val="702747185"/>
                    </a:ext>
                  </a:extLst>
                </a:gridCol>
                <a:gridCol w="329184">
                  <a:extLst>
                    <a:ext uri="{9D8B030D-6E8A-4147-A177-3AD203B41FA5}">
                      <a16:colId xmlns:a16="http://schemas.microsoft.com/office/drawing/2014/main" val="476937104"/>
                    </a:ext>
                  </a:extLst>
                </a:gridCol>
                <a:gridCol w="329184">
                  <a:extLst>
                    <a:ext uri="{9D8B030D-6E8A-4147-A177-3AD203B41FA5}">
                      <a16:colId xmlns:a16="http://schemas.microsoft.com/office/drawing/2014/main" val="1737696989"/>
                    </a:ext>
                  </a:extLst>
                </a:gridCol>
                <a:gridCol w="329184">
                  <a:extLst>
                    <a:ext uri="{9D8B030D-6E8A-4147-A177-3AD203B41FA5}">
                      <a16:colId xmlns:a16="http://schemas.microsoft.com/office/drawing/2014/main" val="2733211108"/>
                    </a:ext>
                  </a:extLst>
                </a:gridCol>
                <a:gridCol w="1316736">
                  <a:extLst>
                    <a:ext uri="{9D8B030D-6E8A-4147-A177-3AD203B41FA5}">
                      <a16:colId xmlns:a16="http://schemas.microsoft.com/office/drawing/2014/main" val="252354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1871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- 2018-11-21 07:34:35</a:t>
                      </a:r>
                      <a:r>
                        <a:rPr kumimoji="0" lang="en-US" sz="1000" b="0" i="0" u="none" strike="noStrike" kern="1200" cap="none" spc="0" normalizeH="0" baseline="0" noProof="0">
                          <a:ln>
                            <a:noFill/>
                          </a:ln>
                          <a:solidFill>
                            <a:prstClr val="black"/>
                          </a:solidFill>
                          <a:effectLst/>
                          <a:uLnTx/>
                          <a:uFillTx/>
                          <a:latin typeface="+mn-lt"/>
                          <a:ea typeface="+mn-ea"/>
                          <a:cs typeface="+mn-cs"/>
                        </a:rPr>
                        <a:t>
It’s time to Deck the Garage with up to 0 in savings.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FB_LINK_Black_Friday_THD_Carousel_1123-1125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25 - 60</a:t>
                      </a:r>
                    </a:p>
                  </a:txBody>
                  <a:tcPr/>
                </a:tc>
                <a:extLst>
                  <a:ext uri="{0D108BD9-81ED-4DB2-BD59-A6C34878D82A}">
                    <a16:rowId xmlns:a16="http://schemas.microsoft.com/office/drawing/2014/main" val="2198589478"/>
                  </a:ext>
                </a:extLst>
              </a:tr>
            </a:tbl>
          </a:graphicData>
        </a:graphic>
      </p:graphicFrame>
      <p:sp>
        <p:nvSpPr>
          <p:cNvPr id="4" name="Text Placeholder 3">
            <a:extLst>
              <a:ext uri="{FF2B5EF4-FFF2-40B4-BE49-F238E27FC236}">
                <a16:creationId xmlns:a16="http://schemas.microsoft.com/office/drawing/2014/main" id="{B7CAE605-F440-497B-9D60-D71E13C7C34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922019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6910-FCA1-41E3-A74C-AF8F27F89046}"/>
              </a:ext>
            </a:extLst>
          </p:cNvPr>
          <p:cNvSpPr>
            <a:spLocks noGrp="1"/>
          </p:cNvSpPr>
          <p:nvPr>
            <p:ph type="title"/>
          </p:nvPr>
        </p:nvSpPr>
        <p:spPr/>
        <p:txBody>
          <a:bodyPr/>
          <a:lstStyle/>
          <a:p>
            <a:r>
              <a:rPr lang="en-US"/>
              <a:t>Facebook Ads Performance Table | Troy-Bilt - 10 of 26</a:t>
            </a:r>
          </a:p>
        </p:txBody>
      </p:sp>
      <p:graphicFrame>
        <p:nvGraphicFramePr>
          <p:cNvPr id="5" name="Table Placeholder 4">
            <a:extLst>
              <a:ext uri="{FF2B5EF4-FFF2-40B4-BE49-F238E27FC236}">
                <a16:creationId xmlns:a16="http://schemas.microsoft.com/office/drawing/2014/main" id="{330FA77C-A682-408F-8FBB-0B6037E50852}"/>
              </a:ext>
            </a:extLst>
          </p:cNvPr>
          <p:cNvGraphicFramePr>
            <a:graphicFrameLocks noGrp="1"/>
          </p:cNvGraphicFramePr>
          <p:nvPr>
            <p:ph type="tbl" sz="quarter" idx="13"/>
            <p:extLst>
              <p:ext uri="{D42A27DB-BD31-4B8C-83A1-F6EECF244321}">
                <p14:modId xmlns:p14="http://schemas.microsoft.com/office/powerpoint/2010/main" val="231188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1539050"/>
                    </a:ext>
                  </a:extLst>
                </a:gridCol>
                <a:gridCol w="329184">
                  <a:extLst>
                    <a:ext uri="{9D8B030D-6E8A-4147-A177-3AD203B41FA5}">
                      <a16:colId xmlns:a16="http://schemas.microsoft.com/office/drawing/2014/main" val="416709812"/>
                    </a:ext>
                  </a:extLst>
                </a:gridCol>
                <a:gridCol w="329184">
                  <a:extLst>
                    <a:ext uri="{9D8B030D-6E8A-4147-A177-3AD203B41FA5}">
                      <a16:colId xmlns:a16="http://schemas.microsoft.com/office/drawing/2014/main" val="163701987"/>
                    </a:ext>
                  </a:extLst>
                </a:gridCol>
                <a:gridCol w="329184">
                  <a:extLst>
                    <a:ext uri="{9D8B030D-6E8A-4147-A177-3AD203B41FA5}">
                      <a16:colId xmlns:a16="http://schemas.microsoft.com/office/drawing/2014/main" val="650631201"/>
                    </a:ext>
                  </a:extLst>
                </a:gridCol>
                <a:gridCol w="329184">
                  <a:extLst>
                    <a:ext uri="{9D8B030D-6E8A-4147-A177-3AD203B41FA5}">
                      <a16:colId xmlns:a16="http://schemas.microsoft.com/office/drawing/2014/main" val="511507093"/>
                    </a:ext>
                  </a:extLst>
                </a:gridCol>
                <a:gridCol w="329184">
                  <a:extLst>
                    <a:ext uri="{9D8B030D-6E8A-4147-A177-3AD203B41FA5}">
                      <a16:colId xmlns:a16="http://schemas.microsoft.com/office/drawing/2014/main" val="3293396460"/>
                    </a:ext>
                  </a:extLst>
                </a:gridCol>
                <a:gridCol w="329184">
                  <a:extLst>
                    <a:ext uri="{9D8B030D-6E8A-4147-A177-3AD203B41FA5}">
                      <a16:colId xmlns:a16="http://schemas.microsoft.com/office/drawing/2014/main" val="3479111505"/>
                    </a:ext>
                  </a:extLst>
                </a:gridCol>
                <a:gridCol w="329184">
                  <a:extLst>
                    <a:ext uri="{9D8B030D-6E8A-4147-A177-3AD203B41FA5}">
                      <a16:colId xmlns:a16="http://schemas.microsoft.com/office/drawing/2014/main" val="1694242373"/>
                    </a:ext>
                  </a:extLst>
                </a:gridCol>
                <a:gridCol w="329184">
                  <a:extLst>
                    <a:ext uri="{9D8B030D-6E8A-4147-A177-3AD203B41FA5}">
                      <a16:colId xmlns:a16="http://schemas.microsoft.com/office/drawing/2014/main" val="906183900"/>
                    </a:ext>
                  </a:extLst>
                </a:gridCol>
                <a:gridCol w="329184">
                  <a:extLst>
                    <a:ext uri="{9D8B030D-6E8A-4147-A177-3AD203B41FA5}">
                      <a16:colId xmlns:a16="http://schemas.microsoft.com/office/drawing/2014/main" val="3219240691"/>
                    </a:ext>
                  </a:extLst>
                </a:gridCol>
                <a:gridCol w="329184">
                  <a:extLst>
                    <a:ext uri="{9D8B030D-6E8A-4147-A177-3AD203B41FA5}">
                      <a16:colId xmlns:a16="http://schemas.microsoft.com/office/drawing/2014/main" val="2057236396"/>
                    </a:ext>
                  </a:extLst>
                </a:gridCol>
                <a:gridCol w="329184">
                  <a:extLst>
                    <a:ext uri="{9D8B030D-6E8A-4147-A177-3AD203B41FA5}">
                      <a16:colId xmlns:a16="http://schemas.microsoft.com/office/drawing/2014/main" val="344985452"/>
                    </a:ext>
                  </a:extLst>
                </a:gridCol>
                <a:gridCol w="329184">
                  <a:extLst>
                    <a:ext uri="{9D8B030D-6E8A-4147-A177-3AD203B41FA5}">
                      <a16:colId xmlns:a16="http://schemas.microsoft.com/office/drawing/2014/main" val="1027507373"/>
                    </a:ext>
                  </a:extLst>
                </a:gridCol>
                <a:gridCol w="329184">
                  <a:extLst>
                    <a:ext uri="{9D8B030D-6E8A-4147-A177-3AD203B41FA5}">
                      <a16:colId xmlns:a16="http://schemas.microsoft.com/office/drawing/2014/main" val="3558564196"/>
                    </a:ext>
                  </a:extLst>
                </a:gridCol>
                <a:gridCol w="329184">
                  <a:extLst>
                    <a:ext uri="{9D8B030D-6E8A-4147-A177-3AD203B41FA5}">
                      <a16:colId xmlns:a16="http://schemas.microsoft.com/office/drawing/2014/main" val="1063583781"/>
                    </a:ext>
                  </a:extLst>
                </a:gridCol>
                <a:gridCol w="329184">
                  <a:extLst>
                    <a:ext uri="{9D8B030D-6E8A-4147-A177-3AD203B41FA5}">
                      <a16:colId xmlns:a16="http://schemas.microsoft.com/office/drawing/2014/main" val="3908010263"/>
                    </a:ext>
                  </a:extLst>
                </a:gridCol>
                <a:gridCol w="329184">
                  <a:extLst>
                    <a:ext uri="{9D8B030D-6E8A-4147-A177-3AD203B41FA5}">
                      <a16:colId xmlns:a16="http://schemas.microsoft.com/office/drawing/2014/main" val="1232171441"/>
                    </a:ext>
                  </a:extLst>
                </a:gridCol>
                <a:gridCol w="1316736">
                  <a:extLst>
                    <a:ext uri="{9D8B030D-6E8A-4147-A177-3AD203B41FA5}">
                      <a16:colId xmlns:a16="http://schemas.microsoft.com/office/drawing/2014/main" val="6995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4012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- 2018-11-21 07:26:15</a:t>
                      </a:r>
                      <a:r>
                        <a:rPr kumimoji="0" lang="en-US" sz="1000" b="0" i="0" u="none" strike="noStrike" kern="1200" cap="none" spc="0" normalizeH="0" baseline="0" noProof="0">
                          <a:ln>
                            <a:noFill/>
                          </a:ln>
                          <a:solidFill>
                            <a:prstClr val="black"/>
                          </a:solidFill>
                          <a:effectLst/>
                          <a:uLnTx/>
                          <a:uFillTx/>
                          <a:latin typeface="+mn-lt"/>
                          <a:ea typeface="+mn-ea"/>
                          <a:cs typeface="+mn-cs"/>
                        </a:rPr>
                        <a:t>
It’s time to Deck the Garage with up to 0 in savings.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FB_LINK_Black_Friday_THD_Carousel_1122-1122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Colorado; Connecticut; Delaware; Idaho; Illinois; Indiana; Iowa; Kansas; Maine; Maryland; Massachusetts; Michigan; Minnesota; Missouri; Montana; Nebraska; New Jersey; New York; North Dakota; Ohio; Pennsylvania; Rhode Island; South Dakota; Vermont; Virginia; Washington; Wisconsin; Ages: 25 - 60</a:t>
                      </a:r>
                    </a:p>
                  </a:txBody>
                  <a:tcPr/>
                </a:tc>
                <a:extLst>
                  <a:ext uri="{0D108BD9-81ED-4DB2-BD59-A6C34878D82A}">
                    <a16:rowId xmlns:a16="http://schemas.microsoft.com/office/drawing/2014/main" val="3006847276"/>
                  </a:ext>
                </a:extLst>
              </a:tr>
            </a:tbl>
          </a:graphicData>
        </a:graphic>
      </p:graphicFrame>
      <p:sp>
        <p:nvSpPr>
          <p:cNvPr id="4" name="Text Placeholder 3">
            <a:extLst>
              <a:ext uri="{FF2B5EF4-FFF2-40B4-BE49-F238E27FC236}">
                <a16:creationId xmlns:a16="http://schemas.microsoft.com/office/drawing/2014/main" id="{D32D0AD9-E801-4E28-8017-789DA7952AB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809278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237EC-B64F-4C37-9CB7-214F100F760D}"/>
              </a:ext>
            </a:extLst>
          </p:cNvPr>
          <p:cNvSpPr>
            <a:spLocks noGrp="1"/>
          </p:cNvSpPr>
          <p:nvPr>
            <p:ph type="title"/>
          </p:nvPr>
        </p:nvSpPr>
        <p:spPr/>
        <p:txBody>
          <a:bodyPr/>
          <a:lstStyle/>
          <a:p>
            <a:r>
              <a:rPr lang="en-US"/>
              <a:t>Facebook Ads Performance Table | Troy-Bilt - 11 of 26</a:t>
            </a:r>
          </a:p>
        </p:txBody>
      </p:sp>
      <p:graphicFrame>
        <p:nvGraphicFramePr>
          <p:cNvPr id="5" name="Table Placeholder 4">
            <a:extLst>
              <a:ext uri="{FF2B5EF4-FFF2-40B4-BE49-F238E27FC236}">
                <a16:creationId xmlns:a16="http://schemas.microsoft.com/office/drawing/2014/main" id="{B6A2AB9A-37FC-4A68-8C97-8E0D0EEE40EC}"/>
              </a:ext>
            </a:extLst>
          </p:cNvPr>
          <p:cNvGraphicFramePr>
            <a:graphicFrameLocks noGrp="1"/>
          </p:cNvGraphicFramePr>
          <p:nvPr>
            <p:ph type="tbl" sz="quarter" idx="13"/>
            <p:extLst>
              <p:ext uri="{D42A27DB-BD31-4B8C-83A1-F6EECF244321}">
                <p14:modId xmlns:p14="http://schemas.microsoft.com/office/powerpoint/2010/main" val="114447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5334731"/>
                    </a:ext>
                  </a:extLst>
                </a:gridCol>
                <a:gridCol w="329184">
                  <a:extLst>
                    <a:ext uri="{9D8B030D-6E8A-4147-A177-3AD203B41FA5}">
                      <a16:colId xmlns:a16="http://schemas.microsoft.com/office/drawing/2014/main" val="1437729850"/>
                    </a:ext>
                  </a:extLst>
                </a:gridCol>
                <a:gridCol w="329184">
                  <a:extLst>
                    <a:ext uri="{9D8B030D-6E8A-4147-A177-3AD203B41FA5}">
                      <a16:colId xmlns:a16="http://schemas.microsoft.com/office/drawing/2014/main" val="2610847422"/>
                    </a:ext>
                  </a:extLst>
                </a:gridCol>
                <a:gridCol w="329184">
                  <a:extLst>
                    <a:ext uri="{9D8B030D-6E8A-4147-A177-3AD203B41FA5}">
                      <a16:colId xmlns:a16="http://schemas.microsoft.com/office/drawing/2014/main" val="3714534818"/>
                    </a:ext>
                  </a:extLst>
                </a:gridCol>
                <a:gridCol w="329184">
                  <a:extLst>
                    <a:ext uri="{9D8B030D-6E8A-4147-A177-3AD203B41FA5}">
                      <a16:colId xmlns:a16="http://schemas.microsoft.com/office/drawing/2014/main" val="731469939"/>
                    </a:ext>
                  </a:extLst>
                </a:gridCol>
                <a:gridCol w="329184">
                  <a:extLst>
                    <a:ext uri="{9D8B030D-6E8A-4147-A177-3AD203B41FA5}">
                      <a16:colId xmlns:a16="http://schemas.microsoft.com/office/drawing/2014/main" val="3025336845"/>
                    </a:ext>
                  </a:extLst>
                </a:gridCol>
                <a:gridCol w="329184">
                  <a:extLst>
                    <a:ext uri="{9D8B030D-6E8A-4147-A177-3AD203B41FA5}">
                      <a16:colId xmlns:a16="http://schemas.microsoft.com/office/drawing/2014/main" val="2722423609"/>
                    </a:ext>
                  </a:extLst>
                </a:gridCol>
                <a:gridCol w="329184">
                  <a:extLst>
                    <a:ext uri="{9D8B030D-6E8A-4147-A177-3AD203B41FA5}">
                      <a16:colId xmlns:a16="http://schemas.microsoft.com/office/drawing/2014/main" val="1274575431"/>
                    </a:ext>
                  </a:extLst>
                </a:gridCol>
                <a:gridCol w="329184">
                  <a:extLst>
                    <a:ext uri="{9D8B030D-6E8A-4147-A177-3AD203B41FA5}">
                      <a16:colId xmlns:a16="http://schemas.microsoft.com/office/drawing/2014/main" val="1227512210"/>
                    </a:ext>
                  </a:extLst>
                </a:gridCol>
                <a:gridCol w="329184">
                  <a:extLst>
                    <a:ext uri="{9D8B030D-6E8A-4147-A177-3AD203B41FA5}">
                      <a16:colId xmlns:a16="http://schemas.microsoft.com/office/drawing/2014/main" val="2077499242"/>
                    </a:ext>
                  </a:extLst>
                </a:gridCol>
                <a:gridCol w="329184">
                  <a:extLst>
                    <a:ext uri="{9D8B030D-6E8A-4147-A177-3AD203B41FA5}">
                      <a16:colId xmlns:a16="http://schemas.microsoft.com/office/drawing/2014/main" val="2840437893"/>
                    </a:ext>
                  </a:extLst>
                </a:gridCol>
                <a:gridCol w="329184">
                  <a:extLst>
                    <a:ext uri="{9D8B030D-6E8A-4147-A177-3AD203B41FA5}">
                      <a16:colId xmlns:a16="http://schemas.microsoft.com/office/drawing/2014/main" val="446821700"/>
                    </a:ext>
                  </a:extLst>
                </a:gridCol>
                <a:gridCol w="329184">
                  <a:extLst>
                    <a:ext uri="{9D8B030D-6E8A-4147-A177-3AD203B41FA5}">
                      <a16:colId xmlns:a16="http://schemas.microsoft.com/office/drawing/2014/main" val="4249358812"/>
                    </a:ext>
                  </a:extLst>
                </a:gridCol>
                <a:gridCol w="329184">
                  <a:extLst>
                    <a:ext uri="{9D8B030D-6E8A-4147-A177-3AD203B41FA5}">
                      <a16:colId xmlns:a16="http://schemas.microsoft.com/office/drawing/2014/main" val="889810317"/>
                    </a:ext>
                  </a:extLst>
                </a:gridCol>
                <a:gridCol w="329184">
                  <a:extLst>
                    <a:ext uri="{9D8B030D-6E8A-4147-A177-3AD203B41FA5}">
                      <a16:colId xmlns:a16="http://schemas.microsoft.com/office/drawing/2014/main" val="619230563"/>
                    </a:ext>
                  </a:extLst>
                </a:gridCol>
                <a:gridCol w="329184">
                  <a:extLst>
                    <a:ext uri="{9D8B030D-6E8A-4147-A177-3AD203B41FA5}">
                      <a16:colId xmlns:a16="http://schemas.microsoft.com/office/drawing/2014/main" val="4164698800"/>
                    </a:ext>
                  </a:extLst>
                </a:gridCol>
                <a:gridCol w="329184">
                  <a:extLst>
                    <a:ext uri="{9D8B030D-6E8A-4147-A177-3AD203B41FA5}">
                      <a16:colId xmlns:a16="http://schemas.microsoft.com/office/drawing/2014/main" val="3094953715"/>
                    </a:ext>
                  </a:extLst>
                </a:gridCol>
                <a:gridCol w="1316736">
                  <a:extLst>
                    <a:ext uri="{9D8B030D-6E8A-4147-A177-3AD203B41FA5}">
                      <a16:colId xmlns:a16="http://schemas.microsoft.com/office/drawing/2014/main" val="186893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2029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- 2018-11-15 14:32:30</a:t>
                      </a:r>
                      <a:r>
                        <a:rPr kumimoji="0" lang="en-US" sz="1000" b="0" i="0" u="none" strike="noStrike" kern="1200" cap="none" spc="0" normalizeH="0" baseline="0" noProof="0">
                          <a:ln>
                            <a:noFill/>
                          </a:ln>
                          <a:solidFill>
                            <a:prstClr val="black"/>
                          </a:solidFill>
                          <a:effectLst/>
                          <a:uLnTx/>
                          <a:uFillTx/>
                          <a:latin typeface="+mn-lt"/>
                          <a:ea typeface="+mn-ea"/>
                          <a:cs typeface="+mn-cs"/>
                        </a:rPr>
                        <a:t>
We’ve got three words for you, Winter Storm Avery: Bring. It. On.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LINK_Winter_Storm_Avery_11/15-11/16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Connecticut; Maryland; Massachusetts; New Jersey; New York; Pennsylvania; Rhode Island; Vermont; Ft. Wayne (DMA), Cleveland-Akron (Canton) (DMA), Erie (DMA), Indianapolis (DMA), Toledo (DMA), Harrisonburg (DMA), Roanoke-Lynchburg (DMA), Terre Haute (DMA), St. Louis (DMA), Champaign&amp;Sprngfld-Decatur (DMA); Ages: 25 - 60</a:t>
                      </a:r>
                    </a:p>
                  </a:txBody>
                  <a:tcPr/>
                </a:tc>
                <a:extLst>
                  <a:ext uri="{0D108BD9-81ED-4DB2-BD59-A6C34878D82A}">
                    <a16:rowId xmlns:a16="http://schemas.microsoft.com/office/drawing/2014/main" val="1241095086"/>
                  </a:ext>
                </a:extLst>
              </a:tr>
            </a:tbl>
          </a:graphicData>
        </a:graphic>
      </p:graphicFrame>
      <p:sp>
        <p:nvSpPr>
          <p:cNvPr id="4" name="Text Placeholder 3">
            <a:extLst>
              <a:ext uri="{FF2B5EF4-FFF2-40B4-BE49-F238E27FC236}">
                <a16:creationId xmlns:a16="http://schemas.microsoft.com/office/drawing/2014/main" id="{B26397BA-A85A-4EA1-8688-2FD64CB4F42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92807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48223-DD19-4017-BFF4-B5F6055E0E10}"/>
              </a:ext>
            </a:extLst>
          </p:cNvPr>
          <p:cNvSpPr>
            <a:spLocks noGrp="1"/>
          </p:cNvSpPr>
          <p:nvPr>
            <p:ph type="title"/>
          </p:nvPr>
        </p:nvSpPr>
        <p:spPr/>
        <p:txBody>
          <a:bodyPr/>
          <a:lstStyle/>
          <a:p>
            <a:r>
              <a:rPr lang="en-US"/>
              <a:t>Facebook Ads Performance Table | Troy-Bilt - 12 of 26</a:t>
            </a:r>
          </a:p>
        </p:txBody>
      </p:sp>
      <p:graphicFrame>
        <p:nvGraphicFramePr>
          <p:cNvPr id="5" name="Table Placeholder 4">
            <a:extLst>
              <a:ext uri="{FF2B5EF4-FFF2-40B4-BE49-F238E27FC236}">
                <a16:creationId xmlns:a16="http://schemas.microsoft.com/office/drawing/2014/main" id="{7955D481-FDFD-4959-8EBB-E6E2A09640A9}"/>
              </a:ext>
            </a:extLst>
          </p:cNvPr>
          <p:cNvGraphicFramePr>
            <a:graphicFrameLocks noGrp="1"/>
          </p:cNvGraphicFramePr>
          <p:nvPr>
            <p:ph type="tbl" sz="quarter" idx="13"/>
            <p:extLst>
              <p:ext uri="{D42A27DB-BD31-4B8C-83A1-F6EECF244321}">
                <p14:modId xmlns:p14="http://schemas.microsoft.com/office/powerpoint/2010/main" val="187563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6836898"/>
                    </a:ext>
                  </a:extLst>
                </a:gridCol>
                <a:gridCol w="329184">
                  <a:extLst>
                    <a:ext uri="{9D8B030D-6E8A-4147-A177-3AD203B41FA5}">
                      <a16:colId xmlns:a16="http://schemas.microsoft.com/office/drawing/2014/main" val="598673213"/>
                    </a:ext>
                  </a:extLst>
                </a:gridCol>
                <a:gridCol w="329184">
                  <a:extLst>
                    <a:ext uri="{9D8B030D-6E8A-4147-A177-3AD203B41FA5}">
                      <a16:colId xmlns:a16="http://schemas.microsoft.com/office/drawing/2014/main" val="1180578504"/>
                    </a:ext>
                  </a:extLst>
                </a:gridCol>
                <a:gridCol w="329184">
                  <a:extLst>
                    <a:ext uri="{9D8B030D-6E8A-4147-A177-3AD203B41FA5}">
                      <a16:colId xmlns:a16="http://schemas.microsoft.com/office/drawing/2014/main" val="1054865085"/>
                    </a:ext>
                  </a:extLst>
                </a:gridCol>
                <a:gridCol w="329184">
                  <a:extLst>
                    <a:ext uri="{9D8B030D-6E8A-4147-A177-3AD203B41FA5}">
                      <a16:colId xmlns:a16="http://schemas.microsoft.com/office/drawing/2014/main" val="3693443863"/>
                    </a:ext>
                  </a:extLst>
                </a:gridCol>
                <a:gridCol w="329184">
                  <a:extLst>
                    <a:ext uri="{9D8B030D-6E8A-4147-A177-3AD203B41FA5}">
                      <a16:colId xmlns:a16="http://schemas.microsoft.com/office/drawing/2014/main" val="1121405864"/>
                    </a:ext>
                  </a:extLst>
                </a:gridCol>
                <a:gridCol w="329184">
                  <a:extLst>
                    <a:ext uri="{9D8B030D-6E8A-4147-A177-3AD203B41FA5}">
                      <a16:colId xmlns:a16="http://schemas.microsoft.com/office/drawing/2014/main" val="1921360077"/>
                    </a:ext>
                  </a:extLst>
                </a:gridCol>
                <a:gridCol w="329184">
                  <a:extLst>
                    <a:ext uri="{9D8B030D-6E8A-4147-A177-3AD203B41FA5}">
                      <a16:colId xmlns:a16="http://schemas.microsoft.com/office/drawing/2014/main" val="4289684607"/>
                    </a:ext>
                  </a:extLst>
                </a:gridCol>
                <a:gridCol w="329184">
                  <a:extLst>
                    <a:ext uri="{9D8B030D-6E8A-4147-A177-3AD203B41FA5}">
                      <a16:colId xmlns:a16="http://schemas.microsoft.com/office/drawing/2014/main" val="2984167620"/>
                    </a:ext>
                  </a:extLst>
                </a:gridCol>
                <a:gridCol w="329184">
                  <a:extLst>
                    <a:ext uri="{9D8B030D-6E8A-4147-A177-3AD203B41FA5}">
                      <a16:colId xmlns:a16="http://schemas.microsoft.com/office/drawing/2014/main" val="1435293726"/>
                    </a:ext>
                  </a:extLst>
                </a:gridCol>
                <a:gridCol w="329184">
                  <a:extLst>
                    <a:ext uri="{9D8B030D-6E8A-4147-A177-3AD203B41FA5}">
                      <a16:colId xmlns:a16="http://schemas.microsoft.com/office/drawing/2014/main" val="2166496683"/>
                    </a:ext>
                  </a:extLst>
                </a:gridCol>
                <a:gridCol w="329184">
                  <a:extLst>
                    <a:ext uri="{9D8B030D-6E8A-4147-A177-3AD203B41FA5}">
                      <a16:colId xmlns:a16="http://schemas.microsoft.com/office/drawing/2014/main" val="762479167"/>
                    </a:ext>
                  </a:extLst>
                </a:gridCol>
                <a:gridCol w="329184">
                  <a:extLst>
                    <a:ext uri="{9D8B030D-6E8A-4147-A177-3AD203B41FA5}">
                      <a16:colId xmlns:a16="http://schemas.microsoft.com/office/drawing/2014/main" val="2600819696"/>
                    </a:ext>
                  </a:extLst>
                </a:gridCol>
                <a:gridCol w="329184">
                  <a:extLst>
                    <a:ext uri="{9D8B030D-6E8A-4147-A177-3AD203B41FA5}">
                      <a16:colId xmlns:a16="http://schemas.microsoft.com/office/drawing/2014/main" val="2537003345"/>
                    </a:ext>
                  </a:extLst>
                </a:gridCol>
                <a:gridCol w="329184">
                  <a:extLst>
                    <a:ext uri="{9D8B030D-6E8A-4147-A177-3AD203B41FA5}">
                      <a16:colId xmlns:a16="http://schemas.microsoft.com/office/drawing/2014/main" val="2071625503"/>
                    </a:ext>
                  </a:extLst>
                </a:gridCol>
                <a:gridCol w="329184">
                  <a:extLst>
                    <a:ext uri="{9D8B030D-6E8A-4147-A177-3AD203B41FA5}">
                      <a16:colId xmlns:a16="http://schemas.microsoft.com/office/drawing/2014/main" val="3183470283"/>
                    </a:ext>
                  </a:extLst>
                </a:gridCol>
                <a:gridCol w="329184">
                  <a:extLst>
                    <a:ext uri="{9D8B030D-6E8A-4147-A177-3AD203B41FA5}">
                      <a16:colId xmlns:a16="http://schemas.microsoft.com/office/drawing/2014/main" val="1256907978"/>
                    </a:ext>
                  </a:extLst>
                </a:gridCol>
                <a:gridCol w="1316736">
                  <a:extLst>
                    <a:ext uri="{9D8B030D-6E8A-4147-A177-3AD203B41FA5}">
                      <a16:colId xmlns:a16="http://schemas.microsoft.com/office/drawing/2014/main" val="1930732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2701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- 2018-11-07 11:37:17</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FB_LINK_THD_Snow_Preseason_Retargeting_Nov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Lookalike (US, 1%) - 2018 THD Snow Retargeting Audience</a:t>
                      </a:r>
                    </a:p>
                  </a:txBody>
                  <a:tcPr/>
                </a:tc>
                <a:extLst>
                  <a:ext uri="{0D108BD9-81ED-4DB2-BD59-A6C34878D82A}">
                    <a16:rowId xmlns:a16="http://schemas.microsoft.com/office/drawing/2014/main" val="2276119834"/>
                  </a:ext>
                </a:extLst>
              </a:tr>
            </a:tbl>
          </a:graphicData>
        </a:graphic>
      </p:graphicFrame>
      <p:sp>
        <p:nvSpPr>
          <p:cNvPr id="4" name="Text Placeholder 3">
            <a:extLst>
              <a:ext uri="{FF2B5EF4-FFF2-40B4-BE49-F238E27FC236}">
                <a16:creationId xmlns:a16="http://schemas.microsoft.com/office/drawing/2014/main" id="{2C90F09C-1099-42F8-BFD9-0A0B2F3833B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42090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D6CF-1B62-4F74-BC72-40B65E132F33}"/>
              </a:ext>
            </a:extLst>
          </p:cNvPr>
          <p:cNvSpPr>
            <a:spLocks noGrp="1"/>
          </p:cNvSpPr>
          <p:nvPr>
            <p:ph type="title"/>
          </p:nvPr>
        </p:nvSpPr>
        <p:spPr/>
        <p:txBody>
          <a:bodyPr/>
          <a:lstStyle/>
          <a:p>
            <a:r>
              <a:rPr lang="en-US"/>
              <a:t>Facebook Ads Performance Table | Troy-Bilt - 13 of 26</a:t>
            </a:r>
          </a:p>
        </p:txBody>
      </p:sp>
      <p:graphicFrame>
        <p:nvGraphicFramePr>
          <p:cNvPr id="5" name="Table Placeholder 4">
            <a:extLst>
              <a:ext uri="{FF2B5EF4-FFF2-40B4-BE49-F238E27FC236}">
                <a16:creationId xmlns:a16="http://schemas.microsoft.com/office/drawing/2014/main" id="{51E3EFCD-8C36-4BE7-BCF1-ADD350C8CD0A}"/>
              </a:ext>
            </a:extLst>
          </p:cNvPr>
          <p:cNvGraphicFramePr>
            <a:graphicFrameLocks noGrp="1"/>
          </p:cNvGraphicFramePr>
          <p:nvPr>
            <p:ph type="tbl" sz="quarter" idx="13"/>
            <p:extLst>
              <p:ext uri="{D42A27DB-BD31-4B8C-83A1-F6EECF244321}">
                <p14:modId xmlns:p14="http://schemas.microsoft.com/office/powerpoint/2010/main" val="3551390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2672303"/>
                    </a:ext>
                  </a:extLst>
                </a:gridCol>
                <a:gridCol w="329184">
                  <a:extLst>
                    <a:ext uri="{9D8B030D-6E8A-4147-A177-3AD203B41FA5}">
                      <a16:colId xmlns:a16="http://schemas.microsoft.com/office/drawing/2014/main" val="1234736126"/>
                    </a:ext>
                  </a:extLst>
                </a:gridCol>
                <a:gridCol w="329184">
                  <a:extLst>
                    <a:ext uri="{9D8B030D-6E8A-4147-A177-3AD203B41FA5}">
                      <a16:colId xmlns:a16="http://schemas.microsoft.com/office/drawing/2014/main" val="1663959511"/>
                    </a:ext>
                  </a:extLst>
                </a:gridCol>
                <a:gridCol w="329184">
                  <a:extLst>
                    <a:ext uri="{9D8B030D-6E8A-4147-A177-3AD203B41FA5}">
                      <a16:colId xmlns:a16="http://schemas.microsoft.com/office/drawing/2014/main" val="579956822"/>
                    </a:ext>
                  </a:extLst>
                </a:gridCol>
                <a:gridCol w="329184">
                  <a:extLst>
                    <a:ext uri="{9D8B030D-6E8A-4147-A177-3AD203B41FA5}">
                      <a16:colId xmlns:a16="http://schemas.microsoft.com/office/drawing/2014/main" val="4023324180"/>
                    </a:ext>
                  </a:extLst>
                </a:gridCol>
                <a:gridCol w="329184">
                  <a:extLst>
                    <a:ext uri="{9D8B030D-6E8A-4147-A177-3AD203B41FA5}">
                      <a16:colId xmlns:a16="http://schemas.microsoft.com/office/drawing/2014/main" val="2303892243"/>
                    </a:ext>
                  </a:extLst>
                </a:gridCol>
                <a:gridCol w="329184">
                  <a:extLst>
                    <a:ext uri="{9D8B030D-6E8A-4147-A177-3AD203B41FA5}">
                      <a16:colId xmlns:a16="http://schemas.microsoft.com/office/drawing/2014/main" val="1779760242"/>
                    </a:ext>
                  </a:extLst>
                </a:gridCol>
                <a:gridCol w="329184">
                  <a:extLst>
                    <a:ext uri="{9D8B030D-6E8A-4147-A177-3AD203B41FA5}">
                      <a16:colId xmlns:a16="http://schemas.microsoft.com/office/drawing/2014/main" val="2452982250"/>
                    </a:ext>
                  </a:extLst>
                </a:gridCol>
                <a:gridCol w="329184">
                  <a:extLst>
                    <a:ext uri="{9D8B030D-6E8A-4147-A177-3AD203B41FA5}">
                      <a16:colId xmlns:a16="http://schemas.microsoft.com/office/drawing/2014/main" val="1510312678"/>
                    </a:ext>
                  </a:extLst>
                </a:gridCol>
                <a:gridCol w="329184">
                  <a:extLst>
                    <a:ext uri="{9D8B030D-6E8A-4147-A177-3AD203B41FA5}">
                      <a16:colId xmlns:a16="http://schemas.microsoft.com/office/drawing/2014/main" val="1574115322"/>
                    </a:ext>
                  </a:extLst>
                </a:gridCol>
                <a:gridCol w="329184">
                  <a:extLst>
                    <a:ext uri="{9D8B030D-6E8A-4147-A177-3AD203B41FA5}">
                      <a16:colId xmlns:a16="http://schemas.microsoft.com/office/drawing/2014/main" val="1448451883"/>
                    </a:ext>
                  </a:extLst>
                </a:gridCol>
                <a:gridCol w="329184">
                  <a:extLst>
                    <a:ext uri="{9D8B030D-6E8A-4147-A177-3AD203B41FA5}">
                      <a16:colId xmlns:a16="http://schemas.microsoft.com/office/drawing/2014/main" val="2122014747"/>
                    </a:ext>
                  </a:extLst>
                </a:gridCol>
                <a:gridCol w="329184">
                  <a:extLst>
                    <a:ext uri="{9D8B030D-6E8A-4147-A177-3AD203B41FA5}">
                      <a16:colId xmlns:a16="http://schemas.microsoft.com/office/drawing/2014/main" val="2459148646"/>
                    </a:ext>
                  </a:extLst>
                </a:gridCol>
                <a:gridCol w="329184">
                  <a:extLst>
                    <a:ext uri="{9D8B030D-6E8A-4147-A177-3AD203B41FA5}">
                      <a16:colId xmlns:a16="http://schemas.microsoft.com/office/drawing/2014/main" val="1324357682"/>
                    </a:ext>
                  </a:extLst>
                </a:gridCol>
                <a:gridCol w="329184">
                  <a:extLst>
                    <a:ext uri="{9D8B030D-6E8A-4147-A177-3AD203B41FA5}">
                      <a16:colId xmlns:a16="http://schemas.microsoft.com/office/drawing/2014/main" val="708384316"/>
                    </a:ext>
                  </a:extLst>
                </a:gridCol>
                <a:gridCol w="329184">
                  <a:extLst>
                    <a:ext uri="{9D8B030D-6E8A-4147-A177-3AD203B41FA5}">
                      <a16:colId xmlns:a16="http://schemas.microsoft.com/office/drawing/2014/main" val="3923347995"/>
                    </a:ext>
                  </a:extLst>
                </a:gridCol>
                <a:gridCol w="329184">
                  <a:extLst>
                    <a:ext uri="{9D8B030D-6E8A-4147-A177-3AD203B41FA5}">
                      <a16:colId xmlns:a16="http://schemas.microsoft.com/office/drawing/2014/main" val="2164651327"/>
                    </a:ext>
                  </a:extLst>
                </a:gridCol>
                <a:gridCol w="1316736">
                  <a:extLst>
                    <a:ext uri="{9D8B030D-6E8A-4147-A177-3AD203B41FA5}">
                      <a16:colId xmlns:a16="http://schemas.microsoft.com/office/drawing/2014/main" val="28661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8990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- 2018-11-07 11:07:11</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FB_LINK_THD_Snow_Preseason_Retargeting_Nov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All Website Visitor Retargeting</a:t>
                      </a:r>
                    </a:p>
                  </a:txBody>
                  <a:tcPr/>
                </a:tc>
                <a:extLst>
                  <a:ext uri="{0D108BD9-81ED-4DB2-BD59-A6C34878D82A}">
                    <a16:rowId xmlns:a16="http://schemas.microsoft.com/office/drawing/2014/main" val="1840437133"/>
                  </a:ext>
                </a:extLst>
              </a:tr>
            </a:tbl>
          </a:graphicData>
        </a:graphic>
      </p:graphicFrame>
      <p:sp>
        <p:nvSpPr>
          <p:cNvPr id="4" name="Text Placeholder 3">
            <a:extLst>
              <a:ext uri="{FF2B5EF4-FFF2-40B4-BE49-F238E27FC236}">
                <a16:creationId xmlns:a16="http://schemas.microsoft.com/office/drawing/2014/main" id="{F00BD440-A5D3-4926-9E0A-7144AF8DC1B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0129314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BEF0-4301-416D-9423-76FFDF9CFE4C}"/>
              </a:ext>
            </a:extLst>
          </p:cNvPr>
          <p:cNvSpPr>
            <a:spLocks noGrp="1"/>
          </p:cNvSpPr>
          <p:nvPr>
            <p:ph type="title"/>
          </p:nvPr>
        </p:nvSpPr>
        <p:spPr/>
        <p:txBody>
          <a:bodyPr/>
          <a:lstStyle/>
          <a:p>
            <a:r>
              <a:rPr lang="en-US"/>
              <a:t>Facebook Ads Performance Table | Troy-Bilt - 14 of 26</a:t>
            </a:r>
          </a:p>
        </p:txBody>
      </p:sp>
      <p:graphicFrame>
        <p:nvGraphicFramePr>
          <p:cNvPr id="5" name="Table Placeholder 4">
            <a:extLst>
              <a:ext uri="{FF2B5EF4-FFF2-40B4-BE49-F238E27FC236}">
                <a16:creationId xmlns:a16="http://schemas.microsoft.com/office/drawing/2014/main" id="{AF3DDB43-06E7-4E23-A326-96753EFE88E7}"/>
              </a:ext>
            </a:extLst>
          </p:cNvPr>
          <p:cNvGraphicFramePr>
            <a:graphicFrameLocks noGrp="1"/>
          </p:cNvGraphicFramePr>
          <p:nvPr>
            <p:ph type="tbl" sz="quarter" idx="13"/>
            <p:extLst>
              <p:ext uri="{D42A27DB-BD31-4B8C-83A1-F6EECF244321}">
                <p14:modId xmlns:p14="http://schemas.microsoft.com/office/powerpoint/2010/main" val="427697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6900986"/>
                    </a:ext>
                  </a:extLst>
                </a:gridCol>
                <a:gridCol w="329184">
                  <a:extLst>
                    <a:ext uri="{9D8B030D-6E8A-4147-A177-3AD203B41FA5}">
                      <a16:colId xmlns:a16="http://schemas.microsoft.com/office/drawing/2014/main" val="2669367558"/>
                    </a:ext>
                  </a:extLst>
                </a:gridCol>
                <a:gridCol w="329184">
                  <a:extLst>
                    <a:ext uri="{9D8B030D-6E8A-4147-A177-3AD203B41FA5}">
                      <a16:colId xmlns:a16="http://schemas.microsoft.com/office/drawing/2014/main" val="2157703561"/>
                    </a:ext>
                  </a:extLst>
                </a:gridCol>
                <a:gridCol w="329184">
                  <a:extLst>
                    <a:ext uri="{9D8B030D-6E8A-4147-A177-3AD203B41FA5}">
                      <a16:colId xmlns:a16="http://schemas.microsoft.com/office/drawing/2014/main" val="1562685737"/>
                    </a:ext>
                  </a:extLst>
                </a:gridCol>
                <a:gridCol w="329184">
                  <a:extLst>
                    <a:ext uri="{9D8B030D-6E8A-4147-A177-3AD203B41FA5}">
                      <a16:colId xmlns:a16="http://schemas.microsoft.com/office/drawing/2014/main" val="2950201412"/>
                    </a:ext>
                  </a:extLst>
                </a:gridCol>
                <a:gridCol w="329184">
                  <a:extLst>
                    <a:ext uri="{9D8B030D-6E8A-4147-A177-3AD203B41FA5}">
                      <a16:colId xmlns:a16="http://schemas.microsoft.com/office/drawing/2014/main" val="4281214416"/>
                    </a:ext>
                  </a:extLst>
                </a:gridCol>
                <a:gridCol w="329184">
                  <a:extLst>
                    <a:ext uri="{9D8B030D-6E8A-4147-A177-3AD203B41FA5}">
                      <a16:colId xmlns:a16="http://schemas.microsoft.com/office/drawing/2014/main" val="52819600"/>
                    </a:ext>
                  </a:extLst>
                </a:gridCol>
                <a:gridCol w="329184">
                  <a:extLst>
                    <a:ext uri="{9D8B030D-6E8A-4147-A177-3AD203B41FA5}">
                      <a16:colId xmlns:a16="http://schemas.microsoft.com/office/drawing/2014/main" val="3088583868"/>
                    </a:ext>
                  </a:extLst>
                </a:gridCol>
                <a:gridCol w="329184">
                  <a:extLst>
                    <a:ext uri="{9D8B030D-6E8A-4147-A177-3AD203B41FA5}">
                      <a16:colId xmlns:a16="http://schemas.microsoft.com/office/drawing/2014/main" val="1255627743"/>
                    </a:ext>
                  </a:extLst>
                </a:gridCol>
                <a:gridCol w="329184">
                  <a:extLst>
                    <a:ext uri="{9D8B030D-6E8A-4147-A177-3AD203B41FA5}">
                      <a16:colId xmlns:a16="http://schemas.microsoft.com/office/drawing/2014/main" val="2204221460"/>
                    </a:ext>
                  </a:extLst>
                </a:gridCol>
                <a:gridCol w="329184">
                  <a:extLst>
                    <a:ext uri="{9D8B030D-6E8A-4147-A177-3AD203B41FA5}">
                      <a16:colId xmlns:a16="http://schemas.microsoft.com/office/drawing/2014/main" val="4198788449"/>
                    </a:ext>
                  </a:extLst>
                </a:gridCol>
                <a:gridCol w="329184">
                  <a:extLst>
                    <a:ext uri="{9D8B030D-6E8A-4147-A177-3AD203B41FA5}">
                      <a16:colId xmlns:a16="http://schemas.microsoft.com/office/drawing/2014/main" val="1904613425"/>
                    </a:ext>
                  </a:extLst>
                </a:gridCol>
                <a:gridCol w="329184">
                  <a:extLst>
                    <a:ext uri="{9D8B030D-6E8A-4147-A177-3AD203B41FA5}">
                      <a16:colId xmlns:a16="http://schemas.microsoft.com/office/drawing/2014/main" val="3944516376"/>
                    </a:ext>
                  </a:extLst>
                </a:gridCol>
                <a:gridCol w="329184">
                  <a:extLst>
                    <a:ext uri="{9D8B030D-6E8A-4147-A177-3AD203B41FA5}">
                      <a16:colId xmlns:a16="http://schemas.microsoft.com/office/drawing/2014/main" val="3296549658"/>
                    </a:ext>
                  </a:extLst>
                </a:gridCol>
                <a:gridCol w="329184">
                  <a:extLst>
                    <a:ext uri="{9D8B030D-6E8A-4147-A177-3AD203B41FA5}">
                      <a16:colId xmlns:a16="http://schemas.microsoft.com/office/drawing/2014/main" val="3033753738"/>
                    </a:ext>
                  </a:extLst>
                </a:gridCol>
                <a:gridCol w="329184">
                  <a:extLst>
                    <a:ext uri="{9D8B030D-6E8A-4147-A177-3AD203B41FA5}">
                      <a16:colId xmlns:a16="http://schemas.microsoft.com/office/drawing/2014/main" val="3856355049"/>
                    </a:ext>
                  </a:extLst>
                </a:gridCol>
                <a:gridCol w="329184">
                  <a:extLst>
                    <a:ext uri="{9D8B030D-6E8A-4147-A177-3AD203B41FA5}">
                      <a16:colId xmlns:a16="http://schemas.microsoft.com/office/drawing/2014/main" val="1807331179"/>
                    </a:ext>
                  </a:extLst>
                </a:gridCol>
                <a:gridCol w="1316736">
                  <a:extLst>
                    <a:ext uri="{9D8B030D-6E8A-4147-A177-3AD203B41FA5}">
                      <a16:colId xmlns:a16="http://schemas.microsoft.com/office/drawing/2014/main" val="211465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1140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- 2018-11-07 10:59:23</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FB_LINK_THD_Snow_Preseason_Retargeting_Nov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2018 THD Snow Retargeting Audience</a:t>
                      </a:r>
                    </a:p>
                  </a:txBody>
                  <a:tcPr/>
                </a:tc>
                <a:extLst>
                  <a:ext uri="{0D108BD9-81ED-4DB2-BD59-A6C34878D82A}">
                    <a16:rowId xmlns:a16="http://schemas.microsoft.com/office/drawing/2014/main" val="1372151162"/>
                  </a:ext>
                </a:extLst>
              </a:tr>
            </a:tbl>
          </a:graphicData>
        </a:graphic>
      </p:graphicFrame>
      <p:sp>
        <p:nvSpPr>
          <p:cNvPr id="4" name="Text Placeholder 3">
            <a:extLst>
              <a:ext uri="{FF2B5EF4-FFF2-40B4-BE49-F238E27FC236}">
                <a16:creationId xmlns:a16="http://schemas.microsoft.com/office/drawing/2014/main" id="{1C4E0641-DA91-4759-9739-5D9AA0A3425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947111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EADB-EC72-4F87-869F-58C1B0312A89}"/>
              </a:ext>
            </a:extLst>
          </p:cNvPr>
          <p:cNvSpPr>
            <a:spLocks noGrp="1"/>
          </p:cNvSpPr>
          <p:nvPr>
            <p:ph type="title"/>
          </p:nvPr>
        </p:nvSpPr>
        <p:spPr/>
        <p:txBody>
          <a:bodyPr/>
          <a:lstStyle/>
          <a:p>
            <a:r>
              <a:rPr lang="en-US"/>
              <a:t>Facebook Ads Performance Table | Troy-Bilt - 15 of 26</a:t>
            </a:r>
          </a:p>
        </p:txBody>
      </p:sp>
      <p:graphicFrame>
        <p:nvGraphicFramePr>
          <p:cNvPr id="5" name="Table Placeholder 4">
            <a:extLst>
              <a:ext uri="{FF2B5EF4-FFF2-40B4-BE49-F238E27FC236}">
                <a16:creationId xmlns:a16="http://schemas.microsoft.com/office/drawing/2014/main" id="{FACCA6DD-A735-4C9F-93AE-DB3231C74D62}"/>
              </a:ext>
            </a:extLst>
          </p:cNvPr>
          <p:cNvGraphicFramePr>
            <a:graphicFrameLocks noGrp="1"/>
          </p:cNvGraphicFramePr>
          <p:nvPr>
            <p:ph type="tbl" sz="quarter" idx="13"/>
            <p:extLst>
              <p:ext uri="{D42A27DB-BD31-4B8C-83A1-F6EECF244321}">
                <p14:modId xmlns:p14="http://schemas.microsoft.com/office/powerpoint/2010/main" val="360745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7237516"/>
                    </a:ext>
                  </a:extLst>
                </a:gridCol>
                <a:gridCol w="329184">
                  <a:extLst>
                    <a:ext uri="{9D8B030D-6E8A-4147-A177-3AD203B41FA5}">
                      <a16:colId xmlns:a16="http://schemas.microsoft.com/office/drawing/2014/main" val="276337307"/>
                    </a:ext>
                  </a:extLst>
                </a:gridCol>
                <a:gridCol w="329184">
                  <a:extLst>
                    <a:ext uri="{9D8B030D-6E8A-4147-A177-3AD203B41FA5}">
                      <a16:colId xmlns:a16="http://schemas.microsoft.com/office/drawing/2014/main" val="647322623"/>
                    </a:ext>
                  </a:extLst>
                </a:gridCol>
                <a:gridCol w="329184">
                  <a:extLst>
                    <a:ext uri="{9D8B030D-6E8A-4147-A177-3AD203B41FA5}">
                      <a16:colId xmlns:a16="http://schemas.microsoft.com/office/drawing/2014/main" val="54999911"/>
                    </a:ext>
                  </a:extLst>
                </a:gridCol>
                <a:gridCol w="329184">
                  <a:extLst>
                    <a:ext uri="{9D8B030D-6E8A-4147-A177-3AD203B41FA5}">
                      <a16:colId xmlns:a16="http://schemas.microsoft.com/office/drawing/2014/main" val="2178598484"/>
                    </a:ext>
                  </a:extLst>
                </a:gridCol>
                <a:gridCol w="329184">
                  <a:extLst>
                    <a:ext uri="{9D8B030D-6E8A-4147-A177-3AD203B41FA5}">
                      <a16:colId xmlns:a16="http://schemas.microsoft.com/office/drawing/2014/main" val="2668697765"/>
                    </a:ext>
                  </a:extLst>
                </a:gridCol>
                <a:gridCol w="329184">
                  <a:extLst>
                    <a:ext uri="{9D8B030D-6E8A-4147-A177-3AD203B41FA5}">
                      <a16:colId xmlns:a16="http://schemas.microsoft.com/office/drawing/2014/main" val="3050120651"/>
                    </a:ext>
                  </a:extLst>
                </a:gridCol>
                <a:gridCol w="329184">
                  <a:extLst>
                    <a:ext uri="{9D8B030D-6E8A-4147-A177-3AD203B41FA5}">
                      <a16:colId xmlns:a16="http://schemas.microsoft.com/office/drawing/2014/main" val="1346158003"/>
                    </a:ext>
                  </a:extLst>
                </a:gridCol>
                <a:gridCol w="329184">
                  <a:extLst>
                    <a:ext uri="{9D8B030D-6E8A-4147-A177-3AD203B41FA5}">
                      <a16:colId xmlns:a16="http://schemas.microsoft.com/office/drawing/2014/main" val="3822909002"/>
                    </a:ext>
                  </a:extLst>
                </a:gridCol>
                <a:gridCol w="329184">
                  <a:extLst>
                    <a:ext uri="{9D8B030D-6E8A-4147-A177-3AD203B41FA5}">
                      <a16:colId xmlns:a16="http://schemas.microsoft.com/office/drawing/2014/main" val="2456222158"/>
                    </a:ext>
                  </a:extLst>
                </a:gridCol>
                <a:gridCol w="329184">
                  <a:extLst>
                    <a:ext uri="{9D8B030D-6E8A-4147-A177-3AD203B41FA5}">
                      <a16:colId xmlns:a16="http://schemas.microsoft.com/office/drawing/2014/main" val="406412068"/>
                    </a:ext>
                  </a:extLst>
                </a:gridCol>
                <a:gridCol w="329184">
                  <a:extLst>
                    <a:ext uri="{9D8B030D-6E8A-4147-A177-3AD203B41FA5}">
                      <a16:colId xmlns:a16="http://schemas.microsoft.com/office/drawing/2014/main" val="1123537088"/>
                    </a:ext>
                  </a:extLst>
                </a:gridCol>
                <a:gridCol w="329184">
                  <a:extLst>
                    <a:ext uri="{9D8B030D-6E8A-4147-A177-3AD203B41FA5}">
                      <a16:colId xmlns:a16="http://schemas.microsoft.com/office/drawing/2014/main" val="3266177245"/>
                    </a:ext>
                  </a:extLst>
                </a:gridCol>
                <a:gridCol w="329184">
                  <a:extLst>
                    <a:ext uri="{9D8B030D-6E8A-4147-A177-3AD203B41FA5}">
                      <a16:colId xmlns:a16="http://schemas.microsoft.com/office/drawing/2014/main" val="130307336"/>
                    </a:ext>
                  </a:extLst>
                </a:gridCol>
                <a:gridCol w="329184">
                  <a:extLst>
                    <a:ext uri="{9D8B030D-6E8A-4147-A177-3AD203B41FA5}">
                      <a16:colId xmlns:a16="http://schemas.microsoft.com/office/drawing/2014/main" val="2239367272"/>
                    </a:ext>
                  </a:extLst>
                </a:gridCol>
                <a:gridCol w="329184">
                  <a:extLst>
                    <a:ext uri="{9D8B030D-6E8A-4147-A177-3AD203B41FA5}">
                      <a16:colId xmlns:a16="http://schemas.microsoft.com/office/drawing/2014/main" val="3466829237"/>
                    </a:ext>
                  </a:extLst>
                </a:gridCol>
                <a:gridCol w="329184">
                  <a:extLst>
                    <a:ext uri="{9D8B030D-6E8A-4147-A177-3AD203B41FA5}">
                      <a16:colId xmlns:a16="http://schemas.microsoft.com/office/drawing/2014/main" val="862555603"/>
                    </a:ext>
                  </a:extLst>
                </a:gridCol>
                <a:gridCol w="1316736">
                  <a:extLst>
                    <a:ext uri="{9D8B030D-6E8A-4147-A177-3AD203B41FA5}">
                      <a16:colId xmlns:a16="http://schemas.microsoft.com/office/drawing/2014/main" val="268671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3070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- 2018-10-12 12:28:53</a:t>
                      </a:r>
                      <a:r>
                        <a:rPr kumimoji="0" lang="en-US" sz="1000" b="0" i="0" u="none" strike="noStrike" kern="1200" cap="none" spc="0" normalizeH="0" baseline="0" noProof="0">
                          <a:ln>
                            <a:noFill/>
                          </a:ln>
                          <a:solidFill>
                            <a:prstClr val="black"/>
                          </a:solidFill>
                          <a:effectLst/>
                          <a:uLnTx/>
                          <a:uFillTx/>
                          <a:latin typeface="+mn-lt"/>
                          <a:ea typeface="+mn-ea"/>
                          <a:cs typeface="+mn-cs"/>
                        </a:rPr>
                        <a:t>
Reliability – now at The Home Depot®.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FB_LINK_THD_Snow_Preseason_Retargeting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2018 THD Snow Retargeting Audience</a:t>
                      </a:r>
                    </a:p>
                  </a:txBody>
                  <a:tcPr/>
                </a:tc>
                <a:extLst>
                  <a:ext uri="{0D108BD9-81ED-4DB2-BD59-A6C34878D82A}">
                    <a16:rowId xmlns:a16="http://schemas.microsoft.com/office/drawing/2014/main" val="516599418"/>
                  </a:ext>
                </a:extLst>
              </a:tr>
            </a:tbl>
          </a:graphicData>
        </a:graphic>
      </p:graphicFrame>
      <p:sp>
        <p:nvSpPr>
          <p:cNvPr id="4" name="Text Placeholder 3">
            <a:extLst>
              <a:ext uri="{FF2B5EF4-FFF2-40B4-BE49-F238E27FC236}">
                <a16:creationId xmlns:a16="http://schemas.microsoft.com/office/drawing/2014/main" id="{6DC1D044-5846-4DFC-B70D-5356DDD63DA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45769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DD76-9156-4B25-BDA6-E437288E2516}"/>
              </a:ext>
            </a:extLst>
          </p:cNvPr>
          <p:cNvSpPr>
            <a:spLocks noGrp="1"/>
          </p:cNvSpPr>
          <p:nvPr>
            <p:ph type="title"/>
          </p:nvPr>
        </p:nvSpPr>
        <p:spPr/>
        <p:txBody>
          <a:bodyPr/>
          <a:lstStyle/>
          <a:p>
            <a:r>
              <a:rPr lang="en-US"/>
              <a:t>Facebook Ads Performance Table | Troy-Bilt - 16 of 26</a:t>
            </a:r>
          </a:p>
        </p:txBody>
      </p:sp>
      <p:graphicFrame>
        <p:nvGraphicFramePr>
          <p:cNvPr id="5" name="Table Placeholder 4">
            <a:extLst>
              <a:ext uri="{FF2B5EF4-FFF2-40B4-BE49-F238E27FC236}">
                <a16:creationId xmlns:a16="http://schemas.microsoft.com/office/drawing/2014/main" id="{FA35AE67-A135-4F0D-83C0-0D5329A7D232}"/>
              </a:ext>
            </a:extLst>
          </p:cNvPr>
          <p:cNvGraphicFramePr>
            <a:graphicFrameLocks noGrp="1"/>
          </p:cNvGraphicFramePr>
          <p:nvPr>
            <p:ph type="tbl" sz="quarter" idx="13"/>
            <p:extLst>
              <p:ext uri="{D42A27DB-BD31-4B8C-83A1-F6EECF244321}">
                <p14:modId xmlns:p14="http://schemas.microsoft.com/office/powerpoint/2010/main" val="291413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4879570"/>
                    </a:ext>
                  </a:extLst>
                </a:gridCol>
                <a:gridCol w="329184">
                  <a:extLst>
                    <a:ext uri="{9D8B030D-6E8A-4147-A177-3AD203B41FA5}">
                      <a16:colId xmlns:a16="http://schemas.microsoft.com/office/drawing/2014/main" val="2577683294"/>
                    </a:ext>
                  </a:extLst>
                </a:gridCol>
                <a:gridCol w="329184">
                  <a:extLst>
                    <a:ext uri="{9D8B030D-6E8A-4147-A177-3AD203B41FA5}">
                      <a16:colId xmlns:a16="http://schemas.microsoft.com/office/drawing/2014/main" val="1087562314"/>
                    </a:ext>
                  </a:extLst>
                </a:gridCol>
                <a:gridCol w="329184">
                  <a:extLst>
                    <a:ext uri="{9D8B030D-6E8A-4147-A177-3AD203B41FA5}">
                      <a16:colId xmlns:a16="http://schemas.microsoft.com/office/drawing/2014/main" val="2988175317"/>
                    </a:ext>
                  </a:extLst>
                </a:gridCol>
                <a:gridCol w="329184">
                  <a:extLst>
                    <a:ext uri="{9D8B030D-6E8A-4147-A177-3AD203B41FA5}">
                      <a16:colId xmlns:a16="http://schemas.microsoft.com/office/drawing/2014/main" val="26008986"/>
                    </a:ext>
                  </a:extLst>
                </a:gridCol>
                <a:gridCol w="329184">
                  <a:extLst>
                    <a:ext uri="{9D8B030D-6E8A-4147-A177-3AD203B41FA5}">
                      <a16:colId xmlns:a16="http://schemas.microsoft.com/office/drawing/2014/main" val="1724933918"/>
                    </a:ext>
                  </a:extLst>
                </a:gridCol>
                <a:gridCol w="329184">
                  <a:extLst>
                    <a:ext uri="{9D8B030D-6E8A-4147-A177-3AD203B41FA5}">
                      <a16:colId xmlns:a16="http://schemas.microsoft.com/office/drawing/2014/main" val="2527302235"/>
                    </a:ext>
                  </a:extLst>
                </a:gridCol>
                <a:gridCol w="329184">
                  <a:extLst>
                    <a:ext uri="{9D8B030D-6E8A-4147-A177-3AD203B41FA5}">
                      <a16:colId xmlns:a16="http://schemas.microsoft.com/office/drawing/2014/main" val="496698442"/>
                    </a:ext>
                  </a:extLst>
                </a:gridCol>
                <a:gridCol w="329184">
                  <a:extLst>
                    <a:ext uri="{9D8B030D-6E8A-4147-A177-3AD203B41FA5}">
                      <a16:colId xmlns:a16="http://schemas.microsoft.com/office/drawing/2014/main" val="414484532"/>
                    </a:ext>
                  </a:extLst>
                </a:gridCol>
                <a:gridCol w="329184">
                  <a:extLst>
                    <a:ext uri="{9D8B030D-6E8A-4147-A177-3AD203B41FA5}">
                      <a16:colId xmlns:a16="http://schemas.microsoft.com/office/drawing/2014/main" val="1105223952"/>
                    </a:ext>
                  </a:extLst>
                </a:gridCol>
                <a:gridCol w="329184">
                  <a:extLst>
                    <a:ext uri="{9D8B030D-6E8A-4147-A177-3AD203B41FA5}">
                      <a16:colId xmlns:a16="http://schemas.microsoft.com/office/drawing/2014/main" val="3971081361"/>
                    </a:ext>
                  </a:extLst>
                </a:gridCol>
                <a:gridCol w="329184">
                  <a:extLst>
                    <a:ext uri="{9D8B030D-6E8A-4147-A177-3AD203B41FA5}">
                      <a16:colId xmlns:a16="http://schemas.microsoft.com/office/drawing/2014/main" val="2433283768"/>
                    </a:ext>
                  </a:extLst>
                </a:gridCol>
                <a:gridCol w="329184">
                  <a:extLst>
                    <a:ext uri="{9D8B030D-6E8A-4147-A177-3AD203B41FA5}">
                      <a16:colId xmlns:a16="http://schemas.microsoft.com/office/drawing/2014/main" val="1903924681"/>
                    </a:ext>
                  </a:extLst>
                </a:gridCol>
                <a:gridCol w="329184">
                  <a:extLst>
                    <a:ext uri="{9D8B030D-6E8A-4147-A177-3AD203B41FA5}">
                      <a16:colId xmlns:a16="http://schemas.microsoft.com/office/drawing/2014/main" val="3955423727"/>
                    </a:ext>
                  </a:extLst>
                </a:gridCol>
                <a:gridCol w="329184">
                  <a:extLst>
                    <a:ext uri="{9D8B030D-6E8A-4147-A177-3AD203B41FA5}">
                      <a16:colId xmlns:a16="http://schemas.microsoft.com/office/drawing/2014/main" val="2864993538"/>
                    </a:ext>
                  </a:extLst>
                </a:gridCol>
                <a:gridCol w="329184">
                  <a:extLst>
                    <a:ext uri="{9D8B030D-6E8A-4147-A177-3AD203B41FA5}">
                      <a16:colId xmlns:a16="http://schemas.microsoft.com/office/drawing/2014/main" val="4162038772"/>
                    </a:ext>
                  </a:extLst>
                </a:gridCol>
                <a:gridCol w="329184">
                  <a:extLst>
                    <a:ext uri="{9D8B030D-6E8A-4147-A177-3AD203B41FA5}">
                      <a16:colId xmlns:a16="http://schemas.microsoft.com/office/drawing/2014/main" val="624181281"/>
                    </a:ext>
                  </a:extLst>
                </a:gridCol>
                <a:gridCol w="1316736">
                  <a:extLst>
                    <a:ext uri="{9D8B030D-6E8A-4147-A177-3AD203B41FA5}">
                      <a16:colId xmlns:a16="http://schemas.microsoft.com/office/drawing/2014/main" val="289259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2838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- 2018-10-03 14:04:25</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 The Dirt Subscriber List</a:t>
                      </a:r>
                    </a:p>
                  </a:txBody>
                  <a:tcPr/>
                </a:tc>
                <a:extLst>
                  <a:ext uri="{0D108BD9-81ED-4DB2-BD59-A6C34878D82A}">
                    <a16:rowId xmlns:a16="http://schemas.microsoft.com/office/drawing/2014/main" val="2537920085"/>
                  </a:ext>
                </a:extLst>
              </a:tr>
            </a:tbl>
          </a:graphicData>
        </a:graphic>
      </p:graphicFrame>
      <p:sp>
        <p:nvSpPr>
          <p:cNvPr id="4" name="Text Placeholder 3">
            <a:extLst>
              <a:ext uri="{FF2B5EF4-FFF2-40B4-BE49-F238E27FC236}">
                <a16:creationId xmlns:a16="http://schemas.microsoft.com/office/drawing/2014/main" id="{9B678063-ED53-4F88-8635-D4A0CF263E6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4288300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9E2E7-EC5A-46A4-BA75-A8E102E88765}"/>
              </a:ext>
            </a:extLst>
          </p:cNvPr>
          <p:cNvSpPr>
            <a:spLocks noGrp="1"/>
          </p:cNvSpPr>
          <p:nvPr>
            <p:ph type="title"/>
          </p:nvPr>
        </p:nvSpPr>
        <p:spPr/>
        <p:txBody>
          <a:bodyPr/>
          <a:lstStyle/>
          <a:p>
            <a:r>
              <a:rPr lang="en-US"/>
              <a:t>Facebook Ads Performance Table | Troy-Bilt - 17 of 26</a:t>
            </a:r>
          </a:p>
        </p:txBody>
      </p:sp>
      <p:graphicFrame>
        <p:nvGraphicFramePr>
          <p:cNvPr id="5" name="Table Placeholder 4">
            <a:extLst>
              <a:ext uri="{FF2B5EF4-FFF2-40B4-BE49-F238E27FC236}">
                <a16:creationId xmlns:a16="http://schemas.microsoft.com/office/drawing/2014/main" id="{3AE563C2-228A-42B2-AC2D-99E163F1E449}"/>
              </a:ext>
            </a:extLst>
          </p:cNvPr>
          <p:cNvGraphicFramePr>
            <a:graphicFrameLocks noGrp="1"/>
          </p:cNvGraphicFramePr>
          <p:nvPr>
            <p:ph type="tbl" sz="quarter" idx="13"/>
            <p:extLst>
              <p:ext uri="{D42A27DB-BD31-4B8C-83A1-F6EECF244321}">
                <p14:modId xmlns:p14="http://schemas.microsoft.com/office/powerpoint/2010/main" val="28212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9730336"/>
                    </a:ext>
                  </a:extLst>
                </a:gridCol>
                <a:gridCol w="329184">
                  <a:extLst>
                    <a:ext uri="{9D8B030D-6E8A-4147-A177-3AD203B41FA5}">
                      <a16:colId xmlns:a16="http://schemas.microsoft.com/office/drawing/2014/main" val="806470575"/>
                    </a:ext>
                  </a:extLst>
                </a:gridCol>
                <a:gridCol w="329184">
                  <a:extLst>
                    <a:ext uri="{9D8B030D-6E8A-4147-A177-3AD203B41FA5}">
                      <a16:colId xmlns:a16="http://schemas.microsoft.com/office/drawing/2014/main" val="3776661363"/>
                    </a:ext>
                  </a:extLst>
                </a:gridCol>
                <a:gridCol w="329184">
                  <a:extLst>
                    <a:ext uri="{9D8B030D-6E8A-4147-A177-3AD203B41FA5}">
                      <a16:colId xmlns:a16="http://schemas.microsoft.com/office/drawing/2014/main" val="567166982"/>
                    </a:ext>
                  </a:extLst>
                </a:gridCol>
                <a:gridCol w="329184">
                  <a:extLst>
                    <a:ext uri="{9D8B030D-6E8A-4147-A177-3AD203B41FA5}">
                      <a16:colId xmlns:a16="http://schemas.microsoft.com/office/drawing/2014/main" val="2137607012"/>
                    </a:ext>
                  </a:extLst>
                </a:gridCol>
                <a:gridCol w="329184">
                  <a:extLst>
                    <a:ext uri="{9D8B030D-6E8A-4147-A177-3AD203B41FA5}">
                      <a16:colId xmlns:a16="http://schemas.microsoft.com/office/drawing/2014/main" val="1474611907"/>
                    </a:ext>
                  </a:extLst>
                </a:gridCol>
                <a:gridCol w="329184">
                  <a:extLst>
                    <a:ext uri="{9D8B030D-6E8A-4147-A177-3AD203B41FA5}">
                      <a16:colId xmlns:a16="http://schemas.microsoft.com/office/drawing/2014/main" val="3873328037"/>
                    </a:ext>
                  </a:extLst>
                </a:gridCol>
                <a:gridCol w="329184">
                  <a:extLst>
                    <a:ext uri="{9D8B030D-6E8A-4147-A177-3AD203B41FA5}">
                      <a16:colId xmlns:a16="http://schemas.microsoft.com/office/drawing/2014/main" val="3642524238"/>
                    </a:ext>
                  </a:extLst>
                </a:gridCol>
                <a:gridCol w="329184">
                  <a:extLst>
                    <a:ext uri="{9D8B030D-6E8A-4147-A177-3AD203B41FA5}">
                      <a16:colId xmlns:a16="http://schemas.microsoft.com/office/drawing/2014/main" val="900770150"/>
                    </a:ext>
                  </a:extLst>
                </a:gridCol>
                <a:gridCol w="329184">
                  <a:extLst>
                    <a:ext uri="{9D8B030D-6E8A-4147-A177-3AD203B41FA5}">
                      <a16:colId xmlns:a16="http://schemas.microsoft.com/office/drawing/2014/main" val="3681565419"/>
                    </a:ext>
                  </a:extLst>
                </a:gridCol>
                <a:gridCol w="329184">
                  <a:extLst>
                    <a:ext uri="{9D8B030D-6E8A-4147-A177-3AD203B41FA5}">
                      <a16:colId xmlns:a16="http://schemas.microsoft.com/office/drawing/2014/main" val="901861517"/>
                    </a:ext>
                  </a:extLst>
                </a:gridCol>
                <a:gridCol w="329184">
                  <a:extLst>
                    <a:ext uri="{9D8B030D-6E8A-4147-A177-3AD203B41FA5}">
                      <a16:colId xmlns:a16="http://schemas.microsoft.com/office/drawing/2014/main" val="2196517930"/>
                    </a:ext>
                  </a:extLst>
                </a:gridCol>
                <a:gridCol w="329184">
                  <a:extLst>
                    <a:ext uri="{9D8B030D-6E8A-4147-A177-3AD203B41FA5}">
                      <a16:colId xmlns:a16="http://schemas.microsoft.com/office/drawing/2014/main" val="3988187318"/>
                    </a:ext>
                  </a:extLst>
                </a:gridCol>
                <a:gridCol w="329184">
                  <a:extLst>
                    <a:ext uri="{9D8B030D-6E8A-4147-A177-3AD203B41FA5}">
                      <a16:colId xmlns:a16="http://schemas.microsoft.com/office/drawing/2014/main" val="2126814898"/>
                    </a:ext>
                  </a:extLst>
                </a:gridCol>
                <a:gridCol w="329184">
                  <a:extLst>
                    <a:ext uri="{9D8B030D-6E8A-4147-A177-3AD203B41FA5}">
                      <a16:colId xmlns:a16="http://schemas.microsoft.com/office/drawing/2014/main" val="1581085564"/>
                    </a:ext>
                  </a:extLst>
                </a:gridCol>
                <a:gridCol w="329184">
                  <a:extLst>
                    <a:ext uri="{9D8B030D-6E8A-4147-A177-3AD203B41FA5}">
                      <a16:colId xmlns:a16="http://schemas.microsoft.com/office/drawing/2014/main" val="1719197242"/>
                    </a:ext>
                  </a:extLst>
                </a:gridCol>
                <a:gridCol w="329184">
                  <a:extLst>
                    <a:ext uri="{9D8B030D-6E8A-4147-A177-3AD203B41FA5}">
                      <a16:colId xmlns:a16="http://schemas.microsoft.com/office/drawing/2014/main" val="1248372427"/>
                    </a:ext>
                  </a:extLst>
                </a:gridCol>
                <a:gridCol w="1316736">
                  <a:extLst>
                    <a:ext uri="{9D8B030D-6E8A-4147-A177-3AD203B41FA5}">
                      <a16:colId xmlns:a16="http://schemas.microsoft.com/office/drawing/2014/main" val="305687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2296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- 2018-10-03 14:04:24</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a:t>
                      </a:r>
                    </a:p>
                  </a:txBody>
                  <a:tcPr/>
                </a:tc>
                <a:extLst>
                  <a:ext uri="{0D108BD9-81ED-4DB2-BD59-A6C34878D82A}">
                    <a16:rowId xmlns:a16="http://schemas.microsoft.com/office/drawing/2014/main" val="1924424739"/>
                  </a:ext>
                </a:extLst>
              </a:tr>
            </a:tbl>
          </a:graphicData>
        </a:graphic>
      </p:graphicFrame>
      <p:sp>
        <p:nvSpPr>
          <p:cNvPr id="4" name="Text Placeholder 3">
            <a:extLst>
              <a:ext uri="{FF2B5EF4-FFF2-40B4-BE49-F238E27FC236}">
                <a16:creationId xmlns:a16="http://schemas.microsoft.com/office/drawing/2014/main" id="{C9928702-4B68-4E42-B579-D5A3ABFC91D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211042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0CB0-5642-4B09-A48F-6F6D23A23AA3}"/>
              </a:ext>
            </a:extLst>
          </p:cNvPr>
          <p:cNvSpPr>
            <a:spLocks noGrp="1"/>
          </p:cNvSpPr>
          <p:nvPr>
            <p:ph type="title"/>
          </p:nvPr>
        </p:nvSpPr>
        <p:spPr/>
        <p:txBody>
          <a:bodyPr/>
          <a:lstStyle/>
          <a:p>
            <a:r>
              <a:rPr lang="en-US"/>
              <a:t>Facebook Ads Performance Table | Troy-Bilt - 18 of 26</a:t>
            </a:r>
          </a:p>
        </p:txBody>
      </p:sp>
      <p:graphicFrame>
        <p:nvGraphicFramePr>
          <p:cNvPr id="5" name="Table Placeholder 4">
            <a:extLst>
              <a:ext uri="{FF2B5EF4-FFF2-40B4-BE49-F238E27FC236}">
                <a16:creationId xmlns:a16="http://schemas.microsoft.com/office/drawing/2014/main" id="{76BE1C8B-6C9E-4539-910C-F871A5FE9937}"/>
              </a:ext>
            </a:extLst>
          </p:cNvPr>
          <p:cNvGraphicFramePr>
            <a:graphicFrameLocks noGrp="1"/>
          </p:cNvGraphicFramePr>
          <p:nvPr>
            <p:ph type="tbl" sz="quarter" idx="13"/>
            <p:extLst>
              <p:ext uri="{D42A27DB-BD31-4B8C-83A1-F6EECF244321}">
                <p14:modId xmlns:p14="http://schemas.microsoft.com/office/powerpoint/2010/main" val="414983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439568"/>
                    </a:ext>
                  </a:extLst>
                </a:gridCol>
                <a:gridCol w="329184">
                  <a:extLst>
                    <a:ext uri="{9D8B030D-6E8A-4147-A177-3AD203B41FA5}">
                      <a16:colId xmlns:a16="http://schemas.microsoft.com/office/drawing/2014/main" val="4174180782"/>
                    </a:ext>
                  </a:extLst>
                </a:gridCol>
                <a:gridCol w="329184">
                  <a:extLst>
                    <a:ext uri="{9D8B030D-6E8A-4147-A177-3AD203B41FA5}">
                      <a16:colId xmlns:a16="http://schemas.microsoft.com/office/drawing/2014/main" val="2784575637"/>
                    </a:ext>
                  </a:extLst>
                </a:gridCol>
                <a:gridCol w="329184">
                  <a:extLst>
                    <a:ext uri="{9D8B030D-6E8A-4147-A177-3AD203B41FA5}">
                      <a16:colId xmlns:a16="http://schemas.microsoft.com/office/drawing/2014/main" val="1958369194"/>
                    </a:ext>
                  </a:extLst>
                </a:gridCol>
                <a:gridCol w="329184">
                  <a:extLst>
                    <a:ext uri="{9D8B030D-6E8A-4147-A177-3AD203B41FA5}">
                      <a16:colId xmlns:a16="http://schemas.microsoft.com/office/drawing/2014/main" val="2808516811"/>
                    </a:ext>
                  </a:extLst>
                </a:gridCol>
                <a:gridCol w="329184">
                  <a:extLst>
                    <a:ext uri="{9D8B030D-6E8A-4147-A177-3AD203B41FA5}">
                      <a16:colId xmlns:a16="http://schemas.microsoft.com/office/drawing/2014/main" val="1505043062"/>
                    </a:ext>
                  </a:extLst>
                </a:gridCol>
                <a:gridCol w="329184">
                  <a:extLst>
                    <a:ext uri="{9D8B030D-6E8A-4147-A177-3AD203B41FA5}">
                      <a16:colId xmlns:a16="http://schemas.microsoft.com/office/drawing/2014/main" val="2758464954"/>
                    </a:ext>
                  </a:extLst>
                </a:gridCol>
                <a:gridCol w="329184">
                  <a:extLst>
                    <a:ext uri="{9D8B030D-6E8A-4147-A177-3AD203B41FA5}">
                      <a16:colId xmlns:a16="http://schemas.microsoft.com/office/drawing/2014/main" val="2083314036"/>
                    </a:ext>
                  </a:extLst>
                </a:gridCol>
                <a:gridCol w="329184">
                  <a:extLst>
                    <a:ext uri="{9D8B030D-6E8A-4147-A177-3AD203B41FA5}">
                      <a16:colId xmlns:a16="http://schemas.microsoft.com/office/drawing/2014/main" val="3520415703"/>
                    </a:ext>
                  </a:extLst>
                </a:gridCol>
                <a:gridCol w="329184">
                  <a:extLst>
                    <a:ext uri="{9D8B030D-6E8A-4147-A177-3AD203B41FA5}">
                      <a16:colId xmlns:a16="http://schemas.microsoft.com/office/drawing/2014/main" val="2148971312"/>
                    </a:ext>
                  </a:extLst>
                </a:gridCol>
                <a:gridCol w="329184">
                  <a:extLst>
                    <a:ext uri="{9D8B030D-6E8A-4147-A177-3AD203B41FA5}">
                      <a16:colId xmlns:a16="http://schemas.microsoft.com/office/drawing/2014/main" val="3297629020"/>
                    </a:ext>
                  </a:extLst>
                </a:gridCol>
                <a:gridCol w="329184">
                  <a:extLst>
                    <a:ext uri="{9D8B030D-6E8A-4147-A177-3AD203B41FA5}">
                      <a16:colId xmlns:a16="http://schemas.microsoft.com/office/drawing/2014/main" val="478144110"/>
                    </a:ext>
                  </a:extLst>
                </a:gridCol>
                <a:gridCol w="329184">
                  <a:extLst>
                    <a:ext uri="{9D8B030D-6E8A-4147-A177-3AD203B41FA5}">
                      <a16:colId xmlns:a16="http://schemas.microsoft.com/office/drawing/2014/main" val="1164743451"/>
                    </a:ext>
                  </a:extLst>
                </a:gridCol>
                <a:gridCol w="329184">
                  <a:extLst>
                    <a:ext uri="{9D8B030D-6E8A-4147-A177-3AD203B41FA5}">
                      <a16:colId xmlns:a16="http://schemas.microsoft.com/office/drawing/2014/main" val="2430275826"/>
                    </a:ext>
                  </a:extLst>
                </a:gridCol>
                <a:gridCol w="329184">
                  <a:extLst>
                    <a:ext uri="{9D8B030D-6E8A-4147-A177-3AD203B41FA5}">
                      <a16:colId xmlns:a16="http://schemas.microsoft.com/office/drawing/2014/main" val="4294876118"/>
                    </a:ext>
                  </a:extLst>
                </a:gridCol>
                <a:gridCol w="329184">
                  <a:extLst>
                    <a:ext uri="{9D8B030D-6E8A-4147-A177-3AD203B41FA5}">
                      <a16:colId xmlns:a16="http://schemas.microsoft.com/office/drawing/2014/main" val="3188133079"/>
                    </a:ext>
                  </a:extLst>
                </a:gridCol>
                <a:gridCol w="329184">
                  <a:extLst>
                    <a:ext uri="{9D8B030D-6E8A-4147-A177-3AD203B41FA5}">
                      <a16:colId xmlns:a16="http://schemas.microsoft.com/office/drawing/2014/main" val="2977201141"/>
                    </a:ext>
                  </a:extLst>
                </a:gridCol>
                <a:gridCol w="1316736">
                  <a:extLst>
                    <a:ext uri="{9D8B030D-6E8A-4147-A177-3AD203B41FA5}">
                      <a16:colId xmlns:a16="http://schemas.microsoft.com/office/drawing/2014/main" val="332918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7192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- 2018-10-02 11:18:27</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 TB all online registrations 1.1.2017 - 5.14.2018</a:t>
                      </a:r>
                    </a:p>
                  </a:txBody>
                  <a:tcPr/>
                </a:tc>
                <a:extLst>
                  <a:ext uri="{0D108BD9-81ED-4DB2-BD59-A6C34878D82A}">
                    <a16:rowId xmlns:a16="http://schemas.microsoft.com/office/drawing/2014/main" val="245694877"/>
                  </a:ext>
                </a:extLst>
              </a:tr>
            </a:tbl>
          </a:graphicData>
        </a:graphic>
      </p:graphicFrame>
      <p:sp>
        <p:nvSpPr>
          <p:cNvPr id="4" name="Text Placeholder 3">
            <a:extLst>
              <a:ext uri="{FF2B5EF4-FFF2-40B4-BE49-F238E27FC236}">
                <a16:creationId xmlns:a16="http://schemas.microsoft.com/office/drawing/2014/main" id="{7DC64B64-47E3-41F3-AD71-C8BDA8A277D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1342045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FB5BF-F314-43C9-9720-CB32DF8BEAF0}"/>
              </a:ext>
            </a:extLst>
          </p:cNvPr>
          <p:cNvSpPr>
            <a:spLocks noGrp="1"/>
          </p:cNvSpPr>
          <p:nvPr>
            <p:ph type="title"/>
          </p:nvPr>
        </p:nvSpPr>
        <p:spPr/>
        <p:txBody>
          <a:bodyPr/>
          <a:lstStyle/>
          <a:p>
            <a:r>
              <a:rPr lang="en-US"/>
              <a:t>Facebook Ads Performance Table | Troy-Bilt - 19 of 26</a:t>
            </a:r>
          </a:p>
        </p:txBody>
      </p:sp>
      <p:graphicFrame>
        <p:nvGraphicFramePr>
          <p:cNvPr id="5" name="Table Placeholder 4">
            <a:extLst>
              <a:ext uri="{FF2B5EF4-FFF2-40B4-BE49-F238E27FC236}">
                <a16:creationId xmlns:a16="http://schemas.microsoft.com/office/drawing/2014/main" id="{8A0D609C-8849-4FB3-9653-0D53B9D86726}"/>
              </a:ext>
            </a:extLst>
          </p:cNvPr>
          <p:cNvGraphicFramePr>
            <a:graphicFrameLocks noGrp="1"/>
          </p:cNvGraphicFramePr>
          <p:nvPr>
            <p:ph type="tbl" sz="quarter" idx="13"/>
            <p:extLst>
              <p:ext uri="{D42A27DB-BD31-4B8C-83A1-F6EECF244321}">
                <p14:modId xmlns:p14="http://schemas.microsoft.com/office/powerpoint/2010/main" val="301706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3697868"/>
                    </a:ext>
                  </a:extLst>
                </a:gridCol>
                <a:gridCol w="329184">
                  <a:extLst>
                    <a:ext uri="{9D8B030D-6E8A-4147-A177-3AD203B41FA5}">
                      <a16:colId xmlns:a16="http://schemas.microsoft.com/office/drawing/2014/main" val="2196897999"/>
                    </a:ext>
                  </a:extLst>
                </a:gridCol>
                <a:gridCol w="329184">
                  <a:extLst>
                    <a:ext uri="{9D8B030D-6E8A-4147-A177-3AD203B41FA5}">
                      <a16:colId xmlns:a16="http://schemas.microsoft.com/office/drawing/2014/main" val="1326754348"/>
                    </a:ext>
                  </a:extLst>
                </a:gridCol>
                <a:gridCol w="329184">
                  <a:extLst>
                    <a:ext uri="{9D8B030D-6E8A-4147-A177-3AD203B41FA5}">
                      <a16:colId xmlns:a16="http://schemas.microsoft.com/office/drawing/2014/main" val="1520979297"/>
                    </a:ext>
                  </a:extLst>
                </a:gridCol>
                <a:gridCol w="329184">
                  <a:extLst>
                    <a:ext uri="{9D8B030D-6E8A-4147-A177-3AD203B41FA5}">
                      <a16:colId xmlns:a16="http://schemas.microsoft.com/office/drawing/2014/main" val="2872181428"/>
                    </a:ext>
                  </a:extLst>
                </a:gridCol>
                <a:gridCol w="329184">
                  <a:extLst>
                    <a:ext uri="{9D8B030D-6E8A-4147-A177-3AD203B41FA5}">
                      <a16:colId xmlns:a16="http://schemas.microsoft.com/office/drawing/2014/main" val="3410448287"/>
                    </a:ext>
                  </a:extLst>
                </a:gridCol>
                <a:gridCol w="329184">
                  <a:extLst>
                    <a:ext uri="{9D8B030D-6E8A-4147-A177-3AD203B41FA5}">
                      <a16:colId xmlns:a16="http://schemas.microsoft.com/office/drawing/2014/main" val="3861126108"/>
                    </a:ext>
                  </a:extLst>
                </a:gridCol>
                <a:gridCol w="329184">
                  <a:extLst>
                    <a:ext uri="{9D8B030D-6E8A-4147-A177-3AD203B41FA5}">
                      <a16:colId xmlns:a16="http://schemas.microsoft.com/office/drawing/2014/main" val="2529710092"/>
                    </a:ext>
                  </a:extLst>
                </a:gridCol>
                <a:gridCol w="329184">
                  <a:extLst>
                    <a:ext uri="{9D8B030D-6E8A-4147-A177-3AD203B41FA5}">
                      <a16:colId xmlns:a16="http://schemas.microsoft.com/office/drawing/2014/main" val="1794336439"/>
                    </a:ext>
                  </a:extLst>
                </a:gridCol>
                <a:gridCol w="329184">
                  <a:extLst>
                    <a:ext uri="{9D8B030D-6E8A-4147-A177-3AD203B41FA5}">
                      <a16:colId xmlns:a16="http://schemas.microsoft.com/office/drawing/2014/main" val="670077534"/>
                    </a:ext>
                  </a:extLst>
                </a:gridCol>
                <a:gridCol w="329184">
                  <a:extLst>
                    <a:ext uri="{9D8B030D-6E8A-4147-A177-3AD203B41FA5}">
                      <a16:colId xmlns:a16="http://schemas.microsoft.com/office/drawing/2014/main" val="3934649994"/>
                    </a:ext>
                  </a:extLst>
                </a:gridCol>
                <a:gridCol w="329184">
                  <a:extLst>
                    <a:ext uri="{9D8B030D-6E8A-4147-A177-3AD203B41FA5}">
                      <a16:colId xmlns:a16="http://schemas.microsoft.com/office/drawing/2014/main" val="1212466546"/>
                    </a:ext>
                  </a:extLst>
                </a:gridCol>
                <a:gridCol w="329184">
                  <a:extLst>
                    <a:ext uri="{9D8B030D-6E8A-4147-A177-3AD203B41FA5}">
                      <a16:colId xmlns:a16="http://schemas.microsoft.com/office/drawing/2014/main" val="1017350776"/>
                    </a:ext>
                  </a:extLst>
                </a:gridCol>
                <a:gridCol w="329184">
                  <a:extLst>
                    <a:ext uri="{9D8B030D-6E8A-4147-A177-3AD203B41FA5}">
                      <a16:colId xmlns:a16="http://schemas.microsoft.com/office/drawing/2014/main" val="1668188663"/>
                    </a:ext>
                  </a:extLst>
                </a:gridCol>
                <a:gridCol w="329184">
                  <a:extLst>
                    <a:ext uri="{9D8B030D-6E8A-4147-A177-3AD203B41FA5}">
                      <a16:colId xmlns:a16="http://schemas.microsoft.com/office/drawing/2014/main" val="3321196989"/>
                    </a:ext>
                  </a:extLst>
                </a:gridCol>
                <a:gridCol w="329184">
                  <a:extLst>
                    <a:ext uri="{9D8B030D-6E8A-4147-A177-3AD203B41FA5}">
                      <a16:colId xmlns:a16="http://schemas.microsoft.com/office/drawing/2014/main" val="3727231800"/>
                    </a:ext>
                  </a:extLst>
                </a:gridCol>
                <a:gridCol w="329184">
                  <a:extLst>
                    <a:ext uri="{9D8B030D-6E8A-4147-A177-3AD203B41FA5}">
                      <a16:colId xmlns:a16="http://schemas.microsoft.com/office/drawing/2014/main" val="66342645"/>
                    </a:ext>
                  </a:extLst>
                </a:gridCol>
                <a:gridCol w="1316736">
                  <a:extLst>
                    <a:ext uri="{9D8B030D-6E8A-4147-A177-3AD203B41FA5}">
                      <a16:colId xmlns:a16="http://schemas.microsoft.com/office/drawing/2014/main" val="283473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216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- 2018-09-26 16:46:03</a:t>
                      </a:r>
                      <a:r>
                        <a:rPr kumimoji="0" lang="en-US" sz="1000" b="0" i="0" u="none" strike="noStrike" kern="1200" cap="none" spc="0" normalizeH="0" baseline="0" noProof="0">
                          <a:ln>
                            <a:noFill/>
                          </a:ln>
                          <a:solidFill>
                            <a:prstClr val="black"/>
                          </a:solidFill>
                          <a:effectLst/>
                          <a:uLnTx/>
                          <a:uFillTx/>
                          <a:latin typeface="+mn-lt"/>
                          <a:ea typeface="+mn-ea"/>
                          <a:cs typeface="+mn-cs"/>
                        </a:rPr>
                        <a:t>
Is your lawn getting out of control? Need to tidy up your edges? Trim your lawn with ease this fall: http://bit.ly/2PWlBYC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How to Trim Your Lawn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ENG_Metroparks_HowToTrimYourLawn_0926-0930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Cleveland-Akron (Canton) (DMA); Ages: 25 - 65+</a:t>
                      </a:r>
                    </a:p>
                  </a:txBody>
                  <a:tcPr/>
                </a:tc>
                <a:extLst>
                  <a:ext uri="{0D108BD9-81ED-4DB2-BD59-A6C34878D82A}">
                    <a16:rowId xmlns:a16="http://schemas.microsoft.com/office/drawing/2014/main" val="3536799771"/>
                  </a:ext>
                </a:extLst>
              </a:tr>
            </a:tbl>
          </a:graphicData>
        </a:graphic>
      </p:graphicFrame>
      <p:sp>
        <p:nvSpPr>
          <p:cNvPr id="4" name="Text Placeholder 3">
            <a:extLst>
              <a:ext uri="{FF2B5EF4-FFF2-40B4-BE49-F238E27FC236}">
                <a16:creationId xmlns:a16="http://schemas.microsoft.com/office/drawing/2014/main" id="{22615C3B-3D74-4AAA-9864-29769A67711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57237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E3210-ADF7-4E19-B675-847A31757217}"/>
              </a:ext>
            </a:extLst>
          </p:cNvPr>
          <p:cNvSpPr>
            <a:spLocks noGrp="1"/>
          </p:cNvSpPr>
          <p:nvPr>
            <p:ph type="title"/>
          </p:nvPr>
        </p:nvSpPr>
        <p:spPr/>
        <p:txBody>
          <a:bodyPr/>
          <a:lstStyle/>
          <a:p>
            <a:r>
              <a:rPr lang="en-US"/>
              <a:t>Facebook Ads Performance Table | Troy-Bilt - 20 of 26</a:t>
            </a:r>
          </a:p>
        </p:txBody>
      </p:sp>
      <p:graphicFrame>
        <p:nvGraphicFramePr>
          <p:cNvPr id="5" name="Table Placeholder 4">
            <a:extLst>
              <a:ext uri="{FF2B5EF4-FFF2-40B4-BE49-F238E27FC236}">
                <a16:creationId xmlns:a16="http://schemas.microsoft.com/office/drawing/2014/main" id="{D6A12B80-FB65-4616-A764-B8DCAF86EB0F}"/>
              </a:ext>
            </a:extLst>
          </p:cNvPr>
          <p:cNvGraphicFramePr>
            <a:graphicFrameLocks noGrp="1"/>
          </p:cNvGraphicFramePr>
          <p:nvPr>
            <p:ph type="tbl" sz="quarter" idx="13"/>
            <p:extLst>
              <p:ext uri="{D42A27DB-BD31-4B8C-83A1-F6EECF244321}">
                <p14:modId xmlns:p14="http://schemas.microsoft.com/office/powerpoint/2010/main" val="1174281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5101551"/>
                    </a:ext>
                  </a:extLst>
                </a:gridCol>
                <a:gridCol w="329184">
                  <a:extLst>
                    <a:ext uri="{9D8B030D-6E8A-4147-A177-3AD203B41FA5}">
                      <a16:colId xmlns:a16="http://schemas.microsoft.com/office/drawing/2014/main" val="4148191680"/>
                    </a:ext>
                  </a:extLst>
                </a:gridCol>
                <a:gridCol w="329184">
                  <a:extLst>
                    <a:ext uri="{9D8B030D-6E8A-4147-A177-3AD203B41FA5}">
                      <a16:colId xmlns:a16="http://schemas.microsoft.com/office/drawing/2014/main" val="4103546264"/>
                    </a:ext>
                  </a:extLst>
                </a:gridCol>
                <a:gridCol w="329184">
                  <a:extLst>
                    <a:ext uri="{9D8B030D-6E8A-4147-A177-3AD203B41FA5}">
                      <a16:colId xmlns:a16="http://schemas.microsoft.com/office/drawing/2014/main" val="2102939196"/>
                    </a:ext>
                  </a:extLst>
                </a:gridCol>
                <a:gridCol w="329184">
                  <a:extLst>
                    <a:ext uri="{9D8B030D-6E8A-4147-A177-3AD203B41FA5}">
                      <a16:colId xmlns:a16="http://schemas.microsoft.com/office/drawing/2014/main" val="2847581623"/>
                    </a:ext>
                  </a:extLst>
                </a:gridCol>
                <a:gridCol w="329184">
                  <a:extLst>
                    <a:ext uri="{9D8B030D-6E8A-4147-A177-3AD203B41FA5}">
                      <a16:colId xmlns:a16="http://schemas.microsoft.com/office/drawing/2014/main" val="3538656642"/>
                    </a:ext>
                  </a:extLst>
                </a:gridCol>
                <a:gridCol w="329184">
                  <a:extLst>
                    <a:ext uri="{9D8B030D-6E8A-4147-A177-3AD203B41FA5}">
                      <a16:colId xmlns:a16="http://schemas.microsoft.com/office/drawing/2014/main" val="3056232389"/>
                    </a:ext>
                  </a:extLst>
                </a:gridCol>
                <a:gridCol w="329184">
                  <a:extLst>
                    <a:ext uri="{9D8B030D-6E8A-4147-A177-3AD203B41FA5}">
                      <a16:colId xmlns:a16="http://schemas.microsoft.com/office/drawing/2014/main" val="2701230796"/>
                    </a:ext>
                  </a:extLst>
                </a:gridCol>
                <a:gridCol w="329184">
                  <a:extLst>
                    <a:ext uri="{9D8B030D-6E8A-4147-A177-3AD203B41FA5}">
                      <a16:colId xmlns:a16="http://schemas.microsoft.com/office/drawing/2014/main" val="3079013712"/>
                    </a:ext>
                  </a:extLst>
                </a:gridCol>
                <a:gridCol w="329184">
                  <a:extLst>
                    <a:ext uri="{9D8B030D-6E8A-4147-A177-3AD203B41FA5}">
                      <a16:colId xmlns:a16="http://schemas.microsoft.com/office/drawing/2014/main" val="2959361701"/>
                    </a:ext>
                  </a:extLst>
                </a:gridCol>
                <a:gridCol w="329184">
                  <a:extLst>
                    <a:ext uri="{9D8B030D-6E8A-4147-A177-3AD203B41FA5}">
                      <a16:colId xmlns:a16="http://schemas.microsoft.com/office/drawing/2014/main" val="2028624507"/>
                    </a:ext>
                  </a:extLst>
                </a:gridCol>
                <a:gridCol w="329184">
                  <a:extLst>
                    <a:ext uri="{9D8B030D-6E8A-4147-A177-3AD203B41FA5}">
                      <a16:colId xmlns:a16="http://schemas.microsoft.com/office/drawing/2014/main" val="63238356"/>
                    </a:ext>
                  </a:extLst>
                </a:gridCol>
                <a:gridCol w="329184">
                  <a:extLst>
                    <a:ext uri="{9D8B030D-6E8A-4147-A177-3AD203B41FA5}">
                      <a16:colId xmlns:a16="http://schemas.microsoft.com/office/drawing/2014/main" val="3688165668"/>
                    </a:ext>
                  </a:extLst>
                </a:gridCol>
                <a:gridCol w="329184">
                  <a:extLst>
                    <a:ext uri="{9D8B030D-6E8A-4147-A177-3AD203B41FA5}">
                      <a16:colId xmlns:a16="http://schemas.microsoft.com/office/drawing/2014/main" val="677053940"/>
                    </a:ext>
                  </a:extLst>
                </a:gridCol>
                <a:gridCol w="329184">
                  <a:extLst>
                    <a:ext uri="{9D8B030D-6E8A-4147-A177-3AD203B41FA5}">
                      <a16:colId xmlns:a16="http://schemas.microsoft.com/office/drawing/2014/main" val="2371297180"/>
                    </a:ext>
                  </a:extLst>
                </a:gridCol>
                <a:gridCol w="329184">
                  <a:extLst>
                    <a:ext uri="{9D8B030D-6E8A-4147-A177-3AD203B41FA5}">
                      <a16:colId xmlns:a16="http://schemas.microsoft.com/office/drawing/2014/main" val="216201800"/>
                    </a:ext>
                  </a:extLst>
                </a:gridCol>
                <a:gridCol w="329184">
                  <a:extLst>
                    <a:ext uri="{9D8B030D-6E8A-4147-A177-3AD203B41FA5}">
                      <a16:colId xmlns:a16="http://schemas.microsoft.com/office/drawing/2014/main" val="2608242516"/>
                    </a:ext>
                  </a:extLst>
                </a:gridCol>
                <a:gridCol w="1316736">
                  <a:extLst>
                    <a:ext uri="{9D8B030D-6E8A-4147-A177-3AD203B41FA5}">
                      <a16:colId xmlns:a16="http://schemas.microsoft.com/office/drawing/2014/main" val="3290409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7367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- 2018-09-10 16:25:35</a:t>
                      </a:r>
                      <a:r>
                        <a:rPr kumimoji="0" lang="en-US" sz="1000" b="0" i="0" u="none" strike="noStrike" kern="1200" cap="none" spc="0" normalizeH="0" baseline="0" noProof="0">
                          <a:ln>
                            <a:noFill/>
                          </a:ln>
                          <a:solidFill>
                            <a:prstClr val="black"/>
                          </a:solidFill>
                          <a:effectLst/>
                          <a:uLnTx/>
                          <a:uFillTx/>
                          <a:latin typeface="+mn-lt"/>
                          <a:ea typeface="+mn-ea"/>
                          <a:cs typeface="+mn-cs"/>
                        </a:rPr>
                        <a:t>
How do I stabilize fuel? Just Ask Troy.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How to stabilize fuel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VV_TuneUpTips_Fuel_0911-09172018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25 - 65+; Interests: Home and garden</a:t>
                      </a:r>
                    </a:p>
                  </a:txBody>
                  <a:tcPr/>
                </a:tc>
                <a:extLst>
                  <a:ext uri="{0D108BD9-81ED-4DB2-BD59-A6C34878D82A}">
                    <a16:rowId xmlns:a16="http://schemas.microsoft.com/office/drawing/2014/main" val="3323754085"/>
                  </a:ext>
                </a:extLst>
              </a:tr>
            </a:tbl>
          </a:graphicData>
        </a:graphic>
      </p:graphicFrame>
      <p:sp>
        <p:nvSpPr>
          <p:cNvPr id="4" name="Text Placeholder 3">
            <a:extLst>
              <a:ext uri="{FF2B5EF4-FFF2-40B4-BE49-F238E27FC236}">
                <a16:creationId xmlns:a16="http://schemas.microsoft.com/office/drawing/2014/main" id="{A02CD6F4-B27C-4160-9B89-3B610A0FC7F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1709375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D7560-B576-490F-81F6-8F40003A66BA}"/>
              </a:ext>
            </a:extLst>
          </p:cNvPr>
          <p:cNvSpPr>
            <a:spLocks noGrp="1"/>
          </p:cNvSpPr>
          <p:nvPr>
            <p:ph type="title"/>
          </p:nvPr>
        </p:nvSpPr>
        <p:spPr/>
        <p:txBody>
          <a:bodyPr/>
          <a:lstStyle/>
          <a:p>
            <a:r>
              <a:rPr lang="en-US"/>
              <a:t>Facebook Ads Performance Table | Troy-Bilt - 21 of 26</a:t>
            </a:r>
          </a:p>
        </p:txBody>
      </p:sp>
      <p:graphicFrame>
        <p:nvGraphicFramePr>
          <p:cNvPr id="5" name="Table Placeholder 4">
            <a:extLst>
              <a:ext uri="{FF2B5EF4-FFF2-40B4-BE49-F238E27FC236}">
                <a16:creationId xmlns:a16="http://schemas.microsoft.com/office/drawing/2014/main" id="{948CB10B-B45B-48E1-A35B-986531986CC5}"/>
              </a:ext>
            </a:extLst>
          </p:cNvPr>
          <p:cNvGraphicFramePr>
            <a:graphicFrameLocks noGrp="1"/>
          </p:cNvGraphicFramePr>
          <p:nvPr>
            <p:ph type="tbl" sz="quarter" idx="13"/>
            <p:extLst>
              <p:ext uri="{D42A27DB-BD31-4B8C-83A1-F6EECF244321}">
                <p14:modId xmlns:p14="http://schemas.microsoft.com/office/powerpoint/2010/main" val="64668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1833149"/>
                    </a:ext>
                  </a:extLst>
                </a:gridCol>
                <a:gridCol w="329184">
                  <a:extLst>
                    <a:ext uri="{9D8B030D-6E8A-4147-A177-3AD203B41FA5}">
                      <a16:colId xmlns:a16="http://schemas.microsoft.com/office/drawing/2014/main" val="2127192566"/>
                    </a:ext>
                  </a:extLst>
                </a:gridCol>
                <a:gridCol w="329184">
                  <a:extLst>
                    <a:ext uri="{9D8B030D-6E8A-4147-A177-3AD203B41FA5}">
                      <a16:colId xmlns:a16="http://schemas.microsoft.com/office/drawing/2014/main" val="4187905819"/>
                    </a:ext>
                  </a:extLst>
                </a:gridCol>
                <a:gridCol w="329184">
                  <a:extLst>
                    <a:ext uri="{9D8B030D-6E8A-4147-A177-3AD203B41FA5}">
                      <a16:colId xmlns:a16="http://schemas.microsoft.com/office/drawing/2014/main" val="1649865927"/>
                    </a:ext>
                  </a:extLst>
                </a:gridCol>
                <a:gridCol w="329184">
                  <a:extLst>
                    <a:ext uri="{9D8B030D-6E8A-4147-A177-3AD203B41FA5}">
                      <a16:colId xmlns:a16="http://schemas.microsoft.com/office/drawing/2014/main" val="4191329938"/>
                    </a:ext>
                  </a:extLst>
                </a:gridCol>
                <a:gridCol w="329184">
                  <a:extLst>
                    <a:ext uri="{9D8B030D-6E8A-4147-A177-3AD203B41FA5}">
                      <a16:colId xmlns:a16="http://schemas.microsoft.com/office/drawing/2014/main" val="3562631587"/>
                    </a:ext>
                  </a:extLst>
                </a:gridCol>
                <a:gridCol w="329184">
                  <a:extLst>
                    <a:ext uri="{9D8B030D-6E8A-4147-A177-3AD203B41FA5}">
                      <a16:colId xmlns:a16="http://schemas.microsoft.com/office/drawing/2014/main" val="3602385339"/>
                    </a:ext>
                  </a:extLst>
                </a:gridCol>
                <a:gridCol w="329184">
                  <a:extLst>
                    <a:ext uri="{9D8B030D-6E8A-4147-A177-3AD203B41FA5}">
                      <a16:colId xmlns:a16="http://schemas.microsoft.com/office/drawing/2014/main" val="3688824463"/>
                    </a:ext>
                  </a:extLst>
                </a:gridCol>
                <a:gridCol w="329184">
                  <a:extLst>
                    <a:ext uri="{9D8B030D-6E8A-4147-A177-3AD203B41FA5}">
                      <a16:colId xmlns:a16="http://schemas.microsoft.com/office/drawing/2014/main" val="3636133105"/>
                    </a:ext>
                  </a:extLst>
                </a:gridCol>
                <a:gridCol w="329184">
                  <a:extLst>
                    <a:ext uri="{9D8B030D-6E8A-4147-A177-3AD203B41FA5}">
                      <a16:colId xmlns:a16="http://schemas.microsoft.com/office/drawing/2014/main" val="884166345"/>
                    </a:ext>
                  </a:extLst>
                </a:gridCol>
                <a:gridCol w="329184">
                  <a:extLst>
                    <a:ext uri="{9D8B030D-6E8A-4147-A177-3AD203B41FA5}">
                      <a16:colId xmlns:a16="http://schemas.microsoft.com/office/drawing/2014/main" val="1776009814"/>
                    </a:ext>
                  </a:extLst>
                </a:gridCol>
                <a:gridCol w="329184">
                  <a:extLst>
                    <a:ext uri="{9D8B030D-6E8A-4147-A177-3AD203B41FA5}">
                      <a16:colId xmlns:a16="http://schemas.microsoft.com/office/drawing/2014/main" val="444392368"/>
                    </a:ext>
                  </a:extLst>
                </a:gridCol>
                <a:gridCol w="329184">
                  <a:extLst>
                    <a:ext uri="{9D8B030D-6E8A-4147-A177-3AD203B41FA5}">
                      <a16:colId xmlns:a16="http://schemas.microsoft.com/office/drawing/2014/main" val="842704998"/>
                    </a:ext>
                  </a:extLst>
                </a:gridCol>
                <a:gridCol w="329184">
                  <a:extLst>
                    <a:ext uri="{9D8B030D-6E8A-4147-A177-3AD203B41FA5}">
                      <a16:colId xmlns:a16="http://schemas.microsoft.com/office/drawing/2014/main" val="1861381629"/>
                    </a:ext>
                  </a:extLst>
                </a:gridCol>
                <a:gridCol w="329184">
                  <a:extLst>
                    <a:ext uri="{9D8B030D-6E8A-4147-A177-3AD203B41FA5}">
                      <a16:colId xmlns:a16="http://schemas.microsoft.com/office/drawing/2014/main" val="4018247450"/>
                    </a:ext>
                  </a:extLst>
                </a:gridCol>
                <a:gridCol w="329184">
                  <a:extLst>
                    <a:ext uri="{9D8B030D-6E8A-4147-A177-3AD203B41FA5}">
                      <a16:colId xmlns:a16="http://schemas.microsoft.com/office/drawing/2014/main" val="530117132"/>
                    </a:ext>
                  </a:extLst>
                </a:gridCol>
                <a:gridCol w="329184">
                  <a:extLst>
                    <a:ext uri="{9D8B030D-6E8A-4147-A177-3AD203B41FA5}">
                      <a16:colId xmlns:a16="http://schemas.microsoft.com/office/drawing/2014/main" val="4145952087"/>
                    </a:ext>
                  </a:extLst>
                </a:gridCol>
                <a:gridCol w="1316736">
                  <a:extLst>
                    <a:ext uri="{9D8B030D-6E8A-4147-A177-3AD203B41FA5}">
                      <a16:colId xmlns:a16="http://schemas.microsoft.com/office/drawing/2014/main" val="153380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46298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- 2018-09-07 14:54:13</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 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a:t>
                      </a:r>
                    </a:p>
                  </a:txBody>
                  <a:tcPr/>
                </a:tc>
                <a:extLst>
                  <a:ext uri="{0D108BD9-81ED-4DB2-BD59-A6C34878D82A}">
                    <a16:rowId xmlns:a16="http://schemas.microsoft.com/office/drawing/2014/main" val="34425878"/>
                  </a:ext>
                </a:extLst>
              </a:tr>
            </a:tbl>
          </a:graphicData>
        </a:graphic>
      </p:graphicFrame>
      <p:sp>
        <p:nvSpPr>
          <p:cNvPr id="4" name="Text Placeholder 3">
            <a:extLst>
              <a:ext uri="{FF2B5EF4-FFF2-40B4-BE49-F238E27FC236}">
                <a16:creationId xmlns:a16="http://schemas.microsoft.com/office/drawing/2014/main" id="{C3518F74-C091-4109-A57E-354EFE4EE4C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99876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2A09E-3DD0-48F7-A960-DBBED58FDC96}"/>
              </a:ext>
            </a:extLst>
          </p:cNvPr>
          <p:cNvSpPr>
            <a:spLocks noGrp="1"/>
          </p:cNvSpPr>
          <p:nvPr>
            <p:ph type="title"/>
          </p:nvPr>
        </p:nvSpPr>
        <p:spPr/>
        <p:txBody>
          <a:bodyPr/>
          <a:lstStyle/>
          <a:p>
            <a:r>
              <a:rPr lang="en-US"/>
              <a:t>Facebook Ads Performance Table | Troy-Bilt - 22 of 26</a:t>
            </a:r>
          </a:p>
        </p:txBody>
      </p:sp>
      <p:graphicFrame>
        <p:nvGraphicFramePr>
          <p:cNvPr id="5" name="Table Placeholder 4">
            <a:extLst>
              <a:ext uri="{FF2B5EF4-FFF2-40B4-BE49-F238E27FC236}">
                <a16:creationId xmlns:a16="http://schemas.microsoft.com/office/drawing/2014/main" id="{741D3CA3-717C-4921-9CF9-A80AC912037F}"/>
              </a:ext>
            </a:extLst>
          </p:cNvPr>
          <p:cNvGraphicFramePr>
            <a:graphicFrameLocks noGrp="1"/>
          </p:cNvGraphicFramePr>
          <p:nvPr>
            <p:ph type="tbl" sz="quarter" idx="13"/>
            <p:extLst>
              <p:ext uri="{D42A27DB-BD31-4B8C-83A1-F6EECF244321}">
                <p14:modId xmlns:p14="http://schemas.microsoft.com/office/powerpoint/2010/main" val="362508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2928064"/>
                    </a:ext>
                  </a:extLst>
                </a:gridCol>
                <a:gridCol w="329184">
                  <a:extLst>
                    <a:ext uri="{9D8B030D-6E8A-4147-A177-3AD203B41FA5}">
                      <a16:colId xmlns:a16="http://schemas.microsoft.com/office/drawing/2014/main" val="749957470"/>
                    </a:ext>
                  </a:extLst>
                </a:gridCol>
                <a:gridCol w="329184">
                  <a:extLst>
                    <a:ext uri="{9D8B030D-6E8A-4147-A177-3AD203B41FA5}">
                      <a16:colId xmlns:a16="http://schemas.microsoft.com/office/drawing/2014/main" val="3823156661"/>
                    </a:ext>
                  </a:extLst>
                </a:gridCol>
                <a:gridCol w="329184">
                  <a:extLst>
                    <a:ext uri="{9D8B030D-6E8A-4147-A177-3AD203B41FA5}">
                      <a16:colId xmlns:a16="http://schemas.microsoft.com/office/drawing/2014/main" val="1586854405"/>
                    </a:ext>
                  </a:extLst>
                </a:gridCol>
                <a:gridCol w="329184">
                  <a:extLst>
                    <a:ext uri="{9D8B030D-6E8A-4147-A177-3AD203B41FA5}">
                      <a16:colId xmlns:a16="http://schemas.microsoft.com/office/drawing/2014/main" val="1359634838"/>
                    </a:ext>
                  </a:extLst>
                </a:gridCol>
                <a:gridCol w="329184">
                  <a:extLst>
                    <a:ext uri="{9D8B030D-6E8A-4147-A177-3AD203B41FA5}">
                      <a16:colId xmlns:a16="http://schemas.microsoft.com/office/drawing/2014/main" val="1693162549"/>
                    </a:ext>
                  </a:extLst>
                </a:gridCol>
                <a:gridCol w="329184">
                  <a:extLst>
                    <a:ext uri="{9D8B030D-6E8A-4147-A177-3AD203B41FA5}">
                      <a16:colId xmlns:a16="http://schemas.microsoft.com/office/drawing/2014/main" val="1065494418"/>
                    </a:ext>
                  </a:extLst>
                </a:gridCol>
                <a:gridCol w="329184">
                  <a:extLst>
                    <a:ext uri="{9D8B030D-6E8A-4147-A177-3AD203B41FA5}">
                      <a16:colId xmlns:a16="http://schemas.microsoft.com/office/drawing/2014/main" val="3335784636"/>
                    </a:ext>
                  </a:extLst>
                </a:gridCol>
                <a:gridCol w="329184">
                  <a:extLst>
                    <a:ext uri="{9D8B030D-6E8A-4147-A177-3AD203B41FA5}">
                      <a16:colId xmlns:a16="http://schemas.microsoft.com/office/drawing/2014/main" val="3876550336"/>
                    </a:ext>
                  </a:extLst>
                </a:gridCol>
                <a:gridCol w="329184">
                  <a:extLst>
                    <a:ext uri="{9D8B030D-6E8A-4147-A177-3AD203B41FA5}">
                      <a16:colId xmlns:a16="http://schemas.microsoft.com/office/drawing/2014/main" val="2839653607"/>
                    </a:ext>
                  </a:extLst>
                </a:gridCol>
                <a:gridCol w="329184">
                  <a:extLst>
                    <a:ext uri="{9D8B030D-6E8A-4147-A177-3AD203B41FA5}">
                      <a16:colId xmlns:a16="http://schemas.microsoft.com/office/drawing/2014/main" val="729835609"/>
                    </a:ext>
                  </a:extLst>
                </a:gridCol>
                <a:gridCol w="329184">
                  <a:extLst>
                    <a:ext uri="{9D8B030D-6E8A-4147-A177-3AD203B41FA5}">
                      <a16:colId xmlns:a16="http://schemas.microsoft.com/office/drawing/2014/main" val="3552133376"/>
                    </a:ext>
                  </a:extLst>
                </a:gridCol>
                <a:gridCol w="329184">
                  <a:extLst>
                    <a:ext uri="{9D8B030D-6E8A-4147-A177-3AD203B41FA5}">
                      <a16:colId xmlns:a16="http://schemas.microsoft.com/office/drawing/2014/main" val="4279507182"/>
                    </a:ext>
                  </a:extLst>
                </a:gridCol>
                <a:gridCol w="329184">
                  <a:extLst>
                    <a:ext uri="{9D8B030D-6E8A-4147-A177-3AD203B41FA5}">
                      <a16:colId xmlns:a16="http://schemas.microsoft.com/office/drawing/2014/main" val="1379046974"/>
                    </a:ext>
                  </a:extLst>
                </a:gridCol>
                <a:gridCol w="329184">
                  <a:extLst>
                    <a:ext uri="{9D8B030D-6E8A-4147-A177-3AD203B41FA5}">
                      <a16:colId xmlns:a16="http://schemas.microsoft.com/office/drawing/2014/main" val="1661851246"/>
                    </a:ext>
                  </a:extLst>
                </a:gridCol>
                <a:gridCol w="329184">
                  <a:extLst>
                    <a:ext uri="{9D8B030D-6E8A-4147-A177-3AD203B41FA5}">
                      <a16:colId xmlns:a16="http://schemas.microsoft.com/office/drawing/2014/main" val="2818415020"/>
                    </a:ext>
                  </a:extLst>
                </a:gridCol>
                <a:gridCol w="329184">
                  <a:extLst>
                    <a:ext uri="{9D8B030D-6E8A-4147-A177-3AD203B41FA5}">
                      <a16:colId xmlns:a16="http://schemas.microsoft.com/office/drawing/2014/main" val="3774945454"/>
                    </a:ext>
                  </a:extLst>
                </a:gridCol>
                <a:gridCol w="1316736">
                  <a:extLst>
                    <a:ext uri="{9D8B030D-6E8A-4147-A177-3AD203B41FA5}">
                      <a16:colId xmlns:a16="http://schemas.microsoft.com/office/drawing/2014/main" val="18342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599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- 2018-09-07 14:54:13</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 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 TB all online registrations 1.1.2017 - 5.14.2018</a:t>
                      </a:r>
                    </a:p>
                  </a:txBody>
                  <a:tcPr/>
                </a:tc>
                <a:extLst>
                  <a:ext uri="{0D108BD9-81ED-4DB2-BD59-A6C34878D82A}">
                    <a16:rowId xmlns:a16="http://schemas.microsoft.com/office/drawing/2014/main" val="1564082525"/>
                  </a:ext>
                </a:extLst>
              </a:tr>
            </a:tbl>
          </a:graphicData>
        </a:graphic>
      </p:graphicFrame>
      <p:sp>
        <p:nvSpPr>
          <p:cNvPr id="4" name="Text Placeholder 3">
            <a:extLst>
              <a:ext uri="{FF2B5EF4-FFF2-40B4-BE49-F238E27FC236}">
                <a16:creationId xmlns:a16="http://schemas.microsoft.com/office/drawing/2014/main" id="{745A5C5C-506D-4621-AC57-683E21258FD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8615087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1BDE-6BA4-4441-BC49-EB1A3224D4CE}"/>
              </a:ext>
            </a:extLst>
          </p:cNvPr>
          <p:cNvSpPr>
            <a:spLocks noGrp="1"/>
          </p:cNvSpPr>
          <p:nvPr>
            <p:ph type="title"/>
          </p:nvPr>
        </p:nvSpPr>
        <p:spPr/>
        <p:txBody>
          <a:bodyPr/>
          <a:lstStyle/>
          <a:p>
            <a:r>
              <a:rPr lang="en-US"/>
              <a:t>Facebook Ads Performance Table | Troy-Bilt - 23 of 26</a:t>
            </a:r>
          </a:p>
        </p:txBody>
      </p:sp>
      <p:graphicFrame>
        <p:nvGraphicFramePr>
          <p:cNvPr id="5" name="Table Placeholder 4">
            <a:extLst>
              <a:ext uri="{FF2B5EF4-FFF2-40B4-BE49-F238E27FC236}">
                <a16:creationId xmlns:a16="http://schemas.microsoft.com/office/drawing/2014/main" id="{9A1E6190-C52B-4C8A-89DD-5F1B69E8EE5C}"/>
              </a:ext>
            </a:extLst>
          </p:cNvPr>
          <p:cNvGraphicFramePr>
            <a:graphicFrameLocks noGrp="1"/>
          </p:cNvGraphicFramePr>
          <p:nvPr>
            <p:ph type="tbl" sz="quarter" idx="13"/>
            <p:extLst>
              <p:ext uri="{D42A27DB-BD31-4B8C-83A1-F6EECF244321}">
                <p14:modId xmlns:p14="http://schemas.microsoft.com/office/powerpoint/2010/main" val="184416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8502627"/>
                    </a:ext>
                  </a:extLst>
                </a:gridCol>
                <a:gridCol w="329184">
                  <a:extLst>
                    <a:ext uri="{9D8B030D-6E8A-4147-A177-3AD203B41FA5}">
                      <a16:colId xmlns:a16="http://schemas.microsoft.com/office/drawing/2014/main" val="2401387596"/>
                    </a:ext>
                  </a:extLst>
                </a:gridCol>
                <a:gridCol w="329184">
                  <a:extLst>
                    <a:ext uri="{9D8B030D-6E8A-4147-A177-3AD203B41FA5}">
                      <a16:colId xmlns:a16="http://schemas.microsoft.com/office/drawing/2014/main" val="4059821614"/>
                    </a:ext>
                  </a:extLst>
                </a:gridCol>
                <a:gridCol w="329184">
                  <a:extLst>
                    <a:ext uri="{9D8B030D-6E8A-4147-A177-3AD203B41FA5}">
                      <a16:colId xmlns:a16="http://schemas.microsoft.com/office/drawing/2014/main" val="2711502366"/>
                    </a:ext>
                  </a:extLst>
                </a:gridCol>
                <a:gridCol w="329184">
                  <a:extLst>
                    <a:ext uri="{9D8B030D-6E8A-4147-A177-3AD203B41FA5}">
                      <a16:colId xmlns:a16="http://schemas.microsoft.com/office/drawing/2014/main" val="1434352824"/>
                    </a:ext>
                  </a:extLst>
                </a:gridCol>
                <a:gridCol w="329184">
                  <a:extLst>
                    <a:ext uri="{9D8B030D-6E8A-4147-A177-3AD203B41FA5}">
                      <a16:colId xmlns:a16="http://schemas.microsoft.com/office/drawing/2014/main" val="447988872"/>
                    </a:ext>
                  </a:extLst>
                </a:gridCol>
                <a:gridCol w="329184">
                  <a:extLst>
                    <a:ext uri="{9D8B030D-6E8A-4147-A177-3AD203B41FA5}">
                      <a16:colId xmlns:a16="http://schemas.microsoft.com/office/drawing/2014/main" val="3493286889"/>
                    </a:ext>
                  </a:extLst>
                </a:gridCol>
                <a:gridCol w="329184">
                  <a:extLst>
                    <a:ext uri="{9D8B030D-6E8A-4147-A177-3AD203B41FA5}">
                      <a16:colId xmlns:a16="http://schemas.microsoft.com/office/drawing/2014/main" val="526963570"/>
                    </a:ext>
                  </a:extLst>
                </a:gridCol>
                <a:gridCol w="329184">
                  <a:extLst>
                    <a:ext uri="{9D8B030D-6E8A-4147-A177-3AD203B41FA5}">
                      <a16:colId xmlns:a16="http://schemas.microsoft.com/office/drawing/2014/main" val="3588667383"/>
                    </a:ext>
                  </a:extLst>
                </a:gridCol>
                <a:gridCol w="329184">
                  <a:extLst>
                    <a:ext uri="{9D8B030D-6E8A-4147-A177-3AD203B41FA5}">
                      <a16:colId xmlns:a16="http://schemas.microsoft.com/office/drawing/2014/main" val="884542483"/>
                    </a:ext>
                  </a:extLst>
                </a:gridCol>
                <a:gridCol w="329184">
                  <a:extLst>
                    <a:ext uri="{9D8B030D-6E8A-4147-A177-3AD203B41FA5}">
                      <a16:colId xmlns:a16="http://schemas.microsoft.com/office/drawing/2014/main" val="3185447740"/>
                    </a:ext>
                  </a:extLst>
                </a:gridCol>
                <a:gridCol w="329184">
                  <a:extLst>
                    <a:ext uri="{9D8B030D-6E8A-4147-A177-3AD203B41FA5}">
                      <a16:colId xmlns:a16="http://schemas.microsoft.com/office/drawing/2014/main" val="4095880656"/>
                    </a:ext>
                  </a:extLst>
                </a:gridCol>
                <a:gridCol w="329184">
                  <a:extLst>
                    <a:ext uri="{9D8B030D-6E8A-4147-A177-3AD203B41FA5}">
                      <a16:colId xmlns:a16="http://schemas.microsoft.com/office/drawing/2014/main" val="522500059"/>
                    </a:ext>
                  </a:extLst>
                </a:gridCol>
                <a:gridCol w="329184">
                  <a:extLst>
                    <a:ext uri="{9D8B030D-6E8A-4147-A177-3AD203B41FA5}">
                      <a16:colId xmlns:a16="http://schemas.microsoft.com/office/drawing/2014/main" val="3076020476"/>
                    </a:ext>
                  </a:extLst>
                </a:gridCol>
                <a:gridCol w="329184">
                  <a:extLst>
                    <a:ext uri="{9D8B030D-6E8A-4147-A177-3AD203B41FA5}">
                      <a16:colId xmlns:a16="http://schemas.microsoft.com/office/drawing/2014/main" val="1437947507"/>
                    </a:ext>
                  </a:extLst>
                </a:gridCol>
                <a:gridCol w="329184">
                  <a:extLst>
                    <a:ext uri="{9D8B030D-6E8A-4147-A177-3AD203B41FA5}">
                      <a16:colId xmlns:a16="http://schemas.microsoft.com/office/drawing/2014/main" val="701382791"/>
                    </a:ext>
                  </a:extLst>
                </a:gridCol>
                <a:gridCol w="329184">
                  <a:extLst>
                    <a:ext uri="{9D8B030D-6E8A-4147-A177-3AD203B41FA5}">
                      <a16:colId xmlns:a16="http://schemas.microsoft.com/office/drawing/2014/main" val="2721208836"/>
                    </a:ext>
                  </a:extLst>
                </a:gridCol>
                <a:gridCol w="1316736">
                  <a:extLst>
                    <a:ext uri="{9D8B030D-6E8A-4147-A177-3AD203B41FA5}">
                      <a16:colId xmlns:a16="http://schemas.microsoft.com/office/drawing/2014/main" val="194575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1066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- 2018-09-07 14:52:48</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 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 The Dirt Subscriber List</a:t>
                      </a:r>
                    </a:p>
                  </a:txBody>
                  <a:tcPr/>
                </a:tc>
                <a:extLst>
                  <a:ext uri="{0D108BD9-81ED-4DB2-BD59-A6C34878D82A}">
                    <a16:rowId xmlns:a16="http://schemas.microsoft.com/office/drawing/2014/main" val="4041837827"/>
                  </a:ext>
                </a:extLst>
              </a:tr>
            </a:tbl>
          </a:graphicData>
        </a:graphic>
      </p:graphicFrame>
      <p:sp>
        <p:nvSpPr>
          <p:cNvPr id="4" name="Text Placeholder 3">
            <a:extLst>
              <a:ext uri="{FF2B5EF4-FFF2-40B4-BE49-F238E27FC236}">
                <a16:creationId xmlns:a16="http://schemas.microsoft.com/office/drawing/2014/main" id="{FDE89C1F-1DA1-433F-8F79-1DDF063C475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128065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AF23-4EFA-4232-B8DA-468F3539AA32}"/>
              </a:ext>
            </a:extLst>
          </p:cNvPr>
          <p:cNvSpPr>
            <a:spLocks noGrp="1"/>
          </p:cNvSpPr>
          <p:nvPr>
            <p:ph type="title"/>
          </p:nvPr>
        </p:nvSpPr>
        <p:spPr/>
        <p:txBody>
          <a:bodyPr/>
          <a:lstStyle/>
          <a:p>
            <a:r>
              <a:rPr lang="en-US"/>
              <a:t>Facebook Ads Performance Table | Troy-Bilt - 24 of 26</a:t>
            </a:r>
          </a:p>
        </p:txBody>
      </p:sp>
      <p:graphicFrame>
        <p:nvGraphicFramePr>
          <p:cNvPr id="5" name="Table Placeholder 4">
            <a:extLst>
              <a:ext uri="{FF2B5EF4-FFF2-40B4-BE49-F238E27FC236}">
                <a16:creationId xmlns:a16="http://schemas.microsoft.com/office/drawing/2014/main" id="{D34EF831-8BF6-4A94-8264-ED9A6875EED6}"/>
              </a:ext>
            </a:extLst>
          </p:cNvPr>
          <p:cNvGraphicFramePr>
            <a:graphicFrameLocks noGrp="1"/>
          </p:cNvGraphicFramePr>
          <p:nvPr>
            <p:ph type="tbl" sz="quarter" idx="13"/>
            <p:extLst>
              <p:ext uri="{D42A27DB-BD31-4B8C-83A1-F6EECF244321}">
                <p14:modId xmlns:p14="http://schemas.microsoft.com/office/powerpoint/2010/main" val="394340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111725"/>
                    </a:ext>
                  </a:extLst>
                </a:gridCol>
                <a:gridCol w="329184">
                  <a:extLst>
                    <a:ext uri="{9D8B030D-6E8A-4147-A177-3AD203B41FA5}">
                      <a16:colId xmlns:a16="http://schemas.microsoft.com/office/drawing/2014/main" val="1663736947"/>
                    </a:ext>
                  </a:extLst>
                </a:gridCol>
                <a:gridCol w="329184">
                  <a:extLst>
                    <a:ext uri="{9D8B030D-6E8A-4147-A177-3AD203B41FA5}">
                      <a16:colId xmlns:a16="http://schemas.microsoft.com/office/drawing/2014/main" val="1906949226"/>
                    </a:ext>
                  </a:extLst>
                </a:gridCol>
                <a:gridCol w="329184">
                  <a:extLst>
                    <a:ext uri="{9D8B030D-6E8A-4147-A177-3AD203B41FA5}">
                      <a16:colId xmlns:a16="http://schemas.microsoft.com/office/drawing/2014/main" val="2760228215"/>
                    </a:ext>
                  </a:extLst>
                </a:gridCol>
                <a:gridCol w="329184">
                  <a:extLst>
                    <a:ext uri="{9D8B030D-6E8A-4147-A177-3AD203B41FA5}">
                      <a16:colId xmlns:a16="http://schemas.microsoft.com/office/drawing/2014/main" val="87355840"/>
                    </a:ext>
                  </a:extLst>
                </a:gridCol>
                <a:gridCol w="329184">
                  <a:extLst>
                    <a:ext uri="{9D8B030D-6E8A-4147-A177-3AD203B41FA5}">
                      <a16:colId xmlns:a16="http://schemas.microsoft.com/office/drawing/2014/main" val="4142806048"/>
                    </a:ext>
                  </a:extLst>
                </a:gridCol>
                <a:gridCol w="329184">
                  <a:extLst>
                    <a:ext uri="{9D8B030D-6E8A-4147-A177-3AD203B41FA5}">
                      <a16:colId xmlns:a16="http://schemas.microsoft.com/office/drawing/2014/main" val="742330902"/>
                    </a:ext>
                  </a:extLst>
                </a:gridCol>
                <a:gridCol w="329184">
                  <a:extLst>
                    <a:ext uri="{9D8B030D-6E8A-4147-A177-3AD203B41FA5}">
                      <a16:colId xmlns:a16="http://schemas.microsoft.com/office/drawing/2014/main" val="1057301489"/>
                    </a:ext>
                  </a:extLst>
                </a:gridCol>
                <a:gridCol w="329184">
                  <a:extLst>
                    <a:ext uri="{9D8B030D-6E8A-4147-A177-3AD203B41FA5}">
                      <a16:colId xmlns:a16="http://schemas.microsoft.com/office/drawing/2014/main" val="1665011094"/>
                    </a:ext>
                  </a:extLst>
                </a:gridCol>
                <a:gridCol w="329184">
                  <a:extLst>
                    <a:ext uri="{9D8B030D-6E8A-4147-A177-3AD203B41FA5}">
                      <a16:colId xmlns:a16="http://schemas.microsoft.com/office/drawing/2014/main" val="2028917619"/>
                    </a:ext>
                  </a:extLst>
                </a:gridCol>
                <a:gridCol w="329184">
                  <a:extLst>
                    <a:ext uri="{9D8B030D-6E8A-4147-A177-3AD203B41FA5}">
                      <a16:colId xmlns:a16="http://schemas.microsoft.com/office/drawing/2014/main" val="2932208375"/>
                    </a:ext>
                  </a:extLst>
                </a:gridCol>
                <a:gridCol w="329184">
                  <a:extLst>
                    <a:ext uri="{9D8B030D-6E8A-4147-A177-3AD203B41FA5}">
                      <a16:colId xmlns:a16="http://schemas.microsoft.com/office/drawing/2014/main" val="282069694"/>
                    </a:ext>
                  </a:extLst>
                </a:gridCol>
                <a:gridCol w="329184">
                  <a:extLst>
                    <a:ext uri="{9D8B030D-6E8A-4147-A177-3AD203B41FA5}">
                      <a16:colId xmlns:a16="http://schemas.microsoft.com/office/drawing/2014/main" val="1811656346"/>
                    </a:ext>
                  </a:extLst>
                </a:gridCol>
                <a:gridCol w="329184">
                  <a:extLst>
                    <a:ext uri="{9D8B030D-6E8A-4147-A177-3AD203B41FA5}">
                      <a16:colId xmlns:a16="http://schemas.microsoft.com/office/drawing/2014/main" val="3629772339"/>
                    </a:ext>
                  </a:extLst>
                </a:gridCol>
                <a:gridCol w="329184">
                  <a:extLst>
                    <a:ext uri="{9D8B030D-6E8A-4147-A177-3AD203B41FA5}">
                      <a16:colId xmlns:a16="http://schemas.microsoft.com/office/drawing/2014/main" val="1751645984"/>
                    </a:ext>
                  </a:extLst>
                </a:gridCol>
                <a:gridCol w="329184">
                  <a:extLst>
                    <a:ext uri="{9D8B030D-6E8A-4147-A177-3AD203B41FA5}">
                      <a16:colId xmlns:a16="http://schemas.microsoft.com/office/drawing/2014/main" val="4054977674"/>
                    </a:ext>
                  </a:extLst>
                </a:gridCol>
                <a:gridCol w="329184">
                  <a:extLst>
                    <a:ext uri="{9D8B030D-6E8A-4147-A177-3AD203B41FA5}">
                      <a16:colId xmlns:a16="http://schemas.microsoft.com/office/drawing/2014/main" val="817216966"/>
                    </a:ext>
                  </a:extLst>
                </a:gridCol>
                <a:gridCol w="1316736">
                  <a:extLst>
                    <a:ext uri="{9D8B030D-6E8A-4147-A177-3AD203B41FA5}">
                      <a16:colId xmlns:a16="http://schemas.microsoft.com/office/drawing/2014/main" val="158820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6905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- 2018-09-07 14:48:36</a:t>
                      </a:r>
                      <a:r>
                        <a:rPr kumimoji="0" lang="en-US" sz="1000" b="0" i="0" u="none" strike="noStrike" kern="1200" cap="none" spc="0" normalizeH="0" baseline="0" noProof="0">
                          <a:ln>
                            <a:noFill/>
                          </a:ln>
                          <a:solidFill>
                            <a:prstClr val="black"/>
                          </a:solidFill>
                          <a:effectLst/>
                          <a:uLnTx/>
                          <a:uFillTx/>
                          <a:latin typeface="+mn-lt"/>
                          <a:ea typeface="+mn-ea"/>
                          <a:cs typeface="+mn-cs"/>
                        </a:rPr>
                        <a:t>
Your feedback helps us build the best products we can. And it could help you win 0. 
Official sweepstakes rules: https://bit.ly/2Is0ABK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LPV_Spring2018_RatingsandReviews - Relaunched 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24 - 65+; The Dirt Subscriber List</a:t>
                      </a:r>
                    </a:p>
                  </a:txBody>
                  <a:tcPr/>
                </a:tc>
                <a:extLst>
                  <a:ext uri="{0D108BD9-81ED-4DB2-BD59-A6C34878D82A}">
                    <a16:rowId xmlns:a16="http://schemas.microsoft.com/office/drawing/2014/main" val="3369942285"/>
                  </a:ext>
                </a:extLst>
              </a:tr>
            </a:tbl>
          </a:graphicData>
        </a:graphic>
      </p:graphicFrame>
      <p:sp>
        <p:nvSpPr>
          <p:cNvPr id="4" name="Text Placeholder 3">
            <a:extLst>
              <a:ext uri="{FF2B5EF4-FFF2-40B4-BE49-F238E27FC236}">
                <a16:creationId xmlns:a16="http://schemas.microsoft.com/office/drawing/2014/main" id="{00D8AD17-4298-4225-BC21-D52C61134AB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421754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AF33-6E24-4794-B459-04CF50387454}"/>
              </a:ext>
            </a:extLst>
          </p:cNvPr>
          <p:cNvSpPr>
            <a:spLocks noGrp="1"/>
          </p:cNvSpPr>
          <p:nvPr>
            <p:ph type="title"/>
          </p:nvPr>
        </p:nvSpPr>
        <p:spPr/>
        <p:txBody>
          <a:bodyPr/>
          <a:lstStyle/>
          <a:p>
            <a:r>
              <a:rPr lang="en-US"/>
              <a:t>Facebook Ads Performance Table | Troy-Bilt - 25 of 26</a:t>
            </a:r>
          </a:p>
        </p:txBody>
      </p:sp>
      <p:graphicFrame>
        <p:nvGraphicFramePr>
          <p:cNvPr id="5" name="Table Placeholder 4">
            <a:extLst>
              <a:ext uri="{FF2B5EF4-FFF2-40B4-BE49-F238E27FC236}">
                <a16:creationId xmlns:a16="http://schemas.microsoft.com/office/drawing/2014/main" id="{896F5B51-B75E-4083-9C0B-792DD408BE82}"/>
              </a:ext>
            </a:extLst>
          </p:cNvPr>
          <p:cNvGraphicFramePr>
            <a:graphicFrameLocks noGrp="1"/>
          </p:cNvGraphicFramePr>
          <p:nvPr>
            <p:ph type="tbl" sz="quarter" idx="13"/>
            <p:extLst>
              <p:ext uri="{D42A27DB-BD31-4B8C-83A1-F6EECF244321}">
                <p14:modId xmlns:p14="http://schemas.microsoft.com/office/powerpoint/2010/main" val="117462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3148280"/>
                    </a:ext>
                  </a:extLst>
                </a:gridCol>
                <a:gridCol w="329184">
                  <a:extLst>
                    <a:ext uri="{9D8B030D-6E8A-4147-A177-3AD203B41FA5}">
                      <a16:colId xmlns:a16="http://schemas.microsoft.com/office/drawing/2014/main" val="817709903"/>
                    </a:ext>
                  </a:extLst>
                </a:gridCol>
                <a:gridCol w="329184">
                  <a:extLst>
                    <a:ext uri="{9D8B030D-6E8A-4147-A177-3AD203B41FA5}">
                      <a16:colId xmlns:a16="http://schemas.microsoft.com/office/drawing/2014/main" val="2327858811"/>
                    </a:ext>
                  </a:extLst>
                </a:gridCol>
                <a:gridCol w="329184">
                  <a:extLst>
                    <a:ext uri="{9D8B030D-6E8A-4147-A177-3AD203B41FA5}">
                      <a16:colId xmlns:a16="http://schemas.microsoft.com/office/drawing/2014/main" val="3159066450"/>
                    </a:ext>
                  </a:extLst>
                </a:gridCol>
                <a:gridCol w="329184">
                  <a:extLst>
                    <a:ext uri="{9D8B030D-6E8A-4147-A177-3AD203B41FA5}">
                      <a16:colId xmlns:a16="http://schemas.microsoft.com/office/drawing/2014/main" val="452688847"/>
                    </a:ext>
                  </a:extLst>
                </a:gridCol>
                <a:gridCol w="329184">
                  <a:extLst>
                    <a:ext uri="{9D8B030D-6E8A-4147-A177-3AD203B41FA5}">
                      <a16:colId xmlns:a16="http://schemas.microsoft.com/office/drawing/2014/main" val="3862244761"/>
                    </a:ext>
                  </a:extLst>
                </a:gridCol>
                <a:gridCol w="329184">
                  <a:extLst>
                    <a:ext uri="{9D8B030D-6E8A-4147-A177-3AD203B41FA5}">
                      <a16:colId xmlns:a16="http://schemas.microsoft.com/office/drawing/2014/main" val="4209253002"/>
                    </a:ext>
                  </a:extLst>
                </a:gridCol>
                <a:gridCol w="329184">
                  <a:extLst>
                    <a:ext uri="{9D8B030D-6E8A-4147-A177-3AD203B41FA5}">
                      <a16:colId xmlns:a16="http://schemas.microsoft.com/office/drawing/2014/main" val="3954194161"/>
                    </a:ext>
                  </a:extLst>
                </a:gridCol>
                <a:gridCol w="329184">
                  <a:extLst>
                    <a:ext uri="{9D8B030D-6E8A-4147-A177-3AD203B41FA5}">
                      <a16:colId xmlns:a16="http://schemas.microsoft.com/office/drawing/2014/main" val="456752807"/>
                    </a:ext>
                  </a:extLst>
                </a:gridCol>
                <a:gridCol w="329184">
                  <a:extLst>
                    <a:ext uri="{9D8B030D-6E8A-4147-A177-3AD203B41FA5}">
                      <a16:colId xmlns:a16="http://schemas.microsoft.com/office/drawing/2014/main" val="3649129636"/>
                    </a:ext>
                  </a:extLst>
                </a:gridCol>
                <a:gridCol w="329184">
                  <a:extLst>
                    <a:ext uri="{9D8B030D-6E8A-4147-A177-3AD203B41FA5}">
                      <a16:colId xmlns:a16="http://schemas.microsoft.com/office/drawing/2014/main" val="1820897824"/>
                    </a:ext>
                  </a:extLst>
                </a:gridCol>
                <a:gridCol w="329184">
                  <a:extLst>
                    <a:ext uri="{9D8B030D-6E8A-4147-A177-3AD203B41FA5}">
                      <a16:colId xmlns:a16="http://schemas.microsoft.com/office/drawing/2014/main" val="2429347522"/>
                    </a:ext>
                  </a:extLst>
                </a:gridCol>
                <a:gridCol w="329184">
                  <a:extLst>
                    <a:ext uri="{9D8B030D-6E8A-4147-A177-3AD203B41FA5}">
                      <a16:colId xmlns:a16="http://schemas.microsoft.com/office/drawing/2014/main" val="3456430218"/>
                    </a:ext>
                  </a:extLst>
                </a:gridCol>
                <a:gridCol w="329184">
                  <a:extLst>
                    <a:ext uri="{9D8B030D-6E8A-4147-A177-3AD203B41FA5}">
                      <a16:colId xmlns:a16="http://schemas.microsoft.com/office/drawing/2014/main" val="194227298"/>
                    </a:ext>
                  </a:extLst>
                </a:gridCol>
                <a:gridCol w="329184">
                  <a:extLst>
                    <a:ext uri="{9D8B030D-6E8A-4147-A177-3AD203B41FA5}">
                      <a16:colId xmlns:a16="http://schemas.microsoft.com/office/drawing/2014/main" val="581109623"/>
                    </a:ext>
                  </a:extLst>
                </a:gridCol>
                <a:gridCol w="329184">
                  <a:extLst>
                    <a:ext uri="{9D8B030D-6E8A-4147-A177-3AD203B41FA5}">
                      <a16:colId xmlns:a16="http://schemas.microsoft.com/office/drawing/2014/main" val="244173593"/>
                    </a:ext>
                  </a:extLst>
                </a:gridCol>
                <a:gridCol w="329184">
                  <a:extLst>
                    <a:ext uri="{9D8B030D-6E8A-4147-A177-3AD203B41FA5}">
                      <a16:colId xmlns:a16="http://schemas.microsoft.com/office/drawing/2014/main" val="859035647"/>
                    </a:ext>
                  </a:extLst>
                </a:gridCol>
                <a:gridCol w="1316736">
                  <a:extLst>
                    <a:ext uri="{9D8B030D-6E8A-4147-A177-3AD203B41FA5}">
                      <a16:colId xmlns:a16="http://schemas.microsoft.com/office/drawing/2014/main" val="139728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6703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- 2018-09-05 14:47:35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leaving fallen leaves on the ground to decompose can deprive your lawn of the nutrients and sunlight it needs in order to thrive come spring? Here are some fall leaf mistakes to avoid: http://bit.ly/2B9GHA6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ENG_ProjectMistakeTips_TBJet_0905-0911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25 - 65+; Interests: Gardening or Home and garden</a:t>
                      </a:r>
                    </a:p>
                  </a:txBody>
                  <a:tcPr/>
                </a:tc>
                <a:extLst>
                  <a:ext uri="{0D108BD9-81ED-4DB2-BD59-A6C34878D82A}">
                    <a16:rowId xmlns:a16="http://schemas.microsoft.com/office/drawing/2014/main" val="3940847203"/>
                  </a:ext>
                </a:extLst>
              </a:tr>
            </a:tbl>
          </a:graphicData>
        </a:graphic>
      </p:graphicFrame>
      <p:sp>
        <p:nvSpPr>
          <p:cNvPr id="4" name="Text Placeholder 3">
            <a:extLst>
              <a:ext uri="{FF2B5EF4-FFF2-40B4-BE49-F238E27FC236}">
                <a16:creationId xmlns:a16="http://schemas.microsoft.com/office/drawing/2014/main" id="{DE6F27D6-1AEA-452D-B04F-4517079A279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9240400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56B8-2A54-43FF-A3AA-47FA5C9455FE}"/>
              </a:ext>
            </a:extLst>
          </p:cNvPr>
          <p:cNvSpPr>
            <a:spLocks noGrp="1"/>
          </p:cNvSpPr>
          <p:nvPr>
            <p:ph type="title"/>
          </p:nvPr>
        </p:nvSpPr>
        <p:spPr/>
        <p:txBody>
          <a:bodyPr/>
          <a:lstStyle/>
          <a:p>
            <a:r>
              <a:rPr lang="en-US"/>
              <a:t>Facebook Ads Performance Table | Troy-Bilt - 26 of 26</a:t>
            </a:r>
          </a:p>
        </p:txBody>
      </p:sp>
      <p:graphicFrame>
        <p:nvGraphicFramePr>
          <p:cNvPr id="5" name="Table Placeholder 4">
            <a:extLst>
              <a:ext uri="{FF2B5EF4-FFF2-40B4-BE49-F238E27FC236}">
                <a16:creationId xmlns:a16="http://schemas.microsoft.com/office/drawing/2014/main" id="{121D34D3-ABA2-4A51-9D97-8724889BCD96}"/>
              </a:ext>
            </a:extLst>
          </p:cNvPr>
          <p:cNvGraphicFramePr>
            <a:graphicFrameLocks noGrp="1"/>
          </p:cNvGraphicFramePr>
          <p:nvPr>
            <p:ph type="tbl" sz="quarter" idx="13"/>
            <p:extLst>
              <p:ext uri="{D42A27DB-BD31-4B8C-83A1-F6EECF244321}">
                <p14:modId xmlns:p14="http://schemas.microsoft.com/office/powerpoint/2010/main" val="47422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9882828"/>
                    </a:ext>
                  </a:extLst>
                </a:gridCol>
                <a:gridCol w="329184">
                  <a:extLst>
                    <a:ext uri="{9D8B030D-6E8A-4147-A177-3AD203B41FA5}">
                      <a16:colId xmlns:a16="http://schemas.microsoft.com/office/drawing/2014/main" val="3460911866"/>
                    </a:ext>
                  </a:extLst>
                </a:gridCol>
                <a:gridCol w="329184">
                  <a:extLst>
                    <a:ext uri="{9D8B030D-6E8A-4147-A177-3AD203B41FA5}">
                      <a16:colId xmlns:a16="http://schemas.microsoft.com/office/drawing/2014/main" val="731545082"/>
                    </a:ext>
                  </a:extLst>
                </a:gridCol>
                <a:gridCol w="329184">
                  <a:extLst>
                    <a:ext uri="{9D8B030D-6E8A-4147-A177-3AD203B41FA5}">
                      <a16:colId xmlns:a16="http://schemas.microsoft.com/office/drawing/2014/main" val="3470760922"/>
                    </a:ext>
                  </a:extLst>
                </a:gridCol>
                <a:gridCol w="329184">
                  <a:extLst>
                    <a:ext uri="{9D8B030D-6E8A-4147-A177-3AD203B41FA5}">
                      <a16:colId xmlns:a16="http://schemas.microsoft.com/office/drawing/2014/main" val="3184742580"/>
                    </a:ext>
                  </a:extLst>
                </a:gridCol>
                <a:gridCol w="329184">
                  <a:extLst>
                    <a:ext uri="{9D8B030D-6E8A-4147-A177-3AD203B41FA5}">
                      <a16:colId xmlns:a16="http://schemas.microsoft.com/office/drawing/2014/main" val="1510476039"/>
                    </a:ext>
                  </a:extLst>
                </a:gridCol>
                <a:gridCol w="329184">
                  <a:extLst>
                    <a:ext uri="{9D8B030D-6E8A-4147-A177-3AD203B41FA5}">
                      <a16:colId xmlns:a16="http://schemas.microsoft.com/office/drawing/2014/main" val="770122635"/>
                    </a:ext>
                  </a:extLst>
                </a:gridCol>
                <a:gridCol w="329184">
                  <a:extLst>
                    <a:ext uri="{9D8B030D-6E8A-4147-A177-3AD203B41FA5}">
                      <a16:colId xmlns:a16="http://schemas.microsoft.com/office/drawing/2014/main" val="4266246604"/>
                    </a:ext>
                  </a:extLst>
                </a:gridCol>
                <a:gridCol w="329184">
                  <a:extLst>
                    <a:ext uri="{9D8B030D-6E8A-4147-A177-3AD203B41FA5}">
                      <a16:colId xmlns:a16="http://schemas.microsoft.com/office/drawing/2014/main" val="2476624677"/>
                    </a:ext>
                  </a:extLst>
                </a:gridCol>
                <a:gridCol w="329184">
                  <a:extLst>
                    <a:ext uri="{9D8B030D-6E8A-4147-A177-3AD203B41FA5}">
                      <a16:colId xmlns:a16="http://schemas.microsoft.com/office/drawing/2014/main" val="1434234153"/>
                    </a:ext>
                  </a:extLst>
                </a:gridCol>
                <a:gridCol w="329184">
                  <a:extLst>
                    <a:ext uri="{9D8B030D-6E8A-4147-A177-3AD203B41FA5}">
                      <a16:colId xmlns:a16="http://schemas.microsoft.com/office/drawing/2014/main" val="150584196"/>
                    </a:ext>
                  </a:extLst>
                </a:gridCol>
                <a:gridCol w="329184">
                  <a:extLst>
                    <a:ext uri="{9D8B030D-6E8A-4147-A177-3AD203B41FA5}">
                      <a16:colId xmlns:a16="http://schemas.microsoft.com/office/drawing/2014/main" val="4091284085"/>
                    </a:ext>
                  </a:extLst>
                </a:gridCol>
                <a:gridCol w="329184">
                  <a:extLst>
                    <a:ext uri="{9D8B030D-6E8A-4147-A177-3AD203B41FA5}">
                      <a16:colId xmlns:a16="http://schemas.microsoft.com/office/drawing/2014/main" val="2936113255"/>
                    </a:ext>
                  </a:extLst>
                </a:gridCol>
                <a:gridCol w="329184">
                  <a:extLst>
                    <a:ext uri="{9D8B030D-6E8A-4147-A177-3AD203B41FA5}">
                      <a16:colId xmlns:a16="http://schemas.microsoft.com/office/drawing/2014/main" val="3723547372"/>
                    </a:ext>
                  </a:extLst>
                </a:gridCol>
                <a:gridCol w="329184">
                  <a:extLst>
                    <a:ext uri="{9D8B030D-6E8A-4147-A177-3AD203B41FA5}">
                      <a16:colId xmlns:a16="http://schemas.microsoft.com/office/drawing/2014/main" val="3289512551"/>
                    </a:ext>
                  </a:extLst>
                </a:gridCol>
                <a:gridCol w="329184">
                  <a:extLst>
                    <a:ext uri="{9D8B030D-6E8A-4147-A177-3AD203B41FA5}">
                      <a16:colId xmlns:a16="http://schemas.microsoft.com/office/drawing/2014/main" val="1135853874"/>
                    </a:ext>
                  </a:extLst>
                </a:gridCol>
                <a:gridCol w="329184">
                  <a:extLst>
                    <a:ext uri="{9D8B030D-6E8A-4147-A177-3AD203B41FA5}">
                      <a16:colId xmlns:a16="http://schemas.microsoft.com/office/drawing/2014/main" val="3237990301"/>
                    </a:ext>
                  </a:extLst>
                </a:gridCol>
                <a:gridCol w="1316736">
                  <a:extLst>
                    <a:ext uri="{9D8B030D-6E8A-4147-A177-3AD203B41FA5}">
                      <a16:colId xmlns:a16="http://schemas.microsoft.com/office/drawing/2014/main" val="110922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6472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Troy-Bilt - 2018-09-05 14:46:34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leaving fallen leaves on the ground to decompose can deprive your lawn of the nutrients and sunlight it needs in order to thrive come spring? Here are some fall leaf mistakes to avoid: http://bit.ly/2B9GHA6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ENG_ProjectMistakeTips_TBJet_0905-0911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United States; Ages: 25 - 65+; The Dirt Subscriber List</a:t>
                      </a:r>
                    </a:p>
                  </a:txBody>
                  <a:tcPr/>
                </a:tc>
                <a:extLst>
                  <a:ext uri="{0D108BD9-81ED-4DB2-BD59-A6C34878D82A}">
                    <a16:rowId xmlns:a16="http://schemas.microsoft.com/office/drawing/2014/main" val="3272107800"/>
                  </a:ext>
                </a:extLst>
              </a:tr>
            </a:tbl>
          </a:graphicData>
        </a:graphic>
      </p:graphicFrame>
      <p:sp>
        <p:nvSpPr>
          <p:cNvPr id="4" name="Text Placeholder 3">
            <a:extLst>
              <a:ext uri="{FF2B5EF4-FFF2-40B4-BE49-F238E27FC236}">
                <a16:creationId xmlns:a16="http://schemas.microsoft.com/office/drawing/2014/main" id="{7C009924-E9EB-425F-8CE5-510B3452B7A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168921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6228</Words>
  <Application>Microsoft Office PowerPoint</Application>
  <PresentationFormat>On-screen Show (4:3)</PresentationFormat>
  <Paragraphs>2311</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Facebook</vt:lpstr>
      <vt:lpstr>Facebook Impressions | Troy-Bilt</vt:lpstr>
      <vt:lpstr>Facebook Reach | Troy-Bilt</vt:lpstr>
      <vt:lpstr>Facebook Engagement Rate | Troy-Bilt</vt:lpstr>
      <vt:lpstr>Facebook Fans Total | Troy-Bilt</vt:lpstr>
      <vt:lpstr>Facebook Published Posts Table | Troy-Bilt - 1 of 26</vt:lpstr>
      <vt:lpstr>Facebook Published Posts Table | Troy-Bilt - 2 of 26</vt:lpstr>
      <vt:lpstr>Facebook Published Posts Table | Troy-Bilt - 3 of 26</vt:lpstr>
      <vt:lpstr>Facebook Published Posts Table | Troy-Bilt - 4 of 26</vt:lpstr>
      <vt:lpstr>Facebook Published Posts Table | Troy-Bilt - 5 of 26</vt:lpstr>
      <vt:lpstr>Facebook Published Posts Table | Troy-Bilt - 6 of 26</vt:lpstr>
      <vt:lpstr>Facebook Published Posts Table | Troy-Bilt - 7 of 26</vt:lpstr>
      <vt:lpstr>Facebook Published Posts Table | Troy-Bilt - 8 of 26</vt:lpstr>
      <vt:lpstr>Facebook Published Posts Table | Troy-Bilt - 9 of 26</vt:lpstr>
      <vt:lpstr>Facebook Published Posts Table | Troy-Bilt - 10 of 26</vt:lpstr>
      <vt:lpstr>Facebook Published Posts Table | Troy-Bilt - 11 of 26</vt:lpstr>
      <vt:lpstr>Facebook Published Posts Table | Troy-Bilt - 12 of 26</vt:lpstr>
      <vt:lpstr>Facebook Published Posts Table | Troy-Bilt - 13 of 26</vt:lpstr>
      <vt:lpstr>Facebook Published Posts Table | Troy-Bilt - 14 of 26</vt:lpstr>
      <vt:lpstr>Facebook Published Posts Table | Troy-Bilt - 15 of 26</vt:lpstr>
      <vt:lpstr>Facebook Published Posts Table | Troy-Bilt - 16 of 26</vt:lpstr>
      <vt:lpstr>Facebook Published Posts Table | Troy-Bilt - 17 of 26</vt:lpstr>
      <vt:lpstr>Facebook Published Posts Table | Troy-Bilt - 18 of 26</vt:lpstr>
      <vt:lpstr>Facebook Published Posts Table | Troy-Bilt - 19 of 26</vt:lpstr>
      <vt:lpstr>Facebook Published Posts Table | Troy-Bilt - 20 of 26</vt:lpstr>
      <vt:lpstr>Facebook Published Posts Table | Troy-Bilt - 21 of 26</vt:lpstr>
      <vt:lpstr>Facebook Published Posts Table | Troy-Bilt - 22 of 26</vt:lpstr>
      <vt:lpstr>Facebook Published Posts Table | Troy-Bilt - 23 of 26</vt:lpstr>
      <vt:lpstr>Facebook Published Posts Table | Troy-Bilt - 24 of 26</vt:lpstr>
      <vt:lpstr>Facebook Published Posts Table | Troy-Bilt - 25 of 26</vt:lpstr>
      <vt:lpstr>Facebook Published Posts Table | Troy-Bilt - 26 of 26</vt:lpstr>
      <vt:lpstr>Facebook Ads Performance Table | Troy-Bilt - 1 of 26</vt:lpstr>
      <vt:lpstr>Facebook Ads Performance Table | Troy-Bilt - 2 of 26</vt:lpstr>
      <vt:lpstr>Facebook Ads Performance Table | Troy-Bilt - 3 of 26</vt:lpstr>
      <vt:lpstr>Facebook Ads Performance Table | Troy-Bilt - 4 of 26</vt:lpstr>
      <vt:lpstr>Facebook Ads Performance Table | Troy-Bilt - 5 of 26</vt:lpstr>
      <vt:lpstr>Facebook Ads Performance Table | Troy-Bilt - 6 of 26</vt:lpstr>
      <vt:lpstr>Facebook Ads Performance Table | Troy-Bilt - 7 of 26</vt:lpstr>
      <vt:lpstr>Facebook Ads Performance Table | Troy-Bilt - 8 of 26</vt:lpstr>
      <vt:lpstr>Facebook Ads Performance Table | Troy-Bilt - 9 of 26</vt:lpstr>
      <vt:lpstr>Facebook Ads Performance Table | Troy-Bilt - 10 of 26</vt:lpstr>
      <vt:lpstr>Facebook Ads Performance Table | Troy-Bilt - 11 of 26</vt:lpstr>
      <vt:lpstr>Facebook Ads Performance Table | Troy-Bilt - 12 of 26</vt:lpstr>
      <vt:lpstr>Facebook Ads Performance Table | Troy-Bilt - 13 of 26</vt:lpstr>
      <vt:lpstr>Facebook Ads Performance Table | Troy-Bilt - 14 of 26</vt:lpstr>
      <vt:lpstr>Facebook Ads Performance Table | Troy-Bilt - 15 of 26</vt:lpstr>
      <vt:lpstr>Facebook Ads Performance Table | Troy-Bilt - 16 of 26</vt:lpstr>
      <vt:lpstr>Facebook Ads Performance Table | Troy-Bilt - 17 of 26</vt:lpstr>
      <vt:lpstr>Facebook Ads Performance Table | Troy-Bilt - 18 of 26</vt:lpstr>
      <vt:lpstr>Facebook Ads Performance Table | Troy-Bilt - 19 of 26</vt:lpstr>
      <vt:lpstr>Facebook Ads Performance Table | Troy-Bilt - 20 of 26</vt:lpstr>
      <vt:lpstr>Facebook Ads Performance Table | Troy-Bilt - 21 of 26</vt:lpstr>
      <vt:lpstr>Facebook Ads Performance Table | Troy-Bilt - 22 of 26</vt:lpstr>
      <vt:lpstr>Facebook Ads Performance Table | Troy-Bilt - 23 of 26</vt:lpstr>
      <vt:lpstr>Facebook Ads Performance Table | Troy-Bilt - 24 of 26</vt:lpstr>
      <vt:lpstr>Facebook Ads Performance Table | Troy-Bilt - 25 of 26</vt:lpstr>
      <vt:lpstr>Facebook Ads Performance Table | Troy-Bilt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2019-02-05T19:30:06Z</dcterms:created>
  <dcterms:modified xsi:type="dcterms:W3CDTF">2019-02-05T19:32:48Z</dcterms:modified>
</cp:coreProperties>
</file>