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7" r:id="rId50"/>
    <p:sldId id="308" r:id="rId51"/>
    <p:sldId id="309" r:id="rId52"/>
    <p:sldId id="310" r:id="rId53"/>
    <p:sldId id="311" r:id="rId54"/>
    <p:sldId id="312" r:id="rId55"/>
    <p:sldId id="314" r:id="rId56"/>
    <p:sldId id="315" r:id="rId57"/>
    <p:sldId id="316" r:id="rId58"/>
    <p:sldId id="317" r:id="rId59"/>
    <p:sldId id="318" r:id="rId60"/>
    <p:sldId id="320" r:id="rId61"/>
    <p:sldId id="321" r:id="rId62"/>
    <p:sldId id="322" r:id="rId63"/>
    <p:sldId id="323" r:id="rId64"/>
    <p:sldId id="324" r:id="rId65"/>
    <p:sldId id="325" r:id="rId66"/>
    <p:sldId id="327" r:id="rId67"/>
    <p:sldId id="328" r:id="rId68"/>
    <p:sldId id="329" r:id="rId69"/>
    <p:sldId id="330" r:id="rId70"/>
    <p:sldId id="331" r:id="rId71"/>
    <p:sldId id="332" r:id="rId72"/>
    <p:sldId id="333" r:id="rId73"/>
    <p:sldId id="334" r:id="rId74"/>
    <p:sldId id="335" r:id="rId75"/>
    <p:sldId id="336" r:id="rId76"/>
    <p:sldId id="338" r:id="rId77"/>
    <p:sldId id="339" r:id="rId78"/>
    <p:sldId id="340" r:id="rId79"/>
    <p:sldId id="341" r:id="rId80"/>
    <p:sldId id="342" r:id="rId81"/>
    <p:sldId id="343" r:id="rId82"/>
    <p:sldId id="344" r:id="rId83"/>
    <p:sldId id="345" r:id="rId84"/>
    <p:sldId id="346" r:id="rId85"/>
    <p:sldId id="347" r:id="rId86"/>
    <p:sldId id="348" r:id="rId87"/>
    <p:sldId id="349" r:id="rId88"/>
    <p:sldId id="350" r:id="rId89"/>
    <p:sldId id="351" r:id="rId90"/>
    <p:sldId id="352" r:id="rId91"/>
    <p:sldId id="353" r:id="rId92"/>
    <p:sldId id="354" r:id="rId93"/>
    <p:sldId id="355" r:id="rId94"/>
    <p:sldId id="356" r:id="rId95"/>
    <p:sldId id="357" r:id="rId96"/>
    <p:sldId id="359" r:id="rId97"/>
    <p:sldId id="360" r:id="rId98"/>
    <p:sldId id="361" r:id="rId99"/>
    <p:sldId id="362" r:id="rId100"/>
    <p:sldId id="363" r:id="rId101"/>
    <p:sldId id="364" r:id="rId102"/>
    <p:sldId id="365" r:id="rId103"/>
    <p:sldId id="366" r:id="rId104"/>
    <p:sldId id="367" r:id="rId105"/>
    <p:sldId id="368" r:id="rId106"/>
    <p:sldId id="369" r:id="rId107"/>
    <p:sldId id="370" r:id="rId108"/>
    <p:sldId id="371" r:id="rId109"/>
    <p:sldId id="372" r:id="rId110"/>
    <p:sldId id="373" r:id="rId111"/>
    <p:sldId id="374" r:id="rId112"/>
    <p:sldId id="375" r:id="rId113"/>
    <p:sldId id="376" r:id="rId114"/>
    <p:sldId id="377" r:id="rId115"/>
    <p:sldId id="378" r:id="rId116"/>
    <p:sldId id="379" r:id="rId117"/>
    <p:sldId id="381" r:id="rId118"/>
    <p:sldId id="382" r:id="rId119"/>
    <p:sldId id="383" r:id="rId120"/>
    <p:sldId id="384" r:id="rId121"/>
    <p:sldId id="385" r:id="rId122"/>
    <p:sldId id="386" r:id="rId123"/>
    <p:sldId id="387" r:id="rId124"/>
    <p:sldId id="389" r:id="rId125"/>
    <p:sldId id="390" r:id="rId126"/>
    <p:sldId id="391" r:id="rId127"/>
    <p:sldId id="392" r:id="rId128"/>
    <p:sldId id="393" r:id="rId129"/>
    <p:sldId id="394" r:id="rId130"/>
    <p:sldId id="395" r:id="rId131"/>
  </p:sldIdLst>
  <p:sldSz cx="9144000" cy="6858000" type="screen4x3"/>
  <p:notesSz cx="6858000" cy="9144000"/>
  <p:embeddedFontLst>
    <p:embeddedFont>
      <p:font typeface="Calibri" panose="020F0502020204030204" pitchFamily="34" charset="0"/>
      <p:regular r:id="rId132"/>
      <p:bold r:id="rId133"/>
      <p:italic r:id="rId134"/>
      <p:boldItalic r:id="rId1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font" Target="fonts/font2.fntdata"/><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font" Target="fonts/font3.fntdata"/><Relationship Id="rId13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DEE7F-3F25-4605-B4F1-2B2FEE8EB7B4}"/>
              </a:ext>
            </a:extLst>
          </p:cNvPr>
          <p:cNvSpPr>
            <a:spLocks noGrp="1"/>
          </p:cNvSpPr>
          <p:nvPr>
            <p:ph type="ctrTitle"/>
          </p:nvPr>
        </p:nvSpPr>
        <p:spPr/>
        <p:txBody>
          <a:bodyPr/>
          <a:lstStyle/>
          <a:p>
            <a:r>
              <a:rPr lang="en-US"/>
              <a:t>Social BR24</a:t>
            </a:r>
          </a:p>
        </p:txBody>
      </p:sp>
      <p:sp>
        <p:nvSpPr>
          <p:cNvPr id="3" name="Subtitle 2">
            <a:extLst>
              <a:ext uri="{FF2B5EF4-FFF2-40B4-BE49-F238E27FC236}">
                <a16:creationId xmlns:a16="http://schemas.microsoft.com/office/drawing/2014/main" id="{54ABA608-FBA9-4E58-995C-0EE31329036B}"/>
              </a:ext>
            </a:extLst>
          </p:cNvPr>
          <p:cNvSpPr>
            <a:spLocks noGrp="1"/>
          </p:cNvSpPr>
          <p:nvPr>
            <p:ph type="subTitle" idx="1"/>
          </p:nvPr>
        </p:nvSpPr>
        <p:spPr/>
        <p:txBody>
          <a:bodyPr/>
          <a:lstStyle/>
          <a:p>
            <a:r>
              <a:rPr lang="en-US"/>
              <a:t>Bayerischer Rundfunk</a:t>
            </a:r>
          </a:p>
        </p:txBody>
      </p:sp>
    </p:spTree>
    <p:extLst>
      <p:ext uri="{BB962C8B-B14F-4D97-AF65-F5344CB8AC3E}">
        <p14:creationId xmlns:p14="http://schemas.microsoft.com/office/powerpoint/2010/main" val="2350099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8B045-3210-4090-998D-C88F7478F20E}"/>
              </a:ext>
            </a:extLst>
          </p:cNvPr>
          <p:cNvSpPr>
            <a:spLocks noGrp="1"/>
          </p:cNvSpPr>
          <p:nvPr>
            <p:ph type="title"/>
          </p:nvPr>
        </p:nvSpPr>
        <p:spPr/>
        <p:txBody>
          <a:bodyPr/>
          <a:lstStyle/>
          <a:p>
            <a:r>
              <a:rPr lang="en-US"/>
              <a:t>Facebook Reels - sortiert nach Views | All profiles - 1 of 24</a:t>
            </a:r>
          </a:p>
        </p:txBody>
      </p:sp>
      <p:graphicFrame>
        <p:nvGraphicFramePr>
          <p:cNvPr id="5" name="Table Placeholder 4">
            <a:extLst>
              <a:ext uri="{FF2B5EF4-FFF2-40B4-BE49-F238E27FC236}">
                <a16:creationId xmlns:a16="http://schemas.microsoft.com/office/drawing/2014/main" id="{1F34C3AF-319F-4147-B0CF-D3DC63732E00}"/>
              </a:ext>
            </a:extLst>
          </p:cNvPr>
          <p:cNvGraphicFramePr>
            <a:graphicFrameLocks noGrp="1"/>
          </p:cNvGraphicFramePr>
          <p:nvPr>
            <p:ph type="tbl" sz="quarter" idx="13"/>
            <p:extLst>
              <p:ext uri="{D42A27DB-BD31-4B8C-83A1-F6EECF244321}">
                <p14:modId xmlns:p14="http://schemas.microsoft.com/office/powerpoint/2010/main" val="1954440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82618681"/>
                    </a:ext>
                  </a:extLst>
                </a:gridCol>
                <a:gridCol w="1645920">
                  <a:extLst>
                    <a:ext uri="{9D8B030D-6E8A-4147-A177-3AD203B41FA5}">
                      <a16:colId xmlns:a16="http://schemas.microsoft.com/office/drawing/2014/main" val="2580713261"/>
                    </a:ext>
                  </a:extLst>
                </a:gridCol>
                <a:gridCol w="576072">
                  <a:extLst>
                    <a:ext uri="{9D8B030D-6E8A-4147-A177-3AD203B41FA5}">
                      <a16:colId xmlns:a16="http://schemas.microsoft.com/office/drawing/2014/main" val="966651997"/>
                    </a:ext>
                  </a:extLst>
                </a:gridCol>
                <a:gridCol w="576072">
                  <a:extLst>
                    <a:ext uri="{9D8B030D-6E8A-4147-A177-3AD203B41FA5}">
                      <a16:colId xmlns:a16="http://schemas.microsoft.com/office/drawing/2014/main" val="1930183009"/>
                    </a:ext>
                  </a:extLst>
                </a:gridCol>
                <a:gridCol w="576072">
                  <a:extLst>
                    <a:ext uri="{9D8B030D-6E8A-4147-A177-3AD203B41FA5}">
                      <a16:colId xmlns:a16="http://schemas.microsoft.com/office/drawing/2014/main" val="4100170009"/>
                    </a:ext>
                  </a:extLst>
                </a:gridCol>
                <a:gridCol w="576072">
                  <a:extLst>
                    <a:ext uri="{9D8B030D-6E8A-4147-A177-3AD203B41FA5}">
                      <a16:colId xmlns:a16="http://schemas.microsoft.com/office/drawing/2014/main" val="2623844083"/>
                    </a:ext>
                  </a:extLst>
                </a:gridCol>
                <a:gridCol w="576072">
                  <a:extLst>
                    <a:ext uri="{9D8B030D-6E8A-4147-A177-3AD203B41FA5}">
                      <a16:colId xmlns:a16="http://schemas.microsoft.com/office/drawing/2014/main" val="3985867934"/>
                    </a:ext>
                  </a:extLst>
                </a:gridCol>
                <a:gridCol w="576072">
                  <a:extLst>
                    <a:ext uri="{9D8B030D-6E8A-4147-A177-3AD203B41FA5}">
                      <a16:colId xmlns:a16="http://schemas.microsoft.com/office/drawing/2014/main" val="3043162904"/>
                    </a:ext>
                  </a:extLst>
                </a:gridCol>
                <a:gridCol w="576072">
                  <a:extLst>
                    <a:ext uri="{9D8B030D-6E8A-4147-A177-3AD203B41FA5}">
                      <a16:colId xmlns:a16="http://schemas.microsoft.com/office/drawing/2014/main" val="1994036347"/>
                    </a:ext>
                  </a:extLst>
                </a:gridCol>
                <a:gridCol w="576072">
                  <a:extLst>
                    <a:ext uri="{9D8B030D-6E8A-4147-A177-3AD203B41FA5}">
                      <a16:colId xmlns:a16="http://schemas.microsoft.com/office/drawing/2014/main" val="219189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803945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BR24 - 2026-04-05 13:18:03</a:t>
                      </a:r>
                      <a:r>
                        <a:rPr kumimoji="0" lang="de-DE" sz="1000" b="0" i="0" u="none" strike="noStrike" kern="1200" cap="none" spc="0" normalizeH="0" baseline="0" noProof="0">
                          <a:ln>
                            <a:noFill/>
                          </a:ln>
                          <a:solidFill>
                            <a:prstClr val="black"/>
                          </a:solidFill>
                          <a:effectLst/>
                          <a:uLnTx/>
                          <a:uFillTx/>
                          <a:latin typeface="Calibri"/>
                          <a:ea typeface="+mn-ea"/>
                          <a:cs typeface="+mn-cs"/>
                        </a:rPr>
                        <a:t>
 Er hat es wieder getan. Passaus Bischof Oster erzählt seinen traditionellen Osterwitz
„Wahrscheinlich warten die meisten jetzt schon auf ein kleines Osterlachen“, meint Passaus Bischof Stefan Oster, als er während der Osternachtsmesse 2026 im Stephansdom auf seinen alljährlichen Osterwitz überleitet.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https://quintly-eu-image-storage.s3.amazonaws.com/927b79f8fac2d43e86c51fbc56f81e48/a809ec8f02492ec10ae2a535704a9a58.jpg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1308922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663114</a:t>
                      </a:r>
                    </a:p>
                  </a:txBody>
                  <a:tcPr/>
                </a:tc>
                <a:extLst>
                  <a:ext uri="{0D108BD9-81ED-4DB2-BD59-A6C34878D82A}">
                    <a16:rowId xmlns:a16="http://schemas.microsoft.com/office/drawing/2014/main" val="1368033215"/>
                  </a:ext>
                </a:extLst>
              </a:tr>
            </a:tbl>
          </a:graphicData>
        </a:graphic>
      </p:graphicFrame>
      <p:sp>
        <p:nvSpPr>
          <p:cNvPr id="4" name="Text Placeholder 3">
            <a:extLst>
              <a:ext uri="{FF2B5EF4-FFF2-40B4-BE49-F238E27FC236}">
                <a16:creationId xmlns:a16="http://schemas.microsoft.com/office/drawing/2014/main" id="{02797C15-209D-4E36-AE54-72763C30E25A}"/>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401981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CF499-8552-4ABF-ABF2-2A1C4B77021E}"/>
              </a:ext>
            </a:extLst>
          </p:cNvPr>
          <p:cNvSpPr>
            <a:spLocks noGrp="1"/>
          </p:cNvSpPr>
          <p:nvPr>
            <p:ph type="title"/>
          </p:nvPr>
        </p:nvSpPr>
        <p:spPr/>
        <p:txBody>
          <a:bodyPr/>
          <a:lstStyle/>
          <a:p>
            <a:r>
              <a:rPr lang="en-US"/>
              <a:t>Facebook Reels - sortiert nach Views | All profiles - 2 of 24</a:t>
            </a:r>
          </a:p>
        </p:txBody>
      </p:sp>
      <p:graphicFrame>
        <p:nvGraphicFramePr>
          <p:cNvPr id="5" name="Table Placeholder 4">
            <a:extLst>
              <a:ext uri="{FF2B5EF4-FFF2-40B4-BE49-F238E27FC236}">
                <a16:creationId xmlns:a16="http://schemas.microsoft.com/office/drawing/2014/main" id="{AB90D76B-52C2-445B-9812-19DBB90F91B6}"/>
              </a:ext>
            </a:extLst>
          </p:cNvPr>
          <p:cNvGraphicFramePr>
            <a:graphicFrameLocks noGrp="1"/>
          </p:cNvGraphicFramePr>
          <p:nvPr>
            <p:ph type="tbl" sz="quarter" idx="13"/>
            <p:extLst>
              <p:ext uri="{D42A27DB-BD31-4B8C-83A1-F6EECF244321}">
                <p14:modId xmlns:p14="http://schemas.microsoft.com/office/powerpoint/2010/main" val="1761742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14744282"/>
                    </a:ext>
                  </a:extLst>
                </a:gridCol>
                <a:gridCol w="1645920">
                  <a:extLst>
                    <a:ext uri="{9D8B030D-6E8A-4147-A177-3AD203B41FA5}">
                      <a16:colId xmlns:a16="http://schemas.microsoft.com/office/drawing/2014/main" val="2701164085"/>
                    </a:ext>
                  </a:extLst>
                </a:gridCol>
                <a:gridCol w="576072">
                  <a:extLst>
                    <a:ext uri="{9D8B030D-6E8A-4147-A177-3AD203B41FA5}">
                      <a16:colId xmlns:a16="http://schemas.microsoft.com/office/drawing/2014/main" val="1801998247"/>
                    </a:ext>
                  </a:extLst>
                </a:gridCol>
                <a:gridCol w="576072">
                  <a:extLst>
                    <a:ext uri="{9D8B030D-6E8A-4147-A177-3AD203B41FA5}">
                      <a16:colId xmlns:a16="http://schemas.microsoft.com/office/drawing/2014/main" val="1816927907"/>
                    </a:ext>
                  </a:extLst>
                </a:gridCol>
                <a:gridCol w="576072">
                  <a:extLst>
                    <a:ext uri="{9D8B030D-6E8A-4147-A177-3AD203B41FA5}">
                      <a16:colId xmlns:a16="http://schemas.microsoft.com/office/drawing/2014/main" val="753228316"/>
                    </a:ext>
                  </a:extLst>
                </a:gridCol>
                <a:gridCol w="576072">
                  <a:extLst>
                    <a:ext uri="{9D8B030D-6E8A-4147-A177-3AD203B41FA5}">
                      <a16:colId xmlns:a16="http://schemas.microsoft.com/office/drawing/2014/main" val="559444858"/>
                    </a:ext>
                  </a:extLst>
                </a:gridCol>
                <a:gridCol w="576072">
                  <a:extLst>
                    <a:ext uri="{9D8B030D-6E8A-4147-A177-3AD203B41FA5}">
                      <a16:colId xmlns:a16="http://schemas.microsoft.com/office/drawing/2014/main" val="1590717903"/>
                    </a:ext>
                  </a:extLst>
                </a:gridCol>
                <a:gridCol w="576072">
                  <a:extLst>
                    <a:ext uri="{9D8B030D-6E8A-4147-A177-3AD203B41FA5}">
                      <a16:colId xmlns:a16="http://schemas.microsoft.com/office/drawing/2014/main" val="3226961398"/>
                    </a:ext>
                  </a:extLst>
                </a:gridCol>
                <a:gridCol w="576072">
                  <a:extLst>
                    <a:ext uri="{9D8B030D-6E8A-4147-A177-3AD203B41FA5}">
                      <a16:colId xmlns:a16="http://schemas.microsoft.com/office/drawing/2014/main" val="2499097138"/>
                    </a:ext>
                  </a:extLst>
                </a:gridCol>
                <a:gridCol w="576072">
                  <a:extLst>
                    <a:ext uri="{9D8B030D-6E8A-4147-A177-3AD203B41FA5}">
                      <a16:colId xmlns:a16="http://schemas.microsoft.com/office/drawing/2014/main" val="4041326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069287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- 2026-03-27 23:01:20</a:t>
                      </a:r>
                      <a:r>
                        <a:rPr kumimoji="0" lang="de-DE" sz="1000" b="0" i="0" u="none" strike="noStrike" kern="1200" cap="none" spc="0" normalizeH="0" baseline="0" noProof="0">
                          <a:ln>
                            <a:noFill/>
                          </a:ln>
                          <a:solidFill>
                            <a:prstClr val="black"/>
                          </a:solidFill>
                          <a:effectLst/>
                          <a:uLnTx/>
                          <a:uFillTx/>
                          <a:latin typeface="Calibri"/>
                          <a:ea typeface="+mn-ea"/>
                          <a:cs typeface="+mn-cs"/>
                        </a:rPr>
                        <a:t>
 Auffälliges Debüt! 👏
In der 63. Minute wurde Lennart Karl für Leroy Sane eingewechselt und kam so zu seinem ersten Länderspiel. Das Bayern-Talent zeigte direkt seine offensive Stärke und leitete das 4:3 durch Florian Wirtz ein.
#BR24Sport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https://quintly-eu-image-storage.s3.amazonaws.com/c9cfab548ee1251bec4c6e0564a590a3/123c746b84c47bd4ccb637d5b919a4f9.jpg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783503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862198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202545</a:t>
                      </a:r>
                    </a:p>
                  </a:txBody>
                  <a:tcPr/>
                </a:tc>
                <a:extLst>
                  <a:ext uri="{0D108BD9-81ED-4DB2-BD59-A6C34878D82A}">
                    <a16:rowId xmlns:a16="http://schemas.microsoft.com/office/drawing/2014/main" val="3359610384"/>
                  </a:ext>
                </a:extLst>
              </a:tr>
            </a:tbl>
          </a:graphicData>
        </a:graphic>
      </p:graphicFrame>
      <p:sp>
        <p:nvSpPr>
          <p:cNvPr id="4" name="Text Placeholder 3">
            <a:extLst>
              <a:ext uri="{FF2B5EF4-FFF2-40B4-BE49-F238E27FC236}">
                <a16:creationId xmlns:a16="http://schemas.microsoft.com/office/drawing/2014/main" id="{1DD7634B-75C4-4103-9C4A-195AEACADAF7}"/>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714143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5B59C-9533-44BF-8EF1-4F784BE81425}"/>
              </a:ext>
            </a:extLst>
          </p:cNvPr>
          <p:cNvSpPr>
            <a:spLocks noGrp="1"/>
          </p:cNvSpPr>
          <p:nvPr>
            <p:ph type="title"/>
          </p:nvPr>
        </p:nvSpPr>
        <p:spPr/>
        <p:txBody>
          <a:bodyPr/>
          <a:lstStyle/>
          <a:p>
            <a:r>
              <a:rPr lang="en-US"/>
              <a:t>Facebook Reels - sortiert nach Views | All profiles - 3 of 24</a:t>
            </a:r>
          </a:p>
        </p:txBody>
      </p:sp>
      <p:graphicFrame>
        <p:nvGraphicFramePr>
          <p:cNvPr id="5" name="Table Placeholder 4">
            <a:extLst>
              <a:ext uri="{FF2B5EF4-FFF2-40B4-BE49-F238E27FC236}">
                <a16:creationId xmlns:a16="http://schemas.microsoft.com/office/drawing/2014/main" id="{AECB59E2-2B31-4789-99DF-1FE5B48A8FBA}"/>
              </a:ext>
            </a:extLst>
          </p:cNvPr>
          <p:cNvGraphicFramePr>
            <a:graphicFrameLocks noGrp="1"/>
          </p:cNvGraphicFramePr>
          <p:nvPr>
            <p:ph type="tbl" sz="quarter" idx="13"/>
            <p:extLst>
              <p:ext uri="{D42A27DB-BD31-4B8C-83A1-F6EECF244321}">
                <p14:modId xmlns:p14="http://schemas.microsoft.com/office/powerpoint/2010/main" val="738591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04921829"/>
                    </a:ext>
                  </a:extLst>
                </a:gridCol>
                <a:gridCol w="1645920">
                  <a:extLst>
                    <a:ext uri="{9D8B030D-6E8A-4147-A177-3AD203B41FA5}">
                      <a16:colId xmlns:a16="http://schemas.microsoft.com/office/drawing/2014/main" val="3473888335"/>
                    </a:ext>
                  </a:extLst>
                </a:gridCol>
                <a:gridCol w="576072">
                  <a:extLst>
                    <a:ext uri="{9D8B030D-6E8A-4147-A177-3AD203B41FA5}">
                      <a16:colId xmlns:a16="http://schemas.microsoft.com/office/drawing/2014/main" val="2168024546"/>
                    </a:ext>
                  </a:extLst>
                </a:gridCol>
                <a:gridCol w="576072">
                  <a:extLst>
                    <a:ext uri="{9D8B030D-6E8A-4147-A177-3AD203B41FA5}">
                      <a16:colId xmlns:a16="http://schemas.microsoft.com/office/drawing/2014/main" val="3348801928"/>
                    </a:ext>
                  </a:extLst>
                </a:gridCol>
                <a:gridCol w="576072">
                  <a:extLst>
                    <a:ext uri="{9D8B030D-6E8A-4147-A177-3AD203B41FA5}">
                      <a16:colId xmlns:a16="http://schemas.microsoft.com/office/drawing/2014/main" val="3408920810"/>
                    </a:ext>
                  </a:extLst>
                </a:gridCol>
                <a:gridCol w="576072">
                  <a:extLst>
                    <a:ext uri="{9D8B030D-6E8A-4147-A177-3AD203B41FA5}">
                      <a16:colId xmlns:a16="http://schemas.microsoft.com/office/drawing/2014/main" val="2821438302"/>
                    </a:ext>
                  </a:extLst>
                </a:gridCol>
                <a:gridCol w="576072">
                  <a:extLst>
                    <a:ext uri="{9D8B030D-6E8A-4147-A177-3AD203B41FA5}">
                      <a16:colId xmlns:a16="http://schemas.microsoft.com/office/drawing/2014/main" val="1960390247"/>
                    </a:ext>
                  </a:extLst>
                </a:gridCol>
                <a:gridCol w="576072">
                  <a:extLst>
                    <a:ext uri="{9D8B030D-6E8A-4147-A177-3AD203B41FA5}">
                      <a16:colId xmlns:a16="http://schemas.microsoft.com/office/drawing/2014/main" val="2108400692"/>
                    </a:ext>
                  </a:extLst>
                </a:gridCol>
                <a:gridCol w="576072">
                  <a:extLst>
                    <a:ext uri="{9D8B030D-6E8A-4147-A177-3AD203B41FA5}">
                      <a16:colId xmlns:a16="http://schemas.microsoft.com/office/drawing/2014/main" val="1679513321"/>
                    </a:ext>
                  </a:extLst>
                </a:gridCol>
                <a:gridCol w="576072">
                  <a:extLst>
                    <a:ext uri="{9D8B030D-6E8A-4147-A177-3AD203B41FA5}">
                      <a16:colId xmlns:a16="http://schemas.microsoft.com/office/drawing/2014/main" val="4153304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968745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Frage - 2026-03-28 15:00:21</a:t>
                      </a:r>
                      <a:r>
                        <a:rPr kumimoji="0" lang="de-DE" sz="1000" b="0" i="0" u="none" strike="noStrike" kern="1200" cap="none" spc="0" normalizeH="0" baseline="0" noProof="0">
                          <a:ln>
                            <a:noFill/>
                          </a:ln>
                          <a:solidFill>
                            <a:prstClr val="black"/>
                          </a:solidFill>
                          <a:effectLst/>
                          <a:uLnTx/>
                          <a:uFillTx/>
                          <a:latin typeface="Calibri"/>
                          <a:ea typeface="+mn-ea"/>
                          <a:cs typeface="+mn-cs"/>
                        </a:rPr>
                        <a:t>
 Wie hat Tovja den Weg aus der Chemsex-Sucht geschafft und was hat das mit ihm gemacht?
Link zur Folge in den Kommentaren ⤵️⤵️⤵️
#DieFrage #Chemsex #Sucht #chemsexsucht #süchtig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https://quintly-eu-image-storage.s3.amazonaws.com/a1a2e22f0bd1c3e6ba407ef1fcfd1bc5/064db939df03aab199ca60ab76e0b36a.jpg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337823</a:t>
                      </a:r>
                    </a:p>
                  </a:txBody>
                  <a:tcPr/>
                </a:tc>
                <a:extLst>
                  <a:ext uri="{0D108BD9-81ED-4DB2-BD59-A6C34878D82A}">
                    <a16:rowId xmlns:a16="http://schemas.microsoft.com/office/drawing/2014/main" val="2630543513"/>
                  </a:ext>
                </a:extLst>
              </a:tr>
            </a:tbl>
          </a:graphicData>
        </a:graphic>
      </p:graphicFrame>
      <p:sp>
        <p:nvSpPr>
          <p:cNvPr id="4" name="Text Placeholder 3">
            <a:extLst>
              <a:ext uri="{FF2B5EF4-FFF2-40B4-BE49-F238E27FC236}">
                <a16:creationId xmlns:a16="http://schemas.microsoft.com/office/drawing/2014/main" id="{64884209-684B-46A1-933D-BA5102A2B56B}"/>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108109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FA916-DBD0-43F1-9329-E84A9D283574}"/>
              </a:ext>
            </a:extLst>
          </p:cNvPr>
          <p:cNvSpPr>
            <a:spLocks noGrp="1"/>
          </p:cNvSpPr>
          <p:nvPr>
            <p:ph type="title"/>
          </p:nvPr>
        </p:nvSpPr>
        <p:spPr/>
        <p:txBody>
          <a:bodyPr/>
          <a:lstStyle/>
          <a:p>
            <a:r>
              <a:rPr lang="en-US"/>
              <a:t>Facebook Reels - sortiert nach Views | All profiles - 4 of 24</a:t>
            </a:r>
          </a:p>
        </p:txBody>
      </p:sp>
      <p:graphicFrame>
        <p:nvGraphicFramePr>
          <p:cNvPr id="5" name="Table Placeholder 4">
            <a:extLst>
              <a:ext uri="{FF2B5EF4-FFF2-40B4-BE49-F238E27FC236}">
                <a16:creationId xmlns:a16="http://schemas.microsoft.com/office/drawing/2014/main" id="{4DBBE3D5-F5CC-42B1-8C59-04749282E3BF}"/>
              </a:ext>
            </a:extLst>
          </p:cNvPr>
          <p:cNvGraphicFramePr>
            <a:graphicFrameLocks noGrp="1"/>
          </p:cNvGraphicFramePr>
          <p:nvPr>
            <p:ph type="tbl" sz="quarter" idx="13"/>
            <p:extLst>
              <p:ext uri="{D42A27DB-BD31-4B8C-83A1-F6EECF244321}">
                <p14:modId xmlns:p14="http://schemas.microsoft.com/office/powerpoint/2010/main" val="2765545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05665178"/>
                    </a:ext>
                  </a:extLst>
                </a:gridCol>
                <a:gridCol w="1645920">
                  <a:extLst>
                    <a:ext uri="{9D8B030D-6E8A-4147-A177-3AD203B41FA5}">
                      <a16:colId xmlns:a16="http://schemas.microsoft.com/office/drawing/2014/main" val="1473902130"/>
                    </a:ext>
                  </a:extLst>
                </a:gridCol>
                <a:gridCol w="576072">
                  <a:extLst>
                    <a:ext uri="{9D8B030D-6E8A-4147-A177-3AD203B41FA5}">
                      <a16:colId xmlns:a16="http://schemas.microsoft.com/office/drawing/2014/main" val="3439002208"/>
                    </a:ext>
                  </a:extLst>
                </a:gridCol>
                <a:gridCol w="576072">
                  <a:extLst>
                    <a:ext uri="{9D8B030D-6E8A-4147-A177-3AD203B41FA5}">
                      <a16:colId xmlns:a16="http://schemas.microsoft.com/office/drawing/2014/main" val="2887155431"/>
                    </a:ext>
                  </a:extLst>
                </a:gridCol>
                <a:gridCol w="576072">
                  <a:extLst>
                    <a:ext uri="{9D8B030D-6E8A-4147-A177-3AD203B41FA5}">
                      <a16:colId xmlns:a16="http://schemas.microsoft.com/office/drawing/2014/main" val="3113321844"/>
                    </a:ext>
                  </a:extLst>
                </a:gridCol>
                <a:gridCol w="576072">
                  <a:extLst>
                    <a:ext uri="{9D8B030D-6E8A-4147-A177-3AD203B41FA5}">
                      <a16:colId xmlns:a16="http://schemas.microsoft.com/office/drawing/2014/main" val="3105758705"/>
                    </a:ext>
                  </a:extLst>
                </a:gridCol>
                <a:gridCol w="576072">
                  <a:extLst>
                    <a:ext uri="{9D8B030D-6E8A-4147-A177-3AD203B41FA5}">
                      <a16:colId xmlns:a16="http://schemas.microsoft.com/office/drawing/2014/main" val="3929761238"/>
                    </a:ext>
                  </a:extLst>
                </a:gridCol>
                <a:gridCol w="576072">
                  <a:extLst>
                    <a:ext uri="{9D8B030D-6E8A-4147-A177-3AD203B41FA5}">
                      <a16:colId xmlns:a16="http://schemas.microsoft.com/office/drawing/2014/main" val="1957989842"/>
                    </a:ext>
                  </a:extLst>
                </a:gridCol>
                <a:gridCol w="576072">
                  <a:extLst>
                    <a:ext uri="{9D8B030D-6E8A-4147-A177-3AD203B41FA5}">
                      <a16:colId xmlns:a16="http://schemas.microsoft.com/office/drawing/2014/main" val="2178271938"/>
                    </a:ext>
                  </a:extLst>
                </a:gridCol>
                <a:gridCol w="576072">
                  <a:extLst>
                    <a:ext uri="{9D8B030D-6E8A-4147-A177-3AD203B41FA5}">
                      <a16:colId xmlns:a16="http://schemas.microsoft.com/office/drawing/2014/main" val="1034395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963501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- 2026-03-30 20:30:39</a:t>
                      </a:r>
                      <a:r>
                        <a:rPr kumimoji="0" lang="de-DE" sz="1000" b="0" i="0" u="none" strike="noStrike" kern="1200" cap="none" spc="0" normalizeH="0" baseline="0" noProof="0">
                          <a:ln>
                            <a:noFill/>
                          </a:ln>
                          <a:solidFill>
                            <a:prstClr val="black"/>
                          </a:solidFill>
                          <a:effectLst/>
                          <a:uLnTx/>
                          <a:uFillTx/>
                          <a:latin typeface="Calibri"/>
                          <a:ea typeface="+mn-ea"/>
                          <a:cs typeface="+mn-cs"/>
                        </a:rPr>
                        <a:t>
 An wen erinnert er euch? 😉
Karl wirbelt auch in seinem zweiten Länderspiel. Der frischgebackene Nationalspieler bekommt ab der 46. erneut das Vertrauen des Bundestrainers und sorgt auf der rechten Außenbahn für ordentlich Betrieb. Mit seinem Dribbling lässt er mehrere Gegenspieler stehen, da hilft nur noch ein Foul.  💥
#BR24Sport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https://quintly-eu-image-storage.s3.amazonaws.com/c9cfab548ee1251bec4c6e0564a590a3/6ddfd445425d82125edc782ca14ffde9.jpg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100322</a:t>
                      </a:r>
                    </a:p>
                  </a:txBody>
                  <a:tcPr/>
                </a:tc>
                <a:extLst>
                  <a:ext uri="{0D108BD9-81ED-4DB2-BD59-A6C34878D82A}">
                    <a16:rowId xmlns:a16="http://schemas.microsoft.com/office/drawing/2014/main" val="454083758"/>
                  </a:ext>
                </a:extLst>
              </a:tr>
            </a:tbl>
          </a:graphicData>
        </a:graphic>
      </p:graphicFrame>
      <p:sp>
        <p:nvSpPr>
          <p:cNvPr id="4" name="Text Placeholder 3">
            <a:extLst>
              <a:ext uri="{FF2B5EF4-FFF2-40B4-BE49-F238E27FC236}">
                <a16:creationId xmlns:a16="http://schemas.microsoft.com/office/drawing/2014/main" id="{5F9A3CE7-B74B-410F-B845-63D18704AE51}"/>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88175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C62DE-90E8-4B5E-B3B2-0F996DC2C47B}"/>
              </a:ext>
            </a:extLst>
          </p:cNvPr>
          <p:cNvSpPr>
            <a:spLocks noGrp="1"/>
          </p:cNvSpPr>
          <p:nvPr>
            <p:ph type="title"/>
          </p:nvPr>
        </p:nvSpPr>
        <p:spPr/>
        <p:txBody>
          <a:bodyPr/>
          <a:lstStyle/>
          <a:p>
            <a:r>
              <a:rPr lang="en-US"/>
              <a:t>Facebook Reels - sortiert nach Views | All profiles - 5 of 24</a:t>
            </a:r>
          </a:p>
        </p:txBody>
      </p:sp>
      <p:graphicFrame>
        <p:nvGraphicFramePr>
          <p:cNvPr id="5" name="Table Placeholder 4">
            <a:extLst>
              <a:ext uri="{FF2B5EF4-FFF2-40B4-BE49-F238E27FC236}">
                <a16:creationId xmlns:a16="http://schemas.microsoft.com/office/drawing/2014/main" id="{7F57D404-35E0-4122-8D53-46107DFE3F80}"/>
              </a:ext>
            </a:extLst>
          </p:cNvPr>
          <p:cNvGraphicFramePr>
            <a:graphicFrameLocks noGrp="1"/>
          </p:cNvGraphicFramePr>
          <p:nvPr>
            <p:ph type="tbl" sz="quarter" idx="13"/>
            <p:extLst>
              <p:ext uri="{D42A27DB-BD31-4B8C-83A1-F6EECF244321}">
                <p14:modId xmlns:p14="http://schemas.microsoft.com/office/powerpoint/2010/main" val="3667463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48835220"/>
                    </a:ext>
                  </a:extLst>
                </a:gridCol>
                <a:gridCol w="1645920">
                  <a:extLst>
                    <a:ext uri="{9D8B030D-6E8A-4147-A177-3AD203B41FA5}">
                      <a16:colId xmlns:a16="http://schemas.microsoft.com/office/drawing/2014/main" val="1650629041"/>
                    </a:ext>
                  </a:extLst>
                </a:gridCol>
                <a:gridCol w="576072">
                  <a:extLst>
                    <a:ext uri="{9D8B030D-6E8A-4147-A177-3AD203B41FA5}">
                      <a16:colId xmlns:a16="http://schemas.microsoft.com/office/drawing/2014/main" val="1084771254"/>
                    </a:ext>
                  </a:extLst>
                </a:gridCol>
                <a:gridCol w="576072">
                  <a:extLst>
                    <a:ext uri="{9D8B030D-6E8A-4147-A177-3AD203B41FA5}">
                      <a16:colId xmlns:a16="http://schemas.microsoft.com/office/drawing/2014/main" val="3751802386"/>
                    </a:ext>
                  </a:extLst>
                </a:gridCol>
                <a:gridCol w="576072">
                  <a:extLst>
                    <a:ext uri="{9D8B030D-6E8A-4147-A177-3AD203B41FA5}">
                      <a16:colId xmlns:a16="http://schemas.microsoft.com/office/drawing/2014/main" val="4177169396"/>
                    </a:ext>
                  </a:extLst>
                </a:gridCol>
                <a:gridCol w="576072">
                  <a:extLst>
                    <a:ext uri="{9D8B030D-6E8A-4147-A177-3AD203B41FA5}">
                      <a16:colId xmlns:a16="http://schemas.microsoft.com/office/drawing/2014/main" val="3112185104"/>
                    </a:ext>
                  </a:extLst>
                </a:gridCol>
                <a:gridCol w="576072">
                  <a:extLst>
                    <a:ext uri="{9D8B030D-6E8A-4147-A177-3AD203B41FA5}">
                      <a16:colId xmlns:a16="http://schemas.microsoft.com/office/drawing/2014/main" val="182461513"/>
                    </a:ext>
                  </a:extLst>
                </a:gridCol>
                <a:gridCol w="576072">
                  <a:extLst>
                    <a:ext uri="{9D8B030D-6E8A-4147-A177-3AD203B41FA5}">
                      <a16:colId xmlns:a16="http://schemas.microsoft.com/office/drawing/2014/main" val="3882214045"/>
                    </a:ext>
                  </a:extLst>
                </a:gridCol>
                <a:gridCol w="576072">
                  <a:extLst>
                    <a:ext uri="{9D8B030D-6E8A-4147-A177-3AD203B41FA5}">
                      <a16:colId xmlns:a16="http://schemas.microsoft.com/office/drawing/2014/main" val="2743911682"/>
                    </a:ext>
                  </a:extLst>
                </a:gridCol>
                <a:gridCol w="576072">
                  <a:extLst>
                    <a:ext uri="{9D8B030D-6E8A-4147-A177-3AD203B41FA5}">
                      <a16:colId xmlns:a16="http://schemas.microsoft.com/office/drawing/2014/main" val="1932187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278212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- 2026-04-04 14:01:06</a:t>
                      </a:r>
                      <a:r>
                        <a:rPr kumimoji="0" lang="de-DE" sz="1000" b="0" i="0" u="none" strike="noStrike" kern="1200" cap="none" spc="0" normalizeH="0" baseline="0" noProof="0">
                          <a:ln>
                            <a:noFill/>
                          </a:ln>
                          <a:solidFill>
                            <a:prstClr val="black"/>
                          </a:solidFill>
                          <a:effectLst/>
                          <a:uLnTx/>
                          <a:uFillTx/>
                          <a:latin typeface="Calibri"/>
                          <a:ea typeface="+mn-ea"/>
                          <a:cs typeface="+mn-cs"/>
                        </a:rPr>
                        <a:t>
 Volland voll wütend! 😤
Beim Heimspiel gegen Waldhof Mannheim hadert Kevin Volland gleich zweimal mit Entscheidungen von Schiedsrichter Jarno Wienefeld. Seinem Ärger macht der Sechzig-Profi auf dem Platz Luft - dafür sieht er seine siebte Gelbe Karte der Saison. Kurz vor Schluss gleicht der TSV 1860 München dank Vollands Vorarbeit noch zum 1:1-Endstand aus.  
#BR24Sport #Volland #Sechzig #Mannheim #Schiri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https://quintly-eu-image-storage.s3.amazonaws.com/c9cfab548ee1251bec4c6e0564a590a3/762c4d36b304519fbd6131608d3953fe.jpg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117278</a:t>
                      </a:r>
                    </a:p>
                  </a:txBody>
                  <a:tcPr/>
                </a:tc>
                <a:extLst>
                  <a:ext uri="{0D108BD9-81ED-4DB2-BD59-A6C34878D82A}">
                    <a16:rowId xmlns:a16="http://schemas.microsoft.com/office/drawing/2014/main" val="2583045407"/>
                  </a:ext>
                </a:extLst>
              </a:tr>
            </a:tbl>
          </a:graphicData>
        </a:graphic>
      </p:graphicFrame>
      <p:sp>
        <p:nvSpPr>
          <p:cNvPr id="4" name="Text Placeholder 3">
            <a:extLst>
              <a:ext uri="{FF2B5EF4-FFF2-40B4-BE49-F238E27FC236}">
                <a16:creationId xmlns:a16="http://schemas.microsoft.com/office/drawing/2014/main" id="{C459463B-4010-415F-8832-F4866D802BA3}"/>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2962713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26F6B-5E2B-47DE-AFAA-FF20F073E45E}"/>
              </a:ext>
            </a:extLst>
          </p:cNvPr>
          <p:cNvSpPr>
            <a:spLocks noGrp="1"/>
          </p:cNvSpPr>
          <p:nvPr>
            <p:ph type="title"/>
          </p:nvPr>
        </p:nvSpPr>
        <p:spPr/>
        <p:txBody>
          <a:bodyPr/>
          <a:lstStyle/>
          <a:p>
            <a:r>
              <a:rPr lang="en-US"/>
              <a:t>Facebook Reels - sortiert nach Views | All profiles - 6 of 24</a:t>
            </a:r>
          </a:p>
        </p:txBody>
      </p:sp>
      <p:graphicFrame>
        <p:nvGraphicFramePr>
          <p:cNvPr id="5" name="Table Placeholder 4">
            <a:extLst>
              <a:ext uri="{FF2B5EF4-FFF2-40B4-BE49-F238E27FC236}">
                <a16:creationId xmlns:a16="http://schemas.microsoft.com/office/drawing/2014/main" id="{D0EBCA35-85A2-4566-AB3A-6AF12F187068}"/>
              </a:ext>
            </a:extLst>
          </p:cNvPr>
          <p:cNvGraphicFramePr>
            <a:graphicFrameLocks noGrp="1"/>
          </p:cNvGraphicFramePr>
          <p:nvPr>
            <p:ph type="tbl" sz="quarter" idx="13"/>
            <p:extLst>
              <p:ext uri="{D42A27DB-BD31-4B8C-83A1-F6EECF244321}">
                <p14:modId xmlns:p14="http://schemas.microsoft.com/office/powerpoint/2010/main" val="2894007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58647749"/>
                    </a:ext>
                  </a:extLst>
                </a:gridCol>
                <a:gridCol w="1645920">
                  <a:extLst>
                    <a:ext uri="{9D8B030D-6E8A-4147-A177-3AD203B41FA5}">
                      <a16:colId xmlns:a16="http://schemas.microsoft.com/office/drawing/2014/main" val="347621400"/>
                    </a:ext>
                  </a:extLst>
                </a:gridCol>
                <a:gridCol w="576072">
                  <a:extLst>
                    <a:ext uri="{9D8B030D-6E8A-4147-A177-3AD203B41FA5}">
                      <a16:colId xmlns:a16="http://schemas.microsoft.com/office/drawing/2014/main" val="2876779178"/>
                    </a:ext>
                  </a:extLst>
                </a:gridCol>
                <a:gridCol w="576072">
                  <a:extLst>
                    <a:ext uri="{9D8B030D-6E8A-4147-A177-3AD203B41FA5}">
                      <a16:colId xmlns:a16="http://schemas.microsoft.com/office/drawing/2014/main" val="2634329697"/>
                    </a:ext>
                  </a:extLst>
                </a:gridCol>
                <a:gridCol w="576072">
                  <a:extLst>
                    <a:ext uri="{9D8B030D-6E8A-4147-A177-3AD203B41FA5}">
                      <a16:colId xmlns:a16="http://schemas.microsoft.com/office/drawing/2014/main" val="2511174362"/>
                    </a:ext>
                  </a:extLst>
                </a:gridCol>
                <a:gridCol w="576072">
                  <a:extLst>
                    <a:ext uri="{9D8B030D-6E8A-4147-A177-3AD203B41FA5}">
                      <a16:colId xmlns:a16="http://schemas.microsoft.com/office/drawing/2014/main" val="3394208877"/>
                    </a:ext>
                  </a:extLst>
                </a:gridCol>
                <a:gridCol w="576072">
                  <a:extLst>
                    <a:ext uri="{9D8B030D-6E8A-4147-A177-3AD203B41FA5}">
                      <a16:colId xmlns:a16="http://schemas.microsoft.com/office/drawing/2014/main" val="220877436"/>
                    </a:ext>
                  </a:extLst>
                </a:gridCol>
                <a:gridCol w="576072">
                  <a:extLst>
                    <a:ext uri="{9D8B030D-6E8A-4147-A177-3AD203B41FA5}">
                      <a16:colId xmlns:a16="http://schemas.microsoft.com/office/drawing/2014/main" val="975549478"/>
                    </a:ext>
                  </a:extLst>
                </a:gridCol>
                <a:gridCol w="576072">
                  <a:extLst>
                    <a:ext uri="{9D8B030D-6E8A-4147-A177-3AD203B41FA5}">
                      <a16:colId xmlns:a16="http://schemas.microsoft.com/office/drawing/2014/main" val="781055475"/>
                    </a:ext>
                  </a:extLst>
                </a:gridCol>
                <a:gridCol w="576072">
                  <a:extLst>
                    <a:ext uri="{9D8B030D-6E8A-4147-A177-3AD203B41FA5}">
                      <a16:colId xmlns:a16="http://schemas.microsoft.com/office/drawing/2014/main" val="3382420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4276410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- 2026-04-08 07:25:54</a:t>
                      </a:r>
                      <a:r>
                        <a:rPr kumimoji="0" lang="de-DE" sz="1000" b="0" i="0" u="none" strike="noStrike" kern="1200" cap="none" spc="0" normalizeH="0" baseline="0" noProof="0">
                          <a:ln>
                            <a:noFill/>
                          </a:ln>
                          <a:solidFill>
                            <a:prstClr val="black"/>
                          </a:solidFill>
                          <a:effectLst/>
                          <a:uLnTx/>
                          <a:uFillTx/>
                          <a:latin typeface="Calibri"/>
                          <a:ea typeface="+mn-ea"/>
                          <a:cs typeface="+mn-cs"/>
                        </a:rPr>
                        <a:t>
 Comeback in der Nationalmannschaft? 👀
Manuel Neuer ist nach dem Spiel gegen Real Madrid von dieser Frage nicht begeistert. Für den Weltmeister zählt aktuell nur die Leistung bei den Münchnern.
#BR24Sport #ManuelNeuer #ChampionsLeague #GOAT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https://quintly-eu-image-storage.s3.amazonaws.com/c9cfab548ee1251bec4c6e0564a590a3/477ef0e2a83c4604d771687669d8cec3.jpg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89743</a:t>
                      </a:r>
                    </a:p>
                  </a:txBody>
                  <a:tcPr/>
                </a:tc>
                <a:extLst>
                  <a:ext uri="{0D108BD9-81ED-4DB2-BD59-A6C34878D82A}">
                    <a16:rowId xmlns:a16="http://schemas.microsoft.com/office/drawing/2014/main" val="795750027"/>
                  </a:ext>
                </a:extLst>
              </a:tr>
            </a:tbl>
          </a:graphicData>
        </a:graphic>
      </p:graphicFrame>
      <p:sp>
        <p:nvSpPr>
          <p:cNvPr id="4" name="Text Placeholder 3">
            <a:extLst>
              <a:ext uri="{FF2B5EF4-FFF2-40B4-BE49-F238E27FC236}">
                <a16:creationId xmlns:a16="http://schemas.microsoft.com/office/drawing/2014/main" id="{E2AE3C02-185B-4AA5-9F68-83238B2509F3}"/>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891323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08A54-CE2D-4751-97BA-9987336A0632}"/>
              </a:ext>
            </a:extLst>
          </p:cNvPr>
          <p:cNvSpPr>
            <a:spLocks noGrp="1"/>
          </p:cNvSpPr>
          <p:nvPr>
            <p:ph type="title"/>
          </p:nvPr>
        </p:nvSpPr>
        <p:spPr/>
        <p:txBody>
          <a:bodyPr/>
          <a:lstStyle/>
          <a:p>
            <a:r>
              <a:rPr lang="en-US"/>
              <a:t>Facebook Reels - sortiert nach Views | All profiles - 7 of 24</a:t>
            </a:r>
          </a:p>
        </p:txBody>
      </p:sp>
      <p:graphicFrame>
        <p:nvGraphicFramePr>
          <p:cNvPr id="5" name="Table Placeholder 4">
            <a:extLst>
              <a:ext uri="{FF2B5EF4-FFF2-40B4-BE49-F238E27FC236}">
                <a16:creationId xmlns:a16="http://schemas.microsoft.com/office/drawing/2014/main" id="{47B47E79-7DBD-4B4E-AE48-76C692D58CC5}"/>
              </a:ext>
            </a:extLst>
          </p:cNvPr>
          <p:cNvGraphicFramePr>
            <a:graphicFrameLocks noGrp="1"/>
          </p:cNvGraphicFramePr>
          <p:nvPr>
            <p:ph type="tbl" sz="quarter" idx="13"/>
            <p:extLst>
              <p:ext uri="{D42A27DB-BD31-4B8C-83A1-F6EECF244321}">
                <p14:modId xmlns:p14="http://schemas.microsoft.com/office/powerpoint/2010/main" val="1571144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14286803"/>
                    </a:ext>
                  </a:extLst>
                </a:gridCol>
                <a:gridCol w="1645920">
                  <a:extLst>
                    <a:ext uri="{9D8B030D-6E8A-4147-A177-3AD203B41FA5}">
                      <a16:colId xmlns:a16="http://schemas.microsoft.com/office/drawing/2014/main" val="2104012759"/>
                    </a:ext>
                  </a:extLst>
                </a:gridCol>
                <a:gridCol w="576072">
                  <a:extLst>
                    <a:ext uri="{9D8B030D-6E8A-4147-A177-3AD203B41FA5}">
                      <a16:colId xmlns:a16="http://schemas.microsoft.com/office/drawing/2014/main" val="1704501878"/>
                    </a:ext>
                  </a:extLst>
                </a:gridCol>
                <a:gridCol w="576072">
                  <a:extLst>
                    <a:ext uri="{9D8B030D-6E8A-4147-A177-3AD203B41FA5}">
                      <a16:colId xmlns:a16="http://schemas.microsoft.com/office/drawing/2014/main" val="1612895762"/>
                    </a:ext>
                  </a:extLst>
                </a:gridCol>
                <a:gridCol w="576072">
                  <a:extLst>
                    <a:ext uri="{9D8B030D-6E8A-4147-A177-3AD203B41FA5}">
                      <a16:colId xmlns:a16="http://schemas.microsoft.com/office/drawing/2014/main" val="858557712"/>
                    </a:ext>
                  </a:extLst>
                </a:gridCol>
                <a:gridCol w="576072">
                  <a:extLst>
                    <a:ext uri="{9D8B030D-6E8A-4147-A177-3AD203B41FA5}">
                      <a16:colId xmlns:a16="http://schemas.microsoft.com/office/drawing/2014/main" val="2313662831"/>
                    </a:ext>
                  </a:extLst>
                </a:gridCol>
                <a:gridCol w="576072">
                  <a:extLst>
                    <a:ext uri="{9D8B030D-6E8A-4147-A177-3AD203B41FA5}">
                      <a16:colId xmlns:a16="http://schemas.microsoft.com/office/drawing/2014/main" val="2176030229"/>
                    </a:ext>
                  </a:extLst>
                </a:gridCol>
                <a:gridCol w="576072">
                  <a:extLst>
                    <a:ext uri="{9D8B030D-6E8A-4147-A177-3AD203B41FA5}">
                      <a16:colId xmlns:a16="http://schemas.microsoft.com/office/drawing/2014/main" val="812131633"/>
                    </a:ext>
                  </a:extLst>
                </a:gridCol>
                <a:gridCol w="576072">
                  <a:extLst>
                    <a:ext uri="{9D8B030D-6E8A-4147-A177-3AD203B41FA5}">
                      <a16:colId xmlns:a16="http://schemas.microsoft.com/office/drawing/2014/main" val="1150673460"/>
                    </a:ext>
                  </a:extLst>
                </a:gridCol>
                <a:gridCol w="576072">
                  <a:extLst>
                    <a:ext uri="{9D8B030D-6E8A-4147-A177-3AD203B41FA5}">
                      <a16:colId xmlns:a16="http://schemas.microsoft.com/office/drawing/2014/main" val="130864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459146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- 2026-04-06 03:30:26</a:t>
                      </a:r>
                      <a:r>
                        <a:rPr kumimoji="0" lang="de-DE" sz="1000" b="0" i="0" u="none" strike="noStrike" kern="1200" cap="none" spc="0" normalizeH="0" baseline="0" noProof="0">
                          <a:ln>
                            <a:noFill/>
                          </a:ln>
                          <a:solidFill>
                            <a:prstClr val="black"/>
                          </a:solidFill>
                          <a:effectLst/>
                          <a:uLnTx/>
                          <a:uFillTx/>
                          <a:latin typeface="Calibri"/>
                          <a:ea typeface="+mn-ea"/>
                          <a:cs typeface="+mn-cs"/>
                        </a:rPr>
                        <a:t>
 Was für Reflexe?! 🥶
Auch wenn Manuel Neuer beim zwischenzeitlichen 0:1 gegen Freiburg nicht optimal aussieht, findet der 40-Jährige nach seiner Verletzungspause wieder gut ins Spiel. Für den Champions-League-Kracher am Dienstag gegen Real Madrid wird es auf eine Top-Leistung ankommen.
#BR24Sport #ManuelNeuer #FCB #RMAFCB #Bayern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https://quintly-eu-image-storage.s3.amazonaws.com/c9cfab548ee1251bec4c6e0564a590a3/dc35cb6739cee52d5a007b32f2cd4c5b.jpg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97196</a:t>
                      </a:r>
                    </a:p>
                  </a:txBody>
                  <a:tcPr/>
                </a:tc>
                <a:extLst>
                  <a:ext uri="{0D108BD9-81ED-4DB2-BD59-A6C34878D82A}">
                    <a16:rowId xmlns:a16="http://schemas.microsoft.com/office/drawing/2014/main" val="1705394787"/>
                  </a:ext>
                </a:extLst>
              </a:tr>
            </a:tbl>
          </a:graphicData>
        </a:graphic>
      </p:graphicFrame>
      <p:sp>
        <p:nvSpPr>
          <p:cNvPr id="4" name="Text Placeholder 3">
            <a:extLst>
              <a:ext uri="{FF2B5EF4-FFF2-40B4-BE49-F238E27FC236}">
                <a16:creationId xmlns:a16="http://schemas.microsoft.com/office/drawing/2014/main" id="{01BA5C6B-B839-4B01-BFCC-79EBAB8CF41C}"/>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2048555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36797-6A75-4418-BF04-2FF664F9D2F4}"/>
              </a:ext>
            </a:extLst>
          </p:cNvPr>
          <p:cNvSpPr>
            <a:spLocks noGrp="1"/>
          </p:cNvSpPr>
          <p:nvPr>
            <p:ph type="title"/>
          </p:nvPr>
        </p:nvSpPr>
        <p:spPr/>
        <p:txBody>
          <a:bodyPr/>
          <a:lstStyle/>
          <a:p>
            <a:r>
              <a:rPr lang="en-US"/>
              <a:t>Facebook Reels - sortiert nach Views | All profiles - 8 of 24</a:t>
            </a:r>
          </a:p>
        </p:txBody>
      </p:sp>
      <p:graphicFrame>
        <p:nvGraphicFramePr>
          <p:cNvPr id="5" name="Table Placeholder 4">
            <a:extLst>
              <a:ext uri="{FF2B5EF4-FFF2-40B4-BE49-F238E27FC236}">
                <a16:creationId xmlns:a16="http://schemas.microsoft.com/office/drawing/2014/main" id="{25ED726F-9DFC-486C-86DB-7F49C11DEE42}"/>
              </a:ext>
            </a:extLst>
          </p:cNvPr>
          <p:cNvGraphicFramePr>
            <a:graphicFrameLocks noGrp="1"/>
          </p:cNvGraphicFramePr>
          <p:nvPr>
            <p:ph type="tbl" sz="quarter" idx="13"/>
            <p:extLst>
              <p:ext uri="{D42A27DB-BD31-4B8C-83A1-F6EECF244321}">
                <p14:modId xmlns:p14="http://schemas.microsoft.com/office/powerpoint/2010/main" val="784765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99533151"/>
                    </a:ext>
                  </a:extLst>
                </a:gridCol>
                <a:gridCol w="1645920">
                  <a:extLst>
                    <a:ext uri="{9D8B030D-6E8A-4147-A177-3AD203B41FA5}">
                      <a16:colId xmlns:a16="http://schemas.microsoft.com/office/drawing/2014/main" val="3783148917"/>
                    </a:ext>
                  </a:extLst>
                </a:gridCol>
                <a:gridCol w="576072">
                  <a:extLst>
                    <a:ext uri="{9D8B030D-6E8A-4147-A177-3AD203B41FA5}">
                      <a16:colId xmlns:a16="http://schemas.microsoft.com/office/drawing/2014/main" val="3901627978"/>
                    </a:ext>
                  </a:extLst>
                </a:gridCol>
                <a:gridCol w="576072">
                  <a:extLst>
                    <a:ext uri="{9D8B030D-6E8A-4147-A177-3AD203B41FA5}">
                      <a16:colId xmlns:a16="http://schemas.microsoft.com/office/drawing/2014/main" val="2858188259"/>
                    </a:ext>
                  </a:extLst>
                </a:gridCol>
                <a:gridCol w="576072">
                  <a:extLst>
                    <a:ext uri="{9D8B030D-6E8A-4147-A177-3AD203B41FA5}">
                      <a16:colId xmlns:a16="http://schemas.microsoft.com/office/drawing/2014/main" val="3428546945"/>
                    </a:ext>
                  </a:extLst>
                </a:gridCol>
                <a:gridCol w="576072">
                  <a:extLst>
                    <a:ext uri="{9D8B030D-6E8A-4147-A177-3AD203B41FA5}">
                      <a16:colId xmlns:a16="http://schemas.microsoft.com/office/drawing/2014/main" val="4038302020"/>
                    </a:ext>
                  </a:extLst>
                </a:gridCol>
                <a:gridCol w="576072">
                  <a:extLst>
                    <a:ext uri="{9D8B030D-6E8A-4147-A177-3AD203B41FA5}">
                      <a16:colId xmlns:a16="http://schemas.microsoft.com/office/drawing/2014/main" val="626203141"/>
                    </a:ext>
                  </a:extLst>
                </a:gridCol>
                <a:gridCol w="576072">
                  <a:extLst>
                    <a:ext uri="{9D8B030D-6E8A-4147-A177-3AD203B41FA5}">
                      <a16:colId xmlns:a16="http://schemas.microsoft.com/office/drawing/2014/main" val="3836537046"/>
                    </a:ext>
                  </a:extLst>
                </a:gridCol>
                <a:gridCol w="576072">
                  <a:extLst>
                    <a:ext uri="{9D8B030D-6E8A-4147-A177-3AD203B41FA5}">
                      <a16:colId xmlns:a16="http://schemas.microsoft.com/office/drawing/2014/main" val="589425335"/>
                    </a:ext>
                  </a:extLst>
                </a:gridCol>
                <a:gridCol w="576072">
                  <a:extLst>
                    <a:ext uri="{9D8B030D-6E8A-4147-A177-3AD203B41FA5}">
                      <a16:colId xmlns:a16="http://schemas.microsoft.com/office/drawing/2014/main" val="3648827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525294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 - Bayerischer Rundfunk - 2026-04-07 14:11:07</a:t>
                      </a:r>
                      <a:r>
                        <a:rPr kumimoji="0" lang="de-DE" sz="1000" b="0" i="0" u="none" strike="noStrike" kern="1200" cap="none" spc="0" normalizeH="0" baseline="0" noProof="0">
                          <a:ln>
                            <a:noFill/>
                          </a:ln>
                          <a:solidFill>
                            <a:prstClr val="black"/>
                          </a:solidFill>
                          <a:effectLst/>
                          <a:uLnTx/>
                          <a:uFillTx/>
                          <a:latin typeface="Calibri"/>
                          <a:ea typeface="+mn-ea"/>
                          <a:cs typeface="+mn-cs"/>
                        </a:rPr>
                        <a:t>
 „De junga Leid wolln nimma arbatn!“ Darüber wurde auch früher schon geschimpft. 🙄 Die Loibl Emma sieht’s ganz anders. Und erklärt, warum sie den Jungen keinen Vorwurf macht. 👵✨
🎥 BR-Filmemacher Paul Enghofer hat Emma Loibl 2008 über das ganze Jahr hinweg begleitet und dabei allerlei Wissenswertes rund um Haus und Garten erfahren: von Holzarbeiten über Katzenpflege bis zu geheimen Tipps aus Küche und Keller. 🐱🥣🪵
▶️ Jetzt den ganzen Film über den April aus der Reihe anschauen: https://www.br.de/br-fernsehen/sendungen/zwischen-spessart-und-karwendel/durchs-jahr-mit-der-loibl-emma-april-100.html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https://quintly-eu-image-storage.s3.amazonaws.com/f564b9b2df195e4f6a00830580877b06/eaeb0ac919eddab01d685d5aea67345c.jpg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226438</a:t>
                      </a:r>
                    </a:p>
                  </a:txBody>
                  <a:tcPr/>
                </a:tc>
                <a:extLst>
                  <a:ext uri="{0D108BD9-81ED-4DB2-BD59-A6C34878D82A}">
                    <a16:rowId xmlns:a16="http://schemas.microsoft.com/office/drawing/2014/main" val="12011747"/>
                  </a:ext>
                </a:extLst>
              </a:tr>
            </a:tbl>
          </a:graphicData>
        </a:graphic>
      </p:graphicFrame>
      <p:sp>
        <p:nvSpPr>
          <p:cNvPr id="4" name="Text Placeholder 3">
            <a:extLst>
              <a:ext uri="{FF2B5EF4-FFF2-40B4-BE49-F238E27FC236}">
                <a16:creationId xmlns:a16="http://schemas.microsoft.com/office/drawing/2014/main" id="{CA907B70-DA99-4209-B0A2-6FF7B5B364B7}"/>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2642688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564E3-4A7C-4042-9B6D-075296B2DEEF}"/>
              </a:ext>
            </a:extLst>
          </p:cNvPr>
          <p:cNvSpPr>
            <a:spLocks noGrp="1"/>
          </p:cNvSpPr>
          <p:nvPr>
            <p:ph type="title"/>
          </p:nvPr>
        </p:nvSpPr>
        <p:spPr/>
        <p:txBody>
          <a:bodyPr/>
          <a:lstStyle/>
          <a:p>
            <a:r>
              <a:rPr lang="en-US"/>
              <a:t>Facebook Reels - sortiert nach Views | All profiles - 9 of 24</a:t>
            </a:r>
          </a:p>
        </p:txBody>
      </p:sp>
      <p:graphicFrame>
        <p:nvGraphicFramePr>
          <p:cNvPr id="5" name="Table Placeholder 4">
            <a:extLst>
              <a:ext uri="{FF2B5EF4-FFF2-40B4-BE49-F238E27FC236}">
                <a16:creationId xmlns:a16="http://schemas.microsoft.com/office/drawing/2014/main" id="{E25DEC36-3BE9-4CA3-A8A6-64122FD432C3}"/>
              </a:ext>
            </a:extLst>
          </p:cNvPr>
          <p:cNvGraphicFramePr>
            <a:graphicFrameLocks noGrp="1"/>
          </p:cNvGraphicFramePr>
          <p:nvPr>
            <p:ph type="tbl" sz="quarter" idx="13"/>
            <p:extLst>
              <p:ext uri="{D42A27DB-BD31-4B8C-83A1-F6EECF244321}">
                <p14:modId xmlns:p14="http://schemas.microsoft.com/office/powerpoint/2010/main" val="69340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73996978"/>
                    </a:ext>
                  </a:extLst>
                </a:gridCol>
                <a:gridCol w="1645920">
                  <a:extLst>
                    <a:ext uri="{9D8B030D-6E8A-4147-A177-3AD203B41FA5}">
                      <a16:colId xmlns:a16="http://schemas.microsoft.com/office/drawing/2014/main" val="1273461523"/>
                    </a:ext>
                  </a:extLst>
                </a:gridCol>
                <a:gridCol w="576072">
                  <a:extLst>
                    <a:ext uri="{9D8B030D-6E8A-4147-A177-3AD203B41FA5}">
                      <a16:colId xmlns:a16="http://schemas.microsoft.com/office/drawing/2014/main" val="3797174581"/>
                    </a:ext>
                  </a:extLst>
                </a:gridCol>
                <a:gridCol w="576072">
                  <a:extLst>
                    <a:ext uri="{9D8B030D-6E8A-4147-A177-3AD203B41FA5}">
                      <a16:colId xmlns:a16="http://schemas.microsoft.com/office/drawing/2014/main" val="2901260631"/>
                    </a:ext>
                  </a:extLst>
                </a:gridCol>
                <a:gridCol w="576072">
                  <a:extLst>
                    <a:ext uri="{9D8B030D-6E8A-4147-A177-3AD203B41FA5}">
                      <a16:colId xmlns:a16="http://schemas.microsoft.com/office/drawing/2014/main" val="3117919200"/>
                    </a:ext>
                  </a:extLst>
                </a:gridCol>
                <a:gridCol w="576072">
                  <a:extLst>
                    <a:ext uri="{9D8B030D-6E8A-4147-A177-3AD203B41FA5}">
                      <a16:colId xmlns:a16="http://schemas.microsoft.com/office/drawing/2014/main" val="125579041"/>
                    </a:ext>
                  </a:extLst>
                </a:gridCol>
                <a:gridCol w="576072">
                  <a:extLst>
                    <a:ext uri="{9D8B030D-6E8A-4147-A177-3AD203B41FA5}">
                      <a16:colId xmlns:a16="http://schemas.microsoft.com/office/drawing/2014/main" val="1139592341"/>
                    </a:ext>
                  </a:extLst>
                </a:gridCol>
                <a:gridCol w="576072">
                  <a:extLst>
                    <a:ext uri="{9D8B030D-6E8A-4147-A177-3AD203B41FA5}">
                      <a16:colId xmlns:a16="http://schemas.microsoft.com/office/drawing/2014/main" val="3784482560"/>
                    </a:ext>
                  </a:extLst>
                </a:gridCol>
                <a:gridCol w="576072">
                  <a:extLst>
                    <a:ext uri="{9D8B030D-6E8A-4147-A177-3AD203B41FA5}">
                      <a16:colId xmlns:a16="http://schemas.microsoft.com/office/drawing/2014/main" val="758060969"/>
                    </a:ext>
                  </a:extLst>
                </a:gridCol>
                <a:gridCol w="576072">
                  <a:extLst>
                    <a:ext uri="{9D8B030D-6E8A-4147-A177-3AD203B41FA5}">
                      <a16:colId xmlns:a16="http://schemas.microsoft.com/office/drawing/2014/main" val="3814677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4054661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- 2026-04-06 18:31:04</a:t>
                      </a:r>
                      <a:r>
                        <a:rPr kumimoji="0" lang="de-DE" sz="1000" b="0" i="0" u="none" strike="noStrike" kern="1200" cap="none" spc="0" normalizeH="0" baseline="0" noProof="0">
                          <a:ln>
                            <a:noFill/>
                          </a:ln>
                          <a:solidFill>
                            <a:prstClr val="black"/>
                          </a:solidFill>
                          <a:effectLst/>
                          <a:uLnTx/>
                          <a:uFillTx/>
                          <a:latin typeface="Calibri"/>
                          <a:ea typeface="+mn-ea"/>
                          <a:cs typeface="+mn-cs"/>
                        </a:rPr>
                        <a:t>
 Wenn alle zum Vorlagengeber rennen... 🥹
Knappe vier Wochen nachdem sich Alphonso Davies gegen Atalanta Bergamo erneut am Oberschenkel verletzt hatte (Zerrung), bereitete er bei seinem Comeback in Freiburg in der 99. Minute das Siegtor von Lennart Karl vor. Erster Gratulant: Trainer Vincent Kompany. 🫂  #BR24Sport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https://quintly-eu-image-storage.s3.amazonaws.com/c9cfab548ee1251bec4c6e0564a590a3/f54824d1e33bb77ee50533aedf1e9fc5.jpg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99599</a:t>
                      </a:r>
                    </a:p>
                  </a:txBody>
                  <a:tcPr/>
                </a:tc>
                <a:extLst>
                  <a:ext uri="{0D108BD9-81ED-4DB2-BD59-A6C34878D82A}">
                    <a16:rowId xmlns:a16="http://schemas.microsoft.com/office/drawing/2014/main" val="4075978275"/>
                  </a:ext>
                </a:extLst>
              </a:tr>
            </a:tbl>
          </a:graphicData>
        </a:graphic>
      </p:graphicFrame>
      <p:sp>
        <p:nvSpPr>
          <p:cNvPr id="4" name="Text Placeholder 3">
            <a:extLst>
              <a:ext uri="{FF2B5EF4-FFF2-40B4-BE49-F238E27FC236}">
                <a16:creationId xmlns:a16="http://schemas.microsoft.com/office/drawing/2014/main" id="{84E6F5CA-C0A1-420E-BABF-42F471E142FB}"/>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889260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17BCE-5183-4BD6-903B-8BD508E5B917}"/>
              </a:ext>
            </a:extLst>
          </p:cNvPr>
          <p:cNvSpPr>
            <a:spLocks noGrp="1"/>
          </p:cNvSpPr>
          <p:nvPr>
            <p:ph type="title"/>
          </p:nvPr>
        </p:nvSpPr>
        <p:spPr/>
        <p:txBody>
          <a:bodyPr/>
          <a:lstStyle/>
          <a:p>
            <a:r>
              <a:rPr lang="en-US"/>
              <a:t>Facebook Reels - sortiert nach Views | All profiles - 10 of 24</a:t>
            </a:r>
          </a:p>
        </p:txBody>
      </p:sp>
      <p:graphicFrame>
        <p:nvGraphicFramePr>
          <p:cNvPr id="5" name="Table Placeholder 4">
            <a:extLst>
              <a:ext uri="{FF2B5EF4-FFF2-40B4-BE49-F238E27FC236}">
                <a16:creationId xmlns:a16="http://schemas.microsoft.com/office/drawing/2014/main" id="{B50C5D9A-87DA-4D03-92D3-A1C0FED508BB}"/>
              </a:ext>
            </a:extLst>
          </p:cNvPr>
          <p:cNvGraphicFramePr>
            <a:graphicFrameLocks noGrp="1"/>
          </p:cNvGraphicFramePr>
          <p:nvPr>
            <p:ph type="tbl" sz="quarter" idx="13"/>
            <p:extLst>
              <p:ext uri="{D42A27DB-BD31-4B8C-83A1-F6EECF244321}">
                <p14:modId xmlns:p14="http://schemas.microsoft.com/office/powerpoint/2010/main" val="2825265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23715403"/>
                    </a:ext>
                  </a:extLst>
                </a:gridCol>
                <a:gridCol w="1645920">
                  <a:extLst>
                    <a:ext uri="{9D8B030D-6E8A-4147-A177-3AD203B41FA5}">
                      <a16:colId xmlns:a16="http://schemas.microsoft.com/office/drawing/2014/main" val="1404772249"/>
                    </a:ext>
                  </a:extLst>
                </a:gridCol>
                <a:gridCol w="576072">
                  <a:extLst>
                    <a:ext uri="{9D8B030D-6E8A-4147-A177-3AD203B41FA5}">
                      <a16:colId xmlns:a16="http://schemas.microsoft.com/office/drawing/2014/main" val="1111692456"/>
                    </a:ext>
                  </a:extLst>
                </a:gridCol>
                <a:gridCol w="576072">
                  <a:extLst>
                    <a:ext uri="{9D8B030D-6E8A-4147-A177-3AD203B41FA5}">
                      <a16:colId xmlns:a16="http://schemas.microsoft.com/office/drawing/2014/main" val="1306027277"/>
                    </a:ext>
                  </a:extLst>
                </a:gridCol>
                <a:gridCol w="576072">
                  <a:extLst>
                    <a:ext uri="{9D8B030D-6E8A-4147-A177-3AD203B41FA5}">
                      <a16:colId xmlns:a16="http://schemas.microsoft.com/office/drawing/2014/main" val="3655419443"/>
                    </a:ext>
                  </a:extLst>
                </a:gridCol>
                <a:gridCol w="576072">
                  <a:extLst>
                    <a:ext uri="{9D8B030D-6E8A-4147-A177-3AD203B41FA5}">
                      <a16:colId xmlns:a16="http://schemas.microsoft.com/office/drawing/2014/main" val="1160234713"/>
                    </a:ext>
                  </a:extLst>
                </a:gridCol>
                <a:gridCol w="576072">
                  <a:extLst>
                    <a:ext uri="{9D8B030D-6E8A-4147-A177-3AD203B41FA5}">
                      <a16:colId xmlns:a16="http://schemas.microsoft.com/office/drawing/2014/main" val="78145315"/>
                    </a:ext>
                  </a:extLst>
                </a:gridCol>
                <a:gridCol w="576072">
                  <a:extLst>
                    <a:ext uri="{9D8B030D-6E8A-4147-A177-3AD203B41FA5}">
                      <a16:colId xmlns:a16="http://schemas.microsoft.com/office/drawing/2014/main" val="3133954511"/>
                    </a:ext>
                  </a:extLst>
                </a:gridCol>
                <a:gridCol w="576072">
                  <a:extLst>
                    <a:ext uri="{9D8B030D-6E8A-4147-A177-3AD203B41FA5}">
                      <a16:colId xmlns:a16="http://schemas.microsoft.com/office/drawing/2014/main" val="140204407"/>
                    </a:ext>
                  </a:extLst>
                </a:gridCol>
                <a:gridCol w="576072">
                  <a:extLst>
                    <a:ext uri="{9D8B030D-6E8A-4147-A177-3AD203B41FA5}">
                      <a16:colId xmlns:a16="http://schemas.microsoft.com/office/drawing/2014/main" val="2788233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965516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- 2026-03-26 12:52:54</a:t>
                      </a:r>
                      <a:r>
                        <a:rPr kumimoji="0" lang="de-DE" sz="1000" b="0" i="0" u="none" strike="noStrike" kern="1200" cap="none" spc="0" normalizeH="0" baseline="0" noProof="0">
                          <a:ln>
                            <a:noFill/>
                          </a:ln>
                          <a:solidFill>
                            <a:prstClr val="black"/>
                          </a:solidFill>
                          <a:effectLst/>
                          <a:uLnTx/>
                          <a:uFillTx/>
                          <a:latin typeface="Calibri"/>
                          <a:ea typeface="+mn-ea"/>
                          <a:cs typeface="+mn-cs"/>
                        </a:rPr>
                        <a:t>
 Zweite Karriere als Zimmermann? 😅
Nach seiner aktiven Laufbahn als Fußballprofi hat Miroslav Klose kurz überlegt, ob er nicht eine eigene Firma gründen sollte. Es wurde dann aber doch die Trainerkarriere.
📺 Die ganze Sendung mit Miroslav Klose bei „Blickpunkt Sport“ seht ihr in der ARD-Mediathek unter BR24Sport.
#BR24Sport #BlickpunktSport #MiroslavKlose #Nuernberg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https://quintly-eu-image-storage.s3.amazonaws.com/c9cfab548ee1251bec4c6e0564a590a3/ca6efd1bb92cb57ffbed78edd9d1200c.jpg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112913</a:t>
                      </a:r>
                    </a:p>
                  </a:txBody>
                  <a:tcPr/>
                </a:tc>
                <a:extLst>
                  <a:ext uri="{0D108BD9-81ED-4DB2-BD59-A6C34878D82A}">
                    <a16:rowId xmlns:a16="http://schemas.microsoft.com/office/drawing/2014/main" val="964064973"/>
                  </a:ext>
                </a:extLst>
              </a:tr>
            </a:tbl>
          </a:graphicData>
        </a:graphic>
      </p:graphicFrame>
      <p:sp>
        <p:nvSpPr>
          <p:cNvPr id="4" name="Text Placeholder 3">
            <a:extLst>
              <a:ext uri="{FF2B5EF4-FFF2-40B4-BE49-F238E27FC236}">
                <a16:creationId xmlns:a16="http://schemas.microsoft.com/office/drawing/2014/main" id="{1B41FA78-A368-4603-B5B8-C27960B963AE}"/>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700666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1A59A-A3D9-4954-9332-E0AE59BEAD88}"/>
              </a:ext>
            </a:extLst>
          </p:cNvPr>
          <p:cNvSpPr>
            <a:spLocks noGrp="1"/>
          </p:cNvSpPr>
          <p:nvPr>
            <p:ph type="title"/>
          </p:nvPr>
        </p:nvSpPr>
        <p:spPr/>
        <p:txBody>
          <a:bodyPr/>
          <a:lstStyle/>
          <a:p>
            <a:r>
              <a:rPr lang="en-US"/>
              <a:t>Facebook Reels - sortiert nach Views | All profiles - 11 of 24</a:t>
            </a:r>
          </a:p>
        </p:txBody>
      </p:sp>
      <p:graphicFrame>
        <p:nvGraphicFramePr>
          <p:cNvPr id="5" name="Table Placeholder 4">
            <a:extLst>
              <a:ext uri="{FF2B5EF4-FFF2-40B4-BE49-F238E27FC236}">
                <a16:creationId xmlns:a16="http://schemas.microsoft.com/office/drawing/2014/main" id="{35F86079-BFA8-4FB2-8A18-C7BBF066342D}"/>
              </a:ext>
            </a:extLst>
          </p:cNvPr>
          <p:cNvGraphicFramePr>
            <a:graphicFrameLocks noGrp="1"/>
          </p:cNvGraphicFramePr>
          <p:nvPr>
            <p:ph type="tbl" sz="quarter" idx="13"/>
            <p:extLst>
              <p:ext uri="{D42A27DB-BD31-4B8C-83A1-F6EECF244321}">
                <p14:modId xmlns:p14="http://schemas.microsoft.com/office/powerpoint/2010/main" val="3086216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12668040"/>
                    </a:ext>
                  </a:extLst>
                </a:gridCol>
                <a:gridCol w="1645920">
                  <a:extLst>
                    <a:ext uri="{9D8B030D-6E8A-4147-A177-3AD203B41FA5}">
                      <a16:colId xmlns:a16="http://schemas.microsoft.com/office/drawing/2014/main" val="3825353851"/>
                    </a:ext>
                  </a:extLst>
                </a:gridCol>
                <a:gridCol w="576072">
                  <a:extLst>
                    <a:ext uri="{9D8B030D-6E8A-4147-A177-3AD203B41FA5}">
                      <a16:colId xmlns:a16="http://schemas.microsoft.com/office/drawing/2014/main" val="2666127852"/>
                    </a:ext>
                  </a:extLst>
                </a:gridCol>
                <a:gridCol w="576072">
                  <a:extLst>
                    <a:ext uri="{9D8B030D-6E8A-4147-A177-3AD203B41FA5}">
                      <a16:colId xmlns:a16="http://schemas.microsoft.com/office/drawing/2014/main" val="540063471"/>
                    </a:ext>
                  </a:extLst>
                </a:gridCol>
                <a:gridCol w="576072">
                  <a:extLst>
                    <a:ext uri="{9D8B030D-6E8A-4147-A177-3AD203B41FA5}">
                      <a16:colId xmlns:a16="http://schemas.microsoft.com/office/drawing/2014/main" val="371637477"/>
                    </a:ext>
                  </a:extLst>
                </a:gridCol>
                <a:gridCol w="576072">
                  <a:extLst>
                    <a:ext uri="{9D8B030D-6E8A-4147-A177-3AD203B41FA5}">
                      <a16:colId xmlns:a16="http://schemas.microsoft.com/office/drawing/2014/main" val="2754412768"/>
                    </a:ext>
                  </a:extLst>
                </a:gridCol>
                <a:gridCol w="576072">
                  <a:extLst>
                    <a:ext uri="{9D8B030D-6E8A-4147-A177-3AD203B41FA5}">
                      <a16:colId xmlns:a16="http://schemas.microsoft.com/office/drawing/2014/main" val="2364620613"/>
                    </a:ext>
                  </a:extLst>
                </a:gridCol>
                <a:gridCol w="576072">
                  <a:extLst>
                    <a:ext uri="{9D8B030D-6E8A-4147-A177-3AD203B41FA5}">
                      <a16:colId xmlns:a16="http://schemas.microsoft.com/office/drawing/2014/main" val="796105524"/>
                    </a:ext>
                  </a:extLst>
                </a:gridCol>
                <a:gridCol w="576072">
                  <a:extLst>
                    <a:ext uri="{9D8B030D-6E8A-4147-A177-3AD203B41FA5}">
                      <a16:colId xmlns:a16="http://schemas.microsoft.com/office/drawing/2014/main" val="3841762815"/>
                    </a:ext>
                  </a:extLst>
                </a:gridCol>
                <a:gridCol w="576072">
                  <a:extLst>
                    <a:ext uri="{9D8B030D-6E8A-4147-A177-3AD203B41FA5}">
                      <a16:colId xmlns:a16="http://schemas.microsoft.com/office/drawing/2014/main" val="2847020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979460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 - Bayerischer Rundfunk - 2026-03-29 10:03:10</a:t>
                      </a:r>
                      <a:r>
                        <a:rPr kumimoji="0" lang="de-DE" sz="1000" b="0" i="0" u="none" strike="noStrike" kern="1200" cap="none" spc="0" normalizeH="0" baseline="0" noProof="0">
                          <a:ln>
                            <a:noFill/>
                          </a:ln>
                          <a:solidFill>
                            <a:prstClr val="black"/>
                          </a:solidFill>
                          <a:effectLst/>
                          <a:uLnTx/>
                          <a:uFillTx/>
                          <a:latin typeface="Calibri"/>
                          <a:ea typeface="+mn-ea"/>
                          <a:cs typeface="+mn-cs"/>
                        </a:rPr>
                        <a:t>
 "Ostereier färben, des kann a jeder. Da gibt’s heid so moderne Foarbn," meint der Chef des Berghotel "Bauer" in Tröstau 1976. Aber wie es seine Großmutter gemacht hat und zwar so, dass es mit Radieserl und Butterbrot noch besonders gut schmeckt - das ist ein Geheimnis. Und er teilt es sogar mit uns. 🤐🥚🥳
📽️ Noch mehr BR Retro gibt's in der ARD Mediathek https://ardmediathek.de/br/br-retro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https://quintly-eu-image-storage.s3.amazonaws.com/f564b9b2df195e4f6a00830580877b06/1d4c1bd0c65a2136d3e4b13f9c85ae9f.jpg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248537</a:t>
                      </a:r>
                    </a:p>
                  </a:txBody>
                  <a:tcPr/>
                </a:tc>
                <a:extLst>
                  <a:ext uri="{0D108BD9-81ED-4DB2-BD59-A6C34878D82A}">
                    <a16:rowId xmlns:a16="http://schemas.microsoft.com/office/drawing/2014/main" val="3278660272"/>
                  </a:ext>
                </a:extLst>
              </a:tr>
            </a:tbl>
          </a:graphicData>
        </a:graphic>
      </p:graphicFrame>
      <p:sp>
        <p:nvSpPr>
          <p:cNvPr id="4" name="Text Placeholder 3">
            <a:extLst>
              <a:ext uri="{FF2B5EF4-FFF2-40B4-BE49-F238E27FC236}">
                <a16:creationId xmlns:a16="http://schemas.microsoft.com/office/drawing/2014/main" id="{9CDAEF2F-09EC-4568-B114-9610DCF9847C}"/>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270212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69FF7-D3D2-426D-8ACC-AECA30ED7458}"/>
              </a:ext>
            </a:extLst>
          </p:cNvPr>
          <p:cNvSpPr>
            <a:spLocks noGrp="1"/>
          </p:cNvSpPr>
          <p:nvPr>
            <p:ph type="title"/>
          </p:nvPr>
        </p:nvSpPr>
        <p:spPr/>
        <p:txBody>
          <a:bodyPr/>
          <a:lstStyle/>
          <a:p>
            <a:r>
              <a:rPr lang="en-US"/>
              <a:t>Facebook Reels - sortiert nach Views | All profiles - 12 of 24</a:t>
            </a:r>
          </a:p>
        </p:txBody>
      </p:sp>
      <p:graphicFrame>
        <p:nvGraphicFramePr>
          <p:cNvPr id="5" name="Table Placeholder 4">
            <a:extLst>
              <a:ext uri="{FF2B5EF4-FFF2-40B4-BE49-F238E27FC236}">
                <a16:creationId xmlns:a16="http://schemas.microsoft.com/office/drawing/2014/main" id="{3AFDF1F1-BBDC-4D61-8275-5192A3C7A4B7}"/>
              </a:ext>
            </a:extLst>
          </p:cNvPr>
          <p:cNvGraphicFramePr>
            <a:graphicFrameLocks noGrp="1"/>
          </p:cNvGraphicFramePr>
          <p:nvPr>
            <p:ph type="tbl" sz="quarter" idx="13"/>
            <p:extLst>
              <p:ext uri="{D42A27DB-BD31-4B8C-83A1-F6EECF244321}">
                <p14:modId xmlns:p14="http://schemas.microsoft.com/office/powerpoint/2010/main" val="2509288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62150836"/>
                    </a:ext>
                  </a:extLst>
                </a:gridCol>
                <a:gridCol w="1645920">
                  <a:extLst>
                    <a:ext uri="{9D8B030D-6E8A-4147-A177-3AD203B41FA5}">
                      <a16:colId xmlns:a16="http://schemas.microsoft.com/office/drawing/2014/main" val="3462611309"/>
                    </a:ext>
                  </a:extLst>
                </a:gridCol>
                <a:gridCol w="576072">
                  <a:extLst>
                    <a:ext uri="{9D8B030D-6E8A-4147-A177-3AD203B41FA5}">
                      <a16:colId xmlns:a16="http://schemas.microsoft.com/office/drawing/2014/main" val="692059481"/>
                    </a:ext>
                  </a:extLst>
                </a:gridCol>
                <a:gridCol w="576072">
                  <a:extLst>
                    <a:ext uri="{9D8B030D-6E8A-4147-A177-3AD203B41FA5}">
                      <a16:colId xmlns:a16="http://schemas.microsoft.com/office/drawing/2014/main" val="421233511"/>
                    </a:ext>
                  </a:extLst>
                </a:gridCol>
                <a:gridCol w="576072">
                  <a:extLst>
                    <a:ext uri="{9D8B030D-6E8A-4147-A177-3AD203B41FA5}">
                      <a16:colId xmlns:a16="http://schemas.microsoft.com/office/drawing/2014/main" val="2556037127"/>
                    </a:ext>
                  </a:extLst>
                </a:gridCol>
                <a:gridCol w="576072">
                  <a:extLst>
                    <a:ext uri="{9D8B030D-6E8A-4147-A177-3AD203B41FA5}">
                      <a16:colId xmlns:a16="http://schemas.microsoft.com/office/drawing/2014/main" val="2211990939"/>
                    </a:ext>
                  </a:extLst>
                </a:gridCol>
                <a:gridCol w="576072">
                  <a:extLst>
                    <a:ext uri="{9D8B030D-6E8A-4147-A177-3AD203B41FA5}">
                      <a16:colId xmlns:a16="http://schemas.microsoft.com/office/drawing/2014/main" val="2936797139"/>
                    </a:ext>
                  </a:extLst>
                </a:gridCol>
                <a:gridCol w="576072">
                  <a:extLst>
                    <a:ext uri="{9D8B030D-6E8A-4147-A177-3AD203B41FA5}">
                      <a16:colId xmlns:a16="http://schemas.microsoft.com/office/drawing/2014/main" val="2428250676"/>
                    </a:ext>
                  </a:extLst>
                </a:gridCol>
                <a:gridCol w="576072">
                  <a:extLst>
                    <a:ext uri="{9D8B030D-6E8A-4147-A177-3AD203B41FA5}">
                      <a16:colId xmlns:a16="http://schemas.microsoft.com/office/drawing/2014/main" val="1233449856"/>
                    </a:ext>
                  </a:extLst>
                </a:gridCol>
                <a:gridCol w="576072">
                  <a:extLst>
                    <a:ext uri="{9D8B030D-6E8A-4147-A177-3AD203B41FA5}">
                      <a16:colId xmlns:a16="http://schemas.microsoft.com/office/drawing/2014/main" val="338897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4267250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BR24Sport - 2026-04-05 21:18:51</a:t>
                      </a:r>
                      <a:r>
                        <a:rPr kumimoji="0" lang="en-US" sz="1000" b="0" i="0" u="none" strike="noStrike" kern="1200" cap="none" spc="0" normalizeH="0" baseline="0" noProof="0">
                          <a:ln>
                            <a:noFill/>
                          </a:ln>
                          <a:solidFill>
                            <a:prstClr val="black"/>
                          </a:solidFill>
                          <a:effectLst/>
                          <a:uLnTx/>
                          <a:uFillTx/>
                          <a:latin typeface="Calibri"/>
                          <a:ea typeface="+mn-ea"/>
                          <a:cs typeface="+mn-cs"/>
                        </a:rPr>
                        <a:t>
 Schockstarre beim Eishockey 😳
Nach dem heftigen Foul von Münchens Spieler Fabio Wagner an Ingolstadts Edwin Tropmann äußert sich der Sportdirektor des EHC München, Christian Winkler, in „Blickpunkt Sport“ zu dem Geschehenen. Im Nachgang habe er direkt Kontakt zum ERC Ingolstadt aufgenommen, auch Wagner habe mit Tropmann telefoniert. 
📺 Den ganzen Talk bei „Blickpunkt Sport“ seht ihr in der ARD-Mediathek unter BR24Sport.
#BR24Sport #Eishockey #EdwinTropmann #FabioWagner #EHCMünchen #ERCIngolstadt #DELPlayoffs #DEL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https://quintly-eu-image-storage.s3.amazonaws.com/c9cfab548ee1251bec4c6e0564a590a3/71d7cbb965b833fb90ef69278f0df9e8.jpg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119790</a:t>
                      </a:r>
                    </a:p>
                  </a:txBody>
                  <a:tcPr/>
                </a:tc>
                <a:extLst>
                  <a:ext uri="{0D108BD9-81ED-4DB2-BD59-A6C34878D82A}">
                    <a16:rowId xmlns:a16="http://schemas.microsoft.com/office/drawing/2014/main" val="2875784841"/>
                  </a:ext>
                </a:extLst>
              </a:tr>
            </a:tbl>
          </a:graphicData>
        </a:graphic>
      </p:graphicFrame>
      <p:sp>
        <p:nvSpPr>
          <p:cNvPr id="4" name="Text Placeholder 3">
            <a:extLst>
              <a:ext uri="{FF2B5EF4-FFF2-40B4-BE49-F238E27FC236}">
                <a16:creationId xmlns:a16="http://schemas.microsoft.com/office/drawing/2014/main" id="{5B36878B-7B24-4947-933A-879394114E87}"/>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822841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2DE2E-292D-4462-972E-D93BDEE57CDA}"/>
              </a:ext>
            </a:extLst>
          </p:cNvPr>
          <p:cNvSpPr>
            <a:spLocks noGrp="1"/>
          </p:cNvSpPr>
          <p:nvPr>
            <p:ph type="title"/>
          </p:nvPr>
        </p:nvSpPr>
        <p:spPr/>
        <p:txBody>
          <a:bodyPr/>
          <a:lstStyle/>
          <a:p>
            <a:r>
              <a:rPr lang="en-US"/>
              <a:t>Facebook Reels - sortiert nach Views | All profiles - 13 of 24</a:t>
            </a:r>
          </a:p>
        </p:txBody>
      </p:sp>
      <p:graphicFrame>
        <p:nvGraphicFramePr>
          <p:cNvPr id="5" name="Table Placeholder 4">
            <a:extLst>
              <a:ext uri="{FF2B5EF4-FFF2-40B4-BE49-F238E27FC236}">
                <a16:creationId xmlns:a16="http://schemas.microsoft.com/office/drawing/2014/main" id="{4D6D10AE-7558-4C6C-82C3-2A9F1946299B}"/>
              </a:ext>
            </a:extLst>
          </p:cNvPr>
          <p:cNvGraphicFramePr>
            <a:graphicFrameLocks noGrp="1"/>
          </p:cNvGraphicFramePr>
          <p:nvPr>
            <p:ph type="tbl" sz="quarter" idx="13"/>
            <p:extLst>
              <p:ext uri="{D42A27DB-BD31-4B8C-83A1-F6EECF244321}">
                <p14:modId xmlns:p14="http://schemas.microsoft.com/office/powerpoint/2010/main" val="2556527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50158203"/>
                    </a:ext>
                  </a:extLst>
                </a:gridCol>
                <a:gridCol w="1645920">
                  <a:extLst>
                    <a:ext uri="{9D8B030D-6E8A-4147-A177-3AD203B41FA5}">
                      <a16:colId xmlns:a16="http://schemas.microsoft.com/office/drawing/2014/main" val="3662493102"/>
                    </a:ext>
                  </a:extLst>
                </a:gridCol>
                <a:gridCol w="576072">
                  <a:extLst>
                    <a:ext uri="{9D8B030D-6E8A-4147-A177-3AD203B41FA5}">
                      <a16:colId xmlns:a16="http://schemas.microsoft.com/office/drawing/2014/main" val="1718475097"/>
                    </a:ext>
                  </a:extLst>
                </a:gridCol>
                <a:gridCol w="576072">
                  <a:extLst>
                    <a:ext uri="{9D8B030D-6E8A-4147-A177-3AD203B41FA5}">
                      <a16:colId xmlns:a16="http://schemas.microsoft.com/office/drawing/2014/main" val="623080372"/>
                    </a:ext>
                  </a:extLst>
                </a:gridCol>
                <a:gridCol w="576072">
                  <a:extLst>
                    <a:ext uri="{9D8B030D-6E8A-4147-A177-3AD203B41FA5}">
                      <a16:colId xmlns:a16="http://schemas.microsoft.com/office/drawing/2014/main" val="90383775"/>
                    </a:ext>
                  </a:extLst>
                </a:gridCol>
                <a:gridCol w="576072">
                  <a:extLst>
                    <a:ext uri="{9D8B030D-6E8A-4147-A177-3AD203B41FA5}">
                      <a16:colId xmlns:a16="http://schemas.microsoft.com/office/drawing/2014/main" val="74562394"/>
                    </a:ext>
                  </a:extLst>
                </a:gridCol>
                <a:gridCol w="576072">
                  <a:extLst>
                    <a:ext uri="{9D8B030D-6E8A-4147-A177-3AD203B41FA5}">
                      <a16:colId xmlns:a16="http://schemas.microsoft.com/office/drawing/2014/main" val="1700742548"/>
                    </a:ext>
                  </a:extLst>
                </a:gridCol>
                <a:gridCol w="576072">
                  <a:extLst>
                    <a:ext uri="{9D8B030D-6E8A-4147-A177-3AD203B41FA5}">
                      <a16:colId xmlns:a16="http://schemas.microsoft.com/office/drawing/2014/main" val="512415357"/>
                    </a:ext>
                  </a:extLst>
                </a:gridCol>
                <a:gridCol w="576072">
                  <a:extLst>
                    <a:ext uri="{9D8B030D-6E8A-4147-A177-3AD203B41FA5}">
                      <a16:colId xmlns:a16="http://schemas.microsoft.com/office/drawing/2014/main" val="2138302144"/>
                    </a:ext>
                  </a:extLst>
                </a:gridCol>
                <a:gridCol w="576072">
                  <a:extLst>
                    <a:ext uri="{9D8B030D-6E8A-4147-A177-3AD203B41FA5}">
                      <a16:colId xmlns:a16="http://schemas.microsoft.com/office/drawing/2014/main" val="2778307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531260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Wintersport - 2026-03-29 16:02:13</a:t>
                      </a:r>
                      <a:r>
                        <a:rPr kumimoji="0" lang="de-DE" sz="1000" b="0" i="0" u="none" strike="noStrike" kern="1200" cap="none" spc="0" normalizeH="0" baseline="0" noProof="0">
                          <a:ln>
                            <a:noFill/>
                          </a:ln>
                          <a:solidFill>
                            <a:prstClr val="black"/>
                          </a:solidFill>
                          <a:effectLst/>
                          <a:uLnTx/>
                          <a:uFillTx/>
                          <a:latin typeface="Calibri"/>
                          <a:ea typeface="+mn-ea"/>
                          <a:cs typeface="+mn-cs"/>
                        </a:rPr>
                        <a:t>
 So sieht Perfektion aus! Andreas Wellinger ist beim Weltcup-Finale der Skispringer in Planica ein seltenes Kunststück gelungen. Der Oberbayer landete beim Skiflug-Wettbewerb im ersten Durchgang bei 238,5 Metern. Für seinen Versuch bekam er von allen fünf Punktrichtern die Bestnote 20. Es war erst der 14. perfekte Sprung in der Geschichte des Sports. 
#BR24Wintersport #Wellinger #Planica #Skispringen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https://quintly-eu-image-storage.s3.amazonaws.com/3386487b9e31ad659ae82d279cd332ac/e35f7bd1ac1c7c25807c5b902ffcf113.jpg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54305</a:t>
                      </a:r>
                    </a:p>
                  </a:txBody>
                  <a:tcPr/>
                </a:tc>
                <a:extLst>
                  <a:ext uri="{0D108BD9-81ED-4DB2-BD59-A6C34878D82A}">
                    <a16:rowId xmlns:a16="http://schemas.microsoft.com/office/drawing/2014/main" val="2663437992"/>
                  </a:ext>
                </a:extLst>
              </a:tr>
            </a:tbl>
          </a:graphicData>
        </a:graphic>
      </p:graphicFrame>
      <p:sp>
        <p:nvSpPr>
          <p:cNvPr id="4" name="Text Placeholder 3">
            <a:extLst>
              <a:ext uri="{FF2B5EF4-FFF2-40B4-BE49-F238E27FC236}">
                <a16:creationId xmlns:a16="http://schemas.microsoft.com/office/drawing/2014/main" id="{5D60D46A-D8B4-4679-A774-A5C4C8853E72}"/>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2047418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8C326-D852-44C1-880F-6777377BCCD6}"/>
              </a:ext>
            </a:extLst>
          </p:cNvPr>
          <p:cNvSpPr>
            <a:spLocks noGrp="1"/>
          </p:cNvSpPr>
          <p:nvPr>
            <p:ph type="title"/>
          </p:nvPr>
        </p:nvSpPr>
        <p:spPr/>
        <p:txBody>
          <a:bodyPr/>
          <a:lstStyle/>
          <a:p>
            <a:r>
              <a:rPr lang="en-US"/>
              <a:t>Facebook Reels - sortiert nach Views | All profiles - 14 of 24</a:t>
            </a:r>
          </a:p>
        </p:txBody>
      </p:sp>
      <p:graphicFrame>
        <p:nvGraphicFramePr>
          <p:cNvPr id="5" name="Table Placeholder 4">
            <a:extLst>
              <a:ext uri="{FF2B5EF4-FFF2-40B4-BE49-F238E27FC236}">
                <a16:creationId xmlns:a16="http://schemas.microsoft.com/office/drawing/2014/main" id="{BD2D7FAA-4DB1-498B-9D92-4028C4571F2F}"/>
              </a:ext>
            </a:extLst>
          </p:cNvPr>
          <p:cNvGraphicFramePr>
            <a:graphicFrameLocks noGrp="1"/>
          </p:cNvGraphicFramePr>
          <p:nvPr>
            <p:ph type="tbl" sz="quarter" idx="13"/>
            <p:extLst>
              <p:ext uri="{D42A27DB-BD31-4B8C-83A1-F6EECF244321}">
                <p14:modId xmlns:p14="http://schemas.microsoft.com/office/powerpoint/2010/main" val="4123903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83144484"/>
                    </a:ext>
                  </a:extLst>
                </a:gridCol>
                <a:gridCol w="1645920">
                  <a:extLst>
                    <a:ext uri="{9D8B030D-6E8A-4147-A177-3AD203B41FA5}">
                      <a16:colId xmlns:a16="http://schemas.microsoft.com/office/drawing/2014/main" val="295295228"/>
                    </a:ext>
                  </a:extLst>
                </a:gridCol>
                <a:gridCol w="576072">
                  <a:extLst>
                    <a:ext uri="{9D8B030D-6E8A-4147-A177-3AD203B41FA5}">
                      <a16:colId xmlns:a16="http://schemas.microsoft.com/office/drawing/2014/main" val="3827054415"/>
                    </a:ext>
                  </a:extLst>
                </a:gridCol>
                <a:gridCol w="576072">
                  <a:extLst>
                    <a:ext uri="{9D8B030D-6E8A-4147-A177-3AD203B41FA5}">
                      <a16:colId xmlns:a16="http://schemas.microsoft.com/office/drawing/2014/main" val="1153794044"/>
                    </a:ext>
                  </a:extLst>
                </a:gridCol>
                <a:gridCol w="576072">
                  <a:extLst>
                    <a:ext uri="{9D8B030D-6E8A-4147-A177-3AD203B41FA5}">
                      <a16:colId xmlns:a16="http://schemas.microsoft.com/office/drawing/2014/main" val="2431941331"/>
                    </a:ext>
                  </a:extLst>
                </a:gridCol>
                <a:gridCol w="576072">
                  <a:extLst>
                    <a:ext uri="{9D8B030D-6E8A-4147-A177-3AD203B41FA5}">
                      <a16:colId xmlns:a16="http://schemas.microsoft.com/office/drawing/2014/main" val="2686706283"/>
                    </a:ext>
                  </a:extLst>
                </a:gridCol>
                <a:gridCol w="576072">
                  <a:extLst>
                    <a:ext uri="{9D8B030D-6E8A-4147-A177-3AD203B41FA5}">
                      <a16:colId xmlns:a16="http://schemas.microsoft.com/office/drawing/2014/main" val="566139572"/>
                    </a:ext>
                  </a:extLst>
                </a:gridCol>
                <a:gridCol w="576072">
                  <a:extLst>
                    <a:ext uri="{9D8B030D-6E8A-4147-A177-3AD203B41FA5}">
                      <a16:colId xmlns:a16="http://schemas.microsoft.com/office/drawing/2014/main" val="1094737864"/>
                    </a:ext>
                  </a:extLst>
                </a:gridCol>
                <a:gridCol w="576072">
                  <a:extLst>
                    <a:ext uri="{9D8B030D-6E8A-4147-A177-3AD203B41FA5}">
                      <a16:colId xmlns:a16="http://schemas.microsoft.com/office/drawing/2014/main" val="2842650394"/>
                    </a:ext>
                  </a:extLst>
                </a:gridCol>
                <a:gridCol w="576072">
                  <a:extLst>
                    <a:ext uri="{9D8B030D-6E8A-4147-A177-3AD203B41FA5}">
                      <a16:colId xmlns:a16="http://schemas.microsoft.com/office/drawing/2014/main" val="4230214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071928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quer - 2026-03-26 14:44:18</a:t>
                      </a:r>
                      <a:r>
                        <a:rPr kumimoji="0" lang="de-DE" sz="1000" b="0" i="0" u="none" strike="noStrike" kern="1200" cap="none" spc="0" normalizeH="0" baseline="0" noProof="0">
                          <a:ln>
                            <a:noFill/>
                          </a:ln>
                          <a:solidFill>
                            <a:prstClr val="black"/>
                          </a:solidFill>
                          <a:effectLst/>
                          <a:uLnTx/>
                          <a:uFillTx/>
                          <a:latin typeface="Calibri"/>
                          <a:ea typeface="+mn-ea"/>
                          <a:cs typeface="+mn-cs"/>
                        </a:rPr>
                        <a:t>
 Der Bundeskanzler wurde in der Befragung auf sexualisierte Gewalt gegen Frauen im digitalen und analogen Leben angesprochen. Um etwas dagegen zu tun, müsse aus Sicht des CDU-Politikers darüber gesprochen werden, woher die Gewalt komme. Merz sagte dazu wörtlich: "Ein beachtlicher Teil der Gewalt kommt aus der Gruppe der Zuwanderer." Das gehöre zur Vollständigkeit dazu und solle das Problem nicht relativieren.
Hintergrund sind die Vorwürfe von Collien Fernandes gegen ihren Ex-Ehemann Christian Ulmen. Die Anwälte des beschuldigten Ulmen bezeichnen die Vorwürfe als unwahr und es gilt die Unschuldsvermutung.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https://quintly-eu-image-storage.s3.amazonaws.com/542365d0d5cde50fcc869189834c9807/1a798827e6389d0f1eadd58d734c7716.jpg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64413</a:t>
                      </a:r>
                    </a:p>
                  </a:txBody>
                  <a:tcPr/>
                </a:tc>
                <a:extLst>
                  <a:ext uri="{0D108BD9-81ED-4DB2-BD59-A6C34878D82A}">
                    <a16:rowId xmlns:a16="http://schemas.microsoft.com/office/drawing/2014/main" val="874755187"/>
                  </a:ext>
                </a:extLst>
              </a:tr>
            </a:tbl>
          </a:graphicData>
        </a:graphic>
      </p:graphicFrame>
      <p:sp>
        <p:nvSpPr>
          <p:cNvPr id="4" name="Text Placeholder 3">
            <a:extLst>
              <a:ext uri="{FF2B5EF4-FFF2-40B4-BE49-F238E27FC236}">
                <a16:creationId xmlns:a16="http://schemas.microsoft.com/office/drawing/2014/main" id="{53644E7E-AF6E-49FC-8B64-CA23039C05D6}"/>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7096852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19456-58A5-43A6-9520-6130E8EBD093}"/>
              </a:ext>
            </a:extLst>
          </p:cNvPr>
          <p:cNvSpPr>
            <a:spLocks noGrp="1"/>
          </p:cNvSpPr>
          <p:nvPr>
            <p:ph type="title"/>
          </p:nvPr>
        </p:nvSpPr>
        <p:spPr/>
        <p:txBody>
          <a:bodyPr/>
          <a:lstStyle/>
          <a:p>
            <a:r>
              <a:rPr lang="en-US"/>
              <a:t>Facebook Reels - sortiert nach Views | All profiles - 15 of 24</a:t>
            </a:r>
          </a:p>
        </p:txBody>
      </p:sp>
      <p:graphicFrame>
        <p:nvGraphicFramePr>
          <p:cNvPr id="5" name="Table Placeholder 4">
            <a:extLst>
              <a:ext uri="{FF2B5EF4-FFF2-40B4-BE49-F238E27FC236}">
                <a16:creationId xmlns:a16="http://schemas.microsoft.com/office/drawing/2014/main" id="{9C774737-8DE7-424B-B9C7-8D487675E931}"/>
              </a:ext>
            </a:extLst>
          </p:cNvPr>
          <p:cNvGraphicFramePr>
            <a:graphicFrameLocks noGrp="1"/>
          </p:cNvGraphicFramePr>
          <p:nvPr>
            <p:ph type="tbl" sz="quarter" idx="13"/>
            <p:extLst>
              <p:ext uri="{D42A27DB-BD31-4B8C-83A1-F6EECF244321}">
                <p14:modId xmlns:p14="http://schemas.microsoft.com/office/powerpoint/2010/main" val="3340703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95526698"/>
                    </a:ext>
                  </a:extLst>
                </a:gridCol>
                <a:gridCol w="1645920">
                  <a:extLst>
                    <a:ext uri="{9D8B030D-6E8A-4147-A177-3AD203B41FA5}">
                      <a16:colId xmlns:a16="http://schemas.microsoft.com/office/drawing/2014/main" val="1511101958"/>
                    </a:ext>
                  </a:extLst>
                </a:gridCol>
                <a:gridCol w="576072">
                  <a:extLst>
                    <a:ext uri="{9D8B030D-6E8A-4147-A177-3AD203B41FA5}">
                      <a16:colId xmlns:a16="http://schemas.microsoft.com/office/drawing/2014/main" val="3850867293"/>
                    </a:ext>
                  </a:extLst>
                </a:gridCol>
                <a:gridCol w="576072">
                  <a:extLst>
                    <a:ext uri="{9D8B030D-6E8A-4147-A177-3AD203B41FA5}">
                      <a16:colId xmlns:a16="http://schemas.microsoft.com/office/drawing/2014/main" val="58340446"/>
                    </a:ext>
                  </a:extLst>
                </a:gridCol>
                <a:gridCol w="576072">
                  <a:extLst>
                    <a:ext uri="{9D8B030D-6E8A-4147-A177-3AD203B41FA5}">
                      <a16:colId xmlns:a16="http://schemas.microsoft.com/office/drawing/2014/main" val="1196353917"/>
                    </a:ext>
                  </a:extLst>
                </a:gridCol>
                <a:gridCol w="576072">
                  <a:extLst>
                    <a:ext uri="{9D8B030D-6E8A-4147-A177-3AD203B41FA5}">
                      <a16:colId xmlns:a16="http://schemas.microsoft.com/office/drawing/2014/main" val="1040573366"/>
                    </a:ext>
                  </a:extLst>
                </a:gridCol>
                <a:gridCol w="576072">
                  <a:extLst>
                    <a:ext uri="{9D8B030D-6E8A-4147-A177-3AD203B41FA5}">
                      <a16:colId xmlns:a16="http://schemas.microsoft.com/office/drawing/2014/main" val="1959238485"/>
                    </a:ext>
                  </a:extLst>
                </a:gridCol>
                <a:gridCol w="576072">
                  <a:extLst>
                    <a:ext uri="{9D8B030D-6E8A-4147-A177-3AD203B41FA5}">
                      <a16:colId xmlns:a16="http://schemas.microsoft.com/office/drawing/2014/main" val="457660309"/>
                    </a:ext>
                  </a:extLst>
                </a:gridCol>
                <a:gridCol w="576072">
                  <a:extLst>
                    <a:ext uri="{9D8B030D-6E8A-4147-A177-3AD203B41FA5}">
                      <a16:colId xmlns:a16="http://schemas.microsoft.com/office/drawing/2014/main" val="4150719224"/>
                    </a:ext>
                  </a:extLst>
                </a:gridCol>
                <a:gridCol w="576072">
                  <a:extLst>
                    <a:ext uri="{9D8B030D-6E8A-4147-A177-3AD203B41FA5}">
                      <a16:colId xmlns:a16="http://schemas.microsoft.com/office/drawing/2014/main" val="798896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153126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- 2026-04-06 19:27:34</a:t>
                      </a:r>
                      <a:r>
                        <a:rPr kumimoji="0" lang="de-DE" sz="1000" b="0" i="0" u="none" strike="noStrike" kern="1200" cap="none" spc="0" normalizeH="0" baseline="0" noProof="0">
                          <a:ln>
                            <a:noFill/>
                          </a:ln>
                          <a:solidFill>
                            <a:prstClr val="black"/>
                          </a:solidFill>
                          <a:effectLst/>
                          <a:uLnTx/>
                          <a:uFillTx/>
                          <a:latin typeface="Calibri"/>
                          <a:ea typeface="+mn-ea"/>
                          <a:cs typeface="+mn-cs"/>
                        </a:rPr>
                        <a:t>
 Erinnert ihr euch an die Szene vom letzten Aufeinandertreffen? 🤔
Beim Halbfinal-Rückspiel 2024 in Madrid wollte Joshua Kimmich das Spiel schnell machen, brachte Vinicius Jr. den Ball. Doch der nahm ihn mehrmalig nicht an, rollte ihn sogar weg. Die Szene geistert seitdem durch die Social-Media-Feeds. Auf der Pressekonferenz vor dem Viertelfinal-Hinspiel in Madrid am Monatgabend wurde Kimmich natürlich darauf angesprochen. Was denkt ihr, gelingen Kimmich und den Bayern die Revanche? 👇 #BR24Sport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https://quintly-eu-image-storage.s3.amazonaws.com/c9cfab548ee1251bec4c6e0564a590a3/23d05f1ad91c2a7c57b3811acc8016b0.jpg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64227</a:t>
                      </a:r>
                    </a:p>
                  </a:txBody>
                  <a:tcPr/>
                </a:tc>
                <a:extLst>
                  <a:ext uri="{0D108BD9-81ED-4DB2-BD59-A6C34878D82A}">
                    <a16:rowId xmlns:a16="http://schemas.microsoft.com/office/drawing/2014/main" val="2565197434"/>
                  </a:ext>
                </a:extLst>
              </a:tr>
            </a:tbl>
          </a:graphicData>
        </a:graphic>
      </p:graphicFrame>
      <p:sp>
        <p:nvSpPr>
          <p:cNvPr id="4" name="Text Placeholder 3">
            <a:extLst>
              <a:ext uri="{FF2B5EF4-FFF2-40B4-BE49-F238E27FC236}">
                <a16:creationId xmlns:a16="http://schemas.microsoft.com/office/drawing/2014/main" id="{752A74AE-35D4-4911-8103-FD44B1C859E4}"/>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4932613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4F257-CA3F-4B84-946D-79869A3ACE17}"/>
              </a:ext>
            </a:extLst>
          </p:cNvPr>
          <p:cNvSpPr>
            <a:spLocks noGrp="1"/>
          </p:cNvSpPr>
          <p:nvPr>
            <p:ph type="title"/>
          </p:nvPr>
        </p:nvSpPr>
        <p:spPr/>
        <p:txBody>
          <a:bodyPr/>
          <a:lstStyle/>
          <a:p>
            <a:r>
              <a:rPr lang="en-US"/>
              <a:t>Facebook Reels - sortiert nach Views | All profiles - 16 of 24</a:t>
            </a:r>
          </a:p>
        </p:txBody>
      </p:sp>
      <p:graphicFrame>
        <p:nvGraphicFramePr>
          <p:cNvPr id="5" name="Table Placeholder 4">
            <a:extLst>
              <a:ext uri="{FF2B5EF4-FFF2-40B4-BE49-F238E27FC236}">
                <a16:creationId xmlns:a16="http://schemas.microsoft.com/office/drawing/2014/main" id="{D374EC64-456B-4F14-A59F-4C1532100CD5}"/>
              </a:ext>
            </a:extLst>
          </p:cNvPr>
          <p:cNvGraphicFramePr>
            <a:graphicFrameLocks noGrp="1"/>
          </p:cNvGraphicFramePr>
          <p:nvPr>
            <p:ph type="tbl" sz="quarter" idx="13"/>
            <p:extLst>
              <p:ext uri="{D42A27DB-BD31-4B8C-83A1-F6EECF244321}">
                <p14:modId xmlns:p14="http://schemas.microsoft.com/office/powerpoint/2010/main" val="958080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18989460"/>
                    </a:ext>
                  </a:extLst>
                </a:gridCol>
                <a:gridCol w="1645920">
                  <a:extLst>
                    <a:ext uri="{9D8B030D-6E8A-4147-A177-3AD203B41FA5}">
                      <a16:colId xmlns:a16="http://schemas.microsoft.com/office/drawing/2014/main" val="1407418748"/>
                    </a:ext>
                  </a:extLst>
                </a:gridCol>
                <a:gridCol w="576072">
                  <a:extLst>
                    <a:ext uri="{9D8B030D-6E8A-4147-A177-3AD203B41FA5}">
                      <a16:colId xmlns:a16="http://schemas.microsoft.com/office/drawing/2014/main" val="3474769502"/>
                    </a:ext>
                  </a:extLst>
                </a:gridCol>
                <a:gridCol w="576072">
                  <a:extLst>
                    <a:ext uri="{9D8B030D-6E8A-4147-A177-3AD203B41FA5}">
                      <a16:colId xmlns:a16="http://schemas.microsoft.com/office/drawing/2014/main" val="929193503"/>
                    </a:ext>
                  </a:extLst>
                </a:gridCol>
                <a:gridCol w="576072">
                  <a:extLst>
                    <a:ext uri="{9D8B030D-6E8A-4147-A177-3AD203B41FA5}">
                      <a16:colId xmlns:a16="http://schemas.microsoft.com/office/drawing/2014/main" val="3693488141"/>
                    </a:ext>
                  </a:extLst>
                </a:gridCol>
                <a:gridCol w="576072">
                  <a:extLst>
                    <a:ext uri="{9D8B030D-6E8A-4147-A177-3AD203B41FA5}">
                      <a16:colId xmlns:a16="http://schemas.microsoft.com/office/drawing/2014/main" val="3653508172"/>
                    </a:ext>
                  </a:extLst>
                </a:gridCol>
                <a:gridCol w="576072">
                  <a:extLst>
                    <a:ext uri="{9D8B030D-6E8A-4147-A177-3AD203B41FA5}">
                      <a16:colId xmlns:a16="http://schemas.microsoft.com/office/drawing/2014/main" val="1526693018"/>
                    </a:ext>
                  </a:extLst>
                </a:gridCol>
                <a:gridCol w="576072">
                  <a:extLst>
                    <a:ext uri="{9D8B030D-6E8A-4147-A177-3AD203B41FA5}">
                      <a16:colId xmlns:a16="http://schemas.microsoft.com/office/drawing/2014/main" val="52981890"/>
                    </a:ext>
                  </a:extLst>
                </a:gridCol>
                <a:gridCol w="576072">
                  <a:extLst>
                    <a:ext uri="{9D8B030D-6E8A-4147-A177-3AD203B41FA5}">
                      <a16:colId xmlns:a16="http://schemas.microsoft.com/office/drawing/2014/main" val="2819834745"/>
                    </a:ext>
                  </a:extLst>
                </a:gridCol>
                <a:gridCol w="576072">
                  <a:extLst>
                    <a:ext uri="{9D8B030D-6E8A-4147-A177-3AD203B41FA5}">
                      <a16:colId xmlns:a16="http://schemas.microsoft.com/office/drawing/2014/main" val="1521983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4009308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- 2026-04-03 09:10:02</a:t>
                      </a:r>
                      <a:r>
                        <a:rPr kumimoji="0" lang="de-DE" sz="1000" b="0" i="0" u="none" strike="noStrike" kern="1200" cap="none" spc="0" normalizeH="0" baseline="0" noProof="0">
                          <a:ln>
                            <a:noFill/>
                          </a:ln>
                          <a:solidFill>
                            <a:prstClr val="black"/>
                          </a:solidFill>
                          <a:effectLst/>
                          <a:uLnTx/>
                          <a:uFillTx/>
                          <a:latin typeface="Calibri"/>
                          <a:ea typeface="+mn-ea"/>
                          <a:cs typeface="+mn-cs"/>
                        </a:rPr>
                        <a:t>
 Das wollte er noch los werden! Am Dienstag spielen die Bayern in der Champions League gegen Real Madrid. ⚽️ Vorher steht aber das Spiel gegen den SC Freiburg an. Auf der Pressekonferenz war diese Partie aber eher Nebensache. Trainer Vincent Kompany hatte aber noch etwas zu sagen. 📢​
#BR24Sport #FCBayern #FCB #SCFFCB #Bundesliga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https://quintly-eu-image-storage.s3.amazonaws.com/c9cfab548ee1251bec4c6e0564a590a3/e6628abeb8e0a575dc21f0342add3ab1.jpg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62869</a:t>
                      </a:r>
                    </a:p>
                  </a:txBody>
                  <a:tcPr/>
                </a:tc>
                <a:extLst>
                  <a:ext uri="{0D108BD9-81ED-4DB2-BD59-A6C34878D82A}">
                    <a16:rowId xmlns:a16="http://schemas.microsoft.com/office/drawing/2014/main" val="2614110864"/>
                  </a:ext>
                </a:extLst>
              </a:tr>
            </a:tbl>
          </a:graphicData>
        </a:graphic>
      </p:graphicFrame>
      <p:sp>
        <p:nvSpPr>
          <p:cNvPr id="4" name="Text Placeholder 3">
            <a:extLst>
              <a:ext uri="{FF2B5EF4-FFF2-40B4-BE49-F238E27FC236}">
                <a16:creationId xmlns:a16="http://schemas.microsoft.com/office/drawing/2014/main" id="{23796EAE-512F-4DF0-B992-81E2654E3D3E}"/>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235654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BCFFE-D7AF-48E6-BDF9-0C81279B97B9}"/>
              </a:ext>
            </a:extLst>
          </p:cNvPr>
          <p:cNvSpPr>
            <a:spLocks noGrp="1"/>
          </p:cNvSpPr>
          <p:nvPr>
            <p:ph type="title"/>
          </p:nvPr>
        </p:nvSpPr>
        <p:spPr/>
        <p:txBody>
          <a:bodyPr/>
          <a:lstStyle/>
          <a:p>
            <a:r>
              <a:rPr lang="en-US"/>
              <a:t>Facebook Reels - sortiert nach Views | All profiles - 17 of 24</a:t>
            </a:r>
          </a:p>
        </p:txBody>
      </p:sp>
      <p:graphicFrame>
        <p:nvGraphicFramePr>
          <p:cNvPr id="5" name="Table Placeholder 4">
            <a:extLst>
              <a:ext uri="{FF2B5EF4-FFF2-40B4-BE49-F238E27FC236}">
                <a16:creationId xmlns:a16="http://schemas.microsoft.com/office/drawing/2014/main" id="{26A1B963-AC2E-4BE7-84C5-4E5D43D5425F}"/>
              </a:ext>
            </a:extLst>
          </p:cNvPr>
          <p:cNvGraphicFramePr>
            <a:graphicFrameLocks noGrp="1"/>
          </p:cNvGraphicFramePr>
          <p:nvPr>
            <p:ph type="tbl" sz="quarter" idx="13"/>
            <p:extLst>
              <p:ext uri="{D42A27DB-BD31-4B8C-83A1-F6EECF244321}">
                <p14:modId xmlns:p14="http://schemas.microsoft.com/office/powerpoint/2010/main" val="39557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34138734"/>
                    </a:ext>
                  </a:extLst>
                </a:gridCol>
                <a:gridCol w="1645920">
                  <a:extLst>
                    <a:ext uri="{9D8B030D-6E8A-4147-A177-3AD203B41FA5}">
                      <a16:colId xmlns:a16="http://schemas.microsoft.com/office/drawing/2014/main" val="90109971"/>
                    </a:ext>
                  </a:extLst>
                </a:gridCol>
                <a:gridCol w="576072">
                  <a:extLst>
                    <a:ext uri="{9D8B030D-6E8A-4147-A177-3AD203B41FA5}">
                      <a16:colId xmlns:a16="http://schemas.microsoft.com/office/drawing/2014/main" val="1341871721"/>
                    </a:ext>
                  </a:extLst>
                </a:gridCol>
                <a:gridCol w="576072">
                  <a:extLst>
                    <a:ext uri="{9D8B030D-6E8A-4147-A177-3AD203B41FA5}">
                      <a16:colId xmlns:a16="http://schemas.microsoft.com/office/drawing/2014/main" val="946343565"/>
                    </a:ext>
                  </a:extLst>
                </a:gridCol>
                <a:gridCol w="576072">
                  <a:extLst>
                    <a:ext uri="{9D8B030D-6E8A-4147-A177-3AD203B41FA5}">
                      <a16:colId xmlns:a16="http://schemas.microsoft.com/office/drawing/2014/main" val="1255932145"/>
                    </a:ext>
                  </a:extLst>
                </a:gridCol>
                <a:gridCol w="576072">
                  <a:extLst>
                    <a:ext uri="{9D8B030D-6E8A-4147-A177-3AD203B41FA5}">
                      <a16:colId xmlns:a16="http://schemas.microsoft.com/office/drawing/2014/main" val="3439391583"/>
                    </a:ext>
                  </a:extLst>
                </a:gridCol>
                <a:gridCol w="576072">
                  <a:extLst>
                    <a:ext uri="{9D8B030D-6E8A-4147-A177-3AD203B41FA5}">
                      <a16:colId xmlns:a16="http://schemas.microsoft.com/office/drawing/2014/main" val="45926776"/>
                    </a:ext>
                  </a:extLst>
                </a:gridCol>
                <a:gridCol w="576072">
                  <a:extLst>
                    <a:ext uri="{9D8B030D-6E8A-4147-A177-3AD203B41FA5}">
                      <a16:colId xmlns:a16="http://schemas.microsoft.com/office/drawing/2014/main" val="2569409646"/>
                    </a:ext>
                  </a:extLst>
                </a:gridCol>
                <a:gridCol w="576072">
                  <a:extLst>
                    <a:ext uri="{9D8B030D-6E8A-4147-A177-3AD203B41FA5}">
                      <a16:colId xmlns:a16="http://schemas.microsoft.com/office/drawing/2014/main" val="1448749236"/>
                    </a:ext>
                  </a:extLst>
                </a:gridCol>
                <a:gridCol w="576072">
                  <a:extLst>
                    <a:ext uri="{9D8B030D-6E8A-4147-A177-3AD203B41FA5}">
                      <a16:colId xmlns:a16="http://schemas.microsoft.com/office/drawing/2014/main" val="4287645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187308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BR24 - 2026-04-05 17:52:05</a:t>
                      </a:r>
                      <a:r>
                        <a:rPr kumimoji="0" lang="de-DE" sz="1000" b="0" i="0" u="none" strike="noStrike" kern="1200" cap="none" spc="0" normalizeH="0" baseline="0" noProof="0">
                          <a:ln>
                            <a:noFill/>
                          </a:ln>
                          <a:solidFill>
                            <a:prstClr val="black"/>
                          </a:solidFill>
                          <a:effectLst/>
                          <a:uLnTx/>
                          <a:uFillTx/>
                          <a:latin typeface="Calibri"/>
                          <a:ea typeface="+mn-ea"/>
                          <a:cs typeface="+mn-cs"/>
                        </a:rPr>
                        <a:t>
 Beim Ostereier-Suchen sind in einem Wald bei Flensburg drei Menschen getötet worden. Ein Baum war umgestürzt.
https://www.br.de/nachrichten/bayern/baum-stuerzt-um-drei-tote-bei-ostereier-suche-nahe-flensburg,VFvA64x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https://quintly-eu-image-storage.s3.amazonaws.com/927b79f8fac2d43e86c51fbc56f81e48/9155c52e40be02c4d96dd6d9dd1bb637.jpg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61784</a:t>
                      </a:r>
                    </a:p>
                  </a:txBody>
                  <a:tcPr/>
                </a:tc>
                <a:extLst>
                  <a:ext uri="{0D108BD9-81ED-4DB2-BD59-A6C34878D82A}">
                    <a16:rowId xmlns:a16="http://schemas.microsoft.com/office/drawing/2014/main" val="1781164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Radio BAYERN 3 - 2026-03-30 13:30:07</a:t>
                      </a:r>
                      <a:r>
                        <a:rPr kumimoji="0" lang="de-DE" sz="1000" b="0" i="0" u="none" strike="noStrike" kern="1200" cap="none" spc="0" normalizeH="0" baseline="0" noProof="0">
                          <a:ln>
                            <a:noFill/>
                          </a:ln>
                          <a:solidFill>
                            <a:prstClr val="black"/>
                          </a:solidFill>
                          <a:effectLst/>
                          <a:uLnTx/>
                          <a:uFillTx/>
                          <a:latin typeface="Calibri"/>
                          <a:ea typeface="+mn-ea"/>
                          <a:cs typeface="+mn-cs"/>
                        </a:rPr>
                        <a:t>
 Lachen verboten bei Die SamstagsCrasher​ 😂 Dieses Mal mit Christin 💚​ Immer auch als Podcast: https://www.ardsounds.de/sendung/die-samstagscrasher-der-bayern-3-comedy-podcast/urn:ard:show:68903a4ca97c870e/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https://quintly-eu-image-storage.s3.amazonaws.com/1b09b9b1afee237fbe12a3980d721c77/9b2ee65c195c3f7331b916d2db111d95.jpg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89625</a:t>
                      </a:r>
                    </a:p>
                  </a:txBody>
                  <a:tcPr/>
                </a:tc>
                <a:extLst>
                  <a:ext uri="{0D108BD9-81ED-4DB2-BD59-A6C34878D82A}">
                    <a16:rowId xmlns:a16="http://schemas.microsoft.com/office/drawing/2014/main" val="839066967"/>
                  </a:ext>
                </a:extLst>
              </a:tr>
            </a:tbl>
          </a:graphicData>
        </a:graphic>
      </p:graphicFrame>
      <p:sp>
        <p:nvSpPr>
          <p:cNvPr id="4" name="Text Placeholder 3">
            <a:extLst>
              <a:ext uri="{FF2B5EF4-FFF2-40B4-BE49-F238E27FC236}">
                <a16:creationId xmlns:a16="http://schemas.microsoft.com/office/drawing/2014/main" id="{6937109E-1A2D-4A02-9BB3-2F1BAF7484F2}"/>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0409949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BA08A-D00E-4277-BC76-D30D4EE44EFF}"/>
              </a:ext>
            </a:extLst>
          </p:cNvPr>
          <p:cNvSpPr>
            <a:spLocks noGrp="1"/>
          </p:cNvSpPr>
          <p:nvPr>
            <p:ph type="title"/>
          </p:nvPr>
        </p:nvSpPr>
        <p:spPr/>
        <p:txBody>
          <a:bodyPr/>
          <a:lstStyle/>
          <a:p>
            <a:r>
              <a:rPr lang="en-US"/>
              <a:t>Facebook Reels - sortiert nach Views | All profiles - 18 of 24</a:t>
            </a:r>
          </a:p>
        </p:txBody>
      </p:sp>
      <p:graphicFrame>
        <p:nvGraphicFramePr>
          <p:cNvPr id="5" name="Table Placeholder 4">
            <a:extLst>
              <a:ext uri="{FF2B5EF4-FFF2-40B4-BE49-F238E27FC236}">
                <a16:creationId xmlns:a16="http://schemas.microsoft.com/office/drawing/2014/main" id="{977DBC2C-43B5-4B07-84DF-90D6F7D794D3}"/>
              </a:ext>
            </a:extLst>
          </p:cNvPr>
          <p:cNvGraphicFramePr>
            <a:graphicFrameLocks noGrp="1"/>
          </p:cNvGraphicFramePr>
          <p:nvPr>
            <p:ph type="tbl" sz="quarter" idx="13"/>
            <p:extLst>
              <p:ext uri="{D42A27DB-BD31-4B8C-83A1-F6EECF244321}">
                <p14:modId xmlns:p14="http://schemas.microsoft.com/office/powerpoint/2010/main" val="1341582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86065544"/>
                    </a:ext>
                  </a:extLst>
                </a:gridCol>
                <a:gridCol w="1645920">
                  <a:extLst>
                    <a:ext uri="{9D8B030D-6E8A-4147-A177-3AD203B41FA5}">
                      <a16:colId xmlns:a16="http://schemas.microsoft.com/office/drawing/2014/main" val="1343300359"/>
                    </a:ext>
                  </a:extLst>
                </a:gridCol>
                <a:gridCol w="576072">
                  <a:extLst>
                    <a:ext uri="{9D8B030D-6E8A-4147-A177-3AD203B41FA5}">
                      <a16:colId xmlns:a16="http://schemas.microsoft.com/office/drawing/2014/main" val="677480453"/>
                    </a:ext>
                  </a:extLst>
                </a:gridCol>
                <a:gridCol w="576072">
                  <a:extLst>
                    <a:ext uri="{9D8B030D-6E8A-4147-A177-3AD203B41FA5}">
                      <a16:colId xmlns:a16="http://schemas.microsoft.com/office/drawing/2014/main" val="2002423601"/>
                    </a:ext>
                  </a:extLst>
                </a:gridCol>
                <a:gridCol w="576072">
                  <a:extLst>
                    <a:ext uri="{9D8B030D-6E8A-4147-A177-3AD203B41FA5}">
                      <a16:colId xmlns:a16="http://schemas.microsoft.com/office/drawing/2014/main" val="864635859"/>
                    </a:ext>
                  </a:extLst>
                </a:gridCol>
                <a:gridCol w="576072">
                  <a:extLst>
                    <a:ext uri="{9D8B030D-6E8A-4147-A177-3AD203B41FA5}">
                      <a16:colId xmlns:a16="http://schemas.microsoft.com/office/drawing/2014/main" val="3952746871"/>
                    </a:ext>
                  </a:extLst>
                </a:gridCol>
                <a:gridCol w="576072">
                  <a:extLst>
                    <a:ext uri="{9D8B030D-6E8A-4147-A177-3AD203B41FA5}">
                      <a16:colId xmlns:a16="http://schemas.microsoft.com/office/drawing/2014/main" val="1599066715"/>
                    </a:ext>
                  </a:extLst>
                </a:gridCol>
                <a:gridCol w="576072">
                  <a:extLst>
                    <a:ext uri="{9D8B030D-6E8A-4147-A177-3AD203B41FA5}">
                      <a16:colId xmlns:a16="http://schemas.microsoft.com/office/drawing/2014/main" val="3875345372"/>
                    </a:ext>
                  </a:extLst>
                </a:gridCol>
                <a:gridCol w="576072">
                  <a:extLst>
                    <a:ext uri="{9D8B030D-6E8A-4147-A177-3AD203B41FA5}">
                      <a16:colId xmlns:a16="http://schemas.microsoft.com/office/drawing/2014/main" val="1302334048"/>
                    </a:ext>
                  </a:extLst>
                </a:gridCol>
                <a:gridCol w="576072">
                  <a:extLst>
                    <a:ext uri="{9D8B030D-6E8A-4147-A177-3AD203B41FA5}">
                      <a16:colId xmlns:a16="http://schemas.microsoft.com/office/drawing/2014/main" val="4119908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50997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 Frage - 2026-03-27 14:30:10</a:t>
                      </a:r>
                      <a:r>
                        <a:rPr kumimoji="0" lang="de-DE" sz="1000" b="0" i="0" u="none" strike="noStrike" kern="1200" cap="none" spc="0" normalizeH="0" baseline="0" noProof="0">
                          <a:ln>
                            <a:noFill/>
                          </a:ln>
                          <a:solidFill>
                            <a:prstClr val="black"/>
                          </a:solidFill>
                          <a:effectLst/>
                          <a:uLnTx/>
                          <a:uFillTx/>
                          <a:latin typeface="Calibri"/>
                          <a:ea typeface="+mn-ea"/>
                          <a:cs typeface="+mn-cs"/>
                        </a:rPr>
                        <a:t>
 Chloe* ist abhängig - aber in ihrem Umfeld merkt das niemand. In unserem Film erzählen drei Drogenabhängige ganz offen von ihrem Alltag. Und zeigen, dass die Klischees, die man im Kopf hat, oft überhaupt nicht zutreffen. Link zur Folge in den Kommentaren ⤵️⤵️⤵️
#DieFrage #Drogen #Speed #Sucht #speedsüchtig
*Name geändert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https://quintly-eu-image-storage.s3.amazonaws.com/a1a2e22f0bd1c3e6ba407ef1fcfd1bc5/0813118f9132800784c562f47e6a88e6.jpg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44999</a:t>
                      </a:r>
                    </a:p>
                  </a:txBody>
                  <a:tcPr/>
                </a:tc>
                <a:extLst>
                  <a:ext uri="{0D108BD9-81ED-4DB2-BD59-A6C34878D82A}">
                    <a16:rowId xmlns:a16="http://schemas.microsoft.com/office/drawing/2014/main" val="2423225591"/>
                  </a:ext>
                </a:extLst>
              </a:tr>
            </a:tbl>
          </a:graphicData>
        </a:graphic>
      </p:graphicFrame>
      <p:sp>
        <p:nvSpPr>
          <p:cNvPr id="4" name="Text Placeholder 3">
            <a:extLst>
              <a:ext uri="{FF2B5EF4-FFF2-40B4-BE49-F238E27FC236}">
                <a16:creationId xmlns:a16="http://schemas.microsoft.com/office/drawing/2014/main" id="{73485E55-EACA-4301-80C1-EF6A219298DF}"/>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7478440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7A2CD-4169-44DC-AE0F-A12B15B5835B}"/>
              </a:ext>
            </a:extLst>
          </p:cNvPr>
          <p:cNvSpPr>
            <a:spLocks noGrp="1"/>
          </p:cNvSpPr>
          <p:nvPr>
            <p:ph type="title"/>
          </p:nvPr>
        </p:nvSpPr>
        <p:spPr/>
        <p:txBody>
          <a:bodyPr/>
          <a:lstStyle/>
          <a:p>
            <a:r>
              <a:rPr lang="en-US"/>
              <a:t>Facebook Reels - sortiert nach Views | All profiles - 19 of 24</a:t>
            </a:r>
          </a:p>
        </p:txBody>
      </p:sp>
      <p:graphicFrame>
        <p:nvGraphicFramePr>
          <p:cNvPr id="5" name="Table Placeholder 4">
            <a:extLst>
              <a:ext uri="{FF2B5EF4-FFF2-40B4-BE49-F238E27FC236}">
                <a16:creationId xmlns:a16="http://schemas.microsoft.com/office/drawing/2014/main" id="{5FC22CDA-7827-4787-88FE-6B0045AFEEB3}"/>
              </a:ext>
            </a:extLst>
          </p:cNvPr>
          <p:cNvGraphicFramePr>
            <a:graphicFrameLocks noGrp="1"/>
          </p:cNvGraphicFramePr>
          <p:nvPr>
            <p:ph type="tbl" sz="quarter" idx="13"/>
            <p:extLst>
              <p:ext uri="{D42A27DB-BD31-4B8C-83A1-F6EECF244321}">
                <p14:modId xmlns:p14="http://schemas.microsoft.com/office/powerpoint/2010/main" val="1092301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66857881"/>
                    </a:ext>
                  </a:extLst>
                </a:gridCol>
                <a:gridCol w="1645920">
                  <a:extLst>
                    <a:ext uri="{9D8B030D-6E8A-4147-A177-3AD203B41FA5}">
                      <a16:colId xmlns:a16="http://schemas.microsoft.com/office/drawing/2014/main" val="2101070028"/>
                    </a:ext>
                  </a:extLst>
                </a:gridCol>
                <a:gridCol w="576072">
                  <a:extLst>
                    <a:ext uri="{9D8B030D-6E8A-4147-A177-3AD203B41FA5}">
                      <a16:colId xmlns:a16="http://schemas.microsoft.com/office/drawing/2014/main" val="809596871"/>
                    </a:ext>
                  </a:extLst>
                </a:gridCol>
                <a:gridCol w="576072">
                  <a:extLst>
                    <a:ext uri="{9D8B030D-6E8A-4147-A177-3AD203B41FA5}">
                      <a16:colId xmlns:a16="http://schemas.microsoft.com/office/drawing/2014/main" val="3385620014"/>
                    </a:ext>
                  </a:extLst>
                </a:gridCol>
                <a:gridCol w="576072">
                  <a:extLst>
                    <a:ext uri="{9D8B030D-6E8A-4147-A177-3AD203B41FA5}">
                      <a16:colId xmlns:a16="http://schemas.microsoft.com/office/drawing/2014/main" val="3392148710"/>
                    </a:ext>
                  </a:extLst>
                </a:gridCol>
                <a:gridCol w="576072">
                  <a:extLst>
                    <a:ext uri="{9D8B030D-6E8A-4147-A177-3AD203B41FA5}">
                      <a16:colId xmlns:a16="http://schemas.microsoft.com/office/drawing/2014/main" val="2725415648"/>
                    </a:ext>
                  </a:extLst>
                </a:gridCol>
                <a:gridCol w="576072">
                  <a:extLst>
                    <a:ext uri="{9D8B030D-6E8A-4147-A177-3AD203B41FA5}">
                      <a16:colId xmlns:a16="http://schemas.microsoft.com/office/drawing/2014/main" val="1835863768"/>
                    </a:ext>
                  </a:extLst>
                </a:gridCol>
                <a:gridCol w="576072">
                  <a:extLst>
                    <a:ext uri="{9D8B030D-6E8A-4147-A177-3AD203B41FA5}">
                      <a16:colId xmlns:a16="http://schemas.microsoft.com/office/drawing/2014/main" val="2950093334"/>
                    </a:ext>
                  </a:extLst>
                </a:gridCol>
                <a:gridCol w="576072">
                  <a:extLst>
                    <a:ext uri="{9D8B030D-6E8A-4147-A177-3AD203B41FA5}">
                      <a16:colId xmlns:a16="http://schemas.microsoft.com/office/drawing/2014/main" val="3519363550"/>
                    </a:ext>
                  </a:extLst>
                </a:gridCol>
                <a:gridCol w="576072">
                  <a:extLst>
                    <a:ext uri="{9D8B030D-6E8A-4147-A177-3AD203B41FA5}">
                      <a16:colId xmlns:a16="http://schemas.microsoft.com/office/drawing/2014/main" val="942209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753781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 Franken - Bayerischer Rundfunk - 2026-04-01 09:10:04</a:t>
                      </a:r>
                      <a:r>
                        <a:rPr kumimoji="0" lang="de-DE" sz="1000" b="0" i="0" u="none" strike="noStrike" kern="1200" cap="none" spc="0" normalizeH="0" baseline="0" noProof="0">
                          <a:ln>
                            <a:noFill/>
                          </a:ln>
                          <a:solidFill>
                            <a:prstClr val="black"/>
                          </a:solidFill>
                          <a:effectLst/>
                          <a:uLnTx/>
                          <a:uFillTx/>
                          <a:latin typeface="Calibri"/>
                          <a:ea typeface="+mn-ea"/>
                          <a:cs typeface="+mn-cs"/>
                        </a:rPr>
                        <a:t>
 🐴✨ Diese Ponys sollen mehr als nur „süß“ sein: Seine Mini-Shetty 🐎 sollen ein sportliches Team werden, sagt Tierarzt Armin Kirchdorfer. 💪❤️ Es geht um Vertrauen 🤝 und um Respekt, denn jedes Pony hat seine eigene Persönlichkeit. 🌟
So trainiert er die Ponys zuhause in Bad Königshofen mehrmals die Woche. Jede Runde durch den Kurpark macht das Gespann stärker zum Team. 💞 Das ist manchmal Routine 🔄, oft aber auch pure Lebensfreude. 😍🎉
Den ganzen Beitrag seht ihr am Ostersonntag 🐣 um 17.45 Uhr ⏰ in der Frankenschau im BR Fernsehen 📺 und anschließend in der ARD Mediathek. 📲
Und wer Armin Kirchdorfer und sein Pony-Gespann in Echt sehen will 👀🐴: Er fährt am Georgi Ritt an Ostermontag in Ellingen mit.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https://quintly-eu-image-storage.s3.amazonaws.com/9bedbae25cb414a3bc1c928cf0f6e803/fb3eab4b03cda6552a1360842444e165.jpg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71784</a:t>
                      </a:r>
                    </a:p>
                  </a:txBody>
                  <a:tcPr/>
                </a:tc>
                <a:extLst>
                  <a:ext uri="{0D108BD9-81ED-4DB2-BD59-A6C34878D82A}">
                    <a16:rowId xmlns:a16="http://schemas.microsoft.com/office/drawing/2014/main" val="2161647444"/>
                  </a:ext>
                </a:extLst>
              </a:tr>
            </a:tbl>
          </a:graphicData>
        </a:graphic>
      </p:graphicFrame>
      <p:sp>
        <p:nvSpPr>
          <p:cNvPr id="4" name="Text Placeholder 3">
            <a:extLst>
              <a:ext uri="{FF2B5EF4-FFF2-40B4-BE49-F238E27FC236}">
                <a16:creationId xmlns:a16="http://schemas.microsoft.com/office/drawing/2014/main" id="{45D08EA8-426C-478F-93BE-BAE5DD20583C}"/>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41494878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1A03D-4132-4988-B560-78A04ED2A0EC}"/>
              </a:ext>
            </a:extLst>
          </p:cNvPr>
          <p:cNvSpPr>
            <a:spLocks noGrp="1"/>
          </p:cNvSpPr>
          <p:nvPr>
            <p:ph type="title"/>
          </p:nvPr>
        </p:nvSpPr>
        <p:spPr/>
        <p:txBody>
          <a:bodyPr/>
          <a:lstStyle/>
          <a:p>
            <a:r>
              <a:rPr lang="en-US"/>
              <a:t>Facebook Reels - sortiert nach Views | All profiles - 20 of 24</a:t>
            </a:r>
          </a:p>
        </p:txBody>
      </p:sp>
      <p:graphicFrame>
        <p:nvGraphicFramePr>
          <p:cNvPr id="5" name="Table Placeholder 4">
            <a:extLst>
              <a:ext uri="{FF2B5EF4-FFF2-40B4-BE49-F238E27FC236}">
                <a16:creationId xmlns:a16="http://schemas.microsoft.com/office/drawing/2014/main" id="{A7CC473E-A129-47DF-9AA9-AE9A4C2E07F1}"/>
              </a:ext>
            </a:extLst>
          </p:cNvPr>
          <p:cNvGraphicFramePr>
            <a:graphicFrameLocks noGrp="1"/>
          </p:cNvGraphicFramePr>
          <p:nvPr>
            <p:ph type="tbl" sz="quarter" idx="13"/>
            <p:extLst>
              <p:ext uri="{D42A27DB-BD31-4B8C-83A1-F6EECF244321}">
                <p14:modId xmlns:p14="http://schemas.microsoft.com/office/powerpoint/2010/main" val="2738807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36888072"/>
                    </a:ext>
                  </a:extLst>
                </a:gridCol>
                <a:gridCol w="1645920">
                  <a:extLst>
                    <a:ext uri="{9D8B030D-6E8A-4147-A177-3AD203B41FA5}">
                      <a16:colId xmlns:a16="http://schemas.microsoft.com/office/drawing/2014/main" val="108945887"/>
                    </a:ext>
                  </a:extLst>
                </a:gridCol>
                <a:gridCol w="576072">
                  <a:extLst>
                    <a:ext uri="{9D8B030D-6E8A-4147-A177-3AD203B41FA5}">
                      <a16:colId xmlns:a16="http://schemas.microsoft.com/office/drawing/2014/main" val="1149199594"/>
                    </a:ext>
                  </a:extLst>
                </a:gridCol>
                <a:gridCol w="576072">
                  <a:extLst>
                    <a:ext uri="{9D8B030D-6E8A-4147-A177-3AD203B41FA5}">
                      <a16:colId xmlns:a16="http://schemas.microsoft.com/office/drawing/2014/main" val="2628021577"/>
                    </a:ext>
                  </a:extLst>
                </a:gridCol>
                <a:gridCol w="576072">
                  <a:extLst>
                    <a:ext uri="{9D8B030D-6E8A-4147-A177-3AD203B41FA5}">
                      <a16:colId xmlns:a16="http://schemas.microsoft.com/office/drawing/2014/main" val="2971614284"/>
                    </a:ext>
                  </a:extLst>
                </a:gridCol>
                <a:gridCol w="576072">
                  <a:extLst>
                    <a:ext uri="{9D8B030D-6E8A-4147-A177-3AD203B41FA5}">
                      <a16:colId xmlns:a16="http://schemas.microsoft.com/office/drawing/2014/main" val="1873963334"/>
                    </a:ext>
                  </a:extLst>
                </a:gridCol>
                <a:gridCol w="576072">
                  <a:extLst>
                    <a:ext uri="{9D8B030D-6E8A-4147-A177-3AD203B41FA5}">
                      <a16:colId xmlns:a16="http://schemas.microsoft.com/office/drawing/2014/main" val="3059949808"/>
                    </a:ext>
                  </a:extLst>
                </a:gridCol>
                <a:gridCol w="576072">
                  <a:extLst>
                    <a:ext uri="{9D8B030D-6E8A-4147-A177-3AD203B41FA5}">
                      <a16:colId xmlns:a16="http://schemas.microsoft.com/office/drawing/2014/main" val="1029529954"/>
                    </a:ext>
                  </a:extLst>
                </a:gridCol>
                <a:gridCol w="576072">
                  <a:extLst>
                    <a:ext uri="{9D8B030D-6E8A-4147-A177-3AD203B41FA5}">
                      <a16:colId xmlns:a16="http://schemas.microsoft.com/office/drawing/2014/main" val="2833041070"/>
                    </a:ext>
                  </a:extLst>
                </a:gridCol>
                <a:gridCol w="576072">
                  <a:extLst>
                    <a:ext uri="{9D8B030D-6E8A-4147-A177-3AD203B41FA5}">
                      <a16:colId xmlns:a16="http://schemas.microsoft.com/office/drawing/2014/main" val="2857965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123516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Weltspiegel - 2026-04-03 05:02:06</a:t>
                      </a:r>
                      <a:r>
                        <a:rPr kumimoji="0" lang="de-DE" sz="1000" b="0" i="0" u="none" strike="noStrike" kern="1200" cap="none" spc="0" normalizeH="0" baseline="0" noProof="0">
                          <a:ln>
                            <a:noFill/>
                          </a:ln>
                          <a:solidFill>
                            <a:prstClr val="black"/>
                          </a:solidFill>
                          <a:effectLst/>
                          <a:uLnTx/>
                          <a:uFillTx/>
                          <a:latin typeface="Calibri"/>
                          <a:ea typeface="+mn-ea"/>
                          <a:cs typeface="+mn-cs"/>
                        </a:rPr>
                        <a:t>
 🇺🇸 Zuletzt protestierten Millionen Menschen an mehr als 3.000 Orten in den USA gegen Trumps Politik – unter dem Motto "No Kings". Lautstark kritisierten sie dabei das harte Vorgehen bei der Einwanderungspolitik und den Krieg der USA gegen den Iran. Derweil werden die wirtschaftlichen Folgen der Entscheidungen des US-Präsidenten für seine Bürger:innen immer offensichtlicher. Ein bezahlbares Leben ist selbst für die Mittelschicht im Land keine Selbstverständlichkeit mehr. 💵 Bei den Midterms, den Kongresswahlen im November, werden die US-Amerikaner:innen unter diesen Eindrücken erneut abstimmen.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https://quintly-eu-image-storage.s3.amazonaws.com/3a0b840cf2e3aee1c209ca554478e24a/ab8be34f6a2da7a433305e94f1b34c24.jpg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57019</a:t>
                      </a:r>
                    </a:p>
                  </a:txBody>
                  <a:tcPr/>
                </a:tc>
                <a:extLst>
                  <a:ext uri="{0D108BD9-81ED-4DB2-BD59-A6C34878D82A}">
                    <a16:rowId xmlns:a16="http://schemas.microsoft.com/office/drawing/2014/main" val="3327542008"/>
                  </a:ext>
                </a:extLst>
              </a:tr>
            </a:tbl>
          </a:graphicData>
        </a:graphic>
      </p:graphicFrame>
      <p:sp>
        <p:nvSpPr>
          <p:cNvPr id="4" name="Text Placeholder 3">
            <a:extLst>
              <a:ext uri="{FF2B5EF4-FFF2-40B4-BE49-F238E27FC236}">
                <a16:creationId xmlns:a16="http://schemas.microsoft.com/office/drawing/2014/main" id="{E66CE08E-397D-4169-AB1F-6083B97E2C5A}"/>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4505781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684D3-87FB-407E-9C48-0C4ED8CC6E4C}"/>
              </a:ext>
            </a:extLst>
          </p:cNvPr>
          <p:cNvSpPr>
            <a:spLocks noGrp="1"/>
          </p:cNvSpPr>
          <p:nvPr>
            <p:ph type="title"/>
          </p:nvPr>
        </p:nvSpPr>
        <p:spPr/>
        <p:txBody>
          <a:bodyPr/>
          <a:lstStyle/>
          <a:p>
            <a:r>
              <a:rPr lang="en-US"/>
              <a:t>Facebook Reels - sortiert nach Views | All profiles - 21 of 24</a:t>
            </a:r>
          </a:p>
        </p:txBody>
      </p:sp>
      <p:graphicFrame>
        <p:nvGraphicFramePr>
          <p:cNvPr id="5" name="Table Placeholder 4">
            <a:extLst>
              <a:ext uri="{FF2B5EF4-FFF2-40B4-BE49-F238E27FC236}">
                <a16:creationId xmlns:a16="http://schemas.microsoft.com/office/drawing/2014/main" id="{AF3B0FF8-2E7C-427B-9A36-680D498B50CE}"/>
              </a:ext>
            </a:extLst>
          </p:cNvPr>
          <p:cNvGraphicFramePr>
            <a:graphicFrameLocks noGrp="1"/>
          </p:cNvGraphicFramePr>
          <p:nvPr>
            <p:ph type="tbl" sz="quarter" idx="13"/>
            <p:extLst>
              <p:ext uri="{D42A27DB-BD31-4B8C-83A1-F6EECF244321}">
                <p14:modId xmlns:p14="http://schemas.microsoft.com/office/powerpoint/2010/main" val="1491822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3200885"/>
                    </a:ext>
                  </a:extLst>
                </a:gridCol>
                <a:gridCol w="1645920">
                  <a:extLst>
                    <a:ext uri="{9D8B030D-6E8A-4147-A177-3AD203B41FA5}">
                      <a16:colId xmlns:a16="http://schemas.microsoft.com/office/drawing/2014/main" val="943303890"/>
                    </a:ext>
                  </a:extLst>
                </a:gridCol>
                <a:gridCol w="576072">
                  <a:extLst>
                    <a:ext uri="{9D8B030D-6E8A-4147-A177-3AD203B41FA5}">
                      <a16:colId xmlns:a16="http://schemas.microsoft.com/office/drawing/2014/main" val="356625442"/>
                    </a:ext>
                  </a:extLst>
                </a:gridCol>
                <a:gridCol w="576072">
                  <a:extLst>
                    <a:ext uri="{9D8B030D-6E8A-4147-A177-3AD203B41FA5}">
                      <a16:colId xmlns:a16="http://schemas.microsoft.com/office/drawing/2014/main" val="2247789251"/>
                    </a:ext>
                  </a:extLst>
                </a:gridCol>
                <a:gridCol w="576072">
                  <a:extLst>
                    <a:ext uri="{9D8B030D-6E8A-4147-A177-3AD203B41FA5}">
                      <a16:colId xmlns:a16="http://schemas.microsoft.com/office/drawing/2014/main" val="2883388457"/>
                    </a:ext>
                  </a:extLst>
                </a:gridCol>
                <a:gridCol w="576072">
                  <a:extLst>
                    <a:ext uri="{9D8B030D-6E8A-4147-A177-3AD203B41FA5}">
                      <a16:colId xmlns:a16="http://schemas.microsoft.com/office/drawing/2014/main" val="664337705"/>
                    </a:ext>
                  </a:extLst>
                </a:gridCol>
                <a:gridCol w="576072">
                  <a:extLst>
                    <a:ext uri="{9D8B030D-6E8A-4147-A177-3AD203B41FA5}">
                      <a16:colId xmlns:a16="http://schemas.microsoft.com/office/drawing/2014/main" val="3478725952"/>
                    </a:ext>
                  </a:extLst>
                </a:gridCol>
                <a:gridCol w="576072">
                  <a:extLst>
                    <a:ext uri="{9D8B030D-6E8A-4147-A177-3AD203B41FA5}">
                      <a16:colId xmlns:a16="http://schemas.microsoft.com/office/drawing/2014/main" val="1465210748"/>
                    </a:ext>
                  </a:extLst>
                </a:gridCol>
                <a:gridCol w="576072">
                  <a:extLst>
                    <a:ext uri="{9D8B030D-6E8A-4147-A177-3AD203B41FA5}">
                      <a16:colId xmlns:a16="http://schemas.microsoft.com/office/drawing/2014/main" val="3479470505"/>
                    </a:ext>
                  </a:extLst>
                </a:gridCol>
                <a:gridCol w="576072">
                  <a:extLst>
                    <a:ext uri="{9D8B030D-6E8A-4147-A177-3AD203B41FA5}">
                      <a16:colId xmlns:a16="http://schemas.microsoft.com/office/drawing/2014/main" val="1716399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567520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- 2026-04-05 15:47:10</a:t>
                      </a:r>
                      <a:r>
                        <a:rPr kumimoji="0" lang="de-DE" sz="1000" b="0" i="0" u="none" strike="noStrike" kern="1200" cap="none" spc="0" normalizeH="0" baseline="0" noProof="0">
                          <a:ln>
                            <a:noFill/>
                          </a:ln>
                          <a:solidFill>
                            <a:prstClr val="black"/>
                          </a:solidFill>
                          <a:effectLst/>
                          <a:uLnTx/>
                          <a:uFillTx/>
                          <a:latin typeface="Calibri"/>
                          <a:ea typeface="+mn-ea"/>
                          <a:cs typeface="+mn-cs"/>
                        </a:rPr>
                        <a:t>
 Giesing 🤝 Sechzig
Das Münchner Stadtviertel ist geprägt von der Präsenz des Vereins und der Fans. Der neu gewählte Oberbürgermeister Dominik Krause wohnt selbst in der Gegend und sagte gegenüber der AZ, der Verein „gehört zur DNA unseres Viertels."
Die ganze Story über den TSV 1860 und sein Stadtviertel seht ihr heute Abend in „Blickpunkt Sport“ im BR Fernsehen und im Stream in der ARD Mediathek. Außerdem ist Löwen-Trainer Markus Kauczinski live im Studio.
#BR24Sport #TSV1860München #ELIL #Giesing #Fußball #MarkusKauczinski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https://quintly-eu-image-storage.s3.amazonaws.com/c9cfab548ee1251bec4c6e0564a590a3/0174eac6ba73f0be22b7d689df9d2b9a.jpg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54807</a:t>
                      </a:r>
                    </a:p>
                  </a:txBody>
                  <a:tcPr/>
                </a:tc>
                <a:extLst>
                  <a:ext uri="{0D108BD9-81ED-4DB2-BD59-A6C34878D82A}">
                    <a16:rowId xmlns:a16="http://schemas.microsoft.com/office/drawing/2014/main" val="446121346"/>
                  </a:ext>
                </a:extLst>
              </a:tr>
            </a:tbl>
          </a:graphicData>
        </a:graphic>
      </p:graphicFrame>
      <p:sp>
        <p:nvSpPr>
          <p:cNvPr id="4" name="Text Placeholder 3">
            <a:extLst>
              <a:ext uri="{FF2B5EF4-FFF2-40B4-BE49-F238E27FC236}">
                <a16:creationId xmlns:a16="http://schemas.microsoft.com/office/drawing/2014/main" id="{CAF5214D-AD43-4D26-89B3-5861FD8FF469}"/>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2988008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BA9EF-B959-4B90-91F4-3CE101596821}"/>
              </a:ext>
            </a:extLst>
          </p:cNvPr>
          <p:cNvSpPr>
            <a:spLocks noGrp="1"/>
          </p:cNvSpPr>
          <p:nvPr>
            <p:ph type="title"/>
          </p:nvPr>
        </p:nvSpPr>
        <p:spPr/>
        <p:txBody>
          <a:bodyPr/>
          <a:lstStyle/>
          <a:p>
            <a:r>
              <a:rPr lang="en-US"/>
              <a:t>Facebook Reels - sortiert nach Views | All profiles - 22 of 24</a:t>
            </a:r>
          </a:p>
        </p:txBody>
      </p:sp>
      <p:graphicFrame>
        <p:nvGraphicFramePr>
          <p:cNvPr id="5" name="Table Placeholder 4">
            <a:extLst>
              <a:ext uri="{FF2B5EF4-FFF2-40B4-BE49-F238E27FC236}">
                <a16:creationId xmlns:a16="http://schemas.microsoft.com/office/drawing/2014/main" id="{EED99867-D354-40D1-86D0-491AF930AA0B}"/>
              </a:ext>
            </a:extLst>
          </p:cNvPr>
          <p:cNvGraphicFramePr>
            <a:graphicFrameLocks noGrp="1"/>
          </p:cNvGraphicFramePr>
          <p:nvPr>
            <p:ph type="tbl" sz="quarter" idx="13"/>
            <p:extLst>
              <p:ext uri="{D42A27DB-BD31-4B8C-83A1-F6EECF244321}">
                <p14:modId xmlns:p14="http://schemas.microsoft.com/office/powerpoint/2010/main" val="2973557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15499991"/>
                    </a:ext>
                  </a:extLst>
                </a:gridCol>
                <a:gridCol w="1645920">
                  <a:extLst>
                    <a:ext uri="{9D8B030D-6E8A-4147-A177-3AD203B41FA5}">
                      <a16:colId xmlns:a16="http://schemas.microsoft.com/office/drawing/2014/main" val="3617939334"/>
                    </a:ext>
                  </a:extLst>
                </a:gridCol>
                <a:gridCol w="576072">
                  <a:extLst>
                    <a:ext uri="{9D8B030D-6E8A-4147-A177-3AD203B41FA5}">
                      <a16:colId xmlns:a16="http://schemas.microsoft.com/office/drawing/2014/main" val="3202568094"/>
                    </a:ext>
                  </a:extLst>
                </a:gridCol>
                <a:gridCol w="576072">
                  <a:extLst>
                    <a:ext uri="{9D8B030D-6E8A-4147-A177-3AD203B41FA5}">
                      <a16:colId xmlns:a16="http://schemas.microsoft.com/office/drawing/2014/main" val="3643468345"/>
                    </a:ext>
                  </a:extLst>
                </a:gridCol>
                <a:gridCol w="576072">
                  <a:extLst>
                    <a:ext uri="{9D8B030D-6E8A-4147-A177-3AD203B41FA5}">
                      <a16:colId xmlns:a16="http://schemas.microsoft.com/office/drawing/2014/main" val="3160601491"/>
                    </a:ext>
                  </a:extLst>
                </a:gridCol>
                <a:gridCol w="576072">
                  <a:extLst>
                    <a:ext uri="{9D8B030D-6E8A-4147-A177-3AD203B41FA5}">
                      <a16:colId xmlns:a16="http://schemas.microsoft.com/office/drawing/2014/main" val="2173207669"/>
                    </a:ext>
                  </a:extLst>
                </a:gridCol>
                <a:gridCol w="576072">
                  <a:extLst>
                    <a:ext uri="{9D8B030D-6E8A-4147-A177-3AD203B41FA5}">
                      <a16:colId xmlns:a16="http://schemas.microsoft.com/office/drawing/2014/main" val="303230447"/>
                    </a:ext>
                  </a:extLst>
                </a:gridCol>
                <a:gridCol w="576072">
                  <a:extLst>
                    <a:ext uri="{9D8B030D-6E8A-4147-A177-3AD203B41FA5}">
                      <a16:colId xmlns:a16="http://schemas.microsoft.com/office/drawing/2014/main" val="1566786957"/>
                    </a:ext>
                  </a:extLst>
                </a:gridCol>
                <a:gridCol w="576072">
                  <a:extLst>
                    <a:ext uri="{9D8B030D-6E8A-4147-A177-3AD203B41FA5}">
                      <a16:colId xmlns:a16="http://schemas.microsoft.com/office/drawing/2014/main" val="1832730415"/>
                    </a:ext>
                  </a:extLst>
                </a:gridCol>
                <a:gridCol w="576072">
                  <a:extLst>
                    <a:ext uri="{9D8B030D-6E8A-4147-A177-3AD203B41FA5}">
                      <a16:colId xmlns:a16="http://schemas.microsoft.com/office/drawing/2014/main" val="762959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252803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BR24 - 2026-04-05 17:02:03</a:t>
                      </a:r>
                      <a:r>
                        <a:rPr kumimoji="0" lang="de-DE" sz="1000" b="0" i="0" u="none" strike="noStrike" kern="1200" cap="none" spc="0" normalizeH="0" baseline="0" noProof="0">
                          <a:ln>
                            <a:noFill/>
                          </a:ln>
                          <a:solidFill>
                            <a:prstClr val="black"/>
                          </a:solidFill>
                          <a:effectLst/>
                          <a:uLnTx/>
                          <a:uFillTx/>
                          <a:latin typeface="Calibri"/>
                          <a:ea typeface="+mn-ea"/>
                          <a:cs typeface="+mn-cs"/>
                        </a:rPr>
                        <a:t>
 Trotz Krisen den Optimismus nicht verlieren, das ist die Botschaft, die zu Ostern von den beiden großen Kirchen in Bayern ausgeht. Doch auch Kritik bleibt nicht aus. Der Erzbischof von München und Freising, Kardinal Reinhard Marx, beklagt einen Missbrauch des Christentums in Russland und den USA und spricht von Gotteslästerung.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https://quintly-eu-image-storage.s3.amazonaws.com/927b79f8fac2d43e86c51fbc56f81e48/fc43d94513073b42215ef9c129347a59.jpg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52776</a:t>
                      </a:r>
                    </a:p>
                  </a:txBody>
                  <a:tcPr/>
                </a:tc>
                <a:extLst>
                  <a:ext uri="{0D108BD9-81ED-4DB2-BD59-A6C34878D82A}">
                    <a16:rowId xmlns:a16="http://schemas.microsoft.com/office/drawing/2014/main" val="3733333619"/>
                  </a:ext>
                </a:extLst>
              </a:tr>
            </a:tbl>
          </a:graphicData>
        </a:graphic>
      </p:graphicFrame>
      <p:sp>
        <p:nvSpPr>
          <p:cNvPr id="4" name="Text Placeholder 3">
            <a:extLst>
              <a:ext uri="{FF2B5EF4-FFF2-40B4-BE49-F238E27FC236}">
                <a16:creationId xmlns:a16="http://schemas.microsoft.com/office/drawing/2014/main" id="{22CD7CA2-61AA-4B69-B9AE-2D755553D9A1}"/>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5832222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239B1-9A71-4684-B39F-E0926CA79D1B}"/>
              </a:ext>
            </a:extLst>
          </p:cNvPr>
          <p:cNvSpPr>
            <a:spLocks noGrp="1"/>
          </p:cNvSpPr>
          <p:nvPr>
            <p:ph type="title"/>
          </p:nvPr>
        </p:nvSpPr>
        <p:spPr/>
        <p:txBody>
          <a:bodyPr/>
          <a:lstStyle/>
          <a:p>
            <a:r>
              <a:rPr lang="en-US"/>
              <a:t>Facebook Reels - sortiert nach Views | All profiles - 23 of 24</a:t>
            </a:r>
          </a:p>
        </p:txBody>
      </p:sp>
      <p:graphicFrame>
        <p:nvGraphicFramePr>
          <p:cNvPr id="5" name="Table Placeholder 4">
            <a:extLst>
              <a:ext uri="{FF2B5EF4-FFF2-40B4-BE49-F238E27FC236}">
                <a16:creationId xmlns:a16="http://schemas.microsoft.com/office/drawing/2014/main" id="{76C34CE3-F13A-4A0E-9E74-903FCA29233F}"/>
              </a:ext>
            </a:extLst>
          </p:cNvPr>
          <p:cNvGraphicFramePr>
            <a:graphicFrameLocks noGrp="1"/>
          </p:cNvGraphicFramePr>
          <p:nvPr>
            <p:ph type="tbl" sz="quarter" idx="13"/>
            <p:extLst>
              <p:ext uri="{D42A27DB-BD31-4B8C-83A1-F6EECF244321}">
                <p14:modId xmlns:p14="http://schemas.microsoft.com/office/powerpoint/2010/main" val="2503413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88190359"/>
                    </a:ext>
                  </a:extLst>
                </a:gridCol>
                <a:gridCol w="1645920">
                  <a:extLst>
                    <a:ext uri="{9D8B030D-6E8A-4147-A177-3AD203B41FA5}">
                      <a16:colId xmlns:a16="http://schemas.microsoft.com/office/drawing/2014/main" val="2291723057"/>
                    </a:ext>
                  </a:extLst>
                </a:gridCol>
                <a:gridCol w="576072">
                  <a:extLst>
                    <a:ext uri="{9D8B030D-6E8A-4147-A177-3AD203B41FA5}">
                      <a16:colId xmlns:a16="http://schemas.microsoft.com/office/drawing/2014/main" val="238802458"/>
                    </a:ext>
                  </a:extLst>
                </a:gridCol>
                <a:gridCol w="576072">
                  <a:extLst>
                    <a:ext uri="{9D8B030D-6E8A-4147-A177-3AD203B41FA5}">
                      <a16:colId xmlns:a16="http://schemas.microsoft.com/office/drawing/2014/main" val="2278056964"/>
                    </a:ext>
                  </a:extLst>
                </a:gridCol>
                <a:gridCol w="576072">
                  <a:extLst>
                    <a:ext uri="{9D8B030D-6E8A-4147-A177-3AD203B41FA5}">
                      <a16:colId xmlns:a16="http://schemas.microsoft.com/office/drawing/2014/main" val="3588072195"/>
                    </a:ext>
                  </a:extLst>
                </a:gridCol>
                <a:gridCol w="576072">
                  <a:extLst>
                    <a:ext uri="{9D8B030D-6E8A-4147-A177-3AD203B41FA5}">
                      <a16:colId xmlns:a16="http://schemas.microsoft.com/office/drawing/2014/main" val="1470643662"/>
                    </a:ext>
                  </a:extLst>
                </a:gridCol>
                <a:gridCol w="576072">
                  <a:extLst>
                    <a:ext uri="{9D8B030D-6E8A-4147-A177-3AD203B41FA5}">
                      <a16:colId xmlns:a16="http://schemas.microsoft.com/office/drawing/2014/main" val="55228638"/>
                    </a:ext>
                  </a:extLst>
                </a:gridCol>
                <a:gridCol w="576072">
                  <a:extLst>
                    <a:ext uri="{9D8B030D-6E8A-4147-A177-3AD203B41FA5}">
                      <a16:colId xmlns:a16="http://schemas.microsoft.com/office/drawing/2014/main" val="2433297249"/>
                    </a:ext>
                  </a:extLst>
                </a:gridCol>
                <a:gridCol w="576072">
                  <a:extLst>
                    <a:ext uri="{9D8B030D-6E8A-4147-A177-3AD203B41FA5}">
                      <a16:colId xmlns:a16="http://schemas.microsoft.com/office/drawing/2014/main" val="355946368"/>
                    </a:ext>
                  </a:extLst>
                </a:gridCol>
                <a:gridCol w="576072">
                  <a:extLst>
                    <a:ext uri="{9D8B030D-6E8A-4147-A177-3AD203B41FA5}">
                      <a16:colId xmlns:a16="http://schemas.microsoft.com/office/drawing/2014/main" val="3667891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992284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- 2026-03-29 16:29:25</a:t>
                      </a:r>
                      <a:r>
                        <a:rPr kumimoji="0" lang="de-DE" sz="1000" b="0" i="0" u="none" strike="noStrike" kern="1200" cap="none" spc="0" normalizeH="0" baseline="0" noProof="0">
                          <a:ln>
                            <a:noFill/>
                          </a:ln>
                          <a:solidFill>
                            <a:prstClr val="black"/>
                          </a:solidFill>
                          <a:effectLst/>
                          <a:uLnTx/>
                          <a:uFillTx/>
                          <a:latin typeface="Calibri"/>
                          <a:ea typeface="+mn-ea"/>
                          <a:cs typeface="+mn-cs"/>
                        </a:rPr>
                        <a:t>
 Der "König von Giesing" ist tot. Karsten Wettberg verstarb am Sonntag im Alter von 84 Jahren nach langer schwerer Krankheit. Wettberg stieg 1991 mit den Löwen in die 2. Bundesliga auf. Nach dem großen Erfolg wurde er zum "König von Giesing" benannt. Ruhe in Frieden. 
#BR24Sport #Wettberg #TSV1860München #RuheinFrieden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https://quintly-eu-image-storage.s3.amazonaws.com/c9cfab548ee1251bec4c6e0564a590a3/d20de1df37102186acf15b778bffcb04.jpg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29787</a:t>
                      </a:r>
                    </a:p>
                  </a:txBody>
                  <a:tcPr/>
                </a:tc>
                <a:extLst>
                  <a:ext uri="{0D108BD9-81ED-4DB2-BD59-A6C34878D82A}">
                    <a16:rowId xmlns:a16="http://schemas.microsoft.com/office/drawing/2014/main" val="2592444702"/>
                  </a:ext>
                </a:extLst>
              </a:tr>
            </a:tbl>
          </a:graphicData>
        </a:graphic>
      </p:graphicFrame>
      <p:sp>
        <p:nvSpPr>
          <p:cNvPr id="4" name="Text Placeholder 3">
            <a:extLst>
              <a:ext uri="{FF2B5EF4-FFF2-40B4-BE49-F238E27FC236}">
                <a16:creationId xmlns:a16="http://schemas.microsoft.com/office/drawing/2014/main" id="{4DE2D723-507E-4139-88B4-292962264C06}"/>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7473762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CE441-CC75-4BD3-BA33-82CA0E11A572}"/>
              </a:ext>
            </a:extLst>
          </p:cNvPr>
          <p:cNvSpPr>
            <a:spLocks noGrp="1"/>
          </p:cNvSpPr>
          <p:nvPr>
            <p:ph type="title"/>
          </p:nvPr>
        </p:nvSpPr>
        <p:spPr/>
        <p:txBody>
          <a:bodyPr/>
          <a:lstStyle/>
          <a:p>
            <a:r>
              <a:rPr lang="en-US"/>
              <a:t>Facebook Reels - sortiert nach Views | All profiles - 24 of 24</a:t>
            </a:r>
          </a:p>
        </p:txBody>
      </p:sp>
      <p:graphicFrame>
        <p:nvGraphicFramePr>
          <p:cNvPr id="5" name="Table Placeholder 4">
            <a:extLst>
              <a:ext uri="{FF2B5EF4-FFF2-40B4-BE49-F238E27FC236}">
                <a16:creationId xmlns:a16="http://schemas.microsoft.com/office/drawing/2014/main" id="{4D023416-21FE-424F-A399-0BA66718F167}"/>
              </a:ext>
            </a:extLst>
          </p:cNvPr>
          <p:cNvGraphicFramePr>
            <a:graphicFrameLocks noGrp="1"/>
          </p:cNvGraphicFramePr>
          <p:nvPr>
            <p:ph type="tbl" sz="quarter" idx="13"/>
            <p:extLst>
              <p:ext uri="{D42A27DB-BD31-4B8C-83A1-F6EECF244321}">
                <p14:modId xmlns:p14="http://schemas.microsoft.com/office/powerpoint/2010/main" val="3805536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07758849"/>
                    </a:ext>
                  </a:extLst>
                </a:gridCol>
                <a:gridCol w="1645920">
                  <a:extLst>
                    <a:ext uri="{9D8B030D-6E8A-4147-A177-3AD203B41FA5}">
                      <a16:colId xmlns:a16="http://schemas.microsoft.com/office/drawing/2014/main" val="2941038276"/>
                    </a:ext>
                  </a:extLst>
                </a:gridCol>
                <a:gridCol w="576072">
                  <a:extLst>
                    <a:ext uri="{9D8B030D-6E8A-4147-A177-3AD203B41FA5}">
                      <a16:colId xmlns:a16="http://schemas.microsoft.com/office/drawing/2014/main" val="3619408189"/>
                    </a:ext>
                  </a:extLst>
                </a:gridCol>
                <a:gridCol w="576072">
                  <a:extLst>
                    <a:ext uri="{9D8B030D-6E8A-4147-A177-3AD203B41FA5}">
                      <a16:colId xmlns:a16="http://schemas.microsoft.com/office/drawing/2014/main" val="2101769689"/>
                    </a:ext>
                  </a:extLst>
                </a:gridCol>
                <a:gridCol w="576072">
                  <a:extLst>
                    <a:ext uri="{9D8B030D-6E8A-4147-A177-3AD203B41FA5}">
                      <a16:colId xmlns:a16="http://schemas.microsoft.com/office/drawing/2014/main" val="4243553288"/>
                    </a:ext>
                  </a:extLst>
                </a:gridCol>
                <a:gridCol w="576072">
                  <a:extLst>
                    <a:ext uri="{9D8B030D-6E8A-4147-A177-3AD203B41FA5}">
                      <a16:colId xmlns:a16="http://schemas.microsoft.com/office/drawing/2014/main" val="4232364654"/>
                    </a:ext>
                  </a:extLst>
                </a:gridCol>
                <a:gridCol w="576072">
                  <a:extLst>
                    <a:ext uri="{9D8B030D-6E8A-4147-A177-3AD203B41FA5}">
                      <a16:colId xmlns:a16="http://schemas.microsoft.com/office/drawing/2014/main" val="3083130340"/>
                    </a:ext>
                  </a:extLst>
                </a:gridCol>
                <a:gridCol w="576072">
                  <a:extLst>
                    <a:ext uri="{9D8B030D-6E8A-4147-A177-3AD203B41FA5}">
                      <a16:colId xmlns:a16="http://schemas.microsoft.com/office/drawing/2014/main" val="571487467"/>
                    </a:ext>
                  </a:extLst>
                </a:gridCol>
                <a:gridCol w="576072">
                  <a:extLst>
                    <a:ext uri="{9D8B030D-6E8A-4147-A177-3AD203B41FA5}">
                      <a16:colId xmlns:a16="http://schemas.microsoft.com/office/drawing/2014/main" val="2650963136"/>
                    </a:ext>
                  </a:extLst>
                </a:gridCol>
                <a:gridCol w="576072">
                  <a:extLst>
                    <a:ext uri="{9D8B030D-6E8A-4147-A177-3AD203B41FA5}">
                      <a16:colId xmlns:a16="http://schemas.microsoft.com/office/drawing/2014/main" val="1921020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078587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Unser Land - 2026-04-04 08:15:47</a:t>
                      </a:r>
                      <a:r>
                        <a:rPr kumimoji="0" lang="de-DE" sz="1000" b="0" i="0" u="none" strike="noStrike" kern="1200" cap="none" spc="0" normalizeH="0" baseline="0" noProof="0">
                          <a:ln>
                            <a:noFill/>
                          </a:ln>
                          <a:solidFill>
                            <a:prstClr val="black"/>
                          </a:solidFill>
                          <a:effectLst/>
                          <a:uLnTx/>
                          <a:uFillTx/>
                          <a:latin typeface="Calibri"/>
                          <a:ea typeface="+mn-ea"/>
                          <a:cs typeface="+mn-cs"/>
                        </a:rPr>
                        <a:t>
 Klassischer 9 to 5-Job? Nicht in der Landwirtschaft! Da kommen bei den meisten schon ein paar Wochenstunden zusammen ... 🚜💪😅Und: wer ist heute noch am Start, während alle frei haben?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https://quintly-eu-image-storage.s3.amazonaws.com/b377dce8a24f9639582c4ffd127b7da0/bad61d23bcc9db7deca95e1bc9aa07ab.jpg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29800</a:t>
                      </a:r>
                    </a:p>
                  </a:txBody>
                  <a:tcPr/>
                </a:tc>
                <a:extLst>
                  <a:ext uri="{0D108BD9-81ED-4DB2-BD59-A6C34878D82A}">
                    <a16:rowId xmlns:a16="http://schemas.microsoft.com/office/drawing/2014/main" val="243566157"/>
                  </a:ext>
                </a:extLst>
              </a:tr>
            </a:tbl>
          </a:graphicData>
        </a:graphic>
      </p:graphicFrame>
      <p:sp>
        <p:nvSpPr>
          <p:cNvPr id="4" name="Text Placeholder 3">
            <a:extLst>
              <a:ext uri="{FF2B5EF4-FFF2-40B4-BE49-F238E27FC236}">
                <a16:creationId xmlns:a16="http://schemas.microsoft.com/office/drawing/2014/main" id="{23B3F624-ABD4-4CC4-96D1-89172884DC83}"/>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1182394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B1E4A-0BE1-4A74-ABAB-12D393415EAB}"/>
              </a:ext>
            </a:extLst>
          </p:cNvPr>
          <p:cNvSpPr>
            <a:spLocks noGrp="1"/>
          </p:cNvSpPr>
          <p:nvPr>
            <p:ph type="title"/>
          </p:nvPr>
        </p:nvSpPr>
        <p:spPr/>
        <p:txBody>
          <a:bodyPr/>
          <a:lstStyle/>
          <a:p>
            <a:r>
              <a:rPr lang="de-DE"/>
              <a:t>Facebook Videos (über 90 Sek.) - sortiert nach 10 Sekunden Views | All profiles - 1 of 23</a:t>
            </a:r>
            <a:endParaRPr lang="en-US"/>
          </a:p>
        </p:txBody>
      </p:sp>
      <p:graphicFrame>
        <p:nvGraphicFramePr>
          <p:cNvPr id="5" name="Table Placeholder 4">
            <a:extLst>
              <a:ext uri="{FF2B5EF4-FFF2-40B4-BE49-F238E27FC236}">
                <a16:creationId xmlns:a16="http://schemas.microsoft.com/office/drawing/2014/main" id="{C943D026-DFB1-4448-A33F-33BB04D15130}"/>
              </a:ext>
            </a:extLst>
          </p:cNvPr>
          <p:cNvGraphicFramePr>
            <a:graphicFrameLocks noGrp="1"/>
          </p:cNvGraphicFramePr>
          <p:nvPr>
            <p:ph type="tbl" sz="quarter" idx="13"/>
            <p:extLst>
              <p:ext uri="{D42A27DB-BD31-4B8C-83A1-F6EECF244321}">
                <p14:modId xmlns:p14="http://schemas.microsoft.com/office/powerpoint/2010/main" val="1830791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492785803"/>
                    </a:ext>
                  </a:extLst>
                </a:gridCol>
                <a:gridCol w="493776">
                  <a:extLst>
                    <a:ext uri="{9D8B030D-6E8A-4147-A177-3AD203B41FA5}">
                      <a16:colId xmlns:a16="http://schemas.microsoft.com/office/drawing/2014/main" val="3987944543"/>
                    </a:ext>
                  </a:extLst>
                </a:gridCol>
                <a:gridCol w="493776">
                  <a:extLst>
                    <a:ext uri="{9D8B030D-6E8A-4147-A177-3AD203B41FA5}">
                      <a16:colId xmlns:a16="http://schemas.microsoft.com/office/drawing/2014/main" val="1183859592"/>
                    </a:ext>
                  </a:extLst>
                </a:gridCol>
                <a:gridCol w="493776">
                  <a:extLst>
                    <a:ext uri="{9D8B030D-6E8A-4147-A177-3AD203B41FA5}">
                      <a16:colId xmlns:a16="http://schemas.microsoft.com/office/drawing/2014/main" val="983117040"/>
                    </a:ext>
                  </a:extLst>
                </a:gridCol>
                <a:gridCol w="493776">
                  <a:extLst>
                    <a:ext uri="{9D8B030D-6E8A-4147-A177-3AD203B41FA5}">
                      <a16:colId xmlns:a16="http://schemas.microsoft.com/office/drawing/2014/main" val="2506152290"/>
                    </a:ext>
                  </a:extLst>
                </a:gridCol>
                <a:gridCol w="493776">
                  <a:extLst>
                    <a:ext uri="{9D8B030D-6E8A-4147-A177-3AD203B41FA5}">
                      <a16:colId xmlns:a16="http://schemas.microsoft.com/office/drawing/2014/main" val="2703462951"/>
                    </a:ext>
                  </a:extLst>
                </a:gridCol>
                <a:gridCol w="493776">
                  <a:extLst>
                    <a:ext uri="{9D8B030D-6E8A-4147-A177-3AD203B41FA5}">
                      <a16:colId xmlns:a16="http://schemas.microsoft.com/office/drawing/2014/main" val="1106101679"/>
                    </a:ext>
                  </a:extLst>
                </a:gridCol>
                <a:gridCol w="493776">
                  <a:extLst>
                    <a:ext uri="{9D8B030D-6E8A-4147-A177-3AD203B41FA5}">
                      <a16:colId xmlns:a16="http://schemas.microsoft.com/office/drawing/2014/main" val="3710468672"/>
                    </a:ext>
                  </a:extLst>
                </a:gridCol>
                <a:gridCol w="493776">
                  <a:extLst>
                    <a:ext uri="{9D8B030D-6E8A-4147-A177-3AD203B41FA5}">
                      <a16:colId xmlns:a16="http://schemas.microsoft.com/office/drawing/2014/main" val="4153827440"/>
                    </a:ext>
                  </a:extLst>
                </a:gridCol>
                <a:gridCol w="493776">
                  <a:extLst>
                    <a:ext uri="{9D8B030D-6E8A-4147-A177-3AD203B41FA5}">
                      <a16:colId xmlns:a16="http://schemas.microsoft.com/office/drawing/2014/main" val="85570708"/>
                    </a:ext>
                  </a:extLst>
                </a:gridCol>
                <a:gridCol w="493776">
                  <a:extLst>
                    <a:ext uri="{9D8B030D-6E8A-4147-A177-3AD203B41FA5}">
                      <a16:colId xmlns:a16="http://schemas.microsoft.com/office/drawing/2014/main" val="2148423722"/>
                    </a:ext>
                  </a:extLst>
                </a:gridCol>
                <a:gridCol w="493776">
                  <a:extLst>
                    <a:ext uri="{9D8B030D-6E8A-4147-A177-3AD203B41FA5}">
                      <a16:colId xmlns:a16="http://schemas.microsoft.com/office/drawing/2014/main" val="4202716489"/>
                    </a:ext>
                  </a:extLst>
                </a:gridCol>
                <a:gridCol w="493776">
                  <a:extLst>
                    <a:ext uri="{9D8B030D-6E8A-4147-A177-3AD203B41FA5}">
                      <a16:colId xmlns:a16="http://schemas.microsoft.com/office/drawing/2014/main" val="3596755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 Views</a:t>
                      </a:r>
                    </a:p>
                  </a:txBody>
                  <a:tcPr/>
                </a:tc>
                <a:extLst>
                  <a:ext uri="{0D108BD9-81ED-4DB2-BD59-A6C34878D82A}">
                    <a16:rowId xmlns:a16="http://schemas.microsoft.com/office/drawing/2014/main" val="170057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Wintersport - 2026-03-26 05:30:08</a:t>
                      </a:r>
                      <a:r>
                        <a:rPr kumimoji="0" lang="de-DE" sz="1000" b="0" i="0" u="none" strike="noStrike" kern="1200" cap="none" spc="0" normalizeH="0" baseline="0" noProof="0">
                          <a:ln>
                            <a:noFill/>
                          </a:ln>
                          <a:solidFill>
                            <a:prstClr val="black"/>
                          </a:solidFill>
                          <a:effectLst/>
                          <a:uLnTx/>
                          <a:uFillTx/>
                          <a:latin typeface="Calibri"/>
                          <a:ea typeface="+mn-ea"/>
                          <a:cs typeface="+mn-cs"/>
                        </a:rPr>
                        <a:t>
 Kompliment von der Ski-Queen! 🫶
Nach ihrem sechsten Gesamtweltcupsieg meldet sich Mikaela Shiffrin via Instagram mit einer Botschaft an Emma Aicher. Der US-Star schreibt, dass es ihr eine Ehre war, sich mit Aicher zu messen und sie freut sich auf die kommende Saison. Was meint ihr, wie eng wird der Kugelkampf nächsten Winter? 🔮
#BR24Wintersport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48586546"/>
                  </a:ext>
                </a:extLst>
              </a:tr>
            </a:tbl>
          </a:graphicData>
        </a:graphic>
      </p:graphicFrame>
      <p:sp>
        <p:nvSpPr>
          <p:cNvPr id="4" name="Text Placeholder 3">
            <a:extLst>
              <a:ext uri="{FF2B5EF4-FFF2-40B4-BE49-F238E27FC236}">
                <a16:creationId xmlns:a16="http://schemas.microsoft.com/office/drawing/2014/main" id="{B093A5A4-B241-4F2A-B913-E86DDD7E645C}"/>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22009663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129F0-EC97-4EC7-9BE0-00FE1D4688CA}"/>
              </a:ext>
            </a:extLst>
          </p:cNvPr>
          <p:cNvSpPr>
            <a:spLocks noGrp="1"/>
          </p:cNvSpPr>
          <p:nvPr>
            <p:ph type="title"/>
          </p:nvPr>
        </p:nvSpPr>
        <p:spPr/>
        <p:txBody>
          <a:bodyPr/>
          <a:lstStyle/>
          <a:p>
            <a:r>
              <a:rPr lang="de-DE"/>
              <a:t>Facebook Videos (über 90 Sek.) - sortiert nach 10 Sekunden Views | All profiles - 2 of 23</a:t>
            </a:r>
            <a:endParaRPr lang="en-US"/>
          </a:p>
        </p:txBody>
      </p:sp>
      <p:graphicFrame>
        <p:nvGraphicFramePr>
          <p:cNvPr id="5" name="Table Placeholder 4">
            <a:extLst>
              <a:ext uri="{FF2B5EF4-FFF2-40B4-BE49-F238E27FC236}">
                <a16:creationId xmlns:a16="http://schemas.microsoft.com/office/drawing/2014/main" id="{7294FA01-3250-44F4-B2FD-C9F44C1B9B4D}"/>
              </a:ext>
            </a:extLst>
          </p:cNvPr>
          <p:cNvGraphicFramePr>
            <a:graphicFrameLocks noGrp="1"/>
          </p:cNvGraphicFramePr>
          <p:nvPr>
            <p:ph type="tbl" sz="quarter" idx="13"/>
            <p:extLst>
              <p:ext uri="{D42A27DB-BD31-4B8C-83A1-F6EECF244321}">
                <p14:modId xmlns:p14="http://schemas.microsoft.com/office/powerpoint/2010/main" val="2979872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224371898"/>
                    </a:ext>
                  </a:extLst>
                </a:gridCol>
                <a:gridCol w="493776">
                  <a:extLst>
                    <a:ext uri="{9D8B030D-6E8A-4147-A177-3AD203B41FA5}">
                      <a16:colId xmlns:a16="http://schemas.microsoft.com/office/drawing/2014/main" val="694476074"/>
                    </a:ext>
                  </a:extLst>
                </a:gridCol>
                <a:gridCol w="493776">
                  <a:extLst>
                    <a:ext uri="{9D8B030D-6E8A-4147-A177-3AD203B41FA5}">
                      <a16:colId xmlns:a16="http://schemas.microsoft.com/office/drawing/2014/main" val="2444564596"/>
                    </a:ext>
                  </a:extLst>
                </a:gridCol>
                <a:gridCol w="493776">
                  <a:extLst>
                    <a:ext uri="{9D8B030D-6E8A-4147-A177-3AD203B41FA5}">
                      <a16:colId xmlns:a16="http://schemas.microsoft.com/office/drawing/2014/main" val="868072779"/>
                    </a:ext>
                  </a:extLst>
                </a:gridCol>
                <a:gridCol w="493776">
                  <a:extLst>
                    <a:ext uri="{9D8B030D-6E8A-4147-A177-3AD203B41FA5}">
                      <a16:colId xmlns:a16="http://schemas.microsoft.com/office/drawing/2014/main" val="3945251252"/>
                    </a:ext>
                  </a:extLst>
                </a:gridCol>
                <a:gridCol w="493776">
                  <a:extLst>
                    <a:ext uri="{9D8B030D-6E8A-4147-A177-3AD203B41FA5}">
                      <a16:colId xmlns:a16="http://schemas.microsoft.com/office/drawing/2014/main" val="1253223757"/>
                    </a:ext>
                  </a:extLst>
                </a:gridCol>
                <a:gridCol w="493776">
                  <a:extLst>
                    <a:ext uri="{9D8B030D-6E8A-4147-A177-3AD203B41FA5}">
                      <a16:colId xmlns:a16="http://schemas.microsoft.com/office/drawing/2014/main" val="3093241266"/>
                    </a:ext>
                  </a:extLst>
                </a:gridCol>
                <a:gridCol w="493776">
                  <a:extLst>
                    <a:ext uri="{9D8B030D-6E8A-4147-A177-3AD203B41FA5}">
                      <a16:colId xmlns:a16="http://schemas.microsoft.com/office/drawing/2014/main" val="1787536075"/>
                    </a:ext>
                  </a:extLst>
                </a:gridCol>
                <a:gridCol w="493776">
                  <a:extLst>
                    <a:ext uri="{9D8B030D-6E8A-4147-A177-3AD203B41FA5}">
                      <a16:colId xmlns:a16="http://schemas.microsoft.com/office/drawing/2014/main" val="2841855539"/>
                    </a:ext>
                  </a:extLst>
                </a:gridCol>
                <a:gridCol w="493776">
                  <a:extLst>
                    <a:ext uri="{9D8B030D-6E8A-4147-A177-3AD203B41FA5}">
                      <a16:colId xmlns:a16="http://schemas.microsoft.com/office/drawing/2014/main" val="1814605626"/>
                    </a:ext>
                  </a:extLst>
                </a:gridCol>
                <a:gridCol w="493776">
                  <a:extLst>
                    <a:ext uri="{9D8B030D-6E8A-4147-A177-3AD203B41FA5}">
                      <a16:colId xmlns:a16="http://schemas.microsoft.com/office/drawing/2014/main" val="203388108"/>
                    </a:ext>
                  </a:extLst>
                </a:gridCol>
                <a:gridCol w="493776">
                  <a:extLst>
                    <a:ext uri="{9D8B030D-6E8A-4147-A177-3AD203B41FA5}">
                      <a16:colId xmlns:a16="http://schemas.microsoft.com/office/drawing/2014/main" val="3729070909"/>
                    </a:ext>
                  </a:extLst>
                </a:gridCol>
                <a:gridCol w="493776">
                  <a:extLst>
                    <a:ext uri="{9D8B030D-6E8A-4147-A177-3AD203B41FA5}">
                      <a16:colId xmlns:a16="http://schemas.microsoft.com/office/drawing/2014/main" val="3970472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 Views</a:t>
                      </a:r>
                    </a:p>
                  </a:txBody>
                  <a:tcPr/>
                </a:tc>
                <a:extLst>
                  <a:ext uri="{0D108BD9-81ED-4DB2-BD59-A6C34878D82A}">
                    <a16:rowId xmlns:a16="http://schemas.microsoft.com/office/drawing/2014/main" val="3692891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Wintersport - 2026-03-26 12:54:40</a:t>
                      </a:r>
                      <a:r>
                        <a:rPr kumimoji="0" lang="de-DE" sz="1000" b="0" i="0" u="none" strike="noStrike" kern="1200" cap="none" spc="0" normalizeH="0" baseline="0" noProof="0">
                          <a:ln>
                            <a:noFill/>
                          </a:ln>
                          <a:solidFill>
                            <a:prstClr val="black"/>
                          </a:solidFill>
                          <a:effectLst/>
                          <a:uLnTx/>
                          <a:uFillTx/>
                          <a:latin typeface="Calibri"/>
                          <a:ea typeface="+mn-ea"/>
                          <a:cs typeface="+mn-cs"/>
                        </a:rPr>
                        <a:t>
 Ein Kopf-an-Kopf-Rennen bis zum Schluss! Emma Aicher machte vor allem im Saisonendspurt mächtig Druck auf Mikaela Shiffrin im Kampf um die große Kristallkugel.🔮
Das liegt aber auch daran, dass die technischen Disziplinen vor allem zu Beginn der Saison waren, vor allem im Slalom gilt Shiffrin da als Dominatorin.🎿 Zum Saisonende waren es vermehrt die Speed-Disziplinen. Trotzdem: Aicher kann mehr als stolz auf diese Saison sein. 
#BR24Wintersport #Shiffrin #Aicher #Gesamtweltcup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81267977"/>
                  </a:ext>
                </a:extLst>
              </a:tr>
            </a:tbl>
          </a:graphicData>
        </a:graphic>
      </p:graphicFrame>
      <p:sp>
        <p:nvSpPr>
          <p:cNvPr id="4" name="Text Placeholder 3">
            <a:extLst>
              <a:ext uri="{FF2B5EF4-FFF2-40B4-BE49-F238E27FC236}">
                <a16:creationId xmlns:a16="http://schemas.microsoft.com/office/drawing/2014/main" id="{2DA7DC24-8FC8-4B63-8BF5-820FFC0E8676}"/>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209503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F56AF-EF40-42B5-BDA3-AB65304C09DB}"/>
              </a:ext>
            </a:extLst>
          </p:cNvPr>
          <p:cNvSpPr>
            <a:spLocks noGrp="1"/>
          </p:cNvSpPr>
          <p:nvPr>
            <p:ph type="title"/>
          </p:nvPr>
        </p:nvSpPr>
        <p:spPr/>
        <p:txBody>
          <a:bodyPr/>
          <a:lstStyle/>
          <a:p>
            <a:r>
              <a:rPr lang="de-DE"/>
              <a:t>Facebook Videos (über 90 Sek.) - sortiert nach 10 Sekunden Views | All profiles - 3 of 23</a:t>
            </a:r>
            <a:endParaRPr lang="en-US"/>
          </a:p>
        </p:txBody>
      </p:sp>
      <p:graphicFrame>
        <p:nvGraphicFramePr>
          <p:cNvPr id="5" name="Table Placeholder 4">
            <a:extLst>
              <a:ext uri="{FF2B5EF4-FFF2-40B4-BE49-F238E27FC236}">
                <a16:creationId xmlns:a16="http://schemas.microsoft.com/office/drawing/2014/main" id="{8B1AFFF4-0BF3-46E4-92FC-6B142DD2C236}"/>
              </a:ext>
            </a:extLst>
          </p:cNvPr>
          <p:cNvGraphicFramePr>
            <a:graphicFrameLocks noGrp="1"/>
          </p:cNvGraphicFramePr>
          <p:nvPr>
            <p:ph type="tbl" sz="quarter" idx="13"/>
            <p:extLst>
              <p:ext uri="{D42A27DB-BD31-4B8C-83A1-F6EECF244321}">
                <p14:modId xmlns:p14="http://schemas.microsoft.com/office/powerpoint/2010/main" val="4238980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278866163"/>
                    </a:ext>
                  </a:extLst>
                </a:gridCol>
                <a:gridCol w="493776">
                  <a:extLst>
                    <a:ext uri="{9D8B030D-6E8A-4147-A177-3AD203B41FA5}">
                      <a16:colId xmlns:a16="http://schemas.microsoft.com/office/drawing/2014/main" val="1022172535"/>
                    </a:ext>
                  </a:extLst>
                </a:gridCol>
                <a:gridCol w="493776">
                  <a:extLst>
                    <a:ext uri="{9D8B030D-6E8A-4147-A177-3AD203B41FA5}">
                      <a16:colId xmlns:a16="http://schemas.microsoft.com/office/drawing/2014/main" val="2807318769"/>
                    </a:ext>
                  </a:extLst>
                </a:gridCol>
                <a:gridCol w="493776">
                  <a:extLst>
                    <a:ext uri="{9D8B030D-6E8A-4147-A177-3AD203B41FA5}">
                      <a16:colId xmlns:a16="http://schemas.microsoft.com/office/drawing/2014/main" val="373737788"/>
                    </a:ext>
                  </a:extLst>
                </a:gridCol>
                <a:gridCol w="493776">
                  <a:extLst>
                    <a:ext uri="{9D8B030D-6E8A-4147-A177-3AD203B41FA5}">
                      <a16:colId xmlns:a16="http://schemas.microsoft.com/office/drawing/2014/main" val="2028697522"/>
                    </a:ext>
                  </a:extLst>
                </a:gridCol>
                <a:gridCol w="493776">
                  <a:extLst>
                    <a:ext uri="{9D8B030D-6E8A-4147-A177-3AD203B41FA5}">
                      <a16:colId xmlns:a16="http://schemas.microsoft.com/office/drawing/2014/main" val="4286340839"/>
                    </a:ext>
                  </a:extLst>
                </a:gridCol>
                <a:gridCol w="493776">
                  <a:extLst>
                    <a:ext uri="{9D8B030D-6E8A-4147-A177-3AD203B41FA5}">
                      <a16:colId xmlns:a16="http://schemas.microsoft.com/office/drawing/2014/main" val="2654754818"/>
                    </a:ext>
                  </a:extLst>
                </a:gridCol>
                <a:gridCol w="493776">
                  <a:extLst>
                    <a:ext uri="{9D8B030D-6E8A-4147-A177-3AD203B41FA5}">
                      <a16:colId xmlns:a16="http://schemas.microsoft.com/office/drawing/2014/main" val="3598603534"/>
                    </a:ext>
                  </a:extLst>
                </a:gridCol>
                <a:gridCol w="493776">
                  <a:extLst>
                    <a:ext uri="{9D8B030D-6E8A-4147-A177-3AD203B41FA5}">
                      <a16:colId xmlns:a16="http://schemas.microsoft.com/office/drawing/2014/main" val="3623049934"/>
                    </a:ext>
                  </a:extLst>
                </a:gridCol>
                <a:gridCol w="493776">
                  <a:extLst>
                    <a:ext uri="{9D8B030D-6E8A-4147-A177-3AD203B41FA5}">
                      <a16:colId xmlns:a16="http://schemas.microsoft.com/office/drawing/2014/main" val="1954166476"/>
                    </a:ext>
                  </a:extLst>
                </a:gridCol>
                <a:gridCol w="493776">
                  <a:extLst>
                    <a:ext uri="{9D8B030D-6E8A-4147-A177-3AD203B41FA5}">
                      <a16:colId xmlns:a16="http://schemas.microsoft.com/office/drawing/2014/main" val="392843079"/>
                    </a:ext>
                  </a:extLst>
                </a:gridCol>
                <a:gridCol w="493776">
                  <a:extLst>
                    <a:ext uri="{9D8B030D-6E8A-4147-A177-3AD203B41FA5}">
                      <a16:colId xmlns:a16="http://schemas.microsoft.com/office/drawing/2014/main" val="1974179944"/>
                    </a:ext>
                  </a:extLst>
                </a:gridCol>
                <a:gridCol w="493776">
                  <a:extLst>
                    <a:ext uri="{9D8B030D-6E8A-4147-A177-3AD203B41FA5}">
                      <a16:colId xmlns:a16="http://schemas.microsoft.com/office/drawing/2014/main" val="650507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 Views</a:t>
                      </a:r>
                    </a:p>
                  </a:txBody>
                  <a:tcPr/>
                </a:tc>
                <a:extLst>
                  <a:ext uri="{0D108BD9-81ED-4DB2-BD59-A6C34878D82A}">
                    <a16:rowId xmlns:a16="http://schemas.microsoft.com/office/drawing/2014/main" val="2328722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Wintersport - 2026-03-26 15:46:20</a:t>
                      </a:r>
                      <a:r>
                        <a:rPr kumimoji="0" lang="de-DE" sz="1000" b="0" i="0" u="none" strike="noStrike" kern="1200" cap="none" spc="0" normalizeH="0" baseline="0" noProof="0">
                          <a:ln>
                            <a:noFill/>
                          </a:ln>
                          <a:solidFill>
                            <a:prstClr val="black"/>
                          </a:solidFill>
                          <a:effectLst/>
                          <a:uLnTx/>
                          <a:uFillTx/>
                          <a:latin typeface="Calibri"/>
                          <a:ea typeface="+mn-ea"/>
                          <a:cs typeface="+mn-cs"/>
                        </a:rPr>
                        <a:t>
 Die harte Arbeit zahlt sich aus 💪
Nach dem zweiten Platz im Gesamtweltcup kann Emma Aicher auch mächtig stolz auf sich sein. 🙌
#BR24Wintersport #EmmaAicher #Gesamtweltcup #SkiAlpin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4123115"/>
                  </a:ext>
                </a:extLst>
              </a:tr>
            </a:tbl>
          </a:graphicData>
        </a:graphic>
      </p:graphicFrame>
      <p:sp>
        <p:nvSpPr>
          <p:cNvPr id="4" name="Text Placeholder 3">
            <a:extLst>
              <a:ext uri="{FF2B5EF4-FFF2-40B4-BE49-F238E27FC236}">
                <a16:creationId xmlns:a16="http://schemas.microsoft.com/office/drawing/2014/main" id="{B00D2E6C-14EC-4A6B-8AC0-613D63A9EBA6}"/>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3719546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A3361-96B7-4418-B490-BFC2B5092B52}"/>
              </a:ext>
            </a:extLst>
          </p:cNvPr>
          <p:cNvSpPr>
            <a:spLocks noGrp="1"/>
          </p:cNvSpPr>
          <p:nvPr>
            <p:ph type="title"/>
          </p:nvPr>
        </p:nvSpPr>
        <p:spPr/>
        <p:txBody>
          <a:bodyPr/>
          <a:lstStyle/>
          <a:p>
            <a:r>
              <a:rPr lang="de-DE"/>
              <a:t>Facebook Videos (über 90 Sek.) - sortiert nach 10 Sekunden Views | All profiles - 4 of 23</a:t>
            </a:r>
            <a:endParaRPr lang="en-US"/>
          </a:p>
        </p:txBody>
      </p:sp>
      <p:graphicFrame>
        <p:nvGraphicFramePr>
          <p:cNvPr id="5" name="Table Placeholder 4">
            <a:extLst>
              <a:ext uri="{FF2B5EF4-FFF2-40B4-BE49-F238E27FC236}">
                <a16:creationId xmlns:a16="http://schemas.microsoft.com/office/drawing/2014/main" id="{58A88CAD-E0D9-4480-B583-FD1248DFBFA4}"/>
              </a:ext>
            </a:extLst>
          </p:cNvPr>
          <p:cNvGraphicFramePr>
            <a:graphicFrameLocks noGrp="1"/>
          </p:cNvGraphicFramePr>
          <p:nvPr>
            <p:ph type="tbl" sz="quarter" idx="13"/>
            <p:extLst>
              <p:ext uri="{D42A27DB-BD31-4B8C-83A1-F6EECF244321}">
                <p14:modId xmlns:p14="http://schemas.microsoft.com/office/powerpoint/2010/main" val="3681128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830704798"/>
                    </a:ext>
                  </a:extLst>
                </a:gridCol>
                <a:gridCol w="493776">
                  <a:extLst>
                    <a:ext uri="{9D8B030D-6E8A-4147-A177-3AD203B41FA5}">
                      <a16:colId xmlns:a16="http://schemas.microsoft.com/office/drawing/2014/main" val="3101566134"/>
                    </a:ext>
                  </a:extLst>
                </a:gridCol>
                <a:gridCol w="493776">
                  <a:extLst>
                    <a:ext uri="{9D8B030D-6E8A-4147-A177-3AD203B41FA5}">
                      <a16:colId xmlns:a16="http://schemas.microsoft.com/office/drawing/2014/main" val="4258714691"/>
                    </a:ext>
                  </a:extLst>
                </a:gridCol>
                <a:gridCol w="493776">
                  <a:extLst>
                    <a:ext uri="{9D8B030D-6E8A-4147-A177-3AD203B41FA5}">
                      <a16:colId xmlns:a16="http://schemas.microsoft.com/office/drawing/2014/main" val="3780565283"/>
                    </a:ext>
                  </a:extLst>
                </a:gridCol>
                <a:gridCol w="493776">
                  <a:extLst>
                    <a:ext uri="{9D8B030D-6E8A-4147-A177-3AD203B41FA5}">
                      <a16:colId xmlns:a16="http://schemas.microsoft.com/office/drawing/2014/main" val="4043086603"/>
                    </a:ext>
                  </a:extLst>
                </a:gridCol>
                <a:gridCol w="493776">
                  <a:extLst>
                    <a:ext uri="{9D8B030D-6E8A-4147-A177-3AD203B41FA5}">
                      <a16:colId xmlns:a16="http://schemas.microsoft.com/office/drawing/2014/main" val="2755601486"/>
                    </a:ext>
                  </a:extLst>
                </a:gridCol>
                <a:gridCol w="493776">
                  <a:extLst>
                    <a:ext uri="{9D8B030D-6E8A-4147-A177-3AD203B41FA5}">
                      <a16:colId xmlns:a16="http://schemas.microsoft.com/office/drawing/2014/main" val="1292648054"/>
                    </a:ext>
                  </a:extLst>
                </a:gridCol>
                <a:gridCol w="493776">
                  <a:extLst>
                    <a:ext uri="{9D8B030D-6E8A-4147-A177-3AD203B41FA5}">
                      <a16:colId xmlns:a16="http://schemas.microsoft.com/office/drawing/2014/main" val="4061760132"/>
                    </a:ext>
                  </a:extLst>
                </a:gridCol>
                <a:gridCol w="493776">
                  <a:extLst>
                    <a:ext uri="{9D8B030D-6E8A-4147-A177-3AD203B41FA5}">
                      <a16:colId xmlns:a16="http://schemas.microsoft.com/office/drawing/2014/main" val="2795319777"/>
                    </a:ext>
                  </a:extLst>
                </a:gridCol>
                <a:gridCol w="493776">
                  <a:extLst>
                    <a:ext uri="{9D8B030D-6E8A-4147-A177-3AD203B41FA5}">
                      <a16:colId xmlns:a16="http://schemas.microsoft.com/office/drawing/2014/main" val="1333341728"/>
                    </a:ext>
                  </a:extLst>
                </a:gridCol>
                <a:gridCol w="493776">
                  <a:extLst>
                    <a:ext uri="{9D8B030D-6E8A-4147-A177-3AD203B41FA5}">
                      <a16:colId xmlns:a16="http://schemas.microsoft.com/office/drawing/2014/main" val="1353612280"/>
                    </a:ext>
                  </a:extLst>
                </a:gridCol>
                <a:gridCol w="493776">
                  <a:extLst>
                    <a:ext uri="{9D8B030D-6E8A-4147-A177-3AD203B41FA5}">
                      <a16:colId xmlns:a16="http://schemas.microsoft.com/office/drawing/2014/main" val="1569150333"/>
                    </a:ext>
                  </a:extLst>
                </a:gridCol>
                <a:gridCol w="493776">
                  <a:extLst>
                    <a:ext uri="{9D8B030D-6E8A-4147-A177-3AD203B41FA5}">
                      <a16:colId xmlns:a16="http://schemas.microsoft.com/office/drawing/2014/main" val="4006601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 Views</a:t>
                      </a:r>
                    </a:p>
                  </a:txBody>
                  <a:tcPr/>
                </a:tc>
                <a:extLst>
                  <a:ext uri="{0D108BD9-81ED-4DB2-BD59-A6C34878D82A}">
                    <a16:rowId xmlns:a16="http://schemas.microsoft.com/office/drawing/2014/main" val="879582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Wintersport - 2026-03-27 05:31:02</a:t>
                      </a:r>
                      <a:r>
                        <a:rPr kumimoji="0" lang="de-DE" sz="1000" b="0" i="0" u="none" strike="noStrike" kern="1200" cap="none" spc="0" normalizeH="0" baseline="0" noProof="0">
                          <a:ln>
                            <a:noFill/>
                          </a:ln>
                          <a:solidFill>
                            <a:prstClr val="black"/>
                          </a:solidFill>
                          <a:effectLst/>
                          <a:uLnTx/>
                          <a:uFillTx/>
                          <a:latin typeface="Calibri"/>
                          <a:ea typeface="+mn-ea"/>
                          <a:cs typeface="+mn-cs"/>
                        </a:rPr>
                        <a:t>
 Ob sie es damals schon geahnt hat? 👀
Katharina Schmid beendet nach diesem Winter ihre aktive Karriere. Die Oberstdorferin wird als Deutschlands erfolgreichste Skispringerin abtreten. Ihr letzter Wttkampf wird am Wochenende in Planica stattfinden. 🙌
#BR24Wintersport #KatharinaSchmid #Skispringen #Karriereende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61084951"/>
                  </a:ext>
                </a:extLst>
              </a:tr>
            </a:tbl>
          </a:graphicData>
        </a:graphic>
      </p:graphicFrame>
      <p:sp>
        <p:nvSpPr>
          <p:cNvPr id="4" name="Text Placeholder 3">
            <a:extLst>
              <a:ext uri="{FF2B5EF4-FFF2-40B4-BE49-F238E27FC236}">
                <a16:creationId xmlns:a16="http://schemas.microsoft.com/office/drawing/2014/main" id="{753CCBCC-DABA-446B-8677-1D375B9BE61B}"/>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1888544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E866F-527A-4212-A774-79569BEECC57}"/>
              </a:ext>
            </a:extLst>
          </p:cNvPr>
          <p:cNvSpPr>
            <a:spLocks noGrp="1"/>
          </p:cNvSpPr>
          <p:nvPr>
            <p:ph type="title"/>
          </p:nvPr>
        </p:nvSpPr>
        <p:spPr/>
        <p:txBody>
          <a:bodyPr/>
          <a:lstStyle/>
          <a:p>
            <a:r>
              <a:rPr lang="de-DE"/>
              <a:t>Facebook Videos (über 90 Sek.) - sortiert nach 10 Sekunden Views | All profiles - 5 of 23</a:t>
            </a:r>
            <a:endParaRPr lang="en-US"/>
          </a:p>
        </p:txBody>
      </p:sp>
      <p:graphicFrame>
        <p:nvGraphicFramePr>
          <p:cNvPr id="5" name="Table Placeholder 4">
            <a:extLst>
              <a:ext uri="{FF2B5EF4-FFF2-40B4-BE49-F238E27FC236}">
                <a16:creationId xmlns:a16="http://schemas.microsoft.com/office/drawing/2014/main" id="{95C6E3FC-FC83-47F5-AF1A-FB23DAAF86E8}"/>
              </a:ext>
            </a:extLst>
          </p:cNvPr>
          <p:cNvGraphicFramePr>
            <a:graphicFrameLocks noGrp="1"/>
          </p:cNvGraphicFramePr>
          <p:nvPr>
            <p:ph type="tbl" sz="quarter" idx="13"/>
            <p:extLst>
              <p:ext uri="{D42A27DB-BD31-4B8C-83A1-F6EECF244321}">
                <p14:modId xmlns:p14="http://schemas.microsoft.com/office/powerpoint/2010/main" val="2432738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587294268"/>
                    </a:ext>
                  </a:extLst>
                </a:gridCol>
                <a:gridCol w="493776">
                  <a:extLst>
                    <a:ext uri="{9D8B030D-6E8A-4147-A177-3AD203B41FA5}">
                      <a16:colId xmlns:a16="http://schemas.microsoft.com/office/drawing/2014/main" val="4105694495"/>
                    </a:ext>
                  </a:extLst>
                </a:gridCol>
                <a:gridCol w="493776">
                  <a:extLst>
                    <a:ext uri="{9D8B030D-6E8A-4147-A177-3AD203B41FA5}">
                      <a16:colId xmlns:a16="http://schemas.microsoft.com/office/drawing/2014/main" val="3162078423"/>
                    </a:ext>
                  </a:extLst>
                </a:gridCol>
                <a:gridCol w="493776">
                  <a:extLst>
                    <a:ext uri="{9D8B030D-6E8A-4147-A177-3AD203B41FA5}">
                      <a16:colId xmlns:a16="http://schemas.microsoft.com/office/drawing/2014/main" val="426818271"/>
                    </a:ext>
                  </a:extLst>
                </a:gridCol>
                <a:gridCol w="493776">
                  <a:extLst>
                    <a:ext uri="{9D8B030D-6E8A-4147-A177-3AD203B41FA5}">
                      <a16:colId xmlns:a16="http://schemas.microsoft.com/office/drawing/2014/main" val="2187599142"/>
                    </a:ext>
                  </a:extLst>
                </a:gridCol>
                <a:gridCol w="493776">
                  <a:extLst>
                    <a:ext uri="{9D8B030D-6E8A-4147-A177-3AD203B41FA5}">
                      <a16:colId xmlns:a16="http://schemas.microsoft.com/office/drawing/2014/main" val="3763124827"/>
                    </a:ext>
                  </a:extLst>
                </a:gridCol>
                <a:gridCol w="493776">
                  <a:extLst>
                    <a:ext uri="{9D8B030D-6E8A-4147-A177-3AD203B41FA5}">
                      <a16:colId xmlns:a16="http://schemas.microsoft.com/office/drawing/2014/main" val="1280825604"/>
                    </a:ext>
                  </a:extLst>
                </a:gridCol>
                <a:gridCol w="493776">
                  <a:extLst>
                    <a:ext uri="{9D8B030D-6E8A-4147-A177-3AD203B41FA5}">
                      <a16:colId xmlns:a16="http://schemas.microsoft.com/office/drawing/2014/main" val="4082504459"/>
                    </a:ext>
                  </a:extLst>
                </a:gridCol>
                <a:gridCol w="493776">
                  <a:extLst>
                    <a:ext uri="{9D8B030D-6E8A-4147-A177-3AD203B41FA5}">
                      <a16:colId xmlns:a16="http://schemas.microsoft.com/office/drawing/2014/main" val="4092191247"/>
                    </a:ext>
                  </a:extLst>
                </a:gridCol>
                <a:gridCol w="493776">
                  <a:extLst>
                    <a:ext uri="{9D8B030D-6E8A-4147-A177-3AD203B41FA5}">
                      <a16:colId xmlns:a16="http://schemas.microsoft.com/office/drawing/2014/main" val="1327548306"/>
                    </a:ext>
                  </a:extLst>
                </a:gridCol>
                <a:gridCol w="493776">
                  <a:extLst>
                    <a:ext uri="{9D8B030D-6E8A-4147-A177-3AD203B41FA5}">
                      <a16:colId xmlns:a16="http://schemas.microsoft.com/office/drawing/2014/main" val="3357307671"/>
                    </a:ext>
                  </a:extLst>
                </a:gridCol>
                <a:gridCol w="493776">
                  <a:extLst>
                    <a:ext uri="{9D8B030D-6E8A-4147-A177-3AD203B41FA5}">
                      <a16:colId xmlns:a16="http://schemas.microsoft.com/office/drawing/2014/main" val="4079209620"/>
                    </a:ext>
                  </a:extLst>
                </a:gridCol>
                <a:gridCol w="493776">
                  <a:extLst>
                    <a:ext uri="{9D8B030D-6E8A-4147-A177-3AD203B41FA5}">
                      <a16:colId xmlns:a16="http://schemas.microsoft.com/office/drawing/2014/main" val="2187357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 Views</a:t>
                      </a:r>
                    </a:p>
                  </a:txBody>
                  <a:tcPr/>
                </a:tc>
                <a:extLst>
                  <a:ext uri="{0D108BD9-81ED-4DB2-BD59-A6C34878D82A}">
                    <a16:rowId xmlns:a16="http://schemas.microsoft.com/office/drawing/2014/main" val="4163111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Wintersport - 2026-03-27 09:54:14</a:t>
                      </a:r>
                      <a:r>
                        <a:rPr kumimoji="0" lang="de-DE" sz="1000" b="0" i="0" u="none" strike="noStrike" kern="1200" cap="none" spc="0" normalizeH="0" baseline="0" noProof="0">
                          <a:ln>
                            <a:noFill/>
                          </a:ln>
                          <a:solidFill>
                            <a:prstClr val="black"/>
                          </a:solidFill>
                          <a:effectLst/>
                          <a:uLnTx/>
                          <a:uFillTx/>
                          <a:latin typeface="Calibri"/>
                          <a:ea typeface="+mn-ea"/>
                          <a:cs typeface="+mn-cs"/>
                        </a:rPr>
                        <a:t>
 It's a wrap! ✅
Slalom-Spezialist Linus Straßer zieht via Instagram eine Bilanz von seiner Saison. Der 33-jährige Münchner stellte vor der Saison sein Material um und hatte Schwierigkeiten zur gewohnten Stärke zurückzufinden. Von 14 Starts in 2025/26 kam er auf vier Top Ten Platzierungen - darunter ein dritter Platz in Kitzbühel. An den Team-Silbererfolg von vor vier Jahren in Peking konnte der Ski-Löwe bei den Olympischen Winterspielen in Italien nicht anschließen. Rang neun war in Bormio sein bestes Ergebnis.
#BR24Wintersport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5280542"/>
                  </a:ext>
                </a:extLst>
              </a:tr>
            </a:tbl>
          </a:graphicData>
        </a:graphic>
      </p:graphicFrame>
      <p:sp>
        <p:nvSpPr>
          <p:cNvPr id="4" name="Text Placeholder 3">
            <a:extLst>
              <a:ext uri="{FF2B5EF4-FFF2-40B4-BE49-F238E27FC236}">
                <a16:creationId xmlns:a16="http://schemas.microsoft.com/office/drawing/2014/main" id="{4CA65357-24D3-440B-A4AA-E75416C0538E}"/>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2115471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B8027-01C0-49BB-A1CF-78EDB18CE557}"/>
              </a:ext>
            </a:extLst>
          </p:cNvPr>
          <p:cNvSpPr>
            <a:spLocks noGrp="1"/>
          </p:cNvSpPr>
          <p:nvPr>
            <p:ph type="title"/>
          </p:nvPr>
        </p:nvSpPr>
        <p:spPr/>
        <p:txBody>
          <a:bodyPr/>
          <a:lstStyle/>
          <a:p>
            <a:r>
              <a:rPr lang="de-DE"/>
              <a:t>Facebook Videos (über 90 Sek.) - sortiert nach 10 Sekunden Views | All profiles - 6 of 23</a:t>
            </a:r>
            <a:endParaRPr lang="en-US"/>
          </a:p>
        </p:txBody>
      </p:sp>
      <p:graphicFrame>
        <p:nvGraphicFramePr>
          <p:cNvPr id="5" name="Table Placeholder 4">
            <a:extLst>
              <a:ext uri="{FF2B5EF4-FFF2-40B4-BE49-F238E27FC236}">
                <a16:creationId xmlns:a16="http://schemas.microsoft.com/office/drawing/2014/main" id="{ABC7EE4E-3D6B-41BC-9D57-5AE1AAE2F90B}"/>
              </a:ext>
            </a:extLst>
          </p:cNvPr>
          <p:cNvGraphicFramePr>
            <a:graphicFrameLocks noGrp="1"/>
          </p:cNvGraphicFramePr>
          <p:nvPr>
            <p:ph type="tbl" sz="quarter" idx="13"/>
            <p:extLst>
              <p:ext uri="{D42A27DB-BD31-4B8C-83A1-F6EECF244321}">
                <p14:modId xmlns:p14="http://schemas.microsoft.com/office/powerpoint/2010/main" val="2774191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02183574"/>
                    </a:ext>
                  </a:extLst>
                </a:gridCol>
                <a:gridCol w="493776">
                  <a:extLst>
                    <a:ext uri="{9D8B030D-6E8A-4147-A177-3AD203B41FA5}">
                      <a16:colId xmlns:a16="http://schemas.microsoft.com/office/drawing/2014/main" val="2597781054"/>
                    </a:ext>
                  </a:extLst>
                </a:gridCol>
                <a:gridCol w="493776">
                  <a:extLst>
                    <a:ext uri="{9D8B030D-6E8A-4147-A177-3AD203B41FA5}">
                      <a16:colId xmlns:a16="http://schemas.microsoft.com/office/drawing/2014/main" val="4272331765"/>
                    </a:ext>
                  </a:extLst>
                </a:gridCol>
                <a:gridCol w="493776">
                  <a:extLst>
                    <a:ext uri="{9D8B030D-6E8A-4147-A177-3AD203B41FA5}">
                      <a16:colId xmlns:a16="http://schemas.microsoft.com/office/drawing/2014/main" val="3183808101"/>
                    </a:ext>
                  </a:extLst>
                </a:gridCol>
                <a:gridCol w="493776">
                  <a:extLst>
                    <a:ext uri="{9D8B030D-6E8A-4147-A177-3AD203B41FA5}">
                      <a16:colId xmlns:a16="http://schemas.microsoft.com/office/drawing/2014/main" val="3062016155"/>
                    </a:ext>
                  </a:extLst>
                </a:gridCol>
                <a:gridCol w="493776">
                  <a:extLst>
                    <a:ext uri="{9D8B030D-6E8A-4147-A177-3AD203B41FA5}">
                      <a16:colId xmlns:a16="http://schemas.microsoft.com/office/drawing/2014/main" val="3320126571"/>
                    </a:ext>
                  </a:extLst>
                </a:gridCol>
                <a:gridCol w="493776">
                  <a:extLst>
                    <a:ext uri="{9D8B030D-6E8A-4147-A177-3AD203B41FA5}">
                      <a16:colId xmlns:a16="http://schemas.microsoft.com/office/drawing/2014/main" val="2243782433"/>
                    </a:ext>
                  </a:extLst>
                </a:gridCol>
                <a:gridCol w="493776">
                  <a:extLst>
                    <a:ext uri="{9D8B030D-6E8A-4147-A177-3AD203B41FA5}">
                      <a16:colId xmlns:a16="http://schemas.microsoft.com/office/drawing/2014/main" val="1776997273"/>
                    </a:ext>
                  </a:extLst>
                </a:gridCol>
                <a:gridCol w="493776">
                  <a:extLst>
                    <a:ext uri="{9D8B030D-6E8A-4147-A177-3AD203B41FA5}">
                      <a16:colId xmlns:a16="http://schemas.microsoft.com/office/drawing/2014/main" val="1855587705"/>
                    </a:ext>
                  </a:extLst>
                </a:gridCol>
                <a:gridCol w="493776">
                  <a:extLst>
                    <a:ext uri="{9D8B030D-6E8A-4147-A177-3AD203B41FA5}">
                      <a16:colId xmlns:a16="http://schemas.microsoft.com/office/drawing/2014/main" val="568066700"/>
                    </a:ext>
                  </a:extLst>
                </a:gridCol>
                <a:gridCol w="493776">
                  <a:extLst>
                    <a:ext uri="{9D8B030D-6E8A-4147-A177-3AD203B41FA5}">
                      <a16:colId xmlns:a16="http://schemas.microsoft.com/office/drawing/2014/main" val="4087203714"/>
                    </a:ext>
                  </a:extLst>
                </a:gridCol>
                <a:gridCol w="493776">
                  <a:extLst>
                    <a:ext uri="{9D8B030D-6E8A-4147-A177-3AD203B41FA5}">
                      <a16:colId xmlns:a16="http://schemas.microsoft.com/office/drawing/2014/main" val="302255579"/>
                    </a:ext>
                  </a:extLst>
                </a:gridCol>
                <a:gridCol w="493776">
                  <a:extLst>
                    <a:ext uri="{9D8B030D-6E8A-4147-A177-3AD203B41FA5}">
                      <a16:colId xmlns:a16="http://schemas.microsoft.com/office/drawing/2014/main" val="4197383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 Views</a:t>
                      </a:r>
                    </a:p>
                  </a:txBody>
                  <a:tcPr/>
                </a:tc>
                <a:extLst>
                  <a:ext uri="{0D108BD9-81ED-4DB2-BD59-A6C34878D82A}">
                    <a16:rowId xmlns:a16="http://schemas.microsoft.com/office/drawing/2014/main" val="3647736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Wintersport - 2026-03-27 13:23:19</a:t>
                      </a:r>
                      <a:r>
                        <a:rPr kumimoji="0" lang="de-DE" sz="1000" b="0" i="0" u="none" strike="noStrike" kern="1200" cap="none" spc="0" normalizeH="0" baseline="0" noProof="0">
                          <a:ln>
                            <a:noFill/>
                          </a:ln>
                          <a:solidFill>
                            <a:prstClr val="black"/>
                          </a:solidFill>
                          <a:effectLst/>
                          <a:uLnTx/>
                          <a:uFillTx/>
                          <a:latin typeface="Calibri"/>
                          <a:ea typeface="+mn-ea"/>
                          <a:cs typeface="+mn-cs"/>
                        </a:rPr>
                        <a:t>
 Gela Allmann kennt die Berge wie kaum jemand – bei einem Shooting stürzt die Skibergsteigerin 800 Meter in die Tiefe, überlebt aber schwerverletzt. In der neuen Podcastfolge "Pizza &amp; Pommes" erzählt die ARD-Expertin für Skibergsteigen wie der Sturz ihr Leben verändert hat, welche Gedanken in einem Moment zwischen Leben und Tod auftauchen und warum sie heute jede Sekunde bewusster
lebt.
Die neue Folge findet ihr wie immer in ARD Sounds und überall, wo es Podcasts gibt.
#BR24Wintersport #BR24Sport #PizzaUndPommes #FelixNeureuther #GelaAllmann #Skibergsteigen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49483</a:t>
                      </a:r>
                    </a:p>
                  </a:txBody>
                  <a:tcPr/>
                </a:tc>
                <a:extLst>
                  <a:ext uri="{0D108BD9-81ED-4DB2-BD59-A6C34878D82A}">
                    <a16:rowId xmlns:a16="http://schemas.microsoft.com/office/drawing/2014/main" val="1373919862"/>
                  </a:ext>
                </a:extLst>
              </a:tr>
            </a:tbl>
          </a:graphicData>
        </a:graphic>
      </p:graphicFrame>
      <p:sp>
        <p:nvSpPr>
          <p:cNvPr id="4" name="Text Placeholder 3">
            <a:extLst>
              <a:ext uri="{FF2B5EF4-FFF2-40B4-BE49-F238E27FC236}">
                <a16:creationId xmlns:a16="http://schemas.microsoft.com/office/drawing/2014/main" id="{FAD69715-6203-4545-9785-A4B7983E163B}"/>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23555125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0B332-5977-4A89-BCF5-3C9E83D3C924}"/>
              </a:ext>
            </a:extLst>
          </p:cNvPr>
          <p:cNvSpPr>
            <a:spLocks noGrp="1"/>
          </p:cNvSpPr>
          <p:nvPr>
            <p:ph type="title"/>
          </p:nvPr>
        </p:nvSpPr>
        <p:spPr/>
        <p:txBody>
          <a:bodyPr/>
          <a:lstStyle/>
          <a:p>
            <a:r>
              <a:rPr lang="de-DE"/>
              <a:t>Facebook Videos (über 90 Sek.) - sortiert nach 10 Sekunden Views | All profiles - 7 of 23</a:t>
            </a:r>
            <a:endParaRPr lang="en-US"/>
          </a:p>
        </p:txBody>
      </p:sp>
      <p:graphicFrame>
        <p:nvGraphicFramePr>
          <p:cNvPr id="5" name="Table Placeholder 4">
            <a:extLst>
              <a:ext uri="{FF2B5EF4-FFF2-40B4-BE49-F238E27FC236}">
                <a16:creationId xmlns:a16="http://schemas.microsoft.com/office/drawing/2014/main" id="{2342BFD8-AED5-4697-9E97-6E0D8388179B}"/>
              </a:ext>
            </a:extLst>
          </p:cNvPr>
          <p:cNvGraphicFramePr>
            <a:graphicFrameLocks noGrp="1"/>
          </p:cNvGraphicFramePr>
          <p:nvPr>
            <p:ph type="tbl" sz="quarter" idx="13"/>
            <p:extLst>
              <p:ext uri="{D42A27DB-BD31-4B8C-83A1-F6EECF244321}">
                <p14:modId xmlns:p14="http://schemas.microsoft.com/office/powerpoint/2010/main" val="4149409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243299633"/>
                    </a:ext>
                  </a:extLst>
                </a:gridCol>
                <a:gridCol w="493776">
                  <a:extLst>
                    <a:ext uri="{9D8B030D-6E8A-4147-A177-3AD203B41FA5}">
                      <a16:colId xmlns:a16="http://schemas.microsoft.com/office/drawing/2014/main" val="2703738897"/>
                    </a:ext>
                  </a:extLst>
                </a:gridCol>
                <a:gridCol w="493776">
                  <a:extLst>
                    <a:ext uri="{9D8B030D-6E8A-4147-A177-3AD203B41FA5}">
                      <a16:colId xmlns:a16="http://schemas.microsoft.com/office/drawing/2014/main" val="692263787"/>
                    </a:ext>
                  </a:extLst>
                </a:gridCol>
                <a:gridCol w="493776">
                  <a:extLst>
                    <a:ext uri="{9D8B030D-6E8A-4147-A177-3AD203B41FA5}">
                      <a16:colId xmlns:a16="http://schemas.microsoft.com/office/drawing/2014/main" val="3101955074"/>
                    </a:ext>
                  </a:extLst>
                </a:gridCol>
                <a:gridCol w="493776">
                  <a:extLst>
                    <a:ext uri="{9D8B030D-6E8A-4147-A177-3AD203B41FA5}">
                      <a16:colId xmlns:a16="http://schemas.microsoft.com/office/drawing/2014/main" val="1379035864"/>
                    </a:ext>
                  </a:extLst>
                </a:gridCol>
                <a:gridCol w="493776">
                  <a:extLst>
                    <a:ext uri="{9D8B030D-6E8A-4147-A177-3AD203B41FA5}">
                      <a16:colId xmlns:a16="http://schemas.microsoft.com/office/drawing/2014/main" val="971696759"/>
                    </a:ext>
                  </a:extLst>
                </a:gridCol>
                <a:gridCol w="493776">
                  <a:extLst>
                    <a:ext uri="{9D8B030D-6E8A-4147-A177-3AD203B41FA5}">
                      <a16:colId xmlns:a16="http://schemas.microsoft.com/office/drawing/2014/main" val="1168618150"/>
                    </a:ext>
                  </a:extLst>
                </a:gridCol>
                <a:gridCol w="493776">
                  <a:extLst>
                    <a:ext uri="{9D8B030D-6E8A-4147-A177-3AD203B41FA5}">
                      <a16:colId xmlns:a16="http://schemas.microsoft.com/office/drawing/2014/main" val="4096213334"/>
                    </a:ext>
                  </a:extLst>
                </a:gridCol>
                <a:gridCol w="493776">
                  <a:extLst>
                    <a:ext uri="{9D8B030D-6E8A-4147-A177-3AD203B41FA5}">
                      <a16:colId xmlns:a16="http://schemas.microsoft.com/office/drawing/2014/main" val="2703839829"/>
                    </a:ext>
                  </a:extLst>
                </a:gridCol>
                <a:gridCol w="493776">
                  <a:extLst>
                    <a:ext uri="{9D8B030D-6E8A-4147-A177-3AD203B41FA5}">
                      <a16:colId xmlns:a16="http://schemas.microsoft.com/office/drawing/2014/main" val="2993022161"/>
                    </a:ext>
                  </a:extLst>
                </a:gridCol>
                <a:gridCol w="493776">
                  <a:extLst>
                    <a:ext uri="{9D8B030D-6E8A-4147-A177-3AD203B41FA5}">
                      <a16:colId xmlns:a16="http://schemas.microsoft.com/office/drawing/2014/main" val="842339857"/>
                    </a:ext>
                  </a:extLst>
                </a:gridCol>
                <a:gridCol w="493776">
                  <a:extLst>
                    <a:ext uri="{9D8B030D-6E8A-4147-A177-3AD203B41FA5}">
                      <a16:colId xmlns:a16="http://schemas.microsoft.com/office/drawing/2014/main" val="3660350649"/>
                    </a:ext>
                  </a:extLst>
                </a:gridCol>
                <a:gridCol w="493776">
                  <a:extLst>
                    <a:ext uri="{9D8B030D-6E8A-4147-A177-3AD203B41FA5}">
                      <a16:colId xmlns:a16="http://schemas.microsoft.com/office/drawing/2014/main" val="240481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 Views</a:t>
                      </a:r>
                    </a:p>
                  </a:txBody>
                  <a:tcPr/>
                </a:tc>
                <a:extLst>
                  <a:ext uri="{0D108BD9-81ED-4DB2-BD59-A6C34878D82A}">
                    <a16:rowId xmlns:a16="http://schemas.microsoft.com/office/drawing/2014/main" val="2746775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Wintersport - 2026-03-28 11:17:06</a:t>
                      </a:r>
                      <a:r>
                        <a:rPr kumimoji="0" lang="de-DE" sz="1000" b="0" i="0" u="none" strike="noStrike" kern="1200" cap="none" spc="0" normalizeH="0" baseline="0" noProof="0">
                          <a:ln>
                            <a:noFill/>
                          </a:ln>
                          <a:solidFill>
                            <a:prstClr val="black"/>
                          </a:solidFill>
                          <a:effectLst/>
                          <a:uLnTx/>
                          <a:uFillTx/>
                          <a:latin typeface="Calibri"/>
                          <a:ea typeface="+mn-ea"/>
                          <a:cs typeface="+mn-cs"/>
                        </a:rPr>
                        <a:t>
 Bayerische Unterstützung zum Saisonabschluss! 👏
Die deutschen Skispringer rund um Karl Geiger sind beim letzten Teamwettbewerb der Saison auf Platz vier geflogen. Insbesondere der Ex-Weltmeister Geiger glänzte im ersten Durchgang mit 238,5 Metern - vielleicht auch wegen des besonderen Supports. 😉
#BR24Wintersport #KarlGeiger #Skifliegen #Tracht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88783</a:t>
                      </a:r>
                    </a:p>
                  </a:txBody>
                  <a:tcPr/>
                </a:tc>
                <a:extLst>
                  <a:ext uri="{0D108BD9-81ED-4DB2-BD59-A6C34878D82A}">
                    <a16:rowId xmlns:a16="http://schemas.microsoft.com/office/drawing/2014/main" val="169799732"/>
                  </a:ext>
                </a:extLst>
              </a:tr>
            </a:tbl>
          </a:graphicData>
        </a:graphic>
      </p:graphicFrame>
      <p:sp>
        <p:nvSpPr>
          <p:cNvPr id="4" name="Text Placeholder 3">
            <a:extLst>
              <a:ext uri="{FF2B5EF4-FFF2-40B4-BE49-F238E27FC236}">
                <a16:creationId xmlns:a16="http://schemas.microsoft.com/office/drawing/2014/main" id="{43FD2867-7CBB-4FEF-9D21-A909C286B61C}"/>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5333444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E6A8A-5A87-4090-BB50-89808EAAC099}"/>
              </a:ext>
            </a:extLst>
          </p:cNvPr>
          <p:cNvSpPr>
            <a:spLocks noGrp="1"/>
          </p:cNvSpPr>
          <p:nvPr>
            <p:ph type="title"/>
          </p:nvPr>
        </p:nvSpPr>
        <p:spPr/>
        <p:txBody>
          <a:bodyPr/>
          <a:lstStyle/>
          <a:p>
            <a:r>
              <a:rPr lang="de-DE"/>
              <a:t>Facebook Videos (über 90 Sek.) - sortiert nach 10 Sekunden Views | All profiles - 8 of 23</a:t>
            </a:r>
            <a:endParaRPr lang="en-US"/>
          </a:p>
        </p:txBody>
      </p:sp>
      <p:graphicFrame>
        <p:nvGraphicFramePr>
          <p:cNvPr id="5" name="Table Placeholder 4">
            <a:extLst>
              <a:ext uri="{FF2B5EF4-FFF2-40B4-BE49-F238E27FC236}">
                <a16:creationId xmlns:a16="http://schemas.microsoft.com/office/drawing/2014/main" id="{1DCAB1A2-15D2-4D14-A885-10AF298EAB24}"/>
              </a:ext>
            </a:extLst>
          </p:cNvPr>
          <p:cNvGraphicFramePr>
            <a:graphicFrameLocks noGrp="1"/>
          </p:cNvGraphicFramePr>
          <p:nvPr>
            <p:ph type="tbl" sz="quarter" idx="13"/>
            <p:extLst>
              <p:ext uri="{D42A27DB-BD31-4B8C-83A1-F6EECF244321}">
                <p14:modId xmlns:p14="http://schemas.microsoft.com/office/powerpoint/2010/main" val="3166211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582171954"/>
                    </a:ext>
                  </a:extLst>
                </a:gridCol>
                <a:gridCol w="493776">
                  <a:extLst>
                    <a:ext uri="{9D8B030D-6E8A-4147-A177-3AD203B41FA5}">
                      <a16:colId xmlns:a16="http://schemas.microsoft.com/office/drawing/2014/main" val="2899136501"/>
                    </a:ext>
                  </a:extLst>
                </a:gridCol>
                <a:gridCol w="493776">
                  <a:extLst>
                    <a:ext uri="{9D8B030D-6E8A-4147-A177-3AD203B41FA5}">
                      <a16:colId xmlns:a16="http://schemas.microsoft.com/office/drawing/2014/main" val="282194266"/>
                    </a:ext>
                  </a:extLst>
                </a:gridCol>
                <a:gridCol w="493776">
                  <a:extLst>
                    <a:ext uri="{9D8B030D-6E8A-4147-A177-3AD203B41FA5}">
                      <a16:colId xmlns:a16="http://schemas.microsoft.com/office/drawing/2014/main" val="4094343598"/>
                    </a:ext>
                  </a:extLst>
                </a:gridCol>
                <a:gridCol w="493776">
                  <a:extLst>
                    <a:ext uri="{9D8B030D-6E8A-4147-A177-3AD203B41FA5}">
                      <a16:colId xmlns:a16="http://schemas.microsoft.com/office/drawing/2014/main" val="2118852709"/>
                    </a:ext>
                  </a:extLst>
                </a:gridCol>
                <a:gridCol w="493776">
                  <a:extLst>
                    <a:ext uri="{9D8B030D-6E8A-4147-A177-3AD203B41FA5}">
                      <a16:colId xmlns:a16="http://schemas.microsoft.com/office/drawing/2014/main" val="3158583213"/>
                    </a:ext>
                  </a:extLst>
                </a:gridCol>
                <a:gridCol w="493776">
                  <a:extLst>
                    <a:ext uri="{9D8B030D-6E8A-4147-A177-3AD203B41FA5}">
                      <a16:colId xmlns:a16="http://schemas.microsoft.com/office/drawing/2014/main" val="1932641922"/>
                    </a:ext>
                  </a:extLst>
                </a:gridCol>
                <a:gridCol w="493776">
                  <a:extLst>
                    <a:ext uri="{9D8B030D-6E8A-4147-A177-3AD203B41FA5}">
                      <a16:colId xmlns:a16="http://schemas.microsoft.com/office/drawing/2014/main" val="393810449"/>
                    </a:ext>
                  </a:extLst>
                </a:gridCol>
                <a:gridCol w="493776">
                  <a:extLst>
                    <a:ext uri="{9D8B030D-6E8A-4147-A177-3AD203B41FA5}">
                      <a16:colId xmlns:a16="http://schemas.microsoft.com/office/drawing/2014/main" val="3089491803"/>
                    </a:ext>
                  </a:extLst>
                </a:gridCol>
                <a:gridCol w="493776">
                  <a:extLst>
                    <a:ext uri="{9D8B030D-6E8A-4147-A177-3AD203B41FA5}">
                      <a16:colId xmlns:a16="http://schemas.microsoft.com/office/drawing/2014/main" val="1788283189"/>
                    </a:ext>
                  </a:extLst>
                </a:gridCol>
                <a:gridCol w="493776">
                  <a:extLst>
                    <a:ext uri="{9D8B030D-6E8A-4147-A177-3AD203B41FA5}">
                      <a16:colId xmlns:a16="http://schemas.microsoft.com/office/drawing/2014/main" val="3819845552"/>
                    </a:ext>
                  </a:extLst>
                </a:gridCol>
                <a:gridCol w="493776">
                  <a:extLst>
                    <a:ext uri="{9D8B030D-6E8A-4147-A177-3AD203B41FA5}">
                      <a16:colId xmlns:a16="http://schemas.microsoft.com/office/drawing/2014/main" val="2418991762"/>
                    </a:ext>
                  </a:extLst>
                </a:gridCol>
                <a:gridCol w="493776">
                  <a:extLst>
                    <a:ext uri="{9D8B030D-6E8A-4147-A177-3AD203B41FA5}">
                      <a16:colId xmlns:a16="http://schemas.microsoft.com/office/drawing/2014/main" val="4162392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 Views</a:t>
                      </a:r>
                    </a:p>
                  </a:txBody>
                  <a:tcPr/>
                </a:tc>
                <a:extLst>
                  <a:ext uri="{0D108BD9-81ED-4DB2-BD59-A6C34878D82A}">
                    <a16:rowId xmlns:a16="http://schemas.microsoft.com/office/drawing/2014/main" val="3103280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Wintersport - 2026-03-28 11:57:23</a:t>
                      </a:r>
                      <a:r>
                        <a:rPr kumimoji="0" lang="de-DE" sz="1000" b="0" i="0" u="none" strike="noStrike" kern="1200" cap="none" spc="0" normalizeH="0" baseline="0" noProof="0">
                          <a:ln>
                            <a:noFill/>
                          </a:ln>
                          <a:solidFill>
                            <a:prstClr val="black"/>
                          </a:solidFill>
                          <a:effectLst/>
                          <a:uLnTx/>
                          <a:uFillTx/>
                          <a:latin typeface="Calibri"/>
                          <a:ea typeface="+mn-ea"/>
                          <a:cs typeface="+mn-cs"/>
                        </a:rPr>
                        <a:t>
 So geht Saisonfinale! 🔥
Beim letzten Weltcup-Wochenende im schwedischen Gällivare liefern die bayerischen Ski-Crosser ab: Killian Himmelsbach vom SC Sonthofen rast mit Platz drei zu seinem besten Karriereergebnis - bisher war Rang 16 seine persönliche Bestleistung. Bei den Frauen feiert Daniela Maier mit Platz zwei ihr siebtes Saison-Podium.
#BR24Wintersport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94594122"/>
                  </a:ext>
                </a:extLst>
              </a:tr>
            </a:tbl>
          </a:graphicData>
        </a:graphic>
      </p:graphicFrame>
      <p:sp>
        <p:nvSpPr>
          <p:cNvPr id="4" name="Text Placeholder 3">
            <a:extLst>
              <a:ext uri="{FF2B5EF4-FFF2-40B4-BE49-F238E27FC236}">
                <a16:creationId xmlns:a16="http://schemas.microsoft.com/office/drawing/2014/main" id="{88234923-4C91-4DE4-B9B0-B2625A0DBB90}"/>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7937714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52A61-00C8-4DFD-82FB-B77F57D90EEB}"/>
              </a:ext>
            </a:extLst>
          </p:cNvPr>
          <p:cNvSpPr>
            <a:spLocks noGrp="1"/>
          </p:cNvSpPr>
          <p:nvPr>
            <p:ph type="title"/>
          </p:nvPr>
        </p:nvSpPr>
        <p:spPr/>
        <p:txBody>
          <a:bodyPr/>
          <a:lstStyle/>
          <a:p>
            <a:r>
              <a:rPr lang="de-DE"/>
              <a:t>Facebook Videos (über 90 Sek.) - sortiert nach 10 Sekunden Views | All profiles - 9 of 23</a:t>
            </a:r>
            <a:endParaRPr lang="en-US"/>
          </a:p>
        </p:txBody>
      </p:sp>
      <p:graphicFrame>
        <p:nvGraphicFramePr>
          <p:cNvPr id="5" name="Table Placeholder 4">
            <a:extLst>
              <a:ext uri="{FF2B5EF4-FFF2-40B4-BE49-F238E27FC236}">
                <a16:creationId xmlns:a16="http://schemas.microsoft.com/office/drawing/2014/main" id="{AC26DEF0-2215-4A7D-9EDE-EF5F7D04EF6F}"/>
              </a:ext>
            </a:extLst>
          </p:cNvPr>
          <p:cNvGraphicFramePr>
            <a:graphicFrameLocks noGrp="1"/>
          </p:cNvGraphicFramePr>
          <p:nvPr>
            <p:ph type="tbl" sz="quarter" idx="13"/>
            <p:extLst>
              <p:ext uri="{D42A27DB-BD31-4B8C-83A1-F6EECF244321}">
                <p14:modId xmlns:p14="http://schemas.microsoft.com/office/powerpoint/2010/main" val="591195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812213045"/>
                    </a:ext>
                  </a:extLst>
                </a:gridCol>
                <a:gridCol w="493776">
                  <a:extLst>
                    <a:ext uri="{9D8B030D-6E8A-4147-A177-3AD203B41FA5}">
                      <a16:colId xmlns:a16="http://schemas.microsoft.com/office/drawing/2014/main" val="54677661"/>
                    </a:ext>
                  </a:extLst>
                </a:gridCol>
                <a:gridCol w="493776">
                  <a:extLst>
                    <a:ext uri="{9D8B030D-6E8A-4147-A177-3AD203B41FA5}">
                      <a16:colId xmlns:a16="http://schemas.microsoft.com/office/drawing/2014/main" val="2276785074"/>
                    </a:ext>
                  </a:extLst>
                </a:gridCol>
                <a:gridCol w="493776">
                  <a:extLst>
                    <a:ext uri="{9D8B030D-6E8A-4147-A177-3AD203B41FA5}">
                      <a16:colId xmlns:a16="http://schemas.microsoft.com/office/drawing/2014/main" val="2543175073"/>
                    </a:ext>
                  </a:extLst>
                </a:gridCol>
                <a:gridCol w="493776">
                  <a:extLst>
                    <a:ext uri="{9D8B030D-6E8A-4147-A177-3AD203B41FA5}">
                      <a16:colId xmlns:a16="http://schemas.microsoft.com/office/drawing/2014/main" val="2957276317"/>
                    </a:ext>
                  </a:extLst>
                </a:gridCol>
                <a:gridCol w="493776">
                  <a:extLst>
                    <a:ext uri="{9D8B030D-6E8A-4147-A177-3AD203B41FA5}">
                      <a16:colId xmlns:a16="http://schemas.microsoft.com/office/drawing/2014/main" val="653164321"/>
                    </a:ext>
                  </a:extLst>
                </a:gridCol>
                <a:gridCol w="493776">
                  <a:extLst>
                    <a:ext uri="{9D8B030D-6E8A-4147-A177-3AD203B41FA5}">
                      <a16:colId xmlns:a16="http://schemas.microsoft.com/office/drawing/2014/main" val="2560527586"/>
                    </a:ext>
                  </a:extLst>
                </a:gridCol>
                <a:gridCol w="493776">
                  <a:extLst>
                    <a:ext uri="{9D8B030D-6E8A-4147-A177-3AD203B41FA5}">
                      <a16:colId xmlns:a16="http://schemas.microsoft.com/office/drawing/2014/main" val="147192133"/>
                    </a:ext>
                  </a:extLst>
                </a:gridCol>
                <a:gridCol w="493776">
                  <a:extLst>
                    <a:ext uri="{9D8B030D-6E8A-4147-A177-3AD203B41FA5}">
                      <a16:colId xmlns:a16="http://schemas.microsoft.com/office/drawing/2014/main" val="2947966654"/>
                    </a:ext>
                  </a:extLst>
                </a:gridCol>
                <a:gridCol w="493776">
                  <a:extLst>
                    <a:ext uri="{9D8B030D-6E8A-4147-A177-3AD203B41FA5}">
                      <a16:colId xmlns:a16="http://schemas.microsoft.com/office/drawing/2014/main" val="1746514182"/>
                    </a:ext>
                  </a:extLst>
                </a:gridCol>
                <a:gridCol w="493776">
                  <a:extLst>
                    <a:ext uri="{9D8B030D-6E8A-4147-A177-3AD203B41FA5}">
                      <a16:colId xmlns:a16="http://schemas.microsoft.com/office/drawing/2014/main" val="524815342"/>
                    </a:ext>
                  </a:extLst>
                </a:gridCol>
                <a:gridCol w="493776">
                  <a:extLst>
                    <a:ext uri="{9D8B030D-6E8A-4147-A177-3AD203B41FA5}">
                      <a16:colId xmlns:a16="http://schemas.microsoft.com/office/drawing/2014/main" val="2193271526"/>
                    </a:ext>
                  </a:extLst>
                </a:gridCol>
                <a:gridCol w="493776">
                  <a:extLst>
                    <a:ext uri="{9D8B030D-6E8A-4147-A177-3AD203B41FA5}">
                      <a16:colId xmlns:a16="http://schemas.microsoft.com/office/drawing/2014/main" val="1517670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 Views</a:t>
                      </a:r>
                    </a:p>
                  </a:txBody>
                  <a:tcPr/>
                </a:tc>
                <a:extLst>
                  <a:ext uri="{0D108BD9-81ED-4DB2-BD59-A6C34878D82A}">
                    <a16:rowId xmlns:a16="http://schemas.microsoft.com/office/drawing/2014/main" val="4232436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Wintersport - 2026-03-28 16:17:03</a:t>
                      </a:r>
                      <a:r>
                        <a:rPr kumimoji="0" lang="de-DE" sz="1000" b="0" i="0" u="none" strike="noStrike" kern="1200" cap="none" spc="0" normalizeH="0" baseline="0" noProof="0">
                          <a:ln>
                            <a:noFill/>
                          </a:ln>
                          <a:solidFill>
                            <a:prstClr val="black"/>
                          </a:solidFill>
                          <a:effectLst/>
                          <a:uLnTx/>
                          <a:uFillTx/>
                          <a:latin typeface="Calibri"/>
                          <a:ea typeface="+mn-ea"/>
                          <a:cs typeface="+mn-cs"/>
                        </a:rPr>
                        <a:t>
 Das Ende einer ganz großen Karriere! 🫶
Nach 14 Jahren im Weltcup macht Katharina Schmid Schluss. In Planica hat Schmid ihren letzten Wettkampfsprung absolviert und wurde anschließen von Freunden und Weggefährten im Auslauf empfangen.
#BR24Wintersport #KatharinaSchmid #Skispringen #Karriereende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48999</a:t>
                      </a:r>
                    </a:p>
                  </a:txBody>
                  <a:tcPr/>
                </a:tc>
                <a:extLst>
                  <a:ext uri="{0D108BD9-81ED-4DB2-BD59-A6C34878D82A}">
                    <a16:rowId xmlns:a16="http://schemas.microsoft.com/office/drawing/2014/main" val="1557015586"/>
                  </a:ext>
                </a:extLst>
              </a:tr>
            </a:tbl>
          </a:graphicData>
        </a:graphic>
      </p:graphicFrame>
      <p:sp>
        <p:nvSpPr>
          <p:cNvPr id="4" name="Text Placeholder 3">
            <a:extLst>
              <a:ext uri="{FF2B5EF4-FFF2-40B4-BE49-F238E27FC236}">
                <a16:creationId xmlns:a16="http://schemas.microsoft.com/office/drawing/2014/main" id="{65719F26-CD7E-4E17-80CA-A6ACE537799D}"/>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0295252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28225-F22C-4E93-B69A-CADE70B74FB0}"/>
              </a:ext>
            </a:extLst>
          </p:cNvPr>
          <p:cNvSpPr>
            <a:spLocks noGrp="1"/>
          </p:cNvSpPr>
          <p:nvPr>
            <p:ph type="title"/>
          </p:nvPr>
        </p:nvSpPr>
        <p:spPr/>
        <p:txBody>
          <a:bodyPr/>
          <a:lstStyle/>
          <a:p>
            <a:r>
              <a:rPr lang="de-DE"/>
              <a:t>Facebook Videos (über 90 Sek.) - sortiert nach 10 Sekunden Views | All profiles - 10 of 23</a:t>
            </a:r>
            <a:endParaRPr lang="en-US"/>
          </a:p>
        </p:txBody>
      </p:sp>
      <p:graphicFrame>
        <p:nvGraphicFramePr>
          <p:cNvPr id="5" name="Table Placeholder 4">
            <a:extLst>
              <a:ext uri="{FF2B5EF4-FFF2-40B4-BE49-F238E27FC236}">
                <a16:creationId xmlns:a16="http://schemas.microsoft.com/office/drawing/2014/main" id="{347156A3-B4E7-4386-A510-7C3762756644}"/>
              </a:ext>
            </a:extLst>
          </p:cNvPr>
          <p:cNvGraphicFramePr>
            <a:graphicFrameLocks noGrp="1"/>
          </p:cNvGraphicFramePr>
          <p:nvPr>
            <p:ph type="tbl" sz="quarter" idx="13"/>
            <p:extLst>
              <p:ext uri="{D42A27DB-BD31-4B8C-83A1-F6EECF244321}">
                <p14:modId xmlns:p14="http://schemas.microsoft.com/office/powerpoint/2010/main" val="3744537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240044630"/>
                    </a:ext>
                  </a:extLst>
                </a:gridCol>
                <a:gridCol w="493776">
                  <a:extLst>
                    <a:ext uri="{9D8B030D-6E8A-4147-A177-3AD203B41FA5}">
                      <a16:colId xmlns:a16="http://schemas.microsoft.com/office/drawing/2014/main" val="1032676189"/>
                    </a:ext>
                  </a:extLst>
                </a:gridCol>
                <a:gridCol w="493776">
                  <a:extLst>
                    <a:ext uri="{9D8B030D-6E8A-4147-A177-3AD203B41FA5}">
                      <a16:colId xmlns:a16="http://schemas.microsoft.com/office/drawing/2014/main" val="1172552503"/>
                    </a:ext>
                  </a:extLst>
                </a:gridCol>
                <a:gridCol w="493776">
                  <a:extLst>
                    <a:ext uri="{9D8B030D-6E8A-4147-A177-3AD203B41FA5}">
                      <a16:colId xmlns:a16="http://schemas.microsoft.com/office/drawing/2014/main" val="1117524271"/>
                    </a:ext>
                  </a:extLst>
                </a:gridCol>
                <a:gridCol w="493776">
                  <a:extLst>
                    <a:ext uri="{9D8B030D-6E8A-4147-A177-3AD203B41FA5}">
                      <a16:colId xmlns:a16="http://schemas.microsoft.com/office/drawing/2014/main" val="2369543960"/>
                    </a:ext>
                  </a:extLst>
                </a:gridCol>
                <a:gridCol w="493776">
                  <a:extLst>
                    <a:ext uri="{9D8B030D-6E8A-4147-A177-3AD203B41FA5}">
                      <a16:colId xmlns:a16="http://schemas.microsoft.com/office/drawing/2014/main" val="4133162913"/>
                    </a:ext>
                  </a:extLst>
                </a:gridCol>
                <a:gridCol w="493776">
                  <a:extLst>
                    <a:ext uri="{9D8B030D-6E8A-4147-A177-3AD203B41FA5}">
                      <a16:colId xmlns:a16="http://schemas.microsoft.com/office/drawing/2014/main" val="2876351475"/>
                    </a:ext>
                  </a:extLst>
                </a:gridCol>
                <a:gridCol w="493776">
                  <a:extLst>
                    <a:ext uri="{9D8B030D-6E8A-4147-A177-3AD203B41FA5}">
                      <a16:colId xmlns:a16="http://schemas.microsoft.com/office/drawing/2014/main" val="699623628"/>
                    </a:ext>
                  </a:extLst>
                </a:gridCol>
                <a:gridCol w="493776">
                  <a:extLst>
                    <a:ext uri="{9D8B030D-6E8A-4147-A177-3AD203B41FA5}">
                      <a16:colId xmlns:a16="http://schemas.microsoft.com/office/drawing/2014/main" val="2757065415"/>
                    </a:ext>
                  </a:extLst>
                </a:gridCol>
                <a:gridCol w="493776">
                  <a:extLst>
                    <a:ext uri="{9D8B030D-6E8A-4147-A177-3AD203B41FA5}">
                      <a16:colId xmlns:a16="http://schemas.microsoft.com/office/drawing/2014/main" val="2165965774"/>
                    </a:ext>
                  </a:extLst>
                </a:gridCol>
                <a:gridCol w="493776">
                  <a:extLst>
                    <a:ext uri="{9D8B030D-6E8A-4147-A177-3AD203B41FA5}">
                      <a16:colId xmlns:a16="http://schemas.microsoft.com/office/drawing/2014/main" val="1195002505"/>
                    </a:ext>
                  </a:extLst>
                </a:gridCol>
                <a:gridCol w="493776">
                  <a:extLst>
                    <a:ext uri="{9D8B030D-6E8A-4147-A177-3AD203B41FA5}">
                      <a16:colId xmlns:a16="http://schemas.microsoft.com/office/drawing/2014/main" val="1046351279"/>
                    </a:ext>
                  </a:extLst>
                </a:gridCol>
                <a:gridCol w="493776">
                  <a:extLst>
                    <a:ext uri="{9D8B030D-6E8A-4147-A177-3AD203B41FA5}">
                      <a16:colId xmlns:a16="http://schemas.microsoft.com/office/drawing/2014/main" val="3200205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 Views</a:t>
                      </a:r>
                    </a:p>
                  </a:txBody>
                  <a:tcPr/>
                </a:tc>
                <a:extLst>
                  <a:ext uri="{0D108BD9-81ED-4DB2-BD59-A6C34878D82A}">
                    <a16:rowId xmlns:a16="http://schemas.microsoft.com/office/drawing/2014/main" val="3913364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Wintersport - 2026-03-28 18:01:16</a:t>
                      </a:r>
                      <a:r>
                        <a:rPr kumimoji="0" lang="de-DE" sz="1000" b="0" i="0" u="none" strike="noStrike" kern="1200" cap="none" spc="0" normalizeH="0" baseline="0" noProof="0">
                          <a:ln>
                            <a:noFill/>
                          </a:ln>
                          <a:solidFill>
                            <a:prstClr val="black"/>
                          </a:solidFill>
                          <a:effectLst/>
                          <a:uLnTx/>
                          <a:uFillTx/>
                          <a:latin typeface="Calibri"/>
                          <a:ea typeface="+mn-ea"/>
                          <a:cs typeface="+mn-cs"/>
                        </a:rPr>
                        <a:t>
 Skispringerin Katharina Schmid hat beim Skiflug-Weltcup in Planica mit großen Emotionen ihre erfolgreiche Karriere beendet. 👏
Die Oberstdorferin prägte das deutsche Frauen-Skispringen über rund ein Jahrzehnt wie niemand sonst. Sie gewann unter anderem sieben WM-Goldmedaillen - drei davon 2023 in Planica. Dazu holte sie 2018 und 2022 jeweils Olympia-Silber auf der Normalschanze. Einzig olympisches Gold blieb ihr verwehrt.
#BR24Wintersport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19731676"/>
                  </a:ext>
                </a:extLst>
              </a:tr>
            </a:tbl>
          </a:graphicData>
        </a:graphic>
      </p:graphicFrame>
      <p:sp>
        <p:nvSpPr>
          <p:cNvPr id="4" name="Text Placeholder 3">
            <a:extLst>
              <a:ext uri="{FF2B5EF4-FFF2-40B4-BE49-F238E27FC236}">
                <a16:creationId xmlns:a16="http://schemas.microsoft.com/office/drawing/2014/main" id="{162430D3-6FCC-42F9-A424-754C68440972}"/>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8665360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61FF-95BA-4693-B796-07C45602E2CA}"/>
              </a:ext>
            </a:extLst>
          </p:cNvPr>
          <p:cNvSpPr>
            <a:spLocks noGrp="1"/>
          </p:cNvSpPr>
          <p:nvPr>
            <p:ph type="title"/>
          </p:nvPr>
        </p:nvSpPr>
        <p:spPr/>
        <p:txBody>
          <a:bodyPr/>
          <a:lstStyle/>
          <a:p>
            <a:r>
              <a:rPr lang="de-DE"/>
              <a:t>Facebook Videos (über 90 Sek.) - sortiert nach 10 Sekunden Views | All profiles - 11 of 23</a:t>
            </a:r>
            <a:endParaRPr lang="en-US"/>
          </a:p>
        </p:txBody>
      </p:sp>
      <p:graphicFrame>
        <p:nvGraphicFramePr>
          <p:cNvPr id="5" name="Table Placeholder 4">
            <a:extLst>
              <a:ext uri="{FF2B5EF4-FFF2-40B4-BE49-F238E27FC236}">
                <a16:creationId xmlns:a16="http://schemas.microsoft.com/office/drawing/2014/main" id="{C811A621-443A-4C41-8FD7-A4FF209A19EF}"/>
              </a:ext>
            </a:extLst>
          </p:cNvPr>
          <p:cNvGraphicFramePr>
            <a:graphicFrameLocks noGrp="1"/>
          </p:cNvGraphicFramePr>
          <p:nvPr>
            <p:ph type="tbl" sz="quarter" idx="13"/>
            <p:extLst>
              <p:ext uri="{D42A27DB-BD31-4B8C-83A1-F6EECF244321}">
                <p14:modId xmlns:p14="http://schemas.microsoft.com/office/powerpoint/2010/main" val="2216121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481489828"/>
                    </a:ext>
                  </a:extLst>
                </a:gridCol>
                <a:gridCol w="493776">
                  <a:extLst>
                    <a:ext uri="{9D8B030D-6E8A-4147-A177-3AD203B41FA5}">
                      <a16:colId xmlns:a16="http://schemas.microsoft.com/office/drawing/2014/main" val="2245077183"/>
                    </a:ext>
                  </a:extLst>
                </a:gridCol>
                <a:gridCol w="493776">
                  <a:extLst>
                    <a:ext uri="{9D8B030D-6E8A-4147-A177-3AD203B41FA5}">
                      <a16:colId xmlns:a16="http://schemas.microsoft.com/office/drawing/2014/main" val="3696352727"/>
                    </a:ext>
                  </a:extLst>
                </a:gridCol>
                <a:gridCol w="493776">
                  <a:extLst>
                    <a:ext uri="{9D8B030D-6E8A-4147-A177-3AD203B41FA5}">
                      <a16:colId xmlns:a16="http://schemas.microsoft.com/office/drawing/2014/main" val="3362853302"/>
                    </a:ext>
                  </a:extLst>
                </a:gridCol>
                <a:gridCol w="493776">
                  <a:extLst>
                    <a:ext uri="{9D8B030D-6E8A-4147-A177-3AD203B41FA5}">
                      <a16:colId xmlns:a16="http://schemas.microsoft.com/office/drawing/2014/main" val="2683315953"/>
                    </a:ext>
                  </a:extLst>
                </a:gridCol>
                <a:gridCol w="493776">
                  <a:extLst>
                    <a:ext uri="{9D8B030D-6E8A-4147-A177-3AD203B41FA5}">
                      <a16:colId xmlns:a16="http://schemas.microsoft.com/office/drawing/2014/main" val="899104795"/>
                    </a:ext>
                  </a:extLst>
                </a:gridCol>
                <a:gridCol w="493776">
                  <a:extLst>
                    <a:ext uri="{9D8B030D-6E8A-4147-A177-3AD203B41FA5}">
                      <a16:colId xmlns:a16="http://schemas.microsoft.com/office/drawing/2014/main" val="1692321813"/>
                    </a:ext>
                  </a:extLst>
                </a:gridCol>
                <a:gridCol w="493776">
                  <a:extLst>
                    <a:ext uri="{9D8B030D-6E8A-4147-A177-3AD203B41FA5}">
                      <a16:colId xmlns:a16="http://schemas.microsoft.com/office/drawing/2014/main" val="1467535372"/>
                    </a:ext>
                  </a:extLst>
                </a:gridCol>
                <a:gridCol w="493776">
                  <a:extLst>
                    <a:ext uri="{9D8B030D-6E8A-4147-A177-3AD203B41FA5}">
                      <a16:colId xmlns:a16="http://schemas.microsoft.com/office/drawing/2014/main" val="1832268002"/>
                    </a:ext>
                  </a:extLst>
                </a:gridCol>
                <a:gridCol w="493776">
                  <a:extLst>
                    <a:ext uri="{9D8B030D-6E8A-4147-A177-3AD203B41FA5}">
                      <a16:colId xmlns:a16="http://schemas.microsoft.com/office/drawing/2014/main" val="292383606"/>
                    </a:ext>
                  </a:extLst>
                </a:gridCol>
                <a:gridCol w="493776">
                  <a:extLst>
                    <a:ext uri="{9D8B030D-6E8A-4147-A177-3AD203B41FA5}">
                      <a16:colId xmlns:a16="http://schemas.microsoft.com/office/drawing/2014/main" val="965599153"/>
                    </a:ext>
                  </a:extLst>
                </a:gridCol>
                <a:gridCol w="493776">
                  <a:extLst>
                    <a:ext uri="{9D8B030D-6E8A-4147-A177-3AD203B41FA5}">
                      <a16:colId xmlns:a16="http://schemas.microsoft.com/office/drawing/2014/main" val="2690506921"/>
                    </a:ext>
                  </a:extLst>
                </a:gridCol>
                <a:gridCol w="493776">
                  <a:extLst>
                    <a:ext uri="{9D8B030D-6E8A-4147-A177-3AD203B41FA5}">
                      <a16:colId xmlns:a16="http://schemas.microsoft.com/office/drawing/2014/main" val="2997112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 Views</a:t>
                      </a:r>
                    </a:p>
                  </a:txBody>
                  <a:tcPr/>
                </a:tc>
                <a:extLst>
                  <a:ext uri="{0D108BD9-81ED-4DB2-BD59-A6C34878D82A}">
                    <a16:rowId xmlns:a16="http://schemas.microsoft.com/office/drawing/2014/main" val="3094537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Wintersport - 2026-03-29 05:30:36</a:t>
                      </a:r>
                      <a:r>
                        <a:rPr kumimoji="0" lang="de-DE" sz="1000" b="0" i="0" u="none" strike="noStrike" kern="1200" cap="none" spc="0" normalizeH="0" baseline="0" noProof="0">
                          <a:ln>
                            <a:noFill/>
                          </a:ln>
                          <a:solidFill>
                            <a:prstClr val="black"/>
                          </a:solidFill>
                          <a:effectLst/>
                          <a:uLnTx/>
                          <a:uFillTx/>
                          <a:latin typeface="Calibri"/>
                          <a:ea typeface="+mn-ea"/>
                          <a:cs typeface="+mn-cs"/>
                        </a:rPr>
                        <a:t>
 Zu starker Wind in Panica? Für die Skispringerinnen kein Problem! 😅
Selina Freitag und Co. nutzen die Unterbrechung für einen kleinen Powernap. 
#BR24Wintersport #Skifliegen #Planica #Wind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81952</a:t>
                      </a:r>
                    </a:p>
                  </a:txBody>
                  <a:tcPr/>
                </a:tc>
                <a:extLst>
                  <a:ext uri="{0D108BD9-81ED-4DB2-BD59-A6C34878D82A}">
                    <a16:rowId xmlns:a16="http://schemas.microsoft.com/office/drawing/2014/main" val="3034002219"/>
                  </a:ext>
                </a:extLst>
              </a:tr>
            </a:tbl>
          </a:graphicData>
        </a:graphic>
      </p:graphicFrame>
      <p:sp>
        <p:nvSpPr>
          <p:cNvPr id="4" name="Text Placeholder 3">
            <a:extLst>
              <a:ext uri="{FF2B5EF4-FFF2-40B4-BE49-F238E27FC236}">
                <a16:creationId xmlns:a16="http://schemas.microsoft.com/office/drawing/2014/main" id="{D6531503-D6A3-4CE6-96EA-B6155945ED09}"/>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8702108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428EF-00EC-4EB8-9736-8CBF2F0D7E2E}"/>
              </a:ext>
            </a:extLst>
          </p:cNvPr>
          <p:cNvSpPr>
            <a:spLocks noGrp="1"/>
          </p:cNvSpPr>
          <p:nvPr>
            <p:ph type="title"/>
          </p:nvPr>
        </p:nvSpPr>
        <p:spPr/>
        <p:txBody>
          <a:bodyPr/>
          <a:lstStyle/>
          <a:p>
            <a:r>
              <a:rPr lang="de-DE"/>
              <a:t>Facebook Videos (über 90 Sek.) - sortiert nach 10 Sekunden Views | All profiles - 12 of 23</a:t>
            </a:r>
            <a:endParaRPr lang="en-US"/>
          </a:p>
        </p:txBody>
      </p:sp>
      <p:graphicFrame>
        <p:nvGraphicFramePr>
          <p:cNvPr id="5" name="Table Placeholder 4">
            <a:extLst>
              <a:ext uri="{FF2B5EF4-FFF2-40B4-BE49-F238E27FC236}">
                <a16:creationId xmlns:a16="http://schemas.microsoft.com/office/drawing/2014/main" id="{4E368CF9-63AA-4EFB-BD40-D81517325EE9}"/>
              </a:ext>
            </a:extLst>
          </p:cNvPr>
          <p:cNvGraphicFramePr>
            <a:graphicFrameLocks noGrp="1"/>
          </p:cNvGraphicFramePr>
          <p:nvPr>
            <p:ph type="tbl" sz="quarter" idx="13"/>
            <p:extLst>
              <p:ext uri="{D42A27DB-BD31-4B8C-83A1-F6EECF244321}">
                <p14:modId xmlns:p14="http://schemas.microsoft.com/office/powerpoint/2010/main" val="989505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735955556"/>
                    </a:ext>
                  </a:extLst>
                </a:gridCol>
                <a:gridCol w="493776">
                  <a:extLst>
                    <a:ext uri="{9D8B030D-6E8A-4147-A177-3AD203B41FA5}">
                      <a16:colId xmlns:a16="http://schemas.microsoft.com/office/drawing/2014/main" val="2614203087"/>
                    </a:ext>
                  </a:extLst>
                </a:gridCol>
                <a:gridCol w="493776">
                  <a:extLst>
                    <a:ext uri="{9D8B030D-6E8A-4147-A177-3AD203B41FA5}">
                      <a16:colId xmlns:a16="http://schemas.microsoft.com/office/drawing/2014/main" val="901550532"/>
                    </a:ext>
                  </a:extLst>
                </a:gridCol>
                <a:gridCol w="493776">
                  <a:extLst>
                    <a:ext uri="{9D8B030D-6E8A-4147-A177-3AD203B41FA5}">
                      <a16:colId xmlns:a16="http://schemas.microsoft.com/office/drawing/2014/main" val="2011647861"/>
                    </a:ext>
                  </a:extLst>
                </a:gridCol>
                <a:gridCol w="493776">
                  <a:extLst>
                    <a:ext uri="{9D8B030D-6E8A-4147-A177-3AD203B41FA5}">
                      <a16:colId xmlns:a16="http://schemas.microsoft.com/office/drawing/2014/main" val="1452570185"/>
                    </a:ext>
                  </a:extLst>
                </a:gridCol>
                <a:gridCol w="493776">
                  <a:extLst>
                    <a:ext uri="{9D8B030D-6E8A-4147-A177-3AD203B41FA5}">
                      <a16:colId xmlns:a16="http://schemas.microsoft.com/office/drawing/2014/main" val="436854213"/>
                    </a:ext>
                  </a:extLst>
                </a:gridCol>
                <a:gridCol w="493776">
                  <a:extLst>
                    <a:ext uri="{9D8B030D-6E8A-4147-A177-3AD203B41FA5}">
                      <a16:colId xmlns:a16="http://schemas.microsoft.com/office/drawing/2014/main" val="3585550685"/>
                    </a:ext>
                  </a:extLst>
                </a:gridCol>
                <a:gridCol w="493776">
                  <a:extLst>
                    <a:ext uri="{9D8B030D-6E8A-4147-A177-3AD203B41FA5}">
                      <a16:colId xmlns:a16="http://schemas.microsoft.com/office/drawing/2014/main" val="956664715"/>
                    </a:ext>
                  </a:extLst>
                </a:gridCol>
                <a:gridCol w="493776">
                  <a:extLst>
                    <a:ext uri="{9D8B030D-6E8A-4147-A177-3AD203B41FA5}">
                      <a16:colId xmlns:a16="http://schemas.microsoft.com/office/drawing/2014/main" val="988310683"/>
                    </a:ext>
                  </a:extLst>
                </a:gridCol>
                <a:gridCol w="493776">
                  <a:extLst>
                    <a:ext uri="{9D8B030D-6E8A-4147-A177-3AD203B41FA5}">
                      <a16:colId xmlns:a16="http://schemas.microsoft.com/office/drawing/2014/main" val="866788459"/>
                    </a:ext>
                  </a:extLst>
                </a:gridCol>
                <a:gridCol w="493776">
                  <a:extLst>
                    <a:ext uri="{9D8B030D-6E8A-4147-A177-3AD203B41FA5}">
                      <a16:colId xmlns:a16="http://schemas.microsoft.com/office/drawing/2014/main" val="3769782695"/>
                    </a:ext>
                  </a:extLst>
                </a:gridCol>
                <a:gridCol w="493776">
                  <a:extLst>
                    <a:ext uri="{9D8B030D-6E8A-4147-A177-3AD203B41FA5}">
                      <a16:colId xmlns:a16="http://schemas.microsoft.com/office/drawing/2014/main" val="2847469279"/>
                    </a:ext>
                  </a:extLst>
                </a:gridCol>
                <a:gridCol w="493776">
                  <a:extLst>
                    <a:ext uri="{9D8B030D-6E8A-4147-A177-3AD203B41FA5}">
                      <a16:colId xmlns:a16="http://schemas.microsoft.com/office/drawing/2014/main" val="980026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 Views</a:t>
                      </a:r>
                    </a:p>
                  </a:txBody>
                  <a:tcPr/>
                </a:tc>
                <a:extLst>
                  <a:ext uri="{0D108BD9-81ED-4DB2-BD59-A6C34878D82A}">
                    <a16:rowId xmlns:a16="http://schemas.microsoft.com/office/drawing/2014/main" val="2433555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Wintersport - 2026-03-29 08:18:52</a:t>
                      </a:r>
                      <a:r>
                        <a:rPr kumimoji="0" lang="de-DE" sz="1000" b="0" i="0" u="none" strike="noStrike" kern="1200" cap="none" spc="0" normalizeH="0" baseline="0" noProof="0">
                          <a:ln>
                            <a:noFill/>
                          </a:ln>
                          <a:solidFill>
                            <a:prstClr val="black"/>
                          </a:solidFill>
                          <a:effectLst/>
                          <a:uLnTx/>
                          <a:uFillTx/>
                          <a:latin typeface="Calibri"/>
                          <a:ea typeface="+mn-ea"/>
                          <a:cs typeface="+mn-cs"/>
                        </a:rPr>
                        <a:t>
 Er ist erst der zweite Deutsche, dem das gelingt! 🤩
Snowboardcrosser Leon Ulbricht hat sich in einem Herzschlagfinale die große Kristallkugel gesichert. Der 21-Jährige war mit einem einzigen Punkt Vorsprung auf den Franzosen Chollet in den Showdown gegangen. Beim letzten Rennen der Saison im kanadischen Mount St. Anne raste der Allgäuer auf Rang zwei und verwies damit die Konkurrenten Aidan Chollet und Adam Lambert im Rennen um den Gesamtweltcup auf die Plätze. Ulbricht ist nach Martin Nörl der zweite Deutsche, der den Gesamtweltcup (2021/22 und 2022/23) gewinnen konnte.
#BR24Wintersport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73711038"/>
                  </a:ext>
                </a:extLst>
              </a:tr>
            </a:tbl>
          </a:graphicData>
        </a:graphic>
      </p:graphicFrame>
      <p:sp>
        <p:nvSpPr>
          <p:cNvPr id="4" name="Text Placeholder 3">
            <a:extLst>
              <a:ext uri="{FF2B5EF4-FFF2-40B4-BE49-F238E27FC236}">
                <a16:creationId xmlns:a16="http://schemas.microsoft.com/office/drawing/2014/main" id="{D51CBF4A-1A21-4F74-8B6F-7DD7F349A59D}"/>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4682096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70BFA-6A96-4D42-AFF9-DCF27A4CDF39}"/>
              </a:ext>
            </a:extLst>
          </p:cNvPr>
          <p:cNvSpPr>
            <a:spLocks noGrp="1"/>
          </p:cNvSpPr>
          <p:nvPr>
            <p:ph type="title"/>
          </p:nvPr>
        </p:nvSpPr>
        <p:spPr/>
        <p:txBody>
          <a:bodyPr/>
          <a:lstStyle/>
          <a:p>
            <a:r>
              <a:rPr lang="de-DE"/>
              <a:t>Facebook Videos (über 90 Sek.) - sortiert nach 10 Sekunden Views | All profiles - 13 of 23</a:t>
            </a:r>
            <a:endParaRPr lang="en-US"/>
          </a:p>
        </p:txBody>
      </p:sp>
      <p:graphicFrame>
        <p:nvGraphicFramePr>
          <p:cNvPr id="5" name="Table Placeholder 4">
            <a:extLst>
              <a:ext uri="{FF2B5EF4-FFF2-40B4-BE49-F238E27FC236}">
                <a16:creationId xmlns:a16="http://schemas.microsoft.com/office/drawing/2014/main" id="{34B3D673-3F0C-4FC4-95A3-516E1DEB96D9}"/>
              </a:ext>
            </a:extLst>
          </p:cNvPr>
          <p:cNvGraphicFramePr>
            <a:graphicFrameLocks noGrp="1"/>
          </p:cNvGraphicFramePr>
          <p:nvPr>
            <p:ph type="tbl" sz="quarter" idx="13"/>
            <p:extLst>
              <p:ext uri="{D42A27DB-BD31-4B8C-83A1-F6EECF244321}">
                <p14:modId xmlns:p14="http://schemas.microsoft.com/office/powerpoint/2010/main" val="3132769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17220272"/>
                    </a:ext>
                  </a:extLst>
                </a:gridCol>
                <a:gridCol w="493776">
                  <a:extLst>
                    <a:ext uri="{9D8B030D-6E8A-4147-A177-3AD203B41FA5}">
                      <a16:colId xmlns:a16="http://schemas.microsoft.com/office/drawing/2014/main" val="3772343182"/>
                    </a:ext>
                  </a:extLst>
                </a:gridCol>
                <a:gridCol w="493776">
                  <a:extLst>
                    <a:ext uri="{9D8B030D-6E8A-4147-A177-3AD203B41FA5}">
                      <a16:colId xmlns:a16="http://schemas.microsoft.com/office/drawing/2014/main" val="72142292"/>
                    </a:ext>
                  </a:extLst>
                </a:gridCol>
                <a:gridCol w="493776">
                  <a:extLst>
                    <a:ext uri="{9D8B030D-6E8A-4147-A177-3AD203B41FA5}">
                      <a16:colId xmlns:a16="http://schemas.microsoft.com/office/drawing/2014/main" val="146784072"/>
                    </a:ext>
                  </a:extLst>
                </a:gridCol>
                <a:gridCol w="493776">
                  <a:extLst>
                    <a:ext uri="{9D8B030D-6E8A-4147-A177-3AD203B41FA5}">
                      <a16:colId xmlns:a16="http://schemas.microsoft.com/office/drawing/2014/main" val="2800789131"/>
                    </a:ext>
                  </a:extLst>
                </a:gridCol>
                <a:gridCol w="493776">
                  <a:extLst>
                    <a:ext uri="{9D8B030D-6E8A-4147-A177-3AD203B41FA5}">
                      <a16:colId xmlns:a16="http://schemas.microsoft.com/office/drawing/2014/main" val="467210472"/>
                    </a:ext>
                  </a:extLst>
                </a:gridCol>
                <a:gridCol w="493776">
                  <a:extLst>
                    <a:ext uri="{9D8B030D-6E8A-4147-A177-3AD203B41FA5}">
                      <a16:colId xmlns:a16="http://schemas.microsoft.com/office/drawing/2014/main" val="1787432494"/>
                    </a:ext>
                  </a:extLst>
                </a:gridCol>
                <a:gridCol w="493776">
                  <a:extLst>
                    <a:ext uri="{9D8B030D-6E8A-4147-A177-3AD203B41FA5}">
                      <a16:colId xmlns:a16="http://schemas.microsoft.com/office/drawing/2014/main" val="1712122350"/>
                    </a:ext>
                  </a:extLst>
                </a:gridCol>
                <a:gridCol w="493776">
                  <a:extLst>
                    <a:ext uri="{9D8B030D-6E8A-4147-A177-3AD203B41FA5}">
                      <a16:colId xmlns:a16="http://schemas.microsoft.com/office/drawing/2014/main" val="1036259240"/>
                    </a:ext>
                  </a:extLst>
                </a:gridCol>
                <a:gridCol w="493776">
                  <a:extLst>
                    <a:ext uri="{9D8B030D-6E8A-4147-A177-3AD203B41FA5}">
                      <a16:colId xmlns:a16="http://schemas.microsoft.com/office/drawing/2014/main" val="1009070578"/>
                    </a:ext>
                  </a:extLst>
                </a:gridCol>
                <a:gridCol w="493776">
                  <a:extLst>
                    <a:ext uri="{9D8B030D-6E8A-4147-A177-3AD203B41FA5}">
                      <a16:colId xmlns:a16="http://schemas.microsoft.com/office/drawing/2014/main" val="2076265508"/>
                    </a:ext>
                  </a:extLst>
                </a:gridCol>
                <a:gridCol w="493776">
                  <a:extLst>
                    <a:ext uri="{9D8B030D-6E8A-4147-A177-3AD203B41FA5}">
                      <a16:colId xmlns:a16="http://schemas.microsoft.com/office/drawing/2014/main" val="896503084"/>
                    </a:ext>
                  </a:extLst>
                </a:gridCol>
                <a:gridCol w="493776">
                  <a:extLst>
                    <a:ext uri="{9D8B030D-6E8A-4147-A177-3AD203B41FA5}">
                      <a16:colId xmlns:a16="http://schemas.microsoft.com/office/drawing/2014/main" val="3392084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 Views</a:t>
                      </a:r>
                    </a:p>
                  </a:txBody>
                  <a:tcPr/>
                </a:tc>
                <a:extLst>
                  <a:ext uri="{0D108BD9-81ED-4DB2-BD59-A6C34878D82A}">
                    <a16:rowId xmlns:a16="http://schemas.microsoft.com/office/drawing/2014/main" val="368153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Wintersport - 2026-03-29 10:58:01</a:t>
                      </a:r>
                      <a:r>
                        <a:rPr kumimoji="0" lang="de-DE" sz="1000" b="0" i="0" u="none" strike="noStrike" kern="1200" cap="none" spc="0" normalizeH="0" baseline="0" noProof="0">
                          <a:ln>
                            <a:noFill/>
                          </a:ln>
                          <a:solidFill>
                            <a:prstClr val="black"/>
                          </a:solidFill>
                          <a:effectLst/>
                          <a:uLnTx/>
                          <a:uFillTx/>
                          <a:latin typeface="Calibri"/>
                          <a:ea typeface="+mn-ea"/>
                          <a:cs typeface="+mn-cs"/>
                        </a:rPr>
                        <a:t>
 Souveräner Saisonabschluss! 💪
Skicrosserin Daniela Maier fährt am letzten Weltcup-Wochenende im schwedischen Gällivare zum neunten mal in dieser Saison aufs Podest. Nach einem zweiten Platz am Samstag, legt sie mit einem dritten Rang am Sonntag nach. Damit beendet die 30-Jährige die Saison auf Rang zwei in der Gesamtwertung.
#BR24Wintersport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22429744"/>
                  </a:ext>
                </a:extLst>
              </a:tr>
            </a:tbl>
          </a:graphicData>
        </a:graphic>
      </p:graphicFrame>
      <p:sp>
        <p:nvSpPr>
          <p:cNvPr id="4" name="Text Placeholder 3">
            <a:extLst>
              <a:ext uri="{FF2B5EF4-FFF2-40B4-BE49-F238E27FC236}">
                <a16:creationId xmlns:a16="http://schemas.microsoft.com/office/drawing/2014/main" id="{C96F930E-85EC-40B0-B8B6-2D8AAF7A6B92}"/>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2769382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5B6BC-C61B-45FA-B560-3591D74B362A}"/>
              </a:ext>
            </a:extLst>
          </p:cNvPr>
          <p:cNvSpPr>
            <a:spLocks noGrp="1"/>
          </p:cNvSpPr>
          <p:nvPr>
            <p:ph type="title"/>
          </p:nvPr>
        </p:nvSpPr>
        <p:spPr/>
        <p:txBody>
          <a:bodyPr/>
          <a:lstStyle/>
          <a:p>
            <a:r>
              <a:rPr lang="de-DE"/>
              <a:t>Facebook Videos (über 90 Sek.) - sortiert nach 10 Sekunden Views | All profiles - 14 of 23</a:t>
            </a:r>
            <a:endParaRPr lang="en-US"/>
          </a:p>
        </p:txBody>
      </p:sp>
      <p:graphicFrame>
        <p:nvGraphicFramePr>
          <p:cNvPr id="5" name="Table Placeholder 4">
            <a:extLst>
              <a:ext uri="{FF2B5EF4-FFF2-40B4-BE49-F238E27FC236}">
                <a16:creationId xmlns:a16="http://schemas.microsoft.com/office/drawing/2014/main" id="{9D1F96E9-1AAC-4B9A-AC15-FA30322EA07C}"/>
              </a:ext>
            </a:extLst>
          </p:cNvPr>
          <p:cNvGraphicFramePr>
            <a:graphicFrameLocks noGrp="1"/>
          </p:cNvGraphicFramePr>
          <p:nvPr>
            <p:ph type="tbl" sz="quarter" idx="13"/>
            <p:extLst>
              <p:ext uri="{D42A27DB-BD31-4B8C-83A1-F6EECF244321}">
                <p14:modId xmlns:p14="http://schemas.microsoft.com/office/powerpoint/2010/main" val="3749885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750130146"/>
                    </a:ext>
                  </a:extLst>
                </a:gridCol>
                <a:gridCol w="493776">
                  <a:extLst>
                    <a:ext uri="{9D8B030D-6E8A-4147-A177-3AD203B41FA5}">
                      <a16:colId xmlns:a16="http://schemas.microsoft.com/office/drawing/2014/main" val="3566197018"/>
                    </a:ext>
                  </a:extLst>
                </a:gridCol>
                <a:gridCol w="493776">
                  <a:extLst>
                    <a:ext uri="{9D8B030D-6E8A-4147-A177-3AD203B41FA5}">
                      <a16:colId xmlns:a16="http://schemas.microsoft.com/office/drawing/2014/main" val="431513098"/>
                    </a:ext>
                  </a:extLst>
                </a:gridCol>
                <a:gridCol w="493776">
                  <a:extLst>
                    <a:ext uri="{9D8B030D-6E8A-4147-A177-3AD203B41FA5}">
                      <a16:colId xmlns:a16="http://schemas.microsoft.com/office/drawing/2014/main" val="3761004441"/>
                    </a:ext>
                  </a:extLst>
                </a:gridCol>
                <a:gridCol w="493776">
                  <a:extLst>
                    <a:ext uri="{9D8B030D-6E8A-4147-A177-3AD203B41FA5}">
                      <a16:colId xmlns:a16="http://schemas.microsoft.com/office/drawing/2014/main" val="1186144818"/>
                    </a:ext>
                  </a:extLst>
                </a:gridCol>
                <a:gridCol w="493776">
                  <a:extLst>
                    <a:ext uri="{9D8B030D-6E8A-4147-A177-3AD203B41FA5}">
                      <a16:colId xmlns:a16="http://schemas.microsoft.com/office/drawing/2014/main" val="1180412386"/>
                    </a:ext>
                  </a:extLst>
                </a:gridCol>
                <a:gridCol w="493776">
                  <a:extLst>
                    <a:ext uri="{9D8B030D-6E8A-4147-A177-3AD203B41FA5}">
                      <a16:colId xmlns:a16="http://schemas.microsoft.com/office/drawing/2014/main" val="2657398358"/>
                    </a:ext>
                  </a:extLst>
                </a:gridCol>
                <a:gridCol w="493776">
                  <a:extLst>
                    <a:ext uri="{9D8B030D-6E8A-4147-A177-3AD203B41FA5}">
                      <a16:colId xmlns:a16="http://schemas.microsoft.com/office/drawing/2014/main" val="4110368706"/>
                    </a:ext>
                  </a:extLst>
                </a:gridCol>
                <a:gridCol w="493776">
                  <a:extLst>
                    <a:ext uri="{9D8B030D-6E8A-4147-A177-3AD203B41FA5}">
                      <a16:colId xmlns:a16="http://schemas.microsoft.com/office/drawing/2014/main" val="452750489"/>
                    </a:ext>
                  </a:extLst>
                </a:gridCol>
                <a:gridCol w="493776">
                  <a:extLst>
                    <a:ext uri="{9D8B030D-6E8A-4147-A177-3AD203B41FA5}">
                      <a16:colId xmlns:a16="http://schemas.microsoft.com/office/drawing/2014/main" val="4090507190"/>
                    </a:ext>
                  </a:extLst>
                </a:gridCol>
                <a:gridCol w="493776">
                  <a:extLst>
                    <a:ext uri="{9D8B030D-6E8A-4147-A177-3AD203B41FA5}">
                      <a16:colId xmlns:a16="http://schemas.microsoft.com/office/drawing/2014/main" val="268892893"/>
                    </a:ext>
                  </a:extLst>
                </a:gridCol>
                <a:gridCol w="493776">
                  <a:extLst>
                    <a:ext uri="{9D8B030D-6E8A-4147-A177-3AD203B41FA5}">
                      <a16:colId xmlns:a16="http://schemas.microsoft.com/office/drawing/2014/main" val="650965438"/>
                    </a:ext>
                  </a:extLst>
                </a:gridCol>
                <a:gridCol w="493776">
                  <a:extLst>
                    <a:ext uri="{9D8B030D-6E8A-4147-A177-3AD203B41FA5}">
                      <a16:colId xmlns:a16="http://schemas.microsoft.com/office/drawing/2014/main" val="3185630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 Views</a:t>
                      </a:r>
                    </a:p>
                  </a:txBody>
                  <a:tcPr/>
                </a:tc>
                <a:extLst>
                  <a:ext uri="{0D108BD9-81ED-4DB2-BD59-A6C34878D82A}">
                    <a16:rowId xmlns:a16="http://schemas.microsoft.com/office/drawing/2014/main" val="2749734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Wintersport - 2026-03-29 16:02:25</a:t>
                      </a:r>
                      <a:r>
                        <a:rPr kumimoji="0" lang="de-DE" sz="1000" b="0" i="0" u="none" strike="noStrike" kern="1200" cap="none" spc="0" normalizeH="0" baseline="0" noProof="0">
                          <a:ln>
                            <a:noFill/>
                          </a:ln>
                          <a:solidFill>
                            <a:prstClr val="black"/>
                          </a:solidFill>
                          <a:effectLst/>
                          <a:uLnTx/>
                          <a:uFillTx/>
                          <a:latin typeface="Calibri"/>
                          <a:ea typeface="+mn-ea"/>
                          <a:cs typeface="+mn-cs"/>
                        </a:rPr>
                        <a:t>
 So sieht Perfektion aus! Andreas Wellinger ist beim Weltcup-Finale der Skispringer in Planica ein seltenes Kunststück gelungen. Der Oberbayer landete beim Skiflug-Wettbewerb im ersten Durchgang bei 238,5 Metern. Für seinen Versuch bekam er von allen fünf Punktrichtern die Bestnote 20. Es war erst der 14. perfekte Sprung in der Geschichte des Sports. 
#BR24Wintersport #Wellinger #Planica #Skispringen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176662</a:t>
                      </a:r>
                    </a:p>
                  </a:txBody>
                  <a:tcPr/>
                </a:tc>
                <a:extLst>
                  <a:ext uri="{0D108BD9-81ED-4DB2-BD59-A6C34878D82A}">
                    <a16:rowId xmlns:a16="http://schemas.microsoft.com/office/drawing/2014/main" val="579409825"/>
                  </a:ext>
                </a:extLst>
              </a:tr>
            </a:tbl>
          </a:graphicData>
        </a:graphic>
      </p:graphicFrame>
      <p:sp>
        <p:nvSpPr>
          <p:cNvPr id="4" name="Text Placeholder 3">
            <a:extLst>
              <a:ext uri="{FF2B5EF4-FFF2-40B4-BE49-F238E27FC236}">
                <a16:creationId xmlns:a16="http://schemas.microsoft.com/office/drawing/2014/main" id="{9336FBBA-2AEC-4F89-94EF-55971EFEE0FB}"/>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6770291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2D026-415B-48AD-A1E7-32E65A38D5E6}"/>
              </a:ext>
            </a:extLst>
          </p:cNvPr>
          <p:cNvSpPr>
            <a:spLocks noGrp="1"/>
          </p:cNvSpPr>
          <p:nvPr>
            <p:ph type="title"/>
          </p:nvPr>
        </p:nvSpPr>
        <p:spPr/>
        <p:txBody>
          <a:bodyPr/>
          <a:lstStyle/>
          <a:p>
            <a:r>
              <a:rPr lang="de-DE"/>
              <a:t>Facebook Videos (über 90 Sek.) - sortiert nach 10 Sekunden Views | All profiles - 15 of 23</a:t>
            </a:r>
            <a:endParaRPr lang="en-US"/>
          </a:p>
        </p:txBody>
      </p:sp>
      <p:graphicFrame>
        <p:nvGraphicFramePr>
          <p:cNvPr id="5" name="Table Placeholder 4">
            <a:extLst>
              <a:ext uri="{FF2B5EF4-FFF2-40B4-BE49-F238E27FC236}">
                <a16:creationId xmlns:a16="http://schemas.microsoft.com/office/drawing/2014/main" id="{6155821D-0C8B-4B4C-8FF8-1F47D426C3E5}"/>
              </a:ext>
            </a:extLst>
          </p:cNvPr>
          <p:cNvGraphicFramePr>
            <a:graphicFrameLocks noGrp="1"/>
          </p:cNvGraphicFramePr>
          <p:nvPr>
            <p:ph type="tbl" sz="quarter" idx="13"/>
            <p:extLst>
              <p:ext uri="{D42A27DB-BD31-4B8C-83A1-F6EECF244321}">
                <p14:modId xmlns:p14="http://schemas.microsoft.com/office/powerpoint/2010/main" val="56615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951907741"/>
                    </a:ext>
                  </a:extLst>
                </a:gridCol>
                <a:gridCol w="493776">
                  <a:extLst>
                    <a:ext uri="{9D8B030D-6E8A-4147-A177-3AD203B41FA5}">
                      <a16:colId xmlns:a16="http://schemas.microsoft.com/office/drawing/2014/main" val="551438917"/>
                    </a:ext>
                  </a:extLst>
                </a:gridCol>
                <a:gridCol w="493776">
                  <a:extLst>
                    <a:ext uri="{9D8B030D-6E8A-4147-A177-3AD203B41FA5}">
                      <a16:colId xmlns:a16="http://schemas.microsoft.com/office/drawing/2014/main" val="1466693310"/>
                    </a:ext>
                  </a:extLst>
                </a:gridCol>
                <a:gridCol w="493776">
                  <a:extLst>
                    <a:ext uri="{9D8B030D-6E8A-4147-A177-3AD203B41FA5}">
                      <a16:colId xmlns:a16="http://schemas.microsoft.com/office/drawing/2014/main" val="2150578245"/>
                    </a:ext>
                  </a:extLst>
                </a:gridCol>
                <a:gridCol w="493776">
                  <a:extLst>
                    <a:ext uri="{9D8B030D-6E8A-4147-A177-3AD203B41FA5}">
                      <a16:colId xmlns:a16="http://schemas.microsoft.com/office/drawing/2014/main" val="2519701859"/>
                    </a:ext>
                  </a:extLst>
                </a:gridCol>
                <a:gridCol w="493776">
                  <a:extLst>
                    <a:ext uri="{9D8B030D-6E8A-4147-A177-3AD203B41FA5}">
                      <a16:colId xmlns:a16="http://schemas.microsoft.com/office/drawing/2014/main" val="1474083960"/>
                    </a:ext>
                  </a:extLst>
                </a:gridCol>
                <a:gridCol w="493776">
                  <a:extLst>
                    <a:ext uri="{9D8B030D-6E8A-4147-A177-3AD203B41FA5}">
                      <a16:colId xmlns:a16="http://schemas.microsoft.com/office/drawing/2014/main" val="4001092461"/>
                    </a:ext>
                  </a:extLst>
                </a:gridCol>
                <a:gridCol w="493776">
                  <a:extLst>
                    <a:ext uri="{9D8B030D-6E8A-4147-A177-3AD203B41FA5}">
                      <a16:colId xmlns:a16="http://schemas.microsoft.com/office/drawing/2014/main" val="1262025585"/>
                    </a:ext>
                  </a:extLst>
                </a:gridCol>
                <a:gridCol w="493776">
                  <a:extLst>
                    <a:ext uri="{9D8B030D-6E8A-4147-A177-3AD203B41FA5}">
                      <a16:colId xmlns:a16="http://schemas.microsoft.com/office/drawing/2014/main" val="3891158647"/>
                    </a:ext>
                  </a:extLst>
                </a:gridCol>
                <a:gridCol w="493776">
                  <a:extLst>
                    <a:ext uri="{9D8B030D-6E8A-4147-A177-3AD203B41FA5}">
                      <a16:colId xmlns:a16="http://schemas.microsoft.com/office/drawing/2014/main" val="612713524"/>
                    </a:ext>
                  </a:extLst>
                </a:gridCol>
                <a:gridCol w="493776">
                  <a:extLst>
                    <a:ext uri="{9D8B030D-6E8A-4147-A177-3AD203B41FA5}">
                      <a16:colId xmlns:a16="http://schemas.microsoft.com/office/drawing/2014/main" val="850719540"/>
                    </a:ext>
                  </a:extLst>
                </a:gridCol>
                <a:gridCol w="493776">
                  <a:extLst>
                    <a:ext uri="{9D8B030D-6E8A-4147-A177-3AD203B41FA5}">
                      <a16:colId xmlns:a16="http://schemas.microsoft.com/office/drawing/2014/main" val="1745077632"/>
                    </a:ext>
                  </a:extLst>
                </a:gridCol>
                <a:gridCol w="493776">
                  <a:extLst>
                    <a:ext uri="{9D8B030D-6E8A-4147-A177-3AD203B41FA5}">
                      <a16:colId xmlns:a16="http://schemas.microsoft.com/office/drawing/2014/main" val="1411498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 Views</a:t>
                      </a:r>
                    </a:p>
                  </a:txBody>
                  <a:tcPr/>
                </a:tc>
                <a:extLst>
                  <a:ext uri="{0D108BD9-81ED-4DB2-BD59-A6C34878D82A}">
                    <a16:rowId xmlns:a16="http://schemas.microsoft.com/office/drawing/2014/main" val="3143035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Wintersport - 2026-03-30 04:30:13</a:t>
                      </a:r>
                      <a:r>
                        <a:rPr kumimoji="0" lang="de-DE" sz="1000" b="0" i="0" u="none" strike="noStrike" kern="1200" cap="none" spc="0" normalizeH="0" baseline="0" noProof="0">
                          <a:ln>
                            <a:noFill/>
                          </a:ln>
                          <a:solidFill>
                            <a:prstClr val="black"/>
                          </a:solidFill>
                          <a:effectLst/>
                          <a:uLnTx/>
                          <a:uFillTx/>
                          <a:latin typeface="Calibri"/>
                          <a:ea typeface="+mn-ea"/>
                          <a:cs typeface="+mn-cs"/>
                        </a:rPr>
                        <a:t>
 Wohl verdient! Hinter Philipp Raimund liegt die erfolgreichste Saison seiner Karriere. Jetzt ist aber erstmal Zeit für eine Pause für den Oberstdorfer.
#BR24Wintersport #Raimund #DSV #Skispringen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72764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BR24 Wintersport - 2026-03-30 14:01:21</a:t>
                      </a:r>
                      <a:r>
                        <a:rPr kumimoji="0" lang="en-US" sz="1000" b="0" i="0" u="none" strike="noStrike" kern="1200" cap="none" spc="0" normalizeH="0" baseline="0" noProof="0">
                          <a:ln>
                            <a:noFill/>
                          </a:ln>
                          <a:solidFill>
                            <a:prstClr val="black"/>
                          </a:solidFill>
                          <a:effectLst/>
                          <a:uLnTx/>
                          <a:uFillTx/>
                          <a:latin typeface="Calibri"/>
                          <a:ea typeface="+mn-ea"/>
                          <a:cs typeface="+mn-cs"/>
                        </a:rPr>
                        <a:t>
 Mit dem Ende der Wintersport-Saison finden herausragende Karrieren bayerischer Athleten ihren Abschluss. Franziska Preuß, Johannes Rydzek, Katharina Schmid und Co. dürfen auf Erfolge, Höhen und Tiefen zurückblicken. Eine Übersicht.
#BR24Wintersport  #Karriereende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60961364"/>
                  </a:ext>
                </a:extLst>
              </a:tr>
            </a:tbl>
          </a:graphicData>
        </a:graphic>
      </p:graphicFrame>
      <p:sp>
        <p:nvSpPr>
          <p:cNvPr id="4" name="Text Placeholder 3">
            <a:extLst>
              <a:ext uri="{FF2B5EF4-FFF2-40B4-BE49-F238E27FC236}">
                <a16:creationId xmlns:a16="http://schemas.microsoft.com/office/drawing/2014/main" id="{5B480F72-04B1-4222-8861-4E2B25210E20}"/>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6537161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2F204-DE9A-4AA4-BE1B-CB16975D5894}"/>
              </a:ext>
            </a:extLst>
          </p:cNvPr>
          <p:cNvSpPr>
            <a:spLocks noGrp="1"/>
          </p:cNvSpPr>
          <p:nvPr>
            <p:ph type="title"/>
          </p:nvPr>
        </p:nvSpPr>
        <p:spPr/>
        <p:txBody>
          <a:bodyPr/>
          <a:lstStyle/>
          <a:p>
            <a:r>
              <a:rPr lang="de-DE"/>
              <a:t>Facebook Videos (über 90 Sek.) - sortiert nach 10 Sekunden Views | All profiles - 16 of 23</a:t>
            </a:r>
            <a:endParaRPr lang="en-US"/>
          </a:p>
        </p:txBody>
      </p:sp>
      <p:graphicFrame>
        <p:nvGraphicFramePr>
          <p:cNvPr id="5" name="Table Placeholder 4">
            <a:extLst>
              <a:ext uri="{FF2B5EF4-FFF2-40B4-BE49-F238E27FC236}">
                <a16:creationId xmlns:a16="http://schemas.microsoft.com/office/drawing/2014/main" id="{7C562208-D2A6-4226-9341-321F3EDCE1C4}"/>
              </a:ext>
            </a:extLst>
          </p:cNvPr>
          <p:cNvGraphicFramePr>
            <a:graphicFrameLocks noGrp="1"/>
          </p:cNvGraphicFramePr>
          <p:nvPr>
            <p:ph type="tbl" sz="quarter" idx="13"/>
            <p:extLst>
              <p:ext uri="{D42A27DB-BD31-4B8C-83A1-F6EECF244321}">
                <p14:modId xmlns:p14="http://schemas.microsoft.com/office/powerpoint/2010/main" val="37665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878901149"/>
                    </a:ext>
                  </a:extLst>
                </a:gridCol>
                <a:gridCol w="493776">
                  <a:extLst>
                    <a:ext uri="{9D8B030D-6E8A-4147-A177-3AD203B41FA5}">
                      <a16:colId xmlns:a16="http://schemas.microsoft.com/office/drawing/2014/main" val="1111958226"/>
                    </a:ext>
                  </a:extLst>
                </a:gridCol>
                <a:gridCol w="493776">
                  <a:extLst>
                    <a:ext uri="{9D8B030D-6E8A-4147-A177-3AD203B41FA5}">
                      <a16:colId xmlns:a16="http://schemas.microsoft.com/office/drawing/2014/main" val="3416721261"/>
                    </a:ext>
                  </a:extLst>
                </a:gridCol>
                <a:gridCol w="493776">
                  <a:extLst>
                    <a:ext uri="{9D8B030D-6E8A-4147-A177-3AD203B41FA5}">
                      <a16:colId xmlns:a16="http://schemas.microsoft.com/office/drawing/2014/main" val="3889662912"/>
                    </a:ext>
                  </a:extLst>
                </a:gridCol>
                <a:gridCol w="493776">
                  <a:extLst>
                    <a:ext uri="{9D8B030D-6E8A-4147-A177-3AD203B41FA5}">
                      <a16:colId xmlns:a16="http://schemas.microsoft.com/office/drawing/2014/main" val="2340710126"/>
                    </a:ext>
                  </a:extLst>
                </a:gridCol>
                <a:gridCol w="493776">
                  <a:extLst>
                    <a:ext uri="{9D8B030D-6E8A-4147-A177-3AD203B41FA5}">
                      <a16:colId xmlns:a16="http://schemas.microsoft.com/office/drawing/2014/main" val="1390741429"/>
                    </a:ext>
                  </a:extLst>
                </a:gridCol>
                <a:gridCol w="493776">
                  <a:extLst>
                    <a:ext uri="{9D8B030D-6E8A-4147-A177-3AD203B41FA5}">
                      <a16:colId xmlns:a16="http://schemas.microsoft.com/office/drawing/2014/main" val="1135308039"/>
                    </a:ext>
                  </a:extLst>
                </a:gridCol>
                <a:gridCol w="493776">
                  <a:extLst>
                    <a:ext uri="{9D8B030D-6E8A-4147-A177-3AD203B41FA5}">
                      <a16:colId xmlns:a16="http://schemas.microsoft.com/office/drawing/2014/main" val="2806016164"/>
                    </a:ext>
                  </a:extLst>
                </a:gridCol>
                <a:gridCol w="493776">
                  <a:extLst>
                    <a:ext uri="{9D8B030D-6E8A-4147-A177-3AD203B41FA5}">
                      <a16:colId xmlns:a16="http://schemas.microsoft.com/office/drawing/2014/main" val="3069850371"/>
                    </a:ext>
                  </a:extLst>
                </a:gridCol>
                <a:gridCol w="493776">
                  <a:extLst>
                    <a:ext uri="{9D8B030D-6E8A-4147-A177-3AD203B41FA5}">
                      <a16:colId xmlns:a16="http://schemas.microsoft.com/office/drawing/2014/main" val="3020221273"/>
                    </a:ext>
                  </a:extLst>
                </a:gridCol>
                <a:gridCol w="493776">
                  <a:extLst>
                    <a:ext uri="{9D8B030D-6E8A-4147-A177-3AD203B41FA5}">
                      <a16:colId xmlns:a16="http://schemas.microsoft.com/office/drawing/2014/main" val="3131493487"/>
                    </a:ext>
                  </a:extLst>
                </a:gridCol>
                <a:gridCol w="493776">
                  <a:extLst>
                    <a:ext uri="{9D8B030D-6E8A-4147-A177-3AD203B41FA5}">
                      <a16:colId xmlns:a16="http://schemas.microsoft.com/office/drawing/2014/main" val="4025328194"/>
                    </a:ext>
                  </a:extLst>
                </a:gridCol>
                <a:gridCol w="493776">
                  <a:extLst>
                    <a:ext uri="{9D8B030D-6E8A-4147-A177-3AD203B41FA5}">
                      <a16:colId xmlns:a16="http://schemas.microsoft.com/office/drawing/2014/main" val="1108500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 Views</a:t>
                      </a:r>
                    </a:p>
                  </a:txBody>
                  <a:tcPr/>
                </a:tc>
                <a:extLst>
                  <a:ext uri="{0D108BD9-81ED-4DB2-BD59-A6C34878D82A}">
                    <a16:rowId xmlns:a16="http://schemas.microsoft.com/office/drawing/2014/main" val="3109451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Wintersport - 2026-03-30 17:16:37</a:t>
                      </a:r>
                      <a:r>
                        <a:rPr kumimoji="0" lang="de-DE" sz="1000" b="0" i="0" u="none" strike="noStrike" kern="1200" cap="none" spc="0" normalizeH="0" baseline="0" noProof="0">
                          <a:ln>
                            <a:noFill/>
                          </a:ln>
                          <a:solidFill>
                            <a:prstClr val="black"/>
                          </a:solidFill>
                          <a:effectLst/>
                          <a:uLnTx/>
                          <a:uFillTx/>
                          <a:latin typeface="Calibri"/>
                          <a:ea typeface="+mn-ea"/>
                          <a:cs typeface="+mn-cs"/>
                        </a:rPr>
                        <a:t>
 Frauen-Power beim DSV 🤩
Der alpine Winter hatte einiges zu bieten, aus bayerischer Sicht vor allem bei den Frauen. Allen voran Emma Aicher, die mit starken Leistungen auf sich aufmerksam machte. Bei den Männern bleiben die Erfolge dagegen rar. Abgesehen von einzelnen Lichtblicken stehen sie für die kommende Saison nun unter Zugzwang.
#BR24Wintersport #SkiAlpin #Bilanz #EmmaAicher #Bayern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01729902"/>
                  </a:ext>
                </a:extLst>
              </a:tr>
            </a:tbl>
          </a:graphicData>
        </a:graphic>
      </p:graphicFrame>
      <p:sp>
        <p:nvSpPr>
          <p:cNvPr id="4" name="Text Placeholder 3">
            <a:extLst>
              <a:ext uri="{FF2B5EF4-FFF2-40B4-BE49-F238E27FC236}">
                <a16:creationId xmlns:a16="http://schemas.microsoft.com/office/drawing/2014/main" id="{9DCD05B9-3D0D-4124-B986-AD1F31D27351}"/>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0230180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A1D18-2110-4385-98E9-42FFE6C68832}"/>
              </a:ext>
            </a:extLst>
          </p:cNvPr>
          <p:cNvSpPr>
            <a:spLocks noGrp="1"/>
          </p:cNvSpPr>
          <p:nvPr>
            <p:ph type="title"/>
          </p:nvPr>
        </p:nvSpPr>
        <p:spPr/>
        <p:txBody>
          <a:bodyPr/>
          <a:lstStyle/>
          <a:p>
            <a:r>
              <a:rPr lang="de-DE"/>
              <a:t>Facebook Videos (über 90 Sek.) - sortiert nach 10 Sekunden Views | All profiles - 17 of 23</a:t>
            </a:r>
            <a:endParaRPr lang="en-US"/>
          </a:p>
        </p:txBody>
      </p:sp>
      <p:graphicFrame>
        <p:nvGraphicFramePr>
          <p:cNvPr id="5" name="Table Placeholder 4">
            <a:extLst>
              <a:ext uri="{FF2B5EF4-FFF2-40B4-BE49-F238E27FC236}">
                <a16:creationId xmlns:a16="http://schemas.microsoft.com/office/drawing/2014/main" id="{0F1D376B-E2A5-42E8-A73C-CDC2D9AF03F4}"/>
              </a:ext>
            </a:extLst>
          </p:cNvPr>
          <p:cNvGraphicFramePr>
            <a:graphicFrameLocks noGrp="1"/>
          </p:cNvGraphicFramePr>
          <p:nvPr>
            <p:ph type="tbl" sz="quarter" idx="13"/>
            <p:extLst>
              <p:ext uri="{D42A27DB-BD31-4B8C-83A1-F6EECF244321}">
                <p14:modId xmlns:p14="http://schemas.microsoft.com/office/powerpoint/2010/main" val="2220414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123756709"/>
                    </a:ext>
                  </a:extLst>
                </a:gridCol>
                <a:gridCol w="493776">
                  <a:extLst>
                    <a:ext uri="{9D8B030D-6E8A-4147-A177-3AD203B41FA5}">
                      <a16:colId xmlns:a16="http://schemas.microsoft.com/office/drawing/2014/main" val="3979459058"/>
                    </a:ext>
                  </a:extLst>
                </a:gridCol>
                <a:gridCol w="493776">
                  <a:extLst>
                    <a:ext uri="{9D8B030D-6E8A-4147-A177-3AD203B41FA5}">
                      <a16:colId xmlns:a16="http://schemas.microsoft.com/office/drawing/2014/main" val="4179574336"/>
                    </a:ext>
                  </a:extLst>
                </a:gridCol>
                <a:gridCol w="493776">
                  <a:extLst>
                    <a:ext uri="{9D8B030D-6E8A-4147-A177-3AD203B41FA5}">
                      <a16:colId xmlns:a16="http://schemas.microsoft.com/office/drawing/2014/main" val="3956474867"/>
                    </a:ext>
                  </a:extLst>
                </a:gridCol>
                <a:gridCol w="493776">
                  <a:extLst>
                    <a:ext uri="{9D8B030D-6E8A-4147-A177-3AD203B41FA5}">
                      <a16:colId xmlns:a16="http://schemas.microsoft.com/office/drawing/2014/main" val="3350932379"/>
                    </a:ext>
                  </a:extLst>
                </a:gridCol>
                <a:gridCol w="493776">
                  <a:extLst>
                    <a:ext uri="{9D8B030D-6E8A-4147-A177-3AD203B41FA5}">
                      <a16:colId xmlns:a16="http://schemas.microsoft.com/office/drawing/2014/main" val="3742879540"/>
                    </a:ext>
                  </a:extLst>
                </a:gridCol>
                <a:gridCol w="493776">
                  <a:extLst>
                    <a:ext uri="{9D8B030D-6E8A-4147-A177-3AD203B41FA5}">
                      <a16:colId xmlns:a16="http://schemas.microsoft.com/office/drawing/2014/main" val="1259723928"/>
                    </a:ext>
                  </a:extLst>
                </a:gridCol>
                <a:gridCol w="493776">
                  <a:extLst>
                    <a:ext uri="{9D8B030D-6E8A-4147-A177-3AD203B41FA5}">
                      <a16:colId xmlns:a16="http://schemas.microsoft.com/office/drawing/2014/main" val="974803889"/>
                    </a:ext>
                  </a:extLst>
                </a:gridCol>
                <a:gridCol w="493776">
                  <a:extLst>
                    <a:ext uri="{9D8B030D-6E8A-4147-A177-3AD203B41FA5}">
                      <a16:colId xmlns:a16="http://schemas.microsoft.com/office/drawing/2014/main" val="2390928020"/>
                    </a:ext>
                  </a:extLst>
                </a:gridCol>
                <a:gridCol w="493776">
                  <a:extLst>
                    <a:ext uri="{9D8B030D-6E8A-4147-A177-3AD203B41FA5}">
                      <a16:colId xmlns:a16="http://schemas.microsoft.com/office/drawing/2014/main" val="3197584450"/>
                    </a:ext>
                  </a:extLst>
                </a:gridCol>
                <a:gridCol w="493776">
                  <a:extLst>
                    <a:ext uri="{9D8B030D-6E8A-4147-A177-3AD203B41FA5}">
                      <a16:colId xmlns:a16="http://schemas.microsoft.com/office/drawing/2014/main" val="1116436186"/>
                    </a:ext>
                  </a:extLst>
                </a:gridCol>
                <a:gridCol w="493776">
                  <a:extLst>
                    <a:ext uri="{9D8B030D-6E8A-4147-A177-3AD203B41FA5}">
                      <a16:colId xmlns:a16="http://schemas.microsoft.com/office/drawing/2014/main" val="1078403244"/>
                    </a:ext>
                  </a:extLst>
                </a:gridCol>
                <a:gridCol w="493776">
                  <a:extLst>
                    <a:ext uri="{9D8B030D-6E8A-4147-A177-3AD203B41FA5}">
                      <a16:colId xmlns:a16="http://schemas.microsoft.com/office/drawing/2014/main" val="1455868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 Views</a:t>
                      </a:r>
                    </a:p>
                  </a:txBody>
                  <a:tcPr/>
                </a:tc>
                <a:extLst>
                  <a:ext uri="{0D108BD9-81ED-4DB2-BD59-A6C34878D82A}">
                    <a16:rowId xmlns:a16="http://schemas.microsoft.com/office/drawing/2014/main" val="1309740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Wintersport - 2026-03-31 04:03:03</a:t>
                      </a:r>
                      <a:r>
                        <a:rPr kumimoji="0" lang="de-DE" sz="1000" b="0" i="0" u="none" strike="noStrike" kern="1200" cap="none" spc="0" normalizeH="0" baseline="0" noProof="0">
                          <a:ln>
                            <a:noFill/>
                          </a:ln>
                          <a:solidFill>
                            <a:prstClr val="black"/>
                          </a:solidFill>
                          <a:effectLst/>
                          <a:uLnTx/>
                          <a:uFillTx/>
                          <a:latin typeface="Calibri"/>
                          <a:ea typeface="+mn-ea"/>
                          <a:cs typeface="+mn-cs"/>
                        </a:rPr>
                        <a:t>
 Erstmal abschalten!
Selina Grotian hat keine einfache Saison hinter sich. Dennoch blickt die 22-jährige Oberbayerin bereits jetzt mit Vorfreude auf die kommende Saison.
#BR24Wintersport #Grotian #Biathlon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10281643"/>
                  </a:ext>
                </a:extLst>
              </a:tr>
            </a:tbl>
          </a:graphicData>
        </a:graphic>
      </p:graphicFrame>
      <p:sp>
        <p:nvSpPr>
          <p:cNvPr id="4" name="Text Placeholder 3">
            <a:extLst>
              <a:ext uri="{FF2B5EF4-FFF2-40B4-BE49-F238E27FC236}">
                <a16:creationId xmlns:a16="http://schemas.microsoft.com/office/drawing/2014/main" id="{52437D29-0296-4D76-AA44-D4AE84554CAC}"/>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20221864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E4809-8E71-48C3-86B2-585EACE38200}"/>
              </a:ext>
            </a:extLst>
          </p:cNvPr>
          <p:cNvSpPr>
            <a:spLocks noGrp="1"/>
          </p:cNvSpPr>
          <p:nvPr>
            <p:ph type="title"/>
          </p:nvPr>
        </p:nvSpPr>
        <p:spPr/>
        <p:txBody>
          <a:bodyPr/>
          <a:lstStyle/>
          <a:p>
            <a:r>
              <a:rPr lang="de-DE"/>
              <a:t>Facebook Videos (über 90 Sek.) - sortiert nach 10 Sekunden Views | All profiles - 18 of 23</a:t>
            </a:r>
            <a:endParaRPr lang="en-US"/>
          </a:p>
        </p:txBody>
      </p:sp>
      <p:graphicFrame>
        <p:nvGraphicFramePr>
          <p:cNvPr id="5" name="Table Placeholder 4">
            <a:extLst>
              <a:ext uri="{FF2B5EF4-FFF2-40B4-BE49-F238E27FC236}">
                <a16:creationId xmlns:a16="http://schemas.microsoft.com/office/drawing/2014/main" id="{B531058A-60BD-42D7-A6FF-6555728E30F2}"/>
              </a:ext>
            </a:extLst>
          </p:cNvPr>
          <p:cNvGraphicFramePr>
            <a:graphicFrameLocks noGrp="1"/>
          </p:cNvGraphicFramePr>
          <p:nvPr>
            <p:ph type="tbl" sz="quarter" idx="13"/>
            <p:extLst>
              <p:ext uri="{D42A27DB-BD31-4B8C-83A1-F6EECF244321}">
                <p14:modId xmlns:p14="http://schemas.microsoft.com/office/powerpoint/2010/main" val="1210959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606948922"/>
                    </a:ext>
                  </a:extLst>
                </a:gridCol>
                <a:gridCol w="493776">
                  <a:extLst>
                    <a:ext uri="{9D8B030D-6E8A-4147-A177-3AD203B41FA5}">
                      <a16:colId xmlns:a16="http://schemas.microsoft.com/office/drawing/2014/main" val="419615502"/>
                    </a:ext>
                  </a:extLst>
                </a:gridCol>
                <a:gridCol w="493776">
                  <a:extLst>
                    <a:ext uri="{9D8B030D-6E8A-4147-A177-3AD203B41FA5}">
                      <a16:colId xmlns:a16="http://schemas.microsoft.com/office/drawing/2014/main" val="2097080331"/>
                    </a:ext>
                  </a:extLst>
                </a:gridCol>
                <a:gridCol w="493776">
                  <a:extLst>
                    <a:ext uri="{9D8B030D-6E8A-4147-A177-3AD203B41FA5}">
                      <a16:colId xmlns:a16="http://schemas.microsoft.com/office/drawing/2014/main" val="2209691030"/>
                    </a:ext>
                  </a:extLst>
                </a:gridCol>
                <a:gridCol w="493776">
                  <a:extLst>
                    <a:ext uri="{9D8B030D-6E8A-4147-A177-3AD203B41FA5}">
                      <a16:colId xmlns:a16="http://schemas.microsoft.com/office/drawing/2014/main" val="1202219092"/>
                    </a:ext>
                  </a:extLst>
                </a:gridCol>
                <a:gridCol w="493776">
                  <a:extLst>
                    <a:ext uri="{9D8B030D-6E8A-4147-A177-3AD203B41FA5}">
                      <a16:colId xmlns:a16="http://schemas.microsoft.com/office/drawing/2014/main" val="3630277086"/>
                    </a:ext>
                  </a:extLst>
                </a:gridCol>
                <a:gridCol w="493776">
                  <a:extLst>
                    <a:ext uri="{9D8B030D-6E8A-4147-A177-3AD203B41FA5}">
                      <a16:colId xmlns:a16="http://schemas.microsoft.com/office/drawing/2014/main" val="3113030908"/>
                    </a:ext>
                  </a:extLst>
                </a:gridCol>
                <a:gridCol w="493776">
                  <a:extLst>
                    <a:ext uri="{9D8B030D-6E8A-4147-A177-3AD203B41FA5}">
                      <a16:colId xmlns:a16="http://schemas.microsoft.com/office/drawing/2014/main" val="2951828600"/>
                    </a:ext>
                  </a:extLst>
                </a:gridCol>
                <a:gridCol w="493776">
                  <a:extLst>
                    <a:ext uri="{9D8B030D-6E8A-4147-A177-3AD203B41FA5}">
                      <a16:colId xmlns:a16="http://schemas.microsoft.com/office/drawing/2014/main" val="1404449504"/>
                    </a:ext>
                  </a:extLst>
                </a:gridCol>
                <a:gridCol w="493776">
                  <a:extLst>
                    <a:ext uri="{9D8B030D-6E8A-4147-A177-3AD203B41FA5}">
                      <a16:colId xmlns:a16="http://schemas.microsoft.com/office/drawing/2014/main" val="3629955319"/>
                    </a:ext>
                  </a:extLst>
                </a:gridCol>
                <a:gridCol w="493776">
                  <a:extLst>
                    <a:ext uri="{9D8B030D-6E8A-4147-A177-3AD203B41FA5}">
                      <a16:colId xmlns:a16="http://schemas.microsoft.com/office/drawing/2014/main" val="1148844501"/>
                    </a:ext>
                  </a:extLst>
                </a:gridCol>
                <a:gridCol w="493776">
                  <a:extLst>
                    <a:ext uri="{9D8B030D-6E8A-4147-A177-3AD203B41FA5}">
                      <a16:colId xmlns:a16="http://schemas.microsoft.com/office/drawing/2014/main" val="2295597485"/>
                    </a:ext>
                  </a:extLst>
                </a:gridCol>
                <a:gridCol w="493776">
                  <a:extLst>
                    <a:ext uri="{9D8B030D-6E8A-4147-A177-3AD203B41FA5}">
                      <a16:colId xmlns:a16="http://schemas.microsoft.com/office/drawing/2014/main" val="2794973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 Views</a:t>
                      </a:r>
                    </a:p>
                  </a:txBody>
                  <a:tcPr/>
                </a:tc>
                <a:extLst>
                  <a:ext uri="{0D108BD9-81ED-4DB2-BD59-A6C34878D82A}">
                    <a16:rowId xmlns:a16="http://schemas.microsoft.com/office/drawing/2014/main" val="2193951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BR24 Wintersport - 2026-04-01 04:30:18</a:t>
                      </a:r>
                      <a:r>
                        <a:rPr kumimoji="0" lang="en-US" sz="1000" b="0" i="0" u="none" strike="noStrike" kern="1200" cap="none" spc="0" normalizeH="0" baseline="0" noProof="0">
                          <a:ln>
                            <a:noFill/>
                          </a:ln>
                          <a:solidFill>
                            <a:prstClr val="black"/>
                          </a:solidFill>
                          <a:effectLst/>
                          <a:uLnTx/>
                          <a:uFillTx/>
                          <a:latin typeface="Calibri"/>
                          <a:ea typeface="+mn-ea"/>
                          <a:cs typeface="+mn-cs"/>
                        </a:rPr>
                        <a:t>
 Wohlverdiente Winterpause für Andreas Wellinger 👏
Nach schwierigem Saisonstart konnte Wellinger zum Saisonende wieder vorne mitspringen. Im nächsten Jahr möchte der Ruhpoldinger auch wieder vorne angreifen.
#BR24Wintersport #Wellinger #Saisonfazit #Skispringen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04154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Wintersport - 2026-04-02 04:30:07</a:t>
                      </a:r>
                      <a:r>
                        <a:rPr kumimoji="0" lang="de-DE" sz="1000" b="0" i="0" u="none" strike="noStrike" kern="1200" cap="none" spc="0" normalizeH="0" baseline="0" noProof="0">
                          <a:ln>
                            <a:noFill/>
                          </a:ln>
                          <a:solidFill>
                            <a:prstClr val="black"/>
                          </a:solidFill>
                          <a:effectLst/>
                          <a:uLnTx/>
                          <a:uFillTx/>
                          <a:latin typeface="Calibri"/>
                          <a:ea typeface="+mn-ea"/>
                          <a:cs typeface="+mn-cs"/>
                        </a:rPr>
                        <a:t>
 Recht hat sie!
#BR24Wintersport #EmmaAicher #SkiAlpin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44449651"/>
                  </a:ext>
                </a:extLst>
              </a:tr>
            </a:tbl>
          </a:graphicData>
        </a:graphic>
      </p:graphicFrame>
      <p:sp>
        <p:nvSpPr>
          <p:cNvPr id="4" name="Text Placeholder 3">
            <a:extLst>
              <a:ext uri="{FF2B5EF4-FFF2-40B4-BE49-F238E27FC236}">
                <a16:creationId xmlns:a16="http://schemas.microsoft.com/office/drawing/2014/main" id="{8A5AAF10-4053-4F58-90C0-B0FB4477982C}"/>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4389924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E9C71-5DD4-4658-82AE-1C5E712B1DA9}"/>
              </a:ext>
            </a:extLst>
          </p:cNvPr>
          <p:cNvSpPr>
            <a:spLocks noGrp="1"/>
          </p:cNvSpPr>
          <p:nvPr>
            <p:ph type="title"/>
          </p:nvPr>
        </p:nvSpPr>
        <p:spPr/>
        <p:txBody>
          <a:bodyPr/>
          <a:lstStyle/>
          <a:p>
            <a:r>
              <a:rPr lang="de-DE"/>
              <a:t>Facebook Videos (über 90 Sek.) - sortiert nach 10 Sekunden Views | All profiles - 19 of 23</a:t>
            </a:r>
            <a:endParaRPr lang="en-US"/>
          </a:p>
        </p:txBody>
      </p:sp>
      <p:graphicFrame>
        <p:nvGraphicFramePr>
          <p:cNvPr id="5" name="Table Placeholder 4">
            <a:extLst>
              <a:ext uri="{FF2B5EF4-FFF2-40B4-BE49-F238E27FC236}">
                <a16:creationId xmlns:a16="http://schemas.microsoft.com/office/drawing/2014/main" id="{436A234D-9FAD-452A-81E0-9A754A93C329}"/>
              </a:ext>
            </a:extLst>
          </p:cNvPr>
          <p:cNvGraphicFramePr>
            <a:graphicFrameLocks noGrp="1"/>
          </p:cNvGraphicFramePr>
          <p:nvPr>
            <p:ph type="tbl" sz="quarter" idx="13"/>
            <p:extLst>
              <p:ext uri="{D42A27DB-BD31-4B8C-83A1-F6EECF244321}">
                <p14:modId xmlns:p14="http://schemas.microsoft.com/office/powerpoint/2010/main" val="2410220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099204910"/>
                    </a:ext>
                  </a:extLst>
                </a:gridCol>
                <a:gridCol w="493776">
                  <a:extLst>
                    <a:ext uri="{9D8B030D-6E8A-4147-A177-3AD203B41FA5}">
                      <a16:colId xmlns:a16="http://schemas.microsoft.com/office/drawing/2014/main" val="2593925132"/>
                    </a:ext>
                  </a:extLst>
                </a:gridCol>
                <a:gridCol w="493776">
                  <a:extLst>
                    <a:ext uri="{9D8B030D-6E8A-4147-A177-3AD203B41FA5}">
                      <a16:colId xmlns:a16="http://schemas.microsoft.com/office/drawing/2014/main" val="2102368082"/>
                    </a:ext>
                  </a:extLst>
                </a:gridCol>
                <a:gridCol w="493776">
                  <a:extLst>
                    <a:ext uri="{9D8B030D-6E8A-4147-A177-3AD203B41FA5}">
                      <a16:colId xmlns:a16="http://schemas.microsoft.com/office/drawing/2014/main" val="713119973"/>
                    </a:ext>
                  </a:extLst>
                </a:gridCol>
                <a:gridCol w="493776">
                  <a:extLst>
                    <a:ext uri="{9D8B030D-6E8A-4147-A177-3AD203B41FA5}">
                      <a16:colId xmlns:a16="http://schemas.microsoft.com/office/drawing/2014/main" val="216909416"/>
                    </a:ext>
                  </a:extLst>
                </a:gridCol>
                <a:gridCol w="493776">
                  <a:extLst>
                    <a:ext uri="{9D8B030D-6E8A-4147-A177-3AD203B41FA5}">
                      <a16:colId xmlns:a16="http://schemas.microsoft.com/office/drawing/2014/main" val="2831821912"/>
                    </a:ext>
                  </a:extLst>
                </a:gridCol>
                <a:gridCol w="493776">
                  <a:extLst>
                    <a:ext uri="{9D8B030D-6E8A-4147-A177-3AD203B41FA5}">
                      <a16:colId xmlns:a16="http://schemas.microsoft.com/office/drawing/2014/main" val="1320730683"/>
                    </a:ext>
                  </a:extLst>
                </a:gridCol>
                <a:gridCol w="493776">
                  <a:extLst>
                    <a:ext uri="{9D8B030D-6E8A-4147-A177-3AD203B41FA5}">
                      <a16:colId xmlns:a16="http://schemas.microsoft.com/office/drawing/2014/main" val="3785190189"/>
                    </a:ext>
                  </a:extLst>
                </a:gridCol>
                <a:gridCol w="493776">
                  <a:extLst>
                    <a:ext uri="{9D8B030D-6E8A-4147-A177-3AD203B41FA5}">
                      <a16:colId xmlns:a16="http://schemas.microsoft.com/office/drawing/2014/main" val="4099230019"/>
                    </a:ext>
                  </a:extLst>
                </a:gridCol>
                <a:gridCol w="493776">
                  <a:extLst>
                    <a:ext uri="{9D8B030D-6E8A-4147-A177-3AD203B41FA5}">
                      <a16:colId xmlns:a16="http://schemas.microsoft.com/office/drawing/2014/main" val="1962333829"/>
                    </a:ext>
                  </a:extLst>
                </a:gridCol>
                <a:gridCol w="493776">
                  <a:extLst>
                    <a:ext uri="{9D8B030D-6E8A-4147-A177-3AD203B41FA5}">
                      <a16:colId xmlns:a16="http://schemas.microsoft.com/office/drawing/2014/main" val="2828592984"/>
                    </a:ext>
                  </a:extLst>
                </a:gridCol>
                <a:gridCol w="493776">
                  <a:extLst>
                    <a:ext uri="{9D8B030D-6E8A-4147-A177-3AD203B41FA5}">
                      <a16:colId xmlns:a16="http://schemas.microsoft.com/office/drawing/2014/main" val="3598918019"/>
                    </a:ext>
                  </a:extLst>
                </a:gridCol>
                <a:gridCol w="493776">
                  <a:extLst>
                    <a:ext uri="{9D8B030D-6E8A-4147-A177-3AD203B41FA5}">
                      <a16:colId xmlns:a16="http://schemas.microsoft.com/office/drawing/2014/main" val="1135005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 Views</a:t>
                      </a:r>
                    </a:p>
                  </a:txBody>
                  <a:tcPr/>
                </a:tc>
                <a:extLst>
                  <a:ext uri="{0D108BD9-81ED-4DB2-BD59-A6C34878D82A}">
                    <a16:rowId xmlns:a16="http://schemas.microsoft.com/office/drawing/2014/main" val="4025943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BR24 Wintersport - 2026-04-02 10:31:16</a:t>
                      </a:r>
                      <a:r>
                        <a:rPr kumimoji="0" lang="en-US" sz="1000" b="0" i="0" u="none" strike="noStrike" kern="1200" cap="none" spc="0" normalizeH="0" baseline="0" noProof="0">
                          <a:ln>
                            <a:noFill/>
                          </a:ln>
                          <a:solidFill>
                            <a:prstClr val="black"/>
                          </a:solidFill>
                          <a:effectLst/>
                          <a:uLnTx/>
                          <a:uFillTx/>
                          <a:latin typeface="Calibri"/>
                          <a:ea typeface="+mn-ea"/>
                          <a:cs typeface="+mn-cs"/>
                        </a:rPr>
                        <a:t>
 Hoppala 😅 Gerade mal eine Woche ist es her, dass sich Mikaela Shiffrin die große Kristallkugel sicherte. Jetzt ist der Pokal zerbrochen. 💔
#BR24Wintersport #Shiffrin #SkiAlpin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46316160"/>
                  </a:ext>
                </a:extLst>
              </a:tr>
            </a:tbl>
          </a:graphicData>
        </a:graphic>
      </p:graphicFrame>
      <p:sp>
        <p:nvSpPr>
          <p:cNvPr id="4" name="Text Placeholder 3">
            <a:extLst>
              <a:ext uri="{FF2B5EF4-FFF2-40B4-BE49-F238E27FC236}">
                <a16:creationId xmlns:a16="http://schemas.microsoft.com/office/drawing/2014/main" id="{49705D5E-B21C-41BE-BE14-6C9481E8F17B}"/>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9540463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D4962-158A-462D-A7CE-60C5D3EDB175}"/>
              </a:ext>
            </a:extLst>
          </p:cNvPr>
          <p:cNvSpPr>
            <a:spLocks noGrp="1"/>
          </p:cNvSpPr>
          <p:nvPr>
            <p:ph type="title"/>
          </p:nvPr>
        </p:nvSpPr>
        <p:spPr/>
        <p:txBody>
          <a:bodyPr/>
          <a:lstStyle/>
          <a:p>
            <a:r>
              <a:rPr lang="de-DE"/>
              <a:t>Facebook Videos (über 90 Sek.) - sortiert nach 10 Sekunden Views | All profiles - 20 of 23</a:t>
            </a:r>
            <a:endParaRPr lang="en-US"/>
          </a:p>
        </p:txBody>
      </p:sp>
      <p:graphicFrame>
        <p:nvGraphicFramePr>
          <p:cNvPr id="5" name="Table Placeholder 4">
            <a:extLst>
              <a:ext uri="{FF2B5EF4-FFF2-40B4-BE49-F238E27FC236}">
                <a16:creationId xmlns:a16="http://schemas.microsoft.com/office/drawing/2014/main" id="{6C5687EF-804F-45A7-9616-1081E27B8E00}"/>
              </a:ext>
            </a:extLst>
          </p:cNvPr>
          <p:cNvGraphicFramePr>
            <a:graphicFrameLocks noGrp="1"/>
          </p:cNvGraphicFramePr>
          <p:nvPr>
            <p:ph type="tbl" sz="quarter" idx="13"/>
            <p:extLst>
              <p:ext uri="{D42A27DB-BD31-4B8C-83A1-F6EECF244321}">
                <p14:modId xmlns:p14="http://schemas.microsoft.com/office/powerpoint/2010/main" val="1373505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450951383"/>
                    </a:ext>
                  </a:extLst>
                </a:gridCol>
                <a:gridCol w="493776">
                  <a:extLst>
                    <a:ext uri="{9D8B030D-6E8A-4147-A177-3AD203B41FA5}">
                      <a16:colId xmlns:a16="http://schemas.microsoft.com/office/drawing/2014/main" val="2595010874"/>
                    </a:ext>
                  </a:extLst>
                </a:gridCol>
                <a:gridCol w="493776">
                  <a:extLst>
                    <a:ext uri="{9D8B030D-6E8A-4147-A177-3AD203B41FA5}">
                      <a16:colId xmlns:a16="http://schemas.microsoft.com/office/drawing/2014/main" val="3230744050"/>
                    </a:ext>
                  </a:extLst>
                </a:gridCol>
                <a:gridCol w="493776">
                  <a:extLst>
                    <a:ext uri="{9D8B030D-6E8A-4147-A177-3AD203B41FA5}">
                      <a16:colId xmlns:a16="http://schemas.microsoft.com/office/drawing/2014/main" val="2010498724"/>
                    </a:ext>
                  </a:extLst>
                </a:gridCol>
                <a:gridCol w="493776">
                  <a:extLst>
                    <a:ext uri="{9D8B030D-6E8A-4147-A177-3AD203B41FA5}">
                      <a16:colId xmlns:a16="http://schemas.microsoft.com/office/drawing/2014/main" val="944905700"/>
                    </a:ext>
                  </a:extLst>
                </a:gridCol>
                <a:gridCol w="493776">
                  <a:extLst>
                    <a:ext uri="{9D8B030D-6E8A-4147-A177-3AD203B41FA5}">
                      <a16:colId xmlns:a16="http://schemas.microsoft.com/office/drawing/2014/main" val="2752206002"/>
                    </a:ext>
                  </a:extLst>
                </a:gridCol>
                <a:gridCol w="493776">
                  <a:extLst>
                    <a:ext uri="{9D8B030D-6E8A-4147-A177-3AD203B41FA5}">
                      <a16:colId xmlns:a16="http://schemas.microsoft.com/office/drawing/2014/main" val="228611468"/>
                    </a:ext>
                  </a:extLst>
                </a:gridCol>
                <a:gridCol w="493776">
                  <a:extLst>
                    <a:ext uri="{9D8B030D-6E8A-4147-A177-3AD203B41FA5}">
                      <a16:colId xmlns:a16="http://schemas.microsoft.com/office/drawing/2014/main" val="1879337716"/>
                    </a:ext>
                  </a:extLst>
                </a:gridCol>
                <a:gridCol w="493776">
                  <a:extLst>
                    <a:ext uri="{9D8B030D-6E8A-4147-A177-3AD203B41FA5}">
                      <a16:colId xmlns:a16="http://schemas.microsoft.com/office/drawing/2014/main" val="929493375"/>
                    </a:ext>
                  </a:extLst>
                </a:gridCol>
                <a:gridCol w="493776">
                  <a:extLst>
                    <a:ext uri="{9D8B030D-6E8A-4147-A177-3AD203B41FA5}">
                      <a16:colId xmlns:a16="http://schemas.microsoft.com/office/drawing/2014/main" val="136665783"/>
                    </a:ext>
                  </a:extLst>
                </a:gridCol>
                <a:gridCol w="493776">
                  <a:extLst>
                    <a:ext uri="{9D8B030D-6E8A-4147-A177-3AD203B41FA5}">
                      <a16:colId xmlns:a16="http://schemas.microsoft.com/office/drawing/2014/main" val="1424506741"/>
                    </a:ext>
                  </a:extLst>
                </a:gridCol>
                <a:gridCol w="493776">
                  <a:extLst>
                    <a:ext uri="{9D8B030D-6E8A-4147-A177-3AD203B41FA5}">
                      <a16:colId xmlns:a16="http://schemas.microsoft.com/office/drawing/2014/main" val="10561263"/>
                    </a:ext>
                  </a:extLst>
                </a:gridCol>
                <a:gridCol w="493776">
                  <a:extLst>
                    <a:ext uri="{9D8B030D-6E8A-4147-A177-3AD203B41FA5}">
                      <a16:colId xmlns:a16="http://schemas.microsoft.com/office/drawing/2014/main" val="397948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 Views</a:t>
                      </a:r>
                    </a:p>
                  </a:txBody>
                  <a:tcPr/>
                </a:tc>
                <a:extLst>
                  <a:ext uri="{0D108BD9-81ED-4DB2-BD59-A6C34878D82A}">
                    <a16:rowId xmlns:a16="http://schemas.microsoft.com/office/drawing/2014/main" val="71333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Wintersport - 2026-04-02 10:47:31</a:t>
                      </a:r>
                      <a:r>
                        <a:rPr kumimoji="0" lang="de-DE" sz="1000" b="0" i="0" u="none" strike="noStrike" kern="1200" cap="none" spc="0" normalizeH="0" baseline="0" noProof="0">
                          <a:ln>
                            <a:noFill/>
                          </a:ln>
                          <a:solidFill>
                            <a:prstClr val="black"/>
                          </a:solidFill>
                          <a:effectLst/>
                          <a:uLnTx/>
                          <a:uFillTx/>
                          <a:latin typeface="Calibri"/>
                          <a:ea typeface="+mn-ea"/>
                          <a:cs typeface="+mn-cs"/>
                        </a:rPr>
                        <a:t>
 Victoria Carl ist nach ihrem positivem Dopingtest für 18 Monate gesperrt worden. Diese Entscheidung teilte die Nationale Anti Doping Agentur (NADA) am Donnerstag mit. Da Carl bereits seit dem 26. Mai 2025 vorläufig suspendiert war und die Zeit angerechnet wird, endet die Sperre am 25. November. Die 30-Jährige könnte somit zur WM-Saison 2026/27 wieder einsteigen. 
"Das Urteil ist noch nicht rechtskräftig", hieß es in der Mitteilung der NADA. Sowohl Carl als auch die NADA, die Weltverbände FIS und CISM sowie die Welt-Anti-Doping-Agentur (WADA) "haben die Möglichkeit, Rechtsbehelf beim internationalen Sportgericht einzulegen".
Bei Carl wurde am Ende der Saison 2024/25 positiv auf den Wirkstoff Clenbuterol getestet worden. Wie Carl und der Deutsche Skiverband anführten, sei der Wirkstoff in einem Hustensaft enthalten gewesen, welcher der Athletin von einem Truppenarzt verabreicht worden war. Carl habe dem Arzt vertraut, es habe daher keine Täuschungsabsicht gegeben.
#BR24Wintersport #Carl #Langlauf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24186731"/>
                  </a:ext>
                </a:extLst>
              </a:tr>
            </a:tbl>
          </a:graphicData>
        </a:graphic>
      </p:graphicFrame>
      <p:sp>
        <p:nvSpPr>
          <p:cNvPr id="4" name="Text Placeholder 3">
            <a:extLst>
              <a:ext uri="{FF2B5EF4-FFF2-40B4-BE49-F238E27FC236}">
                <a16:creationId xmlns:a16="http://schemas.microsoft.com/office/drawing/2014/main" id="{86E4C01A-3680-48B7-904E-90133D976F49}"/>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8074769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9C7D3-0F56-4F87-92DE-4C9DEB4D8754}"/>
              </a:ext>
            </a:extLst>
          </p:cNvPr>
          <p:cNvSpPr>
            <a:spLocks noGrp="1"/>
          </p:cNvSpPr>
          <p:nvPr>
            <p:ph type="title"/>
          </p:nvPr>
        </p:nvSpPr>
        <p:spPr/>
        <p:txBody>
          <a:bodyPr/>
          <a:lstStyle/>
          <a:p>
            <a:r>
              <a:rPr lang="de-DE"/>
              <a:t>Facebook Videos (über 90 Sek.) - sortiert nach 10 Sekunden Views | All profiles - 21 of 23</a:t>
            </a:r>
            <a:endParaRPr lang="en-US"/>
          </a:p>
        </p:txBody>
      </p:sp>
      <p:graphicFrame>
        <p:nvGraphicFramePr>
          <p:cNvPr id="5" name="Table Placeholder 4">
            <a:extLst>
              <a:ext uri="{FF2B5EF4-FFF2-40B4-BE49-F238E27FC236}">
                <a16:creationId xmlns:a16="http://schemas.microsoft.com/office/drawing/2014/main" id="{02883455-FA2A-4D86-86F5-992C56E07E5A}"/>
              </a:ext>
            </a:extLst>
          </p:cNvPr>
          <p:cNvGraphicFramePr>
            <a:graphicFrameLocks noGrp="1"/>
          </p:cNvGraphicFramePr>
          <p:nvPr>
            <p:ph type="tbl" sz="quarter" idx="13"/>
            <p:extLst>
              <p:ext uri="{D42A27DB-BD31-4B8C-83A1-F6EECF244321}">
                <p14:modId xmlns:p14="http://schemas.microsoft.com/office/powerpoint/2010/main" val="1985415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28038679"/>
                    </a:ext>
                  </a:extLst>
                </a:gridCol>
                <a:gridCol w="493776">
                  <a:extLst>
                    <a:ext uri="{9D8B030D-6E8A-4147-A177-3AD203B41FA5}">
                      <a16:colId xmlns:a16="http://schemas.microsoft.com/office/drawing/2014/main" val="71244676"/>
                    </a:ext>
                  </a:extLst>
                </a:gridCol>
                <a:gridCol w="493776">
                  <a:extLst>
                    <a:ext uri="{9D8B030D-6E8A-4147-A177-3AD203B41FA5}">
                      <a16:colId xmlns:a16="http://schemas.microsoft.com/office/drawing/2014/main" val="2977972880"/>
                    </a:ext>
                  </a:extLst>
                </a:gridCol>
                <a:gridCol w="493776">
                  <a:extLst>
                    <a:ext uri="{9D8B030D-6E8A-4147-A177-3AD203B41FA5}">
                      <a16:colId xmlns:a16="http://schemas.microsoft.com/office/drawing/2014/main" val="3098930637"/>
                    </a:ext>
                  </a:extLst>
                </a:gridCol>
                <a:gridCol w="493776">
                  <a:extLst>
                    <a:ext uri="{9D8B030D-6E8A-4147-A177-3AD203B41FA5}">
                      <a16:colId xmlns:a16="http://schemas.microsoft.com/office/drawing/2014/main" val="2511092350"/>
                    </a:ext>
                  </a:extLst>
                </a:gridCol>
                <a:gridCol w="493776">
                  <a:extLst>
                    <a:ext uri="{9D8B030D-6E8A-4147-A177-3AD203B41FA5}">
                      <a16:colId xmlns:a16="http://schemas.microsoft.com/office/drawing/2014/main" val="2783962917"/>
                    </a:ext>
                  </a:extLst>
                </a:gridCol>
                <a:gridCol w="493776">
                  <a:extLst>
                    <a:ext uri="{9D8B030D-6E8A-4147-A177-3AD203B41FA5}">
                      <a16:colId xmlns:a16="http://schemas.microsoft.com/office/drawing/2014/main" val="672400783"/>
                    </a:ext>
                  </a:extLst>
                </a:gridCol>
                <a:gridCol w="493776">
                  <a:extLst>
                    <a:ext uri="{9D8B030D-6E8A-4147-A177-3AD203B41FA5}">
                      <a16:colId xmlns:a16="http://schemas.microsoft.com/office/drawing/2014/main" val="1635774979"/>
                    </a:ext>
                  </a:extLst>
                </a:gridCol>
                <a:gridCol w="493776">
                  <a:extLst>
                    <a:ext uri="{9D8B030D-6E8A-4147-A177-3AD203B41FA5}">
                      <a16:colId xmlns:a16="http://schemas.microsoft.com/office/drawing/2014/main" val="2768076172"/>
                    </a:ext>
                  </a:extLst>
                </a:gridCol>
                <a:gridCol w="493776">
                  <a:extLst>
                    <a:ext uri="{9D8B030D-6E8A-4147-A177-3AD203B41FA5}">
                      <a16:colId xmlns:a16="http://schemas.microsoft.com/office/drawing/2014/main" val="2943661360"/>
                    </a:ext>
                  </a:extLst>
                </a:gridCol>
                <a:gridCol w="493776">
                  <a:extLst>
                    <a:ext uri="{9D8B030D-6E8A-4147-A177-3AD203B41FA5}">
                      <a16:colId xmlns:a16="http://schemas.microsoft.com/office/drawing/2014/main" val="435026677"/>
                    </a:ext>
                  </a:extLst>
                </a:gridCol>
                <a:gridCol w="493776">
                  <a:extLst>
                    <a:ext uri="{9D8B030D-6E8A-4147-A177-3AD203B41FA5}">
                      <a16:colId xmlns:a16="http://schemas.microsoft.com/office/drawing/2014/main" val="1752780832"/>
                    </a:ext>
                  </a:extLst>
                </a:gridCol>
                <a:gridCol w="493776">
                  <a:extLst>
                    <a:ext uri="{9D8B030D-6E8A-4147-A177-3AD203B41FA5}">
                      <a16:colId xmlns:a16="http://schemas.microsoft.com/office/drawing/2014/main" val="188567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 Views</a:t>
                      </a:r>
                    </a:p>
                  </a:txBody>
                  <a:tcPr/>
                </a:tc>
                <a:extLst>
                  <a:ext uri="{0D108BD9-81ED-4DB2-BD59-A6C34878D82A}">
                    <a16:rowId xmlns:a16="http://schemas.microsoft.com/office/drawing/2014/main" val="2923922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BR24 Wintersport - 2026-04-03 04:30:14</a:t>
                      </a:r>
                      <a:r>
                        <a:rPr kumimoji="0" lang="en-US" sz="1000" b="0" i="0" u="none" strike="noStrike" kern="1200" cap="none" spc="0" normalizeH="0" baseline="0" noProof="0">
                          <a:ln>
                            <a:noFill/>
                          </a:ln>
                          <a:solidFill>
                            <a:prstClr val="black"/>
                          </a:solidFill>
                          <a:effectLst/>
                          <a:uLnTx/>
                          <a:uFillTx/>
                          <a:latin typeface="Calibri"/>
                          <a:ea typeface="+mn-ea"/>
                          <a:cs typeface="+mn-cs"/>
                        </a:rPr>
                        <a:t>
 Ein ganz besonderer Sieg! 👏
Noch vor seinem ersten Weltcup-Sieg krönte sich Philipp Raimund zum Olympiasieger. Für ARD-Experte Sven Hannawald war dies ein ganz besonderer Wintersport-Moment. 
#BR24Sport #PhilippRaimund #Olympia #Skispringen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96987828"/>
                  </a:ext>
                </a:extLst>
              </a:tr>
            </a:tbl>
          </a:graphicData>
        </a:graphic>
      </p:graphicFrame>
      <p:sp>
        <p:nvSpPr>
          <p:cNvPr id="4" name="Text Placeholder 3">
            <a:extLst>
              <a:ext uri="{FF2B5EF4-FFF2-40B4-BE49-F238E27FC236}">
                <a16:creationId xmlns:a16="http://schemas.microsoft.com/office/drawing/2014/main" id="{618E64C7-A162-4190-9BED-9A70C8405333}"/>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28696027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2CE01-5B20-490F-BB26-5BEF78F0B752}"/>
              </a:ext>
            </a:extLst>
          </p:cNvPr>
          <p:cNvSpPr>
            <a:spLocks noGrp="1"/>
          </p:cNvSpPr>
          <p:nvPr>
            <p:ph type="title"/>
          </p:nvPr>
        </p:nvSpPr>
        <p:spPr/>
        <p:txBody>
          <a:bodyPr/>
          <a:lstStyle/>
          <a:p>
            <a:r>
              <a:rPr lang="de-DE"/>
              <a:t>Facebook Videos (über 90 Sek.) - sortiert nach 10 Sekunden Views | All profiles - 22 of 23</a:t>
            </a:r>
            <a:endParaRPr lang="en-US"/>
          </a:p>
        </p:txBody>
      </p:sp>
      <p:graphicFrame>
        <p:nvGraphicFramePr>
          <p:cNvPr id="5" name="Table Placeholder 4">
            <a:extLst>
              <a:ext uri="{FF2B5EF4-FFF2-40B4-BE49-F238E27FC236}">
                <a16:creationId xmlns:a16="http://schemas.microsoft.com/office/drawing/2014/main" id="{AC0DCE74-A2F3-4323-B1A0-B5B4AAA1B489}"/>
              </a:ext>
            </a:extLst>
          </p:cNvPr>
          <p:cNvGraphicFramePr>
            <a:graphicFrameLocks noGrp="1"/>
          </p:cNvGraphicFramePr>
          <p:nvPr>
            <p:ph type="tbl" sz="quarter" idx="13"/>
            <p:extLst>
              <p:ext uri="{D42A27DB-BD31-4B8C-83A1-F6EECF244321}">
                <p14:modId xmlns:p14="http://schemas.microsoft.com/office/powerpoint/2010/main" val="2149145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394315037"/>
                    </a:ext>
                  </a:extLst>
                </a:gridCol>
                <a:gridCol w="493776">
                  <a:extLst>
                    <a:ext uri="{9D8B030D-6E8A-4147-A177-3AD203B41FA5}">
                      <a16:colId xmlns:a16="http://schemas.microsoft.com/office/drawing/2014/main" val="1834953001"/>
                    </a:ext>
                  </a:extLst>
                </a:gridCol>
                <a:gridCol w="493776">
                  <a:extLst>
                    <a:ext uri="{9D8B030D-6E8A-4147-A177-3AD203B41FA5}">
                      <a16:colId xmlns:a16="http://schemas.microsoft.com/office/drawing/2014/main" val="2683963590"/>
                    </a:ext>
                  </a:extLst>
                </a:gridCol>
                <a:gridCol w="493776">
                  <a:extLst>
                    <a:ext uri="{9D8B030D-6E8A-4147-A177-3AD203B41FA5}">
                      <a16:colId xmlns:a16="http://schemas.microsoft.com/office/drawing/2014/main" val="1039262603"/>
                    </a:ext>
                  </a:extLst>
                </a:gridCol>
                <a:gridCol w="493776">
                  <a:extLst>
                    <a:ext uri="{9D8B030D-6E8A-4147-A177-3AD203B41FA5}">
                      <a16:colId xmlns:a16="http://schemas.microsoft.com/office/drawing/2014/main" val="1717886765"/>
                    </a:ext>
                  </a:extLst>
                </a:gridCol>
                <a:gridCol w="493776">
                  <a:extLst>
                    <a:ext uri="{9D8B030D-6E8A-4147-A177-3AD203B41FA5}">
                      <a16:colId xmlns:a16="http://schemas.microsoft.com/office/drawing/2014/main" val="1989605089"/>
                    </a:ext>
                  </a:extLst>
                </a:gridCol>
                <a:gridCol w="493776">
                  <a:extLst>
                    <a:ext uri="{9D8B030D-6E8A-4147-A177-3AD203B41FA5}">
                      <a16:colId xmlns:a16="http://schemas.microsoft.com/office/drawing/2014/main" val="1604128880"/>
                    </a:ext>
                  </a:extLst>
                </a:gridCol>
                <a:gridCol w="493776">
                  <a:extLst>
                    <a:ext uri="{9D8B030D-6E8A-4147-A177-3AD203B41FA5}">
                      <a16:colId xmlns:a16="http://schemas.microsoft.com/office/drawing/2014/main" val="802941114"/>
                    </a:ext>
                  </a:extLst>
                </a:gridCol>
                <a:gridCol w="493776">
                  <a:extLst>
                    <a:ext uri="{9D8B030D-6E8A-4147-A177-3AD203B41FA5}">
                      <a16:colId xmlns:a16="http://schemas.microsoft.com/office/drawing/2014/main" val="367093224"/>
                    </a:ext>
                  </a:extLst>
                </a:gridCol>
                <a:gridCol w="493776">
                  <a:extLst>
                    <a:ext uri="{9D8B030D-6E8A-4147-A177-3AD203B41FA5}">
                      <a16:colId xmlns:a16="http://schemas.microsoft.com/office/drawing/2014/main" val="241265526"/>
                    </a:ext>
                  </a:extLst>
                </a:gridCol>
                <a:gridCol w="493776">
                  <a:extLst>
                    <a:ext uri="{9D8B030D-6E8A-4147-A177-3AD203B41FA5}">
                      <a16:colId xmlns:a16="http://schemas.microsoft.com/office/drawing/2014/main" val="1655288651"/>
                    </a:ext>
                  </a:extLst>
                </a:gridCol>
                <a:gridCol w="493776">
                  <a:extLst>
                    <a:ext uri="{9D8B030D-6E8A-4147-A177-3AD203B41FA5}">
                      <a16:colId xmlns:a16="http://schemas.microsoft.com/office/drawing/2014/main" val="624787622"/>
                    </a:ext>
                  </a:extLst>
                </a:gridCol>
                <a:gridCol w="493776">
                  <a:extLst>
                    <a:ext uri="{9D8B030D-6E8A-4147-A177-3AD203B41FA5}">
                      <a16:colId xmlns:a16="http://schemas.microsoft.com/office/drawing/2014/main" val="715888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 Views</a:t>
                      </a:r>
                    </a:p>
                  </a:txBody>
                  <a:tcPr/>
                </a:tc>
                <a:extLst>
                  <a:ext uri="{0D108BD9-81ED-4DB2-BD59-A6C34878D82A}">
                    <a16:rowId xmlns:a16="http://schemas.microsoft.com/office/drawing/2014/main" val="2447865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BR24 Wintersport - 2026-04-03 12:01:59</a:t>
                      </a:r>
                      <a:r>
                        <a:rPr kumimoji="0" lang="en-US" sz="1000" b="0" i="0" u="none" strike="noStrike" kern="1200" cap="none" spc="0" normalizeH="0" baseline="0" noProof="0">
                          <a:ln>
                            <a:noFill/>
                          </a:ln>
                          <a:solidFill>
                            <a:prstClr val="black"/>
                          </a:solidFill>
                          <a:effectLst/>
                          <a:uLnTx/>
                          <a:uFillTx/>
                          <a:latin typeface="Calibri"/>
                          <a:ea typeface="+mn-ea"/>
                          <a:cs typeface="+mn-cs"/>
                        </a:rPr>
                        <a:t>
 Alle wollen Hansi! ❤ Bei den Winterspielen holte Bobpilot Hansi Lochner zweimal Gold. 🥇🥇 Danach mussten Wettschulden eingelöst werden ...
#BR24Wintersport #Lochner #Bob #Olympia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2261402"/>
                  </a:ext>
                </a:extLst>
              </a:tr>
            </a:tbl>
          </a:graphicData>
        </a:graphic>
      </p:graphicFrame>
      <p:sp>
        <p:nvSpPr>
          <p:cNvPr id="4" name="Text Placeholder 3">
            <a:extLst>
              <a:ext uri="{FF2B5EF4-FFF2-40B4-BE49-F238E27FC236}">
                <a16:creationId xmlns:a16="http://schemas.microsoft.com/office/drawing/2014/main" id="{57B4923A-CDF9-466B-98A3-EF49DC69AFB9}"/>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41588722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1918-5C98-4B44-995B-5B6EBF5B77CB}"/>
              </a:ext>
            </a:extLst>
          </p:cNvPr>
          <p:cNvSpPr>
            <a:spLocks noGrp="1"/>
          </p:cNvSpPr>
          <p:nvPr>
            <p:ph type="title"/>
          </p:nvPr>
        </p:nvSpPr>
        <p:spPr/>
        <p:txBody>
          <a:bodyPr/>
          <a:lstStyle/>
          <a:p>
            <a:r>
              <a:rPr lang="de-DE"/>
              <a:t>Facebook Videos (über 90 Sek.) - sortiert nach 10 Sekunden Views | All profiles - 23 of 23</a:t>
            </a:r>
            <a:endParaRPr lang="en-US"/>
          </a:p>
        </p:txBody>
      </p:sp>
      <p:graphicFrame>
        <p:nvGraphicFramePr>
          <p:cNvPr id="5" name="Table Placeholder 4">
            <a:extLst>
              <a:ext uri="{FF2B5EF4-FFF2-40B4-BE49-F238E27FC236}">
                <a16:creationId xmlns:a16="http://schemas.microsoft.com/office/drawing/2014/main" id="{36081113-83EA-46D8-B2A6-01C14A806EF4}"/>
              </a:ext>
            </a:extLst>
          </p:cNvPr>
          <p:cNvGraphicFramePr>
            <a:graphicFrameLocks noGrp="1"/>
          </p:cNvGraphicFramePr>
          <p:nvPr>
            <p:ph type="tbl" sz="quarter" idx="13"/>
            <p:extLst>
              <p:ext uri="{D42A27DB-BD31-4B8C-83A1-F6EECF244321}">
                <p14:modId xmlns:p14="http://schemas.microsoft.com/office/powerpoint/2010/main" val="736491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200834728"/>
                    </a:ext>
                  </a:extLst>
                </a:gridCol>
                <a:gridCol w="493776">
                  <a:extLst>
                    <a:ext uri="{9D8B030D-6E8A-4147-A177-3AD203B41FA5}">
                      <a16:colId xmlns:a16="http://schemas.microsoft.com/office/drawing/2014/main" val="1549684289"/>
                    </a:ext>
                  </a:extLst>
                </a:gridCol>
                <a:gridCol w="493776">
                  <a:extLst>
                    <a:ext uri="{9D8B030D-6E8A-4147-A177-3AD203B41FA5}">
                      <a16:colId xmlns:a16="http://schemas.microsoft.com/office/drawing/2014/main" val="1968129378"/>
                    </a:ext>
                  </a:extLst>
                </a:gridCol>
                <a:gridCol w="493776">
                  <a:extLst>
                    <a:ext uri="{9D8B030D-6E8A-4147-A177-3AD203B41FA5}">
                      <a16:colId xmlns:a16="http://schemas.microsoft.com/office/drawing/2014/main" val="1470502183"/>
                    </a:ext>
                  </a:extLst>
                </a:gridCol>
                <a:gridCol w="493776">
                  <a:extLst>
                    <a:ext uri="{9D8B030D-6E8A-4147-A177-3AD203B41FA5}">
                      <a16:colId xmlns:a16="http://schemas.microsoft.com/office/drawing/2014/main" val="3432851155"/>
                    </a:ext>
                  </a:extLst>
                </a:gridCol>
                <a:gridCol w="493776">
                  <a:extLst>
                    <a:ext uri="{9D8B030D-6E8A-4147-A177-3AD203B41FA5}">
                      <a16:colId xmlns:a16="http://schemas.microsoft.com/office/drawing/2014/main" val="1550277792"/>
                    </a:ext>
                  </a:extLst>
                </a:gridCol>
                <a:gridCol w="493776">
                  <a:extLst>
                    <a:ext uri="{9D8B030D-6E8A-4147-A177-3AD203B41FA5}">
                      <a16:colId xmlns:a16="http://schemas.microsoft.com/office/drawing/2014/main" val="2634172276"/>
                    </a:ext>
                  </a:extLst>
                </a:gridCol>
                <a:gridCol w="493776">
                  <a:extLst>
                    <a:ext uri="{9D8B030D-6E8A-4147-A177-3AD203B41FA5}">
                      <a16:colId xmlns:a16="http://schemas.microsoft.com/office/drawing/2014/main" val="4068621571"/>
                    </a:ext>
                  </a:extLst>
                </a:gridCol>
                <a:gridCol w="493776">
                  <a:extLst>
                    <a:ext uri="{9D8B030D-6E8A-4147-A177-3AD203B41FA5}">
                      <a16:colId xmlns:a16="http://schemas.microsoft.com/office/drawing/2014/main" val="683483997"/>
                    </a:ext>
                  </a:extLst>
                </a:gridCol>
                <a:gridCol w="493776">
                  <a:extLst>
                    <a:ext uri="{9D8B030D-6E8A-4147-A177-3AD203B41FA5}">
                      <a16:colId xmlns:a16="http://schemas.microsoft.com/office/drawing/2014/main" val="1050040705"/>
                    </a:ext>
                  </a:extLst>
                </a:gridCol>
                <a:gridCol w="493776">
                  <a:extLst>
                    <a:ext uri="{9D8B030D-6E8A-4147-A177-3AD203B41FA5}">
                      <a16:colId xmlns:a16="http://schemas.microsoft.com/office/drawing/2014/main" val="985717470"/>
                    </a:ext>
                  </a:extLst>
                </a:gridCol>
                <a:gridCol w="493776">
                  <a:extLst>
                    <a:ext uri="{9D8B030D-6E8A-4147-A177-3AD203B41FA5}">
                      <a16:colId xmlns:a16="http://schemas.microsoft.com/office/drawing/2014/main" val="1032297040"/>
                    </a:ext>
                  </a:extLst>
                </a:gridCol>
                <a:gridCol w="493776">
                  <a:extLst>
                    <a:ext uri="{9D8B030D-6E8A-4147-A177-3AD203B41FA5}">
                      <a16:colId xmlns:a16="http://schemas.microsoft.com/office/drawing/2014/main" val="2077203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 (inkl.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(incl.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 Views</a:t>
                      </a:r>
                    </a:p>
                  </a:txBody>
                  <a:tcPr/>
                </a:tc>
                <a:extLst>
                  <a:ext uri="{0D108BD9-81ED-4DB2-BD59-A6C34878D82A}">
                    <a16:rowId xmlns:a16="http://schemas.microsoft.com/office/drawing/2014/main" val="2507507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Wintersport - 2026-04-05 07:30:05</a:t>
                      </a:r>
                      <a:r>
                        <a:rPr kumimoji="0" lang="de-DE" sz="1000" b="0" i="0" u="none" strike="noStrike" kern="1200" cap="none" spc="0" normalizeH="0" baseline="0" noProof="0">
                          <a:ln>
                            <a:noFill/>
                          </a:ln>
                          <a:solidFill>
                            <a:prstClr val="black"/>
                          </a:solidFill>
                          <a:effectLst/>
                          <a:uLnTx/>
                          <a:uFillTx/>
                          <a:latin typeface="Calibri"/>
                          <a:ea typeface="+mn-ea"/>
                          <a:cs typeface="+mn-cs"/>
                        </a:rPr>
                        <a:t>
 Ski-Queen Lindsey Vonn und Trainer Aksel Lund Svindal beenden wohl die Zusammenarbeit! ❌
Vonn feierte mit dem norwegischen Erfolgstrainer ihr Weltcup-Comeback, sowie acht Podestplätze bis die US-Amerikanerin nach einem Horror-Sturz bei Olympia 2026 die Saison beenden musste. Für Svindal könnten sich derweil neue Türen öffnen: Anfragen für seine Trainerdienste sollen bereits vorliegen. Der 43-Jährige, der mit seiner Verlobten Amalie Iuel einen Sohn hat, will seine Zukunftsentscheidung im Laufe des Frühlings treffen.
#BR24Wintersport #Svindal #Vonn #SkiAlpin #Trennung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12501873"/>
                  </a:ext>
                </a:extLst>
              </a:tr>
            </a:tbl>
          </a:graphicData>
        </a:graphic>
      </p:graphicFrame>
      <p:sp>
        <p:nvSpPr>
          <p:cNvPr id="4" name="Text Placeholder 3">
            <a:extLst>
              <a:ext uri="{FF2B5EF4-FFF2-40B4-BE49-F238E27FC236}">
                <a16:creationId xmlns:a16="http://schemas.microsoft.com/office/drawing/2014/main" id="{61D59A01-F3C7-4D3E-A307-144B38F2C659}"/>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8639919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40057-3908-445A-8AB4-B033E4A0F285}"/>
              </a:ext>
            </a:extLst>
          </p:cNvPr>
          <p:cNvSpPr>
            <a:spLocks noGrp="1"/>
          </p:cNvSpPr>
          <p:nvPr>
            <p:ph type="title"/>
          </p:nvPr>
        </p:nvSpPr>
        <p:spPr/>
        <p:txBody>
          <a:bodyPr/>
          <a:lstStyle/>
          <a:p>
            <a:r>
              <a:rPr lang="de-DE"/>
              <a:t>Instagram Instagram Reels - sortiert nach pot. Reichweite | All profiles - 1 of 6</a:t>
            </a:r>
            <a:endParaRPr lang="en-US"/>
          </a:p>
        </p:txBody>
      </p:sp>
      <p:graphicFrame>
        <p:nvGraphicFramePr>
          <p:cNvPr id="5" name="Table Placeholder 4">
            <a:extLst>
              <a:ext uri="{FF2B5EF4-FFF2-40B4-BE49-F238E27FC236}">
                <a16:creationId xmlns:a16="http://schemas.microsoft.com/office/drawing/2014/main" id="{B41AD152-E303-4ADC-83DA-8956D352AEAE}"/>
              </a:ext>
            </a:extLst>
          </p:cNvPr>
          <p:cNvGraphicFramePr>
            <a:graphicFrameLocks noGrp="1"/>
          </p:cNvGraphicFramePr>
          <p:nvPr>
            <p:ph type="tbl" sz="quarter" idx="13"/>
            <p:extLst>
              <p:ext uri="{D42A27DB-BD31-4B8C-83A1-F6EECF244321}">
                <p14:modId xmlns:p14="http://schemas.microsoft.com/office/powerpoint/2010/main" val="1714997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78625826"/>
                    </a:ext>
                  </a:extLst>
                </a:gridCol>
                <a:gridCol w="658368">
                  <a:extLst>
                    <a:ext uri="{9D8B030D-6E8A-4147-A177-3AD203B41FA5}">
                      <a16:colId xmlns:a16="http://schemas.microsoft.com/office/drawing/2014/main" val="872946370"/>
                    </a:ext>
                  </a:extLst>
                </a:gridCol>
                <a:gridCol w="658368">
                  <a:extLst>
                    <a:ext uri="{9D8B030D-6E8A-4147-A177-3AD203B41FA5}">
                      <a16:colId xmlns:a16="http://schemas.microsoft.com/office/drawing/2014/main" val="1628517236"/>
                    </a:ext>
                  </a:extLst>
                </a:gridCol>
                <a:gridCol w="658368">
                  <a:extLst>
                    <a:ext uri="{9D8B030D-6E8A-4147-A177-3AD203B41FA5}">
                      <a16:colId xmlns:a16="http://schemas.microsoft.com/office/drawing/2014/main" val="3206820664"/>
                    </a:ext>
                  </a:extLst>
                </a:gridCol>
                <a:gridCol w="658368">
                  <a:extLst>
                    <a:ext uri="{9D8B030D-6E8A-4147-A177-3AD203B41FA5}">
                      <a16:colId xmlns:a16="http://schemas.microsoft.com/office/drawing/2014/main" val="4159138706"/>
                    </a:ext>
                  </a:extLst>
                </a:gridCol>
                <a:gridCol w="658368">
                  <a:extLst>
                    <a:ext uri="{9D8B030D-6E8A-4147-A177-3AD203B41FA5}">
                      <a16:colId xmlns:a16="http://schemas.microsoft.com/office/drawing/2014/main" val="1120863792"/>
                    </a:ext>
                  </a:extLst>
                </a:gridCol>
                <a:gridCol w="658368">
                  <a:extLst>
                    <a:ext uri="{9D8B030D-6E8A-4147-A177-3AD203B41FA5}">
                      <a16:colId xmlns:a16="http://schemas.microsoft.com/office/drawing/2014/main" val="3152302951"/>
                    </a:ext>
                  </a:extLst>
                </a:gridCol>
                <a:gridCol w="658368">
                  <a:extLst>
                    <a:ext uri="{9D8B030D-6E8A-4147-A177-3AD203B41FA5}">
                      <a16:colId xmlns:a16="http://schemas.microsoft.com/office/drawing/2014/main" val="3117690925"/>
                    </a:ext>
                  </a:extLst>
                </a:gridCol>
                <a:gridCol w="658368">
                  <a:extLst>
                    <a:ext uri="{9D8B030D-6E8A-4147-A177-3AD203B41FA5}">
                      <a16:colId xmlns:a16="http://schemas.microsoft.com/office/drawing/2014/main" val="380013327"/>
                    </a:ext>
                  </a:extLst>
                </a:gridCol>
                <a:gridCol w="658368">
                  <a:extLst>
                    <a:ext uri="{9D8B030D-6E8A-4147-A177-3AD203B41FA5}">
                      <a16:colId xmlns:a16="http://schemas.microsoft.com/office/drawing/2014/main" val="2732695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854706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quer_vom_br - 2026-03-26 14:45:25</a:t>
                      </a:r>
                      <a:r>
                        <a:rPr kumimoji="0" lang="de-DE" sz="1000" b="0" i="0" u="none" strike="noStrike" kern="1200" cap="none" spc="0" normalizeH="0" baseline="0" noProof="0">
                          <a:ln>
                            <a:noFill/>
                          </a:ln>
                          <a:solidFill>
                            <a:prstClr val="black"/>
                          </a:solidFill>
                          <a:effectLst/>
                          <a:uLnTx/>
                          <a:uFillTx/>
                          <a:latin typeface="Calibri"/>
                          <a:ea typeface="+mn-ea"/>
                          <a:cs typeface="+mn-cs"/>
                        </a:rPr>
                        <a:t>
 Der Bundeskanzler wurde in der Befragung auf sexualisierte Gewalt gegen Frauen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2227114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47152</a:t>
                      </a:r>
                    </a:p>
                  </a:txBody>
                  <a:tcPr/>
                </a:tc>
                <a:extLst>
                  <a:ext uri="{0D108BD9-81ED-4DB2-BD59-A6C34878D82A}">
                    <a16:rowId xmlns:a16="http://schemas.microsoft.com/office/drawing/2014/main" val="3900519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weltspiegel - 2026-04-01 10:01:18</a:t>
                      </a:r>
                      <a:r>
                        <a:rPr kumimoji="0" lang="de-DE" sz="1000" b="0" i="0" u="none" strike="noStrike" kern="1200" cap="none" spc="0" normalizeH="0" baseline="0" noProof="0">
                          <a:ln>
                            <a:noFill/>
                          </a:ln>
                          <a:solidFill>
                            <a:prstClr val="black"/>
                          </a:solidFill>
                          <a:effectLst/>
                          <a:uLnTx/>
                          <a:uFillTx/>
                          <a:latin typeface="Calibri"/>
                          <a:ea typeface="+mn-ea"/>
                          <a:cs typeface="+mn-cs"/>
                        </a:rPr>
                        <a:t>
 Internationale Touristikmesse in Moskau: Russlands Fenster zur Welt ist größer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2039525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3069779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4067</a:t>
                      </a:r>
                    </a:p>
                  </a:txBody>
                  <a:tcPr/>
                </a:tc>
                <a:extLst>
                  <a:ext uri="{0D108BD9-81ED-4DB2-BD59-A6C34878D82A}">
                    <a16:rowId xmlns:a16="http://schemas.microsoft.com/office/drawing/2014/main" val="91721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weltspiegel - 2026-04-06 10:01:10</a:t>
                      </a:r>
                      <a:r>
                        <a:rPr kumimoji="0" lang="de-DE" sz="1000" b="0" i="0" u="none" strike="noStrike" kern="1200" cap="none" spc="0" normalizeH="0" baseline="0" noProof="0">
                          <a:ln>
                            <a:noFill/>
                          </a:ln>
                          <a:solidFill>
                            <a:prstClr val="black"/>
                          </a:solidFill>
                          <a:effectLst/>
                          <a:uLnTx/>
                          <a:uFillTx/>
                          <a:latin typeface="Calibri"/>
                          <a:ea typeface="+mn-ea"/>
                          <a:cs typeface="+mn-cs"/>
                        </a:rPr>
                        <a:t>
 Singapurs Senior:innen sind bekannt dafür, sich im Alter fit zu halten. Beim „P...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1475468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3205</a:t>
                      </a:r>
                    </a:p>
                  </a:txBody>
                  <a:tcPr/>
                </a:tc>
                <a:extLst>
                  <a:ext uri="{0D108BD9-81ED-4DB2-BD59-A6C34878D82A}">
                    <a16:rowId xmlns:a16="http://schemas.microsoft.com/office/drawing/2014/main" val="1384435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diefrage_offiziell - 2026-03-28 15:02:20</a:t>
                      </a:r>
                      <a:r>
                        <a:rPr kumimoji="0" lang="de-DE" sz="1000" b="0" i="0" u="none" strike="noStrike" kern="1200" cap="none" spc="0" normalizeH="0" baseline="0" noProof="0">
                          <a:ln>
                            <a:noFill/>
                          </a:ln>
                          <a:solidFill>
                            <a:prstClr val="black"/>
                          </a:solidFill>
                          <a:effectLst/>
                          <a:uLnTx/>
                          <a:uFillTx/>
                          <a:latin typeface="Calibri"/>
                          <a:ea typeface="+mn-ea"/>
                          <a:cs typeface="+mn-cs"/>
                        </a:rPr>
                        <a:t>
 Wie hat Tovja den Weg aus der Chemsex-Sucht geschafft und was hat das mit ihm 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1762509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a:t>
                      </a:r>
                    </a:p>
                  </a:txBody>
                  <a:tcPr/>
                </a:tc>
                <a:extLst>
                  <a:ext uri="{0D108BD9-81ED-4DB2-BD59-A6C34878D82A}">
                    <a16:rowId xmlns:a16="http://schemas.microsoft.com/office/drawing/2014/main" val="1931133277"/>
                  </a:ext>
                </a:extLst>
              </a:tr>
            </a:tbl>
          </a:graphicData>
        </a:graphic>
      </p:graphicFrame>
      <p:sp>
        <p:nvSpPr>
          <p:cNvPr id="4" name="Text Placeholder 3">
            <a:extLst>
              <a:ext uri="{FF2B5EF4-FFF2-40B4-BE49-F238E27FC236}">
                <a16:creationId xmlns:a16="http://schemas.microsoft.com/office/drawing/2014/main" id="{CDE6D02B-354F-4EE5-BBCF-B60230D0E641}"/>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4567367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4F74B-A78F-40C4-BAB5-02B3E092CEFA}"/>
              </a:ext>
            </a:extLst>
          </p:cNvPr>
          <p:cNvSpPr>
            <a:spLocks noGrp="1"/>
          </p:cNvSpPr>
          <p:nvPr>
            <p:ph type="title"/>
          </p:nvPr>
        </p:nvSpPr>
        <p:spPr/>
        <p:txBody>
          <a:bodyPr/>
          <a:lstStyle/>
          <a:p>
            <a:r>
              <a:rPr lang="de-DE"/>
              <a:t>Instagram Instagram Reels - sortiert nach pot. Reichweite | All profiles - 2 of 6</a:t>
            </a:r>
            <a:endParaRPr lang="en-US"/>
          </a:p>
        </p:txBody>
      </p:sp>
      <p:graphicFrame>
        <p:nvGraphicFramePr>
          <p:cNvPr id="5" name="Table Placeholder 4">
            <a:extLst>
              <a:ext uri="{FF2B5EF4-FFF2-40B4-BE49-F238E27FC236}">
                <a16:creationId xmlns:a16="http://schemas.microsoft.com/office/drawing/2014/main" id="{0C65211E-979F-48A0-A27B-D92209C85DCA}"/>
              </a:ext>
            </a:extLst>
          </p:cNvPr>
          <p:cNvGraphicFramePr>
            <a:graphicFrameLocks noGrp="1"/>
          </p:cNvGraphicFramePr>
          <p:nvPr>
            <p:ph type="tbl" sz="quarter" idx="13"/>
            <p:extLst>
              <p:ext uri="{D42A27DB-BD31-4B8C-83A1-F6EECF244321}">
                <p14:modId xmlns:p14="http://schemas.microsoft.com/office/powerpoint/2010/main" val="679308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1806386"/>
                    </a:ext>
                  </a:extLst>
                </a:gridCol>
                <a:gridCol w="658368">
                  <a:extLst>
                    <a:ext uri="{9D8B030D-6E8A-4147-A177-3AD203B41FA5}">
                      <a16:colId xmlns:a16="http://schemas.microsoft.com/office/drawing/2014/main" val="414839757"/>
                    </a:ext>
                  </a:extLst>
                </a:gridCol>
                <a:gridCol w="658368">
                  <a:extLst>
                    <a:ext uri="{9D8B030D-6E8A-4147-A177-3AD203B41FA5}">
                      <a16:colId xmlns:a16="http://schemas.microsoft.com/office/drawing/2014/main" val="162574905"/>
                    </a:ext>
                  </a:extLst>
                </a:gridCol>
                <a:gridCol w="658368">
                  <a:extLst>
                    <a:ext uri="{9D8B030D-6E8A-4147-A177-3AD203B41FA5}">
                      <a16:colId xmlns:a16="http://schemas.microsoft.com/office/drawing/2014/main" val="2266881967"/>
                    </a:ext>
                  </a:extLst>
                </a:gridCol>
                <a:gridCol w="658368">
                  <a:extLst>
                    <a:ext uri="{9D8B030D-6E8A-4147-A177-3AD203B41FA5}">
                      <a16:colId xmlns:a16="http://schemas.microsoft.com/office/drawing/2014/main" val="2767765514"/>
                    </a:ext>
                  </a:extLst>
                </a:gridCol>
                <a:gridCol w="658368">
                  <a:extLst>
                    <a:ext uri="{9D8B030D-6E8A-4147-A177-3AD203B41FA5}">
                      <a16:colId xmlns:a16="http://schemas.microsoft.com/office/drawing/2014/main" val="1714545322"/>
                    </a:ext>
                  </a:extLst>
                </a:gridCol>
                <a:gridCol w="658368">
                  <a:extLst>
                    <a:ext uri="{9D8B030D-6E8A-4147-A177-3AD203B41FA5}">
                      <a16:colId xmlns:a16="http://schemas.microsoft.com/office/drawing/2014/main" val="533516670"/>
                    </a:ext>
                  </a:extLst>
                </a:gridCol>
                <a:gridCol w="658368">
                  <a:extLst>
                    <a:ext uri="{9D8B030D-6E8A-4147-A177-3AD203B41FA5}">
                      <a16:colId xmlns:a16="http://schemas.microsoft.com/office/drawing/2014/main" val="4184867559"/>
                    </a:ext>
                  </a:extLst>
                </a:gridCol>
                <a:gridCol w="658368">
                  <a:extLst>
                    <a:ext uri="{9D8B030D-6E8A-4147-A177-3AD203B41FA5}">
                      <a16:colId xmlns:a16="http://schemas.microsoft.com/office/drawing/2014/main" val="40439067"/>
                    </a:ext>
                  </a:extLst>
                </a:gridCol>
                <a:gridCol w="658368">
                  <a:extLst>
                    <a:ext uri="{9D8B030D-6E8A-4147-A177-3AD203B41FA5}">
                      <a16:colId xmlns:a16="http://schemas.microsoft.com/office/drawing/2014/main" val="1681271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2068611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- 2026-04-07 22:23:49</a:t>
                      </a:r>
                      <a:r>
                        <a:rPr kumimoji="0" lang="de-DE" sz="1000" b="0" i="0" u="none" strike="noStrike" kern="1200" cap="none" spc="0" normalizeH="0" baseline="0" noProof="0">
                          <a:ln>
                            <a:noFill/>
                          </a:ln>
                          <a:solidFill>
                            <a:prstClr val="black"/>
                          </a:solidFill>
                          <a:effectLst/>
                          <a:uLnTx/>
                          <a:uFillTx/>
                          <a:latin typeface="Calibri"/>
                          <a:ea typeface="+mn-ea"/>
                          <a:cs typeface="+mn-cs"/>
                        </a:rPr>
                        <a:t>
 Comeback in der Nationalmannschaft? 👀
Manuel Neuer ist nach dem Spiel gegen Rea...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1090995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1745774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2201</a:t>
                      </a:r>
                    </a:p>
                  </a:txBody>
                  <a:tcPr/>
                </a:tc>
                <a:extLst>
                  <a:ext uri="{0D108BD9-81ED-4DB2-BD59-A6C34878D82A}">
                    <a16:rowId xmlns:a16="http://schemas.microsoft.com/office/drawing/2014/main" val="1847334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weltspiegel - 2026-04-04 09:01:10</a:t>
                      </a:r>
                      <a:r>
                        <a:rPr kumimoji="0" lang="de-DE" sz="1000" b="0" i="0" u="none" strike="noStrike" kern="1200" cap="none" spc="0" normalizeH="0" baseline="0" noProof="0">
                          <a:ln>
                            <a:noFill/>
                          </a:ln>
                          <a:solidFill>
                            <a:prstClr val="black"/>
                          </a:solidFill>
                          <a:effectLst/>
                          <a:uLnTx/>
                          <a:uFillTx/>
                          <a:latin typeface="Calibri"/>
                          <a:ea typeface="+mn-ea"/>
                          <a:cs typeface="+mn-cs"/>
                        </a:rPr>
                        <a:t>
 Zurück zur DNA der Pubkultur! Vielen Brit:innen ist die Pubkultur zu kommerziel...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1401719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1060</a:t>
                      </a:r>
                    </a:p>
                  </a:txBody>
                  <a:tcPr/>
                </a:tc>
                <a:extLst>
                  <a:ext uri="{0D108BD9-81ED-4DB2-BD59-A6C34878D82A}">
                    <a16:rowId xmlns:a16="http://schemas.microsoft.com/office/drawing/2014/main" val="1651381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br24 - 2026-03-29 16:22:15</a:t>
                      </a:r>
                      <a:r>
                        <a:rPr kumimoji="0" lang="de-DE" sz="1000" b="0" i="0" u="none" strike="noStrike" kern="1200" cap="none" spc="0" normalizeH="0" baseline="0" noProof="0">
                          <a:ln>
                            <a:noFill/>
                          </a:ln>
                          <a:solidFill>
                            <a:prstClr val="black"/>
                          </a:solidFill>
                          <a:effectLst/>
                          <a:uLnTx/>
                          <a:uFillTx/>
                          <a:latin typeface="Calibri"/>
                          <a:ea typeface="+mn-ea"/>
                          <a:cs typeface="+mn-cs"/>
                        </a:rPr>
                        <a:t>
 Drei Leichen hat die Polizei in einem Haus im Pommelsbrunner Ortsteil Hohenstad...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1645457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4807</a:t>
                      </a:r>
                    </a:p>
                  </a:txBody>
                  <a:tcPr/>
                </a:tc>
                <a:extLst>
                  <a:ext uri="{0D108BD9-81ED-4DB2-BD59-A6C34878D82A}">
                    <a16:rowId xmlns:a16="http://schemas.microsoft.com/office/drawing/2014/main" val="1273752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br24 - 2026-04-05 13:22:07</a:t>
                      </a:r>
                      <a:r>
                        <a:rPr kumimoji="0" lang="de-DE" sz="1000" b="0" i="0" u="none" strike="noStrike" kern="1200" cap="none" spc="0" normalizeH="0" baseline="0" noProof="0">
                          <a:ln>
                            <a:noFill/>
                          </a:ln>
                          <a:solidFill>
                            <a:prstClr val="black"/>
                          </a:solidFill>
                          <a:effectLst/>
                          <a:uLnTx/>
                          <a:uFillTx/>
                          <a:latin typeface="Calibri"/>
                          <a:ea typeface="+mn-ea"/>
                          <a:cs typeface="+mn-cs"/>
                        </a:rPr>
                        <a:t>
 Er hat es wieder getan. Passaus Bischof Oster erzählt seinen traditionellen Ost...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1386438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10587</a:t>
                      </a:r>
                    </a:p>
                  </a:txBody>
                  <a:tcPr/>
                </a:tc>
                <a:extLst>
                  <a:ext uri="{0D108BD9-81ED-4DB2-BD59-A6C34878D82A}">
                    <a16:rowId xmlns:a16="http://schemas.microsoft.com/office/drawing/2014/main" val="2595529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weltspiegel - 2026-03-27 11:01:30</a:t>
                      </a:r>
                      <a:r>
                        <a:rPr kumimoji="0" lang="de-DE" sz="1000" b="0" i="0" u="none" strike="noStrike" kern="1200" cap="none" spc="0" normalizeH="0" baseline="0" noProof="0">
                          <a:ln>
                            <a:noFill/>
                          </a:ln>
                          <a:solidFill>
                            <a:prstClr val="black"/>
                          </a:solidFill>
                          <a:effectLst/>
                          <a:uLnTx/>
                          <a:uFillTx/>
                          <a:latin typeface="Calibri"/>
                          <a:ea typeface="+mn-ea"/>
                          <a:cs typeface="+mn-cs"/>
                        </a:rPr>
                        <a:t>
 Ein Rapper an der Staatsspitze: In Nepal hat die Gen Z den 35-jährigen Balendra...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1423</a:t>
                      </a:r>
                    </a:p>
                  </a:txBody>
                  <a:tcPr/>
                </a:tc>
                <a:extLst>
                  <a:ext uri="{0D108BD9-81ED-4DB2-BD59-A6C34878D82A}">
                    <a16:rowId xmlns:a16="http://schemas.microsoft.com/office/drawing/2014/main" val="1105107509"/>
                  </a:ext>
                </a:extLst>
              </a:tr>
            </a:tbl>
          </a:graphicData>
        </a:graphic>
      </p:graphicFrame>
      <p:sp>
        <p:nvSpPr>
          <p:cNvPr id="4" name="Text Placeholder 3">
            <a:extLst>
              <a:ext uri="{FF2B5EF4-FFF2-40B4-BE49-F238E27FC236}">
                <a16:creationId xmlns:a16="http://schemas.microsoft.com/office/drawing/2014/main" id="{617C5F1F-E4C1-4BAA-BA2A-AD54330615E2}"/>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9300489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986EE-BE29-4617-832B-0D6260A4ABA6}"/>
              </a:ext>
            </a:extLst>
          </p:cNvPr>
          <p:cNvSpPr>
            <a:spLocks noGrp="1"/>
          </p:cNvSpPr>
          <p:nvPr>
            <p:ph type="title"/>
          </p:nvPr>
        </p:nvSpPr>
        <p:spPr/>
        <p:txBody>
          <a:bodyPr/>
          <a:lstStyle/>
          <a:p>
            <a:r>
              <a:rPr lang="de-DE"/>
              <a:t>Instagram Instagram Reels - sortiert nach pot. Reichweite | All profiles - 3 of 6</a:t>
            </a:r>
            <a:endParaRPr lang="en-US"/>
          </a:p>
        </p:txBody>
      </p:sp>
      <p:graphicFrame>
        <p:nvGraphicFramePr>
          <p:cNvPr id="5" name="Table Placeholder 4">
            <a:extLst>
              <a:ext uri="{FF2B5EF4-FFF2-40B4-BE49-F238E27FC236}">
                <a16:creationId xmlns:a16="http://schemas.microsoft.com/office/drawing/2014/main" id="{9F224D64-6A08-4ABA-B684-85BBF096D2CA}"/>
              </a:ext>
            </a:extLst>
          </p:cNvPr>
          <p:cNvGraphicFramePr>
            <a:graphicFrameLocks noGrp="1"/>
          </p:cNvGraphicFramePr>
          <p:nvPr>
            <p:ph type="tbl" sz="quarter" idx="13"/>
            <p:extLst>
              <p:ext uri="{D42A27DB-BD31-4B8C-83A1-F6EECF244321}">
                <p14:modId xmlns:p14="http://schemas.microsoft.com/office/powerpoint/2010/main" val="3652910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42024102"/>
                    </a:ext>
                  </a:extLst>
                </a:gridCol>
                <a:gridCol w="658368">
                  <a:extLst>
                    <a:ext uri="{9D8B030D-6E8A-4147-A177-3AD203B41FA5}">
                      <a16:colId xmlns:a16="http://schemas.microsoft.com/office/drawing/2014/main" val="1378512539"/>
                    </a:ext>
                  </a:extLst>
                </a:gridCol>
                <a:gridCol w="658368">
                  <a:extLst>
                    <a:ext uri="{9D8B030D-6E8A-4147-A177-3AD203B41FA5}">
                      <a16:colId xmlns:a16="http://schemas.microsoft.com/office/drawing/2014/main" val="973068996"/>
                    </a:ext>
                  </a:extLst>
                </a:gridCol>
                <a:gridCol w="658368">
                  <a:extLst>
                    <a:ext uri="{9D8B030D-6E8A-4147-A177-3AD203B41FA5}">
                      <a16:colId xmlns:a16="http://schemas.microsoft.com/office/drawing/2014/main" val="3540319553"/>
                    </a:ext>
                  </a:extLst>
                </a:gridCol>
                <a:gridCol w="658368">
                  <a:extLst>
                    <a:ext uri="{9D8B030D-6E8A-4147-A177-3AD203B41FA5}">
                      <a16:colId xmlns:a16="http://schemas.microsoft.com/office/drawing/2014/main" val="551146767"/>
                    </a:ext>
                  </a:extLst>
                </a:gridCol>
                <a:gridCol w="658368">
                  <a:extLst>
                    <a:ext uri="{9D8B030D-6E8A-4147-A177-3AD203B41FA5}">
                      <a16:colId xmlns:a16="http://schemas.microsoft.com/office/drawing/2014/main" val="4222035278"/>
                    </a:ext>
                  </a:extLst>
                </a:gridCol>
                <a:gridCol w="658368">
                  <a:extLst>
                    <a:ext uri="{9D8B030D-6E8A-4147-A177-3AD203B41FA5}">
                      <a16:colId xmlns:a16="http://schemas.microsoft.com/office/drawing/2014/main" val="3306638370"/>
                    </a:ext>
                  </a:extLst>
                </a:gridCol>
                <a:gridCol w="658368">
                  <a:extLst>
                    <a:ext uri="{9D8B030D-6E8A-4147-A177-3AD203B41FA5}">
                      <a16:colId xmlns:a16="http://schemas.microsoft.com/office/drawing/2014/main" val="3942681261"/>
                    </a:ext>
                  </a:extLst>
                </a:gridCol>
                <a:gridCol w="658368">
                  <a:extLst>
                    <a:ext uri="{9D8B030D-6E8A-4147-A177-3AD203B41FA5}">
                      <a16:colId xmlns:a16="http://schemas.microsoft.com/office/drawing/2014/main" val="699633433"/>
                    </a:ext>
                  </a:extLst>
                </a:gridCol>
                <a:gridCol w="658368">
                  <a:extLst>
                    <a:ext uri="{9D8B030D-6E8A-4147-A177-3AD203B41FA5}">
                      <a16:colId xmlns:a16="http://schemas.microsoft.com/office/drawing/2014/main" val="2672297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1109065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- 2026-04-06 13:38:15</a:t>
                      </a:r>
                      <a:r>
                        <a:rPr kumimoji="0" lang="de-DE" sz="1000" b="0" i="0" u="none" strike="noStrike" kern="1200" cap="none" spc="0" normalizeH="0" baseline="0" noProof="0">
                          <a:ln>
                            <a:noFill/>
                          </a:ln>
                          <a:solidFill>
                            <a:prstClr val="black"/>
                          </a:solidFill>
                          <a:effectLst/>
                          <a:uLnTx/>
                          <a:uFillTx/>
                          <a:latin typeface="Calibri"/>
                          <a:ea typeface="+mn-ea"/>
                          <a:cs typeface="+mn-cs"/>
                        </a:rPr>
                        <a:t>
 Das ist gerade nochmal gut gegangen! 🫣
Mit diesem unglücklichen Ball stellt Kev...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895086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1207149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a:t>
                      </a:r>
                    </a:p>
                  </a:txBody>
                  <a:tcPr/>
                </a:tc>
                <a:extLst>
                  <a:ext uri="{0D108BD9-81ED-4DB2-BD59-A6C34878D82A}">
                    <a16:rowId xmlns:a16="http://schemas.microsoft.com/office/drawing/2014/main" val="747777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weltspiegel - 2026-03-26 09:01:18</a:t>
                      </a:r>
                      <a:r>
                        <a:rPr kumimoji="0" lang="de-DE" sz="1000" b="0" i="0" u="none" strike="noStrike" kern="1200" cap="none" spc="0" normalizeH="0" baseline="0" noProof="0">
                          <a:ln>
                            <a:noFill/>
                          </a:ln>
                          <a:solidFill>
                            <a:prstClr val="black"/>
                          </a:solidFill>
                          <a:effectLst/>
                          <a:uLnTx/>
                          <a:uFillTx/>
                          <a:latin typeface="Calibri"/>
                          <a:ea typeface="+mn-ea"/>
                          <a:cs typeface="+mn-cs"/>
                        </a:rPr>
                        <a:t>
 In Beirut fährt Helena Hesayne in bombardierte Gebiete, um zurückgelassene Hund...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1206899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989</a:t>
                      </a:r>
                    </a:p>
                  </a:txBody>
                  <a:tcPr/>
                </a:tc>
                <a:extLst>
                  <a:ext uri="{0D108BD9-81ED-4DB2-BD59-A6C34878D82A}">
                    <a16:rowId xmlns:a16="http://schemas.microsoft.com/office/drawing/2014/main" val="2651957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weltspiegel - 2026-04-05 10:01:09</a:t>
                      </a:r>
                      <a:r>
                        <a:rPr kumimoji="0" lang="de-DE" sz="1000" b="0" i="0" u="none" strike="noStrike" kern="1200" cap="none" spc="0" normalizeH="0" baseline="0" noProof="0">
                          <a:ln>
                            <a:noFill/>
                          </a:ln>
                          <a:solidFill>
                            <a:prstClr val="black"/>
                          </a:solidFill>
                          <a:effectLst/>
                          <a:uLnTx/>
                          <a:uFillTx/>
                          <a:latin typeface="Calibri"/>
                          <a:ea typeface="+mn-ea"/>
                          <a:cs typeface="+mn-cs"/>
                        </a:rPr>
                        <a:t>
 Gesang, Gelächter und das Geräusch schwingender Schläger erfüllen einen Sportpl...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1148214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961</a:t>
                      </a:r>
                    </a:p>
                  </a:txBody>
                  <a:tcPr/>
                </a:tc>
                <a:extLst>
                  <a:ext uri="{0D108BD9-81ED-4DB2-BD59-A6C34878D82A}">
                    <a16:rowId xmlns:a16="http://schemas.microsoft.com/office/drawing/2014/main" val="3122330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weltspiegel - 2026-04-01 04:32:10</a:t>
                      </a:r>
                      <a:r>
                        <a:rPr kumimoji="0" lang="de-DE" sz="1000" b="0" i="0" u="none" strike="noStrike" kern="1200" cap="none" spc="0" normalizeH="0" baseline="0" noProof="0">
                          <a:ln>
                            <a:noFill/>
                          </a:ln>
                          <a:solidFill>
                            <a:prstClr val="black"/>
                          </a:solidFill>
                          <a:effectLst/>
                          <a:uLnTx/>
                          <a:uFillTx/>
                          <a:latin typeface="Calibri"/>
                          <a:ea typeface="+mn-ea"/>
                          <a:cs typeface="+mn-cs"/>
                        </a:rPr>
                        <a:t>
 57 Menschen starben beim schlimmsten Zugunglück in der Geschichte Griechenlands...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835388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1094083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1592</a:t>
                      </a:r>
                    </a:p>
                  </a:txBody>
                  <a:tcPr/>
                </a:tc>
                <a:extLst>
                  <a:ext uri="{0D108BD9-81ED-4DB2-BD59-A6C34878D82A}">
                    <a16:rowId xmlns:a16="http://schemas.microsoft.com/office/drawing/2014/main" val="2331049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quer_vom_br - 2026-04-01 11:34:14</a:t>
                      </a:r>
                      <a:r>
                        <a:rPr kumimoji="0" lang="de-DE" sz="1000" b="0" i="0" u="none" strike="noStrike" kern="1200" cap="none" spc="0" normalizeH="0" baseline="0" noProof="0">
                          <a:ln>
                            <a:noFill/>
                          </a:ln>
                          <a:solidFill>
                            <a:prstClr val="black"/>
                          </a:solidFill>
                          <a:effectLst/>
                          <a:uLnTx/>
                          <a:uFillTx/>
                          <a:latin typeface="Calibri"/>
                          <a:ea typeface="+mn-ea"/>
                          <a:cs typeface="+mn-cs"/>
                        </a:rPr>
                        <a:t>
 Der einzige Tag, an dem wirklich alle fake news im Internet feiern.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1358691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16089</a:t>
                      </a:r>
                    </a:p>
                  </a:txBody>
                  <a:tcPr/>
                </a:tc>
                <a:extLst>
                  <a:ext uri="{0D108BD9-81ED-4DB2-BD59-A6C34878D82A}">
                    <a16:rowId xmlns:a16="http://schemas.microsoft.com/office/drawing/2014/main" val="816293656"/>
                  </a:ext>
                </a:extLst>
              </a:tr>
            </a:tbl>
          </a:graphicData>
        </a:graphic>
      </p:graphicFrame>
      <p:sp>
        <p:nvSpPr>
          <p:cNvPr id="4" name="Text Placeholder 3">
            <a:extLst>
              <a:ext uri="{FF2B5EF4-FFF2-40B4-BE49-F238E27FC236}">
                <a16:creationId xmlns:a16="http://schemas.microsoft.com/office/drawing/2014/main" id="{FD463E70-FE70-45FD-B882-6194F04A6D96}"/>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6842847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6B5B4-EA93-4528-A109-304E5D313667}"/>
              </a:ext>
            </a:extLst>
          </p:cNvPr>
          <p:cNvSpPr>
            <a:spLocks noGrp="1"/>
          </p:cNvSpPr>
          <p:nvPr>
            <p:ph type="title"/>
          </p:nvPr>
        </p:nvSpPr>
        <p:spPr/>
        <p:txBody>
          <a:bodyPr/>
          <a:lstStyle/>
          <a:p>
            <a:r>
              <a:rPr lang="de-DE"/>
              <a:t>Instagram Instagram Reels - sortiert nach pot. Reichweite | All profiles - 4 of 6</a:t>
            </a:r>
            <a:endParaRPr lang="en-US"/>
          </a:p>
        </p:txBody>
      </p:sp>
      <p:graphicFrame>
        <p:nvGraphicFramePr>
          <p:cNvPr id="5" name="Table Placeholder 4">
            <a:extLst>
              <a:ext uri="{FF2B5EF4-FFF2-40B4-BE49-F238E27FC236}">
                <a16:creationId xmlns:a16="http://schemas.microsoft.com/office/drawing/2014/main" id="{ED06EF26-372D-4790-8656-93429271672D}"/>
              </a:ext>
            </a:extLst>
          </p:cNvPr>
          <p:cNvGraphicFramePr>
            <a:graphicFrameLocks noGrp="1"/>
          </p:cNvGraphicFramePr>
          <p:nvPr>
            <p:ph type="tbl" sz="quarter" idx="13"/>
            <p:extLst>
              <p:ext uri="{D42A27DB-BD31-4B8C-83A1-F6EECF244321}">
                <p14:modId xmlns:p14="http://schemas.microsoft.com/office/powerpoint/2010/main" val="1720371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33368952"/>
                    </a:ext>
                  </a:extLst>
                </a:gridCol>
                <a:gridCol w="658368">
                  <a:extLst>
                    <a:ext uri="{9D8B030D-6E8A-4147-A177-3AD203B41FA5}">
                      <a16:colId xmlns:a16="http://schemas.microsoft.com/office/drawing/2014/main" val="3149031423"/>
                    </a:ext>
                  </a:extLst>
                </a:gridCol>
                <a:gridCol w="658368">
                  <a:extLst>
                    <a:ext uri="{9D8B030D-6E8A-4147-A177-3AD203B41FA5}">
                      <a16:colId xmlns:a16="http://schemas.microsoft.com/office/drawing/2014/main" val="811041042"/>
                    </a:ext>
                  </a:extLst>
                </a:gridCol>
                <a:gridCol w="658368">
                  <a:extLst>
                    <a:ext uri="{9D8B030D-6E8A-4147-A177-3AD203B41FA5}">
                      <a16:colId xmlns:a16="http://schemas.microsoft.com/office/drawing/2014/main" val="1782156233"/>
                    </a:ext>
                  </a:extLst>
                </a:gridCol>
                <a:gridCol w="658368">
                  <a:extLst>
                    <a:ext uri="{9D8B030D-6E8A-4147-A177-3AD203B41FA5}">
                      <a16:colId xmlns:a16="http://schemas.microsoft.com/office/drawing/2014/main" val="3592445890"/>
                    </a:ext>
                  </a:extLst>
                </a:gridCol>
                <a:gridCol w="658368">
                  <a:extLst>
                    <a:ext uri="{9D8B030D-6E8A-4147-A177-3AD203B41FA5}">
                      <a16:colId xmlns:a16="http://schemas.microsoft.com/office/drawing/2014/main" val="2225010511"/>
                    </a:ext>
                  </a:extLst>
                </a:gridCol>
                <a:gridCol w="658368">
                  <a:extLst>
                    <a:ext uri="{9D8B030D-6E8A-4147-A177-3AD203B41FA5}">
                      <a16:colId xmlns:a16="http://schemas.microsoft.com/office/drawing/2014/main" val="3054351317"/>
                    </a:ext>
                  </a:extLst>
                </a:gridCol>
                <a:gridCol w="658368">
                  <a:extLst>
                    <a:ext uri="{9D8B030D-6E8A-4147-A177-3AD203B41FA5}">
                      <a16:colId xmlns:a16="http://schemas.microsoft.com/office/drawing/2014/main" val="1064950101"/>
                    </a:ext>
                  </a:extLst>
                </a:gridCol>
                <a:gridCol w="658368">
                  <a:extLst>
                    <a:ext uri="{9D8B030D-6E8A-4147-A177-3AD203B41FA5}">
                      <a16:colId xmlns:a16="http://schemas.microsoft.com/office/drawing/2014/main" val="3039631801"/>
                    </a:ext>
                  </a:extLst>
                </a:gridCol>
                <a:gridCol w="658368">
                  <a:extLst>
                    <a:ext uri="{9D8B030D-6E8A-4147-A177-3AD203B41FA5}">
                      <a16:colId xmlns:a16="http://schemas.microsoft.com/office/drawing/2014/main" val="634552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758335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weltspiegel - 2026-03-31 10:01:11</a:t>
                      </a:r>
                      <a:r>
                        <a:rPr kumimoji="0" lang="de-DE" sz="1000" b="0" i="0" u="none" strike="noStrike" kern="1200" cap="none" spc="0" normalizeH="0" baseline="0" noProof="0">
                          <a:ln>
                            <a:noFill/>
                          </a:ln>
                          <a:solidFill>
                            <a:prstClr val="black"/>
                          </a:solidFill>
                          <a:effectLst/>
                          <a:uLnTx/>
                          <a:uFillTx/>
                          <a:latin typeface="Calibri"/>
                          <a:ea typeface="+mn-ea"/>
                          <a:cs typeface="+mn-cs"/>
                        </a:rPr>
                        <a:t>
 Ein Bürostuhl, ein:e Pilot:in, zwei Anschieber:innen: In der Nähe von Kyoto tre...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988982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9824</a:t>
                      </a:r>
                    </a:p>
                  </a:txBody>
                  <a:tcPr/>
                </a:tc>
                <a:extLst>
                  <a:ext uri="{0D108BD9-81ED-4DB2-BD59-A6C34878D82A}">
                    <a16:rowId xmlns:a16="http://schemas.microsoft.com/office/drawing/2014/main" val="361857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news_wg - 2026-03-26 16:38:06</a:t>
                      </a:r>
                      <a:r>
                        <a:rPr kumimoji="0" lang="de-DE" sz="1000" b="0" i="0" u="none" strike="noStrike" kern="1200" cap="none" spc="0" normalizeH="0" baseline="0" noProof="0">
                          <a:ln>
                            <a:noFill/>
                          </a:ln>
                          <a:solidFill>
                            <a:prstClr val="black"/>
                          </a:solidFill>
                          <a:effectLst/>
                          <a:uLnTx/>
                          <a:uFillTx/>
                          <a:latin typeface="Calibri"/>
                          <a:ea typeface="+mn-ea"/>
                          <a:cs typeface="+mn-cs"/>
                        </a:rPr>
                        <a:t>
 Schüler:innen sollen regelmäßig üben, wie Wiederbelebung funktioniert. Das ford...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extLst>
                  <a:ext uri="{0D108BD9-81ED-4DB2-BD59-A6C34878D82A}">
                    <a16:rowId xmlns:a16="http://schemas.microsoft.com/office/drawing/2014/main" val="2145434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- 2026-04-06 18:31:02</a:t>
                      </a:r>
                      <a:r>
                        <a:rPr kumimoji="0" lang="de-DE" sz="1000" b="0" i="0" u="none" strike="noStrike" kern="1200" cap="none" spc="0" normalizeH="0" baseline="0" noProof="0">
                          <a:ln>
                            <a:noFill/>
                          </a:ln>
                          <a:solidFill>
                            <a:prstClr val="black"/>
                          </a:solidFill>
                          <a:effectLst/>
                          <a:uLnTx/>
                          <a:uFillTx/>
                          <a:latin typeface="Calibri"/>
                          <a:ea typeface="+mn-ea"/>
                          <a:cs typeface="+mn-cs"/>
                        </a:rPr>
                        <a:t>
 Wenn alle zum Vorlagengeber rennen... 🥹
Knappe vier Wochen nachdem sich Alphons...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3749</a:t>
                      </a:r>
                    </a:p>
                  </a:txBody>
                  <a:tcPr/>
                </a:tc>
                <a:extLst>
                  <a:ext uri="{0D108BD9-81ED-4DB2-BD59-A6C34878D82A}">
                    <a16:rowId xmlns:a16="http://schemas.microsoft.com/office/drawing/2014/main" val="998653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- 2026-03-29 14:41:58</a:t>
                      </a:r>
                      <a:r>
                        <a:rPr kumimoji="0" lang="de-DE" sz="1000" b="0" i="0" u="none" strike="noStrike" kern="1200" cap="none" spc="0" normalizeH="0" baseline="0" noProof="0">
                          <a:ln>
                            <a:noFill/>
                          </a:ln>
                          <a:solidFill>
                            <a:prstClr val="black"/>
                          </a:solidFill>
                          <a:effectLst/>
                          <a:uLnTx/>
                          <a:uFillTx/>
                          <a:latin typeface="Calibri"/>
                          <a:ea typeface="+mn-ea"/>
                          <a:cs typeface="+mn-cs"/>
                        </a:rPr>
                        <a:t>
 Alexander Nübel steht noch bis Sommer 2030 bei den Bayern unter Vertrag. Seine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984896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extLst>
                  <a:ext uri="{0D108BD9-81ED-4DB2-BD59-A6C34878D82A}">
                    <a16:rowId xmlns:a16="http://schemas.microsoft.com/office/drawing/2014/main" val="4146423063"/>
                  </a:ext>
                </a:extLst>
              </a:tr>
            </a:tbl>
          </a:graphicData>
        </a:graphic>
      </p:graphicFrame>
      <p:sp>
        <p:nvSpPr>
          <p:cNvPr id="4" name="Text Placeholder 3">
            <a:extLst>
              <a:ext uri="{FF2B5EF4-FFF2-40B4-BE49-F238E27FC236}">
                <a16:creationId xmlns:a16="http://schemas.microsoft.com/office/drawing/2014/main" id="{FB3054C8-F7ED-42FD-9C63-BF278C7E98DA}"/>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6666752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F8CA9-553C-47E9-B383-136801E27AF0}"/>
              </a:ext>
            </a:extLst>
          </p:cNvPr>
          <p:cNvSpPr>
            <a:spLocks noGrp="1"/>
          </p:cNvSpPr>
          <p:nvPr>
            <p:ph type="title"/>
          </p:nvPr>
        </p:nvSpPr>
        <p:spPr/>
        <p:txBody>
          <a:bodyPr/>
          <a:lstStyle/>
          <a:p>
            <a:r>
              <a:rPr lang="de-DE"/>
              <a:t>Instagram Instagram Reels - sortiert nach pot. Reichweite | All profiles - 5 of 6</a:t>
            </a:r>
            <a:endParaRPr lang="en-US"/>
          </a:p>
        </p:txBody>
      </p:sp>
      <p:graphicFrame>
        <p:nvGraphicFramePr>
          <p:cNvPr id="5" name="Table Placeholder 4">
            <a:extLst>
              <a:ext uri="{FF2B5EF4-FFF2-40B4-BE49-F238E27FC236}">
                <a16:creationId xmlns:a16="http://schemas.microsoft.com/office/drawing/2014/main" id="{27B4C1C5-6AE2-4CB5-965B-D07A83BF8964}"/>
              </a:ext>
            </a:extLst>
          </p:cNvPr>
          <p:cNvGraphicFramePr>
            <a:graphicFrameLocks noGrp="1"/>
          </p:cNvGraphicFramePr>
          <p:nvPr>
            <p:ph type="tbl" sz="quarter" idx="13"/>
            <p:extLst>
              <p:ext uri="{D42A27DB-BD31-4B8C-83A1-F6EECF244321}">
                <p14:modId xmlns:p14="http://schemas.microsoft.com/office/powerpoint/2010/main" val="2162753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21861287"/>
                    </a:ext>
                  </a:extLst>
                </a:gridCol>
                <a:gridCol w="658368">
                  <a:extLst>
                    <a:ext uri="{9D8B030D-6E8A-4147-A177-3AD203B41FA5}">
                      <a16:colId xmlns:a16="http://schemas.microsoft.com/office/drawing/2014/main" val="769473345"/>
                    </a:ext>
                  </a:extLst>
                </a:gridCol>
                <a:gridCol w="658368">
                  <a:extLst>
                    <a:ext uri="{9D8B030D-6E8A-4147-A177-3AD203B41FA5}">
                      <a16:colId xmlns:a16="http://schemas.microsoft.com/office/drawing/2014/main" val="2542984026"/>
                    </a:ext>
                  </a:extLst>
                </a:gridCol>
                <a:gridCol w="658368">
                  <a:extLst>
                    <a:ext uri="{9D8B030D-6E8A-4147-A177-3AD203B41FA5}">
                      <a16:colId xmlns:a16="http://schemas.microsoft.com/office/drawing/2014/main" val="2185700393"/>
                    </a:ext>
                  </a:extLst>
                </a:gridCol>
                <a:gridCol w="658368">
                  <a:extLst>
                    <a:ext uri="{9D8B030D-6E8A-4147-A177-3AD203B41FA5}">
                      <a16:colId xmlns:a16="http://schemas.microsoft.com/office/drawing/2014/main" val="3514100519"/>
                    </a:ext>
                  </a:extLst>
                </a:gridCol>
                <a:gridCol w="658368">
                  <a:extLst>
                    <a:ext uri="{9D8B030D-6E8A-4147-A177-3AD203B41FA5}">
                      <a16:colId xmlns:a16="http://schemas.microsoft.com/office/drawing/2014/main" val="3632497369"/>
                    </a:ext>
                  </a:extLst>
                </a:gridCol>
                <a:gridCol w="658368">
                  <a:extLst>
                    <a:ext uri="{9D8B030D-6E8A-4147-A177-3AD203B41FA5}">
                      <a16:colId xmlns:a16="http://schemas.microsoft.com/office/drawing/2014/main" val="1451839176"/>
                    </a:ext>
                  </a:extLst>
                </a:gridCol>
                <a:gridCol w="658368">
                  <a:extLst>
                    <a:ext uri="{9D8B030D-6E8A-4147-A177-3AD203B41FA5}">
                      <a16:colId xmlns:a16="http://schemas.microsoft.com/office/drawing/2014/main" val="1325495155"/>
                    </a:ext>
                  </a:extLst>
                </a:gridCol>
                <a:gridCol w="658368">
                  <a:extLst>
                    <a:ext uri="{9D8B030D-6E8A-4147-A177-3AD203B41FA5}">
                      <a16:colId xmlns:a16="http://schemas.microsoft.com/office/drawing/2014/main" val="2707615445"/>
                    </a:ext>
                  </a:extLst>
                </a:gridCol>
                <a:gridCol w="658368">
                  <a:extLst>
                    <a:ext uri="{9D8B030D-6E8A-4147-A177-3AD203B41FA5}">
                      <a16:colId xmlns:a16="http://schemas.microsoft.com/office/drawing/2014/main" val="3422609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313912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- 2026-03-26 12:56:36</a:t>
                      </a:r>
                      <a:r>
                        <a:rPr kumimoji="0" lang="de-DE" sz="1000" b="0" i="0" u="none" strike="noStrike" kern="1200" cap="none" spc="0" normalizeH="0" baseline="0" noProof="0">
                          <a:ln>
                            <a:noFill/>
                          </a:ln>
                          <a:solidFill>
                            <a:prstClr val="black"/>
                          </a:solidFill>
                          <a:effectLst/>
                          <a:uLnTx/>
                          <a:uFillTx/>
                          <a:latin typeface="Calibri"/>
                          <a:ea typeface="+mn-ea"/>
                          <a:cs typeface="+mn-cs"/>
                        </a:rPr>
                        <a:t>
 Zweite Karriere als Zimmermann? 😅
Nach seiner aktiven Laufbahn als Fußballprofi...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2609</a:t>
                      </a:r>
                    </a:p>
                  </a:txBody>
                  <a:tcPr/>
                </a:tc>
                <a:extLst>
                  <a:ext uri="{0D108BD9-81ED-4DB2-BD59-A6C34878D82A}">
                    <a16:rowId xmlns:a16="http://schemas.microsoft.com/office/drawing/2014/main" val="3390423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- 2026-04-05 21:22:12</a:t>
                      </a:r>
                      <a:r>
                        <a:rPr kumimoji="0" lang="de-DE" sz="1000" b="0" i="0" u="none" strike="noStrike" kern="1200" cap="none" spc="0" normalizeH="0" baseline="0" noProof="0">
                          <a:ln>
                            <a:noFill/>
                          </a:ln>
                          <a:solidFill>
                            <a:prstClr val="black"/>
                          </a:solidFill>
                          <a:effectLst/>
                          <a:uLnTx/>
                          <a:uFillTx/>
                          <a:latin typeface="Calibri"/>
                          <a:ea typeface="+mn-ea"/>
                          <a:cs typeface="+mn-cs"/>
                        </a:rPr>
                        <a:t>
 Schockstarre beim Eishockey 😳
Nach dem heftigen Foul von Münchens Spieler Fabio...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1056</a:t>
                      </a:r>
                    </a:p>
                  </a:txBody>
                  <a:tcPr/>
                </a:tc>
                <a:extLst>
                  <a:ext uri="{0D108BD9-81ED-4DB2-BD59-A6C34878D82A}">
                    <a16:rowId xmlns:a16="http://schemas.microsoft.com/office/drawing/2014/main" val="4095124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quer_vom_br - 2026-03-26 09:30:46</a:t>
                      </a:r>
                      <a:r>
                        <a:rPr kumimoji="0" lang="de-DE" sz="1000" b="0" i="0" u="none" strike="noStrike" kern="1200" cap="none" spc="0" normalizeH="0" baseline="0" noProof="0">
                          <a:ln>
                            <a:noFill/>
                          </a:ln>
                          <a:solidFill>
                            <a:prstClr val="black"/>
                          </a:solidFill>
                          <a:effectLst/>
                          <a:uLnTx/>
                          <a:uFillTx/>
                          <a:latin typeface="Calibri"/>
                          <a:ea typeface="+mn-ea"/>
                          <a:cs typeface="+mn-cs"/>
                        </a:rPr>
                        <a:t>
 Was richtig ist, wisst ihr bestimmt auch ohne Joker😉 
Der Bundeskanzler wurde...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956736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7015</a:t>
                      </a:r>
                    </a:p>
                  </a:txBody>
                  <a:tcPr/>
                </a:tc>
                <a:extLst>
                  <a:ext uri="{0D108BD9-81ED-4DB2-BD59-A6C34878D82A}">
                    <a16:rowId xmlns:a16="http://schemas.microsoft.com/office/drawing/2014/main" val="2618223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- 2026-03-27 23:00:47</a:t>
                      </a:r>
                      <a:r>
                        <a:rPr kumimoji="0" lang="de-DE" sz="1000" b="0" i="0" u="none" strike="noStrike" kern="1200" cap="none" spc="0" normalizeH="0" baseline="0" noProof="0">
                          <a:ln>
                            <a:noFill/>
                          </a:ln>
                          <a:solidFill>
                            <a:prstClr val="black"/>
                          </a:solidFill>
                          <a:effectLst/>
                          <a:uLnTx/>
                          <a:uFillTx/>
                          <a:latin typeface="Calibri"/>
                          <a:ea typeface="+mn-ea"/>
                          <a:cs typeface="+mn-cs"/>
                        </a:rPr>
                        <a:t>
 Auffälliges Debüt! 👏
In der 63. Minute wurde Lennart Karl für Leroy Sane eingew...</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1113</a:t>
                      </a:r>
                    </a:p>
                  </a:txBody>
                  <a:tcPr/>
                </a:tc>
                <a:extLst>
                  <a:ext uri="{0D108BD9-81ED-4DB2-BD59-A6C34878D82A}">
                    <a16:rowId xmlns:a16="http://schemas.microsoft.com/office/drawing/2014/main" val="624445565"/>
                  </a:ext>
                </a:extLst>
              </a:tr>
            </a:tbl>
          </a:graphicData>
        </a:graphic>
      </p:graphicFrame>
      <p:sp>
        <p:nvSpPr>
          <p:cNvPr id="4" name="Text Placeholder 3">
            <a:extLst>
              <a:ext uri="{FF2B5EF4-FFF2-40B4-BE49-F238E27FC236}">
                <a16:creationId xmlns:a16="http://schemas.microsoft.com/office/drawing/2014/main" id="{8A52047F-0E29-4B21-9953-FA7D0237334F}"/>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3705617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F6C55-9009-417A-A182-E2AA40298C72}"/>
              </a:ext>
            </a:extLst>
          </p:cNvPr>
          <p:cNvSpPr>
            <a:spLocks noGrp="1"/>
          </p:cNvSpPr>
          <p:nvPr>
            <p:ph type="title"/>
          </p:nvPr>
        </p:nvSpPr>
        <p:spPr/>
        <p:txBody>
          <a:bodyPr/>
          <a:lstStyle/>
          <a:p>
            <a:r>
              <a:rPr lang="de-DE"/>
              <a:t>Instagram Instagram Reels - sortiert nach pot. Reichweite | All profiles - 6 of 6</a:t>
            </a:r>
            <a:endParaRPr lang="en-US"/>
          </a:p>
        </p:txBody>
      </p:sp>
      <p:graphicFrame>
        <p:nvGraphicFramePr>
          <p:cNvPr id="5" name="Table Placeholder 4">
            <a:extLst>
              <a:ext uri="{FF2B5EF4-FFF2-40B4-BE49-F238E27FC236}">
                <a16:creationId xmlns:a16="http://schemas.microsoft.com/office/drawing/2014/main" id="{D9590F35-678D-4C0D-97A4-8491970C50DF}"/>
              </a:ext>
            </a:extLst>
          </p:cNvPr>
          <p:cNvGraphicFramePr>
            <a:graphicFrameLocks noGrp="1"/>
          </p:cNvGraphicFramePr>
          <p:nvPr>
            <p:ph type="tbl" sz="quarter" idx="13"/>
            <p:extLst>
              <p:ext uri="{D42A27DB-BD31-4B8C-83A1-F6EECF244321}">
                <p14:modId xmlns:p14="http://schemas.microsoft.com/office/powerpoint/2010/main" val="3389768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8803071"/>
                    </a:ext>
                  </a:extLst>
                </a:gridCol>
                <a:gridCol w="658368">
                  <a:extLst>
                    <a:ext uri="{9D8B030D-6E8A-4147-A177-3AD203B41FA5}">
                      <a16:colId xmlns:a16="http://schemas.microsoft.com/office/drawing/2014/main" val="528509028"/>
                    </a:ext>
                  </a:extLst>
                </a:gridCol>
                <a:gridCol w="658368">
                  <a:extLst>
                    <a:ext uri="{9D8B030D-6E8A-4147-A177-3AD203B41FA5}">
                      <a16:colId xmlns:a16="http://schemas.microsoft.com/office/drawing/2014/main" val="1030690406"/>
                    </a:ext>
                  </a:extLst>
                </a:gridCol>
                <a:gridCol w="658368">
                  <a:extLst>
                    <a:ext uri="{9D8B030D-6E8A-4147-A177-3AD203B41FA5}">
                      <a16:colId xmlns:a16="http://schemas.microsoft.com/office/drawing/2014/main" val="2163838550"/>
                    </a:ext>
                  </a:extLst>
                </a:gridCol>
                <a:gridCol w="658368">
                  <a:extLst>
                    <a:ext uri="{9D8B030D-6E8A-4147-A177-3AD203B41FA5}">
                      <a16:colId xmlns:a16="http://schemas.microsoft.com/office/drawing/2014/main" val="1888986477"/>
                    </a:ext>
                  </a:extLst>
                </a:gridCol>
                <a:gridCol w="658368">
                  <a:extLst>
                    <a:ext uri="{9D8B030D-6E8A-4147-A177-3AD203B41FA5}">
                      <a16:colId xmlns:a16="http://schemas.microsoft.com/office/drawing/2014/main" val="3590966174"/>
                    </a:ext>
                  </a:extLst>
                </a:gridCol>
                <a:gridCol w="658368">
                  <a:extLst>
                    <a:ext uri="{9D8B030D-6E8A-4147-A177-3AD203B41FA5}">
                      <a16:colId xmlns:a16="http://schemas.microsoft.com/office/drawing/2014/main" val="965397373"/>
                    </a:ext>
                  </a:extLst>
                </a:gridCol>
                <a:gridCol w="658368">
                  <a:extLst>
                    <a:ext uri="{9D8B030D-6E8A-4147-A177-3AD203B41FA5}">
                      <a16:colId xmlns:a16="http://schemas.microsoft.com/office/drawing/2014/main" val="2662898578"/>
                    </a:ext>
                  </a:extLst>
                </a:gridCol>
                <a:gridCol w="658368">
                  <a:extLst>
                    <a:ext uri="{9D8B030D-6E8A-4147-A177-3AD203B41FA5}">
                      <a16:colId xmlns:a16="http://schemas.microsoft.com/office/drawing/2014/main" val="3065977408"/>
                    </a:ext>
                  </a:extLst>
                </a:gridCol>
                <a:gridCol w="658368">
                  <a:extLst>
                    <a:ext uri="{9D8B030D-6E8A-4147-A177-3AD203B41FA5}">
                      <a16:colId xmlns:a16="http://schemas.microsoft.com/office/drawing/2014/main" val="4184419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(month/day/year)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(neu*)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1434072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bayerischer_rundfunk - 2026-04-07 14:13:08</a:t>
                      </a:r>
                      <a:r>
                        <a:rPr kumimoji="0" lang="de-DE" sz="1000" b="0" i="0" u="none" strike="noStrike" kern="1200" cap="none" spc="0" normalizeH="0" baseline="0" noProof="0">
                          <a:ln>
                            <a:noFill/>
                          </a:ln>
                          <a:solidFill>
                            <a:prstClr val="black"/>
                          </a:solidFill>
                          <a:effectLst/>
                          <a:uLnTx/>
                          <a:uFillTx/>
                          <a:latin typeface="Calibri"/>
                          <a:ea typeface="+mn-ea"/>
                          <a:cs typeface="+mn-cs"/>
                        </a:rPr>
                        <a:t>
 „De junga Leid wolln nimma arbatn!“ Darüber wurde auch früher schon geschimpft....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21911</a:t>
                      </a:r>
                    </a:p>
                  </a:txBody>
                  <a:tcPr/>
                </a:tc>
                <a:extLst>
                  <a:ext uri="{0D108BD9-81ED-4DB2-BD59-A6C34878D82A}">
                    <a16:rowId xmlns:a16="http://schemas.microsoft.com/office/drawing/2014/main" val="4291072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weltspiegel - 2026-04-09 13:01:11</a:t>
                      </a:r>
                      <a:r>
                        <a:rPr kumimoji="0" lang="de-DE" sz="1000" b="0" i="0" u="none" strike="noStrike" kern="1200" cap="none" spc="0" normalizeH="0" baseline="0" noProof="0">
                          <a:ln>
                            <a:noFill/>
                          </a:ln>
                          <a:solidFill>
                            <a:prstClr val="black"/>
                          </a:solidFill>
                          <a:effectLst/>
                          <a:uLnTx/>
                          <a:uFillTx/>
                          <a:latin typeface="Calibri"/>
                          <a:ea typeface="+mn-ea"/>
                          <a:cs typeface="+mn-cs"/>
                        </a:rPr>
                        <a:t>
 Liebe über den Tod hinaus oder einfach gruselig? In Indien hat der Witwer Tapas...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5778</a:t>
                      </a:r>
                    </a:p>
                  </a:txBody>
                  <a:tcPr/>
                </a:tc>
                <a:extLst>
                  <a:ext uri="{0D108BD9-81ED-4DB2-BD59-A6C34878D82A}">
                    <a16:rowId xmlns:a16="http://schemas.microsoft.com/office/drawing/2014/main" val="3643056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- 2026-03-27 16:04:25</a:t>
                      </a:r>
                      <a:r>
                        <a:rPr kumimoji="0" lang="de-DE" sz="1000" b="0" i="0" u="none" strike="noStrike" kern="1200" cap="none" spc="0" normalizeH="0" baseline="0" noProof="0">
                          <a:ln>
                            <a:noFill/>
                          </a:ln>
                          <a:solidFill>
                            <a:prstClr val="black"/>
                          </a:solidFill>
                          <a:effectLst/>
                          <a:uLnTx/>
                          <a:uFillTx/>
                          <a:latin typeface="Calibri"/>
                          <a:ea typeface="+mn-ea"/>
                          <a:cs typeface="+mn-cs"/>
                        </a:rPr>
                        <a:t>
 Hoeneß reagiert auf Dobrick-Outing! 
Der St. Paulis Nachwuchstrainer hatte sich...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a:t>
                      </a:r>
                    </a:p>
                  </a:txBody>
                  <a:tcPr/>
                </a:tc>
                <a:extLst>
                  <a:ext uri="{0D108BD9-81ED-4DB2-BD59-A6C34878D82A}">
                    <a16:rowId xmlns:a16="http://schemas.microsoft.com/office/drawing/2014/main" val="2302621745"/>
                  </a:ext>
                </a:extLst>
              </a:tr>
            </a:tbl>
          </a:graphicData>
        </a:graphic>
      </p:graphicFrame>
      <p:sp>
        <p:nvSpPr>
          <p:cNvPr id="4" name="Text Placeholder 3">
            <a:extLst>
              <a:ext uri="{FF2B5EF4-FFF2-40B4-BE49-F238E27FC236}">
                <a16:creationId xmlns:a16="http://schemas.microsoft.com/office/drawing/2014/main" id="{FA690F22-4B86-41E8-940E-F7B8FB23A185}"/>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541867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724FE-202A-4A06-BE3A-9E0AE68F3895}"/>
              </a:ext>
            </a:extLst>
          </p:cNvPr>
          <p:cNvSpPr>
            <a:spLocks noGrp="1"/>
          </p:cNvSpPr>
          <p:nvPr>
            <p:ph type="title"/>
          </p:nvPr>
        </p:nvSpPr>
        <p:spPr/>
        <p:txBody>
          <a:bodyPr/>
          <a:lstStyle/>
          <a:p>
            <a:r>
              <a:rPr lang="en-US"/>
              <a:t>Twitter Own and Retweeted Tweets Table | All profiles - 1 of 5</a:t>
            </a:r>
          </a:p>
        </p:txBody>
      </p:sp>
      <p:graphicFrame>
        <p:nvGraphicFramePr>
          <p:cNvPr id="5" name="Table Placeholder 4">
            <a:extLst>
              <a:ext uri="{FF2B5EF4-FFF2-40B4-BE49-F238E27FC236}">
                <a16:creationId xmlns:a16="http://schemas.microsoft.com/office/drawing/2014/main" id="{E9F2C6AE-6B96-4F75-97AB-689A83F4B832}"/>
              </a:ext>
            </a:extLst>
          </p:cNvPr>
          <p:cNvGraphicFramePr>
            <a:graphicFrameLocks noGrp="1"/>
          </p:cNvGraphicFramePr>
          <p:nvPr>
            <p:ph type="tbl" sz="quarter" idx="13"/>
            <p:extLst>
              <p:ext uri="{D42A27DB-BD31-4B8C-83A1-F6EECF244321}">
                <p14:modId xmlns:p14="http://schemas.microsoft.com/office/powerpoint/2010/main" val="2965146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38635644"/>
                    </a:ext>
                  </a:extLst>
                </a:gridCol>
                <a:gridCol w="740664">
                  <a:extLst>
                    <a:ext uri="{9D8B030D-6E8A-4147-A177-3AD203B41FA5}">
                      <a16:colId xmlns:a16="http://schemas.microsoft.com/office/drawing/2014/main" val="3604152476"/>
                    </a:ext>
                  </a:extLst>
                </a:gridCol>
                <a:gridCol w="740664">
                  <a:extLst>
                    <a:ext uri="{9D8B030D-6E8A-4147-A177-3AD203B41FA5}">
                      <a16:colId xmlns:a16="http://schemas.microsoft.com/office/drawing/2014/main" val="3626801950"/>
                    </a:ext>
                  </a:extLst>
                </a:gridCol>
                <a:gridCol w="740664">
                  <a:extLst>
                    <a:ext uri="{9D8B030D-6E8A-4147-A177-3AD203B41FA5}">
                      <a16:colId xmlns:a16="http://schemas.microsoft.com/office/drawing/2014/main" val="3295961850"/>
                    </a:ext>
                  </a:extLst>
                </a:gridCol>
                <a:gridCol w="740664">
                  <a:extLst>
                    <a:ext uri="{9D8B030D-6E8A-4147-A177-3AD203B41FA5}">
                      <a16:colId xmlns:a16="http://schemas.microsoft.com/office/drawing/2014/main" val="1007998190"/>
                    </a:ext>
                  </a:extLst>
                </a:gridCol>
                <a:gridCol w="740664">
                  <a:extLst>
                    <a:ext uri="{9D8B030D-6E8A-4147-A177-3AD203B41FA5}">
                      <a16:colId xmlns:a16="http://schemas.microsoft.com/office/drawing/2014/main" val="620199062"/>
                    </a:ext>
                  </a:extLst>
                </a:gridCol>
                <a:gridCol w="740664">
                  <a:extLst>
                    <a:ext uri="{9D8B030D-6E8A-4147-A177-3AD203B41FA5}">
                      <a16:colId xmlns:a16="http://schemas.microsoft.com/office/drawing/2014/main" val="1183159716"/>
                    </a:ext>
                  </a:extLst>
                </a:gridCol>
                <a:gridCol w="740664">
                  <a:extLst>
                    <a:ext uri="{9D8B030D-6E8A-4147-A177-3AD203B41FA5}">
                      <a16:colId xmlns:a16="http://schemas.microsoft.com/office/drawing/2014/main" val="2036984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972918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@BR24 - 2026-04-09 15:22:26</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aus Bayern in den #BR24_100Sekunden https://t.co/b5JqlDtIrd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22099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@BR24 - 2026-04-09 09:17:54</a:t>
                      </a:r>
                      <a:r>
                        <a:rPr kumimoji="0" lang="de-DE" sz="1000" b="0" i="0" u="none" strike="noStrike" kern="1200" cap="none" spc="0" normalizeH="0" baseline="0" noProof="0">
                          <a:ln>
                            <a:noFill/>
                          </a:ln>
                          <a:solidFill>
                            <a:prstClr val="black"/>
                          </a:solidFill>
                          <a:effectLst/>
                          <a:uLnTx/>
                          <a:uFillTx/>
                          <a:latin typeface="Calibri"/>
                          <a:ea typeface="+mn-ea"/>
                          <a:cs typeface="+mn-cs"/>
                        </a:rPr>
                        <a:t>
 Kehrtwende im Irankrieg - aber auch bei den Preisen? Was uns bei Inflation und Lieferketten noch bevorsteht - und wie wir damit umgehen können. Das und mehr im Plusminus-Podcast: https://t.co/2uHapKPIxs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62719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@BR24 - 2026-04-09 08:22:44</a:t>
                      </a:r>
                      <a:r>
                        <a:rPr kumimoji="0" lang="de-DE" sz="1000" b="0" i="0" u="none" strike="noStrike" kern="1200" cap="none" spc="0" normalizeH="0" baseline="0" noProof="0">
                          <a:ln>
                            <a:noFill/>
                          </a:ln>
                          <a:solidFill>
                            <a:prstClr val="black"/>
                          </a:solidFill>
                          <a:effectLst/>
                          <a:uLnTx/>
                          <a:uFillTx/>
                          <a:latin typeface="Calibri"/>
                          <a:ea typeface="+mn-ea"/>
                          <a:cs typeface="+mn-cs"/>
                        </a:rPr>
                        <a:t>
 Was ist das wahre KI-Geschäftsmodell? derKIpodcast https://t.co/SfSk8SUHcZ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80415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@BR24 - 2026-04-08 15:42:02</a:t>
                      </a:r>
                      <a:r>
                        <a:rPr kumimoji="0" lang="de-DE" sz="1000" b="0" i="0" u="none" strike="noStrike" kern="1200" cap="none" spc="0" normalizeH="0" baseline="0" noProof="0">
                          <a:ln>
                            <a:noFill/>
                          </a:ln>
                          <a:solidFill>
                            <a:prstClr val="black"/>
                          </a:solidFill>
                          <a:effectLst/>
                          <a:uLnTx/>
                          <a:uFillTx/>
                          <a:latin typeface="Calibri"/>
                          <a:ea typeface="+mn-ea"/>
                          <a:cs typeface="+mn-cs"/>
                        </a:rPr>
                        <a:t>
 ▶️ Was war heute in Bayern wichtig? In weniger als einer Minute weißt Du mehr: Hier sind die Themen des Tages im Video-Update. 📱 #BR24_100Sekunden https://t.co/3DFo4msGBH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18517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@BR24 - 2026-04-07 06:26:00</a:t>
                      </a:r>
                      <a:r>
                        <a:rPr kumimoji="0" lang="de-DE" sz="1000" b="0" i="0" u="none" strike="noStrike" kern="1200" cap="none" spc="0" normalizeH="0" baseline="0" noProof="0">
                          <a:ln>
                            <a:noFill/>
                          </a:ln>
                          <a:solidFill>
                            <a:prstClr val="black"/>
                          </a:solidFill>
                          <a:effectLst/>
                          <a:uLnTx/>
                          <a:uFillTx/>
                          <a:latin typeface="Calibri"/>
                          <a:ea typeface="+mn-ea"/>
                          <a:cs typeface="+mn-cs"/>
                        </a:rPr>
                        <a:t>
 Warum ist das Internet in Deutschland so lahm? Das hat mit einer Entscheidung von Bundeskanzler Helmut Kohl zu tun. Wie Kommunen in Bayern damit heute umgehen, erfahrt ihr bei ARD Sounds im BR-Podcast "Die Entscheidung". https://t.co/AyqpGkubYI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0.0037 %</a:t>
                      </a:r>
                    </a:p>
                  </a:txBody>
                  <a:tcPr/>
                </a:tc>
                <a:extLst>
                  <a:ext uri="{0D108BD9-81ED-4DB2-BD59-A6C34878D82A}">
                    <a16:rowId xmlns:a16="http://schemas.microsoft.com/office/drawing/2014/main" val="3793993664"/>
                  </a:ext>
                </a:extLst>
              </a:tr>
            </a:tbl>
          </a:graphicData>
        </a:graphic>
      </p:graphicFrame>
      <p:sp>
        <p:nvSpPr>
          <p:cNvPr id="4" name="Text Placeholder 3">
            <a:extLst>
              <a:ext uri="{FF2B5EF4-FFF2-40B4-BE49-F238E27FC236}">
                <a16:creationId xmlns:a16="http://schemas.microsoft.com/office/drawing/2014/main" id="{B3CE5178-D444-4EC0-910A-891775CC992C}"/>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8504326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3B928-F201-4240-841D-DB81F80139FA}"/>
              </a:ext>
            </a:extLst>
          </p:cNvPr>
          <p:cNvSpPr>
            <a:spLocks noGrp="1"/>
          </p:cNvSpPr>
          <p:nvPr>
            <p:ph type="title"/>
          </p:nvPr>
        </p:nvSpPr>
        <p:spPr/>
        <p:txBody>
          <a:bodyPr/>
          <a:lstStyle/>
          <a:p>
            <a:r>
              <a:rPr lang="en-US"/>
              <a:t>Twitter Own and Retweeted Tweets Table | All profiles - 2 of 5</a:t>
            </a:r>
          </a:p>
        </p:txBody>
      </p:sp>
      <p:graphicFrame>
        <p:nvGraphicFramePr>
          <p:cNvPr id="5" name="Table Placeholder 4">
            <a:extLst>
              <a:ext uri="{FF2B5EF4-FFF2-40B4-BE49-F238E27FC236}">
                <a16:creationId xmlns:a16="http://schemas.microsoft.com/office/drawing/2014/main" id="{EBDF1772-9F89-4D48-ADDB-76A240065155}"/>
              </a:ext>
            </a:extLst>
          </p:cNvPr>
          <p:cNvGraphicFramePr>
            <a:graphicFrameLocks noGrp="1"/>
          </p:cNvGraphicFramePr>
          <p:nvPr>
            <p:ph type="tbl" sz="quarter" idx="13"/>
            <p:extLst>
              <p:ext uri="{D42A27DB-BD31-4B8C-83A1-F6EECF244321}">
                <p14:modId xmlns:p14="http://schemas.microsoft.com/office/powerpoint/2010/main" val="1340067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34450517"/>
                    </a:ext>
                  </a:extLst>
                </a:gridCol>
                <a:gridCol w="740664">
                  <a:extLst>
                    <a:ext uri="{9D8B030D-6E8A-4147-A177-3AD203B41FA5}">
                      <a16:colId xmlns:a16="http://schemas.microsoft.com/office/drawing/2014/main" val="1009263676"/>
                    </a:ext>
                  </a:extLst>
                </a:gridCol>
                <a:gridCol w="740664">
                  <a:extLst>
                    <a:ext uri="{9D8B030D-6E8A-4147-A177-3AD203B41FA5}">
                      <a16:colId xmlns:a16="http://schemas.microsoft.com/office/drawing/2014/main" val="84775053"/>
                    </a:ext>
                  </a:extLst>
                </a:gridCol>
                <a:gridCol w="740664">
                  <a:extLst>
                    <a:ext uri="{9D8B030D-6E8A-4147-A177-3AD203B41FA5}">
                      <a16:colId xmlns:a16="http://schemas.microsoft.com/office/drawing/2014/main" val="1032311874"/>
                    </a:ext>
                  </a:extLst>
                </a:gridCol>
                <a:gridCol w="740664">
                  <a:extLst>
                    <a:ext uri="{9D8B030D-6E8A-4147-A177-3AD203B41FA5}">
                      <a16:colId xmlns:a16="http://schemas.microsoft.com/office/drawing/2014/main" val="3496014350"/>
                    </a:ext>
                  </a:extLst>
                </a:gridCol>
                <a:gridCol w="740664">
                  <a:extLst>
                    <a:ext uri="{9D8B030D-6E8A-4147-A177-3AD203B41FA5}">
                      <a16:colId xmlns:a16="http://schemas.microsoft.com/office/drawing/2014/main" val="1918853259"/>
                    </a:ext>
                  </a:extLst>
                </a:gridCol>
                <a:gridCol w="740664">
                  <a:extLst>
                    <a:ext uri="{9D8B030D-6E8A-4147-A177-3AD203B41FA5}">
                      <a16:colId xmlns:a16="http://schemas.microsoft.com/office/drawing/2014/main" val="2231554219"/>
                    </a:ext>
                  </a:extLst>
                </a:gridCol>
                <a:gridCol w="740664">
                  <a:extLst>
                    <a:ext uri="{9D8B030D-6E8A-4147-A177-3AD203B41FA5}">
                      <a16:colId xmlns:a16="http://schemas.microsoft.com/office/drawing/2014/main" val="1250030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750533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@BR24 - 2026-04-06 15:34:43</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aus Bayern #BR24_100Sekunden https://t.co/Xj8T4mMmpm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87224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@BR24 - 2026-04-06 09:18:44</a:t>
                      </a:r>
                      <a:r>
                        <a:rPr kumimoji="0" lang="de-DE" sz="1000" b="0" i="0" u="none" strike="noStrike" kern="1200" cap="none" spc="0" normalizeH="0" baseline="0" noProof="0">
                          <a:ln>
                            <a:noFill/>
                          </a:ln>
                          <a:solidFill>
                            <a:prstClr val="black"/>
                          </a:solidFill>
                          <a:effectLst/>
                          <a:uLnTx/>
                          <a:uFillTx/>
                          <a:latin typeface="Calibri"/>
                          <a:ea typeface="+mn-ea"/>
                          <a:cs typeface="+mn-cs"/>
                        </a:rPr>
                        <a:t>
 RT @AntonRauch: Spoiler: Besser als sich gar nicht bewegen ist das Fahren mit den elektorunterstützten Rädern in jedem Fall. Artikel lesen, lohnt sich trotzdem. @BR24 
https://t.co/yPkyiDcHSt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10324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@BR24 - 2026-04-05 15:05:04</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Ostersonntags aus Bayern #BR24_100Sekunden https://t.co/kb1Yw3CCkn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40868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@BR24 - 2026-04-04 15:32:39</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aus Bayern #BR24_100Sekunden https://t.co/7dntmgeyme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0.0037 %</a:t>
                      </a:r>
                    </a:p>
                  </a:txBody>
                  <a:tcPr/>
                </a:tc>
                <a:extLst>
                  <a:ext uri="{0D108BD9-81ED-4DB2-BD59-A6C34878D82A}">
                    <a16:rowId xmlns:a16="http://schemas.microsoft.com/office/drawing/2014/main" val="1362875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@BR24 - 2026-04-03 08:01:52</a:t>
                      </a:r>
                      <a:r>
                        <a:rPr kumimoji="0" lang="de-DE" sz="1000" b="0" i="0" u="none" strike="noStrike" kern="1200" cap="none" spc="0" normalizeH="0" baseline="0" noProof="0">
                          <a:ln>
                            <a:noFill/>
                          </a:ln>
                          <a:solidFill>
                            <a:prstClr val="black"/>
                          </a:solidFill>
                          <a:effectLst/>
                          <a:uLnTx/>
                          <a:uFillTx/>
                          <a:latin typeface="Calibri"/>
                          <a:ea typeface="+mn-ea"/>
                          <a:cs typeface="+mn-cs"/>
                        </a:rPr>
                        <a:t>
 RT @woelfelc: Wir haben da als #ARD-Gemeinschaftsredaktion #Religion und Leben mal was gemacht, was es bisher so noch nicht gab. Aber es ist klar: Es bleibt nicht nur bei #Ostern https://t.co/KqcshuQBMz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04588626"/>
                  </a:ext>
                </a:extLst>
              </a:tr>
            </a:tbl>
          </a:graphicData>
        </a:graphic>
      </p:graphicFrame>
      <p:sp>
        <p:nvSpPr>
          <p:cNvPr id="4" name="Text Placeholder 3">
            <a:extLst>
              <a:ext uri="{FF2B5EF4-FFF2-40B4-BE49-F238E27FC236}">
                <a16:creationId xmlns:a16="http://schemas.microsoft.com/office/drawing/2014/main" id="{2F498AF1-1CB3-4869-96DE-34A718A8286A}"/>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42265352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DBEA0-2FB2-485C-9579-E7A7C15D48EB}"/>
              </a:ext>
            </a:extLst>
          </p:cNvPr>
          <p:cNvSpPr>
            <a:spLocks noGrp="1"/>
          </p:cNvSpPr>
          <p:nvPr>
            <p:ph type="title"/>
          </p:nvPr>
        </p:nvSpPr>
        <p:spPr/>
        <p:txBody>
          <a:bodyPr/>
          <a:lstStyle/>
          <a:p>
            <a:r>
              <a:rPr lang="en-US"/>
              <a:t>Twitter Own and Retweeted Tweets Table | All profiles - 3 of 5</a:t>
            </a:r>
          </a:p>
        </p:txBody>
      </p:sp>
      <p:graphicFrame>
        <p:nvGraphicFramePr>
          <p:cNvPr id="5" name="Table Placeholder 4">
            <a:extLst>
              <a:ext uri="{FF2B5EF4-FFF2-40B4-BE49-F238E27FC236}">
                <a16:creationId xmlns:a16="http://schemas.microsoft.com/office/drawing/2014/main" id="{A3F39EF9-449A-4B98-9CF9-FCBD9E01A734}"/>
              </a:ext>
            </a:extLst>
          </p:cNvPr>
          <p:cNvGraphicFramePr>
            <a:graphicFrameLocks noGrp="1"/>
          </p:cNvGraphicFramePr>
          <p:nvPr>
            <p:ph type="tbl" sz="quarter" idx="13"/>
            <p:extLst>
              <p:ext uri="{D42A27DB-BD31-4B8C-83A1-F6EECF244321}">
                <p14:modId xmlns:p14="http://schemas.microsoft.com/office/powerpoint/2010/main" val="3083635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42158484"/>
                    </a:ext>
                  </a:extLst>
                </a:gridCol>
                <a:gridCol w="740664">
                  <a:extLst>
                    <a:ext uri="{9D8B030D-6E8A-4147-A177-3AD203B41FA5}">
                      <a16:colId xmlns:a16="http://schemas.microsoft.com/office/drawing/2014/main" val="3049783746"/>
                    </a:ext>
                  </a:extLst>
                </a:gridCol>
                <a:gridCol w="740664">
                  <a:extLst>
                    <a:ext uri="{9D8B030D-6E8A-4147-A177-3AD203B41FA5}">
                      <a16:colId xmlns:a16="http://schemas.microsoft.com/office/drawing/2014/main" val="759417663"/>
                    </a:ext>
                  </a:extLst>
                </a:gridCol>
                <a:gridCol w="740664">
                  <a:extLst>
                    <a:ext uri="{9D8B030D-6E8A-4147-A177-3AD203B41FA5}">
                      <a16:colId xmlns:a16="http://schemas.microsoft.com/office/drawing/2014/main" val="388052685"/>
                    </a:ext>
                  </a:extLst>
                </a:gridCol>
                <a:gridCol w="740664">
                  <a:extLst>
                    <a:ext uri="{9D8B030D-6E8A-4147-A177-3AD203B41FA5}">
                      <a16:colId xmlns:a16="http://schemas.microsoft.com/office/drawing/2014/main" val="3730866398"/>
                    </a:ext>
                  </a:extLst>
                </a:gridCol>
                <a:gridCol w="740664">
                  <a:extLst>
                    <a:ext uri="{9D8B030D-6E8A-4147-A177-3AD203B41FA5}">
                      <a16:colId xmlns:a16="http://schemas.microsoft.com/office/drawing/2014/main" val="2573327955"/>
                    </a:ext>
                  </a:extLst>
                </a:gridCol>
                <a:gridCol w="740664">
                  <a:extLst>
                    <a:ext uri="{9D8B030D-6E8A-4147-A177-3AD203B41FA5}">
                      <a16:colId xmlns:a16="http://schemas.microsoft.com/office/drawing/2014/main" val="55758413"/>
                    </a:ext>
                  </a:extLst>
                </a:gridCol>
                <a:gridCol w="740664">
                  <a:extLst>
                    <a:ext uri="{9D8B030D-6E8A-4147-A177-3AD203B41FA5}">
                      <a16:colId xmlns:a16="http://schemas.microsoft.com/office/drawing/2014/main" val="1524829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595821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@BR24 - 2026-04-02 15:04:19</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Gründonnerstages in Bayern in den @BR24_100Sekunden 🎥 https://t.co/0aGAyNwvyw</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78251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1" i="0" u="none" strike="noStrike" kern="1200" cap="none" spc="0" normalizeH="0" baseline="0" noProof="0">
                          <a:ln>
                            <a:noFill/>
                          </a:ln>
                          <a:solidFill>
                            <a:prstClr val="black"/>
                          </a:solidFill>
                          <a:effectLst/>
                          <a:uLnTx/>
                          <a:uFillTx/>
                          <a:latin typeface="Calibri"/>
                          <a:ea typeface="+mn-ea"/>
                          <a:cs typeface="+mn-cs"/>
                        </a:rPr>
                        <a:t>@BR24 - 2026-04-01 15:56:48</a:t>
                      </a:r>
                      <a:r>
                        <a:rPr kumimoji="0" lang="nn-NO" sz="1000" b="0" i="0" u="none" strike="noStrike" kern="1200" cap="none" spc="0" normalizeH="0" baseline="0" noProof="0">
                          <a:ln>
                            <a:noFill/>
                          </a:ln>
                          <a:solidFill>
                            <a:prstClr val="black"/>
                          </a:solidFill>
                          <a:effectLst/>
                          <a:uLnTx/>
                          <a:uFillTx/>
                          <a:latin typeface="Calibri"/>
                          <a:ea typeface="+mn-ea"/>
                          <a:cs typeface="+mn-cs"/>
                        </a:rPr>
                        <a:t>
 RT @BirgitKappel: https://t.co/DCilabj3MQ</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91795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@BR24 - 2026-04-01 15:33:07</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aus Bayern #BR24_100Sekunden https://t.co/e5fLD80wuS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0.0046 %</a:t>
                      </a:r>
                    </a:p>
                  </a:txBody>
                  <a:tcPr/>
                </a:tc>
                <a:extLst>
                  <a:ext uri="{0D108BD9-81ED-4DB2-BD59-A6C34878D82A}">
                    <a16:rowId xmlns:a16="http://schemas.microsoft.com/office/drawing/2014/main" val="1060285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@BR24 - 2026-04-01 11:27:40</a:t>
                      </a:r>
                      <a:r>
                        <a:rPr kumimoji="0" lang="de-DE" sz="1000" b="0" i="0" u="none" strike="noStrike" kern="1200" cap="none" spc="0" normalizeH="0" baseline="0" noProof="0">
                          <a:ln>
                            <a:noFill/>
                          </a:ln>
                          <a:solidFill>
                            <a:prstClr val="black"/>
                          </a:solidFill>
                          <a:effectLst/>
                          <a:uLnTx/>
                          <a:uFillTx/>
                          <a:latin typeface="Calibri"/>
                          <a:ea typeface="+mn-ea"/>
                          <a:cs typeface="+mn-cs"/>
                        </a:rPr>
                        <a:t>
 RT @meyerar: Hunderttausende Menschen fallen weltweit auf gefälschte Paket-SMS herein, verschickt von einem Betrugs-Netzwerk. Neue BR-Recherchen zeigen: Die Täter agieren aus China – offenbar unbehelligt von den Behörden. Alle Details dazu gibt es bei @BR24👇https://t.co/Bd80uJb9XJ</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85336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@BR24 - 2026-03-31 15:10:03</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in den #BR24_100Sekunden https://t.co/OvtUMzvWl1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0.0019 %</a:t>
                      </a:r>
                    </a:p>
                  </a:txBody>
                  <a:tcPr/>
                </a:tc>
                <a:extLst>
                  <a:ext uri="{0D108BD9-81ED-4DB2-BD59-A6C34878D82A}">
                    <a16:rowId xmlns:a16="http://schemas.microsoft.com/office/drawing/2014/main" val="3466688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@BR24 - 2026-03-30 16:23:47</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in den #BR24_100Sekunden https://t.co/Y1Zl20eIvU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57526566"/>
                  </a:ext>
                </a:extLst>
              </a:tr>
            </a:tbl>
          </a:graphicData>
        </a:graphic>
      </p:graphicFrame>
      <p:sp>
        <p:nvSpPr>
          <p:cNvPr id="4" name="Text Placeholder 3">
            <a:extLst>
              <a:ext uri="{FF2B5EF4-FFF2-40B4-BE49-F238E27FC236}">
                <a16:creationId xmlns:a16="http://schemas.microsoft.com/office/drawing/2014/main" id="{D0BB4ED4-A76F-4424-98DD-8683BBB14E35}"/>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0308702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8BD6E-D0E5-4A22-A09C-50B3B9935F6A}"/>
              </a:ext>
            </a:extLst>
          </p:cNvPr>
          <p:cNvSpPr>
            <a:spLocks noGrp="1"/>
          </p:cNvSpPr>
          <p:nvPr>
            <p:ph type="title"/>
          </p:nvPr>
        </p:nvSpPr>
        <p:spPr/>
        <p:txBody>
          <a:bodyPr/>
          <a:lstStyle/>
          <a:p>
            <a:r>
              <a:rPr lang="en-US"/>
              <a:t>Twitter Own and Retweeted Tweets Table | All profiles - 4 of 5</a:t>
            </a:r>
          </a:p>
        </p:txBody>
      </p:sp>
      <p:graphicFrame>
        <p:nvGraphicFramePr>
          <p:cNvPr id="5" name="Table Placeholder 4">
            <a:extLst>
              <a:ext uri="{FF2B5EF4-FFF2-40B4-BE49-F238E27FC236}">
                <a16:creationId xmlns:a16="http://schemas.microsoft.com/office/drawing/2014/main" id="{40EC5352-95DA-40EA-8AAD-9F62FDF5D1AE}"/>
              </a:ext>
            </a:extLst>
          </p:cNvPr>
          <p:cNvGraphicFramePr>
            <a:graphicFrameLocks noGrp="1"/>
          </p:cNvGraphicFramePr>
          <p:nvPr>
            <p:ph type="tbl" sz="quarter" idx="13"/>
            <p:extLst>
              <p:ext uri="{D42A27DB-BD31-4B8C-83A1-F6EECF244321}">
                <p14:modId xmlns:p14="http://schemas.microsoft.com/office/powerpoint/2010/main" val="985297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321103723"/>
                    </a:ext>
                  </a:extLst>
                </a:gridCol>
                <a:gridCol w="740664">
                  <a:extLst>
                    <a:ext uri="{9D8B030D-6E8A-4147-A177-3AD203B41FA5}">
                      <a16:colId xmlns:a16="http://schemas.microsoft.com/office/drawing/2014/main" val="1323726342"/>
                    </a:ext>
                  </a:extLst>
                </a:gridCol>
                <a:gridCol w="740664">
                  <a:extLst>
                    <a:ext uri="{9D8B030D-6E8A-4147-A177-3AD203B41FA5}">
                      <a16:colId xmlns:a16="http://schemas.microsoft.com/office/drawing/2014/main" val="3235145554"/>
                    </a:ext>
                  </a:extLst>
                </a:gridCol>
                <a:gridCol w="740664">
                  <a:extLst>
                    <a:ext uri="{9D8B030D-6E8A-4147-A177-3AD203B41FA5}">
                      <a16:colId xmlns:a16="http://schemas.microsoft.com/office/drawing/2014/main" val="3490836162"/>
                    </a:ext>
                  </a:extLst>
                </a:gridCol>
                <a:gridCol w="740664">
                  <a:extLst>
                    <a:ext uri="{9D8B030D-6E8A-4147-A177-3AD203B41FA5}">
                      <a16:colId xmlns:a16="http://schemas.microsoft.com/office/drawing/2014/main" val="2795583241"/>
                    </a:ext>
                  </a:extLst>
                </a:gridCol>
                <a:gridCol w="740664">
                  <a:extLst>
                    <a:ext uri="{9D8B030D-6E8A-4147-A177-3AD203B41FA5}">
                      <a16:colId xmlns:a16="http://schemas.microsoft.com/office/drawing/2014/main" val="252975137"/>
                    </a:ext>
                  </a:extLst>
                </a:gridCol>
                <a:gridCol w="740664">
                  <a:extLst>
                    <a:ext uri="{9D8B030D-6E8A-4147-A177-3AD203B41FA5}">
                      <a16:colId xmlns:a16="http://schemas.microsoft.com/office/drawing/2014/main" val="1108107461"/>
                    </a:ext>
                  </a:extLst>
                </a:gridCol>
                <a:gridCol w="740664">
                  <a:extLst>
                    <a:ext uri="{9D8B030D-6E8A-4147-A177-3AD203B41FA5}">
                      <a16:colId xmlns:a16="http://schemas.microsoft.com/office/drawing/2014/main" val="1411466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338265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@BR24 - 2026-03-30 06:34:10</a:t>
                      </a:r>
                      <a:r>
                        <a:rPr kumimoji="0" lang="de-DE" sz="1000" b="0" i="0" u="none" strike="noStrike" kern="1200" cap="none" spc="0" normalizeH="0" baseline="0" noProof="0">
                          <a:ln>
                            <a:noFill/>
                          </a:ln>
                          <a:solidFill>
                            <a:prstClr val="black"/>
                          </a:solidFill>
                          <a:effectLst/>
                          <a:uLnTx/>
                          <a:uFillTx/>
                          <a:latin typeface="Calibri"/>
                          <a:ea typeface="+mn-ea"/>
                          <a:cs typeface="+mn-cs"/>
                        </a:rPr>
                        <a:t>
 „Mit jedem Supplement oder jedem Pulver, das ich einnehme, habe ich erstmal das Risiko, dass da vielleicht irgendwas dabei ist, was nicht gesund ist.“
Molekularbiologin @DHeikenwaelder #7FragenZukunft-Interview mit @c_nitsche. #Longevity https://t.co/z5NZotlNfy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77646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@BR24 - 2026-03-29 14:58:18</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aus Bayern in den #BR24_100Sekunden https://t.co/r1JWqaBKRS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84906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@BR24 - 2026-03-28 15:59:30</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aus Bayern #BR24_100Sekunden https://t.co/T0jq6E4q8L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0.0065 %</a:t>
                      </a:r>
                    </a:p>
                  </a:txBody>
                  <a:tcPr/>
                </a:tc>
                <a:extLst>
                  <a:ext uri="{0D108BD9-81ED-4DB2-BD59-A6C34878D82A}">
                    <a16:rowId xmlns:a16="http://schemas.microsoft.com/office/drawing/2014/main" val="819516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@BR24 - 2026-03-28 09:10:43</a:t>
                      </a:r>
                      <a:r>
                        <a:rPr kumimoji="0" lang="de-DE" sz="1000" b="0" i="0" u="none" strike="noStrike" kern="1200" cap="none" spc="0" normalizeH="0" baseline="0" noProof="0">
                          <a:ln>
                            <a:noFill/>
                          </a:ln>
                          <a:solidFill>
                            <a:prstClr val="black"/>
                          </a:solidFill>
                          <a:effectLst/>
                          <a:uLnTx/>
                          <a:uFillTx/>
                          <a:latin typeface="Calibri"/>
                          <a:ea typeface="+mn-ea"/>
                          <a:cs typeface="+mn-cs"/>
                        </a:rPr>
                        <a:t>
 RT @AntonRauch: Herausforderungen der Zeit bei @BR24 https://t.co/xNGaDKdGfi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57315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@BR24 - 2026-03-27 17:20:19</a:t>
                      </a:r>
                      <a:r>
                        <a:rPr kumimoji="0" lang="de-DE" sz="1000" b="0" i="0" u="none" strike="noStrike" kern="1200" cap="none" spc="0" normalizeH="0" baseline="0" noProof="0">
                          <a:ln>
                            <a:noFill/>
                          </a:ln>
                          <a:solidFill>
                            <a:prstClr val="black"/>
                          </a:solidFill>
                          <a:effectLst/>
                          <a:uLnTx/>
                          <a:uFillTx/>
                          <a:latin typeface="Calibri"/>
                          <a:ea typeface="+mn-ea"/>
                          <a:cs typeface="+mn-cs"/>
                        </a:rPr>
                        <a:t>
 ▶️ Was war heute in Bayern wichtig? In weniger als einer Minute weißt Du mehr: Hier sind die Themen des Tages im Video-Update. 📱 #BR24_100Sekunden https://t.co/K04u77hlL2</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27790469"/>
                  </a:ext>
                </a:extLst>
              </a:tr>
            </a:tbl>
          </a:graphicData>
        </a:graphic>
      </p:graphicFrame>
      <p:sp>
        <p:nvSpPr>
          <p:cNvPr id="4" name="Text Placeholder 3">
            <a:extLst>
              <a:ext uri="{FF2B5EF4-FFF2-40B4-BE49-F238E27FC236}">
                <a16:creationId xmlns:a16="http://schemas.microsoft.com/office/drawing/2014/main" id="{57647A71-5C86-4737-8168-73D03AA53F89}"/>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3745167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8EC0F-4F83-44AA-8760-E3393C49852D}"/>
              </a:ext>
            </a:extLst>
          </p:cNvPr>
          <p:cNvSpPr>
            <a:spLocks noGrp="1"/>
          </p:cNvSpPr>
          <p:nvPr>
            <p:ph type="title"/>
          </p:nvPr>
        </p:nvSpPr>
        <p:spPr/>
        <p:txBody>
          <a:bodyPr/>
          <a:lstStyle/>
          <a:p>
            <a:r>
              <a:rPr lang="en-US"/>
              <a:t>Twitter Own and Retweeted Tweets Table | All profiles - 5 of 5</a:t>
            </a:r>
          </a:p>
        </p:txBody>
      </p:sp>
      <p:graphicFrame>
        <p:nvGraphicFramePr>
          <p:cNvPr id="5" name="Table Placeholder 4">
            <a:extLst>
              <a:ext uri="{FF2B5EF4-FFF2-40B4-BE49-F238E27FC236}">
                <a16:creationId xmlns:a16="http://schemas.microsoft.com/office/drawing/2014/main" id="{5AD4A470-4A7C-4EF1-A510-5D2C9BFDFD46}"/>
              </a:ext>
            </a:extLst>
          </p:cNvPr>
          <p:cNvGraphicFramePr>
            <a:graphicFrameLocks noGrp="1"/>
          </p:cNvGraphicFramePr>
          <p:nvPr>
            <p:ph type="tbl" sz="quarter" idx="13"/>
            <p:extLst>
              <p:ext uri="{D42A27DB-BD31-4B8C-83A1-F6EECF244321}">
                <p14:modId xmlns:p14="http://schemas.microsoft.com/office/powerpoint/2010/main" val="2208185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33216016"/>
                    </a:ext>
                  </a:extLst>
                </a:gridCol>
                <a:gridCol w="740664">
                  <a:extLst>
                    <a:ext uri="{9D8B030D-6E8A-4147-A177-3AD203B41FA5}">
                      <a16:colId xmlns:a16="http://schemas.microsoft.com/office/drawing/2014/main" val="521757909"/>
                    </a:ext>
                  </a:extLst>
                </a:gridCol>
                <a:gridCol w="740664">
                  <a:extLst>
                    <a:ext uri="{9D8B030D-6E8A-4147-A177-3AD203B41FA5}">
                      <a16:colId xmlns:a16="http://schemas.microsoft.com/office/drawing/2014/main" val="127499127"/>
                    </a:ext>
                  </a:extLst>
                </a:gridCol>
                <a:gridCol w="740664">
                  <a:extLst>
                    <a:ext uri="{9D8B030D-6E8A-4147-A177-3AD203B41FA5}">
                      <a16:colId xmlns:a16="http://schemas.microsoft.com/office/drawing/2014/main" val="1305554894"/>
                    </a:ext>
                  </a:extLst>
                </a:gridCol>
                <a:gridCol w="740664">
                  <a:extLst>
                    <a:ext uri="{9D8B030D-6E8A-4147-A177-3AD203B41FA5}">
                      <a16:colId xmlns:a16="http://schemas.microsoft.com/office/drawing/2014/main" val="3381569429"/>
                    </a:ext>
                  </a:extLst>
                </a:gridCol>
                <a:gridCol w="740664">
                  <a:extLst>
                    <a:ext uri="{9D8B030D-6E8A-4147-A177-3AD203B41FA5}">
                      <a16:colId xmlns:a16="http://schemas.microsoft.com/office/drawing/2014/main" val="3751961118"/>
                    </a:ext>
                  </a:extLst>
                </a:gridCol>
                <a:gridCol w="740664">
                  <a:extLst>
                    <a:ext uri="{9D8B030D-6E8A-4147-A177-3AD203B41FA5}">
                      <a16:colId xmlns:a16="http://schemas.microsoft.com/office/drawing/2014/main" val="489643643"/>
                    </a:ext>
                  </a:extLst>
                </a:gridCol>
                <a:gridCol w="740664">
                  <a:extLst>
                    <a:ext uri="{9D8B030D-6E8A-4147-A177-3AD203B41FA5}">
                      <a16:colId xmlns:a16="http://schemas.microsoft.com/office/drawing/2014/main" val="1562963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334333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@BR24 - 2026-03-27 08:40:06</a:t>
                      </a:r>
                      <a:r>
                        <a:rPr kumimoji="0" lang="de-DE" sz="1000" b="0" i="0" u="none" strike="noStrike" kern="1200" cap="none" spc="0" normalizeH="0" baseline="0" noProof="0">
                          <a:ln>
                            <a:noFill/>
                          </a:ln>
                          <a:solidFill>
                            <a:prstClr val="black"/>
                          </a:solidFill>
                          <a:effectLst/>
                          <a:uLnTx/>
                          <a:uFillTx/>
                          <a:latin typeface="Calibri"/>
                          <a:ea typeface="+mn-ea"/>
                          <a:cs typeface="+mn-cs"/>
                        </a:rPr>
                        <a:t>
 Über die Anfänge der personalisierten Social Media Feeds, die Marc #Zuckerberg über Algorithmen bei seinen Unternehmen perfektionieren ließ, erfahren Sie im aktuellen Podcast von "Die Entscheidung".
https://t.co/EaThIP0bDl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58605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@BR24 - 2026-03-26 15:37:49</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aus Bayern #BR24_100Sekunden https://t.co/rCnK7Ea2l3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28876403"/>
                  </a:ext>
                </a:extLst>
              </a:tr>
            </a:tbl>
          </a:graphicData>
        </a:graphic>
      </p:graphicFrame>
      <p:sp>
        <p:nvSpPr>
          <p:cNvPr id="4" name="Text Placeholder 3">
            <a:extLst>
              <a:ext uri="{FF2B5EF4-FFF2-40B4-BE49-F238E27FC236}">
                <a16:creationId xmlns:a16="http://schemas.microsoft.com/office/drawing/2014/main" id="{4F45CD33-B600-4AC4-8091-61FB794ED495}"/>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1627977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DCE26-54E9-49B3-90B5-8784A25F8784}"/>
              </a:ext>
            </a:extLst>
          </p:cNvPr>
          <p:cNvSpPr>
            <a:spLocks noGrp="1"/>
          </p:cNvSpPr>
          <p:nvPr>
            <p:ph type="title"/>
          </p:nvPr>
        </p:nvSpPr>
        <p:spPr/>
        <p:txBody>
          <a:bodyPr/>
          <a:lstStyle/>
          <a:p>
            <a:r>
              <a:rPr lang="en-US"/>
              <a:t>Twitter BR-Twitter-Basic: Tweets, Retweets, Replies | All profiles - 1 of 6</a:t>
            </a:r>
          </a:p>
        </p:txBody>
      </p:sp>
      <p:graphicFrame>
        <p:nvGraphicFramePr>
          <p:cNvPr id="5" name="Table Placeholder 4">
            <a:extLst>
              <a:ext uri="{FF2B5EF4-FFF2-40B4-BE49-F238E27FC236}">
                <a16:creationId xmlns:a16="http://schemas.microsoft.com/office/drawing/2014/main" id="{65A8B384-C0E8-44C1-BECA-DF637A1D636A}"/>
              </a:ext>
            </a:extLst>
          </p:cNvPr>
          <p:cNvGraphicFramePr>
            <a:graphicFrameLocks noGrp="1"/>
          </p:cNvGraphicFramePr>
          <p:nvPr>
            <p:ph type="tbl" sz="quarter" idx="13"/>
            <p:extLst>
              <p:ext uri="{D42A27DB-BD31-4B8C-83A1-F6EECF244321}">
                <p14:modId xmlns:p14="http://schemas.microsoft.com/office/powerpoint/2010/main" val="3901040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7">
                  <a:extLst>
                    <a:ext uri="{9D8B030D-6E8A-4147-A177-3AD203B41FA5}">
                      <a16:colId xmlns:a16="http://schemas.microsoft.com/office/drawing/2014/main" val="3796211149"/>
                    </a:ext>
                  </a:extLst>
                </a:gridCol>
                <a:gridCol w="576072">
                  <a:extLst>
                    <a:ext uri="{9D8B030D-6E8A-4147-A177-3AD203B41FA5}">
                      <a16:colId xmlns:a16="http://schemas.microsoft.com/office/drawing/2014/main" val="418269051"/>
                    </a:ext>
                  </a:extLst>
                </a:gridCol>
                <a:gridCol w="576072">
                  <a:extLst>
                    <a:ext uri="{9D8B030D-6E8A-4147-A177-3AD203B41FA5}">
                      <a16:colId xmlns:a16="http://schemas.microsoft.com/office/drawing/2014/main" val="3511876173"/>
                    </a:ext>
                  </a:extLst>
                </a:gridCol>
                <a:gridCol w="576072">
                  <a:extLst>
                    <a:ext uri="{9D8B030D-6E8A-4147-A177-3AD203B41FA5}">
                      <a16:colId xmlns:a16="http://schemas.microsoft.com/office/drawing/2014/main" val="3821930921"/>
                    </a:ext>
                  </a:extLst>
                </a:gridCol>
                <a:gridCol w="576072">
                  <a:extLst>
                    <a:ext uri="{9D8B030D-6E8A-4147-A177-3AD203B41FA5}">
                      <a16:colId xmlns:a16="http://schemas.microsoft.com/office/drawing/2014/main" val="1433204297"/>
                    </a:ext>
                  </a:extLst>
                </a:gridCol>
                <a:gridCol w="576072">
                  <a:extLst>
                    <a:ext uri="{9D8B030D-6E8A-4147-A177-3AD203B41FA5}">
                      <a16:colId xmlns:a16="http://schemas.microsoft.com/office/drawing/2014/main" val="2697677921"/>
                    </a:ext>
                  </a:extLst>
                </a:gridCol>
                <a:gridCol w="576072">
                  <a:extLst>
                    <a:ext uri="{9D8B030D-6E8A-4147-A177-3AD203B41FA5}">
                      <a16:colId xmlns:a16="http://schemas.microsoft.com/office/drawing/2014/main" val="772679356"/>
                    </a:ext>
                  </a:extLst>
                </a:gridCol>
                <a:gridCol w="576072">
                  <a:extLst>
                    <a:ext uri="{9D8B030D-6E8A-4147-A177-3AD203B41FA5}">
                      <a16:colId xmlns:a16="http://schemas.microsoft.com/office/drawing/2014/main" val="1722199815"/>
                    </a:ext>
                  </a:extLst>
                </a:gridCol>
                <a:gridCol w="576072">
                  <a:extLst>
                    <a:ext uri="{9D8B030D-6E8A-4147-A177-3AD203B41FA5}">
                      <a16:colId xmlns:a16="http://schemas.microsoft.com/office/drawing/2014/main" val="1023768577"/>
                    </a:ext>
                  </a:extLst>
                </a:gridCol>
                <a:gridCol w="576072">
                  <a:extLst>
                    <a:ext uri="{9D8B030D-6E8A-4147-A177-3AD203B41FA5}">
                      <a16:colId xmlns:a16="http://schemas.microsoft.com/office/drawing/2014/main" val="1749820093"/>
                    </a:ext>
                  </a:extLst>
                </a:gridCol>
                <a:gridCol w="576072">
                  <a:extLst>
                    <a:ext uri="{9D8B030D-6E8A-4147-A177-3AD203B41FA5}">
                      <a16:colId xmlns:a16="http://schemas.microsoft.com/office/drawing/2014/main" val="1272824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extLst>
                  <a:ext uri="{0D108BD9-81ED-4DB2-BD59-A6C34878D82A}">
                    <a16:rowId xmlns:a16="http://schemas.microsoft.com/office/drawing/2014/main" val="3009982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@BR24 - 2026-04-09 15:22:26</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aus Bayern in den #BR24_100Sekunden https://t.co/b5JqlDtIrd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86500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@BR24 - 2026-04-09 09:17:54</a:t>
                      </a:r>
                      <a:r>
                        <a:rPr kumimoji="0" lang="de-DE" sz="1000" b="0" i="0" u="none" strike="noStrike" kern="1200" cap="none" spc="0" normalizeH="0" baseline="0" noProof="0">
                          <a:ln>
                            <a:noFill/>
                          </a:ln>
                          <a:solidFill>
                            <a:prstClr val="black"/>
                          </a:solidFill>
                          <a:effectLst/>
                          <a:uLnTx/>
                          <a:uFillTx/>
                          <a:latin typeface="Calibri"/>
                          <a:ea typeface="+mn-ea"/>
                          <a:cs typeface="+mn-cs"/>
                        </a:rPr>
                        <a:t>
 Kehrtwende im Irankrieg - aber auch bei den Preisen? Was uns bei Inflation und Lieferketten noch bevorsteht - und wie wir damit umgehen können. Das und mehr im Plusminus-Podcast: https://t.co/2uHapKPIxs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12156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@BR24 - 2026-04-09 08:22:44</a:t>
                      </a:r>
                      <a:r>
                        <a:rPr kumimoji="0" lang="de-DE" sz="1000" b="0" i="0" u="none" strike="noStrike" kern="1200" cap="none" spc="0" normalizeH="0" baseline="0" noProof="0">
                          <a:ln>
                            <a:noFill/>
                          </a:ln>
                          <a:solidFill>
                            <a:prstClr val="black"/>
                          </a:solidFill>
                          <a:effectLst/>
                          <a:uLnTx/>
                          <a:uFillTx/>
                          <a:latin typeface="Calibri"/>
                          <a:ea typeface="+mn-ea"/>
                          <a:cs typeface="+mn-cs"/>
                        </a:rPr>
                        <a:t>
 Was ist das wahre KI-Geschäftsmodell? derKIpodcast https://t.co/SfSk8SUHcZ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49336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@BR24 - 2026-04-08 15:42:02</a:t>
                      </a:r>
                      <a:r>
                        <a:rPr kumimoji="0" lang="de-DE" sz="1000" b="0" i="0" u="none" strike="noStrike" kern="1200" cap="none" spc="0" normalizeH="0" baseline="0" noProof="0">
                          <a:ln>
                            <a:noFill/>
                          </a:ln>
                          <a:solidFill>
                            <a:prstClr val="black"/>
                          </a:solidFill>
                          <a:effectLst/>
                          <a:uLnTx/>
                          <a:uFillTx/>
                          <a:latin typeface="Calibri"/>
                          <a:ea typeface="+mn-ea"/>
                          <a:cs typeface="+mn-cs"/>
                        </a:rPr>
                        <a:t>
 ▶️ Was war heute in Bayern wichtig? In weniger als einer Minute weißt Du mehr: Hier sind die Themen des Tages im Video-Update. 📱 #BR24_100Sekunden https://t.co/3DFo4msGBH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054195087"/>
                  </a:ext>
                </a:extLst>
              </a:tr>
            </a:tbl>
          </a:graphicData>
        </a:graphic>
      </p:graphicFrame>
      <p:sp>
        <p:nvSpPr>
          <p:cNvPr id="4" name="Text Placeholder 3">
            <a:extLst>
              <a:ext uri="{FF2B5EF4-FFF2-40B4-BE49-F238E27FC236}">
                <a16:creationId xmlns:a16="http://schemas.microsoft.com/office/drawing/2014/main" id="{75864A56-60FA-4E10-9FCB-9FBA635976AB}"/>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4246169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C58BE-B64D-4BA7-901D-08B017A7649C}"/>
              </a:ext>
            </a:extLst>
          </p:cNvPr>
          <p:cNvSpPr>
            <a:spLocks noGrp="1"/>
          </p:cNvSpPr>
          <p:nvPr>
            <p:ph type="title"/>
          </p:nvPr>
        </p:nvSpPr>
        <p:spPr/>
        <p:txBody>
          <a:bodyPr/>
          <a:lstStyle/>
          <a:p>
            <a:r>
              <a:rPr lang="en-US"/>
              <a:t>Twitter BR-Twitter-Basic: Tweets, Retweets, Replies | All profiles - 2 of 6</a:t>
            </a:r>
          </a:p>
        </p:txBody>
      </p:sp>
      <p:graphicFrame>
        <p:nvGraphicFramePr>
          <p:cNvPr id="5" name="Table Placeholder 4">
            <a:extLst>
              <a:ext uri="{FF2B5EF4-FFF2-40B4-BE49-F238E27FC236}">
                <a16:creationId xmlns:a16="http://schemas.microsoft.com/office/drawing/2014/main" id="{02BF74CB-2D8A-4879-B4F0-3BFBBAB46D61}"/>
              </a:ext>
            </a:extLst>
          </p:cNvPr>
          <p:cNvGraphicFramePr>
            <a:graphicFrameLocks noGrp="1"/>
          </p:cNvGraphicFramePr>
          <p:nvPr>
            <p:ph type="tbl" sz="quarter" idx="13"/>
            <p:extLst>
              <p:ext uri="{D42A27DB-BD31-4B8C-83A1-F6EECF244321}">
                <p14:modId xmlns:p14="http://schemas.microsoft.com/office/powerpoint/2010/main" val="3729572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7">
                  <a:extLst>
                    <a:ext uri="{9D8B030D-6E8A-4147-A177-3AD203B41FA5}">
                      <a16:colId xmlns:a16="http://schemas.microsoft.com/office/drawing/2014/main" val="867965168"/>
                    </a:ext>
                  </a:extLst>
                </a:gridCol>
                <a:gridCol w="576072">
                  <a:extLst>
                    <a:ext uri="{9D8B030D-6E8A-4147-A177-3AD203B41FA5}">
                      <a16:colId xmlns:a16="http://schemas.microsoft.com/office/drawing/2014/main" val="1912323749"/>
                    </a:ext>
                  </a:extLst>
                </a:gridCol>
                <a:gridCol w="576072">
                  <a:extLst>
                    <a:ext uri="{9D8B030D-6E8A-4147-A177-3AD203B41FA5}">
                      <a16:colId xmlns:a16="http://schemas.microsoft.com/office/drawing/2014/main" val="1786229629"/>
                    </a:ext>
                  </a:extLst>
                </a:gridCol>
                <a:gridCol w="576072">
                  <a:extLst>
                    <a:ext uri="{9D8B030D-6E8A-4147-A177-3AD203B41FA5}">
                      <a16:colId xmlns:a16="http://schemas.microsoft.com/office/drawing/2014/main" val="1580371071"/>
                    </a:ext>
                  </a:extLst>
                </a:gridCol>
                <a:gridCol w="576072">
                  <a:extLst>
                    <a:ext uri="{9D8B030D-6E8A-4147-A177-3AD203B41FA5}">
                      <a16:colId xmlns:a16="http://schemas.microsoft.com/office/drawing/2014/main" val="1304966608"/>
                    </a:ext>
                  </a:extLst>
                </a:gridCol>
                <a:gridCol w="576072">
                  <a:extLst>
                    <a:ext uri="{9D8B030D-6E8A-4147-A177-3AD203B41FA5}">
                      <a16:colId xmlns:a16="http://schemas.microsoft.com/office/drawing/2014/main" val="3263217809"/>
                    </a:ext>
                  </a:extLst>
                </a:gridCol>
                <a:gridCol w="576072">
                  <a:extLst>
                    <a:ext uri="{9D8B030D-6E8A-4147-A177-3AD203B41FA5}">
                      <a16:colId xmlns:a16="http://schemas.microsoft.com/office/drawing/2014/main" val="3080738092"/>
                    </a:ext>
                  </a:extLst>
                </a:gridCol>
                <a:gridCol w="576072">
                  <a:extLst>
                    <a:ext uri="{9D8B030D-6E8A-4147-A177-3AD203B41FA5}">
                      <a16:colId xmlns:a16="http://schemas.microsoft.com/office/drawing/2014/main" val="2126681324"/>
                    </a:ext>
                  </a:extLst>
                </a:gridCol>
                <a:gridCol w="576072">
                  <a:extLst>
                    <a:ext uri="{9D8B030D-6E8A-4147-A177-3AD203B41FA5}">
                      <a16:colId xmlns:a16="http://schemas.microsoft.com/office/drawing/2014/main" val="2936377695"/>
                    </a:ext>
                  </a:extLst>
                </a:gridCol>
                <a:gridCol w="576072">
                  <a:extLst>
                    <a:ext uri="{9D8B030D-6E8A-4147-A177-3AD203B41FA5}">
                      <a16:colId xmlns:a16="http://schemas.microsoft.com/office/drawing/2014/main" val="681985485"/>
                    </a:ext>
                  </a:extLst>
                </a:gridCol>
                <a:gridCol w="576072">
                  <a:extLst>
                    <a:ext uri="{9D8B030D-6E8A-4147-A177-3AD203B41FA5}">
                      <a16:colId xmlns:a16="http://schemas.microsoft.com/office/drawing/2014/main" val="2557114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extLst>
                  <a:ext uri="{0D108BD9-81ED-4DB2-BD59-A6C34878D82A}">
                    <a16:rowId xmlns:a16="http://schemas.microsoft.com/office/drawing/2014/main" val="601055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@BR24 - 2026-04-07 06:26:00</a:t>
                      </a:r>
                      <a:r>
                        <a:rPr kumimoji="0" lang="de-DE" sz="1000" b="0" i="0" u="none" strike="noStrike" kern="1200" cap="none" spc="0" normalizeH="0" baseline="0" noProof="0">
                          <a:ln>
                            <a:noFill/>
                          </a:ln>
                          <a:solidFill>
                            <a:prstClr val="black"/>
                          </a:solidFill>
                          <a:effectLst/>
                          <a:uLnTx/>
                          <a:uFillTx/>
                          <a:latin typeface="Calibri"/>
                          <a:ea typeface="+mn-ea"/>
                          <a:cs typeface="+mn-cs"/>
                        </a:rPr>
                        <a:t>
 Warum ist das Internet in Deutschland so lahm? Das hat mit einer Entscheidung von Bundeskanzler Helmut Kohl zu tun. Wie Kommunen in Bayern damit heute umgehen, erfahrt ihr bei ARD Sounds im BR-Podcast "Die Entscheidung". https://t.co/AyqpGkubYI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666179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@BR24 - 2026-04-06 15:34:43</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aus Bayern #BR24_100Sekunden https://t.co/Xj8T4mMmpm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26392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@BR24 - 2026-04-06 09:18:44</a:t>
                      </a:r>
                      <a:r>
                        <a:rPr kumimoji="0" lang="de-DE" sz="1000" b="0" i="0" u="none" strike="noStrike" kern="1200" cap="none" spc="0" normalizeH="0" baseline="0" noProof="0">
                          <a:ln>
                            <a:noFill/>
                          </a:ln>
                          <a:solidFill>
                            <a:prstClr val="black"/>
                          </a:solidFill>
                          <a:effectLst/>
                          <a:uLnTx/>
                          <a:uFillTx/>
                          <a:latin typeface="Calibri"/>
                          <a:ea typeface="+mn-ea"/>
                          <a:cs typeface="+mn-cs"/>
                        </a:rPr>
                        <a:t>
 RT @AntonRauch: Spoiler: Besser als sich gar nicht bewegen ist das Fahren mit den elektorunterstützten Rädern in jedem Fall. Artikel lesen, lohnt sich trotzdem. @BR24 
https://t.co/yPkyiDcHSt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5839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@BR24 - 2026-04-05 15:05:04</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Ostersonntags aus Bayern #BR24_100Sekunden https://t.co/kb1Yw3CCkn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1203097284"/>
                  </a:ext>
                </a:extLst>
              </a:tr>
            </a:tbl>
          </a:graphicData>
        </a:graphic>
      </p:graphicFrame>
      <p:sp>
        <p:nvSpPr>
          <p:cNvPr id="4" name="Text Placeholder 3">
            <a:extLst>
              <a:ext uri="{FF2B5EF4-FFF2-40B4-BE49-F238E27FC236}">
                <a16:creationId xmlns:a16="http://schemas.microsoft.com/office/drawing/2014/main" id="{F14273B2-4B4F-401A-8BBE-A69EC628B174}"/>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41727432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C0C90-C233-4733-B84C-EF76A8772375}"/>
              </a:ext>
            </a:extLst>
          </p:cNvPr>
          <p:cNvSpPr>
            <a:spLocks noGrp="1"/>
          </p:cNvSpPr>
          <p:nvPr>
            <p:ph type="title"/>
          </p:nvPr>
        </p:nvSpPr>
        <p:spPr/>
        <p:txBody>
          <a:bodyPr/>
          <a:lstStyle/>
          <a:p>
            <a:r>
              <a:rPr lang="en-US"/>
              <a:t>Twitter BR-Twitter-Basic: Tweets, Retweets, Replies | All profiles - 3 of 6</a:t>
            </a:r>
          </a:p>
        </p:txBody>
      </p:sp>
      <p:graphicFrame>
        <p:nvGraphicFramePr>
          <p:cNvPr id="5" name="Table Placeholder 4">
            <a:extLst>
              <a:ext uri="{FF2B5EF4-FFF2-40B4-BE49-F238E27FC236}">
                <a16:creationId xmlns:a16="http://schemas.microsoft.com/office/drawing/2014/main" id="{3CC1B38F-8227-4EC2-A966-466388D5C813}"/>
              </a:ext>
            </a:extLst>
          </p:cNvPr>
          <p:cNvGraphicFramePr>
            <a:graphicFrameLocks noGrp="1"/>
          </p:cNvGraphicFramePr>
          <p:nvPr>
            <p:ph type="tbl" sz="quarter" idx="13"/>
            <p:extLst>
              <p:ext uri="{D42A27DB-BD31-4B8C-83A1-F6EECF244321}">
                <p14:modId xmlns:p14="http://schemas.microsoft.com/office/powerpoint/2010/main" val="1481617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7">
                  <a:extLst>
                    <a:ext uri="{9D8B030D-6E8A-4147-A177-3AD203B41FA5}">
                      <a16:colId xmlns:a16="http://schemas.microsoft.com/office/drawing/2014/main" val="1875044805"/>
                    </a:ext>
                  </a:extLst>
                </a:gridCol>
                <a:gridCol w="576072">
                  <a:extLst>
                    <a:ext uri="{9D8B030D-6E8A-4147-A177-3AD203B41FA5}">
                      <a16:colId xmlns:a16="http://schemas.microsoft.com/office/drawing/2014/main" val="3328177033"/>
                    </a:ext>
                  </a:extLst>
                </a:gridCol>
                <a:gridCol w="576072">
                  <a:extLst>
                    <a:ext uri="{9D8B030D-6E8A-4147-A177-3AD203B41FA5}">
                      <a16:colId xmlns:a16="http://schemas.microsoft.com/office/drawing/2014/main" val="3367392989"/>
                    </a:ext>
                  </a:extLst>
                </a:gridCol>
                <a:gridCol w="576072">
                  <a:extLst>
                    <a:ext uri="{9D8B030D-6E8A-4147-A177-3AD203B41FA5}">
                      <a16:colId xmlns:a16="http://schemas.microsoft.com/office/drawing/2014/main" val="3983246614"/>
                    </a:ext>
                  </a:extLst>
                </a:gridCol>
                <a:gridCol w="576072">
                  <a:extLst>
                    <a:ext uri="{9D8B030D-6E8A-4147-A177-3AD203B41FA5}">
                      <a16:colId xmlns:a16="http://schemas.microsoft.com/office/drawing/2014/main" val="2146717604"/>
                    </a:ext>
                  </a:extLst>
                </a:gridCol>
                <a:gridCol w="576072">
                  <a:extLst>
                    <a:ext uri="{9D8B030D-6E8A-4147-A177-3AD203B41FA5}">
                      <a16:colId xmlns:a16="http://schemas.microsoft.com/office/drawing/2014/main" val="1822380772"/>
                    </a:ext>
                  </a:extLst>
                </a:gridCol>
                <a:gridCol w="576072">
                  <a:extLst>
                    <a:ext uri="{9D8B030D-6E8A-4147-A177-3AD203B41FA5}">
                      <a16:colId xmlns:a16="http://schemas.microsoft.com/office/drawing/2014/main" val="594502219"/>
                    </a:ext>
                  </a:extLst>
                </a:gridCol>
                <a:gridCol w="576072">
                  <a:extLst>
                    <a:ext uri="{9D8B030D-6E8A-4147-A177-3AD203B41FA5}">
                      <a16:colId xmlns:a16="http://schemas.microsoft.com/office/drawing/2014/main" val="3501069773"/>
                    </a:ext>
                  </a:extLst>
                </a:gridCol>
                <a:gridCol w="576072">
                  <a:extLst>
                    <a:ext uri="{9D8B030D-6E8A-4147-A177-3AD203B41FA5}">
                      <a16:colId xmlns:a16="http://schemas.microsoft.com/office/drawing/2014/main" val="2346549024"/>
                    </a:ext>
                  </a:extLst>
                </a:gridCol>
                <a:gridCol w="576072">
                  <a:extLst>
                    <a:ext uri="{9D8B030D-6E8A-4147-A177-3AD203B41FA5}">
                      <a16:colId xmlns:a16="http://schemas.microsoft.com/office/drawing/2014/main" val="3220284376"/>
                    </a:ext>
                  </a:extLst>
                </a:gridCol>
                <a:gridCol w="576072">
                  <a:extLst>
                    <a:ext uri="{9D8B030D-6E8A-4147-A177-3AD203B41FA5}">
                      <a16:colId xmlns:a16="http://schemas.microsoft.com/office/drawing/2014/main" val="2435627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extLst>
                  <a:ext uri="{0D108BD9-81ED-4DB2-BD59-A6C34878D82A}">
                    <a16:rowId xmlns:a16="http://schemas.microsoft.com/office/drawing/2014/main" val="2065086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@BR24 - 2026-04-04 15:32:39</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aus Bayern #BR24_100Sekunden https://t.co/7dntmgeyme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472990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@BR24 - 2026-04-03 08:01:52</a:t>
                      </a:r>
                      <a:r>
                        <a:rPr kumimoji="0" lang="de-DE" sz="1000" b="0" i="0" u="none" strike="noStrike" kern="1200" cap="none" spc="0" normalizeH="0" baseline="0" noProof="0">
                          <a:ln>
                            <a:noFill/>
                          </a:ln>
                          <a:solidFill>
                            <a:prstClr val="black"/>
                          </a:solidFill>
                          <a:effectLst/>
                          <a:uLnTx/>
                          <a:uFillTx/>
                          <a:latin typeface="Calibri"/>
                          <a:ea typeface="+mn-ea"/>
                          <a:cs typeface="+mn-cs"/>
                        </a:rPr>
                        <a:t>
 RT @woelfelc: Wir haben da als #ARD-Gemeinschaftsredaktion #Religion und Leben mal was gemacht, was es bisher so noch nicht gab. Aber es ist klar: Es bleibt nicht nur bei #Ostern https://t.co/KqcshuQBMz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62229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@BR24 - 2026-04-02 15:04:19</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Gründonnerstages in Bayern in den @BR24_100Sekunden 🎥 https://t.co/0aGAyNwvyw</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79828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1" i="0" u="none" strike="noStrike" kern="1200" cap="none" spc="0" normalizeH="0" baseline="0" noProof="0">
                          <a:ln>
                            <a:noFill/>
                          </a:ln>
                          <a:solidFill>
                            <a:prstClr val="black"/>
                          </a:solidFill>
                          <a:effectLst/>
                          <a:uLnTx/>
                          <a:uFillTx/>
                          <a:latin typeface="Calibri"/>
                          <a:ea typeface="+mn-ea"/>
                          <a:cs typeface="+mn-cs"/>
                        </a:rPr>
                        <a:t>@BR24 - 2026-04-01 15:56:48</a:t>
                      </a:r>
                      <a:r>
                        <a:rPr kumimoji="0" lang="nn-NO" sz="1000" b="0" i="0" u="none" strike="noStrike" kern="1200" cap="none" spc="0" normalizeH="0" baseline="0" noProof="0">
                          <a:ln>
                            <a:noFill/>
                          </a:ln>
                          <a:solidFill>
                            <a:prstClr val="black"/>
                          </a:solidFill>
                          <a:effectLst/>
                          <a:uLnTx/>
                          <a:uFillTx/>
                          <a:latin typeface="Calibri"/>
                          <a:ea typeface="+mn-ea"/>
                          <a:cs typeface="+mn-cs"/>
                        </a:rPr>
                        <a:t>
 RT @BirgitKappel: https://t.co/DCilabj3MQ</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66890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@BR24 - 2026-04-01 15:33:07</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aus Bayern #BR24_100Sekunden https://t.co/e5fLD80wuS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676199690"/>
                  </a:ext>
                </a:extLst>
              </a:tr>
            </a:tbl>
          </a:graphicData>
        </a:graphic>
      </p:graphicFrame>
      <p:sp>
        <p:nvSpPr>
          <p:cNvPr id="4" name="Text Placeholder 3">
            <a:extLst>
              <a:ext uri="{FF2B5EF4-FFF2-40B4-BE49-F238E27FC236}">
                <a16:creationId xmlns:a16="http://schemas.microsoft.com/office/drawing/2014/main" id="{F4F859A1-4BF4-4F37-B62C-AD7636272F85}"/>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1490608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117E0-09D2-42F4-A8E5-19B475369BEB}"/>
              </a:ext>
            </a:extLst>
          </p:cNvPr>
          <p:cNvSpPr>
            <a:spLocks noGrp="1"/>
          </p:cNvSpPr>
          <p:nvPr>
            <p:ph type="title"/>
          </p:nvPr>
        </p:nvSpPr>
        <p:spPr/>
        <p:txBody>
          <a:bodyPr/>
          <a:lstStyle/>
          <a:p>
            <a:r>
              <a:rPr lang="en-US"/>
              <a:t>Twitter BR-Twitter-Basic: Tweets, Retweets, Replies | All profiles - 4 of 6</a:t>
            </a:r>
          </a:p>
        </p:txBody>
      </p:sp>
      <p:graphicFrame>
        <p:nvGraphicFramePr>
          <p:cNvPr id="5" name="Table Placeholder 4">
            <a:extLst>
              <a:ext uri="{FF2B5EF4-FFF2-40B4-BE49-F238E27FC236}">
                <a16:creationId xmlns:a16="http://schemas.microsoft.com/office/drawing/2014/main" id="{EFA030AA-B288-4543-A160-B166C4208D8C}"/>
              </a:ext>
            </a:extLst>
          </p:cNvPr>
          <p:cNvGraphicFramePr>
            <a:graphicFrameLocks noGrp="1"/>
          </p:cNvGraphicFramePr>
          <p:nvPr>
            <p:ph type="tbl" sz="quarter" idx="13"/>
            <p:extLst>
              <p:ext uri="{D42A27DB-BD31-4B8C-83A1-F6EECF244321}">
                <p14:modId xmlns:p14="http://schemas.microsoft.com/office/powerpoint/2010/main" val="3732759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7">
                  <a:extLst>
                    <a:ext uri="{9D8B030D-6E8A-4147-A177-3AD203B41FA5}">
                      <a16:colId xmlns:a16="http://schemas.microsoft.com/office/drawing/2014/main" val="735924907"/>
                    </a:ext>
                  </a:extLst>
                </a:gridCol>
                <a:gridCol w="576072">
                  <a:extLst>
                    <a:ext uri="{9D8B030D-6E8A-4147-A177-3AD203B41FA5}">
                      <a16:colId xmlns:a16="http://schemas.microsoft.com/office/drawing/2014/main" val="2996236279"/>
                    </a:ext>
                  </a:extLst>
                </a:gridCol>
                <a:gridCol w="576072">
                  <a:extLst>
                    <a:ext uri="{9D8B030D-6E8A-4147-A177-3AD203B41FA5}">
                      <a16:colId xmlns:a16="http://schemas.microsoft.com/office/drawing/2014/main" val="1420786632"/>
                    </a:ext>
                  </a:extLst>
                </a:gridCol>
                <a:gridCol w="576072">
                  <a:extLst>
                    <a:ext uri="{9D8B030D-6E8A-4147-A177-3AD203B41FA5}">
                      <a16:colId xmlns:a16="http://schemas.microsoft.com/office/drawing/2014/main" val="3113845312"/>
                    </a:ext>
                  </a:extLst>
                </a:gridCol>
                <a:gridCol w="576072">
                  <a:extLst>
                    <a:ext uri="{9D8B030D-6E8A-4147-A177-3AD203B41FA5}">
                      <a16:colId xmlns:a16="http://schemas.microsoft.com/office/drawing/2014/main" val="3365892456"/>
                    </a:ext>
                  </a:extLst>
                </a:gridCol>
                <a:gridCol w="576072">
                  <a:extLst>
                    <a:ext uri="{9D8B030D-6E8A-4147-A177-3AD203B41FA5}">
                      <a16:colId xmlns:a16="http://schemas.microsoft.com/office/drawing/2014/main" val="17088328"/>
                    </a:ext>
                  </a:extLst>
                </a:gridCol>
                <a:gridCol w="576072">
                  <a:extLst>
                    <a:ext uri="{9D8B030D-6E8A-4147-A177-3AD203B41FA5}">
                      <a16:colId xmlns:a16="http://schemas.microsoft.com/office/drawing/2014/main" val="1700015488"/>
                    </a:ext>
                  </a:extLst>
                </a:gridCol>
                <a:gridCol w="576072">
                  <a:extLst>
                    <a:ext uri="{9D8B030D-6E8A-4147-A177-3AD203B41FA5}">
                      <a16:colId xmlns:a16="http://schemas.microsoft.com/office/drawing/2014/main" val="3618350945"/>
                    </a:ext>
                  </a:extLst>
                </a:gridCol>
                <a:gridCol w="576072">
                  <a:extLst>
                    <a:ext uri="{9D8B030D-6E8A-4147-A177-3AD203B41FA5}">
                      <a16:colId xmlns:a16="http://schemas.microsoft.com/office/drawing/2014/main" val="2220164998"/>
                    </a:ext>
                  </a:extLst>
                </a:gridCol>
                <a:gridCol w="576072">
                  <a:extLst>
                    <a:ext uri="{9D8B030D-6E8A-4147-A177-3AD203B41FA5}">
                      <a16:colId xmlns:a16="http://schemas.microsoft.com/office/drawing/2014/main" val="1918847849"/>
                    </a:ext>
                  </a:extLst>
                </a:gridCol>
                <a:gridCol w="576072">
                  <a:extLst>
                    <a:ext uri="{9D8B030D-6E8A-4147-A177-3AD203B41FA5}">
                      <a16:colId xmlns:a16="http://schemas.microsoft.com/office/drawing/2014/main" val="241905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extLst>
                  <a:ext uri="{0D108BD9-81ED-4DB2-BD59-A6C34878D82A}">
                    <a16:rowId xmlns:a16="http://schemas.microsoft.com/office/drawing/2014/main" val="4257294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@BR24 - 2026-04-01 11:27:40</a:t>
                      </a:r>
                      <a:r>
                        <a:rPr kumimoji="0" lang="de-DE" sz="1000" b="0" i="0" u="none" strike="noStrike" kern="1200" cap="none" spc="0" normalizeH="0" baseline="0" noProof="0">
                          <a:ln>
                            <a:noFill/>
                          </a:ln>
                          <a:solidFill>
                            <a:prstClr val="black"/>
                          </a:solidFill>
                          <a:effectLst/>
                          <a:uLnTx/>
                          <a:uFillTx/>
                          <a:latin typeface="Calibri"/>
                          <a:ea typeface="+mn-ea"/>
                          <a:cs typeface="+mn-cs"/>
                        </a:rPr>
                        <a:t>
 RT @meyerar: Hunderttausende Menschen fallen weltweit auf gefälschte Paket-SMS herein, verschickt von einem Betrugs-Netzwerk. Neue BR-Recherchen zeigen: Die Täter agieren aus China – offenbar unbehelligt von den Behörden. Alle Details dazu gibt es bei @BR24👇https://t.co/Bd80uJb9XJ</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21963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@BR24 - 2026-03-31 15:10:03</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in den #BR24_100Sekunden https://t.co/OvtUMzvWl1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365774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@BR24 - 2026-03-30 16:23:47</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in den #BR24_100Sekunden https://t.co/Y1Zl20eIvU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575577067"/>
                  </a:ext>
                </a:extLst>
              </a:tr>
            </a:tbl>
          </a:graphicData>
        </a:graphic>
      </p:graphicFrame>
      <p:sp>
        <p:nvSpPr>
          <p:cNvPr id="4" name="Text Placeholder 3">
            <a:extLst>
              <a:ext uri="{FF2B5EF4-FFF2-40B4-BE49-F238E27FC236}">
                <a16:creationId xmlns:a16="http://schemas.microsoft.com/office/drawing/2014/main" id="{529C98A8-74D1-4ECF-AF59-E420C8C6CBDB}"/>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5744774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FFD15-0F0E-471B-8EF7-AE2A6FE13206}"/>
              </a:ext>
            </a:extLst>
          </p:cNvPr>
          <p:cNvSpPr>
            <a:spLocks noGrp="1"/>
          </p:cNvSpPr>
          <p:nvPr>
            <p:ph type="title"/>
          </p:nvPr>
        </p:nvSpPr>
        <p:spPr/>
        <p:txBody>
          <a:bodyPr/>
          <a:lstStyle/>
          <a:p>
            <a:r>
              <a:rPr lang="en-US"/>
              <a:t>Twitter BR-Twitter-Basic: Tweets, Retweets, Replies | All profiles - 5 of 6</a:t>
            </a:r>
          </a:p>
        </p:txBody>
      </p:sp>
      <p:graphicFrame>
        <p:nvGraphicFramePr>
          <p:cNvPr id="5" name="Table Placeholder 4">
            <a:extLst>
              <a:ext uri="{FF2B5EF4-FFF2-40B4-BE49-F238E27FC236}">
                <a16:creationId xmlns:a16="http://schemas.microsoft.com/office/drawing/2014/main" id="{A7602106-420C-4A49-9C30-7E637FA8B923}"/>
              </a:ext>
            </a:extLst>
          </p:cNvPr>
          <p:cNvGraphicFramePr>
            <a:graphicFrameLocks noGrp="1"/>
          </p:cNvGraphicFramePr>
          <p:nvPr>
            <p:ph type="tbl" sz="quarter" idx="13"/>
            <p:extLst>
              <p:ext uri="{D42A27DB-BD31-4B8C-83A1-F6EECF244321}">
                <p14:modId xmlns:p14="http://schemas.microsoft.com/office/powerpoint/2010/main" val="3223641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7">
                  <a:extLst>
                    <a:ext uri="{9D8B030D-6E8A-4147-A177-3AD203B41FA5}">
                      <a16:colId xmlns:a16="http://schemas.microsoft.com/office/drawing/2014/main" val="2057872741"/>
                    </a:ext>
                  </a:extLst>
                </a:gridCol>
                <a:gridCol w="576072">
                  <a:extLst>
                    <a:ext uri="{9D8B030D-6E8A-4147-A177-3AD203B41FA5}">
                      <a16:colId xmlns:a16="http://schemas.microsoft.com/office/drawing/2014/main" val="3956995166"/>
                    </a:ext>
                  </a:extLst>
                </a:gridCol>
                <a:gridCol w="576072">
                  <a:extLst>
                    <a:ext uri="{9D8B030D-6E8A-4147-A177-3AD203B41FA5}">
                      <a16:colId xmlns:a16="http://schemas.microsoft.com/office/drawing/2014/main" val="2108379702"/>
                    </a:ext>
                  </a:extLst>
                </a:gridCol>
                <a:gridCol w="576072">
                  <a:extLst>
                    <a:ext uri="{9D8B030D-6E8A-4147-A177-3AD203B41FA5}">
                      <a16:colId xmlns:a16="http://schemas.microsoft.com/office/drawing/2014/main" val="1219711332"/>
                    </a:ext>
                  </a:extLst>
                </a:gridCol>
                <a:gridCol w="576072">
                  <a:extLst>
                    <a:ext uri="{9D8B030D-6E8A-4147-A177-3AD203B41FA5}">
                      <a16:colId xmlns:a16="http://schemas.microsoft.com/office/drawing/2014/main" val="352783140"/>
                    </a:ext>
                  </a:extLst>
                </a:gridCol>
                <a:gridCol w="576072">
                  <a:extLst>
                    <a:ext uri="{9D8B030D-6E8A-4147-A177-3AD203B41FA5}">
                      <a16:colId xmlns:a16="http://schemas.microsoft.com/office/drawing/2014/main" val="1545191558"/>
                    </a:ext>
                  </a:extLst>
                </a:gridCol>
                <a:gridCol w="576072">
                  <a:extLst>
                    <a:ext uri="{9D8B030D-6E8A-4147-A177-3AD203B41FA5}">
                      <a16:colId xmlns:a16="http://schemas.microsoft.com/office/drawing/2014/main" val="2472375268"/>
                    </a:ext>
                  </a:extLst>
                </a:gridCol>
                <a:gridCol w="576072">
                  <a:extLst>
                    <a:ext uri="{9D8B030D-6E8A-4147-A177-3AD203B41FA5}">
                      <a16:colId xmlns:a16="http://schemas.microsoft.com/office/drawing/2014/main" val="3312047124"/>
                    </a:ext>
                  </a:extLst>
                </a:gridCol>
                <a:gridCol w="576072">
                  <a:extLst>
                    <a:ext uri="{9D8B030D-6E8A-4147-A177-3AD203B41FA5}">
                      <a16:colId xmlns:a16="http://schemas.microsoft.com/office/drawing/2014/main" val="3113299809"/>
                    </a:ext>
                  </a:extLst>
                </a:gridCol>
                <a:gridCol w="576072">
                  <a:extLst>
                    <a:ext uri="{9D8B030D-6E8A-4147-A177-3AD203B41FA5}">
                      <a16:colId xmlns:a16="http://schemas.microsoft.com/office/drawing/2014/main" val="2563781284"/>
                    </a:ext>
                  </a:extLst>
                </a:gridCol>
                <a:gridCol w="576072">
                  <a:extLst>
                    <a:ext uri="{9D8B030D-6E8A-4147-A177-3AD203B41FA5}">
                      <a16:colId xmlns:a16="http://schemas.microsoft.com/office/drawing/2014/main" val="2041735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extLst>
                  <a:ext uri="{0D108BD9-81ED-4DB2-BD59-A6C34878D82A}">
                    <a16:rowId xmlns:a16="http://schemas.microsoft.com/office/drawing/2014/main" val="3285003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@BR24 - 2026-03-30 06:34:10</a:t>
                      </a:r>
                      <a:r>
                        <a:rPr kumimoji="0" lang="de-DE" sz="1000" b="0" i="0" u="none" strike="noStrike" kern="1200" cap="none" spc="0" normalizeH="0" baseline="0" noProof="0">
                          <a:ln>
                            <a:noFill/>
                          </a:ln>
                          <a:solidFill>
                            <a:prstClr val="black"/>
                          </a:solidFill>
                          <a:effectLst/>
                          <a:uLnTx/>
                          <a:uFillTx/>
                          <a:latin typeface="Calibri"/>
                          <a:ea typeface="+mn-ea"/>
                          <a:cs typeface="+mn-cs"/>
                        </a:rPr>
                        <a:t>
 „Mit jedem Supplement oder jedem Pulver, das ich einnehme, habe ich erstmal das Risiko, dass da vielleicht irgendwas dabei ist, was nicht gesund ist.“
Molekularbiologin @DHeikenwaelder #7FragenZukunft-Interview mit @c_nitsche. #Longevity https://t.co/z5NZotlNfy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84366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@BR24 - 2026-03-29 14:58:18</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aus Bayern in den #BR24_100Sekunden https://t.co/r1JWqaBKRS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26344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@BR24 - 2026-03-28 15:59:30</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aus Bayern #BR24_100Sekunden https://t.co/T0jq6E4q8L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79581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@BR24 - 2026-03-28 09:10:43</a:t>
                      </a:r>
                      <a:r>
                        <a:rPr kumimoji="0" lang="de-DE" sz="1000" b="0" i="0" u="none" strike="noStrike" kern="1200" cap="none" spc="0" normalizeH="0" baseline="0" noProof="0">
                          <a:ln>
                            <a:noFill/>
                          </a:ln>
                          <a:solidFill>
                            <a:prstClr val="black"/>
                          </a:solidFill>
                          <a:effectLst/>
                          <a:uLnTx/>
                          <a:uFillTx/>
                          <a:latin typeface="Calibri"/>
                          <a:ea typeface="+mn-ea"/>
                          <a:cs typeface="+mn-cs"/>
                        </a:rPr>
                        <a:t>
 RT @AntonRauch: Herausforderungen der Zeit bei @BR24 https://t.co/xNGaDKdGfi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56335537"/>
                  </a:ext>
                </a:extLst>
              </a:tr>
            </a:tbl>
          </a:graphicData>
        </a:graphic>
      </p:graphicFrame>
      <p:sp>
        <p:nvSpPr>
          <p:cNvPr id="4" name="Text Placeholder 3">
            <a:extLst>
              <a:ext uri="{FF2B5EF4-FFF2-40B4-BE49-F238E27FC236}">
                <a16:creationId xmlns:a16="http://schemas.microsoft.com/office/drawing/2014/main" id="{1470794A-C548-44F2-AE51-F1B5BA619C7B}"/>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27417565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632FE-793F-4D33-B1F5-617E56314043}"/>
              </a:ext>
            </a:extLst>
          </p:cNvPr>
          <p:cNvSpPr>
            <a:spLocks noGrp="1"/>
          </p:cNvSpPr>
          <p:nvPr>
            <p:ph type="title"/>
          </p:nvPr>
        </p:nvSpPr>
        <p:spPr/>
        <p:txBody>
          <a:bodyPr/>
          <a:lstStyle/>
          <a:p>
            <a:r>
              <a:rPr lang="en-US"/>
              <a:t>Twitter BR-Twitter-Basic: Tweets, Retweets, Replies | All profiles - 6 of 6</a:t>
            </a:r>
          </a:p>
        </p:txBody>
      </p:sp>
      <p:graphicFrame>
        <p:nvGraphicFramePr>
          <p:cNvPr id="5" name="Table Placeholder 4">
            <a:extLst>
              <a:ext uri="{FF2B5EF4-FFF2-40B4-BE49-F238E27FC236}">
                <a16:creationId xmlns:a16="http://schemas.microsoft.com/office/drawing/2014/main" id="{04BB4E2A-DC94-4752-9BA5-C9F6BF8CB2CD}"/>
              </a:ext>
            </a:extLst>
          </p:cNvPr>
          <p:cNvGraphicFramePr>
            <a:graphicFrameLocks noGrp="1"/>
          </p:cNvGraphicFramePr>
          <p:nvPr>
            <p:ph type="tbl" sz="quarter" idx="13"/>
            <p:extLst>
              <p:ext uri="{D42A27DB-BD31-4B8C-83A1-F6EECF244321}">
                <p14:modId xmlns:p14="http://schemas.microsoft.com/office/powerpoint/2010/main" val="3177013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7">
                  <a:extLst>
                    <a:ext uri="{9D8B030D-6E8A-4147-A177-3AD203B41FA5}">
                      <a16:colId xmlns:a16="http://schemas.microsoft.com/office/drawing/2014/main" val="2955845765"/>
                    </a:ext>
                  </a:extLst>
                </a:gridCol>
                <a:gridCol w="576072">
                  <a:extLst>
                    <a:ext uri="{9D8B030D-6E8A-4147-A177-3AD203B41FA5}">
                      <a16:colId xmlns:a16="http://schemas.microsoft.com/office/drawing/2014/main" val="231606835"/>
                    </a:ext>
                  </a:extLst>
                </a:gridCol>
                <a:gridCol w="576072">
                  <a:extLst>
                    <a:ext uri="{9D8B030D-6E8A-4147-A177-3AD203B41FA5}">
                      <a16:colId xmlns:a16="http://schemas.microsoft.com/office/drawing/2014/main" val="1677183900"/>
                    </a:ext>
                  </a:extLst>
                </a:gridCol>
                <a:gridCol w="576072">
                  <a:extLst>
                    <a:ext uri="{9D8B030D-6E8A-4147-A177-3AD203B41FA5}">
                      <a16:colId xmlns:a16="http://schemas.microsoft.com/office/drawing/2014/main" val="3814869223"/>
                    </a:ext>
                  </a:extLst>
                </a:gridCol>
                <a:gridCol w="576072">
                  <a:extLst>
                    <a:ext uri="{9D8B030D-6E8A-4147-A177-3AD203B41FA5}">
                      <a16:colId xmlns:a16="http://schemas.microsoft.com/office/drawing/2014/main" val="2629536332"/>
                    </a:ext>
                  </a:extLst>
                </a:gridCol>
                <a:gridCol w="576072">
                  <a:extLst>
                    <a:ext uri="{9D8B030D-6E8A-4147-A177-3AD203B41FA5}">
                      <a16:colId xmlns:a16="http://schemas.microsoft.com/office/drawing/2014/main" val="3634351698"/>
                    </a:ext>
                  </a:extLst>
                </a:gridCol>
                <a:gridCol w="576072">
                  <a:extLst>
                    <a:ext uri="{9D8B030D-6E8A-4147-A177-3AD203B41FA5}">
                      <a16:colId xmlns:a16="http://schemas.microsoft.com/office/drawing/2014/main" val="296128440"/>
                    </a:ext>
                  </a:extLst>
                </a:gridCol>
                <a:gridCol w="576072">
                  <a:extLst>
                    <a:ext uri="{9D8B030D-6E8A-4147-A177-3AD203B41FA5}">
                      <a16:colId xmlns:a16="http://schemas.microsoft.com/office/drawing/2014/main" val="2632088777"/>
                    </a:ext>
                  </a:extLst>
                </a:gridCol>
                <a:gridCol w="576072">
                  <a:extLst>
                    <a:ext uri="{9D8B030D-6E8A-4147-A177-3AD203B41FA5}">
                      <a16:colId xmlns:a16="http://schemas.microsoft.com/office/drawing/2014/main" val="3833213385"/>
                    </a:ext>
                  </a:extLst>
                </a:gridCol>
                <a:gridCol w="576072">
                  <a:extLst>
                    <a:ext uri="{9D8B030D-6E8A-4147-A177-3AD203B41FA5}">
                      <a16:colId xmlns:a16="http://schemas.microsoft.com/office/drawing/2014/main" val="1676986619"/>
                    </a:ext>
                  </a:extLst>
                </a:gridCol>
                <a:gridCol w="576072">
                  <a:extLst>
                    <a:ext uri="{9D8B030D-6E8A-4147-A177-3AD203B41FA5}">
                      <a16:colId xmlns:a16="http://schemas.microsoft.com/office/drawing/2014/main" val="1582243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extLst>
                  <a:ext uri="{0D108BD9-81ED-4DB2-BD59-A6C34878D82A}">
                    <a16:rowId xmlns:a16="http://schemas.microsoft.com/office/drawing/2014/main" val="2994327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@BR24 - 2026-03-27 17:20:19</a:t>
                      </a:r>
                      <a:r>
                        <a:rPr kumimoji="0" lang="de-DE" sz="1000" b="0" i="0" u="none" strike="noStrike" kern="1200" cap="none" spc="0" normalizeH="0" baseline="0" noProof="0">
                          <a:ln>
                            <a:noFill/>
                          </a:ln>
                          <a:solidFill>
                            <a:prstClr val="black"/>
                          </a:solidFill>
                          <a:effectLst/>
                          <a:uLnTx/>
                          <a:uFillTx/>
                          <a:latin typeface="Calibri"/>
                          <a:ea typeface="+mn-ea"/>
                          <a:cs typeface="+mn-cs"/>
                        </a:rPr>
                        <a:t>
 ▶️ Was war heute in Bayern wichtig? In weniger als einer Minute weißt Du mehr: Hier sind die Themen des Tages im Video-Update. 📱 #BR24_100Sekunden https://t.co/K04u77hlL2</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2105172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@BR24 - 2026-03-27 08:40:06</a:t>
                      </a:r>
                      <a:r>
                        <a:rPr kumimoji="0" lang="de-DE" sz="1000" b="0" i="0" u="none" strike="noStrike" kern="1200" cap="none" spc="0" normalizeH="0" baseline="0" noProof="0">
                          <a:ln>
                            <a:noFill/>
                          </a:ln>
                          <a:solidFill>
                            <a:prstClr val="black"/>
                          </a:solidFill>
                          <a:effectLst/>
                          <a:uLnTx/>
                          <a:uFillTx/>
                          <a:latin typeface="Calibri"/>
                          <a:ea typeface="+mn-ea"/>
                          <a:cs typeface="+mn-cs"/>
                        </a:rPr>
                        <a:t>
 Über die Anfänge der personalisierten Social Media Feeds, die Marc #Zuckerberg über Algorithmen bei seinen Unternehmen perfektionieren ließ, erfahren Sie im aktuellen Podcast von "Die Entscheidung".
https://t.co/EaThIP0bDl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20618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@BR24 - 2026-03-26 15:37:49</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aus Bayern #BR24_100Sekunden https://t.co/rCnK7Ea2l3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Own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13642878"/>
                  </a:ext>
                </a:extLst>
              </a:tr>
            </a:tbl>
          </a:graphicData>
        </a:graphic>
      </p:graphicFrame>
      <p:sp>
        <p:nvSpPr>
          <p:cNvPr id="4" name="Text Placeholder 3">
            <a:extLst>
              <a:ext uri="{FF2B5EF4-FFF2-40B4-BE49-F238E27FC236}">
                <a16:creationId xmlns:a16="http://schemas.microsoft.com/office/drawing/2014/main" id="{0AF07797-18C6-47EA-AC3B-2FED8D4550E0}"/>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0195202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0DAF8-A758-493F-8511-496399947797}"/>
              </a:ext>
            </a:extLst>
          </p:cNvPr>
          <p:cNvSpPr>
            <a:spLocks noGrp="1"/>
          </p:cNvSpPr>
          <p:nvPr>
            <p:ph type="title"/>
          </p:nvPr>
        </p:nvSpPr>
        <p:spPr/>
        <p:txBody>
          <a:bodyPr/>
          <a:lstStyle/>
          <a:p>
            <a:r>
              <a:rPr lang="en-US"/>
              <a:t>Twitter BR-Twitter-Basic:  Own Tweets_BR24 | All profiles - 1 of 10</a:t>
            </a:r>
          </a:p>
        </p:txBody>
      </p:sp>
      <p:graphicFrame>
        <p:nvGraphicFramePr>
          <p:cNvPr id="5" name="Table Placeholder 4">
            <a:extLst>
              <a:ext uri="{FF2B5EF4-FFF2-40B4-BE49-F238E27FC236}">
                <a16:creationId xmlns:a16="http://schemas.microsoft.com/office/drawing/2014/main" id="{461EDE9C-73C7-4B6B-B75C-CAF9FB7CA795}"/>
              </a:ext>
            </a:extLst>
          </p:cNvPr>
          <p:cNvGraphicFramePr>
            <a:graphicFrameLocks noGrp="1"/>
          </p:cNvGraphicFramePr>
          <p:nvPr>
            <p:ph type="tbl" sz="quarter" idx="13"/>
            <p:extLst>
              <p:ext uri="{D42A27DB-BD31-4B8C-83A1-F6EECF244321}">
                <p14:modId xmlns:p14="http://schemas.microsoft.com/office/powerpoint/2010/main" val="2650146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2619846100"/>
                    </a:ext>
                  </a:extLst>
                </a:gridCol>
                <a:gridCol w="1234439">
                  <a:extLst>
                    <a:ext uri="{9D8B030D-6E8A-4147-A177-3AD203B41FA5}">
                      <a16:colId xmlns:a16="http://schemas.microsoft.com/office/drawing/2014/main" val="4212837890"/>
                    </a:ext>
                  </a:extLst>
                </a:gridCol>
                <a:gridCol w="576072">
                  <a:extLst>
                    <a:ext uri="{9D8B030D-6E8A-4147-A177-3AD203B41FA5}">
                      <a16:colId xmlns:a16="http://schemas.microsoft.com/office/drawing/2014/main" val="4025960270"/>
                    </a:ext>
                  </a:extLst>
                </a:gridCol>
                <a:gridCol w="576072">
                  <a:extLst>
                    <a:ext uri="{9D8B030D-6E8A-4147-A177-3AD203B41FA5}">
                      <a16:colId xmlns:a16="http://schemas.microsoft.com/office/drawing/2014/main" val="178154425"/>
                    </a:ext>
                  </a:extLst>
                </a:gridCol>
                <a:gridCol w="576072">
                  <a:extLst>
                    <a:ext uri="{9D8B030D-6E8A-4147-A177-3AD203B41FA5}">
                      <a16:colId xmlns:a16="http://schemas.microsoft.com/office/drawing/2014/main" val="1305749342"/>
                    </a:ext>
                  </a:extLst>
                </a:gridCol>
                <a:gridCol w="576072">
                  <a:extLst>
                    <a:ext uri="{9D8B030D-6E8A-4147-A177-3AD203B41FA5}">
                      <a16:colId xmlns:a16="http://schemas.microsoft.com/office/drawing/2014/main" val="2526599746"/>
                    </a:ext>
                  </a:extLst>
                </a:gridCol>
                <a:gridCol w="576072">
                  <a:extLst>
                    <a:ext uri="{9D8B030D-6E8A-4147-A177-3AD203B41FA5}">
                      <a16:colId xmlns:a16="http://schemas.microsoft.com/office/drawing/2014/main" val="1804127894"/>
                    </a:ext>
                  </a:extLst>
                </a:gridCol>
                <a:gridCol w="576072">
                  <a:extLst>
                    <a:ext uri="{9D8B030D-6E8A-4147-A177-3AD203B41FA5}">
                      <a16:colId xmlns:a16="http://schemas.microsoft.com/office/drawing/2014/main" val="4293737664"/>
                    </a:ext>
                  </a:extLst>
                </a:gridCol>
                <a:gridCol w="576072">
                  <a:extLst>
                    <a:ext uri="{9D8B030D-6E8A-4147-A177-3AD203B41FA5}">
                      <a16:colId xmlns:a16="http://schemas.microsoft.com/office/drawing/2014/main" val="2227790782"/>
                    </a:ext>
                  </a:extLst>
                </a:gridCol>
                <a:gridCol w="576072">
                  <a:extLst>
                    <a:ext uri="{9D8B030D-6E8A-4147-A177-3AD203B41FA5}">
                      <a16:colId xmlns:a16="http://schemas.microsoft.com/office/drawing/2014/main" val="1218514026"/>
                    </a:ext>
                  </a:extLst>
                </a:gridCol>
                <a:gridCol w="576072">
                  <a:extLst>
                    <a:ext uri="{9D8B030D-6E8A-4147-A177-3AD203B41FA5}">
                      <a16:colId xmlns:a16="http://schemas.microsoft.com/office/drawing/2014/main" val="4198826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extLst>
                  <a:ext uri="{0D108BD9-81ED-4DB2-BD59-A6C34878D82A}">
                    <a16:rowId xmlns:a16="http://schemas.microsoft.com/office/drawing/2014/main" val="442745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@BR24 - 2026-04-09 15:22:26</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aus Bayern in den #BR24_100Sekunden https://t.co/b5JqlDtIrd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71206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@BR24 - 2026-04-09 09:17:54</a:t>
                      </a:r>
                      <a:r>
                        <a:rPr kumimoji="0" lang="de-DE" sz="1000" b="0" i="0" u="none" strike="noStrike" kern="1200" cap="none" spc="0" normalizeH="0" baseline="0" noProof="0">
                          <a:ln>
                            <a:noFill/>
                          </a:ln>
                          <a:solidFill>
                            <a:prstClr val="black"/>
                          </a:solidFill>
                          <a:effectLst/>
                          <a:uLnTx/>
                          <a:uFillTx/>
                          <a:latin typeface="Calibri"/>
                          <a:ea typeface="+mn-ea"/>
                          <a:cs typeface="+mn-cs"/>
                        </a:rPr>
                        <a:t>
 Kehrtwende im Irankrieg - aber auch bei den Preisen? Was uns bei Inflation und Lieferketten noch bevorsteht - und wie wir damit umgehen können. Das und mehr im Plusminus-Podcast: https://t.co/2uHapKPIxs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65193557"/>
                  </a:ext>
                </a:extLst>
              </a:tr>
            </a:tbl>
          </a:graphicData>
        </a:graphic>
      </p:graphicFrame>
      <p:sp>
        <p:nvSpPr>
          <p:cNvPr id="4" name="Text Placeholder 3">
            <a:extLst>
              <a:ext uri="{FF2B5EF4-FFF2-40B4-BE49-F238E27FC236}">
                <a16:creationId xmlns:a16="http://schemas.microsoft.com/office/drawing/2014/main" id="{2130FFC8-BF8E-481F-9058-1BEC8D905D63}"/>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29878257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88A19-9FE8-4E79-BF1B-A15314ACCE86}"/>
              </a:ext>
            </a:extLst>
          </p:cNvPr>
          <p:cNvSpPr>
            <a:spLocks noGrp="1"/>
          </p:cNvSpPr>
          <p:nvPr>
            <p:ph type="title"/>
          </p:nvPr>
        </p:nvSpPr>
        <p:spPr/>
        <p:txBody>
          <a:bodyPr/>
          <a:lstStyle/>
          <a:p>
            <a:r>
              <a:rPr lang="en-US"/>
              <a:t>Twitter BR-Twitter-Basic:  Own Tweets_BR24 | All profiles - 2 of 10</a:t>
            </a:r>
          </a:p>
        </p:txBody>
      </p:sp>
      <p:graphicFrame>
        <p:nvGraphicFramePr>
          <p:cNvPr id="5" name="Table Placeholder 4">
            <a:extLst>
              <a:ext uri="{FF2B5EF4-FFF2-40B4-BE49-F238E27FC236}">
                <a16:creationId xmlns:a16="http://schemas.microsoft.com/office/drawing/2014/main" id="{C033A13A-2E53-428E-9F72-44A08F412CE2}"/>
              </a:ext>
            </a:extLst>
          </p:cNvPr>
          <p:cNvGraphicFramePr>
            <a:graphicFrameLocks noGrp="1"/>
          </p:cNvGraphicFramePr>
          <p:nvPr>
            <p:ph type="tbl" sz="quarter" idx="13"/>
            <p:extLst>
              <p:ext uri="{D42A27DB-BD31-4B8C-83A1-F6EECF244321}">
                <p14:modId xmlns:p14="http://schemas.microsoft.com/office/powerpoint/2010/main" val="274389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4189301393"/>
                    </a:ext>
                  </a:extLst>
                </a:gridCol>
                <a:gridCol w="1234439">
                  <a:extLst>
                    <a:ext uri="{9D8B030D-6E8A-4147-A177-3AD203B41FA5}">
                      <a16:colId xmlns:a16="http://schemas.microsoft.com/office/drawing/2014/main" val="2892056837"/>
                    </a:ext>
                  </a:extLst>
                </a:gridCol>
                <a:gridCol w="576072">
                  <a:extLst>
                    <a:ext uri="{9D8B030D-6E8A-4147-A177-3AD203B41FA5}">
                      <a16:colId xmlns:a16="http://schemas.microsoft.com/office/drawing/2014/main" val="1957422133"/>
                    </a:ext>
                  </a:extLst>
                </a:gridCol>
                <a:gridCol w="576072">
                  <a:extLst>
                    <a:ext uri="{9D8B030D-6E8A-4147-A177-3AD203B41FA5}">
                      <a16:colId xmlns:a16="http://schemas.microsoft.com/office/drawing/2014/main" val="1642356229"/>
                    </a:ext>
                  </a:extLst>
                </a:gridCol>
                <a:gridCol w="576072">
                  <a:extLst>
                    <a:ext uri="{9D8B030D-6E8A-4147-A177-3AD203B41FA5}">
                      <a16:colId xmlns:a16="http://schemas.microsoft.com/office/drawing/2014/main" val="4026029090"/>
                    </a:ext>
                  </a:extLst>
                </a:gridCol>
                <a:gridCol w="576072">
                  <a:extLst>
                    <a:ext uri="{9D8B030D-6E8A-4147-A177-3AD203B41FA5}">
                      <a16:colId xmlns:a16="http://schemas.microsoft.com/office/drawing/2014/main" val="2218992977"/>
                    </a:ext>
                  </a:extLst>
                </a:gridCol>
                <a:gridCol w="576072">
                  <a:extLst>
                    <a:ext uri="{9D8B030D-6E8A-4147-A177-3AD203B41FA5}">
                      <a16:colId xmlns:a16="http://schemas.microsoft.com/office/drawing/2014/main" val="2541552316"/>
                    </a:ext>
                  </a:extLst>
                </a:gridCol>
                <a:gridCol w="576072">
                  <a:extLst>
                    <a:ext uri="{9D8B030D-6E8A-4147-A177-3AD203B41FA5}">
                      <a16:colId xmlns:a16="http://schemas.microsoft.com/office/drawing/2014/main" val="2903116259"/>
                    </a:ext>
                  </a:extLst>
                </a:gridCol>
                <a:gridCol w="576072">
                  <a:extLst>
                    <a:ext uri="{9D8B030D-6E8A-4147-A177-3AD203B41FA5}">
                      <a16:colId xmlns:a16="http://schemas.microsoft.com/office/drawing/2014/main" val="3002279620"/>
                    </a:ext>
                  </a:extLst>
                </a:gridCol>
                <a:gridCol w="576072">
                  <a:extLst>
                    <a:ext uri="{9D8B030D-6E8A-4147-A177-3AD203B41FA5}">
                      <a16:colId xmlns:a16="http://schemas.microsoft.com/office/drawing/2014/main" val="388248042"/>
                    </a:ext>
                  </a:extLst>
                </a:gridCol>
                <a:gridCol w="576072">
                  <a:extLst>
                    <a:ext uri="{9D8B030D-6E8A-4147-A177-3AD203B41FA5}">
                      <a16:colId xmlns:a16="http://schemas.microsoft.com/office/drawing/2014/main" val="3644694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extLst>
                  <a:ext uri="{0D108BD9-81ED-4DB2-BD59-A6C34878D82A}">
                    <a16:rowId xmlns:a16="http://schemas.microsoft.com/office/drawing/2014/main" val="1737255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@BR24 - 2026-04-09 08:22:44</a:t>
                      </a:r>
                      <a:r>
                        <a:rPr kumimoji="0" lang="de-DE" sz="1000" b="0" i="0" u="none" strike="noStrike" kern="1200" cap="none" spc="0" normalizeH="0" baseline="0" noProof="0">
                          <a:ln>
                            <a:noFill/>
                          </a:ln>
                          <a:solidFill>
                            <a:prstClr val="black"/>
                          </a:solidFill>
                          <a:effectLst/>
                          <a:uLnTx/>
                          <a:uFillTx/>
                          <a:latin typeface="Calibri"/>
                          <a:ea typeface="+mn-ea"/>
                          <a:cs typeface="+mn-cs"/>
                        </a:rPr>
                        <a:t>
 Was ist das wahre KI-Geschäftsmodell? derKIpodcast https://t.co/SfSk8SUHcZ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03918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@BR24 - 2026-04-08 15:42:02</a:t>
                      </a:r>
                      <a:r>
                        <a:rPr kumimoji="0" lang="de-DE" sz="1000" b="0" i="0" u="none" strike="noStrike" kern="1200" cap="none" spc="0" normalizeH="0" baseline="0" noProof="0">
                          <a:ln>
                            <a:noFill/>
                          </a:ln>
                          <a:solidFill>
                            <a:prstClr val="black"/>
                          </a:solidFill>
                          <a:effectLst/>
                          <a:uLnTx/>
                          <a:uFillTx/>
                          <a:latin typeface="Calibri"/>
                          <a:ea typeface="+mn-ea"/>
                          <a:cs typeface="+mn-cs"/>
                        </a:rPr>
                        <a:t>
 ▶️ Was war heute in Bayern wichtig? In weniger als einer Minute weißt Du mehr: Hier sind die Themen des Tages im Video-Update. 📱 #BR24_100Sekunden https://t.co/3DFo4msGBH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686338968"/>
                  </a:ext>
                </a:extLst>
              </a:tr>
            </a:tbl>
          </a:graphicData>
        </a:graphic>
      </p:graphicFrame>
      <p:sp>
        <p:nvSpPr>
          <p:cNvPr id="4" name="Text Placeholder 3">
            <a:extLst>
              <a:ext uri="{FF2B5EF4-FFF2-40B4-BE49-F238E27FC236}">
                <a16:creationId xmlns:a16="http://schemas.microsoft.com/office/drawing/2014/main" id="{CF323844-BA80-4451-AE2E-873DB6BA966D}"/>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3769113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0E266-B5BC-46B3-9E1F-C7ECFA70EECD}"/>
              </a:ext>
            </a:extLst>
          </p:cNvPr>
          <p:cNvSpPr>
            <a:spLocks noGrp="1"/>
          </p:cNvSpPr>
          <p:nvPr>
            <p:ph type="title"/>
          </p:nvPr>
        </p:nvSpPr>
        <p:spPr/>
        <p:txBody>
          <a:bodyPr/>
          <a:lstStyle/>
          <a:p>
            <a:r>
              <a:rPr lang="en-US"/>
              <a:t>Twitter BR-Twitter-Basic:  Own Tweets_BR24 | All profiles - 3 of 10</a:t>
            </a:r>
          </a:p>
        </p:txBody>
      </p:sp>
      <p:graphicFrame>
        <p:nvGraphicFramePr>
          <p:cNvPr id="5" name="Table Placeholder 4">
            <a:extLst>
              <a:ext uri="{FF2B5EF4-FFF2-40B4-BE49-F238E27FC236}">
                <a16:creationId xmlns:a16="http://schemas.microsoft.com/office/drawing/2014/main" id="{745171F3-075B-49B5-A953-946D6E98B65E}"/>
              </a:ext>
            </a:extLst>
          </p:cNvPr>
          <p:cNvGraphicFramePr>
            <a:graphicFrameLocks noGrp="1"/>
          </p:cNvGraphicFramePr>
          <p:nvPr>
            <p:ph type="tbl" sz="quarter" idx="13"/>
            <p:extLst>
              <p:ext uri="{D42A27DB-BD31-4B8C-83A1-F6EECF244321}">
                <p14:modId xmlns:p14="http://schemas.microsoft.com/office/powerpoint/2010/main" val="3256080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135741835"/>
                    </a:ext>
                  </a:extLst>
                </a:gridCol>
                <a:gridCol w="1234439">
                  <a:extLst>
                    <a:ext uri="{9D8B030D-6E8A-4147-A177-3AD203B41FA5}">
                      <a16:colId xmlns:a16="http://schemas.microsoft.com/office/drawing/2014/main" val="2098739280"/>
                    </a:ext>
                  </a:extLst>
                </a:gridCol>
                <a:gridCol w="576072">
                  <a:extLst>
                    <a:ext uri="{9D8B030D-6E8A-4147-A177-3AD203B41FA5}">
                      <a16:colId xmlns:a16="http://schemas.microsoft.com/office/drawing/2014/main" val="2922217677"/>
                    </a:ext>
                  </a:extLst>
                </a:gridCol>
                <a:gridCol w="576072">
                  <a:extLst>
                    <a:ext uri="{9D8B030D-6E8A-4147-A177-3AD203B41FA5}">
                      <a16:colId xmlns:a16="http://schemas.microsoft.com/office/drawing/2014/main" val="1355816678"/>
                    </a:ext>
                  </a:extLst>
                </a:gridCol>
                <a:gridCol w="576072">
                  <a:extLst>
                    <a:ext uri="{9D8B030D-6E8A-4147-A177-3AD203B41FA5}">
                      <a16:colId xmlns:a16="http://schemas.microsoft.com/office/drawing/2014/main" val="2076392106"/>
                    </a:ext>
                  </a:extLst>
                </a:gridCol>
                <a:gridCol w="576072">
                  <a:extLst>
                    <a:ext uri="{9D8B030D-6E8A-4147-A177-3AD203B41FA5}">
                      <a16:colId xmlns:a16="http://schemas.microsoft.com/office/drawing/2014/main" val="1435642022"/>
                    </a:ext>
                  </a:extLst>
                </a:gridCol>
                <a:gridCol w="576072">
                  <a:extLst>
                    <a:ext uri="{9D8B030D-6E8A-4147-A177-3AD203B41FA5}">
                      <a16:colId xmlns:a16="http://schemas.microsoft.com/office/drawing/2014/main" val="2536764460"/>
                    </a:ext>
                  </a:extLst>
                </a:gridCol>
                <a:gridCol w="576072">
                  <a:extLst>
                    <a:ext uri="{9D8B030D-6E8A-4147-A177-3AD203B41FA5}">
                      <a16:colId xmlns:a16="http://schemas.microsoft.com/office/drawing/2014/main" val="3556283442"/>
                    </a:ext>
                  </a:extLst>
                </a:gridCol>
                <a:gridCol w="576072">
                  <a:extLst>
                    <a:ext uri="{9D8B030D-6E8A-4147-A177-3AD203B41FA5}">
                      <a16:colId xmlns:a16="http://schemas.microsoft.com/office/drawing/2014/main" val="3664235418"/>
                    </a:ext>
                  </a:extLst>
                </a:gridCol>
                <a:gridCol w="576072">
                  <a:extLst>
                    <a:ext uri="{9D8B030D-6E8A-4147-A177-3AD203B41FA5}">
                      <a16:colId xmlns:a16="http://schemas.microsoft.com/office/drawing/2014/main" val="2849760824"/>
                    </a:ext>
                  </a:extLst>
                </a:gridCol>
                <a:gridCol w="576072">
                  <a:extLst>
                    <a:ext uri="{9D8B030D-6E8A-4147-A177-3AD203B41FA5}">
                      <a16:colId xmlns:a16="http://schemas.microsoft.com/office/drawing/2014/main" val="2852453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extLst>
                  <a:ext uri="{0D108BD9-81ED-4DB2-BD59-A6C34878D82A}">
                    <a16:rowId xmlns:a16="http://schemas.microsoft.com/office/drawing/2014/main" val="3700751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@BR24 - 2026-04-07 06:26:00</a:t>
                      </a:r>
                      <a:r>
                        <a:rPr kumimoji="0" lang="de-DE" sz="1000" b="0" i="0" u="none" strike="noStrike" kern="1200" cap="none" spc="0" normalizeH="0" baseline="0" noProof="0">
                          <a:ln>
                            <a:noFill/>
                          </a:ln>
                          <a:solidFill>
                            <a:prstClr val="black"/>
                          </a:solidFill>
                          <a:effectLst/>
                          <a:uLnTx/>
                          <a:uFillTx/>
                          <a:latin typeface="Calibri"/>
                          <a:ea typeface="+mn-ea"/>
                          <a:cs typeface="+mn-cs"/>
                        </a:rPr>
                        <a:t>
 Warum ist das Internet in Deutschland so lahm? Das hat mit einer Entscheidung von Bundeskanzler Helmut Kohl zu tun. Wie Kommunen in Bayern damit heute umgehen, erfahrt ihr bei ARD Sounds im BR-Podcast "Die Entscheidung". https://t.co/AyqpGkubYI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901281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@BR24 - 2026-04-06 15:34:43</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aus Bayern #BR24_100Sekunden https://t.co/Xj8T4mMmpm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75512692"/>
                  </a:ext>
                </a:extLst>
              </a:tr>
            </a:tbl>
          </a:graphicData>
        </a:graphic>
      </p:graphicFrame>
      <p:sp>
        <p:nvSpPr>
          <p:cNvPr id="4" name="Text Placeholder 3">
            <a:extLst>
              <a:ext uri="{FF2B5EF4-FFF2-40B4-BE49-F238E27FC236}">
                <a16:creationId xmlns:a16="http://schemas.microsoft.com/office/drawing/2014/main" id="{999EB534-F1AA-40D2-AF6A-150997AE9388}"/>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27987262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CA47B-73AC-40E5-9736-0C9B32F23B68}"/>
              </a:ext>
            </a:extLst>
          </p:cNvPr>
          <p:cNvSpPr>
            <a:spLocks noGrp="1"/>
          </p:cNvSpPr>
          <p:nvPr>
            <p:ph type="title"/>
          </p:nvPr>
        </p:nvSpPr>
        <p:spPr/>
        <p:txBody>
          <a:bodyPr/>
          <a:lstStyle/>
          <a:p>
            <a:r>
              <a:rPr lang="en-US"/>
              <a:t>Twitter BR-Twitter-Basic:  Own Tweets_BR24 | All profiles - 4 of 10</a:t>
            </a:r>
          </a:p>
        </p:txBody>
      </p:sp>
      <p:graphicFrame>
        <p:nvGraphicFramePr>
          <p:cNvPr id="5" name="Table Placeholder 4">
            <a:extLst>
              <a:ext uri="{FF2B5EF4-FFF2-40B4-BE49-F238E27FC236}">
                <a16:creationId xmlns:a16="http://schemas.microsoft.com/office/drawing/2014/main" id="{D0BE8223-875B-4613-A369-7DAA6C47557D}"/>
              </a:ext>
            </a:extLst>
          </p:cNvPr>
          <p:cNvGraphicFramePr>
            <a:graphicFrameLocks noGrp="1"/>
          </p:cNvGraphicFramePr>
          <p:nvPr>
            <p:ph type="tbl" sz="quarter" idx="13"/>
            <p:extLst>
              <p:ext uri="{D42A27DB-BD31-4B8C-83A1-F6EECF244321}">
                <p14:modId xmlns:p14="http://schemas.microsoft.com/office/powerpoint/2010/main" val="379897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3259366755"/>
                    </a:ext>
                  </a:extLst>
                </a:gridCol>
                <a:gridCol w="1234439">
                  <a:extLst>
                    <a:ext uri="{9D8B030D-6E8A-4147-A177-3AD203B41FA5}">
                      <a16:colId xmlns:a16="http://schemas.microsoft.com/office/drawing/2014/main" val="1017644401"/>
                    </a:ext>
                  </a:extLst>
                </a:gridCol>
                <a:gridCol w="576072">
                  <a:extLst>
                    <a:ext uri="{9D8B030D-6E8A-4147-A177-3AD203B41FA5}">
                      <a16:colId xmlns:a16="http://schemas.microsoft.com/office/drawing/2014/main" val="2957486398"/>
                    </a:ext>
                  </a:extLst>
                </a:gridCol>
                <a:gridCol w="576072">
                  <a:extLst>
                    <a:ext uri="{9D8B030D-6E8A-4147-A177-3AD203B41FA5}">
                      <a16:colId xmlns:a16="http://schemas.microsoft.com/office/drawing/2014/main" val="1100168028"/>
                    </a:ext>
                  </a:extLst>
                </a:gridCol>
                <a:gridCol w="576072">
                  <a:extLst>
                    <a:ext uri="{9D8B030D-6E8A-4147-A177-3AD203B41FA5}">
                      <a16:colId xmlns:a16="http://schemas.microsoft.com/office/drawing/2014/main" val="3810616382"/>
                    </a:ext>
                  </a:extLst>
                </a:gridCol>
                <a:gridCol w="576072">
                  <a:extLst>
                    <a:ext uri="{9D8B030D-6E8A-4147-A177-3AD203B41FA5}">
                      <a16:colId xmlns:a16="http://schemas.microsoft.com/office/drawing/2014/main" val="788071521"/>
                    </a:ext>
                  </a:extLst>
                </a:gridCol>
                <a:gridCol w="576072">
                  <a:extLst>
                    <a:ext uri="{9D8B030D-6E8A-4147-A177-3AD203B41FA5}">
                      <a16:colId xmlns:a16="http://schemas.microsoft.com/office/drawing/2014/main" val="2887695455"/>
                    </a:ext>
                  </a:extLst>
                </a:gridCol>
                <a:gridCol w="576072">
                  <a:extLst>
                    <a:ext uri="{9D8B030D-6E8A-4147-A177-3AD203B41FA5}">
                      <a16:colId xmlns:a16="http://schemas.microsoft.com/office/drawing/2014/main" val="3230752989"/>
                    </a:ext>
                  </a:extLst>
                </a:gridCol>
                <a:gridCol w="576072">
                  <a:extLst>
                    <a:ext uri="{9D8B030D-6E8A-4147-A177-3AD203B41FA5}">
                      <a16:colId xmlns:a16="http://schemas.microsoft.com/office/drawing/2014/main" val="169545866"/>
                    </a:ext>
                  </a:extLst>
                </a:gridCol>
                <a:gridCol w="576072">
                  <a:extLst>
                    <a:ext uri="{9D8B030D-6E8A-4147-A177-3AD203B41FA5}">
                      <a16:colId xmlns:a16="http://schemas.microsoft.com/office/drawing/2014/main" val="2806108779"/>
                    </a:ext>
                  </a:extLst>
                </a:gridCol>
                <a:gridCol w="576072">
                  <a:extLst>
                    <a:ext uri="{9D8B030D-6E8A-4147-A177-3AD203B41FA5}">
                      <a16:colId xmlns:a16="http://schemas.microsoft.com/office/drawing/2014/main" val="1095496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extLst>
                  <a:ext uri="{0D108BD9-81ED-4DB2-BD59-A6C34878D82A}">
                    <a16:rowId xmlns:a16="http://schemas.microsoft.com/office/drawing/2014/main" val="2510072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@BR24 - 2026-04-05 15:05:04</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Ostersonntags aus Bayern #BR24_100Sekunden https://t.co/kb1Yw3CCkn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4028437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@BR24 - 2026-04-04 15:32:39</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aus Bayern #BR24_100Sekunden https://t.co/7dntmgeyme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416079861"/>
                  </a:ext>
                </a:extLst>
              </a:tr>
            </a:tbl>
          </a:graphicData>
        </a:graphic>
      </p:graphicFrame>
      <p:sp>
        <p:nvSpPr>
          <p:cNvPr id="4" name="Text Placeholder 3">
            <a:extLst>
              <a:ext uri="{FF2B5EF4-FFF2-40B4-BE49-F238E27FC236}">
                <a16:creationId xmlns:a16="http://schemas.microsoft.com/office/drawing/2014/main" id="{30AF2B61-2E84-43F7-812D-92225F94CC43}"/>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8889011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8582B-B31E-4CFF-BDBD-2FA30AB49F23}"/>
              </a:ext>
            </a:extLst>
          </p:cNvPr>
          <p:cNvSpPr>
            <a:spLocks noGrp="1"/>
          </p:cNvSpPr>
          <p:nvPr>
            <p:ph type="title"/>
          </p:nvPr>
        </p:nvSpPr>
        <p:spPr/>
        <p:txBody>
          <a:bodyPr/>
          <a:lstStyle/>
          <a:p>
            <a:r>
              <a:rPr lang="en-US"/>
              <a:t>Twitter BR-Twitter-Basic:  Own Tweets_BR24 | All profiles - 5 of 10</a:t>
            </a:r>
          </a:p>
        </p:txBody>
      </p:sp>
      <p:graphicFrame>
        <p:nvGraphicFramePr>
          <p:cNvPr id="5" name="Table Placeholder 4">
            <a:extLst>
              <a:ext uri="{FF2B5EF4-FFF2-40B4-BE49-F238E27FC236}">
                <a16:creationId xmlns:a16="http://schemas.microsoft.com/office/drawing/2014/main" id="{B0703F8F-5B71-4DAC-8F6E-EE7EF0516C6D}"/>
              </a:ext>
            </a:extLst>
          </p:cNvPr>
          <p:cNvGraphicFramePr>
            <a:graphicFrameLocks noGrp="1"/>
          </p:cNvGraphicFramePr>
          <p:nvPr>
            <p:ph type="tbl" sz="quarter" idx="13"/>
            <p:extLst>
              <p:ext uri="{D42A27DB-BD31-4B8C-83A1-F6EECF244321}">
                <p14:modId xmlns:p14="http://schemas.microsoft.com/office/powerpoint/2010/main" val="4251985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1752185037"/>
                    </a:ext>
                  </a:extLst>
                </a:gridCol>
                <a:gridCol w="1234439">
                  <a:extLst>
                    <a:ext uri="{9D8B030D-6E8A-4147-A177-3AD203B41FA5}">
                      <a16:colId xmlns:a16="http://schemas.microsoft.com/office/drawing/2014/main" val="3897488902"/>
                    </a:ext>
                  </a:extLst>
                </a:gridCol>
                <a:gridCol w="576072">
                  <a:extLst>
                    <a:ext uri="{9D8B030D-6E8A-4147-A177-3AD203B41FA5}">
                      <a16:colId xmlns:a16="http://schemas.microsoft.com/office/drawing/2014/main" val="454712454"/>
                    </a:ext>
                  </a:extLst>
                </a:gridCol>
                <a:gridCol w="576072">
                  <a:extLst>
                    <a:ext uri="{9D8B030D-6E8A-4147-A177-3AD203B41FA5}">
                      <a16:colId xmlns:a16="http://schemas.microsoft.com/office/drawing/2014/main" val="3707283940"/>
                    </a:ext>
                  </a:extLst>
                </a:gridCol>
                <a:gridCol w="576072">
                  <a:extLst>
                    <a:ext uri="{9D8B030D-6E8A-4147-A177-3AD203B41FA5}">
                      <a16:colId xmlns:a16="http://schemas.microsoft.com/office/drawing/2014/main" val="1524253984"/>
                    </a:ext>
                  </a:extLst>
                </a:gridCol>
                <a:gridCol w="576072">
                  <a:extLst>
                    <a:ext uri="{9D8B030D-6E8A-4147-A177-3AD203B41FA5}">
                      <a16:colId xmlns:a16="http://schemas.microsoft.com/office/drawing/2014/main" val="3387321820"/>
                    </a:ext>
                  </a:extLst>
                </a:gridCol>
                <a:gridCol w="576072">
                  <a:extLst>
                    <a:ext uri="{9D8B030D-6E8A-4147-A177-3AD203B41FA5}">
                      <a16:colId xmlns:a16="http://schemas.microsoft.com/office/drawing/2014/main" val="4267995189"/>
                    </a:ext>
                  </a:extLst>
                </a:gridCol>
                <a:gridCol w="576072">
                  <a:extLst>
                    <a:ext uri="{9D8B030D-6E8A-4147-A177-3AD203B41FA5}">
                      <a16:colId xmlns:a16="http://schemas.microsoft.com/office/drawing/2014/main" val="923355537"/>
                    </a:ext>
                  </a:extLst>
                </a:gridCol>
                <a:gridCol w="576072">
                  <a:extLst>
                    <a:ext uri="{9D8B030D-6E8A-4147-A177-3AD203B41FA5}">
                      <a16:colId xmlns:a16="http://schemas.microsoft.com/office/drawing/2014/main" val="3055620788"/>
                    </a:ext>
                  </a:extLst>
                </a:gridCol>
                <a:gridCol w="576072">
                  <a:extLst>
                    <a:ext uri="{9D8B030D-6E8A-4147-A177-3AD203B41FA5}">
                      <a16:colId xmlns:a16="http://schemas.microsoft.com/office/drawing/2014/main" val="4206891275"/>
                    </a:ext>
                  </a:extLst>
                </a:gridCol>
                <a:gridCol w="576072">
                  <a:extLst>
                    <a:ext uri="{9D8B030D-6E8A-4147-A177-3AD203B41FA5}">
                      <a16:colId xmlns:a16="http://schemas.microsoft.com/office/drawing/2014/main" val="3521293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extLst>
                  <a:ext uri="{0D108BD9-81ED-4DB2-BD59-A6C34878D82A}">
                    <a16:rowId xmlns:a16="http://schemas.microsoft.com/office/drawing/2014/main" val="805015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@BR24 - 2026-04-02 15:04:19</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Gründonnerstages in Bayern in den @BR24_100Sekunden 🎥 https://t.co/0aGAyNwvyw</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27098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@BR24 - 2026-04-01 15:33:07</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aus Bayern #BR24_100Sekunden https://t.co/e5fLD80wuS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4259705509"/>
                  </a:ext>
                </a:extLst>
              </a:tr>
            </a:tbl>
          </a:graphicData>
        </a:graphic>
      </p:graphicFrame>
      <p:sp>
        <p:nvSpPr>
          <p:cNvPr id="4" name="Text Placeholder 3">
            <a:extLst>
              <a:ext uri="{FF2B5EF4-FFF2-40B4-BE49-F238E27FC236}">
                <a16:creationId xmlns:a16="http://schemas.microsoft.com/office/drawing/2014/main" id="{F1A9EA5C-18D2-4516-A4F1-F05BFE30EB31}"/>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4241119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F8DE2-4184-4043-A156-8BA8C876D70F}"/>
              </a:ext>
            </a:extLst>
          </p:cNvPr>
          <p:cNvSpPr>
            <a:spLocks noGrp="1"/>
          </p:cNvSpPr>
          <p:nvPr>
            <p:ph type="title"/>
          </p:nvPr>
        </p:nvSpPr>
        <p:spPr/>
        <p:txBody>
          <a:bodyPr/>
          <a:lstStyle/>
          <a:p>
            <a:r>
              <a:rPr lang="en-US"/>
              <a:t>Twitter BR-Twitter-Basic:  Own Tweets_BR24 | All profiles - 6 of 10</a:t>
            </a:r>
          </a:p>
        </p:txBody>
      </p:sp>
      <p:graphicFrame>
        <p:nvGraphicFramePr>
          <p:cNvPr id="5" name="Table Placeholder 4">
            <a:extLst>
              <a:ext uri="{FF2B5EF4-FFF2-40B4-BE49-F238E27FC236}">
                <a16:creationId xmlns:a16="http://schemas.microsoft.com/office/drawing/2014/main" id="{151F494C-1CF0-40B6-9639-605AFBACC557}"/>
              </a:ext>
            </a:extLst>
          </p:cNvPr>
          <p:cNvGraphicFramePr>
            <a:graphicFrameLocks noGrp="1"/>
          </p:cNvGraphicFramePr>
          <p:nvPr>
            <p:ph type="tbl" sz="quarter" idx="13"/>
            <p:extLst>
              <p:ext uri="{D42A27DB-BD31-4B8C-83A1-F6EECF244321}">
                <p14:modId xmlns:p14="http://schemas.microsoft.com/office/powerpoint/2010/main" val="1597676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936399267"/>
                    </a:ext>
                  </a:extLst>
                </a:gridCol>
                <a:gridCol w="1234439">
                  <a:extLst>
                    <a:ext uri="{9D8B030D-6E8A-4147-A177-3AD203B41FA5}">
                      <a16:colId xmlns:a16="http://schemas.microsoft.com/office/drawing/2014/main" val="1046800886"/>
                    </a:ext>
                  </a:extLst>
                </a:gridCol>
                <a:gridCol w="576072">
                  <a:extLst>
                    <a:ext uri="{9D8B030D-6E8A-4147-A177-3AD203B41FA5}">
                      <a16:colId xmlns:a16="http://schemas.microsoft.com/office/drawing/2014/main" val="3458723348"/>
                    </a:ext>
                  </a:extLst>
                </a:gridCol>
                <a:gridCol w="576072">
                  <a:extLst>
                    <a:ext uri="{9D8B030D-6E8A-4147-A177-3AD203B41FA5}">
                      <a16:colId xmlns:a16="http://schemas.microsoft.com/office/drawing/2014/main" val="393864798"/>
                    </a:ext>
                  </a:extLst>
                </a:gridCol>
                <a:gridCol w="576072">
                  <a:extLst>
                    <a:ext uri="{9D8B030D-6E8A-4147-A177-3AD203B41FA5}">
                      <a16:colId xmlns:a16="http://schemas.microsoft.com/office/drawing/2014/main" val="1457337875"/>
                    </a:ext>
                  </a:extLst>
                </a:gridCol>
                <a:gridCol w="576072">
                  <a:extLst>
                    <a:ext uri="{9D8B030D-6E8A-4147-A177-3AD203B41FA5}">
                      <a16:colId xmlns:a16="http://schemas.microsoft.com/office/drawing/2014/main" val="3395752663"/>
                    </a:ext>
                  </a:extLst>
                </a:gridCol>
                <a:gridCol w="576072">
                  <a:extLst>
                    <a:ext uri="{9D8B030D-6E8A-4147-A177-3AD203B41FA5}">
                      <a16:colId xmlns:a16="http://schemas.microsoft.com/office/drawing/2014/main" val="614346093"/>
                    </a:ext>
                  </a:extLst>
                </a:gridCol>
                <a:gridCol w="576072">
                  <a:extLst>
                    <a:ext uri="{9D8B030D-6E8A-4147-A177-3AD203B41FA5}">
                      <a16:colId xmlns:a16="http://schemas.microsoft.com/office/drawing/2014/main" val="3808951972"/>
                    </a:ext>
                  </a:extLst>
                </a:gridCol>
                <a:gridCol w="576072">
                  <a:extLst>
                    <a:ext uri="{9D8B030D-6E8A-4147-A177-3AD203B41FA5}">
                      <a16:colId xmlns:a16="http://schemas.microsoft.com/office/drawing/2014/main" val="1161220470"/>
                    </a:ext>
                  </a:extLst>
                </a:gridCol>
                <a:gridCol w="576072">
                  <a:extLst>
                    <a:ext uri="{9D8B030D-6E8A-4147-A177-3AD203B41FA5}">
                      <a16:colId xmlns:a16="http://schemas.microsoft.com/office/drawing/2014/main" val="2984016691"/>
                    </a:ext>
                  </a:extLst>
                </a:gridCol>
                <a:gridCol w="576072">
                  <a:extLst>
                    <a:ext uri="{9D8B030D-6E8A-4147-A177-3AD203B41FA5}">
                      <a16:colId xmlns:a16="http://schemas.microsoft.com/office/drawing/2014/main" val="3481312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extLst>
                  <a:ext uri="{0D108BD9-81ED-4DB2-BD59-A6C34878D82A}">
                    <a16:rowId xmlns:a16="http://schemas.microsoft.com/office/drawing/2014/main" val="1802804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@BR24 - 2026-03-31 15:10:03</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in den #BR24_100Sekunden https://t.co/OvtUMzvWl1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068952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@BR24 - 2026-03-30 16:23:47</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in den #BR24_100Sekunden https://t.co/Y1Zl20eIvU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220860117"/>
                  </a:ext>
                </a:extLst>
              </a:tr>
            </a:tbl>
          </a:graphicData>
        </a:graphic>
      </p:graphicFrame>
      <p:sp>
        <p:nvSpPr>
          <p:cNvPr id="4" name="Text Placeholder 3">
            <a:extLst>
              <a:ext uri="{FF2B5EF4-FFF2-40B4-BE49-F238E27FC236}">
                <a16:creationId xmlns:a16="http://schemas.microsoft.com/office/drawing/2014/main" id="{710034A6-420C-4798-AEA7-6CC372C7C28B}"/>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21736588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FB765-945C-46D3-B712-B94DA2DD6A69}"/>
              </a:ext>
            </a:extLst>
          </p:cNvPr>
          <p:cNvSpPr>
            <a:spLocks noGrp="1"/>
          </p:cNvSpPr>
          <p:nvPr>
            <p:ph type="title"/>
          </p:nvPr>
        </p:nvSpPr>
        <p:spPr/>
        <p:txBody>
          <a:bodyPr/>
          <a:lstStyle/>
          <a:p>
            <a:r>
              <a:rPr lang="en-US"/>
              <a:t>Twitter BR-Twitter-Basic:  Own Tweets_BR24 | All profiles - 7 of 10</a:t>
            </a:r>
          </a:p>
        </p:txBody>
      </p:sp>
      <p:graphicFrame>
        <p:nvGraphicFramePr>
          <p:cNvPr id="5" name="Table Placeholder 4">
            <a:extLst>
              <a:ext uri="{FF2B5EF4-FFF2-40B4-BE49-F238E27FC236}">
                <a16:creationId xmlns:a16="http://schemas.microsoft.com/office/drawing/2014/main" id="{8E39C70B-E063-46F0-9EDB-29B52F5D3B1A}"/>
              </a:ext>
            </a:extLst>
          </p:cNvPr>
          <p:cNvGraphicFramePr>
            <a:graphicFrameLocks noGrp="1"/>
          </p:cNvGraphicFramePr>
          <p:nvPr>
            <p:ph type="tbl" sz="quarter" idx="13"/>
            <p:extLst>
              <p:ext uri="{D42A27DB-BD31-4B8C-83A1-F6EECF244321}">
                <p14:modId xmlns:p14="http://schemas.microsoft.com/office/powerpoint/2010/main" val="191752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1951885021"/>
                    </a:ext>
                  </a:extLst>
                </a:gridCol>
                <a:gridCol w="1234439">
                  <a:extLst>
                    <a:ext uri="{9D8B030D-6E8A-4147-A177-3AD203B41FA5}">
                      <a16:colId xmlns:a16="http://schemas.microsoft.com/office/drawing/2014/main" val="4097000332"/>
                    </a:ext>
                  </a:extLst>
                </a:gridCol>
                <a:gridCol w="576072">
                  <a:extLst>
                    <a:ext uri="{9D8B030D-6E8A-4147-A177-3AD203B41FA5}">
                      <a16:colId xmlns:a16="http://schemas.microsoft.com/office/drawing/2014/main" val="4182807367"/>
                    </a:ext>
                  </a:extLst>
                </a:gridCol>
                <a:gridCol w="576072">
                  <a:extLst>
                    <a:ext uri="{9D8B030D-6E8A-4147-A177-3AD203B41FA5}">
                      <a16:colId xmlns:a16="http://schemas.microsoft.com/office/drawing/2014/main" val="3403482424"/>
                    </a:ext>
                  </a:extLst>
                </a:gridCol>
                <a:gridCol w="576072">
                  <a:extLst>
                    <a:ext uri="{9D8B030D-6E8A-4147-A177-3AD203B41FA5}">
                      <a16:colId xmlns:a16="http://schemas.microsoft.com/office/drawing/2014/main" val="4128060721"/>
                    </a:ext>
                  </a:extLst>
                </a:gridCol>
                <a:gridCol w="576072">
                  <a:extLst>
                    <a:ext uri="{9D8B030D-6E8A-4147-A177-3AD203B41FA5}">
                      <a16:colId xmlns:a16="http://schemas.microsoft.com/office/drawing/2014/main" val="983164094"/>
                    </a:ext>
                  </a:extLst>
                </a:gridCol>
                <a:gridCol w="576072">
                  <a:extLst>
                    <a:ext uri="{9D8B030D-6E8A-4147-A177-3AD203B41FA5}">
                      <a16:colId xmlns:a16="http://schemas.microsoft.com/office/drawing/2014/main" val="3034402808"/>
                    </a:ext>
                  </a:extLst>
                </a:gridCol>
                <a:gridCol w="576072">
                  <a:extLst>
                    <a:ext uri="{9D8B030D-6E8A-4147-A177-3AD203B41FA5}">
                      <a16:colId xmlns:a16="http://schemas.microsoft.com/office/drawing/2014/main" val="1427778427"/>
                    </a:ext>
                  </a:extLst>
                </a:gridCol>
                <a:gridCol w="576072">
                  <a:extLst>
                    <a:ext uri="{9D8B030D-6E8A-4147-A177-3AD203B41FA5}">
                      <a16:colId xmlns:a16="http://schemas.microsoft.com/office/drawing/2014/main" val="1860510843"/>
                    </a:ext>
                  </a:extLst>
                </a:gridCol>
                <a:gridCol w="576072">
                  <a:extLst>
                    <a:ext uri="{9D8B030D-6E8A-4147-A177-3AD203B41FA5}">
                      <a16:colId xmlns:a16="http://schemas.microsoft.com/office/drawing/2014/main" val="4057814880"/>
                    </a:ext>
                  </a:extLst>
                </a:gridCol>
                <a:gridCol w="576072">
                  <a:extLst>
                    <a:ext uri="{9D8B030D-6E8A-4147-A177-3AD203B41FA5}">
                      <a16:colId xmlns:a16="http://schemas.microsoft.com/office/drawing/2014/main" val="3382480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extLst>
                  <a:ext uri="{0D108BD9-81ED-4DB2-BD59-A6C34878D82A}">
                    <a16:rowId xmlns:a16="http://schemas.microsoft.com/office/drawing/2014/main" val="1834962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@BR24 - 2026-03-30 06:34:10</a:t>
                      </a:r>
                      <a:r>
                        <a:rPr kumimoji="0" lang="de-DE" sz="1000" b="0" i="0" u="none" strike="noStrike" kern="1200" cap="none" spc="0" normalizeH="0" baseline="0" noProof="0">
                          <a:ln>
                            <a:noFill/>
                          </a:ln>
                          <a:solidFill>
                            <a:prstClr val="black"/>
                          </a:solidFill>
                          <a:effectLst/>
                          <a:uLnTx/>
                          <a:uFillTx/>
                          <a:latin typeface="Calibri"/>
                          <a:ea typeface="+mn-ea"/>
                          <a:cs typeface="+mn-cs"/>
                        </a:rPr>
                        <a:t>
 „Mit jedem Supplement oder jedem Pulver, das ich einnehme, habe ich erstmal das Risiko, dass da vielleicht irgendwas dabei ist, was nicht gesund ist.“
Molekularbiologin @DHeikenwaelder #7FragenZukunft-Interview mit @c_nitsche. #Longevity https://t.co/z5NZotlNfy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43280742"/>
                  </a:ext>
                </a:extLst>
              </a:tr>
            </a:tbl>
          </a:graphicData>
        </a:graphic>
      </p:graphicFrame>
      <p:sp>
        <p:nvSpPr>
          <p:cNvPr id="4" name="Text Placeholder 3">
            <a:extLst>
              <a:ext uri="{FF2B5EF4-FFF2-40B4-BE49-F238E27FC236}">
                <a16:creationId xmlns:a16="http://schemas.microsoft.com/office/drawing/2014/main" id="{E78A803E-BE71-4AF5-B9A3-D13BDF4C5ADB}"/>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4468638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049E9-7B89-4862-9331-6EED6A7661FF}"/>
              </a:ext>
            </a:extLst>
          </p:cNvPr>
          <p:cNvSpPr>
            <a:spLocks noGrp="1"/>
          </p:cNvSpPr>
          <p:nvPr>
            <p:ph type="title"/>
          </p:nvPr>
        </p:nvSpPr>
        <p:spPr/>
        <p:txBody>
          <a:bodyPr/>
          <a:lstStyle/>
          <a:p>
            <a:r>
              <a:rPr lang="en-US"/>
              <a:t>Twitter BR-Twitter-Basic:  Own Tweets_BR24 | All profiles - 8 of 10</a:t>
            </a:r>
          </a:p>
        </p:txBody>
      </p:sp>
      <p:graphicFrame>
        <p:nvGraphicFramePr>
          <p:cNvPr id="5" name="Table Placeholder 4">
            <a:extLst>
              <a:ext uri="{FF2B5EF4-FFF2-40B4-BE49-F238E27FC236}">
                <a16:creationId xmlns:a16="http://schemas.microsoft.com/office/drawing/2014/main" id="{16720254-9279-4C9B-83D6-A25BADBCA305}"/>
              </a:ext>
            </a:extLst>
          </p:cNvPr>
          <p:cNvGraphicFramePr>
            <a:graphicFrameLocks noGrp="1"/>
          </p:cNvGraphicFramePr>
          <p:nvPr>
            <p:ph type="tbl" sz="quarter" idx="13"/>
            <p:extLst>
              <p:ext uri="{D42A27DB-BD31-4B8C-83A1-F6EECF244321}">
                <p14:modId xmlns:p14="http://schemas.microsoft.com/office/powerpoint/2010/main" val="2502296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1169328919"/>
                    </a:ext>
                  </a:extLst>
                </a:gridCol>
                <a:gridCol w="1234439">
                  <a:extLst>
                    <a:ext uri="{9D8B030D-6E8A-4147-A177-3AD203B41FA5}">
                      <a16:colId xmlns:a16="http://schemas.microsoft.com/office/drawing/2014/main" val="2906500515"/>
                    </a:ext>
                  </a:extLst>
                </a:gridCol>
                <a:gridCol w="576072">
                  <a:extLst>
                    <a:ext uri="{9D8B030D-6E8A-4147-A177-3AD203B41FA5}">
                      <a16:colId xmlns:a16="http://schemas.microsoft.com/office/drawing/2014/main" val="3720801749"/>
                    </a:ext>
                  </a:extLst>
                </a:gridCol>
                <a:gridCol w="576072">
                  <a:extLst>
                    <a:ext uri="{9D8B030D-6E8A-4147-A177-3AD203B41FA5}">
                      <a16:colId xmlns:a16="http://schemas.microsoft.com/office/drawing/2014/main" val="663641466"/>
                    </a:ext>
                  </a:extLst>
                </a:gridCol>
                <a:gridCol w="576072">
                  <a:extLst>
                    <a:ext uri="{9D8B030D-6E8A-4147-A177-3AD203B41FA5}">
                      <a16:colId xmlns:a16="http://schemas.microsoft.com/office/drawing/2014/main" val="250529226"/>
                    </a:ext>
                  </a:extLst>
                </a:gridCol>
                <a:gridCol w="576072">
                  <a:extLst>
                    <a:ext uri="{9D8B030D-6E8A-4147-A177-3AD203B41FA5}">
                      <a16:colId xmlns:a16="http://schemas.microsoft.com/office/drawing/2014/main" val="1504510541"/>
                    </a:ext>
                  </a:extLst>
                </a:gridCol>
                <a:gridCol w="576072">
                  <a:extLst>
                    <a:ext uri="{9D8B030D-6E8A-4147-A177-3AD203B41FA5}">
                      <a16:colId xmlns:a16="http://schemas.microsoft.com/office/drawing/2014/main" val="2724219464"/>
                    </a:ext>
                  </a:extLst>
                </a:gridCol>
                <a:gridCol w="576072">
                  <a:extLst>
                    <a:ext uri="{9D8B030D-6E8A-4147-A177-3AD203B41FA5}">
                      <a16:colId xmlns:a16="http://schemas.microsoft.com/office/drawing/2014/main" val="174341409"/>
                    </a:ext>
                  </a:extLst>
                </a:gridCol>
                <a:gridCol w="576072">
                  <a:extLst>
                    <a:ext uri="{9D8B030D-6E8A-4147-A177-3AD203B41FA5}">
                      <a16:colId xmlns:a16="http://schemas.microsoft.com/office/drawing/2014/main" val="1519487300"/>
                    </a:ext>
                  </a:extLst>
                </a:gridCol>
                <a:gridCol w="576072">
                  <a:extLst>
                    <a:ext uri="{9D8B030D-6E8A-4147-A177-3AD203B41FA5}">
                      <a16:colId xmlns:a16="http://schemas.microsoft.com/office/drawing/2014/main" val="3743193556"/>
                    </a:ext>
                  </a:extLst>
                </a:gridCol>
                <a:gridCol w="576072">
                  <a:extLst>
                    <a:ext uri="{9D8B030D-6E8A-4147-A177-3AD203B41FA5}">
                      <a16:colId xmlns:a16="http://schemas.microsoft.com/office/drawing/2014/main" val="203083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extLst>
                  <a:ext uri="{0D108BD9-81ED-4DB2-BD59-A6C34878D82A}">
                    <a16:rowId xmlns:a16="http://schemas.microsoft.com/office/drawing/2014/main" val="1545804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@BR24 - 2026-03-29 14:58:18</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aus Bayern in den #BR24_100Sekunden https://t.co/r1JWqaBKRS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64100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@BR24 - 2026-03-28 15:59:30</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aus Bayern #BR24_100Sekunden https://t.co/T0jq6E4q8L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74362355"/>
                  </a:ext>
                </a:extLst>
              </a:tr>
            </a:tbl>
          </a:graphicData>
        </a:graphic>
      </p:graphicFrame>
      <p:sp>
        <p:nvSpPr>
          <p:cNvPr id="4" name="Text Placeholder 3">
            <a:extLst>
              <a:ext uri="{FF2B5EF4-FFF2-40B4-BE49-F238E27FC236}">
                <a16:creationId xmlns:a16="http://schemas.microsoft.com/office/drawing/2014/main" id="{DCDD34BA-8A21-4144-92AF-96C19A7E6BEE}"/>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906679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DAC59-99B4-4D61-970A-88FA2B04810D}"/>
              </a:ext>
            </a:extLst>
          </p:cNvPr>
          <p:cNvSpPr>
            <a:spLocks noGrp="1"/>
          </p:cNvSpPr>
          <p:nvPr>
            <p:ph type="title"/>
          </p:nvPr>
        </p:nvSpPr>
        <p:spPr/>
        <p:txBody>
          <a:bodyPr/>
          <a:lstStyle/>
          <a:p>
            <a:r>
              <a:rPr lang="en-US"/>
              <a:t>Twitter BR-Twitter-Basic:  Own Tweets_BR24 | All profiles - 9 of 10</a:t>
            </a:r>
          </a:p>
        </p:txBody>
      </p:sp>
      <p:graphicFrame>
        <p:nvGraphicFramePr>
          <p:cNvPr id="5" name="Table Placeholder 4">
            <a:extLst>
              <a:ext uri="{FF2B5EF4-FFF2-40B4-BE49-F238E27FC236}">
                <a16:creationId xmlns:a16="http://schemas.microsoft.com/office/drawing/2014/main" id="{F2E28147-C017-4219-AAE4-2246C55D278B}"/>
              </a:ext>
            </a:extLst>
          </p:cNvPr>
          <p:cNvGraphicFramePr>
            <a:graphicFrameLocks noGrp="1"/>
          </p:cNvGraphicFramePr>
          <p:nvPr>
            <p:ph type="tbl" sz="quarter" idx="13"/>
            <p:extLst>
              <p:ext uri="{D42A27DB-BD31-4B8C-83A1-F6EECF244321}">
                <p14:modId xmlns:p14="http://schemas.microsoft.com/office/powerpoint/2010/main" val="735524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3224048348"/>
                    </a:ext>
                  </a:extLst>
                </a:gridCol>
                <a:gridCol w="1234439">
                  <a:extLst>
                    <a:ext uri="{9D8B030D-6E8A-4147-A177-3AD203B41FA5}">
                      <a16:colId xmlns:a16="http://schemas.microsoft.com/office/drawing/2014/main" val="1213151279"/>
                    </a:ext>
                  </a:extLst>
                </a:gridCol>
                <a:gridCol w="576072">
                  <a:extLst>
                    <a:ext uri="{9D8B030D-6E8A-4147-A177-3AD203B41FA5}">
                      <a16:colId xmlns:a16="http://schemas.microsoft.com/office/drawing/2014/main" val="3050393343"/>
                    </a:ext>
                  </a:extLst>
                </a:gridCol>
                <a:gridCol w="576072">
                  <a:extLst>
                    <a:ext uri="{9D8B030D-6E8A-4147-A177-3AD203B41FA5}">
                      <a16:colId xmlns:a16="http://schemas.microsoft.com/office/drawing/2014/main" val="2977202408"/>
                    </a:ext>
                  </a:extLst>
                </a:gridCol>
                <a:gridCol w="576072">
                  <a:extLst>
                    <a:ext uri="{9D8B030D-6E8A-4147-A177-3AD203B41FA5}">
                      <a16:colId xmlns:a16="http://schemas.microsoft.com/office/drawing/2014/main" val="3627545810"/>
                    </a:ext>
                  </a:extLst>
                </a:gridCol>
                <a:gridCol w="576072">
                  <a:extLst>
                    <a:ext uri="{9D8B030D-6E8A-4147-A177-3AD203B41FA5}">
                      <a16:colId xmlns:a16="http://schemas.microsoft.com/office/drawing/2014/main" val="2944405189"/>
                    </a:ext>
                  </a:extLst>
                </a:gridCol>
                <a:gridCol w="576072">
                  <a:extLst>
                    <a:ext uri="{9D8B030D-6E8A-4147-A177-3AD203B41FA5}">
                      <a16:colId xmlns:a16="http://schemas.microsoft.com/office/drawing/2014/main" val="2035161154"/>
                    </a:ext>
                  </a:extLst>
                </a:gridCol>
                <a:gridCol w="576072">
                  <a:extLst>
                    <a:ext uri="{9D8B030D-6E8A-4147-A177-3AD203B41FA5}">
                      <a16:colId xmlns:a16="http://schemas.microsoft.com/office/drawing/2014/main" val="3978229215"/>
                    </a:ext>
                  </a:extLst>
                </a:gridCol>
                <a:gridCol w="576072">
                  <a:extLst>
                    <a:ext uri="{9D8B030D-6E8A-4147-A177-3AD203B41FA5}">
                      <a16:colId xmlns:a16="http://schemas.microsoft.com/office/drawing/2014/main" val="2975189721"/>
                    </a:ext>
                  </a:extLst>
                </a:gridCol>
                <a:gridCol w="576072">
                  <a:extLst>
                    <a:ext uri="{9D8B030D-6E8A-4147-A177-3AD203B41FA5}">
                      <a16:colId xmlns:a16="http://schemas.microsoft.com/office/drawing/2014/main" val="3349384191"/>
                    </a:ext>
                  </a:extLst>
                </a:gridCol>
                <a:gridCol w="576072">
                  <a:extLst>
                    <a:ext uri="{9D8B030D-6E8A-4147-A177-3AD203B41FA5}">
                      <a16:colId xmlns:a16="http://schemas.microsoft.com/office/drawing/2014/main" val="894882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extLst>
                  <a:ext uri="{0D108BD9-81ED-4DB2-BD59-A6C34878D82A}">
                    <a16:rowId xmlns:a16="http://schemas.microsoft.com/office/drawing/2014/main" val="2463151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@BR24 - 2026-03-27 17:20:19</a:t>
                      </a:r>
                      <a:r>
                        <a:rPr kumimoji="0" lang="de-DE" sz="1000" b="0" i="0" u="none" strike="noStrike" kern="1200" cap="none" spc="0" normalizeH="0" baseline="0" noProof="0">
                          <a:ln>
                            <a:noFill/>
                          </a:ln>
                          <a:solidFill>
                            <a:prstClr val="black"/>
                          </a:solidFill>
                          <a:effectLst/>
                          <a:uLnTx/>
                          <a:uFillTx/>
                          <a:latin typeface="Calibri"/>
                          <a:ea typeface="+mn-ea"/>
                          <a:cs typeface="+mn-cs"/>
                        </a:rPr>
                        <a:t>
 ▶️ Was war heute in Bayern wichtig? In weniger als einer Minute weißt Du mehr: Hier sind die Themen des Tages im Video-Update. 📱 #BR24_100Sekunden https://t.co/K04u77hlL2</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191314149"/>
                  </a:ext>
                </a:extLst>
              </a:tr>
            </a:tbl>
          </a:graphicData>
        </a:graphic>
      </p:graphicFrame>
      <p:sp>
        <p:nvSpPr>
          <p:cNvPr id="4" name="Text Placeholder 3">
            <a:extLst>
              <a:ext uri="{FF2B5EF4-FFF2-40B4-BE49-F238E27FC236}">
                <a16:creationId xmlns:a16="http://schemas.microsoft.com/office/drawing/2014/main" id="{F82DD2E1-24D1-4CD3-A767-51CD3C5425B8}"/>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726341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988B3-0FEA-4AD1-9A04-5B6930A758F5}"/>
              </a:ext>
            </a:extLst>
          </p:cNvPr>
          <p:cNvSpPr>
            <a:spLocks noGrp="1"/>
          </p:cNvSpPr>
          <p:nvPr>
            <p:ph type="title"/>
          </p:nvPr>
        </p:nvSpPr>
        <p:spPr/>
        <p:txBody>
          <a:bodyPr/>
          <a:lstStyle/>
          <a:p>
            <a:r>
              <a:rPr lang="en-US"/>
              <a:t>Twitter BR-Twitter-Basic:  Own Tweets_BR24 | All profiles - 10 of 10</a:t>
            </a:r>
          </a:p>
        </p:txBody>
      </p:sp>
      <p:graphicFrame>
        <p:nvGraphicFramePr>
          <p:cNvPr id="5" name="Table Placeholder 4">
            <a:extLst>
              <a:ext uri="{FF2B5EF4-FFF2-40B4-BE49-F238E27FC236}">
                <a16:creationId xmlns:a16="http://schemas.microsoft.com/office/drawing/2014/main" id="{F23D7F58-F111-47EB-A691-322FAD72A9D4}"/>
              </a:ext>
            </a:extLst>
          </p:cNvPr>
          <p:cNvGraphicFramePr>
            <a:graphicFrameLocks noGrp="1"/>
          </p:cNvGraphicFramePr>
          <p:nvPr>
            <p:ph type="tbl" sz="quarter" idx="13"/>
            <p:extLst>
              <p:ext uri="{D42A27DB-BD31-4B8C-83A1-F6EECF244321}">
                <p14:modId xmlns:p14="http://schemas.microsoft.com/office/powerpoint/2010/main" val="1601595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1224950957"/>
                    </a:ext>
                  </a:extLst>
                </a:gridCol>
                <a:gridCol w="1234439">
                  <a:extLst>
                    <a:ext uri="{9D8B030D-6E8A-4147-A177-3AD203B41FA5}">
                      <a16:colId xmlns:a16="http://schemas.microsoft.com/office/drawing/2014/main" val="3684234075"/>
                    </a:ext>
                  </a:extLst>
                </a:gridCol>
                <a:gridCol w="576072">
                  <a:extLst>
                    <a:ext uri="{9D8B030D-6E8A-4147-A177-3AD203B41FA5}">
                      <a16:colId xmlns:a16="http://schemas.microsoft.com/office/drawing/2014/main" val="3482176908"/>
                    </a:ext>
                  </a:extLst>
                </a:gridCol>
                <a:gridCol w="576072">
                  <a:extLst>
                    <a:ext uri="{9D8B030D-6E8A-4147-A177-3AD203B41FA5}">
                      <a16:colId xmlns:a16="http://schemas.microsoft.com/office/drawing/2014/main" val="1266541784"/>
                    </a:ext>
                  </a:extLst>
                </a:gridCol>
                <a:gridCol w="576072">
                  <a:extLst>
                    <a:ext uri="{9D8B030D-6E8A-4147-A177-3AD203B41FA5}">
                      <a16:colId xmlns:a16="http://schemas.microsoft.com/office/drawing/2014/main" val="2916405322"/>
                    </a:ext>
                  </a:extLst>
                </a:gridCol>
                <a:gridCol w="576072">
                  <a:extLst>
                    <a:ext uri="{9D8B030D-6E8A-4147-A177-3AD203B41FA5}">
                      <a16:colId xmlns:a16="http://schemas.microsoft.com/office/drawing/2014/main" val="2113100389"/>
                    </a:ext>
                  </a:extLst>
                </a:gridCol>
                <a:gridCol w="576072">
                  <a:extLst>
                    <a:ext uri="{9D8B030D-6E8A-4147-A177-3AD203B41FA5}">
                      <a16:colId xmlns:a16="http://schemas.microsoft.com/office/drawing/2014/main" val="3138103797"/>
                    </a:ext>
                  </a:extLst>
                </a:gridCol>
                <a:gridCol w="576072">
                  <a:extLst>
                    <a:ext uri="{9D8B030D-6E8A-4147-A177-3AD203B41FA5}">
                      <a16:colId xmlns:a16="http://schemas.microsoft.com/office/drawing/2014/main" val="287669042"/>
                    </a:ext>
                  </a:extLst>
                </a:gridCol>
                <a:gridCol w="576072">
                  <a:extLst>
                    <a:ext uri="{9D8B030D-6E8A-4147-A177-3AD203B41FA5}">
                      <a16:colId xmlns:a16="http://schemas.microsoft.com/office/drawing/2014/main" val="527277738"/>
                    </a:ext>
                  </a:extLst>
                </a:gridCol>
                <a:gridCol w="576072">
                  <a:extLst>
                    <a:ext uri="{9D8B030D-6E8A-4147-A177-3AD203B41FA5}">
                      <a16:colId xmlns:a16="http://schemas.microsoft.com/office/drawing/2014/main" val="667115810"/>
                    </a:ext>
                  </a:extLst>
                </a:gridCol>
                <a:gridCol w="576072">
                  <a:extLst>
                    <a:ext uri="{9D8B030D-6E8A-4147-A177-3AD203B41FA5}">
                      <a16:colId xmlns:a16="http://schemas.microsoft.com/office/drawing/2014/main" val="2510307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Clicks</a:t>
                      </a:r>
                    </a:p>
                  </a:txBody>
                  <a:tcPr/>
                </a:tc>
                <a:extLst>
                  <a:ext uri="{0D108BD9-81ED-4DB2-BD59-A6C34878D82A}">
                    <a16:rowId xmlns:a16="http://schemas.microsoft.com/office/drawing/2014/main" val="2153027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@BR24 - 2026-03-27 08:40:06</a:t>
                      </a:r>
                      <a:r>
                        <a:rPr kumimoji="0" lang="de-DE" sz="1000" b="0" i="0" u="none" strike="noStrike" kern="1200" cap="none" spc="0" normalizeH="0" baseline="0" noProof="0">
                          <a:ln>
                            <a:noFill/>
                          </a:ln>
                          <a:solidFill>
                            <a:prstClr val="black"/>
                          </a:solidFill>
                          <a:effectLst/>
                          <a:uLnTx/>
                          <a:uFillTx/>
                          <a:latin typeface="Calibri"/>
                          <a:ea typeface="+mn-ea"/>
                          <a:cs typeface="+mn-cs"/>
                        </a:rPr>
                        <a:t>
 Über die Anfänge der personalisierten Social Media Feeds, die Marc #Zuckerberg über Algorithmen bei seinen Unternehmen perfektionieren ließ, erfahren Sie im aktuellen Podcast von "Die Entscheidung".
https://t.co/EaThIP0bDl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41613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@BR24 - 2026-03-26 15:37:49</a:t>
                      </a:r>
                      <a:r>
                        <a:rPr kumimoji="0" lang="de-DE" sz="1000" b="0" i="0" u="none" strike="noStrike" kern="1200" cap="none" spc="0" normalizeH="0" baseline="0" noProof="0">
                          <a:ln>
                            <a:noFill/>
                          </a:ln>
                          <a:solidFill>
                            <a:prstClr val="black"/>
                          </a:solidFill>
                          <a:effectLst/>
                          <a:uLnTx/>
                          <a:uFillTx/>
                          <a:latin typeface="Calibri"/>
                          <a:ea typeface="+mn-ea"/>
                          <a:cs typeface="+mn-cs"/>
                        </a:rPr>
                        <a:t>
 Die Themen des Tages aus Bayern #BR24_100Sekunden https://t.co/rCnK7Ea2l3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43712425"/>
                  </a:ext>
                </a:extLst>
              </a:tr>
            </a:tbl>
          </a:graphicData>
        </a:graphic>
      </p:graphicFrame>
      <p:sp>
        <p:nvSpPr>
          <p:cNvPr id="4" name="Text Placeholder 3">
            <a:extLst>
              <a:ext uri="{FF2B5EF4-FFF2-40B4-BE49-F238E27FC236}">
                <a16:creationId xmlns:a16="http://schemas.microsoft.com/office/drawing/2014/main" id="{33689D5E-1719-487E-9F19-E16627077A88}"/>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41266603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94D3C-952B-4FC3-A3A1-1230A3055A77}"/>
              </a:ext>
            </a:extLst>
          </p:cNvPr>
          <p:cNvSpPr>
            <a:spLocks noGrp="1"/>
          </p:cNvSpPr>
          <p:nvPr>
            <p:ph type="title"/>
          </p:nvPr>
        </p:nvSpPr>
        <p:spPr/>
        <p:txBody>
          <a:bodyPr/>
          <a:lstStyle/>
          <a:p>
            <a:r>
              <a:rPr lang="en-US"/>
              <a:t>Tiktok TikTok - Posts (neu | 25.07.2024) anderes Design | All profiles - 1 of 20</a:t>
            </a:r>
          </a:p>
        </p:txBody>
      </p:sp>
      <p:graphicFrame>
        <p:nvGraphicFramePr>
          <p:cNvPr id="5" name="Table Placeholder 4">
            <a:extLst>
              <a:ext uri="{FF2B5EF4-FFF2-40B4-BE49-F238E27FC236}">
                <a16:creationId xmlns:a16="http://schemas.microsoft.com/office/drawing/2014/main" id="{B709780A-F0ED-4347-A772-B0A74B890E4F}"/>
              </a:ext>
            </a:extLst>
          </p:cNvPr>
          <p:cNvGraphicFramePr>
            <a:graphicFrameLocks noGrp="1"/>
          </p:cNvGraphicFramePr>
          <p:nvPr>
            <p:ph type="tbl" sz="quarter" idx="13"/>
            <p:extLst>
              <p:ext uri="{D42A27DB-BD31-4B8C-83A1-F6EECF244321}">
                <p14:modId xmlns:p14="http://schemas.microsoft.com/office/powerpoint/2010/main" val="702212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92496694"/>
                    </a:ext>
                  </a:extLst>
                </a:gridCol>
                <a:gridCol w="658368">
                  <a:extLst>
                    <a:ext uri="{9D8B030D-6E8A-4147-A177-3AD203B41FA5}">
                      <a16:colId xmlns:a16="http://schemas.microsoft.com/office/drawing/2014/main" val="1569360237"/>
                    </a:ext>
                  </a:extLst>
                </a:gridCol>
                <a:gridCol w="658368">
                  <a:extLst>
                    <a:ext uri="{9D8B030D-6E8A-4147-A177-3AD203B41FA5}">
                      <a16:colId xmlns:a16="http://schemas.microsoft.com/office/drawing/2014/main" val="863690307"/>
                    </a:ext>
                  </a:extLst>
                </a:gridCol>
                <a:gridCol w="658368">
                  <a:extLst>
                    <a:ext uri="{9D8B030D-6E8A-4147-A177-3AD203B41FA5}">
                      <a16:colId xmlns:a16="http://schemas.microsoft.com/office/drawing/2014/main" val="3723490607"/>
                    </a:ext>
                  </a:extLst>
                </a:gridCol>
                <a:gridCol w="658368">
                  <a:extLst>
                    <a:ext uri="{9D8B030D-6E8A-4147-A177-3AD203B41FA5}">
                      <a16:colId xmlns:a16="http://schemas.microsoft.com/office/drawing/2014/main" val="3536442577"/>
                    </a:ext>
                  </a:extLst>
                </a:gridCol>
                <a:gridCol w="658368">
                  <a:extLst>
                    <a:ext uri="{9D8B030D-6E8A-4147-A177-3AD203B41FA5}">
                      <a16:colId xmlns:a16="http://schemas.microsoft.com/office/drawing/2014/main" val="4011508766"/>
                    </a:ext>
                  </a:extLst>
                </a:gridCol>
                <a:gridCol w="658368">
                  <a:extLst>
                    <a:ext uri="{9D8B030D-6E8A-4147-A177-3AD203B41FA5}">
                      <a16:colId xmlns:a16="http://schemas.microsoft.com/office/drawing/2014/main" val="4025898088"/>
                    </a:ext>
                  </a:extLst>
                </a:gridCol>
                <a:gridCol w="658368">
                  <a:extLst>
                    <a:ext uri="{9D8B030D-6E8A-4147-A177-3AD203B41FA5}">
                      <a16:colId xmlns:a16="http://schemas.microsoft.com/office/drawing/2014/main" val="3434408426"/>
                    </a:ext>
                  </a:extLst>
                </a:gridCol>
                <a:gridCol w="658368">
                  <a:extLst>
                    <a:ext uri="{9D8B030D-6E8A-4147-A177-3AD203B41FA5}">
                      <a16:colId xmlns:a16="http://schemas.microsoft.com/office/drawing/2014/main" val="15843535"/>
                    </a:ext>
                  </a:extLst>
                </a:gridCol>
                <a:gridCol w="658368">
                  <a:extLst>
                    <a:ext uri="{9D8B030D-6E8A-4147-A177-3AD203B41FA5}">
                      <a16:colId xmlns:a16="http://schemas.microsoft.com/office/drawing/2014/main" val="2838636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650431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- 2026-04-07 22:24:23</a:t>
                      </a:r>
                      <a:r>
                        <a:rPr kumimoji="0" lang="de-DE" sz="1000" b="0" i="0" u="none" strike="noStrike" kern="1200" cap="none" spc="0" normalizeH="0" baseline="0" noProof="0">
                          <a:ln>
                            <a:noFill/>
                          </a:ln>
                          <a:solidFill>
                            <a:prstClr val="black"/>
                          </a:solidFill>
                          <a:effectLst/>
                          <a:uLnTx/>
                          <a:uFillTx/>
                          <a:latin typeface="Calibri"/>
                          <a:ea typeface="+mn-ea"/>
                          <a:cs typeface="+mn-cs"/>
                        </a:rPr>
                        <a:t>
 Comeback in der Nationalmannschaft? 👀 Manuel Neuer ist nach dem Spiel gegen Real Madrid von dieser Frage nicht begeistert. Für den Weltmeister zählt aktuell nur die Leistung bei den Münchnern. #BR24Sport #ManuelNeuer #ChampionsLeague #GOAT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1624718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1189073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39.37 %</a:t>
                      </a:r>
                    </a:p>
                  </a:txBody>
                  <a:tcPr/>
                </a:tc>
                <a:extLst>
                  <a:ext uri="{0D108BD9-81ED-4DB2-BD59-A6C34878D82A}">
                    <a16:rowId xmlns:a16="http://schemas.microsoft.com/office/drawing/2014/main" val="3951748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@br24 - 2026-04-02 15:45:00</a:t>
                      </a:r>
                      <a:r>
                        <a:rPr kumimoji="0" lang="de-DE" sz="1000" b="0" i="0" u="none" strike="noStrike" kern="1200" cap="none" spc="0" normalizeH="0" baseline="0" noProof="0">
                          <a:ln>
                            <a:noFill/>
                          </a:ln>
                          <a:solidFill>
                            <a:prstClr val="black"/>
                          </a:solidFill>
                          <a:effectLst/>
                          <a:uLnTx/>
                          <a:uFillTx/>
                          <a:latin typeface="Calibri"/>
                          <a:ea typeface="+mn-ea"/>
                          <a:cs typeface="+mn-cs"/>
                        </a:rPr>
                        <a:t>
 Das Militärbündnis aus 31 Staaten wurde gegründet, um sich gegenseitig im Fall eines Angriffs zu verteidigen. Ein Ausstieg der USA wäre praktisch das Ende der Nato. #Nato #USA #Trump #Irankrieg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13.86 %</a:t>
                      </a:r>
                    </a:p>
                  </a:txBody>
                  <a:tcPr/>
                </a:tc>
                <a:extLst>
                  <a:ext uri="{0D108BD9-81ED-4DB2-BD59-A6C34878D82A}">
                    <a16:rowId xmlns:a16="http://schemas.microsoft.com/office/drawing/2014/main" val="168525915"/>
                  </a:ext>
                </a:extLst>
              </a:tr>
            </a:tbl>
          </a:graphicData>
        </a:graphic>
      </p:graphicFrame>
      <p:sp>
        <p:nvSpPr>
          <p:cNvPr id="4" name="Text Placeholder 3">
            <a:extLst>
              <a:ext uri="{FF2B5EF4-FFF2-40B4-BE49-F238E27FC236}">
                <a16:creationId xmlns:a16="http://schemas.microsoft.com/office/drawing/2014/main" id="{A9D345F3-68CF-4FB8-918B-83AC7AF13780}"/>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8902172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36D98-EAD5-432E-8698-1B75EEDD8CFD}"/>
              </a:ext>
            </a:extLst>
          </p:cNvPr>
          <p:cNvSpPr>
            <a:spLocks noGrp="1"/>
          </p:cNvSpPr>
          <p:nvPr>
            <p:ph type="title"/>
          </p:nvPr>
        </p:nvSpPr>
        <p:spPr/>
        <p:txBody>
          <a:bodyPr/>
          <a:lstStyle/>
          <a:p>
            <a:r>
              <a:rPr lang="en-US"/>
              <a:t>Tiktok TikTok - Posts (neu | 25.07.2024) anderes Design | All profiles - 2 of 20</a:t>
            </a:r>
          </a:p>
        </p:txBody>
      </p:sp>
      <p:graphicFrame>
        <p:nvGraphicFramePr>
          <p:cNvPr id="5" name="Table Placeholder 4">
            <a:extLst>
              <a:ext uri="{FF2B5EF4-FFF2-40B4-BE49-F238E27FC236}">
                <a16:creationId xmlns:a16="http://schemas.microsoft.com/office/drawing/2014/main" id="{30358F31-19CC-4FCB-93F4-D94435A7FE9D}"/>
              </a:ext>
            </a:extLst>
          </p:cNvPr>
          <p:cNvGraphicFramePr>
            <a:graphicFrameLocks noGrp="1"/>
          </p:cNvGraphicFramePr>
          <p:nvPr>
            <p:ph type="tbl" sz="quarter" idx="13"/>
            <p:extLst>
              <p:ext uri="{D42A27DB-BD31-4B8C-83A1-F6EECF244321}">
                <p14:modId xmlns:p14="http://schemas.microsoft.com/office/powerpoint/2010/main" val="3457117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68314720"/>
                    </a:ext>
                  </a:extLst>
                </a:gridCol>
                <a:gridCol w="658368">
                  <a:extLst>
                    <a:ext uri="{9D8B030D-6E8A-4147-A177-3AD203B41FA5}">
                      <a16:colId xmlns:a16="http://schemas.microsoft.com/office/drawing/2014/main" val="3661132514"/>
                    </a:ext>
                  </a:extLst>
                </a:gridCol>
                <a:gridCol w="658368">
                  <a:extLst>
                    <a:ext uri="{9D8B030D-6E8A-4147-A177-3AD203B41FA5}">
                      <a16:colId xmlns:a16="http://schemas.microsoft.com/office/drawing/2014/main" val="1411369102"/>
                    </a:ext>
                  </a:extLst>
                </a:gridCol>
                <a:gridCol w="658368">
                  <a:extLst>
                    <a:ext uri="{9D8B030D-6E8A-4147-A177-3AD203B41FA5}">
                      <a16:colId xmlns:a16="http://schemas.microsoft.com/office/drawing/2014/main" val="3445118991"/>
                    </a:ext>
                  </a:extLst>
                </a:gridCol>
                <a:gridCol w="658368">
                  <a:extLst>
                    <a:ext uri="{9D8B030D-6E8A-4147-A177-3AD203B41FA5}">
                      <a16:colId xmlns:a16="http://schemas.microsoft.com/office/drawing/2014/main" val="1446645112"/>
                    </a:ext>
                  </a:extLst>
                </a:gridCol>
                <a:gridCol w="658368">
                  <a:extLst>
                    <a:ext uri="{9D8B030D-6E8A-4147-A177-3AD203B41FA5}">
                      <a16:colId xmlns:a16="http://schemas.microsoft.com/office/drawing/2014/main" val="2328263553"/>
                    </a:ext>
                  </a:extLst>
                </a:gridCol>
                <a:gridCol w="658368">
                  <a:extLst>
                    <a:ext uri="{9D8B030D-6E8A-4147-A177-3AD203B41FA5}">
                      <a16:colId xmlns:a16="http://schemas.microsoft.com/office/drawing/2014/main" val="1965253970"/>
                    </a:ext>
                  </a:extLst>
                </a:gridCol>
                <a:gridCol w="658368">
                  <a:extLst>
                    <a:ext uri="{9D8B030D-6E8A-4147-A177-3AD203B41FA5}">
                      <a16:colId xmlns:a16="http://schemas.microsoft.com/office/drawing/2014/main" val="2529741790"/>
                    </a:ext>
                  </a:extLst>
                </a:gridCol>
                <a:gridCol w="658368">
                  <a:extLst>
                    <a:ext uri="{9D8B030D-6E8A-4147-A177-3AD203B41FA5}">
                      <a16:colId xmlns:a16="http://schemas.microsoft.com/office/drawing/2014/main" val="1684551430"/>
                    </a:ext>
                  </a:extLst>
                </a:gridCol>
                <a:gridCol w="658368">
                  <a:extLst>
                    <a:ext uri="{9D8B030D-6E8A-4147-A177-3AD203B41FA5}">
                      <a16:colId xmlns:a16="http://schemas.microsoft.com/office/drawing/2014/main" val="2981827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1616935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@quer_vom_br - 2026-03-26 15:10:17</a:t>
                      </a:r>
                      <a:r>
                        <a:rPr kumimoji="0" lang="de-DE" sz="1000" b="0" i="0" u="none" strike="noStrike" kern="1200" cap="none" spc="0" normalizeH="0" baseline="0" noProof="0">
                          <a:ln>
                            <a:noFill/>
                          </a:ln>
                          <a:solidFill>
                            <a:prstClr val="black"/>
                          </a:solidFill>
                          <a:effectLst/>
                          <a:uLnTx/>
                          <a:uFillTx/>
                          <a:latin typeface="Calibri"/>
                          <a:ea typeface="+mn-ea"/>
                          <a:cs typeface="+mn-cs"/>
                        </a:rPr>
                        <a:t>
 Der Bundeskanzler wurde in der Befragung auf sexualisierte Gewalt gegen Frauen im digitalen und analogen Leben angesprochen. Um etwas dagegen zu tun, müsse aus Sicht des CDU-Politikers darüber gesprochen werden, woher die Gewalt komme. Merz sagte dazu wörtlich: "Ein beachtlicher Teil der Gewalt kommt aus der Gruppe der Zuwanderer." Das gehöre zur Vollständigkeit dazu und solle das Problem nicht relativieren. Hintergrund sind die Vorwürfe von Collien Fernandes gegen ihren Ex-Ehemann Christian Ulmen. Die Anwälte des beschuldigten Ulmen bezeichnen die Vorwürfe als unwahr und es gilt die Unschuldsvermutung. #quervombr #deutschlandtiktok #politik #satire #kommentar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19.33 %</a:t>
                      </a:r>
                    </a:p>
                  </a:txBody>
                  <a:tcPr/>
                </a:tc>
                <a:extLst>
                  <a:ext uri="{0D108BD9-81ED-4DB2-BD59-A6C34878D82A}">
                    <a16:rowId xmlns:a16="http://schemas.microsoft.com/office/drawing/2014/main" val="3569543591"/>
                  </a:ext>
                </a:extLst>
              </a:tr>
            </a:tbl>
          </a:graphicData>
        </a:graphic>
      </p:graphicFrame>
      <p:sp>
        <p:nvSpPr>
          <p:cNvPr id="4" name="Text Placeholder 3">
            <a:extLst>
              <a:ext uri="{FF2B5EF4-FFF2-40B4-BE49-F238E27FC236}">
                <a16:creationId xmlns:a16="http://schemas.microsoft.com/office/drawing/2014/main" id="{F0A18EB0-F587-4095-B309-46124B81F1F3}"/>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22348830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2696F-53FA-43B9-A620-BD0EC61EE679}"/>
              </a:ext>
            </a:extLst>
          </p:cNvPr>
          <p:cNvSpPr>
            <a:spLocks noGrp="1"/>
          </p:cNvSpPr>
          <p:nvPr>
            <p:ph type="title"/>
          </p:nvPr>
        </p:nvSpPr>
        <p:spPr/>
        <p:txBody>
          <a:bodyPr/>
          <a:lstStyle/>
          <a:p>
            <a:r>
              <a:rPr lang="en-US"/>
              <a:t>Tiktok TikTok - Posts (neu | 25.07.2024) anderes Design | All profiles - 3 of 20</a:t>
            </a:r>
          </a:p>
        </p:txBody>
      </p:sp>
      <p:graphicFrame>
        <p:nvGraphicFramePr>
          <p:cNvPr id="5" name="Table Placeholder 4">
            <a:extLst>
              <a:ext uri="{FF2B5EF4-FFF2-40B4-BE49-F238E27FC236}">
                <a16:creationId xmlns:a16="http://schemas.microsoft.com/office/drawing/2014/main" id="{D9B8BDF1-D592-4401-949C-7EF5C6154D25}"/>
              </a:ext>
            </a:extLst>
          </p:cNvPr>
          <p:cNvGraphicFramePr>
            <a:graphicFrameLocks noGrp="1"/>
          </p:cNvGraphicFramePr>
          <p:nvPr>
            <p:ph type="tbl" sz="quarter" idx="13"/>
            <p:extLst>
              <p:ext uri="{D42A27DB-BD31-4B8C-83A1-F6EECF244321}">
                <p14:modId xmlns:p14="http://schemas.microsoft.com/office/powerpoint/2010/main" val="3695608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43943927"/>
                    </a:ext>
                  </a:extLst>
                </a:gridCol>
                <a:gridCol w="658368">
                  <a:extLst>
                    <a:ext uri="{9D8B030D-6E8A-4147-A177-3AD203B41FA5}">
                      <a16:colId xmlns:a16="http://schemas.microsoft.com/office/drawing/2014/main" val="3872556312"/>
                    </a:ext>
                  </a:extLst>
                </a:gridCol>
                <a:gridCol w="658368">
                  <a:extLst>
                    <a:ext uri="{9D8B030D-6E8A-4147-A177-3AD203B41FA5}">
                      <a16:colId xmlns:a16="http://schemas.microsoft.com/office/drawing/2014/main" val="604489434"/>
                    </a:ext>
                  </a:extLst>
                </a:gridCol>
                <a:gridCol w="658368">
                  <a:extLst>
                    <a:ext uri="{9D8B030D-6E8A-4147-A177-3AD203B41FA5}">
                      <a16:colId xmlns:a16="http://schemas.microsoft.com/office/drawing/2014/main" val="950526394"/>
                    </a:ext>
                  </a:extLst>
                </a:gridCol>
                <a:gridCol w="658368">
                  <a:extLst>
                    <a:ext uri="{9D8B030D-6E8A-4147-A177-3AD203B41FA5}">
                      <a16:colId xmlns:a16="http://schemas.microsoft.com/office/drawing/2014/main" val="1011390381"/>
                    </a:ext>
                  </a:extLst>
                </a:gridCol>
                <a:gridCol w="658368">
                  <a:extLst>
                    <a:ext uri="{9D8B030D-6E8A-4147-A177-3AD203B41FA5}">
                      <a16:colId xmlns:a16="http://schemas.microsoft.com/office/drawing/2014/main" val="1165545085"/>
                    </a:ext>
                  </a:extLst>
                </a:gridCol>
                <a:gridCol w="658368">
                  <a:extLst>
                    <a:ext uri="{9D8B030D-6E8A-4147-A177-3AD203B41FA5}">
                      <a16:colId xmlns:a16="http://schemas.microsoft.com/office/drawing/2014/main" val="1843760640"/>
                    </a:ext>
                  </a:extLst>
                </a:gridCol>
                <a:gridCol w="658368">
                  <a:extLst>
                    <a:ext uri="{9D8B030D-6E8A-4147-A177-3AD203B41FA5}">
                      <a16:colId xmlns:a16="http://schemas.microsoft.com/office/drawing/2014/main" val="1167518773"/>
                    </a:ext>
                  </a:extLst>
                </a:gridCol>
                <a:gridCol w="658368">
                  <a:extLst>
                    <a:ext uri="{9D8B030D-6E8A-4147-A177-3AD203B41FA5}">
                      <a16:colId xmlns:a16="http://schemas.microsoft.com/office/drawing/2014/main" val="3259794720"/>
                    </a:ext>
                  </a:extLst>
                </a:gridCol>
                <a:gridCol w="658368">
                  <a:extLst>
                    <a:ext uri="{9D8B030D-6E8A-4147-A177-3AD203B41FA5}">
                      <a16:colId xmlns:a16="http://schemas.microsoft.com/office/drawing/2014/main" val="2304601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295110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@br24 - 2026-04-05 13:50:00</a:t>
                      </a:r>
                      <a:r>
                        <a:rPr kumimoji="0" lang="de-DE" sz="1000" b="0" i="0" u="none" strike="noStrike" kern="1200" cap="none" spc="0" normalizeH="0" baseline="0" noProof="0">
                          <a:ln>
                            <a:noFill/>
                          </a:ln>
                          <a:solidFill>
                            <a:prstClr val="black"/>
                          </a:solidFill>
                          <a:effectLst/>
                          <a:uLnTx/>
                          <a:uFillTx/>
                          <a:latin typeface="Calibri"/>
                          <a:ea typeface="+mn-ea"/>
                          <a:cs typeface="+mn-cs"/>
                        </a:rPr>
                        <a:t>
 Er hat es wieder getan. Passaus Bischof Oster erzählt seinen traditionellen Osterwitz #osterwitz #bischof #ostern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13.03 %</a:t>
                      </a:r>
                    </a:p>
                  </a:txBody>
                  <a:tcPr/>
                </a:tc>
                <a:extLst>
                  <a:ext uri="{0D108BD9-81ED-4DB2-BD59-A6C34878D82A}">
                    <a16:rowId xmlns:a16="http://schemas.microsoft.com/office/drawing/2014/main" val="858237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@diefrage_offiziell - 2026-03-28 16:00:12</a:t>
                      </a:r>
                      <a:r>
                        <a:rPr kumimoji="0" lang="de-DE" sz="1000" b="0" i="0" u="none" strike="noStrike" kern="1200" cap="none" spc="0" normalizeH="0" baseline="0" noProof="0">
                          <a:ln>
                            <a:noFill/>
                          </a:ln>
                          <a:solidFill>
                            <a:prstClr val="black"/>
                          </a:solidFill>
                          <a:effectLst/>
                          <a:uLnTx/>
                          <a:uFillTx/>
                          <a:latin typeface="Calibri"/>
                          <a:ea typeface="+mn-ea"/>
                          <a:cs typeface="+mn-cs"/>
                        </a:rPr>
                        <a:t>
 Wie hat Tovja den Weg aus der Chemsex-Sucht geschafft und was hat das mit ihm gemacht? #DieFrage #Chemsex #Sucht #chemsexsucht #süchtig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2.12 %</a:t>
                      </a:r>
                    </a:p>
                  </a:txBody>
                  <a:tcPr/>
                </a:tc>
                <a:extLst>
                  <a:ext uri="{0D108BD9-81ED-4DB2-BD59-A6C34878D82A}">
                    <a16:rowId xmlns:a16="http://schemas.microsoft.com/office/drawing/2014/main" val="3135726331"/>
                  </a:ext>
                </a:extLst>
              </a:tr>
            </a:tbl>
          </a:graphicData>
        </a:graphic>
      </p:graphicFrame>
      <p:sp>
        <p:nvSpPr>
          <p:cNvPr id="4" name="Text Placeholder 3">
            <a:extLst>
              <a:ext uri="{FF2B5EF4-FFF2-40B4-BE49-F238E27FC236}">
                <a16:creationId xmlns:a16="http://schemas.microsoft.com/office/drawing/2014/main" id="{172D6A85-42CE-4AE4-9ECE-41512166974C}"/>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9262887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35F64-35A3-42EF-AE4D-73DBC8A5D8E1}"/>
              </a:ext>
            </a:extLst>
          </p:cNvPr>
          <p:cNvSpPr>
            <a:spLocks noGrp="1"/>
          </p:cNvSpPr>
          <p:nvPr>
            <p:ph type="title"/>
          </p:nvPr>
        </p:nvSpPr>
        <p:spPr/>
        <p:txBody>
          <a:bodyPr/>
          <a:lstStyle/>
          <a:p>
            <a:r>
              <a:rPr lang="en-US"/>
              <a:t>Tiktok TikTok - Posts (neu | 25.07.2024) anderes Design | All profiles - 4 of 20</a:t>
            </a:r>
          </a:p>
        </p:txBody>
      </p:sp>
      <p:graphicFrame>
        <p:nvGraphicFramePr>
          <p:cNvPr id="5" name="Table Placeholder 4">
            <a:extLst>
              <a:ext uri="{FF2B5EF4-FFF2-40B4-BE49-F238E27FC236}">
                <a16:creationId xmlns:a16="http://schemas.microsoft.com/office/drawing/2014/main" id="{5BCAC0FA-B3A3-4EE7-8999-E6C629D97A40}"/>
              </a:ext>
            </a:extLst>
          </p:cNvPr>
          <p:cNvGraphicFramePr>
            <a:graphicFrameLocks noGrp="1"/>
          </p:cNvGraphicFramePr>
          <p:nvPr>
            <p:ph type="tbl" sz="quarter" idx="13"/>
            <p:extLst>
              <p:ext uri="{D42A27DB-BD31-4B8C-83A1-F6EECF244321}">
                <p14:modId xmlns:p14="http://schemas.microsoft.com/office/powerpoint/2010/main" val="1700735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74253460"/>
                    </a:ext>
                  </a:extLst>
                </a:gridCol>
                <a:gridCol w="658368">
                  <a:extLst>
                    <a:ext uri="{9D8B030D-6E8A-4147-A177-3AD203B41FA5}">
                      <a16:colId xmlns:a16="http://schemas.microsoft.com/office/drawing/2014/main" val="866822330"/>
                    </a:ext>
                  </a:extLst>
                </a:gridCol>
                <a:gridCol w="658368">
                  <a:extLst>
                    <a:ext uri="{9D8B030D-6E8A-4147-A177-3AD203B41FA5}">
                      <a16:colId xmlns:a16="http://schemas.microsoft.com/office/drawing/2014/main" val="956019419"/>
                    </a:ext>
                  </a:extLst>
                </a:gridCol>
                <a:gridCol w="658368">
                  <a:extLst>
                    <a:ext uri="{9D8B030D-6E8A-4147-A177-3AD203B41FA5}">
                      <a16:colId xmlns:a16="http://schemas.microsoft.com/office/drawing/2014/main" val="2128615614"/>
                    </a:ext>
                  </a:extLst>
                </a:gridCol>
                <a:gridCol w="658368">
                  <a:extLst>
                    <a:ext uri="{9D8B030D-6E8A-4147-A177-3AD203B41FA5}">
                      <a16:colId xmlns:a16="http://schemas.microsoft.com/office/drawing/2014/main" val="2876332047"/>
                    </a:ext>
                  </a:extLst>
                </a:gridCol>
                <a:gridCol w="658368">
                  <a:extLst>
                    <a:ext uri="{9D8B030D-6E8A-4147-A177-3AD203B41FA5}">
                      <a16:colId xmlns:a16="http://schemas.microsoft.com/office/drawing/2014/main" val="2331440381"/>
                    </a:ext>
                  </a:extLst>
                </a:gridCol>
                <a:gridCol w="658368">
                  <a:extLst>
                    <a:ext uri="{9D8B030D-6E8A-4147-A177-3AD203B41FA5}">
                      <a16:colId xmlns:a16="http://schemas.microsoft.com/office/drawing/2014/main" val="2358174801"/>
                    </a:ext>
                  </a:extLst>
                </a:gridCol>
                <a:gridCol w="658368">
                  <a:extLst>
                    <a:ext uri="{9D8B030D-6E8A-4147-A177-3AD203B41FA5}">
                      <a16:colId xmlns:a16="http://schemas.microsoft.com/office/drawing/2014/main" val="2667356683"/>
                    </a:ext>
                  </a:extLst>
                </a:gridCol>
                <a:gridCol w="658368">
                  <a:extLst>
                    <a:ext uri="{9D8B030D-6E8A-4147-A177-3AD203B41FA5}">
                      <a16:colId xmlns:a16="http://schemas.microsoft.com/office/drawing/2014/main" val="2273871478"/>
                    </a:ext>
                  </a:extLst>
                </a:gridCol>
                <a:gridCol w="658368">
                  <a:extLst>
                    <a:ext uri="{9D8B030D-6E8A-4147-A177-3AD203B41FA5}">
                      <a16:colId xmlns:a16="http://schemas.microsoft.com/office/drawing/2014/main" val="420540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1444153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- 2026-04-06 13:42:07</a:t>
                      </a:r>
                      <a:r>
                        <a:rPr kumimoji="0" lang="de-DE" sz="1000" b="0" i="0" u="none" strike="noStrike" kern="1200" cap="none" spc="0" normalizeH="0" baseline="0" noProof="0">
                          <a:ln>
                            <a:noFill/>
                          </a:ln>
                          <a:solidFill>
                            <a:prstClr val="black"/>
                          </a:solidFill>
                          <a:effectLst/>
                          <a:uLnTx/>
                          <a:uFillTx/>
                          <a:latin typeface="Calibri"/>
                          <a:ea typeface="+mn-ea"/>
                          <a:cs typeface="+mn-cs"/>
                        </a:rPr>
                        <a:t>
 Das ist gerade nochmal gut gegangen! 🫣 Mit diesem unglücklichen Ball stellt Keven Schlotterbeck seinen eigenen Keeper Finn Dahmen vor eine kleine Challenge. Der kann das Eigentor aber gerade so verhindern. Alle Highlights der Spiele der Bundesliga und 2. Bundesliga mit bayerischer Beteiligung seht ihr in der ARD Mediathek bei BR24Sport. 📺 #BR24Sport #Fußball #Fail #FCA #FCAugsburg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11.84s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28.49 %</a:t>
                      </a:r>
                    </a:p>
                  </a:txBody>
                  <a:tcPr/>
                </a:tc>
                <a:extLst>
                  <a:ext uri="{0D108BD9-81ED-4DB2-BD59-A6C34878D82A}">
                    <a16:rowId xmlns:a16="http://schemas.microsoft.com/office/drawing/2014/main" val="4161196094"/>
                  </a:ext>
                </a:extLst>
              </a:tr>
            </a:tbl>
          </a:graphicData>
        </a:graphic>
      </p:graphicFrame>
      <p:sp>
        <p:nvSpPr>
          <p:cNvPr id="4" name="Text Placeholder 3">
            <a:extLst>
              <a:ext uri="{FF2B5EF4-FFF2-40B4-BE49-F238E27FC236}">
                <a16:creationId xmlns:a16="http://schemas.microsoft.com/office/drawing/2014/main" id="{BAD82FE5-E8B6-45DB-A41C-78A7CF3E1A1F}"/>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5365596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40C49-81DC-496E-B718-3FCDB871A3CD}"/>
              </a:ext>
            </a:extLst>
          </p:cNvPr>
          <p:cNvSpPr>
            <a:spLocks noGrp="1"/>
          </p:cNvSpPr>
          <p:nvPr>
            <p:ph type="title"/>
          </p:nvPr>
        </p:nvSpPr>
        <p:spPr/>
        <p:txBody>
          <a:bodyPr/>
          <a:lstStyle/>
          <a:p>
            <a:r>
              <a:rPr lang="en-US"/>
              <a:t>Tiktok TikTok - Posts (neu | 25.07.2024) anderes Design | All profiles - 5 of 20</a:t>
            </a:r>
          </a:p>
        </p:txBody>
      </p:sp>
      <p:graphicFrame>
        <p:nvGraphicFramePr>
          <p:cNvPr id="5" name="Table Placeholder 4">
            <a:extLst>
              <a:ext uri="{FF2B5EF4-FFF2-40B4-BE49-F238E27FC236}">
                <a16:creationId xmlns:a16="http://schemas.microsoft.com/office/drawing/2014/main" id="{1B056095-11AA-4D65-8904-9E581AAE361E}"/>
              </a:ext>
            </a:extLst>
          </p:cNvPr>
          <p:cNvGraphicFramePr>
            <a:graphicFrameLocks noGrp="1"/>
          </p:cNvGraphicFramePr>
          <p:nvPr>
            <p:ph type="tbl" sz="quarter" idx="13"/>
            <p:extLst>
              <p:ext uri="{D42A27DB-BD31-4B8C-83A1-F6EECF244321}">
                <p14:modId xmlns:p14="http://schemas.microsoft.com/office/powerpoint/2010/main" val="3920965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09346058"/>
                    </a:ext>
                  </a:extLst>
                </a:gridCol>
                <a:gridCol w="658368">
                  <a:extLst>
                    <a:ext uri="{9D8B030D-6E8A-4147-A177-3AD203B41FA5}">
                      <a16:colId xmlns:a16="http://schemas.microsoft.com/office/drawing/2014/main" val="1683842076"/>
                    </a:ext>
                  </a:extLst>
                </a:gridCol>
                <a:gridCol w="658368">
                  <a:extLst>
                    <a:ext uri="{9D8B030D-6E8A-4147-A177-3AD203B41FA5}">
                      <a16:colId xmlns:a16="http://schemas.microsoft.com/office/drawing/2014/main" val="3135600101"/>
                    </a:ext>
                  </a:extLst>
                </a:gridCol>
                <a:gridCol w="658368">
                  <a:extLst>
                    <a:ext uri="{9D8B030D-6E8A-4147-A177-3AD203B41FA5}">
                      <a16:colId xmlns:a16="http://schemas.microsoft.com/office/drawing/2014/main" val="2958311792"/>
                    </a:ext>
                  </a:extLst>
                </a:gridCol>
                <a:gridCol w="658368">
                  <a:extLst>
                    <a:ext uri="{9D8B030D-6E8A-4147-A177-3AD203B41FA5}">
                      <a16:colId xmlns:a16="http://schemas.microsoft.com/office/drawing/2014/main" val="527924661"/>
                    </a:ext>
                  </a:extLst>
                </a:gridCol>
                <a:gridCol w="658368">
                  <a:extLst>
                    <a:ext uri="{9D8B030D-6E8A-4147-A177-3AD203B41FA5}">
                      <a16:colId xmlns:a16="http://schemas.microsoft.com/office/drawing/2014/main" val="3808444665"/>
                    </a:ext>
                  </a:extLst>
                </a:gridCol>
                <a:gridCol w="658368">
                  <a:extLst>
                    <a:ext uri="{9D8B030D-6E8A-4147-A177-3AD203B41FA5}">
                      <a16:colId xmlns:a16="http://schemas.microsoft.com/office/drawing/2014/main" val="2509715673"/>
                    </a:ext>
                  </a:extLst>
                </a:gridCol>
                <a:gridCol w="658368">
                  <a:extLst>
                    <a:ext uri="{9D8B030D-6E8A-4147-A177-3AD203B41FA5}">
                      <a16:colId xmlns:a16="http://schemas.microsoft.com/office/drawing/2014/main" val="1059814796"/>
                    </a:ext>
                  </a:extLst>
                </a:gridCol>
                <a:gridCol w="658368">
                  <a:extLst>
                    <a:ext uri="{9D8B030D-6E8A-4147-A177-3AD203B41FA5}">
                      <a16:colId xmlns:a16="http://schemas.microsoft.com/office/drawing/2014/main" val="1585290864"/>
                    </a:ext>
                  </a:extLst>
                </a:gridCol>
                <a:gridCol w="658368">
                  <a:extLst>
                    <a:ext uri="{9D8B030D-6E8A-4147-A177-3AD203B41FA5}">
                      <a16:colId xmlns:a16="http://schemas.microsoft.com/office/drawing/2014/main" val="1095253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3887078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@br24sport - 2026-04-06 18:33:29</a:t>
                      </a:r>
                      <a:r>
                        <a:rPr kumimoji="0" lang="en-US" sz="1000" b="0" i="0" u="none" strike="noStrike" kern="1200" cap="none" spc="0" normalizeH="0" baseline="0" noProof="0">
                          <a:ln>
                            <a:noFill/>
                          </a:ln>
                          <a:solidFill>
                            <a:prstClr val="black"/>
                          </a:solidFill>
                          <a:effectLst/>
                          <a:uLnTx/>
                          <a:uFillTx/>
                          <a:latin typeface="Calibri"/>
                          <a:ea typeface="+mn-ea"/>
                          <a:cs typeface="+mn-cs"/>
                        </a:rPr>
                        <a:t>
 Wenn alle zum Vorlagengeber rennen... 🥹 Knappe vier Wochen nachdem sich Alphonso Davies gegen Atalanta Bergamo erneut am Oberschenkel verletzt hatte (Zerrung), bereitete er bei seinem Comeback in Freiburg in der 99. Minute das Siegtor von Lennart Karl vor. Erster Gratulant: Trainer Vincent Kompany. 🫂 #BR24Sport #FCB #FCBayern #Davies #Kompany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26.69 %</a:t>
                      </a:r>
                    </a:p>
                  </a:txBody>
                  <a:tcPr/>
                </a:tc>
                <a:extLst>
                  <a:ext uri="{0D108BD9-81ED-4DB2-BD59-A6C34878D82A}">
                    <a16:rowId xmlns:a16="http://schemas.microsoft.com/office/drawing/2014/main" val="344838662"/>
                  </a:ext>
                </a:extLst>
              </a:tr>
            </a:tbl>
          </a:graphicData>
        </a:graphic>
      </p:graphicFrame>
      <p:sp>
        <p:nvSpPr>
          <p:cNvPr id="4" name="Text Placeholder 3">
            <a:extLst>
              <a:ext uri="{FF2B5EF4-FFF2-40B4-BE49-F238E27FC236}">
                <a16:creationId xmlns:a16="http://schemas.microsoft.com/office/drawing/2014/main" id="{72212CD3-0049-49D5-9784-D57BD2E82F84}"/>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66774561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13EAD-A0AC-4CA2-901A-A4773D81D39D}"/>
              </a:ext>
            </a:extLst>
          </p:cNvPr>
          <p:cNvSpPr>
            <a:spLocks noGrp="1"/>
          </p:cNvSpPr>
          <p:nvPr>
            <p:ph type="title"/>
          </p:nvPr>
        </p:nvSpPr>
        <p:spPr/>
        <p:txBody>
          <a:bodyPr/>
          <a:lstStyle/>
          <a:p>
            <a:r>
              <a:rPr lang="en-US"/>
              <a:t>Tiktok TikTok - Posts (neu | 25.07.2024) anderes Design | All profiles - 6 of 20</a:t>
            </a:r>
          </a:p>
        </p:txBody>
      </p:sp>
      <p:graphicFrame>
        <p:nvGraphicFramePr>
          <p:cNvPr id="5" name="Table Placeholder 4">
            <a:extLst>
              <a:ext uri="{FF2B5EF4-FFF2-40B4-BE49-F238E27FC236}">
                <a16:creationId xmlns:a16="http://schemas.microsoft.com/office/drawing/2014/main" id="{295C42F4-ACEA-4C1A-81AF-A9ACEDC0E8D1}"/>
              </a:ext>
            </a:extLst>
          </p:cNvPr>
          <p:cNvGraphicFramePr>
            <a:graphicFrameLocks noGrp="1"/>
          </p:cNvGraphicFramePr>
          <p:nvPr>
            <p:ph type="tbl" sz="quarter" idx="13"/>
            <p:extLst>
              <p:ext uri="{D42A27DB-BD31-4B8C-83A1-F6EECF244321}">
                <p14:modId xmlns:p14="http://schemas.microsoft.com/office/powerpoint/2010/main" val="2250909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05064242"/>
                    </a:ext>
                  </a:extLst>
                </a:gridCol>
                <a:gridCol w="658368">
                  <a:extLst>
                    <a:ext uri="{9D8B030D-6E8A-4147-A177-3AD203B41FA5}">
                      <a16:colId xmlns:a16="http://schemas.microsoft.com/office/drawing/2014/main" val="1882619647"/>
                    </a:ext>
                  </a:extLst>
                </a:gridCol>
                <a:gridCol w="658368">
                  <a:extLst>
                    <a:ext uri="{9D8B030D-6E8A-4147-A177-3AD203B41FA5}">
                      <a16:colId xmlns:a16="http://schemas.microsoft.com/office/drawing/2014/main" val="3903740716"/>
                    </a:ext>
                  </a:extLst>
                </a:gridCol>
                <a:gridCol w="658368">
                  <a:extLst>
                    <a:ext uri="{9D8B030D-6E8A-4147-A177-3AD203B41FA5}">
                      <a16:colId xmlns:a16="http://schemas.microsoft.com/office/drawing/2014/main" val="166629347"/>
                    </a:ext>
                  </a:extLst>
                </a:gridCol>
                <a:gridCol w="658368">
                  <a:extLst>
                    <a:ext uri="{9D8B030D-6E8A-4147-A177-3AD203B41FA5}">
                      <a16:colId xmlns:a16="http://schemas.microsoft.com/office/drawing/2014/main" val="3263902272"/>
                    </a:ext>
                  </a:extLst>
                </a:gridCol>
                <a:gridCol w="658368">
                  <a:extLst>
                    <a:ext uri="{9D8B030D-6E8A-4147-A177-3AD203B41FA5}">
                      <a16:colId xmlns:a16="http://schemas.microsoft.com/office/drawing/2014/main" val="667021900"/>
                    </a:ext>
                  </a:extLst>
                </a:gridCol>
                <a:gridCol w="658368">
                  <a:extLst>
                    <a:ext uri="{9D8B030D-6E8A-4147-A177-3AD203B41FA5}">
                      <a16:colId xmlns:a16="http://schemas.microsoft.com/office/drawing/2014/main" val="2599289397"/>
                    </a:ext>
                  </a:extLst>
                </a:gridCol>
                <a:gridCol w="658368">
                  <a:extLst>
                    <a:ext uri="{9D8B030D-6E8A-4147-A177-3AD203B41FA5}">
                      <a16:colId xmlns:a16="http://schemas.microsoft.com/office/drawing/2014/main" val="2842440213"/>
                    </a:ext>
                  </a:extLst>
                </a:gridCol>
                <a:gridCol w="658368">
                  <a:extLst>
                    <a:ext uri="{9D8B030D-6E8A-4147-A177-3AD203B41FA5}">
                      <a16:colId xmlns:a16="http://schemas.microsoft.com/office/drawing/2014/main" val="89467321"/>
                    </a:ext>
                  </a:extLst>
                </a:gridCol>
                <a:gridCol w="658368">
                  <a:extLst>
                    <a:ext uri="{9D8B030D-6E8A-4147-A177-3AD203B41FA5}">
                      <a16:colId xmlns:a16="http://schemas.microsoft.com/office/drawing/2014/main" val="560408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752995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- 2026-03-26 15:00:00</a:t>
                      </a:r>
                      <a:r>
                        <a:rPr kumimoji="0" lang="de-DE" sz="1000" b="0" i="0" u="none" strike="noStrike" kern="1200" cap="none" spc="0" normalizeH="0" baseline="0" noProof="0">
                          <a:ln>
                            <a:noFill/>
                          </a:ln>
                          <a:solidFill>
                            <a:prstClr val="black"/>
                          </a:solidFill>
                          <a:effectLst/>
                          <a:uLnTx/>
                          <a:uFillTx/>
                          <a:latin typeface="Calibri"/>
                          <a:ea typeface="+mn-ea"/>
                          <a:cs typeface="+mn-cs"/>
                        </a:rPr>
                        <a:t>
 Zweite Karriere als Zimmermann? 😅 Nach seiner aktiven Laufbahn als Fußballprofi hat Miroslav Klose kurz überlegt, ob er nicht eine eigene Firma gründen sollte. Es wurde dann aber doch die Trainerkarriere. 📺 Die ganze Sendung mit Miroslav Klose bei „Blickpunkt Sport“ seht ihr in der ARD-Mediathek unter BR24Sport. #BR24Sport #BlickpunktSport #MiroslavKlose #Nuernberg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25.85 %</a:t>
                      </a:r>
                    </a:p>
                  </a:txBody>
                  <a:tcPr/>
                </a:tc>
                <a:extLst>
                  <a:ext uri="{0D108BD9-81ED-4DB2-BD59-A6C34878D82A}">
                    <a16:rowId xmlns:a16="http://schemas.microsoft.com/office/drawing/2014/main" val="1141650035"/>
                  </a:ext>
                </a:extLst>
              </a:tr>
            </a:tbl>
          </a:graphicData>
        </a:graphic>
      </p:graphicFrame>
      <p:sp>
        <p:nvSpPr>
          <p:cNvPr id="4" name="Text Placeholder 3">
            <a:extLst>
              <a:ext uri="{FF2B5EF4-FFF2-40B4-BE49-F238E27FC236}">
                <a16:creationId xmlns:a16="http://schemas.microsoft.com/office/drawing/2014/main" id="{1098FA52-19A5-42B9-AD70-9B943583DD1B}"/>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9366752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9A91D-0649-4FD4-97E8-D15E7665D012}"/>
              </a:ext>
            </a:extLst>
          </p:cNvPr>
          <p:cNvSpPr>
            <a:spLocks noGrp="1"/>
          </p:cNvSpPr>
          <p:nvPr>
            <p:ph type="title"/>
          </p:nvPr>
        </p:nvSpPr>
        <p:spPr/>
        <p:txBody>
          <a:bodyPr/>
          <a:lstStyle/>
          <a:p>
            <a:r>
              <a:rPr lang="en-US"/>
              <a:t>Tiktok TikTok - Posts (neu | 25.07.2024) anderes Design | All profiles - 7 of 20</a:t>
            </a:r>
          </a:p>
        </p:txBody>
      </p:sp>
      <p:graphicFrame>
        <p:nvGraphicFramePr>
          <p:cNvPr id="5" name="Table Placeholder 4">
            <a:extLst>
              <a:ext uri="{FF2B5EF4-FFF2-40B4-BE49-F238E27FC236}">
                <a16:creationId xmlns:a16="http://schemas.microsoft.com/office/drawing/2014/main" id="{2FC8A490-F712-49B1-B827-87B45001FF99}"/>
              </a:ext>
            </a:extLst>
          </p:cNvPr>
          <p:cNvGraphicFramePr>
            <a:graphicFrameLocks noGrp="1"/>
          </p:cNvGraphicFramePr>
          <p:nvPr>
            <p:ph type="tbl" sz="quarter" idx="13"/>
            <p:extLst>
              <p:ext uri="{D42A27DB-BD31-4B8C-83A1-F6EECF244321}">
                <p14:modId xmlns:p14="http://schemas.microsoft.com/office/powerpoint/2010/main" val="2386325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34642810"/>
                    </a:ext>
                  </a:extLst>
                </a:gridCol>
                <a:gridCol w="658368">
                  <a:extLst>
                    <a:ext uri="{9D8B030D-6E8A-4147-A177-3AD203B41FA5}">
                      <a16:colId xmlns:a16="http://schemas.microsoft.com/office/drawing/2014/main" val="1640234471"/>
                    </a:ext>
                  </a:extLst>
                </a:gridCol>
                <a:gridCol w="658368">
                  <a:extLst>
                    <a:ext uri="{9D8B030D-6E8A-4147-A177-3AD203B41FA5}">
                      <a16:colId xmlns:a16="http://schemas.microsoft.com/office/drawing/2014/main" val="3898979699"/>
                    </a:ext>
                  </a:extLst>
                </a:gridCol>
                <a:gridCol w="658368">
                  <a:extLst>
                    <a:ext uri="{9D8B030D-6E8A-4147-A177-3AD203B41FA5}">
                      <a16:colId xmlns:a16="http://schemas.microsoft.com/office/drawing/2014/main" val="575850282"/>
                    </a:ext>
                  </a:extLst>
                </a:gridCol>
                <a:gridCol w="658368">
                  <a:extLst>
                    <a:ext uri="{9D8B030D-6E8A-4147-A177-3AD203B41FA5}">
                      <a16:colId xmlns:a16="http://schemas.microsoft.com/office/drawing/2014/main" val="506024026"/>
                    </a:ext>
                  </a:extLst>
                </a:gridCol>
                <a:gridCol w="658368">
                  <a:extLst>
                    <a:ext uri="{9D8B030D-6E8A-4147-A177-3AD203B41FA5}">
                      <a16:colId xmlns:a16="http://schemas.microsoft.com/office/drawing/2014/main" val="3566212550"/>
                    </a:ext>
                  </a:extLst>
                </a:gridCol>
                <a:gridCol w="658368">
                  <a:extLst>
                    <a:ext uri="{9D8B030D-6E8A-4147-A177-3AD203B41FA5}">
                      <a16:colId xmlns:a16="http://schemas.microsoft.com/office/drawing/2014/main" val="355711519"/>
                    </a:ext>
                  </a:extLst>
                </a:gridCol>
                <a:gridCol w="658368">
                  <a:extLst>
                    <a:ext uri="{9D8B030D-6E8A-4147-A177-3AD203B41FA5}">
                      <a16:colId xmlns:a16="http://schemas.microsoft.com/office/drawing/2014/main" val="1752966823"/>
                    </a:ext>
                  </a:extLst>
                </a:gridCol>
                <a:gridCol w="658368">
                  <a:extLst>
                    <a:ext uri="{9D8B030D-6E8A-4147-A177-3AD203B41FA5}">
                      <a16:colId xmlns:a16="http://schemas.microsoft.com/office/drawing/2014/main" val="2349889193"/>
                    </a:ext>
                  </a:extLst>
                </a:gridCol>
                <a:gridCol w="658368">
                  <a:extLst>
                    <a:ext uri="{9D8B030D-6E8A-4147-A177-3AD203B41FA5}">
                      <a16:colId xmlns:a16="http://schemas.microsoft.com/office/drawing/2014/main" val="1407344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3514840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- 2026-04-06 19:30:52</a:t>
                      </a:r>
                      <a:r>
                        <a:rPr kumimoji="0" lang="de-DE" sz="1000" b="0" i="0" u="none" strike="noStrike" kern="1200" cap="none" spc="0" normalizeH="0" baseline="0" noProof="0">
                          <a:ln>
                            <a:noFill/>
                          </a:ln>
                          <a:solidFill>
                            <a:prstClr val="black"/>
                          </a:solidFill>
                          <a:effectLst/>
                          <a:uLnTx/>
                          <a:uFillTx/>
                          <a:latin typeface="Calibri"/>
                          <a:ea typeface="+mn-ea"/>
                          <a:cs typeface="+mn-cs"/>
                        </a:rPr>
                        <a:t>
 Erinnert ihr euch an die Szene vom letzten Aufeinandertreffen? 🤔 Beim Halbfinal-Rückspiel 2024 in Madrid wollte Joshua Kimmich das Spiel schnell machen, brachte Vinicius Jr. den Ball. Doch der nahm ihn mehrmalig nicht an, rollte ihn sogar weg. Die Szene geistert seitdem durch die Social-Media-Feeds. Auf der Pressekonferenz vor dem Viertelfinal-Hinspiel in Madrid wurde Kimmich natürlich darauf angesprochen. Was denkt ihr, gelingen Kimmich und den Bayern die Revanche? 👇 #BR24Sport #FCB #FCBayern #Kimmich #Vinicius #Vini #RMAFCB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9.75 %</a:t>
                      </a:r>
                    </a:p>
                  </a:txBody>
                  <a:tcPr/>
                </a:tc>
                <a:extLst>
                  <a:ext uri="{0D108BD9-81ED-4DB2-BD59-A6C34878D82A}">
                    <a16:rowId xmlns:a16="http://schemas.microsoft.com/office/drawing/2014/main" val="1608150614"/>
                  </a:ext>
                </a:extLst>
              </a:tr>
            </a:tbl>
          </a:graphicData>
        </a:graphic>
      </p:graphicFrame>
      <p:sp>
        <p:nvSpPr>
          <p:cNvPr id="4" name="Text Placeholder 3">
            <a:extLst>
              <a:ext uri="{FF2B5EF4-FFF2-40B4-BE49-F238E27FC236}">
                <a16:creationId xmlns:a16="http://schemas.microsoft.com/office/drawing/2014/main" id="{BEF92C9F-FBB4-4414-A72E-09D8C154FB8C}"/>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7965849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2C431-EDF7-417B-886D-0F7CA15623B8}"/>
              </a:ext>
            </a:extLst>
          </p:cNvPr>
          <p:cNvSpPr>
            <a:spLocks noGrp="1"/>
          </p:cNvSpPr>
          <p:nvPr>
            <p:ph type="title"/>
          </p:nvPr>
        </p:nvSpPr>
        <p:spPr/>
        <p:txBody>
          <a:bodyPr/>
          <a:lstStyle/>
          <a:p>
            <a:r>
              <a:rPr lang="en-US"/>
              <a:t>Tiktok TikTok - Posts (neu | 25.07.2024) anderes Design | All profiles - 8 of 20</a:t>
            </a:r>
          </a:p>
        </p:txBody>
      </p:sp>
      <p:graphicFrame>
        <p:nvGraphicFramePr>
          <p:cNvPr id="5" name="Table Placeholder 4">
            <a:extLst>
              <a:ext uri="{FF2B5EF4-FFF2-40B4-BE49-F238E27FC236}">
                <a16:creationId xmlns:a16="http://schemas.microsoft.com/office/drawing/2014/main" id="{DF4474B9-3AB1-4181-8B28-C9DF3656B876}"/>
              </a:ext>
            </a:extLst>
          </p:cNvPr>
          <p:cNvGraphicFramePr>
            <a:graphicFrameLocks noGrp="1"/>
          </p:cNvGraphicFramePr>
          <p:nvPr>
            <p:ph type="tbl" sz="quarter" idx="13"/>
            <p:extLst>
              <p:ext uri="{D42A27DB-BD31-4B8C-83A1-F6EECF244321}">
                <p14:modId xmlns:p14="http://schemas.microsoft.com/office/powerpoint/2010/main" val="2844856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18147761"/>
                    </a:ext>
                  </a:extLst>
                </a:gridCol>
                <a:gridCol w="658368">
                  <a:extLst>
                    <a:ext uri="{9D8B030D-6E8A-4147-A177-3AD203B41FA5}">
                      <a16:colId xmlns:a16="http://schemas.microsoft.com/office/drawing/2014/main" val="3837763642"/>
                    </a:ext>
                  </a:extLst>
                </a:gridCol>
                <a:gridCol w="658368">
                  <a:extLst>
                    <a:ext uri="{9D8B030D-6E8A-4147-A177-3AD203B41FA5}">
                      <a16:colId xmlns:a16="http://schemas.microsoft.com/office/drawing/2014/main" val="2789985656"/>
                    </a:ext>
                  </a:extLst>
                </a:gridCol>
                <a:gridCol w="658368">
                  <a:extLst>
                    <a:ext uri="{9D8B030D-6E8A-4147-A177-3AD203B41FA5}">
                      <a16:colId xmlns:a16="http://schemas.microsoft.com/office/drawing/2014/main" val="2538526254"/>
                    </a:ext>
                  </a:extLst>
                </a:gridCol>
                <a:gridCol w="658368">
                  <a:extLst>
                    <a:ext uri="{9D8B030D-6E8A-4147-A177-3AD203B41FA5}">
                      <a16:colId xmlns:a16="http://schemas.microsoft.com/office/drawing/2014/main" val="931691835"/>
                    </a:ext>
                  </a:extLst>
                </a:gridCol>
                <a:gridCol w="658368">
                  <a:extLst>
                    <a:ext uri="{9D8B030D-6E8A-4147-A177-3AD203B41FA5}">
                      <a16:colId xmlns:a16="http://schemas.microsoft.com/office/drawing/2014/main" val="3937046212"/>
                    </a:ext>
                  </a:extLst>
                </a:gridCol>
                <a:gridCol w="658368">
                  <a:extLst>
                    <a:ext uri="{9D8B030D-6E8A-4147-A177-3AD203B41FA5}">
                      <a16:colId xmlns:a16="http://schemas.microsoft.com/office/drawing/2014/main" val="2372307585"/>
                    </a:ext>
                  </a:extLst>
                </a:gridCol>
                <a:gridCol w="658368">
                  <a:extLst>
                    <a:ext uri="{9D8B030D-6E8A-4147-A177-3AD203B41FA5}">
                      <a16:colId xmlns:a16="http://schemas.microsoft.com/office/drawing/2014/main" val="4114548410"/>
                    </a:ext>
                  </a:extLst>
                </a:gridCol>
                <a:gridCol w="658368">
                  <a:extLst>
                    <a:ext uri="{9D8B030D-6E8A-4147-A177-3AD203B41FA5}">
                      <a16:colId xmlns:a16="http://schemas.microsoft.com/office/drawing/2014/main" val="551366479"/>
                    </a:ext>
                  </a:extLst>
                </a:gridCol>
                <a:gridCol w="658368">
                  <a:extLst>
                    <a:ext uri="{9D8B030D-6E8A-4147-A177-3AD203B41FA5}">
                      <a16:colId xmlns:a16="http://schemas.microsoft.com/office/drawing/2014/main" val="3928312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1761297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@quer_vom_br - 2026-04-06 13:50:00</a:t>
                      </a:r>
                      <a:r>
                        <a:rPr kumimoji="0" lang="de-DE" sz="1000" b="0" i="0" u="none" strike="noStrike" kern="1200" cap="none" spc="0" normalizeH="0" baseline="0" noProof="0">
                          <a:ln>
                            <a:noFill/>
                          </a:ln>
                          <a:solidFill>
                            <a:prstClr val="black"/>
                          </a:solidFill>
                          <a:effectLst/>
                          <a:uLnTx/>
                          <a:uFillTx/>
                          <a:latin typeface="Calibri"/>
                          <a:ea typeface="+mn-ea"/>
                          <a:cs typeface="+mn-cs"/>
                        </a:rPr>
                        <a:t>
 TEIL 1: Unser Wirschafts-, Jagd-, und Holzofenminister Hubert Aiwanger setzt zur Lösung gegenwärtiger Energieprobleme eher auf klassischer Methoden. Haben Sie zum Beispiel schon mal über einen Holzofen und ein schönes Wolfsfell nachgedacht. Weiter gehts in TEIL 2! #quervombr #deutschlandtiktok #politik #heizen #kosten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18.79 %</a:t>
                      </a:r>
                    </a:p>
                  </a:txBody>
                  <a:tcPr/>
                </a:tc>
                <a:extLst>
                  <a:ext uri="{0D108BD9-81ED-4DB2-BD59-A6C34878D82A}">
                    <a16:rowId xmlns:a16="http://schemas.microsoft.com/office/drawing/2014/main" val="4122267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- 2026-03-27 23:00:19</a:t>
                      </a:r>
                      <a:r>
                        <a:rPr kumimoji="0" lang="de-DE" sz="1000" b="0" i="0" u="none" strike="noStrike" kern="1200" cap="none" spc="0" normalizeH="0" baseline="0" noProof="0">
                          <a:ln>
                            <a:noFill/>
                          </a:ln>
                          <a:solidFill>
                            <a:prstClr val="black"/>
                          </a:solidFill>
                          <a:effectLst/>
                          <a:uLnTx/>
                          <a:uFillTx/>
                          <a:latin typeface="Calibri"/>
                          <a:ea typeface="+mn-ea"/>
                          <a:cs typeface="+mn-cs"/>
                        </a:rPr>
                        <a:t>
 Auffälliges Debüt! 👏 In der 63. Minute wurde Lennart Karl für Leroy Sane eingewechselt und kam so zu seinem ersten Länderspiel. Das Bayern-Talent zeigte direkt seine offensive Stärke und leitete das 4:3 durch Florian Wirtz ein. #BR24Sport #LennartKarl #Nationalmannschaft #DFB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20.05 %</a:t>
                      </a:r>
                    </a:p>
                  </a:txBody>
                  <a:tcPr/>
                </a:tc>
                <a:extLst>
                  <a:ext uri="{0D108BD9-81ED-4DB2-BD59-A6C34878D82A}">
                    <a16:rowId xmlns:a16="http://schemas.microsoft.com/office/drawing/2014/main" val="366221021"/>
                  </a:ext>
                </a:extLst>
              </a:tr>
            </a:tbl>
          </a:graphicData>
        </a:graphic>
      </p:graphicFrame>
      <p:sp>
        <p:nvSpPr>
          <p:cNvPr id="4" name="Text Placeholder 3">
            <a:extLst>
              <a:ext uri="{FF2B5EF4-FFF2-40B4-BE49-F238E27FC236}">
                <a16:creationId xmlns:a16="http://schemas.microsoft.com/office/drawing/2014/main" id="{FA947754-EC0B-43BD-9499-014EEA16AD78}"/>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21887485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0718A-3697-499A-8F9E-CF732E598776}"/>
              </a:ext>
            </a:extLst>
          </p:cNvPr>
          <p:cNvSpPr>
            <a:spLocks noGrp="1"/>
          </p:cNvSpPr>
          <p:nvPr>
            <p:ph type="title"/>
          </p:nvPr>
        </p:nvSpPr>
        <p:spPr/>
        <p:txBody>
          <a:bodyPr/>
          <a:lstStyle/>
          <a:p>
            <a:r>
              <a:rPr lang="en-US"/>
              <a:t>Tiktok TikTok - Posts (neu | 25.07.2024) anderes Design | All profiles - 9 of 20</a:t>
            </a:r>
          </a:p>
        </p:txBody>
      </p:sp>
      <p:graphicFrame>
        <p:nvGraphicFramePr>
          <p:cNvPr id="5" name="Table Placeholder 4">
            <a:extLst>
              <a:ext uri="{FF2B5EF4-FFF2-40B4-BE49-F238E27FC236}">
                <a16:creationId xmlns:a16="http://schemas.microsoft.com/office/drawing/2014/main" id="{25E2F377-0DE1-4668-A6D3-A814E48E7022}"/>
              </a:ext>
            </a:extLst>
          </p:cNvPr>
          <p:cNvGraphicFramePr>
            <a:graphicFrameLocks noGrp="1"/>
          </p:cNvGraphicFramePr>
          <p:nvPr>
            <p:ph type="tbl" sz="quarter" idx="13"/>
            <p:extLst>
              <p:ext uri="{D42A27DB-BD31-4B8C-83A1-F6EECF244321}">
                <p14:modId xmlns:p14="http://schemas.microsoft.com/office/powerpoint/2010/main" val="2361587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92820816"/>
                    </a:ext>
                  </a:extLst>
                </a:gridCol>
                <a:gridCol w="658368">
                  <a:extLst>
                    <a:ext uri="{9D8B030D-6E8A-4147-A177-3AD203B41FA5}">
                      <a16:colId xmlns:a16="http://schemas.microsoft.com/office/drawing/2014/main" val="1093095708"/>
                    </a:ext>
                  </a:extLst>
                </a:gridCol>
                <a:gridCol w="658368">
                  <a:extLst>
                    <a:ext uri="{9D8B030D-6E8A-4147-A177-3AD203B41FA5}">
                      <a16:colId xmlns:a16="http://schemas.microsoft.com/office/drawing/2014/main" val="3227067523"/>
                    </a:ext>
                  </a:extLst>
                </a:gridCol>
                <a:gridCol w="658368">
                  <a:extLst>
                    <a:ext uri="{9D8B030D-6E8A-4147-A177-3AD203B41FA5}">
                      <a16:colId xmlns:a16="http://schemas.microsoft.com/office/drawing/2014/main" val="1775736975"/>
                    </a:ext>
                  </a:extLst>
                </a:gridCol>
                <a:gridCol w="658368">
                  <a:extLst>
                    <a:ext uri="{9D8B030D-6E8A-4147-A177-3AD203B41FA5}">
                      <a16:colId xmlns:a16="http://schemas.microsoft.com/office/drawing/2014/main" val="1320247452"/>
                    </a:ext>
                  </a:extLst>
                </a:gridCol>
                <a:gridCol w="658368">
                  <a:extLst>
                    <a:ext uri="{9D8B030D-6E8A-4147-A177-3AD203B41FA5}">
                      <a16:colId xmlns:a16="http://schemas.microsoft.com/office/drawing/2014/main" val="2575878528"/>
                    </a:ext>
                  </a:extLst>
                </a:gridCol>
                <a:gridCol w="658368">
                  <a:extLst>
                    <a:ext uri="{9D8B030D-6E8A-4147-A177-3AD203B41FA5}">
                      <a16:colId xmlns:a16="http://schemas.microsoft.com/office/drawing/2014/main" val="3521928987"/>
                    </a:ext>
                  </a:extLst>
                </a:gridCol>
                <a:gridCol w="658368">
                  <a:extLst>
                    <a:ext uri="{9D8B030D-6E8A-4147-A177-3AD203B41FA5}">
                      <a16:colId xmlns:a16="http://schemas.microsoft.com/office/drawing/2014/main" val="3701127085"/>
                    </a:ext>
                  </a:extLst>
                </a:gridCol>
                <a:gridCol w="658368">
                  <a:extLst>
                    <a:ext uri="{9D8B030D-6E8A-4147-A177-3AD203B41FA5}">
                      <a16:colId xmlns:a16="http://schemas.microsoft.com/office/drawing/2014/main" val="1106336389"/>
                    </a:ext>
                  </a:extLst>
                </a:gridCol>
                <a:gridCol w="658368">
                  <a:extLst>
                    <a:ext uri="{9D8B030D-6E8A-4147-A177-3AD203B41FA5}">
                      <a16:colId xmlns:a16="http://schemas.microsoft.com/office/drawing/2014/main" val="3693300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3806566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@weltspiegel - 2026-03-31 14:00:24</a:t>
                      </a:r>
                      <a:r>
                        <a:rPr kumimoji="0" lang="de-DE" sz="1000" b="0" i="0" u="none" strike="noStrike" kern="1200" cap="none" spc="0" normalizeH="0" baseline="0" noProof="0">
                          <a:ln>
                            <a:noFill/>
                          </a:ln>
                          <a:solidFill>
                            <a:prstClr val="black"/>
                          </a:solidFill>
                          <a:effectLst/>
                          <a:uLnTx/>
                          <a:uFillTx/>
                          <a:latin typeface="Calibri"/>
                          <a:ea typeface="+mn-ea"/>
                          <a:cs typeface="+mn-cs"/>
                        </a:rPr>
                        <a:t>
 🇧🇷Alle wollen zur „Himmelstür“ in Rio. Aber was denkt ihr: gut für die Wirtschaft oder unethischer Slum-Tourismus? #favela #brasilien #reisen #riodejaneiro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31.23 %</a:t>
                      </a:r>
                    </a:p>
                  </a:txBody>
                  <a:tcPr/>
                </a:tc>
                <a:extLst>
                  <a:ext uri="{0D108BD9-81ED-4DB2-BD59-A6C34878D82A}">
                    <a16:rowId xmlns:a16="http://schemas.microsoft.com/office/drawing/2014/main" val="3724153568"/>
                  </a:ext>
                </a:extLst>
              </a:tr>
            </a:tbl>
          </a:graphicData>
        </a:graphic>
      </p:graphicFrame>
      <p:sp>
        <p:nvSpPr>
          <p:cNvPr id="4" name="Text Placeholder 3">
            <a:extLst>
              <a:ext uri="{FF2B5EF4-FFF2-40B4-BE49-F238E27FC236}">
                <a16:creationId xmlns:a16="http://schemas.microsoft.com/office/drawing/2014/main" id="{37055176-778D-44A3-B491-491F06DB9F4E}"/>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1974015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901D7-64CC-40A4-85B2-133D65C26D83}"/>
              </a:ext>
            </a:extLst>
          </p:cNvPr>
          <p:cNvSpPr>
            <a:spLocks noGrp="1"/>
          </p:cNvSpPr>
          <p:nvPr>
            <p:ph type="title"/>
          </p:nvPr>
        </p:nvSpPr>
        <p:spPr/>
        <p:txBody>
          <a:bodyPr/>
          <a:lstStyle/>
          <a:p>
            <a:r>
              <a:rPr lang="en-US"/>
              <a:t>Tiktok TikTok - Posts (neu | 25.07.2024) anderes Design | All profiles - 10 of 20</a:t>
            </a:r>
          </a:p>
        </p:txBody>
      </p:sp>
      <p:graphicFrame>
        <p:nvGraphicFramePr>
          <p:cNvPr id="5" name="Table Placeholder 4">
            <a:extLst>
              <a:ext uri="{FF2B5EF4-FFF2-40B4-BE49-F238E27FC236}">
                <a16:creationId xmlns:a16="http://schemas.microsoft.com/office/drawing/2014/main" id="{5F72518D-D371-4667-B2E6-B114D125AC2A}"/>
              </a:ext>
            </a:extLst>
          </p:cNvPr>
          <p:cNvGraphicFramePr>
            <a:graphicFrameLocks noGrp="1"/>
          </p:cNvGraphicFramePr>
          <p:nvPr>
            <p:ph type="tbl" sz="quarter" idx="13"/>
            <p:extLst>
              <p:ext uri="{D42A27DB-BD31-4B8C-83A1-F6EECF244321}">
                <p14:modId xmlns:p14="http://schemas.microsoft.com/office/powerpoint/2010/main" val="833083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20341558"/>
                    </a:ext>
                  </a:extLst>
                </a:gridCol>
                <a:gridCol w="658368">
                  <a:extLst>
                    <a:ext uri="{9D8B030D-6E8A-4147-A177-3AD203B41FA5}">
                      <a16:colId xmlns:a16="http://schemas.microsoft.com/office/drawing/2014/main" val="2645798648"/>
                    </a:ext>
                  </a:extLst>
                </a:gridCol>
                <a:gridCol w="658368">
                  <a:extLst>
                    <a:ext uri="{9D8B030D-6E8A-4147-A177-3AD203B41FA5}">
                      <a16:colId xmlns:a16="http://schemas.microsoft.com/office/drawing/2014/main" val="2386030526"/>
                    </a:ext>
                  </a:extLst>
                </a:gridCol>
                <a:gridCol w="658368">
                  <a:extLst>
                    <a:ext uri="{9D8B030D-6E8A-4147-A177-3AD203B41FA5}">
                      <a16:colId xmlns:a16="http://schemas.microsoft.com/office/drawing/2014/main" val="1600765297"/>
                    </a:ext>
                  </a:extLst>
                </a:gridCol>
                <a:gridCol w="658368">
                  <a:extLst>
                    <a:ext uri="{9D8B030D-6E8A-4147-A177-3AD203B41FA5}">
                      <a16:colId xmlns:a16="http://schemas.microsoft.com/office/drawing/2014/main" val="629761430"/>
                    </a:ext>
                  </a:extLst>
                </a:gridCol>
                <a:gridCol w="658368">
                  <a:extLst>
                    <a:ext uri="{9D8B030D-6E8A-4147-A177-3AD203B41FA5}">
                      <a16:colId xmlns:a16="http://schemas.microsoft.com/office/drawing/2014/main" val="2428748582"/>
                    </a:ext>
                  </a:extLst>
                </a:gridCol>
                <a:gridCol w="658368">
                  <a:extLst>
                    <a:ext uri="{9D8B030D-6E8A-4147-A177-3AD203B41FA5}">
                      <a16:colId xmlns:a16="http://schemas.microsoft.com/office/drawing/2014/main" val="2898978532"/>
                    </a:ext>
                  </a:extLst>
                </a:gridCol>
                <a:gridCol w="658368">
                  <a:extLst>
                    <a:ext uri="{9D8B030D-6E8A-4147-A177-3AD203B41FA5}">
                      <a16:colId xmlns:a16="http://schemas.microsoft.com/office/drawing/2014/main" val="1036331579"/>
                    </a:ext>
                  </a:extLst>
                </a:gridCol>
                <a:gridCol w="658368">
                  <a:extLst>
                    <a:ext uri="{9D8B030D-6E8A-4147-A177-3AD203B41FA5}">
                      <a16:colId xmlns:a16="http://schemas.microsoft.com/office/drawing/2014/main" val="1277158463"/>
                    </a:ext>
                  </a:extLst>
                </a:gridCol>
                <a:gridCol w="658368">
                  <a:extLst>
                    <a:ext uri="{9D8B030D-6E8A-4147-A177-3AD203B41FA5}">
                      <a16:colId xmlns:a16="http://schemas.microsoft.com/office/drawing/2014/main" val="3794306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3730265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@br24 - 2026-04-03 09:05:00</a:t>
                      </a:r>
                      <a:r>
                        <a:rPr kumimoji="0" lang="de-DE" sz="1000" b="0" i="0" u="none" strike="noStrike" kern="1200" cap="none" spc="0" normalizeH="0" baseline="0" noProof="0">
                          <a:ln>
                            <a:noFill/>
                          </a:ln>
                          <a:solidFill>
                            <a:prstClr val="black"/>
                          </a:solidFill>
                          <a:effectLst/>
                          <a:uLnTx/>
                          <a:uFillTx/>
                          <a:latin typeface="Calibri"/>
                          <a:ea typeface="+mn-ea"/>
                          <a:cs typeface="+mn-cs"/>
                        </a:rPr>
                        <a:t>
 Der Journalist Andreas Bönte entdeckt nach dem Tod von Mutter und Onkel zwei verstaubte Kisten, die Licht in das dunkle Familiengeheimnis bringen: Sein Großvater Peter Wiborg war Nazi. Eine Doku von Kontrovers – Die Story begleitet seine Recherchen: „Mein Großvater - der Nazi: Schuld und Schweigen in der eigenen Familie“. Zu finden in der ARD-Mediathek und bei youtube.com/br24. #Nazi#Nationalsozialisten #ZweiterWeltkrieg#Rheine #Familiengeschichte #Kontrovers #KontroversStory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6.86 %</a:t>
                      </a:r>
                    </a:p>
                  </a:txBody>
                  <a:tcPr/>
                </a:tc>
                <a:extLst>
                  <a:ext uri="{0D108BD9-81ED-4DB2-BD59-A6C34878D82A}">
                    <a16:rowId xmlns:a16="http://schemas.microsoft.com/office/drawing/2014/main" val="471494028"/>
                  </a:ext>
                </a:extLst>
              </a:tr>
            </a:tbl>
          </a:graphicData>
        </a:graphic>
      </p:graphicFrame>
      <p:sp>
        <p:nvSpPr>
          <p:cNvPr id="4" name="Text Placeholder 3">
            <a:extLst>
              <a:ext uri="{FF2B5EF4-FFF2-40B4-BE49-F238E27FC236}">
                <a16:creationId xmlns:a16="http://schemas.microsoft.com/office/drawing/2014/main" id="{C5D46260-02F4-4D59-BECC-35177920FEF4}"/>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1066326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B6A06-364D-4DA7-978D-8B7AC3071B79}"/>
              </a:ext>
            </a:extLst>
          </p:cNvPr>
          <p:cNvSpPr>
            <a:spLocks noGrp="1"/>
          </p:cNvSpPr>
          <p:nvPr>
            <p:ph type="title"/>
          </p:nvPr>
        </p:nvSpPr>
        <p:spPr/>
        <p:txBody>
          <a:bodyPr/>
          <a:lstStyle/>
          <a:p>
            <a:r>
              <a:rPr lang="en-US"/>
              <a:t>Tiktok TikTok - Posts (neu | 25.07.2024) anderes Design | All profiles - 11 of 20</a:t>
            </a:r>
          </a:p>
        </p:txBody>
      </p:sp>
      <p:graphicFrame>
        <p:nvGraphicFramePr>
          <p:cNvPr id="5" name="Table Placeholder 4">
            <a:extLst>
              <a:ext uri="{FF2B5EF4-FFF2-40B4-BE49-F238E27FC236}">
                <a16:creationId xmlns:a16="http://schemas.microsoft.com/office/drawing/2014/main" id="{53B99984-183E-43C7-8F16-0D163A633B2C}"/>
              </a:ext>
            </a:extLst>
          </p:cNvPr>
          <p:cNvGraphicFramePr>
            <a:graphicFrameLocks noGrp="1"/>
          </p:cNvGraphicFramePr>
          <p:nvPr>
            <p:ph type="tbl" sz="quarter" idx="13"/>
            <p:extLst>
              <p:ext uri="{D42A27DB-BD31-4B8C-83A1-F6EECF244321}">
                <p14:modId xmlns:p14="http://schemas.microsoft.com/office/powerpoint/2010/main" val="3610430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05735266"/>
                    </a:ext>
                  </a:extLst>
                </a:gridCol>
                <a:gridCol w="658368">
                  <a:extLst>
                    <a:ext uri="{9D8B030D-6E8A-4147-A177-3AD203B41FA5}">
                      <a16:colId xmlns:a16="http://schemas.microsoft.com/office/drawing/2014/main" val="2162851445"/>
                    </a:ext>
                  </a:extLst>
                </a:gridCol>
                <a:gridCol w="658368">
                  <a:extLst>
                    <a:ext uri="{9D8B030D-6E8A-4147-A177-3AD203B41FA5}">
                      <a16:colId xmlns:a16="http://schemas.microsoft.com/office/drawing/2014/main" val="3558153676"/>
                    </a:ext>
                  </a:extLst>
                </a:gridCol>
                <a:gridCol w="658368">
                  <a:extLst>
                    <a:ext uri="{9D8B030D-6E8A-4147-A177-3AD203B41FA5}">
                      <a16:colId xmlns:a16="http://schemas.microsoft.com/office/drawing/2014/main" val="938599178"/>
                    </a:ext>
                  </a:extLst>
                </a:gridCol>
                <a:gridCol w="658368">
                  <a:extLst>
                    <a:ext uri="{9D8B030D-6E8A-4147-A177-3AD203B41FA5}">
                      <a16:colId xmlns:a16="http://schemas.microsoft.com/office/drawing/2014/main" val="1734561633"/>
                    </a:ext>
                  </a:extLst>
                </a:gridCol>
                <a:gridCol w="658368">
                  <a:extLst>
                    <a:ext uri="{9D8B030D-6E8A-4147-A177-3AD203B41FA5}">
                      <a16:colId xmlns:a16="http://schemas.microsoft.com/office/drawing/2014/main" val="3495820330"/>
                    </a:ext>
                  </a:extLst>
                </a:gridCol>
                <a:gridCol w="658368">
                  <a:extLst>
                    <a:ext uri="{9D8B030D-6E8A-4147-A177-3AD203B41FA5}">
                      <a16:colId xmlns:a16="http://schemas.microsoft.com/office/drawing/2014/main" val="3205636279"/>
                    </a:ext>
                  </a:extLst>
                </a:gridCol>
                <a:gridCol w="658368">
                  <a:extLst>
                    <a:ext uri="{9D8B030D-6E8A-4147-A177-3AD203B41FA5}">
                      <a16:colId xmlns:a16="http://schemas.microsoft.com/office/drawing/2014/main" val="1135659453"/>
                    </a:ext>
                  </a:extLst>
                </a:gridCol>
                <a:gridCol w="658368">
                  <a:extLst>
                    <a:ext uri="{9D8B030D-6E8A-4147-A177-3AD203B41FA5}">
                      <a16:colId xmlns:a16="http://schemas.microsoft.com/office/drawing/2014/main" val="1019513782"/>
                    </a:ext>
                  </a:extLst>
                </a:gridCol>
                <a:gridCol w="658368">
                  <a:extLst>
                    <a:ext uri="{9D8B030D-6E8A-4147-A177-3AD203B41FA5}">
                      <a16:colId xmlns:a16="http://schemas.microsoft.com/office/drawing/2014/main" val="1719199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1053066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- 2026-04-03 09:35:35</a:t>
                      </a:r>
                      <a:r>
                        <a:rPr kumimoji="0" lang="de-DE" sz="1000" b="0" i="0" u="none" strike="noStrike" kern="1200" cap="none" spc="0" normalizeH="0" baseline="0" noProof="0">
                          <a:ln>
                            <a:noFill/>
                          </a:ln>
                          <a:solidFill>
                            <a:prstClr val="black"/>
                          </a:solidFill>
                          <a:effectLst/>
                          <a:uLnTx/>
                          <a:uFillTx/>
                          <a:latin typeface="Calibri"/>
                          <a:ea typeface="+mn-ea"/>
                          <a:cs typeface="+mn-cs"/>
                        </a:rPr>
                        <a:t>
 Das wollte er noch los werden! Am Dienstag spielen die Bayern in der Champions League gegen Real Madrid. ⚽️ Vorher steht aber das Spiel gegen den SC Freiburg an. Auf der Pressekonferenz war diese Partie aber eher Nebensache. Trainer Vincent Kompany hatte aber noch etwas zu sagen. 📢 #BR24Sport #FCBayern #FCB #SCFFCB #Bundesliga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extLst>
                  <a:ext uri="{0D108BD9-81ED-4DB2-BD59-A6C34878D82A}">
                    <a16:rowId xmlns:a16="http://schemas.microsoft.com/office/drawing/2014/main" val="3539130822"/>
                  </a:ext>
                </a:extLst>
              </a:tr>
            </a:tbl>
          </a:graphicData>
        </a:graphic>
      </p:graphicFrame>
      <p:sp>
        <p:nvSpPr>
          <p:cNvPr id="4" name="Text Placeholder 3">
            <a:extLst>
              <a:ext uri="{FF2B5EF4-FFF2-40B4-BE49-F238E27FC236}">
                <a16:creationId xmlns:a16="http://schemas.microsoft.com/office/drawing/2014/main" id="{0E558CAA-5465-48B3-9D15-7ACF5E9EFC71}"/>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13825382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0F38B-50A7-449D-8030-0C7764F6E810}"/>
              </a:ext>
            </a:extLst>
          </p:cNvPr>
          <p:cNvSpPr>
            <a:spLocks noGrp="1"/>
          </p:cNvSpPr>
          <p:nvPr>
            <p:ph type="title"/>
          </p:nvPr>
        </p:nvSpPr>
        <p:spPr/>
        <p:txBody>
          <a:bodyPr/>
          <a:lstStyle/>
          <a:p>
            <a:r>
              <a:rPr lang="en-US"/>
              <a:t>Tiktok TikTok - Posts (neu | 25.07.2024) anderes Design | All profiles - 12 of 20</a:t>
            </a:r>
          </a:p>
        </p:txBody>
      </p:sp>
      <p:graphicFrame>
        <p:nvGraphicFramePr>
          <p:cNvPr id="5" name="Table Placeholder 4">
            <a:extLst>
              <a:ext uri="{FF2B5EF4-FFF2-40B4-BE49-F238E27FC236}">
                <a16:creationId xmlns:a16="http://schemas.microsoft.com/office/drawing/2014/main" id="{91CEB042-43E4-4A4B-AD22-44BE27B60155}"/>
              </a:ext>
            </a:extLst>
          </p:cNvPr>
          <p:cNvGraphicFramePr>
            <a:graphicFrameLocks noGrp="1"/>
          </p:cNvGraphicFramePr>
          <p:nvPr>
            <p:ph type="tbl" sz="quarter" idx="13"/>
            <p:extLst>
              <p:ext uri="{D42A27DB-BD31-4B8C-83A1-F6EECF244321}">
                <p14:modId xmlns:p14="http://schemas.microsoft.com/office/powerpoint/2010/main" val="3633699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28403187"/>
                    </a:ext>
                  </a:extLst>
                </a:gridCol>
                <a:gridCol w="658368">
                  <a:extLst>
                    <a:ext uri="{9D8B030D-6E8A-4147-A177-3AD203B41FA5}">
                      <a16:colId xmlns:a16="http://schemas.microsoft.com/office/drawing/2014/main" val="1953713068"/>
                    </a:ext>
                  </a:extLst>
                </a:gridCol>
                <a:gridCol w="658368">
                  <a:extLst>
                    <a:ext uri="{9D8B030D-6E8A-4147-A177-3AD203B41FA5}">
                      <a16:colId xmlns:a16="http://schemas.microsoft.com/office/drawing/2014/main" val="1238140893"/>
                    </a:ext>
                  </a:extLst>
                </a:gridCol>
                <a:gridCol w="658368">
                  <a:extLst>
                    <a:ext uri="{9D8B030D-6E8A-4147-A177-3AD203B41FA5}">
                      <a16:colId xmlns:a16="http://schemas.microsoft.com/office/drawing/2014/main" val="506467041"/>
                    </a:ext>
                  </a:extLst>
                </a:gridCol>
                <a:gridCol w="658368">
                  <a:extLst>
                    <a:ext uri="{9D8B030D-6E8A-4147-A177-3AD203B41FA5}">
                      <a16:colId xmlns:a16="http://schemas.microsoft.com/office/drawing/2014/main" val="2694409927"/>
                    </a:ext>
                  </a:extLst>
                </a:gridCol>
                <a:gridCol w="658368">
                  <a:extLst>
                    <a:ext uri="{9D8B030D-6E8A-4147-A177-3AD203B41FA5}">
                      <a16:colId xmlns:a16="http://schemas.microsoft.com/office/drawing/2014/main" val="928586513"/>
                    </a:ext>
                  </a:extLst>
                </a:gridCol>
                <a:gridCol w="658368">
                  <a:extLst>
                    <a:ext uri="{9D8B030D-6E8A-4147-A177-3AD203B41FA5}">
                      <a16:colId xmlns:a16="http://schemas.microsoft.com/office/drawing/2014/main" val="2973099221"/>
                    </a:ext>
                  </a:extLst>
                </a:gridCol>
                <a:gridCol w="658368">
                  <a:extLst>
                    <a:ext uri="{9D8B030D-6E8A-4147-A177-3AD203B41FA5}">
                      <a16:colId xmlns:a16="http://schemas.microsoft.com/office/drawing/2014/main" val="1590657502"/>
                    </a:ext>
                  </a:extLst>
                </a:gridCol>
                <a:gridCol w="658368">
                  <a:extLst>
                    <a:ext uri="{9D8B030D-6E8A-4147-A177-3AD203B41FA5}">
                      <a16:colId xmlns:a16="http://schemas.microsoft.com/office/drawing/2014/main" val="4047467809"/>
                    </a:ext>
                  </a:extLst>
                </a:gridCol>
                <a:gridCol w="658368">
                  <a:extLst>
                    <a:ext uri="{9D8B030D-6E8A-4147-A177-3AD203B41FA5}">
                      <a16:colId xmlns:a16="http://schemas.microsoft.com/office/drawing/2014/main" val="1498635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4278427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@bestofpulsreportage - 2026-04-03 18:00:05</a:t>
                      </a:r>
                      <a:r>
                        <a:rPr kumimoji="0" lang="de-DE" sz="1000" b="0" i="0" u="none" strike="noStrike" kern="1200" cap="none" spc="0" normalizeH="0" baseline="0" noProof="0">
                          <a:ln>
                            <a:noFill/>
                          </a:ln>
                          <a:solidFill>
                            <a:prstClr val="black"/>
                          </a:solidFill>
                          <a:effectLst/>
                          <a:uLnTx/>
                          <a:uFillTx/>
                          <a:latin typeface="Calibri"/>
                          <a:ea typeface="+mn-ea"/>
                          <a:cs typeface="+mn-cs"/>
                        </a:rPr>
                        <a:t>
 Mit 21 ins Kloster? Emily hat sich für ein Freiwilliges Ordensjahr im Kloster entschieden und taucht ein in ein Leben in Gemeinschaft, geprägt von Gott, Jesus, Kirche und Arbeit, das immer weniger Frauen wählen. Wie fühlt es sich an, komplett auf Liebesbeziehung zu verzichten, allen Besitz aufzugeben und sein ganzes Leben dem Glauben zu verschreiben? PULS Reportage Reporterin Leah Nlemibe begleitet Emily durch ihren Alltag im Kloster und gibt euch exklusive Einblicke in das Leben der Ordensschwestern – Durchschnittsalter 78! Was bewegt junge Menschen dazu, ein Freiwilliges Ordensjahr im Kloster zu absolvieren? Wie es ist, mit dem Tod bei der Arbeit im Hospiz konfrontiert zu werden und wie das Leben im Kloster wirklich ist, erfahrt ihr in dieser Reportage! PULS Reportage vom 02.04.2025. Dieses Video ist werbefrei dank deines Rundfunkbeitrags. #pulsreportage #puls #reportage #kloster #religion #glaube #jesus #gott #christentum #katholischekirche #orden #arbeit #ostern #doku #dokumentation #leahnlemibe #br #bayerischerrundfunk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9.64 %</a:t>
                      </a:r>
                    </a:p>
                  </a:txBody>
                  <a:tcPr/>
                </a:tc>
                <a:extLst>
                  <a:ext uri="{0D108BD9-81ED-4DB2-BD59-A6C34878D82A}">
                    <a16:rowId xmlns:a16="http://schemas.microsoft.com/office/drawing/2014/main" val="1813575183"/>
                  </a:ext>
                </a:extLst>
              </a:tr>
            </a:tbl>
          </a:graphicData>
        </a:graphic>
      </p:graphicFrame>
      <p:sp>
        <p:nvSpPr>
          <p:cNvPr id="4" name="Text Placeholder 3">
            <a:extLst>
              <a:ext uri="{FF2B5EF4-FFF2-40B4-BE49-F238E27FC236}">
                <a16:creationId xmlns:a16="http://schemas.microsoft.com/office/drawing/2014/main" id="{EFAD1EB0-7C6C-47A2-966F-3239C0EB29CC}"/>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7184873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3FE7D-0C9B-45DE-A448-8D6750233EB2}"/>
              </a:ext>
            </a:extLst>
          </p:cNvPr>
          <p:cNvSpPr>
            <a:spLocks noGrp="1"/>
          </p:cNvSpPr>
          <p:nvPr>
            <p:ph type="title"/>
          </p:nvPr>
        </p:nvSpPr>
        <p:spPr/>
        <p:txBody>
          <a:bodyPr/>
          <a:lstStyle/>
          <a:p>
            <a:r>
              <a:rPr lang="en-US"/>
              <a:t>Tiktok TikTok - Posts (neu | 25.07.2024) anderes Design | All profiles - 13 of 20</a:t>
            </a:r>
          </a:p>
        </p:txBody>
      </p:sp>
      <p:graphicFrame>
        <p:nvGraphicFramePr>
          <p:cNvPr id="5" name="Table Placeholder 4">
            <a:extLst>
              <a:ext uri="{FF2B5EF4-FFF2-40B4-BE49-F238E27FC236}">
                <a16:creationId xmlns:a16="http://schemas.microsoft.com/office/drawing/2014/main" id="{0E574DEC-0DFC-4CC2-94C9-B8D60672AF14}"/>
              </a:ext>
            </a:extLst>
          </p:cNvPr>
          <p:cNvGraphicFramePr>
            <a:graphicFrameLocks noGrp="1"/>
          </p:cNvGraphicFramePr>
          <p:nvPr>
            <p:ph type="tbl" sz="quarter" idx="13"/>
            <p:extLst>
              <p:ext uri="{D42A27DB-BD31-4B8C-83A1-F6EECF244321}">
                <p14:modId xmlns:p14="http://schemas.microsoft.com/office/powerpoint/2010/main" val="55511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73293311"/>
                    </a:ext>
                  </a:extLst>
                </a:gridCol>
                <a:gridCol w="658368">
                  <a:extLst>
                    <a:ext uri="{9D8B030D-6E8A-4147-A177-3AD203B41FA5}">
                      <a16:colId xmlns:a16="http://schemas.microsoft.com/office/drawing/2014/main" val="1601496525"/>
                    </a:ext>
                  </a:extLst>
                </a:gridCol>
                <a:gridCol w="658368">
                  <a:extLst>
                    <a:ext uri="{9D8B030D-6E8A-4147-A177-3AD203B41FA5}">
                      <a16:colId xmlns:a16="http://schemas.microsoft.com/office/drawing/2014/main" val="1349696380"/>
                    </a:ext>
                  </a:extLst>
                </a:gridCol>
                <a:gridCol w="658368">
                  <a:extLst>
                    <a:ext uri="{9D8B030D-6E8A-4147-A177-3AD203B41FA5}">
                      <a16:colId xmlns:a16="http://schemas.microsoft.com/office/drawing/2014/main" val="479208167"/>
                    </a:ext>
                  </a:extLst>
                </a:gridCol>
                <a:gridCol w="658368">
                  <a:extLst>
                    <a:ext uri="{9D8B030D-6E8A-4147-A177-3AD203B41FA5}">
                      <a16:colId xmlns:a16="http://schemas.microsoft.com/office/drawing/2014/main" val="76293442"/>
                    </a:ext>
                  </a:extLst>
                </a:gridCol>
                <a:gridCol w="658368">
                  <a:extLst>
                    <a:ext uri="{9D8B030D-6E8A-4147-A177-3AD203B41FA5}">
                      <a16:colId xmlns:a16="http://schemas.microsoft.com/office/drawing/2014/main" val="2395448683"/>
                    </a:ext>
                  </a:extLst>
                </a:gridCol>
                <a:gridCol w="658368">
                  <a:extLst>
                    <a:ext uri="{9D8B030D-6E8A-4147-A177-3AD203B41FA5}">
                      <a16:colId xmlns:a16="http://schemas.microsoft.com/office/drawing/2014/main" val="4184638745"/>
                    </a:ext>
                  </a:extLst>
                </a:gridCol>
                <a:gridCol w="658368">
                  <a:extLst>
                    <a:ext uri="{9D8B030D-6E8A-4147-A177-3AD203B41FA5}">
                      <a16:colId xmlns:a16="http://schemas.microsoft.com/office/drawing/2014/main" val="1892994424"/>
                    </a:ext>
                  </a:extLst>
                </a:gridCol>
                <a:gridCol w="658368">
                  <a:extLst>
                    <a:ext uri="{9D8B030D-6E8A-4147-A177-3AD203B41FA5}">
                      <a16:colId xmlns:a16="http://schemas.microsoft.com/office/drawing/2014/main" val="22900865"/>
                    </a:ext>
                  </a:extLst>
                </a:gridCol>
                <a:gridCol w="658368">
                  <a:extLst>
                    <a:ext uri="{9D8B030D-6E8A-4147-A177-3AD203B41FA5}">
                      <a16:colId xmlns:a16="http://schemas.microsoft.com/office/drawing/2014/main" val="2560649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4227655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- 2026-03-28 12:58:40</a:t>
                      </a:r>
                      <a:r>
                        <a:rPr kumimoji="0" lang="de-DE" sz="1000" b="0" i="0" u="none" strike="noStrike" kern="1200" cap="none" spc="0" normalizeH="0" baseline="0" noProof="0">
                          <a:ln>
                            <a:noFill/>
                          </a:ln>
                          <a:solidFill>
                            <a:prstClr val="black"/>
                          </a:solidFill>
                          <a:effectLst/>
                          <a:uLnTx/>
                          <a:uFillTx/>
                          <a:latin typeface="Calibri"/>
                          <a:ea typeface="+mn-ea"/>
                          <a:cs typeface="+mn-cs"/>
                        </a:rPr>
                        <a:t>
 Bundestrainer Julian Nagelsmann hat im Testspiel der deutschen Fußball-Nationalmannschaft gegen die Schweiz Lennart Karl als Debütanten eingesetzt. Der 18-Jährige vom FC Bayern wurde in der 63. Minute für Leroy Sané eingewechselt. Noch 2022 war er beim FC Bayern Balljunge in der Bundesliga mit Julian Nagelsmann auf dem Trainerposten. #BR24Sport #Nationalmannschaft #Karl #Nagelsmann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52.27 %</a:t>
                      </a:r>
                    </a:p>
                  </a:txBody>
                  <a:tcPr/>
                </a:tc>
                <a:extLst>
                  <a:ext uri="{0D108BD9-81ED-4DB2-BD59-A6C34878D82A}">
                    <a16:rowId xmlns:a16="http://schemas.microsoft.com/office/drawing/2014/main" val="2592383346"/>
                  </a:ext>
                </a:extLst>
              </a:tr>
            </a:tbl>
          </a:graphicData>
        </a:graphic>
      </p:graphicFrame>
      <p:sp>
        <p:nvSpPr>
          <p:cNvPr id="4" name="Text Placeholder 3">
            <a:extLst>
              <a:ext uri="{FF2B5EF4-FFF2-40B4-BE49-F238E27FC236}">
                <a16:creationId xmlns:a16="http://schemas.microsoft.com/office/drawing/2014/main" id="{2B51E54D-7DC0-4E13-B069-93490FE906A1}"/>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71152392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DBDF0-4ABE-411D-B6AE-91EC76D350AA}"/>
              </a:ext>
            </a:extLst>
          </p:cNvPr>
          <p:cNvSpPr>
            <a:spLocks noGrp="1"/>
          </p:cNvSpPr>
          <p:nvPr>
            <p:ph type="title"/>
          </p:nvPr>
        </p:nvSpPr>
        <p:spPr/>
        <p:txBody>
          <a:bodyPr/>
          <a:lstStyle/>
          <a:p>
            <a:r>
              <a:rPr lang="en-US"/>
              <a:t>Tiktok TikTok - Posts (neu | 25.07.2024) anderes Design | All profiles - 14 of 20</a:t>
            </a:r>
          </a:p>
        </p:txBody>
      </p:sp>
      <p:graphicFrame>
        <p:nvGraphicFramePr>
          <p:cNvPr id="5" name="Table Placeholder 4">
            <a:extLst>
              <a:ext uri="{FF2B5EF4-FFF2-40B4-BE49-F238E27FC236}">
                <a16:creationId xmlns:a16="http://schemas.microsoft.com/office/drawing/2014/main" id="{C17B84BA-8463-42B8-AA7F-DA422FB8054C}"/>
              </a:ext>
            </a:extLst>
          </p:cNvPr>
          <p:cNvGraphicFramePr>
            <a:graphicFrameLocks noGrp="1"/>
          </p:cNvGraphicFramePr>
          <p:nvPr>
            <p:ph type="tbl" sz="quarter" idx="13"/>
            <p:extLst>
              <p:ext uri="{D42A27DB-BD31-4B8C-83A1-F6EECF244321}">
                <p14:modId xmlns:p14="http://schemas.microsoft.com/office/powerpoint/2010/main" val="3720818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67578729"/>
                    </a:ext>
                  </a:extLst>
                </a:gridCol>
                <a:gridCol w="658368">
                  <a:extLst>
                    <a:ext uri="{9D8B030D-6E8A-4147-A177-3AD203B41FA5}">
                      <a16:colId xmlns:a16="http://schemas.microsoft.com/office/drawing/2014/main" val="1139434047"/>
                    </a:ext>
                  </a:extLst>
                </a:gridCol>
                <a:gridCol w="658368">
                  <a:extLst>
                    <a:ext uri="{9D8B030D-6E8A-4147-A177-3AD203B41FA5}">
                      <a16:colId xmlns:a16="http://schemas.microsoft.com/office/drawing/2014/main" val="3148887189"/>
                    </a:ext>
                  </a:extLst>
                </a:gridCol>
                <a:gridCol w="658368">
                  <a:extLst>
                    <a:ext uri="{9D8B030D-6E8A-4147-A177-3AD203B41FA5}">
                      <a16:colId xmlns:a16="http://schemas.microsoft.com/office/drawing/2014/main" val="2522549252"/>
                    </a:ext>
                  </a:extLst>
                </a:gridCol>
                <a:gridCol w="658368">
                  <a:extLst>
                    <a:ext uri="{9D8B030D-6E8A-4147-A177-3AD203B41FA5}">
                      <a16:colId xmlns:a16="http://schemas.microsoft.com/office/drawing/2014/main" val="1254959763"/>
                    </a:ext>
                  </a:extLst>
                </a:gridCol>
                <a:gridCol w="658368">
                  <a:extLst>
                    <a:ext uri="{9D8B030D-6E8A-4147-A177-3AD203B41FA5}">
                      <a16:colId xmlns:a16="http://schemas.microsoft.com/office/drawing/2014/main" val="4211383165"/>
                    </a:ext>
                  </a:extLst>
                </a:gridCol>
                <a:gridCol w="658368">
                  <a:extLst>
                    <a:ext uri="{9D8B030D-6E8A-4147-A177-3AD203B41FA5}">
                      <a16:colId xmlns:a16="http://schemas.microsoft.com/office/drawing/2014/main" val="3789490918"/>
                    </a:ext>
                  </a:extLst>
                </a:gridCol>
                <a:gridCol w="658368">
                  <a:extLst>
                    <a:ext uri="{9D8B030D-6E8A-4147-A177-3AD203B41FA5}">
                      <a16:colId xmlns:a16="http://schemas.microsoft.com/office/drawing/2014/main" val="853565757"/>
                    </a:ext>
                  </a:extLst>
                </a:gridCol>
                <a:gridCol w="658368">
                  <a:extLst>
                    <a:ext uri="{9D8B030D-6E8A-4147-A177-3AD203B41FA5}">
                      <a16:colId xmlns:a16="http://schemas.microsoft.com/office/drawing/2014/main" val="877097262"/>
                    </a:ext>
                  </a:extLst>
                </a:gridCol>
                <a:gridCol w="658368">
                  <a:extLst>
                    <a:ext uri="{9D8B030D-6E8A-4147-A177-3AD203B41FA5}">
                      <a16:colId xmlns:a16="http://schemas.microsoft.com/office/drawing/2014/main" val="1543961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559975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@quer_vom_br - 2026-04-04 12:35:00</a:t>
                      </a:r>
                      <a:r>
                        <a:rPr kumimoji="0" lang="de-DE" sz="1000" b="0" i="0" u="none" strike="noStrike" kern="1200" cap="none" spc="0" normalizeH="0" baseline="0" noProof="0">
                          <a:ln>
                            <a:noFill/>
                          </a:ln>
                          <a:solidFill>
                            <a:prstClr val="black"/>
                          </a:solidFill>
                          <a:effectLst/>
                          <a:uLnTx/>
                          <a:uFillTx/>
                          <a:latin typeface="Calibri"/>
                          <a:ea typeface="+mn-ea"/>
                          <a:cs typeface="+mn-cs"/>
                        </a:rPr>
                        <a:t>
 TEIL 2: Ein Rentnerehepaar aus Flintsbach am Inn bei Rosenheim möchte gerne dort beerdigt werden, wo es wohnt. Ein altes Familiengrab in Amberg, über zwei Autostunden entfernt, wollen sie deshalb aufgeben. Vom Friedhofsamt kommt darauf eine hohe Rechnung: 23.000 Euro sollen sie bezahlen, um das Grab an die Stadt Amberg abzugeben – denn es ist denkmalgeschützt. Und damit kann man es nicht einfach auflösen, sondern muss es pflegen… bis in alle Ewigkeit. Ob man nun will oder nicht. #quervombr #deutschlandtiktok #politik #friedhof #recht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42.67s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3.26 %</a:t>
                      </a:r>
                    </a:p>
                  </a:txBody>
                  <a:tcPr/>
                </a:tc>
                <a:extLst>
                  <a:ext uri="{0D108BD9-81ED-4DB2-BD59-A6C34878D82A}">
                    <a16:rowId xmlns:a16="http://schemas.microsoft.com/office/drawing/2014/main" val="3157513961"/>
                  </a:ext>
                </a:extLst>
              </a:tr>
            </a:tbl>
          </a:graphicData>
        </a:graphic>
      </p:graphicFrame>
      <p:sp>
        <p:nvSpPr>
          <p:cNvPr id="4" name="Text Placeholder 3">
            <a:extLst>
              <a:ext uri="{FF2B5EF4-FFF2-40B4-BE49-F238E27FC236}">
                <a16:creationId xmlns:a16="http://schemas.microsoft.com/office/drawing/2014/main" id="{AD2FF2E8-97AD-435B-87E8-FB276BAE7506}"/>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299154939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26198-B357-4CC3-970A-552D7A82559B}"/>
              </a:ext>
            </a:extLst>
          </p:cNvPr>
          <p:cNvSpPr>
            <a:spLocks noGrp="1"/>
          </p:cNvSpPr>
          <p:nvPr>
            <p:ph type="title"/>
          </p:nvPr>
        </p:nvSpPr>
        <p:spPr/>
        <p:txBody>
          <a:bodyPr/>
          <a:lstStyle/>
          <a:p>
            <a:r>
              <a:rPr lang="en-US"/>
              <a:t>Tiktok TikTok - Posts (neu | 25.07.2024) anderes Design | All profiles - 15 of 20</a:t>
            </a:r>
          </a:p>
        </p:txBody>
      </p:sp>
      <p:graphicFrame>
        <p:nvGraphicFramePr>
          <p:cNvPr id="5" name="Table Placeholder 4">
            <a:extLst>
              <a:ext uri="{FF2B5EF4-FFF2-40B4-BE49-F238E27FC236}">
                <a16:creationId xmlns:a16="http://schemas.microsoft.com/office/drawing/2014/main" id="{484794FE-D690-4FA6-8007-D97A0E291454}"/>
              </a:ext>
            </a:extLst>
          </p:cNvPr>
          <p:cNvGraphicFramePr>
            <a:graphicFrameLocks noGrp="1"/>
          </p:cNvGraphicFramePr>
          <p:nvPr>
            <p:ph type="tbl" sz="quarter" idx="13"/>
            <p:extLst>
              <p:ext uri="{D42A27DB-BD31-4B8C-83A1-F6EECF244321}">
                <p14:modId xmlns:p14="http://schemas.microsoft.com/office/powerpoint/2010/main" val="3889454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30486814"/>
                    </a:ext>
                  </a:extLst>
                </a:gridCol>
                <a:gridCol w="658368">
                  <a:extLst>
                    <a:ext uri="{9D8B030D-6E8A-4147-A177-3AD203B41FA5}">
                      <a16:colId xmlns:a16="http://schemas.microsoft.com/office/drawing/2014/main" val="3318917721"/>
                    </a:ext>
                  </a:extLst>
                </a:gridCol>
                <a:gridCol w="658368">
                  <a:extLst>
                    <a:ext uri="{9D8B030D-6E8A-4147-A177-3AD203B41FA5}">
                      <a16:colId xmlns:a16="http://schemas.microsoft.com/office/drawing/2014/main" val="3344600274"/>
                    </a:ext>
                  </a:extLst>
                </a:gridCol>
                <a:gridCol w="658368">
                  <a:extLst>
                    <a:ext uri="{9D8B030D-6E8A-4147-A177-3AD203B41FA5}">
                      <a16:colId xmlns:a16="http://schemas.microsoft.com/office/drawing/2014/main" val="1222615332"/>
                    </a:ext>
                  </a:extLst>
                </a:gridCol>
                <a:gridCol w="658368">
                  <a:extLst>
                    <a:ext uri="{9D8B030D-6E8A-4147-A177-3AD203B41FA5}">
                      <a16:colId xmlns:a16="http://schemas.microsoft.com/office/drawing/2014/main" val="1917525461"/>
                    </a:ext>
                  </a:extLst>
                </a:gridCol>
                <a:gridCol w="658368">
                  <a:extLst>
                    <a:ext uri="{9D8B030D-6E8A-4147-A177-3AD203B41FA5}">
                      <a16:colId xmlns:a16="http://schemas.microsoft.com/office/drawing/2014/main" val="3806168324"/>
                    </a:ext>
                  </a:extLst>
                </a:gridCol>
                <a:gridCol w="658368">
                  <a:extLst>
                    <a:ext uri="{9D8B030D-6E8A-4147-A177-3AD203B41FA5}">
                      <a16:colId xmlns:a16="http://schemas.microsoft.com/office/drawing/2014/main" val="2312529343"/>
                    </a:ext>
                  </a:extLst>
                </a:gridCol>
                <a:gridCol w="658368">
                  <a:extLst>
                    <a:ext uri="{9D8B030D-6E8A-4147-A177-3AD203B41FA5}">
                      <a16:colId xmlns:a16="http://schemas.microsoft.com/office/drawing/2014/main" val="2074004431"/>
                    </a:ext>
                  </a:extLst>
                </a:gridCol>
                <a:gridCol w="658368">
                  <a:extLst>
                    <a:ext uri="{9D8B030D-6E8A-4147-A177-3AD203B41FA5}">
                      <a16:colId xmlns:a16="http://schemas.microsoft.com/office/drawing/2014/main" val="1040728705"/>
                    </a:ext>
                  </a:extLst>
                </a:gridCol>
                <a:gridCol w="658368">
                  <a:extLst>
                    <a:ext uri="{9D8B030D-6E8A-4147-A177-3AD203B41FA5}">
                      <a16:colId xmlns:a16="http://schemas.microsoft.com/office/drawing/2014/main" val="2495632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2824891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@br24 - 2026-04-08 14:44:17</a:t>
                      </a:r>
                      <a:r>
                        <a:rPr kumimoji="0" lang="de-DE" sz="1000" b="0" i="0" u="none" strike="noStrike" kern="1200" cap="none" spc="0" normalizeH="0" baseline="0" noProof="0">
                          <a:ln>
                            <a:noFill/>
                          </a:ln>
                          <a:solidFill>
                            <a:prstClr val="black"/>
                          </a:solidFill>
                          <a:effectLst/>
                          <a:uLnTx/>
                          <a:uFillTx/>
                          <a:latin typeface="Calibri"/>
                          <a:ea typeface="+mn-ea"/>
                          <a:cs typeface="+mn-cs"/>
                        </a:rPr>
                        <a:t>
 Oster-Scherz oder Protest-Aktion? #Eierhaus #CDU #CSU #Umbenennung #GoogelMaps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14.09s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11.25 %</a:t>
                      </a:r>
                    </a:p>
                  </a:txBody>
                  <a:tcPr/>
                </a:tc>
                <a:extLst>
                  <a:ext uri="{0D108BD9-81ED-4DB2-BD59-A6C34878D82A}">
                    <a16:rowId xmlns:a16="http://schemas.microsoft.com/office/drawing/2014/main" val="1085058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@br24 - 2026-04-07 13:07:23</a:t>
                      </a:r>
                      <a:r>
                        <a:rPr kumimoji="0" lang="de-DE" sz="1000" b="0" i="0" u="none" strike="noStrike" kern="1200" cap="none" spc="0" normalizeH="0" baseline="0" noProof="0">
                          <a:ln>
                            <a:noFill/>
                          </a:ln>
                          <a:solidFill>
                            <a:prstClr val="black"/>
                          </a:solidFill>
                          <a:effectLst/>
                          <a:uLnTx/>
                          <a:uFillTx/>
                          <a:latin typeface="Calibri"/>
                          <a:ea typeface="+mn-ea"/>
                          <a:cs typeface="+mn-cs"/>
                        </a:rPr>
                        <a:t>
 Fahren ohne Ticket könnte bald nur noch eine Ordnungswidrigkeit und keine Straftat mehr sein. Wie siehst du das: Sollte Schwarzfahren entkriminalisiert werden? #schwarzfahren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2.08 %</a:t>
                      </a:r>
                    </a:p>
                  </a:txBody>
                  <a:tcPr/>
                </a:tc>
                <a:extLst>
                  <a:ext uri="{0D108BD9-81ED-4DB2-BD59-A6C34878D82A}">
                    <a16:rowId xmlns:a16="http://schemas.microsoft.com/office/drawing/2014/main" val="3931216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- 2026-03-31 13:25:21</a:t>
                      </a:r>
                      <a:r>
                        <a:rPr kumimoji="0" lang="de-DE" sz="1000" b="0" i="0" u="none" strike="noStrike" kern="1200" cap="none" spc="0" normalizeH="0" baseline="0" noProof="0">
                          <a:ln>
                            <a:noFill/>
                          </a:ln>
                          <a:solidFill>
                            <a:prstClr val="black"/>
                          </a:solidFill>
                          <a:effectLst/>
                          <a:uLnTx/>
                          <a:uFillTx/>
                          <a:latin typeface="Calibri"/>
                          <a:ea typeface="+mn-ea"/>
                          <a:cs typeface="+mn-cs"/>
                        </a:rPr>
                        <a:t>
 Mit seinem Coming-out hat St. Paulis Nachwuchscoach Dobrick für Aufsehen gesorgt. Im Frauenfußball wäre dies anders gewesen - Bundestrainer Christian Wück erklärt warum. #BR24Sport #ComingOut #Fußball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22.83 %</a:t>
                      </a:r>
                    </a:p>
                  </a:txBody>
                  <a:tcPr/>
                </a:tc>
                <a:extLst>
                  <a:ext uri="{0D108BD9-81ED-4DB2-BD59-A6C34878D82A}">
                    <a16:rowId xmlns:a16="http://schemas.microsoft.com/office/drawing/2014/main" val="1189436506"/>
                  </a:ext>
                </a:extLst>
              </a:tr>
            </a:tbl>
          </a:graphicData>
        </a:graphic>
      </p:graphicFrame>
      <p:sp>
        <p:nvSpPr>
          <p:cNvPr id="4" name="Text Placeholder 3">
            <a:extLst>
              <a:ext uri="{FF2B5EF4-FFF2-40B4-BE49-F238E27FC236}">
                <a16:creationId xmlns:a16="http://schemas.microsoft.com/office/drawing/2014/main" id="{51626E8D-7147-4C4D-A98D-FE884DE898F0}"/>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6128590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1BD7C-E9DC-4469-81E9-13231135AF94}"/>
              </a:ext>
            </a:extLst>
          </p:cNvPr>
          <p:cNvSpPr>
            <a:spLocks noGrp="1"/>
          </p:cNvSpPr>
          <p:nvPr>
            <p:ph type="title"/>
          </p:nvPr>
        </p:nvSpPr>
        <p:spPr/>
        <p:txBody>
          <a:bodyPr/>
          <a:lstStyle/>
          <a:p>
            <a:r>
              <a:rPr lang="en-US"/>
              <a:t>Tiktok TikTok - Posts (neu | 25.07.2024) anderes Design | All profiles - 16 of 20</a:t>
            </a:r>
          </a:p>
        </p:txBody>
      </p:sp>
      <p:graphicFrame>
        <p:nvGraphicFramePr>
          <p:cNvPr id="5" name="Table Placeholder 4">
            <a:extLst>
              <a:ext uri="{FF2B5EF4-FFF2-40B4-BE49-F238E27FC236}">
                <a16:creationId xmlns:a16="http://schemas.microsoft.com/office/drawing/2014/main" id="{35F8E022-509B-49ED-A249-9D63599903FC}"/>
              </a:ext>
            </a:extLst>
          </p:cNvPr>
          <p:cNvGraphicFramePr>
            <a:graphicFrameLocks noGrp="1"/>
          </p:cNvGraphicFramePr>
          <p:nvPr>
            <p:ph type="tbl" sz="quarter" idx="13"/>
            <p:extLst>
              <p:ext uri="{D42A27DB-BD31-4B8C-83A1-F6EECF244321}">
                <p14:modId xmlns:p14="http://schemas.microsoft.com/office/powerpoint/2010/main" val="1606562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12336510"/>
                    </a:ext>
                  </a:extLst>
                </a:gridCol>
                <a:gridCol w="658368">
                  <a:extLst>
                    <a:ext uri="{9D8B030D-6E8A-4147-A177-3AD203B41FA5}">
                      <a16:colId xmlns:a16="http://schemas.microsoft.com/office/drawing/2014/main" val="960751830"/>
                    </a:ext>
                  </a:extLst>
                </a:gridCol>
                <a:gridCol w="658368">
                  <a:extLst>
                    <a:ext uri="{9D8B030D-6E8A-4147-A177-3AD203B41FA5}">
                      <a16:colId xmlns:a16="http://schemas.microsoft.com/office/drawing/2014/main" val="3097892702"/>
                    </a:ext>
                  </a:extLst>
                </a:gridCol>
                <a:gridCol w="658368">
                  <a:extLst>
                    <a:ext uri="{9D8B030D-6E8A-4147-A177-3AD203B41FA5}">
                      <a16:colId xmlns:a16="http://schemas.microsoft.com/office/drawing/2014/main" val="4109554658"/>
                    </a:ext>
                  </a:extLst>
                </a:gridCol>
                <a:gridCol w="658368">
                  <a:extLst>
                    <a:ext uri="{9D8B030D-6E8A-4147-A177-3AD203B41FA5}">
                      <a16:colId xmlns:a16="http://schemas.microsoft.com/office/drawing/2014/main" val="3663803204"/>
                    </a:ext>
                  </a:extLst>
                </a:gridCol>
                <a:gridCol w="658368">
                  <a:extLst>
                    <a:ext uri="{9D8B030D-6E8A-4147-A177-3AD203B41FA5}">
                      <a16:colId xmlns:a16="http://schemas.microsoft.com/office/drawing/2014/main" val="1381007367"/>
                    </a:ext>
                  </a:extLst>
                </a:gridCol>
                <a:gridCol w="658368">
                  <a:extLst>
                    <a:ext uri="{9D8B030D-6E8A-4147-A177-3AD203B41FA5}">
                      <a16:colId xmlns:a16="http://schemas.microsoft.com/office/drawing/2014/main" val="1768565342"/>
                    </a:ext>
                  </a:extLst>
                </a:gridCol>
                <a:gridCol w="658368">
                  <a:extLst>
                    <a:ext uri="{9D8B030D-6E8A-4147-A177-3AD203B41FA5}">
                      <a16:colId xmlns:a16="http://schemas.microsoft.com/office/drawing/2014/main" val="1911268456"/>
                    </a:ext>
                  </a:extLst>
                </a:gridCol>
                <a:gridCol w="658368">
                  <a:extLst>
                    <a:ext uri="{9D8B030D-6E8A-4147-A177-3AD203B41FA5}">
                      <a16:colId xmlns:a16="http://schemas.microsoft.com/office/drawing/2014/main" val="1487972432"/>
                    </a:ext>
                  </a:extLst>
                </a:gridCol>
                <a:gridCol w="658368">
                  <a:extLst>
                    <a:ext uri="{9D8B030D-6E8A-4147-A177-3AD203B41FA5}">
                      <a16:colId xmlns:a16="http://schemas.microsoft.com/office/drawing/2014/main" val="3849510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1177347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@bayern3 - 2026-04-06 09:44:27</a:t>
                      </a:r>
                      <a:r>
                        <a:rPr kumimoji="0" lang="de-DE" sz="1000" b="0" i="0" u="none" strike="noStrike" kern="1200" cap="none" spc="0" normalizeH="0" baseline="0" noProof="0">
                          <a:ln>
                            <a:noFill/>
                          </a:ln>
                          <a:solidFill>
                            <a:prstClr val="black"/>
                          </a:solidFill>
                          <a:effectLst/>
                          <a:uLnTx/>
                          <a:uFillTx/>
                          <a:latin typeface="Calibri"/>
                          <a:ea typeface="+mn-ea"/>
                          <a:cs typeface="+mn-cs"/>
                        </a:rPr>
                        <a:t>
 ✨Das Gewinnspiel ist beendet. Der Gewinner wurde bereits benachrichtigt ✨ Bock auf 1x2 Konzerttickets von @The Weeknd? Dann kommentieren ✨🐰💖 🪺 ✨ Eure Frühaufdreher Steffi und Sebastian  Teilnahmebedingungen: Ab 18 Jahren. Der Rechtsweg ist ausgeschlossen. Der Gewinner bekommt am 9. April Bescheid! #ostergeschenk #ostern #osterei #theweekndconcert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24.51 %</a:t>
                      </a:r>
                    </a:p>
                  </a:txBody>
                  <a:tcPr/>
                </a:tc>
                <a:extLst>
                  <a:ext uri="{0D108BD9-81ED-4DB2-BD59-A6C34878D82A}">
                    <a16:rowId xmlns:a16="http://schemas.microsoft.com/office/drawing/2014/main" val="4006060004"/>
                  </a:ext>
                </a:extLst>
              </a:tr>
            </a:tbl>
          </a:graphicData>
        </a:graphic>
      </p:graphicFrame>
      <p:sp>
        <p:nvSpPr>
          <p:cNvPr id="4" name="Text Placeholder 3">
            <a:extLst>
              <a:ext uri="{FF2B5EF4-FFF2-40B4-BE49-F238E27FC236}">
                <a16:creationId xmlns:a16="http://schemas.microsoft.com/office/drawing/2014/main" id="{A99B0825-A46F-4982-9979-172139350DEC}"/>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98919583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9C92-1E59-4435-8354-AA1B389B19EB}"/>
              </a:ext>
            </a:extLst>
          </p:cNvPr>
          <p:cNvSpPr>
            <a:spLocks noGrp="1"/>
          </p:cNvSpPr>
          <p:nvPr>
            <p:ph type="title"/>
          </p:nvPr>
        </p:nvSpPr>
        <p:spPr/>
        <p:txBody>
          <a:bodyPr/>
          <a:lstStyle/>
          <a:p>
            <a:r>
              <a:rPr lang="en-US"/>
              <a:t>Tiktok TikTok - Posts (neu | 25.07.2024) anderes Design | All profiles - 17 of 20</a:t>
            </a:r>
          </a:p>
        </p:txBody>
      </p:sp>
      <p:graphicFrame>
        <p:nvGraphicFramePr>
          <p:cNvPr id="5" name="Table Placeholder 4">
            <a:extLst>
              <a:ext uri="{FF2B5EF4-FFF2-40B4-BE49-F238E27FC236}">
                <a16:creationId xmlns:a16="http://schemas.microsoft.com/office/drawing/2014/main" id="{984AB33A-B413-4F5E-AC60-E1BCCBE86A65}"/>
              </a:ext>
            </a:extLst>
          </p:cNvPr>
          <p:cNvGraphicFramePr>
            <a:graphicFrameLocks noGrp="1"/>
          </p:cNvGraphicFramePr>
          <p:nvPr>
            <p:ph type="tbl" sz="quarter" idx="13"/>
            <p:extLst>
              <p:ext uri="{D42A27DB-BD31-4B8C-83A1-F6EECF244321}">
                <p14:modId xmlns:p14="http://schemas.microsoft.com/office/powerpoint/2010/main" val="2116554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00819727"/>
                    </a:ext>
                  </a:extLst>
                </a:gridCol>
                <a:gridCol w="658368">
                  <a:extLst>
                    <a:ext uri="{9D8B030D-6E8A-4147-A177-3AD203B41FA5}">
                      <a16:colId xmlns:a16="http://schemas.microsoft.com/office/drawing/2014/main" val="3789633864"/>
                    </a:ext>
                  </a:extLst>
                </a:gridCol>
                <a:gridCol w="658368">
                  <a:extLst>
                    <a:ext uri="{9D8B030D-6E8A-4147-A177-3AD203B41FA5}">
                      <a16:colId xmlns:a16="http://schemas.microsoft.com/office/drawing/2014/main" val="1357287478"/>
                    </a:ext>
                  </a:extLst>
                </a:gridCol>
                <a:gridCol w="658368">
                  <a:extLst>
                    <a:ext uri="{9D8B030D-6E8A-4147-A177-3AD203B41FA5}">
                      <a16:colId xmlns:a16="http://schemas.microsoft.com/office/drawing/2014/main" val="364525481"/>
                    </a:ext>
                  </a:extLst>
                </a:gridCol>
                <a:gridCol w="658368">
                  <a:extLst>
                    <a:ext uri="{9D8B030D-6E8A-4147-A177-3AD203B41FA5}">
                      <a16:colId xmlns:a16="http://schemas.microsoft.com/office/drawing/2014/main" val="1105663810"/>
                    </a:ext>
                  </a:extLst>
                </a:gridCol>
                <a:gridCol w="658368">
                  <a:extLst>
                    <a:ext uri="{9D8B030D-6E8A-4147-A177-3AD203B41FA5}">
                      <a16:colId xmlns:a16="http://schemas.microsoft.com/office/drawing/2014/main" val="1889765060"/>
                    </a:ext>
                  </a:extLst>
                </a:gridCol>
                <a:gridCol w="658368">
                  <a:extLst>
                    <a:ext uri="{9D8B030D-6E8A-4147-A177-3AD203B41FA5}">
                      <a16:colId xmlns:a16="http://schemas.microsoft.com/office/drawing/2014/main" val="1890144568"/>
                    </a:ext>
                  </a:extLst>
                </a:gridCol>
                <a:gridCol w="658368">
                  <a:extLst>
                    <a:ext uri="{9D8B030D-6E8A-4147-A177-3AD203B41FA5}">
                      <a16:colId xmlns:a16="http://schemas.microsoft.com/office/drawing/2014/main" val="1588930637"/>
                    </a:ext>
                  </a:extLst>
                </a:gridCol>
                <a:gridCol w="658368">
                  <a:extLst>
                    <a:ext uri="{9D8B030D-6E8A-4147-A177-3AD203B41FA5}">
                      <a16:colId xmlns:a16="http://schemas.microsoft.com/office/drawing/2014/main" val="356177830"/>
                    </a:ext>
                  </a:extLst>
                </a:gridCol>
                <a:gridCol w="658368">
                  <a:extLst>
                    <a:ext uri="{9D8B030D-6E8A-4147-A177-3AD203B41FA5}">
                      <a16:colId xmlns:a16="http://schemas.microsoft.com/office/drawing/2014/main" val="4057940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3843894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@quer_vom_br - 2026-04-03 13:35:00</a:t>
                      </a:r>
                      <a:r>
                        <a:rPr kumimoji="0" lang="de-DE" sz="1000" b="0" i="0" u="none" strike="noStrike" kern="1200" cap="none" spc="0" normalizeH="0" baseline="0" noProof="0">
                          <a:ln>
                            <a:noFill/>
                          </a:ln>
                          <a:solidFill>
                            <a:prstClr val="black"/>
                          </a:solidFill>
                          <a:effectLst/>
                          <a:uLnTx/>
                          <a:uFillTx/>
                          <a:latin typeface="Calibri"/>
                          <a:ea typeface="+mn-ea"/>
                          <a:cs typeface="+mn-cs"/>
                        </a:rPr>
                        <a:t>
 Ein Rentnerehepaar aus Flintsbach am Inn bei Rosenheim möchte gerne dort beerdigt werden, wo es wohnt. Ein altes Familiengrab in Amberg, über zwei Autostunden entfernt, wollen sie deshalb aufgeben. Vom Friedhofsamt kommt darauf eine hohe Rechnung: 23.000 Euro sollen sie bezahlen, um das Grab an die Stadt Amberg abzugeben – denn es ist denkmalgeschützt. Und damit kann man es nicht einfach auflösen, sondern muss es pflegen… bis in alle Ewigkeit. Ob man nun will oder nicht. #quervombr #deutschlandtiktok #politik #friedhof #recht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30.69 %</a:t>
                      </a:r>
                    </a:p>
                  </a:txBody>
                  <a:tcPr/>
                </a:tc>
                <a:extLst>
                  <a:ext uri="{0D108BD9-81ED-4DB2-BD59-A6C34878D82A}">
                    <a16:rowId xmlns:a16="http://schemas.microsoft.com/office/drawing/2014/main" val="2809742259"/>
                  </a:ext>
                </a:extLst>
              </a:tr>
            </a:tbl>
          </a:graphicData>
        </a:graphic>
      </p:graphicFrame>
      <p:sp>
        <p:nvSpPr>
          <p:cNvPr id="4" name="Text Placeholder 3">
            <a:extLst>
              <a:ext uri="{FF2B5EF4-FFF2-40B4-BE49-F238E27FC236}">
                <a16:creationId xmlns:a16="http://schemas.microsoft.com/office/drawing/2014/main" id="{875E2119-208C-4B73-9F9A-47B4E5F45179}"/>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46325055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9A660-9E8A-4156-BAB0-D61F26F53B1D}"/>
              </a:ext>
            </a:extLst>
          </p:cNvPr>
          <p:cNvSpPr>
            <a:spLocks noGrp="1"/>
          </p:cNvSpPr>
          <p:nvPr>
            <p:ph type="title"/>
          </p:nvPr>
        </p:nvSpPr>
        <p:spPr/>
        <p:txBody>
          <a:bodyPr/>
          <a:lstStyle/>
          <a:p>
            <a:r>
              <a:rPr lang="en-US"/>
              <a:t>Tiktok TikTok - Posts (neu | 25.07.2024) anderes Design | All profiles - 18 of 20</a:t>
            </a:r>
          </a:p>
        </p:txBody>
      </p:sp>
      <p:graphicFrame>
        <p:nvGraphicFramePr>
          <p:cNvPr id="5" name="Table Placeholder 4">
            <a:extLst>
              <a:ext uri="{FF2B5EF4-FFF2-40B4-BE49-F238E27FC236}">
                <a16:creationId xmlns:a16="http://schemas.microsoft.com/office/drawing/2014/main" id="{F39269C0-919D-4A04-835E-AC8382A8F945}"/>
              </a:ext>
            </a:extLst>
          </p:cNvPr>
          <p:cNvGraphicFramePr>
            <a:graphicFrameLocks noGrp="1"/>
          </p:cNvGraphicFramePr>
          <p:nvPr>
            <p:ph type="tbl" sz="quarter" idx="13"/>
            <p:extLst>
              <p:ext uri="{D42A27DB-BD31-4B8C-83A1-F6EECF244321}">
                <p14:modId xmlns:p14="http://schemas.microsoft.com/office/powerpoint/2010/main" val="3398258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40520128"/>
                    </a:ext>
                  </a:extLst>
                </a:gridCol>
                <a:gridCol w="658368">
                  <a:extLst>
                    <a:ext uri="{9D8B030D-6E8A-4147-A177-3AD203B41FA5}">
                      <a16:colId xmlns:a16="http://schemas.microsoft.com/office/drawing/2014/main" val="3422583178"/>
                    </a:ext>
                  </a:extLst>
                </a:gridCol>
                <a:gridCol w="658368">
                  <a:extLst>
                    <a:ext uri="{9D8B030D-6E8A-4147-A177-3AD203B41FA5}">
                      <a16:colId xmlns:a16="http://schemas.microsoft.com/office/drawing/2014/main" val="522482912"/>
                    </a:ext>
                  </a:extLst>
                </a:gridCol>
                <a:gridCol w="658368">
                  <a:extLst>
                    <a:ext uri="{9D8B030D-6E8A-4147-A177-3AD203B41FA5}">
                      <a16:colId xmlns:a16="http://schemas.microsoft.com/office/drawing/2014/main" val="3050585629"/>
                    </a:ext>
                  </a:extLst>
                </a:gridCol>
                <a:gridCol w="658368">
                  <a:extLst>
                    <a:ext uri="{9D8B030D-6E8A-4147-A177-3AD203B41FA5}">
                      <a16:colId xmlns:a16="http://schemas.microsoft.com/office/drawing/2014/main" val="691708515"/>
                    </a:ext>
                  </a:extLst>
                </a:gridCol>
                <a:gridCol w="658368">
                  <a:extLst>
                    <a:ext uri="{9D8B030D-6E8A-4147-A177-3AD203B41FA5}">
                      <a16:colId xmlns:a16="http://schemas.microsoft.com/office/drawing/2014/main" val="3586212349"/>
                    </a:ext>
                  </a:extLst>
                </a:gridCol>
                <a:gridCol w="658368">
                  <a:extLst>
                    <a:ext uri="{9D8B030D-6E8A-4147-A177-3AD203B41FA5}">
                      <a16:colId xmlns:a16="http://schemas.microsoft.com/office/drawing/2014/main" val="2199534893"/>
                    </a:ext>
                  </a:extLst>
                </a:gridCol>
                <a:gridCol w="658368">
                  <a:extLst>
                    <a:ext uri="{9D8B030D-6E8A-4147-A177-3AD203B41FA5}">
                      <a16:colId xmlns:a16="http://schemas.microsoft.com/office/drawing/2014/main" val="2552092560"/>
                    </a:ext>
                  </a:extLst>
                </a:gridCol>
                <a:gridCol w="658368">
                  <a:extLst>
                    <a:ext uri="{9D8B030D-6E8A-4147-A177-3AD203B41FA5}">
                      <a16:colId xmlns:a16="http://schemas.microsoft.com/office/drawing/2014/main" val="3859955593"/>
                    </a:ext>
                  </a:extLst>
                </a:gridCol>
                <a:gridCol w="658368">
                  <a:extLst>
                    <a:ext uri="{9D8B030D-6E8A-4147-A177-3AD203B41FA5}">
                      <a16:colId xmlns:a16="http://schemas.microsoft.com/office/drawing/2014/main" val="2643684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107081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@bestofpulsreportage - 2026-04-08 16:00:10</a:t>
                      </a:r>
                      <a:r>
                        <a:rPr kumimoji="0" lang="de-DE" sz="1000" b="0" i="0" u="none" strike="noStrike" kern="1200" cap="none" spc="0" normalizeH="0" baseline="0" noProof="0">
                          <a:ln>
                            <a:noFill/>
                          </a:ln>
                          <a:solidFill>
                            <a:prstClr val="black"/>
                          </a:solidFill>
                          <a:effectLst/>
                          <a:uLnTx/>
                          <a:uFillTx/>
                          <a:latin typeface="Calibri"/>
                          <a:ea typeface="+mn-ea"/>
                          <a:cs typeface="+mn-cs"/>
                        </a:rPr>
                        <a:t>
 Hinweis: Diese PULS Reportage wurde bereits 2021 produziert und veröffentlicht – zum heutigen Zeitpunkt (April 2026) fallen die BAföG-Bedarfssätze höher aus. Das BAföG, also das Bundesausbildungsförderungsgesetz, ist für viele Studierende wichtig, um sich ein Studium überhaupt leisten zu können. Aber immer weniger Studis bekommen überhaupt BAföG, geschweige denn den BAföG-Höchstsatz. Lebt man dann noch in einer Großstadt wie München, bleibt neben der Miete meist nur noch wenig übrig. Aber wie ist es dort von BAföG zu leben und welche Schwierigkeiten gibt es? Deckt das Darlehen noch alle Kosten ab, die das Studileben mit sich bringt? Genau das fragt sich PULS Reporterin Nadine Hadad. Sie versucht eine Woche lang mit dem BAföG auszukommen. Um herauszufinden, wie das Studium mit BAföG langfristig aussieht und welche Probleme es dabei gibt, trifft sie Sebastian aus der PULS Reportage Community, der ihr einen Einblick in seinen BAföG-Alltag gibt. Mit Svenja Thelen von der DGB-Jugend Bayern hat sie über den BAföG-Status quo gesprochen, nötige Änderungen diskutiert und am Ende das Bildungsministerium mit der Kritik konfrontiert. Reicht das BAföG aus, um über die Runden zu kommen und was antwortet ihr das Bildungsministerium? PULS Reportage vom 22.09.2021. Dieses Video ist werbefrei dank deines Rundfunkbeitrags. #pulsreportage #reportage #bafög #studium #semesterbeginn #geld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12.86 %</a:t>
                      </a:r>
                    </a:p>
                  </a:txBody>
                  <a:tcPr/>
                </a:tc>
                <a:extLst>
                  <a:ext uri="{0D108BD9-81ED-4DB2-BD59-A6C34878D82A}">
                    <a16:rowId xmlns:a16="http://schemas.microsoft.com/office/drawing/2014/main" val="1181463842"/>
                  </a:ext>
                </a:extLst>
              </a:tr>
            </a:tbl>
          </a:graphicData>
        </a:graphic>
      </p:graphicFrame>
      <p:sp>
        <p:nvSpPr>
          <p:cNvPr id="4" name="Text Placeholder 3">
            <a:extLst>
              <a:ext uri="{FF2B5EF4-FFF2-40B4-BE49-F238E27FC236}">
                <a16:creationId xmlns:a16="http://schemas.microsoft.com/office/drawing/2014/main" id="{7D64E8EB-E054-4349-8214-1243BEE9E054}"/>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24020445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85D1D-7C64-46E3-96C5-FF2429022C24}"/>
              </a:ext>
            </a:extLst>
          </p:cNvPr>
          <p:cNvSpPr>
            <a:spLocks noGrp="1"/>
          </p:cNvSpPr>
          <p:nvPr>
            <p:ph type="title"/>
          </p:nvPr>
        </p:nvSpPr>
        <p:spPr/>
        <p:txBody>
          <a:bodyPr/>
          <a:lstStyle/>
          <a:p>
            <a:r>
              <a:rPr lang="en-US"/>
              <a:t>Tiktok TikTok - Posts (neu | 25.07.2024) anderes Design | All profiles - 19 of 20</a:t>
            </a:r>
          </a:p>
        </p:txBody>
      </p:sp>
      <p:graphicFrame>
        <p:nvGraphicFramePr>
          <p:cNvPr id="5" name="Table Placeholder 4">
            <a:extLst>
              <a:ext uri="{FF2B5EF4-FFF2-40B4-BE49-F238E27FC236}">
                <a16:creationId xmlns:a16="http://schemas.microsoft.com/office/drawing/2014/main" id="{D692CCA5-CE7B-489F-AB08-F7C929135A40}"/>
              </a:ext>
            </a:extLst>
          </p:cNvPr>
          <p:cNvGraphicFramePr>
            <a:graphicFrameLocks noGrp="1"/>
          </p:cNvGraphicFramePr>
          <p:nvPr>
            <p:ph type="tbl" sz="quarter" idx="13"/>
            <p:extLst>
              <p:ext uri="{D42A27DB-BD31-4B8C-83A1-F6EECF244321}">
                <p14:modId xmlns:p14="http://schemas.microsoft.com/office/powerpoint/2010/main" val="2945987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43183521"/>
                    </a:ext>
                  </a:extLst>
                </a:gridCol>
                <a:gridCol w="658368">
                  <a:extLst>
                    <a:ext uri="{9D8B030D-6E8A-4147-A177-3AD203B41FA5}">
                      <a16:colId xmlns:a16="http://schemas.microsoft.com/office/drawing/2014/main" val="345713720"/>
                    </a:ext>
                  </a:extLst>
                </a:gridCol>
                <a:gridCol w="658368">
                  <a:extLst>
                    <a:ext uri="{9D8B030D-6E8A-4147-A177-3AD203B41FA5}">
                      <a16:colId xmlns:a16="http://schemas.microsoft.com/office/drawing/2014/main" val="434611949"/>
                    </a:ext>
                  </a:extLst>
                </a:gridCol>
                <a:gridCol w="658368">
                  <a:extLst>
                    <a:ext uri="{9D8B030D-6E8A-4147-A177-3AD203B41FA5}">
                      <a16:colId xmlns:a16="http://schemas.microsoft.com/office/drawing/2014/main" val="1399857269"/>
                    </a:ext>
                  </a:extLst>
                </a:gridCol>
                <a:gridCol w="658368">
                  <a:extLst>
                    <a:ext uri="{9D8B030D-6E8A-4147-A177-3AD203B41FA5}">
                      <a16:colId xmlns:a16="http://schemas.microsoft.com/office/drawing/2014/main" val="3685709089"/>
                    </a:ext>
                  </a:extLst>
                </a:gridCol>
                <a:gridCol w="658368">
                  <a:extLst>
                    <a:ext uri="{9D8B030D-6E8A-4147-A177-3AD203B41FA5}">
                      <a16:colId xmlns:a16="http://schemas.microsoft.com/office/drawing/2014/main" val="989676109"/>
                    </a:ext>
                  </a:extLst>
                </a:gridCol>
                <a:gridCol w="658368">
                  <a:extLst>
                    <a:ext uri="{9D8B030D-6E8A-4147-A177-3AD203B41FA5}">
                      <a16:colId xmlns:a16="http://schemas.microsoft.com/office/drawing/2014/main" val="2965217557"/>
                    </a:ext>
                  </a:extLst>
                </a:gridCol>
                <a:gridCol w="658368">
                  <a:extLst>
                    <a:ext uri="{9D8B030D-6E8A-4147-A177-3AD203B41FA5}">
                      <a16:colId xmlns:a16="http://schemas.microsoft.com/office/drawing/2014/main" val="3639140064"/>
                    </a:ext>
                  </a:extLst>
                </a:gridCol>
                <a:gridCol w="658368">
                  <a:extLst>
                    <a:ext uri="{9D8B030D-6E8A-4147-A177-3AD203B41FA5}">
                      <a16:colId xmlns:a16="http://schemas.microsoft.com/office/drawing/2014/main" val="408177440"/>
                    </a:ext>
                  </a:extLst>
                </a:gridCol>
                <a:gridCol w="658368">
                  <a:extLst>
                    <a:ext uri="{9D8B030D-6E8A-4147-A177-3AD203B41FA5}">
                      <a16:colId xmlns:a16="http://schemas.microsoft.com/office/drawing/2014/main" val="3358431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346297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- 2026-04-01 14:43:20</a:t>
                      </a:r>
                      <a:r>
                        <a:rPr kumimoji="0" lang="de-DE" sz="1000" b="0" i="0" u="none" strike="noStrike" kern="1200" cap="none" spc="0" normalizeH="0" baseline="0" noProof="0">
                          <a:ln>
                            <a:noFill/>
                          </a:ln>
                          <a:solidFill>
                            <a:prstClr val="black"/>
                          </a:solidFill>
                          <a:effectLst/>
                          <a:uLnTx/>
                          <a:uFillTx/>
                          <a:latin typeface="Calibri"/>
                          <a:ea typeface="+mn-ea"/>
                          <a:cs typeface="+mn-cs"/>
                        </a:rPr>
                        <a:t>
 EHC-Spieler Fabio Wagner sorgt beim Skandalspiel in Ingolstadt für ein vorzeitiges Ende. Der Nationalspieler checkte den ERC-Verteidiger Edwin Tropmann gegen den Kopf. Tropmann blieb danach bewusstlos liegen. Die Schiedsrichter ließen die Uhr herunterlaufen. Einen Tag darauf äußerte sich Wagner per Videobotschaft zu dem Vorfall. #BR24Sport #DEL #Tropmann #Wagner #EHCERC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28.68 %</a:t>
                      </a:r>
                    </a:p>
                  </a:txBody>
                  <a:tcPr/>
                </a:tc>
                <a:extLst>
                  <a:ext uri="{0D108BD9-81ED-4DB2-BD59-A6C34878D82A}">
                    <a16:rowId xmlns:a16="http://schemas.microsoft.com/office/drawing/2014/main" val="2872593245"/>
                  </a:ext>
                </a:extLst>
              </a:tr>
            </a:tbl>
          </a:graphicData>
        </a:graphic>
      </p:graphicFrame>
      <p:sp>
        <p:nvSpPr>
          <p:cNvPr id="4" name="Text Placeholder 3">
            <a:extLst>
              <a:ext uri="{FF2B5EF4-FFF2-40B4-BE49-F238E27FC236}">
                <a16:creationId xmlns:a16="http://schemas.microsoft.com/office/drawing/2014/main" id="{1297384F-B5CD-4309-BF83-826D157D8181}"/>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9165373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4EE15-029E-438E-85F7-55E25D067004}"/>
              </a:ext>
            </a:extLst>
          </p:cNvPr>
          <p:cNvSpPr>
            <a:spLocks noGrp="1"/>
          </p:cNvSpPr>
          <p:nvPr>
            <p:ph type="title"/>
          </p:nvPr>
        </p:nvSpPr>
        <p:spPr/>
        <p:txBody>
          <a:bodyPr/>
          <a:lstStyle/>
          <a:p>
            <a:r>
              <a:rPr lang="en-US"/>
              <a:t>Tiktok TikTok - Posts (neu | 25.07.2024) anderes Design | All profiles - 20 of 20</a:t>
            </a:r>
          </a:p>
        </p:txBody>
      </p:sp>
      <p:graphicFrame>
        <p:nvGraphicFramePr>
          <p:cNvPr id="5" name="Table Placeholder 4">
            <a:extLst>
              <a:ext uri="{FF2B5EF4-FFF2-40B4-BE49-F238E27FC236}">
                <a16:creationId xmlns:a16="http://schemas.microsoft.com/office/drawing/2014/main" id="{E9B7E6E5-B224-4FF7-BD4E-D430C5AC4866}"/>
              </a:ext>
            </a:extLst>
          </p:cNvPr>
          <p:cNvGraphicFramePr>
            <a:graphicFrameLocks noGrp="1"/>
          </p:cNvGraphicFramePr>
          <p:nvPr>
            <p:ph type="tbl" sz="quarter" idx="13"/>
            <p:extLst>
              <p:ext uri="{D42A27DB-BD31-4B8C-83A1-F6EECF244321}">
                <p14:modId xmlns:p14="http://schemas.microsoft.com/office/powerpoint/2010/main" val="2148075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22793084"/>
                    </a:ext>
                  </a:extLst>
                </a:gridCol>
                <a:gridCol w="658368">
                  <a:extLst>
                    <a:ext uri="{9D8B030D-6E8A-4147-A177-3AD203B41FA5}">
                      <a16:colId xmlns:a16="http://schemas.microsoft.com/office/drawing/2014/main" val="548426216"/>
                    </a:ext>
                  </a:extLst>
                </a:gridCol>
                <a:gridCol w="658368">
                  <a:extLst>
                    <a:ext uri="{9D8B030D-6E8A-4147-A177-3AD203B41FA5}">
                      <a16:colId xmlns:a16="http://schemas.microsoft.com/office/drawing/2014/main" val="565006816"/>
                    </a:ext>
                  </a:extLst>
                </a:gridCol>
                <a:gridCol w="658368">
                  <a:extLst>
                    <a:ext uri="{9D8B030D-6E8A-4147-A177-3AD203B41FA5}">
                      <a16:colId xmlns:a16="http://schemas.microsoft.com/office/drawing/2014/main" val="3113989460"/>
                    </a:ext>
                  </a:extLst>
                </a:gridCol>
                <a:gridCol w="658368">
                  <a:extLst>
                    <a:ext uri="{9D8B030D-6E8A-4147-A177-3AD203B41FA5}">
                      <a16:colId xmlns:a16="http://schemas.microsoft.com/office/drawing/2014/main" val="361034246"/>
                    </a:ext>
                  </a:extLst>
                </a:gridCol>
                <a:gridCol w="658368">
                  <a:extLst>
                    <a:ext uri="{9D8B030D-6E8A-4147-A177-3AD203B41FA5}">
                      <a16:colId xmlns:a16="http://schemas.microsoft.com/office/drawing/2014/main" val="3289865370"/>
                    </a:ext>
                  </a:extLst>
                </a:gridCol>
                <a:gridCol w="658368">
                  <a:extLst>
                    <a:ext uri="{9D8B030D-6E8A-4147-A177-3AD203B41FA5}">
                      <a16:colId xmlns:a16="http://schemas.microsoft.com/office/drawing/2014/main" val="1371286962"/>
                    </a:ext>
                  </a:extLst>
                </a:gridCol>
                <a:gridCol w="658368">
                  <a:extLst>
                    <a:ext uri="{9D8B030D-6E8A-4147-A177-3AD203B41FA5}">
                      <a16:colId xmlns:a16="http://schemas.microsoft.com/office/drawing/2014/main" val="1048575192"/>
                    </a:ext>
                  </a:extLst>
                </a:gridCol>
                <a:gridCol w="658368">
                  <a:extLst>
                    <a:ext uri="{9D8B030D-6E8A-4147-A177-3AD203B41FA5}">
                      <a16:colId xmlns:a16="http://schemas.microsoft.com/office/drawing/2014/main" val="2991323346"/>
                    </a:ext>
                  </a:extLst>
                </a:gridCol>
                <a:gridCol w="658368">
                  <a:extLst>
                    <a:ext uri="{9D8B030D-6E8A-4147-A177-3AD203B41FA5}">
                      <a16:colId xmlns:a16="http://schemas.microsoft.com/office/drawing/2014/main" val="1445578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885194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@quer_vom_br - 2026-04-07 13:55:00</a:t>
                      </a:r>
                      <a:r>
                        <a:rPr kumimoji="0" lang="de-DE" sz="1000" b="0" i="0" u="none" strike="noStrike" kern="1200" cap="none" spc="0" normalizeH="0" baseline="0" noProof="0">
                          <a:ln>
                            <a:noFill/>
                          </a:ln>
                          <a:solidFill>
                            <a:prstClr val="black"/>
                          </a:solidFill>
                          <a:effectLst/>
                          <a:uLnTx/>
                          <a:uFillTx/>
                          <a:latin typeface="Calibri"/>
                          <a:ea typeface="+mn-ea"/>
                          <a:cs typeface="+mn-cs"/>
                        </a:rPr>
                        <a:t>
 TEIL 2: Unser Wirschafts-, Jagd-, und Holzofenminister Hubert Aiwanger setzt zur Lösung gegenwärtiger Energieprobleme eher auf klassischer Methoden. Haben Sie zum Beispiel schon mal über einen Holzofen und ein schönes Wolfsfell nachgedacht.  #quervombr #deutschlandtiktok #politik #heizen #kosten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2.22 %</a:t>
                      </a:r>
                    </a:p>
                  </a:txBody>
                  <a:tcPr/>
                </a:tc>
                <a:extLst>
                  <a:ext uri="{0D108BD9-81ED-4DB2-BD59-A6C34878D82A}">
                    <a16:rowId xmlns:a16="http://schemas.microsoft.com/office/drawing/2014/main" val="967926148"/>
                  </a:ext>
                </a:extLst>
              </a:tr>
            </a:tbl>
          </a:graphicData>
        </a:graphic>
      </p:graphicFrame>
      <p:sp>
        <p:nvSpPr>
          <p:cNvPr id="4" name="Text Placeholder 3">
            <a:extLst>
              <a:ext uri="{FF2B5EF4-FFF2-40B4-BE49-F238E27FC236}">
                <a16:creationId xmlns:a16="http://schemas.microsoft.com/office/drawing/2014/main" id="{214C4FB3-F6F6-4048-B5FE-F9BD86530F7C}"/>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02598762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203F6-3757-4268-A200-1D43A811538E}"/>
              </a:ext>
            </a:extLst>
          </p:cNvPr>
          <p:cNvSpPr>
            <a:spLocks noGrp="1"/>
          </p:cNvSpPr>
          <p:nvPr>
            <p:ph type="title"/>
          </p:nvPr>
        </p:nvSpPr>
        <p:spPr/>
        <p:txBody>
          <a:bodyPr/>
          <a:lstStyle/>
          <a:p>
            <a:r>
              <a:rPr lang="en-US"/>
              <a:t>Tiktok TikTok Post-Hitliste (neu | 25.07.2024) - Sehnvolumentest | All profiles - 1 of 21</a:t>
            </a:r>
          </a:p>
        </p:txBody>
      </p:sp>
      <p:graphicFrame>
        <p:nvGraphicFramePr>
          <p:cNvPr id="5" name="Table Placeholder 4">
            <a:extLst>
              <a:ext uri="{FF2B5EF4-FFF2-40B4-BE49-F238E27FC236}">
                <a16:creationId xmlns:a16="http://schemas.microsoft.com/office/drawing/2014/main" id="{BE6FC2A7-614C-4052-A07C-EDCC26EADD4D}"/>
              </a:ext>
            </a:extLst>
          </p:cNvPr>
          <p:cNvGraphicFramePr>
            <a:graphicFrameLocks noGrp="1"/>
          </p:cNvGraphicFramePr>
          <p:nvPr>
            <p:ph type="tbl" sz="quarter" idx="13"/>
            <p:extLst>
              <p:ext uri="{D42A27DB-BD31-4B8C-83A1-F6EECF244321}">
                <p14:modId xmlns:p14="http://schemas.microsoft.com/office/powerpoint/2010/main" val="675545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8230409"/>
                    </a:ext>
                  </a:extLst>
                </a:gridCol>
                <a:gridCol w="576072">
                  <a:extLst>
                    <a:ext uri="{9D8B030D-6E8A-4147-A177-3AD203B41FA5}">
                      <a16:colId xmlns:a16="http://schemas.microsoft.com/office/drawing/2014/main" val="1459308985"/>
                    </a:ext>
                  </a:extLst>
                </a:gridCol>
                <a:gridCol w="576072">
                  <a:extLst>
                    <a:ext uri="{9D8B030D-6E8A-4147-A177-3AD203B41FA5}">
                      <a16:colId xmlns:a16="http://schemas.microsoft.com/office/drawing/2014/main" val="2716818375"/>
                    </a:ext>
                  </a:extLst>
                </a:gridCol>
                <a:gridCol w="576072">
                  <a:extLst>
                    <a:ext uri="{9D8B030D-6E8A-4147-A177-3AD203B41FA5}">
                      <a16:colId xmlns:a16="http://schemas.microsoft.com/office/drawing/2014/main" val="1932506438"/>
                    </a:ext>
                  </a:extLst>
                </a:gridCol>
                <a:gridCol w="576072">
                  <a:extLst>
                    <a:ext uri="{9D8B030D-6E8A-4147-A177-3AD203B41FA5}">
                      <a16:colId xmlns:a16="http://schemas.microsoft.com/office/drawing/2014/main" val="1068260885"/>
                    </a:ext>
                  </a:extLst>
                </a:gridCol>
                <a:gridCol w="576072">
                  <a:extLst>
                    <a:ext uri="{9D8B030D-6E8A-4147-A177-3AD203B41FA5}">
                      <a16:colId xmlns:a16="http://schemas.microsoft.com/office/drawing/2014/main" val="252075274"/>
                    </a:ext>
                  </a:extLst>
                </a:gridCol>
                <a:gridCol w="576072">
                  <a:extLst>
                    <a:ext uri="{9D8B030D-6E8A-4147-A177-3AD203B41FA5}">
                      <a16:colId xmlns:a16="http://schemas.microsoft.com/office/drawing/2014/main" val="2390123434"/>
                    </a:ext>
                  </a:extLst>
                </a:gridCol>
                <a:gridCol w="576072">
                  <a:extLst>
                    <a:ext uri="{9D8B030D-6E8A-4147-A177-3AD203B41FA5}">
                      <a16:colId xmlns:a16="http://schemas.microsoft.com/office/drawing/2014/main" val="146676696"/>
                    </a:ext>
                  </a:extLst>
                </a:gridCol>
                <a:gridCol w="576072">
                  <a:extLst>
                    <a:ext uri="{9D8B030D-6E8A-4147-A177-3AD203B41FA5}">
                      <a16:colId xmlns:a16="http://schemas.microsoft.com/office/drawing/2014/main" val="428769062"/>
                    </a:ext>
                  </a:extLst>
                </a:gridCol>
                <a:gridCol w="576072">
                  <a:extLst>
                    <a:ext uri="{9D8B030D-6E8A-4147-A177-3AD203B41FA5}">
                      <a16:colId xmlns:a16="http://schemas.microsoft.com/office/drawing/2014/main" val="2266560554"/>
                    </a:ext>
                  </a:extLst>
                </a:gridCol>
                <a:gridCol w="576072">
                  <a:extLst>
                    <a:ext uri="{9D8B030D-6E8A-4147-A177-3AD203B41FA5}">
                      <a16:colId xmlns:a16="http://schemas.microsoft.com/office/drawing/2014/main" val="1220050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922250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- 2026-04-07 22:24:23</a:t>
                      </a:r>
                      <a:r>
                        <a:rPr kumimoji="0" lang="de-DE" sz="1000" b="0" i="0" u="none" strike="noStrike" kern="1200" cap="none" spc="0" normalizeH="0" baseline="0" noProof="0">
                          <a:ln>
                            <a:noFill/>
                          </a:ln>
                          <a:solidFill>
                            <a:prstClr val="black"/>
                          </a:solidFill>
                          <a:effectLst/>
                          <a:uLnTx/>
                          <a:uFillTx/>
                          <a:latin typeface="Calibri"/>
                          <a:ea typeface="+mn-ea"/>
                          <a:cs typeface="+mn-cs"/>
                        </a:rPr>
                        <a:t>
 Comeback in der Nationalmannschaft? 👀 Manuel Neuer ist nach dem Spiel gegen Real Madrid von dieser Frage nicht begeistert. Für den Weltmeister zählt aktuell nur die Leistung bei den Münchnern. #BR24Sport #ManuelNeuer #ChampionsLeague #GOAT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1624718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1189073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230:10:08:47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39.37 %</a:t>
                      </a:r>
                    </a:p>
                  </a:txBody>
                  <a:tcPr/>
                </a:tc>
                <a:extLst>
                  <a:ext uri="{0D108BD9-81ED-4DB2-BD59-A6C34878D82A}">
                    <a16:rowId xmlns:a16="http://schemas.microsoft.com/office/drawing/2014/main" val="3176832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@br24 - 2026-04-02 15:45:00</a:t>
                      </a:r>
                      <a:r>
                        <a:rPr kumimoji="0" lang="de-DE" sz="1000" b="0" i="0" u="none" strike="noStrike" kern="1200" cap="none" spc="0" normalizeH="0" baseline="0" noProof="0">
                          <a:ln>
                            <a:noFill/>
                          </a:ln>
                          <a:solidFill>
                            <a:prstClr val="black"/>
                          </a:solidFill>
                          <a:effectLst/>
                          <a:uLnTx/>
                          <a:uFillTx/>
                          <a:latin typeface="Calibri"/>
                          <a:ea typeface="+mn-ea"/>
                          <a:cs typeface="+mn-cs"/>
                        </a:rPr>
                        <a:t>
 Das Militärbündnis aus 31 Staaten wurde gegründet, um sich gegenseitig im Fall eines Angriffs zu verteidigen. Ein Ausstieg der USA wäre praktisch das Ende der Nato. #Nato #USA #Trump #Irankrieg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119:23:42:20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13.86 %</a:t>
                      </a:r>
                    </a:p>
                  </a:txBody>
                  <a:tcPr/>
                </a:tc>
                <a:extLst>
                  <a:ext uri="{0D108BD9-81ED-4DB2-BD59-A6C34878D82A}">
                    <a16:rowId xmlns:a16="http://schemas.microsoft.com/office/drawing/2014/main" val="972088846"/>
                  </a:ext>
                </a:extLst>
              </a:tr>
            </a:tbl>
          </a:graphicData>
        </a:graphic>
      </p:graphicFrame>
      <p:sp>
        <p:nvSpPr>
          <p:cNvPr id="4" name="Text Placeholder 3">
            <a:extLst>
              <a:ext uri="{FF2B5EF4-FFF2-40B4-BE49-F238E27FC236}">
                <a16:creationId xmlns:a16="http://schemas.microsoft.com/office/drawing/2014/main" id="{78E52D75-1AB6-41FB-97E9-3B2952D0854B}"/>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290533586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51D87-286A-4D62-9FE6-7A8E9FACB78F}"/>
              </a:ext>
            </a:extLst>
          </p:cNvPr>
          <p:cNvSpPr>
            <a:spLocks noGrp="1"/>
          </p:cNvSpPr>
          <p:nvPr>
            <p:ph type="title"/>
          </p:nvPr>
        </p:nvSpPr>
        <p:spPr/>
        <p:txBody>
          <a:bodyPr/>
          <a:lstStyle/>
          <a:p>
            <a:r>
              <a:rPr lang="en-US"/>
              <a:t>Tiktok TikTok Post-Hitliste (neu | 25.07.2024) - Sehnvolumentest | All profiles - 2 of 21</a:t>
            </a:r>
          </a:p>
        </p:txBody>
      </p:sp>
      <p:graphicFrame>
        <p:nvGraphicFramePr>
          <p:cNvPr id="5" name="Table Placeholder 4">
            <a:extLst>
              <a:ext uri="{FF2B5EF4-FFF2-40B4-BE49-F238E27FC236}">
                <a16:creationId xmlns:a16="http://schemas.microsoft.com/office/drawing/2014/main" id="{F2537B62-F532-435D-833A-1EBC19D370E6}"/>
              </a:ext>
            </a:extLst>
          </p:cNvPr>
          <p:cNvGraphicFramePr>
            <a:graphicFrameLocks noGrp="1"/>
          </p:cNvGraphicFramePr>
          <p:nvPr>
            <p:ph type="tbl" sz="quarter" idx="13"/>
            <p:extLst>
              <p:ext uri="{D42A27DB-BD31-4B8C-83A1-F6EECF244321}">
                <p14:modId xmlns:p14="http://schemas.microsoft.com/office/powerpoint/2010/main" val="1097448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887688778"/>
                    </a:ext>
                  </a:extLst>
                </a:gridCol>
                <a:gridCol w="576072">
                  <a:extLst>
                    <a:ext uri="{9D8B030D-6E8A-4147-A177-3AD203B41FA5}">
                      <a16:colId xmlns:a16="http://schemas.microsoft.com/office/drawing/2014/main" val="525208847"/>
                    </a:ext>
                  </a:extLst>
                </a:gridCol>
                <a:gridCol w="576072">
                  <a:extLst>
                    <a:ext uri="{9D8B030D-6E8A-4147-A177-3AD203B41FA5}">
                      <a16:colId xmlns:a16="http://schemas.microsoft.com/office/drawing/2014/main" val="990883940"/>
                    </a:ext>
                  </a:extLst>
                </a:gridCol>
                <a:gridCol w="576072">
                  <a:extLst>
                    <a:ext uri="{9D8B030D-6E8A-4147-A177-3AD203B41FA5}">
                      <a16:colId xmlns:a16="http://schemas.microsoft.com/office/drawing/2014/main" val="448456216"/>
                    </a:ext>
                  </a:extLst>
                </a:gridCol>
                <a:gridCol w="576072">
                  <a:extLst>
                    <a:ext uri="{9D8B030D-6E8A-4147-A177-3AD203B41FA5}">
                      <a16:colId xmlns:a16="http://schemas.microsoft.com/office/drawing/2014/main" val="1455649526"/>
                    </a:ext>
                  </a:extLst>
                </a:gridCol>
                <a:gridCol w="576072">
                  <a:extLst>
                    <a:ext uri="{9D8B030D-6E8A-4147-A177-3AD203B41FA5}">
                      <a16:colId xmlns:a16="http://schemas.microsoft.com/office/drawing/2014/main" val="4251182583"/>
                    </a:ext>
                  </a:extLst>
                </a:gridCol>
                <a:gridCol w="576072">
                  <a:extLst>
                    <a:ext uri="{9D8B030D-6E8A-4147-A177-3AD203B41FA5}">
                      <a16:colId xmlns:a16="http://schemas.microsoft.com/office/drawing/2014/main" val="2049321840"/>
                    </a:ext>
                  </a:extLst>
                </a:gridCol>
                <a:gridCol w="576072">
                  <a:extLst>
                    <a:ext uri="{9D8B030D-6E8A-4147-A177-3AD203B41FA5}">
                      <a16:colId xmlns:a16="http://schemas.microsoft.com/office/drawing/2014/main" val="366133010"/>
                    </a:ext>
                  </a:extLst>
                </a:gridCol>
                <a:gridCol w="576072">
                  <a:extLst>
                    <a:ext uri="{9D8B030D-6E8A-4147-A177-3AD203B41FA5}">
                      <a16:colId xmlns:a16="http://schemas.microsoft.com/office/drawing/2014/main" val="6404368"/>
                    </a:ext>
                  </a:extLst>
                </a:gridCol>
                <a:gridCol w="576072">
                  <a:extLst>
                    <a:ext uri="{9D8B030D-6E8A-4147-A177-3AD203B41FA5}">
                      <a16:colId xmlns:a16="http://schemas.microsoft.com/office/drawing/2014/main" val="4232726958"/>
                    </a:ext>
                  </a:extLst>
                </a:gridCol>
                <a:gridCol w="576072">
                  <a:extLst>
                    <a:ext uri="{9D8B030D-6E8A-4147-A177-3AD203B41FA5}">
                      <a16:colId xmlns:a16="http://schemas.microsoft.com/office/drawing/2014/main" val="914740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2703841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@quer_vom_br - 2026-03-26 15:10:17</a:t>
                      </a:r>
                      <a:r>
                        <a:rPr kumimoji="0" lang="de-DE" sz="1000" b="0" i="0" u="none" strike="noStrike" kern="1200" cap="none" spc="0" normalizeH="0" baseline="0" noProof="0">
                          <a:ln>
                            <a:noFill/>
                          </a:ln>
                          <a:solidFill>
                            <a:prstClr val="black"/>
                          </a:solidFill>
                          <a:effectLst/>
                          <a:uLnTx/>
                          <a:uFillTx/>
                          <a:latin typeface="Calibri"/>
                          <a:ea typeface="+mn-ea"/>
                          <a:cs typeface="+mn-cs"/>
                        </a:rPr>
                        <a:t>
 Der Bundeskanzler wurde in der Befragung auf sexualisierte Gewalt gegen Frauen im digitalen und analogen Leben angesprochen. Um etwas dagegen zu tun, müsse aus Sicht des CDU-Politikers darüber gesprochen werden, woher die Gewalt komme. Merz sagte dazu wörtlich: "Ein beachtlicher Teil der Gewalt kommt aus der Gruppe der Zuwanderer." Das gehöre zur Vollständigkeit dazu und solle das Problem nicht relativieren. Hintergrund sind die Vorwürfe von Collien Fernandes gegen ihren Ex-Ehemann Christian Ulmen. Die Anwälte des beschuldigten Ulmen bezeichnen die Vorwürfe als unwahr und es gilt die Unschuldsvermutung. #quervombr #deutschlandtiktok #politik #satire #kommentar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062:23:53:02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19.33 %</a:t>
                      </a:r>
                    </a:p>
                  </a:txBody>
                  <a:tcPr/>
                </a:tc>
                <a:extLst>
                  <a:ext uri="{0D108BD9-81ED-4DB2-BD59-A6C34878D82A}">
                    <a16:rowId xmlns:a16="http://schemas.microsoft.com/office/drawing/2014/main" val="2783593776"/>
                  </a:ext>
                </a:extLst>
              </a:tr>
            </a:tbl>
          </a:graphicData>
        </a:graphic>
      </p:graphicFrame>
      <p:sp>
        <p:nvSpPr>
          <p:cNvPr id="4" name="Text Placeholder 3">
            <a:extLst>
              <a:ext uri="{FF2B5EF4-FFF2-40B4-BE49-F238E27FC236}">
                <a16:creationId xmlns:a16="http://schemas.microsoft.com/office/drawing/2014/main" id="{4DA0CA3E-C813-44CA-8D4B-306FBB95C92D}"/>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20677643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A2DD8-AFD7-441B-BAD2-186513D12C01}"/>
              </a:ext>
            </a:extLst>
          </p:cNvPr>
          <p:cNvSpPr>
            <a:spLocks noGrp="1"/>
          </p:cNvSpPr>
          <p:nvPr>
            <p:ph type="title"/>
          </p:nvPr>
        </p:nvSpPr>
        <p:spPr/>
        <p:txBody>
          <a:bodyPr/>
          <a:lstStyle/>
          <a:p>
            <a:r>
              <a:rPr lang="en-US"/>
              <a:t>Tiktok TikTok Post-Hitliste (neu | 25.07.2024) - Sehnvolumentest | All profiles - 3 of 21</a:t>
            </a:r>
          </a:p>
        </p:txBody>
      </p:sp>
      <p:graphicFrame>
        <p:nvGraphicFramePr>
          <p:cNvPr id="5" name="Table Placeholder 4">
            <a:extLst>
              <a:ext uri="{FF2B5EF4-FFF2-40B4-BE49-F238E27FC236}">
                <a16:creationId xmlns:a16="http://schemas.microsoft.com/office/drawing/2014/main" id="{D61F357B-3839-43CF-A4A8-9A317190EE8A}"/>
              </a:ext>
            </a:extLst>
          </p:cNvPr>
          <p:cNvGraphicFramePr>
            <a:graphicFrameLocks noGrp="1"/>
          </p:cNvGraphicFramePr>
          <p:nvPr>
            <p:ph type="tbl" sz="quarter" idx="13"/>
            <p:extLst>
              <p:ext uri="{D42A27DB-BD31-4B8C-83A1-F6EECF244321}">
                <p14:modId xmlns:p14="http://schemas.microsoft.com/office/powerpoint/2010/main" val="3733093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563765880"/>
                    </a:ext>
                  </a:extLst>
                </a:gridCol>
                <a:gridCol w="576072">
                  <a:extLst>
                    <a:ext uri="{9D8B030D-6E8A-4147-A177-3AD203B41FA5}">
                      <a16:colId xmlns:a16="http://schemas.microsoft.com/office/drawing/2014/main" val="3032308437"/>
                    </a:ext>
                  </a:extLst>
                </a:gridCol>
                <a:gridCol w="576072">
                  <a:extLst>
                    <a:ext uri="{9D8B030D-6E8A-4147-A177-3AD203B41FA5}">
                      <a16:colId xmlns:a16="http://schemas.microsoft.com/office/drawing/2014/main" val="3704385746"/>
                    </a:ext>
                  </a:extLst>
                </a:gridCol>
                <a:gridCol w="576072">
                  <a:extLst>
                    <a:ext uri="{9D8B030D-6E8A-4147-A177-3AD203B41FA5}">
                      <a16:colId xmlns:a16="http://schemas.microsoft.com/office/drawing/2014/main" val="1630520849"/>
                    </a:ext>
                  </a:extLst>
                </a:gridCol>
                <a:gridCol w="576072">
                  <a:extLst>
                    <a:ext uri="{9D8B030D-6E8A-4147-A177-3AD203B41FA5}">
                      <a16:colId xmlns:a16="http://schemas.microsoft.com/office/drawing/2014/main" val="605962725"/>
                    </a:ext>
                  </a:extLst>
                </a:gridCol>
                <a:gridCol w="576072">
                  <a:extLst>
                    <a:ext uri="{9D8B030D-6E8A-4147-A177-3AD203B41FA5}">
                      <a16:colId xmlns:a16="http://schemas.microsoft.com/office/drawing/2014/main" val="3622700663"/>
                    </a:ext>
                  </a:extLst>
                </a:gridCol>
                <a:gridCol w="576072">
                  <a:extLst>
                    <a:ext uri="{9D8B030D-6E8A-4147-A177-3AD203B41FA5}">
                      <a16:colId xmlns:a16="http://schemas.microsoft.com/office/drawing/2014/main" val="2890561077"/>
                    </a:ext>
                  </a:extLst>
                </a:gridCol>
                <a:gridCol w="576072">
                  <a:extLst>
                    <a:ext uri="{9D8B030D-6E8A-4147-A177-3AD203B41FA5}">
                      <a16:colId xmlns:a16="http://schemas.microsoft.com/office/drawing/2014/main" val="3474022900"/>
                    </a:ext>
                  </a:extLst>
                </a:gridCol>
                <a:gridCol w="576072">
                  <a:extLst>
                    <a:ext uri="{9D8B030D-6E8A-4147-A177-3AD203B41FA5}">
                      <a16:colId xmlns:a16="http://schemas.microsoft.com/office/drawing/2014/main" val="3112249051"/>
                    </a:ext>
                  </a:extLst>
                </a:gridCol>
                <a:gridCol w="576072">
                  <a:extLst>
                    <a:ext uri="{9D8B030D-6E8A-4147-A177-3AD203B41FA5}">
                      <a16:colId xmlns:a16="http://schemas.microsoft.com/office/drawing/2014/main" val="3057479977"/>
                    </a:ext>
                  </a:extLst>
                </a:gridCol>
                <a:gridCol w="576072">
                  <a:extLst>
                    <a:ext uri="{9D8B030D-6E8A-4147-A177-3AD203B41FA5}">
                      <a16:colId xmlns:a16="http://schemas.microsoft.com/office/drawing/2014/main" val="2987114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4156433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@br24 - 2026-04-05 13:50:00</a:t>
                      </a:r>
                      <a:r>
                        <a:rPr kumimoji="0" lang="de-DE" sz="1000" b="0" i="0" u="none" strike="noStrike" kern="1200" cap="none" spc="0" normalizeH="0" baseline="0" noProof="0">
                          <a:ln>
                            <a:noFill/>
                          </a:ln>
                          <a:solidFill>
                            <a:prstClr val="black"/>
                          </a:solidFill>
                          <a:effectLst/>
                          <a:uLnTx/>
                          <a:uFillTx/>
                          <a:latin typeface="Calibri"/>
                          <a:ea typeface="+mn-ea"/>
                          <a:cs typeface="+mn-cs"/>
                        </a:rPr>
                        <a:t>
 Er hat es wieder getan. Passaus Bischof Oster erzählt seinen traditionellen Osterwitz #osterwitz #bischof #ostern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177:20:34:20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13.03 %</a:t>
                      </a:r>
                    </a:p>
                  </a:txBody>
                  <a:tcPr/>
                </a:tc>
                <a:extLst>
                  <a:ext uri="{0D108BD9-81ED-4DB2-BD59-A6C34878D82A}">
                    <a16:rowId xmlns:a16="http://schemas.microsoft.com/office/drawing/2014/main" val="2962729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@diefrage_offiziell - 2026-03-28 16:00:12</a:t>
                      </a:r>
                      <a:r>
                        <a:rPr kumimoji="0" lang="de-DE" sz="1000" b="0" i="0" u="none" strike="noStrike" kern="1200" cap="none" spc="0" normalizeH="0" baseline="0" noProof="0">
                          <a:ln>
                            <a:noFill/>
                          </a:ln>
                          <a:solidFill>
                            <a:prstClr val="black"/>
                          </a:solidFill>
                          <a:effectLst/>
                          <a:uLnTx/>
                          <a:uFillTx/>
                          <a:latin typeface="Calibri"/>
                          <a:ea typeface="+mn-ea"/>
                          <a:cs typeface="+mn-cs"/>
                        </a:rPr>
                        <a:t>
 Wie hat Tovja den Weg aus der Chemsex-Sucht geschafft und was hat das mit ihm gemacht? #DieFrage #Chemsex #Sucht #chemsexsucht #süchtig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128:00:28:01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2.12 %</a:t>
                      </a:r>
                    </a:p>
                  </a:txBody>
                  <a:tcPr/>
                </a:tc>
                <a:extLst>
                  <a:ext uri="{0D108BD9-81ED-4DB2-BD59-A6C34878D82A}">
                    <a16:rowId xmlns:a16="http://schemas.microsoft.com/office/drawing/2014/main" val="1558013956"/>
                  </a:ext>
                </a:extLst>
              </a:tr>
            </a:tbl>
          </a:graphicData>
        </a:graphic>
      </p:graphicFrame>
      <p:sp>
        <p:nvSpPr>
          <p:cNvPr id="4" name="Text Placeholder 3">
            <a:extLst>
              <a:ext uri="{FF2B5EF4-FFF2-40B4-BE49-F238E27FC236}">
                <a16:creationId xmlns:a16="http://schemas.microsoft.com/office/drawing/2014/main" id="{D6E594C4-87EB-48E5-B39E-489CBC0A2DE1}"/>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408829324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82CF5-553D-4CB5-8B83-C09E39059BD9}"/>
              </a:ext>
            </a:extLst>
          </p:cNvPr>
          <p:cNvSpPr>
            <a:spLocks noGrp="1"/>
          </p:cNvSpPr>
          <p:nvPr>
            <p:ph type="title"/>
          </p:nvPr>
        </p:nvSpPr>
        <p:spPr/>
        <p:txBody>
          <a:bodyPr/>
          <a:lstStyle/>
          <a:p>
            <a:r>
              <a:rPr lang="en-US"/>
              <a:t>Tiktok TikTok Post-Hitliste (neu | 25.07.2024) - Sehnvolumentest | All profiles - 4 of 21</a:t>
            </a:r>
          </a:p>
        </p:txBody>
      </p:sp>
      <p:graphicFrame>
        <p:nvGraphicFramePr>
          <p:cNvPr id="5" name="Table Placeholder 4">
            <a:extLst>
              <a:ext uri="{FF2B5EF4-FFF2-40B4-BE49-F238E27FC236}">
                <a16:creationId xmlns:a16="http://schemas.microsoft.com/office/drawing/2014/main" id="{FF3EF406-39D1-4460-B5B5-5296C4ECCD3E}"/>
              </a:ext>
            </a:extLst>
          </p:cNvPr>
          <p:cNvGraphicFramePr>
            <a:graphicFrameLocks noGrp="1"/>
          </p:cNvGraphicFramePr>
          <p:nvPr>
            <p:ph type="tbl" sz="quarter" idx="13"/>
            <p:extLst>
              <p:ext uri="{D42A27DB-BD31-4B8C-83A1-F6EECF244321}">
                <p14:modId xmlns:p14="http://schemas.microsoft.com/office/powerpoint/2010/main" val="1873837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836496711"/>
                    </a:ext>
                  </a:extLst>
                </a:gridCol>
                <a:gridCol w="576072">
                  <a:extLst>
                    <a:ext uri="{9D8B030D-6E8A-4147-A177-3AD203B41FA5}">
                      <a16:colId xmlns:a16="http://schemas.microsoft.com/office/drawing/2014/main" val="2890078855"/>
                    </a:ext>
                  </a:extLst>
                </a:gridCol>
                <a:gridCol w="576072">
                  <a:extLst>
                    <a:ext uri="{9D8B030D-6E8A-4147-A177-3AD203B41FA5}">
                      <a16:colId xmlns:a16="http://schemas.microsoft.com/office/drawing/2014/main" val="1247117286"/>
                    </a:ext>
                  </a:extLst>
                </a:gridCol>
                <a:gridCol w="576072">
                  <a:extLst>
                    <a:ext uri="{9D8B030D-6E8A-4147-A177-3AD203B41FA5}">
                      <a16:colId xmlns:a16="http://schemas.microsoft.com/office/drawing/2014/main" val="275547028"/>
                    </a:ext>
                  </a:extLst>
                </a:gridCol>
                <a:gridCol w="576072">
                  <a:extLst>
                    <a:ext uri="{9D8B030D-6E8A-4147-A177-3AD203B41FA5}">
                      <a16:colId xmlns:a16="http://schemas.microsoft.com/office/drawing/2014/main" val="3785155819"/>
                    </a:ext>
                  </a:extLst>
                </a:gridCol>
                <a:gridCol w="576072">
                  <a:extLst>
                    <a:ext uri="{9D8B030D-6E8A-4147-A177-3AD203B41FA5}">
                      <a16:colId xmlns:a16="http://schemas.microsoft.com/office/drawing/2014/main" val="2862172007"/>
                    </a:ext>
                  </a:extLst>
                </a:gridCol>
                <a:gridCol w="576072">
                  <a:extLst>
                    <a:ext uri="{9D8B030D-6E8A-4147-A177-3AD203B41FA5}">
                      <a16:colId xmlns:a16="http://schemas.microsoft.com/office/drawing/2014/main" val="1592343120"/>
                    </a:ext>
                  </a:extLst>
                </a:gridCol>
                <a:gridCol w="576072">
                  <a:extLst>
                    <a:ext uri="{9D8B030D-6E8A-4147-A177-3AD203B41FA5}">
                      <a16:colId xmlns:a16="http://schemas.microsoft.com/office/drawing/2014/main" val="1178820203"/>
                    </a:ext>
                  </a:extLst>
                </a:gridCol>
                <a:gridCol w="576072">
                  <a:extLst>
                    <a:ext uri="{9D8B030D-6E8A-4147-A177-3AD203B41FA5}">
                      <a16:colId xmlns:a16="http://schemas.microsoft.com/office/drawing/2014/main" val="2153752562"/>
                    </a:ext>
                  </a:extLst>
                </a:gridCol>
                <a:gridCol w="576072">
                  <a:extLst>
                    <a:ext uri="{9D8B030D-6E8A-4147-A177-3AD203B41FA5}">
                      <a16:colId xmlns:a16="http://schemas.microsoft.com/office/drawing/2014/main" val="3235362336"/>
                    </a:ext>
                  </a:extLst>
                </a:gridCol>
                <a:gridCol w="576072">
                  <a:extLst>
                    <a:ext uri="{9D8B030D-6E8A-4147-A177-3AD203B41FA5}">
                      <a16:colId xmlns:a16="http://schemas.microsoft.com/office/drawing/2014/main" val="2331932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578554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- 2026-04-06 13:42:07</a:t>
                      </a:r>
                      <a:r>
                        <a:rPr kumimoji="0" lang="de-DE" sz="1000" b="0" i="0" u="none" strike="noStrike" kern="1200" cap="none" spc="0" normalizeH="0" baseline="0" noProof="0">
                          <a:ln>
                            <a:noFill/>
                          </a:ln>
                          <a:solidFill>
                            <a:prstClr val="black"/>
                          </a:solidFill>
                          <a:effectLst/>
                          <a:uLnTx/>
                          <a:uFillTx/>
                          <a:latin typeface="Calibri"/>
                          <a:ea typeface="+mn-ea"/>
                          <a:cs typeface="+mn-cs"/>
                        </a:rPr>
                        <a:t>
 Das ist gerade nochmal gut gegangen! 🫣 Mit diesem unglücklichen Ball stellt Keven Schlotterbeck seinen eigenen Keeper Finn Dahmen vor eine kleine Challenge. Der kann das Eigentor aber gerade so verhindern. Alle Highlights der Spiele der Bundesliga und 2. Bundesliga mit bayerischer Beteiligung seht ihr in der ARD Mediathek bei BR24Sport. 📺 #BR24Sport #Fußball #Fail #FCA #FCAugsburg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057:07:57:28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11.84s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28.49 %</a:t>
                      </a:r>
                    </a:p>
                  </a:txBody>
                  <a:tcPr/>
                </a:tc>
                <a:extLst>
                  <a:ext uri="{0D108BD9-81ED-4DB2-BD59-A6C34878D82A}">
                    <a16:rowId xmlns:a16="http://schemas.microsoft.com/office/drawing/2014/main" val="936521833"/>
                  </a:ext>
                </a:extLst>
              </a:tr>
            </a:tbl>
          </a:graphicData>
        </a:graphic>
      </p:graphicFrame>
      <p:sp>
        <p:nvSpPr>
          <p:cNvPr id="4" name="Text Placeholder 3">
            <a:extLst>
              <a:ext uri="{FF2B5EF4-FFF2-40B4-BE49-F238E27FC236}">
                <a16:creationId xmlns:a16="http://schemas.microsoft.com/office/drawing/2014/main" id="{32212FFB-53C5-4AA8-B0CB-0B63CD95CEB0}"/>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87293343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F802D-465C-4A0B-9988-F63F984186D1}"/>
              </a:ext>
            </a:extLst>
          </p:cNvPr>
          <p:cNvSpPr>
            <a:spLocks noGrp="1"/>
          </p:cNvSpPr>
          <p:nvPr>
            <p:ph type="title"/>
          </p:nvPr>
        </p:nvSpPr>
        <p:spPr/>
        <p:txBody>
          <a:bodyPr/>
          <a:lstStyle/>
          <a:p>
            <a:r>
              <a:rPr lang="en-US"/>
              <a:t>Tiktok TikTok Post-Hitliste (neu | 25.07.2024) - Sehnvolumentest | All profiles - 5 of 21</a:t>
            </a:r>
          </a:p>
        </p:txBody>
      </p:sp>
      <p:graphicFrame>
        <p:nvGraphicFramePr>
          <p:cNvPr id="5" name="Table Placeholder 4">
            <a:extLst>
              <a:ext uri="{FF2B5EF4-FFF2-40B4-BE49-F238E27FC236}">
                <a16:creationId xmlns:a16="http://schemas.microsoft.com/office/drawing/2014/main" id="{FAFC3F5F-17E5-45C3-A28C-22D2EA5FDB64}"/>
              </a:ext>
            </a:extLst>
          </p:cNvPr>
          <p:cNvGraphicFramePr>
            <a:graphicFrameLocks noGrp="1"/>
          </p:cNvGraphicFramePr>
          <p:nvPr>
            <p:ph type="tbl" sz="quarter" idx="13"/>
            <p:extLst>
              <p:ext uri="{D42A27DB-BD31-4B8C-83A1-F6EECF244321}">
                <p14:modId xmlns:p14="http://schemas.microsoft.com/office/powerpoint/2010/main" val="1673389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139714886"/>
                    </a:ext>
                  </a:extLst>
                </a:gridCol>
                <a:gridCol w="576072">
                  <a:extLst>
                    <a:ext uri="{9D8B030D-6E8A-4147-A177-3AD203B41FA5}">
                      <a16:colId xmlns:a16="http://schemas.microsoft.com/office/drawing/2014/main" val="671512342"/>
                    </a:ext>
                  </a:extLst>
                </a:gridCol>
                <a:gridCol w="576072">
                  <a:extLst>
                    <a:ext uri="{9D8B030D-6E8A-4147-A177-3AD203B41FA5}">
                      <a16:colId xmlns:a16="http://schemas.microsoft.com/office/drawing/2014/main" val="1833811721"/>
                    </a:ext>
                  </a:extLst>
                </a:gridCol>
                <a:gridCol w="576072">
                  <a:extLst>
                    <a:ext uri="{9D8B030D-6E8A-4147-A177-3AD203B41FA5}">
                      <a16:colId xmlns:a16="http://schemas.microsoft.com/office/drawing/2014/main" val="659309760"/>
                    </a:ext>
                  </a:extLst>
                </a:gridCol>
                <a:gridCol w="576072">
                  <a:extLst>
                    <a:ext uri="{9D8B030D-6E8A-4147-A177-3AD203B41FA5}">
                      <a16:colId xmlns:a16="http://schemas.microsoft.com/office/drawing/2014/main" val="2483144903"/>
                    </a:ext>
                  </a:extLst>
                </a:gridCol>
                <a:gridCol w="576072">
                  <a:extLst>
                    <a:ext uri="{9D8B030D-6E8A-4147-A177-3AD203B41FA5}">
                      <a16:colId xmlns:a16="http://schemas.microsoft.com/office/drawing/2014/main" val="2648148431"/>
                    </a:ext>
                  </a:extLst>
                </a:gridCol>
                <a:gridCol w="576072">
                  <a:extLst>
                    <a:ext uri="{9D8B030D-6E8A-4147-A177-3AD203B41FA5}">
                      <a16:colId xmlns:a16="http://schemas.microsoft.com/office/drawing/2014/main" val="1728523571"/>
                    </a:ext>
                  </a:extLst>
                </a:gridCol>
                <a:gridCol w="576072">
                  <a:extLst>
                    <a:ext uri="{9D8B030D-6E8A-4147-A177-3AD203B41FA5}">
                      <a16:colId xmlns:a16="http://schemas.microsoft.com/office/drawing/2014/main" val="2182680566"/>
                    </a:ext>
                  </a:extLst>
                </a:gridCol>
                <a:gridCol w="576072">
                  <a:extLst>
                    <a:ext uri="{9D8B030D-6E8A-4147-A177-3AD203B41FA5}">
                      <a16:colId xmlns:a16="http://schemas.microsoft.com/office/drawing/2014/main" val="1890271260"/>
                    </a:ext>
                  </a:extLst>
                </a:gridCol>
                <a:gridCol w="576072">
                  <a:extLst>
                    <a:ext uri="{9D8B030D-6E8A-4147-A177-3AD203B41FA5}">
                      <a16:colId xmlns:a16="http://schemas.microsoft.com/office/drawing/2014/main" val="387713235"/>
                    </a:ext>
                  </a:extLst>
                </a:gridCol>
                <a:gridCol w="576072">
                  <a:extLst>
                    <a:ext uri="{9D8B030D-6E8A-4147-A177-3AD203B41FA5}">
                      <a16:colId xmlns:a16="http://schemas.microsoft.com/office/drawing/2014/main" val="3926973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1520369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@br24sport - 2026-04-06 18:33:29</a:t>
                      </a:r>
                      <a:r>
                        <a:rPr kumimoji="0" lang="en-US" sz="1000" b="0" i="0" u="none" strike="noStrike" kern="1200" cap="none" spc="0" normalizeH="0" baseline="0" noProof="0">
                          <a:ln>
                            <a:noFill/>
                          </a:ln>
                          <a:solidFill>
                            <a:prstClr val="black"/>
                          </a:solidFill>
                          <a:effectLst/>
                          <a:uLnTx/>
                          <a:uFillTx/>
                          <a:latin typeface="Calibri"/>
                          <a:ea typeface="+mn-ea"/>
                          <a:cs typeface="+mn-cs"/>
                        </a:rPr>
                        <a:t>
 Wenn alle zum Vorlagengeber rennen... 🥹 Knappe vier Wochen nachdem sich Alphonso Davies gegen Atalanta Bergamo erneut am Oberschenkel verletzt hatte (Zerrung), bereitete er bei seinem Comeback in Freiburg in der 99. Minute das Siegtor von Lennart Karl vor. Erster Gratulant: Trainer Vincent Kompany. 🫂 #BR24Sport #FCB #FCBayern #Davies #Kompany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062:19:38:30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26.69 %</a:t>
                      </a:r>
                    </a:p>
                  </a:txBody>
                  <a:tcPr/>
                </a:tc>
                <a:extLst>
                  <a:ext uri="{0D108BD9-81ED-4DB2-BD59-A6C34878D82A}">
                    <a16:rowId xmlns:a16="http://schemas.microsoft.com/office/drawing/2014/main" val="1147431917"/>
                  </a:ext>
                </a:extLst>
              </a:tr>
            </a:tbl>
          </a:graphicData>
        </a:graphic>
      </p:graphicFrame>
      <p:sp>
        <p:nvSpPr>
          <p:cNvPr id="4" name="Text Placeholder 3">
            <a:extLst>
              <a:ext uri="{FF2B5EF4-FFF2-40B4-BE49-F238E27FC236}">
                <a16:creationId xmlns:a16="http://schemas.microsoft.com/office/drawing/2014/main" id="{43502A75-B6A4-4767-AF2F-55ADA69C9CA6}"/>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14321263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132AC-D86E-4386-B0EF-0EB117423045}"/>
              </a:ext>
            </a:extLst>
          </p:cNvPr>
          <p:cNvSpPr>
            <a:spLocks noGrp="1"/>
          </p:cNvSpPr>
          <p:nvPr>
            <p:ph type="title"/>
          </p:nvPr>
        </p:nvSpPr>
        <p:spPr/>
        <p:txBody>
          <a:bodyPr/>
          <a:lstStyle/>
          <a:p>
            <a:r>
              <a:rPr lang="en-US"/>
              <a:t>Tiktok TikTok Post-Hitliste (neu | 25.07.2024) - Sehnvolumentest | All profiles - 6 of 21</a:t>
            </a:r>
          </a:p>
        </p:txBody>
      </p:sp>
      <p:graphicFrame>
        <p:nvGraphicFramePr>
          <p:cNvPr id="5" name="Table Placeholder 4">
            <a:extLst>
              <a:ext uri="{FF2B5EF4-FFF2-40B4-BE49-F238E27FC236}">
                <a16:creationId xmlns:a16="http://schemas.microsoft.com/office/drawing/2014/main" id="{C69FDF33-B41B-471D-8E43-58CAF61416D4}"/>
              </a:ext>
            </a:extLst>
          </p:cNvPr>
          <p:cNvGraphicFramePr>
            <a:graphicFrameLocks noGrp="1"/>
          </p:cNvGraphicFramePr>
          <p:nvPr>
            <p:ph type="tbl" sz="quarter" idx="13"/>
            <p:extLst>
              <p:ext uri="{D42A27DB-BD31-4B8C-83A1-F6EECF244321}">
                <p14:modId xmlns:p14="http://schemas.microsoft.com/office/powerpoint/2010/main" val="310095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230626865"/>
                    </a:ext>
                  </a:extLst>
                </a:gridCol>
                <a:gridCol w="576072">
                  <a:extLst>
                    <a:ext uri="{9D8B030D-6E8A-4147-A177-3AD203B41FA5}">
                      <a16:colId xmlns:a16="http://schemas.microsoft.com/office/drawing/2014/main" val="3259227521"/>
                    </a:ext>
                  </a:extLst>
                </a:gridCol>
                <a:gridCol w="576072">
                  <a:extLst>
                    <a:ext uri="{9D8B030D-6E8A-4147-A177-3AD203B41FA5}">
                      <a16:colId xmlns:a16="http://schemas.microsoft.com/office/drawing/2014/main" val="3012970517"/>
                    </a:ext>
                  </a:extLst>
                </a:gridCol>
                <a:gridCol w="576072">
                  <a:extLst>
                    <a:ext uri="{9D8B030D-6E8A-4147-A177-3AD203B41FA5}">
                      <a16:colId xmlns:a16="http://schemas.microsoft.com/office/drawing/2014/main" val="1548202950"/>
                    </a:ext>
                  </a:extLst>
                </a:gridCol>
                <a:gridCol w="576072">
                  <a:extLst>
                    <a:ext uri="{9D8B030D-6E8A-4147-A177-3AD203B41FA5}">
                      <a16:colId xmlns:a16="http://schemas.microsoft.com/office/drawing/2014/main" val="3578103362"/>
                    </a:ext>
                  </a:extLst>
                </a:gridCol>
                <a:gridCol w="576072">
                  <a:extLst>
                    <a:ext uri="{9D8B030D-6E8A-4147-A177-3AD203B41FA5}">
                      <a16:colId xmlns:a16="http://schemas.microsoft.com/office/drawing/2014/main" val="1810085381"/>
                    </a:ext>
                  </a:extLst>
                </a:gridCol>
                <a:gridCol w="576072">
                  <a:extLst>
                    <a:ext uri="{9D8B030D-6E8A-4147-A177-3AD203B41FA5}">
                      <a16:colId xmlns:a16="http://schemas.microsoft.com/office/drawing/2014/main" val="4261097522"/>
                    </a:ext>
                  </a:extLst>
                </a:gridCol>
                <a:gridCol w="576072">
                  <a:extLst>
                    <a:ext uri="{9D8B030D-6E8A-4147-A177-3AD203B41FA5}">
                      <a16:colId xmlns:a16="http://schemas.microsoft.com/office/drawing/2014/main" val="2243134191"/>
                    </a:ext>
                  </a:extLst>
                </a:gridCol>
                <a:gridCol w="576072">
                  <a:extLst>
                    <a:ext uri="{9D8B030D-6E8A-4147-A177-3AD203B41FA5}">
                      <a16:colId xmlns:a16="http://schemas.microsoft.com/office/drawing/2014/main" val="3821625770"/>
                    </a:ext>
                  </a:extLst>
                </a:gridCol>
                <a:gridCol w="576072">
                  <a:extLst>
                    <a:ext uri="{9D8B030D-6E8A-4147-A177-3AD203B41FA5}">
                      <a16:colId xmlns:a16="http://schemas.microsoft.com/office/drawing/2014/main" val="2601996125"/>
                    </a:ext>
                  </a:extLst>
                </a:gridCol>
                <a:gridCol w="576072">
                  <a:extLst>
                    <a:ext uri="{9D8B030D-6E8A-4147-A177-3AD203B41FA5}">
                      <a16:colId xmlns:a16="http://schemas.microsoft.com/office/drawing/2014/main" val="3450414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4239162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- 2026-03-26 15:00:00</a:t>
                      </a:r>
                      <a:r>
                        <a:rPr kumimoji="0" lang="de-DE" sz="1000" b="0" i="0" u="none" strike="noStrike" kern="1200" cap="none" spc="0" normalizeH="0" baseline="0" noProof="0">
                          <a:ln>
                            <a:noFill/>
                          </a:ln>
                          <a:solidFill>
                            <a:prstClr val="black"/>
                          </a:solidFill>
                          <a:effectLst/>
                          <a:uLnTx/>
                          <a:uFillTx/>
                          <a:latin typeface="Calibri"/>
                          <a:ea typeface="+mn-ea"/>
                          <a:cs typeface="+mn-cs"/>
                        </a:rPr>
                        <a:t>
 Zweite Karriere als Zimmermann? 😅 Nach seiner aktiven Laufbahn als Fußballprofi hat Miroslav Klose kurz überlegt, ob er nicht eine eigene Firma gründen sollte. Es wurde dann aber doch die Trainerkarriere. 📺 Die ganze Sendung mit Miroslav Klose bei „Blickpunkt Sport“ seht ihr in der ARD-Mediathek unter BR24Sport. #BR24Sport #BlickpunktSport #MiroslavKlose #Nuernberg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070:10:35:18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25.85 %</a:t>
                      </a:r>
                    </a:p>
                  </a:txBody>
                  <a:tcPr/>
                </a:tc>
                <a:extLst>
                  <a:ext uri="{0D108BD9-81ED-4DB2-BD59-A6C34878D82A}">
                    <a16:rowId xmlns:a16="http://schemas.microsoft.com/office/drawing/2014/main" val="3413593836"/>
                  </a:ext>
                </a:extLst>
              </a:tr>
            </a:tbl>
          </a:graphicData>
        </a:graphic>
      </p:graphicFrame>
      <p:sp>
        <p:nvSpPr>
          <p:cNvPr id="4" name="Text Placeholder 3">
            <a:extLst>
              <a:ext uri="{FF2B5EF4-FFF2-40B4-BE49-F238E27FC236}">
                <a16:creationId xmlns:a16="http://schemas.microsoft.com/office/drawing/2014/main" id="{68210571-8232-4798-B755-94E3E0B578D4}"/>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02535454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711E3-2BAC-4F99-8797-6A50A7635B27}"/>
              </a:ext>
            </a:extLst>
          </p:cNvPr>
          <p:cNvSpPr>
            <a:spLocks noGrp="1"/>
          </p:cNvSpPr>
          <p:nvPr>
            <p:ph type="title"/>
          </p:nvPr>
        </p:nvSpPr>
        <p:spPr/>
        <p:txBody>
          <a:bodyPr/>
          <a:lstStyle/>
          <a:p>
            <a:r>
              <a:rPr lang="en-US"/>
              <a:t>Tiktok TikTok Post-Hitliste (neu | 25.07.2024) - Sehnvolumentest | All profiles - 7 of 21</a:t>
            </a:r>
          </a:p>
        </p:txBody>
      </p:sp>
      <p:graphicFrame>
        <p:nvGraphicFramePr>
          <p:cNvPr id="5" name="Table Placeholder 4">
            <a:extLst>
              <a:ext uri="{FF2B5EF4-FFF2-40B4-BE49-F238E27FC236}">
                <a16:creationId xmlns:a16="http://schemas.microsoft.com/office/drawing/2014/main" id="{197CCCDF-C909-4DF9-AD22-8CC5FE573F3F}"/>
              </a:ext>
            </a:extLst>
          </p:cNvPr>
          <p:cNvGraphicFramePr>
            <a:graphicFrameLocks noGrp="1"/>
          </p:cNvGraphicFramePr>
          <p:nvPr>
            <p:ph type="tbl" sz="quarter" idx="13"/>
            <p:extLst>
              <p:ext uri="{D42A27DB-BD31-4B8C-83A1-F6EECF244321}">
                <p14:modId xmlns:p14="http://schemas.microsoft.com/office/powerpoint/2010/main" val="2511808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676172780"/>
                    </a:ext>
                  </a:extLst>
                </a:gridCol>
                <a:gridCol w="576072">
                  <a:extLst>
                    <a:ext uri="{9D8B030D-6E8A-4147-A177-3AD203B41FA5}">
                      <a16:colId xmlns:a16="http://schemas.microsoft.com/office/drawing/2014/main" val="1313914464"/>
                    </a:ext>
                  </a:extLst>
                </a:gridCol>
                <a:gridCol w="576072">
                  <a:extLst>
                    <a:ext uri="{9D8B030D-6E8A-4147-A177-3AD203B41FA5}">
                      <a16:colId xmlns:a16="http://schemas.microsoft.com/office/drawing/2014/main" val="3483209305"/>
                    </a:ext>
                  </a:extLst>
                </a:gridCol>
                <a:gridCol w="576072">
                  <a:extLst>
                    <a:ext uri="{9D8B030D-6E8A-4147-A177-3AD203B41FA5}">
                      <a16:colId xmlns:a16="http://schemas.microsoft.com/office/drawing/2014/main" val="2676104032"/>
                    </a:ext>
                  </a:extLst>
                </a:gridCol>
                <a:gridCol w="576072">
                  <a:extLst>
                    <a:ext uri="{9D8B030D-6E8A-4147-A177-3AD203B41FA5}">
                      <a16:colId xmlns:a16="http://schemas.microsoft.com/office/drawing/2014/main" val="2814629041"/>
                    </a:ext>
                  </a:extLst>
                </a:gridCol>
                <a:gridCol w="576072">
                  <a:extLst>
                    <a:ext uri="{9D8B030D-6E8A-4147-A177-3AD203B41FA5}">
                      <a16:colId xmlns:a16="http://schemas.microsoft.com/office/drawing/2014/main" val="40300329"/>
                    </a:ext>
                  </a:extLst>
                </a:gridCol>
                <a:gridCol w="576072">
                  <a:extLst>
                    <a:ext uri="{9D8B030D-6E8A-4147-A177-3AD203B41FA5}">
                      <a16:colId xmlns:a16="http://schemas.microsoft.com/office/drawing/2014/main" val="2138338581"/>
                    </a:ext>
                  </a:extLst>
                </a:gridCol>
                <a:gridCol w="576072">
                  <a:extLst>
                    <a:ext uri="{9D8B030D-6E8A-4147-A177-3AD203B41FA5}">
                      <a16:colId xmlns:a16="http://schemas.microsoft.com/office/drawing/2014/main" val="1777646184"/>
                    </a:ext>
                  </a:extLst>
                </a:gridCol>
                <a:gridCol w="576072">
                  <a:extLst>
                    <a:ext uri="{9D8B030D-6E8A-4147-A177-3AD203B41FA5}">
                      <a16:colId xmlns:a16="http://schemas.microsoft.com/office/drawing/2014/main" val="111137852"/>
                    </a:ext>
                  </a:extLst>
                </a:gridCol>
                <a:gridCol w="576072">
                  <a:extLst>
                    <a:ext uri="{9D8B030D-6E8A-4147-A177-3AD203B41FA5}">
                      <a16:colId xmlns:a16="http://schemas.microsoft.com/office/drawing/2014/main" val="4078931634"/>
                    </a:ext>
                  </a:extLst>
                </a:gridCol>
                <a:gridCol w="576072">
                  <a:extLst>
                    <a:ext uri="{9D8B030D-6E8A-4147-A177-3AD203B41FA5}">
                      <a16:colId xmlns:a16="http://schemas.microsoft.com/office/drawing/2014/main" val="1271470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1611024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- 2026-04-06 19:30:52</a:t>
                      </a:r>
                      <a:r>
                        <a:rPr kumimoji="0" lang="de-DE" sz="1000" b="0" i="0" u="none" strike="noStrike" kern="1200" cap="none" spc="0" normalizeH="0" baseline="0" noProof="0">
                          <a:ln>
                            <a:noFill/>
                          </a:ln>
                          <a:solidFill>
                            <a:prstClr val="black"/>
                          </a:solidFill>
                          <a:effectLst/>
                          <a:uLnTx/>
                          <a:uFillTx/>
                          <a:latin typeface="Calibri"/>
                          <a:ea typeface="+mn-ea"/>
                          <a:cs typeface="+mn-cs"/>
                        </a:rPr>
                        <a:t>
 Erinnert ihr euch an die Szene vom letzten Aufeinandertreffen? 🤔 Beim Halbfinal-Rückspiel 2024 in Madrid wollte Joshua Kimmich das Spiel schnell machen, brachte Vinicius Jr. den Ball. Doch der nahm ihn mehrmalig nicht an, rollte ihn sogar weg. Die Szene geistert seitdem durch die Social-Media-Feeds. Auf der Pressekonferenz vor dem Viertelfinal-Hinspiel in Madrid wurde Kimmich natürlich darauf angesprochen. Was denkt ihr, gelingen Kimmich und den Bayern die Revanche? 👇 #BR24Sport #FCB #FCBayern #Kimmich #Vinicius #Vini #RMAFCB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063:23:18:25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9.75 %</a:t>
                      </a:r>
                    </a:p>
                  </a:txBody>
                  <a:tcPr/>
                </a:tc>
                <a:extLst>
                  <a:ext uri="{0D108BD9-81ED-4DB2-BD59-A6C34878D82A}">
                    <a16:rowId xmlns:a16="http://schemas.microsoft.com/office/drawing/2014/main" val="4214072868"/>
                  </a:ext>
                </a:extLst>
              </a:tr>
            </a:tbl>
          </a:graphicData>
        </a:graphic>
      </p:graphicFrame>
      <p:sp>
        <p:nvSpPr>
          <p:cNvPr id="4" name="Text Placeholder 3">
            <a:extLst>
              <a:ext uri="{FF2B5EF4-FFF2-40B4-BE49-F238E27FC236}">
                <a16:creationId xmlns:a16="http://schemas.microsoft.com/office/drawing/2014/main" id="{23CD88D5-3E42-41C3-A4BB-F772C5044405}"/>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90182242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E4AF2-1F9E-440B-95DC-15459EC94C28}"/>
              </a:ext>
            </a:extLst>
          </p:cNvPr>
          <p:cNvSpPr>
            <a:spLocks noGrp="1"/>
          </p:cNvSpPr>
          <p:nvPr>
            <p:ph type="title"/>
          </p:nvPr>
        </p:nvSpPr>
        <p:spPr/>
        <p:txBody>
          <a:bodyPr/>
          <a:lstStyle/>
          <a:p>
            <a:r>
              <a:rPr lang="en-US"/>
              <a:t>Tiktok TikTok Post-Hitliste (neu | 25.07.2024) - Sehnvolumentest | All profiles - 8 of 21</a:t>
            </a:r>
          </a:p>
        </p:txBody>
      </p:sp>
      <p:graphicFrame>
        <p:nvGraphicFramePr>
          <p:cNvPr id="5" name="Table Placeholder 4">
            <a:extLst>
              <a:ext uri="{FF2B5EF4-FFF2-40B4-BE49-F238E27FC236}">
                <a16:creationId xmlns:a16="http://schemas.microsoft.com/office/drawing/2014/main" id="{00C6E7DE-1184-48AE-8D12-A4BDDD0C3F31}"/>
              </a:ext>
            </a:extLst>
          </p:cNvPr>
          <p:cNvGraphicFramePr>
            <a:graphicFrameLocks noGrp="1"/>
          </p:cNvGraphicFramePr>
          <p:nvPr>
            <p:ph type="tbl" sz="quarter" idx="13"/>
            <p:extLst>
              <p:ext uri="{D42A27DB-BD31-4B8C-83A1-F6EECF244321}">
                <p14:modId xmlns:p14="http://schemas.microsoft.com/office/powerpoint/2010/main" val="1267247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945012082"/>
                    </a:ext>
                  </a:extLst>
                </a:gridCol>
                <a:gridCol w="576072">
                  <a:extLst>
                    <a:ext uri="{9D8B030D-6E8A-4147-A177-3AD203B41FA5}">
                      <a16:colId xmlns:a16="http://schemas.microsoft.com/office/drawing/2014/main" val="844066541"/>
                    </a:ext>
                  </a:extLst>
                </a:gridCol>
                <a:gridCol w="576072">
                  <a:extLst>
                    <a:ext uri="{9D8B030D-6E8A-4147-A177-3AD203B41FA5}">
                      <a16:colId xmlns:a16="http://schemas.microsoft.com/office/drawing/2014/main" val="3480985873"/>
                    </a:ext>
                  </a:extLst>
                </a:gridCol>
                <a:gridCol w="576072">
                  <a:extLst>
                    <a:ext uri="{9D8B030D-6E8A-4147-A177-3AD203B41FA5}">
                      <a16:colId xmlns:a16="http://schemas.microsoft.com/office/drawing/2014/main" val="1070359469"/>
                    </a:ext>
                  </a:extLst>
                </a:gridCol>
                <a:gridCol w="576072">
                  <a:extLst>
                    <a:ext uri="{9D8B030D-6E8A-4147-A177-3AD203B41FA5}">
                      <a16:colId xmlns:a16="http://schemas.microsoft.com/office/drawing/2014/main" val="4125172801"/>
                    </a:ext>
                  </a:extLst>
                </a:gridCol>
                <a:gridCol w="576072">
                  <a:extLst>
                    <a:ext uri="{9D8B030D-6E8A-4147-A177-3AD203B41FA5}">
                      <a16:colId xmlns:a16="http://schemas.microsoft.com/office/drawing/2014/main" val="578864418"/>
                    </a:ext>
                  </a:extLst>
                </a:gridCol>
                <a:gridCol w="576072">
                  <a:extLst>
                    <a:ext uri="{9D8B030D-6E8A-4147-A177-3AD203B41FA5}">
                      <a16:colId xmlns:a16="http://schemas.microsoft.com/office/drawing/2014/main" val="135562191"/>
                    </a:ext>
                  </a:extLst>
                </a:gridCol>
                <a:gridCol w="576072">
                  <a:extLst>
                    <a:ext uri="{9D8B030D-6E8A-4147-A177-3AD203B41FA5}">
                      <a16:colId xmlns:a16="http://schemas.microsoft.com/office/drawing/2014/main" val="784221149"/>
                    </a:ext>
                  </a:extLst>
                </a:gridCol>
                <a:gridCol w="576072">
                  <a:extLst>
                    <a:ext uri="{9D8B030D-6E8A-4147-A177-3AD203B41FA5}">
                      <a16:colId xmlns:a16="http://schemas.microsoft.com/office/drawing/2014/main" val="3152315962"/>
                    </a:ext>
                  </a:extLst>
                </a:gridCol>
                <a:gridCol w="576072">
                  <a:extLst>
                    <a:ext uri="{9D8B030D-6E8A-4147-A177-3AD203B41FA5}">
                      <a16:colId xmlns:a16="http://schemas.microsoft.com/office/drawing/2014/main" val="4219777058"/>
                    </a:ext>
                  </a:extLst>
                </a:gridCol>
                <a:gridCol w="576072">
                  <a:extLst>
                    <a:ext uri="{9D8B030D-6E8A-4147-A177-3AD203B41FA5}">
                      <a16:colId xmlns:a16="http://schemas.microsoft.com/office/drawing/2014/main" val="3476820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1077503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@quer_vom_br - 2026-04-06 13:50:00</a:t>
                      </a:r>
                      <a:r>
                        <a:rPr kumimoji="0" lang="de-DE" sz="1000" b="0" i="0" u="none" strike="noStrike" kern="1200" cap="none" spc="0" normalizeH="0" baseline="0" noProof="0">
                          <a:ln>
                            <a:noFill/>
                          </a:ln>
                          <a:solidFill>
                            <a:prstClr val="black"/>
                          </a:solidFill>
                          <a:effectLst/>
                          <a:uLnTx/>
                          <a:uFillTx/>
                          <a:latin typeface="Calibri"/>
                          <a:ea typeface="+mn-ea"/>
                          <a:cs typeface="+mn-cs"/>
                        </a:rPr>
                        <a:t>
 TEIL 1: Unser Wirschafts-, Jagd-, und Holzofenminister Hubert Aiwanger setzt zur Lösung gegenwärtiger Energieprobleme eher auf klassischer Methoden. Haben Sie zum Beispiel schon mal über einen Holzofen und ein schönes Wolfsfell nachgedacht. Weiter gehts in TEIL 2! #quervombr #deutschlandtiktok #politik #heizen #kosten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193:23:51:02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18.79 %</a:t>
                      </a:r>
                    </a:p>
                  </a:txBody>
                  <a:tcPr/>
                </a:tc>
                <a:extLst>
                  <a:ext uri="{0D108BD9-81ED-4DB2-BD59-A6C34878D82A}">
                    <a16:rowId xmlns:a16="http://schemas.microsoft.com/office/drawing/2014/main" val="3184809964"/>
                  </a:ext>
                </a:extLst>
              </a:tr>
            </a:tbl>
          </a:graphicData>
        </a:graphic>
      </p:graphicFrame>
      <p:sp>
        <p:nvSpPr>
          <p:cNvPr id="4" name="Text Placeholder 3">
            <a:extLst>
              <a:ext uri="{FF2B5EF4-FFF2-40B4-BE49-F238E27FC236}">
                <a16:creationId xmlns:a16="http://schemas.microsoft.com/office/drawing/2014/main" id="{CDDB009C-3C49-4955-9143-7A99B3213256}"/>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04073574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F754D-A529-43A8-ADFA-79661C7DC90F}"/>
              </a:ext>
            </a:extLst>
          </p:cNvPr>
          <p:cNvSpPr>
            <a:spLocks noGrp="1"/>
          </p:cNvSpPr>
          <p:nvPr>
            <p:ph type="title"/>
          </p:nvPr>
        </p:nvSpPr>
        <p:spPr/>
        <p:txBody>
          <a:bodyPr/>
          <a:lstStyle/>
          <a:p>
            <a:r>
              <a:rPr lang="en-US"/>
              <a:t>Tiktok TikTok Post-Hitliste (neu | 25.07.2024) - Sehnvolumentest | All profiles - 9 of 21</a:t>
            </a:r>
          </a:p>
        </p:txBody>
      </p:sp>
      <p:graphicFrame>
        <p:nvGraphicFramePr>
          <p:cNvPr id="5" name="Table Placeholder 4">
            <a:extLst>
              <a:ext uri="{FF2B5EF4-FFF2-40B4-BE49-F238E27FC236}">
                <a16:creationId xmlns:a16="http://schemas.microsoft.com/office/drawing/2014/main" id="{5CBF520A-6F07-4C5A-ACD4-8B90C3FA930D}"/>
              </a:ext>
            </a:extLst>
          </p:cNvPr>
          <p:cNvGraphicFramePr>
            <a:graphicFrameLocks noGrp="1"/>
          </p:cNvGraphicFramePr>
          <p:nvPr>
            <p:ph type="tbl" sz="quarter" idx="13"/>
            <p:extLst>
              <p:ext uri="{D42A27DB-BD31-4B8C-83A1-F6EECF244321}">
                <p14:modId xmlns:p14="http://schemas.microsoft.com/office/powerpoint/2010/main" val="1463711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974376192"/>
                    </a:ext>
                  </a:extLst>
                </a:gridCol>
                <a:gridCol w="576072">
                  <a:extLst>
                    <a:ext uri="{9D8B030D-6E8A-4147-A177-3AD203B41FA5}">
                      <a16:colId xmlns:a16="http://schemas.microsoft.com/office/drawing/2014/main" val="3840889409"/>
                    </a:ext>
                  </a:extLst>
                </a:gridCol>
                <a:gridCol w="576072">
                  <a:extLst>
                    <a:ext uri="{9D8B030D-6E8A-4147-A177-3AD203B41FA5}">
                      <a16:colId xmlns:a16="http://schemas.microsoft.com/office/drawing/2014/main" val="3956967081"/>
                    </a:ext>
                  </a:extLst>
                </a:gridCol>
                <a:gridCol w="576072">
                  <a:extLst>
                    <a:ext uri="{9D8B030D-6E8A-4147-A177-3AD203B41FA5}">
                      <a16:colId xmlns:a16="http://schemas.microsoft.com/office/drawing/2014/main" val="1814935910"/>
                    </a:ext>
                  </a:extLst>
                </a:gridCol>
                <a:gridCol w="576072">
                  <a:extLst>
                    <a:ext uri="{9D8B030D-6E8A-4147-A177-3AD203B41FA5}">
                      <a16:colId xmlns:a16="http://schemas.microsoft.com/office/drawing/2014/main" val="3648794840"/>
                    </a:ext>
                  </a:extLst>
                </a:gridCol>
                <a:gridCol w="576072">
                  <a:extLst>
                    <a:ext uri="{9D8B030D-6E8A-4147-A177-3AD203B41FA5}">
                      <a16:colId xmlns:a16="http://schemas.microsoft.com/office/drawing/2014/main" val="3049445906"/>
                    </a:ext>
                  </a:extLst>
                </a:gridCol>
                <a:gridCol w="576072">
                  <a:extLst>
                    <a:ext uri="{9D8B030D-6E8A-4147-A177-3AD203B41FA5}">
                      <a16:colId xmlns:a16="http://schemas.microsoft.com/office/drawing/2014/main" val="4134662675"/>
                    </a:ext>
                  </a:extLst>
                </a:gridCol>
                <a:gridCol w="576072">
                  <a:extLst>
                    <a:ext uri="{9D8B030D-6E8A-4147-A177-3AD203B41FA5}">
                      <a16:colId xmlns:a16="http://schemas.microsoft.com/office/drawing/2014/main" val="4142046304"/>
                    </a:ext>
                  </a:extLst>
                </a:gridCol>
                <a:gridCol w="576072">
                  <a:extLst>
                    <a:ext uri="{9D8B030D-6E8A-4147-A177-3AD203B41FA5}">
                      <a16:colId xmlns:a16="http://schemas.microsoft.com/office/drawing/2014/main" val="2591885292"/>
                    </a:ext>
                  </a:extLst>
                </a:gridCol>
                <a:gridCol w="576072">
                  <a:extLst>
                    <a:ext uri="{9D8B030D-6E8A-4147-A177-3AD203B41FA5}">
                      <a16:colId xmlns:a16="http://schemas.microsoft.com/office/drawing/2014/main" val="577713149"/>
                    </a:ext>
                  </a:extLst>
                </a:gridCol>
                <a:gridCol w="576072">
                  <a:extLst>
                    <a:ext uri="{9D8B030D-6E8A-4147-A177-3AD203B41FA5}">
                      <a16:colId xmlns:a16="http://schemas.microsoft.com/office/drawing/2014/main" val="674468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727995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- 2026-03-27 23:00:19</a:t>
                      </a:r>
                      <a:r>
                        <a:rPr kumimoji="0" lang="de-DE" sz="1000" b="0" i="0" u="none" strike="noStrike" kern="1200" cap="none" spc="0" normalizeH="0" baseline="0" noProof="0">
                          <a:ln>
                            <a:noFill/>
                          </a:ln>
                          <a:solidFill>
                            <a:prstClr val="black"/>
                          </a:solidFill>
                          <a:effectLst/>
                          <a:uLnTx/>
                          <a:uFillTx/>
                          <a:latin typeface="Calibri"/>
                          <a:ea typeface="+mn-ea"/>
                          <a:cs typeface="+mn-cs"/>
                        </a:rPr>
                        <a:t>
 Auffälliges Debüt! 👏 In der 63. Minute wurde Lennart Karl für Leroy Sane eingewechselt und kam so zu seinem ersten Länderspiel. Das Bayern-Talent zeigte direkt seine offensive Stärke und leitete das 4:3 durch Florian Wirtz ein. #BR24Sport #LennartKarl #Nationalmannschaft #DFB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056:00:25:29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20.05 %</a:t>
                      </a:r>
                    </a:p>
                  </a:txBody>
                  <a:tcPr/>
                </a:tc>
                <a:extLst>
                  <a:ext uri="{0D108BD9-81ED-4DB2-BD59-A6C34878D82A}">
                    <a16:rowId xmlns:a16="http://schemas.microsoft.com/office/drawing/2014/main" val="1901896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@weltspiegel - 2026-03-31 14:00:24</a:t>
                      </a:r>
                      <a:r>
                        <a:rPr kumimoji="0" lang="de-DE" sz="1000" b="0" i="0" u="none" strike="noStrike" kern="1200" cap="none" spc="0" normalizeH="0" baseline="0" noProof="0">
                          <a:ln>
                            <a:noFill/>
                          </a:ln>
                          <a:solidFill>
                            <a:prstClr val="black"/>
                          </a:solidFill>
                          <a:effectLst/>
                          <a:uLnTx/>
                          <a:uFillTx/>
                          <a:latin typeface="Calibri"/>
                          <a:ea typeface="+mn-ea"/>
                          <a:cs typeface="+mn-cs"/>
                        </a:rPr>
                        <a:t>
 🇧🇷Alle wollen zur „Himmelstür“ in Rio. Aber was denkt ihr: gut für die Wirtschaft oder unethischer Slum-Tourismus? #favela #brasilien #reisen #riodejaneiro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078:07:08:42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31.23 %</a:t>
                      </a:r>
                    </a:p>
                  </a:txBody>
                  <a:tcPr/>
                </a:tc>
                <a:extLst>
                  <a:ext uri="{0D108BD9-81ED-4DB2-BD59-A6C34878D82A}">
                    <a16:rowId xmlns:a16="http://schemas.microsoft.com/office/drawing/2014/main" val="3186615581"/>
                  </a:ext>
                </a:extLst>
              </a:tr>
            </a:tbl>
          </a:graphicData>
        </a:graphic>
      </p:graphicFrame>
      <p:sp>
        <p:nvSpPr>
          <p:cNvPr id="4" name="Text Placeholder 3">
            <a:extLst>
              <a:ext uri="{FF2B5EF4-FFF2-40B4-BE49-F238E27FC236}">
                <a16:creationId xmlns:a16="http://schemas.microsoft.com/office/drawing/2014/main" id="{D82C9649-9B3E-465E-960F-845639CD57F7}"/>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12559319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CC218-E0D0-471D-A5D2-A867A6E993FE}"/>
              </a:ext>
            </a:extLst>
          </p:cNvPr>
          <p:cNvSpPr>
            <a:spLocks noGrp="1"/>
          </p:cNvSpPr>
          <p:nvPr>
            <p:ph type="title"/>
          </p:nvPr>
        </p:nvSpPr>
        <p:spPr/>
        <p:txBody>
          <a:bodyPr/>
          <a:lstStyle/>
          <a:p>
            <a:r>
              <a:rPr lang="en-US"/>
              <a:t>Tiktok TikTok Post-Hitliste (neu | 25.07.2024) - Sehnvolumentest | All profiles - 10 of 21</a:t>
            </a:r>
          </a:p>
        </p:txBody>
      </p:sp>
      <p:graphicFrame>
        <p:nvGraphicFramePr>
          <p:cNvPr id="5" name="Table Placeholder 4">
            <a:extLst>
              <a:ext uri="{FF2B5EF4-FFF2-40B4-BE49-F238E27FC236}">
                <a16:creationId xmlns:a16="http://schemas.microsoft.com/office/drawing/2014/main" id="{E45BE74F-6730-45F2-A6E8-5F7AC8A009F3}"/>
              </a:ext>
            </a:extLst>
          </p:cNvPr>
          <p:cNvGraphicFramePr>
            <a:graphicFrameLocks noGrp="1"/>
          </p:cNvGraphicFramePr>
          <p:nvPr>
            <p:ph type="tbl" sz="quarter" idx="13"/>
            <p:extLst>
              <p:ext uri="{D42A27DB-BD31-4B8C-83A1-F6EECF244321}">
                <p14:modId xmlns:p14="http://schemas.microsoft.com/office/powerpoint/2010/main" val="688295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751505850"/>
                    </a:ext>
                  </a:extLst>
                </a:gridCol>
                <a:gridCol w="576072">
                  <a:extLst>
                    <a:ext uri="{9D8B030D-6E8A-4147-A177-3AD203B41FA5}">
                      <a16:colId xmlns:a16="http://schemas.microsoft.com/office/drawing/2014/main" val="4112912836"/>
                    </a:ext>
                  </a:extLst>
                </a:gridCol>
                <a:gridCol w="576072">
                  <a:extLst>
                    <a:ext uri="{9D8B030D-6E8A-4147-A177-3AD203B41FA5}">
                      <a16:colId xmlns:a16="http://schemas.microsoft.com/office/drawing/2014/main" val="429563481"/>
                    </a:ext>
                  </a:extLst>
                </a:gridCol>
                <a:gridCol w="576072">
                  <a:extLst>
                    <a:ext uri="{9D8B030D-6E8A-4147-A177-3AD203B41FA5}">
                      <a16:colId xmlns:a16="http://schemas.microsoft.com/office/drawing/2014/main" val="1196299520"/>
                    </a:ext>
                  </a:extLst>
                </a:gridCol>
                <a:gridCol w="576072">
                  <a:extLst>
                    <a:ext uri="{9D8B030D-6E8A-4147-A177-3AD203B41FA5}">
                      <a16:colId xmlns:a16="http://schemas.microsoft.com/office/drawing/2014/main" val="2621999672"/>
                    </a:ext>
                  </a:extLst>
                </a:gridCol>
                <a:gridCol w="576072">
                  <a:extLst>
                    <a:ext uri="{9D8B030D-6E8A-4147-A177-3AD203B41FA5}">
                      <a16:colId xmlns:a16="http://schemas.microsoft.com/office/drawing/2014/main" val="3811953632"/>
                    </a:ext>
                  </a:extLst>
                </a:gridCol>
                <a:gridCol w="576072">
                  <a:extLst>
                    <a:ext uri="{9D8B030D-6E8A-4147-A177-3AD203B41FA5}">
                      <a16:colId xmlns:a16="http://schemas.microsoft.com/office/drawing/2014/main" val="1294458351"/>
                    </a:ext>
                  </a:extLst>
                </a:gridCol>
                <a:gridCol w="576072">
                  <a:extLst>
                    <a:ext uri="{9D8B030D-6E8A-4147-A177-3AD203B41FA5}">
                      <a16:colId xmlns:a16="http://schemas.microsoft.com/office/drawing/2014/main" val="2678940496"/>
                    </a:ext>
                  </a:extLst>
                </a:gridCol>
                <a:gridCol w="576072">
                  <a:extLst>
                    <a:ext uri="{9D8B030D-6E8A-4147-A177-3AD203B41FA5}">
                      <a16:colId xmlns:a16="http://schemas.microsoft.com/office/drawing/2014/main" val="187364951"/>
                    </a:ext>
                  </a:extLst>
                </a:gridCol>
                <a:gridCol w="576072">
                  <a:extLst>
                    <a:ext uri="{9D8B030D-6E8A-4147-A177-3AD203B41FA5}">
                      <a16:colId xmlns:a16="http://schemas.microsoft.com/office/drawing/2014/main" val="3950219009"/>
                    </a:ext>
                  </a:extLst>
                </a:gridCol>
                <a:gridCol w="576072">
                  <a:extLst>
                    <a:ext uri="{9D8B030D-6E8A-4147-A177-3AD203B41FA5}">
                      <a16:colId xmlns:a16="http://schemas.microsoft.com/office/drawing/2014/main" val="1517348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2872838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@br24 - 2026-04-03 09:05:00</a:t>
                      </a:r>
                      <a:r>
                        <a:rPr kumimoji="0" lang="de-DE" sz="1000" b="0" i="0" u="none" strike="noStrike" kern="1200" cap="none" spc="0" normalizeH="0" baseline="0" noProof="0">
                          <a:ln>
                            <a:noFill/>
                          </a:ln>
                          <a:solidFill>
                            <a:prstClr val="black"/>
                          </a:solidFill>
                          <a:effectLst/>
                          <a:uLnTx/>
                          <a:uFillTx/>
                          <a:latin typeface="Calibri"/>
                          <a:ea typeface="+mn-ea"/>
                          <a:cs typeface="+mn-cs"/>
                        </a:rPr>
                        <a:t>
 Der Journalist Andreas Bönte entdeckt nach dem Tod von Mutter und Onkel zwei verstaubte Kisten, die Licht in das dunkle Familiengeheimnis bringen: Sein Großvater Peter Wiborg war Nazi. Eine Doku von Kontrovers – Die Story begleitet seine Recherchen: „Mein Großvater - der Nazi: Schuld und Schweigen in der eigenen Familie“. Zu finden in der ARD-Mediathek und bei youtube.com/br24. #Nazi#Nationalsozialisten #ZweiterWeltkrieg#Rheine #Familiengeschichte #Kontrovers #KontroversStory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084:22:20:49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6.86 %</a:t>
                      </a:r>
                    </a:p>
                  </a:txBody>
                  <a:tcPr/>
                </a:tc>
                <a:extLst>
                  <a:ext uri="{0D108BD9-81ED-4DB2-BD59-A6C34878D82A}">
                    <a16:rowId xmlns:a16="http://schemas.microsoft.com/office/drawing/2014/main" val="1107814987"/>
                  </a:ext>
                </a:extLst>
              </a:tr>
            </a:tbl>
          </a:graphicData>
        </a:graphic>
      </p:graphicFrame>
      <p:sp>
        <p:nvSpPr>
          <p:cNvPr id="4" name="Text Placeholder 3">
            <a:extLst>
              <a:ext uri="{FF2B5EF4-FFF2-40B4-BE49-F238E27FC236}">
                <a16:creationId xmlns:a16="http://schemas.microsoft.com/office/drawing/2014/main" id="{7A648AC7-5010-414E-AA6B-8B5E0781F7D6}"/>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227321831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57BFF-B7BB-496F-BF59-B1EBF6D89DFD}"/>
              </a:ext>
            </a:extLst>
          </p:cNvPr>
          <p:cNvSpPr>
            <a:spLocks noGrp="1"/>
          </p:cNvSpPr>
          <p:nvPr>
            <p:ph type="title"/>
          </p:nvPr>
        </p:nvSpPr>
        <p:spPr/>
        <p:txBody>
          <a:bodyPr/>
          <a:lstStyle/>
          <a:p>
            <a:r>
              <a:rPr lang="en-US"/>
              <a:t>Tiktok TikTok Post-Hitliste (neu | 25.07.2024) - Sehnvolumentest | All profiles - 11 of 21</a:t>
            </a:r>
          </a:p>
        </p:txBody>
      </p:sp>
      <p:graphicFrame>
        <p:nvGraphicFramePr>
          <p:cNvPr id="5" name="Table Placeholder 4">
            <a:extLst>
              <a:ext uri="{FF2B5EF4-FFF2-40B4-BE49-F238E27FC236}">
                <a16:creationId xmlns:a16="http://schemas.microsoft.com/office/drawing/2014/main" id="{05EB1184-7DC3-4E8E-882B-93D9C3353E60}"/>
              </a:ext>
            </a:extLst>
          </p:cNvPr>
          <p:cNvGraphicFramePr>
            <a:graphicFrameLocks noGrp="1"/>
          </p:cNvGraphicFramePr>
          <p:nvPr>
            <p:ph type="tbl" sz="quarter" idx="13"/>
            <p:extLst>
              <p:ext uri="{D42A27DB-BD31-4B8C-83A1-F6EECF244321}">
                <p14:modId xmlns:p14="http://schemas.microsoft.com/office/powerpoint/2010/main" val="2354951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436781440"/>
                    </a:ext>
                  </a:extLst>
                </a:gridCol>
                <a:gridCol w="576072">
                  <a:extLst>
                    <a:ext uri="{9D8B030D-6E8A-4147-A177-3AD203B41FA5}">
                      <a16:colId xmlns:a16="http://schemas.microsoft.com/office/drawing/2014/main" val="3559899995"/>
                    </a:ext>
                  </a:extLst>
                </a:gridCol>
                <a:gridCol w="576072">
                  <a:extLst>
                    <a:ext uri="{9D8B030D-6E8A-4147-A177-3AD203B41FA5}">
                      <a16:colId xmlns:a16="http://schemas.microsoft.com/office/drawing/2014/main" val="1158841274"/>
                    </a:ext>
                  </a:extLst>
                </a:gridCol>
                <a:gridCol w="576072">
                  <a:extLst>
                    <a:ext uri="{9D8B030D-6E8A-4147-A177-3AD203B41FA5}">
                      <a16:colId xmlns:a16="http://schemas.microsoft.com/office/drawing/2014/main" val="3007489187"/>
                    </a:ext>
                  </a:extLst>
                </a:gridCol>
                <a:gridCol w="576072">
                  <a:extLst>
                    <a:ext uri="{9D8B030D-6E8A-4147-A177-3AD203B41FA5}">
                      <a16:colId xmlns:a16="http://schemas.microsoft.com/office/drawing/2014/main" val="647779574"/>
                    </a:ext>
                  </a:extLst>
                </a:gridCol>
                <a:gridCol w="576072">
                  <a:extLst>
                    <a:ext uri="{9D8B030D-6E8A-4147-A177-3AD203B41FA5}">
                      <a16:colId xmlns:a16="http://schemas.microsoft.com/office/drawing/2014/main" val="175605127"/>
                    </a:ext>
                  </a:extLst>
                </a:gridCol>
                <a:gridCol w="576072">
                  <a:extLst>
                    <a:ext uri="{9D8B030D-6E8A-4147-A177-3AD203B41FA5}">
                      <a16:colId xmlns:a16="http://schemas.microsoft.com/office/drawing/2014/main" val="36551514"/>
                    </a:ext>
                  </a:extLst>
                </a:gridCol>
                <a:gridCol w="576072">
                  <a:extLst>
                    <a:ext uri="{9D8B030D-6E8A-4147-A177-3AD203B41FA5}">
                      <a16:colId xmlns:a16="http://schemas.microsoft.com/office/drawing/2014/main" val="1932235966"/>
                    </a:ext>
                  </a:extLst>
                </a:gridCol>
                <a:gridCol w="576072">
                  <a:extLst>
                    <a:ext uri="{9D8B030D-6E8A-4147-A177-3AD203B41FA5}">
                      <a16:colId xmlns:a16="http://schemas.microsoft.com/office/drawing/2014/main" val="8568985"/>
                    </a:ext>
                  </a:extLst>
                </a:gridCol>
                <a:gridCol w="576072">
                  <a:extLst>
                    <a:ext uri="{9D8B030D-6E8A-4147-A177-3AD203B41FA5}">
                      <a16:colId xmlns:a16="http://schemas.microsoft.com/office/drawing/2014/main" val="2489166538"/>
                    </a:ext>
                  </a:extLst>
                </a:gridCol>
                <a:gridCol w="576072">
                  <a:extLst>
                    <a:ext uri="{9D8B030D-6E8A-4147-A177-3AD203B41FA5}">
                      <a16:colId xmlns:a16="http://schemas.microsoft.com/office/drawing/2014/main" val="2258915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2008007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- 2026-04-03 09:35:35</a:t>
                      </a:r>
                      <a:r>
                        <a:rPr kumimoji="0" lang="de-DE" sz="1000" b="0" i="0" u="none" strike="noStrike" kern="1200" cap="none" spc="0" normalizeH="0" baseline="0" noProof="0">
                          <a:ln>
                            <a:noFill/>
                          </a:ln>
                          <a:solidFill>
                            <a:prstClr val="black"/>
                          </a:solidFill>
                          <a:effectLst/>
                          <a:uLnTx/>
                          <a:uFillTx/>
                          <a:latin typeface="Calibri"/>
                          <a:ea typeface="+mn-ea"/>
                          <a:cs typeface="+mn-cs"/>
                        </a:rPr>
                        <a:t>
 Das wollte er noch los werden! Am Dienstag spielen die Bayern in der Champions League gegen Real Madrid. ⚽️ Vorher steht aber das Spiel gegen den SC Freiburg an. Auf der Pressekonferenz war diese Partie aber eher Nebensache. Trainer Vincent Kompany hatte aber noch etwas zu sagen. 📢 #BR24Sport #FCBayern #FCB #SCFFCB #Bundesliga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044:22:52:57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extLst>
                  <a:ext uri="{0D108BD9-81ED-4DB2-BD59-A6C34878D82A}">
                    <a16:rowId xmlns:a16="http://schemas.microsoft.com/office/drawing/2014/main" val="3103826567"/>
                  </a:ext>
                </a:extLst>
              </a:tr>
            </a:tbl>
          </a:graphicData>
        </a:graphic>
      </p:graphicFrame>
      <p:sp>
        <p:nvSpPr>
          <p:cNvPr id="4" name="Text Placeholder 3">
            <a:extLst>
              <a:ext uri="{FF2B5EF4-FFF2-40B4-BE49-F238E27FC236}">
                <a16:creationId xmlns:a16="http://schemas.microsoft.com/office/drawing/2014/main" id="{3CA38DBB-2930-406D-A7F8-26B22206D5D7}"/>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62960899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F7661-7E57-4076-A195-AFA0BE442F39}"/>
              </a:ext>
            </a:extLst>
          </p:cNvPr>
          <p:cNvSpPr>
            <a:spLocks noGrp="1"/>
          </p:cNvSpPr>
          <p:nvPr>
            <p:ph type="title"/>
          </p:nvPr>
        </p:nvSpPr>
        <p:spPr/>
        <p:txBody>
          <a:bodyPr/>
          <a:lstStyle/>
          <a:p>
            <a:r>
              <a:rPr lang="en-US"/>
              <a:t>Tiktok TikTok Post-Hitliste (neu | 25.07.2024) - Sehnvolumentest | All profiles - 12 of 21</a:t>
            </a:r>
          </a:p>
        </p:txBody>
      </p:sp>
      <p:graphicFrame>
        <p:nvGraphicFramePr>
          <p:cNvPr id="5" name="Table Placeholder 4">
            <a:extLst>
              <a:ext uri="{FF2B5EF4-FFF2-40B4-BE49-F238E27FC236}">
                <a16:creationId xmlns:a16="http://schemas.microsoft.com/office/drawing/2014/main" id="{42E1CD04-49DF-49A3-B171-337D2E26AC32}"/>
              </a:ext>
            </a:extLst>
          </p:cNvPr>
          <p:cNvGraphicFramePr>
            <a:graphicFrameLocks noGrp="1"/>
          </p:cNvGraphicFramePr>
          <p:nvPr>
            <p:ph type="tbl" sz="quarter" idx="13"/>
            <p:extLst>
              <p:ext uri="{D42A27DB-BD31-4B8C-83A1-F6EECF244321}">
                <p14:modId xmlns:p14="http://schemas.microsoft.com/office/powerpoint/2010/main" val="1654775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095690949"/>
                    </a:ext>
                  </a:extLst>
                </a:gridCol>
                <a:gridCol w="576072">
                  <a:extLst>
                    <a:ext uri="{9D8B030D-6E8A-4147-A177-3AD203B41FA5}">
                      <a16:colId xmlns:a16="http://schemas.microsoft.com/office/drawing/2014/main" val="1889142843"/>
                    </a:ext>
                  </a:extLst>
                </a:gridCol>
                <a:gridCol w="576072">
                  <a:extLst>
                    <a:ext uri="{9D8B030D-6E8A-4147-A177-3AD203B41FA5}">
                      <a16:colId xmlns:a16="http://schemas.microsoft.com/office/drawing/2014/main" val="3127703601"/>
                    </a:ext>
                  </a:extLst>
                </a:gridCol>
                <a:gridCol w="576072">
                  <a:extLst>
                    <a:ext uri="{9D8B030D-6E8A-4147-A177-3AD203B41FA5}">
                      <a16:colId xmlns:a16="http://schemas.microsoft.com/office/drawing/2014/main" val="2857746935"/>
                    </a:ext>
                  </a:extLst>
                </a:gridCol>
                <a:gridCol w="576072">
                  <a:extLst>
                    <a:ext uri="{9D8B030D-6E8A-4147-A177-3AD203B41FA5}">
                      <a16:colId xmlns:a16="http://schemas.microsoft.com/office/drawing/2014/main" val="3083572482"/>
                    </a:ext>
                  </a:extLst>
                </a:gridCol>
                <a:gridCol w="576072">
                  <a:extLst>
                    <a:ext uri="{9D8B030D-6E8A-4147-A177-3AD203B41FA5}">
                      <a16:colId xmlns:a16="http://schemas.microsoft.com/office/drawing/2014/main" val="3552634580"/>
                    </a:ext>
                  </a:extLst>
                </a:gridCol>
                <a:gridCol w="576072">
                  <a:extLst>
                    <a:ext uri="{9D8B030D-6E8A-4147-A177-3AD203B41FA5}">
                      <a16:colId xmlns:a16="http://schemas.microsoft.com/office/drawing/2014/main" val="1957856046"/>
                    </a:ext>
                  </a:extLst>
                </a:gridCol>
                <a:gridCol w="576072">
                  <a:extLst>
                    <a:ext uri="{9D8B030D-6E8A-4147-A177-3AD203B41FA5}">
                      <a16:colId xmlns:a16="http://schemas.microsoft.com/office/drawing/2014/main" val="1146990239"/>
                    </a:ext>
                  </a:extLst>
                </a:gridCol>
                <a:gridCol w="576072">
                  <a:extLst>
                    <a:ext uri="{9D8B030D-6E8A-4147-A177-3AD203B41FA5}">
                      <a16:colId xmlns:a16="http://schemas.microsoft.com/office/drawing/2014/main" val="1390451264"/>
                    </a:ext>
                  </a:extLst>
                </a:gridCol>
                <a:gridCol w="576072">
                  <a:extLst>
                    <a:ext uri="{9D8B030D-6E8A-4147-A177-3AD203B41FA5}">
                      <a16:colId xmlns:a16="http://schemas.microsoft.com/office/drawing/2014/main" val="4029483225"/>
                    </a:ext>
                  </a:extLst>
                </a:gridCol>
                <a:gridCol w="576072">
                  <a:extLst>
                    <a:ext uri="{9D8B030D-6E8A-4147-A177-3AD203B41FA5}">
                      <a16:colId xmlns:a16="http://schemas.microsoft.com/office/drawing/2014/main" val="1332687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2915261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@bestofpulsreportage - 2026-04-03 18:00:05</a:t>
                      </a:r>
                      <a:r>
                        <a:rPr kumimoji="0" lang="de-DE" sz="1000" b="0" i="0" u="none" strike="noStrike" kern="1200" cap="none" spc="0" normalizeH="0" baseline="0" noProof="0">
                          <a:ln>
                            <a:noFill/>
                          </a:ln>
                          <a:solidFill>
                            <a:prstClr val="black"/>
                          </a:solidFill>
                          <a:effectLst/>
                          <a:uLnTx/>
                          <a:uFillTx/>
                          <a:latin typeface="Calibri"/>
                          <a:ea typeface="+mn-ea"/>
                          <a:cs typeface="+mn-cs"/>
                        </a:rPr>
                        <a:t>
 Mit 21 ins Kloster? Emily hat sich für ein Freiwilliges Ordensjahr im Kloster entschieden und taucht ein in ein Leben in Gemeinschaft, geprägt von Gott, Jesus, Kirche und Arbeit, das immer weniger Frauen wählen. Wie fühlt es sich an, komplett auf Liebesbeziehung zu verzichten, allen Besitz aufzugeben und sein ganzes Leben dem Glauben zu verschreiben? PULS Reportage Reporterin Leah Nlemibe begleitet Emily durch ihren Alltag im Kloster und gibt euch exklusive Einblicke in das Leben der Ordensschwestern – Durchschnittsalter 78! Was bewegt junge Menschen dazu, ein Freiwilliges Ordensjahr im Kloster zu absolvieren? Wie es ist, mit dem Tod bei der Arbeit im Hospiz konfrontiert zu werden und wie das Leben im Kloster wirklich ist, erfahrt ihr in dieser Reportage! PULS Reportage vom 02.04.2025. Dieses Video ist werbefrei dank deines Rundfunkbeitrags. #pulsreportage #puls #reportage #kloster #religion #glaube #jesus #gott #christentum #katholischekirche #orden #arbeit #ostern #doku #dokumentation #leahnlemibe #br #bayerischerrundfunk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094:07:11:43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9.64 %</a:t>
                      </a:r>
                    </a:p>
                  </a:txBody>
                  <a:tcPr/>
                </a:tc>
                <a:extLst>
                  <a:ext uri="{0D108BD9-81ED-4DB2-BD59-A6C34878D82A}">
                    <a16:rowId xmlns:a16="http://schemas.microsoft.com/office/drawing/2014/main" val="2711159720"/>
                  </a:ext>
                </a:extLst>
              </a:tr>
            </a:tbl>
          </a:graphicData>
        </a:graphic>
      </p:graphicFrame>
      <p:sp>
        <p:nvSpPr>
          <p:cNvPr id="4" name="Text Placeholder 3">
            <a:extLst>
              <a:ext uri="{FF2B5EF4-FFF2-40B4-BE49-F238E27FC236}">
                <a16:creationId xmlns:a16="http://schemas.microsoft.com/office/drawing/2014/main" id="{3950B7EE-C089-4FF0-966D-991D512E0EF9}"/>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25811489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9EFFE-E42F-4F6E-BB46-0BF06229F912}"/>
              </a:ext>
            </a:extLst>
          </p:cNvPr>
          <p:cNvSpPr>
            <a:spLocks noGrp="1"/>
          </p:cNvSpPr>
          <p:nvPr>
            <p:ph type="title"/>
          </p:nvPr>
        </p:nvSpPr>
        <p:spPr/>
        <p:txBody>
          <a:bodyPr/>
          <a:lstStyle/>
          <a:p>
            <a:r>
              <a:rPr lang="en-US"/>
              <a:t>Tiktok TikTok Post-Hitliste (neu | 25.07.2024) - Sehnvolumentest | All profiles - 13 of 21</a:t>
            </a:r>
          </a:p>
        </p:txBody>
      </p:sp>
      <p:graphicFrame>
        <p:nvGraphicFramePr>
          <p:cNvPr id="5" name="Table Placeholder 4">
            <a:extLst>
              <a:ext uri="{FF2B5EF4-FFF2-40B4-BE49-F238E27FC236}">
                <a16:creationId xmlns:a16="http://schemas.microsoft.com/office/drawing/2014/main" id="{951F1215-AB68-43E2-8ED6-46DFCEB3F19F}"/>
              </a:ext>
            </a:extLst>
          </p:cNvPr>
          <p:cNvGraphicFramePr>
            <a:graphicFrameLocks noGrp="1"/>
          </p:cNvGraphicFramePr>
          <p:nvPr>
            <p:ph type="tbl" sz="quarter" idx="13"/>
            <p:extLst>
              <p:ext uri="{D42A27DB-BD31-4B8C-83A1-F6EECF244321}">
                <p14:modId xmlns:p14="http://schemas.microsoft.com/office/powerpoint/2010/main" val="2354475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509363008"/>
                    </a:ext>
                  </a:extLst>
                </a:gridCol>
                <a:gridCol w="576072">
                  <a:extLst>
                    <a:ext uri="{9D8B030D-6E8A-4147-A177-3AD203B41FA5}">
                      <a16:colId xmlns:a16="http://schemas.microsoft.com/office/drawing/2014/main" val="2684550330"/>
                    </a:ext>
                  </a:extLst>
                </a:gridCol>
                <a:gridCol w="576072">
                  <a:extLst>
                    <a:ext uri="{9D8B030D-6E8A-4147-A177-3AD203B41FA5}">
                      <a16:colId xmlns:a16="http://schemas.microsoft.com/office/drawing/2014/main" val="3326846756"/>
                    </a:ext>
                  </a:extLst>
                </a:gridCol>
                <a:gridCol w="576072">
                  <a:extLst>
                    <a:ext uri="{9D8B030D-6E8A-4147-A177-3AD203B41FA5}">
                      <a16:colId xmlns:a16="http://schemas.microsoft.com/office/drawing/2014/main" val="797516796"/>
                    </a:ext>
                  </a:extLst>
                </a:gridCol>
                <a:gridCol w="576072">
                  <a:extLst>
                    <a:ext uri="{9D8B030D-6E8A-4147-A177-3AD203B41FA5}">
                      <a16:colId xmlns:a16="http://schemas.microsoft.com/office/drawing/2014/main" val="3745361194"/>
                    </a:ext>
                  </a:extLst>
                </a:gridCol>
                <a:gridCol w="576072">
                  <a:extLst>
                    <a:ext uri="{9D8B030D-6E8A-4147-A177-3AD203B41FA5}">
                      <a16:colId xmlns:a16="http://schemas.microsoft.com/office/drawing/2014/main" val="752153336"/>
                    </a:ext>
                  </a:extLst>
                </a:gridCol>
                <a:gridCol w="576072">
                  <a:extLst>
                    <a:ext uri="{9D8B030D-6E8A-4147-A177-3AD203B41FA5}">
                      <a16:colId xmlns:a16="http://schemas.microsoft.com/office/drawing/2014/main" val="3969829449"/>
                    </a:ext>
                  </a:extLst>
                </a:gridCol>
                <a:gridCol w="576072">
                  <a:extLst>
                    <a:ext uri="{9D8B030D-6E8A-4147-A177-3AD203B41FA5}">
                      <a16:colId xmlns:a16="http://schemas.microsoft.com/office/drawing/2014/main" val="3057150227"/>
                    </a:ext>
                  </a:extLst>
                </a:gridCol>
                <a:gridCol w="576072">
                  <a:extLst>
                    <a:ext uri="{9D8B030D-6E8A-4147-A177-3AD203B41FA5}">
                      <a16:colId xmlns:a16="http://schemas.microsoft.com/office/drawing/2014/main" val="1869422051"/>
                    </a:ext>
                  </a:extLst>
                </a:gridCol>
                <a:gridCol w="576072">
                  <a:extLst>
                    <a:ext uri="{9D8B030D-6E8A-4147-A177-3AD203B41FA5}">
                      <a16:colId xmlns:a16="http://schemas.microsoft.com/office/drawing/2014/main" val="495276760"/>
                    </a:ext>
                  </a:extLst>
                </a:gridCol>
                <a:gridCol w="576072">
                  <a:extLst>
                    <a:ext uri="{9D8B030D-6E8A-4147-A177-3AD203B41FA5}">
                      <a16:colId xmlns:a16="http://schemas.microsoft.com/office/drawing/2014/main" val="4212064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1723152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- 2026-03-28 12:58:40</a:t>
                      </a:r>
                      <a:r>
                        <a:rPr kumimoji="0" lang="de-DE" sz="1000" b="0" i="0" u="none" strike="noStrike" kern="1200" cap="none" spc="0" normalizeH="0" baseline="0" noProof="0">
                          <a:ln>
                            <a:noFill/>
                          </a:ln>
                          <a:solidFill>
                            <a:prstClr val="black"/>
                          </a:solidFill>
                          <a:effectLst/>
                          <a:uLnTx/>
                          <a:uFillTx/>
                          <a:latin typeface="Calibri"/>
                          <a:ea typeface="+mn-ea"/>
                          <a:cs typeface="+mn-cs"/>
                        </a:rPr>
                        <a:t>
 Bundestrainer Julian Nagelsmann hat im Testspiel der deutschen Fußball-Nationalmannschaft gegen die Schweiz Lennart Karl als Debütanten eingesetzt. Der 18-Jährige vom FC Bayern wurde in der 63. Minute für Leroy Sané eingewechselt. Noch 2022 war er beim FC Bayern Balljunge in der Bundesliga mit Julian Nagelsmann auf dem Trainerposten. #BR24Sport #Nationalmannschaft #Karl #Nagelsmann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022:06:35:23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52.27 %</a:t>
                      </a:r>
                    </a:p>
                  </a:txBody>
                  <a:tcPr/>
                </a:tc>
                <a:extLst>
                  <a:ext uri="{0D108BD9-81ED-4DB2-BD59-A6C34878D82A}">
                    <a16:rowId xmlns:a16="http://schemas.microsoft.com/office/drawing/2014/main" val="1341881605"/>
                  </a:ext>
                </a:extLst>
              </a:tr>
            </a:tbl>
          </a:graphicData>
        </a:graphic>
      </p:graphicFrame>
      <p:sp>
        <p:nvSpPr>
          <p:cNvPr id="4" name="Text Placeholder 3">
            <a:extLst>
              <a:ext uri="{FF2B5EF4-FFF2-40B4-BE49-F238E27FC236}">
                <a16:creationId xmlns:a16="http://schemas.microsoft.com/office/drawing/2014/main" id="{BDE62F1D-DF90-47FC-989F-F27E2413D082}"/>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54185346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B42-E538-4038-B7F4-6EF33513387D}"/>
              </a:ext>
            </a:extLst>
          </p:cNvPr>
          <p:cNvSpPr>
            <a:spLocks noGrp="1"/>
          </p:cNvSpPr>
          <p:nvPr>
            <p:ph type="title"/>
          </p:nvPr>
        </p:nvSpPr>
        <p:spPr/>
        <p:txBody>
          <a:bodyPr/>
          <a:lstStyle/>
          <a:p>
            <a:r>
              <a:rPr lang="en-US"/>
              <a:t>Tiktok TikTok Post-Hitliste (neu | 25.07.2024) - Sehnvolumentest | All profiles - 14 of 21</a:t>
            </a:r>
          </a:p>
        </p:txBody>
      </p:sp>
      <p:graphicFrame>
        <p:nvGraphicFramePr>
          <p:cNvPr id="5" name="Table Placeholder 4">
            <a:extLst>
              <a:ext uri="{FF2B5EF4-FFF2-40B4-BE49-F238E27FC236}">
                <a16:creationId xmlns:a16="http://schemas.microsoft.com/office/drawing/2014/main" id="{D6AE9B6F-BD80-4A3D-BAA7-0BE6E3260046}"/>
              </a:ext>
            </a:extLst>
          </p:cNvPr>
          <p:cNvGraphicFramePr>
            <a:graphicFrameLocks noGrp="1"/>
          </p:cNvGraphicFramePr>
          <p:nvPr>
            <p:ph type="tbl" sz="quarter" idx="13"/>
            <p:extLst>
              <p:ext uri="{D42A27DB-BD31-4B8C-83A1-F6EECF244321}">
                <p14:modId xmlns:p14="http://schemas.microsoft.com/office/powerpoint/2010/main" val="3146970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592678251"/>
                    </a:ext>
                  </a:extLst>
                </a:gridCol>
                <a:gridCol w="576072">
                  <a:extLst>
                    <a:ext uri="{9D8B030D-6E8A-4147-A177-3AD203B41FA5}">
                      <a16:colId xmlns:a16="http://schemas.microsoft.com/office/drawing/2014/main" val="2883183299"/>
                    </a:ext>
                  </a:extLst>
                </a:gridCol>
                <a:gridCol w="576072">
                  <a:extLst>
                    <a:ext uri="{9D8B030D-6E8A-4147-A177-3AD203B41FA5}">
                      <a16:colId xmlns:a16="http://schemas.microsoft.com/office/drawing/2014/main" val="679651522"/>
                    </a:ext>
                  </a:extLst>
                </a:gridCol>
                <a:gridCol w="576072">
                  <a:extLst>
                    <a:ext uri="{9D8B030D-6E8A-4147-A177-3AD203B41FA5}">
                      <a16:colId xmlns:a16="http://schemas.microsoft.com/office/drawing/2014/main" val="3732394782"/>
                    </a:ext>
                  </a:extLst>
                </a:gridCol>
                <a:gridCol w="576072">
                  <a:extLst>
                    <a:ext uri="{9D8B030D-6E8A-4147-A177-3AD203B41FA5}">
                      <a16:colId xmlns:a16="http://schemas.microsoft.com/office/drawing/2014/main" val="191192408"/>
                    </a:ext>
                  </a:extLst>
                </a:gridCol>
                <a:gridCol w="576072">
                  <a:extLst>
                    <a:ext uri="{9D8B030D-6E8A-4147-A177-3AD203B41FA5}">
                      <a16:colId xmlns:a16="http://schemas.microsoft.com/office/drawing/2014/main" val="3063489174"/>
                    </a:ext>
                  </a:extLst>
                </a:gridCol>
                <a:gridCol w="576072">
                  <a:extLst>
                    <a:ext uri="{9D8B030D-6E8A-4147-A177-3AD203B41FA5}">
                      <a16:colId xmlns:a16="http://schemas.microsoft.com/office/drawing/2014/main" val="1210170767"/>
                    </a:ext>
                  </a:extLst>
                </a:gridCol>
                <a:gridCol w="576072">
                  <a:extLst>
                    <a:ext uri="{9D8B030D-6E8A-4147-A177-3AD203B41FA5}">
                      <a16:colId xmlns:a16="http://schemas.microsoft.com/office/drawing/2014/main" val="2784657744"/>
                    </a:ext>
                  </a:extLst>
                </a:gridCol>
                <a:gridCol w="576072">
                  <a:extLst>
                    <a:ext uri="{9D8B030D-6E8A-4147-A177-3AD203B41FA5}">
                      <a16:colId xmlns:a16="http://schemas.microsoft.com/office/drawing/2014/main" val="3809617907"/>
                    </a:ext>
                  </a:extLst>
                </a:gridCol>
                <a:gridCol w="576072">
                  <a:extLst>
                    <a:ext uri="{9D8B030D-6E8A-4147-A177-3AD203B41FA5}">
                      <a16:colId xmlns:a16="http://schemas.microsoft.com/office/drawing/2014/main" val="1234835388"/>
                    </a:ext>
                  </a:extLst>
                </a:gridCol>
                <a:gridCol w="576072">
                  <a:extLst>
                    <a:ext uri="{9D8B030D-6E8A-4147-A177-3AD203B41FA5}">
                      <a16:colId xmlns:a16="http://schemas.microsoft.com/office/drawing/2014/main" val="3407569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3318181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@quer_vom_br - 2026-04-04 12:35:00</a:t>
                      </a:r>
                      <a:r>
                        <a:rPr kumimoji="0" lang="de-DE" sz="1000" b="0" i="0" u="none" strike="noStrike" kern="1200" cap="none" spc="0" normalizeH="0" baseline="0" noProof="0">
                          <a:ln>
                            <a:noFill/>
                          </a:ln>
                          <a:solidFill>
                            <a:prstClr val="black"/>
                          </a:solidFill>
                          <a:effectLst/>
                          <a:uLnTx/>
                          <a:uFillTx/>
                          <a:latin typeface="Calibri"/>
                          <a:ea typeface="+mn-ea"/>
                          <a:cs typeface="+mn-cs"/>
                        </a:rPr>
                        <a:t>
 TEIL 2: Ein Rentnerehepaar aus Flintsbach am Inn bei Rosenheim möchte gerne dort beerdigt werden, wo es wohnt. Ein altes Familiengrab in Amberg, über zwei Autostunden entfernt, wollen sie deshalb aufgeben. Vom Friedhofsamt kommt darauf eine hohe Rechnung: 23.000 Euro sollen sie bezahlen, um das Grab an die Stadt Amberg abzugeben – denn es ist denkmalgeschützt. Und damit kann man es nicht einfach auflösen, sondern muss es pflegen… bis in alle Ewigkeit. Ob man nun will oder nicht. #quervombr #deutschlandtiktok #politik #friedhof #recht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113:17:20:34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42.67s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3.26 %</a:t>
                      </a:r>
                    </a:p>
                  </a:txBody>
                  <a:tcPr/>
                </a:tc>
                <a:extLst>
                  <a:ext uri="{0D108BD9-81ED-4DB2-BD59-A6C34878D82A}">
                    <a16:rowId xmlns:a16="http://schemas.microsoft.com/office/drawing/2014/main" val="559995154"/>
                  </a:ext>
                </a:extLst>
              </a:tr>
            </a:tbl>
          </a:graphicData>
        </a:graphic>
      </p:graphicFrame>
      <p:sp>
        <p:nvSpPr>
          <p:cNvPr id="4" name="Text Placeholder 3">
            <a:extLst>
              <a:ext uri="{FF2B5EF4-FFF2-40B4-BE49-F238E27FC236}">
                <a16:creationId xmlns:a16="http://schemas.microsoft.com/office/drawing/2014/main" id="{CFC5B2EE-2F7D-4427-8E2B-23C8CCBF2ED3}"/>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8375834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24C45-CC49-405F-B140-3DB02C8FF58C}"/>
              </a:ext>
            </a:extLst>
          </p:cNvPr>
          <p:cNvSpPr>
            <a:spLocks noGrp="1"/>
          </p:cNvSpPr>
          <p:nvPr>
            <p:ph type="title"/>
          </p:nvPr>
        </p:nvSpPr>
        <p:spPr/>
        <p:txBody>
          <a:bodyPr/>
          <a:lstStyle/>
          <a:p>
            <a:r>
              <a:rPr lang="en-US"/>
              <a:t>Tiktok TikTok Post-Hitliste (neu | 25.07.2024) - Sehnvolumentest | All profiles - 15 of 21</a:t>
            </a:r>
          </a:p>
        </p:txBody>
      </p:sp>
      <p:graphicFrame>
        <p:nvGraphicFramePr>
          <p:cNvPr id="5" name="Table Placeholder 4">
            <a:extLst>
              <a:ext uri="{FF2B5EF4-FFF2-40B4-BE49-F238E27FC236}">
                <a16:creationId xmlns:a16="http://schemas.microsoft.com/office/drawing/2014/main" id="{485AC00D-E0BF-42E8-B5B7-7D398CA6B4C8}"/>
              </a:ext>
            </a:extLst>
          </p:cNvPr>
          <p:cNvGraphicFramePr>
            <a:graphicFrameLocks noGrp="1"/>
          </p:cNvGraphicFramePr>
          <p:nvPr>
            <p:ph type="tbl" sz="quarter" idx="13"/>
            <p:extLst>
              <p:ext uri="{D42A27DB-BD31-4B8C-83A1-F6EECF244321}">
                <p14:modId xmlns:p14="http://schemas.microsoft.com/office/powerpoint/2010/main" val="605831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847926061"/>
                    </a:ext>
                  </a:extLst>
                </a:gridCol>
                <a:gridCol w="576072">
                  <a:extLst>
                    <a:ext uri="{9D8B030D-6E8A-4147-A177-3AD203B41FA5}">
                      <a16:colId xmlns:a16="http://schemas.microsoft.com/office/drawing/2014/main" val="323366640"/>
                    </a:ext>
                  </a:extLst>
                </a:gridCol>
                <a:gridCol w="576072">
                  <a:extLst>
                    <a:ext uri="{9D8B030D-6E8A-4147-A177-3AD203B41FA5}">
                      <a16:colId xmlns:a16="http://schemas.microsoft.com/office/drawing/2014/main" val="278024823"/>
                    </a:ext>
                  </a:extLst>
                </a:gridCol>
                <a:gridCol w="576072">
                  <a:extLst>
                    <a:ext uri="{9D8B030D-6E8A-4147-A177-3AD203B41FA5}">
                      <a16:colId xmlns:a16="http://schemas.microsoft.com/office/drawing/2014/main" val="2458665093"/>
                    </a:ext>
                  </a:extLst>
                </a:gridCol>
                <a:gridCol w="576072">
                  <a:extLst>
                    <a:ext uri="{9D8B030D-6E8A-4147-A177-3AD203B41FA5}">
                      <a16:colId xmlns:a16="http://schemas.microsoft.com/office/drawing/2014/main" val="2800433994"/>
                    </a:ext>
                  </a:extLst>
                </a:gridCol>
                <a:gridCol w="576072">
                  <a:extLst>
                    <a:ext uri="{9D8B030D-6E8A-4147-A177-3AD203B41FA5}">
                      <a16:colId xmlns:a16="http://schemas.microsoft.com/office/drawing/2014/main" val="3251135563"/>
                    </a:ext>
                  </a:extLst>
                </a:gridCol>
                <a:gridCol w="576072">
                  <a:extLst>
                    <a:ext uri="{9D8B030D-6E8A-4147-A177-3AD203B41FA5}">
                      <a16:colId xmlns:a16="http://schemas.microsoft.com/office/drawing/2014/main" val="2287121586"/>
                    </a:ext>
                  </a:extLst>
                </a:gridCol>
                <a:gridCol w="576072">
                  <a:extLst>
                    <a:ext uri="{9D8B030D-6E8A-4147-A177-3AD203B41FA5}">
                      <a16:colId xmlns:a16="http://schemas.microsoft.com/office/drawing/2014/main" val="3488708174"/>
                    </a:ext>
                  </a:extLst>
                </a:gridCol>
                <a:gridCol w="576072">
                  <a:extLst>
                    <a:ext uri="{9D8B030D-6E8A-4147-A177-3AD203B41FA5}">
                      <a16:colId xmlns:a16="http://schemas.microsoft.com/office/drawing/2014/main" val="3812765302"/>
                    </a:ext>
                  </a:extLst>
                </a:gridCol>
                <a:gridCol w="576072">
                  <a:extLst>
                    <a:ext uri="{9D8B030D-6E8A-4147-A177-3AD203B41FA5}">
                      <a16:colId xmlns:a16="http://schemas.microsoft.com/office/drawing/2014/main" val="3315697150"/>
                    </a:ext>
                  </a:extLst>
                </a:gridCol>
                <a:gridCol w="576072">
                  <a:extLst>
                    <a:ext uri="{9D8B030D-6E8A-4147-A177-3AD203B41FA5}">
                      <a16:colId xmlns:a16="http://schemas.microsoft.com/office/drawing/2014/main" val="2380437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3974235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@br24 - 2026-04-08 14:44:17</a:t>
                      </a:r>
                      <a:r>
                        <a:rPr kumimoji="0" lang="de-DE" sz="1000" b="0" i="0" u="none" strike="noStrike" kern="1200" cap="none" spc="0" normalizeH="0" baseline="0" noProof="0">
                          <a:ln>
                            <a:noFill/>
                          </a:ln>
                          <a:solidFill>
                            <a:prstClr val="black"/>
                          </a:solidFill>
                          <a:effectLst/>
                          <a:uLnTx/>
                          <a:uFillTx/>
                          <a:latin typeface="Calibri"/>
                          <a:ea typeface="+mn-ea"/>
                          <a:cs typeface="+mn-cs"/>
                        </a:rPr>
                        <a:t>
 Oster-Scherz oder Protest-Aktion? #Eierhaus #CDU #CSU #Umbenennung #GoogelMaps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033:07:05:56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14.09s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11.25 %</a:t>
                      </a:r>
                    </a:p>
                  </a:txBody>
                  <a:tcPr/>
                </a:tc>
                <a:extLst>
                  <a:ext uri="{0D108BD9-81ED-4DB2-BD59-A6C34878D82A}">
                    <a16:rowId xmlns:a16="http://schemas.microsoft.com/office/drawing/2014/main" val="938200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@br24 - 2026-04-07 13:07:23</a:t>
                      </a:r>
                      <a:r>
                        <a:rPr kumimoji="0" lang="de-DE" sz="1000" b="0" i="0" u="none" strike="noStrike" kern="1200" cap="none" spc="0" normalizeH="0" baseline="0" noProof="0">
                          <a:ln>
                            <a:noFill/>
                          </a:ln>
                          <a:solidFill>
                            <a:prstClr val="black"/>
                          </a:solidFill>
                          <a:effectLst/>
                          <a:uLnTx/>
                          <a:uFillTx/>
                          <a:latin typeface="Calibri"/>
                          <a:ea typeface="+mn-ea"/>
                          <a:cs typeface="+mn-cs"/>
                        </a:rPr>
                        <a:t>
 Fahren ohne Ticket könnte bald nur noch eine Ordnungswidrigkeit und keine Straftat mehr sein. Wie siehst du das: Sollte Schwarzfahren entkriminalisiert werden? #schwarzfahren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025:11:35:40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2.08 %</a:t>
                      </a:r>
                    </a:p>
                  </a:txBody>
                  <a:tcPr/>
                </a:tc>
                <a:extLst>
                  <a:ext uri="{0D108BD9-81ED-4DB2-BD59-A6C34878D82A}">
                    <a16:rowId xmlns:a16="http://schemas.microsoft.com/office/drawing/2014/main" val="1149237756"/>
                  </a:ext>
                </a:extLst>
              </a:tr>
            </a:tbl>
          </a:graphicData>
        </a:graphic>
      </p:graphicFrame>
      <p:sp>
        <p:nvSpPr>
          <p:cNvPr id="4" name="Text Placeholder 3">
            <a:extLst>
              <a:ext uri="{FF2B5EF4-FFF2-40B4-BE49-F238E27FC236}">
                <a16:creationId xmlns:a16="http://schemas.microsoft.com/office/drawing/2014/main" id="{6BC81D1D-F5CE-4696-AA90-CDC03D07A5C9}"/>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01570196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F737F-266C-49C2-9B59-8C5A35455797}"/>
              </a:ext>
            </a:extLst>
          </p:cNvPr>
          <p:cNvSpPr>
            <a:spLocks noGrp="1"/>
          </p:cNvSpPr>
          <p:nvPr>
            <p:ph type="title"/>
          </p:nvPr>
        </p:nvSpPr>
        <p:spPr/>
        <p:txBody>
          <a:bodyPr/>
          <a:lstStyle/>
          <a:p>
            <a:r>
              <a:rPr lang="en-US"/>
              <a:t>Tiktok TikTok Post-Hitliste (neu | 25.07.2024) - Sehnvolumentest | All profiles - 16 of 21</a:t>
            </a:r>
          </a:p>
        </p:txBody>
      </p:sp>
      <p:graphicFrame>
        <p:nvGraphicFramePr>
          <p:cNvPr id="5" name="Table Placeholder 4">
            <a:extLst>
              <a:ext uri="{FF2B5EF4-FFF2-40B4-BE49-F238E27FC236}">
                <a16:creationId xmlns:a16="http://schemas.microsoft.com/office/drawing/2014/main" id="{7AC0848E-FFCB-4561-AAD7-5FDFF20FE45E}"/>
              </a:ext>
            </a:extLst>
          </p:cNvPr>
          <p:cNvGraphicFramePr>
            <a:graphicFrameLocks noGrp="1"/>
          </p:cNvGraphicFramePr>
          <p:nvPr>
            <p:ph type="tbl" sz="quarter" idx="13"/>
            <p:extLst>
              <p:ext uri="{D42A27DB-BD31-4B8C-83A1-F6EECF244321}">
                <p14:modId xmlns:p14="http://schemas.microsoft.com/office/powerpoint/2010/main" val="3298057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542404276"/>
                    </a:ext>
                  </a:extLst>
                </a:gridCol>
                <a:gridCol w="576072">
                  <a:extLst>
                    <a:ext uri="{9D8B030D-6E8A-4147-A177-3AD203B41FA5}">
                      <a16:colId xmlns:a16="http://schemas.microsoft.com/office/drawing/2014/main" val="245775173"/>
                    </a:ext>
                  </a:extLst>
                </a:gridCol>
                <a:gridCol w="576072">
                  <a:extLst>
                    <a:ext uri="{9D8B030D-6E8A-4147-A177-3AD203B41FA5}">
                      <a16:colId xmlns:a16="http://schemas.microsoft.com/office/drawing/2014/main" val="2310259368"/>
                    </a:ext>
                  </a:extLst>
                </a:gridCol>
                <a:gridCol w="576072">
                  <a:extLst>
                    <a:ext uri="{9D8B030D-6E8A-4147-A177-3AD203B41FA5}">
                      <a16:colId xmlns:a16="http://schemas.microsoft.com/office/drawing/2014/main" val="2742839571"/>
                    </a:ext>
                  </a:extLst>
                </a:gridCol>
                <a:gridCol w="576072">
                  <a:extLst>
                    <a:ext uri="{9D8B030D-6E8A-4147-A177-3AD203B41FA5}">
                      <a16:colId xmlns:a16="http://schemas.microsoft.com/office/drawing/2014/main" val="1129049025"/>
                    </a:ext>
                  </a:extLst>
                </a:gridCol>
                <a:gridCol w="576072">
                  <a:extLst>
                    <a:ext uri="{9D8B030D-6E8A-4147-A177-3AD203B41FA5}">
                      <a16:colId xmlns:a16="http://schemas.microsoft.com/office/drawing/2014/main" val="2544904051"/>
                    </a:ext>
                  </a:extLst>
                </a:gridCol>
                <a:gridCol w="576072">
                  <a:extLst>
                    <a:ext uri="{9D8B030D-6E8A-4147-A177-3AD203B41FA5}">
                      <a16:colId xmlns:a16="http://schemas.microsoft.com/office/drawing/2014/main" val="2256893728"/>
                    </a:ext>
                  </a:extLst>
                </a:gridCol>
                <a:gridCol w="576072">
                  <a:extLst>
                    <a:ext uri="{9D8B030D-6E8A-4147-A177-3AD203B41FA5}">
                      <a16:colId xmlns:a16="http://schemas.microsoft.com/office/drawing/2014/main" val="1679654608"/>
                    </a:ext>
                  </a:extLst>
                </a:gridCol>
                <a:gridCol w="576072">
                  <a:extLst>
                    <a:ext uri="{9D8B030D-6E8A-4147-A177-3AD203B41FA5}">
                      <a16:colId xmlns:a16="http://schemas.microsoft.com/office/drawing/2014/main" val="2199061138"/>
                    </a:ext>
                  </a:extLst>
                </a:gridCol>
                <a:gridCol w="576072">
                  <a:extLst>
                    <a:ext uri="{9D8B030D-6E8A-4147-A177-3AD203B41FA5}">
                      <a16:colId xmlns:a16="http://schemas.microsoft.com/office/drawing/2014/main" val="1676401876"/>
                    </a:ext>
                  </a:extLst>
                </a:gridCol>
                <a:gridCol w="576072">
                  <a:extLst>
                    <a:ext uri="{9D8B030D-6E8A-4147-A177-3AD203B41FA5}">
                      <a16:colId xmlns:a16="http://schemas.microsoft.com/office/drawing/2014/main" val="2254968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616423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- 2026-03-31 13:25:21</a:t>
                      </a:r>
                      <a:r>
                        <a:rPr kumimoji="0" lang="de-DE" sz="1000" b="0" i="0" u="none" strike="noStrike" kern="1200" cap="none" spc="0" normalizeH="0" baseline="0" noProof="0">
                          <a:ln>
                            <a:noFill/>
                          </a:ln>
                          <a:solidFill>
                            <a:prstClr val="black"/>
                          </a:solidFill>
                          <a:effectLst/>
                          <a:uLnTx/>
                          <a:uFillTx/>
                          <a:latin typeface="Calibri"/>
                          <a:ea typeface="+mn-ea"/>
                          <a:cs typeface="+mn-cs"/>
                        </a:rPr>
                        <a:t>
 Mit seinem Coming-out hat St. Paulis Nachwuchscoach Dobrick für Aufsehen gesorgt. Im Frauenfußball wäre dies anders gewesen - Bundestrainer Christian Wück erklärt warum. #BR24Sport #ComingOut #Fußball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025:05:46:53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22.83 %</a:t>
                      </a:r>
                    </a:p>
                  </a:txBody>
                  <a:tcPr/>
                </a:tc>
                <a:extLst>
                  <a:ext uri="{0D108BD9-81ED-4DB2-BD59-A6C34878D82A}">
                    <a16:rowId xmlns:a16="http://schemas.microsoft.com/office/drawing/2014/main" val="2059433344"/>
                  </a:ext>
                </a:extLst>
              </a:tr>
            </a:tbl>
          </a:graphicData>
        </a:graphic>
      </p:graphicFrame>
      <p:sp>
        <p:nvSpPr>
          <p:cNvPr id="4" name="Text Placeholder 3">
            <a:extLst>
              <a:ext uri="{FF2B5EF4-FFF2-40B4-BE49-F238E27FC236}">
                <a16:creationId xmlns:a16="http://schemas.microsoft.com/office/drawing/2014/main" id="{638BF1A0-C50C-4F1C-BA06-9A31E4111486}"/>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416454686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598B5-1EC1-4608-AC50-277BA6140383}"/>
              </a:ext>
            </a:extLst>
          </p:cNvPr>
          <p:cNvSpPr>
            <a:spLocks noGrp="1"/>
          </p:cNvSpPr>
          <p:nvPr>
            <p:ph type="title"/>
          </p:nvPr>
        </p:nvSpPr>
        <p:spPr/>
        <p:txBody>
          <a:bodyPr/>
          <a:lstStyle/>
          <a:p>
            <a:r>
              <a:rPr lang="en-US"/>
              <a:t>Tiktok TikTok Post-Hitliste (neu | 25.07.2024) - Sehnvolumentest | All profiles - 17 of 21</a:t>
            </a:r>
          </a:p>
        </p:txBody>
      </p:sp>
      <p:graphicFrame>
        <p:nvGraphicFramePr>
          <p:cNvPr id="5" name="Table Placeholder 4">
            <a:extLst>
              <a:ext uri="{FF2B5EF4-FFF2-40B4-BE49-F238E27FC236}">
                <a16:creationId xmlns:a16="http://schemas.microsoft.com/office/drawing/2014/main" id="{D23E2897-AF39-4641-A9AC-6827311F4DB6}"/>
              </a:ext>
            </a:extLst>
          </p:cNvPr>
          <p:cNvGraphicFramePr>
            <a:graphicFrameLocks noGrp="1"/>
          </p:cNvGraphicFramePr>
          <p:nvPr>
            <p:ph type="tbl" sz="quarter" idx="13"/>
            <p:extLst>
              <p:ext uri="{D42A27DB-BD31-4B8C-83A1-F6EECF244321}">
                <p14:modId xmlns:p14="http://schemas.microsoft.com/office/powerpoint/2010/main" val="932565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375811828"/>
                    </a:ext>
                  </a:extLst>
                </a:gridCol>
                <a:gridCol w="576072">
                  <a:extLst>
                    <a:ext uri="{9D8B030D-6E8A-4147-A177-3AD203B41FA5}">
                      <a16:colId xmlns:a16="http://schemas.microsoft.com/office/drawing/2014/main" val="3115231430"/>
                    </a:ext>
                  </a:extLst>
                </a:gridCol>
                <a:gridCol w="576072">
                  <a:extLst>
                    <a:ext uri="{9D8B030D-6E8A-4147-A177-3AD203B41FA5}">
                      <a16:colId xmlns:a16="http://schemas.microsoft.com/office/drawing/2014/main" val="2754022956"/>
                    </a:ext>
                  </a:extLst>
                </a:gridCol>
                <a:gridCol w="576072">
                  <a:extLst>
                    <a:ext uri="{9D8B030D-6E8A-4147-A177-3AD203B41FA5}">
                      <a16:colId xmlns:a16="http://schemas.microsoft.com/office/drawing/2014/main" val="2183173618"/>
                    </a:ext>
                  </a:extLst>
                </a:gridCol>
                <a:gridCol w="576072">
                  <a:extLst>
                    <a:ext uri="{9D8B030D-6E8A-4147-A177-3AD203B41FA5}">
                      <a16:colId xmlns:a16="http://schemas.microsoft.com/office/drawing/2014/main" val="972059528"/>
                    </a:ext>
                  </a:extLst>
                </a:gridCol>
                <a:gridCol w="576072">
                  <a:extLst>
                    <a:ext uri="{9D8B030D-6E8A-4147-A177-3AD203B41FA5}">
                      <a16:colId xmlns:a16="http://schemas.microsoft.com/office/drawing/2014/main" val="735910348"/>
                    </a:ext>
                  </a:extLst>
                </a:gridCol>
                <a:gridCol w="576072">
                  <a:extLst>
                    <a:ext uri="{9D8B030D-6E8A-4147-A177-3AD203B41FA5}">
                      <a16:colId xmlns:a16="http://schemas.microsoft.com/office/drawing/2014/main" val="2268436358"/>
                    </a:ext>
                  </a:extLst>
                </a:gridCol>
                <a:gridCol w="576072">
                  <a:extLst>
                    <a:ext uri="{9D8B030D-6E8A-4147-A177-3AD203B41FA5}">
                      <a16:colId xmlns:a16="http://schemas.microsoft.com/office/drawing/2014/main" val="1259708574"/>
                    </a:ext>
                  </a:extLst>
                </a:gridCol>
                <a:gridCol w="576072">
                  <a:extLst>
                    <a:ext uri="{9D8B030D-6E8A-4147-A177-3AD203B41FA5}">
                      <a16:colId xmlns:a16="http://schemas.microsoft.com/office/drawing/2014/main" val="3126406003"/>
                    </a:ext>
                  </a:extLst>
                </a:gridCol>
                <a:gridCol w="576072">
                  <a:extLst>
                    <a:ext uri="{9D8B030D-6E8A-4147-A177-3AD203B41FA5}">
                      <a16:colId xmlns:a16="http://schemas.microsoft.com/office/drawing/2014/main" val="3187281961"/>
                    </a:ext>
                  </a:extLst>
                </a:gridCol>
                <a:gridCol w="576072">
                  <a:extLst>
                    <a:ext uri="{9D8B030D-6E8A-4147-A177-3AD203B41FA5}">
                      <a16:colId xmlns:a16="http://schemas.microsoft.com/office/drawing/2014/main" val="1754764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883678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@bayern3 - 2026-04-06 09:44:27</a:t>
                      </a:r>
                      <a:r>
                        <a:rPr kumimoji="0" lang="de-DE" sz="1000" b="0" i="0" u="none" strike="noStrike" kern="1200" cap="none" spc="0" normalizeH="0" baseline="0" noProof="0">
                          <a:ln>
                            <a:noFill/>
                          </a:ln>
                          <a:solidFill>
                            <a:prstClr val="black"/>
                          </a:solidFill>
                          <a:effectLst/>
                          <a:uLnTx/>
                          <a:uFillTx/>
                          <a:latin typeface="Calibri"/>
                          <a:ea typeface="+mn-ea"/>
                          <a:cs typeface="+mn-cs"/>
                        </a:rPr>
                        <a:t>
 ✨Das Gewinnspiel ist beendet. Der Gewinner wurde bereits benachrichtigt ✨ Bock auf 1x2 Konzerttickets von @The Weeknd? Dann kommentieren ✨🐰💖 🪺 ✨ Eure Frühaufdreher Steffi und Sebastian  Teilnahmebedingungen: Ab 18 Jahren. Der Rechtsweg ist ausgeschlossen. Der Gewinner bekommt am 9. April Bescheid! #ostergeschenk #ostern #osterei #theweekndconcert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015:21:32:12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24.51 %</a:t>
                      </a:r>
                    </a:p>
                  </a:txBody>
                  <a:tcPr/>
                </a:tc>
                <a:extLst>
                  <a:ext uri="{0D108BD9-81ED-4DB2-BD59-A6C34878D82A}">
                    <a16:rowId xmlns:a16="http://schemas.microsoft.com/office/drawing/2014/main" val="2126697321"/>
                  </a:ext>
                </a:extLst>
              </a:tr>
            </a:tbl>
          </a:graphicData>
        </a:graphic>
      </p:graphicFrame>
      <p:sp>
        <p:nvSpPr>
          <p:cNvPr id="4" name="Text Placeholder 3">
            <a:extLst>
              <a:ext uri="{FF2B5EF4-FFF2-40B4-BE49-F238E27FC236}">
                <a16:creationId xmlns:a16="http://schemas.microsoft.com/office/drawing/2014/main" id="{327E1874-4B79-48B7-A0E4-DFB3E6B9E16D}"/>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3837908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626DB-03B8-4990-BF2D-C55AB77195DA}"/>
              </a:ext>
            </a:extLst>
          </p:cNvPr>
          <p:cNvSpPr>
            <a:spLocks noGrp="1"/>
          </p:cNvSpPr>
          <p:nvPr>
            <p:ph type="title"/>
          </p:nvPr>
        </p:nvSpPr>
        <p:spPr/>
        <p:txBody>
          <a:bodyPr/>
          <a:lstStyle/>
          <a:p>
            <a:r>
              <a:rPr lang="en-US"/>
              <a:t>Tiktok TikTok Post-Hitliste (neu | 25.07.2024) - Sehnvolumentest | All profiles - 18 of 21</a:t>
            </a:r>
          </a:p>
        </p:txBody>
      </p:sp>
      <p:graphicFrame>
        <p:nvGraphicFramePr>
          <p:cNvPr id="5" name="Table Placeholder 4">
            <a:extLst>
              <a:ext uri="{FF2B5EF4-FFF2-40B4-BE49-F238E27FC236}">
                <a16:creationId xmlns:a16="http://schemas.microsoft.com/office/drawing/2014/main" id="{FD247452-F121-4E8C-8C37-E677276708B5}"/>
              </a:ext>
            </a:extLst>
          </p:cNvPr>
          <p:cNvGraphicFramePr>
            <a:graphicFrameLocks noGrp="1"/>
          </p:cNvGraphicFramePr>
          <p:nvPr>
            <p:ph type="tbl" sz="quarter" idx="13"/>
            <p:extLst>
              <p:ext uri="{D42A27DB-BD31-4B8C-83A1-F6EECF244321}">
                <p14:modId xmlns:p14="http://schemas.microsoft.com/office/powerpoint/2010/main" val="813308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389965619"/>
                    </a:ext>
                  </a:extLst>
                </a:gridCol>
                <a:gridCol w="576072">
                  <a:extLst>
                    <a:ext uri="{9D8B030D-6E8A-4147-A177-3AD203B41FA5}">
                      <a16:colId xmlns:a16="http://schemas.microsoft.com/office/drawing/2014/main" val="554283457"/>
                    </a:ext>
                  </a:extLst>
                </a:gridCol>
                <a:gridCol w="576072">
                  <a:extLst>
                    <a:ext uri="{9D8B030D-6E8A-4147-A177-3AD203B41FA5}">
                      <a16:colId xmlns:a16="http://schemas.microsoft.com/office/drawing/2014/main" val="2008109695"/>
                    </a:ext>
                  </a:extLst>
                </a:gridCol>
                <a:gridCol w="576072">
                  <a:extLst>
                    <a:ext uri="{9D8B030D-6E8A-4147-A177-3AD203B41FA5}">
                      <a16:colId xmlns:a16="http://schemas.microsoft.com/office/drawing/2014/main" val="3689184511"/>
                    </a:ext>
                  </a:extLst>
                </a:gridCol>
                <a:gridCol w="576072">
                  <a:extLst>
                    <a:ext uri="{9D8B030D-6E8A-4147-A177-3AD203B41FA5}">
                      <a16:colId xmlns:a16="http://schemas.microsoft.com/office/drawing/2014/main" val="595683824"/>
                    </a:ext>
                  </a:extLst>
                </a:gridCol>
                <a:gridCol w="576072">
                  <a:extLst>
                    <a:ext uri="{9D8B030D-6E8A-4147-A177-3AD203B41FA5}">
                      <a16:colId xmlns:a16="http://schemas.microsoft.com/office/drawing/2014/main" val="3114158514"/>
                    </a:ext>
                  </a:extLst>
                </a:gridCol>
                <a:gridCol w="576072">
                  <a:extLst>
                    <a:ext uri="{9D8B030D-6E8A-4147-A177-3AD203B41FA5}">
                      <a16:colId xmlns:a16="http://schemas.microsoft.com/office/drawing/2014/main" val="1126163583"/>
                    </a:ext>
                  </a:extLst>
                </a:gridCol>
                <a:gridCol w="576072">
                  <a:extLst>
                    <a:ext uri="{9D8B030D-6E8A-4147-A177-3AD203B41FA5}">
                      <a16:colId xmlns:a16="http://schemas.microsoft.com/office/drawing/2014/main" val="3302987945"/>
                    </a:ext>
                  </a:extLst>
                </a:gridCol>
                <a:gridCol w="576072">
                  <a:extLst>
                    <a:ext uri="{9D8B030D-6E8A-4147-A177-3AD203B41FA5}">
                      <a16:colId xmlns:a16="http://schemas.microsoft.com/office/drawing/2014/main" val="4162933252"/>
                    </a:ext>
                  </a:extLst>
                </a:gridCol>
                <a:gridCol w="576072">
                  <a:extLst>
                    <a:ext uri="{9D8B030D-6E8A-4147-A177-3AD203B41FA5}">
                      <a16:colId xmlns:a16="http://schemas.microsoft.com/office/drawing/2014/main" val="1570726439"/>
                    </a:ext>
                  </a:extLst>
                </a:gridCol>
                <a:gridCol w="576072">
                  <a:extLst>
                    <a:ext uri="{9D8B030D-6E8A-4147-A177-3AD203B41FA5}">
                      <a16:colId xmlns:a16="http://schemas.microsoft.com/office/drawing/2014/main" val="64081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681010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@quer_vom_br - 2026-04-03 13:35:00</a:t>
                      </a:r>
                      <a:r>
                        <a:rPr kumimoji="0" lang="de-DE" sz="1000" b="0" i="0" u="none" strike="noStrike" kern="1200" cap="none" spc="0" normalizeH="0" baseline="0" noProof="0">
                          <a:ln>
                            <a:noFill/>
                          </a:ln>
                          <a:solidFill>
                            <a:prstClr val="black"/>
                          </a:solidFill>
                          <a:effectLst/>
                          <a:uLnTx/>
                          <a:uFillTx/>
                          <a:latin typeface="Calibri"/>
                          <a:ea typeface="+mn-ea"/>
                          <a:cs typeface="+mn-cs"/>
                        </a:rPr>
                        <a:t>
 Ein Rentnerehepaar aus Flintsbach am Inn bei Rosenheim möchte gerne dort beerdigt werden, wo es wohnt. Ein altes Familiengrab in Amberg, über zwei Autostunden entfernt, wollen sie deshalb aufgeben. Vom Friedhofsamt kommt darauf eine hohe Rechnung: 23.000 Euro sollen sie bezahlen, um das Grab an die Stadt Amberg abzugeben – denn es ist denkmalgeschützt. Und damit kann man es nicht einfach auflösen, sondern muss es pflegen… bis in alle Ewigkeit. Ob man nun will oder nicht. #quervombr #deutschlandtiktok #politik #friedhof #recht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108:14:19:24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30.69 %</a:t>
                      </a:r>
                    </a:p>
                  </a:txBody>
                  <a:tcPr/>
                </a:tc>
                <a:extLst>
                  <a:ext uri="{0D108BD9-81ED-4DB2-BD59-A6C34878D82A}">
                    <a16:rowId xmlns:a16="http://schemas.microsoft.com/office/drawing/2014/main" val="1246981932"/>
                  </a:ext>
                </a:extLst>
              </a:tr>
            </a:tbl>
          </a:graphicData>
        </a:graphic>
      </p:graphicFrame>
      <p:sp>
        <p:nvSpPr>
          <p:cNvPr id="4" name="Text Placeholder 3">
            <a:extLst>
              <a:ext uri="{FF2B5EF4-FFF2-40B4-BE49-F238E27FC236}">
                <a16:creationId xmlns:a16="http://schemas.microsoft.com/office/drawing/2014/main" id="{E25A30D6-4398-460F-A315-2C8E5E661A55}"/>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211029782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5857F-BA4C-49F5-91F1-EEAA71EC01A1}"/>
              </a:ext>
            </a:extLst>
          </p:cNvPr>
          <p:cNvSpPr>
            <a:spLocks noGrp="1"/>
          </p:cNvSpPr>
          <p:nvPr>
            <p:ph type="title"/>
          </p:nvPr>
        </p:nvSpPr>
        <p:spPr/>
        <p:txBody>
          <a:bodyPr/>
          <a:lstStyle/>
          <a:p>
            <a:r>
              <a:rPr lang="en-US"/>
              <a:t>Tiktok TikTok Post-Hitliste (neu | 25.07.2024) - Sehnvolumentest | All profiles - 19 of 21</a:t>
            </a:r>
          </a:p>
        </p:txBody>
      </p:sp>
      <p:graphicFrame>
        <p:nvGraphicFramePr>
          <p:cNvPr id="5" name="Table Placeholder 4">
            <a:extLst>
              <a:ext uri="{FF2B5EF4-FFF2-40B4-BE49-F238E27FC236}">
                <a16:creationId xmlns:a16="http://schemas.microsoft.com/office/drawing/2014/main" id="{8C37726C-53F9-48CD-8167-62A01BFEE8BB}"/>
              </a:ext>
            </a:extLst>
          </p:cNvPr>
          <p:cNvGraphicFramePr>
            <a:graphicFrameLocks noGrp="1"/>
          </p:cNvGraphicFramePr>
          <p:nvPr>
            <p:ph type="tbl" sz="quarter" idx="13"/>
            <p:extLst>
              <p:ext uri="{D42A27DB-BD31-4B8C-83A1-F6EECF244321}">
                <p14:modId xmlns:p14="http://schemas.microsoft.com/office/powerpoint/2010/main" val="2420374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841183818"/>
                    </a:ext>
                  </a:extLst>
                </a:gridCol>
                <a:gridCol w="576072">
                  <a:extLst>
                    <a:ext uri="{9D8B030D-6E8A-4147-A177-3AD203B41FA5}">
                      <a16:colId xmlns:a16="http://schemas.microsoft.com/office/drawing/2014/main" val="4204483148"/>
                    </a:ext>
                  </a:extLst>
                </a:gridCol>
                <a:gridCol w="576072">
                  <a:extLst>
                    <a:ext uri="{9D8B030D-6E8A-4147-A177-3AD203B41FA5}">
                      <a16:colId xmlns:a16="http://schemas.microsoft.com/office/drawing/2014/main" val="2695014744"/>
                    </a:ext>
                  </a:extLst>
                </a:gridCol>
                <a:gridCol w="576072">
                  <a:extLst>
                    <a:ext uri="{9D8B030D-6E8A-4147-A177-3AD203B41FA5}">
                      <a16:colId xmlns:a16="http://schemas.microsoft.com/office/drawing/2014/main" val="4075616007"/>
                    </a:ext>
                  </a:extLst>
                </a:gridCol>
                <a:gridCol w="576072">
                  <a:extLst>
                    <a:ext uri="{9D8B030D-6E8A-4147-A177-3AD203B41FA5}">
                      <a16:colId xmlns:a16="http://schemas.microsoft.com/office/drawing/2014/main" val="121081571"/>
                    </a:ext>
                  </a:extLst>
                </a:gridCol>
                <a:gridCol w="576072">
                  <a:extLst>
                    <a:ext uri="{9D8B030D-6E8A-4147-A177-3AD203B41FA5}">
                      <a16:colId xmlns:a16="http://schemas.microsoft.com/office/drawing/2014/main" val="4250441142"/>
                    </a:ext>
                  </a:extLst>
                </a:gridCol>
                <a:gridCol w="576072">
                  <a:extLst>
                    <a:ext uri="{9D8B030D-6E8A-4147-A177-3AD203B41FA5}">
                      <a16:colId xmlns:a16="http://schemas.microsoft.com/office/drawing/2014/main" val="80274515"/>
                    </a:ext>
                  </a:extLst>
                </a:gridCol>
                <a:gridCol w="576072">
                  <a:extLst>
                    <a:ext uri="{9D8B030D-6E8A-4147-A177-3AD203B41FA5}">
                      <a16:colId xmlns:a16="http://schemas.microsoft.com/office/drawing/2014/main" val="4015863195"/>
                    </a:ext>
                  </a:extLst>
                </a:gridCol>
                <a:gridCol w="576072">
                  <a:extLst>
                    <a:ext uri="{9D8B030D-6E8A-4147-A177-3AD203B41FA5}">
                      <a16:colId xmlns:a16="http://schemas.microsoft.com/office/drawing/2014/main" val="2712501186"/>
                    </a:ext>
                  </a:extLst>
                </a:gridCol>
                <a:gridCol w="576072">
                  <a:extLst>
                    <a:ext uri="{9D8B030D-6E8A-4147-A177-3AD203B41FA5}">
                      <a16:colId xmlns:a16="http://schemas.microsoft.com/office/drawing/2014/main" val="3022834859"/>
                    </a:ext>
                  </a:extLst>
                </a:gridCol>
                <a:gridCol w="576072">
                  <a:extLst>
                    <a:ext uri="{9D8B030D-6E8A-4147-A177-3AD203B41FA5}">
                      <a16:colId xmlns:a16="http://schemas.microsoft.com/office/drawing/2014/main" val="3852040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1133929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@bestofpulsreportage - 2026-04-08 16:00:10</a:t>
                      </a:r>
                      <a:r>
                        <a:rPr kumimoji="0" lang="de-DE" sz="1000" b="0" i="0" u="none" strike="noStrike" kern="1200" cap="none" spc="0" normalizeH="0" baseline="0" noProof="0">
                          <a:ln>
                            <a:noFill/>
                          </a:ln>
                          <a:solidFill>
                            <a:prstClr val="black"/>
                          </a:solidFill>
                          <a:effectLst/>
                          <a:uLnTx/>
                          <a:uFillTx/>
                          <a:latin typeface="Calibri"/>
                          <a:ea typeface="+mn-ea"/>
                          <a:cs typeface="+mn-cs"/>
                        </a:rPr>
                        <a:t>
 Hinweis: Diese PULS Reportage wurde bereits 2021 produziert und veröffentlicht – zum heutigen Zeitpunkt (April 2026) fallen die BAföG-Bedarfssätze höher aus. Das BAföG, also das Bundesausbildungsförderungsgesetz, ist für viele Studierende wichtig, um sich ein Studium überhaupt leisten zu können. Aber immer weniger Studis bekommen überhaupt BAföG, geschweige denn den BAföG-Höchstsatz. Lebt man dann noch in einer Großstadt wie München, bleibt neben der Miete meist nur noch wenig übrig. Aber wie ist es dort von BAföG zu leben und welche Schwierigkeiten gibt es? Deckt das Darlehen noch alle Kosten ab, die das Studileben mit sich bringt? Genau das fragt sich PULS Reporterin Nadine Hadad. Sie versucht eine Woche lang mit dem BAföG auszukommen. Um herauszufinden, wie das Studium mit BAföG langfristig aussieht und welche Probleme es dabei gibt, trifft sie Sebastian aus der PULS Reportage Community, der ihr einen Einblick in seinen BAföG-Alltag gibt. Mit Svenja Thelen von der DGB-Jugend Bayern hat sie über den BAföG-Status quo gesprochen, nötige Änderungen diskutiert und am Ende das Bildungsministerium mit der Kritik konfrontiert. Reicht das BAföG aus, um über die Runden zu kommen und was antwortet ihr das Bildungsministerium? PULS Reportage vom 22.09.2021. Dieses Video ist werbefrei dank deines Rundfunkbeitrags. #pulsreportage #reportage #bafög #studium #semesterbeginn #geld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063:19:36:17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12.86 %</a:t>
                      </a:r>
                    </a:p>
                  </a:txBody>
                  <a:tcPr/>
                </a:tc>
                <a:extLst>
                  <a:ext uri="{0D108BD9-81ED-4DB2-BD59-A6C34878D82A}">
                    <a16:rowId xmlns:a16="http://schemas.microsoft.com/office/drawing/2014/main" val="3326615828"/>
                  </a:ext>
                </a:extLst>
              </a:tr>
            </a:tbl>
          </a:graphicData>
        </a:graphic>
      </p:graphicFrame>
      <p:sp>
        <p:nvSpPr>
          <p:cNvPr id="4" name="Text Placeholder 3">
            <a:extLst>
              <a:ext uri="{FF2B5EF4-FFF2-40B4-BE49-F238E27FC236}">
                <a16:creationId xmlns:a16="http://schemas.microsoft.com/office/drawing/2014/main" id="{8C4FD01E-D0A8-4B33-852E-64EA09A95C40}"/>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287650599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0A55B-A1B3-44D0-94B8-F1F0987CF093}"/>
              </a:ext>
            </a:extLst>
          </p:cNvPr>
          <p:cNvSpPr>
            <a:spLocks noGrp="1"/>
          </p:cNvSpPr>
          <p:nvPr>
            <p:ph type="title"/>
          </p:nvPr>
        </p:nvSpPr>
        <p:spPr/>
        <p:txBody>
          <a:bodyPr/>
          <a:lstStyle/>
          <a:p>
            <a:r>
              <a:rPr lang="en-US"/>
              <a:t>Tiktok TikTok Post-Hitliste (neu | 25.07.2024) - Sehnvolumentest | All profiles - 20 of 21</a:t>
            </a:r>
          </a:p>
        </p:txBody>
      </p:sp>
      <p:graphicFrame>
        <p:nvGraphicFramePr>
          <p:cNvPr id="5" name="Table Placeholder 4">
            <a:extLst>
              <a:ext uri="{FF2B5EF4-FFF2-40B4-BE49-F238E27FC236}">
                <a16:creationId xmlns:a16="http://schemas.microsoft.com/office/drawing/2014/main" id="{42C710B7-0F61-438D-A056-206BB2307B8A}"/>
              </a:ext>
            </a:extLst>
          </p:cNvPr>
          <p:cNvGraphicFramePr>
            <a:graphicFrameLocks noGrp="1"/>
          </p:cNvGraphicFramePr>
          <p:nvPr>
            <p:ph type="tbl" sz="quarter" idx="13"/>
            <p:extLst>
              <p:ext uri="{D42A27DB-BD31-4B8C-83A1-F6EECF244321}">
                <p14:modId xmlns:p14="http://schemas.microsoft.com/office/powerpoint/2010/main" val="1158160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009073029"/>
                    </a:ext>
                  </a:extLst>
                </a:gridCol>
                <a:gridCol w="576072">
                  <a:extLst>
                    <a:ext uri="{9D8B030D-6E8A-4147-A177-3AD203B41FA5}">
                      <a16:colId xmlns:a16="http://schemas.microsoft.com/office/drawing/2014/main" val="1755844717"/>
                    </a:ext>
                  </a:extLst>
                </a:gridCol>
                <a:gridCol w="576072">
                  <a:extLst>
                    <a:ext uri="{9D8B030D-6E8A-4147-A177-3AD203B41FA5}">
                      <a16:colId xmlns:a16="http://schemas.microsoft.com/office/drawing/2014/main" val="3187819102"/>
                    </a:ext>
                  </a:extLst>
                </a:gridCol>
                <a:gridCol w="576072">
                  <a:extLst>
                    <a:ext uri="{9D8B030D-6E8A-4147-A177-3AD203B41FA5}">
                      <a16:colId xmlns:a16="http://schemas.microsoft.com/office/drawing/2014/main" val="1929916423"/>
                    </a:ext>
                  </a:extLst>
                </a:gridCol>
                <a:gridCol w="576072">
                  <a:extLst>
                    <a:ext uri="{9D8B030D-6E8A-4147-A177-3AD203B41FA5}">
                      <a16:colId xmlns:a16="http://schemas.microsoft.com/office/drawing/2014/main" val="1668657293"/>
                    </a:ext>
                  </a:extLst>
                </a:gridCol>
                <a:gridCol w="576072">
                  <a:extLst>
                    <a:ext uri="{9D8B030D-6E8A-4147-A177-3AD203B41FA5}">
                      <a16:colId xmlns:a16="http://schemas.microsoft.com/office/drawing/2014/main" val="535128889"/>
                    </a:ext>
                  </a:extLst>
                </a:gridCol>
                <a:gridCol w="576072">
                  <a:extLst>
                    <a:ext uri="{9D8B030D-6E8A-4147-A177-3AD203B41FA5}">
                      <a16:colId xmlns:a16="http://schemas.microsoft.com/office/drawing/2014/main" val="292634651"/>
                    </a:ext>
                  </a:extLst>
                </a:gridCol>
                <a:gridCol w="576072">
                  <a:extLst>
                    <a:ext uri="{9D8B030D-6E8A-4147-A177-3AD203B41FA5}">
                      <a16:colId xmlns:a16="http://schemas.microsoft.com/office/drawing/2014/main" val="2255002946"/>
                    </a:ext>
                  </a:extLst>
                </a:gridCol>
                <a:gridCol w="576072">
                  <a:extLst>
                    <a:ext uri="{9D8B030D-6E8A-4147-A177-3AD203B41FA5}">
                      <a16:colId xmlns:a16="http://schemas.microsoft.com/office/drawing/2014/main" val="1867276817"/>
                    </a:ext>
                  </a:extLst>
                </a:gridCol>
                <a:gridCol w="576072">
                  <a:extLst>
                    <a:ext uri="{9D8B030D-6E8A-4147-A177-3AD203B41FA5}">
                      <a16:colId xmlns:a16="http://schemas.microsoft.com/office/drawing/2014/main" val="18689987"/>
                    </a:ext>
                  </a:extLst>
                </a:gridCol>
                <a:gridCol w="576072">
                  <a:extLst>
                    <a:ext uri="{9D8B030D-6E8A-4147-A177-3AD203B41FA5}">
                      <a16:colId xmlns:a16="http://schemas.microsoft.com/office/drawing/2014/main" val="96729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2555515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- 2026-04-01 14:43:20</a:t>
                      </a:r>
                      <a:r>
                        <a:rPr kumimoji="0" lang="de-DE" sz="1000" b="0" i="0" u="none" strike="noStrike" kern="1200" cap="none" spc="0" normalizeH="0" baseline="0" noProof="0">
                          <a:ln>
                            <a:noFill/>
                          </a:ln>
                          <a:solidFill>
                            <a:prstClr val="black"/>
                          </a:solidFill>
                          <a:effectLst/>
                          <a:uLnTx/>
                          <a:uFillTx/>
                          <a:latin typeface="Calibri"/>
                          <a:ea typeface="+mn-ea"/>
                          <a:cs typeface="+mn-cs"/>
                        </a:rPr>
                        <a:t>
 EHC-Spieler Fabio Wagner sorgt beim Skandalspiel in Ingolstadt für ein vorzeitiges Ende. Der Nationalspieler checkte den ERC-Verteidiger Edwin Tropmann gegen den Kopf. Tropmann blieb danach bewusstlos liegen. Die Schiedsrichter ließen die Uhr herunterlaufen. Einen Tag darauf äußerte sich Wagner per Videobotschaft zu dem Vorfall. #BR24Sport #DEL #Tropmann #Wagner #EHCERC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030:10:16:02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28.68 %</a:t>
                      </a:r>
                    </a:p>
                  </a:txBody>
                  <a:tcPr/>
                </a:tc>
                <a:extLst>
                  <a:ext uri="{0D108BD9-81ED-4DB2-BD59-A6C34878D82A}">
                    <a16:rowId xmlns:a16="http://schemas.microsoft.com/office/drawing/2014/main" val="1072934314"/>
                  </a:ext>
                </a:extLst>
              </a:tr>
            </a:tbl>
          </a:graphicData>
        </a:graphic>
      </p:graphicFrame>
      <p:sp>
        <p:nvSpPr>
          <p:cNvPr id="4" name="Text Placeholder 3">
            <a:extLst>
              <a:ext uri="{FF2B5EF4-FFF2-40B4-BE49-F238E27FC236}">
                <a16:creationId xmlns:a16="http://schemas.microsoft.com/office/drawing/2014/main" id="{78F00535-8311-44A3-8DCA-E891B7627F9B}"/>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420913177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93613-25F0-47E0-BF69-A0B12664571B}"/>
              </a:ext>
            </a:extLst>
          </p:cNvPr>
          <p:cNvSpPr>
            <a:spLocks noGrp="1"/>
          </p:cNvSpPr>
          <p:nvPr>
            <p:ph type="title"/>
          </p:nvPr>
        </p:nvSpPr>
        <p:spPr/>
        <p:txBody>
          <a:bodyPr/>
          <a:lstStyle/>
          <a:p>
            <a:r>
              <a:rPr lang="en-US"/>
              <a:t>Tiktok TikTok Post-Hitliste (neu | 25.07.2024) - Sehnvolumentest | All profiles - 21 of 21</a:t>
            </a:r>
          </a:p>
        </p:txBody>
      </p:sp>
      <p:graphicFrame>
        <p:nvGraphicFramePr>
          <p:cNvPr id="5" name="Table Placeholder 4">
            <a:extLst>
              <a:ext uri="{FF2B5EF4-FFF2-40B4-BE49-F238E27FC236}">
                <a16:creationId xmlns:a16="http://schemas.microsoft.com/office/drawing/2014/main" id="{2E318EAA-3832-4129-8191-8A95820A40BD}"/>
              </a:ext>
            </a:extLst>
          </p:cNvPr>
          <p:cNvGraphicFramePr>
            <a:graphicFrameLocks noGrp="1"/>
          </p:cNvGraphicFramePr>
          <p:nvPr>
            <p:ph type="tbl" sz="quarter" idx="13"/>
            <p:extLst>
              <p:ext uri="{D42A27DB-BD31-4B8C-83A1-F6EECF244321}">
                <p14:modId xmlns:p14="http://schemas.microsoft.com/office/powerpoint/2010/main" val="466449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513984771"/>
                    </a:ext>
                  </a:extLst>
                </a:gridCol>
                <a:gridCol w="576072">
                  <a:extLst>
                    <a:ext uri="{9D8B030D-6E8A-4147-A177-3AD203B41FA5}">
                      <a16:colId xmlns:a16="http://schemas.microsoft.com/office/drawing/2014/main" val="1956741747"/>
                    </a:ext>
                  </a:extLst>
                </a:gridCol>
                <a:gridCol w="576072">
                  <a:extLst>
                    <a:ext uri="{9D8B030D-6E8A-4147-A177-3AD203B41FA5}">
                      <a16:colId xmlns:a16="http://schemas.microsoft.com/office/drawing/2014/main" val="1168299823"/>
                    </a:ext>
                  </a:extLst>
                </a:gridCol>
                <a:gridCol w="576072">
                  <a:extLst>
                    <a:ext uri="{9D8B030D-6E8A-4147-A177-3AD203B41FA5}">
                      <a16:colId xmlns:a16="http://schemas.microsoft.com/office/drawing/2014/main" val="2121457793"/>
                    </a:ext>
                  </a:extLst>
                </a:gridCol>
                <a:gridCol w="576072">
                  <a:extLst>
                    <a:ext uri="{9D8B030D-6E8A-4147-A177-3AD203B41FA5}">
                      <a16:colId xmlns:a16="http://schemas.microsoft.com/office/drawing/2014/main" val="940880327"/>
                    </a:ext>
                  </a:extLst>
                </a:gridCol>
                <a:gridCol w="576072">
                  <a:extLst>
                    <a:ext uri="{9D8B030D-6E8A-4147-A177-3AD203B41FA5}">
                      <a16:colId xmlns:a16="http://schemas.microsoft.com/office/drawing/2014/main" val="1259243729"/>
                    </a:ext>
                  </a:extLst>
                </a:gridCol>
                <a:gridCol w="576072">
                  <a:extLst>
                    <a:ext uri="{9D8B030D-6E8A-4147-A177-3AD203B41FA5}">
                      <a16:colId xmlns:a16="http://schemas.microsoft.com/office/drawing/2014/main" val="3430270379"/>
                    </a:ext>
                  </a:extLst>
                </a:gridCol>
                <a:gridCol w="576072">
                  <a:extLst>
                    <a:ext uri="{9D8B030D-6E8A-4147-A177-3AD203B41FA5}">
                      <a16:colId xmlns:a16="http://schemas.microsoft.com/office/drawing/2014/main" val="3401553964"/>
                    </a:ext>
                  </a:extLst>
                </a:gridCol>
                <a:gridCol w="576072">
                  <a:extLst>
                    <a:ext uri="{9D8B030D-6E8A-4147-A177-3AD203B41FA5}">
                      <a16:colId xmlns:a16="http://schemas.microsoft.com/office/drawing/2014/main" val="3691213762"/>
                    </a:ext>
                  </a:extLst>
                </a:gridCol>
                <a:gridCol w="576072">
                  <a:extLst>
                    <a:ext uri="{9D8B030D-6E8A-4147-A177-3AD203B41FA5}">
                      <a16:colId xmlns:a16="http://schemas.microsoft.com/office/drawing/2014/main" val="3842950906"/>
                    </a:ext>
                  </a:extLst>
                </a:gridCol>
                <a:gridCol w="576072">
                  <a:extLst>
                    <a:ext uri="{9D8B030D-6E8A-4147-A177-3AD203B41FA5}">
                      <a16:colId xmlns:a16="http://schemas.microsoft.com/office/drawing/2014/main" val="1867674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Einzelne Zuschauer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Interaktionsrate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Sehdauer (h:m:s)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Ø Wiedergabedauer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Anteil kompletter Views</a:t>
                      </a:r>
                    </a:p>
                  </a:txBody>
                  <a:tcPr/>
                </a:tc>
                <a:extLst>
                  <a:ext uri="{0D108BD9-81ED-4DB2-BD59-A6C34878D82A}">
                    <a16:rowId xmlns:a16="http://schemas.microsoft.com/office/drawing/2014/main" val="1227803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@quer_vom_br - 2026-04-07 13:55:00</a:t>
                      </a:r>
                      <a:r>
                        <a:rPr kumimoji="0" lang="de-DE" sz="1000" b="0" i="0" u="none" strike="noStrike" kern="1200" cap="none" spc="0" normalizeH="0" baseline="0" noProof="0">
                          <a:ln>
                            <a:noFill/>
                          </a:ln>
                          <a:solidFill>
                            <a:prstClr val="black"/>
                          </a:solidFill>
                          <a:effectLst/>
                          <a:uLnTx/>
                          <a:uFillTx/>
                          <a:latin typeface="Calibri"/>
                          <a:ea typeface="+mn-ea"/>
                          <a:cs typeface="+mn-cs"/>
                        </a:rPr>
                        <a:t>
 TEIL 2: Unser Wirschafts-, Jagd-, und Holzofenminister Hubert Aiwanger setzt zur Lösung gegenwärtiger Energieprobleme eher auf klassischer Methoden. Haben Sie zum Beispiel schon mal über einen Holzofen und ein schönes Wolfsfell nachgedacht.  #quervombr #deutschlandtiktok #politik #heizen #kosten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059:17:21:27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2.22 %</a:t>
                      </a:r>
                    </a:p>
                  </a:txBody>
                  <a:tcPr/>
                </a:tc>
                <a:extLst>
                  <a:ext uri="{0D108BD9-81ED-4DB2-BD59-A6C34878D82A}">
                    <a16:rowId xmlns:a16="http://schemas.microsoft.com/office/drawing/2014/main" val="1450435504"/>
                  </a:ext>
                </a:extLst>
              </a:tr>
            </a:tbl>
          </a:graphicData>
        </a:graphic>
      </p:graphicFrame>
      <p:sp>
        <p:nvSpPr>
          <p:cNvPr id="4" name="Text Placeholder 3">
            <a:extLst>
              <a:ext uri="{FF2B5EF4-FFF2-40B4-BE49-F238E27FC236}">
                <a16:creationId xmlns:a16="http://schemas.microsoft.com/office/drawing/2014/main" id="{D76DCAFD-3FF3-4E63-B60A-8CBF3B3EF855}"/>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49223390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94272-BFD1-4663-B56E-D9870F90F84E}"/>
              </a:ext>
            </a:extLst>
          </p:cNvPr>
          <p:cNvSpPr>
            <a:spLocks noGrp="1"/>
          </p:cNvSpPr>
          <p:nvPr>
            <p:ph type="title"/>
          </p:nvPr>
        </p:nvSpPr>
        <p:spPr/>
        <p:txBody>
          <a:bodyPr/>
          <a:lstStyle/>
          <a:p>
            <a:r>
              <a:rPr lang="en-US"/>
              <a:t>Youtube YouTube Videos (YouTube Studio Perspektive) - official | All profiles - 1 of 7</a:t>
            </a:r>
          </a:p>
        </p:txBody>
      </p:sp>
      <p:graphicFrame>
        <p:nvGraphicFramePr>
          <p:cNvPr id="5" name="Table Placeholder 4">
            <a:extLst>
              <a:ext uri="{FF2B5EF4-FFF2-40B4-BE49-F238E27FC236}">
                <a16:creationId xmlns:a16="http://schemas.microsoft.com/office/drawing/2014/main" id="{840E9D3E-3794-4BB3-BCC5-09174308230E}"/>
              </a:ext>
            </a:extLst>
          </p:cNvPr>
          <p:cNvGraphicFramePr>
            <a:graphicFrameLocks noGrp="1"/>
          </p:cNvGraphicFramePr>
          <p:nvPr>
            <p:ph type="tbl" sz="quarter" idx="13"/>
            <p:extLst>
              <p:ext uri="{D42A27DB-BD31-4B8C-83A1-F6EECF244321}">
                <p14:modId xmlns:p14="http://schemas.microsoft.com/office/powerpoint/2010/main" val="3746914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42406400"/>
                    </a:ext>
                  </a:extLst>
                </a:gridCol>
                <a:gridCol w="411480">
                  <a:extLst>
                    <a:ext uri="{9D8B030D-6E8A-4147-A177-3AD203B41FA5}">
                      <a16:colId xmlns:a16="http://schemas.microsoft.com/office/drawing/2014/main" val="975961311"/>
                    </a:ext>
                  </a:extLst>
                </a:gridCol>
                <a:gridCol w="411480">
                  <a:extLst>
                    <a:ext uri="{9D8B030D-6E8A-4147-A177-3AD203B41FA5}">
                      <a16:colId xmlns:a16="http://schemas.microsoft.com/office/drawing/2014/main" val="1701271093"/>
                    </a:ext>
                  </a:extLst>
                </a:gridCol>
                <a:gridCol w="411480">
                  <a:extLst>
                    <a:ext uri="{9D8B030D-6E8A-4147-A177-3AD203B41FA5}">
                      <a16:colId xmlns:a16="http://schemas.microsoft.com/office/drawing/2014/main" val="2519843920"/>
                    </a:ext>
                  </a:extLst>
                </a:gridCol>
                <a:gridCol w="411480">
                  <a:extLst>
                    <a:ext uri="{9D8B030D-6E8A-4147-A177-3AD203B41FA5}">
                      <a16:colId xmlns:a16="http://schemas.microsoft.com/office/drawing/2014/main" val="1637771355"/>
                    </a:ext>
                  </a:extLst>
                </a:gridCol>
                <a:gridCol w="411480">
                  <a:extLst>
                    <a:ext uri="{9D8B030D-6E8A-4147-A177-3AD203B41FA5}">
                      <a16:colId xmlns:a16="http://schemas.microsoft.com/office/drawing/2014/main" val="1243694549"/>
                    </a:ext>
                  </a:extLst>
                </a:gridCol>
                <a:gridCol w="411480">
                  <a:extLst>
                    <a:ext uri="{9D8B030D-6E8A-4147-A177-3AD203B41FA5}">
                      <a16:colId xmlns:a16="http://schemas.microsoft.com/office/drawing/2014/main" val="928862672"/>
                    </a:ext>
                  </a:extLst>
                </a:gridCol>
                <a:gridCol w="411480">
                  <a:extLst>
                    <a:ext uri="{9D8B030D-6E8A-4147-A177-3AD203B41FA5}">
                      <a16:colId xmlns:a16="http://schemas.microsoft.com/office/drawing/2014/main" val="3575669852"/>
                    </a:ext>
                  </a:extLst>
                </a:gridCol>
                <a:gridCol w="411480">
                  <a:extLst>
                    <a:ext uri="{9D8B030D-6E8A-4147-A177-3AD203B41FA5}">
                      <a16:colId xmlns:a16="http://schemas.microsoft.com/office/drawing/2014/main" val="2789754435"/>
                    </a:ext>
                  </a:extLst>
                </a:gridCol>
                <a:gridCol w="411480">
                  <a:extLst>
                    <a:ext uri="{9D8B030D-6E8A-4147-A177-3AD203B41FA5}">
                      <a16:colId xmlns:a16="http://schemas.microsoft.com/office/drawing/2014/main" val="3341296512"/>
                    </a:ext>
                  </a:extLst>
                </a:gridCol>
                <a:gridCol w="411480">
                  <a:extLst>
                    <a:ext uri="{9D8B030D-6E8A-4147-A177-3AD203B41FA5}">
                      <a16:colId xmlns:a16="http://schemas.microsoft.com/office/drawing/2014/main" val="3479752472"/>
                    </a:ext>
                  </a:extLst>
                </a:gridCol>
                <a:gridCol w="411480">
                  <a:extLst>
                    <a:ext uri="{9D8B030D-6E8A-4147-A177-3AD203B41FA5}">
                      <a16:colId xmlns:a16="http://schemas.microsoft.com/office/drawing/2014/main" val="763830875"/>
                    </a:ext>
                  </a:extLst>
                </a:gridCol>
                <a:gridCol w="411480">
                  <a:extLst>
                    <a:ext uri="{9D8B030D-6E8A-4147-A177-3AD203B41FA5}">
                      <a16:colId xmlns:a16="http://schemas.microsoft.com/office/drawing/2014/main" val="4005735046"/>
                    </a:ext>
                  </a:extLst>
                </a:gridCol>
                <a:gridCol w="411480">
                  <a:extLst>
                    <a:ext uri="{9D8B030D-6E8A-4147-A177-3AD203B41FA5}">
                      <a16:colId xmlns:a16="http://schemas.microsoft.com/office/drawing/2014/main" val="3322604338"/>
                    </a:ext>
                  </a:extLst>
                </a:gridCol>
                <a:gridCol w="411480">
                  <a:extLst>
                    <a:ext uri="{9D8B030D-6E8A-4147-A177-3AD203B41FA5}">
                      <a16:colId xmlns:a16="http://schemas.microsoft.com/office/drawing/2014/main" val="534251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(Aktive Wiedergaben)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071708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Weltspiegel - 2026-03-26 13:00:47</a:t>
                      </a:r>
                      <a:r>
                        <a:rPr kumimoji="0" lang="de-DE" sz="1000" b="0" i="0" u="none" strike="noStrike" kern="1200" cap="none" spc="0" normalizeH="0" baseline="0" noProof="0">
                          <a:ln>
                            <a:noFill/>
                          </a:ln>
                          <a:solidFill>
                            <a:prstClr val="black"/>
                          </a:solidFill>
                          <a:effectLst/>
                          <a:uLnTx/>
                          <a:uFillTx/>
                          <a:latin typeface="Calibri"/>
                          <a:ea typeface="+mn-ea"/>
                          <a:cs typeface="+mn-cs"/>
                        </a:rPr>
                        <a:t>
 Piloten riskieren ihr Leben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extLst>
                  <a:ext uri="{0D108BD9-81ED-4DB2-BD59-A6C34878D82A}">
                    <a16:rowId xmlns:a16="http://schemas.microsoft.com/office/drawing/2014/main" val="3749726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- 2026-03-26 13:01:00</a:t>
                      </a:r>
                      <a:r>
                        <a:rPr kumimoji="0" lang="de-DE" sz="1000" b="0" i="0" u="none" strike="noStrike" kern="1200" cap="none" spc="0" normalizeH="0" baseline="0" noProof="0">
                          <a:ln>
                            <a:noFill/>
                          </a:ln>
                          <a:solidFill>
                            <a:prstClr val="black"/>
                          </a:solidFill>
                          <a:effectLst/>
                          <a:uLnTx/>
                          <a:uFillTx/>
                          <a:latin typeface="Calibri"/>
                          <a:ea typeface="+mn-ea"/>
                          <a:cs typeface="+mn-cs"/>
                        </a:rPr>
                        <a:t>
 Zweite Karriere als Zimmermann?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1750088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- 2026-03-27 23:00:27</a:t>
                      </a:r>
                      <a:r>
                        <a:rPr kumimoji="0" lang="de-DE" sz="1000" b="0" i="0" u="none" strike="noStrike" kern="1200" cap="none" spc="0" normalizeH="0" baseline="0" noProof="0">
                          <a:ln>
                            <a:noFill/>
                          </a:ln>
                          <a:solidFill>
                            <a:prstClr val="black"/>
                          </a:solidFill>
                          <a:effectLst/>
                          <a:uLnTx/>
                          <a:uFillTx/>
                          <a:latin typeface="Calibri"/>
                          <a:ea typeface="+mn-ea"/>
                          <a:cs typeface="+mn-cs"/>
                        </a:rPr>
                        <a:t>
 Auffälliges Debüt!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748785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BR24 - 2026-03-31 06:59:46</a:t>
                      </a:r>
                      <a:r>
                        <a:rPr kumimoji="0" lang="de-DE" sz="1000" b="0" i="0" u="none" strike="noStrike" kern="1200" cap="none" spc="0" normalizeH="0" baseline="0" noProof="0">
                          <a:ln>
                            <a:noFill/>
                          </a:ln>
                          <a:solidFill>
                            <a:prstClr val="black"/>
                          </a:solidFill>
                          <a:effectLst/>
                          <a:uLnTx/>
                          <a:uFillTx/>
                          <a:latin typeface="Calibri"/>
                          <a:ea typeface="+mn-ea"/>
                          <a:cs typeface="+mn-cs"/>
                        </a:rPr>
                        <a:t>
 Stadt verkauft Wasserturm und niemand will ihn kaufen | Abendschau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441488304"/>
                  </a:ext>
                </a:extLst>
              </a:tr>
            </a:tbl>
          </a:graphicData>
        </a:graphic>
      </p:graphicFrame>
      <p:sp>
        <p:nvSpPr>
          <p:cNvPr id="4" name="Text Placeholder 3">
            <a:extLst>
              <a:ext uri="{FF2B5EF4-FFF2-40B4-BE49-F238E27FC236}">
                <a16:creationId xmlns:a16="http://schemas.microsoft.com/office/drawing/2014/main" id="{7A51E633-D837-4DE5-92FE-989869FAAE66}"/>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258730432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22DF6-60B9-423F-BD12-CAA35E2A162C}"/>
              </a:ext>
            </a:extLst>
          </p:cNvPr>
          <p:cNvSpPr>
            <a:spLocks noGrp="1"/>
          </p:cNvSpPr>
          <p:nvPr>
            <p:ph type="title"/>
          </p:nvPr>
        </p:nvSpPr>
        <p:spPr/>
        <p:txBody>
          <a:bodyPr/>
          <a:lstStyle/>
          <a:p>
            <a:r>
              <a:rPr lang="en-US"/>
              <a:t>Youtube YouTube Videos (YouTube Studio Perspektive) - official | All profiles - 2 of 7</a:t>
            </a:r>
          </a:p>
        </p:txBody>
      </p:sp>
      <p:graphicFrame>
        <p:nvGraphicFramePr>
          <p:cNvPr id="5" name="Table Placeholder 4">
            <a:extLst>
              <a:ext uri="{FF2B5EF4-FFF2-40B4-BE49-F238E27FC236}">
                <a16:creationId xmlns:a16="http://schemas.microsoft.com/office/drawing/2014/main" id="{ED7C3729-135A-47D9-A072-6C70696EFB68}"/>
              </a:ext>
            </a:extLst>
          </p:cNvPr>
          <p:cNvGraphicFramePr>
            <a:graphicFrameLocks noGrp="1"/>
          </p:cNvGraphicFramePr>
          <p:nvPr>
            <p:ph type="tbl" sz="quarter" idx="13"/>
            <p:extLst>
              <p:ext uri="{D42A27DB-BD31-4B8C-83A1-F6EECF244321}">
                <p14:modId xmlns:p14="http://schemas.microsoft.com/office/powerpoint/2010/main" val="282526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64477286"/>
                    </a:ext>
                  </a:extLst>
                </a:gridCol>
                <a:gridCol w="411480">
                  <a:extLst>
                    <a:ext uri="{9D8B030D-6E8A-4147-A177-3AD203B41FA5}">
                      <a16:colId xmlns:a16="http://schemas.microsoft.com/office/drawing/2014/main" val="647461627"/>
                    </a:ext>
                  </a:extLst>
                </a:gridCol>
                <a:gridCol w="411480">
                  <a:extLst>
                    <a:ext uri="{9D8B030D-6E8A-4147-A177-3AD203B41FA5}">
                      <a16:colId xmlns:a16="http://schemas.microsoft.com/office/drawing/2014/main" val="2598830297"/>
                    </a:ext>
                  </a:extLst>
                </a:gridCol>
                <a:gridCol w="411480">
                  <a:extLst>
                    <a:ext uri="{9D8B030D-6E8A-4147-A177-3AD203B41FA5}">
                      <a16:colId xmlns:a16="http://schemas.microsoft.com/office/drawing/2014/main" val="397526762"/>
                    </a:ext>
                  </a:extLst>
                </a:gridCol>
                <a:gridCol w="411480">
                  <a:extLst>
                    <a:ext uri="{9D8B030D-6E8A-4147-A177-3AD203B41FA5}">
                      <a16:colId xmlns:a16="http://schemas.microsoft.com/office/drawing/2014/main" val="456584436"/>
                    </a:ext>
                  </a:extLst>
                </a:gridCol>
                <a:gridCol w="411480">
                  <a:extLst>
                    <a:ext uri="{9D8B030D-6E8A-4147-A177-3AD203B41FA5}">
                      <a16:colId xmlns:a16="http://schemas.microsoft.com/office/drawing/2014/main" val="2036411873"/>
                    </a:ext>
                  </a:extLst>
                </a:gridCol>
                <a:gridCol w="411480">
                  <a:extLst>
                    <a:ext uri="{9D8B030D-6E8A-4147-A177-3AD203B41FA5}">
                      <a16:colId xmlns:a16="http://schemas.microsoft.com/office/drawing/2014/main" val="3831783790"/>
                    </a:ext>
                  </a:extLst>
                </a:gridCol>
                <a:gridCol w="411480">
                  <a:extLst>
                    <a:ext uri="{9D8B030D-6E8A-4147-A177-3AD203B41FA5}">
                      <a16:colId xmlns:a16="http://schemas.microsoft.com/office/drawing/2014/main" val="4273531969"/>
                    </a:ext>
                  </a:extLst>
                </a:gridCol>
                <a:gridCol w="411480">
                  <a:extLst>
                    <a:ext uri="{9D8B030D-6E8A-4147-A177-3AD203B41FA5}">
                      <a16:colId xmlns:a16="http://schemas.microsoft.com/office/drawing/2014/main" val="594632147"/>
                    </a:ext>
                  </a:extLst>
                </a:gridCol>
                <a:gridCol w="411480">
                  <a:extLst>
                    <a:ext uri="{9D8B030D-6E8A-4147-A177-3AD203B41FA5}">
                      <a16:colId xmlns:a16="http://schemas.microsoft.com/office/drawing/2014/main" val="3998377222"/>
                    </a:ext>
                  </a:extLst>
                </a:gridCol>
                <a:gridCol w="411480">
                  <a:extLst>
                    <a:ext uri="{9D8B030D-6E8A-4147-A177-3AD203B41FA5}">
                      <a16:colId xmlns:a16="http://schemas.microsoft.com/office/drawing/2014/main" val="1477394150"/>
                    </a:ext>
                  </a:extLst>
                </a:gridCol>
                <a:gridCol w="411480">
                  <a:extLst>
                    <a:ext uri="{9D8B030D-6E8A-4147-A177-3AD203B41FA5}">
                      <a16:colId xmlns:a16="http://schemas.microsoft.com/office/drawing/2014/main" val="2280592421"/>
                    </a:ext>
                  </a:extLst>
                </a:gridCol>
                <a:gridCol w="411480">
                  <a:extLst>
                    <a:ext uri="{9D8B030D-6E8A-4147-A177-3AD203B41FA5}">
                      <a16:colId xmlns:a16="http://schemas.microsoft.com/office/drawing/2014/main" val="2817170090"/>
                    </a:ext>
                  </a:extLst>
                </a:gridCol>
                <a:gridCol w="411480">
                  <a:extLst>
                    <a:ext uri="{9D8B030D-6E8A-4147-A177-3AD203B41FA5}">
                      <a16:colId xmlns:a16="http://schemas.microsoft.com/office/drawing/2014/main" val="1845873877"/>
                    </a:ext>
                  </a:extLst>
                </a:gridCol>
                <a:gridCol w="411480">
                  <a:extLst>
                    <a:ext uri="{9D8B030D-6E8A-4147-A177-3AD203B41FA5}">
                      <a16:colId xmlns:a16="http://schemas.microsoft.com/office/drawing/2014/main" val="3897843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(Aktive Wiedergaben)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900977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Lohnt sich das? - 2026-03-26 14:00:31</a:t>
                      </a:r>
                      <a:r>
                        <a:rPr kumimoji="0" lang="de-DE" sz="1000" b="0" i="0" u="none" strike="noStrike" kern="1200" cap="none" spc="0" normalizeH="0" baseline="0" noProof="0">
                          <a:ln>
                            <a:noFill/>
                          </a:ln>
                          <a:solidFill>
                            <a:prstClr val="black"/>
                          </a:solidFill>
                          <a:effectLst/>
                          <a:uLnTx/>
                          <a:uFillTx/>
                          <a:latin typeface="Calibri"/>
                          <a:ea typeface="+mn-ea"/>
                          <a:cs typeface="+mn-cs"/>
                        </a:rPr>
                        <a:t>
 Über 100.000€ Jahresbrutto als Auditor in der Automobilbranche | Lohnt sich das? | BR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2160569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extLst>
                  <a:ext uri="{0D108BD9-81ED-4DB2-BD59-A6C34878D82A}">
                    <a16:rowId xmlns:a16="http://schemas.microsoft.com/office/drawing/2014/main" val="2591526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Weltspiegel - 2026-04-02 13:01:07</a:t>
                      </a:r>
                      <a:r>
                        <a:rPr kumimoji="0" lang="de-DE" sz="1000" b="0" i="0" u="none" strike="noStrike" kern="1200" cap="none" spc="0" normalizeH="0" baseline="0" noProof="0">
                          <a:ln>
                            <a:noFill/>
                          </a:ln>
                          <a:solidFill>
                            <a:prstClr val="black"/>
                          </a:solidFill>
                          <a:effectLst/>
                          <a:uLnTx/>
                          <a:uFillTx/>
                          <a:latin typeface="Calibri"/>
                          <a:ea typeface="+mn-ea"/>
                          <a:cs typeface="+mn-cs"/>
                        </a:rPr>
                        <a:t>
 Kanada im Aufbruch: Neue Partner, neue Märkte, neue Stärke | Weltspiegel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1635091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3562808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PULS Reportage - 2026-04-01 13:00:41</a:t>
                      </a:r>
                      <a:r>
                        <a:rPr kumimoji="0" lang="de-DE" sz="1000" b="0" i="0" u="none" strike="noStrike" kern="1200" cap="none" spc="0" normalizeH="0" baseline="0" noProof="0">
                          <a:ln>
                            <a:noFill/>
                          </a:ln>
                          <a:solidFill>
                            <a:prstClr val="black"/>
                          </a:solidFill>
                          <a:effectLst/>
                          <a:uLnTx/>
                          <a:uFillTx/>
                          <a:latin typeface="Calibri"/>
                          <a:ea typeface="+mn-ea"/>
                          <a:cs typeface="+mn-cs"/>
                        </a:rPr>
                        <a:t>
 Challenge: 7 Tage nicht sitzen! Wie ungesund ist unser Stuhl-Lifestyle?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3008956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extLst>
                  <a:ext uri="{0D108BD9-81ED-4DB2-BD59-A6C34878D82A}">
                    <a16:rowId xmlns:a16="http://schemas.microsoft.com/office/drawing/2014/main" val="4167162809"/>
                  </a:ext>
                </a:extLst>
              </a:tr>
            </a:tbl>
          </a:graphicData>
        </a:graphic>
      </p:graphicFrame>
      <p:sp>
        <p:nvSpPr>
          <p:cNvPr id="4" name="Text Placeholder 3">
            <a:extLst>
              <a:ext uri="{FF2B5EF4-FFF2-40B4-BE49-F238E27FC236}">
                <a16:creationId xmlns:a16="http://schemas.microsoft.com/office/drawing/2014/main" id="{207582D1-E870-4EF9-9081-107D4C800E76}"/>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255172243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19831-EE86-41F6-ADD6-9D4F513E4892}"/>
              </a:ext>
            </a:extLst>
          </p:cNvPr>
          <p:cNvSpPr>
            <a:spLocks noGrp="1"/>
          </p:cNvSpPr>
          <p:nvPr>
            <p:ph type="title"/>
          </p:nvPr>
        </p:nvSpPr>
        <p:spPr/>
        <p:txBody>
          <a:bodyPr/>
          <a:lstStyle/>
          <a:p>
            <a:r>
              <a:rPr lang="en-US"/>
              <a:t>Youtube YouTube Videos (YouTube Studio Perspektive) - official | All profiles - 3 of 7</a:t>
            </a:r>
          </a:p>
        </p:txBody>
      </p:sp>
      <p:graphicFrame>
        <p:nvGraphicFramePr>
          <p:cNvPr id="5" name="Table Placeholder 4">
            <a:extLst>
              <a:ext uri="{FF2B5EF4-FFF2-40B4-BE49-F238E27FC236}">
                <a16:creationId xmlns:a16="http://schemas.microsoft.com/office/drawing/2014/main" id="{13D4F660-BE9C-4525-B735-5EEA4A848F3A}"/>
              </a:ext>
            </a:extLst>
          </p:cNvPr>
          <p:cNvGraphicFramePr>
            <a:graphicFrameLocks noGrp="1"/>
          </p:cNvGraphicFramePr>
          <p:nvPr>
            <p:ph type="tbl" sz="quarter" idx="13"/>
            <p:extLst>
              <p:ext uri="{D42A27DB-BD31-4B8C-83A1-F6EECF244321}">
                <p14:modId xmlns:p14="http://schemas.microsoft.com/office/powerpoint/2010/main" val="3971489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40582649"/>
                    </a:ext>
                  </a:extLst>
                </a:gridCol>
                <a:gridCol w="411480">
                  <a:extLst>
                    <a:ext uri="{9D8B030D-6E8A-4147-A177-3AD203B41FA5}">
                      <a16:colId xmlns:a16="http://schemas.microsoft.com/office/drawing/2014/main" val="2989071060"/>
                    </a:ext>
                  </a:extLst>
                </a:gridCol>
                <a:gridCol w="411480">
                  <a:extLst>
                    <a:ext uri="{9D8B030D-6E8A-4147-A177-3AD203B41FA5}">
                      <a16:colId xmlns:a16="http://schemas.microsoft.com/office/drawing/2014/main" val="2462750188"/>
                    </a:ext>
                  </a:extLst>
                </a:gridCol>
                <a:gridCol w="411480">
                  <a:extLst>
                    <a:ext uri="{9D8B030D-6E8A-4147-A177-3AD203B41FA5}">
                      <a16:colId xmlns:a16="http://schemas.microsoft.com/office/drawing/2014/main" val="3479118039"/>
                    </a:ext>
                  </a:extLst>
                </a:gridCol>
                <a:gridCol w="411480">
                  <a:extLst>
                    <a:ext uri="{9D8B030D-6E8A-4147-A177-3AD203B41FA5}">
                      <a16:colId xmlns:a16="http://schemas.microsoft.com/office/drawing/2014/main" val="1547645432"/>
                    </a:ext>
                  </a:extLst>
                </a:gridCol>
                <a:gridCol w="411480">
                  <a:extLst>
                    <a:ext uri="{9D8B030D-6E8A-4147-A177-3AD203B41FA5}">
                      <a16:colId xmlns:a16="http://schemas.microsoft.com/office/drawing/2014/main" val="76867048"/>
                    </a:ext>
                  </a:extLst>
                </a:gridCol>
                <a:gridCol w="411480">
                  <a:extLst>
                    <a:ext uri="{9D8B030D-6E8A-4147-A177-3AD203B41FA5}">
                      <a16:colId xmlns:a16="http://schemas.microsoft.com/office/drawing/2014/main" val="192592625"/>
                    </a:ext>
                  </a:extLst>
                </a:gridCol>
                <a:gridCol w="411480">
                  <a:extLst>
                    <a:ext uri="{9D8B030D-6E8A-4147-A177-3AD203B41FA5}">
                      <a16:colId xmlns:a16="http://schemas.microsoft.com/office/drawing/2014/main" val="1278396458"/>
                    </a:ext>
                  </a:extLst>
                </a:gridCol>
                <a:gridCol w="411480">
                  <a:extLst>
                    <a:ext uri="{9D8B030D-6E8A-4147-A177-3AD203B41FA5}">
                      <a16:colId xmlns:a16="http://schemas.microsoft.com/office/drawing/2014/main" val="739185793"/>
                    </a:ext>
                  </a:extLst>
                </a:gridCol>
                <a:gridCol w="411480">
                  <a:extLst>
                    <a:ext uri="{9D8B030D-6E8A-4147-A177-3AD203B41FA5}">
                      <a16:colId xmlns:a16="http://schemas.microsoft.com/office/drawing/2014/main" val="290512068"/>
                    </a:ext>
                  </a:extLst>
                </a:gridCol>
                <a:gridCol w="411480">
                  <a:extLst>
                    <a:ext uri="{9D8B030D-6E8A-4147-A177-3AD203B41FA5}">
                      <a16:colId xmlns:a16="http://schemas.microsoft.com/office/drawing/2014/main" val="1404769483"/>
                    </a:ext>
                  </a:extLst>
                </a:gridCol>
                <a:gridCol w="411480">
                  <a:extLst>
                    <a:ext uri="{9D8B030D-6E8A-4147-A177-3AD203B41FA5}">
                      <a16:colId xmlns:a16="http://schemas.microsoft.com/office/drawing/2014/main" val="4199141279"/>
                    </a:ext>
                  </a:extLst>
                </a:gridCol>
                <a:gridCol w="411480">
                  <a:extLst>
                    <a:ext uri="{9D8B030D-6E8A-4147-A177-3AD203B41FA5}">
                      <a16:colId xmlns:a16="http://schemas.microsoft.com/office/drawing/2014/main" val="2952879471"/>
                    </a:ext>
                  </a:extLst>
                </a:gridCol>
                <a:gridCol w="411480">
                  <a:extLst>
                    <a:ext uri="{9D8B030D-6E8A-4147-A177-3AD203B41FA5}">
                      <a16:colId xmlns:a16="http://schemas.microsoft.com/office/drawing/2014/main" val="3149532855"/>
                    </a:ext>
                  </a:extLst>
                </a:gridCol>
                <a:gridCol w="411480">
                  <a:extLst>
                    <a:ext uri="{9D8B030D-6E8A-4147-A177-3AD203B41FA5}">
                      <a16:colId xmlns:a16="http://schemas.microsoft.com/office/drawing/2014/main" val="3165571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(Aktive Wiedergaben)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984905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Lohnt sich das? - 2026-04-02 13:01:02</a:t>
                      </a:r>
                      <a:r>
                        <a:rPr kumimoji="0" lang="de-DE" sz="1000" b="0" i="0" u="none" strike="noStrike" kern="1200" cap="none" spc="0" normalizeH="0" baseline="0" noProof="0">
                          <a:ln>
                            <a:noFill/>
                          </a:ln>
                          <a:solidFill>
                            <a:prstClr val="black"/>
                          </a:solidFill>
                          <a:effectLst/>
                          <a:uLnTx/>
                          <a:uFillTx/>
                          <a:latin typeface="Calibri"/>
                          <a:ea typeface="+mn-ea"/>
                          <a:cs typeface="+mn-cs"/>
                        </a:rPr>
                        <a:t>
 Harte Arbeit, gutes Geld? So viel verdient ein Zimmerer auf dem Bau | Lohnt sich das? | BR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1660470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extLst>
                  <a:ext uri="{0D108BD9-81ED-4DB2-BD59-A6C34878D82A}">
                    <a16:rowId xmlns:a16="http://schemas.microsoft.com/office/drawing/2014/main" val="3860786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BR24 - 2026-03-29 10:00:00</a:t>
                      </a:r>
                      <a:r>
                        <a:rPr kumimoji="0" lang="de-DE" sz="1000" b="0" i="0" u="none" strike="noStrike" kern="1200" cap="none" spc="0" normalizeH="0" baseline="0" noProof="0">
                          <a:ln>
                            <a:noFill/>
                          </a:ln>
                          <a:solidFill>
                            <a:prstClr val="black"/>
                          </a:solidFill>
                          <a:effectLst/>
                          <a:uLnTx/>
                          <a:uFillTx/>
                          <a:latin typeface="Calibri"/>
                          <a:ea typeface="+mn-ea"/>
                          <a:cs typeface="+mn-cs"/>
                        </a:rPr>
                        <a:t>
 Deutschlands wohl berühmtesten Schwarzbauten müssen weg | Abendschau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908825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- 2026-03-30 21:29:06</a:t>
                      </a:r>
                      <a:r>
                        <a:rPr kumimoji="0" lang="de-DE" sz="1000" b="0" i="0" u="none" strike="noStrike" kern="1200" cap="none" spc="0" normalizeH="0" baseline="0" noProof="0">
                          <a:ln>
                            <a:noFill/>
                          </a:ln>
                          <a:solidFill>
                            <a:prstClr val="black"/>
                          </a:solidFill>
                          <a:effectLst/>
                          <a:uLnTx/>
                          <a:uFillTx/>
                          <a:latin typeface="Calibri"/>
                          <a:ea typeface="+mn-ea"/>
                          <a:cs typeface="+mn-cs"/>
                        </a:rPr>
                        <a:t>
 An wen erinnert er euch?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617933746"/>
                  </a:ext>
                </a:extLst>
              </a:tr>
            </a:tbl>
          </a:graphicData>
        </a:graphic>
      </p:graphicFrame>
      <p:sp>
        <p:nvSpPr>
          <p:cNvPr id="4" name="Text Placeholder 3">
            <a:extLst>
              <a:ext uri="{FF2B5EF4-FFF2-40B4-BE49-F238E27FC236}">
                <a16:creationId xmlns:a16="http://schemas.microsoft.com/office/drawing/2014/main" id="{B3AB1513-D050-4840-80C4-CCF0C8DD3909}"/>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67234028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086EC-EE45-4EB8-9E71-7140D129BFA5}"/>
              </a:ext>
            </a:extLst>
          </p:cNvPr>
          <p:cNvSpPr>
            <a:spLocks noGrp="1"/>
          </p:cNvSpPr>
          <p:nvPr>
            <p:ph type="title"/>
          </p:nvPr>
        </p:nvSpPr>
        <p:spPr/>
        <p:txBody>
          <a:bodyPr/>
          <a:lstStyle/>
          <a:p>
            <a:r>
              <a:rPr lang="en-US"/>
              <a:t>Youtube YouTube Videos (YouTube Studio Perspektive) - official | All profiles - 4 of 7</a:t>
            </a:r>
          </a:p>
        </p:txBody>
      </p:sp>
      <p:graphicFrame>
        <p:nvGraphicFramePr>
          <p:cNvPr id="5" name="Table Placeholder 4">
            <a:extLst>
              <a:ext uri="{FF2B5EF4-FFF2-40B4-BE49-F238E27FC236}">
                <a16:creationId xmlns:a16="http://schemas.microsoft.com/office/drawing/2014/main" id="{B919FE68-57EE-45AE-80BE-8DC30B1C0B50}"/>
              </a:ext>
            </a:extLst>
          </p:cNvPr>
          <p:cNvGraphicFramePr>
            <a:graphicFrameLocks noGrp="1"/>
          </p:cNvGraphicFramePr>
          <p:nvPr>
            <p:ph type="tbl" sz="quarter" idx="13"/>
            <p:extLst>
              <p:ext uri="{D42A27DB-BD31-4B8C-83A1-F6EECF244321}">
                <p14:modId xmlns:p14="http://schemas.microsoft.com/office/powerpoint/2010/main" val="3264794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65544863"/>
                    </a:ext>
                  </a:extLst>
                </a:gridCol>
                <a:gridCol w="411480">
                  <a:extLst>
                    <a:ext uri="{9D8B030D-6E8A-4147-A177-3AD203B41FA5}">
                      <a16:colId xmlns:a16="http://schemas.microsoft.com/office/drawing/2014/main" val="2670503060"/>
                    </a:ext>
                  </a:extLst>
                </a:gridCol>
                <a:gridCol w="411480">
                  <a:extLst>
                    <a:ext uri="{9D8B030D-6E8A-4147-A177-3AD203B41FA5}">
                      <a16:colId xmlns:a16="http://schemas.microsoft.com/office/drawing/2014/main" val="2175279737"/>
                    </a:ext>
                  </a:extLst>
                </a:gridCol>
                <a:gridCol w="411480">
                  <a:extLst>
                    <a:ext uri="{9D8B030D-6E8A-4147-A177-3AD203B41FA5}">
                      <a16:colId xmlns:a16="http://schemas.microsoft.com/office/drawing/2014/main" val="2946603922"/>
                    </a:ext>
                  </a:extLst>
                </a:gridCol>
                <a:gridCol w="411480">
                  <a:extLst>
                    <a:ext uri="{9D8B030D-6E8A-4147-A177-3AD203B41FA5}">
                      <a16:colId xmlns:a16="http://schemas.microsoft.com/office/drawing/2014/main" val="3426338010"/>
                    </a:ext>
                  </a:extLst>
                </a:gridCol>
                <a:gridCol w="411480">
                  <a:extLst>
                    <a:ext uri="{9D8B030D-6E8A-4147-A177-3AD203B41FA5}">
                      <a16:colId xmlns:a16="http://schemas.microsoft.com/office/drawing/2014/main" val="1625873556"/>
                    </a:ext>
                  </a:extLst>
                </a:gridCol>
                <a:gridCol w="411480">
                  <a:extLst>
                    <a:ext uri="{9D8B030D-6E8A-4147-A177-3AD203B41FA5}">
                      <a16:colId xmlns:a16="http://schemas.microsoft.com/office/drawing/2014/main" val="1569784780"/>
                    </a:ext>
                  </a:extLst>
                </a:gridCol>
                <a:gridCol w="411480">
                  <a:extLst>
                    <a:ext uri="{9D8B030D-6E8A-4147-A177-3AD203B41FA5}">
                      <a16:colId xmlns:a16="http://schemas.microsoft.com/office/drawing/2014/main" val="498427282"/>
                    </a:ext>
                  </a:extLst>
                </a:gridCol>
                <a:gridCol w="411480">
                  <a:extLst>
                    <a:ext uri="{9D8B030D-6E8A-4147-A177-3AD203B41FA5}">
                      <a16:colId xmlns:a16="http://schemas.microsoft.com/office/drawing/2014/main" val="1889493845"/>
                    </a:ext>
                  </a:extLst>
                </a:gridCol>
                <a:gridCol w="411480">
                  <a:extLst>
                    <a:ext uri="{9D8B030D-6E8A-4147-A177-3AD203B41FA5}">
                      <a16:colId xmlns:a16="http://schemas.microsoft.com/office/drawing/2014/main" val="1543965691"/>
                    </a:ext>
                  </a:extLst>
                </a:gridCol>
                <a:gridCol w="411480">
                  <a:extLst>
                    <a:ext uri="{9D8B030D-6E8A-4147-A177-3AD203B41FA5}">
                      <a16:colId xmlns:a16="http://schemas.microsoft.com/office/drawing/2014/main" val="1729589024"/>
                    </a:ext>
                  </a:extLst>
                </a:gridCol>
                <a:gridCol w="411480">
                  <a:extLst>
                    <a:ext uri="{9D8B030D-6E8A-4147-A177-3AD203B41FA5}">
                      <a16:colId xmlns:a16="http://schemas.microsoft.com/office/drawing/2014/main" val="3491717980"/>
                    </a:ext>
                  </a:extLst>
                </a:gridCol>
                <a:gridCol w="411480">
                  <a:extLst>
                    <a:ext uri="{9D8B030D-6E8A-4147-A177-3AD203B41FA5}">
                      <a16:colId xmlns:a16="http://schemas.microsoft.com/office/drawing/2014/main" val="495096628"/>
                    </a:ext>
                  </a:extLst>
                </a:gridCol>
                <a:gridCol w="411480">
                  <a:extLst>
                    <a:ext uri="{9D8B030D-6E8A-4147-A177-3AD203B41FA5}">
                      <a16:colId xmlns:a16="http://schemas.microsoft.com/office/drawing/2014/main" val="3707438259"/>
                    </a:ext>
                  </a:extLst>
                </a:gridCol>
                <a:gridCol w="411480">
                  <a:extLst>
                    <a:ext uri="{9D8B030D-6E8A-4147-A177-3AD203B41FA5}">
                      <a16:colId xmlns:a16="http://schemas.microsoft.com/office/drawing/2014/main" val="3626731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(Aktive Wiedergaben)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685225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Das schaffst du nie! - 2026-03-26 14:01:06</a:t>
                      </a:r>
                      <a:r>
                        <a:rPr kumimoji="0" lang="de-DE" sz="1000" b="0" i="0" u="none" strike="noStrike" kern="1200" cap="none" spc="0" normalizeH="0" baseline="0" noProof="0">
                          <a:ln>
                            <a:noFill/>
                          </a:ln>
                          <a:solidFill>
                            <a:prstClr val="black"/>
                          </a:solidFill>
                          <a:effectLst/>
                          <a:uLnTx/>
                          <a:uFillTx/>
                          <a:latin typeface="Calibri"/>
                          <a:ea typeface="+mn-ea"/>
                          <a:cs typeface="+mn-cs"/>
                        </a:rPr>
                        <a:t>
 Wer schafft mehr Zuschauer auf Twitch? Mit neuem Account!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3289420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extLst>
                  <a:ext uri="{0D108BD9-81ED-4DB2-BD59-A6C34878D82A}">
                    <a16:rowId xmlns:a16="http://schemas.microsoft.com/office/drawing/2014/main" val="2673128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BR24 - 2026-03-28 08:00:00</a:t>
                      </a:r>
                      <a:r>
                        <a:rPr kumimoji="0" lang="de-DE" sz="1000" b="0" i="0" u="none" strike="noStrike" kern="1200" cap="none" spc="0" normalizeH="0" baseline="0" noProof="0">
                          <a:ln>
                            <a:noFill/>
                          </a:ln>
                          <a:solidFill>
                            <a:prstClr val="black"/>
                          </a:solidFill>
                          <a:effectLst/>
                          <a:uLnTx/>
                          <a:uFillTx/>
                          <a:latin typeface="Calibri"/>
                          <a:ea typeface="+mn-ea"/>
                          <a:cs typeface="+mn-cs"/>
                        </a:rPr>
                        <a:t>
 Kiefer, Fichte und Co.: Holz-Preise auf Rekordhoch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253666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PULS Reportage - 2026-03-28 19:00:40</a:t>
                      </a:r>
                      <a:r>
                        <a:rPr kumimoji="0" lang="de-DE" sz="1000" b="0" i="0" u="none" strike="noStrike" kern="1200" cap="none" spc="0" normalizeH="0" baseline="0" noProof="0">
                          <a:ln>
                            <a:noFill/>
                          </a:ln>
                          <a:solidFill>
                            <a:prstClr val="black"/>
                          </a:solidFill>
                          <a:effectLst/>
                          <a:uLnTx/>
                          <a:uFillTx/>
                          <a:latin typeface="Calibri"/>
                          <a:ea typeface="+mn-ea"/>
                          <a:cs typeface="+mn-cs"/>
                        </a:rPr>
                        <a:t>
 Mieten in München: Wer zahlt am meisten?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3639038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Das schaffst du nie! - 2026-04-02 13:00:43</a:t>
                      </a:r>
                      <a:r>
                        <a:rPr kumimoji="0" lang="de-DE" sz="1000" b="0" i="0" u="none" strike="noStrike" kern="1200" cap="none" spc="0" normalizeH="0" baseline="0" noProof="0">
                          <a:ln>
                            <a:noFill/>
                          </a:ln>
                          <a:solidFill>
                            <a:prstClr val="black"/>
                          </a:solidFill>
                          <a:effectLst/>
                          <a:uLnTx/>
                          <a:uFillTx/>
                          <a:latin typeface="Calibri"/>
                          <a:ea typeface="+mn-ea"/>
                          <a:cs typeface="+mn-cs"/>
                        </a:rPr>
                        <a:t>
 Bring den 200 km/h Aufschlag vom Profi zurück!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1411856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extLst>
                  <a:ext uri="{0D108BD9-81ED-4DB2-BD59-A6C34878D82A}">
                    <a16:rowId xmlns:a16="http://schemas.microsoft.com/office/drawing/2014/main" val="3391679825"/>
                  </a:ext>
                </a:extLst>
              </a:tr>
            </a:tbl>
          </a:graphicData>
        </a:graphic>
      </p:graphicFrame>
      <p:sp>
        <p:nvSpPr>
          <p:cNvPr id="4" name="Text Placeholder 3">
            <a:extLst>
              <a:ext uri="{FF2B5EF4-FFF2-40B4-BE49-F238E27FC236}">
                <a16:creationId xmlns:a16="http://schemas.microsoft.com/office/drawing/2014/main" id="{3A5221CE-25AF-473D-BD51-D64CCD6EC95A}"/>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93246339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9367F-6517-4147-A862-A58491031BAB}"/>
              </a:ext>
            </a:extLst>
          </p:cNvPr>
          <p:cNvSpPr>
            <a:spLocks noGrp="1"/>
          </p:cNvSpPr>
          <p:nvPr>
            <p:ph type="title"/>
          </p:nvPr>
        </p:nvSpPr>
        <p:spPr/>
        <p:txBody>
          <a:bodyPr/>
          <a:lstStyle/>
          <a:p>
            <a:r>
              <a:rPr lang="en-US"/>
              <a:t>Youtube YouTube Videos (YouTube Studio Perspektive) - official | All profiles - 5 of 7</a:t>
            </a:r>
          </a:p>
        </p:txBody>
      </p:sp>
      <p:graphicFrame>
        <p:nvGraphicFramePr>
          <p:cNvPr id="5" name="Table Placeholder 4">
            <a:extLst>
              <a:ext uri="{FF2B5EF4-FFF2-40B4-BE49-F238E27FC236}">
                <a16:creationId xmlns:a16="http://schemas.microsoft.com/office/drawing/2014/main" id="{8027BB64-50FF-4193-A8C3-EB877F7F79B9}"/>
              </a:ext>
            </a:extLst>
          </p:cNvPr>
          <p:cNvGraphicFramePr>
            <a:graphicFrameLocks noGrp="1"/>
          </p:cNvGraphicFramePr>
          <p:nvPr>
            <p:ph type="tbl" sz="quarter" idx="13"/>
            <p:extLst>
              <p:ext uri="{D42A27DB-BD31-4B8C-83A1-F6EECF244321}">
                <p14:modId xmlns:p14="http://schemas.microsoft.com/office/powerpoint/2010/main" val="264883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20051678"/>
                    </a:ext>
                  </a:extLst>
                </a:gridCol>
                <a:gridCol w="411480">
                  <a:extLst>
                    <a:ext uri="{9D8B030D-6E8A-4147-A177-3AD203B41FA5}">
                      <a16:colId xmlns:a16="http://schemas.microsoft.com/office/drawing/2014/main" val="3691936718"/>
                    </a:ext>
                  </a:extLst>
                </a:gridCol>
                <a:gridCol w="411480">
                  <a:extLst>
                    <a:ext uri="{9D8B030D-6E8A-4147-A177-3AD203B41FA5}">
                      <a16:colId xmlns:a16="http://schemas.microsoft.com/office/drawing/2014/main" val="3752825009"/>
                    </a:ext>
                  </a:extLst>
                </a:gridCol>
                <a:gridCol w="411480">
                  <a:extLst>
                    <a:ext uri="{9D8B030D-6E8A-4147-A177-3AD203B41FA5}">
                      <a16:colId xmlns:a16="http://schemas.microsoft.com/office/drawing/2014/main" val="3623420127"/>
                    </a:ext>
                  </a:extLst>
                </a:gridCol>
                <a:gridCol w="411480">
                  <a:extLst>
                    <a:ext uri="{9D8B030D-6E8A-4147-A177-3AD203B41FA5}">
                      <a16:colId xmlns:a16="http://schemas.microsoft.com/office/drawing/2014/main" val="530534340"/>
                    </a:ext>
                  </a:extLst>
                </a:gridCol>
                <a:gridCol w="411480">
                  <a:extLst>
                    <a:ext uri="{9D8B030D-6E8A-4147-A177-3AD203B41FA5}">
                      <a16:colId xmlns:a16="http://schemas.microsoft.com/office/drawing/2014/main" val="2925534256"/>
                    </a:ext>
                  </a:extLst>
                </a:gridCol>
                <a:gridCol w="411480">
                  <a:extLst>
                    <a:ext uri="{9D8B030D-6E8A-4147-A177-3AD203B41FA5}">
                      <a16:colId xmlns:a16="http://schemas.microsoft.com/office/drawing/2014/main" val="3154985763"/>
                    </a:ext>
                  </a:extLst>
                </a:gridCol>
                <a:gridCol w="411480">
                  <a:extLst>
                    <a:ext uri="{9D8B030D-6E8A-4147-A177-3AD203B41FA5}">
                      <a16:colId xmlns:a16="http://schemas.microsoft.com/office/drawing/2014/main" val="4035858478"/>
                    </a:ext>
                  </a:extLst>
                </a:gridCol>
                <a:gridCol w="411480">
                  <a:extLst>
                    <a:ext uri="{9D8B030D-6E8A-4147-A177-3AD203B41FA5}">
                      <a16:colId xmlns:a16="http://schemas.microsoft.com/office/drawing/2014/main" val="2806078425"/>
                    </a:ext>
                  </a:extLst>
                </a:gridCol>
                <a:gridCol w="411480">
                  <a:extLst>
                    <a:ext uri="{9D8B030D-6E8A-4147-A177-3AD203B41FA5}">
                      <a16:colId xmlns:a16="http://schemas.microsoft.com/office/drawing/2014/main" val="3884011109"/>
                    </a:ext>
                  </a:extLst>
                </a:gridCol>
                <a:gridCol w="411480">
                  <a:extLst>
                    <a:ext uri="{9D8B030D-6E8A-4147-A177-3AD203B41FA5}">
                      <a16:colId xmlns:a16="http://schemas.microsoft.com/office/drawing/2014/main" val="3206791638"/>
                    </a:ext>
                  </a:extLst>
                </a:gridCol>
                <a:gridCol w="411480">
                  <a:extLst>
                    <a:ext uri="{9D8B030D-6E8A-4147-A177-3AD203B41FA5}">
                      <a16:colId xmlns:a16="http://schemas.microsoft.com/office/drawing/2014/main" val="3673375691"/>
                    </a:ext>
                  </a:extLst>
                </a:gridCol>
                <a:gridCol w="411480">
                  <a:extLst>
                    <a:ext uri="{9D8B030D-6E8A-4147-A177-3AD203B41FA5}">
                      <a16:colId xmlns:a16="http://schemas.microsoft.com/office/drawing/2014/main" val="33529613"/>
                    </a:ext>
                  </a:extLst>
                </a:gridCol>
                <a:gridCol w="411480">
                  <a:extLst>
                    <a:ext uri="{9D8B030D-6E8A-4147-A177-3AD203B41FA5}">
                      <a16:colId xmlns:a16="http://schemas.microsoft.com/office/drawing/2014/main" val="2136963421"/>
                    </a:ext>
                  </a:extLst>
                </a:gridCol>
                <a:gridCol w="411480">
                  <a:extLst>
                    <a:ext uri="{9D8B030D-6E8A-4147-A177-3AD203B41FA5}">
                      <a16:colId xmlns:a16="http://schemas.microsoft.com/office/drawing/2014/main" val="586107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(Aktive Wiedergaben)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2216476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BR Kabarett &amp; Comedy - 2026-04-01 21:45:03</a:t>
                      </a:r>
                      <a:r>
                        <a:rPr kumimoji="0" lang="en-US" sz="1000" b="0" i="0" u="none" strike="noStrike" kern="1200" cap="none" spc="0" normalizeH="0" baseline="0" noProof="0">
                          <a:ln>
                            <a:noFill/>
                          </a:ln>
                          <a:solidFill>
                            <a:prstClr val="black"/>
                          </a:solidFill>
                          <a:effectLst/>
                          <a:uLnTx/>
                          <a:uFillTx/>
                          <a:latin typeface="Calibri"/>
                          <a:ea typeface="+mn-ea"/>
                          <a:cs typeface="+mn-cs"/>
                        </a:rPr>
                        <a:t>
 Wechseljahre, Baby! | Eva Karl Faltermeier | schlachthof | BR Kabarett | #shorts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364316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Weltspiegel - 2026-04-01 19:04:40</a:t>
                      </a:r>
                      <a:r>
                        <a:rPr kumimoji="0" lang="de-DE" sz="1000" b="0" i="0" u="none" strike="noStrike" kern="1200" cap="none" spc="0" normalizeH="0" baseline="0" noProof="0">
                          <a:ln>
                            <a:noFill/>
                          </a:ln>
                          <a:solidFill>
                            <a:prstClr val="black"/>
                          </a:solidFill>
                          <a:effectLst/>
                          <a:uLnTx/>
                          <a:uFillTx/>
                          <a:latin typeface="Calibri"/>
                          <a:ea typeface="+mn-ea"/>
                          <a:cs typeface="+mn-cs"/>
                        </a:rPr>
                        <a:t>
 Kuba: Kohle statt Benzin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1103995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BR24 - 2026-04-01 19:16:47</a:t>
                      </a:r>
                      <a:r>
                        <a:rPr kumimoji="0" lang="de-DE" sz="1000" b="0" i="0" u="none" strike="noStrike" kern="1200" cap="none" spc="0" normalizeH="0" baseline="0" noProof="0">
                          <a:ln>
                            <a:noFill/>
                          </a:ln>
                          <a:solidFill>
                            <a:prstClr val="black"/>
                          </a:solidFill>
                          <a:effectLst/>
                          <a:uLnTx/>
                          <a:uFillTx/>
                          <a:latin typeface="Calibri"/>
                          <a:ea typeface="+mn-ea"/>
                          <a:cs typeface="+mn-cs"/>
                        </a:rPr>
                        <a:t>
 Neue Tankregeln: Spritpreise deutlich gestiegen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393677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BR24 - 2026-04-06 18:05:42</a:t>
                      </a:r>
                      <a:r>
                        <a:rPr kumimoji="0" lang="de-DE" sz="1000" b="0" i="0" u="none" strike="noStrike" kern="1200" cap="none" spc="0" normalizeH="0" baseline="0" noProof="0">
                          <a:ln>
                            <a:noFill/>
                          </a:ln>
                          <a:solidFill>
                            <a:prstClr val="black"/>
                          </a:solidFill>
                          <a:effectLst/>
                          <a:uLnTx/>
                          <a:uFillTx/>
                          <a:latin typeface="Calibri"/>
                          <a:ea typeface="+mn-ea"/>
                          <a:cs typeface="+mn-cs"/>
                        </a:rPr>
                        <a:t>
 Krieg in Nahost: Trump droht Iran mit Eskalation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007943827"/>
                  </a:ext>
                </a:extLst>
              </a:tr>
            </a:tbl>
          </a:graphicData>
        </a:graphic>
      </p:graphicFrame>
      <p:sp>
        <p:nvSpPr>
          <p:cNvPr id="4" name="Text Placeholder 3">
            <a:extLst>
              <a:ext uri="{FF2B5EF4-FFF2-40B4-BE49-F238E27FC236}">
                <a16:creationId xmlns:a16="http://schemas.microsoft.com/office/drawing/2014/main" id="{595E3C71-D8F6-4421-820F-9B94F3C21D1B}"/>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6634352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D4E56-67BF-4ABD-B1E1-8B2C9F613D57}"/>
              </a:ext>
            </a:extLst>
          </p:cNvPr>
          <p:cNvSpPr>
            <a:spLocks noGrp="1"/>
          </p:cNvSpPr>
          <p:nvPr>
            <p:ph type="title"/>
          </p:nvPr>
        </p:nvSpPr>
        <p:spPr/>
        <p:txBody>
          <a:bodyPr/>
          <a:lstStyle/>
          <a:p>
            <a:r>
              <a:rPr lang="en-US"/>
              <a:t>Youtube YouTube Videos (YouTube Studio Perspektive) - official | All profiles - 6 of 7</a:t>
            </a:r>
          </a:p>
        </p:txBody>
      </p:sp>
      <p:graphicFrame>
        <p:nvGraphicFramePr>
          <p:cNvPr id="5" name="Table Placeholder 4">
            <a:extLst>
              <a:ext uri="{FF2B5EF4-FFF2-40B4-BE49-F238E27FC236}">
                <a16:creationId xmlns:a16="http://schemas.microsoft.com/office/drawing/2014/main" id="{D363520A-FD9E-4A25-8FF2-AE583D57B740}"/>
              </a:ext>
            </a:extLst>
          </p:cNvPr>
          <p:cNvGraphicFramePr>
            <a:graphicFrameLocks noGrp="1"/>
          </p:cNvGraphicFramePr>
          <p:nvPr>
            <p:ph type="tbl" sz="quarter" idx="13"/>
            <p:extLst>
              <p:ext uri="{D42A27DB-BD31-4B8C-83A1-F6EECF244321}">
                <p14:modId xmlns:p14="http://schemas.microsoft.com/office/powerpoint/2010/main" val="2433945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1785589"/>
                    </a:ext>
                  </a:extLst>
                </a:gridCol>
                <a:gridCol w="411480">
                  <a:extLst>
                    <a:ext uri="{9D8B030D-6E8A-4147-A177-3AD203B41FA5}">
                      <a16:colId xmlns:a16="http://schemas.microsoft.com/office/drawing/2014/main" val="1908521767"/>
                    </a:ext>
                  </a:extLst>
                </a:gridCol>
                <a:gridCol w="411480">
                  <a:extLst>
                    <a:ext uri="{9D8B030D-6E8A-4147-A177-3AD203B41FA5}">
                      <a16:colId xmlns:a16="http://schemas.microsoft.com/office/drawing/2014/main" val="3217027291"/>
                    </a:ext>
                  </a:extLst>
                </a:gridCol>
                <a:gridCol w="411480">
                  <a:extLst>
                    <a:ext uri="{9D8B030D-6E8A-4147-A177-3AD203B41FA5}">
                      <a16:colId xmlns:a16="http://schemas.microsoft.com/office/drawing/2014/main" val="4024505548"/>
                    </a:ext>
                  </a:extLst>
                </a:gridCol>
                <a:gridCol w="411480">
                  <a:extLst>
                    <a:ext uri="{9D8B030D-6E8A-4147-A177-3AD203B41FA5}">
                      <a16:colId xmlns:a16="http://schemas.microsoft.com/office/drawing/2014/main" val="2191690767"/>
                    </a:ext>
                  </a:extLst>
                </a:gridCol>
                <a:gridCol w="411480">
                  <a:extLst>
                    <a:ext uri="{9D8B030D-6E8A-4147-A177-3AD203B41FA5}">
                      <a16:colId xmlns:a16="http://schemas.microsoft.com/office/drawing/2014/main" val="2555765051"/>
                    </a:ext>
                  </a:extLst>
                </a:gridCol>
                <a:gridCol w="411480">
                  <a:extLst>
                    <a:ext uri="{9D8B030D-6E8A-4147-A177-3AD203B41FA5}">
                      <a16:colId xmlns:a16="http://schemas.microsoft.com/office/drawing/2014/main" val="4275205218"/>
                    </a:ext>
                  </a:extLst>
                </a:gridCol>
                <a:gridCol w="411480">
                  <a:extLst>
                    <a:ext uri="{9D8B030D-6E8A-4147-A177-3AD203B41FA5}">
                      <a16:colId xmlns:a16="http://schemas.microsoft.com/office/drawing/2014/main" val="3010087428"/>
                    </a:ext>
                  </a:extLst>
                </a:gridCol>
                <a:gridCol w="411480">
                  <a:extLst>
                    <a:ext uri="{9D8B030D-6E8A-4147-A177-3AD203B41FA5}">
                      <a16:colId xmlns:a16="http://schemas.microsoft.com/office/drawing/2014/main" val="1495508316"/>
                    </a:ext>
                  </a:extLst>
                </a:gridCol>
                <a:gridCol w="411480">
                  <a:extLst>
                    <a:ext uri="{9D8B030D-6E8A-4147-A177-3AD203B41FA5}">
                      <a16:colId xmlns:a16="http://schemas.microsoft.com/office/drawing/2014/main" val="89708315"/>
                    </a:ext>
                  </a:extLst>
                </a:gridCol>
                <a:gridCol w="411480">
                  <a:extLst>
                    <a:ext uri="{9D8B030D-6E8A-4147-A177-3AD203B41FA5}">
                      <a16:colId xmlns:a16="http://schemas.microsoft.com/office/drawing/2014/main" val="3218247937"/>
                    </a:ext>
                  </a:extLst>
                </a:gridCol>
                <a:gridCol w="411480">
                  <a:extLst>
                    <a:ext uri="{9D8B030D-6E8A-4147-A177-3AD203B41FA5}">
                      <a16:colId xmlns:a16="http://schemas.microsoft.com/office/drawing/2014/main" val="1979316090"/>
                    </a:ext>
                  </a:extLst>
                </a:gridCol>
                <a:gridCol w="411480">
                  <a:extLst>
                    <a:ext uri="{9D8B030D-6E8A-4147-A177-3AD203B41FA5}">
                      <a16:colId xmlns:a16="http://schemas.microsoft.com/office/drawing/2014/main" val="2028949747"/>
                    </a:ext>
                  </a:extLst>
                </a:gridCol>
                <a:gridCol w="411480">
                  <a:extLst>
                    <a:ext uri="{9D8B030D-6E8A-4147-A177-3AD203B41FA5}">
                      <a16:colId xmlns:a16="http://schemas.microsoft.com/office/drawing/2014/main" val="2855890155"/>
                    </a:ext>
                  </a:extLst>
                </a:gridCol>
                <a:gridCol w="411480">
                  <a:extLst>
                    <a:ext uri="{9D8B030D-6E8A-4147-A177-3AD203B41FA5}">
                      <a16:colId xmlns:a16="http://schemas.microsoft.com/office/drawing/2014/main" val="982204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(Aktive Wiedergaben)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2595713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BR24 - 2026-04-04 06:59:59</a:t>
                      </a:r>
                      <a:r>
                        <a:rPr kumimoji="0" lang="de-DE" sz="1000" b="0" i="0" u="none" strike="noStrike" kern="1200" cap="none" spc="0" normalizeH="0" baseline="0" noProof="0">
                          <a:ln>
                            <a:noFill/>
                          </a:ln>
                          <a:solidFill>
                            <a:prstClr val="black"/>
                          </a:solidFill>
                          <a:effectLst/>
                          <a:uLnTx/>
                          <a:uFillTx/>
                          <a:latin typeface="Calibri"/>
                          <a:ea typeface="+mn-ea"/>
                          <a:cs typeface="+mn-cs"/>
                        </a:rPr>
                        <a:t>
 Gegen den Trend: 23-Jährige macht sich mit Backwaren selbstständig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2454420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Weltspiegel - 2026-03-31 13:01:30</a:t>
                      </a:r>
                      <a:r>
                        <a:rPr kumimoji="0" lang="de-DE" sz="1000" b="0" i="0" u="none" strike="noStrike" kern="1200" cap="none" spc="0" normalizeH="0" baseline="0" noProof="0">
                          <a:ln>
                            <a:noFill/>
                          </a:ln>
                          <a:solidFill>
                            <a:prstClr val="black"/>
                          </a:solidFill>
                          <a:effectLst/>
                          <a:uLnTx/>
                          <a:uFillTx/>
                          <a:latin typeface="Calibri"/>
                          <a:ea typeface="+mn-ea"/>
                          <a:cs typeface="+mn-cs"/>
                        </a:rPr>
                        <a:t>
 Urlaub trotz Sanktionen: So reisen Russen heute wirklich | Weltspiegel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1120041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BR24 - 2026-03-29 07:00:00</a:t>
                      </a:r>
                      <a:r>
                        <a:rPr kumimoji="0" lang="de-DE" sz="1000" b="0" i="0" u="none" strike="noStrike" kern="1200" cap="none" spc="0" normalizeH="0" baseline="0" noProof="0">
                          <a:ln>
                            <a:noFill/>
                          </a:ln>
                          <a:solidFill>
                            <a:prstClr val="black"/>
                          </a:solidFill>
                          <a:effectLst/>
                          <a:uLnTx/>
                          <a:uFillTx/>
                          <a:latin typeface="Calibri"/>
                          <a:ea typeface="+mn-ea"/>
                          <a:cs typeface="+mn-cs"/>
                        </a:rPr>
                        <a:t>
 Drei Jahre lang nur Absagen: BR-Bericht beschert 22-Jährigem Ausbildungsplatz | Abendschau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082756052"/>
                  </a:ext>
                </a:extLst>
              </a:tr>
            </a:tbl>
          </a:graphicData>
        </a:graphic>
      </p:graphicFrame>
      <p:sp>
        <p:nvSpPr>
          <p:cNvPr id="4" name="Text Placeholder 3">
            <a:extLst>
              <a:ext uri="{FF2B5EF4-FFF2-40B4-BE49-F238E27FC236}">
                <a16:creationId xmlns:a16="http://schemas.microsoft.com/office/drawing/2014/main" id="{F5E4D4CD-F087-490D-9A8C-FE208C1AAA09}"/>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281840385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BA46B-9356-4EB0-88E2-2453457F1679}"/>
              </a:ext>
            </a:extLst>
          </p:cNvPr>
          <p:cNvSpPr>
            <a:spLocks noGrp="1"/>
          </p:cNvSpPr>
          <p:nvPr>
            <p:ph type="title"/>
          </p:nvPr>
        </p:nvSpPr>
        <p:spPr/>
        <p:txBody>
          <a:bodyPr/>
          <a:lstStyle/>
          <a:p>
            <a:r>
              <a:rPr lang="en-US"/>
              <a:t>Youtube YouTube Videos (YouTube Studio Perspektive) - official | All profiles - 7 of 7</a:t>
            </a:r>
          </a:p>
        </p:txBody>
      </p:sp>
      <p:graphicFrame>
        <p:nvGraphicFramePr>
          <p:cNvPr id="5" name="Table Placeholder 4">
            <a:extLst>
              <a:ext uri="{FF2B5EF4-FFF2-40B4-BE49-F238E27FC236}">
                <a16:creationId xmlns:a16="http://schemas.microsoft.com/office/drawing/2014/main" id="{FE762A7E-89B9-4A78-A1CC-7F4A68370E96}"/>
              </a:ext>
            </a:extLst>
          </p:cNvPr>
          <p:cNvGraphicFramePr>
            <a:graphicFrameLocks noGrp="1"/>
          </p:cNvGraphicFramePr>
          <p:nvPr>
            <p:ph type="tbl" sz="quarter" idx="13"/>
            <p:extLst>
              <p:ext uri="{D42A27DB-BD31-4B8C-83A1-F6EECF244321}">
                <p14:modId xmlns:p14="http://schemas.microsoft.com/office/powerpoint/2010/main" val="1745787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94802210"/>
                    </a:ext>
                  </a:extLst>
                </a:gridCol>
                <a:gridCol w="411480">
                  <a:extLst>
                    <a:ext uri="{9D8B030D-6E8A-4147-A177-3AD203B41FA5}">
                      <a16:colId xmlns:a16="http://schemas.microsoft.com/office/drawing/2014/main" val="965554931"/>
                    </a:ext>
                  </a:extLst>
                </a:gridCol>
                <a:gridCol w="411480">
                  <a:extLst>
                    <a:ext uri="{9D8B030D-6E8A-4147-A177-3AD203B41FA5}">
                      <a16:colId xmlns:a16="http://schemas.microsoft.com/office/drawing/2014/main" val="1727736396"/>
                    </a:ext>
                  </a:extLst>
                </a:gridCol>
                <a:gridCol w="411480">
                  <a:extLst>
                    <a:ext uri="{9D8B030D-6E8A-4147-A177-3AD203B41FA5}">
                      <a16:colId xmlns:a16="http://schemas.microsoft.com/office/drawing/2014/main" val="2524828299"/>
                    </a:ext>
                  </a:extLst>
                </a:gridCol>
                <a:gridCol w="411480">
                  <a:extLst>
                    <a:ext uri="{9D8B030D-6E8A-4147-A177-3AD203B41FA5}">
                      <a16:colId xmlns:a16="http://schemas.microsoft.com/office/drawing/2014/main" val="375723759"/>
                    </a:ext>
                  </a:extLst>
                </a:gridCol>
                <a:gridCol w="411480">
                  <a:extLst>
                    <a:ext uri="{9D8B030D-6E8A-4147-A177-3AD203B41FA5}">
                      <a16:colId xmlns:a16="http://schemas.microsoft.com/office/drawing/2014/main" val="1122706696"/>
                    </a:ext>
                  </a:extLst>
                </a:gridCol>
                <a:gridCol w="411480">
                  <a:extLst>
                    <a:ext uri="{9D8B030D-6E8A-4147-A177-3AD203B41FA5}">
                      <a16:colId xmlns:a16="http://schemas.microsoft.com/office/drawing/2014/main" val="630745695"/>
                    </a:ext>
                  </a:extLst>
                </a:gridCol>
                <a:gridCol w="411480">
                  <a:extLst>
                    <a:ext uri="{9D8B030D-6E8A-4147-A177-3AD203B41FA5}">
                      <a16:colId xmlns:a16="http://schemas.microsoft.com/office/drawing/2014/main" val="799858071"/>
                    </a:ext>
                  </a:extLst>
                </a:gridCol>
                <a:gridCol w="411480">
                  <a:extLst>
                    <a:ext uri="{9D8B030D-6E8A-4147-A177-3AD203B41FA5}">
                      <a16:colId xmlns:a16="http://schemas.microsoft.com/office/drawing/2014/main" val="618211749"/>
                    </a:ext>
                  </a:extLst>
                </a:gridCol>
                <a:gridCol w="411480">
                  <a:extLst>
                    <a:ext uri="{9D8B030D-6E8A-4147-A177-3AD203B41FA5}">
                      <a16:colId xmlns:a16="http://schemas.microsoft.com/office/drawing/2014/main" val="2793479743"/>
                    </a:ext>
                  </a:extLst>
                </a:gridCol>
                <a:gridCol w="411480">
                  <a:extLst>
                    <a:ext uri="{9D8B030D-6E8A-4147-A177-3AD203B41FA5}">
                      <a16:colId xmlns:a16="http://schemas.microsoft.com/office/drawing/2014/main" val="910822153"/>
                    </a:ext>
                  </a:extLst>
                </a:gridCol>
                <a:gridCol w="411480">
                  <a:extLst>
                    <a:ext uri="{9D8B030D-6E8A-4147-A177-3AD203B41FA5}">
                      <a16:colId xmlns:a16="http://schemas.microsoft.com/office/drawing/2014/main" val="2924518370"/>
                    </a:ext>
                  </a:extLst>
                </a:gridCol>
                <a:gridCol w="411480">
                  <a:extLst>
                    <a:ext uri="{9D8B030D-6E8A-4147-A177-3AD203B41FA5}">
                      <a16:colId xmlns:a16="http://schemas.microsoft.com/office/drawing/2014/main" val="3997563154"/>
                    </a:ext>
                  </a:extLst>
                </a:gridCol>
                <a:gridCol w="411480">
                  <a:extLst>
                    <a:ext uri="{9D8B030D-6E8A-4147-A177-3AD203B41FA5}">
                      <a16:colId xmlns:a16="http://schemas.microsoft.com/office/drawing/2014/main" val="3801817069"/>
                    </a:ext>
                  </a:extLst>
                </a:gridCol>
                <a:gridCol w="411480">
                  <a:extLst>
                    <a:ext uri="{9D8B030D-6E8A-4147-A177-3AD203B41FA5}">
                      <a16:colId xmlns:a16="http://schemas.microsoft.com/office/drawing/2014/main" val="2428560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(Aktive Wiedergaben)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294931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CHECKER WELT - 2026-04-02 13:01:05</a:t>
                      </a:r>
                      <a:r>
                        <a:rPr kumimoji="0" lang="de-DE" sz="1000" b="0" i="0" u="none" strike="noStrike" kern="1200" cap="none" spc="0" normalizeH="0" baseline="0" noProof="0">
                          <a:ln>
                            <a:noFill/>
                          </a:ln>
                          <a:solidFill>
                            <a:prstClr val="black"/>
                          </a:solidFill>
                          <a:effectLst/>
                          <a:uLnTx/>
                          <a:uFillTx/>
                          <a:latin typeface="Calibri"/>
                          <a:ea typeface="+mn-ea"/>
                          <a:cs typeface="+mn-cs"/>
                        </a:rPr>
                        <a:t>
 Der Oster-Check | Reportage für Kinder | Checker Julian | BR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1416000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extLst>
                  <a:ext uri="{0D108BD9-81ED-4DB2-BD59-A6C34878D82A}">
                    <a16:rowId xmlns:a16="http://schemas.microsoft.com/office/drawing/2014/main" val="274251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- 2026-04-06 18:35:07</a:t>
                      </a:r>
                      <a:r>
                        <a:rPr kumimoji="0" lang="de-DE" sz="1000" b="0" i="0" u="none" strike="noStrike" kern="1200" cap="none" spc="0" normalizeH="0" baseline="0" noProof="0">
                          <a:ln>
                            <a:noFill/>
                          </a:ln>
                          <a:solidFill>
                            <a:prstClr val="black"/>
                          </a:solidFill>
                          <a:effectLst/>
                          <a:uLnTx/>
                          <a:uFillTx/>
                          <a:latin typeface="Calibri"/>
                          <a:ea typeface="+mn-ea"/>
                          <a:cs typeface="+mn-cs"/>
                        </a:rPr>
                        <a:t>
 Wenn alle zum Vorlagengeber rennen...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extLst>
                  <a:ext uri="{0D108BD9-81ED-4DB2-BD59-A6C34878D82A}">
                    <a16:rowId xmlns:a16="http://schemas.microsoft.com/office/drawing/2014/main" val="3462833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BR24 - 2026-04-05 17:27:58</a:t>
                      </a:r>
                      <a:r>
                        <a:rPr kumimoji="0" lang="de-DE" sz="1000" b="0" i="0" u="none" strike="noStrike" kern="1200" cap="none" spc="0" normalizeH="0" baseline="0" noProof="0">
                          <a:ln>
                            <a:noFill/>
                          </a:ln>
                          <a:solidFill>
                            <a:prstClr val="black"/>
                          </a:solidFill>
                          <a:effectLst/>
                          <a:uLnTx/>
                          <a:uFillTx/>
                          <a:latin typeface="Calibri"/>
                          <a:ea typeface="+mn-ea"/>
                          <a:cs typeface="+mn-cs"/>
                        </a:rPr>
                        <a:t>
 Wehrdienstfähige müssen längere Auslandsreisen melden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952094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BR24 - 2026-04-03 19:13:50</a:t>
                      </a:r>
                      <a:r>
                        <a:rPr kumimoji="0" lang="de-DE" sz="1000" b="0" i="0" u="none" strike="noStrike" kern="1200" cap="none" spc="0" normalizeH="0" baseline="0" noProof="0">
                          <a:ln>
                            <a:noFill/>
                          </a:ln>
                          <a:solidFill>
                            <a:prstClr val="black"/>
                          </a:solidFill>
                          <a:effectLst/>
                          <a:uLnTx/>
                          <a:uFillTx/>
                          <a:latin typeface="Calibri"/>
                          <a:ea typeface="+mn-ea"/>
                          <a:cs typeface="+mn-cs"/>
                        </a:rPr>
                        <a:t>
 Nahost: Angriff auf Irans größte Brücke | BR24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86482480"/>
                  </a:ext>
                </a:extLst>
              </a:tr>
            </a:tbl>
          </a:graphicData>
        </a:graphic>
      </p:graphicFrame>
      <p:sp>
        <p:nvSpPr>
          <p:cNvPr id="4" name="Text Placeholder 3">
            <a:extLst>
              <a:ext uri="{FF2B5EF4-FFF2-40B4-BE49-F238E27FC236}">
                <a16:creationId xmlns:a16="http://schemas.microsoft.com/office/drawing/2014/main" id="{42F07243-0C22-42D7-A69B-F6046F7D7B2C}"/>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9263273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7CAD8-2DC2-41ED-9DEB-F66388B284CA}"/>
              </a:ext>
            </a:extLst>
          </p:cNvPr>
          <p:cNvSpPr>
            <a:spLocks noGrp="1"/>
          </p:cNvSpPr>
          <p:nvPr>
            <p:ph type="title"/>
          </p:nvPr>
        </p:nvSpPr>
        <p:spPr/>
        <p:txBody>
          <a:bodyPr/>
          <a:lstStyle/>
          <a:p>
            <a:r>
              <a:rPr lang="en-US"/>
              <a:t>Youtube YouTube - "Shorts"-Videos  | All profiles - 1 of 7</a:t>
            </a:r>
          </a:p>
        </p:txBody>
      </p:sp>
      <p:graphicFrame>
        <p:nvGraphicFramePr>
          <p:cNvPr id="5" name="Table Placeholder 4">
            <a:extLst>
              <a:ext uri="{FF2B5EF4-FFF2-40B4-BE49-F238E27FC236}">
                <a16:creationId xmlns:a16="http://schemas.microsoft.com/office/drawing/2014/main" id="{7A7A874E-7005-4A48-8D61-C7B901558D34}"/>
              </a:ext>
            </a:extLst>
          </p:cNvPr>
          <p:cNvGraphicFramePr>
            <a:graphicFrameLocks noGrp="1"/>
          </p:cNvGraphicFramePr>
          <p:nvPr>
            <p:ph type="tbl" sz="quarter" idx="13"/>
            <p:extLst>
              <p:ext uri="{D42A27DB-BD31-4B8C-83A1-F6EECF244321}">
                <p14:modId xmlns:p14="http://schemas.microsoft.com/office/powerpoint/2010/main" val="2505591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77677947"/>
                    </a:ext>
                  </a:extLst>
                </a:gridCol>
                <a:gridCol w="411480">
                  <a:extLst>
                    <a:ext uri="{9D8B030D-6E8A-4147-A177-3AD203B41FA5}">
                      <a16:colId xmlns:a16="http://schemas.microsoft.com/office/drawing/2014/main" val="3848659821"/>
                    </a:ext>
                  </a:extLst>
                </a:gridCol>
                <a:gridCol w="411480">
                  <a:extLst>
                    <a:ext uri="{9D8B030D-6E8A-4147-A177-3AD203B41FA5}">
                      <a16:colId xmlns:a16="http://schemas.microsoft.com/office/drawing/2014/main" val="2432321998"/>
                    </a:ext>
                  </a:extLst>
                </a:gridCol>
                <a:gridCol w="411480">
                  <a:extLst>
                    <a:ext uri="{9D8B030D-6E8A-4147-A177-3AD203B41FA5}">
                      <a16:colId xmlns:a16="http://schemas.microsoft.com/office/drawing/2014/main" val="2164368023"/>
                    </a:ext>
                  </a:extLst>
                </a:gridCol>
                <a:gridCol w="411480">
                  <a:extLst>
                    <a:ext uri="{9D8B030D-6E8A-4147-A177-3AD203B41FA5}">
                      <a16:colId xmlns:a16="http://schemas.microsoft.com/office/drawing/2014/main" val="975042051"/>
                    </a:ext>
                  </a:extLst>
                </a:gridCol>
                <a:gridCol w="411480">
                  <a:extLst>
                    <a:ext uri="{9D8B030D-6E8A-4147-A177-3AD203B41FA5}">
                      <a16:colId xmlns:a16="http://schemas.microsoft.com/office/drawing/2014/main" val="1915367625"/>
                    </a:ext>
                  </a:extLst>
                </a:gridCol>
                <a:gridCol w="411480">
                  <a:extLst>
                    <a:ext uri="{9D8B030D-6E8A-4147-A177-3AD203B41FA5}">
                      <a16:colId xmlns:a16="http://schemas.microsoft.com/office/drawing/2014/main" val="2523086194"/>
                    </a:ext>
                  </a:extLst>
                </a:gridCol>
                <a:gridCol w="411480">
                  <a:extLst>
                    <a:ext uri="{9D8B030D-6E8A-4147-A177-3AD203B41FA5}">
                      <a16:colId xmlns:a16="http://schemas.microsoft.com/office/drawing/2014/main" val="3143814783"/>
                    </a:ext>
                  </a:extLst>
                </a:gridCol>
                <a:gridCol w="411480">
                  <a:extLst>
                    <a:ext uri="{9D8B030D-6E8A-4147-A177-3AD203B41FA5}">
                      <a16:colId xmlns:a16="http://schemas.microsoft.com/office/drawing/2014/main" val="151581133"/>
                    </a:ext>
                  </a:extLst>
                </a:gridCol>
                <a:gridCol w="411480">
                  <a:extLst>
                    <a:ext uri="{9D8B030D-6E8A-4147-A177-3AD203B41FA5}">
                      <a16:colId xmlns:a16="http://schemas.microsoft.com/office/drawing/2014/main" val="4072302634"/>
                    </a:ext>
                  </a:extLst>
                </a:gridCol>
                <a:gridCol w="411480">
                  <a:extLst>
                    <a:ext uri="{9D8B030D-6E8A-4147-A177-3AD203B41FA5}">
                      <a16:colId xmlns:a16="http://schemas.microsoft.com/office/drawing/2014/main" val="1076825133"/>
                    </a:ext>
                  </a:extLst>
                </a:gridCol>
                <a:gridCol w="411480">
                  <a:extLst>
                    <a:ext uri="{9D8B030D-6E8A-4147-A177-3AD203B41FA5}">
                      <a16:colId xmlns:a16="http://schemas.microsoft.com/office/drawing/2014/main" val="996893243"/>
                    </a:ext>
                  </a:extLst>
                </a:gridCol>
                <a:gridCol w="411480">
                  <a:extLst>
                    <a:ext uri="{9D8B030D-6E8A-4147-A177-3AD203B41FA5}">
                      <a16:colId xmlns:a16="http://schemas.microsoft.com/office/drawing/2014/main" val="4267996111"/>
                    </a:ext>
                  </a:extLst>
                </a:gridCol>
                <a:gridCol w="411480">
                  <a:extLst>
                    <a:ext uri="{9D8B030D-6E8A-4147-A177-3AD203B41FA5}">
                      <a16:colId xmlns:a16="http://schemas.microsoft.com/office/drawing/2014/main" val="363535559"/>
                    </a:ext>
                  </a:extLst>
                </a:gridCol>
                <a:gridCol w="411480">
                  <a:extLst>
                    <a:ext uri="{9D8B030D-6E8A-4147-A177-3AD203B41FA5}">
                      <a16:colId xmlns:a16="http://schemas.microsoft.com/office/drawing/2014/main" val="3928345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(Aktive Wiedergaben)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2957541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Weltspiegel - 2026-03-26 13:00:47</a:t>
                      </a:r>
                      <a:r>
                        <a:rPr kumimoji="0" lang="de-DE" sz="1000" b="0" i="0" u="none" strike="noStrike" kern="1200" cap="none" spc="0" normalizeH="0" baseline="0" noProof="0">
                          <a:ln>
                            <a:noFill/>
                          </a:ln>
                          <a:solidFill>
                            <a:prstClr val="black"/>
                          </a:solidFill>
                          <a:effectLst/>
                          <a:uLnTx/>
                          <a:uFillTx/>
                          <a:latin typeface="Calibri"/>
                          <a:ea typeface="+mn-ea"/>
                          <a:cs typeface="+mn-cs"/>
                        </a:rPr>
                        <a:t>
 Piloten riskieren ihr Leben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extLst>
                  <a:ext uri="{0D108BD9-81ED-4DB2-BD59-A6C34878D82A}">
                    <a16:rowId xmlns:a16="http://schemas.microsoft.com/office/drawing/2014/main" val="3257716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- 2026-03-26 13:01:00</a:t>
                      </a:r>
                      <a:r>
                        <a:rPr kumimoji="0" lang="de-DE" sz="1000" b="0" i="0" u="none" strike="noStrike" kern="1200" cap="none" spc="0" normalizeH="0" baseline="0" noProof="0">
                          <a:ln>
                            <a:noFill/>
                          </a:ln>
                          <a:solidFill>
                            <a:prstClr val="black"/>
                          </a:solidFill>
                          <a:effectLst/>
                          <a:uLnTx/>
                          <a:uFillTx/>
                          <a:latin typeface="Calibri"/>
                          <a:ea typeface="+mn-ea"/>
                          <a:cs typeface="+mn-cs"/>
                        </a:rPr>
                        <a:t>
 Zweite Karriere als Zimmermann?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1808094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- 2026-03-27 23:00:27</a:t>
                      </a:r>
                      <a:r>
                        <a:rPr kumimoji="0" lang="de-DE" sz="1000" b="0" i="0" u="none" strike="noStrike" kern="1200" cap="none" spc="0" normalizeH="0" baseline="0" noProof="0">
                          <a:ln>
                            <a:noFill/>
                          </a:ln>
                          <a:solidFill>
                            <a:prstClr val="black"/>
                          </a:solidFill>
                          <a:effectLst/>
                          <a:uLnTx/>
                          <a:uFillTx/>
                          <a:latin typeface="Calibri"/>
                          <a:ea typeface="+mn-ea"/>
                          <a:cs typeface="+mn-cs"/>
                        </a:rPr>
                        <a:t>
 Auffälliges Debüt!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756223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- 2026-03-30 21:29:06</a:t>
                      </a:r>
                      <a:r>
                        <a:rPr kumimoji="0" lang="de-DE" sz="1000" b="0" i="0" u="none" strike="noStrike" kern="1200" cap="none" spc="0" normalizeH="0" baseline="0" noProof="0">
                          <a:ln>
                            <a:noFill/>
                          </a:ln>
                          <a:solidFill>
                            <a:prstClr val="black"/>
                          </a:solidFill>
                          <a:effectLst/>
                          <a:uLnTx/>
                          <a:uFillTx/>
                          <a:latin typeface="Calibri"/>
                          <a:ea typeface="+mn-ea"/>
                          <a:cs typeface="+mn-cs"/>
                        </a:rPr>
                        <a:t>
 An wen erinnert er euch?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700585448"/>
                  </a:ext>
                </a:extLst>
              </a:tr>
            </a:tbl>
          </a:graphicData>
        </a:graphic>
      </p:graphicFrame>
      <p:sp>
        <p:nvSpPr>
          <p:cNvPr id="4" name="Text Placeholder 3">
            <a:extLst>
              <a:ext uri="{FF2B5EF4-FFF2-40B4-BE49-F238E27FC236}">
                <a16:creationId xmlns:a16="http://schemas.microsoft.com/office/drawing/2014/main" id="{F303D158-B42F-4112-82FC-0354C2ECCB49}"/>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92956531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2F126-5642-433A-B94C-7D7C907713DB}"/>
              </a:ext>
            </a:extLst>
          </p:cNvPr>
          <p:cNvSpPr>
            <a:spLocks noGrp="1"/>
          </p:cNvSpPr>
          <p:nvPr>
            <p:ph type="title"/>
          </p:nvPr>
        </p:nvSpPr>
        <p:spPr/>
        <p:txBody>
          <a:bodyPr/>
          <a:lstStyle/>
          <a:p>
            <a:r>
              <a:rPr lang="en-US"/>
              <a:t>Youtube YouTube - "Shorts"-Videos  | All profiles - 2 of 7</a:t>
            </a:r>
          </a:p>
        </p:txBody>
      </p:sp>
      <p:graphicFrame>
        <p:nvGraphicFramePr>
          <p:cNvPr id="5" name="Table Placeholder 4">
            <a:extLst>
              <a:ext uri="{FF2B5EF4-FFF2-40B4-BE49-F238E27FC236}">
                <a16:creationId xmlns:a16="http://schemas.microsoft.com/office/drawing/2014/main" id="{50F1F452-06FA-4B90-91FE-888DEFE0BCD7}"/>
              </a:ext>
            </a:extLst>
          </p:cNvPr>
          <p:cNvGraphicFramePr>
            <a:graphicFrameLocks noGrp="1"/>
          </p:cNvGraphicFramePr>
          <p:nvPr>
            <p:ph type="tbl" sz="quarter" idx="13"/>
            <p:extLst>
              <p:ext uri="{D42A27DB-BD31-4B8C-83A1-F6EECF244321}">
                <p14:modId xmlns:p14="http://schemas.microsoft.com/office/powerpoint/2010/main" val="2889856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77024082"/>
                    </a:ext>
                  </a:extLst>
                </a:gridCol>
                <a:gridCol w="411480">
                  <a:extLst>
                    <a:ext uri="{9D8B030D-6E8A-4147-A177-3AD203B41FA5}">
                      <a16:colId xmlns:a16="http://schemas.microsoft.com/office/drawing/2014/main" val="1973084378"/>
                    </a:ext>
                  </a:extLst>
                </a:gridCol>
                <a:gridCol w="411480">
                  <a:extLst>
                    <a:ext uri="{9D8B030D-6E8A-4147-A177-3AD203B41FA5}">
                      <a16:colId xmlns:a16="http://schemas.microsoft.com/office/drawing/2014/main" val="1184951568"/>
                    </a:ext>
                  </a:extLst>
                </a:gridCol>
                <a:gridCol w="411480">
                  <a:extLst>
                    <a:ext uri="{9D8B030D-6E8A-4147-A177-3AD203B41FA5}">
                      <a16:colId xmlns:a16="http://schemas.microsoft.com/office/drawing/2014/main" val="3260740796"/>
                    </a:ext>
                  </a:extLst>
                </a:gridCol>
                <a:gridCol w="411480">
                  <a:extLst>
                    <a:ext uri="{9D8B030D-6E8A-4147-A177-3AD203B41FA5}">
                      <a16:colId xmlns:a16="http://schemas.microsoft.com/office/drawing/2014/main" val="1586948782"/>
                    </a:ext>
                  </a:extLst>
                </a:gridCol>
                <a:gridCol w="411480">
                  <a:extLst>
                    <a:ext uri="{9D8B030D-6E8A-4147-A177-3AD203B41FA5}">
                      <a16:colId xmlns:a16="http://schemas.microsoft.com/office/drawing/2014/main" val="1063241674"/>
                    </a:ext>
                  </a:extLst>
                </a:gridCol>
                <a:gridCol w="411480">
                  <a:extLst>
                    <a:ext uri="{9D8B030D-6E8A-4147-A177-3AD203B41FA5}">
                      <a16:colId xmlns:a16="http://schemas.microsoft.com/office/drawing/2014/main" val="1150293378"/>
                    </a:ext>
                  </a:extLst>
                </a:gridCol>
                <a:gridCol w="411480">
                  <a:extLst>
                    <a:ext uri="{9D8B030D-6E8A-4147-A177-3AD203B41FA5}">
                      <a16:colId xmlns:a16="http://schemas.microsoft.com/office/drawing/2014/main" val="3419002468"/>
                    </a:ext>
                  </a:extLst>
                </a:gridCol>
                <a:gridCol w="411480">
                  <a:extLst>
                    <a:ext uri="{9D8B030D-6E8A-4147-A177-3AD203B41FA5}">
                      <a16:colId xmlns:a16="http://schemas.microsoft.com/office/drawing/2014/main" val="2784532927"/>
                    </a:ext>
                  </a:extLst>
                </a:gridCol>
                <a:gridCol w="411480">
                  <a:extLst>
                    <a:ext uri="{9D8B030D-6E8A-4147-A177-3AD203B41FA5}">
                      <a16:colId xmlns:a16="http://schemas.microsoft.com/office/drawing/2014/main" val="3466965297"/>
                    </a:ext>
                  </a:extLst>
                </a:gridCol>
                <a:gridCol w="411480">
                  <a:extLst>
                    <a:ext uri="{9D8B030D-6E8A-4147-A177-3AD203B41FA5}">
                      <a16:colId xmlns:a16="http://schemas.microsoft.com/office/drawing/2014/main" val="3062612316"/>
                    </a:ext>
                  </a:extLst>
                </a:gridCol>
                <a:gridCol w="411480">
                  <a:extLst>
                    <a:ext uri="{9D8B030D-6E8A-4147-A177-3AD203B41FA5}">
                      <a16:colId xmlns:a16="http://schemas.microsoft.com/office/drawing/2014/main" val="3796486807"/>
                    </a:ext>
                  </a:extLst>
                </a:gridCol>
                <a:gridCol w="411480">
                  <a:extLst>
                    <a:ext uri="{9D8B030D-6E8A-4147-A177-3AD203B41FA5}">
                      <a16:colId xmlns:a16="http://schemas.microsoft.com/office/drawing/2014/main" val="2422201030"/>
                    </a:ext>
                  </a:extLst>
                </a:gridCol>
                <a:gridCol w="411480">
                  <a:extLst>
                    <a:ext uri="{9D8B030D-6E8A-4147-A177-3AD203B41FA5}">
                      <a16:colId xmlns:a16="http://schemas.microsoft.com/office/drawing/2014/main" val="1640529465"/>
                    </a:ext>
                  </a:extLst>
                </a:gridCol>
                <a:gridCol w="411480">
                  <a:extLst>
                    <a:ext uri="{9D8B030D-6E8A-4147-A177-3AD203B41FA5}">
                      <a16:colId xmlns:a16="http://schemas.microsoft.com/office/drawing/2014/main" val="1696245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(Aktive Wiedergaben)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609655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PULS Reportage - 2026-03-28 19:00:40</a:t>
                      </a:r>
                      <a:r>
                        <a:rPr kumimoji="0" lang="de-DE" sz="1000" b="0" i="0" u="none" strike="noStrike" kern="1200" cap="none" spc="0" normalizeH="0" baseline="0" noProof="0">
                          <a:ln>
                            <a:noFill/>
                          </a:ln>
                          <a:solidFill>
                            <a:prstClr val="black"/>
                          </a:solidFill>
                          <a:effectLst/>
                          <a:uLnTx/>
                          <a:uFillTx/>
                          <a:latin typeface="Calibri"/>
                          <a:ea typeface="+mn-ea"/>
                          <a:cs typeface="+mn-cs"/>
                        </a:rPr>
                        <a:t>
 Mieten in München: Wer zahlt am meisten?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1748280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BR Kabarett &amp; Comedy - 2026-04-01 21:45:03</a:t>
                      </a:r>
                      <a:r>
                        <a:rPr kumimoji="0" lang="en-US" sz="1000" b="0" i="0" u="none" strike="noStrike" kern="1200" cap="none" spc="0" normalizeH="0" baseline="0" noProof="0">
                          <a:ln>
                            <a:noFill/>
                          </a:ln>
                          <a:solidFill>
                            <a:prstClr val="black"/>
                          </a:solidFill>
                          <a:effectLst/>
                          <a:uLnTx/>
                          <a:uFillTx/>
                          <a:latin typeface="Calibri"/>
                          <a:ea typeface="+mn-ea"/>
                          <a:cs typeface="+mn-cs"/>
                        </a:rPr>
                        <a:t>
 Wechseljahre, Baby! | Eva Karl Faltermeier | schlachthof | BR Kabarett | #shorts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49162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Weltspiegel - 2026-04-01 19:04:40</a:t>
                      </a:r>
                      <a:r>
                        <a:rPr kumimoji="0" lang="de-DE" sz="1000" b="0" i="0" u="none" strike="noStrike" kern="1200" cap="none" spc="0" normalizeH="0" baseline="0" noProof="0">
                          <a:ln>
                            <a:noFill/>
                          </a:ln>
                          <a:solidFill>
                            <a:prstClr val="black"/>
                          </a:solidFill>
                          <a:effectLst/>
                          <a:uLnTx/>
                          <a:uFillTx/>
                          <a:latin typeface="Calibri"/>
                          <a:ea typeface="+mn-ea"/>
                          <a:cs typeface="+mn-cs"/>
                        </a:rPr>
                        <a:t>
 Kuba: Kohle statt Benzin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1758087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- 2026-04-06 18:35:07</a:t>
                      </a:r>
                      <a:r>
                        <a:rPr kumimoji="0" lang="de-DE" sz="1000" b="0" i="0" u="none" strike="noStrike" kern="1200" cap="none" spc="0" normalizeH="0" baseline="0" noProof="0">
                          <a:ln>
                            <a:noFill/>
                          </a:ln>
                          <a:solidFill>
                            <a:prstClr val="black"/>
                          </a:solidFill>
                          <a:effectLst/>
                          <a:uLnTx/>
                          <a:uFillTx/>
                          <a:latin typeface="Calibri"/>
                          <a:ea typeface="+mn-ea"/>
                          <a:cs typeface="+mn-cs"/>
                        </a:rPr>
                        <a:t>
 Wenn alle zum Vorlagengeber rennen...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extLst>
                  <a:ext uri="{0D108BD9-81ED-4DB2-BD59-A6C34878D82A}">
                    <a16:rowId xmlns:a16="http://schemas.microsoft.com/office/drawing/2014/main" val="3526616546"/>
                  </a:ext>
                </a:extLst>
              </a:tr>
            </a:tbl>
          </a:graphicData>
        </a:graphic>
      </p:graphicFrame>
      <p:sp>
        <p:nvSpPr>
          <p:cNvPr id="4" name="Text Placeholder 3">
            <a:extLst>
              <a:ext uri="{FF2B5EF4-FFF2-40B4-BE49-F238E27FC236}">
                <a16:creationId xmlns:a16="http://schemas.microsoft.com/office/drawing/2014/main" id="{A397AD76-913F-47E5-934E-AC75FC9DD393}"/>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10031490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BDD44-135A-4039-A5B4-AA37BA7D6CB4}"/>
              </a:ext>
            </a:extLst>
          </p:cNvPr>
          <p:cNvSpPr>
            <a:spLocks noGrp="1"/>
          </p:cNvSpPr>
          <p:nvPr>
            <p:ph type="title"/>
          </p:nvPr>
        </p:nvSpPr>
        <p:spPr/>
        <p:txBody>
          <a:bodyPr/>
          <a:lstStyle/>
          <a:p>
            <a:r>
              <a:rPr lang="en-US"/>
              <a:t>Youtube YouTube - "Shorts"-Videos  | All profiles - 3 of 7</a:t>
            </a:r>
          </a:p>
        </p:txBody>
      </p:sp>
      <p:graphicFrame>
        <p:nvGraphicFramePr>
          <p:cNvPr id="5" name="Table Placeholder 4">
            <a:extLst>
              <a:ext uri="{FF2B5EF4-FFF2-40B4-BE49-F238E27FC236}">
                <a16:creationId xmlns:a16="http://schemas.microsoft.com/office/drawing/2014/main" id="{A5BE62A2-2AB9-4531-A4E1-2DD9915933BD}"/>
              </a:ext>
            </a:extLst>
          </p:cNvPr>
          <p:cNvGraphicFramePr>
            <a:graphicFrameLocks noGrp="1"/>
          </p:cNvGraphicFramePr>
          <p:nvPr>
            <p:ph type="tbl" sz="quarter" idx="13"/>
            <p:extLst>
              <p:ext uri="{D42A27DB-BD31-4B8C-83A1-F6EECF244321}">
                <p14:modId xmlns:p14="http://schemas.microsoft.com/office/powerpoint/2010/main" val="4235547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26307109"/>
                    </a:ext>
                  </a:extLst>
                </a:gridCol>
                <a:gridCol w="411480">
                  <a:extLst>
                    <a:ext uri="{9D8B030D-6E8A-4147-A177-3AD203B41FA5}">
                      <a16:colId xmlns:a16="http://schemas.microsoft.com/office/drawing/2014/main" val="876705520"/>
                    </a:ext>
                  </a:extLst>
                </a:gridCol>
                <a:gridCol w="411480">
                  <a:extLst>
                    <a:ext uri="{9D8B030D-6E8A-4147-A177-3AD203B41FA5}">
                      <a16:colId xmlns:a16="http://schemas.microsoft.com/office/drawing/2014/main" val="3073015794"/>
                    </a:ext>
                  </a:extLst>
                </a:gridCol>
                <a:gridCol w="411480">
                  <a:extLst>
                    <a:ext uri="{9D8B030D-6E8A-4147-A177-3AD203B41FA5}">
                      <a16:colId xmlns:a16="http://schemas.microsoft.com/office/drawing/2014/main" val="795714941"/>
                    </a:ext>
                  </a:extLst>
                </a:gridCol>
                <a:gridCol w="411480">
                  <a:extLst>
                    <a:ext uri="{9D8B030D-6E8A-4147-A177-3AD203B41FA5}">
                      <a16:colId xmlns:a16="http://schemas.microsoft.com/office/drawing/2014/main" val="459602095"/>
                    </a:ext>
                  </a:extLst>
                </a:gridCol>
                <a:gridCol w="411480">
                  <a:extLst>
                    <a:ext uri="{9D8B030D-6E8A-4147-A177-3AD203B41FA5}">
                      <a16:colId xmlns:a16="http://schemas.microsoft.com/office/drawing/2014/main" val="1709159450"/>
                    </a:ext>
                  </a:extLst>
                </a:gridCol>
                <a:gridCol w="411480">
                  <a:extLst>
                    <a:ext uri="{9D8B030D-6E8A-4147-A177-3AD203B41FA5}">
                      <a16:colId xmlns:a16="http://schemas.microsoft.com/office/drawing/2014/main" val="392346796"/>
                    </a:ext>
                  </a:extLst>
                </a:gridCol>
                <a:gridCol w="411480">
                  <a:extLst>
                    <a:ext uri="{9D8B030D-6E8A-4147-A177-3AD203B41FA5}">
                      <a16:colId xmlns:a16="http://schemas.microsoft.com/office/drawing/2014/main" val="1810482497"/>
                    </a:ext>
                  </a:extLst>
                </a:gridCol>
                <a:gridCol w="411480">
                  <a:extLst>
                    <a:ext uri="{9D8B030D-6E8A-4147-A177-3AD203B41FA5}">
                      <a16:colId xmlns:a16="http://schemas.microsoft.com/office/drawing/2014/main" val="2586127306"/>
                    </a:ext>
                  </a:extLst>
                </a:gridCol>
                <a:gridCol w="411480">
                  <a:extLst>
                    <a:ext uri="{9D8B030D-6E8A-4147-A177-3AD203B41FA5}">
                      <a16:colId xmlns:a16="http://schemas.microsoft.com/office/drawing/2014/main" val="4196226916"/>
                    </a:ext>
                  </a:extLst>
                </a:gridCol>
                <a:gridCol w="411480">
                  <a:extLst>
                    <a:ext uri="{9D8B030D-6E8A-4147-A177-3AD203B41FA5}">
                      <a16:colId xmlns:a16="http://schemas.microsoft.com/office/drawing/2014/main" val="884682850"/>
                    </a:ext>
                  </a:extLst>
                </a:gridCol>
                <a:gridCol w="411480">
                  <a:extLst>
                    <a:ext uri="{9D8B030D-6E8A-4147-A177-3AD203B41FA5}">
                      <a16:colId xmlns:a16="http://schemas.microsoft.com/office/drawing/2014/main" val="2842030614"/>
                    </a:ext>
                  </a:extLst>
                </a:gridCol>
                <a:gridCol w="411480">
                  <a:extLst>
                    <a:ext uri="{9D8B030D-6E8A-4147-A177-3AD203B41FA5}">
                      <a16:colId xmlns:a16="http://schemas.microsoft.com/office/drawing/2014/main" val="1352547300"/>
                    </a:ext>
                  </a:extLst>
                </a:gridCol>
                <a:gridCol w="411480">
                  <a:extLst>
                    <a:ext uri="{9D8B030D-6E8A-4147-A177-3AD203B41FA5}">
                      <a16:colId xmlns:a16="http://schemas.microsoft.com/office/drawing/2014/main" val="1382112559"/>
                    </a:ext>
                  </a:extLst>
                </a:gridCol>
                <a:gridCol w="411480">
                  <a:extLst>
                    <a:ext uri="{9D8B030D-6E8A-4147-A177-3AD203B41FA5}">
                      <a16:colId xmlns:a16="http://schemas.microsoft.com/office/drawing/2014/main" val="2391279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(Aktive Wiedergaben)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463712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- 2026-03-27 13:57:37</a:t>
                      </a:r>
                      <a:r>
                        <a:rPr kumimoji="0" lang="de-DE" sz="1000" b="0" i="0" u="none" strike="noStrike" kern="1200" cap="none" spc="0" normalizeH="0" baseline="0" noProof="0">
                          <a:ln>
                            <a:noFill/>
                          </a:ln>
                          <a:solidFill>
                            <a:prstClr val="black"/>
                          </a:solidFill>
                          <a:effectLst/>
                          <a:uLnTx/>
                          <a:uFillTx/>
                          <a:latin typeface="Calibri"/>
                          <a:ea typeface="+mn-ea"/>
                          <a:cs typeface="+mn-cs"/>
                        </a:rPr>
                        <a:t>
 Skibergsteigerin Gela Allmann stürzt 800 Meter in die Tiefe und überlebt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3617439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- 2026-04-03 09:19:31</a:t>
                      </a:r>
                      <a:r>
                        <a:rPr kumimoji="0" lang="de-DE" sz="1000" b="0" i="0" u="none" strike="noStrike" kern="1200" cap="none" spc="0" normalizeH="0" baseline="0" noProof="0">
                          <a:ln>
                            <a:noFill/>
                          </a:ln>
                          <a:solidFill>
                            <a:prstClr val="black"/>
                          </a:solidFill>
                          <a:effectLst/>
                          <a:uLnTx/>
                          <a:uFillTx/>
                          <a:latin typeface="Calibri"/>
                          <a:ea typeface="+mn-ea"/>
                          <a:cs typeface="+mn-cs"/>
                        </a:rPr>
                        <a:t>
 Das wollte Kompany noch los werden!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89444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Das schaffst du nie! - 2026-03-31 13:00:15</a:t>
                      </a:r>
                      <a:r>
                        <a:rPr kumimoji="0" lang="de-DE" sz="1000" b="0" i="0" u="none" strike="noStrike" kern="1200" cap="none" spc="0" normalizeH="0" baseline="0" noProof="0">
                          <a:ln>
                            <a:noFill/>
                          </a:ln>
                          <a:solidFill>
                            <a:prstClr val="black"/>
                          </a:solidFill>
                          <a:effectLst/>
                          <a:uLnTx/>
                          <a:uFillTx/>
                          <a:latin typeface="Calibri"/>
                          <a:ea typeface="+mn-ea"/>
                          <a:cs typeface="+mn-cs"/>
                        </a:rPr>
                        <a:t>
 Geräusche raten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651124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- 2026-04-06 13:40:35</a:t>
                      </a:r>
                      <a:r>
                        <a:rPr kumimoji="0" lang="de-DE" sz="1000" b="0" i="0" u="none" strike="noStrike" kern="1200" cap="none" spc="0" normalizeH="0" baseline="0" noProof="0">
                          <a:ln>
                            <a:noFill/>
                          </a:ln>
                          <a:solidFill>
                            <a:prstClr val="black"/>
                          </a:solidFill>
                          <a:effectLst/>
                          <a:uLnTx/>
                          <a:uFillTx/>
                          <a:latin typeface="Calibri"/>
                          <a:ea typeface="+mn-ea"/>
                          <a:cs typeface="+mn-cs"/>
                        </a:rPr>
                        <a:t>
 Alles drehte sich um SIE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399851075"/>
                  </a:ext>
                </a:extLst>
              </a:tr>
            </a:tbl>
          </a:graphicData>
        </a:graphic>
      </p:graphicFrame>
      <p:sp>
        <p:nvSpPr>
          <p:cNvPr id="4" name="Text Placeholder 3">
            <a:extLst>
              <a:ext uri="{FF2B5EF4-FFF2-40B4-BE49-F238E27FC236}">
                <a16:creationId xmlns:a16="http://schemas.microsoft.com/office/drawing/2014/main" id="{3498B3FC-936E-45D8-B3CE-0944B8F62085}"/>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89407983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271B2-196D-450A-A94A-2EF03480C333}"/>
              </a:ext>
            </a:extLst>
          </p:cNvPr>
          <p:cNvSpPr>
            <a:spLocks noGrp="1"/>
          </p:cNvSpPr>
          <p:nvPr>
            <p:ph type="title"/>
          </p:nvPr>
        </p:nvSpPr>
        <p:spPr/>
        <p:txBody>
          <a:bodyPr/>
          <a:lstStyle/>
          <a:p>
            <a:r>
              <a:rPr lang="en-US"/>
              <a:t>Youtube YouTube - "Shorts"-Videos  | All profiles - 4 of 7</a:t>
            </a:r>
          </a:p>
        </p:txBody>
      </p:sp>
      <p:graphicFrame>
        <p:nvGraphicFramePr>
          <p:cNvPr id="5" name="Table Placeholder 4">
            <a:extLst>
              <a:ext uri="{FF2B5EF4-FFF2-40B4-BE49-F238E27FC236}">
                <a16:creationId xmlns:a16="http://schemas.microsoft.com/office/drawing/2014/main" id="{22554A99-63F4-40FF-9C59-BD2B220153B6}"/>
              </a:ext>
            </a:extLst>
          </p:cNvPr>
          <p:cNvGraphicFramePr>
            <a:graphicFrameLocks noGrp="1"/>
          </p:cNvGraphicFramePr>
          <p:nvPr>
            <p:ph type="tbl" sz="quarter" idx="13"/>
            <p:extLst>
              <p:ext uri="{D42A27DB-BD31-4B8C-83A1-F6EECF244321}">
                <p14:modId xmlns:p14="http://schemas.microsoft.com/office/powerpoint/2010/main" val="619361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36970663"/>
                    </a:ext>
                  </a:extLst>
                </a:gridCol>
                <a:gridCol w="411480">
                  <a:extLst>
                    <a:ext uri="{9D8B030D-6E8A-4147-A177-3AD203B41FA5}">
                      <a16:colId xmlns:a16="http://schemas.microsoft.com/office/drawing/2014/main" val="2493505272"/>
                    </a:ext>
                  </a:extLst>
                </a:gridCol>
                <a:gridCol w="411480">
                  <a:extLst>
                    <a:ext uri="{9D8B030D-6E8A-4147-A177-3AD203B41FA5}">
                      <a16:colId xmlns:a16="http://schemas.microsoft.com/office/drawing/2014/main" val="3205266887"/>
                    </a:ext>
                  </a:extLst>
                </a:gridCol>
                <a:gridCol w="411480">
                  <a:extLst>
                    <a:ext uri="{9D8B030D-6E8A-4147-A177-3AD203B41FA5}">
                      <a16:colId xmlns:a16="http://schemas.microsoft.com/office/drawing/2014/main" val="2638184932"/>
                    </a:ext>
                  </a:extLst>
                </a:gridCol>
                <a:gridCol w="411480">
                  <a:extLst>
                    <a:ext uri="{9D8B030D-6E8A-4147-A177-3AD203B41FA5}">
                      <a16:colId xmlns:a16="http://schemas.microsoft.com/office/drawing/2014/main" val="4027502576"/>
                    </a:ext>
                  </a:extLst>
                </a:gridCol>
                <a:gridCol w="411480">
                  <a:extLst>
                    <a:ext uri="{9D8B030D-6E8A-4147-A177-3AD203B41FA5}">
                      <a16:colId xmlns:a16="http://schemas.microsoft.com/office/drawing/2014/main" val="2595573015"/>
                    </a:ext>
                  </a:extLst>
                </a:gridCol>
                <a:gridCol w="411480">
                  <a:extLst>
                    <a:ext uri="{9D8B030D-6E8A-4147-A177-3AD203B41FA5}">
                      <a16:colId xmlns:a16="http://schemas.microsoft.com/office/drawing/2014/main" val="1547366797"/>
                    </a:ext>
                  </a:extLst>
                </a:gridCol>
                <a:gridCol w="411480">
                  <a:extLst>
                    <a:ext uri="{9D8B030D-6E8A-4147-A177-3AD203B41FA5}">
                      <a16:colId xmlns:a16="http://schemas.microsoft.com/office/drawing/2014/main" val="4195542528"/>
                    </a:ext>
                  </a:extLst>
                </a:gridCol>
                <a:gridCol w="411480">
                  <a:extLst>
                    <a:ext uri="{9D8B030D-6E8A-4147-A177-3AD203B41FA5}">
                      <a16:colId xmlns:a16="http://schemas.microsoft.com/office/drawing/2014/main" val="3694887683"/>
                    </a:ext>
                  </a:extLst>
                </a:gridCol>
                <a:gridCol w="411480">
                  <a:extLst>
                    <a:ext uri="{9D8B030D-6E8A-4147-A177-3AD203B41FA5}">
                      <a16:colId xmlns:a16="http://schemas.microsoft.com/office/drawing/2014/main" val="155094328"/>
                    </a:ext>
                  </a:extLst>
                </a:gridCol>
                <a:gridCol w="411480">
                  <a:extLst>
                    <a:ext uri="{9D8B030D-6E8A-4147-A177-3AD203B41FA5}">
                      <a16:colId xmlns:a16="http://schemas.microsoft.com/office/drawing/2014/main" val="2155225003"/>
                    </a:ext>
                  </a:extLst>
                </a:gridCol>
                <a:gridCol w="411480">
                  <a:extLst>
                    <a:ext uri="{9D8B030D-6E8A-4147-A177-3AD203B41FA5}">
                      <a16:colId xmlns:a16="http://schemas.microsoft.com/office/drawing/2014/main" val="3523950454"/>
                    </a:ext>
                  </a:extLst>
                </a:gridCol>
                <a:gridCol w="411480">
                  <a:extLst>
                    <a:ext uri="{9D8B030D-6E8A-4147-A177-3AD203B41FA5}">
                      <a16:colId xmlns:a16="http://schemas.microsoft.com/office/drawing/2014/main" val="1750705889"/>
                    </a:ext>
                  </a:extLst>
                </a:gridCol>
                <a:gridCol w="411480">
                  <a:extLst>
                    <a:ext uri="{9D8B030D-6E8A-4147-A177-3AD203B41FA5}">
                      <a16:colId xmlns:a16="http://schemas.microsoft.com/office/drawing/2014/main" val="294235456"/>
                    </a:ext>
                  </a:extLst>
                </a:gridCol>
                <a:gridCol w="411480">
                  <a:extLst>
                    <a:ext uri="{9D8B030D-6E8A-4147-A177-3AD203B41FA5}">
                      <a16:colId xmlns:a16="http://schemas.microsoft.com/office/drawing/2014/main" val="3490130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(Aktive Wiedergaben)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2356565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PULS Reportage - 2026-04-01 18:00:04</a:t>
                      </a:r>
                      <a:r>
                        <a:rPr kumimoji="0" lang="de-DE" sz="1000" b="0" i="0" u="none" strike="noStrike" kern="1200" cap="none" spc="0" normalizeH="0" baseline="0" noProof="0">
                          <a:ln>
                            <a:noFill/>
                          </a:ln>
                          <a:solidFill>
                            <a:prstClr val="black"/>
                          </a:solidFill>
                          <a:effectLst/>
                          <a:uLnTx/>
                          <a:uFillTx/>
                          <a:latin typeface="Calibri"/>
                          <a:ea typeface="+mn-ea"/>
                          <a:cs typeface="+mn-cs"/>
                        </a:rPr>
                        <a:t>
 7 Tage nicht sitzen?!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2770989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Unser Land - 2026-04-02 09:00:42</a:t>
                      </a:r>
                      <a:r>
                        <a:rPr kumimoji="0" lang="de-DE" sz="1000" b="0" i="0" u="none" strike="noStrike" kern="1200" cap="none" spc="0" normalizeH="0" baseline="0" noProof="0">
                          <a:ln>
                            <a:noFill/>
                          </a:ln>
                          <a:solidFill>
                            <a:prstClr val="black"/>
                          </a:solidFill>
                          <a:effectLst/>
                          <a:uLnTx/>
                          <a:uFillTx/>
                          <a:latin typeface="Calibri"/>
                          <a:ea typeface="+mn-ea"/>
                          <a:cs typeface="+mn-cs"/>
                        </a:rPr>
                        <a:t>
 Kartoffelkäfer Allzweckwaffe #shorts #landwirtschaft #kartoffel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10059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Unser Land - 2026-03-30 09:00:46</a:t>
                      </a:r>
                      <a:r>
                        <a:rPr kumimoji="0" lang="de-DE" sz="1000" b="0" i="0" u="none" strike="noStrike" kern="1200" cap="none" spc="0" normalizeH="0" baseline="0" noProof="0">
                          <a:ln>
                            <a:noFill/>
                          </a:ln>
                          <a:solidFill>
                            <a:prstClr val="black"/>
                          </a:solidFill>
                          <a:effectLst/>
                          <a:uLnTx/>
                          <a:uFillTx/>
                          <a:latin typeface="Calibri"/>
                          <a:ea typeface="+mn-ea"/>
                          <a:cs typeface="+mn-cs"/>
                        </a:rPr>
                        <a:t>
 Was verdient ein Landwirt? #shorts #landwirtschaft #geld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968957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Weltspiegel - 2026-04-01 08:49:35</a:t>
                      </a:r>
                      <a:r>
                        <a:rPr kumimoji="0" lang="de-DE" sz="1000" b="0" i="0" u="none" strike="noStrike" kern="1200" cap="none" spc="0" normalizeH="0" baseline="0" noProof="0">
                          <a:ln>
                            <a:noFill/>
                          </a:ln>
                          <a:solidFill>
                            <a:prstClr val="black"/>
                          </a:solidFill>
                          <a:effectLst/>
                          <a:uLnTx/>
                          <a:uFillTx/>
                          <a:latin typeface="Calibri"/>
                          <a:ea typeface="+mn-ea"/>
                          <a:cs typeface="+mn-cs"/>
                        </a:rPr>
                        <a:t>
 Brasilien: Umstrittener Favela-Hype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4275109026"/>
                  </a:ext>
                </a:extLst>
              </a:tr>
            </a:tbl>
          </a:graphicData>
        </a:graphic>
      </p:graphicFrame>
      <p:sp>
        <p:nvSpPr>
          <p:cNvPr id="4" name="Text Placeholder 3">
            <a:extLst>
              <a:ext uri="{FF2B5EF4-FFF2-40B4-BE49-F238E27FC236}">
                <a16:creationId xmlns:a16="http://schemas.microsoft.com/office/drawing/2014/main" id="{D3BC6713-BF8E-4A53-9239-1BE1D5D5B5DC}"/>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241819409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E40C9-6E57-452C-8CCA-43A025A4A968}"/>
              </a:ext>
            </a:extLst>
          </p:cNvPr>
          <p:cNvSpPr>
            <a:spLocks noGrp="1"/>
          </p:cNvSpPr>
          <p:nvPr>
            <p:ph type="title"/>
          </p:nvPr>
        </p:nvSpPr>
        <p:spPr/>
        <p:txBody>
          <a:bodyPr/>
          <a:lstStyle/>
          <a:p>
            <a:r>
              <a:rPr lang="en-US"/>
              <a:t>Youtube YouTube - "Shorts"-Videos  | All profiles - 5 of 7</a:t>
            </a:r>
          </a:p>
        </p:txBody>
      </p:sp>
      <p:graphicFrame>
        <p:nvGraphicFramePr>
          <p:cNvPr id="5" name="Table Placeholder 4">
            <a:extLst>
              <a:ext uri="{FF2B5EF4-FFF2-40B4-BE49-F238E27FC236}">
                <a16:creationId xmlns:a16="http://schemas.microsoft.com/office/drawing/2014/main" id="{67C2C0F7-A3AD-46E5-9C06-24F9D590E9E6}"/>
              </a:ext>
            </a:extLst>
          </p:cNvPr>
          <p:cNvGraphicFramePr>
            <a:graphicFrameLocks noGrp="1"/>
          </p:cNvGraphicFramePr>
          <p:nvPr>
            <p:ph type="tbl" sz="quarter" idx="13"/>
            <p:extLst>
              <p:ext uri="{D42A27DB-BD31-4B8C-83A1-F6EECF244321}">
                <p14:modId xmlns:p14="http://schemas.microsoft.com/office/powerpoint/2010/main" val="2943433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21939301"/>
                    </a:ext>
                  </a:extLst>
                </a:gridCol>
                <a:gridCol w="411480">
                  <a:extLst>
                    <a:ext uri="{9D8B030D-6E8A-4147-A177-3AD203B41FA5}">
                      <a16:colId xmlns:a16="http://schemas.microsoft.com/office/drawing/2014/main" val="81048790"/>
                    </a:ext>
                  </a:extLst>
                </a:gridCol>
                <a:gridCol w="411480">
                  <a:extLst>
                    <a:ext uri="{9D8B030D-6E8A-4147-A177-3AD203B41FA5}">
                      <a16:colId xmlns:a16="http://schemas.microsoft.com/office/drawing/2014/main" val="2471208643"/>
                    </a:ext>
                  </a:extLst>
                </a:gridCol>
                <a:gridCol w="411480">
                  <a:extLst>
                    <a:ext uri="{9D8B030D-6E8A-4147-A177-3AD203B41FA5}">
                      <a16:colId xmlns:a16="http://schemas.microsoft.com/office/drawing/2014/main" val="1556902663"/>
                    </a:ext>
                  </a:extLst>
                </a:gridCol>
                <a:gridCol w="411480">
                  <a:extLst>
                    <a:ext uri="{9D8B030D-6E8A-4147-A177-3AD203B41FA5}">
                      <a16:colId xmlns:a16="http://schemas.microsoft.com/office/drawing/2014/main" val="3984168483"/>
                    </a:ext>
                  </a:extLst>
                </a:gridCol>
                <a:gridCol w="411480">
                  <a:extLst>
                    <a:ext uri="{9D8B030D-6E8A-4147-A177-3AD203B41FA5}">
                      <a16:colId xmlns:a16="http://schemas.microsoft.com/office/drawing/2014/main" val="615871392"/>
                    </a:ext>
                  </a:extLst>
                </a:gridCol>
                <a:gridCol w="411480">
                  <a:extLst>
                    <a:ext uri="{9D8B030D-6E8A-4147-A177-3AD203B41FA5}">
                      <a16:colId xmlns:a16="http://schemas.microsoft.com/office/drawing/2014/main" val="4131582589"/>
                    </a:ext>
                  </a:extLst>
                </a:gridCol>
                <a:gridCol w="411480">
                  <a:extLst>
                    <a:ext uri="{9D8B030D-6E8A-4147-A177-3AD203B41FA5}">
                      <a16:colId xmlns:a16="http://schemas.microsoft.com/office/drawing/2014/main" val="3670187056"/>
                    </a:ext>
                  </a:extLst>
                </a:gridCol>
                <a:gridCol w="411480">
                  <a:extLst>
                    <a:ext uri="{9D8B030D-6E8A-4147-A177-3AD203B41FA5}">
                      <a16:colId xmlns:a16="http://schemas.microsoft.com/office/drawing/2014/main" val="112437706"/>
                    </a:ext>
                  </a:extLst>
                </a:gridCol>
                <a:gridCol w="411480">
                  <a:extLst>
                    <a:ext uri="{9D8B030D-6E8A-4147-A177-3AD203B41FA5}">
                      <a16:colId xmlns:a16="http://schemas.microsoft.com/office/drawing/2014/main" val="3513513874"/>
                    </a:ext>
                  </a:extLst>
                </a:gridCol>
                <a:gridCol w="411480">
                  <a:extLst>
                    <a:ext uri="{9D8B030D-6E8A-4147-A177-3AD203B41FA5}">
                      <a16:colId xmlns:a16="http://schemas.microsoft.com/office/drawing/2014/main" val="3851087866"/>
                    </a:ext>
                  </a:extLst>
                </a:gridCol>
                <a:gridCol w="411480">
                  <a:extLst>
                    <a:ext uri="{9D8B030D-6E8A-4147-A177-3AD203B41FA5}">
                      <a16:colId xmlns:a16="http://schemas.microsoft.com/office/drawing/2014/main" val="4005948374"/>
                    </a:ext>
                  </a:extLst>
                </a:gridCol>
                <a:gridCol w="411480">
                  <a:extLst>
                    <a:ext uri="{9D8B030D-6E8A-4147-A177-3AD203B41FA5}">
                      <a16:colId xmlns:a16="http://schemas.microsoft.com/office/drawing/2014/main" val="2242603252"/>
                    </a:ext>
                  </a:extLst>
                </a:gridCol>
                <a:gridCol w="411480">
                  <a:extLst>
                    <a:ext uri="{9D8B030D-6E8A-4147-A177-3AD203B41FA5}">
                      <a16:colId xmlns:a16="http://schemas.microsoft.com/office/drawing/2014/main" val="1872485744"/>
                    </a:ext>
                  </a:extLst>
                </a:gridCol>
                <a:gridCol w="411480">
                  <a:extLst>
                    <a:ext uri="{9D8B030D-6E8A-4147-A177-3AD203B41FA5}">
                      <a16:colId xmlns:a16="http://schemas.microsoft.com/office/drawing/2014/main" val="3342075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(Aktive Wiedergaben)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443661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Das schaffst du nie! - 2026-03-27 14:01:00</a:t>
                      </a:r>
                      <a:r>
                        <a:rPr kumimoji="0" lang="de-DE" sz="1000" b="0" i="0" u="none" strike="noStrike" kern="1200" cap="none" spc="0" normalizeH="0" baseline="0" noProof="0">
                          <a:ln>
                            <a:noFill/>
                          </a:ln>
                          <a:solidFill>
                            <a:prstClr val="black"/>
                          </a:solidFill>
                          <a:effectLst/>
                          <a:uLnTx/>
                          <a:uFillTx/>
                          <a:latin typeface="Calibri"/>
                          <a:ea typeface="+mn-ea"/>
                          <a:cs typeface="+mn-cs"/>
                        </a:rPr>
                        <a:t>
 Was denkst du über Marc Seibold?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907997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Das schaffst du nie! - 2026-04-03 13:00:52</a:t>
                      </a:r>
                      <a:r>
                        <a:rPr kumimoji="0" lang="de-DE" sz="1000" b="0" i="0" u="none" strike="noStrike" kern="1200" cap="none" spc="0" normalizeH="0" baseline="0" noProof="0">
                          <a:ln>
                            <a:noFill/>
                          </a:ln>
                          <a:solidFill>
                            <a:prstClr val="black"/>
                          </a:solidFill>
                          <a:effectLst/>
                          <a:uLnTx/>
                          <a:uFillTx/>
                          <a:latin typeface="Calibri"/>
                          <a:ea typeface="+mn-ea"/>
                          <a:cs typeface="+mn-cs"/>
                        </a:rPr>
                        <a:t>
 Wenn der eine Freund sich wieder so richtig den Helm lackiert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20036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BR24 - 2026-04-02 12:10:15</a:t>
                      </a:r>
                      <a:r>
                        <a:rPr kumimoji="0" lang="de-DE" sz="1000" b="0" i="0" u="none" strike="noStrike" kern="1200" cap="none" spc="0" normalizeH="0" baseline="0" noProof="0">
                          <a:ln>
                            <a:noFill/>
                          </a:ln>
                          <a:solidFill>
                            <a:prstClr val="black"/>
                          </a:solidFill>
                          <a:effectLst/>
                          <a:uLnTx/>
                          <a:uFillTx/>
                          <a:latin typeface="Calibri"/>
                          <a:ea typeface="+mn-ea"/>
                          <a:cs typeface="+mn-cs"/>
                        </a:rPr>
                        <a:t>
 Artemis 2: Menschen unterwegs zum Mond | BR24 #shorts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230622335"/>
                  </a:ext>
                </a:extLst>
              </a:tr>
            </a:tbl>
          </a:graphicData>
        </a:graphic>
      </p:graphicFrame>
      <p:sp>
        <p:nvSpPr>
          <p:cNvPr id="4" name="Text Placeholder 3">
            <a:extLst>
              <a:ext uri="{FF2B5EF4-FFF2-40B4-BE49-F238E27FC236}">
                <a16:creationId xmlns:a16="http://schemas.microsoft.com/office/drawing/2014/main" id="{827C979D-831B-4C86-AA3E-07F809F5A504}"/>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12396049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F7202-1365-4E1A-BD2E-C6D38B059376}"/>
              </a:ext>
            </a:extLst>
          </p:cNvPr>
          <p:cNvSpPr>
            <a:spLocks noGrp="1"/>
          </p:cNvSpPr>
          <p:nvPr>
            <p:ph type="title"/>
          </p:nvPr>
        </p:nvSpPr>
        <p:spPr/>
        <p:txBody>
          <a:bodyPr/>
          <a:lstStyle/>
          <a:p>
            <a:r>
              <a:rPr lang="en-US"/>
              <a:t>Youtube YouTube - "Shorts"-Videos  | All profiles - 6 of 7</a:t>
            </a:r>
          </a:p>
        </p:txBody>
      </p:sp>
      <p:graphicFrame>
        <p:nvGraphicFramePr>
          <p:cNvPr id="5" name="Table Placeholder 4">
            <a:extLst>
              <a:ext uri="{FF2B5EF4-FFF2-40B4-BE49-F238E27FC236}">
                <a16:creationId xmlns:a16="http://schemas.microsoft.com/office/drawing/2014/main" id="{E1A0F9F4-42D4-4AF5-9ED7-BF93A93C588D}"/>
              </a:ext>
            </a:extLst>
          </p:cNvPr>
          <p:cNvGraphicFramePr>
            <a:graphicFrameLocks noGrp="1"/>
          </p:cNvGraphicFramePr>
          <p:nvPr>
            <p:ph type="tbl" sz="quarter" idx="13"/>
            <p:extLst>
              <p:ext uri="{D42A27DB-BD31-4B8C-83A1-F6EECF244321}">
                <p14:modId xmlns:p14="http://schemas.microsoft.com/office/powerpoint/2010/main" val="3247996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58284578"/>
                    </a:ext>
                  </a:extLst>
                </a:gridCol>
                <a:gridCol w="411480">
                  <a:extLst>
                    <a:ext uri="{9D8B030D-6E8A-4147-A177-3AD203B41FA5}">
                      <a16:colId xmlns:a16="http://schemas.microsoft.com/office/drawing/2014/main" val="2239466128"/>
                    </a:ext>
                  </a:extLst>
                </a:gridCol>
                <a:gridCol w="411480">
                  <a:extLst>
                    <a:ext uri="{9D8B030D-6E8A-4147-A177-3AD203B41FA5}">
                      <a16:colId xmlns:a16="http://schemas.microsoft.com/office/drawing/2014/main" val="1790042045"/>
                    </a:ext>
                  </a:extLst>
                </a:gridCol>
                <a:gridCol w="411480">
                  <a:extLst>
                    <a:ext uri="{9D8B030D-6E8A-4147-A177-3AD203B41FA5}">
                      <a16:colId xmlns:a16="http://schemas.microsoft.com/office/drawing/2014/main" val="3518108231"/>
                    </a:ext>
                  </a:extLst>
                </a:gridCol>
                <a:gridCol w="411480">
                  <a:extLst>
                    <a:ext uri="{9D8B030D-6E8A-4147-A177-3AD203B41FA5}">
                      <a16:colId xmlns:a16="http://schemas.microsoft.com/office/drawing/2014/main" val="775394164"/>
                    </a:ext>
                  </a:extLst>
                </a:gridCol>
                <a:gridCol w="411480">
                  <a:extLst>
                    <a:ext uri="{9D8B030D-6E8A-4147-A177-3AD203B41FA5}">
                      <a16:colId xmlns:a16="http://schemas.microsoft.com/office/drawing/2014/main" val="945017164"/>
                    </a:ext>
                  </a:extLst>
                </a:gridCol>
                <a:gridCol w="411480">
                  <a:extLst>
                    <a:ext uri="{9D8B030D-6E8A-4147-A177-3AD203B41FA5}">
                      <a16:colId xmlns:a16="http://schemas.microsoft.com/office/drawing/2014/main" val="4208505916"/>
                    </a:ext>
                  </a:extLst>
                </a:gridCol>
                <a:gridCol w="411480">
                  <a:extLst>
                    <a:ext uri="{9D8B030D-6E8A-4147-A177-3AD203B41FA5}">
                      <a16:colId xmlns:a16="http://schemas.microsoft.com/office/drawing/2014/main" val="3778280863"/>
                    </a:ext>
                  </a:extLst>
                </a:gridCol>
                <a:gridCol w="411480">
                  <a:extLst>
                    <a:ext uri="{9D8B030D-6E8A-4147-A177-3AD203B41FA5}">
                      <a16:colId xmlns:a16="http://schemas.microsoft.com/office/drawing/2014/main" val="2697845223"/>
                    </a:ext>
                  </a:extLst>
                </a:gridCol>
                <a:gridCol w="411480">
                  <a:extLst>
                    <a:ext uri="{9D8B030D-6E8A-4147-A177-3AD203B41FA5}">
                      <a16:colId xmlns:a16="http://schemas.microsoft.com/office/drawing/2014/main" val="2635116175"/>
                    </a:ext>
                  </a:extLst>
                </a:gridCol>
                <a:gridCol w="411480">
                  <a:extLst>
                    <a:ext uri="{9D8B030D-6E8A-4147-A177-3AD203B41FA5}">
                      <a16:colId xmlns:a16="http://schemas.microsoft.com/office/drawing/2014/main" val="949939341"/>
                    </a:ext>
                  </a:extLst>
                </a:gridCol>
                <a:gridCol w="411480">
                  <a:extLst>
                    <a:ext uri="{9D8B030D-6E8A-4147-A177-3AD203B41FA5}">
                      <a16:colId xmlns:a16="http://schemas.microsoft.com/office/drawing/2014/main" val="3691867837"/>
                    </a:ext>
                  </a:extLst>
                </a:gridCol>
                <a:gridCol w="411480">
                  <a:extLst>
                    <a:ext uri="{9D8B030D-6E8A-4147-A177-3AD203B41FA5}">
                      <a16:colId xmlns:a16="http://schemas.microsoft.com/office/drawing/2014/main" val="2640527911"/>
                    </a:ext>
                  </a:extLst>
                </a:gridCol>
                <a:gridCol w="411480">
                  <a:extLst>
                    <a:ext uri="{9D8B030D-6E8A-4147-A177-3AD203B41FA5}">
                      <a16:colId xmlns:a16="http://schemas.microsoft.com/office/drawing/2014/main" val="4015588340"/>
                    </a:ext>
                  </a:extLst>
                </a:gridCol>
                <a:gridCol w="411480">
                  <a:extLst>
                    <a:ext uri="{9D8B030D-6E8A-4147-A177-3AD203B41FA5}">
                      <a16:colId xmlns:a16="http://schemas.microsoft.com/office/drawing/2014/main" val="4016850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(Aktive Wiedergaben)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370103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Weltspiegel - 2026-04-03 05:30:34</a:t>
                      </a:r>
                      <a:r>
                        <a:rPr kumimoji="0" lang="de-DE" sz="1000" b="0" i="0" u="none" strike="noStrike" kern="1200" cap="none" spc="0" normalizeH="0" baseline="0" noProof="0">
                          <a:ln>
                            <a:noFill/>
                          </a:ln>
                          <a:solidFill>
                            <a:prstClr val="black"/>
                          </a:solidFill>
                          <a:effectLst/>
                          <a:uLnTx/>
                          <a:uFillTx/>
                          <a:latin typeface="Calibri"/>
                          <a:ea typeface="+mn-ea"/>
                          <a:cs typeface="+mn-cs"/>
                        </a:rPr>
                        <a:t>
 USA: Zu wenig Geld wegen Trump?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9765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BR Kabarett &amp; Comedy - 2026-03-30 21:45:01</a:t>
                      </a:r>
                      <a:r>
                        <a:rPr kumimoji="0" lang="en-US" sz="1000" b="0" i="0" u="none" strike="noStrike" kern="1200" cap="none" spc="0" normalizeH="0" baseline="0" noProof="0">
                          <a:ln>
                            <a:noFill/>
                          </a:ln>
                          <a:solidFill>
                            <a:prstClr val="black"/>
                          </a:solidFill>
                          <a:effectLst/>
                          <a:uLnTx/>
                          <a:uFillTx/>
                          <a:latin typeface="Calibri"/>
                          <a:ea typeface="+mn-ea"/>
                          <a:cs typeface="+mn-cs"/>
                        </a:rPr>
                        <a:t>
 Die neue Grundsicherung | schlachthof | BR Kabarett &amp; Comedy | #shorts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634007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Unser Land - 2026-04-04 09:00:39</a:t>
                      </a:r>
                      <a:r>
                        <a:rPr kumimoji="0" lang="de-DE" sz="1000" b="0" i="0" u="none" strike="noStrike" kern="1200" cap="none" spc="0" normalizeH="0" baseline="0" noProof="0">
                          <a:ln>
                            <a:noFill/>
                          </a:ln>
                          <a:solidFill>
                            <a:prstClr val="black"/>
                          </a:solidFill>
                          <a:effectLst/>
                          <a:uLnTx/>
                          <a:uFillTx/>
                          <a:latin typeface="Calibri"/>
                          <a:ea typeface="+mn-ea"/>
                          <a:cs typeface="+mn-cs"/>
                        </a:rPr>
                        <a:t>
 Städter und Landwirte #shorts #stadt #landwirtschaft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56662939"/>
                  </a:ext>
                </a:extLst>
              </a:tr>
            </a:tbl>
          </a:graphicData>
        </a:graphic>
      </p:graphicFrame>
      <p:sp>
        <p:nvSpPr>
          <p:cNvPr id="4" name="Text Placeholder 3">
            <a:extLst>
              <a:ext uri="{FF2B5EF4-FFF2-40B4-BE49-F238E27FC236}">
                <a16:creationId xmlns:a16="http://schemas.microsoft.com/office/drawing/2014/main" id="{CD47C79B-9482-47C2-A2C3-9578D81D5FE2}"/>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0940053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4ECC9-5B35-419A-85C6-7A087972E714}"/>
              </a:ext>
            </a:extLst>
          </p:cNvPr>
          <p:cNvSpPr>
            <a:spLocks noGrp="1"/>
          </p:cNvSpPr>
          <p:nvPr>
            <p:ph type="title"/>
          </p:nvPr>
        </p:nvSpPr>
        <p:spPr/>
        <p:txBody>
          <a:bodyPr/>
          <a:lstStyle/>
          <a:p>
            <a:r>
              <a:rPr lang="en-US"/>
              <a:t>Youtube YouTube - "Shorts"-Videos  | All profiles - 7 of 7</a:t>
            </a:r>
          </a:p>
        </p:txBody>
      </p:sp>
      <p:graphicFrame>
        <p:nvGraphicFramePr>
          <p:cNvPr id="5" name="Table Placeholder 4">
            <a:extLst>
              <a:ext uri="{FF2B5EF4-FFF2-40B4-BE49-F238E27FC236}">
                <a16:creationId xmlns:a16="http://schemas.microsoft.com/office/drawing/2014/main" id="{FD19E31E-3F9E-4E74-BFB6-65A554790132}"/>
              </a:ext>
            </a:extLst>
          </p:cNvPr>
          <p:cNvGraphicFramePr>
            <a:graphicFrameLocks noGrp="1"/>
          </p:cNvGraphicFramePr>
          <p:nvPr>
            <p:ph type="tbl" sz="quarter" idx="13"/>
            <p:extLst>
              <p:ext uri="{D42A27DB-BD31-4B8C-83A1-F6EECF244321}">
                <p14:modId xmlns:p14="http://schemas.microsoft.com/office/powerpoint/2010/main" val="3092916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51527594"/>
                    </a:ext>
                  </a:extLst>
                </a:gridCol>
                <a:gridCol w="411480">
                  <a:extLst>
                    <a:ext uri="{9D8B030D-6E8A-4147-A177-3AD203B41FA5}">
                      <a16:colId xmlns:a16="http://schemas.microsoft.com/office/drawing/2014/main" val="2824226417"/>
                    </a:ext>
                  </a:extLst>
                </a:gridCol>
                <a:gridCol w="411480">
                  <a:extLst>
                    <a:ext uri="{9D8B030D-6E8A-4147-A177-3AD203B41FA5}">
                      <a16:colId xmlns:a16="http://schemas.microsoft.com/office/drawing/2014/main" val="2624273415"/>
                    </a:ext>
                  </a:extLst>
                </a:gridCol>
                <a:gridCol w="411480">
                  <a:extLst>
                    <a:ext uri="{9D8B030D-6E8A-4147-A177-3AD203B41FA5}">
                      <a16:colId xmlns:a16="http://schemas.microsoft.com/office/drawing/2014/main" val="2842552213"/>
                    </a:ext>
                  </a:extLst>
                </a:gridCol>
                <a:gridCol w="411480">
                  <a:extLst>
                    <a:ext uri="{9D8B030D-6E8A-4147-A177-3AD203B41FA5}">
                      <a16:colId xmlns:a16="http://schemas.microsoft.com/office/drawing/2014/main" val="2012554343"/>
                    </a:ext>
                  </a:extLst>
                </a:gridCol>
                <a:gridCol w="411480">
                  <a:extLst>
                    <a:ext uri="{9D8B030D-6E8A-4147-A177-3AD203B41FA5}">
                      <a16:colId xmlns:a16="http://schemas.microsoft.com/office/drawing/2014/main" val="3254480575"/>
                    </a:ext>
                  </a:extLst>
                </a:gridCol>
                <a:gridCol w="411480">
                  <a:extLst>
                    <a:ext uri="{9D8B030D-6E8A-4147-A177-3AD203B41FA5}">
                      <a16:colId xmlns:a16="http://schemas.microsoft.com/office/drawing/2014/main" val="3330796343"/>
                    </a:ext>
                  </a:extLst>
                </a:gridCol>
                <a:gridCol w="411480">
                  <a:extLst>
                    <a:ext uri="{9D8B030D-6E8A-4147-A177-3AD203B41FA5}">
                      <a16:colId xmlns:a16="http://schemas.microsoft.com/office/drawing/2014/main" val="263247259"/>
                    </a:ext>
                  </a:extLst>
                </a:gridCol>
                <a:gridCol w="411480">
                  <a:extLst>
                    <a:ext uri="{9D8B030D-6E8A-4147-A177-3AD203B41FA5}">
                      <a16:colId xmlns:a16="http://schemas.microsoft.com/office/drawing/2014/main" val="3882901222"/>
                    </a:ext>
                  </a:extLst>
                </a:gridCol>
                <a:gridCol w="411480">
                  <a:extLst>
                    <a:ext uri="{9D8B030D-6E8A-4147-A177-3AD203B41FA5}">
                      <a16:colId xmlns:a16="http://schemas.microsoft.com/office/drawing/2014/main" val="1317419310"/>
                    </a:ext>
                  </a:extLst>
                </a:gridCol>
                <a:gridCol w="411480">
                  <a:extLst>
                    <a:ext uri="{9D8B030D-6E8A-4147-A177-3AD203B41FA5}">
                      <a16:colId xmlns:a16="http://schemas.microsoft.com/office/drawing/2014/main" val="3979514023"/>
                    </a:ext>
                  </a:extLst>
                </a:gridCol>
                <a:gridCol w="411480">
                  <a:extLst>
                    <a:ext uri="{9D8B030D-6E8A-4147-A177-3AD203B41FA5}">
                      <a16:colId xmlns:a16="http://schemas.microsoft.com/office/drawing/2014/main" val="3754997424"/>
                    </a:ext>
                  </a:extLst>
                </a:gridCol>
                <a:gridCol w="411480">
                  <a:extLst>
                    <a:ext uri="{9D8B030D-6E8A-4147-A177-3AD203B41FA5}">
                      <a16:colId xmlns:a16="http://schemas.microsoft.com/office/drawing/2014/main" val="3886391763"/>
                    </a:ext>
                  </a:extLst>
                </a:gridCol>
                <a:gridCol w="411480">
                  <a:extLst>
                    <a:ext uri="{9D8B030D-6E8A-4147-A177-3AD203B41FA5}">
                      <a16:colId xmlns:a16="http://schemas.microsoft.com/office/drawing/2014/main" val="3718334957"/>
                    </a:ext>
                  </a:extLst>
                </a:gridCol>
                <a:gridCol w="411480">
                  <a:extLst>
                    <a:ext uri="{9D8B030D-6E8A-4147-A177-3AD203B41FA5}">
                      <a16:colId xmlns:a16="http://schemas.microsoft.com/office/drawing/2014/main" val="423884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(Aktive Wiedergaben)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Shorts-Views (Abrufe)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2028721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BR24Sport - 2026-04-05 09:21:56</a:t>
                      </a:r>
                      <a:r>
                        <a:rPr kumimoji="0" lang="de-DE" sz="1000" b="0" i="0" u="none" strike="noStrike" kern="1200" cap="none" spc="0" normalizeH="0" baseline="0" noProof="0">
                          <a:ln>
                            <a:noFill/>
                          </a:ln>
                          <a:solidFill>
                            <a:prstClr val="black"/>
                          </a:solidFill>
                          <a:effectLst/>
                          <a:uLnTx/>
                          <a:uFillTx/>
                          <a:latin typeface="Calibri"/>
                          <a:ea typeface="+mn-ea"/>
                          <a:cs typeface="+mn-cs"/>
                        </a:rPr>
                        <a:t>
 Augsburg Trainer Manuel Baum: Schiedsrichter sollten die Spieler nicht fragen.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02399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BR Kabarett &amp; Comedy - 2026-04-02 21:45:03</a:t>
                      </a:r>
                      <a:r>
                        <a:rPr kumimoji="0" lang="en-US" sz="1000" b="0" i="0" u="none" strike="noStrike" kern="1200" cap="none" spc="0" normalizeH="0" baseline="0" noProof="0">
                          <a:ln>
                            <a:noFill/>
                          </a:ln>
                          <a:solidFill>
                            <a:prstClr val="black"/>
                          </a:solidFill>
                          <a:effectLst/>
                          <a:uLnTx/>
                          <a:uFillTx/>
                          <a:latin typeface="Calibri"/>
                          <a:ea typeface="+mn-ea"/>
                          <a:cs typeface="+mn-cs"/>
                        </a:rPr>
                        <a:t>
 Krankenhausreform | Altinger + Springer | schlachthof | BR Kabarett &amp; Comedy | #shorts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18628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Unser Land - 2026-03-26 10:00:02</a:t>
                      </a:r>
                      <a:r>
                        <a:rPr kumimoji="0" lang="de-DE" sz="1000" b="0" i="0" u="none" strike="noStrike" kern="1200" cap="none" spc="0" normalizeH="0" baseline="0" noProof="0">
                          <a:ln>
                            <a:noFill/>
                          </a:ln>
                          <a:solidFill>
                            <a:prstClr val="black"/>
                          </a:solidFill>
                          <a:effectLst/>
                          <a:uLnTx/>
                          <a:uFillTx/>
                          <a:latin typeface="Calibri"/>
                          <a:ea typeface="+mn-ea"/>
                          <a:cs typeface="+mn-cs"/>
                        </a:rPr>
                        <a:t>
 Längere Kälberpausen #shorts #kuh #milchviehbetrieb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81195586"/>
                  </a:ext>
                </a:extLst>
              </a:tr>
            </a:tbl>
          </a:graphicData>
        </a:graphic>
      </p:graphicFrame>
      <p:sp>
        <p:nvSpPr>
          <p:cNvPr id="4" name="Text Placeholder 3">
            <a:extLst>
              <a:ext uri="{FF2B5EF4-FFF2-40B4-BE49-F238E27FC236}">
                <a16:creationId xmlns:a16="http://schemas.microsoft.com/office/drawing/2014/main" id="{0C195739-7E97-434D-86DA-F42480249787}"/>
              </a:ext>
            </a:extLst>
          </p:cNvPr>
          <p:cNvSpPr>
            <a:spLocks noGrp="1"/>
          </p:cNvSpPr>
          <p:nvPr>
            <p:ph type="body" sz="quarter" idx="14"/>
          </p:nvPr>
        </p:nvSpPr>
        <p:spPr/>
        <p:txBody>
          <a:bodyPr/>
          <a:lstStyle/>
          <a:p>
            <a:r>
              <a:rPr lang="en-US"/>
              <a:t>26.03.2026 - 09.04.2026</a:t>
            </a:r>
          </a:p>
        </p:txBody>
      </p:sp>
    </p:spTree>
    <p:extLst>
      <p:ext uri="{BB962C8B-B14F-4D97-AF65-F5344CB8AC3E}">
        <p14:creationId xmlns:p14="http://schemas.microsoft.com/office/powerpoint/2010/main" val="30336896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32</TotalTime>
  <Words>20499</Words>
  <Application>Microsoft Office PowerPoint</Application>
  <PresentationFormat>On-screen Show (4:3)</PresentationFormat>
  <Paragraphs>4451</Paragraphs>
  <Slides>130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130</vt:i4>
      </vt:variant>
    </vt:vector>
  </HeadingPairs>
  <TitlesOfParts>
    <vt:vector size="133" baseType="lpstr">
      <vt:lpstr>Calibri</vt:lpstr>
      <vt:lpstr>Arial</vt:lpstr>
      <vt:lpstr>quintly_template</vt:lpstr>
      <vt:lpstr>Social BR24</vt:lpstr>
      <vt:lpstr>Facebook Reels - sortiert nach Views | All profiles - 1 of 24</vt:lpstr>
      <vt:lpstr>Facebook Reels - sortiert nach Views | All profiles - 2 of 24</vt:lpstr>
      <vt:lpstr>Facebook Reels - sortiert nach Views | All profiles - 3 of 24</vt:lpstr>
      <vt:lpstr>Facebook Reels - sortiert nach Views | All profiles - 4 of 24</vt:lpstr>
      <vt:lpstr>Facebook Reels - sortiert nach Views | All profiles - 5 of 24</vt:lpstr>
      <vt:lpstr>Facebook Reels - sortiert nach Views | All profiles - 6 of 24</vt:lpstr>
      <vt:lpstr>Facebook Reels - sortiert nach Views | All profiles - 7 of 24</vt:lpstr>
      <vt:lpstr>Facebook Reels - sortiert nach Views | All profiles - 8 of 24</vt:lpstr>
      <vt:lpstr>Facebook Reels - sortiert nach Views | All profiles - 9 of 24</vt:lpstr>
      <vt:lpstr>Facebook Reels - sortiert nach Views | All profiles - 10 of 24</vt:lpstr>
      <vt:lpstr>Facebook Reels - sortiert nach Views | All profiles - 11 of 24</vt:lpstr>
      <vt:lpstr>Facebook Reels - sortiert nach Views | All profiles - 12 of 24</vt:lpstr>
      <vt:lpstr>Facebook Reels - sortiert nach Views | All profiles - 13 of 24</vt:lpstr>
      <vt:lpstr>Facebook Reels - sortiert nach Views | All profiles - 14 of 24</vt:lpstr>
      <vt:lpstr>Facebook Reels - sortiert nach Views | All profiles - 15 of 24</vt:lpstr>
      <vt:lpstr>Facebook Reels - sortiert nach Views | All profiles - 16 of 24</vt:lpstr>
      <vt:lpstr>Facebook Reels - sortiert nach Views | All profiles - 17 of 24</vt:lpstr>
      <vt:lpstr>Facebook Reels - sortiert nach Views | All profiles - 18 of 24</vt:lpstr>
      <vt:lpstr>Facebook Reels - sortiert nach Views | All profiles - 19 of 24</vt:lpstr>
      <vt:lpstr>Facebook Reels - sortiert nach Views | All profiles - 20 of 24</vt:lpstr>
      <vt:lpstr>Facebook Reels - sortiert nach Views | All profiles - 21 of 24</vt:lpstr>
      <vt:lpstr>Facebook Reels - sortiert nach Views | All profiles - 22 of 24</vt:lpstr>
      <vt:lpstr>Facebook Reels - sortiert nach Views | All profiles - 23 of 24</vt:lpstr>
      <vt:lpstr>Facebook Reels - sortiert nach Views | All profiles - 24 of 24</vt:lpstr>
      <vt:lpstr>Facebook Videos (über 90 Sek.) - sortiert nach 10 Sekunden Views | All profiles - 1 of 23</vt:lpstr>
      <vt:lpstr>Facebook Videos (über 90 Sek.) - sortiert nach 10 Sekunden Views | All profiles - 2 of 23</vt:lpstr>
      <vt:lpstr>Facebook Videos (über 90 Sek.) - sortiert nach 10 Sekunden Views | All profiles - 3 of 23</vt:lpstr>
      <vt:lpstr>Facebook Videos (über 90 Sek.) - sortiert nach 10 Sekunden Views | All profiles - 4 of 23</vt:lpstr>
      <vt:lpstr>Facebook Videos (über 90 Sek.) - sortiert nach 10 Sekunden Views | All profiles - 5 of 23</vt:lpstr>
      <vt:lpstr>Facebook Videos (über 90 Sek.) - sortiert nach 10 Sekunden Views | All profiles - 6 of 23</vt:lpstr>
      <vt:lpstr>Facebook Videos (über 90 Sek.) - sortiert nach 10 Sekunden Views | All profiles - 7 of 23</vt:lpstr>
      <vt:lpstr>Facebook Videos (über 90 Sek.) - sortiert nach 10 Sekunden Views | All profiles - 8 of 23</vt:lpstr>
      <vt:lpstr>Facebook Videos (über 90 Sek.) - sortiert nach 10 Sekunden Views | All profiles - 9 of 23</vt:lpstr>
      <vt:lpstr>Facebook Videos (über 90 Sek.) - sortiert nach 10 Sekunden Views | All profiles - 10 of 23</vt:lpstr>
      <vt:lpstr>Facebook Videos (über 90 Sek.) - sortiert nach 10 Sekunden Views | All profiles - 11 of 23</vt:lpstr>
      <vt:lpstr>Facebook Videos (über 90 Sek.) - sortiert nach 10 Sekunden Views | All profiles - 12 of 23</vt:lpstr>
      <vt:lpstr>Facebook Videos (über 90 Sek.) - sortiert nach 10 Sekunden Views | All profiles - 13 of 23</vt:lpstr>
      <vt:lpstr>Facebook Videos (über 90 Sek.) - sortiert nach 10 Sekunden Views | All profiles - 14 of 23</vt:lpstr>
      <vt:lpstr>Facebook Videos (über 90 Sek.) - sortiert nach 10 Sekunden Views | All profiles - 15 of 23</vt:lpstr>
      <vt:lpstr>Facebook Videos (über 90 Sek.) - sortiert nach 10 Sekunden Views | All profiles - 16 of 23</vt:lpstr>
      <vt:lpstr>Facebook Videos (über 90 Sek.) - sortiert nach 10 Sekunden Views | All profiles - 17 of 23</vt:lpstr>
      <vt:lpstr>Facebook Videos (über 90 Sek.) - sortiert nach 10 Sekunden Views | All profiles - 18 of 23</vt:lpstr>
      <vt:lpstr>Facebook Videos (über 90 Sek.) - sortiert nach 10 Sekunden Views | All profiles - 19 of 23</vt:lpstr>
      <vt:lpstr>Facebook Videos (über 90 Sek.) - sortiert nach 10 Sekunden Views | All profiles - 20 of 23</vt:lpstr>
      <vt:lpstr>Facebook Videos (über 90 Sek.) - sortiert nach 10 Sekunden Views | All profiles - 21 of 23</vt:lpstr>
      <vt:lpstr>Facebook Videos (über 90 Sek.) - sortiert nach 10 Sekunden Views | All profiles - 22 of 23</vt:lpstr>
      <vt:lpstr>Facebook Videos (über 90 Sek.) - sortiert nach 10 Sekunden Views | All profiles - 23 of 23</vt:lpstr>
      <vt:lpstr>Instagram Instagram Reels - sortiert nach pot. Reichweite | All profiles - 1 of 6</vt:lpstr>
      <vt:lpstr>Instagram Instagram Reels - sortiert nach pot. Reichweite | All profiles - 2 of 6</vt:lpstr>
      <vt:lpstr>Instagram Instagram Reels - sortiert nach pot. Reichweite | All profiles - 3 of 6</vt:lpstr>
      <vt:lpstr>Instagram Instagram Reels - sortiert nach pot. Reichweite | All profiles - 4 of 6</vt:lpstr>
      <vt:lpstr>Instagram Instagram Reels - sortiert nach pot. Reichweite | All profiles - 5 of 6</vt:lpstr>
      <vt:lpstr>Instagram Instagram Reels - sortiert nach pot. Reichweite | All profiles - 6 of 6</vt:lpstr>
      <vt:lpstr>Twitter Own and Retweeted Tweets Table | All profiles - 1 of 5</vt:lpstr>
      <vt:lpstr>Twitter Own and Retweeted Tweets Table | All profiles - 2 of 5</vt:lpstr>
      <vt:lpstr>Twitter Own and Retweeted Tweets Table | All profiles - 3 of 5</vt:lpstr>
      <vt:lpstr>Twitter Own and Retweeted Tweets Table | All profiles - 4 of 5</vt:lpstr>
      <vt:lpstr>Twitter Own and Retweeted Tweets Table | All profiles - 5 of 5</vt:lpstr>
      <vt:lpstr>Twitter BR-Twitter-Basic: Tweets, Retweets, Replies | All profiles - 1 of 6</vt:lpstr>
      <vt:lpstr>Twitter BR-Twitter-Basic: Tweets, Retweets, Replies | All profiles - 2 of 6</vt:lpstr>
      <vt:lpstr>Twitter BR-Twitter-Basic: Tweets, Retweets, Replies | All profiles - 3 of 6</vt:lpstr>
      <vt:lpstr>Twitter BR-Twitter-Basic: Tweets, Retweets, Replies | All profiles - 4 of 6</vt:lpstr>
      <vt:lpstr>Twitter BR-Twitter-Basic: Tweets, Retweets, Replies | All profiles - 5 of 6</vt:lpstr>
      <vt:lpstr>Twitter BR-Twitter-Basic: Tweets, Retweets, Replies | All profiles - 6 of 6</vt:lpstr>
      <vt:lpstr>Twitter BR-Twitter-Basic:  Own Tweets_BR24 | All profiles - 1 of 10</vt:lpstr>
      <vt:lpstr>Twitter BR-Twitter-Basic:  Own Tweets_BR24 | All profiles - 2 of 10</vt:lpstr>
      <vt:lpstr>Twitter BR-Twitter-Basic:  Own Tweets_BR24 | All profiles - 3 of 10</vt:lpstr>
      <vt:lpstr>Twitter BR-Twitter-Basic:  Own Tweets_BR24 | All profiles - 4 of 10</vt:lpstr>
      <vt:lpstr>Twitter BR-Twitter-Basic:  Own Tweets_BR24 | All profiles - 5 of 10</vt:lpstr>
      <vt:lpstr>Twitter BR-Twitter-Basic:  Own Tweets_BR24 | All profiles - 6 of 10</vt:lpstr>
      <vt:lpstr>Twitter BR-Twitter-Basic:  Own Tweets_BR24 | All profiles - 7 of 10</vt:lpstr>
      <vt:lpstr>Twitter BR-Twitter-Basic:  Own Tweets_BR24 | All profiles - 8 of 10</vt:lpstr>
      <vt:lpstr>Twitter BR-Twitter-Basic:  Own Tweets_BR24 | All profiles - 9 of 10</vt:lpstr>
      <vt:lpstr>Twitter BR-Twitter-Basic:  Own Tweets_BR24 | All profiles - 10 of 10</vt:lpstr>
      <vt:lpstr>Tiktok TikTok - Posts (neu | 25.07.2024) anderes Design | All profiles - 1 of 20</vt:lpstr>
      <vt:lpstr>Tiktok TikTok - Posts (neu | 25.07.2024) anderes Design | All profiles - 2 of 20</vt:lpstr>
      <vt:lpstr>Tiktok TikTok - Posts (neu | 25.07.2024) anderes Design | All profiles - 3 of 20</vt:lpstr>
      <vt:lpstr>Tiktok TikTok - Posts (neu | 25.07.2024) anderes Design | All profiles - 4 of 20</vt:lpstr>
      <vt:lpstr>Tiktok TikTok - Posts (neu | 25.07.2024) anderes Design | All profiles - 5 of 20</vt:lpstr>
      <vt:lpstr>Tiktok TikTok - Posts (neu | 25.07.2024) anderes Design | All profiles - 6 of 20</vt:lpstr>
      <vt:lpstr>Tiktok TikTok - Posts (neu | 25.07.2024) anderes Design | All profiles - 7 of 20</vt:lpstr>
      <vt:lpstr>Tiktok TikTok - Posts (neu | 25.07.2024) anderes Design | All profiles - 8 of 20</vt:lpstr>
      <vt:lpstr>Tiktok TikTok - Posts (neu | 25.07.2024) anderes Design | All profiles - 9 of 20</vt:lpstr>
      <vt:lpstr>Tiktok TikTok - Posts (neu | 25.07.2024) anderes Design | All profiles - 10 of 20</vt:lpstr>
      <vt:lpstr>Tiktok TikTok - Posts (neu | 25.07.2024) anderes Design | All profiles - 11 of 20</vt:lpstr>
      <vt:lpstr>Tiktok TikTok - Posts (neu | 25.07.2024) anderes Design | All profiles - 12 of 20</vt:lpstr>
      <vt:lpstr>Tiktok TikTok - Posts (neu | 25.07.2024) anderes Design | All profiles - 13 of 20</vt:lpstr>
      <vt:lpstr>Tiktok TikTok - Posts (neu | 25.07.2024) anderes Design | All profiles - 14 of 20</vt:lpstr>
      <vt:lpstr>Tiktok TikTok - Posts (neu | 25.07.2024) anderes Design | All profiles - 15 of 20</vt:lpstr>
      <vt:lpstr>Tiktok TikTok - Posts (neu | 25.07.2024) anderes Design | All profiles - 16 of 20</vt:lpstr>
      <vt:lpstr>Tiktok TikTok - Posts (neu | 25.07.2024) anderes Design | All profiles - 17 of 20</vt:lpstr>
      <vt:lpstr>Tiktok TikTok - Posts (neu | 25.07.2024) anderes Design | All profiles - 18 of 20</vt:lpstr>
      <vt:lpstr>Tiktok TikTok - Posts (neu | 25.07.2024) anderes Design | All profiles - 19 of 20</vt:lpstr>
      <vt:lpstr>Tiktok TikTok - Posts (neu | 25.07.2024) anderes Design | All profiles - 20 of 20</vt:lpstr>
      <vt:lpstr>Tiktok TikTok Post-Hitliste (neu | 25.07.2024) - Sehnvolumentest | All profiles - 1 of 21</vt:lpstr>
      <vt:lpstr>Tiktok TikTok Post-Hitliste (neu | 25.07.2024) - Sehnvolumentest | All profiles - 2 of 21</vt:lpstr>
      <vt:lpstr>Tiktok TikTok Post-Hitliste (neu | 25.07.2024) - Sehnvolumentest | All profiles - 3 of 21</vt:lpstr>
      <vt:lpstr>Tiktok TikTok Post-Hitliste (neu | 25.07.2024) - Sehnvolumentest | All profiles - 4 of 21</vt:lpstr>
      <vt:lpstr>Tiktok TikTok Post-Hitliste (neu | 25.07.2024) - Sehnvolumentest | All profiles - 5 of 21</vt:lpstr>
      <vt:lpstr>Tiktok TikTok Post-Hitliste (neu | 25.07.2024) - Sehnvolumentest | All profiles - 6 of 21</vt:lpstr>
      <vt:lpstr>Tiktok TikTok Post-Hitliste (neu | 25.07.2024) - Sehnvolumentest | All profiles - 7 of 21</vt:lpstr>
      <vt:lpstr>Tiktok TikTok Post-Hitliste (neu | 25.07.2024) - Sehnvolumentest | All profiles - 8 of 21</vt:lpstr>
      <vt:lpstr>Tiktok TikTok Post-Hitliste (neu | 25.07.2024) - Sehnvolumentest | All profiles - 9 of 21</vt:lpstr>
      <vt:lpstr>Tiktok TikTok Post-Hitliste (neu | 25.07.2024) - Sehnvolumentest | All profiles - 10 of 21</vt:lpstr>
      <vt:lpstr>Tiktok TikTok Post-Hitliste (neu | 25.07.2024) - Sehnvolumentest | All profiles - 11 of 21</vt:lpstr>
      <vt:lpstr>Tiktok TikTok Post-Hitliste (neu | 25.07.2024) - Sehnvolumentest | All profiles - 12 of 21</vt:lpstr>
      <vt:lpstr>Tiktok TikTok Post-Hitliste (neu | 25.07.2024) - Sehnvolumentest | All profiles - 13 of 21</vt:lpstr>
      <vt:lpstr>Tiktok TikTok Post-Hitliste (neu | 25.07.2024) - Sehnvolumentest | All profiles - 14 of 21</vt:lpstr>
      <vt:lpstr>Tiktok TikTok Post-Hitliste (neu | 25.07.2024) - Sehnvolumentest | All profiles - 15 of 21</vt:lpstr>
      <vt:lpstr>Tiktok TikTok Post-Hitliste (neu | 25.07.2024) - Sehnvolumentest | All profiles - 16 of 21</vt:lpstr>
      <vt:lpstr>Tiktok TikTok Post-Hitliste (neu | 25.07.2024) - Sehnvolumentest | All profiles - 17 of 21</vt:lpstr>
      <vt:lpstr>Tiktok TikTok Post-Hitliste (neu | 25.07.2024) - Sehnvolumentest | All profiles - 18 of 21</vt:lpstr>
      <vt:lpstr>Tiktok TikTok Post-Hitliste (neu | 25.07.2024) - Sehnvolumentest | All profiles - 19 of 21</vt:lpstr>
      <vt:lpstr>Tiktok TikTok Post-Hitliste (neu | 25.07.2024) - Sehnvolumentest | All profiles - 20 of 21</vt:lpstr>
      <vt:lpstr>Tiktok TikTok Post-Hitliste (neu | 25.07.2024) - Sehnvolumentest | All profiles - 21 of 21</vt:lpstr>
      <vt:lpstr>Youtube YouTube Videos (YouTube Studio Perspektive) - official | All profiles - 1 of 7</vt:lpstr>
      <vt:lpstr>Youtube YouTube Videos (YouTube Studio Perspektive) - official | All profiles - 2 of 7</vt:lpstr>
      <vt:lpstr>Youtube YouTube Videos (YouTube Studio Perspektive) - official | All profiles - 3 of 7</vt:lpstr>
      <vt:lpstr>Youtube YouTube Videos (YouTube Studio Perspektive) - official | All profiles - 4 of 7</vt:lpstr>
      <vt:lpstr>Youtube YouTube Videos (YouTube Studio Perspektive) - official | All profiles - 5 of 7</vt:lpstr>
      <vt:lpstr>Youtube YouTube Videos (YouTube Studio Perspektive) - official | All profiles - 6 of 7</vt:lpstr>
      <vt:lpstr>Youtube YouTube Videos (YouTube Studio Perspektive) - official | All profiles - 7 of 7</vt:lpstr>
      <vt:lpstr>Youtube YouTube - "Shorts"-Videos  | All profiles - 1 of 7</vt:lpstr>
      <vt:lpstr>Youtube YouTube - "Shorts"-Videos  | All profiles - 2 of 7</vt:lpstr>
      <vt:lpstr>Youtube YouTube - "Shorts"-Videos  | All profiles - 3 of 7</vt:lpstr>
      <vt:lpstr>Youtube YouTube - "Shorts"-Videos  | All profiles - 4 of 7</vt:lpstr>
      <vt:lpstr>Youtube YouTube - "Shorts"-Videos  | All profiles - 5 of 7</vt:lpstr>
      <vt:lpstr>Youtube YouTube - "Shorts"-Videos  | All profiles - 6 of 7</vt:lpstr>
      <vt:lpstr>Youtube YouTube - "Shorts"-Videos  | All profiles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BR24</dc:title>
  <dc:creator>Frederik Born</dc:creator>
  <cp:lastModifiedBy>Frederik Born</cp:lastModifiedBy>
  <cp:revision>1</cp:revision>
  <dcterms:created xsi:type="dcterms:W3CDTF">2026-04-10T06:37:07Z</dcterms:created>
  <dcterms:modified xsi:type="dcterms:W3CDTF">2026-04-10T07:09:55Z</dcterms:modified>
</cp:coreProperties>
</file>