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12415-4427-493F-A3D1-E23DA9908C73}"/>
              </a:ext>
            </a:extLst>
          </p:cNvPr>
          <p:cNvSpPr>
            <a:spLocks noGrp="1"/>
          </p:cNvSpPr>
          <p:nvPr>
            <p:ph type="title"/>
          </p:nvPr>
        </p:nvSpPr>
        <p:spPr/>
        <p:txBody>
          <a:bodyPr/>
          <a:lstStyle/>
          <a:p>
            <a:r>
              <a:rPr lang="en-US"/>
              <a:t>Instagram Deep Dive Feedposts | willkommenimclub - 1 of 26</a:t>
            </a:r>
          </a:p>
        </p:txBody>
      </p:sp>
      <p:graphicFrame>
        <p:nvGraphicFramePr>
          <p:cNvPr id="5" name="Table Placeholder 4">
            <a:extLst>
              <a:ext uri="{FF2B5EF4-FFF2-40B4-BE49-F238E27FC236}">
                <a16:creationId xmlns:a16="http://schemas.microsoft.com/office/drawing/2014/main" id="{888BFADB-2D73-4C4A-91CD-33BA4140A41F}"/>
              </a:ext>
            </a:extLst>
          </p:cNvPr>
          <p:cNvGraphicFramePr>
            <a:graphicFrameLocks noGrp="1"/>
          </p:cNvGraphicFramePr>
          <p:nvPr>
            <p:ph type="tbl" sz="quarter" idx="13"/>
            <p:extLst>
              <p:ext uri="{D42A27DB-BD31-4B8C-83A1-F6EECF244321}">
                <p14:modId xmlns:p14="http://schemas.microsoft.com/office/powerpoint/2010/main" val="3523703143"/>
              </p:ext>
            </p:extLst>
          </p:nvPr>
        </p:nvGraphicFramePr>
        <p:xfrm>
          <a:off x="457200" y="1731963"/>
          <a:ext cx="7324344" cy="146304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72871198"/>
                    </a:ext>
                  </a:extLst>
                </a:gridCol>
                <a:gridCol w="1316736">
                  <a:extLst>
                    <a:ext uri="{9D8B030D-6E8A-4147-A177-3AD203B41FA5}">
                      <a16:colId xmlns:a16="http://schemas.microsoft.com/office/drawing/2014/main" val="645955601"/>
                    </a:ext>
                  </a:extLst>
                </a:gridCol>
                <a:gridCol w="411480">
                  <a:extLst>
                    <a:ext uri="{9D8B030D-6E8A-4147-A177-3AD203B41FA5}">
                      <a16:colId xmlns:a16="http://schemas.microsoft.com/office/drawing/2014/main" val="2454602376"/>
                    </a:ext>
                  </a:extLst>
                </a:gridCol>
                <a:gridCol w="411480">
                  <a:extLst>
                    <a:ext uri="{9D8B030D-6E8A-4147-A177-3AD203B41FA5}">
                      <a16:colId xmlns:a16="http://schemas.microsoft.com/office/drawing/2014/main" val="1713598418"/>
                    </a:ext>
                  </a:extLst>
                </a:gridCol>
                <a:gridCol w="411480">
                  <a:extLst>
                    <a:ext uri="{9D8B030D-6E8A-4147-A177-3AD203B41FA5}">
                      <a16:colId xmlns:a16="http://schemas.microsoft.com/office/drawing/2014/main" val="4227318831"/>
                    </a:ext>
                  </a:extLst>
                </a:gridCol>
                <a:gridCol w="411480">
                  <a:extLst>
                    <a:ext uri="{9D8B030D-6E8A-4147-A177-3AD203B41FA5}">
                      <a16:colId xmlns:a16="http://schemas.microsoft.com/office/drawing/2014/main" val="4129807008"/>
                    </a:ext>
                  </a:extLst>
                </a:gridCol>
                <a:gridCol w="411480">
                  <a:extLst>
                    <a:ext uri="{9D8B030D-6E8A-4147-A177-3AD203B41FA5}">
                      <a16:colId xmlns:a16="http://schemas.microsoft.com/office/drawing/2014/main" val="2915621057"/>
                    </a:ext>
                  </a:extLst>
                </a:gridCol>
                <a:gridCol w="411480">
                  <a:extLst>
                    <a:ext uri="{9D8B030D-6E8A-4147-A177-3AD203B41FA5}">
                      <a16:colId xmlns:a16="http://schemas.microsoft.com/office/drawing/2014/main" val="2458050577"/>
                    </a:ext>
                  </a:extLst>
                </a:gridCol>
                <a:gridCol w="411480">
                  <a:extLst>
                    <a:ext uri="{9D8B030D-6E8A-4147-A177-3AD203B41FA5}">
                      <a16:colId xmlns:a16="http://schemas.microsoft.com/office/drawing/2014/main" val="700094336"/>
                    </a:ext>
                  </a:extLst>
                </a:gridCol>
                <a:gridCol w="411480">
                  <a:extLst>
                    <a:ext uri="{9D8B030D-6E8A-4147-A177-3AD203B41FA5}">
                      <a16:colId xmlns:a16="http://schemas.microsoft.com/office/drawing/2014/main" val="3982323373"/>
                    </a:ext>
                  </a:extLst>
                </a:gridCol>
                <a:gridCol w="411480">
                  <a:extLst>
                    <a:ext uri="{9D8B030D-6E8A-4147-A177-3AD203B41FA5}">
                      <a16:colId xmlns:a16="http://schemas.microsoft.com/office/drawing/2014/main" val="1316881347"/>
                    </a:ext>
                  </a:extLst>
                </a:gridCol>
                <a:gridCol w="411480">
                  <a:extLst>
                    <a:ext uri="{9D8B030D-6E8A-4147-A177-3AD203B41FA5}">
                      <a16:colId xmlns:a16="http://schemas.microsoft.com/office/drawing/2014/main" val="588133939"/>
                    </a:ext>
                  </a:extLst>
                </a:gridCol>
                <a:gridCol w="411480">
                  <a:extLst>
                    <a:ext uri="{9D8B030D-6E8A-4147-A177-3AD203B41FA5}">
                      <a16:colId xmlns:a16="http://schemas.microsoft.com/office/drawing/2014/main" val="629062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1159003241"/>
                  </a:ext>
                </a:extLst>
              </a:tr>
            </a:tbl>
          </a:graphicData>
        </a:graphic>
      </p:graphicFrame>
      <p:sp>
        <p:nvSpPr>
          <p:cNvPr id="4" name="Text Placeholder 3">
            <a:extLst>
              <a:ext uri="{FF2B5EF4-FFF2-40B4-BE49-F238E27FC236}">
                <a16:creationId xmlns:a16="http://schemas.microsoft.com/office/drawing/2014/main" id="{8B8E5503-FA3A-4B1B-8FCC-52F5D73B97F6}"/>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5960219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F29AB-4697-4E05-B0C5-90CC5D02ABD7}"/>
              </a:ext>
            </a:extLst>
          </p:cNvPr>
          <p:cNvSpPr>
            <a:spLocks noGrp="1"/>
          </p:cNvSpPr>
          <p:nvPr>
            <p:ph type="title"/>
          </p:nvPr>
        </p:nvSpPr>
        <p:spPr/>
        <p:txBody>
          <a:bodyPr/>
          <a:lstStyle/>
          <a:p>
            <a:r>
              <a:rPr lang="en-US"/>
              <a:t>Instagram Deep Dive Feedposts | willkommenimclub - 2 of 26</a:t>
            </a:r>
          </a:p>
        </p:txBody>
      </p:sp>
      <p:graphicFrame>
        <p:nvGraphicFramePr>
          <p:cNvPr id="5" name="Table Placeholder 4">
            <a:extLst>
              <a:ext uri="{FF2B5EF4-FFF2-40B4-BE49-F238E27FC236}">
                <a16:creationId xmlns:a16="http://schemas.microsoft.com/office/drawing/2014/main" id="{CC31A9BD-06E7-40BF-9FE3-B34A04B15D8F}"/>
              </a:ext>
            </a:extLst>
          </p:cNvPr>
          <p:cNvGraphicFramePr>
            <a:graphicFrameLocks noGrp="1"/>
          </p:cNvGraphicFramePr>
          <p:nvPr>
            <p:ph type="tbl" sz="quarter" idx="13"/>
            <p:extLst>
              <p:ext uri="{D42A27DB-BD31-4B8C-83A1-F6EECF244321}">
                <p14:modId xmlns:p14="http://schemas.microsoft.com/office/powerpoint/2010/main" val="4156374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81702784"/>
                    </a:ext>
                  </a:extLst>
                </a:gridCol>
                <a:gridCol w="1316736">
                  <a:extLst>
                    <a:ext uri="{9D8B030D-6E8A-4147-A177-3AD203B41FA5}">
                      <a16:colId xmlns:a16="http://schemas.microsoft.com/office/drawing/2014/main" val="1917900430"/>
                    </a:ext>
                  </a:extLst>
                </a:gridCol>
                <a:gridCol w="411480">
                  <a:extLst>
                    <a:ext uri="{9D8B030D-6E8A-4147-A177-3AD203B41FA5}">
                      <a16:colId xmlns:a16="http://schemas.microsoft.com/office/drawing/2014/main" val="918226661"/>
                    </a:ext>
                  </a:extLst>
                </a:gridCol>
                <a:gridCol w="411480">
                  <a:extLst>
                    <a:ext uri="{9D8B030D-6E8A-4147-A177-3AD203B41FA5}">
                      <a16:colId xmlns:a16="http://schemas.microsoft.com/office/drawing/2014/main" val="764911192"/>
                    </a:ext>
                  </a:extLst>
                </a:gridCol>
                <a:gridCol w="411480">
                  <a:extLst>
                    <a:ext uri="{9D8B030D-6E8A-4147-A177-3AD203B41FA5}">
                      <a16:colId xmlns:a16="http://schemas.microsoft.com/office/drawing/2014/main" val="295414630"/>
                    </a:ext>
                  </a:extLst>
                </a:gridCol>
                <a:gridCol w="411480">
                  <a:extLst>
                    <a:ext uri="{9D8B030D-6E8A-4147-A177-3AD203B41FA5}">
                      <a16:colId xmlns:a16="http://schemas.microsoft.com/office/drawing/2014/main" val="2156345135"/>
                    </a:ext>
                  </a:extLst>
                </a:gridCol>
                <a:gridCol w="411480">
                  <a:extLst>
                    <a:ext uri="{9D8B030D-6E8A-4147-A177-3AD203B41FA5}">
                      <a16:colId xmlns:a16="http://schemas.microsoft.com/office/drawing/2014/main" val="3593438670"/>
                    </a:ext>
                  </a:extLst>
                </a:gridCol>
                <a:gridCol w="411480">
                  <a:extLst>
                    <a:ext uri="{9D8B030D-6E8A-4147-A177-3AD203B41FA5}">
                      <a16:colId xmlns:a16="http://schemas.microsoft.com/office/drawing/2014/main" val="2932297983"/>
                    </a:ext>
                  </a:extLst>
                </a:gridCol>
                <a:gridCol w="411480">
                  <a:extLst>
                    <a:ext uri="{9D8B030D-6E8A-4147-A177-3AD203B41FA5}">
                      <a16:colId xmlns:a16="http://schemas.microsoft.com/office/drawing/2014/main" val="18010621"/>
                    </a:ext>
                  </a:extLst>
                </a:gridCol>
                <a:gridCol w="411480">
                  <a:extLst>
                    <a:ext uri="{9D8B030D-6E8A-4147-A177-3AD203B41FA5}">
                      <a16:colId xmlns:a16="http://schemas.microsoft.com/office/drawing/2014/main" val="2900081846"/>
                    </a:ext>
                  </a:extLst>
                </a:gridCol>
                <a:gridCol w="411480">
                  <a:extLst>
                    <a:ext uri="{9D8B030D-6E8A-4147-A177-3AD203B41FA5}">
                      <a16:colId xmlns:a16="http://schemas.microsoft.com/office/drawing/2014/main" val="2911526569"/>
                    </a:ext>
                  </a:extLst>
                </a:gridCol>
                <a:gridCol w="411480">
                  <a:extLst>
                    <a:ext uri="{9D8B030D-6E8A-4147-A177-3AD203B41FA5}">
                      <a16:colId xmlns:a16="http://schemas.microsoft.com/office/drawing/2014/main" val="1644950528"/>
                    </a:ext>
                  </a:extLst>
                </a:gridCol>
                <a:gridCol w="411480">
                  <a:extLst>
                    <a:ext uri="{9D8B030D-6E8A-4147-A177-3AD203B41FA5}">
                      <a16:colId xmlns:a16="http://schemas.microsoft.com/office/drawing/2014/main" val="7540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1821755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- 2024-05-01 14:39:31</a:t>
                      </a:r>
                      <a:r>
                        <a:rPr kumimoji="0" lang="en-US" sz="1000" b="0" i="0" u="none" strike="noStrike" kern="1200" cap="none" spc="0" normalizeH="0" baseline="0" noProof="0">
                          <a:ln>
                            <a:noFill/>
                          </a:ln>
                          <a:solidFill>
                            <a:prstClr val="black"/>
                          </a:solidFill>
                          <a:effectLst/>
                          <a:uLnTx/>
                          <a:uFillTx/>
                          <a:latin typeface="Calibri"/>
                          <a:ea typeface="+mn-ea"/>
                          <a:cs typeface="+mn-cs"/>
                        </a:rPr>
                        <a:t>
 Wie habt ihr eure Freund:innen kennengelernt? 🌈
. 
Dimi und Sophia (@miloesl) sprechen in ihrem queeren Podcast “Willkommen im Club” von @dein_puls über alles, was die LGBTIQA*-Community bewegt. Findet ihr in der @ardaudiothek und überall, wo es Podcasts gibt. 
.
#freunde #freundinnen #freundschaft #friends #lgbtiqa #lgbt #queer #queertok #wic #willkommenimclub #schwul #lesbisch #gay #loveislove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14359</a:t>
                      </a:r>
                    </a:p>
                  </a:txBody>
                  <a:tcPr/>
                </a:tc>
                <a:extLst>
                  <a:ext uri="{0D108BD9-81ED-4DB2-BD59-A6C34878D82A}">
                    <a16:rowId xmlns:a16="http://schemas.microsoft.com/office/drawing/2014/main" val="2724649277"/>
                  </a:ext>
                </a:extLst>
              </a:tr>
            </a:tbl>
          </a:graphicData>
        </a:graphic>
      </p:graphicFrame>
      <p:sp>
        <p:nvSpPr>
          <p:cNvPr id="4" name="Text Placeholder 3">
            <a:extLst>
              <a:ext uri="{FF2B5EF4-FFF2-40B4-BE49-F238E27FC236}">
                <a16:creationId xmlns:a16="http://schemas.microsoft.com/office/drawing/2014/main" id="{E61E3587-C8D4-4D97-A8EE-903B524C4345}"/>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180907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A8179-96E8-42DF-A374-BCDDC70D95D0}"/>
              </a:ext>
            </a:extLst>
          </p:cNvPr>
          <p:cNvSpPr>
            <a:spLocks noGrp="1"/>
          </p:cNvSpPr>
          <p:nvPr>
            <p:ph type="title"/>
          </p:nvPr>
        </p:nvSpPr>
        <p:spPr/>
        <p:txBody>
          <a:bodyPr/>
          <a:lstStyle/>
          <a:p>
            <a:r>
              <a:rPr lang="en-US"/>
              <a:t>Instagram Deep Dive Feedposts | willkommenimclub - 3 of 26</a:t>
            </a:r>
          </a:p>
        </p:txBody>
      </p:sp>
      <p:graphicFrame>
        <p:nvGraphicFramePr>
          <p:cNvPr id="5" name="Table Placeholder 4">
            <a:extLst>
              <a:ext uri="{FF2B5EF4-FFF2-40B4-BE49-F238E27FC236}">
                <a16:creationId xmlns:a16="http://schemas.microsoft.com/office/drawing/2014/main" id="{D87BCDC0-C45F-41C4-9187-FADEF832F75F}"/>
              </a:ext>
            </a:extLst>
          </p:cNvPr>
          <p:cNvGraphicFramePr>
            <a:graphicFrameLocks noGrp="1"/>
          </p:cNvGraphicFramePr>
          <p:nvPr>
            <p:ph type="tbl" sz="quarter" idx="13"/>
            <p:extLst>
              <p:ext uri="{D42A27DB-BD31-4B8C-83A1-F6EECF244321}">
                <p14:modId xmlns:p14="http://schemas.microsoft.com/office/powerpoint/2010/main" val="240422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81525376"/>
                    </a:ext>
                  </a:extLst>
                </a:gridCol>
                <a:gridCol w="1316736">
                  <a:extLst>
                    <a:ext uri="{9D8B030D-6E8A-4147-A177-3AD203B41FA5}">
                      <a16:colId xmlns:a16="http://schemas.microsoft.com/office/drawing/2014/main" val="3884499878"/>
                    </a:ext>
                  </a:extLst>
                </a:gridCol>
                <a:gridCol w="411480">
                  <a:extLst>
                    <a:ext uri="{9D8B030D-6E8A-4147-A177-3AD203B41FA5}">
                      <a16:colId xmlns:a16="http://schemas.microsoft.com/office/drawing/2014/main" val="604928098"/>
                    </a:ext>
                  </a:extLst>
                </a:gridCol>
                <a:gridCol w="411480">
                  <a:extLst>
                    <a:ext uri="{9D8B030D-6E8A-4147-A177-3AD203B41FA5}">
                      <a16:colId xmlns:a16="http://schemas.microsoft.com/office/drawing/2014/main" val="705138810"/>
                    </a:ext>
                  </a:extLst>
                </a:gridCol>
                <a:gridCol w="411480">
                  <a:extLst>
                    <a:ext uri="{9D8B030D-6E8A-4147-A177-3AD203B41FA5}">
                      <a16:colId xmlns:a16="http://schemas.microsoft.com/office/drawing/2014/main" val="1923683542"/>
                    </a:ext>
                  </a:extLst>
                </a:gridCol>
                <a:gridCol w="411480">
                  <a:extLst>
                    <a:ext uri="{9D8B030D-6E8A-4147-A177-3AD203B41FA5}">
                      <a16:colId xmlns:a16="http://schemas.microsoft.com/office/drawing/2014/main" val="269549815"/>
                    </a:ext>
                  </a:extLst>
                </a:gridCol>
                <a:gridCol w="411480">
                  <a:extLst>
                    <a:ext uri="{9D8B030D-6E8A-4147-A177-3AD203B41FA5}">
                      <a16:colId xmlns:a16="http://schemas.microsoft.com/office/drawing/2014/main" val="3430464838"/>
                    </a:ext>
                  </a:extLst>
                </a:gridCol>
                <a:gridCol w="411480">
                  <a:extLst>
                    <a:ext uri="{9D8B030D-6E8A-4147-A177-3AD203B41FA5}">
                      <a16:colId xmlns:a16="http://schemas.microsoft.com/office/drawing/2014/main" val="2313300918"/>
                    </a:ext>
                  </a:extLst>
                </a:gridCol>
                <a:gridCol w="411480">
                  <a:extLst>
                    <a:ext uri="{9D8B030D-6E8A-4147-A177-3AD203B41FA5}">
                      <a16:colId xmlns:a16="http://schemas.microsoft.com/office/drawing/2014/main" val="2234737251"/>
                    </a:ext>
                  </a:extLst>
                </a:gridCol>
                <a:gridCol w="411480">
                  <a:extLst>
                    <a:ext uri="{9D8B030D-6E8A-4147-A177-3AD203B41FA5}">
                      <a16:colId xmlns:a16="http://schemas.microsoft.com/office/drawing/2014/main" val="4173414216"/>
                    </a:ext>
                  </a:extLst>
                </a:gridCol>
                <a:gridCol w="411480">
                  <a:extLst>
                    <a:ext uri="{9D8B030D-6E8A-4147-A177-3AD203B41FA5}">
                      <a16:colId xmlns:a16="http://schemas.microsoft.com/office/drawing/2014/main" val="2520605494"/>
                    </a:ext>
                  </a:extLst>
                </a:gridCol>
                <a:gridCol w="411480">
                  <a:extLst>
                    <a:ext uri="{9D8B030D-6E8A-4147-A177-3AD203B41FA5}">
                      <a16:colId xmlns:a16="http://schemas.microsoft.com/office/drawing/2014/main" val="721654430"/>
                    </a:ext>
                  </a:extLst>
                </a:gridCol>
                <a:gridCol w="411480">
                  <a:extLst>
                    <a:ext uri="{9D8B030D-6E8A-4147-A177-3AD203B41FA5}">
                      <a16:colId xmlns:a16="http://schemas.microsoft.com/office/drawing/2014/main" val="1408010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346204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- 2024-05-02 17:50:35</a:t>
                      </a:r>
                      <a:r>
                        <a:rPr kumimoji="0" lang="en-US" sz="1000" b="0" i="0" u="none" strike="noStrike" kern="1200" cap="none" spc="0" normalizeH="0" baseline="0" noProof="0">
                          <a:ln>
                            <a:noFill/>
                          </a:ln>
                          <a:solidFill>
                            <a:prstClr val="black"/>
                          </a:solidFill>
                          <a:effectLst/>
                          <a:uLnTx/>
                          <a:uFillTx/>
                          <a:latin typeface="Calibri"/>
                          <a:ea typeface="+mn-ea"/>
                          <a:cs typeface="+mn-cs"/>
                        </a:rPr>
                        <a:t>
 Kanntet ihr schon die verschiedenen Typen “TikTok-Lesbe“? 🏳️‍🌈 
. 
Dimi und Sophia (@miloesl) sprechen in ihrem queeren Podcast “Willkommen im Club” von @dein_puls über alles, was die LGBTIQA*-Community bewegt. Findet ihr in der @ardaudiothek und überall, wo es Podcasts gibt. 
.
Hier im Gespräch mit @frauloewenherz.de. 
.
#lesben #lesbe #lesbisch #lgbtiqa #lgbt #queer #queertok #wic #willkommenimclub #schwul #lesbisch #gay #loveislove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9791</a:t>
                      </a:r>
                    </a:p>
                  </a:txBody>
                  <a:tcPr/>
                </a:tc>
                <a:extLst>
                  <a:ext uri="{0D108BD9-81ED-4DB2-BD59-A6C34878D82A}">
                    <a16:rowId xmlns:a16="http://schemas.microsoft.com/office/drawing/2014/main" val="2410999151"/>
                  </a:ext>
                </a:extLst>
              </a:tr>
            </a:tbl>
          </a:graphicData>
        </a:graphic>
      </p:graphicFrame>
      <p:sp>
        <p:nvSpPr>
          <p:cNvPr id="4" name="Text Placeholder 3">
            <a:extLst>
              <a:ext uri="{FF2B5EF4-FFF2-40B4-BE49-F238E27FC236}">
                <a16:creationId xmlns:a16="http://schemas.microsoft.com/office/drawing/2014/main" id="{AE286D9A-AD38-4F76-B736-C776F7677DAD}"/>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263971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FF0EC-92C2-4FD8-9AF2-AAC43FCF7B12}"/>
              </a:ext>
            </a:extLst>
          </p:cNvPr>
          <p:cNvSpPr>
            <a:spLocks noGrp="1"/>
          </p:cNvSpPr>
          <p:nvPr>
            <p:ph type="title"/>
          </p:nvPr>
        </p:nvSpPr>
        <p:spPr/>
        <p:txBody>
          <a:bodyPr/>
          <a:lstStyle/>
          <a:p>
            <a:r>
              <a:rPr lang="en-US"/>
              <a:t>Instagram Deep Dive Feedposts | willkommenimclub - 4 of 26</a:t>
            </a:r>
          </a:p>
        </p:txBody>
      </p:sp>
      <p:graphicFrame>
        <p:nvGraphicFramePr>
          <p:cNvPr id="5" name="Table Placeholder 4">
            <a:extLst>
              <a:ext uri="{FF2B5EF4-FFF2-40B4-BE49-F238E27FC236}">
                <a16:creationId xmlns:a16="http://schemas.microsoft.com/office/drawing/2014/main" id="{ABFE2052-017E-46C3-9505-1C2D0AE6A761}"/>
              </a:ext>
            </a:extLst>
          </p:cNvPr>
          <p:cNvGraphicFramePr>
            <a:graphicFrameLocks noGrp="1"/>
          </p:cNvGraphicFramePr>
          <p:nvPr>
            <p:ph type="tbl" sz="quarter" idx="13"/>
            <p:extLst>
              <p:ext uri="{D42A27DB-BD31-4B8C-83A1-F6EECF244321}">
                <p14:modId xmlns:p14="http://schemas.microsoft.com/office/powerpoint/2010/main" val="2274594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05621616"/>
                    </a:ext>
                  </a:extLst>
                </a:gridCol>
                <a:gridCol w="1316736">
                  <a:extLst>
                    <a:ext uri="{9D8B030D-6E8A-4147-A177-3AD203B41FA5}">
                      <a16:colId xmlns:a16="http://schemas.microsoft.com/office/drawing/2014/main" val="4088049486"/>
                    </a:ext>
                  </a:extLst>
                </a:gridCol>
                <a:gridCol w="411480">
                  <a:extLst>
                    <a:ext uri="{9D8B030D-6E8A-4147-A177-3AD203B41FA5}">
                      <a16:colId xmlns:a16="http://schemas.microsoft.com/office/drawing/2014/main" val="1963777880"/>
                    </a:ext>
                  </a:extLst>
                </a:gridCol>
                <a:gridCol w="411480">
                  <a:extLst>
                    <a:ext uri="{9D8B030D-6E8A-4147-A177-3AD203B41FA5}">
                      <a16:colId xmlns:a16="http://schemas.microsoft.com/office/drawing/2014/main" val="1091416839"/>
                    </a:ext>
                  </a:extLst>
                </a:gridCol>
                <a:gridCol w="411480">
                  <a:extLst>
                    <a:ext uri="{9D8B030D-6E8A-4147-A177-3AD203B41FA5}">
                      <a16:colId xmlns:a16="http://schemas.microsoft.com/office/drawing/2014/main" val="1897196888"/>
                    </a:ext>
                  </a:extLst>
                </a:gridCol>
                <a:gridCol w="411480">
                  <a:extLst>
                    <a:ext uri="{9D8B030D-6E8A-4147-A177-3AD203B41FA5}">
                      <a16:colId xmlns:a16="http://schemas.microsoft.com/office/drawing/2014/main" val="387681718"/>
                    </a:ext>
                  </a:extLst>
                </a:gridCol>
                <a:gridCol w="411480">
                  <a:extLst>
                    <a:ext uri="{9D8B030D-6E8A-4147-A177-3AD203B41FA5}">
                      <a16:colId xmlns:a16="http://schemas.microsoft.com/office/drawing/2014/main" val="3734537223"/>
                    </a:ext>
                  </a:extLst>
                </a:gridCol>
                <a:gridCol w="411480">
                  <a:extLst>
                    <a:ext uri="{9D8B030D-6E8A-4147-A177-3AD203B41FA5}">
                      <a16:colId xmlns:a16="http://schemas.microsoft.com/office/drawing/2014/main" val="1258731723"/>
                    </a:ext>
                  </a:extLst>
                </a:gridCol>
                <a:gridCol w="411480">
                  <a:extLst>
                    <a:ext uri="{9D8B030D-6E8A-4147-A177-3AD203B41FA5}">
                      <a16:colId xmlns:a16="http://schemas.microsoft.com/office/drawing/2014/main" val="1776495077"/>
                    </a:ext>
                  </a:extLst>
                </a:gridCol>
                <a:gridCol w="411480">
                  <a:extLst>
                    <a:ext uri="{9D8B030D-6E8A-4147-A177-3AD203B41FA5}">
                      <a16:colId xmlns:a16="http://schemas.microsoft.com/office/drawing/2014/main" val="3910320465"/>
                    </a:ext>
                  </a:extLst>
                </a:gridCol>
                <a:gridCol w="411480">
                  <a:extLst>
                    <a:ext uri="{9D8B030D-6E8A-4147-A177-3AD203B41FA5}">
                      <a16:colId xmlns:a16="http://schemas.microsoft.com/office/drawing/2014/main" val="3284381130"/>
                    </a:ext>
                  </a:extLst>
                </a:gridCol>
                <a:gridCol w="411480">
                  <a:extLst>
                    <a:ext uri="{9D8B030D-6E8A-4147-A177-3AD203B41FA5}">
                      <a16:colId xmlns:a16="http://schemas.microsoft.com/office/drawing/2014/main" val="275593548"/>
                    </a:ext>
                  </a:extLst>
                </a:gridCol>
                <a:gridCol w="411480">
                  <a:extLst>
                    <a:ext uri="{9D8B030D-6E8A-4147-A177-3AD203B41FA5}">
                      <a16:colId xmlns:a16="http://schemas.microsoft.com/office/drawing/2014/main" val="670858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233900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willkommenimclub - 2024-05-07 15:06:50</a:t>
                      </a:r>
                      <a:r>
                        <a:rPr kumimoji="0" lang="de-DE" sz="1000" b="0" i="0" u="none" strike="noStrike" kern="1200" cap="none" spc="0" normalizeH="0" baseline="0" noProof="0">
                          <a:ln>
                            <a:noFill/>
                          </a:ln>
                          <a:solidFill>
                            <a:prstClr val="black"/>
                          </a:solidFill>
                          <a:effectLst/>
                          <a:uLnTx/>
                          <a:uFillTx/>
                          <a:latin typeface="Calibri"/>
                          <a:ea typeface="+mn-ea"/>
                          <a:cs typeface="+mn-cs"/>
                        </a:rPr>
                        <a:t>
 Und jetzt ihr: Wer soll dieses Jahr gewinnen? #esc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21683</a:t>
                      </a:r>
                    </a:p>
                  </a:txBody>
                  <a:tcPr/>
                </a:tc>
                <a:extLst>
                  <a:ext uri="{0D108BD9-81ED-4DB2-BD59-A6C34878D82A}">
                    <a16:rowId xmlns:a16="http://schemas.microsoft.com/office/drawing/2014/main" val="1398627755"/>
                  </a:ext>
                </a:extLst>
              </a:tr>
            </a:tbl>
          </a:graphicData>
        </a:graphic>
      </p:graphicFrame>
      <p:sp>
        <p:nvSpPr>
          <p:cNvPr id="4" name="Text Placeholder 3">
            <a:extLst>
              <a:ext uri="{FF2B5EF4-FFF2-40B4-BE49-F238E27FC236}">
                <a16:creationId xmlns:a16="http://schemas.microsoft.com/office/drawing/2014/main" id="{BCC2298A-42FE-4AA5-AE2F-B219118190F4}"/>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3362774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633DC-7308-438B-9210-79BEBC5D7C81}"/>
              </a:ext>
            </a:extLst>
          </p:cNvPr>
          <p:cNvSpPr>
            <a:spLocks noGrp="1"/>
          </p:cNvSpPr>
          <p:nvPr>
            <p:ph type="title"/>
          </p:nvPr>
        </p:nvSpPr>
        <p:spPr/>
        <p:txBody>
          <a:bodyPr/>
          <a:lstStyle/>
          <a:p>
            <a:r>
              <a:rPr lang="en-US"/>
              <a:t>Instagram Deep Dive Feedposts | willkommenimclub - 5 of 26</a:t>
            </a:r>
          </a:p>
        </p:txBody>
      </p:sp>
      <p:graphicFrame>
        <p:nvGraphicFramePr>
          <p:cNvPr id="5" name="Table Placeholder 4">
            <a:extLst>
              <a:ext uri="{FF2B5EF4-FFF2-40B4-BE49-F238E27FC236}">
                <a16:creationId xmlns:a16="http://schemas.microsoft.com/office/drawing/2014/main" id="{0431779A-5DC9-4119-97CE-6EE80FE43D35}"/>
              </a:ext>
            </a:extLst>
          </p:cNvPr>
          <p:cNvGraphicFramePr>
            <a:graphicFrameLocks noGrp="1"/>
          </p:cNvGraphicFramePr>
          <p:nvPr>
            <p:ph type="tbl" sz="quarter" idx="13"/>
            <p:extLst>
              <p:ext uri="{D42A27DB-BD31-4B8C-83A1-F6EECF244321}">
                <p14:modId xmlns:p14="http://schemas.microsoft.com/office/powerpoint/2010/main" val="3998208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95274519"/>
                    </a:ext>
                  </a:extLst>
                </a:gridCol>
                <a:gridCol w="1316736">
                  <a:extLst>
                    <a:ext uri="{9D8B030D-6E8A-4147-A177-3AD203B41FA5}">
                      <a16:colId xmlns:a16="http://schemas.microsoft.com/office/drawing/2014/main" val="17807285"/>
                    </a:ext>
                  </a:extLst>
                </a:gridCol>
                <a:gridCol w="411480">
                  <a:extLst>
                    <a:ext uri="{9D8B030D-6E8A-4147-A177-3AD203B41FA5}">
                      <a16:colId xmlns:a16="http://schemas.microsoft.com/office/drawing/2014/main" val="1666857042"/>
                    </a:ext>
                  </a:extLst>
                </a:gridCol>
                <a:gridCol w="411480">
                  <a:extLst>
                    <a:ext uri="{9D8B030D-6E8A-4147-A177-3AD203B41FA5}">
                      <a16:colId xmlns:a16="http://schemas.microsoft.com/office/drawing/2014/main" val="504164722"/>
                    </a:ext>
                  </a:extLst>
                </a:gridCol>
                <a:gridCol w="411480">
                  <a:extLst>
                    <a:ext uri="{9D8B030D-6E8A-4147-A177-3AD203B41FA5}">
                      <a16:colId xmlns:a16="http://schemas.microsoft.com/office/drawing/2014/main" val="1022473923"/>
                    </a:ext>
                  </a:extLst>
                </a:gridCol>
                <a:gridCol w="411480">
                  <a:extLst>
                    <a:ext uri="{9D8B030D-6E8A-4147-A177-3AD203B41FA5}">
                      <a16:colId xmlns:a16="http://schemas.microsoft.com/office/drawing/2014/main" val="599518671"/>
                    </a:ext>
                  </a:extLst>
                </a:gridCol>
                <a:gridCol w="411480">
                  <a:extLst>
                    <a:ext uri="{9D8B030D-6E8A-4147-A177-3AD203B41FA5}">
                      <a16:colId xmlns:a16="http://schemas.microsoft.com/office/drawing/2014/main" val="3284489276"/>
                    </a:ext>
                  </a:extLst>
                </a:gridCol>
                <a:gridCol w="411480">
                  <a:extLst>
                    <a:ext uri="{9D8B030D-6E8A-4147-A177-3AD203B41FA5}">
                      <a16:colId xmlns:a16="http://schemas.microsoft.com/office/drawing/2014/main" val="4005919746"/>
                    </a:ext>
                  </a:extLst>
                </a:gridCol>
                <a:gridCol w="411480">
                  <a:extLst>
                    <a:ext uri="{9D8B030D-6E8A-4147-A177-3AD203B41FA5}">
                      <a16:colId xmlns:a16="http://schemas.microsoft.com/office/drawing/2014/main" val="1591698477"/>
                    </a:ext>
                  </a:extLst>
                </a:gridCol>
                <a:gridCol w="411480">
                  <a:extLst>
                    <a:ext uri="{9D8B030D-6E8A-4147-A177-3AD203B41FA5}">
                      <a16:colId xmlns:a16="http://schemas.microsoft.com/office/drawing/2014/main" val="3064294219"/>
                    </a:ext>
                  </a:extLst>
                </a:gridCol>
                <a:gridCol w="411480">
                  <a:extLst>
                    <a:ext uri="{9D8B030D-6E8A-4147-A177-3AD203B41FA5}">
                      <a16:colId xmlns:a16="http://schemas.microsoft.com/office/drawing/2014/main" val="482141112"/>
                    </a:ext>
                  </a:extLst>
                </a:gridCol>
                <a:gridCol w="411480">
                  <a:extLst>
                    <a:ext uri="{9D8B030D-6E8A-4147-A177-3AD203B41FA5}">
                      <a16:colId xmlns:a16="http://schemas.microsoft.com/office/drawing/2014/main" val="1870695909"/>
                    </a:ext>
                  </a:extLst>
                </a:gridCol>
                <a:gridCol w="411480">
                  <a:extLst>
                    <a:ext uri="{9D8B030D-6E8A-4147-A177-3AD203B41FA5}">
                      <a16:colId xmlns:a16="http://schemas.microsoft.com/office/drawing/2014/main" val="1587459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151196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- 2024-05-08 12:39:27</a:t>
                      </a:r>
                      <a:r>
                        <a:rPr kumimoji="0" lang="en-US" sz="1000" b="0" i="0" u="none" strike="noStrike" kern="1200" cap="none" spc="0" normalizeH="0" baseline="0" noProof="0">
                          <a:ln>
                            <a:noFill/>
                          </a:ln>
                          <a:solidFill>
                            <a:prstClr val="black"/>
                          </a:solidFill>
                          <a:effectLst/>
                          <a:uLnTx/>
                          <a:uFillTx/>
                          <a:latin typeface="Calibri"/>
                          <a:ea typeface="+mn-ea"/>
                          <a:cs typeface="+mn-cs"/>
                        </a:rPr>
                        <a:t>
 Ich sehe Darth Vader schon im Dark Room. 👀 Was denkst du dazu? 
. 
Dimi und Sophia (@miloesl) sprechen in ihrem queeren Podcast “Willkommen im Club” von @dein_puls über alles, was die LGBTIQA*-Community bewegt. Findet ihr in der @ardaudiothek und überall, wo es Podcasts gibt. 
.
#starwars #lukeskywalker #darthvader #lgbtiqa #lgbt #queer #wic #willkommenimclub #schwul #lesbisch #gay #loveislove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11200</a:t>
                      </a:r>
                    </a:p>
                  </a:txBody>
                  <a:tcPr/>
                </a:tc>
                <a:extLst>
                  <a:ext uri="{0D108BD9-81ED-4DB2-BD59-A6C34878D82A}">
                    <a16:rowId xmlns:a16="http://schemas.microsoft.com/office/drawing/2014/main" val="3598430685"/>
                  </a:ext>
                </a:extLst>
              </a:tr>
            </a:tbl>
          </a:graphicData>
        </a:graphic>
      </p:graphicFrame>
      <p:sp>
        <p:nvSpPr>
          <p:cNvPr id="4" name="Text Placeholder 3">
            <a:extLst>
              <a:ext uri="{FF2B5EF4-FFF2-40B4-BE49-F238E27FC236}">
                <a16:creationId xmlns:a16="http://schemas.microsoft.com/office/drawing/2014/main" id="{723487F4-B887-4B3D-ADBC-43679942A3BD}"/>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537409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4E529-45C0-43FB-9466-1F5FCB3C1C1B}"/>
              </a:ext>
            </a:extLst>
          </p:cNvPr>
          <p:cNvSpPr>
            <a:spLocks noGrp="1"/>
          </p:cNvSpPr>
          <p:nvPr>
            <p:ph type="title"/>
          </p:nvPr>
        </p:nvSpPr>
        <p:spPr/>
        <p:txBody>
          <a:bodyPr/>
          <a:lstStyle/>
          <a:p>
            <a:r>
              <a:rPr lang="en-US"/>
              <a:t>Instagram Deep Dive Feedposts | willkommenimclub - 6 of 26</a:t>
            </a:r>
          </a:p>
        </p:txBody>
      </p:sp>
      <p:graphicFrame>
        <p:nvGraphicFramePr>
          <p:cNvPr id="5" name="Table Placeholder 4">
            <a:extLst>
              <a:ext uri="{FF2B5EF4-FFF2-40B4-BE49-F238E27FC236}">
                <a16:creationId xmlns:a16="http://schemas.microsoft.com/office/drawing/2014/main" id="{9F4B11CE-A1D0-404E-A9D9-34C37F821170}"/>
              </a:ext>
            </a:extLst>
          </p:cNvPr>
          <p:cNvGraphicFramePr>
            <a:graphicFrameLocks noGrp="1"/>
          </p:cNvGraphicFramePr>
          <p:nvPr>
            <p:ph type="tbl" sz="quarter" idx="13"/>
            <p:extLst>
              <p:ext uri="{D42A27DB-BD31-4B8C-83A1-F6EECF244321}">
                <p14:modId xmlns:p14="http://schemas.microsoft.com/office/powerpoint/2010/main" val="3310690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55422751"/>
                    </a:ext>
                  </a:extLst>
                </a:gridCol>
                <a:gridCol w="1316736">
                  <a:extLst>
                    <a:ext uri="{9D8B030D-6E8A-4147-A177-3AD203B41FA5}">
                      <a16:colId xmlns:a16="http://schemas.microsoft.com/office/drawing/2014/main" val="3638519698"/>
                    </a:ext>
                  </a:extLst>
                </a:gridCol>
                <a:gridCol w="411480">
                  <a:extLst>
                    <a:ext uri="{9D8B030D-6E8A-4147-A177-3AD203B41FA5}">
                      <a16:colId xmlns:a16="http://schemas.microsoft.com/office/drawing/2014/main" val="2122201511"/>
                    </a:ext>
                  </a:extLst>
                </a:gridCol>
                <a:gridCol w="411480">
                  <a:extLst>
                    <a:ext uri="{9D8B030D-6E8A-4147-A177-3AD203B41FA5}">
                      <a16:colId xmlns:a16="http://schemas.microsoft.com/office/drawing/2014/main" val="1228075082"/>
                    </a:ext>
                  </a:extLst>
                </a:gridCol>
                <a:gridCol w="411480">
                  <a:extLst>
                    <a:ext uri="{9D8B030D-6E8A-4147-A177-3AD203B41FA5}">
                      <a16:colId xmlns:a16="http://schemas.microsoft.com/office/drawing/2014/main" val="865110236"/>
                    </a:ext>
                  </a:extLst>
                </a:gridCol>
                <a:gridCol w="411480">
                  <a:extLst>
                    <a:ext uri="{9D8B030D-6E8A-4147-A177-3AD203B41FA5}">
                      <a16:colId xmlns:a16="http://schemas.microsoft.com/office/drawing/2014/main" val="1397137074"/>
                    </a:ext>
                  </a:extLst>
                </a:gridCol>
                <a:gridCol w="411480">
                  <a:extLst>
                    <a:ext uri="{9D8B030D-6E8A-4147-A177-3AD203B41FA5}">
                      <a16:colId xmlns:a16="http://schemas.microsoft.com/office/drawing/2014/main" val="882950716"/>
                    </a:ext>
                  </a:extLst>
                </a:gridCol>
                <a:gridCol w="411480">
                  <a:extLst>
                    <a:ext uri="{9D8B030D-6E8A-4147-A177-3AD203B41FA5}">
                      <a16:colId xmlns:a16="http://schemas.microsoft.com/office/drawing/2014/main" val="1458104440"/>
                    </a:ext>
                  </a:extLst>
                </a:gridCol>
                <a:gridCol w="411480">
                  <a:extLst>
                    <a:ext uri="{9D8B030D-6E8A-4147-A177-3AD203B41FA5}">
                      <a16:colId xmlns:a16="http://schemas.microsoft.com/office/drawing/2014/main" val="2511066910"/>
                    </a:ext>
                  </a:extLst>
                </a:gridCol>
                <a:gridCol w="411480">
                  <a:extLst>
                    <a:ext uri="{9D8B030D-6E8A-4147-A177-3AD203B41FA5}">
                      <a16:colId xmlns:a16="http://schemas.microsoft.com/office/drawing/2014/main" val="3740198070"/>
                    </a:ext>
                  </a:extLst>
                </a:gridCol>
                <a:gridCol w="411480">
                  <a:extLst>
                    <a:ext uri="{9D8B030D-6E8A-4147-A177-3AD203B41FA5}">
                      <a16:colId xmlns:a16="http://schemas.microsoft.com/office/drawing/2014/main" val="3692016784"/>
                    </a:ext>
                  </a:extLst>
                </a:gridCol>
                <a:gridCol w="411480">
                  <a:extLst>
                    <a:ext uri="{9D8B030D-6E8A-4147-A177-3AD203B41FA5}">
                      <a16:colId xmlns:a16="http://schemas.microsoft.com/office/drawing/2014/main" val="825964009"/>
                    </a:ext>
                  </a:extLst>
                </a:gridCol>
                <a:gridCol w="411480">
                  <a:extLst>
                    <a:ext uri="{9D8B030D-6E8A-4147-A177-3AD203B41FA5}">
                      <a16:colId xmlns:a16="http://schemas.microsoft.com/office/drawing/2014/main" val="2988899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216507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- 2024-05-13 14:15:42</a:t>
                      </a:r>
                      <a:r>
                        <a:rPr kumimoji="0" lang="en-US" sz="1000" b="0" i="0" u="none" strike="noStrike" kern="1200" cap="none" spc="0" normalizeH="0" baseline="0" noProof="0">
                          <a:ln>
                            <a:noFill/>
                          </a:ln>
                          <a:solidFill>
                            <a:prstClr val="black"/>
                          </a:solidFill>
                          <a:effectLst/>
                          <a:uLnTx/>
                          <a:uFillTx/>
                          <a:latin typeface="Calibri"/>
                          <a:ea typeface="+mn-ea"/>
                          <a:cs typeface="+mn-cs"/>
                        </a:rPr>
                        <a:t>
 Nutzt ihr Datingapps? 📱
. 
Dimi und Sophia (@miloesl) sprechen in ihrem queeren Podcast “Willkommen im Club” von @dein_puls über alles, was die LGBTIQA*-Community bewegt. Findet ihr in der @ardaudiothek und überall, wo es Podcasts gibt. 
.
#datingapp #datingapps #dating #lgbtiqa #lgbt #queer #wic #willkommenimclub #schwul #lesbisch #gay #loveislove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10591</a:t>
                      </a:r>
                    </a:p>
                  </a:txBody>
                  <a:tcPr/>
                </a:tc>
                <a:extLst>
                  <a:ext uri="{0D108BD9-81ED-4DB2-BD59-A6C34878D82A}">
                    <a16:rowId xmlns:a16="http://schemas.microsoft.com/office/drawing/2014/main" val="3203302862"/>
                  </a:ext>
                </a:extLst>
              </a:tr>
            </a:tbl>
          </a:graphicData>
        </a:graphic>
      </p:graphicFrame>
      <p:sp>
        <p:nvSpPr>
          <p:cNvPr id="4" name="Text Placeholder 3">
            <a:extLst>
              <a:ext uri="{FF2B5EF4-FFF2-40B4-BE49-F238E27FC236}">
                <a16:creationId xmlns:a16="http://schemas.microsoft.com/office/drawing/2014/main" id="{DEF2C67F-897E-4921-A4FE-2AB0B9307041}"/>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4287027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6F135-22E2-4F89-B368-21FC20F7FED5}"/>
              </a:ext>
            </a:extLst>
          </p:cNvPr>
          <p:cNvSpPr>
            <a:spLocks noGrp="1"/>
          </p:cNvSpPr>
          <p:nvPr>
            <p:ph type="title"/>
          </p:nvPr>
        </p:nvSpPr>
        <p:spPr/>
        <p:txBody>
          <a:bodyPr/>
          <a:lstStyle/>
          <a:p>
            <a:r>
              <a:rPr lang="en-US"/>
              <a:t>Instagram Deep Dive Feedposts | willkommenimclub - 7 of 26</a:t>
            </a:r>
          </a:p>
        </p:txBody>
      </p:sp>
      <p:graphicFrame>
        <p:nvGraphicFramePr>
          <p:cNvPr id="5" name="Table Placeholder 4">
            <a:extLst>
              <a:ext uri="{FF2B5EF4-FFF2-40B4-BE49-F238E27FC236}">
                <a16:creationId xmlns:a16="http://schemas.microsoft.com/office/drawing/2014/main" id="{0DADE662-B6B3-4303-9F53-A4E5D91392CE}"/>
              </a:ext>
            </a:extLst>
          </p:cNvPr>
          <p:cNvGraphicFramePr>
            <a:graphicFrameLocks noGrp="1"/>
          </p:cNvGraphicFramePr>
          <p:nvPr>
            <p:ph type="tbl" sz="quarter" idx="13"/>
            <p:extLst>
              <p:ext uri="{D42A27DB-BD31-4B8C-83A1-F6EECF244321}">
                <p14:modId xmlns:p14="http://schemas.microsoft.com/office/powerpoint/2010/main" val="4027413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44024391"/>
                    </a:ext>
                  </a:extLst>
                </a:gridCol>
                <a:gridCol w="1316736">
                  <a:extLst>
                    <a:ext uri="{9D8B030D-6E8A-4147-A177-3AD203B41FA5}">
                      <a16:colId xmlns:a16="http://schemas.microsoft.com/office/drawing/2014/main" val="3016081442"/>
                    </a:ext>
                  </a:extLst>
                </a:gridCol>
                <a:gridCol w="411480">
                  <a:extLst>
                    <a:ext uri="{9D8B030D-6E8A-4147-A177-3AD203B41FA5}">
                      <a16:colId xmlns:a16="http://schemas.microsoft.com/office/drawing/2014/main" val="48057413"/>
                    </a:ext>
                  </a:extLst>
                </a:gridCol>
                <a:gridCol w="411480">
                  <a:extLst>
                    <a:ext uri="{9D8B030D-6E8A-4147-A177-3AD203B41FA5}">
                      <a16:colId xmlns:a16="http://schemas.microsoft.com/office/drawing/2014/main" val="3630027805"/>
                    </a:ext>
                  </a:extLst>
                </a:gridCol>
                <a:gridCol w="411480">
                  <a:extLst>
                    <a:ext uri="{9D8B030D-6E8A-4147-A177-3AD203B41FA5}">
                      <a16:colId xmlns:a16="http://schemas.microsoft.com/office/drawing/2014/main" val="2163054611"/>
                    </a:ext>
                  </a:extLst>
                </a:gridCol>
                <a:gridCol w="411480">
                  <a:extLst>
                    <a:ext uri="{9D8B030D-6E8A-4147-A177-3AD203B41FA5}">
                      <a16:colId xmlns:a16="http://schemas.microsoft.com/office/drawing/2014/main" val="441385904"/>
                    </a:ext>
                  </a:extLst>
                </a:gridCol>
                <a:gridCol w="411480">
                  <a:extLst>
                    <a:ext uri="{9D8B030D-6E8A-4147-A177-3AD203B41FA5}">
                      <a16:colId xmlns:a16="http://schemas.microsoft.com/office/drawing/2014/main" val="4052242503"/>
                    </a:ext>
                  </a:extLst>
                </a:gridCol>
                <a:gridCol w="411480">
                  <a:extLst>
                    <a:ext uri="{9D8B030D-6E8A-4147-A177-3AD203B41FA5}">
                      <a16:colId xmlns:a16="http://schemas.microsoft.com/office/drawing/2014/main" val="388061735"/>
                    </a:ext>
                  </a:extLst>
                </a:gridCol>
                <a:gridCol w="411480">
                  <a:extLst>
                    <a:ext uri="{9D8B030D-6E8A-4147-A177-3AD203B41FA5}">
                      <a16:colId xmlns:a16="http://schemas.microsoft.com/office/drawing/2014/main" val="1770745409"/>
                    </a:ext>
                  </a:extLst>
                </a:gridCol>
                <a:gridCol w="411480">
                  <a:extLst>
                    <a:ext uri="{9D8B030D-6E8A-4147-A177-3AD203B41FA5}">
                      <a16:colId xmlns:a16="http://schemas.microsoft.com/office/drawing/2014/main" val="4012854453"/>
                    </a:ext>
                  </a:extLst>
                </a:gridCol>
                <a:gridCol w="411480">
                  <a:extLst>
                    <a:ext uri="{9D8B030D-6E8A-4147-A177-3AD203B41FA5}">
                      <a16:colId xmlns:a16="http://schemas.microsoft.com/office/drawing/2014/main" val="826343257"/>
                    </a:ext>
                  </a:extLst>
                </a:gridCol>
                <a:gridCol w="411480">
                  <a:extLst>
                    <a:ext uri="{9D8B030D-6E8A-4147-A177-3AD203B41FA5}">
                      <a16:colId xmlns:a16="http://schemas.microsoft.com/office/drawing/2014/main" val="694833184"/>
                    </a:ext>
                  </a:extLst>
                </a:gridCol>
                <a:gridCol w="411480">
                  <a:extLst>
                    <a:ext uri="{9D8B030D-6E8A-4147-A177-3AD203B41FA5}">
                      <a16:colId xmlns:a16="http://schemas.microsoft.com/office/drawing/2014/main" val="197152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64635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- 2024-05-15 16:59:24</a:t>
                      </a:r>
                      <a:r>
                        <a:rPr kumimoji="0" lang="en-US" sz="1000" b="0" i="0" u="none" strike="noStrike" kern="1200" cap="none" spc="0" normalizeH="0" baseline="0" noProof="0">
                          <a:ln>
                            <a:noFill/>
                          </a:ln>
                          <a:solidFill>
                            <a:prstClr val="black"/>
                          </a:solidFill>
                          <a:effectLst/>
                          <a:uLnTx/>
                          <a:uFillTx/>
                          <a:latin typeface="Calibri"/>
                          <a:ea typeface="+mn-ea"/>
                          <a:cs typeface="+mn-cs"/>
                        </a:rPr>
                        <a:t>
 Welche Frage würdest du stellen? 👀🏳️‍🌈
.
Dimi und Sophia (@miloesl) sprechen in ihrem queeren Podcast “Willkommen im Club” von @dein_puls über alles, was die LGBTIQA*-Community bewegt. Findet ihr in der @ardaudiothek und überall, wo es Podcasts gibt. 
.
#verliebt #freunde #lgbtqiaplus #aufklärung #lgbtiqa #lgbt #queer #wic #willkommenimclub #schwul #lesbisch #gay #loveislove #crush #queer #lgbtqia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21409</a:t>
                      </a:r>
                    </a:p>
                  </a:txBody>
                  <a:tcPr/>
                </a:tc>
                <a:extLst>
                  <a:ext uri="{0D108BD9-81ED-4DB2-BD59-A6C34878D82A}">
                    <a16:rowId xmlns:a16="http://schemas.microsoft.com/office/drawing/2014/main" val="342594376"/>
                  </a:ext>
                </a:extLst>
              </a:tr>
            </a:tbl>
          </a:graphicData>
        </a:graphic>
      </p:graphicFrame>
      <p:sp>
        <p:nvSpPr>
          <p:cNvPr id="4" name="Text Placeholder 3">
            <a:extLst>
              <a:ext uri="{FF2B5EF4-FFF2-40B4-BE49-F238E27FC236}">
                <a16:creationId xmlns:a16="http://schemas.microsoft.com/office/drawing/2014/main" id="{B7A0E0A7-8CAE-4BE0-975D-69B1C4BE02C6}"/>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2259479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8F5BA-9CEE-4989-A508-085ACE11AEDD}"/>
              </a:ext>
            </a:extLst>
          </p:cNvPr>
          <p:cNvSpPr>
            <a:spLocks noGrp="1"/>
          </p:cNvSpPr>
          <p:nvPr>
            <p:ph type="title"/>
          </p:nvPr>
        </p:nvSpPr>
        <p:spPr/>
        <p:txBody>
          <a:bodyPr/>
          <a:lstStyle/>
          <a:p>
            <a:r>
              <a:rPr lang="en-US"/>
              <a:t>Instagram Deep Dive Feedposts | willkommenimclub - 8 of 26</a:t>
            </a:r>
          </a:p>
        </p:txBody>
      </p:sp>
      <p:graphicFrame>
        <p:nvGraphicFramePr>
          <p:cNvPr id="5" name="Table Placeholder 4">
            <a:extLst>
              <a:ext uri="{FF2B5EF4-FFF2-40B4-BE49-F238E27FC236}">
                <a16:creationId xmlns:a16="http://schemas.microsoft.com/office/drawing/2014/main" id="{270CC208-31E1-40D4-89A8-43CF46CE4F74}"/>
              </a:ext>
            </a:extLst>
          </p:cNvPr>
          <p:cNvGraphicFramePr>
            <a:graphicFrameLocks noGrp="1"/>
          </p:cNvGraphicFramePr>
          <p:nvPr>
            <p:ph type="tbl" sz="quarter" idx="13"/>
            <p:extLst>
              <p:ext uri="{D42A27DB-BD31-4B8C-83A1-F6EECF244321}">
                <p14:modId xmlns:p14="http://schemas.microsoft.com/office/powerpoint/2010/main" val="3123421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27137230"/>
                    </a:ext>
                  </a:extLst>
                </a:gridCol>
                <a:gridCol w="1316736">
                  <a:extLst>
                    <a:ext uri="{9D8B030D-6E8A-4147-A177-3AD203B41FA5}">
                      <a16:colId xmlns:a16="http://schemas.microsoft.com/office/drawing/2014/main" val="2812791738"/>
                    </a:ext>
                  </a:extLst>
                </a:gridCol>
                <a:gridCol w="411480">
                  <a:extLst>
                    <a:ext uri="{9D8B030D-6E8A-4147-A177-3AD203B41FA5}">
                      <a16:colId xmlns:a16="http://schemas.microsoft.com/office/drawing/2014/main" val="4256410144"/>
                    </a:ext>
                  </a:extLst>
                </a:gridCol>
                <a:gridCol w="411480">
                  <a:extLst>
                    <a:ext uri="{9D8B030D-6E8A-4147-A177-3AD203B41FA5}">
                      <a16:colId xmlns:a16="http://schemas.microsoft.com/office/drawing/2014/main" val="3140093377"/>
                    </a:ext>
                  </a:extLst>
                </a:gridCol>
                <a:gridCol w="411480">
                  <a:extLst>
                    <a:ext uri="{9D8B030D-6E8A-4147-A177-3AD203B41FA5}">
                      <a16:colId xmlns:a16="http://schemas.microsoft.com/office/drawing/2014/main" val="1407701390"/>
                    </a:ext>
                  </a:extLst>
                </a:gridCol>
                <a:gridCol w="411480">
                  <a:extLst>
                    <a:ext uri="{9D8B030D-6E8A-4147-A177-3AD203B41FA5}">
                      <a16:colId xmlns:a16="http://schemas.microsoft.com/office/drawing/2014/main" val="1386957577"/>
                    </a:ext>
                  </a:extLst>
                </a:gridCol>
                <a:gridCol w="411480">
                  <a:extLst>
                    <a:ext uri="{9D8B030D-6E8A-4147-A177-3AD203B41FA5}">
                      <a16:colId xmlns:a16="http://schemas.microsoft.com/office/drawing/2014/main" val="520761745"/>
                    </a:ext>
                  </a:extLst>
                </a:gridCol>
                <a:gridCol w="411480">
                  <a:extLst>
                    <a:ext uri="{9D8B030D-6E8A-4147-A177-3AD203B41FA5}">
                      <a16:colId xmlns:a16="http://schemas.microsoft.com/office/drawing/2014/main" val="481331866"/>
                    </a:ext>
                  </a:extLst>
                </a:gridCol>
                <a:gridCol w="411480">
                  <a:extLst>
                    <a:ext uri="{9D8B030D-6E8A-4147-A177-3AD203B41FA5}">
                      <a16:colId xmlns:a16="http://schemas.microsoft.com/office/drawing/2014/main" val="913102628"/>
                    </a:ext>
                  </a:extLst>
                </a:gridCol>
                <a:gridCol w="411480">
                  <a:extLst>
                    <a:ext uri="{9D8B030D-6E8A-4147-A177-3AD203B41FA5}">
                      <a16:colId xmlns:a16="http://schemas.microsoft.com/office/drawing/2014/main" val="2557511565"/>
                    </a:ext>
                  </a:extLst>
                </a:gridCol>
                <a:gridCol w="411480">
                  <a:extLst>
                    <a:ext uri="{9D8B030D-6E8A-4147-A177-3AD203B41FA5}">
                      <a16:colId xmlns:a16="http://schemas.microsoft.com/office/drawing/2014/main" val="3218950295"/>
                    </a:ext>
                  </a:extLst>
                </a:gridCol>
                <a:gridCol w="411480">
                  <a:extLst>
                    <a:ext uri="{9D8B030D-6E8A-4147-A177-3AD203B41FA5}">
                      <a16:colId xmlns:a16="http://schemas.microsoft.com/office/drawing/2014/main" val="3916942895"/>
                    </a:ext>
                  </a:extLst>
                </a:gridCol>
                <a:gridCol w="411480">
                  <a:extLst>
                    <a:ext uri="{9D8B030D-6E8A-4147-A177-3AD203B41FA5}">
                      <a16:colId xmlns:a16="http://schemas.microsoft.com/office/drawing/2014/main" val="3610247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147725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- 2024-05-22 12:01:25</a:t>
                      </a:r>
                      <a:r>
                        <a:rPr kumimoji="0" lang="en-US" sz="1000" b="0" i="0" u="none" strike="noStrike" kern="1200" cap="none" spc="0" normalizeH="0" baseline="0" noProof="0">
                          <a:ln>
                            <a:noFill/>
                          </a:ln>
                          <a:solidFill>
                            <a:prstClr val="black"/>
                          </a:solidFill>
                          <a:effectLst/>
                          <a:uLnTx/>
                          <a:uFillTx/>
                          <a:latin typeface="Calibri"/>
                          <a:ea typeface="+mn-ea"/>
                          <a:cs typeface="+mn-cs"/>
                        </a:rPr>
                        <a:t>
 OBACHT IRONIE! Uns ist keine queere Person bei #hdr bekannt. Euch? 
.
Dimi und Sophia (@miloesl) sprechen in ihrem queeren Podcast “Willkommen im Club” von @dein_puls über alles, was die LGBTIQA*-Community bewegt. Findet ihr in der @ardaudiothek und überall, wo es Podcasts gibt. 
.
#herrderringe #fantasy #hobbit #lgbtiqa #lgbt #queer #wic #willkommenimclub #schwul #lesbisch #gay #loveislove #crush #queer #lgbtqia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66334</a:t>
                      </a:r>
                    </a:p>
                  </a:txBody>
                  <a:tcPr/>
                </a:tc>
                <a:extLst>
                  <a:ext uri="{0D108BD9-81ED-4DB2-BD59-A6C34878D82A}">
                    <a16:rowId xmlns:a16="http://schemas.microsoft.com/office/drawing/2014/main" val="217889078"/>
                  </a:ext>
                </a:extLst>
              </a:tr>
            </a:tbl>
          </a:graphicData>
        </a:graphic>
      </p:graphicFrame>
      <p:sp>
        <p:nvSpPr>
          <p:cNvPr id="4" name="Text Placeholder 3">
            <a:extLst>
              <a:ext uri="{FF2B5EF4-FFF2-40B4-BE49-F238E27FC236}">
                <a16:creationId xmlns:a16="http://schemas.microsoft.com/office/drawing/2014/main" id="{C32F5024-B9EC-4646-8C63-9B362D0C8C49}"/>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643593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C1D31-65C7-44DD-994E-34088DD5B228}"/>
              </a:ext>
            </a:extLst>
          </p:cNvPr>
          <p:cNvSpPr>
            <a:spLocks noGrp="1"/>
          </p:cNvSpPr>
          <p:nvPr>
            <p:ph type="title"/>
          </p:nvPr>
        </p:nvSpPr>
        <p:spPr/>
        <p:txBody>
          <a:bodyPr/>
          <a:lstStyle/>
          <a:p>
            <a:r>
              <a:rPr lang="en-US"/>
              <a:t>Instagram Deep Dive Feedposts | willkommenimclub - 9 of 26</a:t>
            </a:r>
          </a:p>
        </p:txBody>
      </p:sp>
      <p:graphicFrame>
        <p:nvGraphicFramePr>
          <p:cNvPr id="5" name="Table Placeholder 4">
            <a:extLst>
              <a:ext uri="{FF2B5EF4-FFF2-40B4-BE49-F238E27FC236}">
                <a16:creationId xmlns:a16="http://schemas.microsoft.com/office/drawing/2014/main" id="{9532BCF4-54F7-4B21-A417-E7A2734B5B18}"/>
              </a:ext>
            </a:extLst>
          </p:cNvPr>
          <p:cNvGraphicFramePr>
            <a:graphicFrameLocks noGrp="1"/>
          </p:cNvGraphicFramePr>
          <p:nvPr>
            <p:ph type="tbl" sz="quarter" idx="13"/>
            <p:extLst>
              <p:ext uri="{D42A27DB-BD31-4B8C-83A1-F6EECF244321}">
                <p14:modId xmlns:p14="http://schemas.microsoft.com/office/powerpoint/2010/main" val="298864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62139578"/>
                    </a:ext>
                  </a:extLst>
                </a:gridCol>
                <a:gridCol w="1316736">
                  <a:extLst>
                    <a:ext uri="{9D8B030D-6E8A-4147-A177-3AD203B41FA5}">
                      <a16:colId xmlns:a16="http://schemas.microsoft.com/office/drawing/2014/main" val="3895680355"/>
                    </a:ext>
                  </a:extLst>
                </a:gridCol>
                <a:gridCol w="411480">
                  <a:extLst>
                    <a:ext uri="{9D8B030D-6E8A-4147-A177-3AD203B41FA5}">
                      <a16:colId xmlns:a16="http://schemas.microsoft.com/office/drawing/2014/main" val="242408441"/>
                    </a:ext>
                  </a:extLst>
                </a:gridCol>
                <a:gridCol w="411480">
                  <a:extLst>
                    <a:ext uri="{9D8B030D-6E8A-4147-A177-3AD203B41FA5}">
                      <a16:colId xmlns:a16="http://schemas.microsoft.com/office/drawing/2014/main" val="1104391148"/>
                    </a:ext>
                  </a:extLst>
                </a:gridCol>
                <a:gridCol w="411480">
                  <a:extLst>
                    <a:ext uri="{9D8B030D-6E8A-4147-A177-3AD203B41FA5}">
                      <a16:colId xmlns:a16="http://schemas.microsoft.com/office/drawing/2014/main" val="1472191954"/>
                    </a:ext>
                  </a:extLst>
                </a:gridCol>
                <a:gridCol w="411480">
                  <a:extLst>
                    <a:ext uri="{9D8B030D-6E8A-4147-A177-3AD203B41FA5}">
                      <a16:colId xmlns:a16="http://schemas.microsoft.com/office/drawing/2014/main" val="2810586821"/>
                    </a:ext>
                  </a:extLst>
                </a:gridCol>
                <a:gridCol w="411480">
                  <a:extLst>
                    <a:ext uri="{9D8B030D-6E8A-4147-A177-3AD203B41FA5}">
                      <a16:colId xmlns:a16="http://schemas.microsoft.com/office/drawing/2014/main" val="1979560794"/>
                    </a:ext>
                  </a:extLst>
                </a:gridCol>
                <a:gridCol w="411480">
                  <a:extLst>
                    <a:ext uri="{9D8B030D-6E8A-4147-A177-3AD203B41FA5}">
                      <a16:colId xmlns:a16="http://schemas.microsoft.com/office/drawing/2014/main" val="2799691771"/>
                    </a:ext>
                  </a:extLst>
                </a:gridCol>
                <a:gridCol w="411480">
                  <a:extLst>
                    <a:ext uri="{9D8B030D-6E8A-4147-A177-3AD203B41FA5}">
                      <a16:colId xmlns:a16="http://schemas.microsoft.com/office/drawing/2014/main" val="3353703162"/>
                    </a:ext>
                  </a:extLst>
                </a:gridCol>
                <a:gridCol w="411480">
                  <a:extLst>
                    <a:ext uri="{9D8B030D-6E8A-4147-A177-3AD203B41FA5}">
                      <a16:colId xmlns:a16="http://schemas.microsoft.com/office/drawing/2014/main" val="3132031202"/>
                    </a:ext>
                  </a:extLst>
                </a:gridCol>
                <a:gridCol w="411480">
                  <a:extLst>
                    <a:ext uri="{9D8B030D-6E8A-4147-A177-3AD203B41FA5}">
                      <a16:colId xmlns:a16="http://schemas.microsoft.com/office/drawing/2014/main" val="3410070128"/>
                    </a:ext>
                  </a:extLst>
                </a:gridCol>
                <a:gridCol w="411480">
                  <a:extLst>
                    <a:ext uri="{9D8B030D-6E8A-4147-A177-3AD203B41FA5}">
                      <a16:colId xmlns:a16="http://schemas.microsoft.com/office/drawing/2014/main" val="3431610966"/>
                    </a:ext>
                  </a:extLst>
                </a:gridCol>
                <a:gridCol w="411480">
                  <a:extLst>
                    <a:ext uri="{9D8B030D-6E8A-4147-A177-3AD203B41FA5}">
                      <a16:colId xmlns:a16="http://schemas.microsoft.com/office/drawing/2014/main" val="2353683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422450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- 2024-05-23 10:39:23</a:t>
                      </a:r>
                      <a:r>
                        <a:rPr kumimoji="0" lang="en-US" sz="1000" b="0" i="0" u="none" strike="noStrike" kern="1200" cap="none" spc="0" normalizeH="0" baseline="0" noProof="0">
                          <a:ln>
                            <a:noFill/>
                          </a:ln>
                          <a:solidFill>
                            <a:prstClr val="black"/>
                          </a:solidFill>
                          <a:effectLst/>
                          <a:uLnTx/>
                          <a:uFillTx/>
                          <a:latin typeface="Calibri"/>
                          <a:ea typeface="+mn-ea"/>
                          <a:cs typeface="+mn-cs"/>
                        </a:rPr>
                        <a:t>
 Bouldern: Hot or not? 🧗
.
Dimi und Sophia (@miloesl) sprechen in ihrem queeren Podcast “Willkommen im Club” von @dein_puls über alles, was die LGBTIQA*-Community bewegt. Findet ihr in der @ardaudiothek und überall, wo es Podcasts gibt. 
.
#bouldern #klettern #lgbtiqa #lgbt #queer #wic #willkommenimclub #schwul #lesbisch #gay #loveislove #crush #queer #lgbtqia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13674</a:t>
                      </a:r>
                    </a:p>
                  </a:txBody>
                  <a:tcPr/>
                </a:tc>
                <a:extLst>
                  <a:ext uri="{0D108BD9-81ED-4DB2-BD59-A6C34878D82A}">
                    <a16:rowId xmlns:a16="http://schemas.microsoft.com/office/drawing/2014/main" val="4057736492"/>
                  </a:ext>
                </a:extLst>
              </a:tr>
            </a:tbl>
          </a:graphicData>
        </a:graphic>
      </p:graphicFrame>
      <p:sp>
        <p:nvSpPr>
          <p:cNvPr id="4" name="Text Placeholder 3">
            <a:extLst>
              <a:ext uri="{FF2B5EF4-FFF2-40B4-BE49-F238E27FC236}">
                <a16:creationId xmlns:a16="http://schemas.microsoft.com/office/drawing/2014/main" id="{CD5A4D35-6606-45A4-AF18-726361123668}"/>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3460485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2993F-3AA5-4596-B4D0-7297532DB9F7}"/>
              </a:ext>
            </a:extLst>
          </p:cNvPr>
          <p:cNvSpPr>
            <a:spLocks noGrp="1"/>
          </p:cNvSpPr>
          <p:nvPr>
            <p:ph type="title"/>
          </p:nvPr>
        </p:nvSpPr>
        <p:spPr/>
        <p:txBody>
          <a:bodyPr/>
          <a:lstStyle/>
          <a:p>
            <a:r>
              <a:rPr lang="en-US"/>
              <a:t>Instagram Deep Dive Feedposts | willkommenimclub - 10 of 26</a:t>
            </a:r>
          </a:p>
        </p:txBody>
      </p:sp>
      <p:graphicFrame>
        <p:nvGraphicFramePr>
          <p:cNvPr id="5" name="Table Placeholder 4">
            <a:extLst>
              <a:ext uri="{FF2B5EF4-FFF2-40B4-BE49-F238E27FC236}">
                <a16:creationId xmlns:a16="http://schemas.microsoft.com/office/drawing/2014/main" id="{C00737A3-8229-4E2A-B499-09D20BBE07E3}"/>
              </a:ext>
            </a:extLst>
          </p:cNvPr>
          <p:cNvGraphicFramePr>
            <a:graphicFrameLocks noGrp="1"/>
          </p:cNvGraphicFramePr>
          <p:nvPr>
            <p:ph type="tbl" sz="quarter" idx="13"/>
            <p:extLst>
              <p:ext uri="{D42A27DB-BD31-4B8C-83A1-F6EECF244321}">
                <p14:modId xmlns:p14="http://schemas.microsoft.com/office/powerpoint/2010/main" val="3670673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70043270"/>
                    </a:ext>
                  </a:extLst>
                </a:gridCol>
                <a:gridCol w="1316736">
                  <a:extLst>
                    <a:ext uri="{9D8B030D-6E8A-4147-A177-3AD203B41FA5}">
                      <a16:colId xmlns:a16="http://schemas.microsoft.com/office/drawing/2014/main" val="2568755860"/>
                    </a:ext>
                  </a:extLst>
                </a:gridCol>
                <a:gridCol w="411480">
                  <a:extLst>
                    <a:ext uri="{9D8B030D-6E8A-4147-A177-3AD203B41FA5}">
                      <a16:colId xmlns:a16="http://schemas.microsoft.com/office/drawing/2014/main" val="1563551192"/>
                    </a:ext>
                  </a:extLst>
                </a:gridCol>
                <a:gridCol w="411480">
                  <a:extLst>
                    <a:ext uri="{9D8B030D-6E8A-4147-A177-3AD203B41FA5}">
                      <a16:colId xmlns:a16="http://schemas.microsoft.com/office/drawing/2014/main" val="864508558"/>
                    </a:ext>
                  </a:extLst>
                </a:gridCol>
                <a:gridCol w="411480">
                  <a:extLst>
                    <a:ext uri="{9D8B030D-6E8A-4147-A177-3AD203B41FA5}">
                      <a16:colId xmlns:a16="http://schemas.microsoft.com/office/drawing/2014/main" val="3702778399"/>
                    </a:ext>
                  </a:extLst>
                </a:gridCol>
                <a:gridCol w="411480">
                  <a:extLst>
                    <a:ext uri="{9D8B030D-6E8A-4147-A177-3AD203B41FA5}">
                      <a16:colId xmlns:a16="http://schemas.microsoft.com/office/drawing/2014/main" val="1397248577"/>
                    </a:ext>
                  </a:extLst>
                </a:gridCol>
                <a:gridCol w="411480">
                  <a:extLst>
                    <a:ext uri="{9D8B030D-6E8A-4147-A177-3AD203B41FA5}">
                      <a16:colId xmlns:a16="http://schemas.microsoft.com/office/drawing/2014/main" val="4285413229"/>
                    </a:ext>
                  </a:extLst>
                </a:gridCol>
                <a:gridCol w="411480">
                  <a:extLst>
                    <a:ext uri="{9D8B030D-6E8A-4147-A177-3AD203B41FA5}">
                      <a16:colId xmlns:a16="http://schemas.microsoft.com/office/drawing/2014/main" val="817923427"/>
                    </a:ext>
                  </a:extLst>
                </a:gridCol>
                <a:gridCol w="411480">
                  <a:extLst>
                    <a:ext uri="{9D8B030D-6E8A-4147-A177-3AD203B41FA5}">
                      <a16:colId xmlns:a16="http://schemas.microsoft.com/office/drawing/2014/main" val="355741315"/>
                    </a:ext>
                  </a:extLst>
                </a:gridCol>
                <a:gridCol w="411480">
                  <a:extLst>
                    <a:ext uri="{9D8B030D-6E8A-4147-A177-3AD203B41FA5}">
                      <a16:colId xmlns:a16="http://schemas.microsoft.com/office/drawing/2014/main" val="1735013619"/>
                    </a:ext>
                  </a:extLst>
                </a:gridCol>
                <a:gridCol w="411480">
                  <a:extLst>
                    <a:ext uri="{9D8B030D-6E8A-4147-A177-3AD203B41FA5}">
                      <a16:colId xmlns:a16="http://schemas.microsoft.com/office/drawing/2014/main" val="1801463018"/>
                    </a:ext>
                  </a:extLst>
                </a:gridCol>
                <a:gridCol w="411480">
                  <a:extLst>
                    <a:ext uri="{9D8B030D-6E8A-4147-A177-3AD203B41FA5}">
                      <a16:colId xmlns:a16="http://schemas.microsoft.com/office/drawing/2014/main" val="3384772011"/>
                    </a:ext>
                  </a:extLst>
                </a:gridCol>
                <a:gridCol w="411480">
                  <a:extLst>
                    <a:ext uri="{9D8B030D-6E8A-4147-A177-3AD203B41FA5}">
                      <a16:colId xmlns:a16="http://schemas.microsoft.com/office/drawing/2014/main" val="1038567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417554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- 2024-05-28 12:21:24</a:t>
                      </a:r>
                      <a:r>
                        <a:rPr kumimoji="0" lang="en-US" sz="1000" b="0" i="0" u="none" strike="noStrike" kern="1200" cap="none" spc="0" normalizeH="0" baseline="0" noProof="0">
                          <a:ln>
                            <a:noFill/>
                          </a:ln>
                          <a:solidFill>
                            <a:prstClr val="black"/>
                          </a:solidFill>
                          <a:effectLst/>
                          <a:uLnTx/>
                          <a:uFillTx/>
                          <a:latin typeface="Calibri"/>
                          <a:ea typeface="+mn-ea"/>
                          <a:cs typeface="+mn-cs"/>
                        </a:rPr>
                        <a:t>
 Und wie würdet ihr „Willkommen im Club“ beschreiben? 🌈
.
Dimi und @miloesl sprechen in ihrem queeren Podcast „Willkommen im Club“ von @dein_puls über alles, was die LGBTIQA*-Community bewegt. Findet ihr in der @ardaudiothek und überall, wo es Podcasts gibt. 
. 
#lgbtiqa #lgbt #queer #wic #willkommenimclub #schwul #lesbisch #trans #bi #gay #loveislove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10911</a:t>
                      </a:r>
                    </a:p>
                  </a:txBody>
                  <a:tcPr/>
                </a:tc>
                <a:extLst>
                  <a:ext uri="{0D108BD9-81ED-4DB2-BD59-A6C34878D82A}">
                    <a16:rowId xmlns:a16="http://schemas.microsoft.com/office/drawing/2014/main" val="2501198106"/>
                  </a:ext>
                </a:extLst>
              </a:tr>
            </a:tbl>
          </a:graphicData>
        </a:graphic>
      </p:graphicFrame>
      <p:sp>
        <p:nvSpPr>
          <p:cNvPr id="4" name="Text Placeholder 3">
            <a:extLst>
              <a:ext uri="{FF2B5EF4-FFF2-40B4-BE49-F238E27FC236}">
                <a16:creationId xmlns:a16="http://schemas.microsoft.com/office/drawing/2014/main" id="{DB65E9CD-E989-4EE5-8FC1-45869C5E891A}"/>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731046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6CD01-3790-47C9-9AB6-825E9ACE5479}"/>
              </a:ext>
            </a:extLst>
          </p:cNvPr>
          <p:cNvSpPr>
            <a:spLocks noGrp="1"/>
          </p:cNvSpPr>
          <p:nvPr>
            <p:ph type="title"/>
          </p:nvPr>
        </p:nvSpPr>
        <p:spPr/>
        <p:txBody>
          <a:bodyPr/>
          <a:lstStyle/>
          <a:p>
            <a:r>
              <a:rPr lang="en-US"/>
              <a:t>Instagram Deep Dive Feedposts | willkommenimclub - 11 of 26</a:t>
            </a:r>
          </a:p>
        </p:txBody>
      </p:sp>
      <p:graphicFrame>
        <p:nvGraphicFramePr>
          <p:cNvPr id="5" name="Table Placeholder 4">
            <a:extLst>
              <a:ext uri="{FF2B5EF4-FFF2-40B4-BE49-F238E27FC236}">
                <a16:creationId xmlns:a16="http://schemas.microsoft.com/office/drawing/2014/main" id="{DD138886-DB5B-4B78-9743-03A1E495D157}"/>
              </a:ext>
            </a:extLst>
          </p:cNvPr>
          <p:cNvGraphicFramePr>
            <a:graphicFrameLocks noGrp="1"/>
          </p:cNvGraphicFramePr>
          <p:nvPr>
            <p:ph type="tbl" sz="quarter" idx="13"/>
            <p:extLst>
              <p:ext uri="{D42A27DB-BD31-4B8C-83A1-F6EECF244321}">
                <p14:modId xmlns:p14="http://schemas.microsoft.com/office/powerpoint/2010/main" val="1101994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56828848"/>
                    </a:ext>
                  </a:extLst>
                </a:gridCol>
                <a:gridCol w="1316736">
                  <a:extLst>
                    <a:ext uri="{9D8B030D-6E8A-4147-A177-3AD203B41FA5}">
                      <a16:colId xmlns:a16="http://schemas.microsoft.com/office/drawing/2014/main" val="2909862613"/>
                    </a:ext>
                  </a:extLst>
                </a:gridCol>
                <a:gridCol w="411480">
                  <a:extLst>
                    <a:ext uri="{9D8B030D-6E8A-4147-A177-3AD203B41FA5}">
                      <a16:colId xmlns:a16="http://schemas.microsoft.com/office/drawing/2014/main" val="4252504997"/>
                    </a:ext>
                  </a:extLst>
                </a:gridCol>
                <a:gridCol w="411480">
                  <a:extLst>
                    <a:ext uri="{9D8B030D-6E8A-4147-A177-3AD203B41FA5}">
                      <a16:colId xmlns:a16="http://schemas.microsoft.com/office/drawing/2014/main" val="3184608317"/>
                    </a:ext>
                  </a:extLst>
                </a:gridCol>
                <a:gridCol w="411480">
                  <a:extLst>
                    <a:ext uri="{9D8B030D-6E8A-4147-A177-3AD203B41FA5}">
                      <a16:colId xmlns:a16="http://schemas.microsoft.com/office/drawing/2014/main" val="1920571885"/>
                    </a:ext>
                  </a:extLst>
                </a:gridCol>
                <a:gridCol w="411480">
                  <a:extLst>
                    <a:ext uri="{9D8B030D-6E8A-4147-A177-3AD203B41FA5}">
                      <a16:colId xmlns:a16="http://schemas.microsoft.com/office/drawing/2014/main" val="3335476581"/>
                    </a:ext>
                  </a:extLst>
                </a:gridCol>
                <a:gridCol w="411480">
                  <a:extLst>
                    <a:ext uri="{9D8B030D-6E8A-4147-A177-3AD203B41FA5}">
                      <a16:colId xmlns:a16="http://schemas.microsoft.com/office/drawing/2014/main" val="3933225516"/>
                    </a:ext>
                  </a:extLst>
                </a:gridCol>
                <a:gridCol w="411480">
                  <a:extLst>
                    <a:ext uri="{9D8B030D-6E8A-4147-A177-3AD203B41FA5}">
                      <a16:colId xmlns:a16="http://schemas.microsoft.com/office/drawing/2014/main" val="2826588677"/>
                    </a:ext>
                  </a:extLst>
                </a:gridCol>
                <a:gridCol w="411480">
                  <a:extLst>
                    <a:ext uri="{9D8B030D-6E8A-4147-A177-3AD203B41FA5}">
                      <a16:colId xmlns:a16="http://schemas.microsoft.com/office/drawing/2014/main" val="4245279939"/>
                    </a:ext>
                  </a:extLst>
                </a:gridCol>
                <a:gridCol w="411480">
                  <a:extLst>
                    <a:ext uri="{9D8B030D-6E8A-4147-A177-3AD203B41FA5}">
                      <a16:colId xmlns:a16="http://schemas.microsoft.com/office/drawing/2014/main" val="1920161644"/>
                    </a:ext>
                  </a:extLst>
                </a:gridCol>
                <a:gridCol w="411480">
                  <a:extLst>
                    <a:ext uri="{9D8B030D-6E8A-4147-A177-3AD203B41FA5}">
                      <a16:colId xmlns:a16="http://schemas.microsoft.com/office/drawing/2014/main" val="3503674746"/>
                    </a:ext>
                  </a:extLst>
                </a:gridCol>
                <a:gridCol w="411480">
                  <a:extLst>
                    <a:ext uri="{9D8B030D-6E8A-4147-A177-3AD203B41FA5}">
                      <a16:colId xmlns:a16="http://schemas.microsoft.com/office/drawing/2014/main" val="4181766809"/>
                    </a:ext>
                  </a:extLst>
                </a:gridCol>
                <a:gridCol w="411480">
                  <a:extLst>
                    <a:ext uri="{9D8B030D-6E8A-4147-A177-3AD203B41FA5}">
                      <a16:colId xmlns:a16="http://schemas.microsoft.com/office/drawing/2014/main" val="3316721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398128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- 2024-05-29 15:05:17</a:t>
                      </a:r>
                      <a:r>
                        <a:rPr kumimoji="0" lang="en-US" sz="1000" b="0" i="0" u="none" strike="noStrike" kern="1200" cap="none" spc="0" normalizeH="0" baseline="0" noProof="0">
                          <a:ln>
                            <a:noFill/>
                          </a:ln>
                          <a:solidFill>
                            <a:prstClr val="black"/>
                          </a:solidFill>
                          <a:effectLst/>
                          <a:uLnTx/>
                          <a:uFillTx/>
                          <a:latin typeface="Calibri"/>
                          <a:ea typeface="+mn-ea"/>
                          <a:cs typeface="+mn-cs"/>
                        </a:rPr>
                        <a:t>
 Das Warten hat ein Ende: Ab nächste Woche Mittwoch gibt es wieder neue Folgen.🌈
.
Dimi und Sophia (@miloesl) sprechen in ihrem queeren Podcast „Willkommen im Club“ von @dein_puls über alles, was die LGBTIQA*-Community bewegt. Findet ihr in der @ardaudiothek und überall, wo es Podcasts gibt. 
. 
#lgbtiqa #lgbt #queer #wic #willkommenimclub #schwul #lesbisch #trans #bi #gay #loveislove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27159</a:t>
                      </a:r>
                    </a:p>
                  </a:txBody>
                  <a:tcPr/>
                </a:tc>
                <a:extLst>
                  <a:ext uri="{0D108BD9-81ED-4DB2-BD59-A6C34878D82A}">
                    <a16:rowId xmlns:a16="http://schemas.microsoft.com/office/drawing/2014/main" val="164366956"/>
                  </a:ext>
                </a:extLst>
              </a:tr>
            </a:tbl>
          </a:graphicData>
        </a:graphic>
      </p:graphicFrame>
      <p:sp>
        <p:nvSpPr>
          <p:cNvPr id="4" name="Text Placeholder 3">
            <a:extLst>
              <a:ext uri="{FF2B5EF4-FFF2-40B4-BE49-F238E27FC236}">
                <a16:creationId xmlns:a16="http://schemas.microsoft.com/office/drawing/2014/main" id="{1184A465-CF28-48DF-AEB8-644F083AC79C}"/>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4029913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6CAAE-A8A4-44C4-8AF6-5D046CA7113C}"/>
              </a:ext>
            </a:extLst>
          </p:cNvPr>
          <p:cNvSpPr>
            <a:spLocks noGrp="1"/>
          </p:cNvSpPr>
          <p:nvPr>
            <p:ph type="title"/>
          </p:nvPr>
        </p:nvSpPr>
        <p:spPr/>
        <p:txBody>
          <a:bodyPr/>
          <a:lstStyle/>
          <a:p>
            <a:r>
              <a:rPr lang="en-US"/>
              <a:t>Instagram Deep Dive Feedposts | willkommenimclub - 12 of 26</a:t>
            </a:r>
          </a:p>
        </p:txBody>
      </p:sp>
      <p:graphicFrame>
        <p:nvGraphicFramePr>
          <p:cNvPr id="5" name="Table Placeholder 4">
            <a:extLst>
              <a:ext uri="{FF2B5EF4-FFF2-40B4-BE49-F238E27FC236}">
                <a16:creationId xmlns:a16="http://schemas.microsoft.com/office/drawing/2014/main" id="{CE4E5E34-A436-47B3-9E14-3DE869F90E11}"/>
              </a:ext>
            </a:extLst>
          </p:cNvPr>
          <p:cNvGraphicFramePr>
            <a:graphicFrameLocks noGrp="1"/>
          </p:cNvGraphicFramePr>
          <p:nvPr>
            <p:ph type="tbl" sz="quarter" idx="13"/>
            <p:extLst>
              <p:ext uri="{D42A27DB-BD31-4B8C-83A1-F6EECF244321}">
                <p14:modId xmlns:p14="http://schemas.microsoft.com/office/powerpoint/2010/main" val="986229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57219505"/>
                    </a:ext>
                  </a:extLst>
                </a:gridCol>
                <a:gridCol w="1316736">
                  <a:extLst>
                    <a:ext uri="{9D8B030D-6E8A-4147-A177-3AD203B41FA5}">
                      <a16:colId xmlns:a16="http://schemas.microsoft.com/office/drawing/2014/main" val="788420982"/>
                    </a:ext>
                  </a:extLst>
                </a:gridCol>
                <a:gridCol w="411480">
                  <a:extLst>
                    <a:ext uri="{9D8B030D-6E8A-4147-A177-3AD203B41FA5}">
                      <a16:colId xmlns:a16="http://schemas.microsoft.com/office/drawing/2014/main" val="1691306533"/>
                    </a:ext>
                  </a:extLst>
                </a:gridCol>
                <a:gridCol w="411480">
                  <a:extLst>
                    <a:ext uri="{9D8B030D-6E8A-4147-A177-3AD203B41FA5}">
                      <a16:colId xmlns:a16="http://schemas.microsoft.com/office/drawing/2014/main" val="723579816"/>
                    </a:ext>
                  </a:extLst>
                </a:gridCol>
                <a:gridCol w="411480">
                  <a:extLst>
                    <a:ext uri="{9D8B030D-6E8A-4147-A177-3AD203B41FA5}">
                      <a16:colId xmlns:a16="http://schemas.microsoft.com/office/drawing/2014/main" val="2836812582"/>
                    </a:ext>
                  </a:extLst>
                </a:gridCol>
                <a:gridCol w="411480">
                  <a:extLst>
                    <a:ext uri="{9D8B030D-6E8A-4147-A177-3AD203B41FA5}">
                      <a16:colId xmlns:a16="http://schemas.microsoft.com/office/drawing/2014/main" val="1073341693"/>
                    </a:ext>
                  </a:extLst>
                </a:gridCol>
                <a:gridCol w="411480">
                  <a:extLst>
                    <a:ext uri="{9D8B030D-6E8A-4147-A177-3AD203B41FA5}">
                      <a16:colId xmlns:a16="http://schemas.microsoft.com/office/drawing/2014/main" val="1235074180"/>
                    </a:ext>
                  </a:extLst>
                </a:gridCol>
                <a:gridCol w="411480">
                  <a:extLst>
                    <a:ext uri="{9D8B030D-6E8A-4147-A177-3AD203B41FA5}">
                      <a16:colId xmlns:a16="http://schemas.microsoft.com/office/drawing/2014/main" val="164954345"/>
                    </a:ext>
                  </a:extLst>
                </a:gridCol>
                <a:gridCol w="411480">
                  <a:extLst>
                    <a:ext uri="{9D8B030D-6E8A-4147-A177-3AD203B41FA5}">
                      <a16:colId xmlns:a16="http://schemas.microsoft.com/office/drawing/2014/main" val="3028672973"/>
                    </a:ext>
                  </a:extLst>
                </a:gridCol>
                <a:gridCol w="411480">
                  <a:extLst>
                    <a:ext uri="{9D8B030D-6E8A-4147-A177-3AD203B41FA5}">
                      <a16:colId xmlns:a16="http://schemas.microsoft.com/office/drawing/2014/main" val="2430908150"/>
                    </a:ext>
                  </a:extLst>
                </a:gridCol>
                <a:gridCol w="411480">
                  <a:extLst>
                    <a:ext uri="{9D8B030D-6E8A-4147-A177-3AD203B41FA5}">
                      <a16:colId xmlns:a16="http://schemas.microsoft.com/office/drawing/2014/main" val="3502612162"/>
                    </a:ext>
                  </a:extLst>
                </a:gridCol>
                <a:gridCol w="411480">
                  <a:extLst>
                    <a:ext uri="{9D8B030D-6E8A-4147-A177-3AD203B41FA5}">
                      <a16:colId xmlns:a16="http://schemas.microsoft.com/office/drawing/2014/main" val="3908319113"/>
                    </a:ext>
                  </a:extLst>
                </a:gridCol>
                <a:gridCol w="411480">
                  <a:extLst>
                    <a:ext uri="{9D8B030D-6E8A-4147-A177-3AD203B41FA5}">
                      <a16:colId xmlns:a16="http://schemas.microsoft.com/office/drawing/2014/main" val="2934575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115535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- 2024-05-30 11:20:17</a:t>
                      </a:r>
                      <a:r>
                        <a:rPr kumimoji="0" lang="en-US" sz="1000" b="0" i="0" u="none" strike="noStrike" kern="1200" cap="none" spc="0" normalizeH="0" baseline="0" noProof="0">
                          <a:ln>
                            <a:noFill/>
                          </a:ln>
                          <a:solidFill>
                            <a:prstClr val="black"/>
                          </a:solidFill>
                          <a:effectLst/>
                          <a:uLnTx/>
                          <a:uFillTx/>
                          <a:latin typeface="Calibri"/>
                          <a:ea typeface="+mn-ea"/>
                          <a:cs typeface="+mn-cs"/>
                        </a:rPr>
                        <a:t>
 Keine Lust auf Seggs &amp; Intimität? 💭
.
Dimi und Sopia (@miloesl) sprechen in ihrem queeren Podcast “Willkommen im Club” von @dein_puls über alles, was die LGBTIQA*-Community bewegt. Findet ihr in der @ardaudiothek und überall, wo es Podcasts gibt. 
.
#asexuell #asexualität #aufklärung #lgbtiqa #lgbt #queer #queertok #wic #willkommenimclub #schwul #lesbisch #gay #loveislove #crush #queer #lgbtqia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16522</a:t>
                      </a:r>
                    </a:p>
                  </a:txBody>
                  <a:tcPr/>
                </a:tc>
                <a:extLst>
                  <a:ext uri="{0D108BD9-81ED-4DB2-BD59-A6C34878D82A}">
                    <a16:rowId xmlns:a16="http://schemas.microsoft.com/office/drawing/2014/main" val="2488350381"/>
                  </a:ext>
                </a:extLst>
              </a:tr>
            </a:tbl>
          </a:graphicData>
        </a:graphic>
      </p:graphicFrame>
      <p:sp>
        <p:nvSpPr>
          <p:cNvPr id="4" name="Text Placeholder 3">
            <a:extLst>
              <a:ext uri="{FF2B5EF4-FFF2-40B4-BE49-F238E27FC236}">
                <a16:creationId xmlns:a16="http://schemas.microsoft.com/office/drawing/2014/main" id="{F99884A6-CC95-4549-A28B-5AB0B2E4AD7F}"/>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747577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17A4D-A38C-46EC-BAF3-74771F5C80A6}"/>
              </a:ext>
            </a:extLst>
          </p:cNvPr>
          <p:cNvSpPr>
            <a:spLocks noGrp="1"/>
          </p:cNvSpPr>
          <p:nvPr>
            <p:ph type="title"/>
          </p:nvPr>
        </p:nvSpPr>
        <p:spPr/>
        <p:txBody>
          <a:bodyPr/>
          <a:lstStyle/>
          <a:p>
            <a:r>
              <a:rPr lang="en-US"/>
              <a:t>Instagram Deep Dive Feedposts | willkommenimclub - 13 of 26</a:t>
            </a:r>
          </a:p>
        </p:txBody>
      </p:sp>
      <p:graphicFrame>
        <p:nvGraphicFramePr>
          <p:cNvPr id="5" name="Table Placeholder 4">
            <a:extLst>
              <a:ext uri="{FF2B5EF4-FFF2-40B4-BE49-F238E27FC236}">
                <a16:creationId xmlns:a16="http://schemas.microsoft.com/office/drawing/2014/main" id="{2783B89F-9761-45B9-8C03-CF48B55C1A55}"/>
              </a:ext>
            </a:extLst>
          </p:cNvPr>
          <p:cNvGraphicFramePr>
            <a:graphicFrameLocks noGrp="1"/>
          </p:cNvGraphicFramePr>
          <p:nvPr>
            <p:ph type="tbl" sz="quarter" idx="13"/>
            <p:extLst>
              <p:ext uri="{D42A27DB-BD31-4B8C-83A1-F6EECF244321}">
                <p14:modId xmlns:p14="http://schemas.microsoft.com/office/powerpoint/2010/main" val="1088105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5090440"/>
                    </a:ext>
                  </a:extLst>
                </a:gridCol>
                <a:gridCol w="1316736">
                  <a:extLst>
                    <a:ext uri="{9D8B030D-6E8A-4147-A177-3AD203B41FA5}">
                      <a16:colId xmlns:a16="http://schemas.microsoft.com/office/drawing/2014/main" val="561721114"/>
                    </a:ext>
                  </a:extLst>
                </a:gridCol>
                <a:gridCol w="411480">
                  <a:extLst>
                    <a:ext uri="{9D8B030D-6E8A-4147-A177-3AD203B41FA5}">
                      <a16:colId xmlns:a16="http://schemas.microsoft.com/office/drawing/2014/main" val="3725668752"/>
                    </a:ext>
                  </a:extLst>
                </a:gridCol>
                <a:gridCol w="411480">
                  <a:extLst>
                    <a:ext uri="{9D8B030D-6E8A-4147-A177-3AD203B41FA5}">
                      <a16:colId xmlns:a16="http://schemas.microsoft.com/office/drawing/2014/main" val="4220997682"/>
                    </a:ext>
                  </a:extLst>
                </a:gridCol>
                <a:gridCol w="411480">
                  <a:extLst>
                    <a:ext uri="{9D8B030D-6E8A-4147-A177-3AD203B41FA5}">
                      <a16:colId xmlns:a16="http://schemas.microsoft.com/office/drawing/2014/main" val="3941954789"/>
                    </a:ext>
                  </a:extLst>
                </a:gridCol>
                <a:gridCol w="411480">
                  <a:extLst>
                    <a:ext uri="{9D8B030D-6E8A-4147-A177-3AD203B41FA5}">
                      <a16:colId xmlns:a16="http://schemas.microsoft.com/office/drawing/2014/main" val="3099167586"/>
                    </a:ext>
                  </a:extLst>
                </a:gridCol>
                <a:gridCol w="411480">
                  <a:extLst>
                    <a:ext uri="{9D8B030D-6E8A-4147-A177-3AD203B41FA5}">
                      <a16:colId xmlns:a16="http://schemas.microsoft.com/office/drawing/2014/main" val="1027757560"/>
                    </a:ext>
                  </a:extLst>
                </a:gridCol>
                <a:gridCol w="411480">
                  <a:extLst>
                    <a:ext uri="{9D8B030D-6E8A-4147-A177-3AD203B41FA5}">
                      <a16:colId xmlns:a16="http://schemas.microsoft.com/office/drawing/2014/main" val="3002375858"/>
                    </a:ext>
                  </a:extLst>
                </a:gridCol>
                <a:gridCol w="411480">
                  <a:extLst>
                    <a:ext uri="{9D8B030D-6E8A-4147-A177-3AD203B41FA5}">
                      <a16:colId xmlns:a16="http://schemas.microsoft.com/office/drawing/2014/main" val="107456137"/>
                    </a:ext>
                  </a:extLst>
                </a:gridCol>
                <a:gridCol w="411480">
                  <a:extLst>
                    <a:ext uri="{9D8B030D-6E8A-4147-A177-3AD203B41FA5}">
                      <a16:colId xmlns:a16="http://schemas.microsoft.com/office/drawing/2014/main" val="2835491914"/>
                    </a:ext>
                  </a:extLst>
                </a:gridCol>
                <a:gridCol w="411480">
                  <a:extLst>
                    <a:ext uri="{9D8B030D-6E8A-4147-A177-3AD203B41FA5}">
                      <a16:colId xmlns:a16="http://schemas.microsoft.com/office/drawing/2014/main" val="2921513563"/>
                    </a:ext>
                  </a:extLst>
                </a:gridCol>
                <a:gridCol w="411480">
                  <a:extLst>
                    <a:ext uri="{9D8B030D-6E8A-4147-A177-3AD203B41FA5}">
                      <a16:colId xmlns:a16="http://schemas.microsoft.com/office/drawing/2014/main" val="625788916"/>
                    </a:ext>
                  </a:extLst>
                </a:gridCol>
                <a:gridCol w="411480">
                  <a:extLst>
                    <a:ext uri="{9D8B030D-6E8A-4147-A177-3AD203B41FA5}">
                      <a16:colId xmlns:a16="http://schemas.microsoft.com/office/drawing/2014/main" val="2417589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173911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- 2024-06-03 12:54:12</a:t>
                      </a:r>
                      <a:r>
                        <a:rPr kumimoji="0" lang="en-US" sz="1000" b="0" i="0" u="none" strike="noStrike" kern="1200" cap="none" spc="0" normalizeH="0" baseline="0" noProof="0">
                          <a:ln>
                            <a:noFill/>
                          </a:ln>
                          <a:solidFill>
                            <a:prstClr val="black"/>
                          </a:solidFill>
                          <a:effectLst/>
                          <a:uLnTx/>
                          <a:uFillTx/>
                          <a:latin typeface="Calibri"/>
                          <a:ea typeface="+mn-ea"/>
                          <a:cs typeface="+mn-cs"/>
                        </a:rPr>
                        <a:t>
 Wann habt ihr zuletzt nach Konsens gefragt? 👩‍❤️‍💋‍👩
.
Dimi und Sophia (@miloesl) sprechen in ihrem queeren Podcast “Willkommen im Club” von @dein_puls über alles, was die LGBTIQA*-Community bewegt. Findet ihr in der @ardaudiothek und überall, wo es Podcasts gibt. 
.
#konsens #dating #beziehung #liebe #lgbtiqa #lgbt #queer #queertok #wic #willkommenimclub #schwul #lesbisch #gay #loveislove #crush #queer #lgbtqia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9624</a:t>
                      </a:r>
                    </a:p>
                  </a:txBody>
                  <a:tcPr/>
                </a:tc>
                <a:extLst>
                  <a:ext uri="{0D108BD9-81ED-4DB2-BD59-A6C34878D82A}">
                    <a16:rowId xmlns:a16="http://schemas.microsoft.com/office/drawing/2014/main" val="533802267"/>
                  </a:ext>
                </a:extLst>
              </a:tr>
            </a:tbl>
          </a:graphicData>
        </a:graphic>
      </p:graphicFrame>
      <p:sp>
        <p:nvSpPr>
          <p:cNvPr id="4" name="Text Placeholder 3">
            <a:extLst>
              <a:ext uri="{FF2B5EF4-FFF2-40B4-BE49-F238E27FC236}">
                <a16:creationId xmlns:a16="http://schemas.microsoft.com/office/drawing/2014/main" id="{CD604E92-900F-4055-8DC2-97929D75AF39}"/>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569111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491C6-1251-49C5-801B-1092304E4EF5}"/>
              </a:ext>
            </a:extLst>
          </p:cNvPr>
          <p:cNvSpPr>
            <a:spLocks noGrp="1"/>
          </p:cNvSpPr>
          <p:nvPr>
            <p:ph type="title"/>
          </p:nvPr>
        </p:nvSpPr>
        <p:spPr/>
        <p:txBody>
          <a:bodyPr/>
          <a:lstStyle/>
          <a:p>
            <a:r>
              <a:rPr lang="en-US"/>
              <a:t>Instagram Deep Dive Feedposts | willkommenimclub - 14 of 26</a:t>
            </a:r>
          </a:p>
        </p:txBody>
      </p:sp>
      <p:graphicFrame>
        <p:nvGraphicFramePr>
          <p:cNvPr id="5" name="Table Placeholder 4">
            <a:extLst>
              <a:ext uri="{FF2B5EF4-FFF2-40B4-BE49-F238E27FC236}">
                <a16:creationId xmlns:a16="http://schemas.microsoft.com/office/drawing/2014/main" id="{DA5CE09B-617C-4180-B32E-A62C8E1D435E}"/>
              </a:ext>
            </a:extLst>
          </p:cNvPr>
          <p:cNvGraphicFramePr>
            <a:graphicFrameLocks noGrp="1"/>
          </p:cNvGraphicFramePr>
          <p:nvPr>
            <p:ph type="tbl" sz="quarter" idx="13"/>
            <p:extLst>
              <p:ext uri="{D42A27DB-BD31-4B8C-83A1-F6EECF244321}">
                <p14:modId xmlns:p14="http://schemas.microsoft.com/office/powerpoint/2010/main" val="3030042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03987964"/>
                    </a:ext>
                  </a:extLst>
                </a:gridCol>
                <a:gridCol w="1316736">
                  <a:extLst>
                    <a:ext uri="{9D8B030D-6E8A-4147-A177-3AD203B41FA5}">
                      <a16:colId xmlns:a16="http://schemas.microsoft.com/office/drawing/2014/main" val="2470844335"/>
                    </a:ext>
                  </a:extLst>
                </a:gridCol>
                <a:gridCol w="411480">
                  <a:extLst>
                    <a:ext uri="{9D8B030D-6E8A-4147-A177-3AD203B41FA5}">
                      <a16:colId xmlns:a16="http://schemas.microsoft.com/office/drawing/2014/main" val="3758217833"/>
                    </a:ext>
                  </a:extLst>
                </a:gridCol>
                <a:gridCol w="411480">
                  <a:extLst>
                    <a:ext uri="{9D8B030D-6E8A-4147-A177-3AD203B41FA5}">
                      <a16:colId xmlns:a16="http://schemas.microsoft.com/office/drawing/2014/main" val="1099008125"/>
                    </a:ext>
                  </a:extLst>
                </a:gridCol>
                <a:gridCol w="411480">
                  <a:extLst>
                    <a:ext uri="{9D8B030D-6E8A-4147-A177-3AD203B41FA5}">
                      <a16:colId xmlns:a16="http://schemas.microsoft.com/office/drawing/2014/main" val="2571181547"/>
                    </a:ext>
                  </a:extLst>
                </a:gridCol>
                <a:gridCol w="411480">
                  <a:extLst>
                    <a:ext uri="{9D8B030D-6E8A-4147-A177-3AD203B41FA5}">
                      <a16:colId xmlns:a16="http://schemas.microsoft.com/office/drawing/2014/main" val="817527645"/>
                    </a:ext>
                  </a:extLst>
                </a:gridCol>
                <a:gridCol w="411480">
                  <a:extLst>
                    <a:ext uri="{9D8B030D-6E8A-4147-A177-3AD203B41FA5}">
                      <a16:colId xmlns:a16="http://schemas.microsoft.com/office/drawing/2014/main" val="2288163340"/>
                    </a:ext>
                  </a:extLst>
                </a:gridCol>
                <a:gridCol w="411480">
                  <a:extLst>
                    <a:ext uri="{9D8B030D-6E8A-4147-A177-3AD203B41FA5}">
                      <a16:colId xmlns:a16="http://schemas.microsoft.com/office/drawing/2014/main" val="3446264487"/>
                    </a:ext>
                  </a:extLst>
                </a:gridCol>
                <a:gridCol w="411480">
                  <a:extLst>
                    <a:ext uri="{9D8B030D-6E8A-4147-A177-3AD203B41FA5}">
                      <a16:colId xmlns:a16="http://schemas.microsoft.com/office/drawing/2014/main" val="1534294363"/>
                    </a:ext>
                  </a:extLst>
                </a:gridCol>
                <a:gridCol w="411480">
                  <a:extLst>
                    <a:ext uri="{9D8B030D-6E8A-4147-A177-3AD203B41FA5}">
                      <a16:colId xmlns:a16="http://schemas.microsoft.com/office/drawing/2014/main" val="964337076"/>
                    </a:ext>
                  </a:extLst>
                </a:gridCol>
                <a:gridCol w="411480">
                  <a:extLst>
                    <a:ext uri="{9D8B030D-6E8A-4147-A177-3AD203B41FA5}">
                      <a16:colId xmlns:a16="http://schemas.microsoft.com/office/drawing/2014/main" val="1583339248"/>
                    </a:ext>
                  </a:extLst>
                </a:gridCol>
                <a:gridCol w="411480">
                  <a:extLst>
                    <a:ext uri="{9D8B030D-6E8A-4147-A177-3AD203B41FA5}">
                      <a16:colId xmlns:a16="http://schemas.microsoft.com/office/drawing/2014/main" val="1992457341"/>
                    </a:ext>
                  </a:extLst>
                </a:gridCol>
                <a:gridCol w="411480">
                  <a:extLst>
                    <a:ext uri="{9D8B030D-6E8A-4147-A177-3AD203B41FA5}">
                      <a16:colId xmlns:a16="http://schemas.microsoft.com/office/drawing/2014/main" val="4212250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54922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- 2024-06-04 10:30:05</a:t>
                      </a:r>
                      <a:r>
                        <a:rPr kumimoji="0" lang="en-US" sz="1000" b="0" i="0" u="none" strike="noStrike" kern="1200" cap="none" spc="0" normalizeH="0" baseline="0" noProof="0">
                          <a:ln>
                            <a:noFill/>
                          </a:ln>
                          <a:solidFill>
                            <a:prstClr val="black"/>
                          </a:solidFill>
                          <a:effectLst/>
                          <a:uLnTx/>
                          <a:uFillTx/>
                          <a:latin typeface="Calibri"/>
                          <a:ea typeface="+mn-ea"/>
                          <a:cs typeface="+mn-cs"/>
                        </a:rPr>
                        <a:t>
 Gay or not gay?🏳️‍🌈
. 
Dimi und Sophia (@miloesl) sprechen in ihrem queeren Podcast “Willkommen im Club” von @dein_puls über alles, was die LGBTIQA*-Community bewegt. Findet ihr in der @ardaudiothek und überall, wo es Podcasts gibt. 
.
#starwars #darthvader #lgbtiqa #lgbt #queer #queertok #wic #willkommenimclub #schwul #lesbisch #gay #loveislove #crush #queer #lgbtqia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12350</a:t>
                      </a:r>
                    </a:p>
                  </a:txBody>
                  <a:tcPr/>
                </a:tc>
                <a:extLst>
                  <a:ext uri="{0D108BD9-81ED-4DB2-BD59-A6C34878D82A}">
                    <a16:rowId xmlns:a16="http://schemas.microsoft.com/office/drawing/2014/main" val="1332910904"/>
                  </a:ext>
                </a:extLst>
              </a:tr>
            </a:tbl>
          </a:graphicData>
        </a:graphic>
      </p:graphicFrame>
      <p:sp>
        <p:nvSpPr>
          <p:cNvPr id="4" name="Text Placeholder 3">
            <a:extLst>
              <a:ext uri="{FF2B5EF4-FFF2-40B4-BE49-F238E27FC236}">
                <a16:creationId xmlns:a16="http://schemas.microsoft.com/office/drawing/2014/main" id="{79F1833F-7402-4713-95BB-1BCC725B8CE3}"/>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865400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920D8-CE92-4351-B77E-A2F4D901A813}"/>
              </a:ext>
            </a:extLst>
          </p:cNvPr>
          <p:cNvSpPr>
            <a:spLocks noGrp="1"/>
          </p:cNvSpPr>
          <p:nvPr>
            <p:ph type="title"/>
          </p:nvPr>
        </p:nvSpPr>
        <p:spPr/>
        <p:txBody>
          <a:bodyPr/>
          <a:lstStyle/>
          <a:p>
            <a:r>
              <a:rPr lang="en-US"/>
              <a:t>Instagram Deep Dive Feedposts | willkommenimclub - 15 of 26</a:t>
            </a:r>
          </a:p>
        </p:txBody>
      </p:sp>
      <p:graphicFrame>
        <p:nvGraphicFramePr>
          <p:cNvPr id="5" name="Table Placeholder 4">
            <a:extLst>
              <a:ext uri="{FF2B5EF4-FFF2-40B4-BE49-F238E27FC236}">
                <a16:creationId xmlns:a16="http://schemas.microsoft.com/office/drawing/2014/main" id="{243A930D-BAEA-4C5A-B4C6-4F7C80839CB2}"/>
              </a:ext>
            </a:extLst>
          </p:cNvPr>
          <p:cNvGraphicFramePr>
            <a:graphicFrameLocks noGrp="1"/>
          </p:cNvGraphicFramePr>
          <p:nvPr>
            <p:ph type="tbl" sz="quarter" idx="13"/>
            <p:extLst>
              <p:ext uri="{D42A27DB-BD31-4B8C-83A1-F6EECF244321}">
                <p14:modId xmlns:p14="http://schemas.microsoft.com/office/powerpoint/2010/main" val="3353752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37506510"/>
                    </a:ext>
                  </a:extLst>
                </a:gridCol>
                <a:gridCol w="1316736">
                  <a:extLst>
                    <a:ext uri="{9D8B030D-6E8A-4147-A177-3AD203B41FA5}">
                      <a16:colId xmlns:a16="http://schemas.microsoft.com/office/drawing/2014/main" val="2740245402"/>
                    </a:ext>
                  </a:extLst>
                </a:gridCol>
                <a:gridCol w="411480">
                  <a:extLst>
                    <a:ext uri="{9D8B030D-6E8A-4147-A177-3AD203B41FA5}">
                      <a16:colId xmlns:a16="http://schemas.microsoft.com/office/drawing/2014/main" val="4093360699"/>
                    </a:ext>
                  </a:extLst>
                </a:gridCol>
                <a:gridCol w="411480">
                  <a:extLst>
                    <a:ext uri="{9D8B030D-6E8A-4147-A177-3AD203B41FA5}">
                      <a16:colId xmlns:a16="http://schemas.microsoft.com/office/drawing/2014/main" val="239979454"/>
                    </a:ext>
                  </a:extLst>
                </a:gridCol>
                <a:gridCol w="411480">
                  <a:extLst>
                    <a:ext uri="{9D8B030D-6E8A-4147-A177-3AD203B41FA5}">
                      <a16:colId xmlns:a16="http://schemas.microsoft.com/office/drawing/2014/main" val="3577270573"/>
                    </a:ext>
                  </a:extLst>
                </a:gridCol>
                <a:gridCol w="411480">
                  <a:extLst>
                    <a:ext uri="{9D8B030D-6E8A-4147-A177-3AD203B41FA5}">
                      <a16:colId xmlns:a16="http://schemas.microsoft.com/office/drawing/2014/main" val="2536445291"/>
                    </a:ext>
                  </a:extLst>
                </a:gridCol>
                <a:gridCol w="411480">
                  <a:extLst>
                    <a:ext uri="{9D8B030D-6E8A-4147-A177-3AD203B41FA5}">
                      <a16:colId xmlns:a16="http://schemas.microsoft.com/office/drawing/2014/main" val="2971056702"/>
                    </a:ext>
                  </a:extLst>
                </a:gridCol>
                <a:gridCol w="411480">
                  <a:extLst>
                    <a:ext uri="{9D8B030D-6E8A-4147-A177-3AD203B41FA5}">
                      <a16:colId xmlns:a16="http://schemas.microsoft.com/office/drawing/2014/main" val="2231563962"/>
                    </a:ext>
                  </a:extLst>
                </a:gridCol>
                <a:gridCol w="411480">
                  <a:extLst>
                    <a:ext uri="{9D8B030D-6E8A-4147-A177-3AD203B41FA5}">
                      <a16:colId xmlns:a16="http://schemas.microsoft.com/office/drawing/2014/main" val="4044056837"/>
                    </a:ext>
                  </a:extLst>
                </a:gridCol>
                <a:gridCol w="411480">
                  <a:extLst>
                    <a:ext uri="{9D8B030D-6E8A-4147-A177-3AD203B41FA5}">
                      <a16:colId xmlns:a16="http://schemas.microsoft.com/office/drawing/2014/main" val="3547675838"/>
                    </a:ext>
                  </a:extLst>
                </a:gridCol>
                <a:gridCol w="411480">
                  <a:extLst>
                    <a:ext uri="{9D8B030D-6E8A-4147-A177-3AD203B41FA5}">
                      <a16:colId xmlns:a16="http://schemas.microsoft.com/office/drawing/2014/main" val="3929623659"/>
                    </a:ext>
                  </a:extLst>
                </a:gridCol>
                <a:gridCol w="411480">
                  <a:extLst>
                    <a:ext uri="{9D8B030D-6E8A-4147-A177-3AD203B41FA5}">
                      <a16:colId xmlns:a16="http://schemas.microsoft.com/office/drawing/2014/main" val="4081097390"/>
                    </a:ext>
                  </a:extLst>
                </a:gridCol>
                <a:gridCol w="411480">
                  <a:extLst>
                    <a:ext uri="{9D8B030D-6E8A-4147-A177-3AD203B41FA5}">
                      <a16:colId xmlns:a16="http://schemas.microsoft.com/office/drawing/2014/main" val="1034364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306200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- 2024-06-05 10:50:29</a:t>
                      </a:r>
                      <a:r>
                        <a:rPr kumimoji="0" lang="en-US" sz="1000" b="0" i="0" u="none" strike="noStrike" kern="1200" cap="none" spc="0" normalizeH="0" baseline="0" noProof="0">
                          <a:ln>
                            <a:noFill/>
                          </a:ln>
                          <a:solidFill>
                            <a:prstClr val="black"/>
                          </a:solidFill>
                          <a:effectLst/>
                          <a:uLnTx/>
                          <a:uFillTx/>
                          <a:latin typeface="Calibri"/>
                          <a:ea typeface="+mn-ea"/>
                          <a:cs typeface="+mn-cs"/>
                        </a:rPr>
                        <a:t>
 Wie war euer erster Kuss? 
💋 
Wir sind zurück aus der Staffelpause und starten ganz spicy. Sophia (@miloesl) und Dimi erzählen von ihren ersten Malen: Crush, Kuss, Date, S3x, aber auch das erste Mal Liebeskummer oder eine Geschlechtskrankheit haben. Findet ihr in der @ardaudiothek und überall, wo es sonst Podcasts gibt. 
.
#kuss #küssen #ersterkuss #queer #lgbtiqa #lgbt #lgbtq #gay #homosexuell #schwul #lesbisch #bi #bisexuell #pan #pansexuell #inter #trans #transgender #nichtbinär #genderqueer #genderfluid #asexuell #ace #demisexuell #demi #aromantisch #aro #loveislove #wic #willkommenimclub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82532</a:t>
                      </a:r>
                    </a:p>
                  </a:txBody>
                  <a:tcPr/>
                </a:tc>
                <a:extLst>
                  <a:ext uri="{0D108BD9-81ED-4DB2-BD59-A6C34878D82A}">
                    <a16:rowId xmlns:a16="http://schemas.microsoft.com/office/drawing/2014/main" val="1462758493"/>
                  </a:ext>
                </a:extLst>
              </a:tr>
            </a:tbl>
          </a:graphicData>
        </a:graphic>
      </p:graphicFrame>
      <p:sp>
        <p:nvSpPr>
          <p:cNvPr id="4" name="Text Placeholder 3">
            <a:extLst>
              <a:ext uri="{FF2B5EF4-FFF2-40B4-BE49-F238E27FC236}">
                <a16:creationId xmlns:a16="http://schemas.microsoft.com/office/drawing/2014/main" id="{F3E62B80-1186-4FBA-8736-65A20286F5DC}"/>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550741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EE7C8-7C19-479E-8CE4-5681161224A4}"/>
              </a:ext>
            </a:extLst>
          </p:cNvPr>
          <p:cNvSpPr>
            <a:spLocks noGrp="1"/>
          </p:cNvSpPr>
          <p:nvPr>
            <p:ph type="title"/>
          </p:nvPr>
        </p:nvSpPr>
        <p:spPr/>
        <p:txBody>
          <a:bodyPr/>
          <a:lstStyle/>
          <a:p>
            <a:r>
              <a:rPr lang="en-US"/>
              <a:t>Instagram Deep Dive Feedposts | willkommenimclub - 16 of 26</a:t>
            </a:r>
          </a:p>
        </p:txBody>
      </p:sp>
      <p:graphicFrame>
        <p:nvGraphicFramePr>
          <p:cNvPr id="5" name="Table Placeholder 4">
            <a:extLst>
              <a:ext uri="{FF2B5EF4-FFF2-40B4-BE49-F238E27FC236}">
                <a16:creationId xmlns:a16="http://schemas.microsoft.com/office/drawing/2014/main" id="{DF209CD5-9EE0-4E6F-9ADE-5EC4006A7CD0}"/>
              </a:ext>
            </a:extLst>
          </p:cNvPr>
          <p:cNvGraphicFramePr>
            <a:graphicFrameLocks noGrp="1"/>
          </p:cNvGraphicFramePr>
          <p:nvPr>
            <p:ph type="tbl" sz="quarter" idx="13"/>
            <p:extLst>
              <p:ext uri="{D42A27DB-BD31-4B8C-83A1-F6EECF244321}">
                <p14:modId xmlns:p14="http://schemas.microsoft.com/office/powerpoint/2010/main" val="822710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31448022"/>
                    </a:ext>
                  </a:extLst>
                </a:gridCol>
                <a:gridCol w="1316736">
                  <a:extLst>
                    <a:ext uri="{9D8B030D-6E8A-4147-A177-3AD203B41FA5}">
                      <a16:colId xmlns:a16="http://schemas.microsoft.com/office/drawing/2014/main" val="1826963144"/>
                    </a:ext>
                  </a:extLst>
                </a:gridCol>
                <a:gridCol w="411480">
                  <a:extLst>
                    <a:ext uri="{9D8B030D-6E8A-4147-A177-3AD203B41FA5}">
                      <a16:colId xmlns:a16="http://schemas.microsoft.com/office/drawing/2014/main" val="385581708"/>
                    </a:ext>
                  </a:extLst>
                </a:gridCol>
                <a:gridCol w="411480">
                  <a:extLst>
                    <a:ext uri="{9D8B030D-6E8A-4147-A177-3AD203B41FA5}">
                      <a16:colId xmlns:a16="http://schemas.microsoft.com/office/drawing/2014/main" val="1126807299"/>
                    </a:ext>
                  </a:extLst>
                </a:gridCol>
                <a:gridCol w="411480">
                  <a:extLst>
                    <a:ext uri="{9D8B030D-6E8A-4147-A177-3AD203B41FA5}">
                      <a16:colId xmlns:a16="http://schemas.microsoft.com/office/drawing/2014/main" val="1520750260"/>
                    </a:ext>
                  </a:extLst>
                </a:gridCol>
                <a:gridCol w="411480">
                  <a:extLst>
                    <a:ext uri="{9D8B030D-6E8A-4147-A177-3AD203B41FA5}">
                      <a16:colId xmlns:a16="http://schemas.microsoft.com/office/drawing/2014/main" val="2976921749"/>
                    </a:ext>
                  </a:extLst>
                </a:gridCol>
                <a:gridCol w="411480">
                  <a:extLst>
                    <a:ext uri="{9D8B030D-6E8A-4147-A177-3AD203B41FA5}">
                      <a16:colId xmlns:a16="http://schemas.microsoft.com/office/drawing/2014/main" val="477159833"/>
                    </a:ext>
                  </a:extLst>
                </a:gridCol>
                <a:gridCol w="411480">
                  <a:extLst>
                    <a:ext uri="{9D8B030D-6E8A-4147-A177-3AD203B41FA5}">
                      <a16:colId xmlns:a16="http://schemas.microsoft.com/office/drawing/2014/main" val="4054196672"/>
                    </a:ext>
                  </a:extLst>
                </a:gridCol>
                <a:gridCol w="411480">
                  <a:extLst>
                    <a:ext uri="{9D8B030D-6E8A-4147-A177-3AD203B41FA5}">
                      <a16:colId xmlns:a16="http://schemas.microsoft.com/office/drawing/2014/main" val="208853107"/>
                    </a:ext>
                  </a:extLst>
                </a:gridCol>
                <a:gridCol w="411480">
                  <a:extLst>
                    <a:ext uri="{9D8B030D-6E8A-4147-A177-3AD203B41FA5}">
                      <a16:colId xmlns:a16="http://schemas.microsoft.com/office/drawing/2014/main" val="3910724211"/>
                    </a:ext>
                  </a:extLst>
                </a:gridCol>
                <a:gridCol w="411480">
                  <a:extLst>
                    <a:ext uri="{9D8B030D-6E8A-4147-A177-3AD203B41FA5}">
                      <a16:colId xmlns:a16="http://schemas.microsoft.com/office/drawing/2014/main" val="463800463"/>
                    </a:ext>
                  </a:extLst>
                </a:gridCol>
                <a:gridCol w="411480">
                  <a:extLst>
                    <a:ext uri="{9D8B030D-6E8A-4147-A177-3AD203B41FA5}">
                      <a16:colId xmlns:a16="http://schemas.microsoft.com/office/drawing/2014/main" val="2332735964"/>
                    </a:ext>
                  </a:extLst>
                </a:gridCol>
                <a:gridCol w="411480">
                  <a:extLst>
                    <a:ext uri="{9D8B030D-6E8A-4147-A177-3AD203B41FA5}">
                      <a16:colId xmlns:a16="http://schemas.microsoft.com/office/drawing/2014/main" val="3568653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4273285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willkommenimclub - 2024-06-06 11:41:18</a:t>
                      </a:r>
                      <a:r>
                        <a:rPr kumimoji="0" lang="de-DE" sz="1000" b="0" i="0" u="none" strike="noStrike" kern="1200" cap="none" spc="0" normalizeH="0" baseline="0" noProof="0">
                          <a:ln>
                            <a:noFill/>
                          </a:ln>
                          <a:solidFill>
                            <a:prstClr val="black"/>
                          </a:solidFill>
                          <a:effectLst/>
                          <a:uLnTx/>
                          <a:uFillTx/>
                          <a:latin typeface="Calibri"/>
                          <a:ea typeface="+mn-ea"/>
                          <a:cs typeface="+mn-cs"/>
                        </a:rPr>
                        <a:t>
 Hattet ihr schon mal Liebeskummer? 
💔
Sophia (@miloesl) erzählt in der neuen Folge von “Willkommen im Club” von ihrer ersten Beziehung und wie die schließlich im Herzschmerz endete. Auch Dimi erzählt von seinen ersten Malen. Seinem ersten Crusch, seinem ersten Kuss, dem ersten Mal Rambazamba, aber auch das erste Mal eine Geschlechtskrankheit haben. Wenn ihr mehr von Sophia und Dimis ersten Malen erfahren wollt, dann hört die neue Folge in der @ardaudiothek und überall, wo es sonst Podcasts gibt. 
.
#liebeskummer #herzschmerz #erstemale #queer #lgbtiqa #lgbt #lgbtq #gay #homosexuell #schwul #lesbisch #bi #bisexuell #pan #pansexuell #inter #trans #transgender #nichtbinär #genderqueer #genderfluid #asexuell #ace #demisexuell #demi #aromantisch #aro #loveislove #wic #willkommenimclub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9818</a:t>
                      </a:r>
                    </a:p>
                  </a:txBody>
                  <a:tcPr/>
                </a:tc>
                <a:extLst>
                  <a:ext uri="{0D108BD9-81ED-4DB2-BD59-A6C34878D82A}">
                    <a16:rowId xmlns:a16="http://schemas.microsoft.com/office/drawing/2014/main" val="3060557368"/>
                  </a:ext>
                </a:extLst>
              </a:tr>
            </a:tbl>
          </a:graphicData>
        </a:graphic>
      </p:graphicFrame>
      <p:sp>
        <p:nvSpPr>
          <p:cNvPr id="4" name="Text Placeholder 3">
            <a:extLst>
              <a:ext uri="{FF2B5EF4-FFF2-40B4-BE49-F238E27FC236}">
                <a16:creationId xmlns:a16="http://schemas.microsoft.com/office/drawing/2014/main" id="{05CB102F-2506-4C16-861D-4295C38035A2}"/>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782264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3912-BB23-45BA-A8DD-81940F4034FD}"/>
              </a:ext>
            </a:extLst>
          </p:cNvPr>
          <p:cNvSpPr>
            <a:spLocks noGrp="1"/>
          </p:cNvSpPr>
          <p:nvPr>
            <p:ph type="title"/>
          </p:nvPr>
        </p:nvSpPr>
        <p:spPr/>
        <p:txBody>
          <a:bodyPr/>
          <a:lstStyle/>
          <a:p>
            <a:r>
              <a:rPr lang="en-US"/>
              <a:t>Instagram Deep Dive Feedposts | willkommenimclub - 17 of 26</a:t>
            </a:r>
          </a:p>
        </p:txBody>
      </p:sp>
      <p:graphicFrame>
        <p:nvGraphicFramePr>
          <p:cNvPr id="5" name="Table Placeholder 4">
            <a:extLst>
              <a:ext uri="{FF2B5EF4-FFF2-40B4-BE49-F238E27FC236}">
                <a16:creationId xmlns:a16="http://schemas.microsoft.com/office/drawing/2014/main" id="{BD98BF07-148D-46FE-B38F-03AC5C16E22B}"/>
              </a:ext>
            </a:extLst>
          </p:cNvPr>
          <p:cNvGraphicFramePr>
            <a:graphicFrameLocks noGrp="1"/>
          </p:cNvGraphicFramePr>
          <p:nvPr>
            <p:ph type="tbl" sz="quarter" idx="13"/>
            <p:extLst>
              <p:ext uri="{D42A27DB-BD31-4B8C-83A1-F6EECF244321}">
                <p14:modId xmlns:p14="http://schemas.microsoft.com/office/powerpoint/2010/main" val="919273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95356867"/>
                    </a:ext>
                  </a:extLst>
                </a:gridCol>
                <a:gridCol w="1316736">
                  <a:extLst>
                    <a:ext uri="{9D8B030D-6E8A-4147-A177-3AD203B41FA5}">
                      <a16:colId xmlns:a16="http://schemas.microsoft.com/office/drawing/2014/main" val="547199266"/>
                    </a:ext>
                  </a:extLst>
                </a:gridCol>
                <a:gridCol w="411480">
                  <a:extLst>
                    <a:ext uri="{9D8B030D-6E8A-4147-A177-3AD203B41FA5}">
                      <a16:colId xmlns:a16="http://schemas.microsoft.com/office/drawing/2014/main" val="3676777017"/>
                    </a:ext>
                  </a:extLst>
                </a:gridCol>
                <a:gridCol w="411480">
                  <a:extLst>
                    <a:ext uri="{9D8B030D-6E8A-4147-A177-3AD203B41FA5}">
                      <a16:colId xmlns:a16="http://schemas.microsoft.com/office/drawing/2014/main" val="3182176656"/>
                    </a:ext>
                  </a:extLst>
                </a:gridCol>
                <a:gridCol w="411480">
                  <a:extLst>
                    <a:ext uri="{9D8B030D-6E8A-4147-A177-3AD203B41FA5}">
                      <a16:colId xmlns:a16="http://schemas.microsoft.com/office/drawing/2014/main" val="2481297467"/>
                    </a:ext>
                  </a:extLst>
                </a:gridCol>
                <a:gridCol w="411480">
                  <a:extLst>
                    <a:ext uri="{9D8B030D-6E8A-4147-A177-3AD203B41FA5}">
                      <a16:colId xmlns:a16="http://schemas.microsoft.com/office/drawing/2014/main" val="1708693434"/>
                    </a:ext>
                  </a:extLst>
                </a:gridCol>
                <a:gridCol w="411480">
                  <a:extLst>
                    <a:ext uri="{9D8B030D-6E8A-4147-A177-3AD203B41FA5}">
                      <a16:colId xmlns:a16="http://schemas.microsoft.com/office/drawing/2014/main" val="868196359"/>
                    </a:ext>
                  </a:extLst>
                </a:gridCol>
                <a:gridCol w="411480">
                  <a:extLst>
                    <a:ext uri="{9D8B030D-6E8A-4147-A177-3AD203B41FA5}">
                      <a16:colId xmlns:a16="http://schemas.microsoft.com/office/drawing/2014/main" val="3452120039"/>
                    </a:ext>
                  </a:extLst>
                </a:gridCol>
                <a:gridCol w="411480">
                  <a:extLst>
                    <a:ext uri="{9D8B030D-6E8A-4147-A177-3AD203B41FA5}">
                      <a16:colId xmlns:a16="http://schemas.microsoft.com/office/drawing/2014/main" val="452732207"/>
                    </a:ext>
                  </a:extLst>
                </a:gridCol>
                <a:gridCol w="411480">
                  <a:extLst>
                    <a:ext uri="{9D8B030D-6E8A-4147-A177-3AD203B41FA5}">
                      <a16:colId xmlns:a16="http://schemas.microsoft.com/office/drawing/2014/main" val="3567316801"/>
                    </a:ext>
                  </a:extLst>
                </a:gridCol>
                <a:gridCol w="411480">
                  <a:extLst>
                    <a:ext uri="{9D8B030D-6E8A-4147-A177-3AD203B41FA5}">
                      <a16:colId xmlns:a16="http://schemas.microsoft.com/office/drawing/2014/main" val="532636032"/>
                    </a:ext>
                  </a:extLst>
                </a:gridCol>
                <a:gridCol w="411480">
                  <a:extLst>
                    <a:ext uri="{9D8B030D-6E8A-4147-A177-3AD203B41FA5}">
                      <a16:colId xmlns:a16="http://schemas.microsoft.com/office/drawing/2014/main" val="3456872153"/>
                    </a:ext>
                  </a:extLst>
                </a:gridCol>
                <a:gridCol w="411480">
                  <a:extLst>
                    <a:ext uri="{9D8B030D-6E8A-4147-A177-3AD203B41FA5}">
                      <a16:colId xmlns:a16="http://schemas.microsoft.com/office/drawing/2014/main" val="3426123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1323547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willkommenimclub - 2024-06-10 17:22:05</a:t>
                      </a:r>
                      <a:r>
                        <a:rPr kumimoji="0" lang="de-DE" sz="1000" b="0" i="0" u="none" strike="noStrike" kern="1200" cap="none" spc="0" normalizeH="0" baseline="0" noProof="0">
                          <a:ln>
                            <a:noFill/>
                          </a:ln>
                          <a:solidFill>
                            <a:prstClr val="black"/>
                          </a:solidFill>
                          <a:effectLst/>
                          <a:uLnTx/>
                          <a:uFillTx/>
                          <a:latin typeface="Calibri"/>
                          <a:ea typeface="+mn-ea"/>
                          <a:cs typeface="+mn-cs"/>
                        </a:rPr>
                        <a:t>
 ind Teenie-Magazine heute auch noch so? 👀 
Als Sophia in ihrer Jugend durch Teenie-Magazine geblättert hat, ging es vor allem um eins: Jungs. Davon, dass auch noch andere Sachen toll und wichtig sind, war keine Spur. Und von Queerness brauchen wir gar nicht erst anfangen!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24610</a:t>
                      </a:r>
                    </a:p>
                  </a:txBody>
                  <a:tcPr/>
                </a:tc>
                <a:extLst>
                  <a:ext uri="{0D108BD9-81ED-4DB2-BD59-A6C34878D82A}">
                    <a16:rowId xmlns:a16="http://schemas.microsoft.com/office/drawing/2014/main" val="1324034366"/>
                  </a:ext>
                </a:extLst>
              </a:tr>
            </a:tbl>
          </a:graphicData>
        </a:graphic>
      </p:graphicFrame>
      <p:sp>
        <p:nvSpPr>
          <p:cNvPr id="4" name="Text Placeholder 3">
            <a:extLst>
              <a:ext uri="{FF2B5EF4-FFF2-40B4-BE49-F238E27FC236}">
                <a16:creationId xmlns:a16="http://schemas.microsoft.com/office/drawing/2014/main" id="{2463B43D-F355-4B81-B9CE-618B05C43BCA}"/>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2921303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00553-3581-42B7-BDE5-597257617635}"/>
              </a:ext>
            </a:extLst>
          </p:cNvPr>
          <p:cNvSpPr>
            <a:spLocks noGrp="1"/>
          </p:cNvSpPr>
          <p:nvPr>
            <p:ph type="title"/>
          </p:nvPr>
        </p:nvSpPr>
        <p:spPr/>
        <p:txBody>
          <a:bodyPr/>
          <a:lstStyle/>
          <a:p>
            <a:r>
              <a:rPr lang="en-US"/>
              <a:t>Instagram Deep Dive Feedposts | willkommenimclub - 18 of 26</a:t>
            </a:r>
          </a:p>
        </p:txBody>
      </p:sp>
      <p:graphicFrame>
        <p:nvGraphicFramePr>
          <p:cNvPr id="5" name="Table Placeholder 4">
            <a:extLst>
              <a:ext uri="{FF2B5EF4-FFF2-40B4-BE49-F238E27FC236}">
                <a16:creationId xmlns:a16="http://schemas.microsoft.com/office/drawing/2014/main" id="{D0BE61F2-FF23-47D3-A2D4-930691740128}"/>
              </a:ext>
            </a:extLst>
          </p:cNvPr>
          <p:cNvGraphicFramePr>
            <a:graphicFrameLocks noGrp="1"/>
          </p:cNvGraphicFramePr>
          <p:nvPr>
            <p:ph type="tbl" sz="quarter" idx="13"/>
            <p:extLst>
              <p:ext uri="{D42A27DB-BD31-4B8C-83A1-F6EECF244321}">
                <p14:modId xmlns:p14="http://schemas.microsoft.com/office/powerpoint/2010/main" val="1715464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17288421"/>
                    </a:ext>
                  </a:extLst>
                </a:gridCol>
                <a:gridCol w="1316736">
                  <a:extLst>
                    <a:ext uri="{9D8B030D-6E8A-4147-A177-3AD203B41FA5}">
                      <a16:colId xmlns:a16="http://schemas.microsoft.com/office/drawing/2014/main" val="238456146"/>
                    </a:ext>
                  </a:extLst>
                </a:gridCol>
                <a:gridCol w="411480">
                  <a:extLst>
                    <a:ext uri="{9D8B030D-6E8A-4147-A177-3AD203B41FA5}">
                      <a16:colId xmlns:a16="http://schemas.microsoft.com/office/drawing/2014/main" val="2281610602"/>
                    </a:ext>
                  </a:extLst>
                </a:gridCol>
                <a:gridCol w="411480">
                  <a:extLst>
                    <a:ext uri="{9D8B030D-6E8A-4147-A177-3AD203B41FA5}">
                      <a16:colId xmlns:a16="http://schemas.microsoft.com/office/drawing/2014/main" val="3166979407"/>
                    </a:ext>
                  </a:extLst>
                </a:gridCol>
                <a:gridCol w="411480">
                  <a:extLst>
                    <a:ext uri="{9D8B030D-6E8A-4147-A177-3AD203B41FA5}">
                      <a16:colId xmlns:a16="http://schemas.microsoft.com/office/drawing/2014/main" val="1938124901"/>
                    </a:ext>
                  </a:extLst>
                </a:gridCol>
                <a:gridCol w="411480">
                  <a:extLst>
                    <a:ext uri="{9D8B030D-6E8A-4147-A177-3AD203B41FA5}">
                      <a16:colId xmlns:a16="http://schemas.microsoft.com/office/drawing/2014/main" val="3518012171"/>
                    </a:ext>
                  </a:extLst>
                </a:gridCol>
                <a:gridCol w="411480">
                  <a:extLst>
                    <a:ext uri="{9D8B030D-6E8A-4147-A177-3AD203B41FA5}">
                      <a16:colId xmlns:a16="http://schemas.microsoft.com/office/drawing/2014/main" val="499567806"/>
                    </a:ext>
                  </a:extLst>
                </a:gridCol>
                <a:gridCol w="411480">
                  <a:extLst>
                    <a:ext uri="{9D8B030D-6E8A-4147-A177-3AD203B41FA5}">
                      <a16:colId xmlns:a16="http://schemas.microsoft.com/office/drawing/2014/main" val="2901796212"/>
                    </a:ext>
                  </a:extLst>
                </a:gridCol>
                <a:gridCol w="411480">
                  <a:extLst>
                    <a:ext uri="{9D8B030D-6E8A-4147-A177-3AD203B41FA5}">
                      <a16:colId xmlns:a16="http://schemas.microsoft.com/office/drawing/2014/main" val="3497521035"/>
                    </a:ext>
                  </a:extLst>
                </a:gridCol>
                <a:gridCol w="411480">
                  <a:extLst>
                    <a:ext uri="{9D8B030D-6E8A-4147-A177-3AD203B41FA5}">
                      <a16:colId xmlns:a16="http://schemas.microsoft.com/office/drawing/2014/main" val="4281319049"/>
                    </a:ext>
                  </a:extLst>
                </a:gridCol>
                <a:gridCol w="411480">
                  <a:extLst>
                    <a:ext uri="{9D8B030D-6E8A-4147-A177-3AD203B41FA5}">
                      <a16:colId xmlns:a16="http://schemas.microsoft.com/office/drawing/2014/main" val="1840427580"/>
                    </a:ext>
                  </a:extLst>
                </a:gridCol>
                <a:gridCol w="411480">
                  <a:extLst>
                    <a:ext uri="{9D8B030D-6E8A-4147-A177-3AD203B41FA5}">
                      <a16:colId xmlns:a16="http://schemas.microsoft.com/office/drawing/2014/main" val="739103491"/>
                    </a:ext>
                  </a:extLst>
                </a:gridCol>
                <a:gridCol w="411480">
                  <a:extLst>
                    <a:ext uri="{9D8B030D-6E8A-4147-A177-3AD203B41FA5}">
                      <a16:colId xmlns:a16="http://schemas.microsoft.com/office/drawing/2014/main" val="1094600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389193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- 2024-06-11 14:40:05</a:t>
                      </a:r>
                      <a:r>
                        <a:rPr kumimoji="0" lang="en-US" sz="1000" b="0" i="0" u="none" strike="noStrike" kern="1200" cap="none" spc="0" normalizeH="0" baseline="0" noProof="0">
                          <a:ln>
                            <a:noFill/>
                          </a:ln>
                          <a:solidFill>
                            <a:prstClr val="black"/>
                          </a:solidFill>
                          <a:effectLst/>
                          <a:uLnTx/>
                          <a:uFillTx/>
                          <a:latin typeface="Calibri"/>
                          <a:ea typeface="+mn-ea"/>
                          <a:cs typeface="+mn-cs"/>
                        </a:rPr>
                        <a:t>
 Habt ihr euch schon mal gefragt, wo die Grenze zwischen Rummachen und S3x verläuft?
💦
Als Dimi zum ersten Mal s3xuell intim wurde hat ihn diese Frage sehr beschäftigt. Gesellschaftlich hatte er nämlich gelernt, dass S3x erst dann S3x ist, wenn es Penetration gibt. Jetzt sieht er das aber anders. 
🌈
Wenn euch interessiert, wie Sophia (@miloesl) und Dimis ersten Male von Kuss bis Liebeskummer waren, dann hört die neue Folge von “Willkommen im Club”. Findet ihr in der @ardaudiothek verlinkt in unserer Bio.
.
#erstesmal #erstemale #queer #lgbtiqa #lgbt #lgbtq #gay #homosexuell #schwul #lesbisch #bi #bisexuell #pan #pansexuell #inter #trans #transgender #nichtbinär #nonbinary #genderqueer #genderfluid #asexuell #ace #demisexuell #demi #aromantisch #aro #loveislove #wic #willkommenimclub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20449</a:t>
                      </a:r>
                    </a:p>
                  </a:txBody>
                  <a:tcPr/>
                </a:tc>
                <a:extLst>
                  <a:ext uri="{0D108BD9-81ED-4DB2-BD59-A6C34878D82A}">
                    <a16:rowId xmlns:a16="http://schemas.microsoft.com/office/drawing/2014/main" val="429762372"/>
                  </a:ext>
                </a:extLst>
              </a:tr>
            </a:tbl>
          </a:graphicData>
        </a:graphic>
      </p:graphicFrame>
      <p:sp>
        <p:nvSpPr>
          <p:cNvPr id="4" name="Text Placeholder 3">
            <a:extLst>
              <a:ext uri="{FF2B5EF4-FFF2-40B4-BE49-F238E27FC236}">
                <a16:creationId xmlns:a16="http://schemas.microsoft.com/office/drawing/2014/main" id="{39EEF519-F754-4AEB-A626-1A04D289B33A}"/>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2986566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7904E-B79F-4A89-90B6-A7E4E51B5C66}"/>
              </a:ext>
            </a:extLst>
          </p:cNvPr>
          <p:cNvSpPr>
            <a:spLocks noGrp="1"/>
          </p:cNvSpPr>
          <p:nvPr>
            <p:ph type="title"/>
          </p:nvPr>
        </p:nvSpPr>
        <p:spPr/>
        <p:txBody>
          <a:bodyPr/>
          <a:lstStyle/>
          <a:p>
            <a:r>
              <a:rPr lang="en-US"/>
              <a:t>Instagram Deep Dive Feedposts | willkommenimclub - 19 of 26</a:t>
            </a:r>
          </a:p>
        </p:txBody>
      </p:sp>
      <p:graphicFrame>
        <p:nvGraphicFramePr>
          <p:cNvPr id="5" name="Table Placeholder 4">
            <a:extLst>
              <a:ext uri="{FF2B5EF4-FFF2-40B4-BE49-F238E27FC236}">
                <a16:creationId xmlns:a16="http://schemas.microsoft.com/office/drawing/2014/main" id="{9B0DE15A-0E6A-4D34-BADF-46C77797F3FD}"/>
              </a:ext>
            </a:extLst>
          </p:cNvPr>
          <p:cNvGraphicFramePr>
            <a:graphicFrameLocks noGrp="1"/>
          </p:cNvGraphicFramePr>
          <p:nvPr>
            <p:ph type="tbl" sz="quarter" idx="13"/>
            <p:extLst>
              <p:ext uri="{D42A27DB-BD31-4B8C-83A1-F6EECF244321}">
                <p14:modId xmlns:p14="http://schemas.microsoft.com/office/powerpoint/2010/main" val="288075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37015204"/>
                    </a:ext>
                  </a:extLst>
                </a:gridCol>
                <a:gridCol w="1316736">
                  <a:extLst>
                    <a:ext uri="{9D8B030D-6E8A-4147-A177-3AD203B41FA5}">
                      <a16:colId xmlns:a16="http://schemas.microsoft.com/office/drawing/2014/main" val="1801836154"/>
                    </a:ext>
                  </a:extLst>
                </a:gridCol>
                <a:gridCol w="411480">
                  <a:extLst>
                    <a:ext uri="{9D8B030D-6E8A-4147-A177-3AD203B41FA5}">
                      <a16:colId xmlns:a16="http://schemas.microsoft.com/office/drawing/2014/main" val="3969878249"/>
                    </a:ext>
                  </a:extLst>
                </a:gridCol>
                <a:gridCol w="411480">
                  <a:extLst>
                    <a:ext uri="{9D8B030D-6E8A-4147-A177-3AD203B41FA5}">
                      <a16:colId xmlns:a16="http://schemas.microsoft.com/office/drawing/2014/main" val="3337468876"/>
                    </a:ext>
                  </a:extLst>
                </a:gridCol>
                <a:gridCol w="411480">
                  <a:extLst>
                    <a:ext uri="{9D8B030D-6E8A-4147-A177-3AD203B41FA5}">
                      <a16:colId xmlns:a16="http://schemas.microsoft.com/office/drawing/2014/main" val="2239612100"/>
                    </a:ext>
                  </a:extLst>
                </a:gridCol>
                <a:gridCol w="411480">
                  <a:extLst>
                    <a:ext uri="{9D8B030D-6E8A-4147-A177-3AD203B41FA5}">
                      <a16:colId xmlns:a16="http://schemas.microsoft.com/office/drawing/2014/main" val="1324224410"/>
                    </a:ext>
                  </a:extLst>
                </a:gridCol>
                <a:gridCol w="411480">
                  <a:extLst>
                    <a:ext uri="{9D8B030D-6E8A-4147-A177-3AD203B41FA5}">
                      <a16:colId xmlns:a16="http://schemas.microsoft.com/office/drawing/2014/main" val="2899721242"/>
                    </a:ext>
                  </a:extLst>
                </a:gridCol>
                <a:gridCol w="411480">
                  <a:extLst>
                    <a:ext uri="{9D8B030D-6E8A-4147-A177-3AD203B41FA5}">
                      <a16:colId xmlns:a16="http://schemas.microsoft.com/office/drawing/2014/main" val="1270221439"/>
                    </a:ext>
                  </a:extLst>
                </a:gridCol>
                <a:gridCol w="411480">
                  <a:extLst>
                    <a:ext uri="{9D8B030D-6E8A-4147-A177-3AD203B41FA5}">
                      <a16:colId xmlns:a16="http://schemas.microsoft.com/office/drawing/2014/main" val="1874667298"/>
                    </a:ext>
                  </a:extLst>
                </a:gridCol>
                <a:gridCol w="411480">
                  <a:extLst>
                    <a:ext uri="{9D8B030D-6E8A-4147-A177-3AD203B41FA5}">
                      <a16:colId xmlns:a16="http://schemas.microsoft.com/office/drawing/2014/main" val="3876377122"/>
                    </a:ext>
                  </a:extLst>
                </a:gridCol>
                <a:gridCol w="411480">
                  <a:extLst>
                    <a:ext uri="{9D8B030D-6E8A-4147-A177-3AD203B41FA5}">
                      <a16:colId xmlns:a16="http://schemas.microsoft.com/office/drawing/2014/main" val="2824604028"/>
                    </a:ext>
                  </a:extLst>
                </a:gridCol>
                <a:gridCol w="411480">
                  <a:extLst>
                    <a:ext uri="{9D8B030D-6E8A-4147-A177-3AD203B41FA5}">
                      <a16:colId xmlns:a16="http://schemas.microsoft.com/office/drawing/2014/main" val="4144839818"/>
                    </a:ext>
                  </a:extLst>
                </a:gridCol>
                <a:gridCol w="411480">
                  <a:extLst>
                    <a:ext uri="{9D8B030D-6E8A-4147-A177-3AD203B41FA5}">
                      <a16:colId xmlns:a16="http://schemas.microsoft.com/office/drawing/2014/main" val="4151814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277361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- 2024-06-12 16:18:09</a:t>
                      </a:r>
                      <a:r>
                        <a:rPr kumimoji="0" lang="en-US" sz="1000" b="0" i="0" u="none" strike="noStrike" kern="1200" cap="none" spc="0" normalizeH="0" baseline="0" noProof="0">
                          <a:ln>
                            <a:noFill/>
                          </a:ln>
                          <a:solidFill>
                            <a:prstClr val="black"/>
                          </a:solidFill>
                          <a:effectLst/>
                          <a:uLnTx/>
                          <a:uFillTx/>
                          <a:latin typeface="Calibri"/>
                          <a:ea typeface="+mn-ea"/>
                          <a:cs typeface="+mn-cs"/>
                        </a:rPr>
                        <a:t>
 Seid bzw. wart ihr in eurer Schule geoutet?
🧑‍🏫
In der neuen Folge von „Willkommen im Club“ geht es zurück in die Schule - zumindest gedanklich. Wie geht es queeren Schüler:innen und Lehrer:innen wirklich? Warum geht jedes Bundesland anders mit queeren Lerninhalten um? Wie sieht ein guter S3xualkundeunterricht aus und spielen Holzpen!sse immer noch eine so große Rolle wie in @miloesl und Dimis Schulzeit? Darüber sprechen wir mit der queeren Lehrerin @ronjajelenafiliz. 
.
Die ganze Folge findet ihr in der @ardaudiothek und überall, wo es sonst Podcasts gibt.
.
#schule #lehrerin #queer #lgbtiqa #lgbt #lgbtq #gay #homosexuell #schwul #lesbisch #bi #bisexuell #pan #pansexuell #inter #trans #transgender #nichtbinär #nonbinary #genderqueer #genderfluid #asexuell #ace #demisexuell #demi #aromantisch #aro #loveislove #wic #willkommenimclub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332803</a:t>
                      </a:r>
                    </a:p>
                  </a:txBody>
                  <a:tcPr/>
                </a:tc>
                <a:extLst>
                  <a:ext uri="{0D108BD9-81ED-4DB2-BD59-A6C34878D82A}">
                    <a16:rowId xmlns:a16="http://schemas.microsoft.com/office/drawing/2014/main" val="3134692789"/>
                  </a:ext>
                </a:extLst>
              </a:tr>
            </a:tbl>
          </a:graphicData>
        </a:graphic>
      </p:graphicFrame>
      <p:sp>
        <p:nvSpPr>
          <p:cNvPr id="4" name="Text Placeholder 3">
            <a:extLst>
              <a:ext uri="{FF2B5EF4-FFF2-40B4-BE49-F238E27FC236}">
                <a16:creationId xmlns:a16="http://schemas.microsoft.com/office/drawing/2014/main" id="{92E52B4C-422D-473A-AB6C-0AAB9571DC86}"/>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978399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0CBC6-F43E-4C58-93DC-4C2168505BB0}"/>
              </a:ext>
            </a:extLst>
          </p:cNvPr>
          <p:cNvSpPr>
            <a:spLocks noGrp="1"/>
          </p:cNvSpPr>
          <p:nvPr>
            <p:ph type="title"/>
          </p:nvPr>
        </p:nvSpPr>
        <p:spPr/>
        <p:txBody>
          <a:bodyPr/>
          <a:lstStyle/>
          <a:p>
            <a:r>
              <a:rPr lang="en-US"/>
              <a:t>Instagram Deep Dive Feedposts | willkommenimclub - 20 of 26</a:t>
            </a:r>
          </a:p>
        </p:txBody>
      </p:sp>
      <p:graphicFrame>
        <p:nvGraphicFramePr>
          <p:cNvPr id="5" name="Table Placeholder 4">
            <a:extLst>
              <a:ext uri="{FF2B5EF4-FFF2-40B4-BE49-F238E27FC236}">
                <a16:creationId xmlns:a16="http://schemas.microsoft.com/office/drawing/2014/main" id="{F62745DB-3703-4D40-BCA9-B4E295A24267}"/>
              </a:ext>
            </a:extLst>
          </p:cNvPr>
          <p:cNvGraphicFramePr>
            <a:graphicFrameLocks noGrp="1"/>
          </p:cNvGraphicFramePr>
          <p:nvPr>
            <p:ph type="tbl" sz="quarter" idx="13"/>
            <p:extLst>
              <p:ext uri="{D42A27DB-BD31-4B8C-83A1-F6EECF244321}">
                <p14:modId xmlns:p14="http://schemas.microsoft.com/office/powerpoint/2010/main" val="4020185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41121891"/>
                    </a:ext>
                  </a:extLst>
                </a:gridCol>
                <a:gridCol w="1316736">
                  <a:extLst>
                    <a:ext uri="{9D8B030D-6E8A-4147-A177-3AD203B41FA5}">
                      <a16:colId xmlns:a16="http://schemas.microsoft.com/office/drawing/2014/main" val="1380733967"/>
                    </a:ext>
                  </a:extLst>
                </a:gridCol>
                <a:gridCol w="411480">
                  <a:extLst>
                    <a:ext uri="{9D8B030D-6E8A-4147-A177-3AD203B41FA5}">
                      <a16:colId xmlns:a16="http://schemas.microsoft.com/office/drawing/2014/main" val="2963619244"/>
                    </a:ext>
                  </a:extLst>
                </a:gridCol>
                <a:gridCol w="411480">
                  <a:extLst>
                    <a:ext uri="{9D8B030D-6E8A-4147-A177-3AD203B41FA5}">
                      <a16:colId xmlns:a16="http://schemas.microsoft.com/office/drawing/2014/main" val="314613441"/>
                    </a:ext>
                  </a:extLst>
                </a:gridCol>
                <a:gridCol w="411480">
                  <a:extLst>
                    <a:ext uri="{9D8B030D-6E8A-4147-A177-3AD203B41FA5}">
                      <a16:colId xmlns:a16="http://schemas.microsoft.com/office/drawing/2014/main" val="1724935495"/>
                    </a:ext>
                  </a:extLst>
                </a:gridCol>
                <a:gridCol w="411480">
                  <a:extLst>
                    <a:ext uri="{9D8B030D-6E8A-4147-A177-3AD203B41FA5}">
                      <a16:colId xmlns:a16="http://schemas.microsoft.com/office/drawing/2014/main" val="3130776363"/>
                    </a:ext>
                  </a:extLst>
                </a:gridCol>
                <a:gridCol w="411480">
                  <a:extLst>
                    <a:ext uri="{9D8B030D-6E8A-4147-A177-3AD203B41FA5}">
                      <a16:colId xmlns:a16="http://schemas.microsoft.com/office/drawing/2014/main" val="407702070"/>
                    </a:ext>
                  </a:extLst>
                </a:gridCol>
                <a:gridCol w="411480">
                  <a:extLst>
                    <a:ext uri="{9D8B030D-6E8A-4147-A177-3AD203B41FA5}">
                      <a16:colId xmlns:a16="http://schemas.microsoft.com/office/drawing/2014/main" val="2542708686"/>
                    </a:ext>
                  </a:extLst>
                </a:gridCol>
                <a:gridCol w="411480">
                  <a:extLst>
                    <a:ext uri="{9D8B030D-6E8A-4147-A177-3AD203B41FA5}">
                      <a16:colId xmlns:a16="http://schemas.microsoft.com/office/drawing/2014/main" val="594770214"/>
                    </a:ext>
                  </a:extLst>
                </a:gridCol>
                <a:gridCol w="411480">
                  <a:extLst>
                    <a:ext uri="{9D8B030D-6E8A-4147-A177-3AD203B41FA5}">
                      <a16:colId xmlns:a16="http://schemas.microsoft.com/office/drawing/2014/main" val="610372236"/>
                    </a:ext>
                  </a:extLst>
                </a:gridCol>
                <a:gridCol w="411480">
                  <a:extLst>
                    <a:ext uri="{9D8B030D-6E8A-4147-A177-3AD203B41FA5}">
                      <a16:colId xmlns:a16="http://schemas.microsoft.com/office/drawing/2014/main" val="2519538675"/>
                    </a:ext>
                  </a:extLst>
                </a:gridCol>
                <a:gridCol w="411480">
                  <a:extLst>
                    <a:ext uri="{9D8B030D-6E8A-4147-A177-3AD203B41FA5}">
                      <a16:colId xmlns:a16="http://schemas.microsoft.com/office/drawing/2014/main" val="3710610694"/>
                    </a:ext>
                  </a:extLst>
                </a:gridCol>
                <a:gridCol w="411480">
                  <a:extLst>
                    <a:ext uri="{9D8B030D-6E8A-4147-A177-3AD203B41FA5}">
                      <a16:colId xmlns:a16="http://schemas.microsoft.com/office/drawing/2014/main" val="499732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1940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- 2024-06-13 15:02:40</a:t>
                      </a:r>
                      <a:r>
                        <a:rPr kumimoji="0" lang="en-US" sz="1000" b="0" i="0" u="none" strike="noStrike" kern="1200" cap="none" spc="0" normalizeH="0" baseline="0" noProof="0">
                          <a:ln>
                            <a:noFill/>
                          </a:ln>
                          <a:solidFill>
                            <a:prstClr val="black"/>
                          </a:solidFill>
                          <a:effectLst/>
                          <a:uLnTx/>
                          <a:uFillTx/>
                          <a:latin typeface="Calibri"/>
                          <a:ea typeface="+mn-ea"/>
                          <a:cs typeface="+mn-cs"/>
                        </a:rPr>
                        <a:t>
 Wisst ihr von anderen queeren Personen, die mit euch auf der Schule sind bzw. waren?
🏳️‍🌈🏳️‍⚧️
Schule kann echt stressig sein: Hausaufgaben, Klassenarbeiten und unfaire Noten. Für queere Menschen ist das aber oft nicht alles. Deshalb gehen wir in der neuen Folge von „Willkommen im Club“ wieder in die Schule und fragen: Wie geht es queeren Schüler:innen und Lehrer:innen wirklich? 
.
Die ganze Folge findet ihr in der @ardaudiothek und überall, wo es sonst Podcasts gibt.
.
#schule #lehrerin #queer #lgbtiqa #lgbt #lgbtq #gay #homosexuell #schwul #lesbisch #bi #bisexuell #pan #pansexuell #inter #trans #transgender #nichtbinär #nonbinary #genderqueer #genderfluid #asexuell #ace #demisexuell #demi #aromantisch #aro #loveislove #wic #willkommenimclub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62229</a:t>
                      </a:r>
                    </a:p>
                  </a:txBody>
                  <a:tcPr/>
                </a:tc>
                <a:extLst>
                  <a:ext uri="{0D108BD9-81ED-4DB2-BD59-A6C34878D82A}">
                    <a16:rowId xmlns:a16="http://schemas.microsoft.com/office/drawing/2014/main" val="772564310"/>
                  </a:ext>
                </a:extLst>
              </a:tr>
            </a:tbl>
          </a:graphicData>
        </a:graphic>
      </p:graphicFrame>
      <p:sp>
        <p:nvSpPr>
          <p:cNvPr id="4" name="Text Placeholder 3">
            <a:extLst>
              <a:ext uri="{FF2B5EF4-FFF2-40B4-BE49-F238E27FC236}">
                <a16:creationId xmlns:a16="http://schemas.microsoft.com/office/drawing/2014/main" id="{572647B9-1F43-44FC-BC8C-79D5BE45270A}"/>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653826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79A7E-E691-4CC1-B0F0-E5AC79E9A044}"/>
              </a:ext>
            </a:extLst>
          </p:cNvPr>
          <p:cNvSpPr>
            <a:spLocks noGrp="1"/>
          </p:cNvSpPr>
          <p:nvPr>
            <p:ph type="title"/>
          </p:nvPr>
        </p:nvSpPr>
        <p:spPr/>
        <p:txBody>
          <a:bodyPr/>
          <a:lstStyle/>
          <a:p>
            <a:r>
              <a:rPr lang="en-US"/>
              <a:t>Instagram Deep Dive Feedposts | willkommenimclub - 21 of 26</a:t>
            </a:r>
          </a:p>
        </p:txBody>
      </p:sp>
      <p:graphicFrame>
        <p:nvGraphicFramePr>
          <p:cNvPr id="5" name="Table Placeholder 4">
            <a:extLst>
              <a:ext uri="{FF2B5EF4-FFF2-40B4-BE49-F238E27FC236}">
                <a16:creationId xmlns:a16="http://schemas.microsoft.com/office/drawing/2014/main" id="{54FBDB1B-FDD6-49B5-806B-9EBBA10C2368}"/>
              </a:ext>
            </a:extLst>
          </p:cNvPr>
          <p:cNvGraphicFramePr>
            <a:graphicFrameLocks noGrp="1"/>
          </p:cNvGraphicFramePr>
          <p:nvPr>
            <p:ph type="tbl" sz="quarter" idx="13"/>
            <p:extLst>
              <p:ext uri="{D42A27DB-BD31-4B8C-83A1-F6EECF244321}">
                <p14:modId xmlns:p14="http://schemas.microsoft.com/office/powerpoint/2010/main" val="3895000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29690419"/>
                    </a:ext>
                  </a:extLst>
                </a:gridCol>
                <a:gridCol w="1316736">
                  <a:extLst>
                    <a:ext uri="{9D8B030D-6E8A-4147-A177-3AD203B41FA5}">
                      <a16:colId xmlns:a16="http://schemas.microsoft.com/office/drawing/2014/main" val="3720919474"/>
                    </a:ext>
                  </a:extLst>
                </a:gridCol>
                <a:gridCol w="411480">
                  <a:extLst>
                    <a:ext uri="{9D8B030D-6E8A-4147-A177-3AD203B41FA5}">
                      <a16:colId xmlns:a16="http://schemas.microsoft.com/office/drawing/2014/main" val="2985306141"/>
                    </a:ext>
                  </a:extLst>
                </a:gridCol>
                <a:gridCol w="411480">
                  <a:extLst>
                    <a:ext uri="{9D8B030D-6E8A-4147-A177-3AD203B41FA5}">
                      <a16:colId xmlns:a16="http://schemas.microsoft.com/office/drawing/2014/main" val="1532946846"/>
                    </a:ext>
                  </a:extLst>
                </a:gridCol>
                <a:gridCol w="411480">
                  <a:extLst>
                    <a:ext uri="{9D8B030D-6E8A-4147-A177-3AD203B41FA5}">
                      <a16:colId xmlns:a16="http://schemas.microsoft.com/office/drawing/2014/main" val="1260993805"/>
                    </a:ext>
                  </a:extLst>
                </a:gridCol>
                <a:gridCol w="411480">
                  <a:extLst>
                    <a:ext uri="{9D8B030D-6E8A-4147-A177-3AD203B41FA5}">
                      <a16:colId xmlns:a16="http://schemas.microsoft.com/office/drawing/2014/main" val="3088491004"/>
                    </a:ext>
                  </a:extLst>
                </a:gridCol>
                <a:gridCol w="411480">
                  <a:extLst>
                    <a:ext uri="{9D8B030D-6E8A-4147-A177-3AD203B41FA5}">
                      <a16:colId xmlns:a16="http://schemas.microsoft.com/office/drawing/2014/main" val="2215167347"/>
                    </a:ext>
                  </a:extLst>
                </a:gridCol>
                <a:gridCol w="411480">
                  <a:extLst>
                    <a:ext uri="{9D8B030D-6E8A-4147-A177-3AD203B41FA5}">
                      <a16:colId xmlns:a16="http://schemas.microsoft.com/office/drawing/2014/main" val="931092042"/>
                    </a:ext>
                  </a:extLst>
                </a:gridCol>
                <a:gridCol w="411480">
                  <a:extLst>
                    <a:ext uri="{9D8B030D-6E8A-4147-A177-3AD203B41FA5}">
                      <a16:colId xmlns:a16="http://schemas.microsoft.com/office/drawing/2014/main" val="3288113081"/>
                    </a:ext>
                  </a:extLst>
                </a:gridCol>
                <a:gridCol w="411480">
                  <a:extLst>
                    <a:ext uri="{9D8B030D-6E8A-4147-A177-3AD203B41FA5}">
                      <a16:colId xmlns:a16="http://schemas.microsoft.com/office/drawing/2014/main" val="3309021478"/>
                    </a:ext>
                  </a:extLst>
                </a:gridCol>
                <a:gridCol w="411480">
                  <a:extLst>
                    <a:ext uri="{9D8B030D-6E8A-4147-A177-3AD203B41FA5}">
                      <a16:colId xmlns:a16="http://schemas.microsoft.com/office/drawing/2014/main" val="3096216309"/>
                    </a:ext>
                  </a:extLst>
                </a:gridCol>
                <a:gridCol w="411480">
                  <a:extLst>
                    <a:ext uri="{9D8B030D-6E8A-4147-A177-3AD203B41FA5}">
                      <a16:colId xmlns:a16="http://schemas.microsoft.com/office/drawing/2014/main" val="1418156577"/>
                    </a:ext>
                  </a:extLst>
                </a:gridCol>
                <a:gridCol w="411480">
                  <a:extLst>
                    <a:ext uri="{9D8B030D-6E8A-4147-A177-3AD203B41FA5}">
                      <a16:colId xmlns:a16="http://schemas.microsoft.com/office/drawing/2014/main" val="2372887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4098613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- 2024-06-17 16:44:35</a:t>
                      </a:r>
                      <a:r>
                        <a:rPr kumimoji="0" lang="en-US" sz="1000" b="0" i="0" u="none" strike="noStrike" kern="1200" cap="none" spc="0" normalizeH="0" baseline="0" noProof="0">
                          <a:ln>
                            <a:noFill/>
                          </a:ln>
                          <a:solidFill>
                            <a:prstClr val="black"/>
                          </a:solidFill>
                          <a:effectLst/>
                          <a:uLnTx/>
                          <a:uFillTx/>
                          <a:latin typeface="Calibri"/>
                          <a:ea typeface="+mn-ea"/>
                          <a:cs typeface="+mn-cs"/>
                        </a:rPr>
                        <a:t>
 Habt ihr auch queere Familienmitglieder? 
🏳️‍🌈🏳️‍⚧️
@ronjajelenafiliz ist queere Lehrerin und erzählt auf Instagram und TikTok aus ihrem Alltag und wie man Queerness in der Schule besprechen kann. Weil quasi ihre halbe Familie queer ist, war ihr Coming-out Anfang 20 dort gar kein Ding. 
.
Die ganze Folge findet ihr in der @ardaudiothek und überall, wo es sonst Podcasts gibt.
.
#lehrerin #schule #queer #lgbtiqa #lgbt #lgbtq #gay #homosexuell #schwul #lesbisch #bi #bisexuell #pan #pansexuell #inter #trans #transgender #nichtbinär #nonbinary #genderqueer #genderfluid #asexuell #ace #demisexuell #demi #aromantisch #aro #loveislove #wic #willkommenimclub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879098</a:t>
                      </a:r>
                    </a:p>
                  </a:txBody>
                  <a:tcPr/>
                </a:tc>
                <a:extLst>
                  <a:ext uri="{0D108BD9-81ED-4DB2-BD59-A6C34878D82A}">
                    <a16:rowId xmlns:a16="http://schemas.microsoft.com/office/drawing/2014/main" val="983704884"/>
                  </a:ext>
                </a:extLst>
              </a:tr>
            </a:tbl>
          </a:graphicData>
        </a:graphic>
      </p:graphicFrame>
      <p:sp>
        <p:nvSpPr>
          <p:cNvPr id="4" name="Text Placeholder 3">
            <a:extLst>
              <a:ext uri="{FF2B5EF4-FFF2-40B4-BE49-F238E27FC236}">
                <a16:creationId xmlns:a16="http://schemas.microsoft.com/office/drawing/2014/main" id="{677FA272-985F-49AD-8508-38665218AF58}"/>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2188504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61AA5-AA46-402A-87D4-78BECADD78D0}"/>
              </a:ext>
            </a:extLst>
          </p:cNvPr>
          <p:cNvSpPr>
            <a:spLocks noGrp="1"/>
          </p:cNvSpPr>
          <p:nvPr>
            <p:ph type="title"/>
          </p:nvPr>
        </p:nvSpPr>
        <p:spPr/>
        <p:txBody>
          <a:bodyPr/>
          <a:lstStyle/>
          <a:p>
            <a:r>
              <a:rPr lang="en-US"/>
              <a:t>Instagram Deep Dive Feedposts | willkommenimclub - 22 of 26</a:t>
            </a:r>
          </a:p>
        </p:txBody>
      </p:sp>
      <p:graphicFrame>
        <p:nvGraphicFramePr>
          <p:cNvPr id="5" name="Table Placeholder 4">
            <a:extLst>
              <a:ext uri="{FF2B5EF4-FFF2-40B4-BE49-F238E27FC236}">
                <a16:creationId xmlns:a16="http://schemas.microsoft.com/office/drawing/2014/main" id="{7E8A973B-DC40-4466-8B1F-25A32662B813}"/>
              </a:ext>
            </a:extLst>
          </p:cNvPr>
          <p:cNvGraphicFramePr>
            <a:graphicFrameLocks noGrp="1"/>
          </p:cNvGraphicFramePr>
          <p:nvPr>
            <p:ph type="tbl" sz="quarter" idx="13"/>
            <p:extLst>
              <p:ext uri="{D42A27DB-BD31-4B8C-83A1-F6EECF244321}">
                <p14:modId xmlns:p14="http://schemas.microsoft.com/office/powerpoint/2010/main" val="3615038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97765179"/>
                    </a:ext>
                  </a:extLst>
                </a:gridCol>
                <a:gridCol w="1316736">
                  <a:extLst>
                    <a:ext uri="{9D8B030D-6E8A-4147-A177-3AD203B41FA5}">
                      <a16:colId xmlns:a16="http://schemas.microsoft.com/office/drawing/2014/main" val="349804201"/>
                    </a:ext>
                  </a:extLst>
                </a:gridCol>
                <a:gridCol w="411480">
                  <a:extLst>
                    <a:ext uri="{9D8B030D-6E8A-4147-A177-3AD203B41FA5}">
                      <a16:colId xmlns:a16="http://schemas.microsoft.com/office/drawing/2014/main" val="209869986"/>
                    </a:ext>
                  </a:extLst>
                </a:gridCol>
                <a:gridCol w="411480">
                  <a:extLst>
                    <a:ext uri="{9D8B030D-6E8A-4147-A177-3AD203B41FA5}">
                      <a16:colId xmlns:a16="http://schemas.microsoft.com/office/drawing/2014/main" val="2190890772"/>
                    </a:ext>
                  </a:extLst>
                </a:gridCol>
                <a:gridCol w="411480">
                  <a:extLst>
                    <a:ext uri="{9D8B030D-6E8A-4147-A177-3AD203B41FA5}">
                      <a16:colId xmlns:a16="http://schemas.microsoft.com/office/drawing/2014/main" val="2523379704"/>
                    </a:ext>
                  </a:extLst>
                </a:gridCol>
                <a:gridCol w="411480">
                  <a:extLst>
                    <a:ext uri="{9D8B030D-6E8A-4147-A177-3AD203B41FA5}">
                      <a16:colId xmlns:a16="http://schemas.microsoft.com/office/drawing/2014/main" val="2885969355"/>
                    </a:ext>
                  </a:extLst>
                </a:gridCol>
                <a:gridCol w="411480">
                  <a:extLst>
                    <a:ext uri="{9D8B030D-6E8A-4147-A177-3AD203B41FA5}">
                      <a16:colId xmlns:a16="http://schemas.microsoft.com/office/drawing/2014/main" val="2710242989"/>
                    </a:ext>
                  </a:extLst>
                </a:gridCol>
                <a:gridCol w="411480">
                  <a:extLst>
                    <a:ext uri="{9D8B030D-6E8A-4147-A177-3AD203B41FA5}">
                      <a16:colId xmlns:a16="http://schemas.microsoft.com/office/drawing/2014/main" val="1139231770"/>
                    </a:ext>
                  </a:extLst>
                </a:gridCol>
                <a:gridCol w="411480">
                  <a:extLst>
                    <a:ext uri="{9D8B030D-6E8A-4147-A177-3AD203B41FA5}">
                      <a16:colId xmlns:a16="http://schemas.microsoft.com/office/drawing/2014/main" val="1846188499"/>
                    </a:ext>
                  </a:extLst>
                </a:gridCol>
                <a:gridCol w="411480">
                  <a:extLst>
                    <a:ext uri="{9D8B030D-6E8A-4147-A177-3AD203B41FA5}">
                      <a16:colId xmlns:a16="http://schemas.microsoft.com/office/drawing/2014/main" val="315216927"/>
                    </a:ext>
                  </a:extLst>
                </a:gridCol>
                <a:gridCol w="411480">
                  <a:extLst>
                    <a:ext uri="{9D8B030D-6E8A-4147-A177-3AD203B41FA5}">
                      <a16:colId xmlns:a16="http://schemas.microsoft.com/office/drawing/2014/main" val="2171037253"/>
                    </a:ext>
                  </a:extLst>
                </a:gridCol>
                <a:gridCol w="411480">
                  <a:extLst>
                    <a:ext uri="{9D8B030D-6E8A-4147-A177-3AD203B41FA5}">
                      <a16:colId xmlns:a16="http://schemas.microsoft.com/office/drawing/2014/main" val="2145768253"/>
                    </a:ext>
                  </a:extLst>
                </a:gridCol>
                <a:gridCol w="411480">
                  <a:extLst>
                    <a:ext uri="{9D8B030D-6E8A-4147-A177-3AD203B41FA5}">
                      <a16:colId xmlns:a16="http://schemas.microsoft.com/office/drawing/2014/main" val="3316968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222371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willkommenimclub - 2024-06-19 14:08:12</a:t>
                      </a:r>
                      <a:r>
                        <a:rPr kumimoji="0" lang="de-DE" sz="1000" b="0" i="0" u="none" strike="noStrike" kern="1200" cap="none" spc="0" normalizeH="0" baseline="0" noProof="0">
                          <a:ln>
                            <a:noFill/>
                          </a:ln>
                          <a:solidFill>
                            <a:prstClr val="black"/>
                          </a:solidFill>
                          <a:effectLst/>
                          <a:uLnTx/>
                          <a:uFillTx/>
                          <a:latin typeface="Calibri"/>
                          <a:ea typeface="+mn-ea"/>
                          <a:cs typeface="+mn-cs"/>
                        </a:rPr>
                        <a:t>
 Labelt ihr euch? Und wenn ja, was ist euer Label?
🏳️‍🌈🏳️‍⚧️
Eine neue Folge von „Willkommen im Club“ ist draußen! Auf dem @pulsopenair haben Dimi und @miloesl sie live aufgezeichnet und eure brennendsten Fragen rund um queere Liebe, Dating und S3x beantwortet: Wie kann ich Vorlieben bei der Intimbehaarung gut kommunizieren? Wie funktioniert S3x zwischen zwei Frauen? Und wie ist es eigentlich, mit einer gleichgeschlechtlichen Person zusammen zu sein? Die Antworten findet ihr in der @ardaudiothek und überall, wo es sonst Podcasts gibt. 
.
#queer #lgbtiqa #lgbt #lgbtq #gay #homosexuell #schwul #lesbisch #bi #bisexuell #pan #pansexuell #inter #trans #transgender #nichtbinär #nonbinary #genderqueer #genderfluid #asexuell #ace #demisexuell #demi #aromantisch #aro #loveislove #wic #willkommenimclub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17246</a:t>
                      </a:r>
                    </a:p>
                  </a:txBody>
                  <a:tcPr/>
                </a:tc>
                <a:extLst>
                  <a:ext uri="{0D108BD9-81ED-4DB2-BD59-A6C34878D82A}">
                    <a16:rowId xmlns:a16="http://schemas.microsoft.com/office/drawing/2014/main" val="419637422"/>
                  </a:ext>
                </a:extLst>
              </a:tr>
            </a:tbl>
          </a:graphicData>
        </a:graphic>
      </p:graphicFrame>
      <p:sp>
        <p:nvSpPr>
          <p:cNvPr id="4" name="Text Placeholder 3">
            <a:extLst>
              <a:ext uri="{FF2B5EF4-FFF2-40B4-BE49-F238E27FC236}">
                <a16:creationId xmlns:a16="http://schemas.microsoft.com/office/drawing/2014/main" id="{042B3E00-D79F-46AE-B9CA-7B3F80A01DC2}"/>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240816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57B45-8DF2-4CAE-A5B2-840B14F6EA5B}"/>
              </a:ext>
            </a:extLst>
          </p:cNvPr>
          <p:cNvSpPr>
            <a:spLocks noGrp="1"/>
          </p:cNvSpPr>
          <p:nvPr>
            <p:ph type="title"/>
          </p:nvPr>
        </p:nvSpPr>
        <p:spPr/>
        <p:txBody>
          <a:bodyPr/>
          <a:lstStyle/>
          <a:p>
            <a:r>
              <a:rPr lang="en-US"/>
              <a:t>Instagram Deep Dive Feedposts | willkommenimclub - 23 of 26</a:t>
            </a:r>
          </a:p>
        </p:txBody>
      </p:sp>
      <p:graphicFrame>
        <p:nvGraphicFramePr>
          <p:cNvPr id="5" name="Table Placeholder 4">
            <a:extLst>
              <a:ext uri="{FF2B5EF4-FFF2-40B4-BE49-F238E27FC236}">
                <a16:creationId xmlns:a16="http://schemas.microsoft.com/office/drawing/2014/main" id="{5DCF471D-6FF0-483E-8A05-9DBD785B8794}"/>
              </a:ext>
            </a:extLst>
          </p:cNvPr>
          <p:cNvGraphicFramePr>
            <a:graphicFrameLocks noGrp="1"/>
          </p:cNvGraphicFramePr>
          <p:nvPr>
            <p:ph type="tbl" sz="quarter" idx="13"/>
            <p:extLst>
              <p:ext uri="{D42A27DB-BD31-4B8C-83A1-F6EECF244321}">
                <p14:modId xmlns:p14="http://schemas.microsoft.com/office/powerpoint/2010/main" val="1604092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69234496"/>
                    </a:ext>
                  </a:extLst>
                </a:gridCol>
                <a:gridCol w="1316736">
                  <a:extLst>
                    <a:ext uri="{9D8B030D-6E8A-4147-A177-3AD203B41FA5}">
                      <a16:colId xmlns:a16="http://schemas.microsoft.com/office/drawing/2014/main" val="1087837400"/>
                    </a:ext>
                  </a:extLst>
                </a:gridCol>
                <a:gridCol w="411480">
                  <a:extLst>
                    <a:ext uri="{9D8B030D-6E8A-4147-A177-3AD203B41FA5}">
                      <a16:colId xmlns:a16="http://schemas.microsoft.com/office/drawing/2014/main" val="898862330"/>
                    </a:ext>
                  </a:extLst>
                </a:gridCol>
                <a:gridCol w="411480">
                  <a:extLst>
                    <a:ext uri="{9D8B030D-6E8A-4147-A177-3AD203B41FA5}">
                      <a16:colId xmlns:a16="http://schemas.microsoft.com/office/drawing/2014/main" val="100608264"/>
                    </a:ext>
                  </a:extLst>
                </a:gridCol>
                <a:gridCol w="411480">
                  <a:extLst>
                    <a:ext uri="{9D8B030D-6E8A-4147-A177-3AD203B41FA5}">
                      <a16:colId xmlns:a16="http://schemas.microsoft.com/office/drawing/2014/main" val="635752054"/>
                    </a:ext>
                  </a:extLst>
                </a:gridCol>
                <a:gridCol w="411480">
                  <a:extLst>
                    <a:ext uri="{9D8B030D-6E8A-4147-A177-3AD203B41FA5}">
                      <a16:colId xmlns:a16="http://schemas.microsoft.com/office/drawing/2014/main" val="2352225652"/>
                    </a:ext>
                  </a:extLst>
                </a:gridCol>
                <a:gridCol w="411480">
                  <a:extLst>
                    <a:ext uri="{9D8B030D-6E8A-4147-A177-3AD203B41FA5}">
                      <a16:colId xmlns:a16="http://schemas.microsoft.com/office/drawing/2014/main" val="470783181"/>
                    </a:ext>
                  </a:extLst>
                </a:gridCol>
                <a:gridCol w="411480">
                  <a:extLst>
                    <a:ext uri="{9D8B030D-6E8A-4147-A177-3AD203B41FA5}">
                      <a16:colId xmlns:a16="http://schemas.microsoft.com/office/drawing/2014/main" val="3023763368"/>
                    </a:ext>
                  </a:extLst>
                </a:gridCol>
                <a:gridCol w="411480">
                  <a:extLst>
                    <a:ext uri="{9D8B030D-6E8A-4147-A177-3AD203B41FA5}">
                      <a16:colId xmlns:a16="http://schemas.microsoft.com/office/drawing/2014/main" val="3305060650"/>
                    </a:ext>
                  </a:extLst>
                </a:gridCol>
                <a:gridCol w="411480">
                  <a:extLst>
                    <a:ext uri="{9D8B030D-6E8A-4147-A177-3AD203B41FA5}">
                      <a16:colId xmlns:a16="http://schemas.microsoft.com/office/drawing/2014/main" val="2708621124"/>
                    </a:ext>
                  </a:extLst>
                </a:gridCol>
                <a:gridCol w="411480">
                  <a:extLst>
                    <a:ext uri="{9D8B030D-6E8A-4147-A177-3AD203B41FA5}">
                      <a16:colId xmlns:a16="http://schemas.microsoft.com/office/drawing/2014/main" val="2804281029"/>
                    </a:ext>
                  </a:extLst>
                </a:gridCol>
                <a:gridCol w="411480">
                  <a:extLst>
                    <a:ext uri="{9D8B030D-6E8A-4147-A177-3AD203B41FA5}">
                      <a16:colId xmlns:a16="http://schemas.microsoft.com/office/drawing/2014/main" val="160583875"/>
                    </a:ext>
                  </a:extLst>
                </a:gridCol>
                <a:gridCol w="411480">
                  <a:extLst>
                    <a:ext uri="{9D8B030D-6E8A-4147-A177-3AD203B41FA5}">
                      <a16:colId xmlns:a16="http://schemas.microsoft.com/office/drawing/2014/main" val="972669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2986551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willkommenimclub - 2024-06-20 15:59:27</a:t>
                      </a:r>
                      <a:r>
                        <a:rPr kumimoji="0" lang="de-DE" sz="1000" b="0" i="0" u="none" strike="noStrike" kern="1200" cap="none" spc="0" normalizeH="0" baseline="0" noProof="0">
                          <a:ln>
                            <a:noFill/>
                          </a:ln>
                          <a:solidFill>
                            <a:prstClr val="black"/>
                          </a:solidFill>
                          <a:effectLst/>
                          <a:uLnTx/>
                          <a:uFillTx/>
                          <a:latin typeface="Calibri"/>
                          <a:ea typeface="+mn-ea"/>
                          <a:cs typeface="+mn-cs"/>
                        </a:rPr>
                        <a:t>
 Was verbindet ihr mit „Willkommen im Club“?
🌈
„Willkommen im Club“-Reporterin Leni hat das auf dem @pulsopenair die Besucher:innen gefragt. 
.
Auf dem Festival haben Dimi und @miloesl auch live eine Podcastfolge für euch aufgezeichnet, in der wir eure brennendsten Fragen rund um queere Liebe, Dating und S3x beantworten: Wie kann ich Vorlieben bei der Intimbehaarung gut kommunizieren? Wie funktioniert S3x zwischen zwei Frauen? Und wie ist es eigentlich, mit einer gleichgeschlechtlichen Person zusammen zu sein? Findet ihr in der @ardaudiothek und überall, wo es sonst Podcasts gibt. 
.
#festival #pulsopenair #queer #lgbtiqa #lgbt #lgbtq #gay #homosexuell #schwul #lesbisch #bi #bisexuell #pan #pansexuell #inter #trans #transgender #nichtbinär #nonbinary #genderqueer #genderfluid #asexuell #ace #demisexuell #demi #aromantisch #aro #loveislove #wic #willkommenimclub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13627</a:t>
                      </a:r>
                    </a:p>
                  </a:txBody>
                  <a:tcPr/>
                </a:tc>
                <a:extLst>
                  <a:ext uri="{0D108BD9-81ED-4DB2-BD59-A6C34878D82A}">
                    <a16:rowId xmlns:a16="http://schemas.microsoft.com/office/drawing/2014/main" val="942761432"/>
                  </a:ext>
                </a:extLst>
              </a:tr>
            </a:tbl>
          </a:graphicData>
        </a:graphic>
      </p:graphicFrame>
      <p:sp>
        <p:nvSpPr>
          <p:cNvPr id="4" name="Text Placeholder 3">
            <a:extLst>
              <a:ext uri="{FF2B5EF4-FFF2-40B4-BE49-F238E27FC236}">
                <a16:creationId xmlns:a16="http://schemas.microsoft.com/office/drawing/2014/main" id="{5D64582F-62C8-4DC2-8D23-12E1408AE1A0}"/>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710198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0B73A-F664-4383-90FA-4BEA2A494D8F}"/>
              </a:ext>
            </a:extLst>
          </p:cNvPr>
          <p:cNvSpPr>
            <a:spLocks noGrp="1"/>
          </p:cNvSpPr>
          <p:nvPr>
            <p:ph type="title"/>
          </p:nvPr>
        </p:nvSpPr>
        <p:spPr/>
        <p:txBody>
          <a:bodyPr/>
          <a:lstStyle/>
          <a:p>
            <a:r>
              <a:rPr lang="en-US"/>
              <a:t>Instagram Deep Dive Feedposts | willkommenimclub - 24 of 26</a:t>
            </a:r>
          </a:p>
        </p:txBody>
      </p:sp>
      <p:graphicFrame>
        <p:nvGraphicFramePr>
          <p:cNvPr id="5" name="Table Placeholder 4">
            <a:extLst>
              <a:ext uri="{FF2B5EF4-FFF2-40B4-BE49-F238E27FC236}">
                <a16:creationId xmlns:a16="http://schemas.microsoft.com/office/drawing/2014/main" id="{725A6535-21D4-4996-B79D-5E40551FF1C5}"/>
              </a:ext>
            </a:extLst>
          </p:cNvPr>
          <p:cNvGraphicFramePr>
            <a:graphicFrameLocks noGrp="1"/>
          </p:cNvGraphicFramePr>
          <p:nvPr>
            <p:ph type="tbl" sz="quarter" idx="13"/>
            <p:extLst>
              <p:ext uri="{D42A27DB-BD31-4B8C-83A1-F6EECF244321}">
                <p14:modId xmlns:p14="http://schemas.microsoft.com/office/powerpoint/2010/main" val="1071256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26372691"/>
                    </a:ext>
                  </a:extLst>
                </a:gridCol>
                <a:gridCol w="1316736">
                  <a:extLst>
                    <a:ext uri="{9D8B030D-6E8A-4147-A177-3AD203B41FA5}">
                      <a16:colId xmlns:a16="http://schemas.microsoft.com/office/drawing/2014/main" val="3327869916"/>
                    </a:ext>
                  </a:extLst>
                </a:gridCol>
                <a:gridCol w="411480">
                  <a:extLst>
                    <a:ext uri="{9D8B030D-6E8A-4147-A177-3AD203B41FA5}">
                      <a16:colId xmlns:a16="http://schemas.microsoft.com/office/drawing/2014/main" val="2663255521"/>
                    </a:ext>
                  </a:extLst>
                </a:gridCol>
                <a:gridCol w="411480">
                  <a:extLst>
                    <a:ext uri="{9D8B030D-6E8A-4147-A177-3AD203B41FA5}">
                      <a16:colId xmlns:a16="http://schemas.microsoft.com/office/drawing/2014/main" val="578014362"/>
                    </a:ext>
                  </a:extLst>
                </a:gridCol>
                <a:gridCol w="411480">
                  <a:extLst>
                    <a:ext uri="{9D8B030D-6E8A-4147-A177-3AD203B41FA5}">
                      <a16:colId xmlns:a16="http://schemas.microsoft.com/office/drawing/2014/main" val="2256537216"/>
                    </a:ext>
                  </a:extLst>
                </a:gridCol>
                <a:gridCol w="411480">
                  <a:extLst>
                    <a:ext uri="{9D8B030D-6E8A-4147-A177-3AD203B41FA5}">
                      <a16:colId xmlns:a16="http://schemas.microsoft.com/office/drawing/2014/main" val="2204715432"/>
                    </a:ext>
                  </a:extLst>
                </a:gridCol>
                <a:gridCol w="411480">
                  <a:extLst>
                    <a:ext uri="{9D8B030D-6E8A-4147-A177-3AD203B41FA5}">
                      <a16:colId xmlns:a16="http://schemas.microsoft.com/office/drawing/2014/main" val="2278201146"/>
                    </a:ext>
                  </a:extLst>
                </a:gridCol>
                <a:gridCol w="411480">
                  <a:extLst>
                    <a:ext uri="{9D8B030D-6E8A-4147-A177-3AD203B41FA5}">
                      <a16:colId xmlns:a16="http://schemas.microsoft.com/office/drawing/2014/main" val="797962438"/>
                    </a:ext>
                  </a:extLst>
                </a:gridCol>
                <a:gridCol w="411480">
                  <a:extLst>
                    <a:ext uri="{9D8B030D-6E8A-4147-A177-3AD203B41FA5}">
                      <a16:colId xmlns:a16="http://schemas.microsoft.com/office/drawing/2014/main" val="15044885"/>
                    </a:ext>
                  </a:extLst>
                </a:gridCol>
                <a:gridCol w="411480">
                  <a:extLst>
                    <a:ext uri="{9D8B030D-6E8A-4147-A177-3AD203B41FA5}">
                      <a16:colId xmlns:a16="http://schemas.microsoft.com/office/drawing/2014/main" val="2469752877"/>
                    </a:ext>
                  </a:extLst>
                </a:gridCol>
                <a:gridCol w="411480">
                  <a:extLst>
                    <a:ext uri="{9D8B030D-6E8A-4147-A177-3AD203B41FA5}">
                      <a16:colId xmlns:a16="http://schemas.microsoft.com/office/drawing/2014/main" val="3567793542"/>
                    </a:ext>
                  </a:extLst>
                </a:gridCol>
                <a:gridCol w="411480">
                  <a:extLst>
                    <a:ext uri="{9D8B030D-6E8A-4147-A177-3AD203B41FA5}">
                      <a16:colId xmlns:a16="http://schemas.microsoft.com/office/drawing/2014/main" val="819571075"/>
                    </a:ext>
                  </a:extLst>
                </a:gridCol>
                <a:gridCol w="411480">
                  <a:extLst>
                    <a:ext uri="{9D8B030D-6E8A-4147-A177-3AD203B41FA5}">
                      <a16:colId xmlns:a16="http://schemas.microsoft.com/office/drawing/2014/main" val="1875421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231999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willkommenimclub - 2024-06-24 16:47:21</a:t>
                      </a:r>
                      <a:r>
                        <a:rPr kumimoji="0" lang="de-DE" sz="1000" b="0" i="0" u="none" strike="noStrike" kern="1200" cap="none" spc="0" normalizeH="0" baseline="0" noProof="0">
                          <a:ln>
                            <a:noFill/>
                          </a:ln>
                          <a:solidFill>
                            <a:prstClr val="black"/>
                          </a:solidFill>
                          <a:effectLst/>
                          <a:uLnTx/>
                          <a:uFillTx/>
                          <a:latin typeface="Calibri"/>
                          <a:ea typeface="+mn-ea"/>
                          <a:cs typeface="+mn-cs"/>
                        </a:rPr>
                        <a:t>
 Was sagt ihr zur Aussage „Kein Mensch ist 100 Prozent hetero“?
🌈
„Willkommen im Club“-Reporterin Leni hat das auf dem @pulsopenair die Besucher:innen gefragt. 
.
Auf dem Festival haben Dimi und @miloesl auch live eine Podcastfolge für euch aufgezeichnet, in der wir eure brennendsten Fragen rund um queere Liebe, Dating und S3x beantworten: Wie kann ich Vorlieben bei der Intimbehaarung gut kommunizieren? Wie funktioniert S3x zwischen zwei Frauen? Und wie ist es eigentlich, mit einer gleichgeschlechtlichen Person zusammen zu sein? Findet ihr in der @ardaudiothek und überall, wo es sonst Podcasts gibt. 
.
#festival #pulsopenair #queer #lgbtiqa #lgbt #lgbtq #gay #homosexuell #schwul #lesbisch #bi #bisexuell #pan #pansexuell #inter #trans #transgender #nichtbinär #nonbinary #genderqueer #genderfluid #asexuell #ace #demisexuell #demi #aromantisch #aro #loveislove #wic #willkommenimclub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337603</a:t>
                      </a:r>
                    </a:p>
                  </a:txBody>
                  <a:tcPr/>
                </a:tc>
                <a:extLst>
                  <a:ext uri="{0D108BD9-81ED-4DB2-BD59-A6C34878D82A}">
                    <a16:rowId xmlns:a16="http://schemas.microsoft.com/office/drawing/2014/main" val="594608364"/>
                  </a:ext>
                </a:extLst>
              </a:tr>
            </a:tbl>
          </a:graphicData>
        </a:graphic>
      </p:graphicFrame>
      <p:sp>
        <p:nvSpPr>
          <p:cNvPr id="4" name="Text Placeholder 3">
            <a:extLst>
              <a:ext uri="{FF2B5EF4-FFF2-40B4-BE49-F238E27FC236}">
                <a16:creationId xmlns:a16="http://schemas.microsoft.com/office/drawing/2014/main" id="{6569B6DA-4BB6-4DAE-AA6F-626713E49369}"/>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953477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861B6-8219-4D40-ADEC-A83D460322EC}"/>
              </a:ext>
            </a:extLst>
          </p:cNvPr>
          <p:cNvSpPr>
            <a:spLocks noGrp="1"/>
          </p:cNvSpPr>
          <p:nvPr>
            <p:ph type="title"/>
          </p:nvPr>
        </p:nvSpPr>
        <p:spPr/>
        <p:txBody>
          <a:bodyPr/>
          <a:lstStyle/>
          <a:p>
            <a:r>
              <a:rPr lang="en-US"/>
              <a:t>Instagram Deep Dive Feedposts | willkommenimclub - 25 of 26</a:t>
            </a:r>
          </a:p>
        </p:txBody>
      </p:sp>
      <p:graphicFrame>
        <p:nvGraphicFramePr>
          <p:cNvPr id="5" name="Table Placeholder 4">
            <a:extLst>
              <a:ext uri="{FF2B5EF4-FFF2-40B4-BE49-F238E27FC236}">
                <a16:creationId xmlns:a16="http://schemas.microsoft.com/office/drawing/2014/main" id="{C393C7BA-0B7A-47CC-A581-44DDA4FE5497}"/>
              </a:ext>
            </a:extLst>
          </p:cNvPr>
          <p:cNvGraphicFramePr>
            <a:graphicFrameLocks noGrp="1"/>
          </p:cNvGraphicFramePr>
          <p:nvPr>
            <p:ph type="tbl" sz="quarter" idx="13"/>
            <p:extLst>
              <p:ext uri="{D42A27DB-BD31-4B8C-83A1-F6EECF244321}">
                <p14:modId xmlns:p14="http://schemas.microsoft.com/office/powerpoint/2010/main" val="2052580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99195567"/>
                    </a:ext>
                  </a:extLst>
                </a:gridCol>
                <a:gridCol w="1316736">
                  <a:extLst>
                    <a:ext uri="{9D8B030D-6E8A-4147-A177-3AD203B41FA5}">
                      <a16:colId xmlns:a16="http://schemas.microsoft.com/office/drawing/2014/main" val="902081419"/>
                    </a:ext>
                  </a:extLst>
                </a:gridCol>
                <a:gridCol w="411480">
                  <a:extLst>
                    <a:ext uri="{9D8B030D-6E8A-4147-A177-3AD203B41FA5}">
                      <a16:colId xmlns:a16="http://schemas.microsoft.com/office/drawing/2014/main" val="260227968"/>
                    </a:ext>
                  </a:extLst>
                </a:gridCol>
                <a:gridCol w="411480">
                  <a:extLst>
                    <a:ext uri="{9D8B030D-6E8A-4147-A177-3AD203B41FA5}">
                      <a16:colId xmlns:a16="http://schemas.microsoft.com/office/drawing/2014/main" val="17245863"/>
                    </a:ext>
                  </a:extLst>
                </a:gridCol>
                <a:gridCol w="411480">
                  <a:extLst>
                    <a:ext uri="{9D8B030D-6E8A-4147-A177-3AD203B41FA5}">
                      <a16:colId xmlns:a16="http://schemas.microsoft.com/office/drawing/2014/main" val="2544604117"/>
                    </a:ext>
                  </a:extLst>
                </a:gridCol>
                <a:gridCol w="411480">
                  <a:extLst>
                    <a:ext uri="{9D8B030D-6E8A-4147-A177-3AD203B41FA5}">
                      <a16:colId xmlns:a16="http://schemas.microsoft.com/office/drawing/2014/main" val="3053452290"/>
                    </a:ext>
                  </a:extLst>
                </a:gridCol>
                <a:gridCol w="411480">
                  <a:extLst>
                    <a:ext uri="{9D8B030D-6E8A-4147-A177-3AD203B41FA5}">
                      <a16:colId xmlns:a16="http://schemas.microsoft.com/office/drawing/2014/main" val="3105036347"/>
                    </a:ext>
                  </a:extLst>
                </a:gridCol>
                <a:gridCol w="411480">
                  <a:extLst>
                    <a:ext uri="{9D8B030D-6E8A-4147-A177-3AD203B41FA5}">
                      <a16:colId xmlns:a16="http://schemas.microsoft.com/office/drawing/2014/main" val="2422304492"/>
                    </a:ext>
                  </a:extLst>
                </a:gridCol>
                <a:gridCol w="411480">
                  <a:extLst>
                    <a:ext uri="{9D8B030D-6E8A-4147-A177-3AD203B41FA5}">
                      <a16:colId xmlns:a16="http://schemas.microsoft.com/office/drawing/2014/main" val="681004084"/>
                    </a:ext>
                  </a:extLst>
                </a:gridCol>
                <a:gridCol w="411480">
                  <a:extLst>
                    <a:ext uri="{9D8B030D-6E8A-4147-A177-3AD203B41FA5}">
                      <a16:colId xmlns:a16="http://schemas.microsoft.com/office/drawing/2014/main" val="2755666393"/>
                    </a:ext>
                  </a:extLst>
                </a:gridCol>
                <a:gridCol w="411480">
                  <a:extLst>
                    <a:ext uri="{9D8B030D-6E8A-4147-A177-3AD203B41FA5}">
                      <a16:colId xmlns:a16="http://schemas.microsoft.com/office/drawing/2014/main" val="2926577760"/>
                    </a:ext>
                  </a:extLst>
                </a:gridCol>
                <a:gridCol w="411480">
                  <a:extLst>
                    <a:ext uri="{9D8B030D-6E8A-4147-A177-3AD203B41FA5}">
                      <a16:colId xmlns:a16="http://schemas.microsoft.com/office/drawing/2014/main" val="2362440932"/>
                    </a:ext>
                  </a:extLst>
                </a:gridCol>
                <a:gridCol w="411480">
                  <a:extLst>
                    <a:ext uri="{9D8B030D-6E8A-4147-A177-3AD203B41FA5}">
                      <a16:colId xmlns:a16="http://schemas.microsoft.com/office/drawing/2014/main" val="3290859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306739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willkommenimclub - 2024-06-26 14:30:42</a:t>
                      </a:r>
                      <a:r>
                        <a:rPr kumimoji="0" lang="de-DE" sz="1000" b="0" i="0" u="none" strike="noStrike" kern="1200" cap="none" spc="0" normalizeH="0" baseline="0" noProof="0">
                          <a:ln>
                            <a:noFill/>
                          </a:ln>
                          <a:solidFill>
                            <a:prstClr val="black"/>
                          </a:solidFill>
                          <a:effectLst/>
                          <a:uLnTx/>
                          <a:uFillTx/>
                          <a:latin typeface="Calibri"/>
                          <a:ea typeface="+mn-ea"/>
                          <a:cs typeface="+mn-cs"/>
                        </a:rPr>
                        <a:t>
 Wir antworten auf eure Kritik! 
 🗣️🗯️
Wir haben den Vorwurf bekommen, dass wir schwule, weiße cis Männer verteufeln würden - nach dem Motto „weiß = böse / cis = böse / Mann = böse“. Das ist Quatsch! Grundsätzlich ist es nicht unsere Absicht, Feindbilder zu generieren, das Gegenteil ist der Fall. Unsere Hosts sind selbst beide weiß, cis und Dimi zudem ein Mann. Aber uns ist es ein Anliegen, dass Menschen verstehen, dass es auch innerhalb der Community unterschiedlich privilegierte Personengruppen gibt und warum das so ist. Da kommen wir dann leider nicht umhin, Rassismus, Transfeindlichkeit, Klassismus etc. auch innerhalb der Community zu benennen, auch wenn das unangenehm sein kann. Darüber, wie man diese Punkte thematisiert, lässt sich natürlich diskutieren.
.
Wir gehen in der neuen Folge von „Willkommen im Club“ auf Kritik und Feedback von euch ein - auch wenn’s vielleicht ein bisschen weh tut! Findet ihr in der @ardaudiothek und überall, wo es sonst Podcasts gibt.
 .
#kritik #feedback #queer #lgbtiqa #lgbt #lgbtq #gay #homosexuell #schwul #lesbisch #bi #bisexuell #pan #pansexuell #inter #trans #transgender #nichtbinär #nonbinary #genderqueer #genderfluid #asexuell #ace #demisexuell #demi #aromantisch #aro #loveislove #wic #willkommenimclub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13439</a:t>
                      </a:r>
                    </a:p>
                  </a:txBody>
                  <a:tcPr/>
                </a:tc>
                <a:extLst>
                  <a:ext uri="{0D108BD9-81ED-4DB2-BD59-A6C34878D82A}">
                    <a16:rowId xmlns:a16="http://schemas.microsoft.com/office/drawing/2014/main" val="2792443350"/>
                  </a:ext>
                </a:extLst>
              </a:tr>
            </a:tbl>
          </a:graphicData>
        </a:graphic>
      </p:graphicFrame>
      <p:sp>
        <p:nvSpPr>
          <p:cNvPr id="4" name="Text Placeholder 3">
            <a:extLst>
              <a:ext uri="{FF2B5EF4-FFF2-40B4-BE49-F238E27FC236}">
                <a16:creationId xmlns:a16="http://schemas.microsoft.com/office/drawing/2014/main" id="{6CFE1F0B-B23B-40BD-B9FA-B91C6EACDBC9}"/>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415248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CA377-E9E4-4D01-9D31-A20CA319CAD7}"/>
              </a:ext>
            </a:extLst>
          </p:cNvPr>
          <p:cNvSpPr>
            <a:spLocks noGrp="1"/>
          </p:cNvSpPr>
          <p:nvPr>
            <p:ph type="title"/>
          </p:nvPr>
        </p:nvSpPr>
        <p:spPr/>
        <p:txBody>
          <a:bodyPr/>
          <a:lstStyle/>
          <a:p>
            <a:r>
              <a:rPr lang="en-US"/>
              <a:t>Instagram Deep Dive Feedposts | willkommenimclub - 26 of 26</a:t>
            </a:r>
          </a:p>
        </p:txBody>
      </p:sp>
      <p:graphicFrame>
        <p:nvGraphicFramePr>
          <p:cNvPr id="5" name="Table Placeholder 4">
            <a:extLst>
              <a:ext uri="{FF2B5EF4-FFF2-40B4-BE49-F238E27FC236}">
                <a16:creationId xmlns:a16="http://schemas.microsoft.com/office/drawing/2014/main" id="{F676C948-AAD4-434A-A652-F2E1EDD7A090}"/>
              </a:ext>
            </a:extLst>
          </p:cNvPr>
          <p:cNvGraphicFramePr>
            <a:graphicFrameLocks noGrp="1"/>
          </p:cNvGraphicFramePr>
          <p:nvPr>
            <p:ph type="tbl" sz="quarter" idx="13"/>
            <p:extLst>
              <p:ext uri="{D42A27DB-BD31-4B8C-83A1-F6EECF244321}">
                <p14:modId xmlns:p14="http://schemas.microsoft.com/office/powerpoint/2010/main" val="202504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00256438"/>
                    </a:ext>
                  </a:extLst>
                </a:gridCol>
                <a:gridCol w="1316736">
                  <a:extLst>
                    <a:ext uri="{9D8B030D-6E8A-4147-A177-3AD203B41FA5}">
                      <a16:colId xmlns:a16="http://schemas.microsoft.com/office/drawing/2014/main" val="519181743"/>
                    </a:ext>
                  </a:extLst>
                </a:gridCol>
                <a:gridCol w="411480">
                  <a:extLst>
                    <a:ext uri="{9D8B030D-6E8A-4147-A177-3AD203B41FA5}">
                      <a16:colId xmlns:a16="http://schemas.microsoft.com/office/drawing/2014/main" val="2300574776"/>
                    </a:ext>
                  </a:extLst>
                </a:gridCol>
                <a:gridCol w="411480">
                  <a:extLst>
                    <a:ext uri="{9D8B030D-6E8A-4147-A177-3AD203B41FA5}">
                      <a16:colId xmlns:a16="http://schemas.microsoft.com/office/drawing/2014/main" val="3591213173"/>
                    </a:ext>
                  </a:extLst>
                </a:gridCol>
                <a:gridCol w="411480">
                  <a:extLst>
                    <a:ext uri="{9D8B030D-6E8A-4147-A177-3AD203B41FA5}">
                      <a16:colId xmlns:a16="http://schemas.microsoft.com/office/drawing/2014/main" val="3907784557"/>
                    </a:ext>
                  </a:extLst>
                </a:gridCol>
                <a:gridCol w="411480">
                  <a:extLst>
                    <a:ext uri="{9D8B030D-6E8A-4147-A177-3AD203B41FA5}">
                      <a16:colId xmlns:a16="http://schemas.microsoft.com/office/drawing/2014/main" val="3763001068"/>
                    </a:ext>
                  </a:extLst>
                </a:gridCol>
                <a:gridCol w="411480">
                  <a:extLst>
                    <a:ext uri="{9D8B030D-6E8A-4147-A177-3AD203B41FA5}">
                      <a16:colId xmlns:a16="http://schemas.microsoft.com/office/drawing/2014/main" val="2198676861"/>
                    </a:ext>
                  </a:extLst>
                </a:gridCol>
                <a:gridCol w="411480">
                  <a:extLst>
                    <a:ext uri="{9D8B030D-6E8A-4147-A177-3AD203B41FA5}">
                      <a16:colId xmlns:a16="http://schemas.microsoft.com/office/drawing/2014/main" val="4056297085"/>
                    </a:ext>
                  </a:extLst>
                </a:gridCol>
                <a:gridCol w="411480">
                  <a:extLst>
                    <a:ext uri="{9D8B030D-6E8A-4147-A177-3AD203B41FA5}">
                      <a16:colId xmlns:a16="http://schemas.microsoft.com/office/drawing/2014/main" val="952317403"/>
                    </a:ext>
                  </a:extLst>
                </a:gridCol>
                <a:gridCol w="411480">
                  <a:extLst>
                    <a:ext uri="{9D8B030D-6E8A-4147-A177-3AD203B41FA5}">
                      <a16:colId xmlns:a16="http://schemas.microsoft.com/office/drawing/2014/main" val="1643538478"/>
                    </a:ext>
                  </a:extLst>
                </a:gridCol>
                <a:gridCol w="411480">
                  <a:extLst>
                    <a:ext uri="{9D8B030D-6E8A-4147-A177-3AD203B41FA5}">
                      <a16:colId xmlns:a16="http://schemas.microsoft.com/office/drawing/2014/main" val="281058896"/>
                    </a:ext>
                  </a:extLst>
                </a:gridCol>
                <a:gridCol w="411480">
                  <a:extLst>
                    <a:ext uri="{9D8B030D-6E8A-4147-A177-3AD203B41FA5}">
                      <a16:colId xmlns:a16="http://schemas.microsoft.com/office/drawing/2014/main" val="1695262610"/>
                    </a:ext>
                  </a:extLst>
                </a:gridCol>
                <a:gridCol w="411480">
                  <a:extLst>
                    <a:ext uri="{9D8B030D-6E8A-4147-A177-3AD203B41FA5}">
                      <a16:colId xmlns:a16="http://schemas.microsoft.com/office/drawing/2014/main" val="317702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Reelplays inkl. Wdh</a:t>
                      </a:r>
                    </a:p>
                  </a:txBody>
                  <a:tcPr/>
                </a:tc>
                <a:extLst>
                  <a:ext uri="{0D108BD9-81ED-4DB2-BD59-A6C34878D82A}">
                    <a16:rowId xmlns:a16="http://schemas.microsoft.com/office/drawing/2014/main" val="189071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willkommenimclub - 2024-06-27 18:31:03</a:t>
                      </a:r>
                      <a:r>
                        <a:rPr kumimoji="0" lang="en-US" sz="1000" b="0" i="0" u="none" strike="noStrike" kern="1200" cap="none" spc="0" normalizeH="0" baseline="0" noProof="0">
                          <a:ln>
                            <a:noFill/>
                          </a:ln>
                          <a:solidFill>
                            <a:prstClr val="black"/>
                          </a:solidFill>
                          <a:effectLst/>
                          <a:uLnTx/>
                          <a:uFillTx/>
                          <a:latin typeface="Calibri"/>
                          <a:ea typeface="+mn-ea"/>
                          <a:cs typeface="+mn-cs"/>
                        </a:rPr>
                        <a:t>
 Wie oft kann man ein Wort sagen? 
 ⁉️
Leute, es gibt Realtalk! Wir gehen in der neuen Folge von “Willkommen im Club” auf Kritik und Feedback von euch ein. Unter anderem: “Ständig geht es nur um S3x! Ich höre nur noch bumsen, bumsen, bumsen!”. Was wir dazu sagen, außer, dass wir das Wort sehr mögen, hört ihr in der @ardaudiothek und überall, wo es sonst Podcasts gibt.
 .
#kritik #feedback #queer #lgbtiqa #lgbt #lgbtq #gay #homosexuell #schwul #lesbisch #bi #bisexuell #pan #pansexuell #inter #trans #transgender #nichtbinär #nonbinary #genderqueer #genderfluid #asexuell #ace #demisexuell #demi #aromantisch #aro #loveislove #wic #willkommenimclub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12322</a:t>
                      </a:r>
                    </a:p>
                  </a:txBody>
                  <a:tcPr/>
                </a:tc>
                <a:extLst>
                  <a:ext uri="{0D108BD9-81ED-4DB2-BD59-A6C34878D82A}">
                    <a16:rowId xmlns:a16="http://schemas.microsoft.com/office/drawing/2014/main" val="2998453434"/>
                  </a:ext>
                </a:extLst>
              </a:tr>
            </a:tbl>
          </a:graphicData>
        </a:graphic>
      </p:graphicFrame>
      <p:sp>
        <p:nvSpPr>
          <p:cNvPr id="4" name="Text Placeholder 3">
            <a:extLst>
              <a:ext uri="{FF2B5EF4-FFF2-40B4-BE49-F238E27FC236}">
                <a16:creationId xmlns:a16="http://schemas.microsoft.com/office/drawing/2014/main" id="{2F7DBE37-4B33-4210-9B91-092C1C2D3614}"/>
              </a:ext>
            </a:extLst>
          </p:cNvPr>
          <p:cNvSpPr>
            <a:spLocks noGrp="1"/>
          </p:cNvSpPr>
          <p:nvPr>
            <p:ph type="body" sz="quarter" idx="14"/>
          </p:nvPr>
        </p:nvSpPr>
        <p:spPr/>
        <p:txBody>
          <a:bodyPr/>
          <a:lstStyle/>
          <a:p>
            <a:r>
              <a:rPr lang="en-US"/>
              <a:t>01.05.2024 - 31.10.2024</a:t>
            </a:r>
          </a:p>
        </p:txBody>
      </p:sp>
    </p:spTree>
    <p:extLst>
      <p:ext uri="{BB962C8B-B14F-4D97-AF65-F5344CB8AC3E}">
        <p14:creationId xmlns:p14="http://schemas.microsoft.com/office/powerpoint/2010/main" val="11942840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5037</Words>
  <Application>Microsoft Office PowerPoint</Application>
  <PresentationFormat>On-screen Show (4:3)</PresentationFormat>
  <Paragraphs>689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Deep Dive Feedposts | willkommenimclub - 1 of 26</vt:lpstr>
      <vt:lpstr>Instagram Deep Dive Feedposts | willkommenimclub - 2 of 26</vt:lpstr>
      <vt:lpstr>Instagram Deep Dive Feedposts | willkommenimclub - 3 of 26</vt:lpstr>
      <vt:lpstr>Instagram Deep Dive Feedposts | willkommenimclub - 4 of 26</vt:lpstr>
      <vt:lpstr>Instagram Deep Dive Feedposts | willkommenimclub - 5 of 26</vt:lpstr>
      <vt:lpstr>Instagram Deep Dive Feedposts | willkommenimclub - 6 of 26</vt:lpstr>
      <vt:lpstr>Instagram Deep Dive Feedposts | willkommenimclub - 7 of 26</vt:lpstr>
      <vt:lpstr>Instagram Deep Dive Feedposts | willkommenimclub - 8 of 26</vt:lpstr>
      <vt:lpstr>Instagram Deep Dive Feedposts | willkommenimclub - 9 of 26</vt:lpstr>
      <vt:lpstr>Instagram Deep Dive Feedposts | willkommenimclub - 10 of 26</vt:lpstr>
      <vt:lpstr>Instagram Deep Dive Feedposts | willkommenimclub - 11 of 26</vt:lpstr>
      <vt:lpstr>Instagram Deep Dive Feedposts | willkommenimclub - 12 of 26</vt:lpstr>
      <vt:lpstr>Instagram Deep Dive Feedposts | willkommenimclub - 13 of 26</vt:lpstr>
      <vt:lpstr>Instagram Deep Dive Feedposts | willkommenimclub - 14 of 26</vt:lpstr>
      <vt:lpstr>Instagram Deep Dive Feedposts | willkommenimclub - 15 of 26</vt:lpstr>
      <vt:lpstr>Instagram Deep Dive Feedposts | willkommenimclub - 16 of 26</vt:lpstr>
      <vt:lpstr>Instagram Deep Dive Feedposts | willkommenimclub - 17 of 26</vt:lpstr>
      <vt:lpstr>Instagram Deep Dive Feedposts | willkommenimclub - 18 of 26</vt:lpstr>
      <vt:lpstr>Instagram Deep Dive Feedposts | willkommenimclub - 19 of 26</vt:lpstr>
      <vt:lpstr>Instagram Deep Dive Feedposts | willkommenimclub - 20 of 26</vt:lpstr>
      <vt:lpstr>Instagram Deep Dive Feedposts | willkommenimclub - 21 of 26</vt:lpstr>
      <vt:lpstr>Instagram Deep Dive Feedposts | willkommenimclub - 22 of 26</vt:lpstr>
      <vt:lpstr>Instagram Deep Dive Feedposts | willkommenimclub - 23 of 26</vt:lpstr>
      <vt:lpstr>Instagram Deep Dive Feedposts | willkommenimclub - 24 of 26</vt:lpstr>
      <vt:lpstr>Instagram Deep Dive Feedposts | willkommenimclub - 25 of 26</vt:lpstr>
      <vt:lpstr>Instagram Deep Dive Feedposts | willkommenimclub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Deep Dive Feedposts | willkommenimclub - 1 of 26</dc:title>
  <dc:creator>Frederik Born</dc:creator>
  <cp:lastModifiedBy>Frederik Born</cp:lastModifiedBy>
  <cp:revision>1</cp:revision>
  <dcterms:created xsi:type="dcterms:W3CDTF">2024-11-25T13:50:35Z</dcterms:created>
  <dcterms:modified xsi:type="dcterms:W3CDTF">2024-11-25T13:55:50Z</dcterms:modified>
</cp:coreProperties>
</file>