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4" r:id="rId17"/>
    <p:sldId id="275" r:id="rId18"/>
    <p:sldId id="276" r:id="rId19"/>
    <p:sldId id="277" r:id="rId20"/>
    <p:sldId id="278" r:id="rId21"/>
    <p:sldId id="279"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4" r:id="rId74"/>
    <p:sldId id="335" r:id="rId75"/>
    <p:sldId id="336" r:id="rId76"/>
    <p:sldId id="337" r:id="rId77"/>
    <p:sldId id="338" r:id="rId78"/>
    <p:sldId id="339" r:id="rId79"/>
    <p:sldId id="340" r:id="rId80"/>
    <p:sldId id="341" r:id="rId81"/>
    <p:sldId id="343" r:id="rId82"/>
    <p:sldId id="344" r:id="rId83"/>
    <p:sldId id="345" r:id="rId84"/>
    <p:sldId id="347" r:id="rId85"/>
    <p:sldId id="348" r:id="rId86"/>
    <p:sldId id="349" r:id="rId87"/>
    <p:sldId id="350" r:id="rId88"/>
    <p:sldId id="351" r:id="rId89"/>
  </p:sldIdLst>
  <p:sldSz cx="9144000" cy="6858000" type="screen4x3"/>
  <p:notesSz cx="6858000" cy="9144000"/>
  <p:embeddedFontLst>
    <p:embeddedFont>
      <p:font typeface="Calibri" panose="020F0502020204030204" pitchFamily="34" charset="0"/>
      <p:regular r:id="rId90"/>
      <p:bold r:id="rId91"/>
      <p:italic r:id="rId92"/>
      <p:boldItalic r:id="rId9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1.fntdata"/><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2.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FA49F-7248-4433-AF7F-0EC0180DFBE8}"/>
              </a:ext>
            </a:extLst>
          </p:cNvPr>
          <p:cNvSpPr>
            <a:spLocks noGrp="1"/>
          </p:cNvSpPr>
          <p:nvPr>
            <p:ph type="ctrTitle"/>
          </p:nvPr>
        </p:nvSpPr>
        <p:spPr/>
        <p:txBody>
          <a:bodyPr/>
          <a:lstStyle/>
          <a:p>
            <a:r>
              <a:rPr lang="en-US"/>
              <a:t>PB Politik+Wirtschaft Hitlisten</a:t>
            </a:r>
          </a:p>
        </p:txBody>
      </p:sp>
      <p:sp>
        <p:nvSpPr>
          <p:cNvPr id="3" name="Subtitle 2">
            <a:extLst>
              <a:ext uri="{FF2B5EF4-FFF2-40B4-BE49-F238E27FC236}">
                <a16:creationId xmlns:a16="http://schemas.microsoft.com/office/drawing/2014/main" id="{B9E32C28-A74A-4FF6-861E-74B990080DC4}"/>
              </a:ext>
            </a:extLst>
          </p:cNvPr>
          <p:cNvSpPr>
            <a:spLocks noGrp="1"/>
          </p:cNvSpPr>
          <p:nvPr>
            <p:ph type="subTitle" idx="1"/>
          </p:nvPr>
        </p:nvSpPr>
        <p:spPr/>
        <p:txBody>
          <a:bodyPr/>
          <a:lstStyle/>
          <a:p>
            <a:r>
              <a:rPr lang="en-US"/>
              <a:t>Bayerischer Rundfunk</a:t>
            </a:r>
          </a:p>
        </p:txBody>
      </p:sp>
    </p:spTree>
    <p:extLst>
      <p:ext uri="{BB962C8B-B14F-4D97-AF65-F5344CB8AC3E}">
        <p14:creationId xmlns:p14="http://schemas.microsoft.com/office/powerpoint/2010/main" val="3796776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C9356-9A7A-4697-B2AA-3F3590879A44}"/>
              </a:ext>
            </a:extLst>
          </p:cNvPr>
          <p:cNvSpPr>
            <a:spLocks noGrp="1"/>
          </p:cNvSpPr>
          <p:nvPr>
            <p:ph type="title"/>
          </p:nvPr>
        </p:nvSpPr>
        <p:spPr/>
        <p:txBody>
          <a:bodyPr/>
          <a:lstStyle/>
          <a:p>
            <a:r>
              <a:rPr lang="de-DE"/>
              <a:t>Facebook Facebook: Profil-Überblick – nach Aktiven Nutzern (PB Politik+Wirtschaft) | PB Politik+Wirtschaft</a:t>
            </a:r>
            <a:endParaRPr lang="en-US"/>
          </a:p>
        </p:txBody>
      </p:sp>
      <p:graphicFrame>
        <p:nvGraphicFramePr>
          <p:cNvPr id="5" name="Table Placeholder 4">
            <a:extLst>
              <a:ext uri="{FF2B5EF4-FFF2-40B4-BE49-F238E27FC236}">
                <a16:creationId xmlns:a16="http://schemas.microsoft.com/office/drawing/2014/main" id="{5D490D1B-D4AA-4B49-BF70-459B43C12C7B}"/>
              </a:ext>
            </a:extLst>
          </p:cNvPr>
          <p:cNvGraphicFramePr>
            <a:graphicFrameLocks noGrp="1"/>
          </p:cNvGraphicFramePr>
          <p:nvPr>
            <p:ph type="tbl" sz="quarter" idx="13"/>
            <p:extLst>
              <p:ext uri="{D42A27DB-BD31-4B8C-83A1-F6EECF244321}">
                <p14:modId xmlns:p14="http://schemas.microsoft.com/office/powerpoint/2010/main" val="2845990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61542528"/>
                    </a:ext>
                  </a:extLst>
                </a:gridCol>
                <a:gridCol w="1069848">
                  <a:extLst>
                    <a:ext uri="{9D8B030D-6E8A-4147-A177-3AD203B41FA5}">
                      <a16:colId xmlns:a16="http://schemas.microsoft.com/office/drawing/2014/main" val="580636697"/>
                    </a:ext>
                  </a:extLst>
                </a:gridCol>
                <a:gridCol w="1069848">
                  <a:extLst>
                    <a:ext uri="{9D8B030D-6E8A-4147-A177-3AD203B41FA5}">
                      <a16:colId xmlns:a16="http://schemas.microsoft.com/office/drawing/2014/main" val="3619590735"/>
                    </a:ext>
                  </a:extLst>
                </a:gridCol>
                <a:gridCol w="740664">
                  <a:extLst>
                    <a:ext uri="{9D8B030D-6E8A-4147-A177-3AD203B41FA5}">
                      <a16:colId xmlns:a16="http://schemas.microsoft.com/office/drawing/2014/main" val="1211585478"/>
                    </a:ext>
                  </a:extLst>
                </a:gridCol>
                <a:gridCol w="740664">
                  <a:extLst>
                    <a:ext uri="{9D8B030D-6E8A-4147-A177-3AD203B41FA5}">
                      <a16:colId xmlns:a16="http://schemas.microsoft.com/office/drawing/2014/main" val="2804017767"/>
                    </a:ext>
                  </a:extLst>
                </a:gridCol>
                <a:gridCol w="740664">
                  <a:extLst>
                    <a:ext uri="{9D8B030D-6E8A-4147-A177-3AD203B41FA5}">
                      <a16:colId xmlns:a16="http://schemas.microsoft.com/office/drawing/2014/main" val="3434068611"/>
                    </a:ext>
                  </a:extLst>
                </a:gridCol>
                <a:gridCol w="740664">
                  <a:extLst>
                    <a:ext uri="{9D8B030D-6E8A-4147-A177-3AD203B41FA5}">
                      <a16:colId xmlns:a16="http://schemas.microsoft.com/office/drawing/2014/main" val="1175956191"/>
                    </a:ext>
                  </a:extLst>
                </a:gridCol>
                <a:gridCol w="1069848">
                  <a:extLst>
                    <a:ext uri="{9D8B030D-6E8A-4147-A177-3AD203B41FA5}">
                      <a16:colId xmlns:a16="http://schemas.microsoft.com/office/drawing/2014/main" val="2445256127"/>
                    </a:ext>
                  </a:extLst>
                </a:gridCol>
                <a:gridCol w="740664">
                  <a:extLst>
                    <a:ext uri="{9D8B030D-6E8A-4147-A177-3AD203B41FA5}">
                      <a16:colId xmlns:a16="http://schemas.microsoft.com/office/drawing/2014/main" val="1114964371"/>
                    </a:ext>
                  </a:extLst>
                </a:gridCol>
              </a:tblGrid>
              <a:tr h="370840">
                <a:tc>
                  <a:txBody>
                    <a:bodyPr/>
                    <a:lstStyle/>
                    <a:p>
                      <a:r>
                        <a:rPr lang="en-US" sz="1000"/>
                        <a:t>Name</a:t>
                      </a:r>
                    </a:p>
                  </a:txBody>
                  <a:tcPr/>
                </a:tc>
                <a:tc>
                  <a:txBody>
                    <a:bodyPr/>
                    <a:lstStyle/>
                    <a:p>
                      <a:r>
                        <a:rPr lang="en-US" sz="1000"/>
                        <a:t>Akt. Nutzer (Tages-Ø)</a:t>
                      </a:r>
                    </a:p>
                  </a:txBody>
                  <a:tcPr/>
                </a:tc>
                <a:tc>
                  <a:txBody>
                    <a:bodyPr/>
                    <a:lstStyle/>
                    <a:p>
                      <a:r>
                        <a:rPr lang="en-US" sz="1000"/>
                        <a:t>Pot. Ø-TRW</a:t>
                      </a:r>
                    </a:p>
                  </a:txBody>
                  <a:tcPr/>
                </a:tc>
                <a:tc>
                  <a:txBody>
                    <a:bodyPr/>
                    <a:lstStyle/>
                    <a:p>
                      <a:r>
                        <a:rPr lang="en-US" sz="1000"/>
                        <a:t>Follower</a:t>
                      </a:r>
                    </a:p>
                  </a:txBody>
                  <a:tcPr/>
                </a:tc>
                <a:tc>
                  <a:txBody>
                    <a:bodyPr/>
                    <a:lstStyle/>
                    <a:p>
                      <a:r>
                        <a:rPr lang="en-US" sz="1000"/>
                        <a:t>Link Clicks</a:t>
                      </a:r>
                    </a:p>
                  </a:txBody>
                  <a:tcPr/>
                </a:tc>
                <a:tc>
                  <a:txBody>
                    <a:bodyPr/>
                    <a:lstStyle/>
                    <a:p>
                      <a:r>
                        <a:rPr lang="en-US" sz="1000"/>
                        <a:t>Posts (Anzahl)</a:t>
                      </a:r>
                    </a:p>
                  </a:txBody>
                  <a:tcPr/>
                </a:tc>
                <a:tc>
                  <a:txBody>
                    <a:bodyPr/>
                    <a:lstStyle/>
                    <a:p>
                      <a:r>
                        <a:rPr lang="en-US" sz="1000"/>
                        <a:t>Interaktionen (Posts)</a:t>
                      </a:r>
                    </a:p>
                  </a:txBody>
                  <a:tcPr/>
                </a:tc>
                <a:tc>
                  <a:txBody>
                    <a:bodyPr/>
                    <a:lstStyle/>
                    <a:p>
                      <a:r>
                        <a:rPr lang="en-US" sz="1000"/>
                        <a:t>Ø-Interakt./Post</a:t>
                      </a:r>
                    </a:p>
                  </a:txBody>
                  <a:tcPr/>
                </a:tc>
                <a:tc>
                  <a:txBody>
                    <a:bodyPr/>
                    <a:lstStyle/>
                    <a:p>
                      <a:r>
                        <a:rPr lang="en-US" sz="1000"/>
                        <a:t>10s Views</a:t>
                      </a:r>
                    </a:p>
                  </a:txBody>
                  <a:tcPr/>
                </a:tc>
                <a:extLst>
                  <a:ext uri="{0D108BD9-81ED-4DB2-BD59-A6C34878D82A}">
                    <a16:rowId xmlns:a16="http://schemas.microsoft.com/office/drawing/2014/main" val="1987092753"/>
                  </a:ext>
                </a:extLst>
              </a:tr>
              <a:tr h="370840">
                <a:tc>
                  <a:txBody>
                    <a:bodyPr/>
                    <a:lstStyle/>
                    <a:p>
                      <a:r>
                        <a:rPr lang="en-US" sz="1000"/>
                        <a:t>BR24</a:t>
                      </a:r>
                    </a:p>
                  </a:txBody>
                  <a:tcPr/>
                </a:tc>
                <a:tc>
                  <a:txBody>
                    <a:bodyPr/>
                    <a:lstStyle/>
                    <a:p>
                      <a:r>
                        <a:rPr lang="en-US" sz="1000"/>
                        <a:t>28981.142857143</a:t>
                      </a:r>
                    </a:p>
                  </a:txBody>
                  <a:tcPr/>
                </a:tc>
                <a:tc>
                  <a:txBody>
                    <a:bodyPr/>
                    <a:lstStyle/>
                    <a:p>
                      <a:r>
                        <a:rPr lang="en-US" sz="1000"/>
                        <a:t>275017.71428571</a:t>
                      </a:r>
                    </a:p>
                  </a:txBody>
                  <a:tcPr/>
                </a:tc>
                <a:tc>
                  <a:txBody>
                    <a:bodyPr/>
                    <a:lstStyle/>
                    <a:p>
                      <a:r>
                        <a:rPr lang="en-US" sz="1000"/>
                        <a:t>442598</a:t>
                      </a:r>
                    </a:p>
                  </a:txBody>
                  <a:tcPr/>
                </a:tc>
                <a:tc>
                  <a:txBody>
                    <a:bodyPr/>
                    <a:lstStyle/>
                    <a:p>
                      <a:r>
                        <a:rPr lang="en-US" sz="1000"/>
                        <a:t>53893</a:t>
                      </a:r>
                    </a:p>
                  </a:txBody>
                  <a:tcPr/>
                </a:tc>
                <a:tc>
                  <a:txBody>
                    <a:bodyPr/>
                    <a:lstStyle/>
                    <a:p>
                      <a:r>
                        <a:rPr lang="en-US" sz="1000"/>
                        <a:t>129</a:t>
                      </a:r>
                    </a:p>
                  </a:txBody>
                  <a:tcPr/>
                </a:tc>
                <a:tc>
                  <a:txBody>
                    <a:bodyPr/>
                    <a:lstStyle/>
                    <a:p>
                      <a:r>
                        <a:rPr lang="en-US" sz="1000"/>
                        <a:t>40035</a:t>
                      </a:r>
                    </a:p>
                  </a:txBody>
                  <a:tcPr/>
                </a:tc>
                <a:tc>
                  <a:txBody>
                    <a:bodyPr/>
                    <a:lstStyle/>
                    <a:p>
                      <a:r>
                        <a:rPr lang="en-US" sz="1000"/>
                        <a:t>310</a:t>
                      </a:r>
                    </a:p>
                  </a:txBody>
                  <a:tcPr/>
                </a:tc>
                <a:tc>
                  <a:txBody>
                    <a:bodyPr/>
                    <a:lstStyle/>
                    <a:p>
                      <a:r>
                        <a:rPr lang="en-US" sz="1000"/>
                        <a:t>219951</a:t>
                      </a:r>
                    </a:p>
                  </a:txBody>
                  <a:tcPr/>
                </a:tc>
                <a:extLst>
                  <a:ext uri="{0D108BD9-81ED-4DB2-BD59-A6C34878D82A}">
                    <a16:rowId xmlns:a16="http://schemas.microsoft.com/office/drawing/2014/main" val="3426435137"/>
                  </a:ext>
                </a:extLst>
              </a:tr>
              <a:tr h="370840">
                <a:tc>
                  <a:txBody>
                    <a:bodyPr/>
                    <a:lstStyle/>
                    <a:p>
                      <a:r>
                        <a:rPr lang="en-US" sz="1000"/>
                        <a:t>BR - Bayerischer Rundfunk</a:t>
                      </a:r>
                    </a:p>
                  </a:txBody>
                  <a:tcPr/>
                </a:tc>
                <a:tc>
                  <a:txBody>
                    <a:bodyPr/>
                    <a:lstStyle/>
                    <a:p>
                      <a:r>
                        <a:rPr lang="en-US" sz="1000"/>
                        <a:t>13272.857142857</a:t>
                      </a:r>
                    </a:p>
                  </a:txBody>
                  <a:tcPr/>
                </a:tc>
                <a:tc>
                  <a:txBody>
                    <a:bodyPr/>
                    <a:lstStyle/>
                    <a:p>
                      <a:r>
                        <a:rPr lang="en-US" sz="1000"/>
                        <a:t>306338.57142857</a:t>
                      </a:r>
                    </a:p>
                  </a:txBody>
                  <a:tcPr/>
                </a:tc>
                <a:tc>
                  <a:txBody>
                    <a:bodyPr/>
                    <a:lstStyle/>
                    <a:p>
                      <a:r>
                        <a:rPr lang="en-US" sz="1000"/>
                        <a:t>363145</a:t>
                      </a:r>
                    </a:p>
                  </a:txBody>
                  <a:tcPr/>
                </a:tc>
                <a:tc>
                  <a:txBody>
                    <a:bodyPr/>
                    <a:lstStyle/>
                    <a:p>
                      <a:r>
                        <a:rPr lang="en-US" sz="1000"/>
                        <a:t>2999</a:t>
                      </a:r>
                    </a:p>
                  </a:txBody>
                  <a:tcPr/>
                </a:tc>
                <a:tc>
                  <a:txBody>
                    <a:bodyPr/>
                    <a:lstStyle/>
                    <a:p>
                      <a:r>
                        <a:rPr lang="en-US" sz="1000"/>
                        <a:t>7</a:t>
                      </a:r>
                    </a:p>
                  </a:txBody>
                  <a:tcPr/>
                </a:tc>
                <a:tc>
                  <a:txBody>
                    <a:bodyPr/>
                    <a:lstStyle/>
                    <a:p>
                      <a:r>
                        <a:rPr lang="en-US" sz="1000"/>
                        <a:t>4543</a:t>
                      </a:r>
                    </a:p>
                  </a:txBody>
                  <a:tcPr/>
                </a:tc>
                <a:tc>
                  <a:txBody>
                    <a:bodyPr/>
                    <a:lstStyle/>
                    <a:p>
                      <a:r>
                        <a:rPr lang="en-US" sz="1000"/>
                        <a:t>649</a:t>
                      </a:r>
                    </a:p>
                  </a:txBody>
                  <a:tcPr/>
                </a:tc>
                <a:tc>
                  <a:txBody>
                    <a:bodyPr/>
                    <a:lstStyle/>
                    <a:p>
                      <a:r>
                        <a:rPr lang="en-US" sz="1000"/>
                        <a:t>832107</a:t>
                      </a:r>
                    </a:p>
                  </a:txBody>
                  <a:tcPr/>
                </a:tc>
                <a:extLst>
                  <a:ext uri="{0D108BD9-81ED-4DB2-BD59-A6C34878D82A}">
                    <a16:rowId xmlns:a16="http://schemas.microsoft.com/office/drawing/2014/main" val="2659277010"/>
                  </a:ext>
                </a:extLst>
              </a:tr>
              <a:tr h="370840">
                <a:tc>
                  <a:txBody>
                    <a:bodyPr/>
                    <a:lstStyle/>
                    <a:p>
                      <a:r>
                        <a:rPr lang="en-US" sz="1000"/>
                        <a:t>Unser Land</a:t>
                      </a:r>
                    </a:p>
                  </a:txBody>
                  <a:tcPr/>
                </a:tc>
                <a:tc>
                  <a:txBody>
                    <a:bodyPr/>
                    <a:lstStyle/>
                    <a:p>
                      <a:r>
                        <a:rPr lang="en-US" sz="1000"/>
                        <a:t>7100</a:t>
                      </a:r>
                    </a:p>
                  </a:txBody>
                  <a:tcPr/>
                </a:tc>
                <a:tc>
                  <a:txBody>
                    <a:bodyPr/>
                    <a:lstStyle/>
                    <a:p>
                      <a:r>
                        <a:rPr lang="en-US" sz="1000"/>
                        <a:t>225946.42857143</a:t>
                      </a:r>
                    </a:p>
                  </a:txBody>
                  <a:tcPr/>
                </a:tc>
                <a:tc>
                  <a:txBody>
                    <a:bodyPr/>
                    <a:lstStyle/>
                    <a:p>
                      <a:r>
                        <a:rPr lang="en-US" sz="1000"/>
                        <a:t>98809</a:t>
                      </a:r>
                    </a:p>
                  </a:txBody>
                  <a:tcPr/>
                </a:tc>
                <a:tc>
                  <a:txBody>
                    <a:bodyPr/>
                    <a:lstStyle/>
                    <a:p>
                      <a:r>
                        <a:rPr lang="en-US" sz="1000"/>
                        <a:t>1873</a:t>
                      </a:r>
                    </a:p>
                  </a:txBody>
                  <a:tcPr/>
                </a:tc>
                <a:tc>
                  <a:txBody>
                    <a:bodyPr/>
                    <a:lstStyle/>
                    <a:p>
                      <a:r>
                        <a:rPr lang="en-US" sz="1000"/>
                        <a:t>17</a:t>
                      </a:r>
                    </a:p>
                  </a:txBody>
                  <a:tcPr/>
                </a:tc>
                <a:tc>
                  <a:txBody>
                    <a:bodyPr/>
                    <a:lstStyle/>
                    <a:p>
                      <a:r>
                        <a:rPr lang="en-US" sz="1000"/>
                        <a:t>8571</a:t>
                      </a:r>
                    </a:p>
                  </a:txBody>
                  <a:tcPr/>
                </a:tc>
                <a:tc>
                  <a:txBody>
                    <a:bodyPr/>
                    <a:lstStyle/>
                    <a:p>
                      <a:r>
                        <a:rPr lang="en-US" sz="1000"/>
                        <a:t>504</a:t>
                      </a:r>
                    </a:p>
                  </a:txBody>
                  <a:tcPr/>
                </a:tc>
                <a:tc>
                  <a:txBody>
                    <a:bodyPr/>
                    <a:lstStyle/>
                    <a:p>
                      <a:r>
                        <a:rPr lang="en-US" sz="1000"/>
                        <a:t>33050</a:t>
                      </a:r>
                    </a:p>
                  </a:txBody>
                  <a:tcPr/>
                </a:tc>
                <a:extLst>
                  <a:ext uri="{0D108BD9-81ED-4DB2-BD59-A6C34878D82A}">
                    <a16:rowId xmlns:a16="http://schemas.microsoft.com/office/drawing/2014/main" val="2893098965"/>
                  </a:ext>
                </a:extLst>
              </a:tr>
            </a:tbl>
          </a:graphicData>
        </a:graphic>
      </p:graphicFrame>
      <p:sp>
        <p:nvSpPr>
          <p:cNvPr id="4" name="Text Placeholder 3">
            <a:extLst>
              <a:ext uri="{FF2B5EF4-FFF2-40B4-BE49-F238E27FC236}">
                <a16:creationId xmlns:a16="http://schemas.microsoft.com/office/drawing/2014/main" id="{1A1F11B4-5023-4763-83B0-62C1333A9CC8}"/>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907380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A3C5-6600-4647-A6FB-06930A339A7A}"/>
              </a:ext>
            </a:extLst>
          </p:cNvPr>
          <p:cNvSpPr>
            <a:spLocks noGrp="1"/>
          </p:cNvSpPr>
          <p:nvPr>
            <p:ph type="title"/>
          </p:nvPr>
        </p:nvSpPr>
        <p:spPr/>
        <p:txBody>
          <a:bodyPr/>
          <a:lstStyle/>
          <a:p>
            <a:r>
              <a:rPr lang="en-US"/>
              <a:t>Facebook BR-Facebook-Posts – nach Aktiven Nutzern (alle relevanten Profile) | PB Politik+Wirtschaft - 1 of 7</a:t>
            </a:r>
          </a:p>
        </p:txBody>
      </p:sp>
      <p:graphicFrame>
        <p:nvGraphicFramePr>
          <p:cNvPr id="5" name="Table Placeholder 4">
            <a:extLst>
              <a:ext uri="{FF2B5EF4-FFF2-40B4-BE49-F238E27FC236}">
                <a16:creationId xmlns:a16="http://schemas.microsoft.com/office/drawing/2014/main" id="{51339C14-8953-4E52-8DE2-65E59CB163A5}"/>
              </a:ext>
            </a:extLst>
          </p:cNvPr>
          <p:cNvGraphicFramePr>
            <a:graphicFrameLocks noGrp="1"/>
          </p:cNvGraphicFramePr>
          <p:nvPr>
            <p:ph type="tbl" sz="quarter" idx="13"/>
            <p:extLst>
              <p:ext uri="{D42A27DB-BD31-4B8C-83A1-F6EECF244321}">
                <p14:modId xmlns:p14="http://schemas.microsoft.com/office/powerpoint/2010/main" val="2505589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890805935"/>
                    </a:ext>
                  </a:extLst>
                </a:gridCol>
                <a:gridCol w="1152144">
                  <a:extLst>
                    <a:ext uri="{9D8B030D-6E8A-4147-A177-3AD203B41FA5}">
                      <a16:colId xmlns:a16="http://schemas.microsoft.com/office/drawing/2014/main" val="2024341131"/>
                    </a:ext>
                  </a:extLst>
                </a:gridCol>
                <a:gridCol w="1152144">
                  <a:extLst>
                    <a:ext uri="{9D8B030D-6E8A-4147-A177-3AD203B41FA5}">
                      <a16:colId xmlns:a16="http://schemas.microsoft.com/office/drawing/2014/main" val="3370241012"/>
                    </a:ext>
                  </a:extLst>
                </a:gridCol>
                <a:gridCol w="1152144">
                  <a:extLst>
                    <a:ext uri="{9D8B030D-6E8A-4147-A177-3AD203B41FA5}">
                      <a16:colId xmlns:a16="http://schemas.microsoft.com/office/drawing/2014/main" val="174885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415438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- 2023-08-27 09:00:39</a:t>
                      </a:r>
                      <a:r>
                        <a:rPr kumimoji="0" lang="de-DE" sz="1000" b="0" i="0" u="none" strike="noStrike" kern="1200" cap="none" spc="0" normalizeH="0" baseline="0" noProof="0">
                          <a:ln>
                            <a:noFill/>
                          </a:ln>
                          <a:solidFill>
                            <a:prstClr val="black"/>
                          </a:solidFill>
                          <a:effectLst/>
                          <a:uLnTx/>
                          <a:uFillTx/>
                          <a:latin typeface="Calibri"/>
                          <a:ea typeface="+mn-ea"/>
                          <a:cs typeface="+mn-cs"/>
                        </a:rPr>
                        <a:t>
 Gerade in der Erntezeit kommen sich Landwirte und Radfahrer immer wieder ins Gehege: Die einen müssen - meist unter Zeitdruck - mit ihren schweren Maschinen über die Feldwege zum Acker. Die anderen wollen auf genau diesen Feldwegen entspannt ihre Radtour absolvieren. Ob die Initiative "Rücksicht macht Wege breit" da helfen kann?  Schön wär's! 🚴🚜 ➡ https://www.br.de/nachrichten/bayern/aerger-auf-dem-land-bauern-fordern-ruecksicht-von-radlern,Tnr9Uwu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8610</a:t>
                      </a:r>
                    </a:p>
                  </a:txBody>
                  <a:tcPr/>
                </a:tc>
                <a:extLst>
                  <a:ext uri="{0D108BD9-81ED-4DB2-BD59-A6C34878D82A}">
                    <a16:rowId xmlns:a16="http://schemas.microsoft.com/office/drawing/2014/main" val="1706785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08:30:04</a:t>
                      </a:r>
                      <a:r>
                        <a:rPr kumimoji="0" lang="de-DE" sz="1000" b="0" i="0" u="none" strike="noStrike" kern="1200" cap="none" spc="0" normalizeH="0" baseline="0" noProof="0">
                          <a:ln>
                            <a:noFill/>
                          </a:ln>
                          <a:solidFill>
                            <a:prstClr val="black"/>
                          </a:solidFill>
                          <a:effectLst/>
                          <a:uLnTx/>
                          <a:uFillTx/>
                          <a:latin typeface="Calibri"/>
                          <a:ea typeface="+mn-ea"/>
                          <a:cs typeface="+mn-cs"/>
                        </a:rPr>
                        <a:t>
 Die Freien Wähler verdanken Aiwanger viel und wissen: Nur mit ihm können sie bei der anstehenden Landtagswahl punkten.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7478</a:t>
                      </a:r>
                    </a:p>
                  </a:txBody>
                  <a:tcPr/>
                </a:tc>
                <a:extLst>
                  <a:ext uri="{0D108BD9-81ED-4DB2-BD59-A6C34878D82A}">
                    <a16:rowId xmlns:a16="http://schemas.microsoft.com/office/drawing/2014/main" val="370986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07:38:37</a:t>
                      </a:r>
                      <a:r>
                        <a:rPr kumimoji="0" lang="de-DE" sz="1000" b="0" i="0" u="none" strike="noStrike" kern="1200" cap="none" spc="0" normalizeH="0" baseline="0" noProof="0">
                          <a:ln>
                            <a:noFill/>
                          </a:ln>
                          <a:solidFill>
                            <a:prstClr val="black"/>
                          </a:solidFill>
                          <a:effectLst/>
                          <a:uLnTx/>
                          <a:uFillTx/>
                          <a:latin typeface="Calibri"/>
                          <a:ea typeface="+mn-ea"/>
                          <a:cs typeface="+mn-cs"/>
                        </a:rPr>
                        <a:t>
 Starkregen, Sturmböen und Hagelkörner haben in Südbayern zu Verwüstungen geführt. Mehrere Menschen wurden verletzt, teils schwer.
https://www.br.de/nachrichten/bayern/massive-unwetter-in-suedbayern-kurz-vor-der-katastrophe,To6WRut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2777</a:t>
                      </a:r>
                    </a:p>
                  </a:txBody>
                  <a:tcPr/>
                </a:tc>
                <a:extLst>
                  <a:ext uri="{0D108BD9-81ED-4DB2-BD59-A6C34878D82A}">
                    <a16:rowId xmlns:a16="http://schemas.microsoft.com/office/drawing/2014/main" val="2114162754"/>
                  </a:ext>
                </a:extLst>
              </a:tr>
            </a:tbl>
          </a:graphicData>
        </a:graphic>
      </p:graphicFrame>
      <p:sp>
        <p:nvSpPr>
          <p:cNvPr id="4" name="Text Placeholder 3">
            <a:extLst>
              <a:ext uri="{FF2B5EF4-FFF2-40B4-BE49-F238E27FC236}">
                <a16:creationId xmlns:a16="http://schemas.microsoft.com/office/drawing/2014/main" id="{ABAF5EEA-F02D-420B-B048-009B914A2DA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164330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DE335-D65B-47CE-877C-7E9055F846AB}"/>
              </a:ext>
            </a:extLst>
          </p:cNvPr>
          <p:cNvSpPr>
            <a:spLocks noGrp="1"/>
          </p:cNvSpPr>
          <p:nvPr>
            <p:ph type="title"/>
          </p:nvPr>
        </p:nvSpPr>
        <p:spPr/>
        <p:txBody>
          <a:bodyPr/>
          <a:lstStyle/>
          <a:p>
            <a:r>
              <a:rPr lang="en-US"/>
              <a:t>Facebook BR-Facebook-Posts – nach Aktiven Nutzern (alle relevanten Profile) | PB Politik+Wirtschaft - 2 of 7</a:t>
            </a:r>
          </a:p>
        </p:txBody>
      </p:sp>
      <p:graphicFrame>
        <p:nvGraphicFramePr>
          <p:cNvPr id="5" name="Table Placeholder 4">
            <a:extLst>
              <a:ext uri="{FF2B5EF4-FFF2-40B4-BE49-F238E27FC236}">
                <a16:creationId xmlns:a16="http://schemas.microsoft.com/office/drawing/2014/main" id="{93EE442F-2A93-421E-8327-B19D59995359}"/>
              </a:ext>
            </a:extLst>
          </p:cNvPr>
          <p:cNvGraphicFramePr>
            <a:graphicFrameLocks noGrp="1"/>
          </p:cNvGraphicFramePr>
          <p:nvPr>
            <p:ph type="tbl" sz="quarter" idx="13"/>
            <p:extLst>
              <p:ext uri="{D42A27DB-BD31-4B8C-83A1-F6EECF244321}">
                <p14:modId xmlns:p14="http://schemas.microsoft.com/office/powerpoint/2010/main" val="856866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762483066"/>
                    </a:ext>
                  </a:extLst>
                </a:gridCol>
                <a:gridCol w="1152144">
                  <a:extLst>
                    <a:ext uri="{9D8B030D-6E8A-4147-A177-3AD203B41FA5}">
                      <a16:colId xmlns:a16="http://schemas.microsoft.com/office/drawing/2014/main" val="2656057357"/>
                    </a:ext>
                  </a:extLst>
                </a:gridCol>
                <a:gridCol w="1152144">
                  <a:extLst>
                    <a:ext uri="{9D8B030D-6E8A-4147-A177-3AD203B41FA5}">
                      <a16:colId xmlns:a16="http://schemas.microsoft.com/office/drawing/2014/main" val="360754186"/>
                    </a:ext>
                  </a:extLst>
                </a:gridCol>
                <a:gridCol w="1152144">
                  <a:extLst>
                    <a:ext uri="{9D8B030D-6E8A-4147-A177-3AD203B41FA5}">
                      <a16:colId xmlns:a16="http://schemas.microsoft.com/office/drawing/2014/main" val="1714883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214035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 - Bayerischer Rundfunk - 2023-08-23 17:13:45</a:t>
                      </a:r>
                      <a:r>
                        <a:rPr kumimoji="0" lang="de-DE" sz="1000" b="0" i="0" u="none" strike="noStrike" kern="1200" cap="none" spc="0" normalizeH="0" baseline="0" noProof="0">
                          <a:ln>
                            <a:noFill/>
                          </a:ln>
                          <a:solidFill>
                            <a:prstClr val="black"/>
                          </a:solidFill>
                          <a:effectLst/>
                          <a:uLnTx/>
                          <a:uFillTx/>
                          <a:latin typeface="Calibri"/>
                          <a:ea typeface="+mn-ea"/>
                          <a:cs typeface="+mn-cs"/>
                        </a:rPr>
                        <a:t>
 Kleidergröße 58 - das war einmal! Crissy Simon aus der Oberpfalz hat fast 100 Kilo abgenommen. Nach unzähligen Diäten hatte die Sängerin der Gruppe Bauernseufzer einen großen Schritt gewagt: Eine Magenverkleinerung half ihr, das Leben mit ihren Kindern aktiv zu genießen. 👨‍👩‍👦‍👦
📺 Den ganzen Film aus der Reihe "Weibsbilder" von Wir in Bayern in der ARD Mediathek anschauen: https://www.ardmediathek.de/video/wir-in-bayern/crissy-fast-100-kilo-leichter/br-fernsehen/Y3JpZDovL2JyLmRlL3ZpZGVvLzlhYjA4Zjk0LTg4NDEtNGE4Yi04ODZiLWI4ZjBmY2FjODgyZA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a:t>
                      </a:r>
                    </a:p>
                  </a:txBody>
                  <a:tcPr/>
                </a:tc>
                <a:extLst>
                  <a:ext uri="{0D108BD9-81ED-4DB2-BD59-A6C34878D82A}">
                    <a16:rowId xmlns:a16="http://schemas.microsoft.com/office/drawing/2014/main" val="4243772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06:31:23</a:t>
                      </a:r>
                      <a:r>
                        <a:rPr kumimoji="0" lang="de-DE" sz="1000" b="0" i="0" u="none" strike="noStrike" kern="1200" cap="none" spc="0" normalizeH="0" baseline="0" noProof="0">
                          <a:ln>
                            <a:noFill/>
                          </a:ln>
                          <a:solidFill>
                            <a:prstClr val="black"/>
                          </a:solidFill>
                          <a:effectLst/>
                          <a:uLnTx/>
                          <a:uFillTx/>
                          <a:latin typeface="Calibri"/>
                          <a:ea typeface="+mn-ea"/>
                          <a:cs typeface="+mn-cs"/>
                        </a:rPr>
                        <a:t>
 Gerade im Sommer tragen viele Minirock, Hotpants, Spaghettiträger, Sonnenhüte oder gehen bauchfrei: Doch dürfen Touristen in solcher Kleidung Kirchen, Moscheen oder Synagogen betreten? Was gehört sich?
Mehr dazu hier 👇
https://www.br.de/nachrichten/kultur/minirock-hut-und-bauchfrei-was-erlaubt-der-kirchenknigge,TnkQlyY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extLst>
                  <a:ext uri="{0D108BD9-81ED-4DB2-BD59-A6C34878D82A}">
                    <a16:rowId xmlns:a16="http://schemas.microsoft.com/office/drawing/2014/main" val="350658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11:30:02</a:t>
                      </a:r>
                      <a:r>
                        <a:rPr kumimoji="0" lang="de-DE" sz="1000" b="0" i="0" u="none" strike="noStrike" kern="1200" cap="none" spc="0" normalizeH="0" baseline="0" noProof="0">
                          <a:ln>
                            <a:noFill/>
                          </a:ln>
                          <a:solidFill>
                            <a:prstClr val="black"/>
                          </a:solidFill>
                          <a:effectLst/>
                          <a:uLnTx/>
                          <a:uFillTx/>
                          <a:latin typeface="Calibri"/>
                          <a:ea typeface="+mn-ea"/>
                          <a:cs typeface="+mn-cs"/>
                        </a:rPr>
                        <a:t>
 💰 Das sind 61 Euro mehr Bürgergeld im Monat ab Anfang 2024.
Mehr zum neuen Satz: 
https://www.br.de/nachrichten/deutschland-welt/61-euro-mehr-buergergeld-steigt-2024-auf-563-euro,ToJLo0A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a:t>
                      </a:r>
                    </a:p>
                  </a:txBody>
                  <a:tcPr/>
                </a:tc>
                <a:extLst>
                  <a:ext uri="{0D108BD9-81ED-4DB2-BD59-A6C34878D82A}">
                    <a16:rowId xmlns:a16="http://schemas.microsoft.com/office/drawing/2014/main" val="460338430"/>
                  </a:ext>
                </a:extLst>
              </a:tr>
            </a:tbl>
          </a:graphicData>
        </a:graphic>
      </p:graphicFrame>
      <p:sp>
        <p:nvSpPr>
          <p:cNvPr id="4" name="Text Placeholder 3">
            <a:extLst>
              <a:ext uri="{FF2B5EF4-FFF2-40B4-BE49-F238E27FC236}">
                <a16:creationId xmlns:a16="http://schemas.microsoft.com/office/drawing/2014/main" id="{F1EE46D6-70B5-4790-99D5-B3231A1687DF}"/>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642689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3F00-B8C1-4B3E-819D-84073331ED98}"/>
              </a:ext>
            </a:extLst>
          </p:cNvPr>
          <p:cNvSpPr>
            <a:spLocks noGrp="1"/>
          </p:cNvSpPr>
          <p:nvPr>
            <p:ph type="title"/>
          </p:nvPr>
        </p:nvSpPr>
        <p:spPr/>
        <p:txBody>
          <a:bodyPr/>
          <a:lstStyle/>
          <a:p>
            <a:r>
              <a:rPr lang="en-US"/>
              <a:t>Facebook BR-Facebook-Posts – nach Aktiven Nutzern (alle relevanten Profile) | PB Politik+Wirtschaft - 3 of 7</a:t>
            </a:r>
          </a:p>
        </p:txBody>
      </p:sp>
      <p:graphicFrame>
        <p:nvGraphicFramePr>
          <p:cNvPr id="5" name="Table Placeholder 4">
            <a:extLst>
              <a:ext uri="{FF2B5EF4-FFF2-40B4-BE49-F238E27FC236}">
                <a16:creationId xmlns:a16="http://schemas.microsoft.com/office/drawing/2014/main" id="{6A08DAE3-05D5-4EF9-BD72-796012CE861A}"/>
              </a:ext>
            </a:extLst>
          </p:cNvPr>
          <p:cNvGraphicFramePr>
            <a:graphicFrameLocks noGrp="1"/>
          </p:cNvGraphicFramePr>
          <p:nvPr>
            <p:ph type="tbl" sz="quarter" idx="13"/>
            <p:extLst>
              <p:ext uri="{D42A27DB-BD31-4B8C-83A1-F6EECF244321}">
                <p14:modId xmlns:p14="http://schemas.microsoft.com/office/powerpoint/2010/main" val="3990431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633974759"/>
                    </a:ext>
                  </a:extLst>
                </a:gridCol>
                <a:gridCol w="1152144">
                  <a:extLst>
                    <a:ext uri="{9D8B030D-6E8A-4147-A177-3AD203B41FA5}">
                      <a16:colId xmlns:a16="http://schemas.microsoft.com/office/drawing/2014/main" val="823645031"/>
                    </a:ext>
                  </a:extLst>
                </a:gridCol>
                <a:gridCol w="1152144">
                  <a:extLst>
                    <a:ext uri="{9D8B030D-6E8A-4147-A177-3AD203B41FA5}">
                      <a16:colId xmlns:a16="http://schemas.microsoft.com/office/drawing/2014/main" val="3819977843"/>
                    </a:ext>
                  </a:extLst>
                </a:gridCol>
                <a:gridCol w="1152144">
                  <a:extLst>
                    <a:ext uri="{9D8B030D-6E8A-4147-A177-3AD203B41FA5}">
                      <a16:colId xmlns:a16="http://schemas.microsoft.com/office/drawing/2014/main" val="2622732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417594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14:54:44</a:t>
                      </a:r>
                      <a:r>
                        <a:rPr kumimoji="0" lang="de-DE" sz="1000" b="0" i="0" u="none" strike="noStrike" kern="1200" cap="none" spc="0" normalizeH="0" baseline="0" noProof="0">
                          <a:ln>
                            <a:noFill/>
                          </a:ln>
                          <a:solidFill>
                            <a:prstClr val="black"/>
                          </a:solidFill>
                          <a:effectLst/>
                          <a:uLnTx/>
                          <a:uFillTx/>
                          <a:latin typeface="Calibri"/>
                          <a:ea typeface="+mn-ea"/>
                          <a:cs typeface="+mn-cs"/>
                        </a:rPr>
                        <a:t>
 Am Samstag hat sich Aiwangers älterer Bruder Helmut als Verfasser des Textes geoutet. Mehr: https://www.br.de/nachrichten/bayern/knobloch-zu-hetzschrift-affaere-ich-bin-sprachlos-und-entsetzt,To8V6nq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2423</a:t>
                      </a:r>
                    </a:p>
                  </a:txBody>
                  <a:tcPr/>
                </a:tc>
                <a:extLst>
                  <a:ext uri="{0D108BD9-81ED-4DB2-BD59-A6C34878D82A}">
                    <a16:rowId xmlns:a16="http://schemas.microsoft.com/office/drawing/2014/main" val="20272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20:35:53</a:t>
                      </a:r>
                      <a:r>
                        <a:rPr kumimoji="0" lang="de-DE" sz="1000" b="0" i="0" u="none" strike="noStrike" kern="1200" cap="none" spc="0" normalizeH="0" baseline="0" noProof="0">
                          <a:ln>
                            <a:noFill/>
                          </a:ln>
                          <a:solidFill>
                            <a:prstClr val="black"/>
                          </a:solidFill>
                          <a:effectLst/>
                          <a:uLnTx/>
                          <a:uFillTx/>
                          <a:latin typeface="Calibri"/>
                          <a:ea typeface="+mn-ea"/>
                          <a:cs typeface="+mn-cs"/>
                        </a:rPr>
                        <a:t>
 Erst weist Vize-Ministerpräsident Aiwanger die Vorwürfe gegen ihn zurück, dann äußert sich sein Bruder: Er selbst habe zu Schulzeiten das antisemitische Flugblatt verfasst.
https://www.br.de/nachrichten/bayern/aiwanger-ekelhaftes-flugblatt-hat-ein-anderer-verfasst,To3PAcf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extLst>
                  <a:ext uri="{0D108BD9-81ED-4DB2-BD59-A6C34878D82A}">
                    <a16:rowId xmlns:a16="http://schemas.microsoft.com/office/drawing/2014/main" val="216119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17:59:03</a:t>
                      </a:r>
                      <a:r>
                        <a:rPr kumimoji="0" lang="de-DE" sz="1000" b="0" i="0" u="none" strike="noStrike" kern="1200" cap="none" spc="0" normalizeH="0" baseline="0" noProof="0">
                          <a:ln>
                            <a:noFill/>
                          </a:ln>
                          <a:solidFill>
                            <a:prstClr val="black"/>
                          </a:solidFill>
                          <a:effectLst/>
                          <a:uLnTx/>
                          <a:uFillTx/>
                          <a:latin typeface="Calibri"/>
                          <a:ea typeface="+mn-ea"/>
                          <a:cs typeface="+mn-cs"/>
                        </a:rPr>
                        <a:t>
 Ein Doppelname fürs gemeinsame Kind oder für die ganze Familie, statt nur für einen Ehepartner: Das Bundeskabinett hat Änderungen beim Namensrecht beschlossen. ⬇️
https://www.br.de/nachrichten/deutschland-welt/faq-zu-doppelnamen-und-co-mehr-spielraum-beim-familiennamen,TnlUriz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a:t>
                      </a:r>
                    </a:p>
                  </a:txBody>
                  <a:tcPr/>
                </a:tc>
                <a:extLst>
                  <a:ext uri="{0D108BD9-81ED-4DB2-BD59-A6C34878D82A}">
                    <a16:rowId xmlns:a16="http://schemas.microsoft.com/office/drawing/2014/main" val="414076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21:36:10</a:t>
                      </a:r>
                      <a:r>
                        <a:rPr kumimoji="0" lang="de-DE" sz="1000" b="0" i="0" u="none" strike="noStrike" kern="1200" cap="none" spc="0" normalizeH="0" baseline="0" noProof="0">
                          <a:ln>
                            <a:noFill/>
                          </a:ln>
                          <a:solidFill>
                            <a:prstClr val="black"/>
                          </a:solidFill>
                          <a:effectLst/>
                          <a:uLnTx/>
                          <a:uFillTx/>
                          <a:latin typeface="Calibri"/>
                          <a:ea typeface="+mn-ea"/>
                          <a:cs typeface="+mn-cs"/>
                        </a:rPr>
                        <a:t>
 Schwere Gewitter hinterließen in manchen Teilen Südbayerns eine Schneise der Verwüstung. Auch Menschen wurden verletzt.
https://www.br.de/nachrichten/bayern/schaeden-und-verletzte-unwetter-sorgen-fuer-chaos-in-suedbayern,To3ZqjR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1407395989"/>
                  </a:ext>
                </a:extLst>
              </a:tr>
            </a:tbl>
          </a:graphicData>
        </a:graphic>
      </p:graphicFrame>
      <p:sp>
        <p:nvSpPr>
          <p:cNvPr id="4" name="Text Placeholder 3">
            <a:extLst>
              <a:ext uri="{FF2B5EF4-FFF2-40B4-BE49-F238E27FC236}">
                <a16:creationId xmlns:a16="http://schemas.microsoft.com/office/drawing/2014/main" id="{6AD4DB9F-C4AF-4540-B569-F8F1F451E3B0}"/>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921083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7A6CE-8018-448D-903C-3E4BE02128F0}"/>
              </a:ext>
            </a:extLst>
          </p:cNvPr>
          <p:cNvSpPr>
            <a:spLocks noGrp="1"/>
          </p:cNvSpPr>
          <p:nvPr>
            <p:ph type="title"/>
          </p:nvPr>
        </p:nvSpPr>
        <p:spPr/>
        <p:txBody>
          <a:bodyPr/>
          <a:lstStyle/>
          <a:p>
            <a:r>
              <a:rPr lang="en-US"/>
              <a:t>Facebook BR-Facebook-Posts – nach Aktiven Nutzern (alle relevanten Profile) | PB Politik+Wirtschaft - 4 of 7</a:t>
            </a:r>
          </a:p>
        </p:txBody>
      </p:sp>
      <p:graphicFrame>
        <p:nvGraphicFramePr>
          <p:cNvPr id="5" name="Table Placeholder 4">
            <a:extLst>
              <a:ext uri="{FF2B5EF4-FFF2-40B4-BE49-F238E27FC236}">
                <a16:creationId xmlns:a16="http://schemas.microsoft.com/office/drawing/2014/main" id="{06D123E9-5319-4925-B408-C6221A42A455}"/>
              </a:ext>
            </a:extLst>
          </p:cNvPr>
          <p:cNvGraphicFramePr>
            <a:graphicFrameLocks noGrp="1"/>
          </p:cNvGraphicFramePr>
          <p:nvPr>
            <p:ph type="tbl" sz="quarter" idx="13"/>
            <p:extLst>
              <p:ext uri="{D42A27DB-BD31-4B8C-83A1-F6EECF244321}">
                <p14:modId xmlns:p14="http://schemas.microsoft.com/office/powerpoint/2010/main" val="127509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974679435"/>
                    </a:ext>
                  </a:extLst>
                </a:gridCol>
                <a:gridCol w="1152144">
                  <a:extLst>
                    <a:ext uri="{9D8B030D-6E8A-4147-A177-3AD203B41FA5}">
                      <a16:colId xmlns:a16="http://schemas.microsoft.com/office/drawing/2014/main" val="1427031826"/>
                    </a:ext>
                  </a:extLst>
                </a:gridCol>
                <a:gridCol w="1152144">
                  <a:extLst>
                    <a:ext uri="{9D8B030D-6E8A-4147-A177-3AD203B41FA5}">
                      <a16:colId xmlns:a16="http://schemas.microsoft.com/office/drawing/2014/main" val="686050782"/>
                    </a:ext>
                  </a:extLst>
                </a:gridCol>
                <a:gridCol w="1152144">
                  <a:extLst>
                    <a:ext uri="{9D8B030D-6E8A-4147-A177-3AD203B41FA5}">
                      <a16:colId xmlns:a16="http://schemas.microsoft.com/office/drawing/2014/main" val="47801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43048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12:01:03</a:t>
                      </a:r>
                      <a:r>
                        <a:rPr kumimoji="0" lang="de-DE" sz="1000" b="0" i="0" u="none" strike="noStrike" kern="1200" cap="none" spc="0" normalizeH="0" baseline="0" noProof="0">
                          <a:ln>
                            <a:noFill/>
                          </a:ln>
                          <a:solidFill>
                            <a:prstClr val="black"/>
                          </a:solidFill>
                          <a:effectLst/>
                          <a:uLnTx/>
                          <a:uFillTx/>
                          <a:latin typeface="Calibri"/>
                          <a:ea typeface="+mn-ea"/>
                          <a:cs typeface="+mn-cs"/>
                        </a:rPr>
                        <a:t>
 🧳 Wie sind Eure Erfahrungen bislang? 
Mehr dazu: https://www.br.de/nachrichten/bayern/flughafen-muenchen-erneut-bleiben-koffer-liegen,TnjC8rO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extLst>
                  <a:ext uri="{0D108BD9-81ED-4DB2-BD59-A6C34878D82A}">
                    <a16:rowId xmlns:a16="http://schemas.microsoft.com/office/drawing/2014/main" val="123167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13:12:04</a:t>
                      </a:r>
                      <a:r>
                        <a:rPr kumimoji="0" lang="de-DE" sz="1000" b="0" i="0" u="none" strike="noStrike" kern="1200" cap="none" spc="0" normalizeH="0" baseline="0" noProof="0">
                          <a:ln>
                            <a:noFill/>
                          </a:ln>
                          <a:solidFill>
                            <a:prstClr val="black"/>
                          </a:solidFill>
                          <a:effectLst/>
                          <a:uLnTx/>
                          <a:uFillTx/>
                          <a:latin typeface="Calibri"/>
                          <a:ea typeface="+mn-ea"/>
                          <a:cs typeface="+mn-cs"/>
                        </a:rPr>
                        <a:t>
 Tragischer Unfall in Tirol: Am Berg Scheibler hat eine 64-Jährige ihren Bergführer beim Absturz mit in den Tod gerissen.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extLst>
                  <a:ext uri="{0D108BD9-81ED-4DB2-BD59-A6C34878D82A}">
                    <a16:rowId xmlns:a16="http://schemas.microsoft.com/office/drawing/2014/main" val="338355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07:30:02</a:t>
                      </a:r>
                      <a:r>
                        <a:rPr kumimoji="0" lang="de-DE" sz="1000" b="0" i="0" u="none" strike="noStrike" kern="1200" cap="none" spc="0" normalizeH="0" baseline="0" noProof="0">
                          <a:ln>
                            <a:noFill/>
                          </a:ln>
                          <a:solidFill>
                            <a:prstClr val="black"/>
                          </a:solidFill>
                          <a:effectLst/>
                          <a:uLnTx/>
                          <a:uFillTx/>
                          <a:latin typeface="Calibri"/>
                          <a:ea typeface="+mn-ea"/>
                          <a:cs typeface="+mn-cs"/>
                        </a:rPr>
                        <a:t>
 Nach dem Heizungsgesetz hat die Ampel ihr zweites großes Streitthema entschärft.
https://www.br.de/nachrichten/deutschland-welt/ampel-koalition-erzielt-einigung-bei-kindergrundsicherung,ToCJfvf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extLst>
                  <a:ext uri="{0D108BD9-81ED-4DB2-BD59-A6C34878D82A}">
                    <a16:rowId xmlns:a16="http://schemas.microsoft.com/office/drawing/2014/main" val="185210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10:40:26</a:t>
                      </a:r>
                      <a:r>
                        <a:rPr kumimoji="0" lang="de-DE" sz="1000" b="0" i="0" u="none" strike="noStrike" kern="1200" cap="none" spc="0" normalizeH="0" baseline="0" noProof="0">
                          <a:ln>
                            <a:noFill/>
                          </a:ln>
                          <a:solidFill>
                            <a:prstClr val="black"/>
                          </a:solidFill>
                          <a:effectLst/>
                          <a:uLnTx/>
                          <a:uFillTx/>
                          <a:latin typeface="Calibri"/>
                          <a:ea typeface="+mn-ea"/>
                          <a:cs typeface="+mn-cs"/>
                        </a:rPr>
                        <a:t>
 🚜 🚴 "Rücksicht macht Wege breit", lautet das Motto der Kampagne, die der Bayerischer Bauernverband ins Leben gerufen hat, weil es vor allem in der Erntezeit immer wieder zu Konflikten zwischen Landwirten und Radfahrenden komme.
Mehr dazu: https://www.br.de/nachrichten/bayern/aerger-auf-dem-land-bauern-fordern-ruecksicht-von-radlern,Tnr9Uwu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a:t>
                      </a:r>
                    </a:p>
                  </a:txBody>
                  <a:tcPr/>
                </a:tc>
                <a:extLst>
                  <a:ext uri="{0D108BD9-81ED-4DB2-BD59-A6C34878D82A}">
                    <a16:rowId xmlns:a16="http://schemas.microsoft.com/office/drawing/2014/main" val="11192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07:00:39</a:t>
                      </a:r>
                      <a:r>
                        <a:rPr kumimoji="0" lang="de-DE" sz="1000" b="0" i="0" u="none" strike="noStrike" kern="1200" cap="none" spc="0" normalizeH="0" baseline="0" noProof="0">
                          <a:ln>
                            <a:noFill/>
                          </a:ln>
                          <a:solidFill>
                            <a:prstClr val="black"/>
                          </a:solidFill>
                          <a:effectLst/>
                          <a:uLnTx/>
                          <a:uFillTx/>
                          <a:latin typeface="Calibri"/>
                          <a:ea typeface="+mn-ea"/>
                          <a:cs typeface="+mn-cs"/>
                        </a:rPr>
                        <a:t>
 Wer durch Europa mit dem Auto reist, muss sich auch mit verschiedenen Maut-Systemen auseinandersetzen. Welche es wo gibt und was man beachten muss: 
Mehr dazu hier 👇
https://www.br.de/nachrichten/deutschland-welt/autourlaub-in-europa-maut-tipps-fuer-die-sommerferien,TOq7mCb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extLst>
                  <a:ext uri="{0D108BD9-81ED-4DB2-BD59-A6C34878D82A}">
                    <a16:rowId xmlns:a16="http://schemas.microsoft.com/office/drawing/2014/main" val="3930942532"/>
                  </a:ext>
                </a:extLst>
              </a:tr>
            </a:tbl>
          </a:graphicData>
        </a:graphic>
      </p:graphicFrame>
      <p:sp>
        <p:nvSpPr>
          <p:cNvPr id="4" name="Text Placeholder 3">
            <a:extLst>
              <a:ext uri="{FF2B5EF4-FFF2-40B4-BE49-F238E27FC236}">
                <a16:creationId xmlns:a16="http://schemas.microsoft.com/office/drawing/2014/main" id="{0AAD8C46-6004-41F7-B1DB-CDC00650CE76}"/>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036604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8E461-BB42-4651-9B55-465A92E2B13B}"/>
              </a:ext>
            </a:extLst>
          </p:cNvPr>
          <p:cNvSpPr>
            <a:spLocks noGrp="1"/>
          </p:cNvSpPr>
          <p:nvPr>
            <p:ph type="title"/>
          </p:nvPr>
        </p:nvSpPr>
        <p:spPr/>
        <p:txBody>
          <a:bodyPr/>
          <a:lstStyle/>
          <a:p>
            <a:r>
              <a:rPr lang="en-US"/>
              <a:t>Facebook BR-Facebook-Posts – nach Aktiven Nutzern (alle relevanten Profile) | PB Politik+Wirtschaft - 5 of 7</a:t>
            </a:r>
          </a:p>
        </p:txBody>
      </p:sp>
      <p:graphicFrame>
        <p:nvGraphicFramePr>
          <p:cNvPr id="5" name="Table Placeholder 4">
            <a:extLst>
              <a:ext uri="{FF2B5EF4-FFF2-40B4-BE49-F238E27FC236}">
                <a16:creationId xmlns:a16="http://schemas.microsoft.com/office/drawing/2014/main" id="{A04BA89E-4AD0-4472-80C8-3C2DD238A565}"/>
              </a:ext>
            </a:extLst>
          </p:cNvPr>
          <p:cNvGraphicFramePr>
            <a:graphicFrameLocks noGrp="1"/>
          </p:cNvGraphicFramePr>
          <p:nvPr>
            <p:ph type="tbl" sz="quarter" idx="13"/>
            <p:extLst>
              <p:ext uri="{D42A27DB-BD31-4B8C-83A1-F6EECF244321}">
                <p14:modId xmlns:p14="http://schemas.microsoft.com/office/powerpoint/2010/main" val="2708331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449620205"/>
                    </a:ext>
                  </a:extLst>
                </a:gridCol>
                <a:gridCol w="1152144">
                  <a:extLst>
                    <a:ext uri="{9D8B030D-6E8A-4147-A177-3AD203B41FA5}">
                      <a16:colId xmlns:a16="http://schemas.microsoft.com/office/drawing/2014/main" val="3005663723"/>
                    </a:ext>
                  </a:extLst>
                </a:gridCol>
                <a:gridCol w="1152144">
                  <a:extLst>
                    <a:ext uri="{9D8B030D-6E8A-4147-A177-3AD203B41FA5}">
                      <a16:colId xmlns:a16="http://schemas.microsoft.com/office/drawing/2014/main" val="2590603242"/>
                    </a:ext>
                  </a:extLst>
                </a:gridCol>
                <a:gridCol w="1152144">
                  <a:extLst>
                    <a:ext uri="{9D8B030D-6E8A-4147-A177-3AD203B41FA5}">
                      <a16:colId xmlns:a16="http://schemas.microsoft.com/office/drawing/2014/main" val="160792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122800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 - Bayerischer Rundfunk - 2023-08-27 17:03:53</a:t>
                      </a:r>
                      <a:r>
                        <a:rPr kumimoji="0" lang="de-DE" sz="1000" b="0" i="0" u="none" strike="noStrike" kern="1200" cap="none" spc="0" normalizeH="0" baseline="0" noProof="0">
                          <a:ln>
                            <a:noFill/>
                          </a:ln>
                          <a:solidFill>
                            <a:prstClr val="black"/>
                          </a:solidFill>
                          <a:effectLst/>
                          <a:uLnTx/>
                          <a:uFillTx/>
                          <a:latin typeface="Calibri"/>
                          <a:ea typeface="+mn-ea"/>
                          <a:cs typeface="+mn-cs"/>
                        </a:rPr>
                        <a:t>
 Warum ist man auf einmal erwachsen und kann nicht mehr das tun, worauf man Lust hat? Stefan Kaindl aus Friedberg will sich ein Stück Freiheit bewahren - darum verwandelt der Tüftler den Garten für sich und seine Familie in ein großes Abenteuer ... 🏡❣️👨‍👩‍👧‍👧
📺▶️ Mehr aus "Zwischen Spessart und Karwendel" seht ihr samstags um 17.45 Uhr im BR Fernsehen und jederzeit hier: https://1.ard.de/Zwischen-Spessart-und-Karwendel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extLst>
                  <a:ext uri="{0D108BD9-81ED-4DB2-BD59-A6C34878D82A}">
                    <a16:rowId xmlns:a16="http://schemas.microsoft.com/office/drawing/2014/main" val="3028527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09:36:02</a:t>
                      </a:r>
                      <a:r>
                        <a:rPr kumimoji="0" lang="de-DE" sz="1000" b="0" i="0" u="none" strike="noStrike" kern="1200" cap="none" spc="0" normalizeH="0" baseline="0" noProof="0">
                          <a:ln>
                            <a:noFill/>
                          </a:ln>
                          <a:solidFill>
                            <a:prstClr val="black"/>
                          </a:solidFill>
                          <a:effectLst/>
                          <a:uLnTx/>
                          <a:uFillTx/>
                          <a:latin typeface="Calibri"/>
                          <a:ea typeface="+mn-ea"/>
                          <a:cs typeface="+mn-cs"/>
                        </a:rPr>
                        <a:t>
 Seit kurzem lebt und arbeitet auf dem Dreisesselberg ein neuer Wirt - mit einer ungewöhnlichen Biografie: Der 27-Jährige kommt eigentlich aus der Sterneküche. https://www.br.de/nachrichten/bayern/wirt-am-dreisessel-berggasthof-statt-sternekueche,TnwPyPw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extLst>
                  <a:ext uri="{0D108BD9-81ED-4DB2-BD59-A6C34878D82A}">
                    <a16:rowId xmlns:a16="http://schemas.microsoft.com/office/drawing/2014/main" val="64335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11:47:51</a:t>
                      </a:r>
                      <a:r>
                        <a:rPr kumimoji="0" lang="de-DE" sz="1000" b="0" i="0" u="none" strike="noStrike" kern="1200" cap="none" spc="0" normalizeH="0" baseline="0" noProof="0">
                          <a:ln>
                            <a:noFill/>
                          </a:ln>
                          <a:solidFill>
                            <a:prstClr val="black"/>
                          </a:solidFill>
                          <a:effectLst/>
                          <a:uLnTx/>
                          <a:uFillTx/>
                          <a:latin typeface="Calibri"/>
                          <a:ea typeface="+mn-ea"/>
                          <a:cs typeface="+mn-cs"/>
                        </a:rPr>
                        <a:t>
 Hat Hubert Aiwanger als Schüler ein antisemitisches Flugblatt verfasst? Die Opposition fordert den Rücktritt des Wirtschaftsministers für den Fall, dass sich der Vorwurf bestätigt. Die SPD verlangt eine Sondersitzung des Landtags.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extLst>
                  <a:ext uri="{0D108BD9-81ED-4DB2-BD59-A6C34878D82A}">
                    <a16:rowId xmlns:a16="http://schemas.microsoft.com/office/drawing/2014/main" val="2738172825"/>
                  </a:ext>
                </a:extLst>
              </a:tr>
            </a:tbl>
          </a:graphicData>
        </a:graphic>
      </p:graphicFrame>
      <p:sp>
        <p:nvSpPr>
          <p:cNvPr id="4" name="Text Placeholder 3">
            <a:extLst>
              <a:ext uri="{FF2B5EF4-FFF2-40B4-BE49-F238E27FC236}">
                <a16:creationId xmlns:a16="http://schemas.microsoft.com/office/drawing/2014/main" id="{0D8AD885-8460-444F-932F-7D8A4AB6F372}"/>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55976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6C86C-7A23-4A60-8883-A776137F16C0}"/>
              </a:ext>
            </a:extLst>
          </p:cNvPr>
          <p:cNvSpPr>
            <a:spLocks noGrp="1"/>
          </p:cNvSpPr>
          <p:nvPr>
            <p:ph type="title"/>
          </p:nvPr>
        </p:nvSpPr>
        <p:spPr/>
        <p:txBody>
          <a:bodyPr/>
          <a:lstStyle/>
          <a:p>
            <a:r>
              <a:rPr lang="en-US"/>
              <a:t>Facebook BR-Facebook-Posts – nach Aktiven Nutzern (alle relevanten Profile) | PB Politik+Wirtschaft - 6 of 7</a:t>
            </a:r>
          </a:p>
        </p:txBody>
      </p:sp>
      <p:graphicFrame>
        <p:nvGraphicFramePr>
          <p:cNvPr id="5" name="Table Placeholder 4">
            <a:extLst>
              <a:ext uri="{FF2B5EF4-FFF2-40B4-BE49-F238E27FC236}">
                <a16:creationId xmlns:a16="http://schemas.microsoft.com/office/drawing/2014/main" id="{FF692538-40EF-4F4D-A39A-6CFDEBFFB699}"/>
              </a:ext>
            </a:extLst>
          </p:cNvPr>
          <p:cNvGraphicFramePr>
            <a:graphicFrameLocks noGrp="1"/>
          </p:cNvGraphicFramePr>
          <p:nvPr>
            <p:ph type="tbl" sz="quarter" idx="13"/>
            <p:extLst>
              <p:ext uri="{D42A27DB-BD31-4B8C-83A1-F6EECF244321}">
                <p14:modId xmlns:p14="http://schemas.microsoft.com/office/powerpoint/2010/main" val="1830073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705470337"/>
                    </a:ext>
                  </a:extLst>
                </a:gridCol>
                <a:gridCol w="1152144">
                  <a:extLst>
                    <a:ext uri="{9D8B030D-6E8A-4147-A177-3AD203B41FA5}">
                      <a16:colId xmlns:a16="http://schemas.microsoft.com/office/drawing/2014/main" val="2670842631"/>
                    </a:ext>
                  </a:extLst>
                </a:gridCol>
                <a:gridCol w="1152144">
                  <a:extLst>
                    <a:ext uri="{9D8B030D-6E8A-4147-A177-3AD203B41FA5}">
                      <a16:colId xmlns:a16="http://schemas.microsoft.com/office/drawing/2014/main" val="3766733800"/>
                    </a:ext>
                  </a:extLst>
                </a:gridCol>
                <a:gridCol w="1152144">
                  <a:extLst>
                    <a:ext uri="{9D8B030D-6E8A-4147-A177-3AD203B41FA5}">
                      <a16:colId xmlns:a16="http://schemas.microsoft.com/office/drawing/2014/main" val="1969993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2300637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15:27:53</a:t>
                      </a:r>
                      <a:r>
                        <a:rPr kumimoji="0" lang="de-DE" sz="1000" b="0" i="0" u="none" strike="noStrike" kern="1200" cap="none" spc="0" normalizeH="0" baseline="0" noProof="0">
                          <a:ln>
                            <a:noFill/>
                          </a:ln>
                          <a:solidFill>
                            <a:prstClr val="black"/>
                          </a:solidFill>
                          <a:effectLst/>
                          <a:uLnTx/>
                          <a:uFillTx/>
                          <a:latin typeface="Calibri"/>
                          <a:ea typeface="+mn-ea"/>
                          <a:cs typeface="+mn-cs"/>
                        </a:rPr>
                        <a:t>
 Star-Koch Alfons Schuhbeck hat am Mittwoch seine Haftstrafe wegen Steuerhinterziehung angetreten, wie die Leiterin der Justizvollzugsanstalt Landsberg am Lech, Monika Groß, bestätigte. 
Mehr dazu hier 👇
https://www.br.de/nachrichten/bayern/haftstrafe-angetreten-schuhbeck-ist-im-gefaengnis,TjaAUVx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extLst>
                  <a:ext uri="{0D108BD9-81ED-4DB2-BD59-A6C34878D82A}">
                    <a16:rowId xmlns:a16="http://schemas.microsoft.com/office/drawing/2014/main" val="256965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09:30:03</a:t>
                      </a:r>
                      <a:r>
                        <a:rPr kumimoji="0" lang="de-DE" sz="1000" b="0" i="0" u="none" strike="noStrike" kern="1200" cap="none" spc="0" normalizeH="0" baseline="0" noProof="0">
                          <a:ln>
                            <a:noFill/>
                          </a:ln>
                          <a:solidFill>
                            <a:prstClr val="black"/>
                          </a:solidFill>
                          <a:effectLst/>
                          <a:uLnTx/>
                          <a:uFillTx/>
                          <a:latin typeface="Calibri"/>
                          <a:ea typeface="+mn-ea"/>
                          <a:cs typeface="+mn-cs"/>
                        </a:rPr>
                        <a:t>
 Die Maßnahme sei zeitlich befristet und gelte für die Dauer der Proteste der "Letzten Generation" in München.
https://www.br.de/nachrichten/bayern/muenchen-verbietet-klimaaktivisten-mitfuehren-von-sekundenkleber,ToIMQ7b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extLst>
                  <a:ext uri="{0D108BD9-81ED-4DB2-BD59-A6C34878D82A}">
                    <a16:rowId xmlns:a16="http://schemas.microsoft.com/office/drawing/2014/main" val="1297703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11:11:07</a:t>
                      </a:r>
                      <a:r>
                        <a:rPr kumimoji="0" lang="de-DE" sz="1000" b="0" i="0" u="none" strike="noStrike" kern="1200" cap="none" spc="0" normalizeH="0" baseline="0" noProof="0">
                          <a:ln>
                            <a:noFill/>
                          </a:ln>
                          <a:solidFill>
                            <a:prstClr val="black"/>
                          </a:solidFill>
                          <a:effectLst/>
                          <a:uLnTx/>
                          <a:uFillTx/>
                          <a:latin typeface="Calibri"/>
                          <a:ea typeface="+mn-ea"/>
                          <a:cs typeface="+mn-cs"/>
                        </a:rPr>
                        <a:t>
 Am Donnerstag ist noch sommerliches Schwitzen angesagt - doch der Freitag lässt mit örtlichen Unwettern schon den Wetterwechsel erahnen. https://www.br.de/nachrichten/bayern/hitzewelle-in-bayern-geht-mit-gewittern-zu-ende,Tnjz1Lv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extLst>
                  <a:ext uri="{0D108BD9-81ED-4DB2-BD59-A6C34878D82A}">
                    <a16:rowId xmlns:a16="http://schemas.microsoft.com/office/drawing/2014/main" val="380437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10:30:15</a:t>
                      </a:r>
                      <a:r>
                        <a:rPr kumimoji="0" lang="de-DE" sz="1000" b="0" i="0" u="none" strike="noStrike" kern="1200" cap="none" spc="0" normalizeH="0" baseline="0" noProof="0">
                          <a:ln>
                            <a:noFill/>
                          </a:ln>
                          <a:solidFill>
                            <a:prstClr val="black"/>
                          </a:solidFill>
                          <a:effectLst/>
                          <a:uLnTx/>
                          <a:uFillTx/>
                          <a:latin typeface="Calibri"/>
                          <a:ea typeface="+mn-ea"/>
                          <a:cs typeface="+mn-cs"/>
                        </a:rPr>
                        <a:t>
 Nach den Vorwürfen gegen Wirtschaftsminister Aiwanger im Zusammenhang mit einem antisemitischen Flugblatt hat Ministerpräsident Söder die Freien Wähler zu einem Sonder-Koalitionsausschuss einbestellt.
Mehr dazu: https://www.br.de/nachrichten/bayern/soeder-bestellt-aiwanger-ein-sonder-koalitionsausschuss,ToD0ywM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extLst>
                  <a:ext uri="{0D108BD9-81ED-4DB2-BD59-A6C34878D82A}">
                    <a16:rowId xmlns:a16="http://schemas.microsoft.com/office/drawing/2014/main" val="3901671788"/>
                  </a:ext>
                </a:extLst>
              </a:tr>
            </a:tbl>
          </a:graphicData>
        </a:graphic>
      </p:graphicFrame>
      <p:sp>
        <p:nvSpPr>
          <p:cNvPr id="4" name="Text Placeholder 3">
            <a:extLst>
              <a:ext uri="{FF2B5EF4-FFF2-40B4-BE49-F238E27FC236}">
                <a16:creationId xmlns:a16="http://schemas.microsoft.com/office/drawing/2014/main" id="{976FD797-5FE6-4751-A95C-14545DE8AE11}"/>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918243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CD14C-1DDD-41C0-B2F8-4A41E451BE9B}"/>
              </a:ext>
            </a:extLst>
          </p:cNvPr>
          <p:cNvSpPr>
            <a:spLocks noGrp="1"/>
          </p:cNvSpPr>
          <p:nvPr>
            <p:ph type="title"/>
          </p:nvPr>
        </p:nvSpPr>
        <p:spPr/>
        <p:txBody>
          <a:bodyPr/>
          <a:lstStyle/>
          <a:p>
            <a:r>
              <a:rPr lang="en-US"/>
              <a:t>Facebook BR-Facebook-Posts – nach Aktiven Nutzern (alle relevanten Profile) | PB Politik+Wirtschaft - 7 of 7</a:t>
            </a:r>
          </a:p>
        </p:txBody>
      </p:sp>
      <p:graphicFrame>
        <p:nvGraphicFramePr>
          <p:cNvPr id="5" name="Table Placeholder 4">
            <a:extLst>
              <a:ext uri="{FF2B5EF4-FFF2-40B4-BE49-F238E27FC236}">
                <a16:creationId xmlns:a16="http://schemas.microsoft.com/office/drawing/2014/main" id="{CA2FFA9A-2B33-4F73-A37F-2638A3AF02C7}"/>
              </a:ext>
            </a:extLst>
          </p:cNvPr>
          <p:cNvGraphicFramePr>
            <a:graphicFrameLocks noGrp="1"/>
          </p:cNvGraphicFramePr>
          <p:nvPr>
            <p:ph type="tbl" sz="quarter" idx="13"/>
            <p:extLst>
              <p:ext uri="{D42A27DB-BD31-4B8C-83A1-F6EECF244321}">
                <p14:modId xmlns:p14="http://schemas.microsoft.com/office/powerpoint/2010/main" val="3410301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49402103"/>
                    </a:ext>
                  </a:extLst>
                </a:gridCol>
                <a:gridCol w="1152144">
                  <a:extLst>
                    <a:ext uri="{9D8B030D-6E8A-4147-A177-3AD203B41FA5}">
                      <a16:colId xmlns:a16="http://schemas.microsoft.com/office/drawing/2014/main" val="1409349217"/>
                    </a:ext>
                  </a:extLst>
                </a:gridCol>
                <a:gridCol w="1152144">
                  <a:extLst>
                    <a:ext uri="{9D8B030D-6E8A-4147-A177-3AD203B41FA5}">
                      <a16:colId xmlns:a16="http://schemas.microsoft.com/office/drawing/2014/main" val="4189551243"/>
                    </a:ext>
                  </a:extLst>
                </a:gridCol>
                <a:gridCol w="1152144">
                  <a:extLst>
                    <a:ext uri="{9D8B030D-6E8A-4147-A177-3AD203B41FA5}">
                      <a16:colId xmlns:a16="http://schemas.microsoft.com/office/drawing/2014/main" val="2237566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22771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14:45:09</a:t>
                      </a:r>
                      <a:r>
                        <a:rPr kumimoji="0" lang="de-DE" sz="1000" b="0" i="0" u="none" strike="noStrike" kern="1200" cap="none" spc="0" normalizeH="0" baseline="0" noProof="0">
                          <a:ln>
                            <a:noFill/>
                          </a:ln>
                          <a:solidFill>
                            <a:prstClr val="black"/>
                          </a:solidFill>
                          <a:effectLst/>
                          <a:uLnTx/>
                          <a:uFillTx/>
                          <a:latin typeface="Calibri"/>
                          <a:ea typeface="+mn-ea"/>
                          <a:cs typeface="+mn-cs"/>
                        </a:rPr>
                        <a:t>
 Das Selbstbestimmungsgesetz soll laut Gesetzentwurf im November 2024 in Kraft treten. Die endgültige Entscheidung liegt beim Bundestag.
https://www.br.de/nachrichten/deutschland-welt/kabinett-bringt-selbstbestimmungsgesetz-auf-den-weg,Tnk6nMt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extLst>
                  <a:ext uri="{0D108BD9-81ED-4DB2-BD59-A6C34878D82A}">
                    <a16:rowId xmlns:a16="http://schemas.microsoft.com/office/drawing/2014/main" val="220672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19:34:44</a:t>
                      </a:r>
                      <a:r>
                        <a:rPr kumimoji="0" lang="de-DE" sz="1000" b="0" i="0" u="none" strike="noStrike" kern="1200" cap="none" spc="0" normalizeH="0" baseline="0" noProof="0">
                          <a:ln>
                            <a:noFill/>
                          </a:ln>
                          <a:solidFill>
                            <a:prstClr val="black"/>
                          </a:solidFill>
                          <a:effectLst/>
                          <a:uLnTx/>
                          <a:uFillTx/>
                          <a:latin typeface="Calibri"/>
                          <a:ea typeface="+mn-ea"/>
                          <a:cs typeface="+mn-cs"/>
                        </a:rPr>
                        <a:t>
 Der Landrat von Garmisch-Partenkirchen hat nach den Unwettern am Samstagnachmittag am Sonntag den Katastrophenfall ausgerufen. Mehr dazu: https://www.br.de/nachrichten/bayern/hagelkoerner-wie-tennisbaelle-katastrophenfall-in-bad-bayersoien,To967xq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extLst>
                  <a:ext uri="{0D108BD9-81ED-4DB2-BD59-A6C34878D82A}">
                    <a16:rowId xmlns:a16="http://schemas.microsoft.com/office/drawing/2014/main" val="154774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17:33:11</a:t>
                      </a:r>
                      <a:r>
                        <a:rPr kumimoji="0" lang="de-DE" sz="1000" b="0" i="0" u="none" strike="noStrike" kern="1200" cap="none" spc="0" normalizeH="0" baseline="0" noProof="0">
                          <a:ln>
                            <a:noFill/>
                          </a:ln>
                          <a:solidFill>
                            <a:prstClr val="black"/>
                          </a:solidFill>
                          <a:effectLst/>
                          <a:uLnTx/>
                          <a:uFillTx/>
                          <a:latin typeface="Calibri"/>
                          <a:ea typeface="+mn-ea"/>
                          <a:cs typeface="+mn-cs"/>
                        </a:rPr>
                        <a:t>
 Der September bringt einige Neuerungen mit sich: Beispielsweise können Autofahrer und Händler erstmals die KFZ-Zulassung online anmelden. Die Änderungen im Überblick.
https://www.br.de/nachrichten/wirtschaft/das-aendert-sich-im-september-steuer-kfz-zulassung-warntag,TnrMIPG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extLst>
                  <a:ext uri="{0D108BD9-81ED-4DB2-BD59-A6C34878D82A}">
                    <a16:rowId xmlns:a16="http://schemas.microsoft.com/office/drawing/2014/main" val="3635913685"/>
                  </a:ext>
                </a:extLst>
              </a:tr>
            </a:tbl>
          </a:graphicData>
        </a:graphic>
      </p:graphicFrame>
      <p:sp>
        <p:nvSpPr>
          <p:cNvPr id="4" name="Text Placeholder 3">
            <a:extLst>
              <a:ext uri="{FF2B5EF4-FFF2-40B4-BE49-F238E27FC236}">
                <a16:creationId xmlns:a16="http://schemas.microsoft.com/office/drawing/2014/main" id="{1A81402D-5313-42BF-AAD7-00F5D527C0CE}"/>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093137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C887-00C2-4716-9536-A5CC0CFE6EFD}"/>
              </a:ext>
            </a:extLst>
          </p:cNvPr>
          <p:cNvSpPr>
            <a:spLocks noGrp="1"/>
          </p:cNvSpPr>
          <p:nvPr>
            <p:ph type="title"/>
          </p:nvPr>
        </p:nvSpPr>
        <p:spPr/>
        <p:txBody>
          <a:bodyPr/>
          <a:lstStyle/>
          <a:p>
            <a:r>
              <a:rPr lang="en-US"/>
              <a:t>Facebook BR-Facebook-Posts – nach Aktiven Nutzern (BR24) | BR24 NewsOnly - 1 of 6</a:t>
            </a:r>
          </a:p>
        </p:txBody>
      </p:sp>
      <p:graphicFrame>
        <p:nvGraphicFramePr>
          <p:cNvPr id="5" name="Table Placeholder 4">
            <a:extLst>
              <a:ext uri="{FF2B5EF4-FFF2-40B4-BE49-F238E27FC236}">
                <a16:creationId xmlns:a16="http://schemas.microsoft.com/office/drawing/2014/main" id="{422DD9BE-C53E-4A62-B59B-0634CC43A48F}"/>
              </a:ext>
            </a:extLst>
          </p:cNvPr>
          <p:cNvGraphicFramePr>
            <a:graphicFrameLocks noGrp="1"/>
          </p:cNvGraphicFramePr>
          <p:nvPr>
            <p:ph type="tbl" sz="quarter" idx="13"/>
            <p:extLst>
              <p:ext uri="{D42A27DB-BD31-4B8C-83A1-F6EECF244321}">
                <p14:modId xmlns:p14="http://schemas.microsoft.com/office/powerpoint/2010/main" val="350965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944123374"/>
                    </a:ext>
                  </a:extLst>
                </a:gridCol>
                <a:gridCol w="1152144">
                  <a:extLst>
                    <a:ext uri="{9D8B030D-6E8A-4147-A177-3AD203B41FA5}">
                      <a16:colId xmlns:a16="http://schemas.microsoft.com/office/drawing/2014/main" val="1789045074"/>
                    </a:ext>
                  </a:extLst>
                </a:gridCol>
                <a:gridCol w="1152144">
                  <a:extLst>
                    <a:ext uri="{9D8B030D-6E8A-4147-A177-3AD203B41FA5}">
                      <a16:colId xmlns:a16="http://schemas.microsoft.com/office/drawing/2014/main" val="444394772"/>
                    </a:ext>
                  </a:extLst>
                </a:gridCol>
                <a:gridCol w="1152144">
                  <a:extLst>
                    <a:ext uri="{9D8B030D-6E8A-4147-A177-3AD203B41FA5}">
                      <a16:colId xmlns:a16="http://schemas.microsoft.com/office/drawing/2014/main" val="1081164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153897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08:30:04</a:t>
                      </a:r>
                      <a:r>
                        <a:rPr kumimoji="0" lang="de-DE" sz="1000" b="0" i="0" u="none" strike="noStrike" kern="1200" cap="none" spc="0" normalizeH="0" baseline="0" noProof="0">
                          <a:ln>
                            <a:noFill/>
                          </a:ln>
                          <a:solidFill>
                            <a:prstClr val="black"/>
                          </a:solidFill>
                          <a:effectLst/>
                          <a:uLnTx/>
                          <a:uFillTx/>
                          <a:latin typeface="Calibri"/>
                          <a:ea typeface="+mn-ea"/>
                          <a:cs typeface="+mn-cs"/>
                        </a:rPr>
                        <a:t>
 Die Freien Wähler verdanken Aiwanger viel und wissen: Nur mit ihm können sie bei der anstehenden Landtagswahl punkten.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7478</a:t>
                      </a:r>
                    </a:p>
                  </a:txBody>
                  <a:tcPr/>
                </a:tc>
                <a:extLst>
                  <a:ext uri="{0D108BD9-81ED-4DB2-BD59-A6C34878D82A}">
                    <a16:rowId xmlns:a16="http://schemas.microsoft.com/office/drawing/2014/main" val="325946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07:38:37</a:t>
                      </a:r>
                      <a:r>
                        <a:rPr kumimoji="0" lang="de-DE" sz="1000" b="0" i="0" u="none" strike="noStrike" kern="1200" cap="none" spc="0" normalizeH="0" baseline="0" noProof="0">
                          <a:ln>
                            <a:noFill/>
                          </a:ln>
                          <a:solidFill>
                            <a:prstClr val="black"/>
                          </a:solidFill>
                          <a:effectLst/>
                          <a:uLnTx/>
                          <a:uFillTx/>
                          <a:latin typeface="Calibri"/>
                          <a:ea typeface="+mn-ea"/>
                          <a:cs typeface="+mn-cs"/>
                        </a:rPr>
                        <a:t>
 Starkregen, Sturmböen und Hagelkörner haben in Südbayern zu Verwüstungen geführt. Mehrere Menschen wurden verletzt, teils schwer.
https://www.br.de/nachrichten/bayern/massive-unwetter-in-suedbayern-kurz-vor-der-katastrophe,To6WRut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2777</a:t>
                      </a:r>
                    </a:p>
                  </a:txBody>
                  <a:tcPr/>
                </a:tc>
                <a:extLst>
                  <a:ext uri="{0D108BD9-81ED-4DB2-BD59-A6C34878D82A}">
                    <a16:rowId xmlns:a16="http://schemas.microsoft.com/office/drawing/2014/main" val="358654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06:31:23</a:t>
                      </a:r>
                      <a:r>
                        <a:rPr kumimoji="0" lang="de-DE" sz="1000" b="0" i="0" u="none" strike="noStrike" kern="1200" cap="none" spc="0" normalizeH="0" baseline="0" noProof="0">
                          <a:ln>
                            <a:noFill/>
                          </a:ln>
                          <a:solidFill>
                            <a:prstClr val="black"/>
                          </a:solidFill>
                          <a:effectLst/>
                          <a:uLnTx/>
                          <a:uFillTx/>
                          <a:latin typeface="Calibri"/>
                          <a:ea typeface="+mn-ea"/>
                          <a:cs typeface="+mn-cs"/>
                        </a:rPr>
                        <a:t>
 Gerade im Sommer tragen viele Minirock, Hotpants, Spaghettiträger, Sonnenhüte oder gehen bauchfrei: Doch dürfen Touristen in solcher Kleidung Kirchen, Moscheen oder Synagogen betreten? Was gehört sich?
Mehr dazu hier 👇
https://www.br.de/nachrichten/kultur/minirock-hut-und-bauchfrei-was-erlaubt-der-kirchenknigge,TnkQlyY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extLst>
                  <a:ext uri="{0D108BD9-81ED-4DB2-BD59-A6C34878D82A}">
                    <a16:rowId xmlns:a16="http://schemas.microsoft.com/office/drawing/2014/main" val="139283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11:30:02</a:t>
                      </a:r>
                      <a:r>
                        <a:rPr kumimoji="0" lang="de-DE" sz="1000" b="0" i="0" u="none" strike="noStrike" kern="1200" cap="none" spc="0" normalizeH="0" baseline="0" noProof="0">
                          <a:ln>
                            <a:noFill/>
                          </a:ln>
                          <a:solidFill>
                            <a:prstClr val="black"/>
                          </a:solidFill>
                          <a:effectLst/>
                          <a:uLnTx/>
                          <a:uFillTx/>
                          <a:latin typeface="Calibri"/>
                          <a:ea typeface="+mn-ea"/>
                          <a:cs typeface="+mn-cs"/>
                        </a:rPr>
                        <a:t>
 💰 Das sind 61 Euro mehr Bürgergeld im Monat ab Anfang 2024.
Mehr zum neuen Satz: 
https://www.br.de/nachrichten/deutschland-welt/61-euro-mehr-buergergeld-steigt-2024-auf-563-euro,ToJLo0A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a:t>
                      </a:r>
                    </a:p>
                  </a:txBody>
                  <a:tcPr/>
                </a:tc>
                <a:extLst>
                  <a:ext uri="{0D108BD9-81ED-4DB2-BD59-A6C34878D82A}">
                    <a16:rowId xmlns:a16="http://schemas.microsoft.com/office/drawing/2014/main" val="2546700450"/>
                  </a:ext>
                </a:extLst>
              </a:tr>
            </a:tbl>
          </a:graphicData>
        </a:graphic>
      </p:graphicFrame>
      <p:sp>
        <p:nvSpPr>
          <p:cNvPr id="4" name="Text Placeholder 3">
            <a:extLst>
              <a:ext uri="{FF2B5EF4-FFF2-40B4-BE49-F238E27FC236}">
                <a16:creationId xmlns:a16="http://schemas.microsoft.com/office/drawing/2014/main" id="{5D58A876-5C53-4F4E-934F-966DFBC3A5B7}"/>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236328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C5F96-DDA9-40A5-8545-12AC607D6C84}"/>
              </a:ext>
            </a:extLst>
          </p:cNvPr>
          <p:cNvSpPr>
            <a:spLocks noGrp="1"/>
          </p:cNvSpPr>
          <p:nvPr>
            <p:ph type="title"/>
          </p:nvPr>
        </p:nvSpPr>
        <p:spPr/>
        <p:txBody>
          <a:bodyPr/>
          <a:lstStyle/>
          <a:p>
            <a:r>
              <a:rPr lang="en-US"/>
              <a:t>Facebook BR-Facebook-Posts – nach Aktiven Nutzern (BR24) | BR24 NewsOnly - 2 of 6</a:t>
            </a:r>
          </a:p>
        </p:txBody>
      </p:sp>
      <p:graphicFrame>
        <p:nvGraphicFramePr>
          <p:cNvPr id="5" name="Table Placeholder 4">
            <a:extLst>
              <a:ext uri="{FF2B5EF4-FFF2-40B4-BE49-F238E27FC236}">
                <a16:creationId xmlns:a16="http://schemas.microsoft.com/office/drawing/2014/main" id="{C099B444-EB2C-44E4-915C-091FBCF9D216}"/>
              </a:ext>
            </a:extLst>
          </p:cNvPr>
          <p:cNvGraphicFramePr>
            <a:graphicFrameLocks noGrp="1"/>
          </p:cNvGraphicFramePr>
          <p:nvPr>
            <p:ph type="tbl" sz="quarter" idx="13"/>
            <p:extLst>
              <p:ext uri="{D42A27DB-BD31-4B8C-83A1-F6EECF244321}">
                <p14:modId xmlns:p14="http://schemas.microsoft.com/office/powerpoint/2010/main" val="2885338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97285082"/>
                    </a:ext>
                  </a:extLst>
                </a:gridCol>
                <a:gridCol w="1152144">
                  <a:extLst>
                    <a:ext uri="{9D8B030D-6E8A-4147-A177-3AD203B41FA5}">
                      <a16:colId xmlns:a16="http://schemas.microsoft.com/office/drawing/2014/main" val="964853570"/>
                    </a:ext>
                  </a:extLst>
                </a:gridCol>
                <a:gridCol w="1152144">
                  <a:extLst>
                    <a:ext uri="{9D8B030D-6E8A-4147-A177-3AD203B41FA5}">
                      <a16:colId xmlns:a16="http://schemas.microsoft.com/office/drawing/2014/main" val="193007397"/>
                    </a:ext>
                  </a:extLst>
                </a:gridCol>
                <a:gridCol w="1152144">
                  <a:extLst>
                    <a:ext uri="{9D8B030D-6E8A-4147-A177-3AD203B41FA5}">
                      <a16:colId xmlns:a16="http://schemas.microsoft.com/office/drawing/2014/main" val="3241364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162712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14:54:44</a:t>
                      </a:r>
                      <a:r>
                        <a:rPr kumimoji="0" lang="de-DE" sz="1000" b="0" i="0" u="none" strike="noStrike" kern="1200" cap="none" spc="0" normalizeH="0" baseline="0" noProof="0">
                          <a:ln>
                            <a:noFill/>
                          </a:ln>
                          <a:solidFill>
                            <a:prstClr val="black"/>
                          </a:solidFill>
                          <a:effectLst/>
                          <a:uLnTx/>
                          <a:uFillTx/>
                          <a:latin typeface="Calibri"/>
                          <a:ea typeface="+mn-ea"/>
                          <a:cs typeface="+mn-cs"/>
                        </a:rPr>
                        <a:t>
 Am Samstag hat sich Aiwangers älterer Bruder Helmut als Verfasser des Textes geoutet. Mehr: https://www.br.de/nachrichten/bayern/knobloch-zu-hetzschrift-affaere-ich-bin-sprachlos-und-entsetzt,To8V6nq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2423</a:t>
                      </a:r>
                    </a:p>
                  </a:txBody>
                  <a:tcPr/>
                </a:tc>
                <a:extLst>
                  <a:ext uri="{0D108BD9-81ED-4DB2-BD59-A6C34878D82A}">
                    <a16:rowId xmlns:a16="http://schemas.microsoft.com/office/drawing/2014/main" val="266229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20:35:53</a:t>
                      </a:r>
                      <a:r>
                        <a:rPr kumimoji="0" lang="de-DE" sz="1000" b="0" i="0" u="none" strike="noStrike" kern="1200" cap="none" spc="0" normalizeH="0" baseline="0" noProof="0">
                          <a:ln>
                            <a:noFill/>
                          </a:ln>
                          <a:solidFill>
                            <a:prstClr val="black"/>
                          </a:solidFill>
                          <a:effectLst/>
                          <a:uLnTx/>
                          <a:uFillTx/>
                          <a:latin typeface="Calibri"/>
                          <a:ea typeface="+mn-ea"/>
                          <a:cs typeface="+mn-cs"/>
                        </a:rPr>
                        <a:t>
 Erst weist Vize-Ministerpräsident Aiwanger die Vorwürfe gegen ihn zurück, dann äußert sich sein Bruder: Er selbst habe zu Schulzeiten das antisemitische Flugblatt verfasst.
https://www.br.de/nachrichten/bayern/aiwanger-ekelhaftes-flugblatt-hat-ein-anderer-verfasst,To3PAcf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extLst>
                  <a:ext uri="{0D108BD9-81ED-4DB2-BD59-A6C34878D82A}">
                    <a16:rowId xmlns:a16="http://schemas.microsoft.com/office/drawing/2014/main" val="363621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17:59:03</a:t>
                      </a:r>
                      <a:r>
                        <a:rPr kumimoji="0" lang="de-DE" sz="1000" b="0" i="0" u="none" strike="noStrike" kern="1200" cap="none" spc="0" normalizeH="0" baseline="0" noProof="0">
                          <a:ln>
                            <a:noFill/>
                          </a:ln>
                          <a:solidFill>
                            <a:prstClr val="black"/>
                          </a:solidFill>
                          <a:effectLst/>
                          <a:uLnTx/>
                          <a:uFillTx/>
                          <a:latin typeface="Calibri"/>
                          <a:ea typeface="+mn-ea"/>
                          <a:cs typeface="+mn-cs"/>
                        </a:rPr>
                        <a:t>
 Ein Doppelname fürs gemeinsame Kind oder für die ganze Familie, statt nur für einen Ehepartner: Das Bundeskabinett hat Änderungen beim Namensrecht beschlossen. ⬇️
https://www.br.de/nachrichten/deutschland-welt/faq-zu-doppelnamen-und-co-mehr-spielraum-beim-familiennamen,TnlUriz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a:t>
                      </a:r>
                    </a:p>
                  </a:txBody>
                  <a:tcPr/>
                </a:tc>
                <a:extLst>
                  <a:ext uri="{0D108BD9-81ED-4DB2-BD59-A6C34878D82A}">
                    <a16:rowId xmlns:a16="http://schemas.microsoft.com/office/drawing/2014/main" val="3534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21:36:10</a:t>
                      </a:r>
                      <a:r>
                        <a:rPr kumimoji="0" lang="de-DE" sz="1000" b="0" i="0" u="none" strike="noStrike" kern="1200" cap="none" spc="0" normalizeH="0" baseline="0" noProof="0">
                          <a:ln>
                            <a:noFill/>
                          </a:ln>
                          <a:solidFill>
                            <a:prstClr val="black"/>
                          </a:solidFill>
                          <a:effectLst/>
                          <a:uLnTx/>
                          <a:uFillTx/>
                          <a:latin typeface="Calibri"/>
                          <a:ea typeface="+mn-ea"/>
                          <a:cs typeface="+mn-cs"/>
                        </a:rPr>
                        <a:t>
 Schwere Gewitter hinterließen in manchen Teilen Südbayerns eine Schneise der Verwüstung. Auch Menschen wurden verletzt.
https://www.br.de/nachrichten/bayern/schaeden-und-verletzte-unwetter-sorgen-fuer-chaos-in-suedbayern,To3ZqjR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2574532379"/>
                  </a:ext>
                </a:extLst>
              </a:tr>
            </a:tbl>
          </a:graphicData>
        </a:graphic>
      </p:graphicFrame>
      <p:sp>
        <p:nvSpPr>
          <p:cNvPr id="4" name="Text Placeholder 3">
            <a:extLst>
              <a:ext uri="{FF2B5EF4-FFF2-40B4-BE49-F238E27FC236}">
                <a16:creationId xmlns:a16="http://schemas.microsoft.com/office/drawing/2014/main" id="{AE697C37-2C93-457E-ABEA-27E5C7B542A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248480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5BC30-9023-44ED-8CCA-C01D5BEA9FC4}"/>
              </a:ext>
            </a:extLst>
          </p:cNvPr>
          <p:cNvSpPr>
            <a:spLocks noGrp="1"/>
          </p:cNvSpPr>
          <p:nvPr>
            <p:ph type="title"/>
          </p:nvPr>
        </p:nvSpPr>
        <p:spPr/>
        <p:txBody>
          <a:bodyPr/>
          <a:lstStyle/>
          <a:p>
            <a:r>
              <a:rPr lang="en-US"/>
              <a:t>Facebook BR-Facebook-Posts – nach Aktiven Nutzern (BR24) | BR24 NewsOnly - 3 of 6</a:t>
            </a:r>
          </a:p>
        </p:txBody>
      </p:sp>
      <p:graphicFrame>
        <p:nvGraphicFramePr>
          <p:cNvPr id="5" name="Table Placeholder 4">
            <a:extLst>
              <a:ext uri="{FF2B5EF4-FFF2-40B4-BE49-F238E27FC236}">
                <a16:creationId xmlns:a16="http://schemas.microsoft.com/office/drawing/2014/main" id="{B3B02F1D-B7C4-4C3E-8349-862311C4593C}"/>
              </a:ext>
            </a:extLst>
          </p:cNvPr>
          <p:cNvGraphicFramePr>
            <a:graphicFrameLocks noGrp="1"/>
          </p:cNvGraphicFramePr>
          <p:nvPr>
            <p:ph type="tbl" sz="quarter" idx="13"/>
            <p:extLst>
              <p:ext uri="{D42A27DB-BD31-4B8C-83A1-F6EECF244321}">
                <p14:modId xmlns:p14="http://schemas.microsoft.com/office/powerpoint/2010/main" val="2433657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13475159"/>
                    </a:ext>
                  </a:extLst>
                </a:gridCol>
                <a:gridCol w="1152144">
                  <a:extLst>
                    <a:ext uri="{9D8B030D-6E8A-4147-A177-3AD203B41FA5}">
                      <a16:colId xmlns:a16="http://schemas.microsoft.com/office/drawing/2014/main" val="3796404957"/>
                    </a:ext>
                  </a:extLst>
                </a:gridCol>
                <a:gridCol w="1152144">
                  <a:extLst>
                    <a:ext uri="{9D8B030D-6E8A-4147-A177-3AD203B41FA5}">
                      <a16:colId xmlns:a16="http://schemas.microsoft.com/office/drawing/2014/main" val="2925263736"/>
                    </a:ext>
                  </a:extLst>
                </a:gridCol>
                <a:gridCol w="1152144">
                  <a:extLst>
                    <a:ext uri="{9D8B030D-6E8A-4147-A177-3AD203B41FA5}">
                      <a16:colId xmlns:a16="http://schemas.microsoft.com/office/drawing/2014/main" val="221529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108985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12:01:03</a:t>
                      </a:r>
                      <a:r>
                        <a:rPr kumimoji="0" lang="de-DE" sz="1000" b="0" i="0" u="none" strike="noStrike" kern="1200" cap="none" spc="0" normalizeH="0" baseline="0" noProof="0">
                          <a:ln>
                            <a:noFill/>
                          </a:ln>
                          <a:solidFill>
                            <a:prstClr val="black"/>
                          </a:solidFill>
                          <a:effectLst/>
                          <a:uLnTx/>
                          <a:uFillTx/>
                          <a:latin typeface="Calibri"/>
                          <a:ea typeface="+mn-ea"/>
                          <a:cs typeface="+mn-cs"/>
                        </a:rPr>
                        <a:t>
 🧳 Wie sind Eure Erfahrungen bislang? 
Mehr dazu: https://www.br.de/nachrichten/bayern/flughafen-muenchen-erneut-bleiben-koffer-liegen,TnjC8rO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extLst>
                  <a:ext uri="{0D108BD9-81ED-4DB2-BD59-A6C34878D82A}">
                    <a16:rowId xmlns:a16="http://schemas.microsoft.com/office/drawing/2014/main" val="293522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13:12:04</a:t>
                      </a:r>
                      <a:r>
                        <a:rPr kumimoji="0" lang="de-DE" sz="1000" b="0" i="0" u="none" strike="noStrike" kern="1200" cap="none" spc="0" normalizeH="0" baseline="0" noProof="0">
                          <a:ln>
                            <a:noFill/>
                          </a:ln>
                          <a:solidFill>
                            <a:prstClr val="black"/>
                          </a:solidFill>
                          <a:effectLst/>
                          <a:uLnTx/>
                          <a:uFillTx/>
                          <a:latin typeface="Calibri"/>
                          <a:ea typeface="+mn-ea"/>
                          <a:cs typeface="+mn-cs"/>
                        </a:rPr>
                        <a:t>
 Tragischer Unfall in Tirol: Am Berg Scheibler hat eine 64-Jährige ihren Bergführer beim Absturz mit in den Tod gerissen.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extLst>
                  <a:ext uri="{0D108BD9-81ED-4DB2-BD59-A6C34878D82A}">
                    <a16:rowId xmlns:a16="http://schemas.microsoft.com/office/drawing/2014/main" val="282224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07:30:02</a:t>
                      </a:r>
                      <a:r>
                        <a:rPr kumimoji="0" lang="de-DE" sz="1000" b="0" i="0" u="none" strike="noStrike" kern="1200" cap="none" spc="0" normalizeH="0" baseline="0" noProof="0">
                          <a:ln>
                            <a:noFill/>
                          </a:ln>
                          <a:solidFill>
                            <a:prstClr val="black"/>
                          </a:solidFill>
                          <a:effectLst/>
                          <a:uLnTx/>
                          <a:uFillTx/>
                          <a:latin typeface="Calibri"/>
                          <a:ea typeface="+mn-ea"/>
                          <a:cs typeface="+mn-cs"/>
                        </a:rPr>
                        <a:t>
 Nach dem Heizungsgesetz hat die Ampel ihr zweites großes Streitthema entschärft.
https://www.br.de/nachrichten/deutschland-welt/ampel-koalition-erzielt-einigung-bei-kindergrundsicherung,ToCJfvf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extLst>
                  <a:ext uri="{0D108BD9-81ED-4DB2-BD59-A6C34878D82A}">
                    <a16:rowId xmlns:a16="http://schemas.microsoft.com/office/drawing/2014/main" val="105675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10:40:26</a:t>
                      </a:r>
                      <a:r>
                        <a:rPr kumimoji="0" lang="de-DE" sz="1000" b="0" i="0" u="none" strike="noStrike" kern="1200" cap="none" spc="0" normalizeH="0" baseline="0" noProof="0">
                          <a:ln>
                            <a:noFill/>
                          </a:ln>
                          <a:solidFill>
                            <a:prstClr val="black"/>
                          </a:solidFill>
                          <a:effectLst/>
                          <a:uLnTx/>
                          <a:uFillTx/>
                          <a:latin typeface="Calibri"/>
                          <a:ea typeface="+mn-ea"/>
                          <a:cs typeface="+mn-cs"/>
                        </a:rPr>
                        <a:t>
 🚜 🚴 "Rücksicht macht Wege breit", lautet das Motto der Kampagne, die der Bayerischer Bauernverband ins Leben gerufen hat, weil es vor allem in der Erntezeit immer wieder zu Konflikten zwischen Landwirten und Radfahrenden komme.
Mehr dazu: https://www.br.de/nachrichten/bayern/aerger-auf-dem-land-bauern-fordern-ruecksicht-von-radlern,Tnr9Uwu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a:t>
                      </a:r>
                    </a:p>
                  </a:txBody>
                  <a:tcPr/>
                </a:tc>
                <a:extLst>
                  <a:ext uri="{0D108BD9-81ED-4DB2-BD59-A6C34878D82A}">
                    <a16:rowId xmlns:a16="http://schemas.microsoft.com/office/drawing/2014/main" val="258509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07:00:39</a:t>
                      </a:r>
                      <a:r>
                        <a:rPr kumimoji="0" lang="de-DE" sz="1000" b="0" i="0" u="none" strike="noStrike" kern="1200" cap="none" spc="0" normalizeH="0" baseline="0" noProof="0">
                          <a:ln>
                            <a:noFill/>
                          </a:ln>
                          <a:solidFill>
                            <a:prstClr val="black"/>
                          </a:solidFill>
                          <a:effectLst/>
                          <a:uLnTx/>
                          <a:uFillTx/>
                          <a:latin typeface="Calibri"/>
                          <a:ea typeface="+mn-ea"/>
                          <a:cs typeface="+mn-cs"/>
                        </a:rPr>
                        <a:t>
 Wer durch Europa mit dem Auto reist, muss sich auch mit verschiedenen Maut-Systemen auseinandersetzen. Welche es wo gibt und was man beachten muss: 
Mehr dazu hier 👇
https://www.br.de/nachrichten/deutschland-welt/autourlaub-in-europa-maut-tipps-fuer-die-sommerferien,TOq7mCb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extLst>
                  <a:ext uri="{0D108BD9-81ED-4DB2-BD59-A6C34878D82A}">
                    <a16:rowId xmlns:a16="http://schemas.microsoft.com/office/drawing/2014/main" val="1693389128"/>
                  </a:ext>
                </a:extLst>
              </a:tr>
            </a:tbl>
          </a:graphicData>
        </a:graphic>
      </p:graphicFrame>
      <p:sp>
        <p:nvSpPr>
          <p:cNvPr id="4" name="Text Placeholder 3">
            <a:extLst>
              <a:ext uri="{FF2B5EF4-FFF2-40B4-BE49-F238E27FC236}">
                <a16:creationId xmlns:a16="http://schemas.microsoft.com/office/drawing/2014/main" id="{F6C4D629-08FA-4D97-AD2F-1BAF45EF1ED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792909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4ADAD-CC60-4CFE-BEAE-945DE9D707AE}"/>
              </a:ext>
            </a:extLst>
          </p:cNvPr>
          <p:cNvSpPr>
            <a:spLocks noGrp="1"/>
          </p:cNvSpPr>
          <p:nvPr>
            <p:ph type="title"/>
          </p:nvPr>
        </p:nvSpPr>
        <p:spPr/>
        <p:txBody>
          <a:bodyPr/>
          <a:lstStyle/>
          <a:p>
            <a:r>
              <a:rPr lang="en-US"/>
              <a:t>Facebook BR-Facebook-Posts – nach Aktiven Nutzern (BR24) | BR24 NewsOnly - 4 of 6</a:t>
            </a:r>
          </a:p>
        </p:txBody>
      </p:sp>
      <p:graphicFrame>
        <p:nvGraphicFramePr>
          <p:cNvPr id="5" name="Table Placeholder 4">
            <a:extLst>
              <a:ext uri="{FF2B5EF4-FFF2-40B4-BE49-F238E27FC236}">
                <a16:creationId xmlns:a16="http://schemas.microsoft.com/office/drawing/2014/main" id="{2E3FEEFA-E428-4141-88CC-B1ACF34269C3}"/>
              </a:ext>
            </a:extLst>
          </p:cNvPr>
          <p:cNvGraphicFramePr>
            <a:graphicFrameLocks noGrp="1"/>
          </p:cNvGraphicFramePr>
          <p:nvPr>
            <p:ph type="tbl" sz="quarter" idx="13"/>
            <p:extLst>
              <p:ext uri="{D42A27DB-BD31-4B8C-83A1-F6EECF244321}">
                <p14:modId xmlns:p14="http://schemas.microsoft.com/office/powerpoint/2010/main" val="288092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115899571"/>
                    </a:ext>
                  </a:extLst>
                </a:gridCol>
                <a:gridCol w="1152144">
                  <a:extLst>
                    <a:ext uri="{9D8B030D-6E8A-4147-A177-3AD203B41FA5}">
                      <a16:colId xmlns:a16="http://schemas.microsoft.com/office/drawing/2014/main" val="2992806069"/>
                    </a:ext>
                  </a:extLst>
                </a:gridCol>
                <a:gridCol w="1152144">
                  <a:extLst>
                    <a:ext uri="{9D8B030D-6E8A-4147-A177-3AD203B41FA5}">
                      <a16:colId xmlns:a16="http://schemas.microsoft.com/office/drawing/2014/main" val="4249424385"/>
                    </a:ext>
                  </a:extLst>
                </a:gridCol>
                <a:gridCol w="1152144">
                  <a:extLst>
                    <a:ext uri="{9D8B030D-6E8A-4147-A177-3AD203B41FA5}">
                      <a16:colId xmlns:a16="http://schemas.microsoft.com/office/drawing/2014/main" val="2853317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3232625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09:36:02</a:t>
                      </a:r>
                      <a:r>
                        <a:rPr kumimoji="0" lang="de-DE" sz="1000" b="0" i="0" u="none" strike="noStrike" kern="1200" cap="none" spc="0" normalizeH="0" baseline="0" noProof="0">
                          <a:ln>
                            <a:noFill/>
                          </a:ln>
                          <a:solidFill>
                            <a:prstClr val="black"/>
                          </a:solidFill>
                          <a:effectLst/>
                          <a:uLnTx/>
                          <a:uFillTx/>
                          <a:latin typeface="Calibri"/>
                          <a:ea typeface="+mn-ea"/>
                          <a:cs typeface="+mn-cs"/>
                        </a:rPr>
                        <a:t>
 Seit kurzem lebt und arbeitet auf dem Dreisesselberg ein neuer Wirt - mit einer ungewöhnlichen Biografie: Der 27-Jährige kommt eigentlich aus der Sterneküche. https://www.br.de/nachrichten/bayern/wirt-am-dreisessel-berggasthof-statt-sternekueche,TnwPyPw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extLst>
                  <a:ext uri="{0D108BD9-81ED-4DB2-BD59-A6C34878D82A}">
                    <a16:rowId xmlns:a16="http://schemas.microsoft.com/office/drawing/2014/main" val="412317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11:47:51</a:t>
                      </a:r>
                      <a:r>
                        <a:rPr kumimoji="0" lang="de-DE" sz="1000" b="0" i="0" u="none" strike="noStrike" kern="1200" cap="none" spc="0" normalizeH="0" baseline="0" noProof="0">
                          <a:ln>
                            <a:noFill/>
                          </a:ln>
                          <a:solidFill>
                            <a:prstClr val="black"/>
                          </a:solidFill>
                          <a:effectLst/>
                          <a:uLnTx/>
                          <a:uFillTx/>
                          <a:latin typeface="Calibri"/>
                          <a:ea typeface="+mn-ea"/>
                          <a:cs typeface="+mn-cs"/>
                        </a:rPr>
                        <a:t>
 Hat Hubert Aiwanger als Schüler ein antisemitisches Flugblatt verfasst? Die Opposition fordert den Rücktritt des Wirtschaftsministers für den Fall, dass sich der Vorwurf bestätigt. Die SPD verlangt eine Sondersitzung des Landtags.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extLst>
                  <a:ext uri="{0D108BD9-81ED-4DB2-BD59-A6C34878D82A}">
                    <a16:rowId xmlns:a16="http://schemas.microsoft.com/office/drawing/2014/main" val="422803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15:27:53</a:t>
                      </a:r>
                      <a:r>
                        <a:rPr kumimoji="0" lang="de-DE" sz="1000" b="0" i="0" u="none" strike="noStrike" kern="1200" cap="none" spc="0" normalizeH="0" baseline="0" noProof="0">
                          <a:ln>
                            <a:noFill/>
                          </a:ln>
                          <a:solidFill>
                            <a:prstClr val="black"/>
                          </a:solidFill>
                          <a:effectLst/>
                          <a:uLnTx/>
                          <a:uFillTx/>
                          <a:latin typeface="Calibri"/>
                          <a:ea typeface="+mn-ea"/>
                          <a:cs typeface="+mn-cs"/>
                        </a:rPr>
                        <a:t>
 Star-Koch Alfons Schuhbeck hat am Mittwoch seine Haftstrafe wegen Steuerhinterziehung angetreten, wie die Leiterin der Justizvollzugsanstalt Landsberg am Lech, Monika Groß, bestätigte. 
Mehr dazu hier 👇
https://www.br.de/nachrichten/bayern/haftstrafe-angetreten-schuhbeck-ist-im-gefaengnis,TjaAUVx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extLst>
                  <a:ext uri="{0D108BD9-81ED-4DB2-BD59-A6C34878D82A}">
                    <a16:rowId xmlns:a16="http://schemas.microsoft.com/office/drawing/2014/main" val="238780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09:30:03</a:t>
                      </a:r>
                      <a:r>
                        <a:rPr kumimoji="0" lang="de-DE" sz="1000" b="0" i="0" u="none" strike="noStrike" kern="1200" cap="none" spc="0" normalizeH="0" baseline="0" noProof="0">
                          <a:ln>
                            <a:noFill/>
                          </a:ln>
                          <a:solidFill>
                            <a:prstClr val="black"/>
                          </a:solidFill>
                          <a:effectLst/>
                          <a:uLnTx/>
                          <a:uFillTx/>
                          <a:latin typeface="Calibri"/>
                          <a:ea typeface="+mn-ea"/>
                          <a:cs typeface="+mn-cs"/>
                        </a:rPr>
                        <a:t>
 Die Maßnahme sei zeitlich befristet und gelte für die Dauer der Proteste der "Letzten Generation" in München.
https://www.br.de/nachrichten/bayern/muenchen-verbietet-klimaaktivisten-mitfuehren-von-sekundenkleber,ToIMQ7b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extLst>
                  <a:ext uri="{0D108BD9-81ED-4DB2-BD59-A6C34878D82A}">
                    <a16:rowId xmlns:a16="http://schemas.microsoft.com/office/drawing/2014/main" val="707425040"/>
                  </a:ext>
                </a:extLst>
              </a:tr>
            </a:tbl>
          </a:graphicData>
        </a:graphic>
      </p:graphicFrame>
      <p:sp>
        <p:nvSpPr>
          <p:cNvPr id="4" name="Text Placeholder 3">
            <a:extLst>
              <a:ext uri="{FF2B5EF4-FFF2-40B4-BE49-F238E27FC236}">
                <a16:creationId xmlns:a16="http://schemas.microsoft.com/office/drawing/2014/main" id="{8917429E-2BD3-4D17-AFA8-7C5AFCE921BE}"/>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566514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AE081-6B6C-4646-9F47-CA44156F4F90}"/>
              </a:ext>
            </a:extLst>
          </p:cNvPr>
          <p:cNvSpPr>
            <a:spLocks noGrp="1"/>
          </p:cNvSpPr>
          <p:nvPr>
            <p:ph type="title"/>
          </p:nvPr>
        </p:nvSpPr>
        <p:spPr/>
        <p:txBody>
          <a:bodyPr/>
          <a:lstStyle/>
          <a:p>
            <a:r>
              <a:rPr lang="en-US"/>
              <a:t>Facebook BR-Facebook-Posts – nach Aktiven Nutzern (BR24) | BR24 NewsOnly - 5 of 6</a:t>
            </a:r>
          </a:p>
        </p:txBody>
      </p:sp>
      <p:graphicFrame>
        <p:nvGraphicFramePr>
          <p:cNvPr id="5" name="Table Placeholder 4">
            <a:extLst>
              <a:ext uri="{FF2B5EF4-FFF2-40B4-BE49-F238E27FC236}">
                <a16:creationId xmlns:a16="http://schemas.microsoft.com/office/drawing/2014/main" id="{6F7BC6FB-EACA-452A-8739-E2EAA0F4B5B0}"/>
              </a:ext>
            </a:extLst>
          </p:cNvPr>
          <p:cNvGraphicFramePr>
            <a:graphicFrameLocks noGrp="1"/>
          </p:cNvGraphicFramePr>
          <p:nvPr>
            <p:ph type="tbl" sz="quarter" idx="13"/>
            <p:extLst>
              <p:ext uri="{D42A27DB-BD31-4B8C-83A1-F6EECF244321}">
                <p14:modId xmlns:p14="http://schemas.microsoft.com/office/powerpoint/2010/main" val="647683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4076522913"/>
                    </a:ext>
                  </a:extLst>
                </a:gridCol>
                <a:gridCol w="1152144">
                  <a:extLst>
                    <a:ext uri="{9D8B030D-6E8A-4147-A177-3AD203B41FA5}">
                      <a16:colId xmlns:a16="http://schemas.microsoft.com/office/drawing/2014/main" val="853644768"/>
                    </a:ext>
                  </a:extLst>
                </a:gridCol>
                <a:gridCol w="1152144">
                  <a:extLst>
                    <a:ext uri="{9D8B030D-6E8A-4147-A177-3AD203B41FA5}">
                      <a16:colId xmlns:a16="http://schemas.microsoft.com/office/drawing/2014/main" val="443265609"/>
                    </a:ext>
                  </a:extLst>
                </a:gridCol>
                <a:gridCol w="1152144">
                  <a:extLst>
                    <a:ext uri="{9D8B030D-6E8A-4147-A177-3AD203B41FA5}">
                      <a16:colId xmlns:a16="http://schemas.microsoft.com/office/drawing/2014/main" val="3002759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413426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11:11:07</a:t>
                      </a:r>
                      <a:r>
                        <a:rPr kumimoji="0" lang="de-DE" sz="1000" b="0" i="0" u="none" strike="noStrike" kern="1200" cap="none" spc="0" normalizeH="0" baseline="0" noProof="0">
                          <a:ln>
                            <a:noFill/>
                          </a:ln>
                          <a:solidFill>
                            <a:prstClr val="black"/>
                          </a:solidFill>
                          <a:effectLst/>
                          <a:uLnTx/>
                          <a:uFillTx/>
                          <a:latin typeface="Calibri"/>
                          <a:ea typeface="+mn-ea"/>
                          <a:cs typeface="+mn-cs"/>
                        </a:rPr>
                        <a:t>
 Am Donnerstag ist noch sommerliches Schwitzen angesagt - doch der Freitag lässt mit örtlichen Unwettern schon den Wetterwechsel erahnen. https://www.br.de/nachrichten/bayern/hitzewelle-in-bayern-geht-mit-gewittern-zu-ende,Tnjz1Lv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extLst>
                  <a:ext uri="{0D108BD9-81ED-4DB2-BD59-A6C34878D82A}">
                    <a16:rowId xmlns:a16="http://schemas.microsoft.com/office/drawing/2014/main" val="382094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10:30:15</a:t>
                      </a:r>
                      <a:r>
                        <a:rPr kumimoji="0" lang="de-DE" sz="1000" b="0" i="0" u="none" strike="noStrike" kern="1200" cap="none" spc="0" normalizeH="0" baseline="0" noProof="0">
                          <a:ln>
                            <a:noFill/>
                          </a:ln>
                          <a:solidFill>
                            <a:prstClr val="black"/>
                          </a:solidFill>
                          <a:effectLst/>
                          <a:uLnTx/>
                          <a:uFillTx/>
                          <a:latin typeface="Calibri"/>
                          <a:ea typeface="+mn-ea"/>
                          <a:cs typeface="+mn-cs"/>
                        </a:rPr>
                        <a:t>
 Nach den Vorwürfen gegen Wirtschaftsminister Aiwanger im Zusammenhang mit einem antisemitischen Flugblatt hat Ministerpräsident Söder die Freien Wähler zu einem Sonder-Koalitionsausschuss einbestellt.
Mehr dazu: https://www.br.de/nachrichten/bayern/soeder-bestellt-aiwanger-ein-sonder-koalitionsausschuss,ToD0ywM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extLst>
                  <a:ext uri="{0D108BD9-81ED-4DB2-BD59-A6C34878D82A}">
                    <a16:rowId xmlns:a16="http://schemas.microsoft.com/office/drawing/2014/main" val="386378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14:45:09</a:t>
                      </a:r>
                      <a:r>
                        <a:rPr kumimoji="0" lang="de-DE" sz="1000" b="0" i="0" u="none" strike="noStrike" kern="1200" cap="none" spc="0" normalizeH="0" baseline="0" noProof="0">
                          <a:ln>
                            <a:noFill/>
                          </a:ln>
                          <a:solidFill>
                            <a:prstClr val="black"/>
                          </a:solidFill>
                          <a:effectLst/>
                          <a:uLnTx/>
                          <a:uFillTx/>
                          <a:latin typeface="Calibri"/>
                          <a:ea typeface="+mn-ea"/>
                          <a:cs typeface="+mn-cs"/>
                        </a:rPr>
                        <a:t>
 Das Selbstbestimmungsgesetz soll laut Gesetzentwurf im November 2024 in Kraft treten. Die endgültige Entscheidung liegt beim Bundestag.
https://www.br.de/nachrichten/deutschland-welt/kabinett-bringt-selbstbestimmungsgesetz-auf-den-weg,Tnk6nMt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extLst>
                  <a:ext uri="{0D108BD9-81ED-4DB2-BD59-A6C34878D82A}">
                    <a16:rowId xmlns:a16="http://schemas.microsoft.com/office/drawing/2014/main" val="329466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19:34:44</a:t>
                      </a:r>
                      <a:r>
                        <a:rPr kumimoji="0" lang="de-DE" sz="1000" b="0" i="0" u="none" strike="noStrike" kern="1200" cap="none" spc="0" normalizeH="0" baseline="0" noProof="0">
                          <a:ln>
                            <a:noFill/>
                          </a:ln>
                          <a:solidFill>
                            <a:prstClr val="black"/>
                          </a:solidFill>
                          <a:effectLst/>
                          <a:uLnTx/>
                          <a:uFillTx/>
                          <a:latin typeface="Calibri"/>
                          <a:ea typeface="+mn-ea"/>
                          <a:cs typeface="+mn-cs"/>
                        </a:rPr>
                        <a:t>
 Der Landrat von Garmisch-Partenkirchen hat nach den Unwettern am Samstagnachmittag am Sonntag den Katastrophenfall ausgerufen. Mehr dazu: https://www.br.de/nachrichten/bayern/hagelkoerner-wie-tennisbaelle-katastrophenfall-in-bad-bayersoien,To967xq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extLst>
                  <a:ext uri="{0D108BD9-81ED-4DB2-BD59-A6C34878D82A}">
                    <a16:rowId xmlns:a16="http://schemas.microsoft.com/office/drawing/2014/main" val="1661318436"/>
                  </a:ext>
                </a:extLst>
              </a:tr>
            </a:tbl>
          </a:graphicData>
        </a:graphic>
      </p:graphicFrame>
      <p:sp>
        <p:nvSpPr>
          <p:cNvPr id="4" name="Text Placeholder 3">
            <a:extLst>
              <a:ext uri="{FF2B5EF4-FFF2-40B4-BE49-F238E27FC236}">
                <a16:creationId xmlns:a16="http://schemas.microsoft.com/office/drawing/2014/main" id="{A7642005-531A-4B3E-A721-ECB3FB59E6B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543526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C5164-A16B-401C-AD82-9187327AAECE}"/>
              </a:ext>
            </a:extLst>
          </p:cNvPr>
          <p:cNvSpPr>
            <a:spLocks noGrp="1"/>
          </p:cNvSpPr>
          <p:nvPr>
            <p:ph type="title"/>
          </p:nvPr>
        </p:nvSpPr>
        <p:spPr/>
        <p:txBody>
          <a:bodyPr/>
          <a:lstStyle/>
          <a:p>
            <a:r>
              <a:rPr lang="en-US"/>
              <a:t>Facebook BR-Facebook-Posts – nach Aktiven Nutzern (BR24) | BR24 NewsOnly - 6 of 6</a:t>
            </a:r>
          </a:p>
        </p:txBody>
      </p:sp>
      <p:graphicFrame>
        <p:nvGraphicFramePr>
          <p:cNvPr id="5" name="Table Placeholder 4">
            <a:extLst>
              <a:ext uri="{FF2B5EF4-FFF2-40B4-BE49-F238E27FC236}">
                <a16:creationId xmlns:a16="http://schemas.microsoft.com/office/drawing/2014/main" id="{EEC37ACD-C135-429D-B797-1AC004CAA86E}"/>
              </a:ext>
            </a:extLst>
          </p:cNvPr>
          <p:cNvGraphicFramePr>
            <a:graphicFrameLocks noGrp="1"/>
          </p:cNvGraphicFramePr>
          <p:nvPr>
            <p:ph type="tbl" sz="quarter" idx="13"/>
            <p:extLst>
              <p:ext uri="{D42A27DB-BD31-4B8C-83A1-F6EECF244321}">
                <p14:modId xmlns:p14="http://schemas.microsoft.com/office/powerpoint/2010/main" val="4119889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738885824"/>
                    </a:ext>
                  </a:extLst>
                </a:gridCol>
                <a:gridCol w="1152144">
                  <a:extLst>
                    <a:ext uri="{9D8B030D-6E8A-4147-A177-3AD203B41FA5}">
                      <a16:colId xmlns:a16="http://schemas.microsoft.com/office/drawing/2014/main" val="2373478423"/>
                    </a:ext>
                  </a:extLst>
                </a:gridCol>
                <a:gridCol w="1152144">
                  <a:extLst>
                    <a:ext uri="{9D8B030D-6E8A-4147-A177-3AD203B41FA5}">
                      <a16:colId xmlns:a16="http://schemas.microsoft.com/office/drawing/2014/main" val="699003571"/>
                    </a:ext>
                  </a:extLst>
                </a:gridCol>
                <a:gridCol w="1152144">
                  <a:extLst>
                    <a:ext uri="{9D8B030D-6E8A-4147-A177-3AD203B41FA5}">
                      <a16:colId xmlns:a16="http://schemas.microsoft.com/office/drawing/2014/main" val="116737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2564622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17:33:11</a:t>
                      </a:r>
                      <a:r>
                        <a:rPr kumimoji="0" lang="de-DE" sz="1000" b="0" i="0" u="none" strike="noStrike" kern="1200" cap="none" spc="0" normalizeH="0" baseline="0" noProof="0">
                          <a:ln>
                            <a:noFill/>
                          </a:ln>
                          <a:solidFill>
                            <a:prstClr val="black"/>
                          </a:solidFill>
                          <a:effectLst/>
                          <a:uLnTx/>
                          <a:uFillTx/>
                          <a:latin typeface="Calibri"/>
                          <a:ea typeface="+mn-ea"/>
                          <a:cs typeface="+mn-cs"/>
                        </a:rPr>
                        <a:t>
 Der September bringt einige Neuerungen mit sich: Beispielsweise können Autofahrer und Händler erstmals die KFZ-Zulassung online anmelden. Die Änderungen im Überblick.
https://www.br.de/nachrichten/wirtschaft/das-aendert-sich-im-september-steuer-kfz-zulassung-warntag,TnrMIPG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extLst>
                  <a:ext uri="{0D108BD9-81ED-4DB2-BD59-A6C34878D82A}">
                    <a16:rowId xmlns:a16="http://schemas.microsoft.com/office/drawing/2014/main" val="763247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07:49:46</a:t>
                      </a:r>
                      <a:r>
                        <a:rPr kumimoji="0" lang="de-DE" sz="1000" b="0" i="0" u="none" strike="noStrike" kern="1200" cap="none" spc="0" normalizeH="0" baseline="0" noProof="0">
                          <a:ln>
                            <a:noFill/>
                          </a:ln>
                          <a:solidFill>
                            <a:prstClr val="black"/>
                          </a:solidFill>
                          <a:effectLst/>
                          <a:uLnTx/>
                          <a:uFillTx/>
                          <a:latin typeface="Calibri"/>
                          <a:ea typeface="+mn-ea"/>
                          <a:cs typeface="+mn-cs"/>
                        </a:rPr>
                        <a:t>
 🥊 In Erinnerung bleibt der "schöne René" wegen seiner Box-Erfolge - und wegen seiner extravaganten Auftritte. Nun ist er im Alter von 69 Jahren an seiner Demenz-Erkrankung gestorben.
Mehr zu seinem Leben: https://www.br.de/nachrichten/sport/box-legende-rene-weller-mit-69-jahren-gestorben,Tnj8qUf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extLst>
                  <a:ext uri="{0D108BD9-81ED-4DB2-BD59-A6C34878D82A}">
                    <a16:rowId xmlns:a16="http://schemas.microsoft.com/office/drawing/2014/main" val="19756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13:37:02</a:t>
                      </a:r>
                      <a:r>
                        <a:rPr kumimoji="0" lang="de-DE" sz="1000" b="0" i="0" u="none" strike="noStrike" kern="1200" cap="none" spc="0" normalizeH="0" baseline="0" noProof="0">
                          <a:ln>
                            <a:noFill/>
                          </a:ln>
                          <a:solidFill>
                            <a:prstClr val="black"/>
                          </a:solidFill>
                          <a:effectLst/>
                          <a:uLnTx/>
                          <a:uFillTx/>
                          <a:latin typeface="Calibri"/>
                          <a:ea typeface="+mn-ea"/>
                          <a:cs typeface="+mn-cs"/>
                        </a:rPr>
                        <a:t>
 Jetzt hat die Stadt  München reagiert - und ein teilweises Verbot erlassen.
Welche Gründe das hat 👇
https://www.br.de/nachrichten/bayern/letzte-generation-erneut-stoeraktionen-in-muenchen,Tnvyh5z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extLst>
                  <a:ext uri="{0D108BD9-81ED-4DB2-BD59-A6C34878D82A}">
                    <a16:rowId xmlns:a16="http://schemas.microsoft.com/office/drawing/2014/main" val="370169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13:14:34</a:t>
                      </a:r>
                      <a:r>
                        <a:rPr kumimoji="0" lang="de-DE" sz="1000" b="0" i="0" u="none" strike="noStrike" kern="1200" cap="none" spc="0" normalizeH="0" baseline="0" noProof="0">
                          <a:ln>
                            <a:noFill/>
                          </a:ln>
                          <a:solidFill>
                            <a:prstClr val="black"/>
                          </a:solidFill>
                          <a:effectLst/>
                          <a:uLnTx/>
                          <a:uFillTx/>
                          <a:latin typeface="Calibri"/>
                          <a:ea typeface="+mn-ea"/>
                          <a:cs typeface="+mn-cs"/>
                        </a:rPr>
                        <a:t>
 Schon jetzt gebe es laut Söder einen Schaden für den Ruf Bayerns und die persönliche Glaubwürdigkeit Aiwangers nach dessen Flugblatt-Affäre.
https://www.br.de/nachrichten/bayern/soeder-aiwanger-soll-25-fragen-schriftlich-beantworten,ToIoNXZ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extLst>
                  <a:ext uri="{0D108BD9-81ED-4DB2-BD59-A6C34878D82A}">
                    <a16:rowId xmlns:a16="http://schemas.microsoft.com/office/drawing/2014/main" val="596977915"/>
                  </a:ext>
                </a:extLst>
              </a:tr>
            </a:tbl>
          </a:graphicData>
        </a:graphic>
      </p:graphicFrame>
      <p:sp>
        <p:nvSpPr>
          <p:cNvPr id="4" name="Text Placeholder 3">
            <a:extLst>
              <a:ext uri="{FF2B5EF4-FFF2-40B4-BE49-F238E27FC236}">
                <a16:creationId xmlns:a16="http://schemas.microsoft.com/office/drawing/2014/main" id="{C96DCDC3-4FE7-4B0D-B20B-4F0481F4BE9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479394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BF80-85F0-4C86-8F2F-4D4B804A9B0F}"/>
              </a:ext>
            </a:extLst>
          </p:cNvPr>
          <p:cNvSpPr>
            <a:spLocks noGrp="1"/>
          </p:cNvSpPr>
          <p:nvPr>
            <p:ph type="title"/>
          </p:nvPr>
        </p:nvSpPr>
        <p:spPr/>
        <p:txBody>
          <a:bodyPr/>
          <a:lstStyle/>
          <a:p>
            <a:r>
              <a:rPr lang="de-DE"/>
              <a:t>Facebook BR-Facebook-Posts – nach Aktiven Nutzern (Unser Land) | Unser Land - 1 of 5</a:t>
            </a:r>
            <a:endParaRPr lang="en-US"/>
          </a:p>
        </p:txBody>
      </p:sp>
      <p:graphicFrame>
        <p:nvGraphicFramePr>
          <p:cNvPr id="5" name="Table Placeholder 4">
            <a:extLst>
              <a:ext uri="{FF2B5EF4-FFF2-40B4-BE49-F238E27FC236}">
                <a16:creationId xmlns:a16="http://schemas.microsoft.com/office/drawing/2014/main" id="{F605EC7E-61EC-440F-8DF0-7E640E345BC1}"/>
              </a:ext>
            </a:extLst>
          </p:cNvPr>
          <p:cNvGraphicFramePr>
            <a:graphicFrameLocks noGrp="1"/>
          </p:cNvGraphicFramePr>
          <p:nvPr>
            <p:ph type="tbl" sz="quarter" idx="13"/>
            <p:extLst>
              <p:ext uri="{D42A27DB-BD31-4B8C-83A1-F6EECF244321}">
                <p14:modId xmlns:p14="http://schemas.microsoft.com/office/powerpoint/2010/main" val="3473998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009009920"/>
                    </a:ext>
                  </a:extLst>
                </a:gridCol>
                <a:gridCol w="1152144">
                  <a:extLst>
                    <a:ext uri="{9D8B030D-6E8A-4147-A177-3AD203B41FA5}">
                      <a16:colId xmlns:a16="http://schemas.microsoft.com/office/drawing/2014/main" val="441589175"/>
                    </a:ext>
                  </a:extLst>
                </a:gridCol>
                <a:gridCol w="1152144">
                  <a:extLst>
                    <a:ext uri="{9D8B030D-6E8A-4147-A177-3AD203B41FA5}">
                      <a16:colId xmlns:a16="http://schemas.microsoft.com/office/drawing/2014/main" val="3573344435"/>
                    </a:ext>
                  </a:extLst>
                </a:gridCol>
                <a:gridCol w="1152144">
                  <a:extLst>
                    <a:ext uri="{9D8B030D-6E8A-4147-A177-3AD203B41FA5}">
                      <a16:colId xmlns:a16="http://schemas.microsoft.com/office/drawing/2014/main" val="2066231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5076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- 2023-08-27 09:00:39</a:t>
                      </a:r>
                      <a:r>
                        <a:rPr kumimoji="0" lang="de-DE" sz="1000" b="0" i="0" u="none" strike="noStrike" kern="1200" cap="none" spc="0" normalizeH="0" baseline="0" noProof="0">
                          <a:ln>
                            <a:noFill/>
                          </a:ln>
                          <a:solidFill>
                            <a:prstClr val="black"/>
                          </a:solidFill>
                          <a:effectLst/>
                          <a:uLnTx/>
                          <a:uFillTx/>
                          <a:latin typeface="Calibri"/>
                          <a:ea typeface="+mn-ea"/>
                          <a:cs typeface="+mn-cs"/>
                        </a:rPr>
                        <a:t>
 Gerade in der Erntezeit kommen sich Landwirte und Radfahrer immer wieder ins Gehege: Die einen müssen - meist unter Zeitdruck - mit ihren schweren Maschinen über die Feldwege zum Acker. Die anderen wollen auf genau diesen Feldwegen entspannt ihre Radtour absolvieren. Ob die Initiative "Rücksicht macht Wege breit" da helfen kann?  Schön wär's! 🚴🚜 ➡ https://www.br.de/nachrichten/bayern/aerger-auf-dem-land-bauern-fordern-ruecksicht-von-radlern,Tnr9Uwu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8610</a:t>
                      </a:r>
                    </a:p>
                  </a:txBody>
                  <a:tcPr/>
                </a:tc>
                <a:extLst>
                  <a:ext uri="{0D108BD9-81ED-4DB2-BD59-A6C34878D82A}">
                    <a16:rowId xmlns:a16="http://schemas.microsoft.com/office/drawing/2014/main" val="309422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- 2023-08-24 08:45:05</a:t>
                      </a:r>
                      <a:r>
                        <a:rPr kumimoji="0" lang="de-DE" sz="1000" b="0" i="0" u="none" strike="noStrike" kern="1200" cap="none" spc="0" normalizeH="0" baseline="0" noProof="0">
                          <a:ln>
                            <a:noFill/>
                          </a:ln>
                          <a:solidFill>
                            <a:prstClr val="black"/>
                          </a:solidFill>
                          <a:effectLst/>
                          <a:uLnTx/>
                          <a:uFillTx/>
                          <a:latin typeface="Calibri"/>
                          <a:ea typeface="+mn-ea"/>
                          <a:cs typeface="+mn-cs"/>
                        </a:rPr>
                        <a:t>
 Der „Barthel“ läutet traditionell das Ende des Sommers ein. Die Getreideernte ist dann meistens abgeschlossen, die Aussaat fürs nächste Jahr beginnt. Wie weit seid Ihr mit der Ernte - alles schon eingebracht?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extLst>
                  <a:ext uri="{0D108BD9-81ED-4DB2-BD59-A6C34878D82A}">
                    <a16:rowId xmlns:a16="http://schemas.microsoft.com/office/drawing/2014/main" val="287097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- 2023-08-28 17:15:08</a:t>
                      </a:r>
                      <a:r>
                        <a:rPr kumimoji="0" lang="de-DE" sz="1000" b="0" i="0" u="none" strike="noStrike" kern="1200" cap="none" spc="0" normalizeH="0" baseline="0" noProof="0">
                          <a:ln>
                            <a:noFill/>
                          </a:ln>
                          <a:solidFill>
                            <a:prstClr val="black"/>
                          </a:solidFill>
                          <a:effectLst/>
                          <a:uLnTx/>
                          <a:uFillTx/>
                          <a:latin typeface="Calibri"/>
                          <a:ea typeface="+mn-ea"/>
                          <a:cs typeface="+mn-cs"/>
                        </a:rPr>
                        <a:t>
 Durch den schweren Hagelsturm am Samstag im Raum Augsburg und Unterallgäu starben auch viele Wildtiere. 🐇🦌🦆 In einen Viehstall drang Hagel ein – und traf mehrere Kälber. In einem weiteren Stall sind mehrere Pferde durch das Unwetter schwer verletzt worden, drei davon mussten mit Brüchen eingeschläfert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extLst>
                  <a:ext uri="{0D108BD9-81ED-4DB2-BD59-A6C34878D82A}">
                    <a16:rowId xmlns:a16="http://schemas.microsoft.com/office/drawing/2014/main" val="3529661699"/>
                  </a:ext>
                </a:extLst>
              </a:tr>
            </a:tbl>
          </a:graphicData>
        </a:graphic>
      </p:graphicFrame>
      <p:sp>
        <p:nvSpPr>
          <p:cNvPr id="4" name="Text Placeholder 3">
            <a:extLst>
              <a:ext uri="{FF2B5EF4-FFF2-40B4-BE49-F238E27FC236}">
                <a16:creationId xmlns:a16="http://schemas.microsoft.com/office/drawing/2014/main" id="{351968E9-3EB2-4A48-9A97-4814F0FB1508}"/>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67679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5D3A8-65AD-4C2B-B963-04D1058BE134}"/>
              </a:ext>
            </a:extLst>
          </p:cNvPr>
          <p:cNvSpPr>
            <a:spLocks noGrp="1"/>
          </p:cNvSpPr>
          <p:nvPr>
            <p:ph type="title"/>
          </p:nvPr>
        </p:nvSpPr>
        <p:spPr/>
        <p:txBody>
          <a:bodyPr/>
          <a:lstStyle/>
          <a:p>
            <a:r>
              <a:rPr lang="de-DE"/>
              <a:t>Facebook BR-Facebook-Posts – nach Aktiven Nutzern (Unser Land) | Unser Land - 2 of 5</a:t>
            </a:r>
            <a:endParaRPr lang="en-US"/>
          </a:p>
        </p:txBody>
      </p:sp>
      <p:graphicFrame>
        <p:nvGraphicFramePr>
          <p:cNvPr id="5" name="Table Placeholder 4">
            <a:extLst>
              <a:ext uri="{FF2B5EF4-FFF2-40B4-BE49-F238E27FC236}">
                <a16:creationId xmlns:a16="http://schemas.microsoft.com/office/drawing/2014/main" id="{B5ECA8A8-F45C-4EF5-B6FB-CCB639BC9619}"/>
              </a:ext>
            </a:extLst>
          </p:cNvPr>
          <p:cNvGraphicFramePr>
            <a:graphicFrameLocks noGrp="1"/>
          </p:cNvGraphicFramePr>
          <p:nvPr>
            <p:ph type="tbl" sz="quarter" idx="13"/>
            <p:extLst>
              <p:ext uri="{D42A27DB-BD31-4B8C-83A1-F6EECF244321}">
                <p14:modId xmlns:p14="http://schemas.microsoft.com/office/powerpoint/2010/main" val="283815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349831330"/>
                    </a:ext>
                  </a:extLst>
                </a:gridCol>
                <a:gridCol w="1152144">
                  <a:extLst>
                    <a:ext uri="{9D8B030D-6E8A-4147-A177-3AD203B41FA5}">
                      <a16:colId xmlns:a16="http://schemas.microsoft.com/office/drawing/2014/main" val="2750757790"/>
                    </a:ext>
                  </a:extLst>
                </a:gridCol>
                <a:gridCol w="1152144">
                  <a:extLst>
                    <a:ext uri="{9D8B030D-6E8A-4147-A177-3AD203B41FA5}">
                      <a16:colId xmlns:a16="http://schemas.microsoft.com/office/drawing/2014/main" val="1507477393"/>
                    </a:ext>
                  </a:extLst>
                </a:gridCol>
                <a:gridCol w="1152144">
                  <a:extLst>
                    <a:ext uri="{9D8B030D-6E8A-4147-A177-3AD203B41FA5}">
                      <a16:colId xmlns:a16="http://schemas.microsoft.com/office/drawing/2014/main" val="3962456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3885298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- 2023-08-24 12:00:17</a:t>
                      </a:r>
                      <a:r>
                        <a:rPr kumimoji="0" lang="de-DE" sz="1000" b="0" i="0" u="none" strike="noStrike" kern="1200" cap="none" spc="0" normalizeH="0" baseline="0" noProof="0">
                          <a:ln>
                            <a:noFill/>
                          </a:ln>
                          <a:solidFill>
                            <a:prstClr val="black"/>
                          </a:solidFill>
                          <a:effectLst/>
                          <a:uLnTx/>
                          <a:uFillTx/>
                          <a:latin typeface="Calibri"/>
                          <a:ea typeface="+mn-ea"/>
                          <a:cs typeface="+mn-cs"/>
                        </a:rPr>
                        <a:t>
 Wer wird heute noch Landwirt oder Landwirtin? 👩‍🌾 👨‍🌾 Warum gibt es heute über 14 000 Betriebe weniger als noch vor 10 Jahren? Ein Grund wird oft genannt: die Hürden der Bürokratie. Laut einer aktuellen Umfrage sind die Top 3 der Bürokratie-Ärgernisse 
1. Fachlich unsinnige Regeln (45 %)
2. Umfangreiche Dokumentationspflichten (28 %)
3. Angst, etwas falsch zu machen (15 %)
Was vermiest euch die Arbeit am meisten?
Beim Bayern2 Tagesgespräch zu diesem Thema haben viele Landwirte Ihre Sicht geschildert. Die Sendung findet ihr hier zum Nachhören 👉 im Link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extLst>
                  <a:ext uri="{0D108BD9-81ED-4DB2-BD59-A6C34878D82A}">
                    <a16:rowId xmlns:a16="http://schemas.microsoft.com/office/drawing/2014/main" val="268224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- 2023-08-29 08:45:03</a:t>
                      </a:r>
                      <a:r>
                        <a:rPr kumimoji="0" lang="de-DE" sz="1000" b="0" i="0" u="none" strike="noStrike" kern="1200" cap="none" spc="0" normalizeH="0" baseline="0" noProof="0">
                          <a:ln>
                            <a:noFill/>
                          </a:ln>
                          <a:solidFill>
                            <a:prstClr val="black"/>
                          </a:solidFill>
                          <a:effectLst/>
                          <a:uLnTx/>
                          <a:uFillTx/>
                          <a:latin typeface="Calibri"/>
                          <a:ea typeface="+mn-ea"/>
                          <a:cs typeface="+mn-cs"/>
                        </a:rPr>
                        <a:t>
 18 Meter breit müssten Gewässerrandstreifen sein, um Bäche und Weiher effektiv vor Pflanzenschutzmitteln zu schützen. 💧💧💧 Das ergab eine Studie des Leipziger Helmholtz-Zentrums für Umweltforschung. In mehr als 80 % der untersuchten Gewässer wurden die gesetzlichen Grenzwerte für Pflanzenschutzmittel überschritten – trotz gesetzlich vorgeschriebener 5 Meter Gewässerrandstreifen. Was tun?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99335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- 2023-08-23 09:00:03</a:t>
                      </a:r>
                      <a:r>
                        <a:rPr kumimoji="0" lang="de-DE" sz="1000" b="0" i="0" u="none" strike="noStrike" kern="1200" cap="none" spc="0" normalizeH="0" baseline="0" noProof="0">
                          <a:ln>
                            <a:noFill/>
                          </a:ln>
                          <a:solidFill>
                            <a:prstClr val="black"/>
                          </a:solidFill>
                          <a:effectLst/>
                          <a:uLnTx/>
                          <a:uFillTx/>
                          <a:latin typeface="Calibri"/>
                          <a:ea typeface="+mn-ea"/>
                          <a:cs typeface="+mn-cs"/>
                        </a:rPr>
                        <a:t>
 Den Schwalben dürfte es derzeit auch zu heiß sein, um nach Süden zu fliegen - oder machen sie sich bei Euch schon bereit?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extLst>
                  <a:ext uri="{0D108BD9-81ED-4DB2-BD59-A6C34878D82A}">
                    <a16:rowId xmlns:a16="http://schemas.microsoft.com/office/drawing/2014/main" val="4234649915"/>
                  </a:ext>
                </a:extLst>
              </a:tr>
            </a:tbl>
          </a:graphicData>
        </a:graphic>
      </p:graphicFrame>
      <p:sp>
        <p:nvSpPr>
          <p:cNvPr id="4" name="Text Placeholder 3">
            <a:extLst>
              <a:ext uri="{FF2B5EF4-FFF2-40B4-BE49-F238E27FC236}">
                <a16:creationId xmlns:a16="http://schemas.microsoft.com/office/drawing/2014/main" id="{476F669D-6375-433E-B8B0-7EE1DA6293E8}"/>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236546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2960-2934-43DB-9B4A-CE1671B56B0B}"/>
              </a:ext>
            </a:extLst>
          </p:cNvPr>
          <p:cNvSpPr>
            <a:spLocks noGrp="1"/>
          </p:cNvSpPr>
          <p:nvPr>
            <p:ph type="title"/>
          </p:nvPr>
        </p:nvSpPr>
        <p:spPr/>
        <p:txBody>
          <a:bodyPr/>
          <a:lstStyle/>
          <a:p>
            <a:r>
              <a:rPr lang="de-DE"/>
              <a:t>Facebook BR-Facebook-Posts – nach Aktiven Nutzern (Unser Land) | Unser Land - 3 of 5</a:t>
            </a:r>
            <a:endParaRPr lang="en-US"/>
          </a:p>
        </p:txBody>
      </p:sp>
      <p:graphicFrame>
        <p:nvGraphicFramePr>
          <p:cNvPr id="5" name="Table Placeholder 4">
            <a:extLst>
              <a:ext uri="{FF2B5EF4-FFF2-40B4-BE49-F238E27FC236}">
                <a16:creationId xmlns:a16="http://schemas.microsoft.com/office/drawing/2014/main" id="{C6967FE0-0623-4445-8A7B-8431B759007E}"/>
              </a:ext>
            </a:extLst>
          </p:cNvPr>
          <p:cNvGraphicFramePr>
            <a:graphicFrameLocks noGrp="1"/>
          </p:cNvGraphicFramePr>
          <p:nvPr>
            <p:ph type="tbl" sz="quarter" idx="13"/>
            <p:extLst>
              <p:ext uri="{D42A27DB-BD31-4B8C-83A1-F6EECF244321}">
                <p14:modId xmlns:p14="http://schemas.microsoft.com/office/powerpoint/2010/main" val="185860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420766575"/>
                    </a:ext>
                  </a:extLst>
                </a:gridCol>
                <a:gridCol w="1152144">
                  <a:extLst>
                    <a:ext uri="{9D8B030D-6E8A-4147-A177-3AD203B41FA5}">
                      <a16:colId xmlns:a16="http://schemas.microsoft.com/office/drawing/2014/main" val="3217100831"/>
                    </a:ext>
                  </a:extLst>
                </a:gridCol>
                <a:gridCol w="1152144">
                  <a:extLst>
                    <a:ext uri="{9D8B030D-6E8A-4147-A177-3AD203B41FA5}">
                      <a16:colId xmlns:a16="http://schemas.microsoft.com/office/drawing/2014/main" val="872987368"/>
                    </a:ext>
                  </a:extLst>
                </a:gridCol>
                <a:gridCol w="1152144">
                  <a:extLst>
                    <a:ext uri="{9D8B030D-6E8A-4147-A177-3AD203B41FA5}">
                      <a16:colId xmlns:a16="http://schemas.microsoft.com/office/drawing/2014/main" val="1098065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362528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- 2023-08-25 13:03:05</a:t>
                      </a:r>
                      <a:r>
                        <a:rPr kumimoji="0" lang="de-DE" sz="1000" b="0" i="0" u="none" strike="noStrike" kern="1200" cap="none" spc="0" normalizeH="0" baseline="0" noProof="0">
                          <a:ln>
                            <a:noFill/>
                          </a:ln>
                          <a:solidFill>
                            <a:prstClr val="black"/>
                          </a:solidFill>
                          <a:effectLst/>
                          <a:uLnTx/>
                          <a:uFillTx/>
                          <a:latin typeface="Calibri"/>
                          <a:ea typeface="+mn-ea"/>
                          <a:cs typeface="+mn-cs"/>
                        </a:rPr>
                        <a:t>
 Neues von den "Hofgeschichten" und Bäuerin Nina: Heute geht es ums Eierlikörmachen. Aus ganz besonderen Eiern. 🥚🥚
👉 Ganze Folgen der „Hofgeschichten – Ackern zwischen Alpen und Ostsee“ jetzt in der ARD Mediathek streamen:
https://1.ard.de/Hofgeschichten-Alpen-und-Ostsee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extLst>
                  <a:ext uri="{0D108BD9-81ED-4DB2-BD59-A6C34878D82A}">
                    <a16:rowId xmlns:a16="http://schemas.microsoft.com/office/drawing/2014/main" val="138294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- 2023-08-25 10:30:03</a:t>
                      </a:r>
                      <a:r>
                        <a:rPr kumimoji="0" lang="de-DE" sz="1000" b="0" i="0" u="none" strike="noStrike" kern="1200" cap="none" spc="0" normalizeH="0" baseline="0" noProof="0">
                          <a:ln>
                            <a:noFill/>
                          </a:ln>
                          <a:solidFill>
                            <a:prstClr val="black"/>
                          </a:solidFill>
                          <a:effectLst/>
                          <a:uLnTx/>
                          <a:uFillTx/>
                          <a:latin typeface="Calibri"/>
                          <a:ea typeface="+mn-ea"/>
                          <a:cs typeface="+mn-cs"/>
                        </a:rPr>
                        <a:t>
 Eine neue EU-Verordnung könnte das Aus für den fränkischen Weinbau in Landschaftschutzgebieten bedeuten. Das befürchtet der Fränkische Weinbauverband. Dort soll künftig ein Totalverbot für Pfanzenschutzmittel gelten, also auch für "harmlose" Mittel wie z.B. Kaolin – feingemahlene Tonerde. Betroffen wären rund 50 Prozent der Fränkischen Weinlagen. "Das käme einem Berufsverbot gleich!", sagt der Fränkische Weinbauverband.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extLst>
                  <a:ext uri="{0D108BD9-81ED-4DB2-BD59-A6C34878D82A}">
                    <a16:rowId xmlns:a16="http://schemas.microsoft.com/office/drawing/2014/main" val="109174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- 2023-08-23 14:59:53</a:t>
                      </a:r>
                      <a:r>
                        <a:rPr kumimoji="0" lang="de-DE" sz="1000" b="0" i="0" u="none" strike="noStrike" kern="1200" cap="none" spc="0" normalizeH="0" baseline="0" noProof="0">
                          <a:ln>
                            <a:noFill/>
                          </a:ln>
                          <a:solidFill>
                            <a:prstClr val="black"/>
                          </a:solidFill>
                          <a:effectLst/>
                          <a:uLnTx/>
                          <a:uFillTx/>
                          <a:latin typeface="Calibri"/>
                          <a:ea typeface="+mn-ea"/>
                          <a:cs typeface="+mn-cs"/>
                        </a:rPr>
                        <a:t>
 Die Borchert-Kommission sollte Vorschläge erarbeiten mit dem Ziel: bessere Tierhaltung in Deutschland. Gestern hat das Gremium, in dem Vertreter von Landwirtschaft und Tierschutz gemeinsam beraten haben, beschlossen, sich aufzulösen. Die Bundesregierung war nicht bereit, die Kosten für bessere Tierhaltung - wie die Kommission sie vorgeschlagen hat - bereitzustellen.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extLst>
                  <a:ext uri="{0D108BD9-81ED-4DB2-BD59-A6C34878D82A}">
                    <a16:rowId xmlns:a16="http://schemas.microsoft.com/office/drawing/2014/main" val="3132079274"/>
                  </a:ext>
                </a:extLst>
              </a:tr>
            </a:tbl>
          </a:graphicData>
        </a:graphic>
      </p:graphicFrame>
      <p:sp>
        <p:nvSpPr>
          <p:cNvPr id="4" name="Text Placeholder 3">
            <a:extLst>
              <a:ext uri="{FF2B5EF4-FFF2-40B4-BE49-F238E27FC236}">
                <a16:creationId xmlns:a16="http://schemas.microsoft.com/office/drawing/2014/main" id="{6F59F5A5-02CB-4ABE-8511-93AE44B1398B}"/>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07818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C23A9-01EC-42C9-A07F-FCD553E57F1B}"/>
              </a:ext>
            </a:extLst>
          </p:cNvPr>
          <p:cNvSpPr>
            <a:spLocks noGrp="1"/>
          </p:cNvSpPr>
          <p:nvPr>
            <p:ph type="title"/>
          </p:nvPr>
        </p:nvSpPr>
        <p:spPr/>
        <p:txBody>
          <a:bodyPr/>
          <a:lstStyle/>
          <a:p>
            <a:r>
              <a:rPr lang="de-DE"/>
              <a:t>Facebook BR-Facebook-Posts – nach Aktiven Nutzern (Unser Land) | Unser Land - 4 of 5</a:t>
            </a:r>
            <a:endParaRPr lang="en-US"/>
          </a:p>
        </p:txBody>
      </p:sp>
      <p:graphicFrame>
        <p:nvGraphicFramePr>
          <p:cNvPr id="5" name="Table Placeholder 4">
            <a:extLst>
              <a:ext uri="{FF2B5EF4-FFF2-40B4-BE49-F238E27FC236}">
                <a16:creationId xmlns:a16="http://schemas.microsoft.com/office/drawing/2014/main" id="{D7990E50-F348-482A-9218-48364C70FD47}"/>
              </a:ext>
            </a:extLst>
          </p:cNvPr>
          <p:cNvGraphicFramePr>
            <a:graphicFrameLocks noGrp="1"/>
          </p:cNvGraphicFramePr>
          <p:nvPr>
            <p:ph type="tbl" sz="quarter" idx="13"/>
            <p:extLst>
              <p:ext uri="{D42A27DB-BD31-4B8C-83A1-F6EECF244321}">
                <p14:modId xmlns:p14="http://schemas.microsoft.com/office/powerpoint/2010/main" val="436800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912326398"/>
                    </a:ext>
                  </a:extLst>
                </a:gridCol>
                <a:gridCol w="1152144">
                  <a:extLst>
                    <a:ext uri="{9D8B030D-6E8A-4147-A177-3AD203B41FA5}">
                      <a16:colId xmlns:a16="http://schemas.microsoft.com/office/drawing/2014/main" val="2965597657"/>
                    </a:ext>
                  </a:extLst>
                </a:gridCol>
                <a:gridCol w="1152144">
                  <a:extLst>
                    <a:ext uri="{9D8B030D-6E8A-4147-A177-3AD203B41FA5}">
                      <a16:colId xmlns:a16="http://schemas.microsoft.com/office/drawing/2014/main" val="85768054"/>
                    </a:ext>
                  </a:extLst>
                </a:gridCol>
                <a:gridCol w="1152144">
                  <a:extLst>
                    <a:ext uri="{9D8B030D-6E8A-4147-A177-3AD203B41FA5}">
                      <a16:colId xmlns:a16="http://schemas.microsoft.com/office/drawing/2014/main" val="35201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73957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- 2023-08-23 12:00:11</a:t>
                      </a:r>
                      <a:r>
                        <a:rPr kumimoji="0" lang="de-DE" sz="1000" b="0" i="0" u="none" strike="noStrike" kern="1200" cap="none" spc="0" normalizeH="0" baseline="0" noProof="0">
                          <a:ln>
                            <a:noFill/>
                          </a:ln>
                          <a:solidFill>
                            <a:prstClr val="black"/>
                          </a:solidFill>
                          <a:effectLst/>
                          <a:uLnTx/>
                          <a:uFillTx/>
                          <a:latin typeface="Calibri"/>
                          <a:ea typeface="+mn-ea"/>
                          <a:cs typeface="+mn-cs"/>
                        </a:rPr>
                        <a:t>
 Vor der Bayerischen Staatskanzlei eine Bauernverbands-Demo zusammen mit dem BUND Naturschutz - ist das vorstellbar? 🤔 Warum nicht, sagen Günther Felßner und Richard Mergner, die Chefs der beiden Verbände. Jetzt im Podcast "Ernte gut - alles gut". 🌾🚜   
Den gibt's hier:
👉 https://www.ardaudiothek.de/episode/ernte-gut-alles-gut-die-grossen-themen-der-landwirtschaft/bauernverband-trifft-auf-bund-naturschutz/br/94716046/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198128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- 2023-08-25 15:00:42</a:t>
                      </a:r>
                      <a:r>
                        <a:rPr kumimoji="0" lang="de-DE" sz="1000" b="0" i="0" u="none" strike="noStrike" kern="1200" cap="none" spc="0" normalizeH="0" baseline="0" noProof="0">
                          <a:ln>
                            <a:noFill/>
                          </a:ln>
                          <a:solidFill>
                            <a:prstClr val="black"/>
                          </a:solidFill>
                          <a:effectLst/>
                          <a:uLnTx/>
                          <a:uFillTx/>
                          <a:latin typeface="Calibri"/>
                          <a:ea typeface="+mn-ea"/>
                          <a:cs typeface="+mn-cs"/>
                        </a:rPr>
                        <a:t>
 Selber machen – das ist von klein auf Marlies Bernreuthers Motto. Bereits als Kind träumt sie davon, einmal die 150 Jahre alte Familien-Brauerei in Mittelfranken zu übernehmen. Es wird kein leichter Weg. Mit nur 14 Jahren bekommt Marlies ihr erstes Kind, mit Anfang 30 wird sie zur jüngsten Brauerei-Chefin Bayerns. 💪🍺 
▶️📺 Wie Marlies es schafft, Verantwortung und Suche nach eigenem Glück unter einen Hut zu bekommen, seht ihr in den "Lebenslinien" - um 22.00 Uhr im BR Fernsehen und jederzeit hier: https://1.ard.de/lebenslinien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354424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- 2023-08-24 14:00:08</a:t>
                      </a:r>
                      <a:r>
                        <a:rPr kumimoji="0" lang="de-DE" sz="1000" b="0" i="0" u="none" strike="noStrike" kern="1200" cap="none" spc="0" normalizeH="0" baseline="0" noProof="0">
                          <a:ln>
                            <a:noFill/>
                          </a:ln>
                          <a:solidFill>
                            <a:prstClr val="black"/>
                          </a:solidFill>
                          <a:effectLst/>
                          <a:uLnTx/>
                          <a:uFillTx/>
                          <a:latin typeface="Calibri"/>
                          <a:ea typeface="+mn-ea"/>
                          <a:cs typeface="+mn-cs"/>
                        </a:rPr>
                        <a:t>
 Gibt es bei Euch dieses Jahr viele Schmetterlinge und Nachtfalter? In Schwaben machen sie sich auffallend rar: Ein Grund sei das nasse und kalte Frühjahr, meinen Insektenforscher. Und empfehlen, den Insekten zu helfen: Mit Altgrasstreifen, geeigneten Mähwerken und - für die Nicht-Landwirte - mit überreifem Obst, das im Garten deponiert wird. Mehr Infos? Gibt es im verlinkten Artikel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1378409095"/>
                  </a:ext>
                </a:extLst>
              </a:tr>
            </a:tbl>
          </a:graphicData>
        </a:graphic>
      </p:graphicFrame>
      <p:sp>
        <p:nvSpPr>
          <p:cNvPr id="4" name="Text Placeholder 3">
            <a:extLst>
              <a:ext uri="{FF2B5EF4-FFF2-40B4-BE49-F238E27FC236}">
                <a16:creationId xmlns:a16="http://schemas.microsoft.com/office/drawing/2014/main" id="{A91275D7-0B49-46EE-BE73-57A2CCA2271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956683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54141-4268-4D52-B668-CDACFDBCCBC4}"/>
              </a:ext>
            </a:extLst>
          </p:cNvPr>
          <p:cNvSpPr>
            <a:spLocks noGrp="1"/>
          </p:cNvSpPr>
          <p:nvPr>
            <p:ph type="title"/>
          </p:nvPr>
        </p:nvSpPr>
        <p:spPr/>
        <p:txBody>
          <a:bodyPr/>
          <a:lstStyle/>
          <a:p>
            <a:r>
              <a:rPr lang="de-DE"/>
              <a:t>Facebook BR-Facebook-Posts – nach Aktiven Nutzern (Unser Land) | Unser Land - 5 of 5</a:t>
            </a:r>
            <a:endParaRPr lang="en-US"/>
          </a:p>
        </p:txBody>
      </p:sp>
      <p:graphicFrame>
        <p:nvGraphicFramePr>
          <p:cNvPr id="5" name="Table Placeholder 4">
            <a:extLst>
              <a:ext uri="{FF2B5EF4-FFF2-40B4-BE49-F238E27FC236}">
                <a16:creationId xmlns:a16="http://schemas.microsoft.com/office/drawing/2014/main" id="{35E7786A-C64A-4A9C-833B-16E0C227619F}"/>
              </a:ext>
            </a:extLst>
          </p:cNvPr>
          <p:cNvGraphicFramePr>
            <a:graphicFrameLocks noGrp="1"/>
          </p:cNvGraphicFramePr>
          <p:nvPr>
            <p:ph type="tbl" sz="quarter" idx="13"/>
            <p:extLst>
              <p:ext uri="{D42A27DB-BD31-4B8C-83A1-F6EECF244321}">
                <p14:modId xmlns:p14="http://schemas.microsoft.com/office/powerpoint/2010/main" val="3515897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690575647"/>
                    </a:ext>
                  </a:extLst>
                </a:gridCol>
                <a:gridCol w="1152144">
                  <a:extLst>
                    <a:ext uri="{9D8B030D-6E8A-4147-A177-3AD203B41FA5}">
                      <a16:colId xmlns:a16="http://schemas.microsoft.com/office/drawing/2014/main" val="2629663732"/>
                    </a:ext>
                  </a:extLst>
                </a:gridCol>
                <a:gridCol w="1152144">
                  <a:extLst>
                    <a:ext uri="{9D8B030D-6E8A-4147-A177-3AD203B41FA5}">
                      <a16:colId xmlns:a16="http://schemas.microsoft.com/office/drawing/2014/main" val="2083234602"/>
                    </a:ext>
                  </a:extLst>
                </a:gridCol>
                <a:gridCol w="1152144">
                  <a:extLst>
                    <a:ext uri="{9D8B030D-6E8A-4147-A177-3AD203B41FA5}">
                      <a16:colId xmlns:a16="http://schemas.microsoft.com/office/drawing/2014/main" val="2025058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Akt.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extLst>
                  <a:ext uri="{0D108BD9-81ED-4DB2-BD59-A6C34878D82A}">
                    <a16:rowId xmlns:a16="http://schemas.microsoft.com/office/drawing/2014/main" val="408650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- 2023-08-28 09:02:00</a:t>
                      </a:r>
                      <a:r>
                        <a:rPr kumimoji="0" lang="de-DE" sz="1000" b="0" i="0" u="none" strike="noStrike" kern="1200" cap="none" spc="0" normalizeH="0" baseline="0" noProof="0">
                          <a:ln>
                            <a:noFill/>
                          </a:ln>
                          <a:solidFill>
                            <a:prstClr val="black"/>
                          </a:solidFill>
                          <a:effectLst/>
                          <a:uLnTx/>
                          <a:uFillTx/>
                          <a:latin typeface="Calibri"/>
                          <a:ea typeface="+mn-ea"/>
                          <a:cs typeface="+mn-cs"/>
                        </a:rPr>
                        <a:t>
 Ob im Urlaub oder bei der Arbeit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extLst>
                  <a:ext uri="{0D108BD9-81ED-4DB2-BD59-A6C34878D82A}">
                    <a16:rowId xmlns:a16="http://schemas.microsoft.com/office/drawing/2014/main" val="114584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- 2023-08-26 14:00:16</a:t>
                      </a:r>
                      <a:r>
                        <a:rPr kumimoji="0" lang="de-DE" sz="1000" b="0" i="0" u="none" strike="noStrike" kern="1200" cap="none" spc="0" normalizeH="0" baseline="0" noProof="0">
                          <a:ln>
                            <a:noFill/>
                          </a:ln>
                          <a:solidFill>
                            <a:prstClr val="black"/>
                          </a:solidFill>
                          <a:effectLst/>
                          <a:uLnTx/>
                          <a:uFillTx/>
                          <a:latin typeface="Calibri"/>
                          <a:ea typeface="+mn-ea"/>
                          <a:cs typeface="+mn-cs"/>
                        </a:rPr>
                        <a:t>
 Während die einen in den Urlaub fahren, verbringen ihn andere beim Heumachen oder Ziegenmelken: Sarah und Regina arbeiten in ihren Urlaubswochen auf einer Ziegenalm in den Tiroler Hochalpen - und tragen so dazu bei, dass diese Tradition erhalten bleibt. ❣️🐐⛰
📺▶️ Mehr aus "Zwischen Spessart und Karwendel" seht ihr samstags um 17.45 Uhr im BR Fernsehen und jederzeit hier: https://1.ard.de/Zwischen-Spessart-und-Karwendel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extLst>
                  <a:ext uri="{0D108BD9-81ED-4DB2-BD59-A6C34878D82A}">
                    <a16:rowId xmlns:a16="http://schemas.microsoft.com/office/drawing/2014/main" val="136683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- 2023-08-28 12:00:04</a:t>
                      </a:r>
                      <a:r>
                        <a:rPr kumimoji="0" lang="de-DE" sz="1000" b="0" i="0" u="none" strike="noStrike" kern="1200" cap="none" spc="0" normalizeH="0" baseline="0" noProof="0">
                          <a:ln>
                            <a:noFill/>
                          </a:ln>
                          <a:solidFill>
                            <a:prstClr val="black"/>
                          </a:solidFill>
                          <a:effectLst/>
                          <a:uLnTx/>
                          <a:uFillTx/>
                          <a:latin typeface="Calibri"/>
                          <a:ea typeface="+mn-ea"/>
                          <a:cs typeface="+mn-cs"/>
                        </a:rPr>
                        <a:t>
 Kaum ein Imker steigt derzeit von konventionell auf Bio um. Der Grund: Bio-Wachs für die Bienenstöcke und Bio-Zucker als Futter sind teuer. Bayern erhöht deshalb die bisher niedrige finanzielle Förderung für Öko-Imker.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extLst>
                  <a:ext uri="{0D108BD9-81ED-4DB2-BD59-A6C34878D82A}">
                    <a16:rowId xmlns:a16="http://schemas.microsoft.com/office/drawing/2014/main" val="422624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- 2023-08-26 09:01:14</a:t>
                      </a:r>
                      <a:r>
                        <a:rPr kumimoji="0" lang="de-DE" sz="1000" b="0" i="0" u="none" strike="noStrike" kern="1200" cap="none" spc="0" normalizeH="0" baseline="0" noProof="0">
                          <a:ln>
                            <a:noFill/>
                          </a:ln>
                          <a:solidFill>
                            <a:prstClr val="black"/>
                          </a:solidFill>
                          <a:effectLst/>
                          <a:uLnTx/>
                          <a:uFillTx/>
                          <a:latin typeface="Calibri"/>
                          <a:ea typeface="+mn-ea"/>
                          <a:cs typeface="+mn-cs"/>
                        </a:rPr>
                        <a:t>
 Noch ist Sommer, aber die meisten Leute legen sich so allmählich Ihre Holzvorräte für den Winter zu: Heizen mit Holz war letztes Jahr ein teurer Spaß. Besonders die Preise für Holzpellets hatten sich 2022 verdreifacht im Vergleich zum Vorjahr. Das könnte sich jetzt wieder ändern...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85397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- 2023-08-29 12:30:03</a:t>
                      </a:r>
                      <a:r>
                        <a:rPr kumimoji="0" lang="de-DE" sz="1000" b="0" i="0" u="none" strike="noStrike" kern="1200" cap="none" spc="0" normalizeH="0" baseline="0" noProof="0">
                          <a:ln>
                            <a:noFill/>
                          </a:ln>
                          <a:solidFill>
                            <a:prstClr val="black"/>
                          </a:solidFill>
                          <a:effectLst/>
                          <a:uLnTx/>
                          <a:uFillTx/>
                          <a:latin typeface="Calibri"/>
                          <a:ea typeface="+mn-ea"/>
                          <a:cs typeface="+mn-cs"/>
                        </a:rPr>
                        <a:t>
 🌟Positive Ernteerwartung: Die Niederschläge im Juli und August haben den fränkischen Äpfeln🍎🍏 gutgetan! 🌳🌦️🚜 Die Obstbaubetriebe erwarten dieses Jahr eine "durchschnittliche Erntemenge, aber mit hervorragender Fruchtqualität".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1549973382"/>
                  </a:ext>
                </a:extLst>
              </a:tr>
            </a:tbl>
          </a:graphicData>
        </a:graphic>
      </p:graphicFrame>
      <p:sp>
        <p:nvSpPr>
          <p:cNvPr id="4" name="Text Placeholder 3">
            <a:extLst>
              <a:ext uri="{FF2B5EF4-FFF2-40B4-BE49-F238E27FC236}">
                <a16:creationId xmlns:a16="http://schemas.microsoft.com/office/drawing/2014/main" id="{4B4F1D8B-49EA-44EC-BF56-975020E865E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988015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FD294-054E-4FAE-B3A2-742B8B9EDE61}"/>
              </a:ext>
            </a:extLst>
          </p:cNvPr>
          <p:cNvSpPr>
            <a:spLocks noGrp="1"/>
          </p:cNvSpPr>
          <p:nvPr>
            <p:ph type="title"/>
          </p:nvPr>
        </p:nvSpPr>
        <p:spPr/>
        <p:txBody>
          <a:bodyPr/>
          <a:lstStyle/>
          <a:p>
            <a:r>
              <a:rPr lang="de-DE"/>
              <a:t>Instagram Instagram: Profil-Überblick – nach Followern (PB Politik+Wirtschaft) | PB Politik+Wirtschaft</a:t>
            </a:r>
            <a:endParaRPr lang="en-US"/>
          </a:p>
        </p:txBody>
      </p:sp>
      <p:graphicFrame>
        <p:nvGraphicFramePr>
          <p:cNvPr id="5" name="Table Placeholder 4">
            <a:extLst>
              <a:ext uri="{FF2B5EF4-FFF2-40B4-BE49-F238E27FC236}">
                <a16:creationId xmlns:a16="http://schemas.microsoft.com/office/drawing/2014/main" id="{7A6C015F-0512-478A-B741-1E919524F470}"/>
              </a:ext>
            </a:extLst>
          </p:cNvPr>
          <p:cNvGraphicFramePr>
            <a:graphicFrameLocks noGrp="1"/>
          </p:cNvGraphicFramePr>
          <p:nvPr>
            <p:ph type="tbl" sz="quarter" idx="13"/>
            <p:extLst>
              <p:ext uri="{D42A27DB-BD31-4B8C-83A1-F6EECF244321}">
                <p14:modId xmlns:p14="http://schemas.microsoft.com/office/powerpoint/2010/main" val="2503016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91829842"/>
                    </a:ext>
                  </a:extLst>
                </a:gridCol>
                <a:gridCol w="905256">
                  <a:extLst>
                    <a:ext uri="{9D8B030D-6E8A-4147-A177-3AD203B41FA5}">
                      <a16:colId xmlns:a16="http://schemas.microsoft.com/office/drawing/2014/main" val="3497025418"/>
                    </a:ext>
                  </a:extLst>
                </a:gridCol>
                <a:gridCol w="905256">
                  <a:extLst>
                    <a:ext uri="{9D8B030D-6E8A-4147-A177-3AD203B41FA5}">
                      <a16:colId xmlns:a16="http://schemas.microsoft.com/office/drawing/2014/main" val="3774461423"/>
                    </a:ext>
                  </a:extLst>
                </a:gridCol>
                <a:gridCol w="905256">
                  <a:extLst>
                    <a:ext uri="{9D8B030D-6E8A-4147-A177-3AD203B41FA5}">
                      <a16:colId xmlns:a16="http://schemas.microsoft.com/office/drawing/2014/main" val="4120576866"/>
                    </a:ext>
                  </a:extLst>
                </a:gridCol>
                <a:gridCol w="905256">
                  <a:extLst>
                    <a:ext uri="{9D8B030D-6E8A-4147-A177-3AD203B41FA5}">
                      <a16:colId xmlns:a16="http://schemas.microsoft.com/office/drawing/2014/main" val="297746430"/>
                    </a:ext>
                  </a:extLst>
                </a:gridCol>
                <a:gridCol w="905256">
                  <a:extLst>
                    <a:ext uri="{9D8B030D-6E8A-4147-A177-3AD203B41FA5}">
                      <a16:colId xmlns:a16="http://schemas.microsoft.com/office/drawing/2014/main" val="1267737577"/>
                    </a:ext>
                  </a:extLst>
                </a:gridCol>
                <a:gridCol w="905256">
                  <a:extLst>
                    <a:ext uri="{9D8B030D-6E8A-4147-A177-3AD203B41FA5}">
                      <a16:colId xmlns:a16="http://schemas.microsoft.com/office/drawing/2014/main" val="3581253155"/>
                    </a:ext>
                  </a:extLst>
                </a:gridCol>
                <a:gridCol w="905256">
                  <a:extLst>
                    <a:ext uri="{9D8B030D-6E8A-4147-A177-3AD203B41FA5}">
                      <a16:colId xmlns:a16="http://schemas.microsoft.com/office/drawing/2014/main" val="4238183911"/>
                    </a:ext>
                  </a:extLst>
                </a:gridCol>
                <a:gridCol w="905256">
                  <a:extLst>
                    <a:ext uri="{9D8B030D-6E8A-4147-A177-3AD203B41FA5}">
                      <a16:colId xmlns:a16="http://schemas.microsoft.com/office/drawing/2014/main" val="3814578294"/>
                    </a:ext>
                  </a:extLst>
                </a:gridCol>
              </a:tblGrid>
              <a:tr h="370840">
                <a:tc>
                  <a:txBody>
                    <a:bodyPr/>
                    <a:lstStyle/>
                    <a:p>
                      <a:r>
                        <a:rPr lang="en-US" sz="1000"/>
                        <a:t>Name</a:t>
                      </a:r>
                    </a:p>
                  </a:txBody>
                  <a:tcPr/>
                </a:tc>
                <a:tc>
                  <a:txBody>
                    <a:bodyPr/>
                    <a:lstStyle/>
                    <a:p>
                      <a:r>
                        <a:rPr lang="en-US" sz="1000"/>
                        <a:t>Follower</a:t>
                      </a:r>
                    </a:p>
                  </a:txBody>
                  <a:tcPr/>
                </a:tc>
                <a:tc>
                  <a:txBody>
                    <a:bodyPr/>
                    <a:lstStyle/>
                    <a:p>
                      <a:r>
                        <a:rPr lang="en-US" sz="1000"/>
                        <a:t>Pot. Ø-TRW</a:t>
                      </a:r>
                    </a:p>
                  </a:txBody>
                  <a:tcPr/>
                </a:tc>
                <a:tc>
                  <a:txBody>
                    <a:bodyPr/>
                    <a:lstStyle/>
                    <a:p>
                      <a:r>
                        <a:rPr lang="en-US" sz="1000"/>
                        <a:t>Interaktionen</a:t>
                      </a:r>
                    </a:p>
                  </a:txBody>
                  <a:tcPr/>
                </a:tc>
                <a:tc>
                  <a:txBody>
                    <a:bodyPr/>
                    <a:lstStyle/>
                    <a:p>
                      <a:r>
                        <a:rPr lang="en-US" sz="1000"/>
                        <a:t>Ø-Interakt./Post</a:t>
                      </a:r>
                    </a:p>
                  </a:txBody>
                  <a:tcPr/>
                </a:tc>
                <a:tc>
                  <a:txBody>
                    <a:bodyPr/>
                    <a:lstStyle/>
                    <a:p>
                      <a:r>
                        <a:rPr lang="en-US" sz="1000"/>
                        <a:t>Posts (Anzahl)</a:t>
                      </a:r>
                    </a:p>
                  </a:txBody>
                  <a:tcPr/>
                </a:tc>
                <a:tc>
                  <a:txBody>
                    <a:bodyPr/>
                    <a:lstStyle/>
                    <a:p>
                      <a:r>
                        <a:rPr lang="en-US" sz="1000"/>
                        <a:t>Video Views (incl. carousels)</a:t>
                      </a:r>
                    </a:p>
                  </a:txBody>
                  <a:tcPr/>
                </a:tc>
                <a:tc>
                  <a:txBody>
                    <a:bodyPr/>
                    <a:lstStyle/>
                    <a:p>
                      <a:r>
                        <a:rPr lang="en-US" sz="1000"/>
                        <a:t>Story-Elemente (Anzahl)</a:t>
                      </a:r>
                    </a:p>
                  </a:txBody>
                  <a:tcPr/>
                </a:tc>
                <a:tc>
                  <a:txBody>
                    <a:bodyPr/>
                    <a:lstStyle/>
                    <a:p>
                      <a:r>
                        <a:rPr lang="en-US" sz="1000"/>
                        <a:t>Pot. Ø-TRW (Storys)</a:t>
                      </a:r>
                    </a:p>
                  </a:txBody>
                  <a:tcPr/>
                </a:tc>
                <a:extLst>
                  <a:ext uri="{0D108BD9-81ED-4DB2-BD59-A6C34878D82A}">
                    <a16:rowId xmlns:a16="http://schemas.microsoft.com/office/drawing/2014/main" val="2634827562"/>
                  </a:ext>
                </a:extLst>
              </a:tr>
              <a:tr h="370840">
                <a:tc>
                  <a:txBody>
                    <a:bodyPr/>
                    <a:lstStyle/>
                    <a:p>
                      <a:r>
                        <a:rPr lang="en-US" sz="1000"/>
                        <a:t>br24</a:t>
                      </a:r>
                    </a:p>
                  </a:txBody>
                  <a:tcPr/>
                </a:tc>
                <a:tc>
                  <a:txBody>
                    <a:bodyPr/>
                    <a:lstStyle/>
                    <a:p>
                      <a:r>
                        <a:rPr lang="en-US" sz="1000"/>
                        <a:t>173700</a:t>
                      </a:r>
                    </a:p>
                  </a:txBody>
                  <a:tcPr/>
                </a:tc>
                <a:tc>
                  <a:txBody>
                    <a:bodyPr/>
                    <a:lstStyle/>
                    <a:p>
                      <a:r>
                        <a:rPr lang="en-US" sz="1000"/>
                        <a:t>363270</a:t>
                      </a:r>
                    </a:p>
                  </a:txBody>
                  <a:tcPr/>
                </a:tc>
                <a:tc>
                  <a:txBody>
                    <a:bodyPr/>
                    <a:lstStyle/>
                    <a:p>
                      <a:r>
                        <a:rPr lang="en-US" sz="1000"/>
                        <a:t>270858</a:t>
                      </a:r>
                    </a:p>
                  </a:txBody>
                  <a:tcPr/>
                </a:tc>
                <a:tc>
                  <a:txBody>
                    <a:bodyPr/>
                    <a:lstStyle/>
                    <a:p>
                      <a:r>
                        <a:rPr lang="en-US" sz="1000"/>
                        <a:t>2295.406779661</a:t>
                      </a:r>
                    </a:p>
                  </a:txBody>
                  <a:tcPr/>
                </a:tc>
                <a:tc>
                  <a:txBody>
                    <a:bodyPr/>
                    <a:lstStyle/>
                    <a:p>
                      <a:r>
                        <a:rPr lang="en-US" sz="1000"/>
                        <a:t>118</a:t>
                      </a:r>
                    </a:p>
                  </a:txBody>
                  <a:tcPr/>
                </a:tc>
                <a:tc>
                  <a:txBody>
                    <a:bodyPr/>
                    <a:lstStyle/>
                    <a:p>
                      <a:r>
                        <a:rPr lang="en-US" sz="1000"/>
                        <a:t>2458454</a:t>
                      </a:r>
                    </a:p>
                  </a:txBody>
                  <a:tcPr/>
                </a:tc>
                <a:tc>
                  <a:txBody>
                    <a:bodyPr/>
                    <a:lstStyle/>
                    <a:p>
                      <a:r>
                        <a:rPr lang="en-US" sz="1000"/>
                        <a:t>14</a:t>
                      </a:r>
                    </a:p>
                  </a:txBody>
                  <a:tcPr/>
                </a:tc>
                <a:tc>
                  <a:txBody>
                    <a:bodyPr/>
                    <a:lstStyle/>
                    <a:p>
                      <a:r>
                        <a:rPr lang="en-US" sz="1000"/>
                        <a:t>10656</a:t>
                      </a:r>
                    </a:p>
                  </a:txBody>
                  <a:tcPr/>
                </a:tc>
                <a:extLst>
                  <a:ext uri="{0D108BD9-81ED-4DB2-BD59-A6C34878D82A}">
                    <a16:rowId xmlns:a16="http://schemas.microsoft.com/office/drawing/2014/main" val="3341720623"/>
                  </a:ext>
                </a:extLst>
              </a:tr>
              <a:tr h="370840">
                <a:tc>
                  <a:txBody>
                    <a:bodyPr/>
                    <a:lstStyle/>
                    <a:p>
                      <a:r>
                        <a:rPr lang="en-US" sz="1000"/>
                        <a:t>bayerischer_rundfunk</a:t>
                      </a:r>
                    </a:p>
                  </a:txBody>
                  <a:tcPr/>
                </a:tc>
                <a:tc>
                  <a:txBody>
                    <a:bodyPr/>
                    <a:lstStyle/>
                    <a:p>
                      <a:r>
                        <a:rPr lang="en-US" sz="1000"/>
                        <a:t>140814</a:t>
                      </a:r>
                    </a:p>
                  </a:txBody>
                  <a:tcPr/>
                </a:tc>
                <a:tc>
                  <a:txBody>
                    <a:bodyPr/>
                    <a:lstStyle/>
                    <a:p>
                      <a:r>
                        <a:rPr lang="en-US" sz="1000"/>
                        <a:t>30320</a:t>
                      </a:r>
                    </a:p>
                  </a:txBody>
                  <a:tcPr/>
                </a:tc>
                <a:tc>
                  <a:txBody>
                    <a:bodyPr/>
                    <a:lstStyle/>
                    <a:p>
                      <a:r>
                        <a:rPr lang="en-US" sz="1000"/>
                        <a:t>2264</a:t>
                      </a:r>
                    </a:p>
                  </a:txBody>
                  <a:tcPr/>
                </a:tc>
                <a:tc>
                  <a:txBody>
                    <a:bodyPr/>
                    <a:lstStyle/>
                    <a:p>
                      <a:r>
                        <a:rPr lang="en-US" sz="1000"/>
                        <a:t>1132</a:t>
                      </a:r>
                    </a:p>
                  </a:txBody>
                  <a:tcPr/>
                </a:tc>
                <a:tc>
                  <a:txBody>
                    <a:bodyPr/>
                    <a:lstStyle/>
                    <a:p>
                      <a:r>
                        <a:rPr lang="en-US" sz="1000"/>
                        <a:t>2</a:t>
                      </a:r>
                    </a:p>
                  </a:txBody>
                  <a:tcPr/>
                </a:tc>
                <a:tc>
                  <a:txBody>
                    <a:bodyPr/>
                    <a:lstStyle/>
                    <a:p>
                      <a:r>
                        <a:rPr lang="en-US" sz="1000"/>
                        <a:t>106632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47608508"/>
                  </a:ext>
                </a:extLst>
              </a:tr>
            </a:tbl>
          </a:graphicData>
        </a:graphic>
      </p:graphicFrame>
      <p:sp>
        <p:nvSpPr>
          <p:cNvPr id="4" name="Text Placeholder 3">
            <a:extLst>
              <a:ext uri="{FF2B5EF4-FFF2-40B4-BE49-F238E27FC236}">
                <a16:creationId xmlns:a16="http://schemas.microsoft.com/office/drawing/2014/main" id="{AC48BC26-A0BF-44C9-A98C-CD28FA7DE7E1}"/>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762257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C8208-5F44-4AAB-99ED-982BC04AB8CB}"/>
              </a:ext>
            </a:extLst>
          </p:cNvPr>
          <p:cNvSpPr>
            <a:spLocks noGrp="1"/>
          </p:cNvSpPr>
          <p:nvPr>
            <p:ph type="title"/>
          </p:nvPr>
        </p:nvSpPr>
        <p:spPr/>
        <p:txBody>
          <a:bodyPr/>
          <a:lstStyle/>
          <a:p>
            <a:r>
              <a:rPr lang="de-DE"/>
              <a:t>Instagram BR-Instagram-Posts - nach Interaktionen (alle relevanten Profile) | PB Politik+Wirtschaft - 1 of 25</a:t>
            </a:r>
            <a:endParaRPr lang="en-US"/>
          </a:p>
        </p:txBody>
      </p:sp>
      <p:graphicFrame>
        <p:nvGraphicFramePr>
          <p:cNvPr id="5" name="Table Placeholder 4">
            <a:extLst>
              <a:ext uri="{FF2B5EF4-FFF2-40B4-BE49-F238E27FC236}">
                <a16:creationId xmlns:a16="http://schemas.microsoft.com/office/drawing/2014/main" id="{69D83AC4-AEBE-44C6-8A85-A8DBB4A33EE0}"/>
              </a:ext>
            </a:extLst>
          </p:cNvPr>
          <p:cNvGraphicFramePr>
            <a:graphicFrameLocks noGrp="1"/>
          </p:cNvGraphicFramePr>
          <p:nvPr>
            <p:ph type="tbl" sz="quarter" idx="13"/>
            <p:extLst>
              <p:ext uri="{D42A27DB-BD31-4B8C-83A1-F6EECF244321}">
                <p14:modId xmlns:p14="http://schemas.microsoft.com/office/powerpoint/2010/main" val="25771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9378646"/>
                    </a:ext>
                  </a:extLst>
                </a:gridCol>
                <a:gridCol w="1316736">
                  <a:extLst>
                    <a:ext uri="{9D8B030D-6E8A-4147-A177-3AD203B41FA5}">
                      <a16:colId xmlns:a16="http://schemas.microsoft.com/office/drawing/2014/main" val="4149250847"/>
                    </a:ext>
                  </a:extLst>
                </a:gridCol>
                <a:gridCol w="1316736">
                  <a:extLst>
                    <a:ext uri="{9D8B030D-6E8A-4147-A177-3AD203B41FA5}">
                      <a16:colId xmlns:a16="http://schemas.microsoft.com/office/drawing/2014/main" val="2407524538"/>
                    </a:ext>
                  </a:extLst>
                </a:gridCol>
                <a:gridCol w="1316736">
                  <a:extLst>
                    <a:ext uri="{9D8B030D-6E8A-4147-A177-3AD203B41FA5}">
                      <a16:colId xmlns:a16="http://schemas.microsoft.com/office/drawing/2014/main" val="2643438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55747437"/>
                  </a:ext>
                </a:extLst>
              </a:tr>
            </a:tbl>
          </a:graphicData>
        </a:graphic>
      </p:graphicFrame>
      <p:sp>
        <p:nvSpPr>
          <p:cNvPr id="4" name="Text Placeholder 3">
            <a:extLst>
              <a:ext uri="{FF2B5EF4-FFF2-40B4-BE49-F238E27FC236}">
                <a16:creationId xmlns:a16="http://schemas.microsoft.com/office/drawing/2014/main" id="{55187AED-F00B-4DC7-A4FB-AB71EFA035A8}"/>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143849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31066-67B0-425D-9B0A-37635B26D7EF}"/>
              </a:ext>
            </a:extLst>
          </p:cNvPr>
          <p:cNvSpPr>
            <a:spLocks noGrp="1"/>
          </p:cNvSpPr>
          <p:nvPr>
            <p:ph type="title"/>
          </p:nvPr>
        </p:nvSpPr>
        <p:spPr/>
        <p:txBody>
          <a:bodyPr/>
          <a:lstStyle/>
          <a:p>
            <a:r>
              <a:rPr lang="de-DE"/>
              <a:t>Instagram BR-Instagram-Posts - nach Interaktionen (alle relevanten Profile) | PB Politik+Wirtschaft - 2 of 25</a:t>
            </a:r>
            <a:endParaRPr lang="en-US"/>
          </a:p>
        </p:txBody>
      </p:sp>
      <p:graphicFrame>
        <p:nvGraphicFramePr>
          <p:cNvPr id="5" name="Table Placeholder 4">
            <a:extLst>
              <a:ext uri="{FF2B5EF4-FFF2-40B4-BE49-F238E27FC236}">
                <a16:creationId xmlns:a16="http://schemas.microsoft.com/office/drawing/2014/main" id="{BD798782-8A95-4993-A1E6-9E5B7323971B}"/>
              </a:ext>
            </a:extLst>
          </p:cNvPr>
          <p:cNvGraphicFramePr>
            <a:graphicFrameLocks noGrp="1"/>
          </p:cNvGraphicFramePr>
          <p:nvPr>
            <p:ph type="tbl" sz="quarter" idx="13"/>
            <p:extLst>
              <p:ext uri="{D42A27DB-BD31-4B8C-83A1-F6EECF244321}">
                <p14:modId xmlns:p14="http://schemas.microsoft.com/office/powerpoint/2010/main" val="2273817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79929557"/>
                    </a:ext>
                  </a:extLst>
                </a:gridCol>
                <a:gridCol w="1316736">
                  <a:extLst>
                    <a:ext uri="{9D8B030D-6E8A-4147-A177-3AD203B41FA5}">
                      <a16:colId xmlns:a16="http://schemas.microsoft.com/office/drawing/2014/main" val="3122591554"/>
                    </a:ext>
                  </a:extLst>
                </a:gridCol>
                <a:gridCol w="1316736">
                  <a:extLst>
                    <a:ext uri="{9D8B030D-6E8A-4147-A177-3AD203B41FA5}">
                      <a16:colId xmlns:a16="http://schemas.microsoft.com/office/drawing/2014/main" val="1266821957"/>
                    </a:ext>
                  </a:extLst>
                </a:gridCol>
                <a:gridCol w="1316736">
                  <a:extLst>
                    <a:ext uri="{9D8B030D-6E8A-4147-A177-3AD203B41FA5}">
                      <a16:colId xmlns:a16="http://schemas.microsoft.com/office/drawing/2014/main" val="3584070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5385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21:01:08</a:t>
                      </a:r>
                      <a:r>
                        <a:rPr kumimoji="0" lang="de-DE" sz="1000" b="0" i="0" u="none" strike="noStrike" kern="1200" cap="none" spc="0" normalizeH="0" baseline="0" noProof="0">
                          <a:ln>
                            <a:noFill/>
                          </a:ln>
                          <a:solidFill>
                            <a:prstClr val="black"/>
                          </a:solidFill>
                          <a:effectLst/>
                          <a:uLnTx/>
                          <a:uFillTx/>
                          <a:latin typeface="Calibri"/>
                          <a:ea typeface="+mn-ea"/>
                          <a:cs typeface="+mn-cs"/>
                        </a:rPr>
                        <a:t>
 Kostenloses Wasser sprudelt in der Augsburger Innenstadt aus verschiedenen Trinkbrunnen. Wer davon trinken möchte, benötigt allerdings meistens Becher oder Flasche. Damit auch obdachlose Menschen bei der derzeitigen Hitze Trinkwasser abzapfen können, verteilt die Stadt nun Trinkflaschen an Bedürftige.
.
Denn die Hitze stellt für Obdachlose eine besondere Gefahr dar: "Sie sind der Sonne oftmals schutzlos ausgesetzt und nehmen Anzeichen einer Dehydration manchmal nicht wahr", erklärt Sozialreferent Martin Schenkelberg und verweist auf den Klimawandel, infolgedessen die Gesundheitsrisiken durch Hitze wachsen. Die Trinkwasserflaschen seien deshalb "Hilfe zur wirksamen Selbstfürsorge", heißt es von der Stadt.
.
Die kleinen, blau-weißen Trinkflaschen bestehen aus recyceltem Plastik und fassen gut 0,4 Liter Wasser. Diese Größe ist bewusst gewählt, da vielen Obdachlosen eine größere Flasche zu schwer und zu umständlich wäre. Der Deckel kann abgeschraubt und als Trinktasse verwendet werden. Die Flaschen werden in der Wärmestube, in den Übergangswohnheimen und bei der Drogenhilfe verteilt, also überall dort, wo die betroffenen Menschen hinkommen.
.
Damit die Bedürftigen wissen, an welchen öffentlichen Trinkstellen und -brunnen der Stadt sie ihre Flaschen abfüllen können, bekommen sie eine Karte mit. Auf dieser sind die Trinkbrunnen eingezeichnet. Nina Holzmann, die sich um obdachlose Frauen kümmert, findet die Karte gut. Sie sieht allerdings noch Verbesserungspotenzial: Gerade in Oberhausen, dem Problemviertel Augsburgs, in dem viele arme obdachlose Menschen unterwegs sind, gibt es keine Trinkbrunnen.
.
Bei der Obdachlosenhilfe kommt die Trinkflaschen-Aktion gut an - auch wenn es noch besser gewesen wäre, die Aktion direkt zum Sommerbeginn zu starten. Aber es musste erstmal der Bedarf geklärt und die Sozialverbände mit eingebunden werden, heißt es. Finanziert wurden die Trinkflaschen von Geldern der Stadt, der Caritas und der Kartei der Not sowie mit Spendengeldern. Die Aktion soll im nächsten Jahr fortgeführt werden.
.
#Bayern #Hitze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08243855"/>
                  </a:ext>
                </a:extLst>
              </a:tr>
            </a:tbl>
          </a:graphicData>
        </a:graphic>
      </p:graphicFrame>
      <p:sp>
        <p:nvSpPr>
          <p:cNvPr id="4" name="Text Placeholder 3">
            <a:extLst>
              <a:ext uri="{FF2B5EF4-FFF2-40B4-BE49-F238E27FC236}">
                <a16:creationId xmlns:a16="http://schemas.microsoft.com/office/drawing/2014/main" id="{50FED835-4D5D-4C23-81ED-AC7D9707EBD5}"/>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800509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36058-6BF9-456D-BA44-670A3B4A0CAA}"/>
              </a:ext>
            </a:extLst>
          </p:cNvPr>
          <p:cNvSpPr>
            <a:spLocks noGrp="1"/>
          </p:cNvSpPr>
          <p:nvPr>
            <p:ph type="title"/>
          </p:nvPr>
        </p:nvSpPr>
        <p:spPr/>
        <p:txBody>
          <a:bodyPr/>
          <a:lstStyle/>
          <a:p>
            <a:r>
              <a:rPr lang="de-DE"/>
              <a:t>Instagram BR-Instagram-Posts - nach Interaktionen (alle relevanten Profile) | PB Politik+Wirtschaft - 3 of 25</a:t>
            </a:r>
            <a:endParaRPr lang="en-US"/>
          </a:p>
        </p:txBody>
      </p:sp>
      <p:graphicFrame>
        <p:nvGraphicFramePr>
          <p:cNvPr id="5" name="Table Placeholder 4">
            <a:extLst>
              <a:ext uri="{FF2B5EF4-FFF2-40B4-BE49-F238E27FC236}">
                <a16:creationId xmlns:a16="http://schemas.microsoft.com/office/drawing/2014/main" id="{5967A8D5-12D8-4401-B78B-4717285BB389}"/>
              </a:ext>
            </a:extLst>
          </p:cNvPr>
          <p:cNvGraphicFramePr>
            <a:graphicFrameLocks noGrp="1"/>
          </p:cNvGraphicFramePr>
          <p:nvPr>
            <p:ph type="tbl" sz="quarter" idx="13"/>
            <p:extLst>
              <p:ext uri="{D42A27DB-BD31-4B8C-83A1-F6EECF244321}">
                <p14:modId xmlns:p14="http://schemas.microsoft.com/office/powerpoint/2010/main" val="2755403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10658529"/>
                    </a:ext>
                  </a:extLst>
                </a:gridCol>
                <a:gridCol w="1316736">
                  <a:extLst>
                    <a:ext uri="{9D8B030D-6E8A-4147-A177-3AD203B41FA5}">
                      <a16:colId xmlns:a16="http://schemas.microsoft.com/office/drawing/2014/main" val="77853206"/>
                    </a:ext>
                  </a:extLst>
                </a:gridCol>
                <a:gridCol w="1316736">
                  <a:extLst>
                    <a:ext uri="{9D8B030D-6E8A-4147-A177-3AD203B41FA5}">
                      <a16:colId xmlns:a16="http://schemas.microsoft.com/office/drawing/2014/main" val="1278099113"/>
                    </a:ext>
                  </a:extLst>
                </a:gridCol>
                <a:gridCol w="1316736">
                  <a:extLst>
                    <a:ext uri="{9D8B030D-6E8A-4147-A177-3AD203B41FA5}">
                      <a16:colId xmlns:a16="http://schemas.microsoft.com/office/drawing/2014/main" val="90423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8859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16:44:52</a:t>
                      </a:r>
                      <a:r>
                        <a:rPr kumimoji="0" lang="de-DE" sz="1000" b="0" i="0" u="none" strike="noStrike" kern="1200" cap="none" spc="0" normalizeH="0" baseline="0" noProof="0">
                          <a:ln>
                            <a:noFill/>
                          </a:ln>
                          <a:solidFill>
                            <a:prstClr val="black"/>
                          </a:solidFill>
                          <a:effectLst/>
                          <a:uLnTx/>
                          <a:uFillTx/>
                          <a:latin typeface="Calibri"/>
                          <a:ea typeface="+mn-ea"/>
                          <a:cs typeface="+mn-cs"/>
                        </a:rPr>
                        <a:t>
 Nach einem Schuss aus der Dienstwaffe eines Polizisten am Rande des Fußball-Bundesligaspiels zwischen dem FC Augsburg und Borussia Mönchengladbach (4:4) ist der Schütze suspendiert worden. 
.
Nach derzeitigen Kenntnissen habe sich eine Gruppe um den Beamten wegen der Hitze am Samstag mit Wasser bespritzt, teilte das Präsidium der bayerischen Bereitschaftspolizei am Donnerstag mit. 
.
Warum der 27-Jährige dann zur Waffe gegriffen und sich ein Schuss gelöst habe, sei Gegenstand der Ermittlungen des Landeskriminalamts. 
.
Die vierköpfige Gruppe um den Schützen werde vorerst nicht mehr im Unterstützungskommando der bayerischen Polizei eingesetzt, hieß es in der Mitteilung. 
.
Der Schuss hatte sich in einem Polizeiwagen auf dem Augsburger Stadiongelände gelöst, die Scheibe des Fahrzeugs durchschlagen und den Transporter der Fanbetreuung Mönchengladbach getroffen. 
.
Der Schütze und drei weitere Beamte erlitten demnach Knalltraumata, ein Polizist wurde durch Glassplitter im Gesicht verletzt. 
.
Die Ermittlungen des Landeskriminalamtes zu dem Vorfall dauerten am Donnerstag an.
.
#Augsburg #Fußball #Schuss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83912174"/>
                  </a:ext>
                </a:extLst>
              </a:tr>
            </a:tbl>
          </a:graphicData>
        </a:graphic>
      </p:graphicFrame>
      <p:sp>
        <p:nvSpPr>
          <p:cNvPr id="4" name="Text Placeholder 3">
            <a:extLst>
              <a:ext uri="{FF2B5EF4-FFF2-40B4-BE49-F238E27FC236}">
                <a16:creationId xmlns:a16="http://schemas.microsoft.com/office/drawing/2014/main" id="{799B6FD3-26BA-424F-8010-DD32C0A30099}"/>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44086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2DBB7-986F-4E16-BB6E-FBDDF1E8BAAD}"/>
              </a:ext>
            </a:extLst>
          </p:cNvPr>
          <p:cNvSpPr>
            <a:spLocks noGrp="1"/>
          </p:cNvSpPr>
          <p:nvPr>
            <p:ph type="title"/>
          </p:nvPr>
        </p:nvSpPr>
        <p:spPr/>
        <p:txBody>
          <a:bodyPr/>
          <a:lstStyle/>
          <a:p>
            <a:r>
              <a:rPr lang="de-DE"/>
              <a:t>Instagram BR-Instagram-Posts - nach Interaktionen (alle relevanten Profile) | PB Politik+Wirtschaft - 4 of 25</a:t>
            </a:r>
            <a:endParaRPr lang="en-US"/>
          </a:p>
        </p:txBody>
      </p:sp>
      <p:graphicFrame>
        <p:nvGraphicFramePr>
          <p:cNvPr id="5" name="Table Placeholder 4">
            <a:extLst>
              <a:ext uri="{FF2B5EF4-FFF2-40B4-BE49-F238E27FC236}">
                <a16:creationId xmlns:a16="http://schemas.microsoft.com/office/drawing/2014/main" id="{BCCB3206-4663-4E9B-9742-64FC2CDFA9B2}"/>
              </a:ext>
            </a:extLst>
          </p:cNvPr>
          <p:cNvGraphicFramePr>
            <a:graphicFrameLocks noGrp="1"/>
          </p:cNvGraphicFramePr>
          <p:nvPr>
            <p:ph type="tbl" sz="quarter" idx="13"/>
            <p:extLst>
              <p:ext uri="{D42A27DB-BD31-4B8C-83A1-F6EECF244321}">
                <p14:modId xmlns:p14="http://schemas.microsoft.com/office/powerpoint/2010/main" val="2720102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08835407"/>
                    </a:ext>
                  </a:extLst>
                </a:gridCol>
                <a:gridCol w="1316736">
                  <a:extLst>
                    <a:ext uri="{9D8B030D-6E8A-4147-A177-3AD203B41FA5}">
                      <a16:colId xmlns:a16="http://schemas.microsoft.com/office/drawing/2014/main" val="885453018"/>
                    </a:ext>
                  </a:extLst>
                </a:gridCol>
                <a:gridCol w="1316736">
                  <a:extLst>
                    <a:ext uri="{9D8B030D-6E8A-4147-A177-3AD203B41FA5}">
                      <a16:colId xmlns:a16="http://schemas.microsoft.com/office/drawing/2014/main" val="2963280281"/>
                    </a:ext>
                  </a:extLst>
                </a:gridCol>
                <a:gridCol w="1316736">
                  <a:extLst>
                    <a:ext uri="{9D8B030D-6E8A-4147-A177-3AD203B41FA5}">
                      <a16:colId xmlns:a16="http://schemas.microsoft.com/office/drawing/2014/main" val="1725960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1576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09:21:09</a:t>
                      </a:r>
                      <a:r>
                        <a:rPr kumimoji="0" lang="de-DE" sz="1000" b="0" i="0" u="none" strike="noStrike" kern="1200" cap="none" spc="0" normalizeH="0" baseline="0" noProof="0">
                          <a:ln>
                            <a:noFill/>
                          </a:ln>
                          <a:solidFill>
                            <a:prstClr val="black"/>
                          </a:solidFill>
                          <a:effectLst/>
                          <a:uLnTx/>
                          <a:uFillTx/>
                          <a:latin typeface="Calibri"/>
                          <a:ea typeface="+mn-ea"/>
                          <a:cs typeface="+mn-cs"/>
                        </a:rPr>
                        <a:t>
 Pendlerinnen und Pendler brauchen gerade starke Nerven auf dem RE80 zwischen Würzburg und Ansbach. Die Züge sind regelmäßig überfüllt, immer wieder stehen Fahrgäste am Bahnsteig und kommen nicht mehr in den Zug.
.
Das hat nach BR-Recherchen mehrere Gründe. Zum einen ist die Bahnstrecke von Würzburg nach Nürnberg wegen Bauarbeiten gesperrt. Viele Fahrgäste fahren einen Umweg von Würzburg nach Ansbach und steigen dort nach Nürnberg um. 
.
Außerdem fahren normalerweise früh und nachmittags zusätzliche Züge zwischen Würzburg und Marktbreit (Landkreis Kitzingen). Diese fahren gerade auch nicht. Und dann kommt noch das kürzlich eingeführte 49 Euro Ticket dazu, was doch einige Fahrgäste vom Auto auf die Schiene holt. 
.
Das Eisenbahnunternehmen Go-Ahead bestätigt auf BR-Nachfrage, dass es auf der Bahnstrecke immer wieder zu vollen Zügen kommt. Es ist aber kurzfristig nicht möglich, längere Züge einzusetzen, da diese nicht von der BEG bestellt gewesen seien. 
.
Go-Ahead habe zwar Reservefahrzeuge. Doch warum werden die nicht eingesetzt? Die BEG schreibt auf BR-Nachfrage, dass "Reservefahrzeuge für die planmäßige Instandhaltung und als Reserve für kurzfristige Fahrzeugstörungen benötigt werden".
.
Go-Ahead erwartet deswegen auch weiterhin, dass zu Stoßzeiten oder am Wochenende volle Züge zwischen Würzburg und Ansbach unterwegs sind.
.
#BR24 #Bayern #49EuroTicket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08242582"/>
                  </a:ext>
                </a:extLst>
              </a:tr>
            </a:tbl>
          </a:graphicData>
        </a:graphic>
      </p:graphicFrame>
      <p:sp>
        <p:nvSpPr>
          <p:cNvPr id="4" name="Text Placeholder 3">
            <a:extLst>
              <a:ext uri="{FF2B5EF4-FFF2-40B4-BE49-F238E27FC236}">
                <a16:creationId xmlns:a16="http://schemas.microsoft.com/office/drawing/2014/main" id="{0A6DC0D8-268E-4433-A8F6-6FE5FF0CA535}"/>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869640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C3C13-057A-4C28-8C05-AE7BDEBC9C13}"/>
              </a:ext>
            </a:extLst>
          </p:cNvPr>
          <p:cNvSpPr>
            <a:spLocks noGrp="1"/>
          </p:cNvSpPr>
          <p:nvPr>
            <p:ph type="title"/>
          </p:nvPr>
        </p:nvSpPr>
        <p:spPr/>
        <p:txBody>
          <a:bodyPr/>
          <a:lstStyle/>
          <a:p>
            <a:r>
              <a:rPr lang="de-DE"/>
              <a:t>Instagram BR-Instagram-Posts - nach Interaktionen (alle relevanten Profile) | PB Politik+Wirtschaft - 5 of 25</a:t>
            </a:r>
            <a:endParaRPr lang="en-US"/>
          </a:p>
        </p:txBody>
      </p:sp>
      <p:graphicFrame>
        <p:nvGraphicFramePr>
          <p:cNvPr id="5" name="Table Placeholder 4">
            <a:extLst>
              <a:ext uri="{FF2B5EF4-FFF2-40B4-BE49-F238E27FC236}">
                <a16:creationId xmlns:a16="http://schemas.microsoft.com/office/drawing/2014/main" id="{D033C037-C412-4F40-A27D-75D3F492B448}"/>
              </a:ext>
            </a:extLst>
          </p:cNvPr>
          <p:cNvGraphicFramePr>
            <a:graphicFrameLocks noGrp="1"/>
          </p:cNvGraphicFramePr>
          <p:nvPr>
            <p:ph type="tbl" sz="quarter" idx="13"/>
            <p:extLst>
              <p:ext uri="{D42A27DB-BD31-4B8C-83A1-F6EECF244321}">
                <p14:modId xmlns:p14="http://schemas.microsoft.com/office/powerpoint/2010/main" val="30046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06934308"/>
                    </a:ext>
                  </a:extLst>
                </a:gridCol>
                <a:gridCol w="1316736">
                  <a:extLst>
                    <a:ext uri="{9D8B030D-6E8A-4147-A177-3AD203B41FA5}">
                      <a16:colId xmlns:a16="http://schemas.microsoft.com/office/drawing/2014/main" val="2316343657"/>
                    </a:ext>
                  </a:extLst>
                </a:gridCol>
                <a:gridCol w="1316736">
                  <a:extLst>
                    <a:ext uri="{9D8B030D-6E8A-4147-A177-3AD203B41FA5}">
                      <a16:colId xmlns:a16="http://schemas.microsoft.com/office/drawing/2014/main" val="3734519338"/>
                    </a:ext>
                  </a:extLst>
                </a:gridCol>
                <a:gridCol w="1316736">
                  <a:extLst>
                    <a:ext uri="{9D8B030D-6E8A-4147-A177-3AD203B41FA5}">
                      <a16:colId xmlns:a16="http://schemas.microsoft.com/office/drawing/2014/main" val="2281282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2755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09:21:09</a:t>
                      </a:r>
                      <a:r>
                        <a:rPr kumimoji="0" lang="de-DE" sz="1000" b="0" i="0" u="none" strike="noStrike" kern="1200" cap="none" spc="0" normalizeH="0" baseline="0" noProof="0">
                          <a:ln>
                            <a:noFill/>
                          </a:ln>
                          <a:solidFill>
                            <a:prstClr val="black"/>
                          </a:solidFill>
                          <a:effectLst/>
                          <a:uLnTx/>
                          <a:uFillTx/>
                          <a:latin typeface="Calibri"/>
                          <a:ea typeface="+mn-ea"/>
                          <a:cs typeface="+mn-cs"/>
                        </a:rPr>
                        <a:t>
 Das bayerische Verkehrsministerium hat einen Antrag für ein weiteres Münchner Kfz-Kennzeichen in Berlin eingereicht.
.
Der Grund für den Antrag des KVR ist, dass die Variationsmöglichkeiten auf den Schildern ausgehen, wenn weiterhin nur das alte Kennzeichen "M" verwendet wird. 
.
Verkehrsminister Christian Bernreiter (CSU) erklärt in einer Pressemitteilung, es sei Zeit ein neues Kennzeichen einzuführen. Stadt und Landkreis hätten einen großen Fahrzeugbestand und die Kennzeichenkombinationen könnten bald aufgebraucht sein.
.
Das bayerische Verkehrsministerium erwartet eine Entscheidung des Bundesverkehrsministeriums über ein neues Kennzeichen schon in wenigen Wochen. Damit könnte "MUC" noch in diesem Jahr auf die Kennzeichen von Fahrzeugen in Stadt und Landkreis München kommen. 
.
Weil laut KVR in der Stadt immer mehr Elektro-Fahrzeuge angemeldet werden, die auf dem Kennzeichen ein zusätzliches "E" benötigen, gebe es weniger Platz für die Buchstaben- und Zahlenkombinationen. Problematisch seien vor allem die kleineren Schilder, zum Beispiel für Motorräder und Roller.
.
In der ersten Zeile des Schildes wäre dann in Zukunft neben dem "M" auch ein "MUC" möglich, in der zweiten Zeile wären somit wieder mehr Kombinationen möglich.
.
In der Landeshauptstadt München gibt es laut bayerischem Verkehrsministerium rund 760.000 zugelassene Fahrzeuge, im Landkreis München rund 240.000 (jeweils zum 1. Januar 2023).
.
#BR24 #Bayern #Mobilität #Autos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5159350"/>
                  </a:ext>
                </a:extLst>
              </a:tr>
            </a:tbl>
          </a:graphicData>
        </a:graphic>
      </p:graphicFrame>
      <p:sp>
        <p:nvSpPr>
          <p:cNvPr id="4" name="Text Placeholder 3">
            <a:extLst>
              <a:ext uri="{FF2B5EF4-FFF2-40B4-BE49-F238E27FC236}">
                <a16:creationId xmlns:a16="http://schemas.microsoft.com/office/drawing/2014/main" id="{4B7CC599-A156-462E-A644-94D6498ECBC3}"/>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253839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D68DE-11BD-4315-9260-EB45B9F23D3F}"/>
              </a:ext>
            </a:extLst>
          </p:cNvPr>
          <p:cNvSpPr>
            <a:spLocks noGrp="1"/>
          </p:cNvSpPr>
          <p:nvPr>
            <p:ph type="title"/>
          </p:nvPr>
        </p:nvSpPr>
        <p:spPr/>
        <p:txBody>
          <a:bodyPr/>
          <a:lstStyle/>
          <a:p>
            <a:r>
              <a:rPr lang="de-DE"/>
              <a:t>Instagram BR-Instagram-Posts - nach Interaktionen (alle relevanten Profile) | PB Politik+Wirtschaft - 6 of 25</a:t>
            </a:r>
            <a:endParaRPr lang="en-US"/>
          </a:p>
        </p:txBody>
      </p:sp>
      <p:graphicFrame>
        <p:nvGraphicFramePr>
          <p:cNvPr id="5" name="Table Placeholder 4">
            <a:extLst>
              <a:ext uri="{FF2B5EF4-FFF2-40B4-BE49-F238E27FC236}">
                <a16:creationId xmlns:a16="http://schemas.microsoft.com/office/drawing/2014/main" id="{FA8E718D-2D4D-4AE8-8AC7-C1D6D9ADCF7E}"/>
              </a:ext>
            </a:extLst>
          </p:cNvPr>
          <p:cNvGraphicFramePr>
            <a:graphicFrameLocks noGrp="1"/>
          </p:cNvGraphicFramePr>
          <p:nvPr>
            <p:ph type="tbl" sz="quarter" idx="13"/>
            <p:extLst>
              <p:ext uri="{D42A27DB-BD31-4B8C-83A1-F6EECF244321}">
                <p14:modId xmlns:p14="http://schemas.microsoft.com/office/powerpoint/2010/main" val="2707812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39234491"/>
                    </a:ext>
                  </a:extLst>
                </a:gridCol>
                <a:gridCol w="1316736">
                  <a:extLst>
                    <a:ext uri="{9D8B030D-6E8A-4147-A177-3AD203B41FA5}">
                      <a16:colId xmlns:a16="http://schemas.microsoft.com/office/drawing/2014/main" val="2622747772"/>
                    </a:ext>
                  </a:extLst>
                </a:gridCol>
                <a:gridCol w="1316736">
                  <a:extLst>
                    <a:ext uri="{9D8B030D-6E8A-4147-A177-3AD203B41FA5}">
                      <a16:colId xmlns:a16="http://schemas.microsoft.com/office/drawing/2014/main" val="404510127"/>
                    </a:ext>
                  </a:extLst>
                </a:gridCol>
                <a:gridCol w="1316736">
                  <a:extLst>
                    <a:ext uri="{9D8B030D-6E8A-4147-A177-3AD203B41FA5}">
                      <a16:colId xmlns:a16="http://schemas.microsoft.com/office/drawing/2014/main" val="4035436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5089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09:10:51</a:t>
                      </a:r>
                      <a:r>
                        <a:rPr kumimoji="0" lang="de-DE" sz="1000" b="0" i="0" u="none" strike="noStrike" kern="1200" cap="none" spc="0" normalizeH="0" baseline="0" noProof="0">
                          <a:ln>
                            <a:noFill/>
                          </a:ln>
                          <a:solidFill>
                            <a:prstClr val="black"/>
                          </a:solidFill>
                          <a:effectLst/>
                          <a:uLnTx/>
                          <a:uFillTx/>
                          <a:latin typeface="Calibri"/>
                          <a:ea typeface="+mn-ea"/>
                          <a:cs typeface="+mn-cs"/>
                        </a:rPr>
                        <a:t>
 In Bayern bleibt es mit Temperaturen über 30 Grad Celsius weiter heiß.
.
Was bedeutet die Hitze für Arbeitnehmer? Hitzefrei? – das können Beschäftigte sich wünschen oder sogar einfordern. Einen Anspruch darauf aber haben sie nicht. 
.
#BR24 #Bayern #Hitzewarnung #Sommer #Hitzefrei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4387392"/>
                  </a:ext>
                </a:extLst>
              </a:tr>
            </a:tbl>
          </a:graphicData>
        </a:graphic>
      </p:graphicFrame>
      <p:sp>
        <p:nvSpPr>
          <p:cNvPr id="4" name="Text Placeholder 3">
            <a:extLst>
              <a:ext uri="{FF2B5EF4-FFF2-40B4-BE49-F238E27FC236}">
                <a16:creationId xmlns:a16="http://schemas.microsoft.com/office/drawing/2014/main" id="{64DD11EA-4A9D-494B-8981-9E1B73172450}"/>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327927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D629-AAC1-4672-8DF0-54FB654C9ED1}"/>
              </a:ext>
            </a:extLst>
          </p:cNvPr>
          <p:cNvSpPr>
            <a:spLocks noGrp="1"/>
          </p:cNvSpPr>
          <p:nvPr>
            <p:ph type="title"/>
          </p:nvPr>
        </p:nvSpPr>
        <p:spPr/>
        <p:txBody>
          <a:bodyPr/>
          <a:lstStyle/>
          <a:p>
            <a:r>
              <a:rPr lang="de-DE"/>
              <a:t>Instagram BR-Instagram-Posts - nach Interaktionen (alle relevanten Profile) | PB Politik+Wirtschaft - 7 of 25</a:t>
            </a:r>
            <a:endParaRPr lang="en-US"/>
          </a:p>
        </p:txBody>
      </p:sp>
      <p:graphicFrame>
        <p:nvGraphicFramePr>
          <p:cNvPr id="5" name="Table Placeholder 4">
            <a:extLst>
              <a:ext uri="{FF2B5EF4-FFF2-40B4-BE49-F238E27FC236}">
                <a16:creationId xmlns:a16="http://schemas.microsoft.com/office/drawing/2014/main" id="{29564BD8-B71B-4303-9763-31EE65B7EF77}"/>
              </a:ext>
            </a:extLst>
          </p:cNvPr>
          <p:cNvGraphicFramePr>
            <a:graphicFrameLocks noGrp="1"/>
          </p:cNvGraphicFramePr>
          <p:nvPr>
            <p:ph type="tbl" sz="quarter" idx="13"/>
            <p:extLst>
              <p:ext uri="{D42A27DB-BD31-4B8C-83A1-F6EECF244321}">
                <p14:modId xmlns:p14="http://schemas.microsoft.com/office/powerpoint/2010/main" val="42078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4585805"/>
                    </a:ext>
                  </a:extLst>
                </a:gridCol>
                <a:gridCol w="1316736">
                  <a:extLst>
                    <a:ext uri="{9D8B030D-6E8A-4147-A177-3AD203B41FA5}">
                      <a16:colId xmlns:a16="http://schemas.microsoft.com/office/drawing/2014/main" val="2942178576"/>
                    </a:ext>
                  </a:extLst>
                </a:gridCol>
                <a:gridCol w="1316736">
                  <a:extLst>
                    <a:ext uri="{9D8B030D-6E8A-4147-A177-3AD203B41FA5}">
                      <a16:colId xmlns:a16="http://schemas.microsoft.com/office/drawing/2014/main" val="60167478"/>
                    </a:ext>
                  </a:extLst>
                </a:gridCol>
                <a:gridCol w="1316736">
                  <a:extLst>
                    <a:ext uri="{9D8B030D-6E8A-4147-A177-3AD203B41FA5}">
                      <a16:colId xmlns:a16="http://schemas.microsoft.com/office/drawing/2014/main" val="29357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4983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22:01:10</a:t>
                      </a:r>
                      <a:r>
                        <a:rPr kumimoji="0" lang="de-DE" sz="1000" b="0" i="0" u="none" strike="noStrike" kern="1200" cap="none" spc="0" normalizeH="0" baseline="0" noProof="0">
                          <a:ln>
                            <a:noFill/>
                          </a:ln>
                          <a:solidFill>
                            <a:prstClr val="black"/>
                          </a:solidFill>
                          <a:effectLst/>
                          <a:uLnTx/>
                          <a:uFillTx/>
                          <a:latin typeface="Calibri"/>
                          <a:ea typeface="+mn-ea"/>
                          <a:cs typeface="+mn-cs"/>
                        </a:rPr>
                        <a:t>
 Eigentlich war der Remix "Mädchen auf dem Pferd" ein persönliches Geburtstags-Geschenk für eine gute Freundin. Dass er zum Sommerhit 2023 gekürt werden würde, damit hat das Produzenten-Duo Luca-Dante Spadafora und Niklas Dee nicht gerechnet. 
.
"Wir sind absolut glücklich und überwältigt", sagt DJ Spadafora gegenüber BR24. Der 24-Jährige kommt aus dem Alzenauer Stadtteil Hörstein.
.
Das Techno-Remake des "Bibi und Tina"-Filmsongs geht schon seit Wochen viral und war am vergangenen heißen Wochenende der erfolgreichste Song Deutschlands. 
.
Nach zuletzt sieben Top 5-Platzierungen, davon vier in der Top 3, könnten das DJ- und Produzenten-Duo Luca-Dante Spadafora/Niklas Dee mit Sänger Octavian am Freitag sogar erstmals die Offiziellen Deutschen Single-Charts anführen.
.
Eine gute Freundin wollte unbedingt, dass Luca-Dante Spadafora einen Remix aus dem "Bibi und Tina"-Song macht. "Meine erste Reaktion war: Leute, Bibi und Tina mach’ ich jetzt echt nicht", sagt der 24-Jährige. Doch er hat sich umentschieden und den Remix seiner guten Freundin zum Geburtstag geschenkt. 
.
Dann hat er den Song seinem DJ-Partner Niklas gezeigt. Zusammen haben sie ihn neu ausgearbeitet, Sänger Octavian hat ihn gecovert.
.
Nach dem Upload auf Spotify ging alles ganz schnell. Mit jedem Tag wurde der Song häufiger gestreamt. "Der Song wurde so krass geteilt, der ist von selbst gewachsen – auch durch TikTok", sagt Luca-Dante Spadafora.
.
Wie sehr er gewachsen ist, hat das Produzenten-Duo in einem ganz kurzen Moment in Berlin gemerkt: Ein Auto ist an ihnen vorbeigefahren – "Mädchen auf dem Pferd" lief auf voller Lautstärke. "Da hab ich kurz Herzklopfen bekommen", erinnert sich Spadafora.
.
"Mädchen auf dem Pferd" wurde ursprünglich von Peter Plate, Ulf Leo Sommer und Daniel Faust produziert, von Fabian Buch gesungen und stammt aus dem "Bibi und Tina"-Film, der Anfang 2014 in die Kinos kam.
.
Die 2023er-Neufassung wurde auf TikTok populär und eroberte dann binnen kurzer Zeit die Streaming-Plattformen. Alle wichtigen Kriterien, die einen waschechten Sommerhit ausmachen, treffen bei "Mädchen auf dem Pferd" zu.
.
#Sommerhit2023 #Bayern #BR24 #MädchenAufDemPferd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72392148"/>
                  </a:ext>
                </a:extLst>
              </a:tr>
            </a:tbl>
          </a:graphicData>
        </a:graphic>
      </p:graphicFrame>
      <p:sp>
        <p:nvSpPr>
          <p:cNvPr id="4" name="Text Placeholder 3">
            <a:extLst>
              <a:ext uri="{FF2B5EF4-FFF2-40B4-BE49-F238E27FC236}">
                <a16:creationId xmlns:a16="http://schemas.microsoft.com/office/drawing/2014/main" id="{572E7B09-C8F3-4CF1-BDDC-C4D89598AB4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794274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62A6-1925-4E0E-8405-6ADAFB38192E}"/>
              </a:ext>
            </a:extLst>
          </p:cNvPr>
          <p:cNvSpPr>
            <a:spLocks noGrp="1"/>
          </p:cNvSpPr>
          <p:nvPr>
            <p:ph type="title"/>
          </p:nvPr>
        </p:nvSpPr>
        <p:spPr/>
        <p:txBody>
          <a:bodyPr/>
          <a:lstStyle/>
          <a:p>
            <a:r>
              <a:rPr lang="de-DE"/>
              <a:t>Instagram BR-Instagram-Posts - nach Interaktionen (alle relevanten Profile) | PB Politik+Wirtschaft - 8 of 25</a:t>
            </a:r>
            <a:endParaRPr lang="en-US"/>
          </a:p>
        </p:txBody>
      </p:sp>
      <p:graphicFrame>
        <p:nvGraphicFramePr>
          <p:cNvPr id="5" name="Table Placeholder 4">
            <a:extLst>
              <a:ext uri="{FF2B5EF4-FFF2-40B4-BE49-F238E27FC236}">
                <a16:creationId xmlns:a16="http://schemas.microsoft.com/office/drawing/2014/main" id="{25DB7FE7-1BA5-4AFB-B616-A76B15A066FA}"/>
              </a:ext>
            </a:extLst>
          </p:cNvPr>
          <p:cNvGraphicFramePr>
            <a:graphicFrameLocks noGrp="1"/>
          </p:cNvGraphicFramePr>
          <p:nvPr>
            <p:ph type="tbl" sz="quarter" idx="13"/>
            <p:extLst>
              <p:ext uri="{D42A27DB-BD31-4B8C-83A1-F6EECF244321}">
                <p14:modId xmlns:p14="http://schemas.microsoft.com/office/powerpoint/2010/main" val="392021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58495779"/>
                    </a:ext>
                  </a:extLst>
                </a:gridCol>
                <a:gridCol w="1316736">
                  <a:extLst>
                    <a:ext uri="{9D8B030D-6E8A-4147-A177-3AD203B41FA5}">
                      <a16:colId xmlns:a16="http://schemas.microsoft.com/office/drawing/2014/main" val="285446348"/>
                    </a:ext>
                  </a:extLst>
                </a:gridCol>
                <a:gridCol w="1316736">
                  <a:extLst>
                    <a:ext uri="{9D8B030D-6E8A-4147-A177-3AD203B41FA5}">
                      <a16:colId xmlns:a16="http://schemas.microsoft.com/office/drawing/2014/main" val="3220418972"/>
                    </a:ext>
                  </a:extLst>
                </a:gridCol>
                <a:gridCol w="1316736">
                  <a:extLst>
                    <a:ext uri="{9D8B030D-6E8A-4147-A177-3AD203B41FA5}">
                      <a16:colId xmlns:a16="http://schemas.microsoft.com/office/drawing/2014/main" val="2445038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2377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21:20:43</a:t>
                      </a:r>
                      <a:r>
                        <a:rPr kumimoji="0" lang="de-DE" sz="1000" b="0" i="0" u="none" strike="noStrike" kern="1200" cap="none" spc="0" normalizeH="0" baseline="0" noProof="0">
                          <a:ln>
                            <a:noFill/>
                          </a:ln>
                          <a:solidFill>
                            <a:prstClr val="black"/>
                          </a:solidFill>
                          <a:effectLst/>
                          <a:uLnTx/>
                          <a:uFillTx/>
                          <a:latin typeface="Calibri"/>
                          <a:ea typeface="+mn-ea"/>
                          <a:cs typeface="+mn-cs"/>
                        </a:rPr>
                        <a:t>
 Der bayerische Vize-Ministerpräsident hat die Antisemitismus-Vorwürfe in einer schriftlichen Erklärung rundum zurückgewiesen. "Ich habe das fragliche Papier nicht verfasst und erachte den Inhalt als ekelhaft und menschenverachtend", teilte der Freie-Wähler-Chef mit. Der Verfasser sei ihm bekannt, er werde sich selbst erklären, kündigte der Vize-Ministerpräsident an. "Weder damals noch heute war und ist es meine Art, andere Menschen zu verpfeifen." 
.
Am Samstagabend dann überrascht Aiwangers Bruder Helmut mit der Aussage, Urheber des 35 Jahre alten Schreibens zu sein: "Ich bin der Verfasser dieses in der Presse wiedergegebenen Flugblatts." Vom Inhalt distanziere er sich in jeglicher Hinsicht. Zu dem Schreiben sei es damals gekommen, nachdem er eine Jahrgangsstufe habe wiederholen müssen, schilderte Helmut Aiwanger der Mediengruppe Bayern. Er sei "total wütend" gewesen.
.
Die "Süddeutschen Zeitung" hatte zuvor berichtet, dass Aiwanger als Schüler eine antisemitische Hetzschrift verfasst haben soll. Darin ist vom "Vergnügungsviertel Auschwitz" die Rede, es geht um einen fiktiven "Bundeswettbewerb": "Wer ist der größte Vaterlandsverräter?" Als erster Preis wird "ein Freiflug durch den Schornstein in Auschwitz genannt", vierter Preis ist ein "einjähriger Aufenthalt in Dachau". Demnach wurde der Elftklässler Aiwanger damals wegen des Flugblattes vom Disziplinarausschuss der Schule zur Verantwortung gezogen. Er habe als Strafe ein Referat über das "Dritte Reich" halten sollen.
.
Aiwanger schildert nun, dass in seiner Schultasche damals ein oder wenige Exemplare des Papiers gefunden worden seien. "Daraufhin wurde ich zum Direktor einbestellt. Mir wurde mit der Polizei gedroht, wenn ich den Sachverhalt nicht aufkläre." Als Ausweg sei ihm angeboten worden, ein Referat zu halten. "Dies ging ich unter Druck ein. Damit war die Sache für die Schule erledigt." Ob er einzelne Exemplare weitergegeben habe, sei ihm "heute nicht mehr erinnerlich". Der Wirtschaftsminister betont: "Auch nach 35 Jahren distanziere ich mich vollends von dem Papier."
#Aiwanger #BR24 #Bayern #Antisemitismus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22777926"/>
                  </a:ext>
                </a:extLst>
              </a:tr>
            </a:tbl>
          </a:graphicData>
        </a:graphic>
      </p:graphicFrame>
      <p:sp>
        <p:nvSpPr>
          <p:cNvPr id="4" name="Text Placeholder 3">
            <a:extLst>
              <a:ext uri="{FF2B5EF4-FFF2-40B4-BE49-F238E27FC236}">
                <a16:creationId xmlns:a16="http://schemas.microsoft.com/office/drawing/2014/main" id="{3931AD2F-EDC6-4178-8FCC-357044820D4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05716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68624-68C8-4FA6-B204-15D0B639C691}"/>
              </a:ext>
            </a:extLst>
          </p:cNvPr>
          <p:cNvSpPr>
            <a:spLocks noGrp="1"/>
          </p:cNvSpPr>
          <p:nvPr>
            <p:ph type="title"/>
          </p:nvPr>
        </p:nvSpPr>
        <p:spPr/>
        <p:txBody>
          <a:bodyPr/>
          <a:lstStyle/>
          <a:p>
            <a:r>
              <a:rPr lang="de-DE"/>
              <a:t>Instagram BR-Instagram-Posts - nach Interaktionen (alle relevanten Profile) | PB Politik+Wirtschaft - 9 of 25</a:t>
            </a:r>
            <a:endParaRPr lang="en-US"/>
          </a:p>
        </p:txBody>
      </p:sp>
      <p:graphicFrame>
        <p:nvGraphicFramePr>
          <p:cNvPr id="5" name="Table Placeholder 4">
            <a:extLst>
              <a:ext uri="{FF2B5EF4-FFF2-40B4-BE49-F238E27FC236}">
                <a16:creationId xmlns:a16="http://schemas.microsoft.com/office/drawing/2014/main" id="{5621C63A-25FD-4E0D-A019-9B6051DC20F0}"/>
              </a:ext>
            </a:extLst>
          </p:cNvPr>
          <p:cNvGraphicFramePr>
            <a:graphicFrameLocks noGrp="1"/>
          </p:cNvGraphicFramePr>
          <p:nvPr>
            <p:ph type="tbl" sz="quarter" idx="13"/>
            <p:extLst>
              <p:ext uri="{D42A27DB-BD31-4B8C-83A1-F6EECF244321}">
                <p14:modId xmlns:p14="http://schemas.microsoft.com/office/powerpoint/2010/main" val="3603067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15535720"/>
                    </a:ext>
                  </a:extLst>
                </a:gridCol>
                <a:gridCol w="1316736">
                  <a:extLst>
                    <a:ext uri="{9D8B030D-6E8A-4147-A177-3AD203B41FA5}">
                      <a16:colId xmlns:a16="http://schemas.microsoft.com/office/drawing/2014/main" val="1677678375"/>
                    </a:ext>
                  </a:extLst>
                </a:gridCol>
                <a:gridCol w="1316736">
                  <a:extLst>
                    <a:ext uri="{9D8B030D-6E8A-4147-A177-3AD203B41FA5}">
                      <a16:colId xmlns:a16="http://schemas.microsoft.com/office/drawing/2014/main" val="2466921360"/>
                    </a:ext>
                  </a:extLst>
                </a:gridCol>
                <a:gridCol w="1316736">
                  <a:extLst>
                    <a:ext uri="{9D8B030D-6E8A-4147-A177-3AD203B41FA5}">
                      <a16:colId xmlns:a16="http://schemas.microsoft.com/office/drawing/2014/main" val="3975060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5713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07:21:57</a:t>
                      </a:r>
                      <a:r>
                        <a:rPr kumimoji="0" lang="de-DE" sz="1000" b="0" i="0" u="none" strike="noStrike" kern="1200" cap="none" spc="0" normalizeH="0" baseline="0" noProof="0">
                          <a:ln>
                            <a:noFill/>
                          </a:ln>
                          <a:solidFill>
                            <a:prstClr val="black"/>
                          </a:solidFill>
                          <a:effectLst/>
                          <a:uLnTx/>
                          <a:uFillTx/>
                          <a:latin typeface="Calibri"/>
                          <a:ea typeface="+mn-ea"/>
                          <a:cs typeface="+mn-cs"/>
                        </a:rPr>
                        <a:t>
 Wolfgang Donhärl aus München hat ein Mietshaus geerbt. Für die Erbschaftssteuer von einer Million Euro muss er einen Kredit aufnehmen, den er mit Mitte 80 abbezahlt haben wird. 
.
#BR24 #Bayern #Erbe #Erbschaftssteuer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142141</a:t>
                      </a:r>
                    </a:p>
                  </a:txBody>
                  <a:tcPr/>
                </a:tc>
                <a:extLst>
                  <a:ext uri="{0D108BD9-81ED-4DB2-BD59-A6C34878D82A}">
                    <a16:rowId xmlns:a16="http://schemas.microsoft.com/office/drawing/2014/main" val="2327438804"/>
                  </a:ext>
                </a:extLst>
              </a:tr>
            </a:tbl>
          </a:graphicData>
        </a:graphic>
      </p:graphicFrame>
      <p:sp>
        <p:nvSpPr>
          <p:cNvPr id="4" name="Text Placeholder 3">
            <a:extLst>
              <a:ext uri="{FF2B5EF4-FFF2-40B4-BE49-F238E27FC236}">
                <a16:creationId xmlns:a16="http://schemas.microsoft.com/office/drawing/2014/main" id="{A8C98D40-BEFF-4D9E-9521-14A21BB52C3F}"/>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193885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D5835-031C-4770-9C0F-7B48FB29FA19}"/>
              </a:ext>
            </a:extLst>
          </p:cNvPr>
          <p:cNvSpPr>
            <a:spLocks noGrp="1"/>
          </p:cNvSpPr>
          <p:nvPr>
            <p:ph type="title"/>
          </p:nvPr>
        </p:nvSpPr>
        <p:spPr/>
        <p:txBody>
          <a:bodyPr/>
          <a:lstStyle/>
          <a:p>
            <a:r>
              <a:rPr lang="de-DE"/>
              <a:t>Instagram BR-Instagram-Posts - nach Interaktionen (alle relevanten Profile) | PB Politik+Wirtschaft - 10 of 25</a:t>
            </a:r>
            <a:endParaRPr lang="en-US"/>
          </a:p>
        </p:txBody>
      </p:sp>
      <p:graphicFrame>
        <p:nvGraphicFramePr>
          <p:cNvPr id="5" name="Table Placeholder 4">
            <a:extLst>
              <a:ext uri="{FF2B5EF4-FFF2-40B4-BE49-F238E27FC236}">
                <a16:creationId xmlns:a16="http://schemas.microsoft.com/office/drawing/2014/main" id="{EDE223BA-6639-481C-BB7E-7FCABF6B94F1}"/>
              </a:ext>
            </a:extLst>
          </p:cNvPr>
          <p:cNvGraphicFramePr>
            <a:graphicFrameLocks noGrp="1"/>
          </p:cNvGraphicFramePr>
          <p:nvPr>
            <p:ph type="tbl" sz="quarter" idx="13"/>
            <p:extLst>
              <p:ext uri="{D42A27DB-BD31-4B8C-83A1-F6EECF244321}">
                <p14:modId xmlns:p14="http://schemas.microsoft.com/office/powerpoint/2010/main" val="165996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8539997"/>
                    </a:ext>
                  </a:extLst>
                </a:gridCol>
                <a:gridCol w="1316736">
                  <a:extLst>
                    <a:ext uri="{9D8B030D-6E8A-4147-A177-3AD203B41FA5}">
                      <a16:colId xmlns:a16="http://schemas.microsoft.com/office/drawing/2014/main" val="582497495"/>
                    </a:ext>
                  </a:extLst>
                </a:gridCol>
                <a:gridCol w="1316736">
                  <a:extLst>
                    <a:ext uri="{9D8B030D-6E8A-4147-A177-3AD203B41FA5}">
                      <a16:colId xmlns:a16="http://schemas.microsoft.com/office/drawing/2014/main" val="2700545036"/>
                    </a:ext>
                  </a:extLst>
                </a:gridCol>
                <a:gridCol w="1316736">
                  <a:extLst>
                    <a:ext uri="{9D8B030D-6E8A-4147-A177-3AD203B41FA5}">
                      <a16:colId xmlns:a16="http://schemas.microsoft.com/office/drawing/2014/main" val="961716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8999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14:21:09</a:t>
                      </a:r>
                      <a:r>
                        <a:rPr kumimoji="0" lang="de-DE" sz="1000" b="0" i="0" u="none" strike="noStrike" kern="1200" cap="none" spc="0" normalizeH="0" baseline="0" noProof="0">
                          <a:ln>
                            <a:noFill/>
                          </a:ln>
                          <a:solidFill>
                            <a:prstClr val="black"/>
                          </a:solidFill>
                          <a:effectLst/>
                          <a:uLnTx/>
                          <a:uFillTx/>
                          <a:latin typeface="Calibri"/>
                          <a:ea typeface="+mn-ea"/>
                          <a:cs typeface="+mn-cs"/>
                        </a:rPr>
                        <a:t>
 Am Flughafen München gibt es mittlerweile wieder Klagen von Reisenden über liegengebliebene Koffer. Schuld sind offenbar nicht nur Personalengpässe, sondern auch das Wetter.
.
Wegen der vielen Gewitter werden nach Angaben eines Flughafen-Sprechers immer wieder Flüge verschoben oder die Koffer können im Unwetter nicht wie geplant zum Flugzeug gebracht werden. Dann geraten auch die Einsatzpläne für die Abfertiger entsprechend durcheinander und die genau getakteten Abläufe kommen ins Stottern.
.
In solchen Situationen bräuchte es eigentlich mehr Mitarbeitende. Doch trotz vieler Neueinstellungen nach der Corona-Pandemie ist die Personaldecke noch immer dünn. 
.
Sie reiche, solange alles nach Flugplan laufe, sagte ein der Sprecher dem BR. Größere Unregelmäßigkeiten könne man allerdings nicht abfedern, da Personal-Reserven nicht vorhanden seien. 
.
Auch bei den Dienstleistern und Airlines seien die Kapazitäten begrenzt. Dazu kämen vermehrt Personalausfälle durch die Hitze, so der Sprecher weiter: Bei 32 Grad auf dem Vorfeld spiele bei vielen einfach der Kreislauf nicht mehr mit.
#Bayern #BR24 #Sommerferien #Flughafen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94673355"/>
                  </a:ext>
                </a:extLst>
              </a:tr>
            </a:tbl>
          </a:graphicData>
        </a:graphic>
      </p:graphicFrame>
      <p:sp>
        <p:nvSpPr>
          <p:cNvPr id="4" name="Text Placeholder 3">
            <a:extLst>
              <a:ext uri="{FF2B5EF4-FFF2-40B4-BE49-F238E27FC236}">
                <a16:creationId xmlns:a16="http://schemas.microsoft.com/office/drawing/2014/main" id="{3997BB02-C11A-422D-91F1-5DF9D989EB1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613040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433E7-3526-4C35-AA1F-2D7A8FA0991B}"/>
              </a:ext>
            </a:extLst>
          </p:cNvPr>
          <p:cNvSpPr>
            <a:spLocks noGrp="1"/>
          </p:cNvSpPr>
          <p:nvPr>
            <p:ph type="title"/>
          </p:nvPr>
        </p:nvSpPr>
        <p:spPr/>
        <p:txBody>
          <a:bodyPr/>
          <a:lstStyle/>
          <a:p>
            <a:r>
              <a:rPr lang="de-DE"/>
              <a:t>Instagram BR-Instagram-Posts - nach Interaktionen (alle relevanten Profile) | PB Politik+Wirtschaft - 11 of 25</a:t>
            </a:r>
            <a:endParaRPr lang="en-US"/>
          </a:p>
        </p:txBody>
      </p:sp>
      <p:graphicFrame>
        <p:nvGraphicFramePr>
          <p:cNvPr id="5" name="Table Placeholder 4">
            <a:extLst>
              <a:ext uri="{FF2B5EF4-FFF2-40B4-BE49-F238E27FC236}">
                <a16:creationId xmlns:a16="http://schemas.microsoft.com/office/drawing/2014/main" id="{85AE2BDF-EAF7-41CA-A810-6A712F983046}"/>
              </a:ext>
            </a:extLst>
          </p:cNvPr>
          <p:cNvGraphicFramePr>
            <a:graphicFrameLocks noGrp="1"/>
          </p:cNvGraphicFramePr>
          <p:nvPr>
            <p:ph type="tbl" sz="quarter" idx="13"/>
            <p:extLst>
              <p:ext uri="{D42A27DB-BD31-4B8C-83A1-F6EECF244321}">
                <p14:modId xmlns:p14="http://schemas.microsoft.com/office/powerpoint/2010/main" val="204310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04281135"/>
                    </a:ext>
                  </a:extLst>
                </a:gridCol>
                <a:gridCol w="1316736">
                  <a:extLst>
                    <a:ext uri="{9D8B030D-6E8A-4147-A177-3AD203B41FA5}">
                      <a16:colId xmlns:a16="http://schemas.microsoft.com/office/drawing/2014/main" val="1341393717"/>
                    </a:ext>
                  </a:extLst>
                </a:gridCol>
                <a:gridCol w="1316736">
                  <a:extLst>
                    <a:ext uri="{9D8B030D-6E8A-4147-A177-3AD203B41FA5}">
                      <a16:colId xmlns:a16="http://schemas.microsoft.com/office/drawing/2014/main" val="1872687637"/>
                    </a:ext>
                  </a:extLst>
                </a:gridCol>
                <a:gridCol w="1316736">
                  <a:extLst>
                    <a:ext uri="{9D8B030D-6E8A-4147-A177-3AD203B41FA5}">
                      <a16:colId xmlns:a16="http://schemas.microsoft.com/office/drawing/2014/main" val="3877553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7429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12:31:09</a:t>
                      </a:r>
                      <a:r>
                        <a:rPr kumimoji="0" lang="de-DE" sz="1000" b="0" i="0" u="none" strike="noStrike" kern="1200" cap="none" spc="0" normalizeH="0" baseline="0" noProof="0">
                          <a:ln>
                            <a:noFill/>
                          </a:ln>
                          <a:solidFill>
                            <a:prstClr val="black"/>
                          </a:solidFill>
                          <a:effectLst/>
                          <a:uLnTx/>
                          <a:uFillTx/>
                          <a:latin typeface="Calibri"/>
                          <a:ea typeface="+mn-ea"/>
                          <a:cs typeface="+mn-cs"/>
                        </a:rPr>
                        <a:t>
 Am Mittwoch und Donnerstag ist noch sommerliches Schwitzen angesagt - doch der Freitag lässt mit örtlichen Unwettern schon den Wetterwechsel erahnen. 
.
Vor allem aber nachmittags und abends muss mit einzelnen, teils kräftigen Schauern und Gewittern gerechnet werden: Örtlich kann es zu Unwettern mit Starkregen, Hagel und Sturmböen oder schweren Sturmböen kommen. Das Ganze bei Höchstwerten von 28 Grad nördlich des Mains und bis zu 32 Grad in Teilen Südbayerns.
.
Am Samstag kommt es neben sonnigen Abschnitten gebietsweise zu schauerartigen, teils gewittrigen Regenfällen und mitunter kräftigen Gewittern. Diese können örtlich unwetterartig mit Starkregen, Hagel und schweren Sturmböen ausfallen. Dabei ist es nochmals schwül warm mit Höchstwerten von 23 bis 27 Grad, aber schon nicht mehr so heiß wie in den letzten Tagen.
.
Am Sonntag strömt kühlere Luft nach Bayern und vertreibt die schwül-warmen Luftmassen. Damit wird die seit Tagen andauernde Hitzewelle beendet, die Höchstwerte liegen am Sonntag nur noch zwischen 17 und 21 Grad.
.
Die letzten Tage im August gestalten sich in Bayern insgesamt leicht wechselhaft mit einem Gemisch aus Sonne, Wolken und einzelnen Schauern, an den Alpen kann es am Montag auch noch länger anhaltend regnen. Die Höchstwerte liegen im Bereich um oder knapp unter der 20 Grad Marke, damit ist es dann für diese Jahreszeit zu kühl.
.
#Wetter #Hitzewelle #Gewitter #BR24 #Bayern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61651928"/>
                  </a:ext>
                </a:extLst>
              </a:tr>
            </a:tbl>
          </a:graphicData>
        </a:graphic>
      </p:graphicFrame>
      <p:sp>
        <p:nvSpPr>
          <p:cNvPr id="4" name="Text Placeholder 3">
            <a:extLst>
              <a:ext uri="{FF2B5EF4-FFF2-40B4-BE49-F238E27FC236}">
                <a16:creationId xmlns:a16="http://schemas.microsoft.com/office/drawing/2014/main" id="{E1E33D48-CED7-4D32-A674-7E64BE33FFFA}"/>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508636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7DA82-F023-46DD-BC44-13666A739873}"/>
              </a:ext>
            </a:extLst>
          </p:cNvPr>
          <p:cNvSpPr>
            <a:spLocks noGrp="1"/>
          </p:cNvSpPr>
          <p:nvPr>
            <p:ph type="title"/>
          </p:nvPr>
        </p:nvSpPr>
        <p:spPr/>
        <p:txBody>
          <a:bodyPr/>
          <a:lstStyle/>
          <a:p>
            <a:r>
              <a:rPr lang="de-DE"/>
              <a:t>Instagram BR-Instagram-Posts - nach Interaktionen (alle relevanten Profile) | PB Politik+Wirtschaft - 12 of 25</a:t>
            </a:r>
            <a:endParaRPr lang="en-US"/>
          </a:p>
        </p:txBody>
      </p:sp>
      <p:graphicFrame>
        <p:nvGraphicFramePr>
          <p:cNvPr id="5" name="Table Placeholder 4">
            <a:extLst>
              <a:ext uri="{FF2B5EF4-FFF2-40B4-BE49-F238E27FC236}">
                <a16:creationId xmlns:a16="http://schemas.microsoft.com/office/drawing/2014/main" id="{DCBC921B-5128-45DE-864C-C7270E52DE19}"/>
              </a:ext>
            </a:extLst>
          </p:cNvPr>
          <p:cNvGraphicFramePr>
            <a:graphicFrameLocks noGrp="1"/>
          </p:cNvGraphicFramePr>
          <p:nvPr>
            <p:ph type="tbl" sz="quarter" idx="13"/>
            <p:extLst>
              <p:ext uri="{D42A27DB-BD31-4B8C-83A1-F6EECF244321}">
                <p14:modId xmlns:p14="http://schemas.microsoft.com/office/powerpoint/2010/main" val="206272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15884929"/>
                    </a:ext>
                  </a:extLst>
                </a:gridCol>
                <a:gridCol w="1316736">
                  <a:extLst>
                    <a:ext uri="{9D8B030D-6E8A-4147-A177-3AD203B41FA5}">
                      <a16:colId xmlns:a16="http://schemas.microsoft.com/office/drawing/2014/main" val="693344297"/>
                    </a:ext>
                  </a:extLst>
                </a:gridCol>
                <a:gridCol w="1316736">
                  <a:extLst>
                    <a:ext uri="{9D8B030D-6E8A-4147-A177-3AD203B41FA5}">
                      <a16:colId xmlns:a16="http://schemas.microsoft.com/office/drawing/2014/main" val="2618601054"/>
                    </a:ext>
                  </a:extLst>
                </a:gridCol>
                <a:gridCol w="1316736">
                  <a:extLst>
                    <a:ext uri="{9D8B030D-6E8A-4147-A177-3AD203B41FA5}">
                      <a16:colId xmlns:a16="http://schemas.microsoft.com/office/drawing/2014/main" val="294953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4716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11:21:52</a:t>
                      </a:r>
                      <a:r>
                        <a:rPr kumimoji="0" lang="de-DE" sz="1000" b="0" i="0" u="none" strike="noStrike" kern="1200" cap="none" spc="0" normalizeH="0" baseline="0" noProof="0">
                          <a:ln>
                            <a:noFill/>
                          </a:ln>
                          <a:solidFill>
                            <a:prstClr val="black"/>
                          </a:solidFill>
                          <a:effectLst/>
                          <a:uLnTx/>
                          <a:uFillTx/>
                          <a:latin typeface="Calibri"/>
                          <a:ea typeface="+mn-ea"/>
                          <a:cs typeface="+mn-cs"/>
                        </a:rPr>
                        <a:t>
 In Bayern ist Ferien- und Urlaubszeit. Und wer durch Europa mit dem Auto reist, muss sich auch mit verschiedenen Maut-Systemen auseinandersetzen. Welche es wo gibt und was man beachten muss.
.
#Maut #Italien #Österreich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97117586"/>
                  </a:ext>
                </a:extLst>
              </a:tr>
            </a:tbl>
          </a:graphicData>
        </a:graphic>
      </p:graphicFrame>
      <p:sp>
        <p:nvSpPr>
          <p:cNvPr id="4" name="Text Placeholder 3">
            <a:extLst>
              <a:ext uri="{FF2B5EF4-FFF2-40B4-BE49-F238E27FC236}">
                <a16:creationId xmlns:a16="http://schemas.microsoft.com/office/drawing/2014/main" id="{6E19F3FB-FD7D-495A-B446-429DD4D5369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70903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FC729-7175-41E9-BF41-CDEEF7CBED3B}"/>
              </a:ext>
            </a:extLst>
          </p:cNvPr>
          <p:cNvSpPr>
            <a:spLocks noGrp="1"/>
          </p:cNvSpPr>
          <p:nvPr>
            <p:ph type="title"/>
          </p:nvPr>
        </p:nvSpPr>
        <p:spPr/>
        <p:txBody>
          <a:bodyPr/>
          <a:lstStyle/>
          <a:p>
            <a:r>
              <a:rPr lang="de-DE"/>
              <a:t>Instagram BR-Instagram-Posts - nach Interaktionen (alle relevanten Profile) | PB Politik+Wirtschaft - 13 of 25</a:t>
            </a:r>
            <a:endParaRPr lang="en-US"/>
          </a:p>
        </p:txBody>
      </p:sp>
      <p:graphicFrame>
        <p:nvGraphicFramePr>
          <p:cNvPr id="5" name="Table Placeholder 4">
            <a:extLst>
              <a:ext uri="{FF2B5EF4-FFF2-40B4-BE49-F238E27FC236}">
                <a16:creationId xmlns:a16="http://schemas.microsoft.com/office/drawing/2014/main" id="{48E2E70D-52D5-4709-871F-3B541D6BA2E2}"/>
              </a:ext>
            </a:extLst>
          </p:cNvPr>
          <p:cNvGraphicFramePr>
            <a:graphicFrameLocks noGrp="1"/>
          </p:cNvGraphicFramePr>
          <p:nvPr>
            <p:ph type="tbl" sz="quarter" idx="13"/>
            <p:extLst>
              <p:ext uri="{D42A27DB-BD31-4B8C-83A1-F6EECF244321}">
                <p14:modId xmlns:p14="http://schemas.microsoft.com/office/powerpoint/2010/main" val="1585367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8423434"/>
                    </a:ext>
                  </a:extLst>
                </a:gridCol>
                <a:gridCol w="1316736">
                  <a:extLst>
                    <a:ext uri="{9D8B030D-6E8A-4147-A177-3AD203B41FA5}">
                      <a16:colId xmlns:a16="http://schemas.microsoft.com/office/drawing/2014/main" val="2610199420"/>
                    </a:ext>
                  </a:extLst>
                </a:gridCol>
                <a:gridCol w="1316736">
                  <a:extLst>
                    <a:ext uri="{9D8B030D-6E8A-4147-A177-3AD203B41FA5}">
                      <a16:colId xmlns:a16="http://schemas.microsoft.com/office/drawing/2014/main" val="185518981"/>
                    </a:ext>
                  </a:extLst>
                </a:gridCol>
                <a:gridCol w="1316736">
                  <a:extLst>
                    <a:ext uri="{9D8B030D-6E8A-4147-A177-3AD203B41FA5}">
                      <a16:colId xmlns:a16="http://schemas.microsoft.com/office/drawing/2014/main" val="2060927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04450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13:01:16</a:t>
                      </a:r>
                      <a:r>
                        <a:rPr kumimoji="0" lang="de-DE" sz="1000" b="0" i="0" u="none" strike="noStrike" kern="1200" cap="none" spc="0" normalizeH="0" baseline="0" noProof="0">
                          <a:ln>
                            <a:noFill/>
                          </a:ln>
                          <a:solidFill>
                            <a:prstClr val="black"/>
                          </a:solidFill>
                          <a:effectLst/>
                          <a:uLnTx/>
                          <a:uFillTx/>
                          <a:latin typeface="Calibri"/>
                          <a:ea typeface="+mn-ea"/>
                          <a:cs typeface="+mn-cs"/>
                        </a:rPr>
                        <a:t>
 Beim noch nicht fertig gestellten Kramertunnel in der Nähe von Garmisch-Partenkirchen gibt es derzeit einen Baustopp. Der Tunnel gehört zu einem von fünf Bauprojekten in der Gegend.
Tunnel wird später fertig als geplant
.
Im Raum steht, dass sich das vor vier Jahren begonnene Tunnelprojekt weiter verzögert und auch verteuert. Schon im Frühjahr 2023 hatte das zuständige Staatliche Bauamt Weilheim bekannt gegeben, dass sich die Fertigstellung des Kramertunnels bis Ende 2025 verzögert. Geplant war ursprünglich , dass schon Ende 2024 die ersten Autos durch den Tunnel fahren können.
.
Die Innenschale im Haupttunnel ist größtenteils schon fertig, doch an der Tunneltechnik fehlt es noch weit. Die österreichische Tunnelbaufirma hat 150 Mitarbeiter abgezogen und befindet sich im Rechtstreit mit dem Staatlichen Bauamt. Zu den Einzelheiten will die Behörde aber nichts sagen. 
.
Die Kosten für den Kramertunnel werden inzwischen auf mehr als 360 Millionen Euro geschätzt. Damit wird der Tunnel gut 100 Millionen Euro teurer als noch vor Corona veranschlagt.
.
Gründe für den Baukostenanstieg beim Kramertunnel sind die Teuerungen beim Bau, beim Technikmaterial und für den Aushub. Dazu könnten noch weitere Millionen Euro kommen, wenn die durch die Baustelle ausgetrockneten Hangquellmoore am Ende wieder hergestellt werden müssen. 
.
Der Bayerische Verwaltungsgerichtshof hatte im November 2022 den Freistaat Bayern dazu verpflichtet, großflächig trockengefallene Moore sanieren zu lassen. Das Urteil zu den Hangquellmooren, ist aber noch nicht rechtskräftig.
.
Die Baumaßnahmen am 3,6 Kilometer langen Haupttunnel sollen laut Bauamt in Weilheim so bald wie möglich wieder aufgenommen werden. Wenn er einmal fertig ist, soll der Kramertunnel den Durchgangsverkehr Richtung Zugspitze und Lermoos aufnehmen und so Garmisch-Partenkirchen entlasten. 
.
Derzeit fahren nach Angaben des Bauamtes jeden Tag bis zu 25.000 Fahrzeuge auf der Bundesstraße 2 durch Garmisch-Partenkirchen, auf der Bundesstraße 23 sind es bis zu 16.000.
.
#Kramertunnel #Baustopp #BR24 #Bayern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46442403"/>
                  </a:ext>
                </a:extLst>
              </a:tr>
            </a:tbl>
          </a:graphicData>
        </a:graphic>
      </p:graphicFrame>
      <p:sp>
        <p:nvSpPr>
          <p:cNvPr id="4" name="Text Placeholder 3">
            <a:extLst>
              <a:ext uri="{FF2B5EF4-FFF2-40B4-BE49-F238E27FC236}">
                <a16:creationId xmlns:a16="http://schemas.microsoft.com/office/drawing/2014/main" id="{954552D3-E9BF-4D32-98EC-0C7148DC301C}"/>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01445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90017-CD3E-47BA-AAA0-80797C9A070C}"/>
              </a:ext>
            </a:extLst>
          </p:cNvPr>
          <p:cNvSpPr>
            <a:spLocks noGrp="1"/>
          </p:cNvSpPr>
          <p:nvPr>
            <p:ph type="title"/>
          </p:nvPr>
        </p:nvSpPr>
        <p:spPr/>
        <p:txBody>
          <a:bodyPr/>
          <a:lstStyle/>
          <a:p>
            <a:r>
              <a:rPr lang="de-DE"/>
              <a:t>Instagram BR-Instagram-Posts - nach Interaktionen (alle relevanten Profile) | PB Politik+Wirtschaft - 14 of 25</a:t>
            </a:r>
            <a:endParaRPr lang="en-US"/>
          </a:p>
        </p:txBody>
      </p:sp>
      <p:graphicFrame>
        <p:nvGraphicFramePr>
          <p:cNvPr id="5" name="Table Placeholder 4">
            <a:extLst>
              <a:ext uri="{FF2B5EF4-FFF2-40B4-BE49-F238E27FC236}">
                <a16:creationId xmlns:a16="http://schemas.microsoft.com/office/drawing/2014/main" id="{E56E90E7-9D48-4D1C-A52F-2205DBC579E3}"/>
              </a:ext>
            </a:extLst>
          </p:cNvPr>
          <p:cNvGraphicFramePr>
            <a:graphicFrameLocks noGrp="1"/>
          </p:cNvGraphicFramePr>
          <p:nvPr>
            <p:ph type="tbl" sz="quarter" idx="13"/>
            <p:extLst>
              <p:ext uri="{D42A27DB-BD31-4B8C-83A1-F6EECF244321}">
                <p14:modId xmlns:p14="http://schemas.microsoft.com/office/powerpoint/2010/main" val="2563912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45687025"/>
                    </a:ext>
                  </a:extLst>
                </a:gridCol>
                <a:gridCol w="1316736">
                  <a:extLst>
                    <a:ext uri="{9D8B030D-6E8A-4147-A177-3AD203B41FA5}">
                      <a16:colId xmlns:a16="http://schemas.microsoft.com/office/drawing/2014/main" val="3374838532"/>
                    </a:ext>
                  </a:extLst>
                </a:gridCol>
                <a:gridCol w="1316736">
                  <a:extLst>
                    <a:ext uri="{9D8B030D-6E8A-4147-A177-3AD203B41FA5}">
                      <a16:colId xmlns:a16="http://schemas.microsoft.com/office/drawing/2014/main" val="2422522629"/>
                    </a:ext>
                  </a:extLst>
                </a:gridCol>
                <a:gridCol w="1316736">
                  <a:extLst>
                    <a:ext uri="{9D8B030D-6E8A-4147-A177-3AD203B41FA5}">
                      <a16:colId xmlns:a16="http://schemas.microsoft.com/office/drawing/2014/main" val="371012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9326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15:18:57</a:t>
                      </a:r>
                      <a:r>
                        <a:rPr kumimoji="0" lang="de-DE" sz="1000" b="0" i="0" u="none" strike="noStrike" kern="1200" cap="none" spc="0" normalizeH="0" baseline="0" noProof="0">
                          <a:ln>
                            <a:noFill/>
                          </a:ln>
                          <a:solidFill>
                            <a:prstClr val="black"/>
                          </a:solidFill>
                          <a:effectLst/>
                          <a:uLnTx/>
                          <a:uFillTx/>
                          <a:latin typeface="Calibri"/>
                          <a:ea typeface="+mn-ea"/>
                          <a:cs typeface="+mn-cs"/>
                        </a:rPr>
                        <a:t>
 Im Armbrustschützenzelt gab es heute schon den ersten Termin: Der offizielle Wiesnkrug wurde präsentiert.
.
Auf dem Krug ist wie immer das Motiv des aktuellen Oktoberfestplakats zu sehen, das heuer eher minimalistisch ist. Es zeigt einen gelben Maßkrug, eine grüne Breze, ein blaues Riesenrad und ein rotes Herz. Unter den vier abstrakt gehaltenen, leicht übereinanderlappenden Elementen steht der Schriftzug "Oktoberfest München".
.
Die offiziellen Krüge sind Keferloher – also Steinkrüge, aus denen das Bier angeblich noch besser schmeckt. Aber in den großen Zelten gibt es das Festbier - für Wiesnchef Clemens Baumgärtner (CSU) "ein Liter Lebensfreude" - meist in Glaskrügen. Der Steinkrug ist eher ein Sammlerstück mit limitierter Auflage.
.
Verkauft wird er mit und ohne Zinndeckel. Das Motiv ist übrigens nicht nur auf den Krügen und Plakaten zu sehen. Für T-Shirts, Pins und sonstige Lizenzprodukte wird es ebenfalls verwendet. Auch im Internet und in sozialen Medien soll es für das größte Volksfest der Welt werben, das am 16. September beginnt.
.
Die Wiesn-Wirte berichten bereits von einem ausgesprochen großen Interesse an Oktoberfest-Tische "Die Nachfrage ist sehr, sehr gut", sagte Sprecher Peter Inselkammer. Im vergangenen Jahr waren wegen Corona etwas weniger Besucher als vor der Pandemie gekommen. 
.
Nun hoffen die Wirte auch auf besseres Wetter als 2022.
.
#Wiesn #Wiesn23 #Oktoberfest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79851272"/>
                  </a:ext>
                </a:extLst>
              </a:tr>
            </a:tbl>
          </a:graphicData>
        </a:graphic>
      </p:graphicFrame>
      <p:sp>
        <p:nvSpPr>
          <p:cNvPr id="4" name="Text Placeholder 3">
            <a:extLst>
              <a:ext uri="{FF2B5EF4-FFF2-40B4-BE49-F238E27FC236}">
                <a16:creationId xmlns:a16="http://schemas.microsoft.com/office/drawing/2014/main" id="{35AAF953-F2C2-4D61-9071-CB4E3A16512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714101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0AD6-6651-45A0-9C70-363A22B0D08D}"/>
              </a:ext>
            </a:extLst>
          </p:cNvPr>
          <p:cNvSpPr>
            <a:spLocks noGrp="1"/>
          </p:cNvSpPr>
          <p:nvPr>
            <p:ph type="title"/>
          </p:nvPr>
        </p:nvSpPr>
        <p:spPr/>
        <p:txBody>
          <a:bodyPr/>
          <a:lstStyle/>
          <a:p>
            <a:r>
              <a:rPr lang="de-DE"/>
              <a:t>Instagram BR-Instagram-Posts - nach Interaktionen (alle relevanten Profile) | PB Politik+Wirtschaft - 15 of 25</a:t>
            </a:r>
            <a:endParaRPr lang="en-US"/>
          </a:p>
        </p:txBody>
      </p:sp>
      <p:graphicFrame>
        <p:nvGraphicFramePr>
          <p:cNvPr id="5" name="Table Placeholder 4">
            <a:extLst>
              <a:ext uri="{FF2B5EF4-FFF2-40B4-BE49-F238E27FC236}">
                <a16:creationId xmlns:a16="http://schemas.microsoft.com/office/drawing/2014/main" id="{A4ED8EC5-71E8-4D99-91D1-9EF03683AF79}"/>
              </a:ext>
            </a:extLst>
          </p:cNvPr>
          <p:cNvGraphicFramePr>
            <a:graphicFrameLocks noGrp="1"/>
          </p:cNvGraphicFramePr>
          <p:nvPr>
            <p:ph type="tbl" sz="quarter" idx="13"/>
            <p:extLst>
              <p:ext uri="{D42A27DB-BD31-4B8C-83A1-F6EECF244321}">
                <p14:modId xmlns:p14="http://schemas.microsoft.com/office/powerpoint/2010/main" val="2734672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83039782"/>
                    </a:ext>
                  </a:extLst>
                </a:gridCol>
                <a:gridCol w="1316736">
                  <a:extLst>
                    <a:ext uri="{9D8B030D-6E8A-4147-A177-3AD203B41FA5}">
                      <a16:colId xmlns:a16="http://schemas.microsoft.com/office/drawing/2014/main" val="2075782543"/>
                    </a:ext>
                  </a:extLst>
                </a:gridCol>
                <a:gridCol w="1316736">
                  <a:extLst>
                    <a:ext uri="{9D8B030D-6E8A-4147-A177-3AD203B41FA5}">
                      <a16:colId xmlns:a16="http://schemas.microsoft.com/office/drawing/2014/main" val="4198384312"/>
                    </a:ext>
                  </a:extLst>
                </a:gridCol>
                <a:gridCol w="1316736">
                  <a:extLst>
                    <a:ext uri="{9D8B030D-6E8A-4147-A177-3AD203B41FA5}">
                      <a16:colId xmlns:a16="http://schemas.microsoft.com/office/drawing/2014/main" val="1838853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3701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10:50:14</a:t>
                      </a:r>
                      <a:r>
                        <a:rPr kumimoji="0" lang="de-DE" sz="1000" b="0" i="0" u="none" strike="noStrike" kern="1200" cap="none" spc="0" normalizeH="0" baseline="0" noProof="0">
                          <a:ln>
                            <a:noFill/>
                          </a:ln>
                          <a:solidFill>
                            <a:prstClr val="black"/>
                          </a:solidFill>
                          <a:effectLst/>
                          <a:uLnTx/>
                          <a:uFillTx/>
                          <a:latin typeface="Calibri"/>
                          <a:ea typeface="+mn-ea"/>
                          <a:cs typeface="+mn-cs"/>
                        </a:rPr>
                        <a:t>
 Nach den Vorwürfen gegen Wirtschaftsminister Aiwanger im Zusammenhang mit einem antisemitischen Flugblatt hat Ministerpräsident Söder die Freien Wähler zu einem Sonder-Koalitionsausschuss einbestellt. Aiwanger soll sich persönlich erklären.
.
Der bayerische Ministerpräsident Markus Söder (CSU) gibt sich mit der schriftlichen Erklärung seines Stellvertreters Hubert Aiwanger (Freie Wähler) zu einem antisemitischen Flugblatt nicht zufrieden. Für Dienstagvormittag hat Söder deshalb die Freien Wähler zu einem Sonder-Koalitionsausschuss einbestellt, wie Staatskanzleichef Florian Herrmann (CSU) mitteilte. 
.
"Wir haben die Erklärung zur Kenntnis genommen. Aber es bleiben viele Fragen offen", betonte Herrmann. Diese könne nur Hubert Aiwanger persönlich beantworten. "Wir erwarten, dass dies zeitnah geschieht." 
.
Die Vorwürfe seien zu ernst, als dass sich ein stellvertretender Ministerpräsident nur schriftlich äußere und entscheidende Fragen unbeantwortet lasse. Er müsse sich über die schriftliche Stellungnahme hinaus persönlich und umfassend erklären. "Es geht um das Ansehen Bayerns." 
.
#Bayern #BR24 #Antisemitismus #Aiwanger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21040436"/>
                  </a:ext>
                </a:extLst>
              </a:tr>
            </a:tbl>
          </a:graphicData>
        </a:graphic>
      </p:graphicFrame>
      <p:sp>
        <p:nvSpPr>
          <p:cNvPr id="4" name="Text Placeholder 3">
            <a:extLst>
              <a:ext uri="{FF2B5EF4-FFF2-40B4-BE49-F238E27FC236}">
                <a16:creationId xmlns:a16="http://schemas.microsoft.com/office/drawing/2014/main" id="{5DE7C224-AC13-4F4F-BB1A-C4C25BB31322}"/>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747004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9C6B7-15DC-4108-B92E-DFC7B83A20DE}"/>
              </a:ext>
            </a:extLst>
          </p:cNvPr>
          <p:cNvSpPr>
            <a:spLocks noGrp="1"/>
          </p:cNvSpPr>
          <p:nvPr>
            <p:ph type="title"/>
          </p:nvPr>
        </p:nvSpPr>
        <p:spPr/>
        <p:txBody>
          <a:bodyPr/>
          <a:lstStyle/>
          <a:p>
            <a:r>
              <a:rPr lang="de-DE"/>
              <a:t>Instagram BR-Instagram-Posts - nach Interaktionen (alle relevanten Profile) | PB Politik+Wirtschaft - 16 of 25</a:t>
            </a:r>
            <a:endParaRPr lang="en-US"/>
          </a:p>
        </p:txBody>
      </p:sp>
      <p:graphicFrame>
        <p:nvGraphicFramePr>
          <p:cNvPr id="5" name="Table Placeholder 4">
            <a:extLst>
              <a:ext uri="{FF2B5EF4-FFF2-40B4-BE49-F238E27FC236}">
                <a16:creationId xmlns:a16="http://schemas.microsoft.com/office/drawing/2014/main" id="{377EE404-00DF-4ADB-92BE-D5DDACF22EFD}"/>
              </a:ext>
            </a:extLst>
          </p:cNvPr>
          <p:cNvGraphicFramePr>
            <a:graphicFrameLocks noGrp="1"/>
          </p:cNvGraphicFramePr>
          <p:nvPr>
            <p:ph type="tbl" sz="quarter" idx="13"/>
            <p:extLst>
              <p:ext uri="{D42A27DB-BD31-4B8C-83A1-F6EECF244321}">
                <p14:modId xmlns:p14="http://schemas.microsoft.com/office/powerpoint/2010/main" val="2380810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26721747"/>
                    </a:ext>
                  </a:extLst>
                </a:gridCol>
                <a:gridCol w="1316736">
                  <a:extLst>
                    <a:ext uri="{9D8B030D-6E8A-4147-A177-3AD203B41FA5}">
                      <a16:colId xmlns:a16="http://schemas.microsoft.com/office/drawing/2014/main" val="30479367"/>
                    </a:ext>
                  </a:extLst>
                </a:gridCol>
                <a:gridCol w="1316736">
                  <a:extLst>
                    <a:ext uri="{9D8B030D-6E8A-4147-A177-3AD203B41FA5}">
                      <a16:colId xmlns:a16="http://schemas.microsoft.com/office/drawing/2014/main" val="914036698"/>
                    </a:ext>
                  </a:extLst>
                </a:gridCol>
                <a:gridCol w="1316736">
                  <a:extLst>
                    <a:ext uri="{9D8B030D-6E8A-4147-A177-3AD203B41FA5}">
                      <a16:colId xmlns:a16="http://schemas.microsoft.com/office/drawing/2014/main" val="3878867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4060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09:22:10</a:t>
                      </a:r>
                      <a:r>
                        <a:rPr kumimoji="0" lang="de-DE" sz="1000" b="0" i="0" u="none" strike="noStrike" kern="1200" cap="none" spc="0" normalizeH="0" baseline="0" noProof="0">
                          <a:ln>
                            <a:noFill/>
                          </a:ln>
                          <a:solidFill>
                            <a:prstClr val="black"/>
                          </a:solidFill>
                          <a:effectLst/>
                          <a:uLnTx/>
                          <a:uFillTx/>
                          <a:latin typeface="Calibri"/>
                          <a:ea typeface="+mn-ea"/>
                          <a:cs typeface="+mn-cs"/>
                        </a:rPr>
                        <a:t>
 Der Landesbund für Vogel- und Naturschutz (LBV) vermeldet einen neuen Rekord zum Bestand der Weißstörche in Bayern. In diesem Jahr hat der LBV mehr als 1.200 brütende Weißstorchenpaare im Freistaat erfasst. Schon im vergangenen Jahr galt die Marke von 1.000 Paaren als geknackt. Die aktuelle Zahl sei der höchste Bestand seit Beginn der Aufzeichnung der Bestandszahlen im Jahr 1900, berichtet LBV-Storchexpertin Olga Wieding. 
.
Ihren Angaben zufolge gab es die meisten Neuansiedlungen erneut vor allem in Westbayern, und zwar oft in ohnehin schon dicht besetzten Gebieten wie Oettingen im schwäbischen Ries und Uehlfeld im mittelfränkischen Aischtal. Aber auch aus Ostbayern wurden dem LBV neue Storchennester gemeldet.
.
Nach dem alarmierenden Tiefststand vor 35 Jahren, als 1988 nur noch 58 bayerische Brutpaare gezählt wurden, steigt die Population des Weißstorchs im Freistaat seit Anfang des Jahrtausends stetig an, so der LBV weiter. Die Naturschützer vermuten sogar, dass der aktuelle Bestand noch höher ist, weil viele Menschen gar nicht wüssten, dass der LBV die Zahl der Weißstörche erfasst und deswegen auch nicht melden würden. 
.
Als Gründe für die Bestandserholung gibt der LBV unter anderem ein von ihm ausgearbeitetes Programm an: Mit dem 1984 vom LBV im Auftrag des Landesamts für Umwelt gestarteten Artenhilfsprogramm Weißstorch wurden Nahrungsflächen und Nisthilfen in Bayern gesichert und neu angelegt. Im Laufe des Projekts stellte sich aber auch heraus, dass der Bestand und Bruterfolg der Weißstörche im Freistaat zudem stark von Gefahren auf dem Zug und in den Überwinterungsgebieten abhängig sind. 
.
Seit den 1980er Jahren beobachten die Experten einen Wandel im Zugverhalten der Störche. „Ein Großteil der bayerischen Störche, die über die Westroute in den Süden ziehen, überwintert immer häufiger direkt in Spanien. Sie sparen sich dabei die Überquerung des Mittelmeers und weitere Gefahren, wie Nahrungsmangel oder Bejagung, die auf dem Weg in die afrikanischen Überwinterungsgebiete drohen. Dieses veränderte Zugverhalten sorgt dafür, dass immer mehr Störche wieder zu uns nach Bayern zurückkommen“, sagt die LBV-Biologin Olga Wieding.
.
#Störche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47027309"/>
                  </a:ext>
                </a:extLst>
              </a:tr>
            </a:tbl>
          </a:graphicData>
        </a:graphic>
      </p:graphicFrame>
      <p:sp>
        <p:nvSpPr>
          <p:cNvPr id="4" name="Text Placeholder 3">
            <a:extLst>
              <a:ext uri="{FF2B5EF4-FFF2-40B4-BE49-F238E27FC236}">
                <a16:creationId xmlns:a16="http://schemas.microsoft.com/office/drawing/2014/main" id="{E988A97E-D469-46E6-88CB-2DD20C640FFB}"/>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359702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DEBE6-FC4C-4105-A0AD-C0F916878BEF}"/>
              </a:ext>
            </a:extLst>
          </p:cNvPr>
          <p:cNvSpPr>
            <a:spLocks noGrp="1"/>
          </p:cNvSpPr>
          <p:nvPr>
            <p:ph type="title"/>
          </p:nvPr>
        </p:nvSpPr>
        <p:spPr/>
        <p:txBody>
          <a:bodyPr/>
          <a:lstStyle/>
          <a:p>
            <a:r>
              <a:rPr lang="de-DE"/>
              <a:t>Instagram BR-Instagram-Posts - nach Interaktionen (alle relevanten Profile) | PB Politik+Wirtschaft - 17 of 25</a:t>
            </a:r>
            <a:endParaRPr lang="en-US"/>
          </a:p>
        </p:txBody>
      </p:sp>
      <p:graphicFrame>
        <p:nvGraphicFramePr>
          <p:cNvPr id="5" name="Table Placeholder 4">
            <a:extLst>
              <a:ext uri="{FF2B5EF4-FFF2-40B4-BE49-F238E27FC236}">
                <a16:creationId xmlns:a16="http://schemas.microsoft.com/office/drawing/2014/main" id="{ADBAC546-5E29-44FF-843F-91090A516368}"/>
              </a:ext>
            </a:extLst>
          </p:cNvPr>
          <p:cNvGraphicFramePr>
            <a:graphicFrameLocks noGrp="1"/>
          </p:cNvGraphicFramePr>
          <p:nvPr>
            <p:ph type="tbl" sz="quarter" idx="13"/>
            <p:extLst>
              <p:ext uri="{D42A27DB-BD31-4B8C-83A1-F6EECF244321}">
                <p14:modId xmlns:p14="http://schemas.microsoft.com/office/powerpoint/2010/main" val="47710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37389788"/>
                    </a:ext>
                  </a:extLst>
                </a:gridCol>
                <a:gridCol w="1316736">
                  <a:extLst>
                    <a:ext uri="{9D8B030D-6E8A-4147-A177-3AD203B41FA5}">
                      <a16:colId xmlns:a16="http://schemas.microsoft.com/office/drawing/2014/main" val="2336150225"/>
                    </a:ext>
                  </a:extLst>
                </a:gridCol>
                <a:gridCol w="1316736">
                  <a:extLst>
                    <a:ext uri="{9D8B030D-6E8A-4147-A177-3AD203B41FA5}">
                      <a16:colId xmlns:a16="http://schemas.microsoft.com/office/drawing/2014/main" val="2236512597"/>
                    </a:ext>
                  </a:extLst>
                </a:gridCol>
                <a:gridCol w="1316736">
                  <a:extLst>
                    <a:ext uri="{9D8B030D-6E8A-4147-A177-3AD203B41FA5}">
                      <a16:colId xmlns:a16="http://schemas.microsoft.com/office/drawing/2014/main" val="321122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5832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15:02:07</a:t>
                      </a:r>
                      <a:r>
                        <a:rPr kumimoji="0" lang="de-DE" sz="1000" b="0" i="0" u="none" strike="noStrike" kern="1200" cap="none" spc="0" normalizeH="0" baseline="0" noProof="0">
                          <a:ln>
                            <a:noFill/>
                          </a:ln>
                          <a:solidFill>
                            <a:prstClr val="black"/>
                          </a:solidFill>
                          <a:effectLst/>
                          <a:uLnTx/>
                          <a:uFillTx/>
                          <a:latin typeface="Calibri"/>
                          <a:ea typeface="+mn-ea"/>
                          <a:cs typeface="+mn-cs"/>
                        </a:rPr>
                        <a:t>
 "Rücksicht macht Wege breit", lautet das Motto der Kampagne, die der Bayerische Bauernverband vor einigen Jahren ins Leben gerufen hat, weil es vor allem in der Erntezeit immer wieder zu Konflikten zwischen Landwirten und Radfahrenden komme.
.
Der Fremdenverkehrsverband Pfaffenwinkel oder der Landkreis in Hohenpeißenberg beteiligen sich z.B, schon seit Längerem an der Kampagne. Nun will auch die Urlaubsregion im fränkischen Seenland für mehr Rücksicht auf Radwegen werben. 
.
Dazu wurden an einigen Stellen im Landkreis Piktogramme auf Radwege gesprüht. Viele der ausgewiesenen Radwege seien einst für die Landwirtschaft angelegt worden, so der Geschäftsführer des BBV Weißenburg, Daniel Meier. Radfahrer würden aber denken, es handele sich um extra gebaute Radwege. 
.
Die Problematik erstreckt sich laut BBV über den gesamten Freistaat. Auf der Webseite des Verbands heißt es, Pflege- und Erntearbeiten müssten oftmals in sehr kurzer Zeit erledigt werden. Instabile Wetterlagen und betriebsübergreifender Maschineneinsatz führten zu Spitzenzeiten auf den Bauernhöfen. 
.
Landwirte müssten die schönen Tage nutzen, um gute Qualität zu ernten. Darum seien sie auch gelegentlich gezwungen, die Feldarbeiten in den späten Abendstunden oder an Sonn- und Feiertagen zu erledigen. Genau dann, wenn auch viele Freizeitradler unterwegs sind.
.
Der Radverkehr habe auf Wirtschaftswegen spürbar zugenommen und behindere zunehmend Landwirte mit ihren immer breiteren landwirtschaftlichen Maschinen bei der Arbeit, sagt Daniel Meier vom BBV Weißenburg. "Manchmal sind Gruppen von 20 Radlern unterwegs, da kommst du als Landwirt nicht vorbei", sagt Landwirt Johannes Hauck.
.
Landwirte bitten Radfahrer, an einer geeigneten Stelle kurz anzuhalten, wenn sich ein Schlepper nähert. "Viele, vor allem ältere Menschen auf E-Bikes, fahren langsam und meinen, der Traktor könne sie überholen, wenn sie weit genug rechts fahren", so Meier. "Das ist ein Irrtum."
.
Auch fühlten sich Radfahrende auf Schotterwegen von Staubwolken durch landwirtschaftliche Maschinen gestört. Der Bauernverband erklärt, Rücksicht könne auch auf Seiten der Landwirte noch verbessert werden. 
.
#BR24 #Bayern #Landwirtschaft #Radfahrer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35661428"/>
                  </a:ext>
                </a:extLst>
              </a:tr>
            </a:tbl>
          </a:graphicData>
        </a:graphic>
      </p:graphicFrame>
      <p:sp>
        <p:nvSpPr>
          <p:cNvPr id="4" name="Text Placeholder 3">
            <a:extLst>
              <a:ext uri="{FF2B5EF4-FFF2-40B4-BE49-F238E27FC236}">
                <a16:creationId xmlns:a16="http://schemas.microsoft.com/office/drawing/2014/main" id="{6C6D7647-B478-4833-8DFF-782C8F89BD69}"/>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903524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1ADD8-68DD-4E3F-8EBA-8CF5F40ED4D2}"/>
              </a:ext>
            </a:extLst>
          </p:cNvPr>
          <p:cNvSpPr>
            <a:spLocks noGrp="1"/>
          </p:cNvSpPr>
          <p:nvPr>
            <p:ph type="title"/>
          </p:nvPr>
        </p:nvSpPr>
        <p:spPr/>
        <p:txBody>
          <a:bodyPr/>
          <a:lstStyle/>
          <a:p>
            <a:r>
              <a:rPr lang="de-DE"/>
              <a:t>Instagram BR-Instagram-Posts - nach Interaktionen (alle relevanten Profile) | PB Politik+Wirtschaft - 18 of 25</a:t>
            </a:r>
            <a:endParaRPr lang="en-US"/>
          </a:p>
        </p:txBody>
      </p:sp>
      <p:graphicFrame>
        <p:nvGraphicFramePr>
          <p:cNvPr id="5" name="Table Placeholder 4">
            <a:extLst>
              <a:ext uri="{FF2B5EF4-FFF2-40B4-BE49-F238E27FC236}">
                <a16:creationId xmlns:a16="http://schemas.microsoft.com/office/drawing/2014/main" id="{48B52F7D-2C96-4CC9-BEA7-315C8ADB0A4F}"/>
              </a:ext>
            </a:extLst>
          </p:cNvPr>
          <p:cNvGraphicFramePr>
            <a:graphicFrameLocks noGrp="1"/>
          </p:cNvGraphicFramePr>
          <p:nvPr>
            <p:ph type="tbl" sz="quarter" idx="13"/>
            <p:extLst>
              <p:ext uri="{D42A27DB-BD31-4B8C-83A1-F6EECF244321}">
                <p14:modId xmlns:p14="http://schemas.microsoft.com/office/powerpoint/2010/main" val="4283167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86340627"/>
                    </a:ext>
                  </a:extLst>
                </a:gridCol>
                <a:gridCol w="1316736">
                  <a:extLst>
                    <a:ext uri="{9D8B030D-6E8A-4147-A177-3AD203B41FA5}">
                      <a16:colId xmlns:a16="http://schemas.microsoft.com/office/drawing/2014/main" val="1941518618"/>
                    </a:ext>
                  </a:extLst>
                </a:gridCol>
                <a:gridCol w="1316736">
                  <a:extLst>
                    <a:ext uri="{9D8B030D-6E8A-4147-A177-3AD203B41FA5}">
                      <a16:colId xmlns:a16="http://schemas.microsoft.com/office/drawing/2014/main" val="3352559941"/>
                    </a:ext>
                  </a:extLst>
                </a:gridCol>
                <a:gridCol w="1316736">
                  <a:extLst>
                    <a:ext uri="{9D8B030D-6E8A-4147-A177-3AD203B41FA5}">
                      <a16:colId xmlns:a16="http://schemas.microsoft.com/office/drawing/2014/main" val="589918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7152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16:22:05</a:t>
                      </a:r>
                      <a:r>
                        <a:rPr kumimoji="0" lang="de-DE" sz="1000" b="0" i="0" u="none" strike="noStrike" kern="1200" cap="none" spc="0" normalizeH="0" baseline="0" noProof="0">
                          <a:ln>
                            <a:noFill/>
                          </a:ln>
                          <a:solidFill>
                            <a:prstClr val="black"/>
                          </a:solidFill>
                          <a:effectLst/>
                          <a:uLnTx/>
                          <a:uFillTx/>
                          <a:latin typeface="Calibri"/>
                          <a:ea typeface="+mn-ea"/>
                          <a:cs typeface="+mn-cs"/>
                        </a:rPr>
                        <a:t>
 In Bayern sterben jährlich rund 3.500 Kinder während der Schwangerschaft oder kurz nach der Geburt, so aktuelle Zahlen des Gesundheitsministeriums. Umso wichtiger, dass es Selbsthilfe-Gruppen gibt – wie seit fast einem Jahr etwa in Hof.
.
#Sternenkinder #Schwanger #Geburt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114141</a:t>
                      </a:r>
                    </a:p>
                  </a:txBody>
                  <a:tcPr/>
                </a:tc>
                <a:extLst>
                  <a:ext uri="{0D108BD9-81ED-4DB2-BD59-A6C34878D82A}">
                    <a16:rowId xmlns:a16="http://schemas.microsoft.com/office/drawing/2014/main" val="1873825101"/>
                  </a:ext>
                </a:extLst>
              </a:tr>
            </a:tbl>
          </a:graphicData>
        </a:graphic>
      </p:graphicFrame>
      <p:sp>
        <p:nvSpPr>
          <p:cNvPr id="4" name="Text Placeholder 3">
            <a:extLst>
              <a:ext uri="{FF2B5EF4-FFF2-40B4-BE49-F238E27FC236}">
                <a16:creationId xmlns:a16="http://schemas.microsoft.com/office/drawing/2014/main" id="{5B5B4906-C33C-4EE3-A9A1-41C20D900C37}"/>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333058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308C1-FA3B-43C5-85DE-72803C0BE7C7}"/>
              </a:ext>
            </a:extLst>
          </p:cNvPr>
          <p:cNvSpPr>
            <a:spLocks noGrp="1"/>
          </p:cNvSpPr>
          <p:nvPr>
            <p:ph type="title"/>
          </p:nvPr>
        </p:nvSpPr>
        <p:spPr/>
        <p:txBody>
          <a:bodyPr/>
          <a:lstStyle/>
          <a:p>
            <a:r>
              <a:rPr lang="de-DE"/>
              <a:t>Instagram BR-Instagram-Posts - nach Interaktionen (alle relevanten Profile) | PB Politik+Wirtschaft - 19 of 25</a:t>
            </a:r>
            <a:endParaRPr lang="en-US"/>
          </a:p>
        </p:txBody>
      </p:sp>
      <p:graphicFrame>
        <p:nvGraphicFramePr>
          <p:cNvPr id="5" name="Table Placeholder 4">
            <a:extLst>
              <a:ext uri="{FF2B5EF4-FFF2-40B4-BE49-F238E27FC236}">
                <a16:creationId xmlns:a16="http://schemas.microsoft.com/office/drawing/2014/main" id="{397DDC47-8BD7-4EFF-ABFA-371078B97059}"/>
              </a:ext>
            </a:extLst>
          </p:cNvPr>
          <p:cNvGraphicFramePr>
            <a:graphicFrameLocks noGrp="1"/>
          </p:cNvGraphicFramePr>
          <p:nvPr>
            <p:ph type="tbl" sz="quarter" idx="13"/>
            <p:extLst>
              <p:ext uri="{D42A27DB-BD31-4B8C-83A1-F6EECF244321}">
                <p14:modId xmlns:p14="http://schemas.microsoft.com/office/powerpoint/2010/main" val="4044019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88938251"/>
                    </a:ext>
                  </a:extLst>
                </a:gridCol>
                <a:gridCol w="1316736">
                  <a:extLst>
                    <a:ext uri="{9D8B030D-6E8A-4147-A177-3AD203B41FA5}">
                      <a16:colId xmlns:a16="http://schemas.microsoft.com/office/drawing/2014/main" val="1493261152"/>
                    </a:ext>
                  </a:extLst>
                </a:gridCol>
                <a:gridCol w="1316736">
                  <a:extLst>
                    <a:ext uri="{9D8B030D-6E8A-4147-A177-3AD203B41FA5}">
                      <a16:colId xmlns:a16="http://schemas.microsoft.com/office/drawing/2014/main" val="1435573595"/>
                    </a:ext>
                  </a:extLst>
                </a:gridCol>
                <a:gridCol w="1316736">
                  <a:extLst>
                    <a:ext uri="{9D8B030D-6E8A-4147-A177-3AD203B41FA5}">
                      <a16:colId xmlns:a16="http://schemas.microsoft.com/office/drawing/2014/main" val="1864563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22434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21:01:09</a:t>
                      </a:r>
                      <a:r>
                        <a:rPr kumimoji="0" lang="de-DE" sz="1000" b="0" i="0" u="none" strike="noStrike" kern="1200" cap="none" spc="0" normalizeH="0" baseline="0" noProof="0">
                          <a:ln>
                            <a:noFill/>
                          </a:ln>
                          <a:solidFill>
                            <a:prstClr val="black"/>
                          </a:solidFill>
                          <a:effectLst/>
                          <a:uLnTx/>
                          <a:uFillTx/>
                          <a:latin typeface="Calibri"/>
                          <a:ea typeface="+mn-ea"/>
                          <a:cs typeface="+mn-cs"/>
                        </a:rPr>
                        <a:t>
 "Die 'Große Welle' ist eine Ikone der Kunst, die Interpretation vielschichtig. Im Hintergrund ruht der heilige Berg Fuji, während im Vordergrund eine gewaltige Welle über Fischerbooten zu brechen scheint. Die Darstellung wurde als Verkörperung der Schönheit wie auch der Zerstörungskraft der Natur gedeutet, als Metapher für die Vergänglichkeit menschlichen Lebens sowie als Symbol für das Eindringen des Westens in Japan." So schwärmen die Verantwortlichen bei der Staatsbibliothek in einer Pressemitteilung von ihrer Erwerbung. Es ist der Schluss- und Höhepunkt einer Reihe von Ankäufen von Werken des Künstlers Katsushika Hokusai.
.
Hokusai schuf den Farbholzschnitt "Unter der Welle im Meer vor Kanagawa" - so der eigentliche Titel - in den Jahren 1830/32. Er ist das bekannteste Blatt seiner Holzschnittserie "36 Ansichten des Berges Fuji". Der heilige Berg ist im Hintergrund zu sehen, während im Vordergrund eine gewaltige Welle über Fischerbooten zu brechen droht.
.
Einen niedrigen siebenstelligen Betrag war man bereit dafür zu zahlen, vergleichsweise dennoch eher ein Schnäppchen auf dem internationalen Kunstmarkt. Original-Abzüge japanischer Holzschnitte hätten sich in den letzten Jahren enorm im Preis gesteigert, so Klaus Ceynowa, Generaldirektor der Staatsbibliothek
. 
Das Werk werde ein Highlight der 2025 geplanten Jahresausstellung der Staatsbibliothek sein, die sich der Sammlung japanischer Farbholzschnitte widmen wird. Die japanische Sammlung der Bayerischen Staatsbibliothek umfasst insgesamt rund 90.000 gedruckte Bände, 100 Handschriften und 900 Einblattdrucke.
.
#großewelle #hokusai #kunst #art #bayern #münchen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9495636"/>
                  </a:ext>
                </a:extLst>
              </a:tr>
            </a:tbl>
          </a:graphicData>
        </a:graphic>
      </p:graphicFrame>
      <p:sp>
        <p:nvSpPr>
          <p:cNvPr id="4" name="Text Placeholder 3">
            <a:extLst>
              <a:ext uri="{FF2B5EF4-FFF2-40B4-BE49-F238E27FC236}">
                <a16:creationId xmlns:a16="http://schemas.microsoft.com/office/drawing/2014/main" id="{B3D21831-CBD2-47EF-BB3C-EABF55C3BF9C}"/>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171899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C20C-C535-4175-A4F9-F11C6574F4A3}"/>
              </a:ext>
            </a:extLst>
          </p:cNvPr>
          <p:cNvSpPr>
            <a:spLocks noGrp="1"/>
          </p:cNvSpPr>
          <p:nvPr>
            <p:ph type="title"/>
          </p:nvPr>
        </p:nvSpPr>
        <p:spPr/>
        <p:txBody>
          <a:bodyPr/>
          <a:lstStyle/>
          <a:p>
            <a:r>
              <a:rPr lang="de-DE"/>
              <a:t>Instagram BR-Instagram-Posts - nach Interaktionen (alle relevanten Profile) | PB Politik+Wirtschaft - 20 of 25</a:t>
            </a:r>
            <a:endParaRPr lang="en-US"/>
          </a:p>
        </p:txBody>
      </p:sp>
      <p:graphicFrame>
        <p:nvGraphicFramePr>
          <p:cNvPr id="5" name="Table Placeholder 4">
            <a:extLst>
              <a:ext uri="{FF2B5EF4-FFF2-40B4-BE49-F238E27FC236}">
                <a16:creationId xmlns:a16="http://schemas.microsoft.com/office/drawing/2014/main" id="{C7651406-D06C-4CB9-8617-D500C195A0C1}"/>
              </a:ext>
            </a:extLst>
          </p:cNvPr>
          <p:cNvGraphicFramePr>
            <a:graphicFrameLocks noGrp="1"/>
          </p:cNvGraphicFramePr>
          <p:nvPr>
            <p:ph type="tbl" sz="quarter" idx="13"/>
            <p:extLst>
              <p:ext uri="{D42A27DB-BD31-4B8C-83A1-F6EECF244321}">
                <p14:modId xmlns:p14="http://schemas.microsoft.com/office/powerpoint/2010/main" val="3451437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05342945"/>
                    </a:ext>
                  </a:extLst>
                </a:gridCol>
                <a:gridCol w="1316736">
                  <a:extLst>
                    <a:ext uri="{9D8B030D-6E8A-4147-A177-3AD203B41FA5}">
                      <a16:colId xmlns:a16="http://schemas.microsoft.com/office/drawing/2014/main" val="1495900647"/>
                    </a:ext>
                  </a:extLst>
                </a:gridCol>
                <a:gridCol w="1316736">
                  <a:extLst>
                    <a:ext uri="{9D8B030D-6E8A-4147-A177-3AD203B41FA5}">
                      <a16:colId xmlns:a16="http://schemas.microsoft.com/office/drawing/2014/main" val="906641228"/>
                    </a:ext>
                  </a:extLst>
                </a:gridCol>
                <a:gridCol w="1316736">
                  <a:extLst>
                    <a:ext uri="{9D8B030D-6E8A-4147-A177-3AD203B41FA5}">
                      <a16:colId xmlns:a16="http://schemas.microsoft.com/office/drawing/2014/main" val="1367384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6555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11:21:07</a:t>
                      </a:r>
                      <a:r>
                        <a:rPr kumimoji="0" lang="de-DE" sz="1000" b="0" i="0" u="none" strike="noStrike" kern="1200" cap="none" spc="0" normalizeH="0" baseline="0" noProof="0">
                          <a:ln>
                            <a:noFill/>
                          </a:ln>
                          <a:solidFill>
                            <a:prstClr val="black"/>
                          </a:solidFill>
                          <a:effectLst/>
                          <a:uLnTx/>
                          <a:uFillTx/>
                          <a:latin typeface="Calibri"/>
                          <a:ea typeface="+mn-ea"/>
                          <a:cs typeface="+mn-cs"/>
                        </a:rPr>
                        <a:t>
 "Irgendwann nach 24 Uhr fährt der letzte Zug und nach 4 Uhr kommt schon wieder der erste. Entsprechend kurz ist die Nacht“, sagt eine Anwohnerin. Es ist nicht der eigentliche Lärm, den die Züge beim Vorbeifahren von sich geben, der die Bürger stört. 
.
Seit einigen Wochen stoßen die Züge einen lauten Signalton aus, wenn sie sich dem Bahnübergang in Gerlenhofen nähern. Bei einer Unterschriftenaktion haben inzwischen rund 600 Menschen einen Appell unterzeichnet.
.
Der schrille Warnton hat einen Grund. Denn in den vergangenen Jahren ereigneten sich am unbeschrankten Bahnübergang in Gerlenhofen gleich drei tödliche Unfälle. Ein Umbau des Bahnübergangs an der St. Wolfgang Straße war eigentlich schon vor neun Jahren angedacht, doch weil sich zwischenzeitlich Vorgaben geändert hatten, wurde noch einmal neu geplant. 
.
Bis Ende 2025 soll der Übergang mit einer Schranke nun verkehrssicher umgebaut werden. Eine Reihe von Untersuchungen, etwa hinsichtlich der Einflüsse auf Verkehr oder Umwelt, sind vorgeschrieben und erklären aus Sicht der Stadt Neu-Ulm die lange Bauzeit.
.
Etwa alle fünfzehn Minuten fährt ein Zug vorbei, mancher pfeift nur kurz, andere dagegen mehrere Sekunden lang. Die Bahn hatte Ende Juni entschieden, in 300 Meter Entfernung zum Bahnübergang sogenannte Pfeiftafeln aufzustellen. An dieser Stelle soll der Lokführer das Warnsignal abgeben.
.
Die Möglichkeit einer geräuschärmeren Variante sieht die Bahn nicht. Eine mögliche Alternative würde hingegen den Signalton verlängern und den Zustand noch verschlimmern.
.
Auch die Forderung der Stadt, vor Ort einen Sicherungsposten aufzustellen, lehnt die Bahn ab.
.
Eine deutlich sinnvollere Variante erscheint der Bahn, den Übergang zeitweilig ganz schließen zu lassen, bis er entsprechend erneuert wurde.
.
Keine einfache Entscheidung, die der Ferienausschuss der Stadt Neu-Ulm jetzt treffen soll. Zur Auswahl stehen laut Vorschlag der Verwaltung zwei Alternativen: Entweder eine Schließung des unbeschrankten Übergangs abzulehnen und den Pfeifton der Züge bis zum geplanten Umbau 2025 beizubehalten. Oder Alternative zwei: Den Bahnübergang schließen und den Pfeifton wieder außer Betrieb zu nehmen.
.
#NeuUlm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25291952"/>
                  </a:ext>
                </a:extLst>
              </a:tr>
            </a:tbl>
          </a:graphicData>
        </a:graphic>
      </p:graphicFrame>
      <p:sp>
        <p:nvSpPr>
          <p:cNvPr id="4" name="Text Placeholder 3">
            <a:extLst>
              <a:ext uri="{FF2B5EF4-FFF2-40B4-BE49-F238E27FC236}">
                <a16:creationId xmlns:a16="http://schemas.microsoft.com/office/drawing/2014/main" id="{E98244CF-1ABF-4213-A574-6010B7DE5D9E}"/>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510295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BEBCD-456B-451E-B87F-391ECE929DB0}"/>
              </a:ext>
            </a:extLst>
          </p:cNvPr>
          <p:cNvSpPr>
            <a:spLocks noGrp="1"/>
          </p:cNvSpPr>
          <p:nvPr>
            <p:ph type="title"/>
          </p:nvPr>
        </p:nvSpPr>
        <p:spPr/>
        <p:txBody>
          <a:bodyPr/>
          <a:lstStyle/>
          <a:p>
            <a:r>
              <a:rPr lang="de-DE"/>
              <a:t>Instagram BR-Instagram-Posts - nach Interaktionen (alle relevanten Profile) | PB Politik+Wirtschaft - 21 of 25</a:t>
            </a:r>
            <a:endParaRPr lang="en-US"/>
          </a:p>
        </p:txBody>
      </p:sp>
      <p:graphicFrame>
        <p:nvGraphicFramePr>
          <p:cNvPr id="5" name="Table Placeholder 4">
            <a:extLst>
              <a:ext uri="{FF2B5EF4-FFF2-40B4-BE49-F238E27FC236}">
                <a16:creationId xmlns:a16="http://schemas.microsoft.com/office/drawing/2014/main" id="{E737529D-96C6-427C-8911-4B0D9382A34C}"/>
              </a:ext>
            </a:extLst>
          </p:cNvPr>
          <p:cNvGraphicFramePr>
            <a:graphicFrameLocks noGrp="1"/>
          </p:cNvGraphicFramePr>
          <p:nvPr>
            <p:ph type="tbl" sz="quarter" idx="13"/>
            <p:extLst>
              <p:ext uri="{D42A27DB-BD31-4B8C-83A1-F6EECF244321}">
                <p14:modId xmlns:p14="http://schemas.microsoft.com/office/powerpoint/2010/main" val="2740604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34327691"/>
                    </a:ext>
                  </a:extLst>
                </a:gridCol>
                <a:gridCol w="1316736">
                  <a:extLst>
                    <a:ext uri="{9D8B030D-6E8A-4147-A177-3AD203B41FA5}">
                      <a16:colId xmlns:a16="http://schemas.microsoft.com/office/drawing/2014/main" val="1113233839"/>
                    </a:ext>
                  </a:extLst>
                </a:gridCol>
                <a:gridCol w="1316736">
                  <a:extLst>
                    <a:ext uri="{9D8B030D-6E8A-4147-A177-3AD203B41FA5}">
                      <a16:colId xmlns:a16="http://schemas.microsoft.com/office/drawing/2014/main" val="467835162"/>
                    </a:ext>
                  </a:extLst>
                </a:gridCol>
                <a:gridCol w="1316736">
                  <a:extLst>
                    <a:ext uri="{9D8B030D-6E8A-4147-A177-3AD203B41FA5}">
                      <a16:colId xmlns:a16="http://schemas.microsoft.com/office/drawing/2014/main" val="349460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9378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19:32:22</a:t>
                      </a:r>
                      <a:r>
                        <a:rPr kumimoji="0" lang="de-DE" sz="1000" b="0" i="0" u="none" strike="noStrike" kern="1200" cap="none" spc="0" normalizeH="0" baseline="0" noProof="0">
                          <a:ln>
                            <a:noFill/>
                          </a:ln>
                          <a:solidFill>
                            <a:prstClr val="black"/>
                          </a:solidFill>
                          <a:effectLst/>
                          <a:uLnTx/>
                          <a:uFillTx/>
                          <a:latin typeface="Calibri"/>
                          <a:ea typeface="+mn-ea"/>
                          <a:cs typeface="+mn-cs"/>
                        </a:rPr>
                        <a:t>
 Die Unwetter am Wochenende haben in Oberbayern und Schwaben zum Teil verheerende Schäden angerichtet. Besonders schlimm traf es die Gemeinden Bad Bayersoien. Der Landkreis Garmisch-Partenkirchen hat den Katastrophenfall ausgerufen. Hilfe aus vielen Regionen in Bayern war schnell organisiert. Trotzdem sitzt der Schock vor Ort tief.
.
"Wir haben im Dorf knapp 400 Häuser. Davon sind bestimmt 370 betroffen. Teilweise ist auf den Dächern kein Dachziegel mehr ganz", sagt die Bürgermeisterin von Bad Bayersoien, Gisela Kieweg. Autos, die nicht in Carports oder Garagen standen, seien durchweg beschädigt - das geht bis zum Totalschaden. Auch am Montag galt in der Region der Katastrophenfall.
. 
Am Dienstag will sich Ministerpräsident Markus Söder (CSU) ein Bild von der Lage machen. In Bad Bayersoien und Benediktbeuern will er mit kommunalen Vertretern und Einsatzkräften sprechen.
#bayern #br24 #hagel #unwetter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90932</a:t>
                      </a:r>
                    </a:p>
                  </a:txBody>
                  <a:tcPr/>
                </a:tc>
                <a:extLst>
                  <a:ext uri="{0D108BD9-81ED-4DB2-BD59-A6C34878D82A}">
                    <a16:rowId xmlns:a16="http://schemas.microsoft.com/office/drawing/2014/main" val="384088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15:05:35</a:t>
                      </a:r>
                      <a:r>
                        <a:rPr kumimoji="0" lang="de-DE" sz="1000" b="0" i="0" u="none" strike="noStrike" kern="1200" cap="none" spc="0" normalizeH="0" baseline="0" noProof="0">
                          <a:ln>
                            <a:noFill/>
                          </a:ln>
                          <a:solidFill>
                            <a:prstClr val="black"/>
                          </a:solidFill>
                          <a:effectLst/>
                          <a:uLnTx/>
                          <a:uFillTx/>
                          <a:latin typeface="Calibri"/>
                          <a:ea typeface="+mn-ea"/>
                          <a:cs typeface="+mn-cs"/>
                        </a:rPr>
                        <a:t>
 Mit ihren angekündigten Protesten hat die "Letzte Generation" den Verkehr in der Münchner Innenstadt am Morgen teilweise zum Erliegen gebracht. Mittlerweile sind viele Blockaden aufgelöst.
.
#LetzteGeneration #München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115419</a:t>
                      </a:r>
                    </a:p>
                  </a:txBody>
                  <a:tcPr/>
                </a:tc>
                <a:extLst>
                  <a:ext uri="{0D108BD9-81ED-4DB2-BD59-A6C34878D82A}">
                    <a16:rowId xmlns:a16="http://schemas.microsoft.com/office/drawing/2014/main" val="257282475"/>
                  </a:ext>
                </a:extLst>
              </a:tr>
            </a:tbl>
          </a:graphicData>
        </a:graphic>
      </p:graphicFrame>
      <p:sp>
        <p:nvSpPr>
          <p:cNvPr id="4" name="Text Placeholder 3">
            <a:extLst>
              <a:ext uri="{FF2B5EF4-FFF2-40B4-BE49-F238E27FC236}">
                <a16:creationId xmlns:a16="http://schemas.microsoft.com/office/drawing/2014/main" id="{72E1B9D4-2D1C-4C90-82B7-D7A201C93639}"/>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135179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4CE8-C3C8-44EA-96E0-21D97F6336CC}"/>
              </a:ext>
            </a:extLst>
          </p:cNvPr>
          <p:cNvSpPr>
            <a:spLocks noGrp="1"/>
          </p:cNvSpPr>
          <p:nvPr>
            <p:ph type="title"/>
          </p:nvPr>
        </p:nvSpPr>
        <p:spPr/>
        <p:txBody>
          <a:bodyPr/>
          <a:lstStyle/>
          <a:p>
            <a:r>
              <a:rPr lang="de-DE"/>
              <a:t>Instagram BR-Instagram-Posts - nach Interaktionen (alle relevanten Profile) | PB Politik+Wirtschaft - 22 of 25</a:t>
            </a:r>
            <a:endParaRPr lang="en-US"/>
          </a:p>
        </p:txBody>
      </p:sp>
      <p:graphicFrame>
        <p:nvGraphicFramePr>
          <p:cNvPr id="5" name="Table Placeholder 4">
            <a:extLst>
              <a:ext uri="{FF2B5EF4-FFF2-40B4-BE49-F238E27FC236}">
                <a16:creationId xmlns:a16="http://schemas.microsoft.com/office/drawing/2014/main" id="{057E4437-9AAD-4E7C-9385-035F3833ABD3}"/>
              </a:ext>
            </a:extLst>
          </p:cNvPr>
          <p:cNvGraphicFramePr>
            <a:graphicFrameLocks noGrp="1"/>
          </p:cNvGraphicFramePr>
          <p:nvPr>
            <p:ph type="tbl" sz="quarter" idx="13"/>
            <p:extLst>
              <p:ext uri="{D42A27DB-BD31-4B8C-83A1-F6EECF244321}">
                <p14:modId xmlns:p14="http://schemas.microsoft.com/office/powerpoint/2010/main" val="507374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1855672"/>
                    </a:ext>
                  </a:extLst>
                </a:gridCol>
                <a:gridCol w="1316736">
                  <a:extLst>
                    <a:ext uri="{9D8B030D-6E8A-4147-A177-3AD203B41FA5}">
                      <a16:colId xmlns:a16="http://schemas.microsoft.com/office/drawing/2014/main" val="1671655363"/>
                    </a:ext>
                  </a:extLst>
                </a:gridCol>
                <a:gridCol w="1316736">
                  <a:extLst>
                    <a:ext uri="{9D8B030D-6E8A-4147-A177-3AD203B41FA5}">
                      <a16:colId xmlns:a16="http://schemas.microsoft.com/office/drawing/2014/main" val="3475058508"/>
                    </a:ext>
                  </a:extLst>
                </a:gridCol>
                <a:gridCol w="1316736">
                  <a:extLst>
                    <a:ext uri="{9D8B030D-6E8A-4147-A177-3AD203B41FA5}">
                      <a16:colId xmlns:a16="http://schemas.microsoft.com/office/drawing/2014/main" val="333278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8381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11:10:06</a:t>
                      </a:r>
                      <a:r>
                        <a:rPr kumimoji="0" lang="de-DE" sz="1000" b="0" i="0" u="none" strike="noStrike" kern="1200" cap="none" spc="0" normalizeH="0" baseline="0" noProof="0">
                          <a:ln>
                            <a:noFill/>
                          </a:ln>
                          <a:solidFill>
                            <a:prstClr val="black"/>
                          </a:solidFill>
                          <a:effectLst/>
                          <a:uLnTx/>
                          <a:uFillTx/>
                          <a:latin typeface="Calibri"/>
                          <a:ea typeface="+mn-ea"/>
                          <a:cs typeface="+mn-cs"/>
                        </a:rPr>
                        <a:t>
 Die Stadt will Münchner Mietern helfen, ihr Wohnhaus selbst zu kaufen. Der Ferienausschuss des Stadtrats hat den Weg für ein entsprechendes Pilotprojekt geebnet. 
.
Konkret geht es um ein denkmalgeschütztes Gebäude mit 13 Wohnungen und drei Läden an der Wörthstraße in Haidhausen. Nachdem bekannt geworden war, dass es zum Verkauf steht, wuchs die Angst vor möglichen Luxussanierungen und Mieterhöhungen oder Entmietungen. 
.
Schließlich beschloss die Mietergemeinschaft, das Haus über einen Verein teilweise selbst zu erwerben und als Mietshaus zu erhalten. Fünf Millionen Euro braucht sie dafür. Nun hat der Feriensenat entschieden, dass die Stadt mit einem Kredit hilft. Im Gegenzug bekommt sie für 80 Jahre Belegrechte, die sie immer, wenn es einen Mieterwechsel gibt, nutzen kann.
.
Außerdem wird garantiert, dass die Mieten zehn Prozent unter dem Mietspiegel bleiben. Der Beschluss geht auf einen Antrag der grün-roten Rathauskoalition zurück, in dem die Stadt aufgefordert worden war, ein Modell zu entwickeln, mit dem eine solche Förderung möglich wird.
.
Das Pilotprojekt und damit das Kreditangebot gelten nicht nur im Fall der Wörthstraße 8, sondern auch für andere Vermieter, die bereit sind, bezahlbaren Wohnraum an Haushalte zu vergeben, die ihnen vom Wohnungsamt vorgeschlagen werden. 
.
#BR24 #Bayern #Mieten #Wohnen #München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42560558"/>
                  </a:ext>
                </a:extLst>
              </a:tr>
            </a:tbl>
          </a:graphicData>
        </a:graphic>
      </p:graphicFrame>
      <p:sp>
        <p:nvSpPr>
          <p:cNvPr id="4" name="Text Placeholder 3">
            <a:extLst>
              <a:ext uri="{FF2B5EF4-FFF2-40B4-BE49-F238E27FC236}">
                <a16:creationId xmlns:a16="http://schemas.microsoft.com/office/drawing/2014/main" id="{5A30FAE7-B32E-47FB-813C-A3D4815B6976}"/>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6559611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40524-CC03-41FA-9D42-D3E5844D9294}"/>
              </a:ext>
            </a:extLst>
          </p:cNvPr>
          <p:cNvSpPr>
            <a:spLocks noGrp="1"/>
          </p:cNvSpPr>
          <p:nvPr>
            <p:ph type="title"/>
          </p:nvPr>
        </p:nvSpPr>
        <p:spPr/>
        <p:txBody>
          <a:bodyPr/>
          <a:lstStyle/>
          <a:p>
            <a:r>
              <a:rPr lang="de-DE"/>
              <a:t>Instagram BR-Instagram-Posts - nach Interaktionen (alle relevanten Profile) | PB Politik+Wirtschaft - 23 of 25</a:t>
            </a:r>
            <a:endParaRPr lang="en-US"/>
          </a:p>
        </p:txBody>
      </p:sp>
      <p:graphicFrame>
        <p:nvGraphicFramePr>
          <p:cNvPr id="5" name="Table Placeholder 4">
            <a:extLst>
              <a:ext uri="{FF2B5EF4-FFF2-40B4-BE49-F238E27FC236}">
                <a16:creationId xmlns:a16="http://schemas.microsoft.com/office/drawing/2014/main" id="{6477A891-3F17-47AE-AF83-D46CA4EFF0E2}"/>
              </a:ext>
            </a:extLst>
          </p:cNvPr>
          <p:cNvGraphicFramePr>
            <a:graphicFrameLocks noGrp="1"/>
          </p:cNvGraphicFramePr>
          <p:nvPr>
            <p:ph type="tbl" sz="quarter" idx="13"/>
            <p:extLst>
              <p:ext uri="{D42A27DB-BD31-4B8C-83A1-F6EECF244321}">
                <p14:modId xmlns:p14="http://schemas.microsoft.com/office/powerpoint/2010/main" val="1088153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33248820"/>
                    </a:ext>
                  </a:extLst>
                </a:gridCol>
                <a:gridCol w="1316736">
                  <a:extLst>
                    <a:ext uri="{9D8B030D-6E8A-4147-A177-3AD203B41FA5}">
                      <a16:colId xmlns:a16="http://schemas.microsoft.com/office/drawing/2014/main" val="1981475550"/>
                    </a:ext>
                  </a:extLst>
                </a:gridCol>
                <a:gridCol w="1316736">
                  <a:extLst>
                    <a:ext uri="{9D8B030D-6E8A-4147-A177-3AD203B41FA5}">
                      <a16:colId xmlns:a16="http://schemas.microsoft.com/office/drawing/2014/main" val="3074361231"/>
                    </a:ext>
                  </a:extLst>
                </a:gridCol>
                <a:gridCol w="1316736">
                  <a:extLst>
                    <a:ext uri="{9D8B030D-6E8A-4147-A177-3AD203B41FA5}">
                      <a16:colId xmlns:a16="http://schemas.microsoft.com/office/drawing/2014/main" val="367910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0983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17:57:07</a:t>
                      </a:r>
                      <a:r>
                        <a:rPr kumimoji="0" lang="de-DE" sz="1000" b="0" i="0" u="none" strike="noStrike" kern="1200" cap="none" spc="0" normalizeH="0" baseline="0" noProof="0">
                          <a:ln>
                            <a:noFill/>
                          </a:ln>
                          <a:solidFill>
                            <a:prstClr val="black"/>
                          </a:solidFill>
                          <a:effectLst/>
                          <a:uLnTx/>
                          <a:uFillTx/>
                          <a:latin typeface="Calibri"/>
                          <a:ea typeface="+mn-ea"/>
                          <a:cs typeface="+mn-cs"/>
                        </a:rPr>
                        <a:t>
 Einmal pro Woche brodelt es in Riemerling bei München für einen guten Zweck: und zwar in Kochtöpfen. Etwa 30 Frauen kochen ehrenamtlich in einer Vormittags- und einer Nachmittagsschicht Früchte ein. Der Erlös kommt obdachlosen Frauen zugute. Vor sechs Jahren hatte die langjährige Projektleiterin der Arbeiterwohlfahrt, Helene Nestler aus Ottobrunn, die Idee für dieses Projekt. Seitdem hat der Verein rund 175.000 Euro erwirtschaftet.
.
Rund 100 Kilogramm Obst landen jeden Dienstag beim Riemerlinger Verein "Mammalade für Karla". "Karla" ist ein Frauen-Obdachlosenheim in der Münchner Karlstraße. Aus den Früchte entstehen verschiedene Sorten Konfitüre, 500 Gläser jede Woche. Der Clou: Es handelt sich um Obst, das im Supermarkt nicht mehr verkauft werden kann, trotzdem aber zu schade zum Wegwerfen ist.
.
Die Teammitglieder kommen gerne, auch weil ihnen die Arbeit im Verein Spaß macht und sie die Gesellschaft schätzen. "Wir sind eine tolle Truppe und wir haben das doppelt gute Gefühl, weil wir das Obst retten und damit etwas Gutes tun und obdachlose Frauen unterstützen", sagt Claudia Bach vom Verein "Mammalade für Karla".
.
Das überreife Obst wird erst sortiert, gewaschen, geschnitten, püriert, eingekocht und schließlich abgefüllt. Oft ist die Marmelade ein Mix aus zwei bis drei Obstsorten - beispielweise ein Mango-Erdbeer-Aufstrich. Denn für eine einzelne Geschmacksrichtung reichen die Früchte meist nicht. Seit 2016 hat der Verein auf diese Weise rund 11.500 Kilo Obst gerettet und mit dem Erlös obdachlosen Frauen geholfen.
.
Die Marmelade kostet weniger als drei Euro, damit ihn sich möglichst jede und jeder leisten kann. Sie wird nicht nur auf den umliegenden Wochenmärkten verkauft, sondern auch an die Münchner Staatskanzlei geliefert, wo der Fruchtaufstrich nicht nur gerne gegessen wird, sondern "Mammalade für Karla" auch die Einmachgläser lagern darf.
.
#BR24 #Bayern #Obdachlosigkeit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84542369"/>
                  </a:ext>
                </a:extLst>
              </a:tr>
            </a:tbl>
          </a:graphicData>
        </a:graphic>
      </p:graphicFrame>
      <p:sp>
        <p:nvSpPr>
          <p:cNvPr id="4" name="Text Placeholder 3">
            <a:extLst>
              <a:ext uri="{FF2B5EF4-FFF2-40B4-BE49-F238E27FC236}">
                <a16:creationId xmlns:a16="http://schemas.microsoft.com/office/drawing/2014/main" id="{9C81C3FB-59F9-454E-8A36-CFF7668AA1B8}"/>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6105603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5B6BF-BFB8-4E4D-A734-AB21F398F021}"/>
              </a:ext>
            </a:extLst>
          </p:cNvPr>
          <p:cNvSpPr>
            <a:spLocks noGrp="1"/>
          </p:cNvSpPr>
          <p:nvPr>
            <p:ph type="title"/>
          </p:nvPr>
        </p:nvSpPr>
        <p:spPr/>
        <p:txBody>
          <a:bodyPr/>
          <a:lstStyle/>
          <a:p>
            <a:r>
              <a:rPr lang="de-DE"/>
              <a:t>Instagram BR-Instagram-Posts - nach Interaktionen (alle relevanten Profile) | PB Politik+Wirtschaft - 24 of 25</a:t>
            </a:r>
            <a:endParaRPr lang="en-US"/>
          </a:p>
        </p:txBody>
      </p:sp>
      <p:graphicFrame>
        <p:nvGraphicFramePr>
          <p:cNvPr id="5" name="Table Placeholder 4">
            <a:extLst>
              <a:ext uri="{FF2B5EF4-FFF2-40B4-BE49-F238E27FC236}">
                <a16:creationId xmlns:a16="http://schemas.microsoft.com/office/drawing/2014/main" id="{30100D80-62A3-4DE3-BF91-4849FB97F63D}"/>
              </a:ext>
            </a:extLst>
          </p:cNvPr>
          <p:cNvGraphicFramePr>
            <a:graphicFrameLocks noGrp="1"/>
          </p:cNvGraphicFramePr>
          <p:nvPr>
            <p:ph type="tbl" sz="quarter" idx="13"/>
            <p:extLst>
              <p:ext uri="{D42A27DB-BD31-4B8C-83A1-F6EECF244321}">
                <p14:modId xmlns:p14="http://schemas.microsoft.com/office/powerpoint/2010/main" val="633539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43710608"/>
                    </a:ext>
                  </a:extLst>
                </a:gridCol>
                <a:gridCol w="1316736">
                  <a:extLst>
                    <a:ext uri="{9D8B030D-6E8A-4147-A177-3AD203B41FA5}">
                      <a16:colId xmlns:a16="http://schemas.microsoft.com/office/drawing/2014/main" val="503083621"/>
                    </a:ext>
                  </a:extLst>
                </a:gridCol>
                <a:gridCol w="1316736">
                  <a:extLst>
                    <a:ext uri="{9D8B030D-6E8A-4147-A177-3AD203B41FA5}">
                      <a16:colId xmlns:a16="http://schemas.microsoft.com/office/drawing/2014/main" val="3786308809"/>
                    </a:ext>
                  </a:extLst>
                </a:gridCol>
                <a:gridCol w="1316736">
                  <a:extLst>
                    <a:ext uri="{9D8B030D-6E8A-4147-A177-3AD203B41FA5}">
                      <a16:colId xmlns:a16="http://schemas.microsoft.com/office/drawing/2014/main" val="1835302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8798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10:01:09</a:t>
                      </a:r>
                      <a:r>
                        <a:rPr kumimoji="0" lang="de-DE" sz="1000" b="0" i="0" u="none" strike="noStrike" kern="1200" cap="none" spc="0" normalizeH="0" baseline="0" noProof="0">
                          <a:ln>
                            <a:noFill/>
                          </a:ln>
                          <a:solidFill>
                            <a:prstClr val="black"/>
                          </a:solidFill>
                          <a:effectLst/>
                          <a:uLnTx/>
                          <a:uFillTx/>
                          <a:latin typeface="Calibri"/>
                          <a:ea typeface="+mn-ea"/>
                          <a:cs typeface="+mn-cs"/>
                        </a:rPr>
                        <a:t>
 Rund 980.000 Autofahrer in Bayern werden in der Haftpflichtversicherung im kommenden Jahr günstiger eingestuft. 
.
Der Gesamtverband der Deutschen Versicherungswirtschaft (GDV) hat sich angeschaut, wo Autofahrer besonders viele und teure Schäden verursachen und wo es eher selten kracht. Daraus ergeben sich für 15 der 97 bayerischen Kfz-Zulassungsbezirke bessere Einstufungen, unter anderem für Landshut, Regensburg und die Landkreise Bayreuth und Rosenheim, teilte der GDV mit.
.
Für 620.000 Autofahrer in 10 Bezirken steigt die Regionalklasse dagegen, unter anderem in Neu-Ulm, Fürth und Aschaffenburg. "Die beste Schadensbilanz erreichten Autofahrer in Lichtenfels, in Augsburg war die Schadenbilanz am schlechtesten."
.
Die Regionalklassen spiegeln die Schadenbilanz der 412 deutschen Zulassungsbezirke wider und werden einmal im Jahr vom GDV berechnet. Entscheidend ist dabei nicht der Unfallort, sondern der Wohnort des Fahrzeughalters. Die Regionalstatistik können Versicherungsunternehmen ab sofort für Neuverträge und ab dem nächsten Versicherungsjahr für bestehende Verträge anwenden.
.
#BR24 #Bayern #Mobilität #Auto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81594823"/>
                  </a:ext>
                </a:extLst>
              </a:tr>
            </a:tbl>
          </a:graphicData>
        </a:graphic>
      </p:graphicFrame>
      <p:sp>
        <p:nvSpPr>
          <p:cNvPr id="4" name="Text Placeholder 3">
            <a:extLst>
              <a:ext uri="{FF2B5EF4-FFF2-40B4-BE49-F238E27FC236}">
                <a16:creationId xmlns:a16="http://schemas.microsoft.com/office/drawing/2014/main" id="{999A3D1F-C7E6-4AB7-BF88-F0762945FDB5}"/>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8653070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3D484-AA83-4579-AFDF-D9BCE136484D}"/>
              </a:ext>
            </a:extLst>
          </p:cNvPr>
          <p:cNvSpPr>
            <a:spLocks noGrp="1"/>
          </p:cNvSpPr>
          <p:nvPr>
            <p:ph type="title"/>
          </p:nvPr>
        </p:nvSpPr>
        <p:spPr/>
        <p:txBody>
          <a:bodyPr/>
          <a:lstStyle/>
          <a:p>
            <a:r>
              <a:rPr lang="de-DE"/>
              <a:t>Instagram BR-Instagram-Posts - nach Interaktionen (alle relevanten Profile) | PB Politik+Wirtschaft - 25 of 25</a:t>
            </a:r>
            <a:endParaRPr lang="en-US"/>
          </a:p>
        </p:txBody>
      </p:sp>
      <p:graphicFrame>
        <p:nvGraphicFramePr>
          <p:cNvPr id="5" name="Table Placeholder 4">
            <a:extLst>
              <a:ext uri="{FF2B5EF4-FFF2-40B4-BE49-F238E27FC236}">
                <a16:creationId xmlns:a16="http://schemas.microsoft.com/office/drawing/2014/main" id="{28F0DD6E-2C40-43E6-BE14-5D5756BBD7C0}"/>
              </a:ext>
            </a:extLst>
          </p:cNvPr>
          <p:cNvGraphicFramePr>
            <a:graphicFrameLocks noGrp="1"/>
          </p:cNvGraphicFramePr>
          <p:nvPr>
            <p:ph type="tbl" sz="quarter" idx="13"/>
            <p:extLst>
              <p:ext uri="{D42A27DB-BD31-4B8C-83A1-F6EECF244321}">
                <p14:modId xmlns:p14="http://schemas.microsoft.com/office/powerpoint/2010/main" val="1710222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34605534"/>
                    </a:ext>
                  </a:extLst>
                </a:gridCol>
                <a:gridCol w="1316736">
                  <a:extLst>
                    <a:ext uri="{9D8B030D-6E8A-4147-A177-3AD203B41FA5}">
                      <a16:colId xmlns:a16="http://schemas.microsoft.com/office/drawing/2014/main" val="352015097"/>
                    </a:ext>
                  </a:extLst>
                </a:gridCol>
                <a:gridCol w="1316736">
                  <a:extLst>
                    <a:ext uri="{9D8B030D-6E8A-4147-A177-3AD203B41FA5}">
                      <a16:colId xmlns:a16="http://schemas.microsoft.com/office/drawing/2014/main" val="575921217"/>
                    </a:ext>
                  </a:extLst>
                </a:gridCol>
                <a:gridCol w="1316736">
                  <a:extLst>
                    <a:ext uri="{9D8B030D-6E8A-4147-A177-3AD203B41FA5}">
                      <a16:colId xmlns:a16="http://schemas.microsoft.com/office/drawing/2014/main" val="213568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6582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14:01:07</a:t>
                      </a:r>
                      <a:r>
                        <a:rPr kumimoji="0" lang="de-DE" sz="1000" b="0" i="0" u="none" strike="noStrike" kern="1200" cap="none" spc="0" normalizeH="0" baseline="0" noProof="0">
                          <a:ln>
                            <a:noFill/>
                          </a:ln>
                          <a:solidFill>
                            <a:prstClr val="black"/>
                          </a:solidFill>
                          <a:effectLst/>
                          <a:uLnTx/>
                          <a:uFillTx/>
                          <a:latin typeface="Calibri"/>
                          <a:ea typeface="+mn-ea"/>
                          <a:cs typeface="+mn-cs"/>
                        </a:rPr>
                        <a:t>
 Eine Allgemeinverfügung der Stadt München zur "präventiven Gefahrenabwehr" untersagt künftig Klimaproteste, die auf den Routen der Einsatz- und Rettungsfahrzeuge stattfinden. Das teilte die Stadtverwaltung mit. Verboten sind demnach Proteste, die nicht beim Kreisverwaltungsreferat angezeigt werden und bei denen sich Teilnehmende auf der Fahrbahn festkleben.
.
Konkret betrifft das rund 330 Straßen und Plätze, ebenso Autobahnen inklusive der Autobahnschilderbrücken. Bei Verstößen droht eine Geldbuße bis zu 3.000 Euro. Die Verfügung trat am Freitag um 12.00 Uhr in Kraft und gilt bis zum Ende des 12. September. Das entspreche dem von der Letzten Generation angekündigten Ende ihres Protests in München, hieß es von der Stadt.
.
Der Grund für die Entscheidung: Während der gestrigen Klimaproteste sind den Angaben nach auch zwei Rettungsfahrzeuge in den durch Blockadeaktionen verursachten Rückstaus steckengeblieben. 
.
Bei der Analyse der Ereignisse sei man zu dem Schluss gekommen, dass die von den Aktivisten "zwar theoretisch räumbare Rettungsgasse" in der Praxis nicht wie gewünscht funktioniere. Blockaden auf Hauptverkehrsadern könnten demnach so massive Rückstauungen verursachen, "dass Rettungsfahrzeuge teilweise feststecken und erst gar nicht bis zur Rettungsgasse durchkommen".
.
Die Stadt verweist zudem auf die gesetzliche festgelegte Zeit, die Rettungsfahrzeug bis zum Einsatzort brauchen dürfen. Diese könnten durch die Blockadeaktionen nicht eingehalten werden, so dass "Leib und Leben Dritter" gefährdet würden.
.
Die Stadt reagiert damit darauf, dass München das neue Zentrum der derzeitigen Protestaktionen von Klimaaktivisten der "Letzten Generation" ist. Auch am Freitag kam es in der Landeshauptstadt zu Störungen im Straßenverkehr.
.
Mitglieder der "Letzten Generation" blockierten am Vormittag zweimal eine Kreuzung am Mittleren Ring. Dabei handelt es sich um die Kreuzung Trappentreustraße Richtung Landsberger Straße. Nach Angaben eines Polizeisprechers klebten sich an der Stelle fünf bis sechs Personen auf der Fahrbahn fest.
.
#LetzteGeneration #Teilverbot #BR24 #München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79908989"/>
                  </a:ext>
                </a:extLst>
              </a:tr>
            </a:tbl>
          </a:graphicData>
        </a:graphic>
      </p:graphicFrame>
      <p:sp>
        <p:nvSpPr>
          <p:cNvPr id="4" name="Text Placeholder 3">
            <a:extLst>
              <a:ext uri="{FF2B5EF4-FFF2-40B4-BE49-F238E27FC236}">
                <a16:creationId xmlns:a16="http://schemas.microsoft.com/office/drawing/2014/main" id="{4C702B9A-A207-41A2-8738-F8FB9A1DD509}"/>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703317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E1582-8853-4D32-A88E-94A1A0CC54F3}"/>
              </a:ext>
            </a:extLst>
          </p:cNvPr>
          <p:cNvSpPr>
            <a:spLocks noGrp="1"/>
          </p:cNvSpPr>
          <p:nvPr>
            <p:ph type="title"/>
          </p:nvPr>
        </p:nvSpPr>
        <p:spPr/>
        <p:txBody>
          <a:bodyPr/>
          <a:lstStyle/>
          <a:p>
            <a:r>
              <a:rPr lang="en-US"/>
              <a:t>Instagram BR-Instagram-Posts - nach Interaktionen (BR24) | BR24 NewsOnly - 1 of 25</a:t>
            </a:r>
          </a:p>
        </p:txBody>
      </p:sp>
      <p:graphicFrame>
        <p:nvGraphicFramePr>
          <p:cNvPr id="5" name="Table Placeholder 4">
            <a:extLst>
              <a:ext uri="{FF2B5EF4-FFF2-40B4-BE49-F238E27FC236}">
                <a16:creationId xmlns:a16="http://schemas.microsoft.com/office/drawing/2014/main" id="{34701847-D8E3-4134-9B8C-805FD4344F1A}"/>
              </a:ext>
            </a:extLst>
          </p:cNvPr>
          <p:cNvGraphicFramePr>
            <a:graphicFrameLocks noGrp="1"/>
          </p:cNvGraphicFramePr>
          <p:nvPr>
            <p:ph type="tbl" sz="quarter" idx="13"/>
            <p:extLst>
              <p:ext uri="{D42A27DB-BD31-4B8C-83A1-F6EECF244321}">
                <p14:modId xmlns:p14="http://schemas.microsoft.com/office/powerpoint/2010/main" val="2483545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96372029"/>
                    </a:ext>
                  </a:extLst>
                </a:gridCol>
                <a:gridCol w="1316736">
                  <a:extLst>
                    <a:ext uri="{9D8B030D-6E8A-4147-A177-3AD203B41FA5}">
                      <a16:colId xmlns:a16="http://schemas.microsoft.com/office/drawing/2014/main" val="2020028407"/>
                    </a:ext>
                  </a:extLst>
                </a:gridCol>
                <a:gridCol w="1316736">
                  <a:extLst>
                    <a:ext uri="{9D8B030D-6E8A-4147-A177-3AD203B41FA5}">
                      <a16:colId xmlns:a16="http://schemas.microsoft.com/office/drawing/2014/main" val="749530675"/>
                    </a:ext>
                  </a:extLst>
                </a:gridCol>
                <a:gridCol w="1316736">
                  <a:extLst>
                    <a:ext uri="{9D8B030D-6E8A-4147-A177-3AD203B41FA5}">
                      <a16:colId xmlns:a16="http://schemas.microsoft.com/office/drawing/2014/main" val="2711547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11977855"/>
                  </a:ext>
                </a:extLst>
              </a:tr>
            </a:tbl>
          </a:graphicData>
        </a:graphic>
      </p:graphicFrame>
      <p:sp>
        <p:nvSpPr>
          <p:cNvPr id="4" name="Text Placeholder 3">
            <a:extLst>
              <a:ext uri="{FF2B5EF4-FFF2-40B4-BE49-F238E27FC236}">
                <a16:creationId xmlns:a16="http://schemas.microsoft.com/office/drawing/2014/main" id="{01B6DEB4-D2BF-4AC4-9E57-3C1D6084178F}"/>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845734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69968-2712-4801-A909-7500FEC51740}"/>
              </a:ext>
            </a:extLst>
          </p:cNvPr>
          <p:cNvSpPr>
            <a:spLocks noGrp="1"/>
          </p:cNvSpPr>
          <p:nvPr>
            <p:ph type="title"/>
          </p:nvPr>
        </p:nvSpPr>
        <p:spPr/>
        <p:txBody>
          <a:bodyPr/>
          <a:lstStyle/>
          <a:p>
            <a:r>
              <a:rPr lang="en-US"/>
              <a:t>Instagram BR-Instagram-Posts - nach Interaktionen (BR24) | BR24 NewsOnly - 2 of 25</a:t>
            </a:r>
          </a:p>
        </p:txBody>
      </p:sp>
      <p:graphicFrame>
        <p:nvGraphicFramePr>
          <p:cNvPr id="5" name="Table Placeholder 4">
            <a:extLst>
              <a:ext uri="{FF2B5EF4-FFF2-40B4-BE49-F238E27FC236}">
                <a16:creationId xmlns:a16="http://schemas.microsoft.com/office/drawing/2014/main" id="{F7E7C54C-F53E-4C40-82D8-EE118943ECDF}"/>
              </a:ext>
            </a:extLst>
          </p:cNvPr>
          <p:cNvGraphicFramePr>
            <a:graphicFrameLocks noGrp="1"/>
          </p:cNvGraphicFramePr>
          <p:nvPr>
            <p:ph type="tbl" sz="quarter" idx="13"/>
            <p:extLst>
              <p:ext uri="{D42A27DB-BD31-4B8C-83A1-F6EECF244321}">
                <p14:modId xmlns:p14="http://schemas.microsoft.com/office/powerpoint/2010/main" val="4204654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61772816"/>
                    </a:ext>
                  </a:extLst>
                </a:gridCol>
                <a:gridCol w="1316736">
                  <a:extLst>
                    <a:ext uri="{9D8B030D-6E8A-4147-A177-3AD203B41FA5}">
                      <a16:colId xmlns:a16="http://schemas.microsoft.com/office/drawing/2014/main" val="2601672119"/>
                    </a:ext>
                  </a:extLst>
                </a:gridCol>
                <a:gridCol w="1316736">
                  <a:extLst>
                    <a:ext uri="{9D8B030D-6E8A-4147-A177-3AD203B41FA5}">
                      <a16:colId xmlns:a16="http://schemas.microsoft.com/office/drawing/2014/main" val="2180299572"/>
                    </a:ext>
                  </a:extLst>
                </a:gridCol>
                <a:gridCol w="1316736">
                  <a:extLst>
                    <a:ext uri="{9D8B030D-6E8A-4147-A177-3AD203B41FA5}">
                      <a16:colId xmlns:a16="http://schemas.microsoft.com/office/drawing/2014/main" val="880328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1352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21:01:08</a:t>
                      </a:r>
                      <a:r>
                        <a:rPr kumimoji="0" lang="de-DE" sz="1000" b="0" i="0" u="none" strike="noStrike" kern="1200" cap="none" spc="0" normalizeH="0" baseline="0" noProof="0">
                          <a:ln>
                            <a:noFill/>
                          </a:ln>
                          <a:solidFill>
                            <a:prstClr val="black"/>
                          </a:solidFill>
                          <a:effectLst/>
                          <a:uLnTx/>
                          <a:uFillTx/>
                          <a:latin typeface="Calibri"/>
                          <a:ea typeface="+mn-ea"/>
                          <a:cs typeface="+mn-cs"/>
                        </a:rPr>
                        <a:t>
 Kostenloses Wasser sprudelt in der Augsburger Innenstadt aus verschiedenen Trinkbrunnen. Wer davon trinken möchte, benötigt allerdings meistens Becher oder Flasche. Damit auch obdachlose Menschen bei der derzeitigen Hitze Trinkwasser abzapfen können, verteilt die Stadt nun Trinkflaschen an Bedürftige.
.
Denn die Hitze stellt für Obdachlose eine besondere Gefahr dar: "Sie sind der Sonne oftmals schutzlos ausgesetzt und nehmen Anzeichen einer Dehydration manchmal nicht wahr", erklärt Sozialreferent Martin Schenkelberg und verweist auf den Klimawandel, infolgedessen die Gesundheitsrisiken durch Hitze wachsen. Die Trinkwasserflaschen seien deshalb "Hilfe zur wirksamen Selbstfürsorge", heißt es von der Stadt.
.
Die kleinen, blau-weißen Trinkflaschen bestehen aus recyceltem Plastik und fassen gut 0,4 Liter Wasser. Diese Größe ist bewusst gewählt, da vielen Obdachlosen eine größere Flasche zu schwer und zu umständlich wäre. Der Deckel kann abgeschraubt und als Trinktasse verwendet werden. Die Flaschen werden in der Wärmestube, in den Übergangswohnheimen und bei der Drogenhilfe verteilt, also überall dort, wo die betroffenen Menschen hinkommen.
.
Damit die Bedürftigen wissen, an welchen öffentlichen Trinkstellen und -brunnen der Stadt sie ihre Flaschen abfüllen können, bekommen sie eine Karte mit. Auf dieser sind die Trinkbrunnen eingezeichnet. Nina Holzmann, die sich um obdachlose Frauen kümmert, findet die Karte gut. Sie sieht allerdings noch Verbesserungspotenzial: Gerade in Oberhausen, dem Problemviertel Augsburgs, in dem viele arme obdachlose Menschen unterwegs sind, gibt es keine Trinkbrunnen.
.
Bei der Obdachlosenhilfe kommt die Trinkflaschen-Aktion gut an - auch wenn es noch besser gewesen wäre, die Aktion direkt zum Sommerbeginn zu starten. Aber es musste erstmal der Bedarf geklärt und die Sozialverbände mit eingebunden werden, heißt es. Finanziert wurden die Trinkflaschen von Geldern der Stadt, der Caritas und der Kartei der Not sowie mit Spendengeldern. Die Aktion soll im nächsten Jahr fortgeführt werden.
.
#Bayern #Hitze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89581249"/>
                  </a:ext>
                </a:extLst>
              </a:tr>
            </a:tbl>
          </a:graphicData>
        </a:graphic>
      </p:graphicFrame>
      <p:sp>
        <p:nvSpPr>
          <p:cNvPr id="4" name="Text Placeholder 3">
            <a:extLst>
              <a:ext uri="{FF2B5EF4-FFF2-40B4-BE49-F238E27FC236}">
                <a16:creationId xmlns:a16="http://schemas.microsoft.com/office/drawing/2014/main" id="{74B54AEF-6284-4463-AA82-437B8D7C4852}"/>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949393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485A0-8F59-49C4-B34C-57BF3978D3CC}"/>
              </a:ext>
            </a:extLst>
          </p:cNvPr>
          <p:cNvSpPr>
            <a:spLocks noGrp="1"/>
          </p:cNvSpPr>
          <p:nvPr>
            <p:ph type="title"/>
          </p:nvPr>
        </p:nvSpPr>
        <p:spPr/>
        <p:txBody>
          <a:bodyPr/>
          <a:lstStyle/>
          <a:p>
            <a:r>
              <a:rPr lang="en-US"/>
              <a:t>Instagram BR-Instagram-Posts - nach Interaktionen (BR24) | BR24 NewsOnly - 3 of 25</a:t>
            </a:r>
          </a:p>
        </p:txBody>
      </p:sp>
      <p:graphicFrame>
        <p:nvGraphicFramePr>
          <p:cNvPr id="5" name="Table Placeholder 4">
            <a:extLst>
              <a:ext uri="{FF2B5EF4-FFF2-40B4-BE49-F238E27FC236}">
                <a16:creationId xmlns:a16="http://schemas.microsoft.com/office/drawing/2014/main" id="{94AB4FAF-1D7F-43A4-BAB0-A7E52B72954E}"/>
              </a:ext>
            </a:extLst>
          </p:cNvPr>
          <p:cNvGraphicFramePr>
            <a:graphicFrameLocks noGrp="1"/>
          </p:cNvGraphicFramePr>
          <p:nvPr>
            <p:ph type="tbl" sz="quarter" idx="13"/>
            <p:extLst>
              <p:ext uri="{D42A27DB-BD31-4B8C-83A1-F6EECF244321}">
                <p14:modId xmlns:p14="http://schemas.microsoft.com/office/powerpoint/2010/main" val="2472119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22663529"/>
                    </a:ext>
                  </a:extLst>
                </a:gridCol>
                <a:gridCol w="1316736">
                  <a:extLst>
                    <a:ext uri="{9D8B030D-6E8A-4147-A177-3AD203B41FA5}">
                      <a16:colId xmlns:a16="http://schemas.microsoft.com/office/drawing/2014/main" val="2673207579"/>
                    </a:ext>
                  </a:extLst>
                </a:gridCol>
                <a:gridCol w="1316736">
                  <a:extLst>
                    <a:ext uri="{9D8B030D-6E8A-4147-A177-3AD203B41FA5}">
                      <a16:colId xmlns:a16="http://schemas.microsoft.com/office/drawing/2014/main" val="2457331503"/>
                    </a:ext>
                  </a:extLst>
                </a:gridCol>
                <a:gridCol w="1316736">
                  <a:extLst>
                    <a:ext uri="{9D8B030D-6E8A-4147-A177-3AD203B41FA5}">
                      <a16:colId xmlns:a16="http://schemas.microsoft.com/office/drawing/2014/main" val="1412368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3660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16:44:52</a:t>
                      </a:r>
                      <a:r>
                        <a:rPr kumimoji="0" lang="de-DE" sz="1000" b="0" i="0" u="none" strike="noStrike" kern="1200" cap="none" spc="0" normalizeH="0" baseline="0" noProof="0">
                          <a:ln>
                            <a:noFill/>
                          </a:ln>
                          <a:solidFill>
                            <a:prstClr val="black"/>
                          </a:solidFill>
                          <a:effectLst/>
                          <a:uLnTx/>
                          <a:uFillTx/>
                          <a:latin typeface="Calibri"/>
                          <a:ea typeface="+mn-ea"/>
                          <a:cs typeface="+mn-cs"/>
                        </a:rPr>
                        <a:t>
 Nach einem Schuss aus der Dienstwaffe eines Polizisten am Rande des Fußball-Bundesligaspiels zwischen dem FC Augsburg und Borussia Mönchengladbach (4:4) ist der Schütze suspendiert worden. 
.
Nach derzeitigen Kenntnissen habe sich eine Gruppe um den Beamten wegen der Hitze am Samstag mit Wasser bespritzt, teilte das Präsidium der bayerischen Bereitschaftspolizei am Donnerstag mit. 
.
Warum der 27-Jährige dann zur Waffe gegriffen und sich ein Schuss gelöst habe, sei Gegenstand der Ermittlungen des Landeskriminalamts. 
.
Die vierköpfige Gruppe um den Schützen werde vorerst nicht mehr im Unterstützungskommando der bayerischen Polizei eingesetzt, hieß es in der Mitteilung. 
.
Der Schuss hatte sich in einem Polizeiwagen auf dem Augsburger Stadiongelände gelöst, die Scheibe des Fahrzeugs durchschlagen und den Transporter der Fanbetreuung Mönchengladbach getroffen. 
.
Der Schütze und drei weitere Beamte erlitten demnach Knalltraumata, ein Polizist wurde durch Glassplitter im Gesicht verletzt. 
.
Die Ermittlungen des Landeskriminalamtes zu dem Vorfall dauerten am Donnerstag an.
.
#Augsburg #Fußball #Schuss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67804459"/>
                  </a:ext>
                </a:extLst>
              </a:tr>
            </a:tbl>
          </a:graphicData>
        </a:graphic>
      </p:graphicFrame>
      <p:sp>
        <p:nvSpPr>
          <p:cNvPr id="4" name="Text Placeholder 3">
            <a:extLst>
              <a:ext uri="{FF2B5EF4-FFF2-40B4-BE49-F238E27FC236}">
                <a16:creationId xmlns:a16="http://schemas.microsoft.com/office/drawing/2014/main" id="{0A9758AB-9C72-4D82-990D-37404F67C369}"/>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5770633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55BD-6D97-4949-8D12-E51D57A0EB2F}"/>
              </a:ext>
            </a:extLst>
          </p:cNvPr>
          <p:cNvSpPr>
            <a:spLocks noGrp="1"/>
          </p:cNvSpPr>
          <p:nvPr>
            <p:ph type="title"/>
          </p:nvPr>
        </p:nvSpPr>
        <p:spPr/>
        <p:txBody>
          <a:bodyPr/>
          <a:lstStyle/>
          <a:p>
            <a:r>
              <a:rPr lang="en-US"/>
              <a:t>Instagram BR-Instagram-Posts - nach Interaktionen (BR24) | BR24 NewsOnly - 4 of 25</a:t>
            </a:r>
          </a:p>
        </p:txBody>
      </p:sp>
      <p:graphicFrame>
        <p:nvGraphicFramePr>
          <p:cNvPr id="5" name="Table Placeholder 4">
            <a:extLst>
              <a:ext uri="{FF2B5EF4-FFF2-40B4-BE49-F238E27FC236}">
                <a16:creationId xmlns:a16="http://schemas.microsoft.com/office/drawing/2014/main" id="{A56E0BAD-439A-40E7-8BAE-81865AB58F01}"/>
              </a:ext>
            </a:extLst>
          </p:cNvPr>
          <p:cNvGraphicFramePr>
            <a:graphicFrameLocks noGrp="1"/>
          </p:cNvGraphicFramePr>
          <p:nvPr>
            <p:ph type="tbl" sz="quarter" idx="13"/>
            <p:extLst>
              <p:ext uri="{D42A27DB-BD31-4B8C-83A1-F6EECF244321}">
                <p14:modId xmlns:p14="http://schemas.microsoft.com/office/powerpoint/2010/main" val="3515907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8393648"/>
                    </a:ext>
                  </a:extLst>
                </a:gridCol>
                <a:gridCol w="1316736">
                  <a:extLst>
                    <a:ext uri="{9D8B030D-6E8A-4147-A177-3AD203B41FA5}">
                      <a16:colId xmlns:a16="http://schemas.microsoft.com/office/drawing/2014/main" val="3411140589"/>
                    </a:ext>
                  </a:extLst>
                </a:gridCol>
                <a:gridCol w="1316736">
                  <a:extLst>
                    <a:ext uri="{9D8B030D-6E8A-4147-A177-3AD203B41FA5}">
                      <a16:colId xmlns:a16="http://schemas.microsoft.com/office/drawing/2014/main" val="145722732"/>
                    </a:ext>
                  </a:extLst>
                </a:gridCol>
                <a:gridCol w="1316736">
                  <a:extLst>
                    <a:ext uri="{9D8B030D-6E8A-4147-A177-3AD203B41FA5}">
                      <a16:colId xmlns:a16="http://schemas.microsoft.com/office/drawing/2014/main" val="941445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3365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09:21:09</a:t>
                      </a:r>
                      <a:r>
                        <a:rPr kumimoji="0" lang="de-DE" sz="1000" b="0" i="0" u="none" strike="noStrike" kern="1200" cap="none" spc="0" normalizeH="0" baseline="0" noProof="0">
                          <a:ln>
                            <a:noFill/>
                          </a:ln>
                          <a:solidFill>
                            <a:prstClr val="black"/>
                          </a:solidFill>
                          <a:effectLst/>
                          <a:uLnTx/>
                          <a:uFillTx/>
                          <a:latin typeface="Calibri"/>
                          <a:ea typeface="+mn-ea"/>
                          <a:cs typeface="+mn-cs"/>
                        </a:rPr>
                        <a:t>
 Pendlerinnen und Pendler brauchen gerade starke Nerven auf dem RE80 zwischen Würzburg und Ansbach. Die Züge sind regelmäßig überfüllt, immer wieder stehen Fahrgäste am Bahnsteig und kommen nicht mehr in den Zug.
.
Das hat nach BR-Recherchen mehrere Gründe. Zum einen ist die Bahnstrecke von Würzburg nach Nürnberg wegen Bauarbeiten gesperrt. Viele Fahrgäste fahren einen Umweg von Würzburg nach Ansbach und steigen dort nach Nürnberg um. 
.
Außerdem fahren normalerweise früh und nachmittags zusätzliche Züge zwischen Würzburg und Marktbreit (Landkreis Kitzingen). Diese fahren gerade auch nicht. Und dann kommt noch das kürzlich eingeführte 49 Euro Ticket dazu, was doch einige Fahrgäste vom Auto auf die Schiene holt. 
.
Das Eisenbahnunternehmen Go-Ahead bestätigt auf BR-Nachfrage, dass es auf der Bahnstrecke immer wieder zu vollen Zügen kommt. Es ist aber kurzfristig nicht möglich, längere Züge einzusetzen, da diese nicht von der BEG bestellt gewesen seien. 
.
Go-Ahead habe zwar Reservefahrzeuge. Doch warum werden die nicht eingesetzt? Die BEG schreibt auf BR-Nachfrage, dass "Reservefahrzeuge für die planmäßige Instandhaltung und als Reserve für kurzfristige Fahrzeugstörungen benötigt werden".
.
Go-Ahead erwartet deswegen auch weiterhin, dass zu Stoßzeiten oder am Wochenende volle Züge zwischen Würzburg und Ansbach unterwegs sind.
.
#BR24 #Bayern #49EuroTicket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50524744"/>
                  </a:ext>
                </a:extLst>
              </a:tr>
            </a:tbl>
          </a:graphicData>
        </a:graphic>
      </p:graphicFrame>
      <p:sp>
        <p:nvSpPr>
          <p:cNvPr id="4" name="Text Placeholder 3">
            <a:extLst>
              <a:ext uri="{FF2B5EF4-FFF2-40B4-BE49-F238E27FC236}">
                <a16:creationId xmlns:a16="http://schemas.microsoft.com/office/drawing/2014/main" id="{F8DEE4C1-46B4-43C1-B950-2EB105AEFFB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122198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F459C-F730-40BE-B433-86941D3B6FE2}"/>
              </a:ext>
            </a:extLst>
          </p:cNvPr>
          <p:cNvSpPr>
            <a:spLocks noGrp="1"/>
          </p:cNvSpPr>
          <p:nvPr>
            <p:ph type="title"/>
          </p:nvPr>
        </p:nvSpPr>
        <p:spPr/>
        <p:txBody>
          <a:bodyPr/>
          <a:lstStyle/>
          <a:p>
            <a:r>
              <a:rPr lang="en-US"/>
              <a:t>Instagram BR-Instagram-Posts - nach Interaktionen (BR24) | BR24 NewsOnly - 5 of 25</a:t>
            </a:r>
          </a:p>
        </p:txBody>
      </p:sp>
      <p:graphicFrame>
        <p:nvGraphicFramePr>
          <p:cNvPr id="5" name="Table Placeholder 4">
            <a:extLst>
              <a:ext uri="{FF2B5EF4-FFF2-40B4-BE49-F238E27FC236}">
                <a16:creationId xmlns:a16="http://schemas.microsoft.com/office/drawing/2014/main" id="{6182F071-FC02-4878-9D2F-D22C46563DA3}"/>
              </a:ext>
            </a:extLst>
          </p:cNvPr>
          <p:cNvGraphicFramePr>
            <a:graphicFrameLocks noGrp="1"/>
          </p:cNvGraphicFramePr>
          <p:nvPr>
            <p:ph type="tbl" sz="quarter" idx="13"/>
            <p:extLst>
              <p:ext uri="{D42A27DB-BD31-4B8C-83A1-F6EECF244321}">
                <p14:modId xmlns:p14="http://schemas.microsoft.com/office/powerpoint/2010/main" val="4065468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28385912"/>
                    </a:ext>
                  </a:extLst>
                </a:gridCol>
                <a:gridCol w="1316736">
                  <a:extLst>
                    <a:ext uri="{9D8B030D-6E8A-4147-A177-3AD203B41FA5}">
                      <a16:colId xmlns:a16="http://schemas.microsoft.com/office/drawing/2014/main" val="1889946758"/>
                    </a:ext>
                  </a:extLst>
                </a:gridCol>
                <a:gridCol w="1316736">
                  <a:extLst>
                    <a:ext uri="{9D8B030D-6E8A-4147-A177-3AD203B41FA5}">
                      <a16:colId xmlns:a16="http://schemas.microsoft.com/office/drawing/2014/main" val="3375025868"/>
                    </a:ext>
                  </a:extLst>
                </a:gridCol>
                <a:gridCol w="1316736">
                  <a:extLst>
                    <a:ext uri="{9D8B030D-6E8A-4147-A177-3AD203B41FA5}">
                      <a16:colId xmlns:a16="http://schemas.microsoft.com/office/drawing/2014/main" val="3957602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5114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09:21:09</a:t>
                      </a:r>
                      <a:r>
                        <a:rPr kumimoji="0" lang="de-DE" sz="1000" b="0" i="0" u="none" strike="noStrike" kern="1200" cap="none" spc="0" normalizeH="0" baseline="0" noProof="0">
                          <a:ln>
                            <a:noFill/>
                          </a:ln>
                          <a:solidFill>
                            <a:prstClr val="black"/>
                          </a:solidFill>
                          <a:effectLst/>
                          <a:uLnTx/>
                          <a:uFillTx/>
                          <a:latin typeface="Calibri"/>
                          <a:ea typeface="+mn-ea"/>
                          <a:cs typeface="+mn-cs"/>
                        </a:rPr>
                        <a:t>
 Das bayerische Verkehrsministerium hat einen Antrag für ein weiteres Münchner Kfz-Kennzeichen in Berlin eingereicht.
.
Der Grund für den Antrag des KVR ist, dass die Variationsmöglichkeiten auf den Schildern ausgehen, wenn weiterhin nur das alte Kennzeichen "M" verwendet wird. 
.
Verkehrsminister Christian Bernreiter (CSU) erklärt in einer Pressemitteilung, es sei Zeit ein neues Kennzeichen einzuführen. Stadt und Landkreis hätten einen großen Fahrzeugbestand und die Kennzeichenkombinationen könnten bald aufgebraucht sein.
.
Das bayerische Verkehrsministerium erwartet eine Entscheidung des Bundesverkehrsministeriums über ein neues Kennzeichen schon in wenigen Wochen. Damit könnte "MUC" noch in diesem Jahr auf die Kennzeichen von Fahrzeugen in Stadt und Landkreis München kommen. 
.
Weil laut KVR in der Stadt immer mehr Elektro-Fahrzeuge angemeldet werden, die auf dem Kennzeichen ein zusätzliches "E" benötigen, gebe es weniger Platz für die Buchstaben- und Zahlenkombinationen. Problematisch seien vor allem die kleineren Schilder, zum Beispiel für Motorräder und Roller.
.
In der ersten Zeile des Schildes wäre dann in Zukunft neben dem "M" auch ein "MUC" möglich, in der zweiten Zeile wären somit wieder mehr Kombinationen möglich.
.
In der Landeshauptstadt München gibt es laut bayerischem Verkehrsministerium rund 760.000 zugelassene Fahrzeuge, im Landkreis München rund 240.000 (jeweils zum 1. Januar 2023).
.
#BR24 #Bayern #Mobilität #Autos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79289945"/>
                  </a:ext>
                </a:extLst>
              </a:tr>
            </a:tbl>
          </a:graphicData>
        </a:graphic>
      </p:graphicFrame>
      <p:sp>
        <p:nvSpPr>
          <p:cNvPr id="4" name="Text Placeholder 3">
            <a:extLst>
              <a:ext uri="{FF2B5EF4-FFF2-40B4-BE49-F238E27FC236}">
                <a16:creationId xmlns:a16="http://schemas.microsoft.com/office/drawing/2014/main" id="{1331FF5B-09B2-457D-9CC6-DE4B716F635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1395089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2A6A5-F4E0-4BE6-9076-46EA4108F497}"/>
              </a:ext>
            </a:extLst>
          </p:cNvPr>
          <p:cNvSpPr>
            <a:spLocks noGrp="1"/>
          </p:cNvSpPr>
          <p:nvPr>
            <p:ph type="title"/>
          </p:nvPr>
        </p:nvSpPr>
        <p:spPr/>
        <p:txBody>
          <a:bodyPr/>
          <a:lstStyle/>
          <a:p>
            <a:r>
              <a:rPr lang="en-US"/>
              <a:t>Instagram BR-Instagram-Posts - nach Interaktionen (BR24) | BR24 NewsOnly - 6 of 25</a:t>
            </a:r>
          </a:p>
        </p:txBody>
      </p:sp>
      <p:graphicFrame>
        <p:nvGraphicFramePr>
          <p:cNvPr id="5" name="Table Placeholder 4">
            <a:extLst>
              <a:ext uri="{FF2B5EF4-FFF2-40B4-BE49-F238E27FC236}">
                <a16:creationId xmlns:a16="http://schemas.microsoft.com/office/drawing/2014/main" id="{E47C821D-6D3E-47DF-B0F4-40C91E86CAB8}"/>
              </a:ext>
            </a:extLst>
          </p:cNvPr>
          <p:cNvGraphicFramePr>
            <a:graphicFrameLocks noGrp="1"/>
          </p:cNvGraphicFramePr>
          <p:nvPr>
            <p:ph type="tbl" sz="quarter" idx="13"/>
            <p:extLst>
              <p:ext uri="{D42A27DB-BD31-4B8C-83A1-F6EECF244321}">
                <p14:modId xmlns:p14="http://schemas.microsoft.com/office/powerpoint/2010/main" val="2065969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3666354"/>
                    </a:ext>
                  </a:extLst>
                </a:gridCol>
                <a:gridCol w="1316736">
                  <a:extLst>
                    <a:ext uri="{9D8B030D-6E8A-4147-A177-3AD203B41FA5}">
                      <a16:colId xmlns:a16="http://schemas.microsoft.com/office/drawing/2014/main" val="858306436"/>
                    </a:ext>
                  </a:extLst>
                </a:gridCol>
                <a:gridCol w="1316736">
                  <a:extLst>
                    <a:ext uri="{9D8B030D-6E8A-4147-A177-3AD203B41FA5}">
                      <a16:colId xmlns:a16="http://schemas.microsoft.com/office/drawing/2014/main" val="1944187796"/>
                    </a:ext>
                  </a:extLst>
                </a:gridCol>
                <a:gridCol w="1316736">
                  <a:extLst>
                    <a:ext uri="{9D8B030D-6E8A-4147-A177-3AD203B41FA5}">
                      <a16:colId xmlns:a16="http://schemas.microsoft.com/office/drawing/2014/main" val="1367107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59881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09:10:51</a:t>
                      </a:r>
                      <a:r>
                        <a:rPr kumimoji="0" lang="de-DE" sz="1000" b="0" i="0" u="none" strike="noStrike" kern="1200" cap="none" spc="0" normalizeH="0" baseline="0" noProof="0">
                          <a:ln>
                            <a:noFill/>
                          </a:ln>
                          <a:solidFill>
                            <a:prstClr val="black"/>
                          </a:solidFill>
                          <a:effectLst/>
                          <a:uLnTx/>
                          <a:uFillTx/>
                          <a:latin typeface="Calibri"/>
                          <a:ea typeface="+mn-ea"/>
                          <a:cs typeface="+mn-cs"/>
                        </a:rPr>
                        <a:t>
 In Bayern bleibt es mit Temperaturen über 30 Grad Celsius weiter heiß.
.
Was bedeutet die Hitze für Arbeitnehmer? Hitzefrei? – das können Beschäftigte sich wünschen oder sogar einfordern. Einen Anspruch darauf aber haben sie nicht. 
.
#BR24 #Bayern #Hitzewarnung #Sommer #Hitzefrei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16599012"/>
                  </a:ext>
                </a:extLst>
              </a:tr>
            </a:tbl>
          </a:graphicData>
        </a:graphic>
      </p:graphicFrame>
      <p:sp>
        <p:nvSpPr>
          <p:cNvPr id="4" name="Text Placeholder 3">
            <a:extLst>
              <a:ext uri="{FF2B5EF4-FFF2-40B4-BE49-F238E27FC236}">
                <a16:creationId xmlns:a16="http://schemas.microsoft.com/office/drawing/2014/main" id="{94290795-2BF9-4A8F-8F81-45A78B691595}"/>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401336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6A3DD-D95B-49A2-84A5-4D6676BF403F}"/>
              </a:ext>
            </a:extLst>
          </p:cNvPr>
          <p:cNvSpPr>
            <a:spLocks noGrp="1"/>
          </p:cNvSpPr>
          <p:nvPr>
            <p:ph type="title"/>
          </p:nvPr>
        </p:nvSpPr>
        <p:spPr/>
        <p:txBody>
          <a:bodyPr/>
          <a:lstStyle/>
          <a:p>
            <a:r>
              <a:rPr lang="en-US"/>
              <a:t>Instagram BR-Instagram-Posts - nach Interaktionen (BR24) | BR24 NewsOnly - 7 of 25</a:t>
            </a:r>
          </a:p>
        </p:txBody>
      </p:sp>
      <p:graphicFrame>
        <p:nvGraphicFramePr>
          <p:cNvPr id="5" name="Table Placeholder 4">
            <a:extLst>
              <a:ext uri="{FF2B5EF4-FFF2-40B4-BE49-F238E27FC236}">
                <a16:creationId xmlns:a16="http://schemas.microsoft.com/office/drawing/2014/main" id="{71F9CD24-CAEC-4273-B946-30867676034A}"/>
              </a:ext>
            </a:extLst>
          </p:cNvPr>
          <p:cNvGraphicFramePr>
            <a:graphicFrameLocks noGrp="1"/>
          </p:cNvGraphicFramePr>
          <p:nvPr>
            <p:ph type="tbl" sz="quarter" idx="13"/>
            <p:extLst>
              <p:ext uri="{D42A27DB-BD31-4B8C-83A1-F6EECF244321}">
                <p14:modId xmlns:p14="http://schemas.microsoft.com/office/powerpoint/2010/main" val="130999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3510843"/>
                    </a:ext>
                  </a:extLst>
                </a:gridCol>
                <a:gridCol w="1316736">
                  <a:extLst>
                    <a:ext uri="{9D8B030D-6E8A-4147-A177-3AD203B41FA5}">
                      <a16:colId xmlns:a16="http://schemas.microsoft.com/office/drawing/2014/main" val="2911800727"/>
                    </a:ext>
                  </a:extLst>
                </a:gridCol>
                <a:gridCol w="1316736">
                  <a:extLst>
                    <a:ext uri="{9D8B030D-6E8A-4147-A177-3AD203B41FA5}">
                      <a16:colId xmlns:a16="http://schemas.microsoft.com/office/drawing/2014/main" val="1093990879"/>
                    </a:ext>
                  </a:extLst>
                </a:gridCol>
                <a:gridCol w="1316736">
                  <a:extLst>
                    <a:ext uri="{9D8B030D-6E8A-4147-A177-3AD203B41FA5}">
                      <a16:colId xmlns:a16="http://schemas.microsoft.com/office/drawing/2014/main" val="1708921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0692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22:01:10</a:t>
                      </a:r>
                      <a:r>
                        <a:rPr kumimoji="0" lang="de-DE" sz="1000" b="0" i="0" u="none" strike="noStrike" kern="1200" cap="none" spc="0" normalizeH="0" baseline="0" noProof="0">
                          <a:ln>
                            <a:noFill/>
                          </a:ln>
                          <a:solidFill>
                            <a:prstClr val="black"/>
                          </a:solidFill>
                          <a:effectLst/>
                          <a:uLnTx/>
                          <a:uFillTx/>
                          <a:latin typeface="Calibri"/>
                          <a:ea typeface="+mn-ea"/>
                          <a:cs typeface="+mn-cs"/>
                        </a:rPr>
                        <a:t>
 Eigentlich war der Remix "Mädchen auf dem Pferd" ein persönliches Geburtstags-Geschenk für eine gute Freundin. Dass er zum Sommerhit 2023 gekürt werden würde, damit hat das Produzenten-Duo Luca-Dante Spadafora und Niklas Dee nicht gerechnet. 
.
"Wir sind absolut glücklich und überwältigt", sagt DJ Spadafora gegenüber BR24. Der 24-Jährige kommt aus dem Alzenauer Stadtteil Hörstein.
.
Das Techno-Remake des "Bibi und Tina"-Filmsongs geht schon seit Wochen viral und war am vergangenen heißen Wochenende der erfolgreichste Song Deutschlands. 
.
Nach zuletzt sieben Top 5-Platzierungen, davon vier in der Top 3, könnten das DJ- und Produzenten-Duo Luca-Dante Spadafora/Niklas Dee mit Sänger Octavian am Freitag sogar erstmals die Offiziellen Deutschen Single-Charts anführen.
.
Eine gute Freundin wollte unbedingt, dass Luca-Dante Spadafora einen Remix aus dem "Bibi und Tina"-Song macht. "Meine erste Reaktion war: Leute, Bibi und Tina mach’ ich jetzt echt nicht", sagt der 24-Jährige. Doch er hat sich umentschieden und den Remix seiner guten Freundin zum Geburtstag geschenkt. 
.
Dann hat er den Song seinem DJ-Partner Niklas gezeigt. Zusammen haben sie ihn neu ausgearbeitet, Sänger Octavian hat ihn gecovert.
.
Nach dem Upload auf Spotify ging alles ganz schnell. Mit jedem Tag wurde der Song häufiger gestreamt. "Der Song wurde so krass geteilt, der ist von selbst gewachsen – auch durch TikTok", sagt Luca-Dante Spadafora.
.
Wie sehr er gewachsen ist, hat das Produzenten-Duo in einem ganz kurzen Moment in Berlin gemerkt: Ein Auto ist an ihnen vorbeigefahren – "Mädchen auf dem Pferd" lief auf voller Lautstärke. "Da hab ich kurz Herzklopfen bekommen", erinnert sich Spadafora.
.
"Mädchen auf dem Pferd" wurde ursprünglich von Peter Plate, Ulf Leo Sommer und Daniel Faust produziert, von Fabian Buch gesungen und stammt aus dem "Bibi und Tina"-Film, der Anfang 2014 in die Kinos kam.
.
Die 2023er-Neufassung wurde auf TikTok populär und eroberte dann binnen kurzer Zeit die Streaming-Plattformen. Alle wichtigen Kriterien, die einen waschechten Sommerhit ausmachen, treffen bei "Mädchen auf dem Pferd" zu.
.
#Sommerhit2023 #Bayern #BR24 #MädchenAufDemPferd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16217695"/>
                  </a:ext>
                </a:extLst>
              </a:tr>
            </a:tbl>
          </a:graphicData>
        </a:graphic>
      </p:graphicFrame>
      <p:sp>
        <p:nvSpPr>
          <p:cNvPr id="4" name="Text Placeholder 3">
            <a:extLst>
              <a:ext uri="{FF2B5EF4-FFF2-40B4-BE49-F238E27FC236}">
                <a16:creationId xmlns:a16="http://schemas.microsoft.com/office/drawing/2014/main" id="{A56F0112-5DA4-4CCA-86FE-DC0C6D30E5D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883596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5FEFD-E5A5-4947-B6DE-F78228DDDE24}"/>
              </a:ext>
            </a:extLst>
          </p:cNvPr>
          <p:cNvSpPr>
            <a:spLocks noGrp="1"/>
          </p:cNvSpPr>
          <p:nvPr>
            <p:ph type="title"/>
          </p:nvPr>
        </p:nvSpPr>
        <p:spPr/>
        <p:txBody>
          <a:bodyPr/>
          <a:lstStyle/>
          <a:p>
            <a:r>
              <a:rPr lang="en-US"/>
              <a:t>Instagram BR-Instagram-Posts - nach Interaktionen (BR24) | BR24 NewsOnly - 8 of 25</a:t>
            </a:r>
          </a:p>
        </p:txBody>
      </p:sp>
      <p:graphicFrame>
        <p:nvGraphicFramePr>
          <p:cNvPr id="5" name="Table Placeholder 4">
            <a:extLst>
              <a:ext uri="{FF2B5EF4-FFF2-40B4-BE49-F238E27FC236}">
                <a16:creationId xmlns:a16="http://schemas.microsoft.com/office/drawing/2014/main" id="{5497D8A8-0678-42AF-897B-D1248D091B31}"/>
              </a:ext>
            </a:extLst>
          </p:cNvPr>
          <p:cNvGraphicFramePr>
            <a:graphicFrameLocks noGrp="1"/>
          </p:cNvGraphicFramePr>
          <p:nvPr>
            <p:ph type="tbl" sz="quarter" idx="13"/>
            <p:extLst>
              <p:ext uri="{D42A27DB-BD31-4B8C-83A1-F6EECF244321}">
                <p14:modId xmlns:p14="http://schemas.microsoft.com/office/powerpoint/2010/main" val="3008002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1032737"/>
                    </a:ext>
                  </a:extLst>
                </a:gridCol>
                <a:gridCol w="1316736">
                  <a:extLst>
                    <a:ext uri="{9D8B030D-6E8A-4147-A177-3AD203B41FA5}">
                      <a16:colId xmlns:a16="http://schemas.microsoft.com/office/drawing/2014/main" val="4153449660"/>
                    </a:ext>
                  </a:extLst>
                </a:gridCol>
                <a:gridCol w="1316736">
                  <a:extLst>
                    <a:ext uri="{9D8B030D-6E8A-4147-A177-3AD203B41FA5}">
                      <a16:colId xmlns:a16="http://schemas.microsoft.com/office/drawing/2014/main" val="1520917263"/>
                    </a:ext>
                  </a:extLst>
                </a:gridCol>
                <a:gridCol w="1316736">
                  <a:extLst>
                    <a:ext uri="{9D8B030D-6E8A-4147-A177-3AD203B41FA5}">
                      <a16:colId xmlns:a16="http://schemas.microsoft.com/office/drawing/2014/main" val="1464829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4060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21:20:43</a:t>
                      </a:r>
                      <a:r>
                        <a:rPr kumimoji="0" lang="de-DE" sz="1000" b="0" i="0" u="none" strike="noStrike" kern="1200" cap="none" spc="0" normalizeH="0" baseline="0" noProof="0">
                          <a:ln>
                            <a:noFill/>
                          </a:ln>
                          <a:solidFill>
                            <a:prstClr val="black"/>
                          </a:solidFill>
                          <a:effectLst/>
                          <a:uLnTx/>
                          <a:uFillTx/>
                          <a:latin typeface="Calibri"/>
                          <a:ea typeface="+mn-ea"/>
                          <a:cs typeface="+mn-cs"/>
                        </a:rPr>
                        <a:t>
 Der bayerische Vize-Ministerpräsident hat die Antisemitismus-Vorwürfe in einer schriftlichen Erklärung rundum zurückgewiesen. "Ich habe das fragliche Papier nicht verfasst und erachte den Inhalt als ekelhaft und menschenverachtend", teilte der Freie-Wähler-Chef mit. Der Verfasser sei ihm bekannt, er werde sich selbst erklären, kündigte der Vize-Ministerpräsident an. "Weder damals noch heute war und ist es meine Art, andere Menschen zu verpfeifen." 
.
Am Samstagabend dann überrascht Aiwangers Bruder Helmut mit der Aussage, Urheber des 35 Jahre alten Schreibens zu sein: "Ich bin der Verfasser dieses in der Presse wiedergegebenen Flugblatts." Vom Inhalt distanziere er sich in jeglicher Hinsicht. Zu dem Schreiben sei es damals gekommen, nachdem er eine Jahrgangsstufe habe wiederholen müssen, schilderte Helmut Aiwanger der Mediengruppe Bayern. Er sei "total wütend" gewesen.
.
Die "Süddeutschen Zeitung" hatte zuvor berichtet, dass Aiwanger als Schüler eine antisemitische Hetzschrift verfasst haben soll. Darin ist vom "Vergnügungsviertel Auschwitz" die Rede, es geht um einen fiktiven "Bundeswettbewerb": "Wer ist der größte Vaterlandsverräter?" Als erster Preis wird "ein Freiflug durch den Schornstein in Auschwitz genannt", vierter Preis ist ein "einjähriger Aufenthalt in Dachau". Demnach wurde der Elftklässler Aiwanger damals wegen des Flugblattes vom Disziplinarausschuss der Schule zur Verantwortung gezogen. Er habe als Strafe ein Referat über das "Dritte Reich" halten sollen.
.
Aiwanger schildert nun, dass in seiner Schultasche damals ein oder wenige Exemplare des Papiers gefunden worden seien. "Daraufhin wurde ich zum Direktor einbestellt. Mir wurde mit der Polizei gedroht, wenn ich den Sachverhalt nicht aufkläre." Als Ausweg sei ihm angeboten worden, ein Referat zu halten. "Dies ging ich unter Druck ein. Damit war die Sache für die Schule erledigt." Ob er einzelne Exemplare weitergegeben habe, sei ihm "heute nicht mehr erinnerlich". Der Wirtschaftsminister betont: "Auch nach 35 Jahren distanziere ich mich vollends von dem Papier."
#Aiwanger #BR24 #Bayern #Antisemitismus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24918978"/>
                  </a:ext>
                </a:extLst>
              </a:tr>
            </a:tbl>
          </a:graphicData>
        </a:graphic>
      </p:graphicFrame>
      <p:sp>
        <p:nvSpPr>
          <p:cNvPr id="4" name="Text Placeholder 3">
            <a:extLst>
              <a:ext uri="{FF2B5EF4-FFF2-40B4-BE49-F238E27FC236}">
                <a16:creationId xmlns:a16="http://schemas.microsoft.com/office/drawing/2014/main" id="{7EB39B3B-BF2D-4CBC-9FBC-747333908ECB}"/>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8443331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A1149-7836-44C3-B9A3-D903717E5A81}"/>
              </a:ext>
            </a:extLst>
          </p:cNvPr>
          <p:cNvSpPr>
            <a:spLocks noGrp="1"/>
          </p:cNvSpPr>
          <p:nvPr>
            <p:ph type="title"/>
          </p:nvPr>
        </p:nvSpPr>
        <p:spPr/>
        <p:txBody>
          <a:bodyPr/>
          <a:lstStyle/>
          <a:p>
            <a:r>
              <a:rPr lang="en-US"/>
              <a:t>Instagram BR-Instagram-Posts - nach Interaktionen (BR24) | BR24 NewsOnly - 9 of 25</a:t>
            </a:r>
          </a:p>
        </p:txBody>
      </p:sp>
      <p:graphicFrame>
        <p:nvGraphicFramePr>
          <p:cNvPr id="5" name="Table Placeholder 4">
            <a:extLst>
              <a:ext uri="{FF2B5EF4-FFF2-40B4-BE49-F238E27FC236}">
                <a16:creationId xmlns:a16="http://schemas.microsoft.com/office/drawing/2014/main" id="{8526EEF9-ABCB-45FB-A71A-404F7A273023}"/>
              </a:ext>
            </a:extLst>
          </p:cNvPr>
          <p:cNvGraphicFramePr>
            <a:graphicFrameLocks noGrp="1"/>
          </p:cNvGraphicFramePr>
          <p:nvPr>
            <p:ph type="tbl" sz="quarter" idx="13"/>
            <p:extLst>
              <p:ext uri="{D42A27DB-BD31-4B8C-83A1-F6EECF244321}">
                <p14:modId xmlns:p14="http://schemas.microsoft.com/office/powerpoint/2010/main" val="4114460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82788821"/>
                    </a:ext>
                  </a:extLst>
                </a:gridCol>
                <a:gridCol w="1316736">
                  <a:extLst>
                    <a:ext uri="{9D8B030D-6E8A-4147-A177-3AD203B41FA5}">
                      <a16:colId xmlns:a16="http://schemas.microsoft.com/office/drawing/2014/main" val="3917951838"/>
                    </a:ext>
                  </a:extLst>
                </a:gridCol>
                <a:gridCol w="1316736">
                  <a:extLst>
                    <a:ext uri="{9D8B030D-6E8A-4147-A177-3AD203B41FA5}">
                      <a16:colId xmlns:a16="http://schemas.microsoft.com/office/drawing/2014/main" val="2230232178"/>
                    </a:ext>
                  </a:extLst>
                </a:gridCol>
                <a:gridCol w="1316736">
                  <a:extLst>
                    <a:ext uri="{9D8B030D-6E8A-4147-A177-3AD203B41FA5}">
                      <a16:colId xmlns:a16="http://schemas.microsoft.com/office/drawing/2014/main" val="117164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2662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07:21:57</a:t>
                      </a:r>
                      <a:r>
                        <a:rPr kumimoji="0" lang="de-DE" sz="1000" b="0" i="0" u="none" strike="noStrike" kern="1200" cap="none" spc="0" normalizeH="0" baseline="0" noProof="0">
                          <a:ln>
                            <a:noFill/>
                          </a:ln>
                          <a:solidFill>
                            <a:prstClr val="black"/>
                          </a:solidFill>
                          <a:effectLst/>
                          <a:uLnTx/>
                          <a:uFillTx/>
                          <a:latin typeface="Calibri"/>
                          <a:ea typeface="+mn-ea"/>
                          <a:cs typeface="+mn-cs"/>
                        </a:rPr>
                        <a:t>
 Wolfgang Donhärl aus München hat ein Mietshaus geerbt. Für die Erbschaftssteuer von einer Million Euro muss er einen Kredit aufnehmen, den er mit Mitte 80 abbezahlt haben wird. 
.
#BR24 #Bayern #Erbe #Erbschaftssteuer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142141</a:t>
                      </a:r>
                    </a:p>
                  </a:txBody>
                  <a:tcPr/>
                </a:tc>
                <a:extLst>
                  <a:ext uri="{0D108BD9-81ED-4DB2-BD59-A6C34878D82A}">
                    <a16:rowId xmlns:a16="http://schemas.microsoft.com/office/drawing/2014/main" val="3618446510"/>
                  </a:ext>
                </a:extLst>
              </a:tr>
            </a:tbl>
          </a:graphicData>
        </a:graphic>
      </p:graphicFrame>
      <p:sp>
        <p:nvSpPr>
          <p:cNvPr id="4" name="Text Placeholder 3">
            <a:extLst>
              <a:ext uri="{FF2B5EF4-FFF2-40B4-BE49-F238E27FC236}">
                <a16:creationId xmlns:a16="http://schemas.microsoft.com/office/drawing/2014/main" id="{5ED4A276-5912-45C4-8547-F8B4BB7E71DC}"/>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302673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EC330-0B26-4A1A-B64A-6DE040B64010}"/>
              </a:ext>
            </a:extLst>
          </p:cNvPr>
          <p:cNvSpPr>
            <a:spLocks noGrp="1"/>
          </p:cNvSpPr>
          <p:nvPr>
            <p:ph type="title"/>
          </p:nvPr>
        </p:nvSpPr>
        <p:spPr/>
        <p:txBody>
          <a:bodyPr/>
          <a:lstStyle/>
          <a:p>
            <a:r>
              <a:rPr lang="en-US"/>
              <a:t>Instagram BR-Instagram-Posts - nach Interaktionen (BR24) | BR24 NewsOnly - 10 of 25</a:t>
            </a:r>
          </a:p>
        </p:txBody>
      </p:sp>
      <p:graphicFrame>
        <p:nvGraphicFramePr>
          <p:cNvPr id="5" name="Table Placeholder 4">
            <a:extLst>
              <a:ext uri="{FF2B5EF4-FFF2-40B4-BE49-F238E27FC236}">
                <a16:creationId xmlns:a16="http://schemas.microsoft.com/office/drawing/2014/main" id="{B5C48C07-C8E0-4E24-9853-B74B6F35A9A3}"/>
              </a:ext>
            </a:extLst>
          </p:cNvPr>
          <p:cNvGraphicFramePr>
            <a:graphicFrameLocks noGrp="1"/>
          </p:cNvGraphicFramePr>
          <p:nvPr>
            <p:ph type="tbl" sz="quarter" idx="13"/>
            <p:extLst>
              <p:ext uri="{D42A27DB-BD31-4B8C-83A1-F6EECF244321}">
                <p14:modId xmlns:p14="http://schemas.microsoft.com/office/powerpoint/2010/main" val="3829114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27586290"/>
                    </a:ext>
                  </a:extLst>
                </a:gridCol>
                <a:gridCol w="1316736">
                  <a:extLst>
                    <a:ext uri="{9D8B030D-6E8A-4147-A177-3AD203B41FA5}">
                      <a16:colId xmlns:a16="http://schemas.microsoft.com/office/drawing/2014/main" val="1832307579"/>
                    </a:ext>
                  </a:extLst>
                </a:gridCol>
                <a:gridCol w="1316736">
                  <a:extLst>
                    <a:ext uri="{9D8B030D-6E8A-4147-A177-3AD203B41FA5}">
                      <a16:colId xmlns:a16="http://schemas.microsoft.com/office/drawing/2014/main" val="2996392505"/>
                    </a:ext>
                  </a:extLst>
                </a:gridCol>
                <a:gridCol w="1316736">
                  <a:extLst>
                    <a:ext uri="{9D8B030D-6E8A-4147-A177-3AD203B41FA5}">
                      <a16:colId xmlns:a16="http://schemas.microsoft.com/office/drawing/2014/main" val="3780372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5959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14:21:09</a:t>
                      </a:r>
                      <a:r>
                        <a:rPr kumimoji="0" lang="de-DE" sz="1000" b="0" i="0" u="none" strike="noStrike" kern="1200" cap="none" spc="0" normalizeH="0" baseline="0" noProof="0">
                          <a:ln>
                            <a:noFill/>
                          </a:ln>
                          <a:solidFill>
                            <a:prstClr val="black"/>
                          </a:solidFill>
                          <a:effectLst/>
                          <a:uLnTx/>
                          <a:uFillTx/>
                          <a:latin typeface="Calibri"/>
                          <a:ea typeface="+mn-ea"/>
                          <a:cs typeface="+mn-cs"/>
                        </a:rPr>
                        <a:t>
 Am Flughafen München gibt es mittlerweile wieder Klagen von Reisenden über liegengebliebene Koffer. Schuld sind offenbar nicht nur Personalengpässe, sondern auch das Wetter.
.
Wegen der vielen Gewitter werden nach Angaben eines Flughafen-Sprechers immer wieder Flüge verschoben oder die Koffer können im Unwetter nicht wie geplant zum Flugzeug gebracht werden. Dann geraten auch die Einsatzpläne für die Abfertiger entsprechend durcheinander und die genau getakteten Abläufe kommen ins Stottern.
.
In solchen Situationen bräuchte es eigentlich mehr Mitarbeitende. Doch trotz vieler Neueinstellungen nach der Corona-Pandemie ist die Personaldecke noch immer dünn. 
.
Sie reiche, solange alles nach Flugplan laufe, sagte ein der Sprecher dem BR. Größere Unregelmäßigkeiten könne man allerdings nicht abfedern, da Personal-Reserven nicht vorhanden seien. 
.
Auch bei den Dienstleistern und Airlines seien die Kapazitäten begrenzt. Dazu kämen vermehrt Personalausfälle durch die Hitze, so der Sprecher weiter: Bei 32 Grad auf dem Vorfeld spiele bei vielen einfach der Kreislauf nicht mehr mit.
#Bayern #BR24 #Sommerferien #Flughafen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50407126"/>
                  </a:ext>
                </a:extLst>
              </a:tr>
            </a:tbl>
          </a:graphicData>
        </a:graphic>
      </p:graphicFrame>
      <p:sp>
        <p:nvSpPr>
          <p:cNvPr id="4" name="Text Placeholder 3">
            <a:extLst>
              <a:ext uri="{FF2B5EF4-FFF2-40B4-BE49-F238E27FC236}">
                <a16:creationId xmlns:a16="http://schemas.microsoft.com/office/drawing/2014/main" id="{45655942-21F3-4F76-BC56-21023988DBF2}"/>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2071363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489B2-30F6-4E21-AAB6-AD643028DB96}"/>
              </a:ext>
            </a:extLst>
          </p:cNvPr>
          <p:cNvSpPr>
            <a:spLocks noGrp="1"/>
          </p:cNvSpPr>
          <p:nvPr>
            <p:ph type="title"/>
          </p:nvPr>
        </p:nvSpPr>
        <p:spPr/>
        <p:txBody>
          <a:bodyPr/>
          <a:lstStyle/>
          <a:p>
            <a:r>
              <a:rPr lang="en-US"/>
              <a:t>Instagram BR-Instagram-Posts - nach Interaktionen (BR24) | BR24 NewsOnly - 11 of 25</a:t>
            </a:r>
          </a:p>
        </p:txBody>
      </p:sp>
      <p:graphicFrame>
        <p:nvGraphicFramePr>
          <p:cNvPr id="5" name="Table Placeholder 4">
            <a:extLst>
              <a:ext uri="{FF2B5EF4-FFF2-40B4-BE49-F238E27FC236}">
                <a16:creationId xmlns:a16="http://schemas.microsoft.com/office/drawing/2014/main" id="{85A2BFEB-ADF2-479C-AB03-6C76DD4AE47A}"/>
              </a:ext>
            </a:extLst>
          </p:cNvPr>
          <p:cNvGraphicFramePr>
            <a:graphicFrameLocks noGrp="1"/>
          </p:cNvGraphicFramePr>
          <p:nvPr>
            <p:ph type="tbl" sz="quarter" idx="13"/>
            <p:extLst>
              <p:ext uri="{D42A27DB-BD31-4B8C-83A1-F6EECF244321}">
                <p14:modId xmlns:p14="http://schemas.microsoft.com/office/powerpoint/2010/main" val="901282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64875318"/>
                    </a:ext>
                  </a:extLst>
                </a:gridCol>
                <a:gridCol w="1316736">
                  <a:extLst>
                    <a:ext uri="{9D8B030D-6E8A-4147-A177-3AD203B41FA5}">
                      <a16:colId xmlns:a16="http://schemas.microsoft.com/office/drawing/2014/main" val="1842346268"/>
                    </a:ext>
                  </a:extLst>
                </a:gridCol>
                <a:gridCol w="1316736">
                  <a:extLst>
                    <a:ext uri="{9D8B030D-6E8A-4147-A177-3AD203B41FA5}">
                      <a16:colId xmlns:a16="http://schemas.microsoft.com/office/drawing/2014/main" val="2076272226"/>
                    </a:ext>
                  </a:extLst>
                </a:gridCol>
                <a:gridCol w="1316736">
                  <a:extLst>
                    <a:ext uri="{9D8B030D-6E8A-4147-A177-3AD203B41FA5}">
                      <a16:colId xmlns:a16="http://schemas.microsoft.com/office/drawing/2014/main" val="1686851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4500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12:31:09</a:t>
                      </a:r>
                      <a:r>
                        <a:rPr kumimoji="0" lang="de-DE" sz="1000" b="0" i="0" u="none" strike="noStrike" kern="1200" cap="none" spc="0" normalizeH="0" baseline="0" noProof="0">
                          <a:ln>
                            <a:noFill/>
                          </a:ln>
                          <a:solidFill>
                            <a:prstClr val="black"/>
                          </a:solidFill>
                          <a:effectLst/>
                          <a:uLnTx/>
                          <a:uFillTx/>
                          <a:latin typeface="Calibri"/>
                          <a:ea typeface="+mn-ea"/>
                          <a:cs typeface="+mn-cs"/>
                        </a:rPr>
                        <a:t>
 Am Mittwoch und Donnerstag ist noch sommerliches Schwitzen angesagt - doch der Freitag lässt mit örtlichen Unwettern schon den Wetterwechsel erahnen. 
.
Vor allem aber nachmittags und abends muss mit einzelnen, teils kräftigen Schauern und Gewittern gerechnet werden: Örtlich kann es zu Unwettern mit Starkregen, Hagel und Sturmböen oder schweren Sturmböen kommen. Das Ganze bei Höchstwerten von 28 Grad nördlich des Mains und bis zu 32 Grad in Teilen Südbayerns.
.
Am Samstag kommt es neben sonnigen Abschnitten gebietsweise zu schauerartigen, teils gewittrigen Regenfällen und mitunter kräftigen Gewittern. Diese können örtlich unwetterartig mit Starkregen, Hagel und schweren Sturmböen ausfallen. Dabei ist es nochmals schwül warm mit Höchstwerten von 23 bis 27 Grad, aber schon nicht mehr so heiß wie in den letzten Tagen.
.
Am Sonntag strömt kühlere Luft nach Bayern und vertreibt die schwül-warmen Luftmassen. Damit wird die seit Tagen andauernde Hitzewelle beendet, die Höchstwerte liegen am Sonntag nur noch zwischen 17 und 21 Grad.
.
Die letzten Tage im August gestalten sich in Bayern insgesamt leicht wechselhaft mit einem Gemisch aus Sonne, Wolken und einzelnen Schauern, an den Alpen kann es am Montag auch noch länger anhaltend regnen. Die Höchstwerte liegen im Bereich um oder knapp unter der 20 Grad Marke, damit ist es dann für diese Jahreszeit zu kühl.
.
#Wetter #Hitzewelle #Gewitter #BR24 #Bayern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5374029"/>
                  </a:ext>
                </a:extLst>
              </a:tr>
            </a:tbl>
          </a:graphicData>
        </a:graphic>
      </p:graphicFrame>
      <p:sp>
        <p:nvSpPr>
          <p:cNvPr id="4" name="Text Placeholder 3">
            <a:extLst>
              <a:ext uri="{FF2B5EF4-FFF2-40B4-BE49-F238E27FC236}">
                <a16:creationId xmlns:a16="http://schemas.microsoft.com/office/drawing/2014/main" id="{95E92682-AA60-4A48-83BA-AD57862AC8D1}"/>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7405894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DBD3-1CD8-414F-AC5E-1527292FA8E3}"/>
              </a:ext>
            </a:extLst>
          </p:cNvPr>
          <p:cNvSpPr>
            <a:spLocks noGrp="1"/>
          </p:cNvSpPr>
          <p:nvPr>
            <p:ph type="title"/>
          </p:nvPr>
        </p:nvSpPr>
        <p:spPr/>
        <p:txBody>
          <a:bodyPr/>
          <a:lstStyle/>
          <a:p>
            <a:r>
              <a:rPr lang="en-US"/>
              <a:t>Instagram BR-Instagram-Posts - nach Interaktionen (BR24) | BR24 NewsOnly - 12 of 25</a:t>
            </a:r>
          </a:p>
        </p:txBody>
      </p:sp>
      <p:graphicFrame>
        <p:nvGraphicFramePr>
          <p:cNvPr id="5" name="Table Placeholder 4">
            <a:extLst>
              <a:ext uri="{FF2B5EF4-FFF2-40B4-BE49-F238E27FC236}">
                <a16:creationId xmlns:a16="http://schemas.microsoft.com/office/drawing/2014/main" id="{0137D970-2267-4C46-A4F3-9B4EEC3EDE7D}"/>
              </a:ext>
            </a:extLst>
          </p:cNvPr>
          <p:cNvGraphicFramePr>
            <a:graphicFrameLocks noGrp="1"/>
          </p:cNvGraphicFramePr>
          <p:nvPr>
            <p:ph type="tbl" sz="quarter" idx="13"/>
            <p:extLst>
              <p:ext uri="{D42A27DB-BD31-4B8C-83A1-F6EECF244321}">
                <p14:modId xmlns:p14="http://schemas.microsoft.com/office/powerpoint/2010/main" val="2102090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30206124"/>
                    </a:ext>
                  </a:extLst>
                </a:gridCol>
                <a:gridCol w="1316736">
                  <a:extLst>
                    <a:ext uri="{9D8B030D-6E8A-4147-A177-3AD203B41FA5}">
                      <a16:colId xmlns:a16="http://schemas.microsoft.com/office/drawing/2014/main" val="1056286789"/>
                    </a:ext>
                  </a:extLst>
                </a:gridCol>
                <a:gridCol w="1316736">
                  <a:extLst>
                    <a:ext uri="{9D8B030D-6E8A-4147-A177-3AD203B41FA5}">
                      <a16:colId xmlns:a16="http://schemas.microsoft.com/office/drawing/2014/main" val="4206966057"/>
                    </a:ext>
                  </a:extLst>
                </a:gridCol>
                <a:gridCol w="1316736">
                  <a:extLst>
                    <a:ext uri="{9D8B030D-6E8A-4147-A177-3AD203B41FA5}">
                      <a16:colId xmlns:a16="http://schemas.microsoft.com/office/drawing/2014/main" val="73139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3939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11:21:52</a:t>
                      </a:r>
                      <a:r>
                        <a:rPr kumimoji="0" lang="de-DE" sz="1000" b="0" i="0" u="none" strike="noStrike" kern="1200" cap="none" spc="0" normalizeH="0" baseline="0" noProof="0">
                          <a:ln>
                            <a:noFill/>
                          </a:ln>
                          <a:solidFill>
                            <a:prstClr val="black"/>
                          </a:solidFill>
                          <a:effectLst/>
                          <a:uLnTx/>
                          <a:uFillTx/>
                          <a:latin typeface="Calibri"/>
                          <a:ea typeface="+mn-ea"/>
                          <a:cs typeface="+mn-cs"/>
                        </a:rPr>
                        <a:t>
 In Bayern ist Ferien- und Urlaubszeit. Und wer durch Europa mit dem Auto reist, muss sich auch mit verschiedenen Maut-Systemen auseinandersetzen. Welche es wo gibt und was man beachten muss.
.
#Maut #Italien #Österreich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93981994"/>
                  </a:ext>
                </a:extLst>
              </a:tr>
            </a:tbl>
          </a:graphicData>
        </a:graphic>
      </p:graphicFrame>
      <p:sp>
        <p:nvSpPr>
          <p:cNvPr id="4" name="Text Placeholder 3">
            <a:extLst>
              <a:ext uri="{FF2B5EF4-FFF2-40B4-BE49-F238E27FC236}">
                <a16:creationId xmlns:a16="http://schemas.microsoft.com/office/drawing/2014/main" id="{9EE030E9-A57B-4E8C-84F8-F926C382DB03}"/>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255975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E4990-5124-470D-90AB-6C1C88CD23A4}"/>
              </a:ext>
            </a:extLst>
          </p:cNvPr>
          <p:cNvSpPr>
            <a:spLocks noGrp="1"/>
          </p:cNvSpPr>
          <p:nvPr>
            <p:ph type="title"/>
          </p:nvPr>
        </p:nvSpPr>
        <p:spPr/>
        <p:txBody>
          <a:bodyPr/>
          <a:lstStyle/>
          <a:p>
            <a:r>
              <a:rPr lang="en-US"/>
              <a:t>Instagram BR-Instagram-Posts - nach Interaktionen (BR24) | BR24 NewsOnly - 13 of 25</a:t>
            </a:r>
          </a:p>
        </p:txBody>
      </p:sp>
      <p:graphicFrame>
        <p:nvGraphicFramePr>
          <p:cNvPr id="5" name="Table Placeholder 4">
            <a:extLst>
              <a:ext uri="{FF2B5EF4-FFF2-40B4-BE49-F238E27FC236}">
                <a16:creationId xmlns:a16="http://schemas.microsoft.com/office/drawing/2014/main" id="{722EA524-03B0-4B06-BC41-731A1ADACDC3}"/>
              </a:ext>
            </a:extLst>
          </p:cNvPr>
          <p:cNvGraphicFramePr>
            <a:graphicFrameLocks noGrp="1"/>
          </p:cNvGraphicFramePr>
          <p:nvPr>
            <p:ph type="tbl" sz="quarter" idx="13"/>
            <p:extLst>
              <p:ext uri="{D42A27DB-BD31-4B8C-83A1-F6EECF244321}">
                <p14:modId xmlns:p14="http://schemas.microsoft.com/office/powerpoint/2010/main" val="1550585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73477156"/>
                    </a:ext>
                  </a:extLst>
                </a:gridCol>
                <a:gridCol w="1316736">
                  <a:extLst>
                    <a:ext uri="{9D8B030D-6E8A-4147-A177-3AD203B41FA5}">
                      <a16:colId xmlns:a16="http://schemas.microsoft.com/office/drawing/2014/main" val="4251153466"/>
                    </a:ext>
                  </a:extLst>
                </a:gridCol>
                <a:gridCol w="1316736">
                  <a:extLst>
                    <a:ext uri="{9D8B030D-6E8A-4147-A177-3AD203B41FA5}">
                      <a16:colId xmlns:a16="http://schemas.microsoft.com/office/drawing/2014/main" val="1830799706"/>
                    </a:ext>
                  </a:extLst>
                </a:gridCol>
                <a:gridCol w="1316736">
                  <a:extLst>
                    <a:ext uri="{9D8B030D-6E8A-4147-A177-3AD203B41FA5}">
                      <a16:colId xmlns:a16="http://schemas.microsoft.com/office/drawing/2014/main" val="731716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0950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13:01:16</a:t>
                      </a:r>
                      <a:r>
                        <a:rPr kumimoji="0" lang="de-DE" sz="1000" b="0" i="0" u="none" strike="noStrike" kern="1200" cap="none" spc="0" normalizeH="0" baseline="0" noProof="0">
                          <a:ln>
                            <a:noFill/>
                          </a:ln>
                          <a:solidFill>
                            <a:prstClr val="black"/>
                          </a:solidFill>
                          <a:effectLst/>
                          <a:uLnTx/>
                          <a:uFillTx/>
                          <a:latin typeface="Calibri"/>
                          <a:ea typeface="+mn-ea"/>
                          <a:cs typeface="+mn-cs"/>
                        </a:rPr>
                        <a:t>
 Beim noch nicht fertig gestellten Kramertunnel in der Nähe von Garmisch-Partenkirchen gibt es derzeit einen Baustopp. Der Tunnel gehört zu einem von fünf Bauprojekten in der Gegend.
Tunnel wird später fertig als geplant
.
Im Raum steht, dass sich das vor vier Jahren begonnene Tunnelprojekt weiter verzögert und auch verteuert. Schon im Frühjahr 2023 hatte das zuständige Staatliche Bauamt Weilheim bekannt gegeben, dass sich die Fertigstellung des Kramertunnels bis Ende 2025 verzögert. Geplant war ursprünglich , dass schon Ende 2024 die ersten Autos durch den Tunnel fahren können.
.
Die Innenschale im Haupttunnel ist größtenteils schon fertig, doch an der Tunneltechnik fehlt es noch weit. Die österreichische Tunnelbaufirma hat 150 Mitarbeiter abgezogen und befindet sich im Rechtstreit mit dem Staatlichen Bauamt. Zu den Einzelheiten will die Behörde aber nichts sagen. 
.
Die Kosten für den Kramertunnel werden inzwischen auf mehr als 360 Millionen Euro geschätzt. Damit wird der Tunnel gut 100 Millionen Euro teurer als noch vor Corona veranschlagt.
.
Gründe für den Baukostenanstieg beim Kramertunnel sind die Teuerungen beim Bau, beim Technikmaterial und für den Aushub. Dazu könnten noch weitere Millionen Euro kommen, wenn die durch die Baustelle ausgetrockneten Hangquellmoore am Ende wieder hergestellt werden müssen. 
.
Der Bayerische Verwaltungsgerichtshof hatte im November 2022 den Freistaat Bayern dazu verpflichtet, großflächig trockengefallene Moore sanieren zu lassen. Das Urteil zu den Hangquellmooren, ist aber noch nicht rechtskräftig.
.
Die Baumaßnahmen am 3,6 Kilometer langen Haupttunnel sollen laut Bauamt in Weilheim so bald wie möglich wieder aufgenommen werden. Wenn er einmal fertig ist, soll der Kramertunnel den Durchgangsverkehr Richtung Zugspitze und Lermoos aufnehmen und so Garmisch-Partenkirchen entlasten. 
.
Derzeit fahren nach Angaben des Bauamtes jeden Tag bis zu 25.000 Fahrzeuge auf der Bundesstraße 2 durch Garmisch-Partenkirchen, auf der Bundesstraße 23 sind es bis zu 16.000.
.
#Kramertunnel #Baustopp #BR24 #Bayern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16576034"/>
                  </a:ext>
                </a:extLst>
              </a:tr>
            </a:tbl>
          </a:graphicData>
        </a:graphic>
      </p:graphicFrame>
      <p:sp>
        <p:nvSpPr>
          <p:cNvPr id="4" name="Text Placeholder 3">
            <a:extLst>
              <a:ext uri="{FF2B5EF4-FFF2-40B4-BE49-F238E27FC236}">
                <a16:creationId xmlns:a16="http://schemas.microsoft.com/office/drawing/2014/main" id="{6A1CC986-3D8B-44D7-99B5-BA947DCC46C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578584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BB421-B0C6-4426-8883-D81C03DED640}"/>
              </a:ext>
            </a:extLst>
          </p:cNvPr>
          <p:cNvSpPr>
            <a:spLocks noGrp="1"/>
          </p:cNvSpPr>
          <p:nvPr>
            <p:ph type="title"/>
          </p:nvPr>
        </p:nvSpPr>
        <p:spPr/>
        <p:txBody>
          <a:bodyPr/>
          <a:lstStyle/>
          <a:p>
            <a:r>
              <a:rPr lang="en-US"/>
              <a:t>Instagram BR-Instagram-Posts - nach Interaktionen (BR24) | BR24 NewsOnly - 14 of 25</a:t>
            </a:r>
          </a:p>
        </p:txBody>
      </p:sp>
      <p:graphicFrame>
        <p:nvGraphicFramePr>
          <p:cNvPr id="5" name="Table Placeholder 4">
            <a:extLst>
              <a:ext uri="{FF2B5EF4-FFF2-40B4-BE49-F238E27FC236}">
                <a16:creationId xmlns:a16="http://schemas.microsoft.com/office/drawing/2014/main" id="{21C7C245-0A1D-48B9-A9D2-F1243BCFFB5D}"/>
              </a:ext>
            </a:extLst>
          </p:cNvPr>
          <p:cNvGraphicFramePr>
            <a:graphicFrameLocks noGrp="1"/>
          </p:cNvGraphicFramePr>
          <p:nvPr>
            <p:ph type="tbl" sz="quarter" idx="13"/>
            <p:extLst>
              <p:ext uri="{D42A27DB-BD31-4B8C-83A1-F6EECF244321}">
                <p14:modId xmlns:p14="http://schemas.microsoft.com/office/powerpoint/2010/main" val="49470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92722482"/>
                    </a:ext>
                  </a:extLst>
                </a:gridCol>
                <a:gridCol w="1316736">
                  <a:extLst>
                    <a:ext uri="{9D8B030D-6E8A-4147-A177-3AD203B41FA5}">
                      <a16:colId xmlns:a16="http://schemas.microsoft.com/office/drawing/2014/main" val="3303706084"/>
                    </a:ext>
                  </a:extLst>
                </a:gridCol>
                <a:gridCol w="1316736">
                  <a:extLst>
                    <a:ext uri="{9D8B030D-6E8A-4147-A177-3AD203B41FA5}">
                      <a16:colId xmlns:a16="http://schemas.microsoft.com/office/drawing/2014/main" val="1718017229"/>
                    </a:ext>
                  </a:extLst>
                </a:gridCol>
                <a:gridCol w="1316736">
                  <a:extLst>
                    <a:ext uri="{9D8B030D-6E8A-4147-A177-3AD203B41FA5}">
                      <a16:colId xmlns:a16="http://schemas.microsoft.com/office/drawing/2014/main" val="1799522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81693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15:18:57</a:t>
                      </a:r>
                      <a:r>
                        <a:rPr kumimoji="0" lang="de-DE" sz="1000" b="0" i="0" u="none" strike="noStrike" kern="1200" cap="none" spc="0" normalizeH="0" baseline="0" noProof="0">
                          <a:ln>
                            <a:noFill/>
                          </a:ln>
                          <a:solidFill>
                            <a:prstClr val="black"/>
                          </a:solidFill>
                          <a:effectLst/>
                          <a:uLnTx/>
                          <a:uFillTx/>
                          <a:latin typeface="Calibri"/>
                          <a:ea typeface="+mn-ea"/>
                          <a:cs typeface="+mn-cs"/>
                        </a:rPr>
                        <a:t>
 Im Armbrustschützenzelt gab es heute schon den ersten Termin: Der offizielle Wiesnkrug wurde präsentiert.
.
Auf dem Krug ist wie immer das Motiv des aktuellen Oktoberfestplakats zu sehen, das heuer eher minimalistisch ist. Es zeigt einen gelben Maßkrug, eine grüne Breze, ein blaues Riesenrad und ein rotes Herz. Unter den vier abstrakt gehaltenen, leicht übereinanderlappenden Elementen steht der Schriftzug "Oktoberfest München".
.
Die offiziellen Krüge sind Keferloher – also Steinkrüge, aus denen das Bier angeblich noch besser schmeckt. Aber in den großen Zelten gibt es das Festbier - für Wiesnchef Clemens Baumgärtner (CSU) "ein Liter Lebensfreude" - meist in Glaskrügen. Der Steinkrug ist eher ein Sammlerstück mit limitierter Auflage.
.
Verkauft wird er mit und ohne Zinndeckel. Das Motiv ist übrigens nicht nur auf den Krügen und Plakaten zu sehen. Für T-Shirts, Pins und sonstige Lizenzprodukte wird es ebenfalls verwendet. Auch im Internet und in sozialen Medien soll es für das größte Volksfest der Welt werben, das am 16. September beginnt.
.
Die Wiesn-Wirte berichten bereits von einem ausgesprochen großen Interesse an Oktoberfest-Tische "Die Nachfrage ist sehr, sehr gut", sagte Sprecher Peter Inselkammer. Im vergangenen Jahr waren wegen Corona etwas weniger Besucher als vor der Pandemie gekommen. 
.
Nun hoffen die Wirte auch auf besseres Wetter als 2022.
.
#Wiesn #Wiesn23 #Oktoberfest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78478083"/>
                  </a:ext>
                </a:extLst>
              </a:tr>
            </a:tbl>
          </a:graphicData>
        </a:graphic>
      </p:graphicFrame>
      <p:sp>
        <p:nvSpPr>
          <p:cNvPr id="4" name="Text Placeholder 3">
            <a:extLst>
              <a:ext uri="{FF2B5EF4-FFF2-40B4-BE49-F238E27FC236}">
                <a16:creationId xmlns:a16="http://schemas.microsoft.com/office/drawing/2014/main" id="{2FAA887D-A724-496B-9814-D9A069E28AA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5124680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009E-2A87-41DE-BF1E-A285E9630719}"/>
              </a:ext>
            </a:extLst>
          </p:cNvPr>
          <p:cNvSpPr>
            <a:spLocks noGrp="1"/>
          </p:cNvSpPr>
          <p:nvPr>
            <p:ph type="title"/>
          </p:nvPr>
        </p:nvSpPr>
        <p:spPr/>
        <p:txBody>
          <a:bodyPr/>
          <a:lstStyle/>
          <a:p>
            <a:r>
              <a:rPr lang="en-US"/>
              <a:t>Instagram BR-Instagram-Posts - nach Interaktionen (BR24) | BR24 NewsOnly - 15 of 25</a:t>
            </a:r>
          </a:p>
        </p:txBody>
      </p:sp>
      <p:graphicFrame>
        <p:nvGraphicFramePr>
          <p:cNvPr id="5" name="Table Placeholder 4">
            <a:extLst>
              <a:ext uri="{FF2B5EF4-FFF2-40B4-BE49-F238E27FC236}">
                <a16:creationId xmlns:a16="http://schemas.microsoft.com/office/drawing/2014/main" id="{0434487B-D4BC-49FA-B636-ACBABE14A875}"/>
              </a:ext>
            </a:extLst>
          </p:cNvPr>
          <p:cNvGraphicFramePr>
            <a:graphicFrameLocks noGrp="1"/>
          </p:cNvGraphicFramePr>
          <p:nvPr>
            <p:ph type="tbl" sz="quarter" idx="13"/>
            <p:extLst>
              <p:ext uri="{D42A27DB-BD31-4B8C-83A1-F6EECF244321}">
                <p14:modId xmlns:p14="http://schemas.microsoft.com/office/powerpoint/2010/main" val="3123958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2457816"/>
                    </a:ext>
                  </a:extLst>
                </a:gridCol>
                <a:gridCol w="1316736">
                  <a:extLst>
                    <a:ext uri="{9D8B030D-6E8A-4147-A177-3AD203B41FA5}">
                      <a16:colId xmlns:a16="http://schemas.microsoft.com/office/drawing/2014/main" val="1708206782"/>
                    </a:ext>
                  </a:extLst>
                </a:gridCol>
                <a:gridCol w="1316736">
                  <a:extLst>
                    <a:ext uri="{9D8B030D-6E8A-4147-A177-3AD203B41FA5}">
                      <a16:colId xmlns:a16="http://schemas.microsoft.com/office/drawing/2014/main" val="3621011446"/>
                    </a:ext>
                  </a:extLst>
                </a:gridCol>
                <a:gridCol w="1316736">
                  <a:extLst>
                    <a:ext uri="{9D8B030D-6E8A-4147-A177-3AD203B41FA5}">
                      <a16:colId xmlns:a16="http://schemas.microsoft.com/office/drawing/2014/main" val="4262792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7136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10:50:14</a:t>
                      </a:r>
                      <a:r>
                        <a:rPr kumimoji="0" lang="de-DE" sz="1000" b="0" i="0" u="none" strike="noStrike" kern="1200" cap="none" spc="0" normalizeH="0" baseline="0" noProof="0">
                          <a:ln>
                            <a:noFill/>
                          </a:ln>
                          <a:solidFill>
                            <a:prstClr val="black"/>
                          </a:solidFill>
                          <a:effectLst/>
                          <a:uLnTx/>
                          <a:uFillTx/>
                          <a:latin typeface="Calibri"/>
                          <a:ea typeface="+mn-ea"/>
                          <a:cs typeface="+mn-cs"/>
                        </a:rPr>
                        <a:t>
 Nach den Vorwürfen gegen Wirtschaftsminister Aiwanger im Zusammenhang mit einem antisemitischen Flugblatt hat Ministerpräsident Söder die Freien Wähler zu einem Sonder-Koalitionsausschuss einbestellt. Aiwanger soll sich persönlich erklären.
.
Der bayerische Ministerpräsident Markus Söder (CSU) gibt sich mit der schriftlichen Erklärung seines Stellvertreters Hubert Aiwanger (Freie Wähler) zu einem antisemitischen Flugblatt nicht zufrieden. Für Dienstagvormittag hat Söder deshalb die Freien Wähler zu einem Sonder-Koalitionsausschuss einbestellt, wie Staatskanzleichef Florian Herrmann (CSU) mitteilte. 
.
"Wir haben die Erklärung zur Kenntnis genommen. Aber es bleiben viele Fragen offen", betonte Herrmann. Diese könne nur Hubert Aiwanger persönlich beantworten. "Wir erwarten, dass dies zeitnah geschieht." 
.
Die Vorwürfe seien zu ernst, als dass sich ein stellvertretender Ministerpräsident nur schriftlich äußere und entscheidende Fragen unbeantwortet lasse. Er müsse sich über die schriftliche Stellungnahme hinaus persönlich und umfassend erklären. "Es geht um das Ansehen Bayerns." 
.
#Bayern #BR24 #Antisemitismus #Aiwanger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77776321"/>
                  </a:ext>
                </a:extLst>
              </a:tr>
            </a:tbl>
          </a:graphicData>
        </a:graphic>
      </p:graphicFrame>
      <p:sp>
        <p:nvSpPr>
          <p:cNvPr id="4" name="Text Placeholder 3">
            <a:extLst>
              <a:ext uri="{FF2B5EF4-FFF2-40B4-BE49-F238E27FC236}">
                <a16:creationId xmlns:a16="http://schemas.microsoft.com/office/drawing/2014/main" id="{247E8044-5E33-4CA8-BFA9-85ED7ED788F0}"/>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7200907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2104-5496-4EC1-94E4-F9EB4F1BAD44}"/>
              </a:ext>
            </a:extLst>
          </p:cNvPr>
          <p:cNvSpPr>
            <a:spLocks noGrp="1"/>
          </p:cNvSpPr>
          <p:nvPr>
            <p:ph type="title"/>
          </p:nvPr>
        </p:nvSpPr>
        <p:spPr/>
        <p:txBody>
          <a:bodyPr/>
          <a:lstStyle/>
          <a:p>
            <a:r>
              <a:rPr lang="en-US"/>
              <a:t>Instagram BR-Instagram-Posts - nach Interaktionen (BR24) | BR24 NewsOnly - 16 of 25</a:t>
            </a:r>
          </a:p>
        </p:txBody>
      </p:sp>
      <p:graphicFrame>
        <p:nvGraphicFramePr>
          <p:cNvPr id="5" name="Table Placeholder 4">
            <a:extLst>
              <a:ext uri="{FF2B5EF4-FFF2-40B4-BE49-F238E27FC236}">
                <a16:creationId xmlns:a16="http://schemas.microsoft.com/office/drawing/2014/main" id="{6D98198A-DC14-47F2-86BF-4A6A6307AD91}"/>
              </a:ext>
            </a:extLst>
          </p:cNvPr>
          <p:cNvGraphicFramePr>
            <a:graphicFrameLocks noGrp="1"/>
          </p:cNvGraphicFramePr>
          <p:nvPr>
            <p:ph type="tbl" sz="quarter" idx="13"/>
            <p:extLst>
              <p:ext uri="{D42A27DB-BD31-4B8C-83A1-F6EECF244321}">
                <p14:modId xmlns:p14="http://schemas.microsoft.com/office/powerpoint/2010/main" val="1292660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4304409"/>
                    </a:ext>
                  </a:extLst>
                </a:gridCol>
                <a:gridCol w="1316736">
                  <a:extLst>
                    <a:ext uri="{9D8B030D-6E8A-4147-A177-3AD203B41FA5}">
                      <a16:colId xmlns:a16="http://schemas.microsoft.com/office/drawing/2014/main" val="1591028540"/>
                    </a:ext>
                  </a:extLst>
                </a:gridCol>
                <a:gridCol w="1316736">
                  <a:extLst>
                    <a:ext uri="{9D8B030D-6E8A-4147-A177-3AD203B41FA5}">
                      <a16:colId xmlns:a16="http://schemas.microsoft.com/office/drawing/2014/main" val="2248381852"/>
                    </a:ext>
                  </a:extLst>
                </a:gridCol>
                <a:gridCol w="1316736">
                  <a:extLst>
                    <a:ext uri="{9D8B030D-6E8A-4147-A177-3AD203B41FA5}">
                      <a16:colId xmlns:a16="http://schemas.microsoft.com/office/drawing/2014/main" val="471833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9189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09:22:10</a:t>
                      </a:r>
                      <a:r>
                        <a:rPr kumimoji="0" lang="de-DE" sz="1000" b="0" i="0" u="none" strike="noStrike" kern="1200" cap="none" spc="0" normalizeH="0" baseline="0" noProof="0">
                          <a:ln>
                            <a:noFill/>
                          </a:ln>
                          <a:solidFill>
                            <a:prstClr val="black"/>
                          </a:solidFill>
                          <a:effectLst/>
                          <a:uLnTx/>
                          <a:uFillTx/>
                          <a:latin typeface="Calibri"/>
                          <a:ea typeface="+mn-ea"/>
                          <a:cs typeface="+mn-cs"/>
                        </a:rPr>
                        <a:t>
 Der Landesbund für Vogel- und Naturschutz (LBV) vermeldet einen neuen Rekord zum Bestand der Weißstörche in Bayern. In diesem Jahr hat der LBV mehr als 1.200 brütende Weißstorchenpaare im Freistaat erfasst. Schon im vergangenen Jahr galt die Marke von 1.000 Paaren als geknackt. Die aktuelle Zahl sei der höchste Bestand seit Beginn der Aufzeichnung der Bestandszahlen im Jahr 1900, berichtet LBV-Storchexpertin Olga Wieding. 
.
Ihren Angaben zufolge gab es die meisten Neuansiedlungen erneut vor allem in Westbayern, und zwar oft in ohnehin schon dicht besetzten Gebieten wie Oettingen im schwäbischen Ries und Uehlfeld im mittelfränkischen Aischtal. Aber auch aus Ostbayern wurden dem LBV neue Storchennester gemeldet.
.
Nach dem alarmierenden Tiefststand vor 35 Jahren, als 1988 nur noch 58 bayerische Brutpaare gezählt wurden, steigt die Population des Weißstorchs im Freistaat seit Anfang des Jahrtausends stetig an, so der LBV weiter. Die Naturschützer vermuten sogar, dass der aktuelle Bestand noch höher ist, weil viele Menschen gar nicht wüssten, dass der LBV die Zahl der Weißstörche erfasst und deswegen auch nicht melden würden. 
.
Als Gründe für die Bestandserholung gibt der LBV unter anderem ein von ihm ausgearbeitetes Programm an: Mit dem 1984 vom LBV im Auftrag des Landesamts für Umwelt gestarteten Artenhilfsprogramm Weißstorch wurden Nahrungsflächen und Nisthilfen in Bayern gesichert und neu angelegt. Im Laufe des Projekts stellte sich aber auch heraus, dass der Bestand und Bruterfolg der Weißstörche im Freistaat zudem stark von Gefahren auf dem Zug und in den Überwinterungsgebieten abhängig sind. 
.
Seit den 1980er Jahren beobachten die Experten einen Wandel im Zugverhalten der Störche. „Ein Großteil der bayerischen Störche, die über die Westroute in den Süden ziehen, überwintert immer häufiger direkt in Spanien. Sie sparen sich dabei die Überquerung des Mittelmeers und weitere Gefahren, wie Nahrungsmangel oder Bejagung, die auf dem Weg in die afrikanischen Überwinterungsgebiete drohen. Dieses veränderte Zugverhalten sorgt dafür, dass immer mehr Störche wieder zu uns nach Bayern zurückkommen“, sagt die LBV-Biologin Olga Wieding.
.
#Störche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05069319"/>
                  </a:ext>
                </a:extLst>
              </a:tr>
            </a:tbl>
          </a:graphicData>
        </a:graphic>
      </p:graphicFrame>
      <p:sp>
        <p:nvSpPr>
          <p:cNvPr id="4" name="Text Placeholder 3">
            <a:extLst>
              <a:ext uri="{FF2B5EF4-FFF2-40B4-BE49-F238E27FC236}">
                <a16:creationId xmlns:a16="http://schemas.microsoft.com/office/drawing/2014/main" id="{8D363C7F-4714-47BA-BE62-AA355484E706}"/>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2890685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7D59D-D88D-4BAD-ABA4-D71F87367930}"/>
              </a:ext>
            </a:extLst>
          </p:cNvPr>
          <p:cNvSpPr>
            <a:spLocks noGrp="1"/>
          </p:cNvSpPr>
          <p:nvPr>
            <p:ph type="title"/>
          </p:nvPr>
        </p:nvSpPr>
        <p:spPr/>
        <p:txBody>
          <a:bodyPr/>
          <a:lstStyle/>
          <a:p>
            <a:r>
              <a:rPr lang="en-US"/>
              <a:t>Instagram BR-Instagram-Posts - nach Interaktionen (BR24) | BR24 NewsOnly - 17 of 25</a:t>
            </a:r>
          </a:p>
        </p:txBody>
      </p:sp>
      <p:graphicFrame>
        <p:nvGraphicFramePr>
          <p:cNvPr id="5" name="Table Placeholder 4">
            <a:extLst>
              <a:ext uri="{FF2B5EF4-FFF2-40B4-BE49-F238E27FC236}">
                <a16:creationId xmlns:a16="http://schemas.microsoft.com/office/drawing/2014/main" id="{A02E56A7-8140-455A-B3E2-8800DB36D697}"/>
              </a:ext>
            </a:extLst>
          </p:cNvPr>
          <p:cNvGraphicFramePr>
            <a:graphicFrameLocks noGrp="1"/>
          </p:cNvGraphicFramePr>
          <p:nvPr>
            <p:ph type="tbl" sz="quarter" idx="13"/>
            <p:extLst>
              <p:ext uri="{D42A27DB-BD31-4B8C-83A1-F6EECF244321}">
                <p14:modId xmlns:p14="http://schemas.microsoft.com/office/powerpoint/2010/main" val="2562279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97289452"/>
                    </a:ext>
                  </a:extLst>
                </a:gridCol>
                <a:gridCol w="1316736">
                  <a:extLst>
                    <a:ext uri="{9D8B030D-6E8A-4147-A177-3AD203B41FA5}">
                      <a16:colId xmlns:a16="http://schemas.microsoft.com/office/drawing/2014/main" val="2316312439"/>
                    </a:ext>
                  </a:extLst>
                </a:gridCol>
                <a:gridCol w="1316736">
                  <a:extLst>
                    <a:ext uri="{9D8B030D-6E8A-4147-A177-3AD203B41FA5}">
                      <a16:colId xmlns:a16="http://schemas.microsoft.com/office/drawing/2014/main" val="2057611757"/>
                    </a:ext>
                  </a:extLst>
                </a:gridCol>
                <a:gridCol w="1316736">
                  <a:extLst>
                    <a:ext uri="{9D8B030D-6E8A-4147-A177-3AD203B41FA5}">
                      <a16:colId xmlns:a16="http://schemas.microsoft.com/office/drawing/2014/main" val="2299886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36421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15:02:07</a:t>
                      </a:r>
                      <a:r>
                        <a:rPr kumimoji="0" lang="de-DE" sz="1000" b="0" i="0" u="none" strike="noStrike" kern="1200" cap="none" spc="0" normalizeH="0" baseline="0" noProof="0">
                          <a:ln>
                            <a:noFill/>
                          </a:ln>
                          <a:solidFill>
                            <a:prstClr val="black"/>
                          </a:solidFill>
                          <a:effectLst/>
                          <a:uLnTx/>
                          <a:uFillTx/>
                          <a:latin typeface="Calibri"/>
                          <a:ea typeface="+mn-ea"/>
                          <a:cs typeface="+mn-cs"/>
                        </a:rPr>
                        <a:t>
 "Rücksicht macht Wege breit", lautet das Motto der Kampagne, die der Bayerische Bauernverband vor einigen Jahren ins Leben gerufen hat, weil es vor allem in der Erntezeit immer wieder zu Konflikten zwischen Landwirten und Radfahrenden komme.
.
Der Fremdenverkehrsverband Pfaffenwinkel oder der Landkreis in Hohenpeißenberg beteiligen sich z.B, schon seit Längerem an der Kampagne. Nun will auch die Urlaubsregion im fränkischen Seenland für mehr Rücksicht auf Radwegen werben. 
.
Dazu wurden an einigen Stellen im Landkreis Piktogramme auf Radwege gesprüht. Viele der ausgewiesenen Radwege seien einst für die Landwirtschaft angelegt worden, so der Geschäftsführer des BBV Weißenburg, Daniel Meier. Radfahrer würden aber denken, es handele sich um extra gebaute Radwege. 
.
Die Problematik erstreckt sich laut BBV über den gesamten Freistaat. Auf der Webseite des Verbands heißt es, Pflege- und Erntearbeiten müssten oftmals in sehr kurzer Zeit erledigt werden. Instabile Wetterlagen und betriebsübergreifender Maschineneinsatz führten zu Spitzenzeiten auf den Bauernhöfen. 
.
Landwirte müssten die schönen Tage nutzen, um gute Qualität zu ernten. Darum seien sie auch gelegentlich gezwungen, die Feldarbeiten in den späten Abendstunden oder an Sonn- und Feiertagen zu erledigen. Genau dann, wenn auch viele Freizeitradler unterwegs sind.
.
Der Radverkehr habe auf Wirtschaftswegen spürbar zugenommen und behindere zunehmend Landwirte mit ihren immer breiteren landwirtschaftlichen Maschinen bei der Arbeit, sagt Daniel Meier vom BBV Weißenburg. "Manchmal sind Gruppen von 20 Radlern unterwegs, da kommst du als Landwirt nicht vorbei", sagt Landwirt Johannes Hauck.
.
Landwirte bitten Radfahrer, an einer geeigneten Stelle kurz anzuhalten, wenn sich ein Schlepper nähert. "Viele, vor allem ältere Menschen auf E-Bikes, fahren langsam und meinen, der Traktor könne sie überholen, wenn sie weit genug rechts fahren", so Meier. "Das ist ein Irrtum."
.
Auch fühlten sich Radfahrende auf Schotterwegen von Staubwolken durch landwirtschaftliche Maschinen gestört. Der Bauernverband erklärt, Rücksicht könne auch auf Seiten der Landwirte noch verbessert werden. 
.
#BR24 #Bayern #Landwirtschaft #Radfahrer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55275436"/>
                  </a:ext>
                </a:extLst>
              </a:tr>
            </a:tbl>
          </a:graphicData>
        </a:graphic>
      </p:graphicFrame>
      <p:sp>
        <p:nvSpPr>
          <p:cNvPr id="4" name="Text Placeholder 3">
            <a:extLst>
              <a:ext uri="{FF2B5EF4-FFF2-40B4-BE49-F238E27FC236}">
                <a16:creationId xmlns:a16="http://schemas.microsoft.com/office/drawing/2014/main" id="{063EC899-62B1-45F8-86AF-3C532D5DCB53}"/>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129219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F8B4-7B7E-4018-9CEE-52F83A1F253C}"/>
              </a:ext>
            </a:extLst>
          </p:cNvPr>
          <p:cNvSpPr>
            <a:spLocks noGrp="1"/>
          </p:cNvSpPr>
          <p:nvPr>
            <p:ph type="title"/>
          </p:nvPr>
        </p:nvSpPr>
        <p:spPr/>
        <p:txBody>
          <a:bodyPr/>
          <a:lstStyle/>
          <a:p>
            <a:r>
              <a:rPr lang="en-US"/>
              <a:t>Instagram BR-Instagram-Posts - nach Interaktionen (BR24) | BR24 NewsOnly - 18 of 25</a:t>
            </a:r>
          </a:p>
        </p:txBody>
      </p:sp>
      <p:graphicFrame>
        <p:nvGraphicFramePr>
          <p:cNvPr id="5" name="Table Placeholder 4">
            <a:extLst>
              <a:ext uri="{FF2B5EF4-FFF2-40B4-BE49-F238E27FC236}">
                <a16:creationId xmlns:a16="http://schemas.microsoft.com/office/drawing/2014/main" id="{390F4ED8-E2D3-4940-A0FB-112183C0C4D1}"/>
              </a:ext>
            </a:extLst>
          </p:cNvPr>
          <p:cNvGraphicFramePr>
            <a:graphicFrameLocks noGrp="1"/>
          </p:cNvGraphicFramePr>
          <p:nvPr>
            <p:ph type="tbl" sz="quarter" idx="13"/>
            <p:extLst>
              <p:ext uri="{D42A27DB-BD31-4B8C-83A1-F6EECF244321}">
                <p14:modId xmlns:p14="http://schemas.microsoft.com/office/powerpoint/2010/main" val="223441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14074189"/>
                    </a:ext>
                  </a:extLst>
                </a:gridCol>
                <a:gridCol w="1316736">
                  <a:extLst>
                    <a:ext uri="{9D8B030D-6E8A-4147-A177-3AD203B41FA5}">
                      <a16:colId xmlns:a16="http://schemas.microsoft.com/office/drawing/2014/main" val="2697849768"/>
                    </a:ext>
                  </a:extLst>
                </a:gridCol>
                <a:gridCol w="1316736">
                  <a:extLst>
                    <a:ext uri="{9D8B030D-6E8A-4147-A177-3AD203B41FA5}">
                      <a16:colId xmlns:a16="http://schemas.microsoft.com/office/drawing/2014/main" val="1546970217"/>
                    </a:ext>
                  </a:extLst>
                </a:gridCol>
                <a:gridCol w="1316736">
                  <a:extLst>
                    <a:ext uri="{9D8B030D-6E8A-4147-A177-3AD203B41FA5}">
                      <a16:colId xmlns:a16="http://schemas.microsoft.com/office/drawing/2014/main" val="1564526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405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16:22:05</a:t>
                      </a:r>
                      <a:r>
                        <a:rPr kumimoji="0" lang="de-DE" sz="1000" b="0" i="0" u="none" strike="noStrike" kern="1200" cap="none" spc="0" normalizeH="0" baseline="0" noProof="0">
                          <a:ln>
                            <a:noFill/>
                          </a:ln>
                          <a:solidFill>
                            <a:prstClr val="black"/>
                          </a:solidFill>
                          <a:effectLst/>
                          <a:uLnTx/>
                          <a:uFillTx/>
                          <a:latin typeface="Calibri"/>
                          <a:ea typeface="+mn-ea"/>
                          <a:cs typeface="+mn-cs"/>
                        </a:rPr>
                        <a:t>
 In Bayern sterben jährlich rund 3.500 Kinder während der Schwangerschaft oder kurz nach der Geburt, so aktuelle Zahlen des Gesundheitsministeriums. Umso wichtiger, dass es Selbsthilfe-Gruppen gibt – wie seit fast einem Jahr etwa in Hof.
.
#Sternenkinder #Schwanger #Geburt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114141</a:t>
                      </a:r>
                    </a:p>
                  </a:txBody>
                  <a:tcPr/>
                </a:tc>
                <a:extLst>
                  <a:ext uri="{0D108BD9-81ED-4DB2-BD59-A6C34878D82A}">
                    <a16:rowId xmlns:a16="http://schemas.microsoft.com/office/drawing/2014/main" val="4204905687"/>
                  </a:ext>
                </a:extLst>
              </a:tr>
            </a:tbl>
          </a:graphicData>
        </a:graphic>
      </p:graphicFrame>
      <p:sp>
        <p:nvSpPr>
          <p:cNvPr id="4" name="Text Placeholder 3">
            <a:extLst>
              <a:ext uri="{FF2B5EF4-FFF2-40B4-BE49-F238E27FC236}">
                <a16:creationId xmlns:a16="http://schemas.microsoft.com/office/drawing/2014/main" id="{BB6B4B33-A688-43AE-BD73-90F6DE82A0BE}"/>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1143452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46274-911D-4AC9-ABA4-0345ACF58C27}"/>
              </a:ext>
            </a:extLst>
          </p:cNvPr>
          <p:cNvSpPr>
            <a:spLocks noGrp="1"/>
          </p:cNvSpPr>
          <p:nvPr>
            <p:ph type="title"/>
          </p:nvPr>
        </p:nvSpPr>
        <p:spPr/>
        <p:txBody>
          <a:bodyPr/>
          <a:lstStyle/>
          <a:p>
            <a:r>
              <a:rPr lang="en-US"/>
              <a:t>Instagram BR-Instagram-Posts - nach Interaktionen (BR24) | BR24 NewsOnly - 19 of 25</a:t>
            </a:r>
          </a:p>
        </p:txBody>
      </p:sp>
      <p:graphicFrame>
        <p:nvGraphicFramePr>
          <p:cNvPr id="5" name="Table Placeholder 4">
            <a:extLst>
              <a:ext uri="{FF2B5EF4-FFF2-40B4-BE49-F238E27FC236}">
                <a16:creationId xmlns:a16="http://schemas.microsoft.com/office/drawing/2014/main" id="{CCB17553-6638-40D6-BF01-D41098D64FD5}"/>
              </a:ext>
            </a:extLst>
          </p:cNvPr>
          <p:cNvGraphicFramePr>
            <a:graphicFrameLocks noGrp="1"/>
          </p:cNvGraphicFramePr>
          <p:nvPr>
            <p:ph type="tbl" sz="quarter" idx="13"/>
            <p:extLst>
              <p:ext uri="{D42A27DB-BD31-4B8C-83A1-F6EECF244321}">
                <p14:modId xmlns:p14="http://schemas.microsoft.com/office/powerpoint/2010/main" val="1566264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23493633"/>
                    </a:ext>
                  </a:extLst>
                </a:gridCol>
                <a:gridCol w="1316736">
                  <a:extLst>
                    <a:ext uri="{9D8B030D-6E8A-4147-A177-3AD203B41FA5}">
                      <a16:colId xmlns:a16="http://schemas.microsoft.com/office/drawing/2014/main" val="377202880"/>
                    </a:ext>
                  </a:extLst>
                </a:gridCol>
                <a:gridCol w="1316736">
                  <a:extLst>
                    <a:ext uri="{9D8B030D-6E8A-4147-A177-3AD203B41FA5}">
                      <a16:colId xmlns:a16="http://schemas.microsoft.com/office/drawing/2014/main" val="660598789"/>
                    </a:ext>
                  </a:extLst>
                </a:gridCol>
                <a:gridCol w="1316736">
                  <a:extLst>
                    <a:ext uri="{9D8B030D-6E8A-4147-A177-3AD203B41FA5}">
                      <a16:colId xmlns:a16="http://schemas.microsoft.com/office/drawing/2014/main" val="2767732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8110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21:01:09</a:t>
                      </a:r>
                      <a:r>
                        <a:rPr kumimoji="0" lang="de-DE" sz="1000" b="0" i="0" u="none" strike="noStrike" kern="1200" cap="none" spc="0" normalizeH="0" baseline="0" noProof="0">
                          <a:ln>
                            <a:noFill/>
                          </a:ln>
                          <a:solidFill>
                            <a:prstClr val="black"/>
                          </a:solidFill>
                          <a:effectLst/>
                          <a:uLnTx/>
                          <a:uFillTx/>
                          <a:latin typeface="Calibri"/>
                          <a:ea typeface="+mn-ea"/>
                          <a:cs typeface="+mn-cs"/>
                        </a:rPr>
                        <a:t>
 "Die 'Große Welle' ist eine Ikone der Kunst, die Interpretation vielschichtig. Im Hintergrund ruht der heilige Berg Fuji, während im Vordergrund eine gewaltige Welle über Fischerbooten zu brechen scheint. Die Darstellung wurde als Verkörperung der Schönheit wie auch der Zerstörungskraft der Natur gedeutet, als Metapher für die Vergänglichkeit menschlichen Lebens sowie als Symbol für das Eindringen des Westens in Japan." So schwärmen die Verantwortlichen bei der Staatsbibliothek in einer Pressemitteilung von ihrer Erwerbung. Es ist der Schluss- und Höhepunkt einer Reihe von Ankäufen von Werken des Künstlers Katsushika Hokusai.
.
Hokusai schuf den Farbholzschnitt "Unter der Welle im Meer vor Kanagawa" - so der eigentliche Titel - in den Jahren 1830/32. Er ist das bekannteste Blatt seiner Holzschnittserie "36 Ansichten des Berges Fuji". Der heilige Berg ist im Hintergrund zu sehen, während im Vordergrund eine gewaltige Welle über Fischerbooten zu brechen droht.
.
Einen niedrigen siebenstelligen Betrag war man bereit dafür zu zahlen, vergleichsweise dennoch eher ein Schnäppchen auf dem internationalen Kunstmarkt. Original-Abzüge japanischer Holzschnitte hätten sich in den letzten Jahren enorm im Preis gesteigert, so Klaus Ceynowa, Generaldirektor der Staatsbibliothek
. 
Das Werk werde ein Highlight der 2025 geplanten Jahresausstellung der Staatsbibliothek sein, die sich der Sammlung japanischer Farbholzschnitte widmen wird. Die japanische Sammlung der Bayerischen Staatsbibliothek umfasst insgesamt rund 90.000 gedruckte Bände, 100 Handschriften und 900 Einblattdrucke.
.
#großewelle #hokusai #kunst #art #bayern #münchen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36152258"/>
                  </a:ext>
                </a:extLst>
              </a:tr>
            </a:tbl>
          </a:graphicData>
        </a:graphic>
      </p:graphicFrame>
      <p:sp>
        <p:nvSpPr>
          <p:cNvPr id="4" name="Text Placeholder 3">
            <a:extLst>
              <a:ext uri="{FF2B5EF4-FFF2-40B4-BE49-F238E27FC236}">
                <a16:creationId xmlns:a16="http://schemas.microsoft.com/office/drawing/2014/main" id="{F0235545-18A3-4EA5-A190-4D2FC5C8C31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5894089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1EA9F-DC30-4DE7-A45A-1C7E0E9EE659}"/>
              </a:ext>
            </a:extLst>
          </p:cNvPr>
          <p:cNvSpPr>
            <a:spLocks noGrp="1"/>
          </p:cNvSpPr>
          <p:nvPr>
            <p:ph type="title"/>
          </p:nvPr>
        </p:nvSpPr>
        <p:spPr/>
        <p:txBody>
          <a:bodyPr/>
          <a:lstStyle/>
          <a:p>
            <a:r>
              <a:rPr lang="en-US"/>
              <a:t>Instagram BR-Instagram-Posts - nach Interaktionen (BR24) | BR24 NewsOnly - 20 of 25</a:t>
            </a:r>
          </a:p>
        </p:txBody>
      </p:sp>
      <p:graphicFrame>
        <p:nvGraphicFramePr>
          <p:cNvPr id="5" name="Table Placeholder 4">
            <a:extLst>
              <a:ext uri="{FF2B5EF4-FFF2-40B4-BE49-F238E27FC236}">
                <a16:creationId xmlns:a16="http://schemas.microsoft.com/office/drawing/2014/main" id="{ED296DE7-3DCA-4663-9C2E-361183B959E3}"/>
              </a:ext>
            </a:extLst>
          </p:cNvPr>
          <p:cNvGraphicFramePr>
            <a:graphicFrameLocks noGrp="1"/>
          </p:cNvGraphicFramePr>
          <p:nvPr>
            <p:ph type="tbl" sz="quarter" idx="13"/>
            <p:extLst>
              <p:ext uri="{D42A27DB-BD31-4B8C-83A1-F6EECF244321}">
                <p14:modId xmlns:p14="http://schemas.microsoft.com/office/powerpoint/2010/main" val="4107455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02499754"/>
                    </a:ext>
                  </a:extLst>
                </a:gridCol>
                <a:gridCol w="1316736">
                  <a:extLst>
                    <a:ext uri="{9D8B030D-6E8A-4147-A177-3AD203B41FA5}">
                      <a16:colId xmlns:a16="http://schemas.microsoft.com/office/drawing/2014/main" val="3859512799"/>
                    </a:ext>
                  </a:extLst>
                </a:gridCol>
                <a:gridCol w="1316736">
                  <a:extLst>
                    <a:ext uri="{9D8B030D-6E8A-4147-A177-3AD203B41FA5}">
                      <a16:colId xmlns:a16="http://schemas.microsoft.com/office/drawing/2014/main" val="2755211355"/>
                    </a:ext>
                  </a:extLst>
                </a:gridCol>
                <a:gridCol w="1316736">
                  <a:extLst>
                    <a:ext uri="{9D8B030D-6E8A-4147-A177-3AD203B41FA5}">
                      <a16:colId xmlns:a16="http://schemas.microsoft.com/office/drawing/2014/main" val="212655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48738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11:21:07</a:t>
                      </a:r>
                      <a:r>
                        <a:rPr kumimoji="0" lang="de-DE" sz="1000" b="0" i="0" u="none" strike="noStrike" kern="1200" cap="none" spc="0" normalizeH="0" baseline="0" noProof="0">
                          <a:ln>
                            <a:noFill/>
                          </a:ln>
                          <a:solidFill>
                            <a:prstClr val="black"/>
                          </a:solidFill>
                          <a:effectLst/>
                          <a:uLnTx/>
                          <a:uFillTx/>
                          <a:latin typeface="Calibri"/>
                          <a:ea typeface="+mn-ea"/>
                          <a:cs typeface="+mn-cs"/>
                        </a:rPr>
                        <a:t>
 "Irgendwann nach 24 Uhr fährt der letzte Zug und nach 4 Uhr kommt schon wieder der erste. Entsprechend kurz ist die Nacht“, sagt eine Anwohnerin. Es ist nicht der eigentliche Lärm, den die Züge beim Vorbeifahren von sich geben, der die Bürger stört. 
.
Seit einigen Wochen stoßen die Züge einen lauten Signalton aus, wenn sie sich dem Bahnübergang in Gerlenhofen nähern. Bei einer Unterschriftenaktion haben inzwischen rund 600 Menschen einen Appell unterzeichnet.
.
Der schrille Warnton hat einen Grund. Denn in den vergangenen Jahren ereigneten sich am unbeschrankten Bahnübergang in Gerlenhofen gleich drei tödliche Unfälle. Ein Umbau des Bahnübergangs an der St. Wolfgang Straße war eigentlich schon vor neun Jahren angedacht, doch weil sich zwischenzeitlich Vorgaben geändert hatten, wurde noch einmal neu geplant. 
.
Bis Ende 2025 soll der Übergang mit einer Schranke nun verkehrssicher umgebaut werden. Eine Reihe von Untersuchungen, etwa hinsichtlich der Einflüsse auf Verkehr oder Umwelt, sind vorgeschrieben und erklären aus Sicht der Stadt Neu-Ulm die lange Bauzeit.
.
Etwa alle fünfzehn Minuten fährt ein Zug vorbei, mancher pfeift nur kurz, andere dagegen mehrere Sekunden lang. Die Bahn hatte Ende Juni entschieden, in 300 Meter Entfernung zum Bahnübergang sogenannte Pfeiftafeln aufzustellen. An dieser Stelle soll der Lokführer das Warnsignal abgeben.
.
Die Möglichkeit einer geräuschärmeren Variante sieht die Bahn nicht. Eine mögliche Alternative würde hingegen den Signalton verlängern und den Zustand noch verschlimmern.
.
Auch die Forderung der Stadt, vor Ort einen Sicherungsposten aufzustellen, lehnt die Bahn ab.
.
Eine deutlich sinnvollere Variante erscheint der Bahn, den Übergang zeitweilig ganz schließen zu lassen, bis er entsprechend erneuert wurde.
.
Keine einfache Entscheidung, die der Ferienausschuss der Stadt Neu-Ulm jetzt treffen soll. Zur Auswahl stehen laut Vorschlag der Verwaltung zwei Alternativen: Entweder eine Schließung des unbeschrankten Übergangs abzulehnen und den Pfeifton der Züge bis zum geplanten Umbau 2025 beizubehalten. Oder Alternative zwei: Den Bahnübergang schließen und den Pfeifton wieder außer Betrieb zu nehmen.
.
#NeuUlm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51547155"/>
                  </a:ext>
                </a:extLst>
              </a:tr>
            </a:tbl>
          </a:graphicData>
        </a:graphic>
      </p:graphicFrame>
      <p:sp>
        <p:nvSpPr>
          <p:cNvPr id="4" name="Text Placeholder 3">
            <a:extLst>
              <a:ext uri="{FF2B5EF4-FFF2-40B4-BE49-F238E27FC236}">
                <a16:creationId xmlns:a16="http://schemas.microsoft.com/office/drawing/2014/main" id="{883002F0-CF42-413F-B4CB-DD4CDE08F17B}"/>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9877040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ADB2F-895A-4389-8EFE-223A9EF07C5D}"/>
              </a:ext>
            </a:extLst>
          </p:cNvPr>
          <p:cNvSpPr>
            <a:spLocks noGrp="1"/>
          </p:cNvSpPr>
          <p:nvPr>
            <p:ph type="title"/>
          </p:nvPr>
        </p:nvSpPr>
        <p:spPr/>
        <p:txBody>
          <a:bodyPr/>
          <a:lstStyle/>
          <a:p>
            <a:r>
              <a:rPr lang="en-US"/>
              <a:t>Instagram BR-Instagram-Posts - nach Interaktionen (BR24) | BR24 NewsOnly - 21 of 25</a:t>
            </a:r>
          </a:p>
        </p:txBody>
      </p:sp>
      <p:graphicFrame>
        <p:nvGraphicFramePr>
          <p:cNvPr id="5" name="Table Placeholder 4">
            <a:extLst>
              <a:ext uri="{FF2B5EF4-FFF2-40B4-BE49-F238E27FC236}">
                <a16:creationId xmlns:a16="http://schemas.microsoft.com/office/drawing/2014/main" id="{59FE04F7-DCC1-4C88-9279-2065E20C4CD2}"/>
              </a:ext>
            </a:extLst>
          </p:cNvPr>
          <p:cNvGraphicFramePr>
            <a:graphicFrameLocks noGrp="1"/>
          </p:cNvGraphicFramePr>
          <p:nvPr>
            <p:ph type="tbl" sz="quarter" idx="13"/>
            <p:extLst>
              <p:ext uri="{D42A27DB-BD31-4B8C-83A1-F6EECF244321}">
                <p14:modId xmlns:p14="http://schemas.microsoft.com/office/powerpoint/2010/main" val="2975975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00552229"/>
                    </a:ext>
                  </a:extLst>
                </a:gridCol>
                <a:gridCol w="1316736">
                  <a:extLst>
                    <a:ext uri="{9D8B030D-6E8A-4147-A177-3AD203B41FA5}">
                      <a16:colId xmlns:a16="http://schemas.microsoft.com/office/drawing/2014/main" val="3439334087"/>
                    </a:ext>
                  </a:extLst>
                </a:gridCol>
                <a:gridCol w="1316736">
                  <a:extLst>
                    <a:ext uri="{9D8B030D-6E8A-4147-A177-3AD203B41FA5}">
                      <a16:colId xmlns:a16="http://schemas.microsoft.com/office/drawing/2014/main" val="4070454478"/>
                    </a:ext>
                  </a:extLst>
                </a:gridCol>
                <a:gridCol w="1316736">
                  <a:extLst>
                    <a:ext uri="{9D8B030D-6E8A-4147-A177-3AD203B41FA5}">
                      <a16:colId xmlns:a16="http://schemas.microsoft.com/office/drawing/2014/main" val="2926099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0695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19:32:22</a:t>
                      </a:r>
                      <a:r>
                        <a:rPr kumimoji="0" lang="de-DE" sz="1000" b="0" i="0" u="none" strike="noStrike" kern="1200" cap="none" spc="0" normalizeH="0" baseline="0" noProof="0">
                          <a:ln>
                            <a:noFill/>
                          </a:ln>
                          <a:solidFill>
                            <a:prstClr val="black"/>
                          </a:solidFill>
                          <a:effectLst/>
                          <a:uLnTx/>
                          <a:uFillTx/>
                          <a:latin typeface="Calibri"/>
                          <a:ea typeface="+mn-ea"/>
                          <a:cs typeface="+mn-cs"/>
                        </a:rPr>
                        <a:t>
 Die Unwetter am Wochenende haben in Oberbayern und Schwaben zum Teil verheerende Schäden angerichtet. Besonders schlimm traf es die Gemeinden Bad Bayersoien. Der Landkreis Garmisch-Partenkirchen hat den Katastrophenfall ausgerufen. Hilfe aus vielen Regionen in Bayern war schnell organisiert. Trotzdem sitzt der Schock vor Ort tief.
.
"Wir haben im Dorf knapp 400 Häuser. Davon sind bestimmt 370 betroffen. Teilweise ist auf den Dächern kein Dachziegel mehr ganz", sagt die Bürgermeisterin von Bad Bayersoien, Gisela Kieweg. Autos, die nicht in Carports oder Garagen standen, seien durchweg beschädigt - das geht bis zum Totalschaden. Auch am Montag galt in der Region der Katastrophenfall.
. 
Am Dienstag will sich Ministerpräsident Markus Söder (CSU) ein Bild von der Lage machen. In Bad Bayersoien und Benediktbeuern will er mit kommunalen Vertretern und Einsatzkräften sprechen.
#bayern #br24 #hagel #unwetter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90932</a:t>
                      </a:r>
                    </a:p>
                  </a:txBody>
                  <a:tcPr/>
                </a:tc>
                <a:extLst>
                  <a:ext uri="{0D108BD9-81ED-4DB2-BD59-A6C34878D82A}">
                    <a16:rowId xmlns:a16="http://schemas.microsoft.com/office/drawing/2014/main" val="212328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15:05:35</a:t>
                      </a:r>
                      <a:r>
                        <a:rPr kumimoji="0" lang="de-DE" sz="1000" b="0" i="0" u="none" strike="noStrike" kern="1200" cap="none" spc="0" normalizeH="0" baseline="0" noProof="0">
                          <a:ln>
                            <a:noFill/>
                          </a:ln>
                          <a:solidFill>
                            <a:prstClr val="black"/>
                          </a:solidFill>
                          <a:effectLst/>
                          <a:uLnTx/>
                          <a:uFillTx/>
                          <a:latin typeface="Calibri"/>
                          <a:ea typeface="+mn-ea"/>
                          <a:cs typeface="+mn-cs"/>
                        </a:rPr>
                        <a:t>
 Mit ihren angekündigten Protesten hat die "Letzte Generation" den Verkehr in der Münchner Innenstadt am Morgen teilweise zum Erliegen gebracht. Mittlerweile sind viele Blockaden aufgelöst.
.
#LetzteGeneration #München #Bayern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115419</a:t>
                      </a:r>
                    </a:p>
                  </a:txBody>
                  <a:tcPr/>
                </a:tc>
                <a:extLst>
                  <a:ext uri="{0D108BD9-81ED-4DB2-BD59-A6C34878D82A}">
                    <a16:rowId xmlns:a16="http://schemas.microsoft.com/office/drawing/2014/main" val="254514943"/>
                  </a:ext>
                </a:extLst>
              </a:tr>
            </a:tbl>
          </a:graphicData>
        </a:graphic>
      </p:graphicFrame>
      <p:sp>
        <p:nvSpPr>
          <p:cNvPr id="4" name="Text Placeholder 3">
            <a:extLst>
              <a:ext uri="{FF2B5EF4-FFF2-40B4-BE49-F238E27FC236}">
                <a16:creationId xmlns:a16="http://schemas.microsoft.com/office/drawing/2014/main" id="{C34B20FA-DDD2-4F6D-97F1-ED2B08E6BAA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4007030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CD684-B450-413B-9B9F-3B6178F0881E}"/>
              </a:ext>
            </a:extLst>
          </p:cNvPr>
          <p:cNvSpPr>
            <a:spLocks noGrp="1"/>
          </p:cNvSpPr>
          <p:nvPr>
            <p:ph type="title"/>
          </p:nvPr>
        </p:nvSpPr>
        <p:spPr/>
        <p:txBody>
          <a:bodyPr/>
          <a:lstStyle/>
          <a:p>
            <a:r>
              <a:rPr lang="en-US"/>
              <a:t>Instagram BR-Instagram-Posts - nach Interaktionen (BR24) | BR24 NewsOnly - 22 of 25</a:t>
            </a:r>
          </a:p>
        </p:txBody>
      </p:sp>
      <p:graphicFrame>
        <p:nvGraphicFramePr>
          <p:cNvPr id="5" name="Table Placeholder 4">
            <a:extLst>
              <a:ext uri="{FF2B5EF4-FFF2-40B4-BE49-F238E27FC236}">
                <a16:creationId xmlns:a16="http://schemas.microsoft.com/office/drawing/2014/main" id="{BC6F397F-41A7-4D99-9774-9741A8864685}"/>
              </a:ext>
            </a:extLst>
          </p:cNvPr>
          <p:cNvGraphicFramePr>
            <a:graphicFrameLocks noGrp="1"/>
          </p:cNvGraphicFramePr>
          <p:nvPr>
            <p:ph type="tbl" sz="quarter" idx="13"/>
            <p:extLst>
              <p:ext uri="{D42A27DB-BD31-4B8C-83A1-F6EECF244321}">
                <p14:modId xmlns:p14="http://schemas.microsoft.com/office/powerpoint/2010/main" val="2237972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3446688"/>
                    </a:ext>
                  </a:extLst>
                </a:gridCol>
                <a:gridCol w="1316736">
                  <a:extLst>
                    <a:ext uri="{9D8B030D-6E8A-4147-A177-3AD203B41FA5}">
                      <a16:colId xmlns:a16="http://schemas.microsoft.com/office/drawing/2014/main" val="1091208443"/>
                    </a:ext>
                  </a:extLst>
                </a:gridCol>
                <a:gridCol w="1316736">
                  <a:extLst>
                    <a:ext uri="{9D8B030D-6E8A-4147-A177-3AD203B41FA5}">
                      <a16:colId xmlns:a16="http://schemas.microsoft.com/office/drawing/2014/main" val="2721577287"/>
                    </a:ext>
                  </a:extLst>
                </a:gridCol>
                <a:gridCol w="1316736">
                  <a:extLst>
                    <a:ext uri="{9D8B030D-6E8A-4147-A177-3AD203B41FA5}">
                      <a16:colId xmlns:a16="http://schemas.microsoft.com/office/drawing/2014/main" val="514190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6407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11:10:06</a:t>
                      </a:r>
                      <a:r>
                        <a:rPr kumimoji="0" lang="de-DE" sz="1000" b="0" i="0" u="none" strike="noStrike" kern="1200" cap="none" spc="0" normalizeH="0" baseline="0" noProof="0">
                          <a:ln>
                            <a:noFill/>
                          </a:ln>
                          <a:solidFill>
                            <a:prstClr val="black"/>
                          </a:solidFill>
                          <a:effectLst/>
                          <a:uLnTx/>
                          <a:uFillTx/>
                          <a:latin typeface="Calibri"/>
                          <a:ea typeface="+mn-ea"/>
                          <a:cs typeface="+mn-cs"/>
                        </a:rPr>
                        <a:t>
 Die Stadt will Münchner Mietern helfen, ihr Wohnhaus selbst zu kaufen. Der Ferienausschuss des Stadtrats hat den Weg für ein entsprechendes Pilotprojekt geebnet. 
.
Konkret geht es um ein denkmalgeschütztes Gebäude mit 13 Wohnungen und drei Läden an der Wörthstraße in Haidhausen. Nachdem bekannt geworden war, dass es zum Verkauf steht, wuchs die Angst vor möglichen Luxussanierungen und Mieterhöhungen oder Entmietungen. 
.
Schließlich beschloss die Mietergemeinschaft, das Haus über einen Verein teilweise selbst zu erwerben und als Mietshaus zu erhalten. Fünf Millionen Euro braucht sie dafür. Nun hat der Feriensenat entschieden, dass die Stadt mit einem Kredit hilft. Im Gegenzug bekommt sie für 80 Jahre Belegrechte, die sie immer, wenn es einen Mieterwechsel gibt, nutzen kann.
.
Außerdem wird garantiert, dass die Mieten zehn Prozent unter dem Mietspiegel bleiben. Der Beschluss geht auf einen Antrag der grün-roten Rathauskoalition zurück, in dem die Stadt aufgefordert worden war, ein Modell zu entwickeln, mit dem eine solche Förderung möglich wird.
.
Das Pilotprojekt und damit das Kreditangebot gelten nicht nur im Fall der Wörthstraße 8, sondern auch für andere Vermieter, die bereit sind, bezahlbaren Wohnraum an Haushalte zu vergeben, die ihnen vom Wohnungsamt vorgeschlagen werden. 
.
#BR24 #Bayern #Mieten #Wohnen #München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8692123"/>
                  </a:ext>
                </a:extLst>
              </a:tr>
            </a:tbl>
          </a:graphicData>
        </a:graphic>
      </p:graphicFrame>
      <p:sp>
        <p:nvSpPr>
          <p:cNvPr id="4" name="Text Placeholder 3">
            <a:extLst>
              <a:ext uri="{FF2B5EF4-FFF2-40B4-BE49-F238E27FC236}">
                <a16:creationId xmlns:a16="http://schemas.microsoft.com/office/drawing/2014/main" id="{F5FA3779-3153-4D8A-AE64-35136221CBAA}"/>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6487730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49849-2C37-4FA2-8E9F-FB8F6D480877}"/>
              </a:ext>
            </a:extLst>
          </p:cNvPr>
          <p:cNvSpPr>
            <a:spLocks noGrp="1"/>
          </p:cNvSpPr>
          <p:nvPr>
            <p:ph type="title"/>
          </p:nvPr>
        </p:nvSpPr>
        <p:spPr/>
        <p:txBody>
          <a:bodyPr/>
          <a:lstStyle/>
          <a:p>
            <a:r>
              <a:rPr lang="en-US"/>
              <a:t>Instagram BR-Instagram-Posts - nach Interaktionen (BR24) | BR24 NewsOnly - 23 of 25</a:t>
            </a:r>
          </a:p>
        </p:txBody>
      </p:sp>
      <p:graphicFrame>
        <p:nvGraphicFramePr>
          <p:cNvPr id="5" name="Table Placeholder 4">
            <a:extLst>
              <a:ext uri="{FF2B5EF4-FFF2-40B4-BE49-F238E27FC236}">
                <a16:creationId xmlns:a16="http://schemas.microsoft.com/office/drawing/2014/main" id="{DDA5E1CB-BEA5-48BD-97A8-09AB19CF015A}"/>
              </a:ext>
            </a:extLst>
          </p:cNvPr>
          <p:cNvGraphicFramePr>
            <a:graphicFrameLocks noGrp="1"/>
          </p:cNvGraphicFramePr>
          <p:nvPr>
            <p:ph type="tbl" sz="quarter" idx="13"/>
            <p:extLst>
              <p:ext uri="{D42A27DB-BD31-4B8C-83A1-F6EECF244321}">
                <p14:modId xmlns:p14="http://schemas.microsoft.com/office/powerpoint/2010/main" val="1064873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01038742"/>
                    </a:ext>
                  </a:extLst>
                </a:gridCol>
                <a:gridCol w="1316736">
                  <a:extLst>
                    <a:ext uri="{9D8B030D-6E8A-4147-A177-3AD203B41FA5}">
                      <a16:colId xmlns:a16="http://schemas.microsoft.com/office/drawing/2014/main" val="124399438"/>
                    </a:ext>
                  </a:extLst>
                </a:gridCol>
                <a:gridCol w="1316736">
                  <a:extLst>
                    <a:ext uri="{9D8B030D-6E8A-4147-A177-3AD203B41FA5}">
                      <a16:colId xmlns:a16="http://schemas.microsoft.com/office/drawing/2014/main" val="3387182203"/>
                    </a:ext>
                  </a:extLst>
                </a:gridCol>
                <a:gridCol w="1316736">
                  <a:extLst>
                    <a:ext uri="{9D8B030D-6E8A-4147-A177-3AD203B41FA5}">
                      <a16:colId xmlns:a16="http://schemas.microsoft.com/office/drawing/2014/main" val="43856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965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17:57:07</a:t>
                      </a:r>
                      <a:r>
                        <a:rPr kumimoji="0" lang="de-DE" sz="1000" b="0" i="0" u="none" strike="noStrike" kern="1200" cap="none" spc="0" normalizeH="0" baseline="0" noProof="0">
                          <a:ln>
                            <a:noFill/>
                          </a:ln>
                          <a:solidFill>
                            <a:prstClr val="black"/>
                          </a:solidFill>
                          <a:effectLst/>
                          <a:uLnTx/>
                          <a:uFillTx/>
                          <a:latin typeface="Calibri"/>
                          <a:ea typeface="+mn-ea"/>
                          <a:cs typeface="+mn-cs"/>
                        </a:rPr>
                        <a:t>
 Einmal pro Woche brodelt es in Riemerling bei München für einen guten Zweck: und zwar in Kochtöpfen. Etwa 30 Frauen kochen ehrenamtlich in einer Vormittags- und einer Nachmittagsschicht Früchte ein. Der Erlös kommt obdachlosen Frauen zugute. Vor sechs Jahren hatte die langjährige Projektleiterin der Arbeiterwohlfahrt, Helene Nestler aus Ottobrunn, die Idee für dieses Projekt. Seitdem hat der Verein rund 175.000 Euro erwirtschaftet.
.
Rund 100 Kilogramm Obst landen jeden Dienstag beim Riemerlinger Verein "Mammalade für Karla". "Karla" ist ein Frauen-Obdachlosenheim in der Münchner Karlstraße. Aus den Früchte entstehen verschiedene Sorten Konfitüre, 500 Gläser jede Woche. Der Clou: Es handelt sich um Obst, das im Supermarkt nicht mehr verkauft werden kann, trotzdem aber zu schade zum Wegwerfen ist.
.
Die Teammitglieder kommen gerne, auch weil ihnen die Arbeit im Verein Spaß macht und sie die Gesellschaft schätzen. "Wir sind eine tolle Truppe und wir haben das doppelt gute Gefühl, weil wir das Obst retten und damit etwas Gutes tun und obdachlose Frauen unterstützen", sagt Claudia Bach vom Verein "Mammalade für Karla".
.
Das überreife Obst wird erst sortiert, gewaschen, geschnitten, püriert, eingekocht und schließlich abgefüllt. Oft ist die Marmelade ein Mix aus zwei bis drei Obstsorten - beispielweise ein Mango-Erdbeer-Aufstrich. Denn für eine einzelne Geschmacksrichtung reichen die Früchte meist nicht. Seit 2016 hat der Verein auf diese Weise rund 11.500 Kilo Obst gerettet und mit dem Erlös obdachlosen Frauen geholfen.
.
Die Marmelade kostet weniger als drei Euro, damit ihn sich möglichst jede und jeder leisten kann. Sie wird nicht nur auf den umliegenden Wochenmärkten verkauft, sondern auch an die Münchner Staatskanzlei geliefert, wo der Fruchtaufstrich nicht nur gerne gegessen wird, sondern "Mammalade für Karla" auch die Einmachgläser lagern darf.
.
#BR24 #Bayern #Obdachlosigkeit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53053629"/>
                  </a:ext>
                </a:extLst>
              </a:tr>
            </a:tbl>
          </a:graphicData>
        </a:graphic>
      </p:graphicFrame>
      <p:sp>
        <p:nvSpPr>
          <p:cNvPr id="4" name="Text Placeholder 3">
            <a:extLst>
              <a:ext uri="{FF2B5EF4-FFF2-40B4-BE49-F238E27FC236}">
                <a16:creationId xmlns:a16="http://schemas.microsoft.com/office/drawing/2014/main" id="{CE59538D-B2BB-4C5F-9BFD-47D2FE474CA5}"/>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8838875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4730-5AC0-44CE-AA92-F9EA4ACE28E1}"/>
              </a:ext>
            </a:extLst>
          </p:cNvPr>
          <p:cNvSpPr>
            <a:spLocks noGrp="1"/>
          </p:cNvSpPr>
          <p:nvPr>
            <p:ph type="title"/>
          </p:nvPr>
        </p:nvSpPr>
        <p:spPr/>
        <p:txBody>
          <a:bodyPr/>
          <a:lstStyle/>
          <a:p>
            <a:r>
              <a:rPr lang="en-US"/>
              <a:t>Instagram BR-Instagram-Posts - nach Interaktionen (BR24) | BR24 NewsOnly - 24 of 25</a:t>
            </a:r>
          </a:p>
        </p:txBody>
      </p:sp>
      <p:graphicFrame>
        <p:nvGraphicFramePr>
          <p:cNvPr id="5" name="Table Placeholder 4">
            <a:extLst>
              <a:ext uri="{FF2B5EF4-FFF2-40B4-BE49-F238E27FC236}">
                <a16:creationId xmlns:a16="http://schemas.microsoft.com/office/drawing/2014/main" id="{7B4AD645-C33D-4EEF-A768-33C80B3E3D74}"/>
              </a:ext>
            </a:extLst>
          </p:cNvPr>
          <p:cNvGraphicFramePr>
            <a:graphicFrameLocks noGrp="1"/>
          </p:cNvGraphicFramePr>
          <p:nvPr>
            <p:ph type="tbl" sz="quarter" idx="13"/>
            <p:extLst>
              <p:ext uri="{D42A27DB-BD31-4B8C-83A1-F6EECF244321}">
                <p14:modId xmlns:p14="http://schemas.microsoft.com/office/powerpoint/2010/main" val="138851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18071398"/>
                    </a:ext>
                  </a:extLst>
                </a:gridCol>
                <a:gridCol w="1316736">
                  <a:extLst>
                    <a:ext uri="{9D8B030D-6E8A-4147-A177-3AD203B41FA5}">
                      <a16:colId xmlns:a16="http://schemas.microsoft.com/office/drawing/2014/main" val="812872613"/>
                    </a:ext>
                  </a:extLst>
                </a:gridCol>
                <a:gridCol w="1316736">
                  <a:extLst>
                    <a:ext uri="{9D8B030D-6E8A-4147-A177-3AD203B41FA5}">
                      <a16:colId xmlns:a16="http://schemas.microsoft.com/office/drawing/2014/main" val="2827498685"/>
                    </a:ext>
                  </a:extLst>
                </a:gridCol>
                <a:gridCol w="1316736">
                  <a:extLst>
                    <a:ext uri="{9D8B030D-6E8A-4147-A177-3AD203B41FA5}">
                      <a16:colId xmlns:a16="http://schemas.microsoft.com/office/drawing/2014/main" val="531120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1760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10:01:09</a:t>
                      </a:r>
                      <a:r>
                        <a:rPr kumimoji="0" lang="de-DE" sz="1000" b="0" i="0" u="none" strike="noStrike" kern="1200" cap="none" spc="0" normalizeH="0" baseline="0" noProof="0">
                          <a:ln>
                            <a:noFill/>
                          </a:ln>
                          <a:solidFill>
                            <a:prstClr val="black"/>
                          </a:solidFill>
                          <a:effectLst/>
                          <a:uLnTx/>
                          <a:uFillTx/>
                          <a:latin typeface="Calibri"/>
                          <a:ea typeface="+mn-ea"/>
                          <a:cs typeface="+mn-cs"/>
                        </a:rPr>
                        <a:t>
 Rund 980.000 Autofahrer in Bayern werden in der Haftpflichtversicherung im kommenden Jahr günstiger eingestuft. 
.
Der Gesamtverband der Deutschen Versicherungswirtschaft (GDV) hat sich angeschaut, wo Autofahrer besonders viele und teure Schäden verursachen und wo es eher selten kracht. Daraus ergeben sich für 15 der 97 bayerischen Kfz-Zulassungsbezirke bessere Einstufungen, unter anderem für Landshut, Regensburg und die Landkreise Bayreuth und Rosenheim, teilte der GDV mit.
.
Für 620.000 Autofahrer in 10 Bezirken steigt die Regionalklasse dagegen, unter anderem in Neu-Ulm, Fürth und Aschaffenburg. "Die beste Schadensbilanz erreichten Autofahrer in Lichtenfels, in Augsburg war die Schadenbilanz am schlechtesten."
.
Die Regionalklassen spiegeln die Schadenbilanz der 412 deutschen Zulassungsbezirke wider und werden einmal im Jahr vom GDV berechnet. Entscheidend ist dabei nicht der Unfallort, sondern der Wohnort des Fahrzeughalters. Die Regionalstatistik können Versicherungsunternehmen ab sofort für Neuverträge und ab dem nächsten Versicherungsjahr für bestehende Verträge anwenden.
.
#BR24 #Bayern #Mobilität #Auto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6143096"/>
                  </a:ext>
                </a:extLst>
              </a:tr>
            </a:tbl>
          </a:graphicData>
        </a:graphic>
      </p:graphicFrame>
      <p:sp>
        <p:nvSpPr>
          <p:cNvPr id="4" name="Text Placeholder 3">
            <a:extLst>
              <a:ext uri="{FF2B5EF4-FFF2-40B4-BE49-F238E27FC236}">
                <a16:creationId xmlns:a16="http://schemas.microsoft.com/office/drawing/2014/main" id="{B977C223-8069-4309-AA50-C3F308CEDF4B}"/>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9408617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4219B-1928-4177-A838-5B6786F7F8BB}"/>
              </a:ext>
            </a:extLst>
          </p:cNvPr>
          <p:cNvSpPr>
            <a:spLocks noGrp="1"/>
          </p:cNvSpPr>
          <p:nvPr>
            <p:ph type="title"/>
          </p:nvPr>
        </p:nvSpPr>
        <p:spPr/>
        <p:txBody>
          <a:bodyPr/>
          <a:lstStyle/>
          <a:p>
            <a:r>
              <a:rPr lang="en-US"/>
              <a:t>Instagram BR-Instagram-Posts - nach Interaktionen (BR24) | BR24 NewsOnly - 25 of 25</a:t>
            </a:r>
          </a:p>
        </p:txBody>
      </p:sp>
      <p:graphicFrame>
        <p:nvGraphicFramePr>
          <p:cNvPr id="5" name="Table Placeholder 4">
            <a:extLst>
              <a:ext uri="{FF2B5EF4-FFF2-40B4-BE49-F238E27FC236}">
                <a16:creationId xmlns:a16="http://schemas.microsoft.com/office/drawing/2014/main" id="{C68A3C57-080E-49E7-89CF-6D258D69A174}"/>
              </a:ext>
            </a:extLst>
          </p:cNvPr>
          <p:cNvGraphicFramePr>
            <a:graphicFrameLocks noGrp="1"/>
          </p:cNvGraphicFramePr>
          <p:nvPr>
            <p:ph type="tbl" sz="quarter" idx="13"/>
            <p:extLst>
              <p:ext uri="{D42A27DB-BD31-4B8C-83A1-F6EECF244321}">
                <p14:modId xmlns:p14="http://schemas.microsoft.com/office/powerpoint/2010/main" val="123931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6768338"/>
                    </a:ext>
                  </a:extLst>
                </a:gridCol>
                <a:gridCol w="1316736">
                  <a:extLst>
                    <a:ext uri="{9D8B030D-6E8A-4147-A177-3AD203B41FA5}">
                      <a16:colId xmlns:a16="http://schemas.microsoft.com/office/drawing/2014/main" val="549614698"/>
                    </a:ext>
                  </a:extLst>
                </a:gridCol>
                <a:gridCol w="1316736">
                  <a:extLst>
                    <a:ext uri="{9D8B030D-6E8A-4147-A177-3AD203B41FA5}">
                      <a16:colId xmlns:a16="http://schemas.microsoft.com/office/drawing/2014/main" val="3151323589"/>
                    </a:ext>
                  </a:extLst>
                </a:gridCol>
                <a:gridCol w="1316736">
                  <a:extLst>
                    <a:ext uri="{9D8B030D-6E8A-4147-A177-3AD203B41FA5}">
                      <a16:colId xmlns:a16="http://schemas.microsoft.com/office/drawing/2014/main" val="3952177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0620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14:01:07</a:t>
                      </a:r>
                      <a:r>
                        <a:rPr kumimoji="0" lang="de-DE" sz="1000" b="0" i="0" u="none" strike="noStrike" kern="1200" cap="none" spc="0" normalizeH="0" baseline="0" noProof="0">
                          <a:ln>
                            <a:noFill/>
                          </a:ln>
                          <a:solidFill>
                            <a:prstClr val="black"/>
                          </a:solidFill>
                          <a:effectLst/>
                          <a:uLnTx/>
                          <a:uFillTx/>
                          <a:latin typeface="Calibri"/>
                          <a:ea typeface="+mn-ea"/>
                          <a:cs typeface="+mn-cs"/>
                        </a:rPr>
                        <a:t>
 Eine Allgemeinverfügung der Stadt München zur "präventiven Gefahrenabwehr" untersagt künftig Klimaproteste, die auf den Routen der Einsatz- und Rettungsfahrzeuge stattfinden. Das teilte die Stadtverwaltung mit. Verboten sind demnach Proteste, die nicht beim Kreisverwaltungsreferat angezeigt werden und bei denen sich Teilnehmende auf der Fahrbahn festkleben.
.
Konkret betrifft das rund 330 Straßen und Plätze, ebenso Autobahnen inklusive der Autobahnschilderbrücken. Bei Verstößen droht eine Geldbuße bis zu 3.000 Euro. Die Verfügung trat am Freitag um 12.00 Uhr in Kraft und gilt bis zum Ende des 12. September. Das entspreche dem von der Letzten Generation angekündigten Ende ihres Protests in München, hieß es von der Stadt.
.
Der Grund für die Entscheidung: Während der gestrigen Klimaproteste sind den Angaben nach auch zwei Rettungsfahrzeuge in den durch Blockadeaktionen verursachten Rückstaus steckengeblieben. 
.
Bei der Analyse der Ereignisse sei man zu dem Schluss gekommen, dass die von den Aktivisten "zwar theoretisch räumbare Rettungsgasse" in der Praxis nicht wie gewünscht funktioniere. Blockaden auf Hauptverkehrsadern könnten demnach so massive Rückstauungen verursachen, "dass Rettungsfahrzeuge teilweise feststecken und erst gar nicht bis zur Rettungsgasse durchkommen".
.
Die Stadt verweist zudem auf die gesetzliche festgelegte Zeit, die Rettungsfahrzeug bis zum Einsatzort brauchen dürfen. Diese könnten durch die Blockadeaktionen nicht eingehalten werden, so dass "Leib und Leben Dritter" gefährdet würden.
.
Die Stadt reagiert damit darauf, dass München das neue Zentrum der derzeitigen Protestaktionen von Klimaaktivisten der "Letzten Generation" ist. Auch am Freitag kam es in der Landeshauptstadt zu Störungen im Straßenverkehr.
.
Mitglieder der "Letzten Generation" blockierten am Vormittag zweimal eine Kreuzung am Mittleren Ring. Dabei handelt es sich um die Kreuzung Trappentreustraße Richtung Landsberger Straße. Nach Angaben eines Polizeisprechers klebten sich an der Stelle fünf bis sechs Personen auf der Fahrbahn fest.
.
#LetzteGeneration #Teilverbot #BR24 #München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40663508"/>
                  </a:ext>
                </a:extLst>
              </a:tr>
            </a:tbl>
          </a:graphicData>
        </a:graphic>
      </p:graphicFrame>
      <p:sp>
        <p:nvSpPr>
          <p:cNvPr id="4" name="Text Placeholder 3">
            <a:extLst>
              <a:ext uri="{FF2B5EF4-FFF2-40B4-BE49-F238E27FC236}">
                <a16:creationId xmlns:a16="http://schemas.microsoft.com/office/drawing/2014/main" id="{48DF375A-2FBF-4B93-B20E-2F540B7B71AF}"/>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1381965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0708B-C236-4AB8-A913-4A585443D496}"/>
              </a:ext>
            </a:extLst>
          </p:cNvPr>
          <p:cNvSpPr>
            <a:spLocks noGrp="1"/>
          </p:cNvSpPr>
          <p:nvPr>
            <p:ph type="title"/>
          </p:nvPr>
        </p:nvSpPr>
        <p:spPr/>
        <p:txBody>
          <a:bodyPr/>
          <a:lstStyle/>
          <a:p>
            <a:r>
              <a:rPr lang="de-DE"/>
              <a:t>Twitter Twitter: Profil-Überblick- nach Followern (PB Politik+Wirtschaft) | PB Politik+Wirtschaft</a:t>
            </a:r>
            <a:endParaRPr lang="en-US"/>
          </a:p>
        </p:txBody>
      </p:sp>
      <p:graphicFrame>
        <p:nvGraphicFramePr>
          <p:cNvPr id="5" name="Table Placeholder 4">
            <a:extLst>
              <a:ext uri="{FF2B5EF4-FFF2-40B4-BE49-F238E27FC236}">
                <a16:creationId xmlns:a16="http://schemas.microsoft.com/office/drawing/2014/main" id="{DD2E296D-BD08-406C-9D64-D94C479B93FC}"/>
              </a:ext>
            </a:extLst>
          </p:cNvPr>
          <p:cNvGraphicFramePr>
            <a:graphicFrameLocks noGrp="1"/>
          </p:cNvGraphicFramePr>
          <p:nvPr>
            <p:ph type="tbl" sz="quarter" idx="13"/>
            <p:extLst>
              <p:ext uri="{D42A27DB-BD31-4B8C-83A1-F6EECF244321}">
                <p14:modId xmlns:p14="http://schemas.microsoft.com/office/powerpoint/2010/main" val="687342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3779846"/>
                    </a:ext>
                  </a:extLst>
                </a:gridCol>
                <a:gridCol w="987552">
                  <a:extLst>
                    <a:ext uri="{9D8B030D-6E8A-4147-A177-3AD203B41FA5}">
                      <a16:colId xmlns:a16="http://schemas.microsoft.com/office/drawing/2014/main" val="2456752712"/>
                    </a:ext>
                  </a:extLst>
                </a:gridCol>
                <a:gridCol w="987552">
                  <a:extLst>
                    <a:ext uri="{9D8B030D-6E8A-4147-A177-3AD203B41FA5}">
                      <a16:colId xmlns:a16="http://schemas.microsoft.com/office/drawing/2014/main" val="2611428186"/>
                    </a:ext>
                  </a:extLst>
                </a:gridCol>
                <a:gridCol w="987552">
                  <a:extLst>
                    <a:ext uri="{9D8B030D-6E8A-4147-A177-3AD203B41FA5}">
                      <a16:colId xmlns:a16="http://schemas.microsoft.com/office/drawing/2014/main" val="1710933768"/>
                    </a:ext>
                  </a:extLst>
                </a:gridCol>
                <a:gridCol w="987552">
                  <a:extLst>
                    <a:ext uri="{9D8B030D-6E8A-4147-A177-3AD203B41FA5}">
                      <a16:colId xmlns:a16="http://schemas.microsoft.com/office/drawing/2014/main" val="2584754193"/>
                    </a:ext>
                  </a:extLst>
                </a:gridCol>
                <a:gridCol w="987552">
                  <a:extLst>
                    <a:ext uri="{9D8B030D-6E8A-4147-A177-3AD203B41FA5}">
                      <a16:colId xmlns:a16="http://schemas.microsoft.com/office/drawing/2014/main" val="2174466302"/>
                    </a:ext>
                  </a:extLst>
                </a:gridCol>
                <a:gridCol w="987552">
                  <a:extLst>
                    <a:ext uri="{9D8B030D-6E8A-4147-A177-3AD203B41FA5}">
                      <a16:colId xmlns:a16="http://schemas.microsoft.com/office/drawing/2014/main" val="2146743052"/>
                    </a:ext>
                  </a:extLst>
                </a:gridCol>
              </a:tblGrid>
              <a:tr h="370840">
                <a:tc>
                  <a:txBody>
                    <a:bodyPr/>
                    <a:lstStyle/>
                    <a:p>
                      <a:r>
                        <a:rPr lang="en-US" sz="1000"/>
                        <a:t>Name</a:t>
                      </a:r>
                    </a:p>
                  </a:txBody>
                  <a:tcPr/>
                </a:tc>
                <a:tc>
                  <a:txBody>
                    <a:bodyPr/>
                    <a:lstStyle/>
                    <a:p>
                      <a:r>
                        <a:rPr lang="en-US" sz="1000"/>
                        <a:t>Follower</a:t>
                      </a:r>
                    </a:p>
                  </a:txBody>
                  <a:tcPr/>
                </a:tc>
                <a:tc>
                  <a:txBody>
                    <a:bodyPr/>
                    <a:lstStyle/>
                    <a:p>
                      <a:r>
                        <a:rPr lang="en-US" sz="1000"/>
                        <a:t>Interakt. (OT)</a:t>
                      </a:r>
                    </a:p>
                  </a:txBody>
                  <a:tcPr/>
                </a:tc>
                <a:tc>
                  <a:txBody>
                    <a:bodyPr/>
                    <a:lstStyle/>
                    <a:p>
                      <a:r>
                        <a:rPr lang="en-US" sz="1000"/>
                        <a:t>Own Tweets (Anzahl)</a:t>
                      </a:r>
                    </a:p>
                  </a:txBody>
                  <a:tcPr/>
                </a:tc>
                <a:tc>
                  <a:txBody>
                    <a:bodyPr/>
                    <a:lstStyle/>
                    <a:p>
                      <a:r>
                        <a:rPr lang="en-US" sz="1000"/>
                        <a:t>Ø-Interakt./OT</a:t>
                      </a:r>
                    </a:p>
                  </a:txBody>
                  <a:tcPr/>
                </a:tc>
                <a:tc>
                  <a:txBody>
                    <a:bodyPr/>
                    <a:lstStyle/>
                    <a:p>
                      <a:r>
                        <a:rPr lang="en-US" sz="1000"/>
                        <a:t>Video Views (on OT)</a:t>
                      </a:r>
                    </a:p>
                  </a:txBody>
                  <a:tcPr/>
                </a:tc>
                <a:tc>
                  <a:txBody>
                    <a:bodyPr/>
                    <a:lstStyle/>
                    <a:p>
                      <a:r>
                        <a:rPr lang="en-US" sz="1000"/>
                        <a:t>Link Clicks</a:t>
                      </a:r>
                    </a:p>
                  </a:txBody>
                  <a:tcPr/>
                </a:tc>
                <a:extLst>
                  <a:ext uri="{0D108BD9-81ED-4DB2-BD59-A6C34878D82A}">
                    <a16:rowId xmlns:a16="http://schemas.microsoft.com/office/drawing/2014/main" val="138911513"/>
                  </a:ext>
                </a:extLst>
              </a:tr>
              <a:tr h="370840">
                <a:tc>
                  <a:txBody>
                    <a:bodyPr/>
                    <a:lstStyle/>
                    <a:p>
                      <a:r>
                        <a:rPr lang="en-US" sz="1000"/>
                        <a:t>@BR24</a:t>
                      </a:r>
                    </a:p>
                  </a:txBody>
                  <a:tcPr/>
                </a:tc>
                <a:tc>
                  <a:txBody>
                    <a:bodyPr/>
                    <a:lstStyle/>
                    <a:p>
                      <a:r>
                        <a:rPr lang="en-US" sz="1000"/>
                        <a:t>93074</a:t>
                      </a:r>
                    </a:p>
                  </a:txBody>
                  <a:tcPr/>
                </a:tc>
                <a:tc>
                  <a:txBody>
                    <a:bodyPr/>
                    <a:lstStyle/>
                    <a:p>
                      <a:r>
                        <a:rPr lang="en-US" sz="1000"/>
                        <a:t>36782</a:t>
                      </a:r>
                    </a:p>
                  </a:txBody>
                  <a:tcPr/>
                </a:tc>
                <a:tc>
                  <a:txBody>
                    <a:bodyPr/>
                    <a:lstStyle/>
                    <a:p>
                      <a:r>
                        <a:rPr lang="en-US" sz="1000"/>
                        <a:t>362</a:t>
                      </a:r>
                    </a:p>
                  </a:txBody>
                  <a:tcPr/>
                </a:tc>
                <a:tc>
                  <a:txBody>
                    <a:bodyPr/>
                    <a:lstStyle/>
                    <a:p>
                      <a:r>
                        <a:rPr lang="en-US" sz="1000"/>
                        <a:t>101.60773480663</a:t>
                      </a:r>
                    </a:p>
                  </a:txBody>
                  <a:tcPr/>
                </a:tc>
                <a:tc>
                  <a:txBody>
                    <a:bodyPr/>
                    <a:lstStyle/>
                    <a:p>
                      <a:r>
                        <a:rPr lang="en-US" sz="1000"/>
                        <a:t>156245</a:t>
                      </a:r>
                    </a:p>
                  </a:txBody>
                  <a:tcPr/>
                </a:tc>
                <a:tc>
                  <a:txBody>
                    <a:bodyPr/>
                    <a:lstStyle/>
                    <a:p>
                      <a:r>
                        <a:rPr lang="en-US" sz="1000"/>
                        <a:t>112347</a:t>
                      </a:r>
                    </a:p>
                  </a:txBody>
                  <a:tcPr/>
                </a:tc>
                <a:extLst>
                  <a:ext uri="{0D108BD9-81ED-4DB2-BD59-A6C34878D82A}">
                    <a16:rowId xmlns:a16="http://schemas.microsoft.com/office/drawing/2014/main" val="3908164168"/>
                  </a:ext>
                </a:extLst>
              </a:tr>
            </a:tbl>
          </a:graphicData>
        </a:graphic>
      </p:graphicFrame>
      <p:sp>
        <p:nvSpPr>
          <p:cNvPr id="4" name="Text Placeholder 3">
            <a:extLst>
              <a:ext uri="{FF2B5EF4-FFF2-40B4-BE49-F238E27FC236}">
                <a16:creationId xmlns:a16="http://schemas.microsoft.com/office/drawing/2014/main" id="{26D63603-7F97-419F-8F03-4E08294F1D5E}"/>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2121631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6D26F-8237-453B-A24B-775A7B3311BC}"/>
              </a:ext>
            </a:extLst>
          </p:cNvPr>
          <p:cNvSpPr>
            <a:spLocks noGrp="1"/>
          </p:cNvSpPr>
          <p:nvPr>
            <p:ph type="title"/>
          </p:nvPr>
        </p:nvSpPr>
        <p:spPr/>
        <p:txBody>
          <a:bodyPr/>
          <a:lstStyle/>
          <a:p>
            <a:r>
              <a:rPr lang="en-US"/>
              <a:t>Twitter BR-Own-Tweets - nach Interaktionen (BR24) | BR24 NewsOnly - 1 of 4</a:t>
            </a:r>
          </a:p>
        </p:txBody>
      </p:sp>
      <p:graphicFrame>
        <p:nvGraphicFramePr>
          <p:cNvPr id="5" name="Table Placeholder 4">
            <a:extLst>
              <a:ext uri="{FF2B5EF4-FFF2-40B4-BE49-F238E27FC236}">
                <a16:creationId xmlns:a16="http://schemas.microsoft.com/office/drawing/2014/main" id="{3F77F1A5-D855-4016-9182-C9D5676DC644}"/>
              </a:ext>
            </a:extLst>
          </p:cNvPr>
          <p:cNvGraphicFramePr>
            <a:graphicFrameLocks noGrp="1"/>
          </p:cNvGraphicFramePr>
          <p:nvPr>
            <p:ph type="tbl" sz="quarter" idx="13"/>
            <p:extLst>
              <p:ext uri="{D42A27DB-BD31-4B8C-83A1-F6EECF244321}">
                <p14:modId xmlns:p14="http://schemas.microsoft.com/office/powerpoint/2010/main" val="960535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74428912"/>
                    </a:ext>
                  </a:extLst>
                </a:gridCol>
                <a:gridCol w="4114800">
                  <a:extLst>
                    <a:ext uri="{9D8B030D-6E8A-4147-A177-3AD203B41FA5}">
                      <a16:colId xmlns:a16="http://schemas.microsoft.com/office/drawing/2014/main" val="1673955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extLst>
                  <a:ext uri="{0D108BD9-81ED-4DB2-BD59-A6C34878D82A}">
                    <a16:rowId xmlns:a16="http://schemas.microsoft.com/office/drawing/2014/main" val="107435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20:24:33</a:t>
                      </a:r>
                      <a:r>
                        <a:rPr kumimoji="0" lang="de-DE" sz="1000" b="0" i="0" u="none" strike="noStrike" kern="1200" cap="none" spc="0" normalizeH="0" baseline="0" noProof="0">
                          <a:ln>
                            <a:noFill/>
                          </a:ln>
                          <a:solidFill>
                            <a:prstClr val="black"/>
                          </a:solidFill>
                          <a:effectLst/>
                          <a:uLnTx/>
                          <a:uFillTx/>
                          <a:latin typeface="Calibri"/>
                          <a:ea typeface="+mn-ea"/>
                          <a:cs typeface="+mn-cs"/>
                        </a:rPr>
                        <a:t>
 Bericht: Aiwanger soll als Schüler Hetzschrift verfasst haben https://t.co/l4nXEOnfBC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3378</a:t>
                      </a:r>
                    </a:p>
                  </a:txBody>
                  <a:tcPr/>
                </a:tc>
                <a:extLst>
                  <a:ext uri="{0D108BD9-81ED-4DB2-BD59-A6C34878D82A}">
                    <a16:rowId xmlns:a16="http://schemas.microsoft.com/office/drawing/2014/main" val="425757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11:40:04</a:t>
                      </a:r>
                      <a:r>
                        <a:rPr kumimoji="0" lang="de-DE" sz="1000" b="0" i="0" u="none" strike="noStrike" kern="1200" cap="none" spc="0" normalizeH="0" baseline="0" noProof="0">
                          <a:ln>
                            <a:noFill/>
                          </a:ln>
                          <a:solidFill>
                            <a:prstClr val="black"/>
                          </a:solidFill>
                          <a:effectLst/>
                          <a:uLnTx/>
                          <a:uFillTx/>
                          <a:latin typeface="Calibri"/>
                          <a:ea typeface="+mn-ea"/>
                          <a:cs typeface="+mn-cs"/>
                        </a:rPr>
                        <a:t>
 Druck auf Aiwanger: "Gedankengut ist menschenverachtend" https://t.co/KyUL59YsMo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a:t>
                      </a:r>
                    </a:p>
                  </a:txBody>
                  <a:tcPr/>
                </a:tc>
                <a:extLst>
                  <a:ext uri="{0D108BD9-81ED-4DB2-BD59-A6C34878D82A}">
                    <a16:rowId xmlns:a16="http://schemas.microsoft.com/office/drawing/2014/main" val="238888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14:56:04</a:t>
                      </a:r>
                      <a:r>
                        <a:rPr kumimoji="0" lang="de-DE" sz="1000" b="0" i="0" u="none" strike="noStrike" kern="1200" cap="none" spc="0" normalizeH="0" baseline="0" noProof="0">
                          <a:ln>
                            <a:noFill/>
                          </a:ln>
                          <a:solidFill>
                            <a:prstClr val="black"/>
                          </a:solidFill>
                          <a:effectLst/>
                          <a:uLnTx/>
                          <a:uFillTx/>
                          <a:latin typeface="Calibri"/>
                          <a:ea typeface="+mn-ea"/>
                          <a:cs typeface="+mn-cs"/>
                        </a:rPr>
                        <a:t>
 Knobloch zu Hetzschrift-Affäre: "Ich bin sprachlos und entsetzt" https://t.co/YOwF4ow5Ok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2564</a:t>
                      </a:r>
                    </a:p>
                  </a:txBody>
                  <a:tcPr/>
                </a:tc>
                <a:extLst>
                  <a:ext uri="{0D108BD9-81ED-4DB2-BD59-A6C34878D82A}">
                    <a16:rowId xmlns:a16="http://schemas.microsoft.com/office/drawing/2014/main" val="403861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17:37:03</a:t>
                      </a:r>
                      <a:r>
                        <a:rPr kumimoji="0" lang="de-DE" sz="1000" b="0" i="0" u="none" strike="noStrike" kern="1200" cap="none" spc="0" normalizeH="0" baseline="0" noProof="0">
                          <a:ln>
                            <a:noFill/>
                          </a:ln>
                          <a:solidFill>
                            <a:prstClr val="black"/>
                          </a:solidFill>
                          <a:effectLst/>
                          <a:uLnTx/>
                          <a:uFillTx/>
                          <a:latin typeface="Calibri"/>
                          <a:ea typeface="+mn-ea"/>
                          <a:cs typeface="+mn-cs"/>
                        </a:rPr>
                        <a:t>
 Strafanzeige gegen verletzten Augsburger AfD-Politiker erstattet https://t.co/tWpKZ8acjG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a:t>
                      </a:r>
                    </a:p>
                  </a:txBody>
                  <a:tcPr/>
                </a:tc>
                <a:extLst>
                  <a:ext uri="{0D108BD9-81ED-4DB2-BD59-A6C34878D82A}">
                    <a16:rowId xmlns:a16="http://schemas.microsoft.com/office/drawing/2014/main" val="87197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09:29:04</a:t>
                      </a:r>
                      <a:r>
                        <a:rPr kumimoji="0" lang="de-DE" sz="1000" b="0" i="0" u="none" strike="noStrike" kern="1200" cap="none" spc="0" normalizeH="0" baseline="0" noProof="0">
                          <a:ln>
                            <a:noFill/>
                          </a:ln>
                          <a:solidFill>
                            <a:prstClr val="black"/>
                          </a:solidFill>
                          <a:effectLst/>
                          <a:uLnTx/>
                          <a:uFillTx/>
                          <a:latin typeface="Calibri"/>
                          <a:ea typeface="+mn-ea"/>
                          <a:cs typeface="+mn-cs"/>
                        </a:rPr>
                        <a:t>
 Weiteres deutsches Seenotrettungsschiff in Italien festgesetzt https://t.co/IeyO2uCr8a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2053</a:t>
                      </a:r>
                    </a:p>
                  </a:txBody>
                  <a:tcPr/>
                </a:tc>
                <a:extLst>
                  <a:ext uri="{0D108BD9-81ED-4DB2-BD59-A6C34878D82A}">
                    <a16:rowId xmlns:a16="http://schemas.microsoft.com/office/drawing/2014/main" val="129262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16:47:34</a:t>
                      </a:r>
                      <a:r>
                        <a:rPr kumimoji="0" lang="de-DE" sz="1000" b="0" i="0" u="none" strike="noStrike" kern="1200" cap="none" spc="0" normalizeH="0" baseline="0" noProof="0">
                          <a:ln>
                            <a:noFill/>
                          </a:ln>
                          <a:solidFill>
                            <a:prstClr val="black"/>
                          </a:solidFill>
                          <a:effectLst/>
                          <a:uLnTx/>
                          <a:uFillTx/>
                          <a:latin typeface="Calibri"/>
                          <a:ea typeface="+mn-ea"/>
                          <a:cs typeface="+mn-cs"/>
                        </a:rPr>
                        <a:t>
 Stadt Augsburg verteilt kostenlose Trinkflaschen an Obdachlose https://t.co/JFQH1hp0aB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extLst>
                  <a:ext uri="{0D108BD9-81ED-4DB2-BD59-A6C34878D82A}">
                    <a16:rowId xmlns:a16="http://schemas.microsoft.com/office/drawing/2014/main" val="127317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23:57:03</a:t>
                      </a:r>
                      <a:r>
                        <a:rPr kumimoji="0" lang="de-DE" sz="1000" b="0" i="0" u="none" strike="noStrike" kern="1200" cap="none" spc="0" normalizeH="0" baseline="0" noProof="0">
                          <a:ln>
                            <a:noFill/>
                          </a:ln>
                          <a:solidFill>
                            <a:prstClr val="black"/>
                          </a:solidFill>
                          <a:effectLst/>
                          <a:uLnTx/>
                          <a:uFillTx/>
                          <a:latin typeface="Calibri"/>
                          <a:ea typeface="+mn-ea"/>
                          <a:cs typeface="+mn-cs"/>
                        </a:rPr>
                        <a:t>
 Ex-Mitschüler spricht über Aiwanger: Hitlergruß und Juden-Witze https://t.co/uc9s3LcCjC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a:t>
                      </a:r>
                    </a:p>
                  </a:txBody>
                  <a:tcPr/>
                </a:tc>
                <a:extLst>
                  <a:ext uri="{0D108BD9-81ED-4DB2-BD59-A6C34878D82A}">
                    <a16:rowId xmlns:a16="http://schemas.microsoft.com/office/drawing/2014/main" val="2555987239"/>
                  </a:ext>
                </a:extLst>
              </a:tr>
            </a:tbl>
          </a:graphicData>
        </a:graphic>
      </p:graphicFrame>
      <p:sp>
        <p:nvSpPr>
          <p:cNvPr id="4" name="Text Placeholder 3">
            <a:extLst>
              <a:ext uri="{FF2B5EF4-FFF2-40B4-BE49-F238E27FC236}">
                <a16:creationId xmlns:a16="http://schemas.microsoft.com/office/drawing/2014/main" id="{9310741A-A1F7-45DC-9527-E26E6AB6A29C}"/>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5529108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95461-FA2B-4FA6-AFBD-713DA344157F}"/>
              </a:ext>
            </a:extLst>
          </p:cNvPr>
          <p:cNvSpPr>
            <a:spLocks noGrp="1"/>
          </p:cNvSpPr>
          <p:nvPr>
            <p:ph type="title"/>
          </p:nvPr>
        </p:nvSpPr>
        <p:spPr/>
        <p:txBody>
          <a:bodyPr/>
          <a:lstStyle/>
          <a:p>
            <a:r>
              <a:rPr lang="en-US"/>
              <a:t>Twitter BR-Own-Tweets - nach Interaktionen (BR24) | BR24 NewsOnly - 2 of 4</a:t>
            </a:r>
          </a:p>
        </p:txBody>
      </p:sp>
      <p:graphicFrame>
        <p:nvGraphicFramePr>
          <p:cNvPr id="5" name="Table Placeholder 4">
            <a:extLst>
              <a:ext uri="{FF2B5EF4-FFF2-40B4-BE49-F238E27FC236}">
                <a16:creationId xmlns:a16="http://schemas.microsoft.com/office/drawing/2014/main" id="{E735EBA1-8E84-4752-8126-2B7EAE700048}"/>
              </a:ext>
            </a:extLst>
          </p:cNvPr>
          <p:cNvGraphicFramePr>
            <a:graphicFrameLocks noGrp="1"/>
          </p:cNvGraphicFramePr>
          <p:nvPr>
            <p:ph type="tbl" sz="quarter" idx="13"/>
            <p:extLst>
              <p:ext uri="{D42A27DB-BD31-4B8C-83A1-F6EECF244321}">
                <p14:modId xmlns:p14="http://schemas.microsoft.com/office/powerpoint/2010/main" val="3437095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30819238"/>
                    </a:ext>
                  </a:extLst>
                </a:gridCol>
                <a:gridCol w="4114800">
                  <a:extLst>
                    <a:ext uri="{9D8B030D-6E8A-4147-A177-3AD203B41FA5}">
                      <a16:colId xmlns:a16="http://schemas.microsoft.com/office/drawing/2014/main" val="7356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extLst>
                  <a:ext uri="{0D108BD9-81ED-4DB2-BD59-A6C34878D82A}">
                    <a16:rowId xmlns:a16="http://schemas.microsoft.com/office/drawing/2014/main" val="46140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09:33:09</a:t>
                      </a:r>
                      <a:r>
                        <a:rPr kumimoji="0" lang="de-DE" sz="1000" b="0" i="0" u="none" strike="noStrike" kern="1200" cap="none" spc="0" normalizeH="0" baseline="0" noProof="0">
                          <a:ln>
                            <a:noFill/>
                          </a:ln>
                          <a:solidFill>
                            <a:prstClr val="black"/>
                          </a:solidFill>
                          <a:effectLst/>
                          <a:uLnTx/>
                          <a:uFillTx/>
                          <a:latin typeface="Calibri"/>
                          <a:ea typeface="+mn-ea"/>
                          <a:cs typeface="+mn-cs"/>
                        </a:rPr>
                        <a:t>
 Söder bestellt Aiwanger ein: Sonder-Koalitionsausschuss https://t.co/r2M8ET5AfV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a:t>
                      </a:r>
                    </a:p>
                  </a:txBody>
                  <a:tcPr/>
                </a:tc>
                <a:extLst>
                  <a:ext uri="{0D108BD9-81ED-4DB2-BD59-A6C34878D82A}">
                    <a16:rowId xmlns:a16="http://schemas.microsoft.com/office/drawing/2014/main" val="243943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17:51:07</a:t>
                      </a:r>
                      <a:r>
                        <a:rPr kumimoji="0" lang="de-DE" sz="1000" b="0" i="0" u="none" strike="noStrike" kern="1200" cap="none" spc="0" normalizeH="0" baseline="0" noProof="0">
                          <a:ln>
                            <a:noFill/>
                          </a:ln>
                          <a:solidFill>
                            <a:prstClr val="black"/>
                          </a:solidFill>
                          <a:effectLst/>
                          <a:uLnTx/>
                          <a:uFillTx/>
                          <a:latin typeface="Calibri"/>
                          <a:ea typeface="+mn-ea"/>
                          <a:cs typeface="+mn-cs"/>
                        </a:rPr>
                        <a:t>
 EIL: #Aiwanger zu antisemitischem Flugblatt: "Ich habe das fragliche Papier nicht verfasst und erachte den Inhalt als ekelhaft und menschenverachtend"
#Flugblatt #Antisemitismus https://t.co/rQifUHh0UW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extLst>
                  <a:ext uri="{0D108BD9-81ED-4DB2-BD59-A6C34878D82A}">
                    <a16:rowId xmlns:a16="http://schemas.microsoft.com/office/drawing/2014/main" val="211668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19:47:28</a:t>
                      </a:r>
                      <a:r>
                        <a:rPr kumimoji="0" lang="de-DE" sz="1000" b="0" i="0" u="none" strike="noStrike" kern="1200" cap="none" spc="0" normalizeH="0" baseline="0" noProof="0">
                          <a:ln>
                            <a:noFill/>
                          </a:ln>
                          <a:solidFill>
                            <a:prstClr val="black"/>
                          </a:solidFill>
                          <a:effectLst/>
                          <a:uLnTx/>
                          <a:uFillTx/>
                          <a:latin typeface="Calibri"/>
                          <a:ea typeface="+mn-ea"/>
                          <a:cs typeface="+mn-cs"/>
                        </a:rPr>
                        <a:t>
 Hat #Bayern|s Ministerpräsident Markus #Söder (CSU) seinen Stellvertreter Hubert #Aiwanger (Freie Wähler) in einer #Wahlkampf|rede in Landshut mit "eindeutiger" Stimmlage nachgeäfft? Wir haben den Mitschnitt der Rede. https://t.co/1u8fpDCvYq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a:t>
                      </a:r>
                    </a:p>
                  </a:txBody>
                  <a:tcPr/>
                </a:tc>
                <a:extLst>
                  <a:ext uri="{0D108BD9-81ED-4DB2-BD59-A6C34878D82A}">
                    <a16:rowId xmlns:a16="http://schemas.microsoft.com/office/drawing/2014/main" val="174127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06:28:33</a:t>
                      </a:r>
                      <a:r>
                        <a:rPr kumimoji="0" lang="de-DE" sz="1000" b="0" i="0" u="none" strike="noStrike" kern="1200" cap="none" spc="0" normalizeH="0" baseline="0" noProof="0">
                          <a:ln>
                            <a:noFill/>
                          </a:ln>
                          <a:solidFill>
                            <a:prstClr val="black"/>
                          </a:solidFill>
                          <a:effectLst/>
                          <a:uLnTx/>
                          <a:uFillTx/>
                          <a:latin typeface="Calibri"/>
                          <a:ea typeface="+mn-ea"/>
                          <a:cs typeface="+mn-cs"/>
                        </a:rPr>
                        <a:t>
 Fall Aiwanger: Freie Wähler nehmen ihr "Zugpferd" in Schutz https://t.co/LmepOk4e54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extLst>
                  <a:ext uri="{0D108BD9-81ED-4DB2-BD59-A6C34878D82A}">
                    <a16:rowId xmlns:a16="http://schemas.microsoft.com/office/drawing/2014/main" val="357489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15:01:03</a:t>
                      </a:r>
                      <a:r>
                        <a:rPr kumimoji="0" lang="de-DE" sz="1000" b="0" i="0" u="none" strike="noStrike" kern="1200" cap="none" spc="0" normalizeH="0" baseline="0" noProof="0">
                          <a:ln>
                            <a:noFill/>
                          </a:ln>
                          <a:solidFill>
                            <a:prstClr val="black"/>
                          </a:solidFill>
                          <a:effectLst/>
                          <a:uLnTx/>
                          <a:uFillTx/>
                          <a:latin typeface="Calibri"/>
                          <a:ea typeface="+mn-ea"/>
                          <a:cs typeface="+mn-cs"/>
                        </a:rPr>
                        <a:t>
 "Schlimme Vorwürfe": Söder verlangt von Aiwanger Aufklärung https://t.co/pHXllQCOeG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a:t>
                      </a:r>
                    </a:p>
                  </a:txBody>
                  <a:tcPr/>
                </a:tc>
                <a:extLst>
                  <a:ext uri="{0D108BD9-81ED-4DB2-BD59-A6C34878D82A}">
                    <a16:rowId xmlns:a16="http://schemas.microsoft.com/office/drawing/2014/main" val="146855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13:20:35</a:t>
                      </a:r>
                      <a:r>
                        <a:rPr kumimoji="0" lang="de-DE" sz="1000" b="0" i="0" u="none" strike="noStrike" kern="1200" cap="none" spc="0" normalizeH="0" baseline="0" noProof="0">
                          <a:ln>
                            <a:noFill/>
                          </a:ln>
                          <a:solidFill>
                            <a:prstClr val="black"/>
                          </a:solidFill>
                          <a:effectLst/>
                          <a:uLnTx/>
                          <a:uFillTx/>
                          <a:latin typeface="Calibri"/>
                          <a:ea typeface="+mn-ea"/>
                          <a:cs typeface="+mn-cs"/>
                        </a:rPr>
                        <a:t>
 Pflegebedürftige Seniorin in Ingolstadt vergewaltigt https://t.co/L9U9MYON0R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a:t>
                      </a:r>
                    </a:p>
                  </a:txBody>
                  <a:tcPr/>
                </a:tc>
                <a:extLst>
                  <a:ext uri="{0D108BD9-81ED-4DB2-BD59-A6C34878D82A}">
                    <a16:rowId xmlns:a16="http://schemas.microsoft.com/office/drawing/2014/main" val="2566940558"/>
                  </a:ext>
                </a:extLst>
              </a:tr>
            </a:tbl>
          </a:graphicData>
        </a:graphic>
      </p:graphicFrame>
      <p:sp>
        <p:nvSpPr>
          <p:cNvPr id="4" name="Text Placeholder 3">
            <a:extLst>
              <a:ext uri="{FF2B5EF4-FFF2-40B4-BE49-F238E27FC236}">
                <a16:creationId xmlns:a16="http://schemas.microsoft.com/office/drawing/2014/main" id="{5C6EC875-5EEE-4C6F-826B-B6E8824D3120}"/>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5134769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9AB80-4F17-4E0D-9813-262347068C68}"/>
              </a:ext>
            </a:extLst>
          </p:cNvPr>
          <p:cNvSpPr>
            <a:spLocks noGrp="1"/>
          </p:cNvSpPr>
          <p:nvPr>
            <p:ph type="title"/>
          </p:nvPr>
        </p:nvSpPr>
        <p:spPr/>
        <p:txBody>
          <a:bodyPr/>
          <a:lstStyle/>
          <a:p>
            <a:r>
              <a:rPr lang="en-US"/>
              <a:t>Twitter BR-Own-Tweets - nach Interaktionen (BR24) | BR24 NewsOnly - 3 of 4</a:t>
            </a:r>
          </a:p>
        </p:txBody>
      </p:sp>
      <p:graphicFrame>
        <p:nvGraphicFramePr>
          <p:cNvPr id="5" name="Table Placeholder 4">
            <a:extLst>
              <a:ext uri="{FF2B5EF4-FFF2-40B4-BE49-F238E27FC236}">
                <a16:creationId xmlns:a16="http://schemas.microsoft.com/office/drawing/2014/main" id="{6174B149-02A0-407A-A433-A05F51873934}"/>
              </a:ext>
            </a:extLst>
          </p:cNvPr>
          <p:cNvGraphicFramePr>
            <a:graphicFrameLocks noGrp="1"/>
          </p:cNvGraphicFramePr>
          <p:nvPr>
            <p:ph type="tbl" sz="quarter" idx="13"/>
            <p:extLst>
              <p:ext uri="{D42A27DB-BD31-4B8C-83A1-F6EECF244321}">
                <p14:modId xmlns:p14="http://schemas.microsoft.com/office/powerpoint/2010/main" val="1381213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0723749"/>
                    </a:ext>
                  </a:extLst>
                </a:gridCol>
                <a:gridCol w="4114800">
                  <a:extLst>
                    <a:ext uri="{9D8B030D-6E8A-4147-A177-3AD203B41FA5}">
                      <a16:colId xmlns:a16="http://schemas.microsoft.com/office/drawing/2014/main" val="3615043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extLst>
                  <a:ext uri="{0D108BD9-81ED-4DB2-BD59-A6C34878D82A}">
                    <a16:rowId xmlns:a16="http://schemas.microsoft.com/office/drawing/2014/main" val="348266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15:54:34</a:t>
                      </a:r>
                      <a:r>
                        <a:rPr kumimoji="0" lang="de-DE" sz="1000" b="0" i="0" u="none" strike="noStrike" kern="1200" cap="none" spc="0" normalizeH="0" baseline="0" noProof="0">
                          <a:ln>
                            <a:noFill/>
                          </a:ln>
                          <a:solidFill>
                            <a:prstClr val="black"/>
                          </a:solidFill>
                          <a:effectLst/>
                          <a:uLnTx/>
                          <a:uFillTx/>
                          <a:latin typeface="Calibri"/>
                          <a:ea typeface="+mn-ea"/>
                          <a:cs typeface="+mn-cs"/>
                        </a:rPr>
                        <a:t>
 Autofahrer schiebt Klimaaktivisten bei Blockade vor sich her https://t.co/mLrVeYDOZB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extLst>
                  <a:ext uri="{0D108BD9-81ED-4DB2-BD59-A6C34878D82A}">
                    <a16:rowId xmlns:a16="http://schemas.microsoft.com/office/drawing/2014/main" val="116315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19:02:34</a:t>
                      </a:r>
                      <a:r>
                        <a:rPr kumimoji="0" lang="de-DE" sz="1000" b="0" i="0" u="none" strike="noStrike" kern="1200" cap="none" spc="0" normalizeH="0" baseline="0" noProof="0">
                          <a:ln>
                            <a:noFill/>
                          </a:ln>
                          <a:solidFill>
                            <a:prstClr val="black"/>
                          </a:solidFill>
                          <a:effectLst/>
                          <a:uLnTx/>
                          <a:uFillTx/>
                          <a:latin typeface="Calibri"/>
                          <a:ea typeface="+mn-ea"/>
                          <a:cs typeface="+mn-cs"/>
                        </a:rPr>
                        <a:t>
 Hagelkörner wie Tennisbälle - Katastrophenfall in Bad Bayersoien https://t.co/VF4o7nHMKG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extLst>
                  <a:ext uri="{0D108BD9-81ED-4DB2-BD59-A6C34878D82A}">
                    <a16:rowId xmlns:a16="http://schemas.microsoft.com/office/drawing/2014/main" val="68662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21:47:03</a:t>
                      </a:r>
                      <a:r>
                        <a:rPr kumimoji="0" lang="de-DE" sz="1000" b="0" i="0" u="none" strike="noStrike" kern="1200" cap="none" spc="0" normalizeH="0" baseline="0" noProof="0">
                          <a:ln>
                            <a:noFill/>
                          </a:ln>
                          <a:solidFill>
                            <a:prstClr val="black"/>
                          </a:solidFill>
                          <a:effectLst/>
                          <a:uLnTx/>
                          <a:uFillTx/>
                          <a:latin typeface="Calibri"/>
                          <a:ea typeface="+mn-ea"/>
                          <a:cs typeface="+mn-cs"/>
                        </a:rPr>
                        <a:t>
 Söder: "Will bürgerliche Koalition behalten" https://t.co/K31198Xky1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extLst>
                  <a:ext uri="{0D108BD9-81ED-4DB2-BD59-A6C34878D82A}">
                    <a16:rowId xmlns:a16="http://schemas.microsoft.com/office/drawing/2014/main" val="11235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12:35:22</a:t>
                      </a:r>
                      <a:r>
                        <a:rPr kumimoji="0" lang="de-DE" sz="1000" b="0" i="0" u="none" strike="noStrike" kern="1200" cap="none" spc="0" normalizeH="0" baseline="0" noProof="0">
                          <a:ln>
                            <a:noFill/>
                          </a:ln>
                          <a:solidFill>
                            <a:prstClr val="black"/>
                          </a:solidFill>
                          <a:effectLst/>
                          <a:uLnTx/>
                          <a:uFillTx/>
                          <a:latin typeface="Calibri"/>
                          <a:ea typeface="+mn-ea"/>
                          <a:cs typeface="+mn-cs"/>
                        </a:rPr>
                        <a:t>
 Starkregen, Sturmböen und Hagelkörner haben in Süd|#bayern zu Verwüstungen geführt. Mehrere Menschen wurden verletzt, teils schwer.
https://t.co/Mx6cp5S6bx https://t.co/4ZwRj0zTEI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extLst>
                  <a:ext uri="{0D108BD9-81ED-4DB2-BD59-A6C34878D82A}">
                    <a16:rowId xmlns:a16="http://schemas.microsoft.com/office/drawing/2014/main" val="345520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07:37:03</a:t>
                      </a:r>
                      <a:r>
                        <a:rPr kumimoji="0" lang="de-DE" sz="1000" b="0" i="0" u="none" strike="noStrike" kern="1200" cap="none" spc="0" normalizeH="0" baseline="0" noProof="0">
                          <a:ln>
                            <a:noFill/>
                          </a:ln>
                          <a:solidFill>
                            <a:prstClr val="black"/>
                          </a:solidFill>
                          <a:effectLst/>
                          <a:uLnTx/>
                          <a:uFillTx/>
                          <a:latin typeface="Calibri"/>
                          <a:ea typeface="+mn-ea"/>
                          <a:cs typeface="+mn-cs"/>
                        </a:rPr>
                        <a:t>
 Massive Unwetter in Südbayern: Kurz vor der Katastrophe https://t.co/ESFz3uFzPF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extLst>
                  <a:ext uri="{0D108BD9-81ED-4DB2-BD59-A6C34878D82A}">
                    <a16:rowId xmlns:a16="http://schemas.microsoft.com/office/drawing/2014/main" val="364907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14:21:34</a:t>
                      </a:r>
                      <a:r>
                        <a:rPr kumimoji="0" lang="de-DE" sz="1000" b="0" i="0" u="none" strike="noStrike" kern="1200" cap="none" spc="0" normalizeH="0" baseline="0" noProof="0">
                          <a:ln>
                            <a:noFill/>
                          </a:ln>
                          <a:solidFill>
                            <a:prstClr val="black"/>
                          </a:solidFill>
                          <a:effectLst/>
                          <a:uLnTx/>
                          <a:uFillTx/>
                          <a:latin typeface="Calibri"/>
                          <a:ea typeface="+mn-ea"/>
                          <a:cs typeface="+mn-cs"/>
                        </a:rPr>
                        <a:t>
 Corona-Infektionen steigen an: Epidemiologe rät zu Selbsttests https://t.co/4oH11vAGu6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extLst>
                  <a:ext uri="{0D108BD9-81ED-4DB2-BD59-A6C34878D82A}">
                    <a16:rowId xmlns:a16="http://schemas.microsoft.com/office/drawing/2014/main" val="387390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19:21:07</a:t>
                      </a:r>
                      <a:r>
                        <a:rPr kumimoji="0" lang="de-DE" sz="1000" b="0" i="0" u="none" strike="noStrike" kern="1200" cap="none" spc="0" normalizeH="0" baseline="0" noProof="0">
                          <a:ln>
                            <a:noFill/>
                          </a:ln>
                          <a:solidFill>
                            <a:prstClr val="black"/>
                          </a:solidFill>
                          <a:effectLst/>
                          <a:uLnTx/>
                          <a:uFillTx/>
                          <a:latin typeface="Calibri"/>
                          <a:ea typeface="+mn-ea"/>
                          <a:cs typeface="+mn-cs"/>
                        </a:rPr>
                        <a:t>
 EIL: Aiwangers Bruder zu antisemitischem Flugblatt: "Ich bin der Verfasser"
#Aiwanger #Antisemitismus #Flugblatt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extLst>
                  <a:ext uri="{0D108BD9-81ED-4DB2-BD59-A6C34878D82A}">
                    <a16:rowId xmlns:a16="http://schemas.microsoft.com/office/drawing/2014/main" val="3118796052"/>
                  </a:ext>
                </a:extLst>
              </a:tr>
            </a:tbl>
          </a:graphicData>
        </a:graphic>
      </p:graphicFrame>
      <p:sp>
        <p:nvSpPr>
          <p:cNvPr id="4" name="Text Placeholder 3">
            <a:extLst>
              <a:ext uri="{FF2B5EF4-FFF2-40B4-BE49-F238E27FC236}">
                <a16:creationId xmlns:a16="http://schemas.microsoft.com/office/drawing/2014/main" id="{51904394-036B-47BE-9DD5-2A04C249EA0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4223190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68381-FAF0-49F6-9F85-C53D34172F86}"/>
              </a:ext>
            </a:extLst>
          </p:cNvPr>
          <p:cNvSpPr>
            <a:spLocks noGrp="1"/>
          </p:cNvSpPr>
          <p:nvPr>
            <p:ph type="title"/>
          </p:nvPr>
        </p:nvSpPr>
        <p:spPr/>
        <p:txBody>
          <a:bodyPr/>
          <a:lstStyle/>
          <a:p>
            <a:r>
              <a:rPr lang="en-US"/>
              <a:t>Twitter BR-Own-Tweets - nach Interaktionen (BR24) | BR24 NewsOnly - 4 of 4</a:t>
            </a:r>
          </a:p>
        </p:txBody>
      </p:sp>
      <p:graphicFrame>
        <p:nvGraphicFramePr>
          <p:cNvPr id="5" name="Table Placeholder 4">
            <a:extLst>
              <a:ext uri="{FF2B5EF4-FFF2-40B4-BE49-F238E27FC236}">
                <a16:creationId xmlns:a16="http://schemas.microsoft.com/office/drawing/2014/main" id="{0E2D5326-7A8E-4576-A81E-D06ED208A51A}"/>
              </a:ext>
            </a:extLst>
          </p:cNvPr>
          <p:cNvGraphicFramePr>
            <a:graphicFrameLocks noGrp="1"/>
          </p:cNvGraphicFramePr>
          <p:nvPr>
            <p:ph type="tbl" sz="quarter" idx="13"/>
            <p:extLst>
              <p:ext uri="{D42A27DB-BD31-4B8C-83A1-F6EECF244321}">
                <p14:modId xmlns:p14="http://schemas.microsoft.com/office/powerpoint/2010/main" val="248214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91980621"/>
                    </a:ext>
                  </a:extLst>
                </a:gridCol>
                <a:gridCol w="4114800">
                  <a:extLst>
                    <a:ext uri="{9D8B030D-6E8A-4147-A177-3AD203B41FA5}">
                      <a16:colId xmlns:a16="http://schemas.microsoft.com/office/drawing/2014/main" val="180107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extLst>
                  <a:ext uri="{0D108BD9-81ED-4DB2-BD59-A6C34878D82A}">
                    <a16:rowId xmlns:a16="http://schemas.microsoft.com/office/drawing/2014/main" val="8592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10:05:05</a:t>
                      </a:r>
                      <a:r>
                        <a:rPr kumimoji="0" lang="de-DE" sz="1000" b="0" i="0" u="none" strike="noStrike" kern="1200" cap="none" spc="0" normalizeH="0" baseline="0" noProof="0">
                          <a:ln>
                            <a:noFill/>
                          </a:ln>
                          <a:solidFill>
                            <a:prstClr val="black"/>
                          </a:solidFill>
                          <a:effectLst/>
                          <a:uLnTx/>
                          <a:uFillTx/>
                          <a:latin typeface="Calibri"/>
                          <a:ea typeface="+mn-ea"/>
                          <a:cs typeface="+mn-cs"/>
                        </a:rPr>
                        <a:t>
 Scholz sieht Deutschland weiter als starken Wirtschaftsstandort https://t.co/Kv4xgVzVZM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extLst>
                  <a:ext uri="{0D108BD9-81ED-4DB2-BD59-A6C34878D82A}">
                    <a16:rowId xmlns:a16="http://schemas.microsoft.com/office/drawing/2014/main" val="389359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11:35:25</a:t>
                      </a:r>
                      <a:r>
                        <a:rPr kumimoji="0" lang="de-DE" sz="1000" b="0" i="0" u="none" strike="noStrike" kern="1200" cap="none" spc="0" normalizeH="0" baseline="0" noProof="0">
                          <a:ln>
                            <a:noFill/>
                          </a:ln>
                          <a:solidFill>
                            <a:prstClr val="black"/>
                          </a:solidFill>
                          <a:effectLst/>
                          <a:uLnTx/>
                          <a:uFillTx/>
                          <a:latin typeface="Calibri"/>
                          <a:ea typeface="+mn-ea"/>
                          <a:cs typeface="+mn-cs"/>
                        </a:rPr>
                        <a:t>
 Nach den Vorwürfen gegen Wirtschaftsminister #Aiwanger im Zusammenhang mit einem antisemitischen #Flugblatt hat Ministerpräsident #Söder die Freien Wähler zu einem Sonder-Koalitionsausschuss einbestellt.
Mehr dazu: https://t.co/kA6t76CSxa https://t.co/PAXlWkA5Yn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extLst>
                  <a:ext uri="{0D108BD9-81ED-4DB2-BD59-A6C34878D82A}">
                    <a16:rowId xmlns:a16="http://schemas.microsoft.com/office/drawing/2014/main" val="102456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21:38:40</a:t>
                      </a:r>
                      <a:r>
                        <a:rPr kumimoji="0" lang="de-DE" sz="1000" b="0" i="0" u="none" strike="noStrike" kern="1200" cap="none" spc="0" normalizeH="0" baseline="0" noProof="0">
                          <a:ln>
                            <a:noFill/>
                          </a:ln>
                          <a:solidFill>
                            <a:prstClr val="black"/>
                          </a:solidFill>
                          <a:effectLst/>
                          <a:uLnTx/>
                          <a:uFillTx/>
                          <a:latin typeface="Calibri"/>
                          <a:ea typeface="+mn-ea"/>
                          <a:cs typeface="+mn-cs"/>
                        </a:rPr>
                        <a:t>
 Schwere Gewitter hinterließen in manchen Teilen Südbayerns eine Schneise der Verwüstung. Auch Menschen wurden verletzt. 
#Unwetter #Gewitter #Wetter https://t.co/dT2ZUdoGct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extLst>
                  <a:ext uri="{0D108BD9-81ED-4DB2-BD59-A6C34878D82A}">
                    <a16:rowId xmlns:a16="http://schemas.microsoft.com/office/drawing/2014/main" val="262575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17:02:33</a:t>
                      </a:r>
                      <a:r>
                        <a:rPr kumimoji="0" lang="de-DE" sz="1000" b="0" i="0" u="none" strike="noStrike" kern="1200" cap="none" spc="0" normalizeH="0" baseline="0" noProof="0">
                          <a:ln>
                            <a:noFill/>
                          </a:ln>
                          <a:solidFill>
                            <a:prstClr val="black"/>
                          </a:solidFill>
                          <a:effectLst/>
                          <a:uLnTx/>
                          <a:uFillTx/>
                          <a:latin typeface="Calibri"/>
                          <a:ea typeface="+mn-ea"/>
                          <a:cs typeface="+mn-cs"/>
                        </a:rPr>
                        <a:t>
 Fall Aiwanger: Fakten, Widersprüche, Rätsel https://t.co/6sQzsRXioH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extLst>
                  <a:ext uri="{0D108BD9-81ED-4DB2-BD59-A6C34878D82A}">
                    <a16:rowId xmlns:a16="http://schemas.microsoft.com/office/drawing/2014/main" val="71268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08:17:05</a:t>
                      </a:r>
                      <a:r>
                        <a:rPr kumimoji="0" lang="de-DE" sz="1000" b="0" i="0" u="none" strike="noStrike" kern="1200" cap="none" spc="0" normalizeH="0" baseline="0" noProof="0">
                          <a:ln>
                            <a:noFill/>
                          </a:ln>
                          <a:solidFill>
                            <a:prstClr val="black"/>
                          </a:solidFill>
                          <a:effectLst/>
                          <a:uLnTx/>
                          <a:uFillTx/>
                          <a:latin typeface="Calibri"/>
                          <a:ea typeface="+mn-ea"/>
                          <a:cs typeface="+mn-cs"/>
                        </a:rPr>
                        <a:t>
 München verbietet Klimaaktivisten Mitführen von Sekundenkleber https://t.co/iMenu81RRm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extLst>
                  <a:ext uri="{0D108BD9-81ED-4DB2-BD59-A6C34878D82A}">
                    <a16:rowId xmlns:a16="http://schemas.microsoft.com/office/drawing/2014/main" val="953226680"/>
                  </a:ext>
                </a:extLst>
              </a:tr>
            </a:tbl>
          </a:graphicData>
        </a:graphic>
      </p:graphicFrame>
      <p:sp>
        <p:nvSpPr>
          <p:cNvPr id="4" name="Text Placeholder 3">
            <a:extLst>
              <a:ext uri="{FF2B5EF4-FFF2-40B4-BE49-F238E27FC236}">
                <a16:creationId xmlns:a16="http://schemas.microsoft.com/office/drawing/2014/main" id="{87DD38C0-99F9-4876-A952-214F14D0037F}"/>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3026239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8DDB2-9A20-4543-9021-5EBFF8639DF9}"/>
              </a:ext>
            </a:extLst>
          </p:cNvPr>
          <p:cNvSpPr>
            <a:spLocks noGrp="1"/>
          </p:cNvSpPr>
          <p:nvPr>
            <p:ph type="title"/>
          </p:nvPr>
        </p:nvSpPr>
        <p:spPr/>
        <p:txBody>
          <a:bodyPr/>
          <a:lstStyle/>
          <a:p>
            <a:r>
              <a:rPr lang="de-DE"/>
              <a:t>Tiktok TikTok: Profil-Überblick - nach Follower (PB Politik+Wirtschaft) | PB Politik+Wirtschaft</a:t>
            </a:r>
            <a:endParaRPr lang="en-US"/>
          </a:p>
        </p:txBody>
      </p:sp>
      <p:graphicFrame>
        <p:nvGraphicFramePr>
          <p:cNvPr id="5" name="Table Placeholder 4">
            <a:extLst>
              <a:ext uri="{FF2B5EF4-FFF2-40B4-BE49-F238E27FC236}">
                <a16:creationId xmlns:a16="http://schemas.microsoft.com/office/drawing/2014/main" id="{CC9C4AF4-240A-42EB-93C6-0C797B94794E}"/>
              </a:ext>
            </a:extLst>
          </p:cNvPr>
          <p:cNvGraphicFramePr>
            <a:graphicFrameLocks noGrp="1"/>
          </p:cNvGraphicFramePr>
          <p:nvPr>
            <p:ph type="tbl" sz="quarter" idx="13"/>
            <p:extLst>
              <p:ext uri="{D42A27DB-BD31-4B8C-83A1-F6EECF244321}">
                <p14:modId xmlns:p14="http://schemas.microsoft.com/office/powerpoint/2010/main" val="357862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8235342"/>
                    </a:ext>
                  </a:extLst>
                </a:gridCol>
                <a:gridCol w="1645920">
                  <a:extLst>
                    <a:ext uri="{9D8B030D-6E8A-4147-A177-3AD203B41FA5}">
                      <a16:colId xmlns:a16="http://schemas.microsoft.com/office/drawing/2014/main" val="779458006"/>
                    </a:ext>
                  </a:extLst>
                </a:gridCol>
                <a:gridCol w="1645920">
                  <a:extLst>
                    <a:ext uri="{9D8B030D-6E8A-4147-A177-3AD203B41FA5}">
                      <a16:colId xmlns:a16="http://schemas.microsoft.com/office/drawing/2014/main" val="1093771551"/>
                    </a:ext>
                  </a:extLst>
                </a:gridCol>
                <a:gridCol w="1645920">
                  <a:extLst>
                    <a:ext uri="{9D8B030D-6E8A-4147-A177-3AD203B41FA5}">
                      <a16:colId xmlns:a16="http://schemas.microsoft.com/office/drawing/2014/main" val="941252434"/>
                    </a:ext>
                  </a:extLst>
                </a:gridCol>
                <a:gridCol w="1645920">
                  <a:extLst>
                    <a:ext uri="{9D8B030D-6E8A-4147-A177-3AD203B41FA5}">
                      <a16:colId xmlns:a16="http://schemas.microsoft.com/office/drawing/2014/main" val="1105792454"/>
                    </a:ext>
                  </a:extLst>
                </a:gridCol>
              </a:tblGrid>
              <a:tr h="370840">
                <a:tc>
                  <a:txBody>
                    <a:bodyPr/>
                    <a:lstStyle/>
                    <a:p>
                      <a:r>
                        <a:rPr lang="en-US" sz="1000"/>
                        <a:t>Name</a:t>
                      </a:r>
                    </a:p>
                  </a:txBody>
                  <a:tcPr/>
                </a:tc>
                <a:tc>
                  <a:txBody>
                    <a:bodyPr/>
                    <a:lstStyle/>
                    <a:p>
                      <a:r>
                        <a:rPr lang="en-US" sz="1000"/>
                        <a:t>Follower</a:t>
                      </a:r>
                    </a:p>
                  </a:txBody>
                  <a:tcPr/>
                </a:tc>
                <a:tc>
                  <a:txBody>
                    <a:bodyPr/>
                    <a:lstStyle/>
                    <a:p>
                      <a:r>
                        <a:rPr lang="en-US" sz="1000"/>
                        <a:t>Views</a:t>
                      </a:r>
                    </a:p>
                  </a:txBody>
                  <a:tcPr/>
                </a:tc>
                <a:tc>
                  <a:txBody>
                    <a:bodyPr/>
                    <a:lstStyle/>
                    <a:p>
                      <a:r>
                        <a:rPr lang="en-US" sz="1000"/>
                        <a:t>Interaktionen</a:t>
                      </a:r>
                    </a:p>
                  </a:txBody>
                  <a:tcPr/>
                </a:tc>
                <a:tc>
                  <a:txBody>
                    <a:bodyPr/>
                    <a:lstStyle/>
                    <a:p>
                      <a:r>
                        <a:rPr lang="en-US" sz="1000"/>
                        <a:t>Videos (Anzahl)</a:t>
                      </a:r>
                    </a:p>
                  </a:txBody>
                  <a:tcPr/>
                </a:tc>
                <a:extLst>
                  <a:ext uri="{0D108BD9-81ED-4DB2-BD59-A6C34878D82A}">
                    <a16:rowId xmlns:a16="http://schemas.microsoft.com/office/drawing/2014/main" val="165841902"/>
                  </a:ext>
                </a:extLst>
              </a:tr>
              <a:tr h="370840">
                <a:tc>
                  <a:txBody>
                    <a:bodyPr/>
                    <a:lstStyle/>
                    <a:p>
                      <a:r>
                        <a:rPr lang="en-US" sz="1000"/>
                        <a:t>@br24</a:t>
                      </a:r>
                    </a:p>
                  </a:txBody>
                  <a:tcPr/>
                </a:tc>
                <a:tc>
                  <a:txBody>
                    <a:bodyPr/>
                    <a:lstStyle/>
                    <a:p>
                      <a:r>
                        <a:rPr lang="en-US" sz="1000"/>
                        <a:t>404135</a:t>
                      </a:r>
                    </a:p>
                  </a:txBody>
                  <a:tcPr/>
                </a:tc>
                <a:tc>
                  <a:txBody>
                    <a:bodyPr/>
                    <a:lstStyle/>
                    <a:p>
                      <a:r>
                        <a:rPr lang="en-US" sz="1000"/>
                        <a:t>963567</a:t>
                      </a:r>
                    </a:p>
                  </a:txBody>
                  <a:tcPr/>
                </a:tc>
                <a:tc>
                  <a:txBody>
                    <a:bodyPr/>
                    <a:lstStyle/>
                    <a:p>
                      <a:r>
                        <a:rPr lang="en-US" sz="1000"/>
                        <a:t>72385</a:t>
                      </a:r>
                    </a:p>
                  </a:txBody>
                  <a:tcPr/>
                </a:tc>
                <a:tc>
                  <a:txBody>
                    <a:bodyPr/>
                    <a:lstStyle/>
                    <a:p>
                      <a:r>
                        <a:rPr lang="en-US" sz="1000"/>
                        <a:t>8</a:t>
                      </a:r>
                    </a:p>
                  </a:txBody>
                  <a:tcPr/>
                </a:tc>
                <a:extLst>
                  <a:ext uri="{0D108BD9-81ED-4DB2-BD59-A6C34878D82A}">
                    <a16:rowId xmlns:a16="http://schemas.microsoft.com/office/drawing/2014/main" val="1187123439"/>
                  </a:ext>
                </a:extLst>
              </a:tr>
              <a:tr h="370840">
                <a:tc>
                  <a:txBody>
                    <a:bodyPr/>
                    <a:lstStyle/>
                    <a:p>
                      <a:r>
                        <a:rPr lang="en-US" sz="1000"/>
                        <a:t>@lohntsichdas</a:t>
                      </a:r>
                    </a:p>
                  </a:txBody>
                  <a:tcPr/>
                </a:tc>
                <a:tc>
                  <a:txBody>
                    <a:bodyPr/>
                    <a:lstStyle/>
                    <a:p>
                      <a:r>
                        <a:rPr lang="en-US" sz="1000"/>
                        <a:t>50212</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55550622"/>
                  </a:ext>
                </a:extLst>
              </a:tr>
            </a:tbl>
          </a:graphicData>
        </a:graphic>
      </p:graphicFrame>
      <p:sp>
        <p:nvSpPr>
          <p:cNvPr id="4" name="Text Placeholder 3">
            <a:extLst>
              <a:ext uri="{FF2B5EF4-FFF2-40B4-BE49-F238E27FC236}">
                <a16:creationId xmlns:a16="http://schemas.microsoft.com/office/drawing/2014/main" id="{B8A92ACF-8ECE-4CFE-867E-FB63729D5C98}"/>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55006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1E3A6-BCB2-4AA0-B097-079B0290715C}"/>
              </a:ext>
            </a:extLst>
          </p:cNvPr>
          <p:cNvSpPr>
            <a:spLocks noGrp="1"/>
          </p:cNvSpPr>
          <p:nvPr>
            <p:ph type="title"/>
          </p:nvPr>
        </p:nvSpPr>
        <p:spPr/>
        <p:txBody>
          <a:bodyPr/>
          <a:lstStyle/>
          <a:p>
            <a:r>
              <a:rPr lang="en-US"/>
              <a:t>Tiktok BR-TikTok-Videos - nach Interaktionen (alle relevanten Profile) | PB Politik+Wirtschaft</a:t>
            </a:r>
          </a:p>
        </p:txBody>
      </p:sp>
      <p:graphicFrame>
        <p:nvGraphicFramePr>
          <p:cNvPr id="5" name="Table Placeholder 4">
            <a:extLst>
              <a:ext uri="{FF2B5EF4-FFF2-40B4-BE49-F238E27FC236}">
                <a16:creationId xmlns:a16="http://schemas.microsoft.com/office/drawing/2014/main" id="{CFE1FA55-8552-4115-A888-9332B78E9FD4}"/>
              </a:ext>
            </a:extLst>
          </p:cNvPr>
          <p:cNvGraphicFramePr>
            <a:graphicFrameLocks noGrp="1"/>
          </p:cNvGraphicFramePr>
          <p:nvPr>
            <p:ph type="tbl" sz="quarter" idx="13"/>
            <p:extLst>
              <p:ext uri="{D42A27DB-BD31-4B8C-83A1-F6EECF244321}">
                <p14:modId xmlns:p14="http://schemas.microsoft.com/office/powerpoint/2010/main" val="3544385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3591460"/>
                    </a:ext>
                  </a:extLst>
                </a:gridCol>
                <a:gridCol w="2057400">
                  <a:extLst>
                    <a:ext uri="{9D8B030D-6E8A-4147-A177-3AD203B41FA5}">
                      <a16:colId xmlns:a16="http://schemas.microsoft.com/office/drawing/2014/main" val="262598540"/>
                    </a:ext>
                  </a:extLst>
                </a:gridCol>
                <a:gridCol w="2057400">
                  <a:extLst>
                    <a:ext uri="{9D8B030D-6E8A-4147-A177-3AD203B41FA5}">
                      <a16:colId xmlns:a16="http://schemas.microsoft.com/office/drawing/2014/main" val="1154742491"/>
                    </a:ext>
                  </a:extLst>
                </a:gridCol>
              </a:tblGrid>
              <a:tr h="370840">
                <a:tc>
                  <a:txBody>
                    <a:bodyPr/>
                    <a:lstStyle/>
                    <a:p>
                      <a:r>
                        <a:rPr lang="en-US" sz="1000"/>
                        <a:t>Post (month/day/year)</a:t>
                      </a:r>
                    </a:p>
                  </a:txBody>
                  <a:tcPr/>
                </a:tc>
                <a:tc>
                  <a:txBody>
                    <a:bodyPr/>
                    <a:lstStyle/>
                    <a:p>
                      <a:r>
                        <a:rPr lang="en-US" sz="1000"/>
                        <a:t>Interaktionen</a:t>
                      </a:r>
                    </a:p>
                  </a:txBody>
                  <a:tcPr/>
                </a:tc>
                <a:tc>
                  <a:txBody>
                    <a:bodyPr/>
                    <a:lstStyle/>
                    <a:p>
                      <a:r>
                        <a:rPr lang="en-US" sz="1000"/>
                        <a:t>Views</a:t>
                      </a:r>
                    </a:p>
                  </a:txBody>
                  <a:tcPr/>
                </a:tc>
                <a:extLst>
                  <a:ext uri="{0D108BD9-81ED-4DB2-BD59-A6C34878D82A}">
                    <a16:rowId xmlns:a16="http://schemas.microsoft.com/office/drawing/2014/main" val="3347086271"/>
                  </a:ext>
                </a:extLst>
              </a:tr>
              <a:tr h="370840">
                <a:tc>
                  <a:txBody>
                    <a:bodyPr/>
                    <a:lstStyle/>
                    <a:p>
                      <a:r>
                        <a:rPr lang="pt-BR" sz="1000" b="1"/>
                        <a:t>@br24 - 2023-08-25 08:10:00</a:t>
                      </a:r>
                      <a:r>
                        <a:rPr lang="pt-BR" sz="1000"/>
                        <a:t>
 n/a</a:t>
                      </a:r>
                      <a:endParaRPr lang="en-US" sz="1000"/>
                    </a:p>
                  </a:txBody>
                  <a:tcPr/>
                </a:tc>
                <a:tc>
                  <a:txBody>
                    <a:bodyPr/>
                    <a:lstStyle/>
                    <a:p>
                      <a:r>
                        <a:rPr lang="en-US" sz="1000"/>
                        <a:t>39546</a:t>
                      </a:r>
                    </a:p>
                  </a:txBody>
                  <a:tcPr/>
                </a:tc>
                <a:tc>
                  <a:txBody>
                    <a:bodyPr/>
                    <a:lstStyle/>
                    <a:p>
                      <a:r>
                        <a:rPr lang="en-US" sz="1000"/>
                        <a:t>436743</a:t>
                      </a:r>
                    </a:p>
                  </a:txBody>
                  <a:tcPr/>
                </a:tc>
                <a:extLst>
                  <a:ext uri="{0D108BD9-81ED-4DB2-BD59-A6C34878D82A}">
                    <a16:rowId xmlns:a16="http://schemas.microsoft.com/office/drawing/2014/main" val="3594495453"/>
                  </a:ext>
                </a:extLst>
              </a:tr>
              <a:tr h="370840">
                <a:tc>
                  <a:txBody>
                    <a:bodyPr/>
                    <a:lstStyle/>
                    <a:p>
                      <a:r>
                        <a:rPr lang="pt-BR" sz="1000" b="1"/>
                        <a:t>@br24 - 2023-08-24 08:15:00</a:t>
                      </a:r>
                      <a:r>
                        <a:rPr lang="pt-BR" sz="1000"/>
                        <a:t>
 n/a</a:t>
                      </a:r>
                      <a:endParaRPr lang="en-US" sz="1000"/>
                    </a:p>
                  </a:txBody>
                  <a:tcPr/>
                </a:tc>
                <a:tc>
                  <a:txBody>
                    <a:bodyPr/>
                    <a:lstStyle/>
                    <a:p>
                      <a:r>
                        <a:rPr lang="en-US" sz="1000"/>
                        <a:t>10857</a:t>
                      </a:r>
                    </a:p>
                  </a:txBody>
                  <a:tcPr/>
                </a:tc>
                <a:tc>
                  <a:txBody>
                    <a:bodyPr/>
                    <a:lstStyle/>
                    <a:p>
                      <a:r>
                        <a:rPr lang="en-US" sz="1000"/>
                        <a:t>309590</a:t>
                      </a:r>
                    </a:p>
                  </a:txBody>
                  <a:tcPr/>
                </a:tc>
                <a:extLst>
                  <a:ext uri="{0D108BD9-81ED-4DB2-BD59-A6C34878D82A}">
                    <a16:rowId xmlns:a16="http://schemas.microsoft.com/office/drawing/2014/main" val="1793611144"/>
                  </a:ext>
                </a:extLst>
              </a:tr>
              <a:tr h="370840">
                <a:tc>
                  <a:txBody>
                    <a:bodyPr/>
                    <a:lstStyle/>
                    <a:p>
                      <a:r>
                        <a:rPr lang="pt-BR" sz="1000" b="1"/>
                        <a:t>@br24 - 2023-08-26 19:10:00</a:t>
                      </a:r>
                      <a:r>
                        <a:rPr lang="pt-BR" sz="1000"/>
                        <a:t>
 n/a</a:t>
                      </a:r>
                      <a:endParaRPr lang="en-US" sz="1000"/>
                    </a:p>
                  </a:txBody>
                  <a:tcPr/>
                </a:tc>
                <a:tc>
                  <a:txBody>
                    <a:bodyPr/>
                    <a:lstStyle/>
                    <a:p>
                      <a:r>
                        <a:rPr lang="en-US" sz="1000"/>
                        <a:t>7824</a:t>
                      </a:r>
                    </a:p>
                  </a:txBody>
                  <a:tcPr/>
                </a:tc>
                <a:tc>
                  <a:txBody>
                    <a:bodyPr/>
                    <a:lstStyle/>
                    <a:p>
                      <a:r>
                        <a:rPr lang="en-US" sz="1000"/>
                        <a:t>80550</a:t>
                      </a:r>
                    </a:p>
                  </a:txBody>
                  <a:tcPr/>
                </a:tc>
                <a:extLst>
                  <a:ext uri="{0D108BD9-81ED-4DB2-BD59-A6C34878D82A}">
                    <a16:rowId xmlns:a16="http://schemas.microsoft.com/office/drawing/2014/main" val="3142850784"/>
                  </a:ext>
                </a:extLst>
              </a:tr>
              <a:tr h="370840">
                <a:tc>
                  <a:txBody>
                    <a:bodyPr/>
                    <a:lstStyle/>
                    <a:p>
                      <a:r>
                        <a:rPr lang="pt-BR" sz="1000" b="1"/>
                        <a:t>@br24 - 2023-08-27 08:20:00</a:t>
                      </a:r>
                      <a:r>
                        <a:rPr lang="pt-BR" sz="1000"/>
                        <a:t>
 n/a</a:t>
                      </a:r>
                      <a:endParaRPr lang="en-US" sz="1000"/>
                    </a:p>
                  </a:txBody>
                  <a:tcPr/>
                </a:tc>
                <a:tc>
                  <a:txBody>
                    <a:bodyPr/>
                    <a:lstStyle/>
                    <a:p>
                      <a:r>
                        <a:rPr lang="en-US" sz="1000"/>
                        <a:t>6705</a:t>
                      </a:r>
                    </a:p>
                  </a:txBody>
                  <a:tcPr/>
                </a:tc>
                <a:tc>
                  <a:txBody>
                    <a:bodyPr/>
                    <a:lstStyle/>
                    <a:p>
                      <a:r>
                        <a:rPr lang="en-US" sz="1000"/>
                        <a:t>50282</a:t>
                      </a:r>
                    </a:p>
                  </a:txBody>
                  <a:tcPr/>
                </a:tc>
                <a:extLst>
                  <a:ext uri="{0D108BD9-81ED-4DB2-BD59-A6C34878D82A}">
                    <a16:rowId xmlns:a16="http://schemas.microsoft.com/office/drawing/2014/main" val="3933465166"/>
                  </a:ext>
                </a:extLst>
              </a:tr>
              <a:tr h="370840">
                <a:tc>
                  <a:txBody>
                    <a:bodyPr/>
                    <a:lstStyle/>
                    <a:p>
                      <a:r>
                        <a:rPr lang="pt-BR" sz="1000" b="1"/>
                        <a:t>@br24 - 2023-08-28 16:49:28</a:t>
                      </a:r>
                      <a:r>
                        <a:rPr lang="pt-BR" sz="1000"/>
                        <a:t>
 n/a</a:t>
                      </a:r>
                      <a:endParaRPr lang="en-US" sz="1000"/>
                    </a:p>
                  </a:txBody>
                  <a:tcPr/>
                </a:tc>
                <a:tc>
                  <a:txBody>
                    <a:bodyPr/>
                    <a:lstStyle/>
                    <a:p>
                      <a:r>
                        <a:rPr lang="en-US" sz="1000"/>
                        <a:t>3885</a:t>
                      </a:r>
                    </a:p>
                  </a:txBody>
                  <a:tcPr/>
                </a:tc>
                <a:tc>
                  <a:txBody>
                    <a:bodyPr/>
                    <a:lstStyle/>
                    <a:p>
                      <a:r>
                        <a:rPr lang="en-US" sz="1000"/>
                        <a:t>55251</a:t>
                      </a:r>
                    </a:p>
                  </a:txBody>
                  <a:tcPr/>
                </a:tc>
                <a:extLst>
                  <a:ext uri="{0D108BD9-81ED-4DB2-BD59-A6C34878D82A}">
                    <a16:rowId xmlns:a16="http://schemas.microsoft.com/office/drawing/2014/main" val="4190282516"/>
                  </a:ext>
                </a:extLst>
              </a:tr>
              <a:tr h="370840">
                <a:tc>
                  <a:txBody>
                    <a:bodyPr/>
                    <a:lstStyle/>
                    <a:p>
                      <a:r>
                        <a:rPr lang="pt-BR" sz="1000" b="1"/>
                        <a:t>@br24 - 2023-08-29 14:48:22</a:t>
                      </a:r>
                      <a:r>
                        <a:rPr lang="pt-BR" sz="1000"/>
                        <a:t>
 n/a</a:t>
                      </a:r>
                      <a:endParaRPr lang="en-US" sz="1000"/>
                    </a:p>
                  </a:txBody>
                  <a:tcPr/>
                </a:tc>
                <a:tc>
                  <a:txBody>
                    <a:bodyPr/>
                    <a:lstStyle/>
                    <a:p>
                      <a:r>
                        <a:rPr lang="en-US" sz="1000"/>
                        <a:t>2702</a:t>
                      </a:r>
                    </a:p>
                  </a:txBody>
                  <a:tcPr/>
                </a:tc>
                <a:tc>
                  <a:txBody>
                    <a:bodyPr/>
                    <a:lstStyle/>
                    <a:p>
                      <a:r>
                        <a:rPr lang="en-US" sz="1000"/>
                        <a:t>20335</a:t>
                      </a:r>
                    </a:p>
                  </a:txBody>
                  <a:tcPr/>
                </a:tc>
                <a:extLst>
                  <a:ext uri="{0D108BD9-81ED-4DB2-BD59-A6C34878D82A}">
                    <a16:rowId xmlns:a16="http://schemas.microsoft.com/office/drawing/2014/main" val="527037059"/>
                  </a:ext>
                </a:extLst>
              </a:tr>
              <a:tr h="370840">
                <a:tc>
                  <a:txBody>
                    <a:bodyPr/>
                    <a:lstStyle/>
                    <a:p>
                      <a:r>
                        <a:rPr lang="pt-BR" sz="1000" b="1"/>
                        <a:t>@br24 - 2023-08-28 08:10:00</a:t>
                      </a:r>
                      <a:r>
                        <a:rPr lang="pt-BR" sz="1000"/>
                        <a:t>
 n/a</a:t>
                      </a:r>
                      <a:endParaRPr lang="en-US" sz="1000"/>
                    </a:p>
                  </a:txBody>
                  <a:tcPr/>
                </a:tc>
                <a:tc>
                  <a:txBody>
                    <a:bodyPr/>
                    <a:lstStyle/>
                    <a:p>
                      <a:r>
                        <a:rPr lang="en-US" sz="1000"/>
                        <a:t>460</a:t>
                      </a:r>
                    </a:p>
                  </a:txBody>
                  <a:tcPr/>
                </a:tc>
                <a:tc>
                  <a:txBody>
                    <a:bodyPr/>
                    <a:lstStyle/>
                    <a:p>
                      <a:r>
                        <a:rPr lang="en-US" sz="1000"/>
                        <a:t>4141</a:t>
                      </a:r>
                    </a:p>
                  </a:txBody>
                  <a:tcPr/>
                </a:tc>
                <a:extLst>
                  <a:ext uri="{0D108BD9-81ED-4DB2-BD59-A6C34878D82A}">
                    <a16:rowId xmlns:a16="http://schemas.microsoft.com/office/drawing/2014/main" val="2336525482"/>
                  </a:ext>
                </a:extLst>
              </a:tr>
              <a:tr h="370840">
                <a:tc>
                  <a:txBody>
                    <a:bodyPr/>
                    <a:lstStyle/>
                    <a:p>
                      <a:r>
                        <a:rPr lang="pt-BR" sz="1000" b="1"/>
                        <a:t>@br24 - 2023-08-23 08:30:00</a:t>
                      </a:r>
                      <a:r>
                        <a:rPr lang="pt-BR" sz="1000"/>
                        <a:t>
 n/a</a:t>
                      </a:r>
                      <a:endParaRPr lang="en-US" sz="1000"/>
                    </a:p>
                  </a:txBody>
                  <a:tcPr/>
                </a:tc>
                <a:tc>
                  <a:txBody>
                    <a:bodyPr/>
                    <a:lstStyle/>
                    <a:p>
                      <a:r>
                        <a:rPr lang="en-US" sz="1000"/>
                        <a:t>406</a:t>
                      </a:r>
                    </a:p>
                  </a:txBody>
                  <a:tcPr/>
                </a:tc>
                <a:tc>
                  <a:txBody>
                    <a:bodyPr/>
                    <a:lstStyle/>
                    <a:p>
                      <a:r>
                        <a:rPr lang="en-US" sz="1000"/>
                        <a:t>6675</a:t>
                      </a:r>
                    </a:p>
                  </a:txBody>
                  <a:tcPr/>
                </a:tc>
                <a:extLst>
                  <a:ext uri="{0D108BD9-81ED-4DB2-BD59-A6C34878D82A}">
                    <a16:rowId xmlns:a16="http://schemas.microsoft.com/office/drawing/2014/main" val="254962689"/>
                  </a:ext>
                </a:extLst>
              </a:tr>
            </a:tbl>
          </a:graphicData>
        </a:graphic>
      </p:graphicFrame>
      <p:sp>
        <p:nvSpPr>
          <p:cNvPr id="4" name="Text Placeholder 3">
            <a:extLst>
              <a:ext uri="{FF2B5EF4-FFF2-40B4-BE49-F238E27FC236}">
                <a16:creationId xmlns:a16="http://schemas.microsoft.com/office/drawing/2014/main" id="{B938933D-17B8-441F-A3F1-B9E3B466E3C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1069488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0756E-F2D5-4042-BF83-44254DC2A6FD}"/>
              </a:ext>
            </a:extLst>
          </p:cNvPr>
          <p:cNvSpPr>
            <a:spLocks noGrp="1"/>
          </p:cNvSpPr>
          <p:nvPr>
            <p:ph type="title"/>
          </p:nvPr>
        </p:nvSpPr>
        <p:spPr/>
        <p:txBody>
          <a:bodyPr/>
          <a:lstStyle/>
          <a:p>
            <a:r>
              <a:rPr lang="en-US"/>
              <a:t>Tiktok BR-TikTok-Videos - nach Interaktionen (BR24) | BR24 NewsOnly</a:t>
            </a:r>
          </a:p>
        </p:txBody>
      </p:sp>
      <p:graphicFrame>
        <p:nvGraphicFramePr>
          <p:cNvPr id="5" name="Table Placeholder 4">
            <a:extLst>
              <a:ext uri="{FF2B5EF4-FFF2-40B4-BE49-F238E27FC236}">
                <a16:creationId xmlns:a16="http://schemas.microsoft.com/office/drawing/2014/main" id="{C783DD14-02BE-491D-B629-00C7D1E16629}"/>
              </a:ext>
            </a:extLst>
          </p:cNvPr>
          <p:cNvGraphicFramePr>
            <a:graphicFrameLocks noGrp="1"/>
          </p:cNvGraphicFramePr>
          <p:nvPr>
            <p:ph type="tbl" sz="quarter" idx="13"/>
            <p:extLst>
              <p:ext uri="{D42A27DB-BD31-4B8C-83A1-F6EECF244321}">
                <p14:modId xmlns:p14="http://schemas.microsoft.com/office/powerpoint/2010/main" val="588543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9909948"/>
                    </a:ext>
                  </a:extLst>
                </a:gridCol>
                <a:gridCol w="2057400">
                  <a:extLst>
                    <a:ext uri="{9D8B030D-6E8A-4147-A177-3AD203B41FA5}">
                      <a16:colId xmlns:a16="http://schemas.microsoft.com/office/drawing/2014/main" val="2236117883"/>
                    </a:ext>
                  </a:extLst>
                </a:gridCol>
                <a:gridCol w="2057400">
                  <a:extLst>
                    <a:ext uri="{9D8B030D-6E8A-4147-A177-3AD203B41FA5}">
                      <a16:colId xmlns:a16="http://schemas.microsoft.com/office/drawing/2014/main" val="3374039058"/>
                    </a:ext>
                  </a:extLst>
                </a:gridCol>
              </a:tblGrid>
              <a:tr h="370840">
                <a:tc>
                  <a:txBody>
                    <a:bodyPr/>
                    <a:lstStyle/>
                    <a:p>
                      <a:r>
                        <a:rPr lang="en-US" sz="1000"/>
                        <a:t>Post (month/day/year)</a:t>
                      </a:r>
                    </a:p>
                  </a:txBody>
                  <a:tcPr/>
                </a:tc>
                <a:tc>
                  <a:txBody>
                    <a:bodyPr/>
                    <a:lstStyle/>
                    <a:p>
                      <a:r>
                        <a:rPr lang="en-US" sz="1000"/>
                        <a:t>Interaktionen</a:t>
                      </a:r>
                    </a:p>
                  </a:txBody>
                  <a:tcPr/>
                </a:tc>
                <a:tc>
                  <a:txBody>
                    <a:bodyPr/>
                    <a:lstStyle/>
                    <a:p>
                      <a:r>
                        <a:rPr lang="en-US" sz="1000"/>
                        <a:t>Views</a:t>
                      </a:r>
                    </a:p>
                  </a:txBody>
                  <a:tcPr/>
                </a:tc>
                <a:extLst>
                  <a:ext uri="{0D108BD9-81ED-4DB2-BD59-A6C34878D82A}">
                    <a16:rowId xmlns:a16="http://schemas.microsoft.com/office/drawing/2014/main" val="2762484125"/>
                  </a:ext>
                </a:extLst>
              </a:tr>
              <a:tr h="370840">
                <a:tc>
                  <a:txBody>
                    <a:bodyPr/>
                    <a:lstStyle/>
                    <a:p>
                      <a:r>
                        <a:rPr lang="pt-BR" sz="1000" b="1"/>
                        <a:t>@br24 - 2023-08-25 08:10:00</a:t>
                      </a:r>
                      <a:r>
                        <a:rPr lang="pt-BR" sz="1000"/>
                        <a:t>
 n/a</a:t>
                      </a:r>
                      <a:endParaRPr lang="en-US" sz="1000"/>
                    </a:p>
                  </a:txBody>
                  <a:tcPr/>
                </a:tc>
                <a:tc>
                  <a:txBody>
                    <a:bodyPr/>
                    <a:lstStyle/>
                    <a:p>
                      <a:r>
                        <a:rPr lang="en-US" sz="1000"/>
                        <a:t>39546</a:t>
                      </a:r>
                    </a:p>
                  </a:txBody>
                  <a:tcPr/>
                </a:tc>
                <a:tc>
                  <a:txBody>
                    <a:bodyPr/>
                    <a:lstStyle/>
                    <a:p>
                      <a:r>
                        <a:rPr lang="en-US" sz="1000"/>
                        <a:t>436743</a:t>
                      </a:r>
                    </a:p>
                  </a:txBody>
                  <a:tcPr/>
                </a:tc>
                <a:extLst>
                  <a:ext uri="{0D108BD9-81ED-4DB2-BD59-A6C34878D82A}">
                    <a16:rowId xmlns:a16="http://schemas.microsoft.com/office/drawing/2014/main" val="493515468"/>
                  </a:ext>
                </a:extLst>
              </a:tr>
              <a:tr h="370840">
                <a:tc>
                  <a:txBody>
                    <a:bodyPr/>
                    <a:lstStyle/>
                    <a:p>
                      <a:r>
                        <a:rPr lang="pt-BR" sz="1000" b="1"/>
                        <a:t>@br24 - 2023-08-24 08:15:00</a:t>
                      </a:r>
                      <a:r>
                        <a:rPr lang="pt-BR" sz="1000"/>
                        <a:t>
 n/a</a:t>
                      </a:r>
                      <a:endParaRPr lang="en-US" sz="1000"/>
                    </a:p>
                  </a:txBody>
                  <a:tcPr/>
                </a:tc>
                <a:tc>
                  <a:txBody>
                    <a:bodyPr/>
                    <a:lstStyle/>
                    <a:p>
                      <a:r>
                        <a:rPr lang="en-US" sz="1000"/>
                        <a:t>10857</a:t>
                      </a:r>
                    </a:p>
                  </a:txBody>
                  <a:tcPr/>
                </a:tc>
                <a:tc>
                  <a:txBody>
                    <a:bodyPr/>
                    <a:lstStyle/>
                    <a:p>
                      <a:r>
                        <a:rPr lang="en-US" sz="1000"/>
                        <a:t>309590</a:t>
                      </a:r>
                    </a:p>
                  </a:txBody>
                  <a:tcPr/>
                </a:tc>
                <a:extLst>
                  <a:ext uri="{0D108BD9-81ED-4DB2-BD59-A6C34878D82A}">
                    <a16:rowId xmlns:a16="http://schemas.microsoft.com/office/drawing/2014/main" val="1963343138"/>
                  </a:ext>
                </a:extLst>
              </a:tr>
              <a:tr h="370840">
                <a:tc>
                  <a:txBody>
                    <a:bodyPr/>
                    <a:lstStyle/>
                    <a:p>
                      <a:r>
                        <a:rPr lang="pt-BR" sz="1000" b="1"/>
                        <a:t>@br24 - 2023-08-26 19:10:00</a:t>
                      </a:r>
                      <a:r>
                        <a:rPr lang="pt-BR" sz="1000"/>
                        <a:t>
 n/a</a:t>
                      </a:r>
                      <a:endParaRPr lang="en-US" sz="1000"/>
                    </a:p>
                  </a:txBody>
                  <a:tcPr/>
                </a:tc>
                <a:tc>
                  <a:txBody>
                    <a:bodyPr/>
                    <a:lstStyle/>
                    <a:p>
                      <a:r>
                        <a:rPr lang="en-US" sz="1000"/>
                        <a:t>7824</a:t>
                      </a:r>
                    </a:p>
                  </a:txBody>
                  <a:tcPr/>
                </a:tc>
                <a:tc>
                  <a:txBody>
                    <a:bodyPr/>
                    <a:lstStyle/>
                    <a:p>
                      <a:r>
                        <a:rPr lang="en-US" sz="1000"/>
                        <a:t>80550</a:t>
                      </a:r>
                    </a:p>
                  </a:txBody>
                  <a:tcPr/>
                </a:tc>
                <a:extLst>
                  <a:ext uri="{0D108BD9-81ED-4DB2-BD59-A6C34878D82A}">
                    <a16:rowId xmlns:a16="http://schemas.microsoft.com/office/drawing/2014/main" val="3505260796"/>
                  </a:ext>
                </a:extLst>
              </a:tr>
              <a:tr h="370840">
                <a:tc>
                  <a:txBody>
                    <a:bodyPr/>
                    <a:lstStyle/>
                    <a:p>
                      <a:r>
                        <a:rPr lang="pt-BR" sz="1000" b="1"/>
                        <a:t>@br24 - 2023-08-27 08:20:00</a:t>
                      </a:r>
                      <a:r>
                        <a:rPr lang="pt-BR" sz="1000"/>
                        <a:t>
 n/a</a:t>
                      </a:r>
                      <a:endParaRPr lang="en-US" sz="1000"/>
                    </a:p>
                  </a:txBody>
                  <a:tcPr/>
                </a:tc>
                <a:tc>
                  <a:txBody>
                    <a:bodyPr/>
                    <a:lstStyle/>
                    <a:p>
                      <a:r>
                        <a:rPr lang="en-US" sz="1000"/>
                        <a:t>6705</a:t>
                      </a:r>
                    </a:p>
                  </a:txBody>
                  <a:tcPr/>
                </a:tc>
                <a:tc>
                  <a:txBody>
                    <a:bodyPr/>
                    <a:lstStyle/>
                    <a:p>
                      <a:r>
                        <a:rPr lang="en-US" sz="1000"/>
                        <a:t>50282</a:t>
                      </a:r>
                    </a:p>
                  </a:txBody>
                  <a:tcPr/>
                </a:tc>
                <a:extLst>
                  <a:ext uri="{0D108BD9-81ED-4DB2-BD59-A6C34878D82A}">
                    <a16:rowId xmlns:a16="http://schemas.microsoft.com/office/drawing/2014/main" val="2920893585"/>
                  </a:ext>
                </a:extLst>
              </a:tr>
              <a:tr h="370840">
                <a:tc>
                  <a:txBody>
                    <a:bodyPr/>
                    <a:lstStyle/>
                    <a:p>
                      <a:r>
                        <a:rPr lang="pt-BR" sz="1000" b="1"/>
                        <a:t>@br24 - 2023-08-28 16:49:28</a:t>
                      </a:r>
                      <a:r>
                        <a:rPr lang="pt-BR" sz="1000"/>
                        <a:t>
 n/a</a:t>
                      </a:r>
                      <a:endParaRPr lang="en-US" sz="1000"/>
                    </a:p>
                  </a:txBody>
                  <a:tcPr/>
                </a:tc>
                <a:tc>
                  <a:txBody>
                    <a:bodyPr/>
                    <a:lstStyle/>
                    <a:p>
                      <a:r>
                        <a:rPr lang="en-US" sz="1000"/>
                        <a:t>3885</a:t>
                      </a:r>
                    </a:p>
                  </a:txBody>
                  <a:tcPr/>
                </a:tc>
                <a:tc>
                  <a:txBody>
                    <a:bodyPr/>
                    <a:lstStyle/>
                    <a:p>
                      <a:r>
                        <a:rPr lang="en-US" sz="1000"/>
                        <a:t>55251</a:t>
                      </a:r>
                    </a:p>
                  </a:txBody>
                  <a:tcPr/>
                </a:tc>
                <a:extLst>
                  <a:ext uri="{0D108BD9-81ED-4DB2-BD59-A6C34878D82A}">
                    <a16:rowId xmlns:a16="http://schemas.microsoft.com/office/drawing/2014/main" val="359601198"/>
                  </a:ext>
                </a:extLst>
              </a:tr>
              <a:tr h="370840">
                <a:tc>
                  <a:txBody>
                    <a:bodyPr/>
                    <a:lstStyle/>
                    <a:p>
                      <a:r>
                        <a:rPr lang="pt-BR" sz="1000" b="1"/>
                        <a:t>@br24 - 2023-08-29 14:48:22</a:t>
                      </a:r>
                      <a:r>
                        <a:rPr lang="pt-BR" sz="1000"/>
                        <a:t>
 n/a</a:t>
                      </a:r>
                      <a:endParaRPr lang="en-US" sz="1000"/>
                    </a:p>
                  </a:txBody>
                  <a:tcPr/>
                </a:tc>
                <a:tc>
                  <a:txBody>
                    <a:bodyPr/>
                    <a:lstStyle/>
                    <a:p>
                      <a:r>
                        <a:rPr lang="en-US" sz="1000"/>
                        <a:t>2702</a:t>
                      </a:r>
                    </a:p>
                  </a:txBody>
                  <a:tcPr/>
                </a:tc>
                <a:tc>
                  <a:txBody>
                    <a:bodyPr/>
                    <a:lstStyle/>
                    <a:p>
                      <a:r>
                        <a:rPr lang="en-US" sz="1000"/>
                        <a:t>20335</a:t>
                      </a:r>
                    </a:p>
                  </a:txBody>
                  <a:tcPr/>
                </a:tc>
                <a:extLst>
                  <a:ext uri="{0D108BD9-81ED-4DB2-BD59-A6C34878D82A}">
                    <a16:rowId xmlns:a16="http://schemas.microsoft.com/office/drawing/2014/main" val="4144382046"/>
                  </a:ext>
                </a:extLst>
              </a:tr>
              <a:tr h="370840">
                <a:tc>
                  <a:txBody>
                    <a:bodyPr/>
                    <a:lstStyle/>
                    <a:p>
                      <a:r>
                        <a:rPr lang="pt-BR" sz="1000" b="1"/>
                        <a:t>@br24 - 2023-08-28 08:10:00</a:t>
                      </a:r>
                      <a:r>
                        <a:rPr lang="pt-BR" sz="1000"/>
                        <a:t>
 n/a</a:t>
                      </a:r>
                      <a:endParaRPr lang="en-US" sz="1000"/>
                    </a:p>
                  </a:txBody>
                  <a:tcPr/>
                </a:tc>
                <a:tc>
                  <a:txBody>
                    <a:bodyPr/>
                    <a:lstStyle/>
                    <a:p>
                      <a:r>
                        <a:rPr lang="en-US" sz="1000"/>
                        <a:t>460</a:t>
                      </a:r>
                    </a:p>
                  </a:txBody>
                  <a:tcPr/>
                </a:tc>
                <a:tc>
                  <a:txBody>
                    <a:bodyPr/>
                    <a:lstStyle/>
                    <a:p>
                      <a:r>
                        <a:rPr lang="en-US" sz="1000"/>
                        <a:t>4141</a:t>
                      </a:r>
                    </a:p>
                  </a:txBody>
                  <a:tcPr/>
                </a:tc>
                <a:extLst>
                  <a:ext uri="{0D108BD9-81ED-4DB2-BD59-A6C34878D82A}">
                    <a16:rowId xmlns:a16="http://schemas.microsoft.com/office/drawing/2014/main" val="1248774117"/>
                  </a:ext>
                </a:extLst>
              </a:tr>
              <a:tr h="370840">
                <a:tc>
                  <a:txBody>
                    <a:bodyPr/>
                    <a:lstStyle/>
                    <a:p>
                      <a:r>
                        <a:rPr lang="pt-BR" sz="1000" b="1"/>
                        <a:t>@br24 - 2023-08-23 08:30:00</a:t>
                      </a:r>
                      <a:r>
                        <a:rPr lang="pt-BR" sz="1000"/>
                        <a:t>
 n/a</a:t>
                      </a:r>
                      <a:endParaRPr lang="en-US" sz="1000"/>
                    </a:p>
                  </a:txBody>
                  <a:tcPr/>
                </a:tc>
                <a:tc>
                  <a:txBody>
                    <a:bodyPr/>
                    <a:lstStyle/>
                    <a:p>
                      <a:r>
                        <a:rPr lang="en-US" sz="1000"/>
                        <a:t>406</a:t>
                      </a:r>
                    </a:p>
                  </a:txBody>
                  <a:tcPr/>
                </a:tc>
                <a:tc>
                  <a:txBody>
                    <a:bodyPr/>
                    <a:lstStyle/>
                    <a:p>
                      <a:r>
                        <a:rPr lang="en-US" sz="1000"/>
                        <a:t>6675</a:t>
                      </a:r>
                    </a:p>
                  </a:txBody>
                  <a:tcPr/>
                </a:tc>
                <a:extLst>
                  <a:ext uri="{0D108BD9-81ED-4DB2-BD59-A6C34878D82A}">
                    <a16:rowId xmlns:a16="http://schemas.microsoft.com/office/drawing/2014/main" val="805014324"/>
                  </a:ext>
                </a:extLst>
              </a:tr>
            </a:tbl>
          </a:graphicData>
        </a:graphic>
      </p:graphicFrame>
      <p:sp>
        <p:nvSpPr>
          <p:cNvPr id="4" name="Text Placeholder 3">
            <a:extLst>
              <a:ext uri="{FF2B5EF4-FFF2-40B4-BE49-F238E27FC236}">
                <a16:creationId xmlns:a16="http://schemas.microsoft.com/office/drawing/2014/main" id="{6018F616-BCA9-4C89-B8EA-B9BE426D56A4}"/>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35408000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7FA13-1EA1-44E0-9BDA-2DA2DFDDB75A}"/>
              </a:ext>
            </a:extLst>
          </p:cNvPr>
          <p:cNvSpPr>
            <a:spLocks noGrp="1"/>
          </p:cNvSpPr>
          <p:nvPr>
            <p:ph type="title"/>
          </p:nvPr>
        </p:nvSpPr>
        <p:spPr/>
        <p:txBody>
          <a:bodyPr/>
          <a:lstStyle/>
          <a:p>
            <a:r>
              <a:rPr lang="de-DE"/>
              <a:t>Youtube YouTube - Profil-Überblick (PB Politik+Wirtschaft) | PB Politik+Wirtschaft</a:t>
            </a:r>
            <a:endParaRPr lang="en-US"/>
          </a:p>
        </p:txBody>
      </p:sp>
      <p:graphicFrame>
        <p:nvGraphicFramePr>
          <p:cNvPr id="5" name="Table Placeholder 4">
            <a:extLst>
              <a:ext uri="{FF2B5EF4-FFF2-40B4-BE49-F238E27FC236}">
                <a16:creationId xmlns:a16="http://schemas.microsoft.com/office/drawing/2014/main" id="{9485641D-038F-4348-877D-79B1686E67AA}"/>
              </a:ext>
            </a:extLst>
          </p:cNvPr>
          <p:cNvGraphicFramePr>
            <a:graphicFrameLocks noGrp="1"/>
          </p:cNvGraphicFramePr>
          <p:nvPr>
            <p:ph type="tbl" sz="quarter" idx="13"/>
            <p:extLst>
              <p:ext uri="{D42A27DB-BD31-4B8C-83A1-F6EECF244321}">
                <p14:modId xmlns:p14="http://schemas.microsoft.com/office/powerpoint/2010/main" val="1688101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6796145"/>
                    </a:ext>
                  </a:extLst>
                </a:gridCol>
                <a:gridCol w="905256">
                  <a:extLst>
                    <a:ext uri="{9D8B030D-6E8A-4147-A177-3AD203B41FA5}">
                      <a16:colId xmlns:a16="http://schemas.microsoft.com/office/drawing/2014/main" val="1517021164"/>
                    </a:ext>
                  </a:extLst>
                </a:gridCol>
                <a:gridCol w="905256">
                  <a:extLst>
                    <a:ext uri="{9D8B030D-6E8A-4147-A177-3AD203B41FA5}">
                      <a16:colId xmlns:a16="http://schemas.microsoft.com/office/drawing/2014/main" val="1703875578"/>
                    </a:ext>
                  </a:extLst>
                </a:gridCol>
                <a:gridCol w="905256">
                  <a:extLst>
                    <a:ext uri="{9D8B030D-6E8A-4147-A177-3AD203B41FA5}">
                      <a16:colId xmlns:a16="http://schemas.microsoft.com/office/drawing/2014/main" val="3925115456"/>
                    </a:ext>
                  </a:extLst>
                </a:gridCol>
                <a:gridCol w="905256">
                  <a:extLst>
                    <a:ext uri="{9D8B030D-6E8A-4147-A177-3AD203B41FA5}">
                      <a16:colId xmlns:a16="http://schemas.microsoft.com/office/drawing/2014/main" val="4074483630"/>
                    </a:ext>
                  </a:extLst>
                </a:gridCol>
                <a:gridCol w="905256">
                  <a:extLst>
                    <a:ext uri="{9D8B030D-6E8A-4147-A177-3AD203B41FA5}">
                      <a16:colId xmlns:a16="http://schemas.microsoft.com/office/drawing/2014/main" val="2433123018"/>
                    </a:ext>
                  </a:extLst>
                </a:gridCol>
                <a:gridCol w="905256">
                  <a:extLst>
                    <a:ext uri="{9D8B030D-6E8A-4147-A177-3AD203B41FA5}">
                      <a16:colId xmlns:a16="http://schemas.microsoft.com/office/drawing/2014/main" val="3309313641"/>
                    </a:ext>
                  </a:extLst>
                </a:gridCol>
              </a:tblGrid>
              <a:tr h="370840">
                <a:tc>
                  <a:txBody>
                    <a:bodyPr/>
                    <a:lstStyle/>
                    <a:p>
                      <a:r>
                        <a:rPr lang="en-US" sz="1000"/>
                        <a:t>Channel</a:t>
                      </a:r>
                    </a:p>
                  </a:txBody>
                  <a:tcPr/>
                </a:tc>
                <a:tc>
                  <a:txBody>
                    <a:bodyPr/>
                    <a:lstStyle/>
                    <a:p>
                      <a:r>
                        <a:rPr lang="en-US" sz="1000"/>
                        <a:t>Video Views</a:t>
                      </a:r>
                    </a:p>
                  </a:txBody>
                  <a:tcPr/>
                </a:tc>
                <a:tc>
                  <a:txBody>
                    <a:bodyPr/>
                    <a:lstStyle/>
                    <a:p>
                      <a:r>
                        <a:rPr lang="en-US" sz="1000"/>
                        <a:t>Subscribers Total</a:t>
                      </a:r>
                    </a:p>
                  </a:txBody>
                  <a:tcPr/>
                </a:tc>
                <a:tc>
                  <a:txBody>
                    <a:bodyPr/>
                    <a:lstStyle/>
                    <a:p>
                      <a:r>
                        <a:rPr lang="en-US" sz="1000"/>
                        <a:t>Estimated Hours Watched</a:t>
                      </a:r>
                    </a:p>
                  </a:txBody>
                  <a:tcPr/>
                </a:tc>
                <a:tc>
                  <a:txBody>
                    <a:bodyPr/>
                    <a:lstStyle/>
                    <a:p>
                      <a:r>
                        <a:rPr lang="en-US" sz="1000"/>
                        <a:t>Average View Percentage</a:t>
                      </a:r>
                    </a:p>
                  </a:txBody>
                  <a:tcPr/>
                </a:tc>
                <a:tc>
                  <a:txBody>
                    <a:bodyPr/>
                    <a:lstStyle/>
                    <a:p>
                      <a:r>
                        <a:rPr lang="en-US" sz="1000"/>
                        <a:t>Total Videos</a:t>
                      </a:r>
                    </a:p>
                  </a:txBody>
                  <a:tcPr/>
                </a:tc>
                <a:tc>
                  <a:txBody>
                    <a:bodyPr/>
                    <a:lstStyle/>
                    <a:p>
                      <a:r>
                        <a:rPr lang="en-US" sz="1000"/>
                        <a:t>Interactions</a:t>
                      </a:r>
                    </a:p>
                  </a:txBody>
                  <a:tcPr/>
                </a:tc>
                <a:extLst>
                  <a:ext uri="{0D108BD9-81ED-4DB2-BD59-A6C34878D82A}">
                    <a16:rowId xmlns:a16="http://schemas.microsoft.com/office/drawing/2014/main" val="1021672098"/>
                  </a:ext>
                </a:extLst>
              </a:tr>
              <a:tr h="370840">
                <a:tc>
                  <a:txBody>
                    <a:bodyPr/>
                    <a:lstStyle/>
                    <a:p>
                      <a:r>
                        <a:rPr lang="en-US" sz="1000"/>
                        <a:t>BR24</a:t>
                      </a:r>
                    </a:p>
                  </a:txBody>
                  <a:tcPr/>
                </a:tc>
                <a:tc>
                  <a:txBody>
                    <a:bodyPr/>
                    <a:lstStyle/>
                    <a:p>
                      <a:r>
                        <a:rPr lang="en-US" sz="1000"/>
                        <a:t>1762708</a:t>
                      </a:r>
                    </a:p>
                  </a:txBody>
                  <a:tcPr/>
                </a:tc>
                <a:tc>
                  <a:txBody>
                    <a:bodyPr/>
                    <a:lstStyle/>
                    <a:p>
                      <a:r>
                        <a:rPr lang="en-US" sz="1000"/>
                        <a:t>321000</a:t>
                      </a:r>
                    </a:p>
                  </a:txBody>
                  <a:tcPr/>
                </a:tc>
                <a:tc>
                  <a:txBody>
                    <a:bodyPr/>
                    <a:lstStyle/>
                    <a:p>
                      <a:r>
                        <a:rPr lang="en-US" sz="1000"/>
                        <a:t>58252.6</a:t>
                      </a:r>
                    </a:p>
                  </a:txBody>
                  <a:tcPr/>
                </a:tc>
                <a:tc>
                  <a:txBody>
                    <a:bodyPr/>
                    <a:lstStyle/>
                    <a:p>
                      <a:r>
                        <a:rPr lang="en-US" sz="1000"/>
                        <a:t>29.408571428571 %</a:t>
                      </a:r>
                    </a:p>
                  </a:txBody>
                  <a:tcPr/>
                </a:tc>
                <a:tc>
                  <a:txBody>
                    <a:bodyPr/>
                    <a:lstStyle/>
                    <a:p>
                      <a:r>
                        <a:rPr lang="en-US" sz="1000"/>
                        <a:t>9319</a:t>
                      </a:r>
                    </a:p>
                  </a:txBody>
                  <a:tcPr/>
                </a:tc>
                <a:tc>
                  <a:txBody>
                    <a:bodyPr/>
                    <a:lstStyle/>
                    <a:p>
                      <a:r>
                        <a:rPr lang="en-US" sz="1000"/>
                        <a:t>25457</a:t>
                      </a:r>
                    </a:p>
                  </a:txBody>
                  <a:tcPr/>
                </a:tc>
                <a:extLst>
                  <a:ext uri="{0D108BD9-81ED-4DB2-BD59-A6C34878D82A}">
                    <a16:rowId xmlns:a16="http://schemas.microsoft.com/office/drawing/2014/main" val="275436029"/>
                  </a:ext>
                </a:extLst>
              </a:tr>
              <a:tr h="370840">
                <a:tc>
                  <a:txBody>
                    <a:bodyPr/>
                    <a:lstStyle/>
                    <a:p>
                      <a:r>
                        <a:rPr lang="en-US" sz="1000"/>
                        <a:t>Bayerischer Rundfunk</a:t>
                      </a:r>
                    </a:p>
                  </a:txBody>
                  <a:tcPr/>
                </a:tc>
                <a:tc>
                  <a:txBody>
                    <a:bodyPr/>
                    <a:lstStyle/>
                    <a:p>
                      <a:r>
                        <a:rPr lang="en-US" sz="1000"/>
                        <a:t>1162123</a:t>
                      </a:r>
                    </a:p>
                  </a:txBody>
                  <a:tcPr/>
                </a:tc>
                <a:tc>
                  <a:txBody>
                    <a:bodyPr/>
                    <a:lstStyle/>
                    <a:p>
                      <a:r>
                        <a:rPr lang="en-US" sz="1000"/>
                        <a:t>697000</a:t>
                      </a:r>
                    </a:p>
                  </a:txBody>
                  <a:tcPr/>
                </a:tc>
                <a:tc>
                  <a:txBody>
                    <a:bodyPr/>
                    <a:lstStyle/>
                    <a:p>
                      <a:r>
                        <a:rPr lang="en-US" sz="1000"/>
                        <a:t>122904.11666667</a:t>
                      </a:r>
                    </a:p>
                  </a:txBody>
                  <a:tcPr/>
                </a:tc>
                <a:tc>
                  <a:txBody>
                    <a:bodyPr/>
                    <a:lstStyle/>
                    <a:p>
                      <a:r>
                        <a:rPr lang="en-US" sz="1000"/>
                        <a:t>23.655714285714 %</a:t>
                      </a:r>
                    </a:p>
                  </a:txBody>
                  <a:tcPr/>
                </a:tc>
                <a:tc>
                  <a:txBody>
                    <a:bodyPr/>
                    <a:lstStyle/>
                    <a:p>
                      <a:r>
                        <a:rPr lang="en-US" sz="1000"/>
                        <a:t>7002</a:t>
                      </a:r>
                    </a:p>
                  </a:txBody>
                  <a:tcPr/>
                </a:tc>
                <a:tc>
                  <a:txBody>
                    <a:bodyPr/>
                    <a:lstStyle/>
                    <a:p>
                      <a:r>
                        <a:rPr lang="en-US" sz="1000"/>
                        <a:t>15904</a:t>
                      </a:r>
                    </a:p>
                  </a:txBody>
                  <a:tcPr/>
                </a:tc>
                <a:extLst>
                  <a:ext uri="{0D108BD9-81ED-4DB2-BD59-A6C34878D82A}">
                    <a16:rowId xmlns:a16="http://schemas.microsoft.com/office/drawing/2014/main" val="3733467724"/>
                  </a:ext>
                </a:extLst>
              </a:tr>
              <a:tr h="370840">
                <a:tc>
                  <a:txBody>
                    <a:bodyPr/>
                    <a:lstStyle/>
                    <a:p>
                      <a:r>
                        <a:rPr lang="en-US" sz="1000"/>
                        <a:t>Unser Land</a:t>
                      </a:r>
                    </a:p>
                  </a:txBody>
                  <a:tcPr/>
                </a:tc>
                <a:tc>
                  <a:txBody>
                    <a:bodyPr/>
                    <a:lstStyle/>
                    <a:p>
                      <a:r>
                        <a:rPr lang="en-US" sz="1000"/>
                        <a:t>393195</a:t>
                      </a:r>
                    </a:p>
                  </a:txBody>
                  <a:tcPr/>
                </a:tc>
                <a:tc>
                  <a:txBody>
                    <a:bodyPr/>
                    <a:lstStyle/>
                    <a:p>
                      <a:r>
                        <a:rPr lang="en-US" sz="1000"/>
                        <a:t>110000</a:t>
                      </a:r>
                    </a:p>
                  </a:txBody>
                  <a:tcPr/>
                </a:tc>
                <a:tc>
                  <a:txBody>
                    <a:bodyPr/>
                    <a:lstStyle/>
                    <a:p>
                      <a:r>
                        <a:rPr lang="en-US" sz="1000"/>
                        <a:t>15731.183333333</a:t>
                      </a:r>
                    </a:p>
                  </a:txBody>
                  <a:tcPr/>
                </a:tc>
                <a:tc>
                  <a:txBody>
                    <a:bodyPr/>
                    <a:lstStyle/>
                    <a:p>
                      <a:r>
                        <a:rPr lang="en-US" sz="1000"/>
                        <a:t>29.566 %</a:t>
                      </a:r>
                    </a:p>
                  </a:txBody>
                  <a:tcPr/>
                </a:tc>
                <a:tc>
                  <a:txBody>
                    <a:bodyPr/>
                    <a:lstStyle/>
                    <a:p>
                      <a:r>
                        <a:rPr lang="en-US" sz="1000"/>
                        <a:t>967</a:t>
                      </a:r>
                    </a:p>
                  </a:txBody>
                  <a:tcPr/>
                </a:tc>
                <a:tc>
                  <a:txBody>
                    <a:bodyPr/>
                    <a:lstStyle/>
                    <a:p>
                      <a:r>
                        <a:rPr lang="en-US" sz="1000"/>
                        <a:t>2794</a:t>
                      </a:r>
                    </a:p>
                  </a:txBody>
                  <a:tcPr/>
                </a:tc>
                <a:extLst>
                  <a:ext uri="{0D108BD9-81ED-4DB2-BD59-A6C34878D82A}">
                    <a16:rowId xmlns:a16="http://schemas.microsoft.com/office/drawing/2014/main" val="1500307297"/>
                  </a:ext>
                </a:extLst>
              </a:tr>
              <a:tr h="370840">
                <a:tc>
                  <a:txBody>
                    <a:bodyPr/>
                    <a:lstStyle/>
                    <a:p>
                      <a:r>
                        <a:rPr lang="en-US" sz="1000"/>
                        <a:t>Lohnt sich das?</a:t>
                      </a:r>
                    </a:p>
                  </a:txBody>
                  <a:tcPr/>
                </a:tc>
                <a:tc>
                  <a:txBody>
                    <a:bodyPr/>
                    <a:lstStyle/>
                    <a:p>
                      <a:r>
                        <a:rPr lang="en-US" sz="1000"/>
                        <a:t>214689</a:t>
                      </a:r>
                    </a:p>
                  </a:txBody>
                  <a:tcPr/>
                </a:tc>
                <a:tc>
                  <a:txBody>
                    <a:bodyPr/>
                    <a:lstStyle/>
                    <a:p>
                      <a:r>
                        <a:rPr lang="en-US" sz="1000"/>
                        <a:t>272000</a:t>
                      </a:r>
                    </a:p>
                  </a:txBody>
                  <a:tcPr/>
                </a:tc>
                <a:tc>
                  <a:txBody>
                    <a:bodyPr/>
                    <a:lstStyle/>
                    <a:p>
                      <a:r>
                        <a:rPr lang="en-US" sz="1000"/>
                        <a:t>15156.4</a:t>
                      </a:r>
                    </a:p>
                  </a:txBody>
                  <a:tcPr/>
                </a:tc>
                <a:tc>
                  <a:txBody>
                    <a:bodyPr/>
                    <a:lstStyle/>
                    <a:p>
                      <a:r>
                        <a:rPr lang="en-US" sz="1000"/>
                        <a:t>32.123333333333 %</a:t>
                      </a:r>
                    </a:p>
                  </a:txBody>
                  <a:tcPr/>
                </a:tc>
                <a:tc>
                  <a:txBody>
                    <a:bodyPr/>
                    <a:lstStyle/>
                    <a:p>
                      <a:r>
                        <a:rPr lang="en-US" sz="1000"/>
                        <a:t>165</a:t>
                      </a:r>
                    </a:p>
                  </a:txBody>
                  <a:tcPr/>
                </a:tc>
                <a:tc>
                  <a:txBody>
                    <a:bodyPr/>
                    <a:lstStyle/>
                    <a:p>
                      <a:r>
                        <a:rPr lang="en-US" sz="1000"/>
                        <a:t>3029</a:t>
                      </a:r>
                    </a:p>
                  </a:txBody>
                  <a:tcPr/>
                </a:tc>
                <a:extLst>
                  <a:ext uri="{0D108BD9-81ED-4DB2-BD59-A6C34878D82A}">
                    <a16:rowId xmlns:a16="http://schemas.microsoft.com/office/drawing/2014/main" val="1870101101"/>
                  </a:ext>
                </a:extLst>
              </a:tr>
            </a:tbl>
          </a:graphicData>
        </a:graphic>
      </p:graphicFrame>
      <p:sp>
        <p:nvSpPr>
          <p:cNvPr id="4" name="Text Placeholder 3">
            <a:extLst>
              <a:ext uri="{FF2B5EF4-FFF2-40B4-BE49-F238E27FC236}">
                <a16:creationId xmlns:a16="http://schemas.microsoft.com/office/drawing/2014/main" id="{01398017-8176-410B-937E-85D579323C5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8583850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05FA1-C71F-4A08-BB7A-FCD5A997E27E}"/>
              </a:ext>
            </a:extLst>
          </p:cNvPr>
          <p:cNvSpPr>
            <a:spLocks noGrp="1"/>
          </p:cNvSpPr>
          <p:nvPr>
            <p:ph type="title"/>
          </p:nvPr>
        </p:nvSpPr>
        <p:spPr/>
        <p:txBody>
          <a:bodyPr/>
          <a:lstStyle/>
          <a:p>
            <a:r>
              <a:rPr lang="en-US"/>
              <a:t>Youtube BR-YouTube-Videos (alle relevanten Profile) | PB Politik+Wirtschaft - 1 of 3</a:t>
            </a:r>
          </a:p>
        </p:txBody>
      </p:sp>
      <p:graphicFrame>
        <p:nvGraphicFramePr>
          <p:cNvPr id="5" name="Table Placeholder 4">
            <a:extLst>
              <a:ext uri="{FF2B5EF4-FFF2-40B4-BE49-F238E27FC236}">
                <a16:creationId xmlns:a16="http://schemas.microsoft.com/office/drawing/2014/main" id="{AB8482E9-0898-44BF-9193-8AE180E1DB07}"/>
              </a:ext>
            </a:extLst>
          </p:cNvPr>
          <p:cNvGraphicFramePr>
            <a:graphicFrameLocks noGrp="1"/>
          </p:cNvGraphicFramePr>
          <p:nvPr>
            <p:ph type="tbl" sz="quarter" idx="13"/>
            <p:extLst>
              <p:ext uri="{D42A27DB-BD31-4B8C-83A1-F6EECF244321}">
                <p14:modId xmlns:p14="http://schemas.microsoft.com/office/powerpoint/2010/main" val="909592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4223247057"/>
                    </a:ext>
                  </a:extLst>
                </a:gridCol>
                <a:gridCol w="1152144">
                  <a:extLst>
                    <a:ext uri="{9D8B030D-6E8A-4147-A177-3AD203B41FA5}">
                      <a16:colId xmlns:a16="http://schemas.microsoft.com/office/drawing/2014/main" val="214504569"/>
                    </a:ext>
                  </a:extLst>
                </a:gridCol>
                <a:gridCol w="1152144">
                  <a:extLst>
                    <a:ext uri="{9D8B030D-6E8A-4147-A177-3AD203B41FA5}">
                      <a16:colId xmlns:a16="http://schemas.microsoft.com/office/drawing/2014/main" val="1163824285"/>
                    </a:ext>
                  </a:extLst>
                </a:gridCol>
                <a:gridCol w="1152144">
                  <a:extLst>
                    <a:ext uri="{9D8B030D-6E8A-4147-A177-3AD203B41FA5}">
                      <a16:colId xmlns:a16="http://schemas.microsoft.com/office/drawing/2014/main" val="2206970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extLst>
                  <a:ext uri="{0D108BD9-81ED-4DB2-BD59-A6C34878D82A}">
                    <a16:rowId xmlns:a16="http://schemas.microsoft.com/office/drawing/2014/main" val="150515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23:50:51</a:t>
                      </a:r>
                      <a:r>
                        <a:rPr kumimoji="0" lang="de-DE" sz="1000" b="0" i="0" u="none" strike="noStrike" kern="1200" cap="none" spc="0" normalizeH="0" baseline="0" noProof="0">
                          <a:ln>
                            <a:noFill/>
                          </a:ln>
                          <a:solidFill>
                            <a:prstClr val="black"/>
                          </a:solidFill>
                          <a:effectLst/>
                          <a:uLnTx/>
                          <a:uFillTx/>
                          <a:latin typeface="Calibri"/>
                          <a:ea typeface="+mn-ea"/>
                          <a:cs typeface="+mn-cs"/>
                        </a:rPr>
                        <a:t>
 Russland: Prigoschin stirbt offenbar bei Flugzeugabsturz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61.92 %</a:t>
                      </a:r>
                    </a:p>
                  </a:txBody>
                  <a:tcPr/>
                </a:tc>
                <a:extLst>
                  <a:ext uri="{0D108BD9-81ED-4DB2-BD59-A6C34878D82A}">
                    <a16:rowId xmlns:a16="http://schemas.microsoft.com/office/drawing/2014/main" val="144450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18:46:19</a:t>
                      </a:r>
                      <a:r>
                        <a:rPr kumimoji="0" lang="de-DE" sz="1000" b="0" i="0" u="none" strike="noStrike" kern="1200" cap="none" spc="0" normalizeH="0" baseline="0" noProof="0">
                          <a:ln>
                            <a:noFill/>
                          </a:ln>
                          <a:solidFill>
                            <a:prstClr val="black"/>
                          </a:solidFill>
                          <a:effectLst/>
                          <a:uLnTx/>
                          <a:uFillTx/>
                          <a:latin typeface="Calibri"/>
                          <a:ea typeface="+mn-ea"/>
                          <a:cs typeface="+mn-cs"/>
                        </a:rPr>
                        <a:t>
 Hubert Aiwanger: Flugblatt-Affäre ebbt nicht ab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60.59 %</a:t>
                      </a:r>
                    </a:p>
                  </a:txBody>
                  <a:tcPr/>
                </a:tc>
                <a:extLst>
                  <a:ext uri="{0D108BD9-81ED-4DB2-BD59-A6C34878D82A}">
                    <a16:rowId xmlns:a16="http://schemas.microsoft.com/office/drawing/2014/main" val="147604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22:27:49</a:t>
                      </a:r>
                      <a:r>
                        <a:rPr kumimoji="0" lang="de-DE" sz="1000" b="0" i="0" u="none" strike="noStrike" kern="1200" cap="none" spc="0" normalizeH="0" baseline="0" noProof="0">
                          <a:ln>
                            <a:noFill/>
                          </a:ln>
                          <a:solidFill>
                            <a:prstClr val="black"/>
                          </a:solidFill>
                          <a:effectLst/>
                          <a:uLnTx/>
                          <a:uFillTx/>
                          <a:latin typeface="Calibri"/>
                          <a:ea typeface="+mn-ea"/>
                          <a:cs typeface="+mn-cs"/>
                        </a:rPr>
                        <a:t>
 Antisemitismus-Vorwurf: Aiwangers Bruder offenbart sich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44.49 %</a:t>
                      </a:r>
                    </a:p>
                  </a:txBody>
                  <a:tcPr/>
                </a:tc>
                <a:extLst>
                  <a:ext uri="{0D108BD9-81ED-4DB2-BD59-A6C34878D82A}">
                    <a16:rowId xmlns:a16="http://schemas.microsoft.com/office/drawing/2014/main" val="73575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19:51:45</a:t>
                      </a:r>
                      <a:r>
                        <a:rPr kumimoji="0" lang="de-DE" sz="1000" b="0" i="0" u="none" strike="noStrike" kern="1200" cap="none" spc="0" normalizeH="0" baseline="0" noProof="0">
                          <a:ln>
                            <a:noFill/>
                          </a:ln>
                          <a:solidFill>
                            <a:prstClr val="black"/>
                          </a:solidFill>
                          <a:effectLst/>
                          <a:uLnTx/>
                          <a:uFillTx/>
                          <a:latin typeface="Calibri"/>
                          <a:ea typeface="+mn-ea"/>
                          <a:cs typeface="+mn-cs"/>
                        </a:rPr>
                        <a:t>
 Absturz: Kreml bestätigt Tod Prigoschins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48.87 %</a:t>
                      </a:r>
                    </a:p>
                  </a:txBody>
                  <a:tcPr/>
                </a:tc>
                <a:extLst>
                  <a:ext uri="{0D108BD9-81ED-4DB2-BD59-A6C34878D82A}">
                    <a16:rowId xmlns:a16="http://schemas.microsoft.com/office/drawing/2014/main" val="172583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19:13:31</a:t>
                      </a:r>
                      <a:r>
                        <a:rPr kumimoji="0" lang="de-DE" sz="1000" b="0" i="0" u="none" strike="noStrike" kern="1200" cap="none" spc="0" normalizeH="0" baseline="0" noProof="0">
                          <a:ln>
                            <a:noFill/>
                          </a:ln>
                          <a:solidFill>
                            <a:prstClr val="black"/>
                          </a:solidFill>
                          <a:effectLst/>
                          <a:uLnTx/>
                          <a:uFillTx/>
                          <a:latin typeface="Calibri"/>
                          <a:ea typeface="+mn-ea"/>
                          <a:cs typeface="+mn-cs"/>
                        </a:rPr>
                        <a:t>
 Hagel-Unwetter: Katastrophenfall in Bad Bayersoien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68.89 %</a:t>
                      </a:r>
                    </a:p>
                  </a:txBody>
                  <a:tcPr/>
                </a:tc>
                <a:extLst>
                  <a:ext uri="{0D108BD9-81ED-4DB2-BD59-A6C34878D82A}">
                    <a16:rowId xmlns:a16="http://schemas.microsoft.com/office/drawing/2014/main" val="230991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16:57:28</a:t>
                      </a:r>
                      <a:r>
                        <a:rPr kumimoji="0" lang="de-DE" sz="1000" b="0" i="0" u="none" strike="noStrike" kern="1200" cap="none" spc="0" normalizeH="0" baseline="0" noProof="0">
                          <a:ln>
                            <a:noFill/>
                          </a:ln>
                          <a:solidFill>
                            <a:prstClr val="black"/>
                          </a:solidFill>
                          <a:effectLst/>
                          <a:uLnTx/>
                          <a:uFillTx/>
                          <a:latin typeface="Calibri"/>
                          <a:ea typeface="+mn-ea"/>
                          <a:cs typeface="+mn-cs"/>
                        </a:rPr>
                        <a:t>
 Hagel-Unwetter: Millionenschaden am Kloster Benediktbeuern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45389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- 2023-08-24 17:00:07</a:t>
                      </a:r>
                      <a:r>
                        <a:rPr kumimoji="0" lang="de-DE" sz="1000" b="0" i="0" u="none" strike="noStrike" kern="1200" cap="none" spc="0" normalizeH="0" baseline="0" noProof="0">
                          <a:ln>
                            <a:noFill/>
                          </a:ln>
                          <a:solidFill>
                            <a:prstClr val="black"/>
                          </a:solidFill>
                          <a:effectLst/>
                          <a:uLnTx/>
                          <a:uFillTx/>
                          <a:latin typeface="Calibri"/>
                          <a:ea typeface="+mn-ea"/>
                          <a:cs typeface="+mn-cs"/>
                        </a:rPr>
                        <a:t>
 Zwillinge bei Bauer Georg: Kälber wiegen und Fieber messen - Hofgeschichten #7| Unser Land |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15.92 %</a:t>
                      </a:r>
                    </a:p>
                  </a:txBody>
                  <a:tcPr/>
                </a:tc>
                <a:extLst>
                  <a:ext uri="{0D108BD9-81ED-4DB2-BD59-A6C34878D82A}">
                    <a16:rowId xmlns:a16="http://schemas.microsoft.com/office/drawing/2014/main" val="27985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BR24 - 2023-08-29 17:17:55</a:t>
                      </a:r>
                      <a:r>
                        <a:rPr kumimoji="0" lang="en-US" sz="1000" b="0" i="0" u="none" strike="noStrike" kern="1200" cap="none" spc="0" normalizeH="0" baseline="0" noProof="0">
                          <a:ln>
                            <a:noFill/>
                          </a:ln>
                          <a:solidFill>
                            <a:prstClr val="black"/>
                          </a:solidFill>
                          <a:effectLst/>
                          <a:uLnTx/>
                          <a:uFillTx/>
                          <a:latin typeface="Calibri"/>
                          <a:ea typeface="+mn-ea"/>
                          <a:cs typeface="+mn-cs"/>
                        </a:rPr>
                        <a:t>
 Flugblatt-Affäre: Söder stellt Aiwanger Fragenkatalog | 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3488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- 2023-08-25 17:00:39</a:t>
                      </a:r>
                      <a:r>
                        <a:rPr kumimoji="0" lang="de-DE" sz="1000" b="0" i="0" u="none" strike="noStrike" kern="1200" cap="none" spc="0" normalizeH="0" baseline="0" noProof="0">
                          <a:ln>
                            <a:noFill/>
                          </a:ln>
                          <a:solidFill>
                            <a:prstClr val="black"/>
                          </a:solidFill>
                          <a:effectLst/>
                          <a:uLnTx/>
                          <a:uFillTx/>
                          <a:latin typeface="Calibri"/>
                          <a:ea typeface="+mn-ea"/>
                          <a:cs typeface="+mn-cs"/>
                        </a:rPr>
                        <a:t>
 Keime in der Milch? Gesundheitscheck für Kühe von Bäuerin Nina - Hofgeschichten #8 | Unser Land |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21.25 %</a:t>
                      </a:r>
                    </a:p>
                  </a:txBody>
                  <a:tcPr/>
                </a:tc>
                <a:extLst>
                  <a:ext uri="{0D108BD9-81ED-4DB2-BD59-A6C34878D82A}">
                    <a16:rowId xmlns:a16="http://schemas.microsoft.com/office/drawing/2014/main" val="1047720231"/>
                  </a:ext>
                </a:extLst>
              </a:tr>
            </a:tbl>
          </a:graphicData>
        </a:graphic>
      </p:graphicFrame>
      <p:sp>
        <p:nvSpPr>
          <p:cNvPr id="4" name="Text Placeholder 3">
            <a:extLst>
              <a:ext uri="{FF2B5EF4-FFF2-40B4-BE49-F238E27FC236}">
                <a16:creationId xmlns:a16="http://schemas.microsoft.com/office/drawing/2014/main" id="{98730635-DBB5-4810-9530-30082859357C}"/>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4864630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6093A-30C5-43AF-81B3-D14F52F6CA4A}"/>
              </a:ext>
            </a:extLst>
          </p:cNvPr>
          <p:cNvSpPr>
            <a:spLocks noGrp="1"/>
          </p:cNvSpPr>
          <p:nvPr>
            <p:ph type="title"/>
          </p:nvPr>
        </p:nvSpPr>
        <p:spPr/>
        <p:txBody>
          <a:bodyPr/>
          <a:lstStyle/>
          <a:p>
            <a:r>
              <a:rPr lang="en-US"/>
              <a:t>Youtube BR-YouTube-Videos (alle relevanten Profile) | PB Politik+Wirtschaft - 2 of 3</a:t>
            </a:r>
          </a:p>
        </p:txBody>
      </p:sp>
      <p:graphicFrame>
        <p:nvGraphicFramePr>
          <p:cNvPr id="5" name="Table Placeholder 4">
            <a:extLst>
              <a:ext uri="{FF2B5EF4-FFF2-40B4-BE49-F238E27FC236}">
                <a16:creationId xmlns:a16="http://schemas.microsoft.com/office/drawing/2014/main" id="{AD239F32-B92B-439E-8B6E-15D6FE2D2931}"/>
              </a:ext>
            </a:extLst>
          </p:cNvPr>
          <p:cNvGraphicFramePr>
            <a:graphicFrameLocks noGrp="1"/>
          </p:cNvGraphicFramePr>
          <p:nvPr>
            <p:ph type="tbl" sz="quarter" idx="13"/>
            <p:extLst>
              <p:ext uri="{D42A27DB-BD31-4B8C-83A1-F6EECF244321}">
                <p14:modId xmlns:p14="http://schemas.microsoft.com/office/powerpoint/2010/main" val="194821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60458479"/>
                    </a:ext>
                  </a:extLst>
                </a:gridCol>
                <a:gridCol w="1152144">
                  <a:extLst>
                    <a:ext uri="{9D8B030D-6E8A-4147-A177-3AD203B41FA5}">
                      <a16:colId xmlns:a16="http://schemas.microsoft.com/office/drawing/2014/main" val="2624961824"/>
                    </a:ext>
                  </a:extLst>
                </a:gridCol>
                <a:gridCol w="1152144">
                  <a:extLst>
                    <a:ext uri="{9D8B030D-6E8A-4147-A177-3AD203B41FA5}">
                      <a16:colId xmlns:a16="http://schemas.microsoft.com/office/drawing/2014/main" val="3592381405"/>
                    </a:ext>
                  </a:extLst>
                </a:gridCol>
                <a:gridCol w="1152144">
                  <a:extLst>
                    <a:ext uri="{9D8B030D-6E8A-4147-A177-3AD203B41FA5}">
                      <a16:colId xmlns:a16="http://schemas.microsoft.com/office/drawing/2014/main" val="77030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extLst>
                  <a:ext uri="{0D108BD9-81ED-4DB2-BD59-A6C34878D82A}">
                    <a16:rowId xmlns:a16="http://schemas.microsoft.com/office/drawing/2014/main" val="160848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16:51:19</a:t>
                      </a:r>
                      <a:r>
                        <a:rPr kumimoji="0" lang="de-DE" sz="1000" b="0" i="0" u="none" strike="noStrike" kern="1200" cap="none" spc="0" normalizeH="0" baseline="0" noProof="0">
                          <a:ln>
                            <a:noFill/>
                          </a:ln>
                          <a:solidFill>
                            <a:prstClr val="black"/>
                          </a:solidFill>
                          <a:effectLst/>
                          <a:uLnTx/>
                          <a:uFillTx/>
                          <a:latin typeface="Calibri"/>
                          <a:ea typeface="+mn-ea"/>
                          <a:cs typeface="+mn-cs"/>
                        </a:rPr>
                        <a:t>
 Nach Hitzewelle: Heftige Unwetter auf Mallorca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00707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19:44:33</a:t>
                      </a:r>
                      <a:r>
                        <a:rPr kumimoji="0" lang="de-DE" sz="1000" b="0" i="0" u="none" strike="noStrike" kern="1200" cap="none" spc="0" normalizeH="0" baseline="0" noProof="0">
                          <a:ln>
                            <a:noFill/>
                          </a:ln>
                          <a:solidFill>
                            <a:prstClr val="black"/>
                          </a:solidFill>
                          <a:effectLst/>
                          <a:uLnTx/>
                          <a:uFillTx/>
                          <a:latin typeface="Calibri"/>
                          <a:ea typeface="+mn-ea"/>
                          <a:cs typeface="+mn-cs"/>
                        </a:rPr>
                        <a:t>
 Sturm-Nacht: Verletzte bei Unwettern in Bayern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41.14 %</a:t>
                      </a:r>
                    </a:p>
                  </a:txBody>
                  <a:tcPr/>
                </a:tc>
                <a:extLst>
                  <a:ext uri="{0D108BD9-81ED-4DB2-BD59-A6C34878D82A}">
                    <a16:rowId xmlns:a16="http://schemas.microsoft.com/office/drawing/2014/main" val="34419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Bayerischer Rundfunk - 2023-08-26 11:01:50</a:t>
                      </a:r>
                      <a:r>
                        <a:rPr kumimoji="0" lang="en-US" sz="1000" b="0" i="0" u="none" strike="noStrike" kern="1200" cap="none" spc="0" normalizeH="0" baseline="0" noProof="0">
                          <a:ln>
                            <a:noFill/>
                          </a:ln>
                          <a:solidFill>
                            <a:prstClr val="black"/>
                          </a:solidFill>
                          <a:effectLst/>
                          <a:uLnTx/>
                          <a:uFillTx/>
                          <a:latin typeface="Calibri"/>
                          <a:ea typeface="+mn-ea"/>
                          <a:cs typeface="+mn-cs"/>
                        </a:rPr>
                        <a:t>
 Klassische Alpengipfel: Den Watzmann überqueren | Gipfelgrat | Bergauf-Bergab | Berge | 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17.95 %</a:t>
                      </a:r>
                    </a:p>
                  </a:txBody>
                  <a:tcPr/>
                </a:tc>
                <a:extLst>
                  <a:ext uri="{0D108BD9-81ED-4DB2-BD59-A6C34878D82A}">
                    <a16:rowId xmlns:a16="http://schemas.microsoft.com/office/drawing/2014/main" val="1789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22:58:54</a:t>
                      </a:r>
                      <a:r>
                        <a:rPr kumimoji="0" lang="de-DE" sz="1000" b="0" i="0" u="none" strike="noStrike" kern="1200" cap="none" spc="0" normalizeH="0" baseline="0" noProof="0">
                          <a:ln>
                            <a:noFill/>
                          </a:ln>
                          <a:solidFill>
                            <a:prstClr val="black"/>
                          </a:solidFill>
                          <a:effectLst/>
                          <a:uLnTx/>
                          <a:uFillTx/>
                          <a:latin typeface="Calibri"/>
                          <a:ea typeface="+mn-ea"/>
                          <a:cs typeface="+mn-cs"/>
                        </a:rPr>
                        <a:t>
 Haftantritt für Alfons Schuhbeck: Das bewegte Leben des Star-Kochs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41.45 %</a:t>
                      </a:r>
                    </a:p>
                  </a:txBody>
                  <a:tcPr/>
                </a:tc>
                <a:extLst>
                  <a:ext uri="{0D108BD9-81ED-4DB2-BD59-A6C34878D82A}">
                    <a16:rowId xmlns:a16="http://schemas.microsoft.com/office/drawing/2014/main" val="2538433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13:59:51</a:t>
                      </a:r>
                      <a:r>
                        <a:rPr kumimoji="0" lang="de-DE" sz="1000" b="0" i="0" u="none" strike="noStrike" kern="1200" cap="none" spc="0" normalizeH="0" baseline="0" noProof="0">
                          <a:ln>
                            <a:noFill/>
                          </a:ln>
                          <a:solidFill>
                            <a:prstClr val="black"/>
                          </a:solidFill>
                          <a:effectLst/>
                          <a:uLnTx/>
                          <a:uFillTx/>
                          <a:latin typeface="Calibri"/>
                          <a:ea typeface="+mn-ea"/>
                          <a:cs typeface="+mn-cs"/>
                        </a:rPr>
                        <a:t>
 Historische Dampflok-Fahrt: Nostalgie im Kohlestaub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32.98 %</a:t>
                      </a:r>
                    </a:p>
                  </a:txBody>
                  <a:tcPr/>
                </a:tc>
                <a:extLst>
                  <a:ext uri="{0D108BD9-81ED-4DB2-BD59-A6C34878D82A}">
                    <a16:rowId xmlns:a16="http://schemas.microsoft.com/office/drawing/2014/main" val="18038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12:00:18</a:t>
                      </a:r>
                      <a:r>
                        <a:rPr kumimoji="0" lang="de-DE" sz="1000" b="0" i="0" u="none" strike="noStrike" kern="1200" cap="none" spc="0" normalizeH="0" baseline="0" noProof="0">
                          <a:ln>
                            <a:noFill/>
                          </a:ln>
                          <a:solidFill>
                            <a:prstClr val="black"/>
                          </a:solidFill>
                          <a:effectLst/>
                          <a:uLnTx/>
                          <a:uFillTx/>
                          <a:latin typeface="Calibri"/>
                          <a:ea typeface="+mn-ea"/>
                          <a:cs typeface="+mn-cs"/>
                        </a:rPr>
                        <a:t>
 Zu gefährlich? Klage gegen Radfahrverbot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35.38 %</a:t>
                      </a:r>
                    </a:p>
                  </a:txBody>
                  <a:tcPr/>
                </a:tc>
                <a:extLst>
                  <a:ext uri="{0D108BD9-81ED-4DB2-BD59-A6C34878D82A}">
                    <a16:rowId xmlns:a16="http://schemas.microsoft.com/office/drawing/2014/main" val="140642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Bayerischer Rundfunk - 2023-08-23 13:58:49</a:t>
                      </a:r>
                      <a:r>
                        <a:rPr kumimoji="0" lang="de-DE" sz="1000" b="0" i="0" u="none" strike="noStrike" kern="1200" cap="none" spc="0" normalizeH="0" baseline="0" noProof="0">
                          <a:ln>
                            <a:noFill/>
                          </a:ln>
                          <a:solidFill>
                            <a:prstClr val="black"/>
                          </a:solidFill>
                          <a:effectLst/>
                          <a:uLnTx/>
                          <a:uFillTx/>
                          <a:latin typeface="Calibri"/>
                          <a:ea typeface="+mn-ea"/>
                          <a:cs typeface="+mn-cs"/>
                        </a:rPr>
                        <a:t>
 Idylle am Ammersee: Das Strandbad Forster in Familienbesitz | Schwaben + Altbayern |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20.31 %</a:t>
                      </a:r>
                    </a:p>
                  </a:txBody>
                  <a:tcPr/>
                </a:tc>
                <a:extLst>
                  <a:ext uri="{0D108BD9-81ED-4DB2-BD59-A6C34878D82A}">
                    <a16:rowId xmlns:a16="http://schemas.microsoft.com/office/drawing/2014/main" val="312207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16:03:28</a:t>
                      </a:r>
                      <a:r>
                        <a:rPr kumimoji="0" lang="de-DE" sz="1000" b="0" i="0" u="none" strike="noStrike" kern="1200" cap="none" spc="0" normalizeH="0" baseline="0" noProof="0">
                          <a:ln>
                            <a:noFill/>
                          </a:ln>
                          <a:solidFill>
                            <a:prstClr val="black"/>
                          </a:solidFill>
                          <a:effectLst/>
                          <a:uLnTx/>
                          <a:uFillTx/>
                          <a:latin typeface="Calibri"/>
                          <a:ea typeface="+mn-ea"/>
                          <a:cs typeface="+mn-cs"/>
                        </a:rPr>
                        <a:t>
 Baustopp beim Kramertunnel: Wer trägt die Mehrkosten?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4092175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17:04:26</a:t>
                      </a:r>
                      <a:r>
                        <a:rPr kumimoji="0" lang="de-DE" sz="1000" b="0" i="0" u="none" strike="noStrike" kern="1200" cap="none" spc="0" normalizeH="0" baseline="0" noProof="0">
                          <a:ln>
                            <a:noFill/>
                          </a:ln>
                          <a:solidFill>
                            <a:prstClr val="black"/>
                          </a:solidFill>
                          <a:effectLst/>
                          <a:uLnTx/>
                          <a:uFillTx/>
                          <a:latin typeface="Calibri"/>
                          <a:ea typeface="+mn-ea"/>
                          <a:cs typeface="+mn-cs"/>
                        </a:rPr>
                        <a:t>
 Flugblatt-Affäre: Söder bestellt Aiwanger ein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664505615"/>
                  </a:ext>
                </a:extLst>
              </a:tr>
            </a:tbl>
          </a:graphicData>
        </a:graphic>
      </p:graphicFrame>
      <p:sp>
        <p:nvSpPr>
          <p:cNvPr id="4" name="Text Placeholder 3">
            <a:extLst>
              <a:ext uri="{FF2B5EF4-FFF2-40B4-BE49-F238E27FC236}">
                <a16:creationId xmlns:a16="http://schemas.microsoft.com/office/drawing/2014/main" id="{A0459ECF-D849-449C-BF58-D535E22E051D}"/>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2677202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9F668-E72F-4256-BA62-4B51225ED440}"/>
              </a:ext>
            </a:extLst>
          </p:cNvPr>
          <p:cNvSpPr>
            <a:spLocks noGrp="1"/>
          </p:cNvSpPr>
          <p:nvPr>
            <p:ph type="title"/>
          </p:nvPr>
        </p:nvSpPr>
        <p:spPr/>
        <p:txBody>
          <a:bodyPr/>
          <a:lstStyle/>
          <a:p>
            <a:r>
              <a:rPr lang="en-US"/>
              <a:t>Youtube BR-YouTube-Videos (alle relevanten Profile) | PB Politik+Wirtschaft - 3 of 3</a:t>
            </a:r>
          </a:p>
        </p:txBody>
      </p:sp>
      <p:graphicFrame>
        <p:nvGraphicFramePr>
          <p:cNvPr id="5" name="Table Placeholder 4">
            <a:extLst>
              <a:ext uri="{FF2B5EF4-FFF2-40B4-BE49-F238E27FC236}">
                <a16:creationId xmlns:a16="http://schemas.microsoft.com/office/drawing/2014/main" id="{7783A810-22AC-45A5-B2EC-46702805065C}"/>
              </a:ext>
            </a:extLst>
          </p:cNvPr>
          <p:cNvGraphicFramePr>
            <a:graphicFrameLocks noGrp="1"/>
          </p:cNvGraphicFramePr>
          <p:nvPr>
            <p:ph type="tbl" sz="quarter" idx="13"/>
            <p:extLst>
              <p:ext uri="{D42A27DB-BD31-4B8C-83A1-F6EECF244321}">
                <p14:modId xmlns:p14="http://schemas.microsoft.com/office/powerpoint/2010/main" val="608691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246481166"/>
                    </a:ext>
                  </a:extLst>
                </a:gridCol>
                <a:gridCol w="1152144">
                  <a:extLst>
                    <a:ext uri="{9D8B030D-6E8A-4147-A177-3AD203B41FA5}">
                      <a16:colId xmlns:a16="http://schemas.microsoft.com/office/drawing/2014/main" val="1012744770"/>
                    </a:ext>
                  </a:extLst>
                </a:gridCol>
                <a:gridCol w="1152144">
                  <a:extLst>
                    <a:ext uri="{9D8B030D-6E8A-4147-A177-3AD203B41FA5}">
                      <a16:colId xmlns:a16="http://schemas.microsoft.com/office/drawing/2014/main" val="1731888494"/>
                    </a:ext>
                  </a:extLst>
                </a:gridCol>
                <a:gridCol w="1152144">
                  <a:extLst>
                    <a:ext uri="{9D8B030D-6E8A-4147-A177-3AD203B41FA5}">
                      <a16:colId xmlns:a16="http://schemas.microsoft.com/office/drawing/2014/main" val="51918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extLst>
                  <a:ext uri="{0D108BD9-81ED-4DB2-BD59-A6C34878D82A}">
                    <a16:rowId xmlns:a16="http://schemas.microsoft.com/office/drawing/2014/main" val="54513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22:42:17</a:t>
                      </a:r>
                      <a:r>
                        <a:rPr kumimoji="0" lang="de-DE" sz="1000" b="0" i="0" u="none" strike="noStrike" kern="1200" cap="none" spc="0" normalizeH="0" baseline="0" noProof="0">
                          <a:ln>
                            <a:noFill/>
                          </a:ln>
                          <a:solidFill>
                            <a:prstClr val="black"/>
                          </a:solidFill>
                          <a:effectLst/>
                          <a:uLnTx/>
                          <a:uFillTx/>
                          <a:latin typeface="Calibri"/>
                          <a:ea typeface="+mn-ea"/>
                          <a:cs typeface="+mn-cs"/>
                        </a:rPr>
                        <a:t>
 Hochwassergefahr: Dauerregen lässt Pegel der bayerischen Flüssen steigen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9128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Bayerischer Rundfunk - 2023-08-27 08:02:54</a:t>
                      </a:r>
                      <a:r>
                        <a:rPr kumimoji="0" lang="de-DE" sz="1000" b="0" i="0" u="none" strike="noStrike" kern="1200" cap="none" spc="0" normalizeH="0" baseline="0" noProof="0">
                          <a:ln>
                            <a:noFill/>
                          </a:ln>
                          <a:solidFill>
                            <a:prstClr val="black"/>
                          </a:solidFill>
                          <a:effectLst/>
                          <a:uLnTx/>
                          <a:uFillTx/>
                          <a:latin typeface="Calibri"/>
                          <a:ea typeface="+mn-ea"/>
                          <a:cs typeface="+mn-cs"/>
                        </a:rPr>
                        <a:t>
 Günstiges Haus mit Wintergarten? | Traumhäuser | Doku | BR | Wiederbesucht | Bauen | Planen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21.64 %</a:t>
                      </a:r>
                    </a:p>
                  </a:txBody>
                  <a:tcPr/>
                </a:tc>
                <a:extLst>
                  <a:ext uri="{0D108BD9-81ED-4DB2-BD59-A6C34878D82A}">
                    <a16:rowId xmlns:a16="http://schemas.microsoft.com/office/drawing/2014/main" val="278295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- 2023-08-23 17:00:28</a:t>
                      </a:r>
                      <a:r>
                        <a:rPr kumimoji="0" lang="de-DE" sz="1000" b="0" i="0" u="none" strike="noStrike" kern="1200" cap="none" spc="0" normalizeH="0" baseline="0" noProof="0">
                          <a:ln>
                            <a:noFill/>
                          </a:ln>
                          <a:solidFill>
                            <a:prstClr val="black"/>
                          </a:solidFill>
                          <a:effectLst/>
                          <a:uLnTx/>
                          <a:uFillTx/>
                          <a:latin typeface="Calibri"/>
                          <a:ea typeface="+mn-ea"/>
                          <a:cs typeface="+mn-cs"/>
                        </a:rPr>
                        <a:t>
 Zaun funktioniert nicht: Kälber von Bauer Georg büchsen aus - Hofgeschichten #6 | Unser Land |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32.72 %</a:t>
                      </a:r>
                    </a:p>
                  </a:txBody>
                  <a:tcPr/>
                </a:tc>
                <a:extLst>
                  <a:ext uri="{0D108BD9-81ED-4DB2-BD59-A6C34878D82A}">
                    <a16:rowId xmlns:a16="http://schemas.microsoft.com/office/drawing/2014/main" val="114876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Bayerischer Rundfunk - 2023-08-23 07:58:54</a:t>
                      </a:r>
                      <a:r>
                        <a:rPr kumimoji="0" lang="de-DE" sz="1000" b="0" i="0" u="none" strike="noStrike" kern="1200" cap="none" spc="0" normalizeH="0" baseline="0" noProof="0">
                          <a:ln>
                            <a:noFill/>
                          </a:ln>
                          <a:solidFill>
                            <a:prstClr val="black"/>
                          </a:solidFill>
                          <a:effectLst/>
                          <a:uLnTx/>
                          <a:uFillTx/>
                          <a:latin typeface="Calibri"/>
                          <a:ea typeface="+mn-ea"/>
                          <a:cs typeface="+mn-cs"/>
                        </a:rPr>
                        <a:t>
 Original oder Kopie? Maggini-Geige | Kunst + Krempel |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28.94 %</a:t>
                      </a:r>
                    </a:p>
                  </a:txBody>
                  <a:tcPr/>
                </a:tc>
                <a:extLst>
                  <a:ext uri="{0D108BD9-81ED-4DB2-BD59-A6C34878D82A}">
                    <a16:rowId xmlns:a16="http://schemas.microsoft.com/office/drawing/2014/main" val="185843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12:51:24</a:t>
                      </a:r>
                      <a:r>
                        <a:rPr kumimoji="0" lang="de-DE" sz="1000" b="0" i="0" u="none" strike="noStrike" kern="1200" cap="none" spc="0" normalizeH="0" baseline="0" noProof="0">
                          <a:ln>
                            <a:noFill/>
                          </a:ln>
                          <a:solidFill>
                            <a:prstClr val="black"/>
                          </a:solidFill>
                          <a:effectLst/>
                          <a:uLnTx/>
                          <a:uFillTx/>
                          <a:latin typeface="Calibri"/>
                          <a:ea typeface="+mn-ea"/>
                          <a:cs typeface="+mn-cs"/>
                        </a:rPr>
                        <a:t>
 Nach Aussprache mit der CSU: Wie geht es weiter für Aiwanger? | BR24live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59380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Bayerischer Rundfunk - 2023-08-28 12:05:18</a:t>
                      </a:r>
                      <a:r>
                        <a:rPr kumimoji="0" lang="de-DE" sz="1000" b="0" i="0" u="none" strike="noStrike" kern="1200" cap="none" spc="0" normalizeH="0" baseline="0" noProof="0">
                          <a:ln>
                            <a:noFill/>
                          </a:ln>
                          <a:solidFill>
                            <a:prstClr val="black"/>
                          </a:solidFill>
                          <a:effectLst/>
                          <a:uLnTx/>
                          <a:uFillTx/>
                          <a:latin typeface="Calibri"/>
                          <a:ea typeface="+mn-ea"/>
                          <a:cs typeface="+mn-cs"/>
                        </a:rPr>
                        <a:t>
 Erotisches Blumenmädchen: Wie viel ist dieser Teller wert? | Porzellan | Kunst + Krempel |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0.88 %</a:t>
                      </a:r>
                    </a:p>
                  </a:txBody>
                  <a:tcPr/>
                </a:tc>
                <a:extLst>
                  <a:ext uri="{0D108BD9-81ED-4DB2-BD59-A6C34878D82A}">
                    <a16:rowId xmlns:a16="http://schemas.microsoft.com/office/drawing/2014/main" val="260389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11:59:50</a:t>
                      </a:r>
                      <a:r>
                        <a:rPr kumimoji="0" lang="de-DE" sz="1000" b="0" i="0" u="none" strike="noStrike" kern="1200" cap="none" spc="0" normalizeH="0" baseline="0" noProof="0">
                          <a:ln>
                            <a:noFill/>
                          </a:ln>
                          <a:solidFill>
                            <a:prstClr val="black"/>
                          </a:solidFill>
                          <a:effectLst/>
                          <a:uLnTx/>
                          <a:uFillTx/>
                          <a:latin typeface="Calibri"/>
                          <a:ea typeface="+mn-ea"/>
                          <a:cs typeface="+mn-cs"/>
                        </a:rPr>
                        <a:t>
 Energiewende: Bundeswehr bremst Windkraft aus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62.82 %</a:t>
                      </a:r>
                    </a:p>
                  </a:txBody>
                  <a:tcPr/>
                </a:tc>
                <a:extLst>
                  <a:ext uri="{0D108BD9-81ED-4DB2-BD59-A6C34878D82A}">
                    <a16:rowId xmlns:a16="http://schemas.microsoft.com/office/drawing/2014/main" val="2060025799"/>
                  </a:ext>
                </a:extLst>
              </a:tr>
            </a:tbl>
          </a:graphicData>
        </a:graphic>
      </p:graphicFrame>
      <p:sp>
        <p:nvSpPr>
          <p:cNvPr id="4" name="Text Placeholder 3">
            <a:extLst>
              <a:ext uri="{FF2B5EF4-FFF2-40B4-BE49-F238E27FC236}">
                <a16:creationId xmlns:a16="http://schemas.microsoft.com/office/drawing/2014/main" id="{1A755623-2F05-4E2A-87DE-B0B63844D997}"/>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4005519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0A766-6229-4F63-AABB-FFA4BFAFBCAD}"/>
              </a:ext>
            </a:extLst>
          </p:cNvPr>
          <p:cNvSpPr>
            <a:spLocks noGrp="1"/>
          </p:cNvSpPr>
          <p:nvPr>
            <p:ph type="title"/>
          </p:nvPr>
        </p:nvSpPr>
        <p:spPr/>
        <p:txBody>
          <a:bodyPr/>
          <a:lstStyle/>
          <a:p>
            <a:r>
              <a:rPr lang="en-US"/>
              <a:t>Youtube BR-YouTube-Videos (BR24) | BR24 NewsOnly - 1 of 3</a:t>
            </a:r>
          </a:p>
        </p:txBody>
      </p:sp>
      <p:graphicFrame>
        <p:nvGraphicFramePr>
          <p:cNvPr id="5" name="Table Placeholder 4">
            <a:extLst>
              <a:ext uri="{FF2B5EF4-FFF2-40B4-BE49-F238E27FC236}">
                <a16:creationId xmlns:a16="http://schemas.microsoft.com/office/drawing/2014/main" id="{059571AF-8D25-4B1B-B64A-7F085CBA8C7B}"/>
              </a:ext>
            </a:extLst>
          </p:cNvPr>
          <p:cNvGraphicFramePr>
            <a:graphicFrameLocks noGrp="1"/>
          </p:cNvGraphicFramePr>
          <p:nvPr>
            <p:ph type="tbl" sz="quarter" idx="13"/>
            <p:extLst>
              <p:ext uri="{D42A27DB-BD31-4B8C-83A1-F6EECF244321}">
                <p14:modId xmlns:p14="http://schemas.microsoft.com/office/powerpoint/2010/main" val="2762256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09622687"/>
                    </a:ext>
                  </a:extLst>
                </a:gridCol>
                <a:gridCol w="1152144">
                  <a:extLst>
                    <a:ext uri="{9D8B030D-6E8A-4147-A177-3AD203B41FA5}">
                      <a16:colId xmlns:a16="http://schemas.microsoft.com/office/drawing/2014/main" val="1179983237"/>
                    </a:ext>
                  </a:extLst>
                </a:gridCol>
                <a:gridCol w="1152144">
                  <a:extLst>
                    <a:ext uri="{9D8B030D-6E8A-4147-A177-3AD203B41FA5}">
                      <a16:colId xmlns:a16="http://schemas.microsoft.com/office/drawing/2014/main" val="2634414774"/>
                    </a:ext>
                  </a:extLst>
                </a:gridCol>
                <a:gridCol w="1152144">
                  <a:extLst>
                    <a:ext uri="{9D8B030D-6E8A-4147-A177-3AD203B41FA5}">
                      <a16:colId xmlns:a16="http://schemas.microsoft.com/office/drawing/2014/main" val="3813418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extLst>
                  <a:ext uri="{0D108BD9-81ED-4DB2-BD59-A6C34878D82A}">
                    <a16:rowId xmlns:a16="http://schemas.microsoft.com/office/drawing/2014/main" val="256743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23:50:51</a:t>
                      </a:r>
                      <a:r>
                        <a:rPr kumimoji="0" lang="de-DE" sz="1000" b="0" i="0" u="none" strike="noStrike" kern="1200" cap="none" spc="0" normalizeH="0" baseline="0" noProof="0">
                          <a:ln>
                            <a:noFill/>
                          </a:ln>
                          <a:solidFill>
                            <a:prstClr val="black"/>
                          </a:solidFill>
                          <a:effectLst/>
                          <a:uLnTx/>
                          <a:uFillTx/>
                          <a:latin typeface="Calibri"/>
                          <a:ea typeface="+mn-ea"/>
                          <a:cs typeface="+mn-cs"/>
                        </a:rPr>
                        <a:t>
 Russland: Prigoschin stirbt offenbar bei Flugzeugabsturz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61.92 %</a:t>
                      </a:r>
                    </a:p>
                  </a:txBody>
                  <a:tcPr/>
                </a:tc>
                <a:extLst>
                  <a:ext uri="{0D108BD9-81ED-4DB2-BD59-A6C34878D82A}">
                    <a16:rowId xmlns:a16="http://schemas.microsoft.com/office/drawing/2014/main" val="362019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18:46:19</a:t>
                      </a:r>
                      <a:r>
                        <a:rPr kumimoji="0" lang="de-DE" sz="1000" b="0" i="0" u="none" strike="noStrike" kern="1200" cap="none" spc="0" normalizeH="0" baseline="0" noProof="0">
                          <a:ln>
                            <a:noFill/>
                          </a:ln>
                          <a:solidFill>
                            <a:prstClr val="black"/>
                          </a:solidFill>
                          <a:effectLst/>
                          <a:uLnTx/>
                          <a:uFillTx/>
                          <a:latin typeface="Calibri"/>
                          <a:ea typeface="+mn-ea"/>
                          <a:cs typeface="+mn-cs"/>
                        </a:rPr>
                        <a:t>
 Hubert Aiwanger: Flugblatt-Affäre ebbt nicht ab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60.59 %</a:t>
                      </a:r>
                    </a:p>
                  </a:txBody>
                  <a:tcPr/>
                </a:tc>
                <a:extLst>
                  <a:ext uri="{0D108BD9-81ED-4DB2-BD59-A6C34878D82A}">
                    <a16:rowId xmlns:a16="http://schemas.microsoft.com/office/drawing/2014/main" val="95320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BR24 - 2023-08-26 22:27:49</a:t>
                      </a:r>
                      <a:r>
                        <a:rPr kumimoji="0" lang="de-DE" sz="1000" b="0" i="0" u="none" strike="noStrike" kern="1200" cap="none" spc="0" normalizeH="0" baseline="0" noProof="0">
                          <a:ln>
                            <a:noFill/>
                          </a:ln>
                          <a:solidFill>
                            <a:prstClr val="black"/>
                          </a:solidFill>
                          <a:effectLst/>
                          <a:uLnTx/>
                          <a:uFillTx/>
                          <a:latin typeface="Calibri"/>
                          <a:ea typeface="+mn-ea"/>
                          <a:cs typeface="+mn-cs"/>
                        </a:rPr>
                        <a:t>
 Antisemitismus-Vorwurf: Aiwangers Bruder offenbart sich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44.49 %</a:t>
                      </a:r>
                    </a:p>
                  </a:txBody>
                  <a:tcPr/>
                </a:tc>
                <a:extLst>
                  <a:ext uri="{0D108BD9-81ED-4DB2-BD59-A6C34878D82A}">
                    <a16:rowId xmlns:a16="http://schemas.microsoft.com/office/drawing/2014/main" val="75615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19:51:45</a:t>
                      </a:r>
                      <a:r>
                        <a:rPr kumimoji="0" lang="de-DE" sz="1000" b="0" i="0" u="none" strike="noStrike" kern="1200" cap="none" spc="0" normalizeH="0" baseline="0" noProof="0">
                          <a:ln>
                            <a:noFill/>
                          </a:ln>
                          <a:solidFill>
                            <a:prstClr val="black"/>
                          </a:solidFill>
                          <a:effectLst/>
                          <a:uLnTx/>
                          <a:uFillTx/>
                          <a:latin typeface="Calibri"/>
                          <a:ea typeface="+mn-ea"/>
                          <a:cs typeface="+mn-cs"/>
                        </a:rPr>
                        <a:t>
 Absturz: Kreml bestätigt Tod Prigoschins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48.87 %</a:t>
                      </a:r>
                    </a:p>
                  </a:txBody>
                  <a:tcPr/>
                </a:tc>
                <a:extLst>
                  <a:ext uri="{0D108BD9-81ED-4DB2-BD59-A6C34878D82A}">
                    <a16:rowId xmlns:a16="http://schemas.microsoft.com/office/drawing/2014/main" val="3633264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19:13:31</a:t>
                      </a:r>
                      <a:r>
                        <a:rPr kumimoji="0" lang="de-DE" sz="1000" b="0" i="0" u="none" strike="noStrike" kern="1200" cap="none" spc="0" normalizeH="0" baseline="0" noProof="0">
                          <a:ln>
                            <a:noFill/>
                          </a:ln>
                          <a:solidFill>
                            <a:prstClr val="black"/>
                          </a:solidFill>
                          <a:effectLst/>
                          <a:uLnTx/>
                          <a:uFillTx/>
                          <a:latin typeface="Calibri"/>
                          <a:ea typeface="+mn-ea"/>
                          <a:cs typeface="+mn-cs"/>
                        </a:rPr>
                        <a:t>
 Hagel-Unwetter: Katastrophenfall in Bad Bayersoien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68.89 %</a:t>
                      </a:r>
                    </a:p>
                  </a:txBody>
                  <a:tcPr/>
                </a:tc>
                <a:extLst>
                  <a:ext uri="{0D108BD9-81ED-4DB2-BD59-A6C34878D82A}">
                    <a16:rowId xmlns:a16="http://schemas.microsoft.com/office/drawing/2014/main" val="235409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16:57:28</a:t>
                      </a:r>
                      <a:r>
                        <a:rPr kumimoji="0" lang="de-DE" sz="1000" b="0" i="0" u="none" strike="noStrike" kern="1200" cap="none" spc="0" normalizeH="0" baseline="0" noProof="0">
                          <a:ln>
                            <a:noFill/>
                          </a:ln>
                          <a:solidFill>
                            <a:prstClr val="black"/>
                          </a:solidFill>
                          <a:effectLst/>
                          <a:uLnTx/>
                          <a:uFillTx/>
                          <a:latin typeface="Calibri"/>
                          <a:ea typeface="+mn-ea"/>
                          <a:cs typeface="+mn-cs"/>
                        </a:rPr>
                        <a:t>
 Hagel-Unwetter: Millionenschaden am Kloster Benediktbeuern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06586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BR24 - 2023-08-29 17:17:55</a:t>
                      </a:r>
                      <a:r>
                        <a:rPr kumimoji="0" lang="en-US" sz="1000" b="0" i="0" u="none" strike="noStrike" kern="1200" cap="none" spc="0" normalizeH="0" baseline="0" noProof="0">
                          <a:ln>
                            <a:noFill/>
                          </a:ln>
                          <a:solidFill>
                            <a:prstClr val="black"/>
                          </a:solidFill>
                          <a:effectLst/>
                          <a:uLnTx/>
                          <a:uFillTx/>
                          <a:latin typeface="Calibri"/>
                          <a:ea typeface="+mn-ea"/>
                          <a:cs typeface="+mn-cs"/>
                        </a:rPr>
                        <a:t>
 Flugblatt-Affäre: Söder stellt Aiwanger Fragenkatalog | 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10516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16:51:19</a:t>
                      </a:r>
                      <a:r>
                        <a:rPr kumimoji="0" lang="de-DE" sz="1000" b="0" i="0" u="none" strike="noStrike" kern="1200" cap="none" spc="0" normalizeH="0" baseline="0" noProof="0">
                          <a:ln>
                            <a:noFill/>
                          </a:ln>
                          <a:solidFill>
                            <a:prstClr val="black"/>
                          </a:solidFill>
                          <a:effectLst/>
                          <a:uLnTx/>
                          <a:uFillTx/>
                          <a:latin typeface="Calibri"/>
                          <a:ea typeface="+mn-ea"/>
                          <a:cs typeface="+mn-cs"/>
                        </a:rPr>
                        <a:t>
 Nach Hitzewelle: Heftige Unwetter auf Mallorca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335580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19:44:33</a:t>
                      </a:r>
                      <a:r>
                        <a:rPr kumimoji="0" lang="de-DE" sz="1000" b="0" i="0" u="none" strike="noStrike" kern="1200" cap="none" spc="0" normalizeH="0" baseline="0" noProof="0">
                          <a:ln>
                            <a:noFill/>
                          </a:ln>
                          <a:solidFill>
                            <a:prstClr val="black"/>
                          </a:solidFill>
                          <a:effectLst/>
                          <a:uLnTx/>
                          <a:uFillTx/>
                          <a:latin typeface="Calibri"/>
                          <a:ea typeface="+mn-ea"/>
                          <a:cs typeface="+mn-cs"/>
                        </a:rPr>
                        <a:t>
 Sturm-Nacht: Verletzte bei Unwettern in Bayern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41.14 %</a:t>
                      </a:r>
                    </a:p>
                  </a:txBody>
                  <a:tcPr/>
                </a:tc>
                <a:extLst>
                  <a:ext uri="{0D108BD9-81ED-4DB2-BD59-A6C34878D82A}">
                    <a16:rowId xmlns:a16="http://schemas.microsoft.com/office/drawing/2014/main" val="1508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22:58:54</a:t>
                      </a:r>
                      <a:r>
                        <a:rPr kumimoji="0" lang="de-DE" sz="1000" b="0" i="0" u="none" strike="noStrike" kern="1200" cap="none" spc="0" normalizeH="0" baseline="0" noProof="0">
                          <a:ln>
                            <a:noFill/>
                          </a:ln>
                          <a:solidFill>
                            <a:prstClr val="black"/>
                          </a:solidFill>
                          <a:effectLst/>
                          <a:uLnTx/>
                          <a:uFillTx/>
                          <a:latin typeface="Calibri"/>
                          <a:ea typeface="+mn-ea"/>
                          <a:cs typeface="+mn-cs"/>
                        </a:rPr>
                        <a:t>
 Haftantritt für Alfons Schuhbeck: Das bewegte Leben des Star-Kochs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41.45 %</a:t>
                      </a:r>
                    </a:p>
                  </a:txBody>
                  <a:tcPr/>
                </a:tc>
                <a:extLst>
                  <a:ext uri="{0D108BD9-81ED-4DB2-BD59-A6C34878D82A}">
                    <a16:rowId xmlns:a16="http://schemas.microsoft.com/office/drawing/2014/main" val="3481311892"/>
                  </a:ext>
                </a:extLst>
              </a:tr>
            </a:tbl>
          </a:graphicData>
        </a:graphic>
      </p:graphicFrame>
      <p:sp>
        <p:nvSpPr>
          <p:cNvPr id="4" name="Text Placeholder 3">
            <a:extLst>
              <a:ext uri="{FF2B5EF4-FFF2-40B4-BE49-F238E27FC236}">
                <a16:creationId xmlns:a16="http://schemas.microsoft.com/office/drawing/2014/main" id="{6D99EABD-E84F-425A-A9B9-132B6D8863F1}"/>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1558307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A637-C623-4FB9-A422-3C0300A371B2}"/>
              </a:ext>
            </a:extLst>
          </p:cNvPr>
          <p:cNvSpPr>
            <a:spLocks noGrp="1"/>
          </p:cNvSpPr>
          <p:nvPr>
            <p:ph type="title"/>
          </p:nvPr>
        </p:nvSpPr>
        <p:spPr/>
        <p:txBody>
          <a:bodyPr/>
          <a:lstStyle/>
          <a:p>
            <a:r>
              <a:rPr lang="en-US"/>
              <a:t>Youtube BR-YouTube-Videos (BR24) | BR24 NewsOnly - 2 of 3</a:t>
            </a:r>
          </a:p>
        </p:txBody>
      </p:sp>
      <p:graphicFrame>
        <p:nvGraphicFramePr>
          <p:cNvPr id="5" name="Table Placeholder 4">
            <a:extLst>
              <a:ext uri="{FF2B5EF4-FFF2-40B4-BE49-F238E27FC236}">
                <a16:creationId xmlns:a16="http://schemas.microsoft.com/office/drawing/2014/main" id="{68F78E9D-8119-4669-81E3-E18C44BABD7B}"/>
              </a:ext>
            </a:extLst>
          </p:cNvPr>
          <p:cNvGraphicFramePr>
            <a:graphicFrameLocks noGrp="1"/>
          </p:cNvGraphicFramePr>
          <p:nvPr>
            <p:ph type="tbl" sz="quarter" idx="13"/>
            <p:extLst>
              <p:ext uri="{D42A27DB-BD31-4B8C-83A1-F6EECF244321}">
                <p14:modId xmlns:p14="http://schemas.microsoft.com/office/powerpoint/2010/main" val="3732085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012889944"/>
                    </a:ext>
                  </a:extLst>
                </a:gridCol>
                <a:gridCol w="1152144">
                  <a:extLst>
                    <a:ext uri="{9D8B030D-6E8A-4147-A177-3AD203B41FA5}">
                      <a16:colId xmlns:a16="http://schemas.microsoft.com/office/drawing/2014/main" val="2666796085"/>
                    </a:ext>
                  </a:extLst>
                </a:gridCol>
                <a:gridCol w="1152144">
                  <a:extLst>
                    <a:ext uri="{9D8B030D-6E8A-4147-A177-3AD203B41FA5}">
                      <a16:colId xmlns:a16="http://schemas.microsoft.com/office/drawing/2014/main" val="258791786"/>
                    </a:ext>
                  </a:extLst>
                </a:gridCol>
                <a:gridCol w="1152144">
                  <a:extLst>
                    <a:ext uri="{9D8B030D-6E8A-4147-A177-3AD203B41FA5}">
                      <a16:colId xmlns:a16="http://schemas.microsoft.com/office/drawing/2014/main" val="3453180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extLst>
                  <a:ext uri="{0D108BD9-81ED-4DB2-BD59-A6C34878D82A}">
                    <a16:rowId xmlns:a16="http://schemas.microsoft.com/office/drawing/2014/main" val="368896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13:59:51</a:t>
                      </a:r>
                      <a:r>
                        <a:rPr kumimoji="0" lang="de-DE" sz="1000" b="0" i="0" u="none" strike="noStrike" kern="1200" cap="none" spc="0" normalizeH="0" baseline="0" noProof="0">
                          <a:ln>
                            <a:noFill/>
                          </a:ln>
                          <a:solidFill>
                            <a:prstClr val="black"/>
                          </a:solidFill>
                          <a:effectLst/>
                          <a:uLnTx/>
                          <a:uFillTx/>
                          <a:latin typeface="Calibri"/>
                          <a:ea typeface="+mn-ea"/>
                          <a:cs typeface="+mn-cs"/>
                        </a:rPr>
                        <a:t>
 Historische Dampflok-Fahrt: Nostalgie im Kohlestaub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32.98 %</a:t>
                      </a:r>
                    </a:p>
                  </a:txBody>
                  <a:tcPr/>
                </a:tc>
                <a:extLst>
                  <a:ext uri="{0D108BD9-81ED-4DB2-BD59-A6C34878D82A}">
                    <a16:rowId xmlns:a16="http://schemas.microsoft.com/office/drawing/2014/main" val="62307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12:00:18</a:t>
                      </a:r>
                      <a:r>
                        <a:rPr kumimoji="0" lang="de-DE" sz="1000" b="0" i="0" u="none" strike="noStrike" kern="1200" cap="none" spc="0" normalizeH="0" baseline="0" noProof="0">
                          <a:ln>
                            <a:noFill/>
                          </a:ln>
                          <a:solidFill>
                            <a:prstClr val="black"/>
                          </a:solidFill>
                          <a:effectLst/>
                          <a:uLnTx/>
                          <a:uFillTx/>
                          <a:latin typeface="Calibri"/>
                          <a:ea typeface="+mn-ea"/>
                          <a:cs typeface="+mn-cs"/>
                        </a:rPr>
                        <a:t>
 Zu gefährlich? Klage gegen Radfahrverbot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35.38 %</a:t>
                      </a:r>
                    </a:p>
                  </a:txBody>
                  <a:tcPr/>
                </a:tc>
                <a:extLst>
                  <a:ext uri="{0D108BD9-81ED-4DB2-BD59-A6C34878D82A}">
                    <a16:rowId xmlns:a16="http://schemas.microsoft.com/office/drawing/2014/main" val="66200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16:03:28</a:t>
                      </a:r>
                      <a:r>
                        <a:rPr kumimoji="0" lang="de-DE" sz="1000" b="0" i="0" u="none" strike="noStrike" kern="1200" cap="none" spc="0" normalizeH="0" baseline="0" noProof="0">
                          <a:ln>
                            <a:noFill/>
                          </a:ln>
                          <a:solidFill>
                            <a:prstClr val="black"/>
                          </a:solidFill>
                          <a:effectLst/>
                          <a:uLnTx/>
                          <a:uFillTx/>
                          <a:latin typeface="Calibri"/>
                          <a:ea typeface="+mn-ea"/>
                          <a:cs typeface="+mn-cs"/>
                        </a:rPr>
                        <a:t>
 Baustopp beim Kramertunnel: Wer trägt die Mehrkosten?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42553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17:04:26</a:t>
                      </a:r>
                      <a:r>
                        <a:rPr kumimoji="0" lang="de-DE" sz="1000" b="0" i="0" u="none" strike="noStrike" kern="1200" cap="none" spc="0" normalizeH="0" baseline="0" noProof="0">
                          <a:ln>
                            <a:noFill/>
                          </a:ln>
                          <a:solidFill>
                            <a:prstClr val="black"/>
                          </a:solidFill>
                          <a:effectLst/>
                          <a:uLnTx/>
                          <a:uFillTx/>
                          <a:latin typeface="Calibri"/>
                          <a:ea typeface="+mn-ea"/>
                          <a:cs typeface="+mn-cs"/>
                        </a:rPr>
                        <a:t>
 Flugblatt-Affäre: Söder bestellt Aiwanger ein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30410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BR24 - 2023-08-28 22:42:17</a:t>
                      </a:r>
                      <a:r>
                        <a:rPr kumimoji="0" lang="de-DE" sz="1000" b="0" i="0" u="none" strike="noStrike" kern="1200" cap="none" spc="0" normalizeH="0" baseline="0" noProof="0">
                          <a:ln>
                            <a:noFill/>
                          </a:ln>
                          <a:solidFill>
                            <a:prstClr val="black"/>
                          </a:solidFill>
                          <a:effectLst/>
                          <a:uLnTx/>
                          <a:uFillTx/>
                          <a:latin typeface="Calibri"/>
                          <a:ea typeface="+mn-ea"/>
                          <a:cs typeface="+mn-cs"/>
                        </a:rPr>
                        <a:t>
 Hochwassergefahr: Dauerregen lässt Pegel der bayerischen Flüssen steigen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01329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12:51:24</a:t>
                      </a:r>
                      <a:r>
                        <a:rPr kumimoji="0" lang="de-DE" sz="1000" b="0" i="0" u="none" strike="noStrike" kern="1200" cap="none" spc="0" normalizeH="0" baseline="0" noProof="0">
                          <a:ln>
                            <a:noFill/>
                          </a:ln>
                          <a:solidFill>
                            <a:prstClr val="black"/>
                          </a:solidFill>
                          <a:effectLst/>
                          <a:uLnTx/>
                          <a:uFillTx/>
                          <a:latin typeface="Calibri"/>
                          <a:ea typeface="+mn-ea"/>
                          <a:cs typeface="+mn-cs"/>
                        </a:rPr>
                        <a:t>
 Nach Aussprache mit der CSU: Wie geht es weiter für Aiwanger? | BR24live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942432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11:59:50</a:t>
                      </a:r>
                      <a:r>
                        <a:rPr kumimoji="0" lang="de-DE" sz="1000" b="0" i="0" u="none" strike="noStrike" kern="1200" cap="none" spc="0" normalizeH="0" baseline="0" noProof="0">
                          <a:ln>
                            <a:noFill/>
                          </a:ln>
                          <a:solidFill>
                            <a:prstClr val="black"/>
                          </a:solidFill>
                          <a:effectLst/>
                          <a:uLnTx/>
                          <a:uFillTx/>
                          <a:latin typeface="Calibri"/>
                          <a:ea typeface="+mn-ea"/>
                          <a:cs typeface="+mn-cs"/>
                        </a:rPr>
                        <a:t>
 Energiewende: Bundeswehr bremst Windkraft aus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62.82 %</a:t>
                      </a:r>
                    </a:p>
                  </a:txBody>
                  <a:tcPr/>
                </a:tc>
                <a:extLst>
                  <a:ext uri="{0D108BD9-81ED-4DB2-BD59-A6C34878D82A}">
                    <a16:rowId xmlns:a16="http://schemas.microsoft.com/office/drawing/2014/main" val="398708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BR24 - 2023-08-23 11:59:59</a:t>
                      </a:r>
                      <a:r>
                        <a:rPr kumimoji="0" lang="de-DE" sz="1000" b="0" i="0" u="none" strike="noStrike" kern="1200" cap="none" spc="0" normalizeH="0" baseline="0" noProof="0">
                          <a:ln>
                            <a:noFill/>
                          </a:ln>
                          <a:solidFill>
                            <a:prstClr val="black"/>
                          </a:solidFill>
                          <a:effectLst/>
                          <a:uLnTx/>
                          <a:uFillTx/>
                          <a:latin typeface="Calibri"/>
                          <a:ea typeface="+mn-ea"/>
                          <a:cs typeface="+mn-cs"/>
                        </a:rPr>
                        <a:t>
 Erster freitragender Lehmbau Deutschlands entsteht in Traunstein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34.44 %</a:t>
                      </a:r>
                    </a:p>
                  </a:txBody>
                  <a:tcPr/>
                </a:tc>
                <a:extLst>
                  <a:ext uri="{0D108BD9-81ED-4DB2-BD59-A6C34878D82A}">
                    <a16:rowId xmlns:a16="http://schemas.microsoft.com/office/drawing/2014/main" val="406378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11:59:55</a:t>
                      </a:r>
                      <a:r>
                        <a:rPr kumimoji="0" lang="de-DE" sz="1000" b="0" i="0" u="none" strike="noStrike" kern="1200" cap="none" spc="0" normalizeH="0" baseline="0" noProof="0">
                          <a:ln>
                            <a:noFill/>
                          </a:ln>
                          <a:solidFill>
                            <a:prstClr val="black"/>
                          </a:solidFill>
                          <a:effectLst/>
                          <a:uLnTx/>
                          <a:uFillTx/>
                          <a:latin typeface="Calibri"/>
                          <a:ea typeface="+mn-ea"/>
                          <a:cs typeface="+mn-cs"/>
                        </a:rPr>
                        <a:t>
 Täter nach Überfall auf Goldtransport auf der Flucht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57.11 %</a:t>
                      </a:r>
                    </a:p>
                  </a:txBody>
                  <a:tcPr/>
                </a:tc>
                <a:extLst>
                  <a:ext uri="{0D108BD9-81ED-4DB2-BD59-A6C34878D82A}">
                    <a16:rowId xmlns:a16="http://schemas.microsoft.com/office/drawing/2014/main" val="4291706077"/>
                  </a:ext>
                </a:extLst>
              </a:tr>
            </a:tbl>
          </a:graphicData>
        </a:graphic>
      </p:graphicFrame>
      <p:sp>
        <p:nvSpPr>
          <p:cNvPr id="4" name="Text Placeholder 3">
            <a:extLst>
              <a:ext uri="{FF2B5EF4-FFF2-40B4-BE49-F238E27FC236}">
                <a16:creationId xmlns:a16="http://schemas.microsoft.com/office/drawing/2014/main" id="{C5ECBD12-8FCB-446E-AB85-2055574A5DBB}"/>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41570439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C117-59BC-4614-8B02-06BF580DCF4F}"/>
              </a:ext>
            </a:extLst>
          </p:cNvPr>
          <p:cNvSpPr>
            <a:spLocks noGrp="1"/>
          </p:cNvSpPr>
          <p:nvPr>
            <p:ph type="title"/>
          </p:nvPr>
        </p:nvSpPr>
        <p:spPr/>
        <p:txBody>
          <a:bodyPr/>
          <a:lstStyle/>
          <a:p>
            <a:r>
              <a:rPr lang="en-US"/>
              <a:t>Youtube BR-YouTube-Videos (BR24) | BR24 NewsOnly - 3 of 3</a:t>
            </a:r>
          </a:p>
        </p:txBody>
      </p:sp>
      <p:graphicFrame>
        <p:nvGraphicFramePr>
          <p:cNvPr id="5" name="Table Placeholder 4">
            <a:extLst>
              <a:ext uri="{FF2B5EF4-FFF2-40B4-BE49-F238E27FC236}">
                <a16:creationId xmlns:a16="http://schemas.microsoft.com/office/drawing/2014/main" id="{93FE344F-A56A-4F0E-B03E-F5B1C5A2FD3A}"/>
              </a:ext>
            </a:extLst>
          </p:cNvPr>
          <p:cNvGraphicFramePr>
            <a:graphicFrameLocks noGrp="1"/>
          </p:cNvGraphicFramePr>
          <p:nvPr>
            <p:ph type="tbl" sz="quarter" idx="13"/>
            <p:extLst>
              <p:ext uri="{D42A27DB-BD31-4B8C-83A1-F6EECF244321}">
                <p14:modId xmlns:p14="http://schemas.microsoft.com/office/powerpoint/2010/main" val="134809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517049572"/>
                    </a:ext>
                  </a:extLst>
                </a:gridCol>
                <a:gridCol w="1152144">
                  <a:extLst>
                    <a:ext uri="{9D8B030D-6E8A-4147-A177-3AD203B41FA5}">
                      <a16:colId xmlns:a16="http://schemas.microsoft.com/office/drawing/2014/main" val="348586067"/>
                    </a:ext>
                  </a:extLst>
                </a:gridCol>
                <a:gridCol w="1152144">
                  <a:extLst>
                    <a:ext uri="{9D8B030D-6E8A-4147-A177-3AD203B41FA5}">
                      <a16:colId xmlns:a16="http://schemas.microsoft.com/office/drawing/2014/main" val="3625030933"/>
                    </a:ext>
                  </a:extLst>
                </a:gridCol>
                <a:gridCol w="1152144">
                  <a:extLst>
                    <a:ext uri="{9D8B030D-6E8A-4147-A177-3AD203B41FA5}">
                      <a16:colId xmlns:a16="http://schemas.microsoft.com/office/drawing/2014/main" val="3765419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extLst>
                  <a:ext uri="{0D108BD9-81ED-4DB2-BD59-A6C34878D82A}">
                    <a16:rowId xmlns:a16="http://schemas.microsoft.com/office/drawing/2014/main" val="62373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15:59:49</a:t>
                      </a:r>
                      <a:r>
                        <a:rPr kumimoji="0" lang="de-DE" sz="1000" b="0" i="0" u="none" strike="noStrike" kern="1200" cap="none" spc="0" normalizeH="0" baseline="0" noProof="0">
                          <a:ln>
                            <a:noFill/>
                          </a:ln>
                          <a:solidFill>
                            <a:prstClr val="black"/>
                          </a:solidFill>
                          <a:effectLst/>
                          <a:uLnTx/>
                          <a:uFillTx/>
                          <a:latin typeface="Calibri"/>
                          <a:ea typeface="+mn-ea"/>
                          <a:cs typeface="+mn-cs"/>
                        </a:rPr>
                        <a:t>
 Strauß im Wahlkampf: Warum Söder das CSU-Idol ins Rennen schickt | ÜBER BAYERN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57.09 %</a:t>
                      </a:r>
                    </a:p>
                  </a:txBody>
                  <a:tcPr/>
                </a:tc>
                <a:extLst>
                  <a:ext uri="{0D108BD9-81ED-4DB2-BD59-A6C34878D82A}">
                    <a16:rowId xmlns:a16="http://schemas.microsoft.com/office/drawing/2014/main" val="367246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BR24 - 2023-08-27 11:21:20</a:t>
                      </a:r>
                      <a:r>
                        <a:rPr kumimoji="0" lang="de-DE" sz="1000" b="0" i="0" u="none" strike="noStrike" kern="1200" cap="none" spc="0" normalizeH="0" baseline="0" noProof="0">
                          <a:ln>
                            <a:noFill/>
                          </a:ln>
                          <a:solidFill>
                            <a:prstClr val="black"/>
                          </a:solidFill>
                          <a:effectLst/>
                          <a:uLnTx/>
                          <a:uFillTx/>
                          <a:latin typeface="Calibri"/>
                          <a:ea typeface="+mn-ea"/>
                          <a:cs typeface="+mn-cs"/>
                        </a:rPr>
                        <a:t>
 Update: Flugblatt-Affäre um Aiwanger - so geht es jetzt weiter | BR24live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32.11 %</a:t>
                      </a:r>
                    </a:p>
                  </a:txBody>
                  <a:tcPr/>
                </a:tc>
                <a:extLst>
                  <a:ext uri="{0D108BD9-81ED-4DB2-BD59-A6C34878D82A}">
                    <a16:rowId xmlns:a16="http://schemas.microsoft.com/office/drawing/2014/main" val="414667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BR24 - 2023-08-25 08:59:47</a:t>
                      </a:r>
                      <a:r>
                        <a:rPr kumimoji="0" lang="de-DE" sz="1000" b="0" i="0" u="none" strike="noStrike" kern="1200" cap="none" spc="0" normalizeH="0" baseline="0" noProof="0">
                          <a:ln>
                            <a:noFill/>
                          </a:ln>
                          <a:solidFill>
                            <a:prstClr val="black"/>
                          </a:solidFill>
                          <a:effectLst/>
                          <a:uLnTx/>
                          <a:uFillTx/>
                          <a:latin typeface="Calibri"/>
                          <a:ea typeface="+mn-ea"/>
                          <a:cs typeface="+mn-cs"/>
                        </a:rPr>
                        <a:t>
 Klimawandel erschwert Anbau der Aronia-Beere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50.08 %</a:t>
                      </a:r>
                    </a:p>
                  </a:txBody>
                  <a:tcPr/>
                </a:tc>
                <a:extLst>
                  <a:ext uri="{0D108BD9-81ED-4DB2-BD59-A6C34878D82A}">
                    <a16:rowId xmlns:a16="http://schemas.microsoft.com/office/drawing/2014/main" val="325384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17:11:27</a:t>
                      </a:r>
                      <a:r>
                        <a:rPr kumimoji="0" lang="de-DE" sz="1000" b="0" i="0" u="none" strike="noStrike" kern="1200" cap="none" spc="0" normalizeH="0" baseline="0" noProof="0">
                          <a:ln>
                            <a:noFill/>
                          </a:ln>
                          <a:solidFill>
                            <a:prstClr val="black"/>
                          </a:solidFill>
                          <a:effectLst/>
                          <a:uLnTx/>
                          <a:uFillTx/>
                          <a:latin typeface="Calibri"/>
                          <a:ea typeface="+mn-ea"/>
                          <a:cs typeface="+mn-cs"/>
                        </a:rPr>
                        <a:t>
 Dauerregen: Hochwasser-Lage stabilisiert sich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39767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BR24 - 2023-08-29 19:42:27</a:t>
                      </a:r>
                      <a:r>
                        <a:rPr kumimoji="0" lang="de-DE" sz="1000" b="0" i="0" u="none" strike="noStrike" kern="1200" cap="none" spc="0" normalizeH="0" baseline="0" noProof="0">
                          <a:ln>
                            <a:noFill/>
                          </a:ln>
                          <a:solidFill>
                            <a:prstClr val="black"/>
                          </a:solidFill>
                          <a:effectLst/>
                          <a:uLnTx/>
                          <a:uFillTx/>
                          <a:latin typeface="Calibri"/>
                          <a:ea typeface="+mn-ea"/>
                          <a:cs typeface="+mn-cs"/>
                        </a:rPr>
                        <a:t>
 Hagel-Unwetter: Söder besucht Schadensgebiet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05223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BR24 - 2023-08-24 15:59:54</a:t>
                      </a:r>
                      <a:r>
                        <a:rPr kumimoji="0" lang="de-DE" sz="1000" b="0" i="0" u="none" strike="noStrike" kern="1200" cap="none" spc="0" normalizeH="0" baseline="0" noProof="0">
                          <a:ln>
                            <a:noFill/>
                          </a:ln>
                          <a:solidFill>
                            <a:prstClr val="black"/>
                          </a:solidFill>
                          <a:effectLst/>
                          <a:uLnTx/>
                          <a:uFillTx/>
                          <a:latin typeface="Calibri"/>
                          <a:ea typeface="+mn-ea"/>
                          <a:cs typeface="+mn-cs"/>
                        </a:rPr>
                        <a:t>
 Mit der Gießkanne den Wald bewässern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40.19 %</a:t>
                      </a:r>
                    </a:p>
                  </a:txBody>
                  <a:tcPr/>
                </a:tc>
                <a:extLst>
                  <a:ext uri="{0D108BD9-81ED-4DB2-BD59-A6C34878D82A}">
                    <a16:rowId xmlns:a16="http://schemas.microsoft.com/office/drawing/2014/main" val="2129747433"/>
                  </a:ext>
                </a:extLst>
              </a:tr>
            </a:tbl>
          </a:graphicData>
        </a:graphic>
      </p:graphicFrame>
      <p:sp>
        <p:nvSpPr>
          <p:cNvPr id="4" name="Text Placeholder 3">
            <a:extLst>
              <a:ext uri="{FF2B5EF4-FFF2-40B4-BE49-F238E27FC236}">
                <a16:creationId xmlns:a16="http://schemas.microsoft.com/office/drawing/2014/main" id="{8826838F-E854-41FE-86DD-71900FCF0E83}"/>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0628500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734A-F636-4A9F-8342-3D3304231EE6}"/>
              </a:ext>
            </a:extLst>
          </p:cNvPr>
          <p:cNvSpPr>
            <a:spLocks noGrp="1"/>
          </p:cNvSpPr>
          <p:nvPr>
            <p:ph type="title"/>
          </p:nvPr>
        </p:nvSpPr>
        <p:spPr/>
        <p:txBody>
          <a:bodyPr/>
          <a:lstStyle/>
          <a:p>
            <a:r>
              <a:rPr lang="de-DE"/>
              <a:t>Youtube BR-YouTube-Videos (Unser Land) | Unser Land</a:t>
            </a:r>
            <a:endParaRPr lang="en-US"/>
          </a:p>
        </p:txBody>
      </p:sp>
      <p:graphicFrame>
        <p:nvGraphicFramePr>
          <p:cNvPr id="5" name="Table Placeholder 4">
            <a:extLst>
              <a:ext uri="{FF2B5EF4-FFF2-40B4-BE49-F238E27FC236}">
                <a16:creationId xmlns:a16="http://schemas.microsoft.com/office/drawing/2014/main" id="{77FF2B45-00B9-4FB0-B1A4-1D44EE85D968}"/>
              </a:ext>
            </a:extLst>
          </p:cNvPr>
          <p:cNvGraphicFramePr>
            <a:graphicFrameLocks noGrp="1"/>
          </p:cNvGraphicFramePr>
          <p:nvPr>
            <p:ph type="tbl" sz="quarter" idx="13"/>
            <p:extLst>
              <p:ext uri="{D42A27DB-BD31-4B8C-83A1-F6EECF244321}">
                <p14:modId xmlns:p14="http://schemas.microsoft.com/office/powerpoint/2010/main" val="2417403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720192649"/>
                    </a:ext>
                  </a:extLst>
                </a:gridCol>
                <a:gridCol w="1152144">
                  <a:extLst>
                    <a:ext uri="{9D8B030D-6E8A-4147-A177-3AD203B41FA5}">
                      <a16:colId xmlns:a16="http://schemas.microsoft.com/office/drawing/2014/main" val="2320246131"/>
                    </a:ext>
                  </a:extLst>
                </a:gridCol>
                <a:gridCol w="1152144">
                  <a:extLst>
                    <a:ext uri="{9D8B030D-6E8A-4147-A177-3AD203B41FA5}">
                      <a16:colId xmlns:a16="http://schemas.microsoft.com/office/drawing/2014/main" val="2428773601"/>
                    </a:ext>
                  </a:extLst>
                </a:gridCol>
                <a:gridCol w="1152144">
                  <a:extLst>
                    <a:ext uri="{9D8B030D-6E8A-4147-A177-3AD203B41FA5}">
                      <a16:colId xmlns:a16="http://schemas.microsoft.com/office/drawing/2014/main" val="3981430112"/>
                    </a:ext>
                  </a:extLst>
                </a:gridCol>
              </a:tblGrid>
              <a:tr h="370840">
                <a:tc>
                  <a:txBody>
                    <a:bodyPr/>
                    <a:lstStyle/>
                    <a:p>
                      <a:r>
                        <a:rPr lang="en-US" sz="1000"/>
                        <a:t>Video</a:t>
                      </a:r>
                    </a:p>
                  </a:txBody>
                  <a:tcPr/>
                </a:tc>
                <a:tc>
                  <a:txBody>
                    <a:bodyPr/>
                    <a:lstStyle/>
                    <a:p>
                      <a:r>
                        <a:rPr lang="en-US" sz="1000"/>
                        <a:t>Duration</a:t>
                      </a:r>
                    </a:p>
                  </a:txBody>
                  <a:tcPr/>
                </a:tc>
                <a:tc>
                  <a:txBody>
                    <a:bodyPr/>
                    <a:lstStyle/>
                    <a:p>
                      <a:r>
                        <a:rPr lang="en-US" sz="1000"/>
                        <a:t>Views</a:t>
                      </a:r>
                    </a:p>
                  </a:txBody>
                  <a:tcPr/>
                </a:tc>
                <a:tc>
                  <a:txBody>
                    <a:bodyPr/>
                    <a:lstStyle/>
                    <a:p>
                      <a:r>
                        <a:rPr lang="en-US" sz="1000"/>
                        <a:t>Average View Percentage</a:t>
                      </a:r>
                    </a:p>
                  </a:txBody>
                  <a:tcPr/>
                </a:tc>
                <a:extLst>
                  <a:ext uri="{0D108BD9-81ED-4DB2-BD59-A6C34878D82A}">
                    <a16:rowId xmlns:a16="http://schemas.microsoft.com/office/drawing/2014/main" val="2583305692"/>
                  </a:ext>
                </a:extLst>
              </a:tr>
              <a:tr h="370840">
                <a:tc>
                  <a:txBody>
                    <a:bodyPr/>
                    <a:lstStyle/>
                    <a:p>
                      <a:r>
                        <a:rPr lang="de-DE" sz="1000" b="1"/>
                        <a:t>Unser Land - 2023-08-24 17:00:07</a:t>
                      </a:r>
                      <a:r>
                        <a:rPr lang="de-DE" sz="1000"/>
                        <a:t>
 Zwillinge bei Bauer Georg: Kälber wiegen und Fieber messen - Hofgeschichten #7| Unser Land | BR</a:t>
                      </a:r>
                      <a:endParaRPr lang="en-US" sz="1000"/>
                    </a:p>
                  </a:txBody>
                  <a:tcPr/>
                </a:tc>
                <a:tc>
                  <a:txBody>
                    <a:bodyPr/>
                    <a:lstStyle/>
                    <a:p>
                      <a:r>
                        <a:rPr lang="en-US" sz="1000"/>
                        <a:t>00:06:57</a:t>
                      </a:r>
                    </a:p>
                  </a:txBody>
                  <a:tcPr/>
                </a:tc>
                <a:tc>
                  <a:txBody>
                    <a:bodyPr/>
                    <a:lstStyle/>
                    <a:p>
                      <a:r>
                        <a:rPr lang="en-US" sz="1000"/>
                        <a:t>94766</a:t>
                      </a:r>
                    </a:p>
                  </a:txBody>
                  <a:tcPr/>
                </a:tc>
                <a:tc>
                  <a:txBody>
                    <a:bodyPr/>
                    <a:lstStyle/>
                    <a:p>
                      <a:r>
                        <a:rPr lang="en-US" sz="1000"/>
                        <a:t>15.92 %</a:t>
                      </a:r>
                    </a:p>
                  </a:txBody>
                  <a:tcPr/>
                </a:tc>
                <a:extLst>
                  <a:ext uri="{0D108BD9-81ED-4DB2-BD59-A6C34878D82A}">
                    <a16:rowId xmlns:a16="http://schemas.microsoft.com/office/drawing/2014/main" val="4209299773"/>
                  </a:ext>
                </a:extLst>
              </a:tr>
              <a:tr h="370840">
                <a:tc>
                  <a:txBody>
                    <a:bodyPr/>
                    <a:lstStyle/>
                    <a:p>
                      <a:r>
                        <a:rPr lang="de-DE" sz="1000" b="1"/>
                        <a:t>Unser Land - 2023-08-25 17:00:39</a:t>
                      </a:r>
                      <a:r>
                        <a:rPr lang="de-DE" sz="1000"/>
                        <a:t>
 Keime in der Milch? Gesundheitscheck für Kühe von Bäuerin Nina - Hofgeschichten #8 | Unser Land | BR</a:t>
                      </a:r>
                      <a:endParaRPr lang="en-US" sz="1000"/>
                    </a:p>
                  </a:txBody>
                  <a:tcPr/>
                </a:tc>
                <a:tc>
                  <a:txBody>
                    <a:bodyPr/>
                    <a:lstStyle/>
                    <a:p>
                      <a:r>
                        <a:rPr lang="en-US" sz="1000"/>
                        <a:t>00:07:19</a:t>
                      </a:r>
                    </a:p>
                  </a:txBody>
                  <a:tcPr/>
                </a:tc>
                <a:tc>
                  <a:txBody>
                    <a:bodyPr/>
                    <a:lstStyle/>
                    <a:p>
                      <a:r>
                        <a:rPr lang="en-US" sz="1000"/>
                        <a:t>67184</a:t>
                      </a:r>
                    </a:p>
                  </a:txBody>
                  <a:tcPr/>
                </a:tc>
                <a:tc>
                  <a:txBody>
                    <a:bodyPr/>
                    <a:lstStyle/>
                    <a:p>
                      <a:r>
                        <a:rPr lang="en-US" sz="1000"/>
                        <a:t>21.25 %</a:t>
                      </a:r>
                    </a:p>
                  </a:txBody>
                  <a:tcPr/>
                </a:tc>
                <a:extLst>
                  <a:ext uri="{0D108BD9-81ED-4DB2-BD59-A6C34878D82A}">
                    <a16:rowId xmlns:a16="http://schemas.microsoft.com/office/drawing/2014/main" val="3245092262"/>
                  </a:ext>
                </a:extLst>
              </a:tr>
              <a:tr h="370840">
                <a:tc>
                  <a:txBody>
                    <a:bodyPr/>
                    <a:lstStyle/>
                    <a:p>
                      <a:r>
                        <a:rPr lang="de-DE" sz="1000" b="1"/>
                        <a:t>Unser Land - 2023-08-23 17:00:28</a:t>
                      </a:r>
                      <a:r>
                        <a:rPr lang="de-DE" sz="1000"/>
                        <a:t>
 Zaun funktioniert nicht: Kälber von Bauer Georg büchsen aus - Hofgeschichten #6 | Unser Land | BR</a:t>
                      </a:r>
                      <a:endParaRPr lang="en-US" sz="1000"/>
                    </a:p>
                  </a:txBody>
                  <a:tcPr/>
                </a:tc>
                <a:tc>
                  <a:txBody>
                    <a:bodyPr/>
                    <a:lstStyle/>
                    <a:p>
                      <a:r>
                        <a:rPr lang="en-US" sz="1000"/>
                        <a:t>00:06:22</a:t>
                      </a:r>
                    </a:p>
                  </a:txBody>
                  <a:tcPr/>
                </a:tc>
                <a:tc>
                  <a:txBody>
                    <a:bodyPr/>
                    <a:lstStyle/>
                    <a:p>
                      <a:r>
                        <a:rPr lang="en-US" sz="1000"/>
                        <a:t>27856</a:t>
                      </a:r>
                    </a:p>
                  </a:txBody>
                  <a:tcPr/>
                </a:tc>
                <a:tc>
                  <a:txBody>
                    <a:bodyPr/>
                    <a:lstStyle/>
                    <a:p>
                      <a:r>
                        <a:rPr lang="en-US" sz="1000"/>
                        <a:t>32.72 %</a:t>
                      </a:r>
                    </a:p>
                  </a:txBody>
                  <a:tcPr/>
                </a:tc>
                <a:extLst>
                  <a:ext uri="{0D108BD9-81ED-4DB2-BD59-A6C34878D82A}">
                    <a16:rowId xmlns:a16="http://schemas.microsoft.com/office/drawing/2014/main" val="3680689940"/>
                  </a:ext>
                </a:extLst>
              </a:tr>
            </a:tbl>
          </a:graphicData>
        </a:graphic>
      </p:graphicFrame>
      <p:sp>
        <p:nvSpPr>
          <p:cNvPr id="4" name="Text Placeholder 3">
            <a:extLst>
              <a:ext uri="{FF2B5EF4-FFF2-40B4-BE49-F238E27FC236}">
                <a16:creationId xmlns:a16="http://schemas.microsoft.com/office/drawing/2014/main" id="{0954D806-0A7D-4348-9CA8-269FDCB83F87}"/>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24206348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8B2C1-0333-41EC-A4F2-7C64C60C8B59}"/>
              </a:ext>
            </a:extLst>
          </p:cNvPr>
          <p:cNvSpPr>
            <a:spLocks noGrp="1"/>
          </p:cNvSpPr>
          <p:nvPr>
            <p:ph type="title"/>
          </p:nvPr>
        </p:nvSpPr>
        <p:spPr/>
        <p:txBody>
          <a:bodyPr/>
          <a:lstStyle/>
          <a:p>
            <a:r>
              <a:rPr lang="de-DE"/>
              <a:t>Youtube BR-YouTube-Videos (LSD) | Lohnt sich das?</a:t>
            </a:r>
            <a:endParaRPr lang="en-US"/>
          </a:p>
        </p:txBody>
      </p:sp>
      <p:graphicFrame>
        <p:nvGraphicFramePr>
          <p:cNvPr id="5" name="Table Placeholder 4">
            <a:extLst>
              <a:ext uri="{FF2B5EF4-FFF2-40B4-BE49-F238E27FC236}">
                <a16:creationId xmlns:a16="http://schemas.microsoft.com/office/drawing/2014/main" id="{7583A2D0-A712-48D4-97BF-D1509E86C732}"/>
              </a:ext>
            </a:extLst>
          </p:cNvPr>
          <p:cNvGraphicFramePr>
            <a:graphicFrameLocks noGrp="1"/>
          </p:cNvGraphicFramePr>
          <p:nvPr>
            <p:ph type="tbl" sz="quarter" idx="13"/>
            <p:extLst>
              <p:ext uri="{D42A27DB-BD31-4B8C-83A1-F6EECF244321}">
                <p14:modId xmlns:p14="http://schemas.microsoft.com/office/powerpoint/2010/main" val="3127897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4272115790"/>
                    </a:ext>
                  </a:extLst>
                </a:gridCol>
                <a:gridCol w="1152144">
                  <a:extLst>
                    <a:ext uri="{9D8B030D-6E8A-4147-A177-3AD203B41FA5}">
                      <a16:colId xmlns:a16="http://schemas.microsoft.com/office/drawing/2014/main" val="2587499984"/>
                    </a:ext>
                  </a:extLst>
                </a:gridCol>
                <a:gridCol w="1152144">
                  <a:extLst>
                    <a:ext uri="{9D8B030D-6E8A-4147-A177-3AD203B41FA5}">
                      <a16:colId xmlns:a16="http://schemas.microsoft.com/office/drawing/2014/main" val="3486475300"/>
                    </a:ext>
                  </a:extLst>
                </a:gridCol>
                <a:gridCol w="1152144">
                  <a:extLst>
                    <a:ext uri="{9D8B030D-6E8A-4147-A177-3AD203B41FA5}">
                      <a16:colId xmlns:a16="http://schemas.microsoft.com/office/drawing/2014/main" val="3203442550"/>
                    </a:ext>
                  </a:extLst>
                </a:gridCol>
              </a:tblGrid>
              <a:tr h="370840">
                <a:tc>
                  <a:txBody>
                    <a:bodyPr/>
                    <a:lstStyle/>
                    <a:p>
                      <a:r>
                        <a:rPr lang="en-US" sz="1000"/>
                        <a:t>Video</a:t>
                      </a:r>
                    </a:p>
                  </a:txBody>
                  <a:tcPr/>
                </a:tc>
                <a:tc>
                  <a:txBody>
                    <a:bodyPr/>
                    <a:lstStyle/>
                    <a:p>
                      <a:r>
                        <a:rPr lang="en-US" sz="1000"/>
                        <a:t>Duration</a:t>
                      </a:r>
                    </a:p>
                  </a:txBody>
                  <a:tcPr/>
                </a:tc>
                <a:tc>
                  <a:txBody>
                    <a:bodyPr/>
                    <a:lstStyle/>
                    <a:p>
                      <a:r>
                        <a:rPr lang="en-US" sz="1000"/>
                        <a:t>Views</a:t>
                      </a:r>
                    </a:p>
                  </a:txBody>
                  <a:tcPr/>
                </a:tc>
                <a:tc>
                  <a:txBody>
                    <a:bodyPr/>
                    <a:lstStyle/>
                    <a:p>
                      <a:r>
                        <a:rPr lang="en-US" sz="1000"/>
                        <a:t>Average View Percentage</a:t>
                      </a:r>
                    </a:p>
                  </a:txBody>
                  <a:tcPr/>
                </a:tc>
                <a:extLst>
                  <a:ext uri="{0D108BD9-81ED-4DB2-BD59-A6C34878D82A}">
                    <a16:rowId xmlns:a16="http://schemas.microsoft.com/office/drawing/2014/main" val="3845544348"/>
                  </a:ext>
                </a:extLst>
              </a:tr>
              <a:tr h="370840">
                <a:tc>
                  <a:txBody>
                    <a:bodyPr/>
                    <a:lstStyle/>
                    <a:p>
                      <a:r>
                        <a:rPr lang="de-DE" sz="1000" b="1"/>
                        <a:t>Lohnt sich das? - 2023-08-24 17:00:35</a:t>
                      </a:r>
                      <a:r>
                        <a:rPr lang="de-DE" sz="1000"/>
                        <a:t>
 Vermessen, kartografieren, digitalisieren 🚧 Das verdient ein Geomatiker | LSD #shorts</a:t>
                      </a:r>
                      <a:endParaRPr lang="en-US" sz="1000"/>
                    </a:p>
                  </a:txBody>
                  <a:tcPr/>
                </a:tc>
                <a:tc>
                  <a:txBody>
                    <a:bodyPr/>
                    <a:lstStyle/>
                    <a:p>
                      <a:r>
                        <a:rPr lang="en-US" sz="1000"/>
                        <a:t>00:00:34</a:t>
                      </a:r>
                    </a:p>
                  </a:txBody>
                  <a:tcPr/>
                </a:tc>
                <a:tc>
                  <a:txBody>
                    <a:bodyPr/>
                    <a:lstStyle/>
                    <a:p>
                      <a:r>
                        <a:rPr lang="en-US" sz="1000"/>
                        <a:t>7286</a:t>
                      </a:r>
                    </a:p>
                  </a:txBody>
                  <a:tcPr/>
                </a:tc>
                <a:tc>
                  <a:txBody>
                    <a:bodyPr/>
                    <a:lstStyle/>
                    <a:p>
                      <a:r>
                        <a:rPr lang="en-US" sz="1000"/>
                        <a:t>72.62 %</a:t>
                      </a:r>
                    </a:p>
                  </a:txBody>
                  <a:tcPr/>
                </a:tc>
                <a:extLst>
                  <a:ext uri="{0D108BD9-81ED-4DB2-BD59-A6C34878D82A}">
                    <a16:rowId xmlns:a16="http://schemas.microsoft.com/office/drawing/2014/main" val="26572059"/>
                  </a:ext>
                </a:extLst>
              </a:tr>
              <a:tr h="370840">
                <a:tc>
                  <a:txBody>
                    <a:bodyPr/>
                    <a:lstStyle/>
                    <a:p>
                      <a:r>
                        <a:rPr lang="de-DE" sz="1000" b="1"/>
                        <a:t>Lohnt sich das? - 2023-08-28 17:30:22</a:t>
                      </a:r>
                      <a:r>
                        <a:rPr lang="de-DE" sz="1000"/>
                        <a:t>
 Auszeit auf der Berghütte? 🏔 Das verdient ein Saisonarbeiter | LSD #shorts</a:t>
                      </a:r>
                      <a:endParaRPr lang="en-US" sz="1000"/>
                    </a:p>
                  </a:txBody>
                  <a:tcPr/>
                </a:tc>
                <a:tc>
                  <a:txBody>
                    <a:bodyPr/>
                    <a:lstStyle/>
                    <a:p>
                      <a:r>
                        <a:rPr lang="en-US" sz="1000"/>
                        <a:t>00:00:44</a:t>
                      </a:r>
                    </a:p>
                  </a:txBody>
                  <a:tcPr/>
                </a:tc>
                <a:tc>
                  <a:txBody>
                    <a:bodyPr/>
                    <a:lstStyle/>
                    <a:p>
                      <a:r>
                        <a:rPr lang="en-US" sz="1000"/>
                        <a:t>4228</a:t>
                      </a:r>
                    </a:p>
                  </a:txBody>
                  <a:tcPr/>
                </a:tc>
                <a:tc>
                  <a:txBody>
                    <a:bodyPr/>
                    <a:lstStyle/>
                    <a:p>
                      <a:r>
                        <a:rPr lang="en-US" sz="1000"/>
                        <a:t>0 %</a:t>
                      </a:r>
                    </a:p>
                  </a:txBody>
                  <a:tcPr/>
                </a:tc>
                <a:extLst>
                  <a:ext uri="{0D108BD9-81ED-4DB2-BD59-A6C34878D82A}">
                    <a16:rowId xmlns:a16="http://schemas.microsoft.com/office/drawing/2014/main" val="2502254572"/>
                  </a:ext>
                </a:extLst>
              </a:tr>
            </a:tbl>
          </a:graphicData>
        </a:graphic>
      </p:graphicFrame>
      <p:sp>
        <p:nvSpPr>
          <p:cNvPr id="4" name="Text Placeholder 3">
            <a:extLst>
              <a:ext uri="{FF2B5EF4-FFF2-40B4-BE49-F238E27FC236}">
                <a16:creationId xmlns:a16="http://schemas.microsoft.com/office/drawing/2014/main" id="{A7E69651-CE12-47C3-AFA8-4486328B38A7}"/>
              </a:ext>
            </a:extLst>
          </p:cNvPr>
          <p:cNvSpPr>
            <a:spLocks noGrp="1"/>
          </p:cNvSpPr>
          <p:nvPr>
            <p:ph type="body" sz="quarter" idx="14"/>
          </p:nvPr>
        </p:nvSpPr>
        <p:spPr/>
        <p:txBody>
          <a:bodyPr/>
          <a:lstStyle/>
          <a:p>
            <a:r>
              <a:rPr lang="en-US"/>
              <a:t>08/23/2023 - 08/29/2023</a:t>
            </a:r>
          </a:p>
        </p:txBody>
      </p:sp>
    </p:spTree>
    <p:extLst>
      <p:ext uri="{BB962C8B-B14F-4D97-AF65-F5344CB8AC3E}">
        <p14:creationId xmlns:p14="http://schemas.microsoft.com/office/powerpoint/2010/main" val="11419247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21004</Words>
  <Application>Microsoft Office PowerPoint</Application>
  <PresentationFormat>On-screen Show (4:3)</PresentationFormat>
  <Paragraphs>1407</Paragraphs>
  <Slides>88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88</vt:i4>
      </vt:variant>
    </vt:vector>
  </HeadingPairs>
  <TitlesOfParts>
    <vt:vector size="91" baseType="lpstr">
      <vt:lpstr>Calibri</vt:lpstr>
      <vt:lpstr>Arial</vt:lpstr>
      <vt:lpstr>quintly_template</vt:lpstr>
      <vt:lpstr>PB Politik+Wirtschaft Hitlisten</vt:lpstr>
      <vt:lpstr>Facebook Facebook: Profil-Überblick – nach Aktiven Nutzern (PB Politik+Wirtschaft) | PB Politik+Wirtschaft</vt:lpstr>
      <vt:lpstr>Facebook BR-Facebook-Posts – nach Aktiven Nutzern (alle relevanten Profile) | PB Politik+Wirtschaft - 1 of 7</vt:lpstr>
      <vt:lpstr>Facebook BR-Facebook-Posts – nach Aktiven Nutzern (alle relevanten Profile) | PB Politik+Wirtschaft - 2 of 7</vt:lpstr>
      <vt:lpstr>Facebook BR-Facebook-Posts – nach Aktiven Nutzern (alle relevanten Profile) | PB Politik+Wirtschaft - 3 of 7</vt:lpstr>
      <vt:lpstr>Facebook BR-Facebook-Posts – nach Aktiven Nutzern (alle relevanten Profile) | PB Politik+Wirtschaft - 4 of 7</vt:lpstr>
      <vt:lpstr>Facebook BR-Facebook-Posts – nach Aktiven Nutzern (alle relevanten Profile) | PB Politik+Wirtschaft - 5 of 7</vt:lpstr>
      <vt:lpstr>Facebook BR-Facebook-Posts – nach Aktiven Nutzern (alle relevanten Profile) | PB Politik+Wirtschaft - 6 of 7</vt:lpstr>
      <vt:lpstr>Facebook BR-Facebook-Posts – nach Aktiven Nutzern (alle relevanten Profile) | PB Politik+Wirtschaft - 7 of 7</vt:lpstr>
      <vt:lpstr>Facebook BR-Facebook-Posts – nach Aktiven Nutzern (BR24) | BR24 NewsOnly - 1 of 6</vt:lpstr>
      <vt:lpstr>Facebook BR-Facebook-Posts – nach Aktiven Nutzern (BR24) | BR24 NewsOnly - 2 of 6</vt:lpstr>
      <vt:lpstr>Facebook BR-Facebook-Posts – nach Aktiven Nutzern (BR24) | BR24 NewsOnly - 3 of 6</vt:lpstr>
      <vt:lpstr>Facebook BR-Facebook-Posts – nach Aktiven Nutzern (BR24) | BR24 NewsOnly - 4 of 6</vt:lpstr>
      <vt:lpstr>Facebook BR-Facebook-Posts – nach Aktiven Nutzern (BR24) | BR24 NewsOnly - 5 of 6</vt:lpstr>
      <vt:lpstr>Facebook BR-Facebook-Posts – nach Aktiven Nutzern (BR24) | BR24 NewsOnly - 6 of 6</vt:lpstr>
      <vt:lpstr>Facebook BR-Facebook-Posts – nach Aktiven Nutzern (Unser Land) | Unser Land - 1 of 5</vt:lpstr>
      <vt:lpstr>Facebook BR-Facebook-Posts – nach Aktiven Nutzern (Unser Land) | Unser Land - 2 of 5</vt:lpstr>
      <vt:lpstr>Facebook BR-Facebook-Posts – nach Aktiven Nutzern (Unser Land) | Unser Land - 3 of 5</vt:lpstr>
      <vt:lpstr>Facebook BR-Facebook-Posts – nach Aktiven Nutzern (Unser Land) | Unser Land - 4 of 5</vt:lpstr>
      <vt:lpstr>Facebook BR-Facebook-Posts – nach Aktiven Nutzern (Unser Land) | Unser Land - 5 of 5</vt:lpstr>
      <vt:lpstr>Instagram Instagram: Profil-Überblick – nach Followern (PB Politik+Wirtschaft) | PB Politik+Wirtschaft</vt:lpstr>
      <vt:lpstr>Instagram BR-Instagram-Posts - nach Interaktionen (alle relevanten Profile) | PB Politik+Wirtschaft - 1 of 25</vt:lpstr>
      <vt:lpstr>Instagram BR-Instagram-Posts - nach Interaktionen (alle relevanten Profile) | PB Politik+Wirtschaft - 2 of 25</vt:lpstr>
      <vt:lpstr>Instagram BR-Instagram-Posts - nach Interaktionen (alle relevanten Profile) | PB Politik+Wirtschaft - 3 of 25</vt:lpstr>
      <vt:lpstr>Instagram BR-Instagram-Posts - nach Interaktionen (alle relevanten Profile) | PB Politik+Wirtschaft - 4 of 25</vt:lpstr>
      <vt:lpstr>Instagram BR-Instagram-Posts - nach Interaktionen (alle relevanten Profile) | PB Politik+Wirtschaft - 5 of 25</vt:lpstr>
      <vt:lpstr>Instagram BR-Instagram-Posts - nach Interaktionen (alle relevanten Profile) | PB Politik+Wirtschaft - 6 of 25</vt:lpstr>
      <vt:lpstr>Instagram BR-Instagram-Posts - nach Interaktionen (alle relevanten Profile) | PB Politik+Wirtschaft - 7 of 25</vt:lpstr>
      <vt:lpstr>Instagram BR-Instagram-Posts - nach Interaktionen (alle relevanten Profile) | PB Politik+Wirtschaft - 8 of 25</vt:lpstr>
      <vt:lpstr>Instagram BR-Instagram-Posts - nach Interaktionen (alle relevanten Profile) | PB Politik+Wirtschaft - 9 of 25</vt:lpstr>
      <vt:lpstr>Instagram BR-Instagram-Posts - nach Interaktionen (alle relevanten Profile) | PB Politik+Wirtschaft - 10 of 25</vt:lpstr>
      <vt:lpstr>Instagram BR-Instagram-Posts - nach Interaktionen (alle relevanten Profile) | PB Politik+Wirtschaft - 11 of 25</vt:lpstr>
      <vt:lpstr>Instagram BR-Instagram-Posts - nach Interaktionen (alle relevanten Profile) | PB Politik+Wirtschaft - 12 of 25</vt:lpstr>
      <vt:lpstr>Instagram BR-Instagram-Posts - nach Interaktionen (alle relevanten Profile) | PB Politik+Wirtschaft - 13 of 25</vt:lpstr>
      <vt:lpstr>Instagram BR-Instagram-Posts - nach Interaktionen (alle relevanten Profile) | PB Politik+Wirtschaft - 14 of 25</vt:lpstr>
      <vt:lpstr>Instagram BR-Instagram-Posts - nach Interaktionen (alle relevanten Profile) | PB Politik+Wirtschaft - 15 of 25</vt:lpstr>
      <vt:lpstr>Instagram BR-Instagram-Posts - nach Interaktionen (alle relevanten Profile) | PB Politik+Wirtschaft - 16 of 25</vt:lpstr>
      <vt:lpstr>Instagram BR-Instagram-Posts - nach Interaktionen (alle relevanten Profile) | PB Politik+Wirtschaft - 17 of 25</vt:lpstr>
      <vt:lpstr>Instagram BR-Instagram-Posts - nach Interaktionen (alle relevanten Profile) | PB Politik+Wirtschaft - 18 of 25</vt:lpstr>
      <vt:lpstr>Instagram BR-Instagram-Posts - nach Interaktionen (alle relevanten Profile) | PB Politik+Wirtschaft - 19 of 25</vt:lpstr>
      <vt:lpstr>Instagram BR-Instagram-Posts - nach Interaktionen (alle relevanten Profile) | PB Politik+Wirtschaft - 20 of 25</vt:lpstr>
      <vt:lpstr>Instagram BR-Instagram-Posts - nach Interaktionen (alle relevanten Profile) | PB Politik+Wirtschaft - 21 of 25</vt:lpstr>
      <vt:lpstr>Instagram BR-Instagram-Posts - nach Interaktionen (alle relevanten Profile) | PB Politik+Wirtschaft - 22 of 25</vt:lpstr>
      <vt:lpstr>Instagram BR-Instagram-Posts - nach Interaktionen (alle relevanten Profile) | PB Politik+Wirtschaft - 23 of 25</vt:lpstr>
      <vt:lpstr>Instagram BR-Instagram-Posts - nach Interaktionen (alle relevanten Profile) | PB Politik+Wirtschaft - 24 of 25</vt:lpstr>
      <vt:lpstr>Instagram BR-Instagram-Posts - nach Interaktionen (alle relevanten Profile) | PB Politik+Wirtschaft - 25 of 25</vt:lpstr>
      <vt:lpstr>Instagram BR-Instagram-Posts - nach Interaktionen (BR24) | BR24 NewsOnly - 1 of 25</vt:lpstr>
      <vt:lpstr>Instagram BR-Instagram-Posts - nach Interaktionen (BR24) | BR24 NewsOnly - 2 of 25</vt:lpstr>
      <vt:lpstr>Instagram BR-Instagram-Posts - nach Interaktionen (BR24) | BR24 NewsOnly - 3 of 25</vt:lpstr>
      <vt:lpstr>Instagram BR-Instagram-Posts - nach Interaktionen (BR24) | BR24 NewsOnly - 4 of 25</vt:lpstr>
      <vt:lpstr>Instagram BR-Instagram-Posts - nach Interaktionen (BR24) | BR24 NewsOnly - 5 of 25</vt:lpstr>
      <vt:lpstr>Instagram BR-Instagram-Posts - nach Interaktionen (BR24) | BR24 NewsOnly - 6 of 25</vt:lpstr>
      <vt:lpstr>Instagram BR-Instagram-Posts - nach Interaktionen (BR24) | BR24 NewsOnly - 7 of 25</vt:lpstr>
      <vt:lpstr>Instagram BR-Instagram-Posts - nach Interaktionen (BR24) | BR24 NewsOnly - 8 of 25</vt:lpstr>
      <vt:lpstr>Instagram BR-Instagram-Posts - nach Interaktionen (BR24) | BR24 NewsOnly - 9 of 25</vt:lpstr>
      <vt:lpstr>Instagram BR-Instagram-Posts - nach Interaktionen (BR24) | BR24 NewsOnly - 10 of 25</vt:lpstr>
      <vt:lpstr>Instagram BR-Instagram-Posts - nach Interaktionen (BR24) | BR24 NewsOnly - 11 of 25</vt:lpstr>
      <vt:lpstr>Instagram BR-Instagram-Posts - nach Interaktionen (BR24) | BR24 NewsOnly - 12 of 25</vt:lpstr>
      <vt:lpstr>Instagram BR-Instagram-Posts - nach Interaktionen (BR24) | BR24 NewsOnly - 13 of 25</vt:lpstr>
      <vt:lpstr>Instagram BR-Instagram-Posts - nach Interaktionen (BR24) | BR24 NewsOnly - 14 of 25</vt:lpstr>
      <vt:lpstr>Instagram BR-Instagram-Posts - nach Interaktionen (BR24) | BR24 NewsOnly - 15 of 25</vt:lpstr>
      <vt:lpstr>Instagram BR-Instagram-Posts - nach Interaktionen (BR24) | BR24 NewsOnly - 16 of 25</vt:lpstr>
      <vt:lpstr>Instagram BR-Instagram-Posts - nach Interaktionen (BR24) | BR24 NewsOnly - 17 of 25</vt:lpstr>
      <vt:lpstr>Instagram BR-Instagram-Posts - nach Interaktionen (BR24) | BR24 NewsOnly - 18 of 25</vt:lpstr>
      <vt:lpstr>Instagram BR-Instagram-Posts - nach Interaktionen (BR24) | BR24 NewsOnly - 19 of 25</vt:lpstr>
      <vt:lpstr>Instagram BR-Instagram-Posts - nach Interaktionen (BR24) | BR24 NewsOnly - 20 of 25</vt:lpstr>
      <vt:lpstr>Instagram BR-Instagram-Posts - nach Interaktionen (BR24) | BR24 NewsOnly - 21 of 25</vt:lpstr>
      <vt:lpstr>Instagram BR-Instagram-Posts - nach Interaktionen (BR24) | BR24 NewsOnly - 22 of 25</vt:lpstr>
      <vt:lpstr>Instagram BR-Instagram-Posts - nach Interaktionen (BR24) | BR24 NewsOnly - 23 of 25</vt:lpstr>
      <vt:lpstr>Instagram BR-Instagram-Posts - nach Interaktionen (BR24) | BR24 NewsOnly - 24 of 25</vt:lpstr>
      <vt:lpstr>Instagram BR-Instagram-Posts - nach Interaktionen (BR24) | BR24 NewsOnly - 25 of 25</vt:lpstr>
      <vt:lpstr>Twitter Twitter: Profil-Überblick- nach Followern (PB Politik+Wirtschaft) | PB Politik+Wirtschaft</vt:lpstr>
      <vt:lpstr>Twitter BR-Own-Tweets - nach Interaktionen (BR24) | BR24 NewsOnly - 1 of 4</vt:lpstr>
      <vt:lpstr>Twitter BR-Own-Tweets - nach Interaktionen (BR24) | BR24 NewsOnly - 2 of 4</vt:lpstr>
      <vt:lpstr>Twitter BR-Own-Tweets - nach Interaktionen (BR24) | BR24 NewsOnly - 3 of 4</vt:lpstr>
      <vt:lpstr>Twitter BR-Own-Tweets - nach Interaktionen (BR24) | BR24 NewsOnly - 4 of 4</vt:lpstr>
      <vt:lpstr>Tiktok TikTok: Profil-Überblick - nach Follower (PB Politik+Wirtschaft) | PB Politik+Wirtschaft</vt:lpstr>
      <vt:lpstr>Tiktok BR-TikTok-Videos - nach Interaktionen (alle relevanten Profile) | PB Politik+Wirtschaft</vt:lpstr>
      <vt:lpstr>Tiktok BR-TikTok-Videos - nach Interaktionen (BR24) | BR24 NewsOnly</vt:lpstr>
      <vt:lpstr>Youtube YouTube - Profil-Überblick (PB Politik+Wirtschaft) | PB Politik+Wirtschaft</vt:lpstr>
      <vt:lpstr>Youtube BR-YouTube-Videos (alle relevanten Profile) | PB Politik+Wirtschaft - 1 of 3</vt:lpstr>
      <vt:lpstr>Youtube BR-YouTube-Videos (alle relevanten Profile) | PB Politik+Wirtschaft - 2 of 3</vt:lpstr>
      <vt:lpstr>Youtube BR-YouTube-Videos (alle relevanten Profile) | PB Politik+Wirtschaft - 3 of 3</vt:lpstr>
      <vt:lpstr>Youtube BR-YouTube-Videos (BR24) | BR24 NewsOnly - 1 of 3</vt:lpstr>
      <vt:lpstr>Youtube BR-YouTube-Videos (BR24) | BR24 NewsOnly - 2 of 3</vt:lpstr>
      <vt:lpstr>Youtube BR-YouTube-Videos (BR24) | BR24 NewsOnly - 3 of 3</vt:lpstr>
      <vt:lpstr>Youtube BR-YouTube-Videos (Unser Land) | Unser Land</vt:lpstr>
      <vt:lpstr>Youtube BR-YouTube-Videos (LSD) | Lohnt sich das?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 Politik+Wirtschaft Hitlisten</dc:title>
  <dc:creator>Frederik Born</dc:creator>
  <cp:lastModifiedBy>Frederik Born</cp:lastModifiedBy>
  <cp:revision>1</cp:revision>
  <dcterms:created xsi:type="dcterms:W3CDTF">2023-08-30T10:04:36Z</dcterms:created>
  <dcterms:modified xsi:type="dcterms:W3CDTF">2023-08-30T10:09:36Z</dcterms:modified>
</cp:coreProperties>
</file>