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7" r:id="rId10"/>
    <p:sldId id="268" r:id="rId11"/>
    <p:sldId id="269" r:id="rId12"/>
    <p:sldId id="271" r:id="rId13"/>
    <p:sldId id="272" r:id="rId14"/>
    <p:sldId id="273" r:id="rId15"/>
    <p:sldId id="275" r:id="rId16"/>
    <p:sldId id="276" r:id="rId17"/>
    <p:sldId id="277" r:id="rId18"/>
    <p:sldId id="278"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C5E77-8BCB-4A61-B96A-594D9C27D43D}"/>
              </a:ext>
            </a:extLst>
          </p:cNvPr>
          <p:cNvSpPr>
            <a:spLocks noGrp="1"/>
          </p:cNvSpPr>
          <p:nvPr>
            <p:ph type="ctrTitle"/>
          </p:nvPr>
        </p:nvSpPr>
        <p:spPr/>
        <p:txBody>
          <a:bodyPr/>
          <a:lstStyle/>
          <a:p>
            <a:r>
              <a:rPr lang="en-US"/>
              <a:t>1. SM Monatsreport Vorlage_inkl. Reels - Copy</a:t>
            </a:r>
          </a:p>
        </p:txBody>
      </p:sp>
      <p:sp>
        <p:nvSpPr>
          <p:cNvPr id="3" name="Subtitle 2">
            <a:extLst>
              <a:ext uri="{FF2B5EF4-FFF2-40B4-BE49-F238E27FC236}">
                <a16:creationId xmlns:a16="http://schemas.microsoft.com/office/drawing/2014/main" id="{9ADB2FE8-F217-44D3-99F9-1DB0025122CF}"/>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721238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E0F3-6619-4AEC-896D-AE262269DD6F}"/>
              </a:ext>
            </a:extLst>
          </p:cNvPr>
          <p:cNvSpPr>
            <a:spLocks noGrp="1"/>
          </p:cNvSpPr>
          <p:nvPr>
            <p:ph type="title"/>
          </p:nvPr>
        </p:nvSpPr>
        <p:spPr/>
        <p:txBody>
          <a:bodyPr/>
          <a:lstStyle/>
          <a:p>
            <a:r>
              <a:rPr lang="en-US"/>
              <a:t>Facebook facebook-Überblick (für Excel-Tabelle) | BR Mefo + ARD - 1 of 5</a:t>
            </a:r>
          </a:p>
        </p:txBody>
      </p:sp>
      <p:graphicFrame>
        <p:nvGraphicFramePr>
          <p:cNvPr id="5" name="Table Placeholder 4">
            <a:extLst>
              <a:ext uri="{FF2B5EF4-FFF2-40B4-BE49-F238E27FC236}">
                <a16:creationId xmlns:a16="http://schemas.microsoft.com/office/drawing/2014/main" id="{C60FC320-F73E-4BFE-874B-F36E8A24E36F}"/>
              </a:ext>
            </a:extLst>
          </p:cNvPr>
          <p:cNvGraphicFramePr>
            <a:graphicFrameLocks noGrp="1"/>
          </p:cNvGraphicFramePr>
          <p:nvPr>
            <p:ph type="tbl" sz="quarter" idx="13"/>
            <p:extLst>
              <p:ext uri="{D42A27DB-BD31-4B8C-83A1-F6EECF244321}">
                <p14:modId xmlns:p14="http://schemas.microsoft.com/office/powerpoint/2010/main" val="41585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78916477"/>
                    </a:ext>
                  </a:extLst>
                </a:gridCol>
                <a:gridCol w="576072">
                  <a:extLst>
                    <a:ext uri="{9D8B030D-6E8A-4147-A177-3AD203B41FA5}">
                      <a16:colId xmlns:a16="http://schemas.microsoft.com/office/drawing/2014/main" val="326284454"/>
                    </a:ext>
                  </a:extLst>
                </a:gridCol>
                <a:gridCol w="576072">
                  <a:extLst>
                    <a:ext uri="{9D8B030D-6E8A-4147-A177-3AD203B41FA5}">
                      <a16:colId xmlns:a16="http://schemas.microsoft.com/office/drawing/2014/main" val="3886360686"/>
                    </a:ext>
                  </a:extLst>
                </a:gridCol>
                <a:gridCol w="576072">
                  <a:extLst>
                    <a:ext uri="{9D8B030D-6E8A-4147-A177-3AD203B41FA5}">
                      <a16:colId xmlns:a16="http://schemas.microsoft.com/office/drawing/2014/main" val="2324683283"/>
                    </a:ext>
                  </a:extLst>
                </a:gridCol>
                <a:gridCol w="576072">
                  <a:extLst>
                    <a:ext uri="{9D8B030D-6E8A-4147-A177-3AD203B41FA5}">
                      <a16:colId xmlns:a16="http://schemas.microsoft.com/office/drawing/2014/main" val="3923375896"/>
                    </a:ext>
                  </a:extLst>
                </a:gridCol>
                <a:gridCol w="576072">
                  <a:extLst>
                    <a:ext uri="{9D8B030D-6E8A-4147-A177-3AD203B41FA5}">
                      <a16:colId xmlns:a16="http://schemas.microsoft.com/office/drawing/2014/main" val="1783070495"/>
                    </a:ext>
                  </a:extLst>
                </a:gridCol>
                <a:gridCol w="576072">
                  <a:extLst>
                    <a:ext uri="{9D8B030D-6E8A-4147-A177-3AD203B41FA5}">
                      <a16:colId xmlns:a16="http://schemas.microsoft.com/office/drawing/2014/main" val="374632705"/>
                    </a:ext>
                  </a:extLst>
                </a:gridCol>
                <a:gridCol w="576072">
                  <a:extLst>
                    <a:ext uri="{9D8B030D-6E8A-4147-A177-3AD203B41FA5}">
                      <a16:colId xmlns:a16="http://schemas.microsoft.com/office/drawing/2014/main" val="3080093919"/>
                    </a:ext>
                  </a:extLst>
                </a:gridCol>
                <a:gridCol w="576072">
                  <a:extLst>
                    <a:ext uri="{9D8B030D-6E8A-4147-A177-3AD203B41FA5}">
                      <a16:colId xmlns:a16="http://schemas.microsoft.com/office/drawing/2014/main" val="1231970843"/>
                    </a:ext>
                  </a:extLst>
                </a:gridCol>
                <a:gridCol w="576072">
                  <a:extLst>
                    <a:ext uri="{9D8B030D-6E8A-4147-A177-3AD203B41FA5}">
                      <a16:colId xmlns:a16="http://schemas.microsoft.com/office/drawing/2014/main" val="3323763788"/>
                    </a:ext>
                  </a:extLst>
                </a:gridCol>
                <a:gridCol w="576072">
                  <a:extLst>
                    <a:ext uri="{9D8B030D-6E8A-4147-A177-3AD203B41FA5}">
                      <a16:colId xmlns:a16="http://schemas.microsoft.com/office/drawing/2014/main" val="521928087"/>
                    </a:ext>
                  </a:extLst>
                </a:gridCol>
                <a:gridCol w="576072">
                  <a:extLst>
                    <a:ext uri="{9D8B030D-6E8A-4147-A177-3AD203B41FA5}">
                      <a16:colId xmlns:a16="http://schemas.microsoft.com/office/drawing/2014/main" val="4132987032"/>
                    </a:ext>
                  </a:extLst>
                </a:gridCol>
                <a:gridCol w="576072">
                  <a:extLst>
                    <a:ext uri="{9D8B030D-6E8A-4147-A177-3AD203B41FA5}">
                      <a16:colId xmlns:a16="http://schemas.microsoft.com/office/drawing/2014/main" val="1471943254"/>
                    </a:ext>
                  </a:extLst>
                </a:gridCol>
                <a:gridCol w="576072">
                  <a:extLst>
                    <a:ext uri="{9D8B030D-6E8A-4147-A177-3AD203B41FA5}">
                      <a16:colId xmlns:a16="http://schemas.microsoft.com/office/drawing/2014/main" val="319277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406422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513070.3516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167758</a:t>
                      </a:r>
                    </a:p>
                  </a:txBody>
                  <a:tcPr/>
                </a:tc>
                <a:extLst>
                  <a:ext uri="{0D108BD9-81ED-4DB2-BD59-A6C34878D82A}">
                    <a16:rowId xmlns:a16="http://schemas.microsoft.com/office/drawing/2014/main" val="361722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178867.43333333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246411.89203333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23692</a:t>
                      </a:r>
                    </a:p>
                  </a:txBody>
                  <a:tcPr/>
                </a:tc>
                <a:extLst>
                  <a:ext uri="{0D108BD9-81ED-4DB2-BD59-A6C34878D82A}">
                    <a16:rowId xmlns:a16="http://schemas.microsoft.com/office/drawing/2014/main" val="284611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7890.1333333333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122915.78516667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35528</a:t>
                      </a:r>
                    </a:p>
                  </a:txBody>
                  <a:tcPr/>
                </a:tc>
                <a:extLst>
                  <a:ext uri="{0D108BD9-81ED-4DB2-BD59-A6C34878D82A}">
                    <a16:rowId xmlns:a16="http://schemas.microsoft.com/office/drawing/2014/main" val="309149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 3 PULS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266622.93333333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1911193.1653667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16472</a:t>
                      </a:r>
                    </a:p>
                  </a:txBody>
                  <a:tcPr/>
                </a:tc>
                <a:extLst>
                  <a:ext uri="{0D108BD9-81ED-4DB2-BD59-A6C34878D82A}">
                    <a16:rowId xmlns:a16="http://schemas.microsoft.com/office/drawing/2014/main" val="258490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19628.566666667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341916.8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4089858.41745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84933</a:t>
                      </a:r>
                    </a:p>
                  </a:txBody>
                  <a:tcPr/>
                </a:tc>
                <a:extLst>
                  <a:ext uri="{0D108BD9-81ED-4DB2-BD59-A6C34878D82A}">
                    <a16:rowId xmlns:a16="http://schemas.microsoft.com/office/drawing/2014/main" val="1378925515"/>
                  </a:ext>
                </a:extLst>
              </a:tr>
            </a:tbl>
          </a:graphicData>
        </a:graphic>
      </p:graphicFrame>
      <p:sp>
        <p:nvSpPr>
          <p:cNvPr id="4" name="Text Placeholder 3">
            <a:extLst>
              <a:ext uri="{FF2B5EF4-FFF2-40B4-BE49-F238E27FC236}">
                <a16:creationId xmlns:a16="http://schemas.microsoft.com/office/drawing/2014/main" id="{F0E7CB45-793A-4BAA-A3AA-055D6E81F3B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298598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A06B-3B4D-4D0B-B322-344E767F7C2C}"/>
              </a:ext>
            </a:extLst>
          </p:cNvPr>
          <p:cNvSpPr>
            <a:spLocks noGrp="1"/>
          </p:cNvSpPr>
          <p:nvPr>
            <p:ph type="title"/>
          </p:nvPr>
        </p:nvSpPr>
        <p:spPr/>
        <p:txBody>
          <a:bodyPr/>
          <a:lstStyle/>
          <a:p>
            <a:r>
              <a:rPr lang="en-US"/>
              <a:t>Facebook facebook-Überblick (für Excel-Tabelle) | BR Mefo + ARD - 2 of 5</a:t>
            </a:r>
          </a:p>
        </p:txBody>
      </p:sp>
      <p:graphicFrame>
        <p:nvGraphicFramePr>
          <p:cNvPr id="5" name="Table Placeholder 4">
            <a:extLst>
              <a:ext uri="{FF2B5EF4-FFF2-40B4-BE49-F238E27FC236}">
                <a16:creationId xmlns:a16="http://schemas.microsoft.com/office/drawing/2014/main" id="{B2E8F30C-3332-41D5-A6B3-FF363897D44C}"/>
              </a:ext>
            </a:extLst>
          </p:cNvPr>
          <p:cNvGraphicFramePr>
            <a:graphicFrameLocks noGrp="1"/>
          </p:cNvGraphicFramePr>
          <p:nvPr>
            <p:ph type="tbl" sz="quarter" idx="13"/>
            <p:extLst>
              <p:ext uri="{D42A27DB-BD31-4B8C-83A1-F6EECF244321}">
                <p14:modId xmlns:p14="http://schemas.microsoft.com/office/powerpoint/2010/main" val="3892247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35871019"/>
                    </a:ext>
                  </a:extLst>
                </a:gridCol>
                <a:gridCol w="576072">
                  <a:extLst>
                    <a:ext uri="{9D8B030D-6E8A-4147-A177-3AD203B41FA5}">
                      <a16:colId xmlns:a16="http://schemas.microsoft.com/office/drawing/2014/main" val="2877747052"/>
                    </a:ext>
                  </a:extLst>
                </a:gridCol>
                <a:gridCol w="576072">
                  <a:extLst>
                    <a:ext uri="{9D8B030D-6E8A-4147-A177-3AD203B41FA5}">
                      <a16:colId xmlns:a16="http://schemas.microsoft.com/office/drawing/2014/main" val="2430022115"/>
                    </a:ext>
                  </a:extLst>
                </a:gridCol>
                <a:gridCol w="576072">
                  <a:extLst>
                    <a:ext uri="{9D8B030D-6E8A-4147-A177-3AD203B41FA5}">
                      <a16:colId xmlns:a16="http://schemas.microsoft.com/office/drawing/2014/main" val="2203572763"/>
                    </a:ext>
                  </a:extLst>
                </a:gridCol>
                <a:gridCol w="576072">
                  <a:extLst>
                    <a:ext uri="{9D8B030D-6E8A-4147-A177-3AD203B41FA5}">
                      <a16:colId xmlns:a16="http://schemas.microsoft.com/office/drawing/2014/main" val="3196510414"/>
                    </a:ext>
                  </a:extLst>
                </a:gridCol>
                <a:gridCol w="576072">
                  <a:extLst>
                    <a:ext uri="{9D8B030D-6E8A-4147-A177-3AD203B41FA5}">
                      <a16:colId xmlns:a16="http://schemas.microsoft.com/office/drawing/2014/main" val="2178279984"/>
                    </a:ext>
                  </a:extLst>
                </a:gridCol>
                <a:gridCol w="576072">
                  <a:extLst>
                    <a:ext uri="{9D8B030D-6E8A-4147-A177-3AD203B41FA5}">
                      <a16:colId xmlns:a16="http://schemas.microsoft.com/office/drawing/2014/main" val="3869117673"/>
                    </a:ext>
                  </a:extLst>
                </a:gridCol>
                <a:gridCol w="576072">
                  <a:extLst>
                    <a:ext uri="{9D8B030D-6E8A-4147-A177-3AD203B41FA5}">
                      <a16:colId xmlns:a16="http://schemas.microsoft.com/office/drawing/2014/main" val="982503121"/>
                    </a:ext>
                  </a:extLst>
                </a:gridCol>
                <a:gridCol w="576072">
                  <a:extLst>
                    <a:ext uri="{9D8B030D-6E8A-4147-A177-3AD203B41FA5}">
                      <a16:colId xmlns:a16="http://schemas.microsoft.com/office/drawing/2014/main" val="2461987167"/>
                    </a:ext>
                  </a:extLst>
                </a:gridCol>
                <a:gridCol w="576072">
                  <a:extLst>
                    <a:ext uri="{9D8B030D-6E8A-4147-A177-3AD203B41FA5}">
                      <a16:colId xmlns:a16="http://schemas.microsoft.com/office/drawing/2014/main" val="558155958"/>
                    </a:ext>
                  </a:extLst>
                </a:gridCol>
                <a:gridCol w="576072">
                  <a:extLst>
                    <a:ext uri="{9D8B030D-6E8A-4147-A177-3AD203B41FA5}">
                      <a16:colId xmlns:a16="http://schemas.microsoft.com/office/drawing/2014/main" val="253740784"/>
                    </a:ext>
                  </a:extLst>
                </a:gridCol>
                <a:gridCol w="576072">
                  <a:extLst>
                    <a:ext uri="{9D8B030D-6E8A-4147-A177-3AD203B41FA5}">
                      <a16:colId xmlns:a16="http://schemas.microsoft.com/office/drawing/2014/main" val="2579567194"/>
                    </a:ext>
                  </a:extLst>
                </a:gridCol>
                <a:gridCol w="576072">
                  <a:extLst>
                    <a:ext uri="{9D8B030D-6E8A-4147-A177-3AD203B41FA5}">
                      <a16:colId xmlns:a16="http://schemas.microsoft.com/office/drawing/2014/main" val="1822596809"/>
                    </a:ext>
                  </a:extLst>
                </a:gridCol>
                <a:gridCol w="576072">
                  <a:extLst>
                    <a:ext uri="{9D8B030D-6E8A-4147-A177-3AD203B41FA5}">
                      <a16:colId xmlns:a16="http://schemas.microsoft.com/office/drawing/2014/main" val="411604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05708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Franken - Bayerischer 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248536.83333333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886947.91191667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111714</a:t>
                      </a:r>
                    </a:p>
                  </a:txBody>
                  <a:tcPr/>
                </a:tc>
                <a:extLst>
                  <a:ext uri="{0D108BD9-81ED-4DB2-BD59-A6C34878D82A}">
                    <a16:rowId xmlns:a16="http://schemas.microsoft.com/office/drawing/2014/main" val="397217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Schlager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5933.4354333333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94195</a:t>
                      </a:r>
                    </a:p>
                  </a:txBody>
                  <a:tcPr/>
                </a:tc>
                <a:extLst>
                  <a:ext uri="{0D108BD9-81ED-4DB2-BD59-A6C34878D82A}">
                    <a16:rowId xmlns:a16="http://schemas.microsoft.com/office/drawing/2014/main" val="172267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BR-KLASSIK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60147.633333333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387181.122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66821</a:t>
                      </a:r>
                    </a:p>
                  </a:txBody>
                  <a:tcPr/>
                </a:tc>
                <a:extLst>
                  <a:ext uri="{0D108BD9-81ED-4DB2-BD59-A6C34878D82A}">
                    <a16:rowId xmlns:a16="http://schemas.microsoft.com/office/drawing/2014/main" val="348263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BR-Radltour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956.31653333333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16166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93014.833333333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947862.53333333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2186142.00275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510676</a:t>
                      </a:r>
                    </a:p>
                  </a:txBody>
                  <a:tcPr/>
                </a:tc>
                <a:extLst>
                  <a:ext uri="{0D108BD9-81ED-4DB2-BD59-A6C34878D82A}">
                    <a16:rowId xmlns:a16="http://schemas.microsoft.com/office/drawing/2014/main" val="867718756"/>
                  </a:ext>
                </a:extLst>
              </a:tr>
            </a:tbl>
          </a:graphicData>
        </a:graphic>
      </p:graphicFrame>
      <p:sp>
        <p:nvSpPr>
          <p:cNvPr id="4" name="Text Placeholder 3">
            <a:extLst>
              <a:ext uri="{FF2B5EF4-FFF2-40B4-BE49-F238E27FC236}">
                <a16:creationId xmlns:a16="http://schemas.microsoft.com/office/drawing/2014/main" id="{06900615-6FA0-4668-AEF5-73DD3E7A54C6}"/>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832219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FED0B-0B56-465D-92A3-E4215199DABD}"/>
              </a:ext>
            </a:extLst>
          </p:cNvPr>
          <p:cNvSpPr>
            <a:spLocks noGrp="1"/>
          </p:cNvSpPr>
          <p:nvPr>
            <p:ph type="title"/>
          </p:nvPr>
        </p:nvSpPr>
        <p:spPr/>
        <p:txBody>
          <a:bodyPr/>
          <a:lstStyle/>
          <a:p>
            <a:r>
              <a:rPr lang="en-US"/>
              <a:t>Facebook facebook-Überblick (für Excel-Tabelle) | BR Mefo + ARD - 3 of 5</a:t>
            </a:r>
          </a:p>
        </p:txBody>
      </p:sp>
      <p:graphicFrame>
        <p:nvGraphicFramePr>
          <p:cNvPr id="5" name="Table Placeholder 4">
            <a:extLst>
              <a:ext uri="{FF2B5EF4-FFF2-40B4-BE49-F238E27FC236}">
                <a16:creationId xmlns:a16="http://schemas.microsoft.com/office/drawing/2014/main" id="{BC46E599-985B-456D-92D5-9E7A7E532432}"/>
              </a:ext>
            </a:extLst>
          </p:cNvPr>
          <p:cNvGraphicFramePr>
            <a:graphicFrameLocks noGrp="1"/>
          </p:cNvGraphicFramePr>
          <p:nvPr>
            <p:ph type="tbl" sz="quarter" idx="13"/>
            <p:extLst>
              <p:ext uri="{D42A27DB-BD31-4B8C-83A1-F6EECF244321}">
                <p14:modId xmlns:p14="http://schemas.microsoft.com/office/powerpoint/2010/main" val="1656892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24989360"/>
                    </a:ext>
                  </a:extLst>
                </a:gridCol>
                <a:gridCol w="576072">
                  <a:extLst>
                    <a:ext uri="{9D8B030D-6E8A-4147-A177-3AD203B41FA5}">
                      <a16:colId xmlns:a16="http://schemas.microsoft.com/office/drawing/2014/main" val="3514141236"/>
                    </a:ext>
                  </a:extLst>
                </a:gridCol>
                <a:gridCol w="576072">
                  <a:extLst>
                    <a:ext uri="{9D8B030D-6E8A-4147-A177-3AD203B41FA5}">
                      <a16:colId xmlns:a16="http://schemas.microsoft.com/office/drawing/2014/main" val="4035203825"/>
                    </a:ext>
                  </a:extLst>
                </a:gridCol>
                <a:gridCol w="576072">
                  <a:extLst>
                    <a:ext uri="{9D8B030D-6E8A-4147-A177-3AD203B41FA5}">
                      <a16:colId xmlns:a16="http://schemas.microsoft.com/office/drawing/2014/main" val="4241708104"/>
                    </a:ext>
                  </a:extLst>
                </a:gridCol>
                <a:gridCol w="576072">
                  <a:extLst>
                    <a:ext uri="{9D8B030D-6E8A-4147-A177-3AD203B41FA5}">
                      <a16:colId xmlns:a16="http://schemas.microsoft.com/office/drawing/2014/main" val="1581055804"/>
                    </a:ext>
                  </a:extLst>
                </a:gridCol>
                <a:gridCol w="576072">
                  <a:extLst>
                    <a:ext uri="{9D8B030D-6E8A-4147-A177-3AD203B41FA5}">
                      <a16:colId xmlns:a16="http://schemas.microsoft.com/office/drawing/2014/main" val="2423822939"/>
                    </a:ext>
                  </a:extLst>
                </a:gridCol>
                <a:gridCol w="576072">
                  <a:extLst>
                    <a:ext uri="{9D8B030D-6E8A-4147-A177-3AD203B41FA5}">
                      <a16:colId xmlns:a16="http://schemas.microsoft.com/office/drawing/2014/main" val="1487628554"/>
                    </a:ext>
                  </a:extLst>
                </a:gridCol>
                <a:gridCol w="576072">
                  <a:extLst>
                    <a:ext uri="{9D8B030D-6E8A-4147-A177-3AD203B41FA5}">
                      <a16:colId xmlns:a16="http://schemas.microsoft.com/office/drawing/2014/main" val="2334386577"/>
                    </a:ext>
                  </a:extLst>
                </a:gridCol>
                <a:gridCol w="576072">
                  <a:extLst>
                    <a:ext uri="{9D8B030D-6E8A-4147-A177-3AD203B41FA5}">
                      <a16:colId xmlns:a16="http://schemas.microsoft.com/office/drawing/2014/main" val="2443105452"/>
                    </a:ext>
                  </a:extLst>
                </a:gridCol>
                <a:gridCol w="576072">
                  <a:extLst>
                    <a:ext uri="{9D8B030D-6E8A-4147-A177-3AD203B41FA5}">
                      <a16:colId xmlns:a16="http://schemas.microsoft.com/office/drawing/2014/main" val="4132828070"/>
                    </a:ext>
                  </a:extLst>
                </a:gridCol>
                <a:gridCol w="576072">
                  <a:extLst>
                    <a:ext uri="{9D8B030D-6E8A-4147-A177-3AD203B41FA5}">
                      <a16:colId xmlns:a16="http://schemas.microsoft.com/office/drawing/2014/main" val="3427623870"/>
                    </a:ext>
                  </a:extLst>
                </a:gridCol>
                <a:gridCol w="576072">
                  <a:extLst>
                    <a:ext uri="{9D8B030D-6E8A-4147-A177-3AD203B41FA5}">
                      <a16:colId xmlns:a16="http://schemas.microsoft.com/office/drawing/2014/main" val="3010733524"/>
                    </a:ext>
                  </a:extLst>
                </a:gridCol>
                <a:gridCol w="576072">
                  <a:extLst>
                    <a:ext uri="{9D8B030D-6E8A-4147-A177-3AD203B41FA5}">
                      <a16:colId xmlns:a16="http://schemas.microsoft.com/office/drawing/2014/main" val="2072961462"/>
                    </a:ext>
                  </a:extLst>
                </a:gridCol>
                <a:gridCol w="576072">
                  <a:extLst>
                    <a:ext uri="{9D8B030D-6E8A-4147-A177-3AD203B41FA5}">
                      <a16:colId xmlns:a16="http://schemas.microsoft.com/office/drawing/2014/main" val="2806105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380176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851251.83333333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2567449.4608833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193993</a:t>
                      </a:r>
                    </a:p>
                  </a:txBody>
                  <a:tcPr/>
                </a:tc>
                <a:extLst>
                  <a:ext uri="{0D108BD9-81ED-4DB2-BD59-A6C34878D82A}">
                    <a16:rowId xmlns:a16="http://schemas.microsoft.com/office/drawing/2014/main" val="4027509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 Wintersport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56629.933333333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261650.1896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30429</a:t>
                      </a:r>
                    </a:p>
                  </a:txBody>
                  <a:tcPr/>
                </a:tc>
                <a:extLst>
                  <a:ext uri="{0D108BD9-81ED-4DB2-BD59-A6C34878D82A}">
                    <a16:rowId xmlns:a16="http://schemas.microsoft.com/office/drawing/2014/main" val="412875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Capriccio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21122.366666667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531668.83333333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579534.47028333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212116</a:t>
                      </a:r>
                    </a:p>
                  </a:txBody>
                  <a:tcPr/>
                </a:tc>
                <a:extLst>
                  <a:ext uri="{0D108BD9-81ED-4DB2-BD59-A6C34878D82A}">
                    <a16:rowId xmlns:a16="http://schemas.microsoft.com/office/drawing/2014/main" val="2307165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Dahoam is Dahoam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8153.3666666667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152149.36666667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771589.02341667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73135</a:t>
                      </a:r>
                    </a:p>
                  </a:txBody>
                  <a:tcPr/>
                </a:tc>
                <a:extLst>
                  <a:ext uri="{0D108BD9-81ED-4DB2-BD59-A6C34878D82A}">
                    <a16:rowId xmlns:a16="http://schemas.microsoft.com/office/drawing/2014/main" val="166834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Frage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86495.633333333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3054684.4989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10024</a:t>
                      </a:r>
                    </a:p>
                  </a:txBody>
                  <a:tcPr/>
                </a:tc>
                <a:extLst>
                  <a:ext uri="{0D108BD9-81ED-4DB2-BD59-A6C34878D82A}">
                    <a16:rowId xmlns:a16="http://schemas.microsoft.com/office/drawing/2014/main" val="61031163"/>
                  </a:ext>
                </a:extLst>
              </a:tr>
            </a:tbl>
          </a:graphicData>
        </a:graphic>
      </p:graphicFrame>
      <p:sp>
        <p:nvSpPr>
          <p:cNvPr id="4" name="Text Placeholder 3">
            <a:extLst>
              <a:ext uri="{FF2B5EF4-FFF2-40B4-BE49-F238E27FC236}">
                <a16:creationId xmlns:a16="http://schemas.microsoft.com/office/drawing/2014/main" id="{A6630798-60EC-46B6-BC52-3028D04339E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936266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9D9B0-FC48-4E2C-84D1-47360DEE3383}"/>
              </a:ext>
            </a:extLst>
          </p:cNvPr>
          <p:cNvSpPr>
            <a:spLocks noGrp="1"/>
          </p:cNvSpPr>
          <p:nvPr>
            <p:ph type="title"/>
          </p:nvPr>
        </p:nvSpPr>
        <p:spPr/>
        <p:txBody>
          <a:bodyPr/>
          <a:lstStyle/>
          <a:p>
            <a:r>
              <a:rPr lang="en-US"/>
              <a:t>Facebook facebook-Überblick (für Excel-Tabelle) | BR Mefo + ARD - 4 of 5</a:t>
            </a:r>
          </a:p>
        </p:txBody>
      </p:sp>
      <p:graphicFrame>
        <p:nvGraphicFramePr>
          <p:cNvPr id="5" name="Table Placeholder 4">
            <a:extLst>
              <a:ext uri="{FF2B5EF4-FFF2-40B4-BE49-F238E27FC236}">
                <a16:creationId xmlns:a16="http://schemas.microsoft.com/office/drawing/2014/main" id="{1097D26B-790C-4F5F-AF8F-C6068F6656D1}"/>
              </a:ext>
            </a:extLst>
          </p:cNvPr>
          <p:cNvGraphicFramePr>
            <a:graphicFrameLocks noGrp="1"/>
          </p:cNvGraphicFramePr>
          <p:nvPr>
            <p:ph type="tbl" sz="quarter" idx="13"/>
            <p:extLst>
              <p:ext uri="{D42A27DB-BD31-4B8C-83A1-F6EECF244321}">
                <p14:modId xmlns:p14="http://schemas.microsoft.com/office/powerpoint/2010/main" val="815284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93777997"/>
                    </a:ext>
                  </a:extLst>
                </a:gridCol>
                <a:gridCol w="576072">
                  <a:extLst>
                    <a:ext uri="{9D8B030D-6E8A-4147-A177-3AD203B41FA5}">
                      <a16:colId xmlns:a16="http://schemas.microsoft.com/office/drawing/2014/main" val="3421198194"/>
                    </a:ext>
                  </a:extLst>
                </a:gridCol>
                <a:gridCol w="576072">
                  <a:extLst>
                    <a:ext uri="{9D8B030D-6E8A-4147-A177-3AD203B41FA5}">
                      <a16:colId xmlns:a16="http://schemas.microsoft.com/office/drawing/2014/main" val="548334486"/>
                    </a:ext>
                  </a:extLst>
                </a:gridCol>
                <a:gridCol w="576072">
                  <a:extLst>
                    <a:ext uri="{9D8B030D-6E8A-4147-A177-3AD203B41FA5}">
                      <a16:colId xmlns:a16="http://schemas.microsoft.com/office/drawing/2014/main" val="1465752406"/>
                    </a:ext>
                  </a:extLst>
                </a:gridCol>
                <a:gridCol w="576072">
                  <a:extLst>
                    <a:ext uri="{9D8B030D-6E8A-4147-A177-3AD203B41FA5}">
                      <a16:colId xmlns:a16="http://schemas.microsoft.com/office/drawing/2014/main" val="3609355162"/>
                    </a:ext>
                  </a:extLst>
                </a:gridCol>
                <a:gridCol w="576072">
                  <a:extLst>
                    <a:ext uri="{9D8B030D-6E8A-4147-A177-3AD203B41FA5}">
                      <a16:colId xmlns:a16="http://schemas.microsoft.com/office/drawing/2014/main" val="1492667124"/>
                    </a:ext>
                  </a:extLst>
                </a:gridCol>
                <a:gridCol w="576072">
                  <a:extLst>
                    <a:ext uri="{9D8B030D-6E8A-4147-A177-3AD203B41FA5}">
                      <a16:colId xmlns:a16="http://schemas.microsoft.com/office/drawing/2014/main" val="3718034418"/>
                    </a:ext>
                  </a:extLst>
                </a:gridCol>
                <a:gridCol w="576072">
                  <a:extLst>
                    <a:ext uri="{9D8B030D-6E8A-4147-A177-3AD203B41FA5}">
                      <a16:colId xmlns:a16="http://schemas.microsoft.com/office/drawing/2014/main" val="3502050694"/>
                    </a:ext>
                  </a:extLst>
                </a:gridCol>
                <a:gridCol w="576072">
                  <a:extLst>
                    <a:ext uri="{9D8B030D-6E8A-4147-A177-3AD203B41FA5}">
                      <a16:colId xmlns:a16="http://schemas.microsoft.com/office/drawing/2014/main" val="1922869860"/>
                    </a:ext>
                  </a:extLst>
                </a:gridCol>
                <a:gridCol w="576072">
                  <a:extLst>
                    <a:ext uri="{9D8B030D-6E8A-4147-A177-3AD203B41FA5}">
                      <a16:colId xmlns:a16="http://schemas.microsoft.com/office/drawing/2014/main" val="3829364692"/>
                    </a:ext>
                  </a:extLst>
                </a:gridCol>
                <a:gridCol w="576072">
                  <a:extLst>
                    <a:ext uri="{9D8B030D-6E8A-4147-A177-3AD203B41FA5}">
                      <a16:colId xmlns:a16="http://schemas.microsoft.com/office/drawing/2014/main" val="3621347045"/>
                    </a:ext>
                  </a:extLst>
                </a:gridCol>
                <a:gridCol w="576072">
                  <a:extLst>
                    <a:ext uri="{9D8B030D-6E8A-4147-A177-3AD203B41FA5}">
                      <a16:colId xmlns:a16="http://schemas.microsoft.com/office/drawing/2014/main" val="3809091364"/>
                    </a:ext>
                  </a:extLst>
                </a:gridCol>
                <a:gridCol w="576072">
                  <a:extLst>
                    <a:ext uri="{9D8B030D-6E8A-4147-A177-3AD203B41FA5}">
                      <a16:colId xmlns:a16="http://schemas.microsoft.com/office/drawing/2014/main" val="966374161"/>
                    </a:ext>
                  </a:extLst>
                </a:gridCol>
                <a:gridCol w="576072">
                  <a:extLst>
                    <a:ext uri="{9D8B030D-6E8A-4147-A177-3AD203B41FA5}">
                      <a16:colId xmlns:a16="http://schemas.microsoft.com/office/drawing/2014/main" val="180449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24346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Fastnacht in 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40287.80115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extLst>
                  <a:ext uri="{0D108BD9-81ED-4DB2-BD59-A6C34878D82A}">
                    <a16:rowId xmlns:a16="http://schemas.microsoft.com/office/drawing/2014/main" val="174355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Grünwald Freitagscomedy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14950.933333333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196508.36666667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3971404.4747167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66517</a:t>
                      </a:r>
                    </a:p>
                  </a:txBody>
                  <a:tcPr/>
                </a:tc>
                <a:extLst>
                  <a:ext uri="{0D108BD9-81ED-4DB2-BD59-A6C34878D82A}">
                    <a16:rowId xmlns:a16="http://schemas.microsoft.com/office/drawing/2014/main" val="166686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Heimatrauschen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43824</a:t>
                      </a:r>
                    </a:p>
                  </a:txBody>
                  <a:tcPr/>
                </a:tc>
                <a:extLst>
                  <a:ext uri="{0D108BD9-81ED-4DB2-BD59-A6C34878D82A}">
                    <a16:rowId xmlns:a16="http://schemas.microsoft.com/office/drawing/2014/main" val="214583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Landfrauenküche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1118480.81605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27624</a:t>
                      </a:r>
                    </a:p>
                  </a:txBody>
                  <a:tcPr/>
                </a:tc>
                <a:extLst>
                  <a:ext uri="{0D108BD9-81ED-4DB2-BD59-A6C34878D82A}">
                    <a16:rowId xmlns:a16="http://schemas.microsoft.com/office/drawing/2014/main" val="148944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Münchner Rundfunkorchester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288.38443333333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877317928"/>
                  </a:ext>
                </a:extLst>
              </a:tr>
            </a:tbl>
          </a:graphicData>
        </a:graphic>
      </p:graphicFrame>
      <p:sp>
        <p:nvSpPr>
          <p:cNvPr id="4" name="Text Placeholder 3">
            <a:extLst>
              <a:ext uri="{FF2B5EF4-FFF2-40B4-BE49-F238E27FC236}">
                <a16:creationId xmlns:a16="http://schemas.microsoft.com/office/drawing/2014/main" id="{DCB9DA29-CCC6-48D9-9A43-790987F72E7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464156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D56F-1832-4A4A-8D46-B8A119FA8039}"/>
              </a:ext>
            </a:extLst>
          </p:cNvPr>
          <p:cNvSpPr>
            <a:spLocks noGrp="1"/>
          </p:cNvSpPr>
          <p:nvPr>
            <p:ph type="title"/>
          </p:nvPr>
        </p:nvSpPr>
        <p:spPr/>
        <p:txBody>
          <a:bodyPr/>
          <a:lstStyle/>
          <a:p>
            <a:r>
              <a:rPr lang="en-US"/>
              <a:t>Facebook facebook-Überblick (für Excel-Tabelle) | BR Mefo + ARD - 5 of 5</a:t>
            </a:r>
          </a:p>
        </p:txBody>
      </p:sp>
      <p:graphicFrame>
        <p:nvGraphicFramePr>
          <p:cNvPr id="5" name="Table Placeholder 4">
            <a:extLst>
              <a:ext uri="{FF2B5EF4-FFF2-40B4-BE49-F238E27FC236}">
                <a16:creationId xmlns:a16="http://schemas.microsoft.com/office/drawing/2014/main" id="{60978847-BC46-4621-953E-6090CBB7148B}"/>
              </a:ext>
            </a:extLst>
          </p:cNvPr>
          <p:cNvGraphicFramePr>
            <a:graphicFrameLocks noGrp="1"/>
          </p:cNvGraphicFramePr>
          <p:nvPr>
            <p:ph type="tbl" sz="quarter" idx="13"/>
            <p:extLst>
              <p:ext uri="{D42A27DB-BD31-4B8C-83A1-F6EECF244321}">
                <p14:modId xmlns:p14="http://schemas.microsoft.com/office/powerpoint/2010/main" val="3436877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19297879"/>
                    </a:ext>
                  </a:extLst>
                </a:gridCol>
                <a:gridCol w="576072">
                  <a:extLst>
                    <a:ext uri="{9D8B030D-6E8A-4147-A177-3AD203B41FA5}">
                      <a16:colId xmlns:a16="http://schemas.microsoft.com/office/drawing/2014/main" val="2629891084"/>
                    </a:ext>
                  </a:extLst>
                </a:gridCol>
                <a:gridCol w="576072">
                  <a:extLst>
                    <a:ext uri="{9D8B030D-6E8A-4147-A177-3AD203B41FA5}">
                      <a16:colId xmlns:a16="http://schemas.microsoft.com/office/drawing/2014/main" val="1531383405"/>
                    </a:ext>
                  </a:extLst>
                </a:gridCol>
                <a:gridCol w="576072">
                  <a:extLst>
                    <a:ext uri="{9D8B030D-6E8A-4147-A177-3AD203B41FA5}">
                      <a16:colId xmlns:a16="http://schemas.microsoft.com/office/drawing/2014/main" val="996032819"/>
                    </a:ext>
                  </a:extLst>
                </a:gridCol>
                <a:gridCol w="576072">
                  <a:extLst>
                    <a:ext uri="{9D8B030D-6E8A-4147-A177-3AD203B41FA5}">
                      <a16:colId xmlns:a16="http://schemas.microsoft.com/office/drawing/2014/main" val="3991115880"/>
                    </a:ext>
                  </a:extLst>
                </a:gridCol>
                <a:gridCol w="576072">
                  <a:extLst>
                    <a:ext uri="{9D8B030D-6E8A-4147-A177-3AD203B41FA5}">
                      <a16:colId xmlns:a16="http://schemas.microsoft.com/office/drawing/2014/main" val="3532479366"/>
                    </a:ext>
                  </a:extLst>
                </a:gridCol>
                <a:gridCol w="576072">
                  <a:extLst>
                    <a:ext uri="{9D8B030D-6E8A-4147-A177-3AD203B41FA5}">
                      <a16:colId xmlns:a16="http://schemas.microsoft.com/office/drawing/2014/main" val="527161488"/>
                    </a:ext>
                  </a:extLst>
                </a:gridCol>
                <a:gridCol w="576072">
                  <a:extLst>
                    <a:ext uri="{9D8B030D-6E8A-4147-A177-3AD203B41FA5}">
                      <a16:colId xmlns:a16="http://schemas.microsoft.com/office/drawing/2014/main" val="884155653"/>
                    </a:ext>
                  </a:extLst>
                </a:gridCol>
                <a:gridCol w="576072">
                  <a:extLst>
                    <a:ext uri="{9D8B030D-6E8A-4147-A177-3AD203B41FA5}">
                      <a16:colId xmlns:a16="http://schemas.microsoft.com/office/drawing/2014/main" val="1010926569"/>
                    </a:ext>
                  </a:extLst>
                </a:gridCol>
                <a:gridCol w="576072">
                  <a:extLst>
                    <a:ext uri="{9D8B030D-6E8A-4147-A177-3AD203B41FA5}">
                      <a16:colId xmlns:a16="http://schemas.microsoft.com/office/drawing/2014/main" val="157325497"/>
                    </a:ext>
                  </a:extLst>
                </a:gridCol>
                <a:gridCol w="576072">
                  <a:extLst>
                    <a:ext uri="{9D8B030D-6E8A-4147-A177-3AD203B41FA5}">
                      <a16:colId xmlns:a16="http://schemas.microsoft.com/office/drawing/2014/main" val="2426330562"/>
                    </a:ext>
                  </a:extLst>
                </a:gridCol>
                <a:gridCol w="576072">
                  <a:extLst>
                    <a:ext uri="{9D8B030D-6E8A-4147-A177-3AD203B41FA5}">
                      <a16:colId xmlns:a16="http://schemas.microsoft.com/office/drawing/2014/main" val="1483835306"/>
                    </a:ext>
                  </a:extLst>
                </a:gridCol>
                <a:gridCol w="576072">
                  <a:extLst>
                    <a:ext uri="{9D8B030D-6E8A-4147-A177-3AD203B41FA5}">
                      <a16:colId xmlns:a16="http://schemas.microsoft.com/office/drawing/2014/main" val="481816733"/>
                    </a:ext>
                  </a:extLst>
                </a:gridCol>
                <a:gridCol w="576072">
                  <a:extLst>
                    <a:ext uri="{9D8B030D-6E8A-4147-A177-3AD203B41FA5}">
                      <a16:colId xmlns:a16="http://schemas.microsoft.com/office/drawing/2014/main" val="332419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Abonnentenwachstum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(Last 28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(Avg. 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177457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17799.266666667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658342.07093333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189332</a:t>
                      </a:r>
                    </a:p>
                  </a:txBody>
                  <a:tcPr/>
                </a:tc>
                <a:extLst>
                  <a:ext uri="{0D108BD9-81ED-4DB2-BD59-A6C34878D82A}">
                    <a16:rowId xmlns:a16="http://schemas.microsoft.com/office/drawing/2014/main" val="1273469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Querbeet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81677.366666667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802598.73638333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41081</a:t>
                      </a:r>
                    </a:p>
                  </a:txBody>
                  <a:tcPr/>
                </a:tc>
                <a:extLst>
                  <a:ext uri="{0D108BD9-81ED-4DB2-BD59-A6C34878D82A}">
                    <a16:rowId xmlns:a16="http://schemas.microsoft.com/office/drawing/2014/main" val="138238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Radio BAYERN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16766.766666667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353368.60848333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38948</a:t>
                      </a:r>
                    </a:p>
                  </a:txBody>
                  <a:tcPr/>
                </a:tc>
                <a:extLst>
                  <a:ext uri="{0D108BD9-81ED-4DB2-BD59-A6C34878D82A}">
                    <a16:rowId xmlns:a16="http://schemas.microsoft.com/office/drawing/2014/main" val="260256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Ringlstetter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651198.2186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30687</a:t>
                      </a:r>
                    </a:p>
                  </a:txBody>
                  <a:tcPr/>
                </a:tc>
                <a:extLst>
                  <a:ext uri="{0D108BD9-81ED-4DB2-BD59-A6C34878D82A}">
                    <a16:rowId xmlns:a16="http://schemas.microsoft.com/office/drawing/2014/main" val="2169840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Symphonieorchester des Bayerischen Rundfunks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49449.259466667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6620</a:t>
                      </a:r>
                    </a:p>
                  </a:txBody>
                  <a:tcPr/>
                </a:tc>
                <a:extLst>
                  <a:ext uri="{0D108BD9-81ED-4DB2-BD59-A6C34878D82A}">
                    <a16:rowId xmlns:a16="http://schemas.microsoft.com/office/drawing/2014/main" val="946285893"/>
                  </a:ext>
                </a:extLst>
              </a:tr>
            </a:tbl>
          </a:graphicData>
        </a:graphic>
      </p:graphicFrame>
      <p:sp>
        <p:nvSpPr>
          <p:cNvPr id="4" name="Text Placeholder 3">
            <a:extLst>
              <a:ext uri="{FF2B5EF4-FFF2-40B4-BE49-F238E27FC236}">
                <a16:creationId xmlns:a16="http://schemas.microsoft.com/office/drawing/2014/main" id="{560D678B-20FC-48C4-AC57-8AA83B9FF2E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585139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27036-D340-4CA6-BFCA-FAB671C9103C}"/>
              </a:ext>
            </a:extLst>
          </p:cNvPr>
          <p:cNvSpPr>
            <a:spLocks noGrp="1"/>
          </p:cNvSpPr>
          <p:nvPr>
            <p:ph type="title"/>
          </p:nvPr>
        </p:nvSpPr>
        <p:spPr/>
        <p:txBody>
          <a:bodyPr/>
          <a:lstStyle/>
          <a:p>
            <a:r>
              <a:rPr lang="en-US"/>
              <a:t>Facebook Hitliste nach Aktiven Nutzern: inkl. Interaktionen on Shared Posts | BR Social Media - 1 of 2</a:t>
            </a:r>
          </a:p>
        </p:txBody>
      </p:sp>
      <p:graphicFrame>
        <p:nvGraphicFramePr>
          <p:cNvPr id="5" name="Table Placeholder 4">
            <a:extLst>
              <a:ext uri="{FF2B5EF4-FFF2-40B4-BE49-F238E27FC236}">
                <a16:creationId xmlns:a16="http://schemas.microsoft.com/office/drawing/2014/main" id="{03F88184-68CD-4753-806D-88BF097F23E3}"/>
              </a:ext>
            </a:extLst>
          </p:cNvPr>
          <p:cNvGraphicFramePr>
            <a:graphicFrameLocks noGrp="1"/>
          </p:cNvGraphicFramePr>
          <p:nvPr>
            <p:ph type="tbl" sz="quarter" idx="13"/>
            <p:extLst>
              <p:ext uri="{D42A27DB-BD31-4B8C-83A1-F6EECF244321}">
                <p14:modId xmlns:p14="http://schemas.microsoft.com/office/powerpoint/2010/main" val="1548238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2969876700"/>
                    </a:ext>
                  </a:extLst>
                </a:gridCol>
                <a:gridCol w="1152144">
                  <a:extLst>
                    <a:ext uri="{9D8B030D-6E8A-4147-A177-3AD203B41FA5}">
                      <a16:colId xmlns:a16="http://schemas.microsoft.com/office/drawing/2014/main" val="1205814932"/>
                    </a:ext>
                  </a:extLst>
                </a:gridCol>
                <a:gridCol w="1152144">
                  <a:extLst>
                    <a:ext uri="{9D8B030D-6E8A-4147-A177-3AD203B41FA5}">
                      <a16:colId xmlns:a16="http://schemas.microsoft.com/office/drawing/2014/main" val="3917182062"/>
                    </a:ext>
                  </a:extLst>
                </a:gridCol>
                <a:gridCol w="1152144">
                  <a:extLst>
                    <a:ext uri="{9D8B030D-6E8A-4147-A177-3AD203B41FA5}">
                      <a16:colId xmlns:a16="http://schemas.microsoft.com/office/drawing/2014/main" val="59779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67346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BR24 - 2022-09-17 18:35:03</a:t>
                      </a:r>
                      <a:r>
                        <a:rPr kumimoji="0" lang="de-DE" sz="1000" b="0" i="0" u="none" strike="noStrike" kern="1200" cap="none" spc="0" normalizeH="0" baseline="0" noProof="0">
                          <a:ln>
                            <a:noFill/>
                          </a:ln>
                          <a:solidFill>
                            <a:prstClr val="black"/>
                          </a:solidFill>
                          <a:effectLst/>
                          <a:uLnTx/>
                          <a:uFillTx/>
                          <a:latin typeface="+mn-lt"/>
                          <a:ea typeface="+mn-ea"/>
                          <a:cs typeface="+mn-cs"/>
                        </a:rPr>
                        <a:t>
 Aktuell liegen die Temperaturen dauerhaft unter 20 Grad. Stellt sich die Frage, ob man angesichts hoher Energiepreise nun schon mit dem Heizen beginnen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3324943</a:t>
                      </a:r>
                    </a:p>
                  </a:txBody>
                  <a:tcPr/>
                </a:tc>
                <a:extLst>
                  <a:ext uri="{0D108BD9-81ED-4DB2-BD59-A6C34878D82A}">
                    <a16:rowId xmlns:a16="http://schemas.microsoft.com/office/drawing/2014/main" val="261830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- 2022-09-17 20:45:00</a:t>
                      </a:r>
                      <a:r>
                        <a:rPr kumimoji="0" lang="de-DE" sz="1000" b="0" i="0" u="none" strike="noStrike" kern="1200" cap="none" spc="0" normalizeH="0" baseline="0" noProof="0">
                          <a:ln>
                            <a:noFill/>
                          </a:ln>
                          <a:solidFill>
                            <a:prstClr val="black"/>
                          </a:solidFill>
                          <a:effectLst/>
                          <a:uLnTx/>
                          <a:uFillTx/>
                          <a:latin typeface="+mn-lt"/>
                          <a:ea typeface="+mn-ea"/>
                          <a:cs typeface="+mn-cs"/>
                        </a:rPr>
                        <a:t>
 Erste Saisonniederlage in der Bundesliga: Thomas Müller muss sich im Interview danach stark zusammenreißen. 😬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858004</a:t>
                      </a:r>
                    </a:p>
                  </a:txBody>
                  <a:tcPr/>
                </a:tc>
                <a:extLst>
                  <a:ext uri="{0D108BD9-81ED-4DB2-BD59-A6C34878D82A}">
                    <a16:rowId xmlns:a16="http://schemas.microsoft.com/office/drawing/2014/main" val="194713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- 2022-09-12 09:24:02</a:t>
                      </a:r>
                      <a:r>
                        <a:rPr kumimoji="0" lang="de-DE" sz="1000" b="0" i="0" u="none" strike="noStrike" kern="1200" cap="none" spc="0" normalizeH="0" baseline="0" noProof="0">
                          <a:ln>
                            <a:noFill/>
                          </a:ln>
                          <a:solidFill>
                            <a:prstClr val="black"/>
                          </a:solidFill>
                          <a:effectLst/>
                          <a:uLnTx/>
                          <a:uFillTx/>
                          <a:latin typeface="+mn-lt"/>
                          <a:ea typeface="+mn-ea"/>
                          <a:cs typeface="+mn-cs"/>
                        </a:rPr>
                        <a:t>
 Anna Manon Schimmel schmiert nur selten Pausenbrote für ihre Tochter. Denn sie sieht sie nur alle zwei Wochen am Wochenende. Warum diese eher ungewöhnliche Lösung nach der Trennung für sie die beste war, erzählt sie im Podcast "Eltern ohne Filter": https://www.br.de/mediathek/podcast/eltern-ohne-filter/anna-manon-schimmel-wochenendpapa-in-der-mom-edition/1861819
Edit: Anna Manon Schimmel hat zweimal vor Gericht dafür gekämpft, dass ihre Tochter bei ihr bleibt - und sich nicht einfach so für diese Lösung entschieden.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4129303</a:t>
                      </a:r>
                    </a:p>
                  </a:txBody>
                  <a:tcPr/>
                </a:tc>
                <a:extLst>
                  <a:ext uri="{0D108BD9-81ED-4DB2-BD59-A6C34878D82A}">
                    <a16:rowId xmlns:a16="http://schemas.microsoft.com/office/drawing/2014/main" val="128116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- 2022-09-22 16:35:56</a:t>
                      </a:r>
                      <a:r>
                        <a:rPr kumimoji="0" lang="de-DE" sz="1000" b="0" i="0" u="none" strike="noStrike" kern="1200" cap="none" spc="0" normalizeH="0" baseline="0" noProof="0">
                          <a:ln>
                            <a:noFill/>
                          </a:ln>
                          <a:solidFill>
                            <a:prstClr val="black"/>
                          </a:solidFill>
                          <a:effectLst/>
                          <a:uLnTx/>
                          <a:uFillTx/>
                          <a:latin typeface="+mn-lt"/>
                          <a:ea typeface="+mn-ea"/>
                          <a:cs typeface="+mn-cs"/>
                        </a:rPr>
                        <a:t>
 Oh je, nicht dass wir die Wirte noch auf Ideen bringen...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3944036</a:t>
                      </a:r>
                    </a:p>
                  </a:txBody>
                  <a:tcPr/>
                </a:tc>
                <a:extLst>
                  <a:ext uri="{0D108BD9-81ED-4DB2-BD59-A6C34878D82A}">
                    <a16:rowId xmlns:a16="http://schemas.microsoft.com/office/drawing/2014/main" val="185236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- 2022-09-13 16:16:46</a:t>
                      </a:r>
                      <a:r>
                        <a:rPr kumimoji="0" lang="de-DE" sz="1000" b="0" i="0" u="none" strike="noStrike" kern="1200" cap="none" spc="0" normalizeH="0" baseline="0" noProof="0">
                          <a:ln>
                            <a:noFill/>
                          </a:ln>
                          <a:solidFill>
                            <a:prstClr val="black"/>
                          </a:solidFill>
                          <a:effectLst/>
                          <a:uLnTx/>
                          <a:uFillTx/>
                          <a:latin typeface="+mn-lt"/>
                          <a:ea typeface="+mn-ea"/>
                          <a:cs typeface="+mn-cs"/>
                        </a:rPr>
                        <a:t>
 Disney bringt bald eine Schwarze "Arielle" in die Kinos. Ein kalkulierter Move? Vielleicht. Die Reaktionen Schwarzer Kinder zeigen aber, wie wichtig es ist, dass alle Menschen in unseren Filmen, Serien und Büchern vorkommen.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2034108</a:t>
                      </a:r>
                    </a:p>
                  </a:txBody>
                  <a:tcPr/>
                </a:tc>
                <a:extLst>
                  <a:ext uri="{0D108BD9-81ED-4DB2-BD59-A6C34878D82A}">
                    <a16:rowId xmlns:a16="http://schemas.microsoft.com/office/drawing/2014/main" val="807667537"/>
                  </a:ext>
                </a:extLst>
              </a:tr>
            </a:tbl>
          </a:graphicData>
        </a:graphic>
      </p:graphicFrame>
      <p:sp>
        <p:nvSpPr>
          <p:cNvPr id="4" name="Text Placeholder 3">
            <a:extLst>
              <a:ext uri="{FF2B5EF4-FFF2-40B4-BE49-F238E27FC236}">
                <a16:creationId xmlns:a16="http://schemas.microsoft.com/office/drawing/2014/main" id="{D50D42D1-410C-4305-96AC-246B34D2A38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916338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A8CA-50B7-4B14-BAD1-BEAABE73C1BC}"/>
              </a:ext>
            </a:extLst>
          </p:cNvPr>
          <p:cNvSpPr>
            <a:spLocks noGrp="1"/>
          </p:cNvSpPr>
          <p:nvPr>
            <p:ph type="title"/>
          </p:nvPr>
        </p:nvSpPr>
        <p:spPr/>
        <p:txBody>
          <a:bodyPr/>
          <a:lstStyle/>
          <a:p>
            <a:r>
              <a:rPr lang="en-US"/>
              <a:t>Facebook Hitliste nach Aktiven Nutzern: inkl. Interaktionen on Shared Posts | BR Social Media - 2 of 2</a:t>
            </a:r>
          </a:p>
        </p:txBody>
      </p:sp>
      <p:graphicFrame>
        <p:nvGraphicFramePr>
          <p:cNvPr id="5" name="Table Placeholder 4">
            <a:extLst>
              <a:ext uri="{FF2B5EF4-FFF2-40B4-BE49-F238E27FC236}">
                <a16:creationId xmlns:a16="http://schemas.microsoft.com/office/drawing/2014/main" id="{1D562B3F-6617-490F-969F-1607860D2937}"/>
              </a:ext>
            </a:extLst>
          </p:cNvPr>
          <p:cNvGraphicFramePr>
            <a:graphicFrameLocks noGrp="1"/>
          </p:cNvGraphicFramePr>
          <p:nvPr>
            <p:ph type="tbl" sz="quarter" idx="13"/>
            <p:extLst>
              <p:ext uri="{D42A27DB-BD31-4B8C-83A1-F6EECF244321}">
                <p14:modId xmlns:p14="http://schemas.microsoft.com/office/powerpoint/2010/main" val="2015349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794401233"/>
                    </a:ext>
                  </a:extLst>
                </a:gridCol>
                <a:gridCol w="1152144">
                  <a:extLst>
                    <a:ext uri="{9D8B030D-6E8A-4147-A177-3AD203B41FA5}">
                      <a16:colId xmlns:a16="http://schemas.microsoft.com/office/drawing/2014/main" val="3191676323"/>
                    </a:ext>
                  </a:extLst>
                </a:gridCol>
                <a:gridCol w="1152144">
                  <a:extLst>
                    <a:ext uri="{9D8B030D-6E8A-4147-A177-3AD203B41FA5}">
                      <a16:colId xmlns:a16="http://schemas.microsoft.com/office/drawing/2014/main" val="3538697048"/>
                    </a:ext>
                  </a:extLst>
                </a:gridCol>
                <a:gridCol w="1152144">
                  <a:extLst>
                    <a:ext uri="{9D8B030D-6E8A-4147-A177-3AD203B41FA5}">
                      <a16:colId xmlns:a16="http://schemas.microsoft.com/office/drawing/2014/main" val="299874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extLst>
                  <a:ext uri="{0D108BD9-81ED-4DB2-BD59-A6C34878D82A}">
                    <a16:rowId xmlns:a16="http://schemas.microsoft.com/office/drawing/2014/main" val="416579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Capriccio - 2022-09-12 17:39:09</a:t>
                      </a:r>
                      <a:r>
                        <a:rPr kumimoji="0" lang="de-DE" sz="1000" b="0" i="0" u="none" strike="noStrike" kern="1200" cap="none" spc="0" normalizeH="0" baseline="0" noProof="0">
                          <a:ln>
                            <a:noFill/>
                          </a:ln>
                          <a:solidFill>
                            <a:prstClr val="black"/>
                          </a:solidFill>
                          <a:effectLst/>
                          <a:uLnTx/>
                          <a:uFillTx/>
                          <a:latin typeface="+mn-lt"/>
                          <a:ea typeface="+mn-ea"/>
                          <a:cs typeface="+mn-cs"/>
                        </a:rPr>
                        <a:t>
 Gückwunsch! 🎉 Iris Berben erhält den Ehrenpreis des Deutschen Fernsehpreises für ihre Lebensleistung. Und vielleicht auch für ihre Lebensweisheit.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4217778</a:t>
                      </a:r>
                    </a:p>
                  </a:txBody>
                  <a:tcPr/>
                </a:tc>
                <a:extLst>
                  <a:ext uri="{0D108BD9-81ED-4DB2-BD59-A6C34878D82A}">
                    <a16:rowId xmlns:a16="http://schemas.microsoft.com/office/drawing/2014/main" val="252279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Franken - Bayerischer Rundfunk - 2022-09-29 11:09:53</a:t>
                      </a:r>
                      <a:r>
                        <a:rPr kumimoji="0" lang="de-DE" sz="1000" b="0" i="0" u="none" strike="noStrike" kern="1200" cap="none" spc="0" normalizeH="0" baseline="0" noProof="0">
                          <a:ln>
                            <a:noFill/>
                          </a:ln>
                          <a:solidFill>
                            <a:prstClr val="black"/>
                          </a:solidFill>
                          <a:effectLst/>
                          <a:uLnTx/>
                          <a:uFillTx/>
                          <a:latin typeface="+mn-lt"/>
                          <a:ea typeface="+mn-ea"/>
                          <a:cs typeface="+mn-cs"/>
                        </a:rPr>
                        <a:t>
 Wer in der neuen Bäckerei "Yesterday" in Bayreuth einkauft, bekommt nur Brot, Brötchen und Kuchen vom Vortag in die Tüte. Das sieht man den Waren aber nicht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3227647</a:t>
                      </a:r>
                    </a:p>
                  </a:txBody>
                  <a:tcPr/>
                </a:tc>
                <a:extLst>
                  <a:ext uri="{0D108BD9-81ED-4DB2-BD59-A6C34878D82A}">
                    <a16:rowId xmlns:a16="http://schemas.microsoft.com/office/drawing/2014/main" val="94922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3 - 2022-09-11 07:55:02</a:t>
                      </a:r>
                      <a:r>
                        <a:rPr kumimoji="0" lang="de-DE" sz="1000" b="0" i="0" u="none" strike="noStrike" kern="1200" cap="none" spc="0" normalizeH="0" baseline="0" noProof="0">
                          <a:ln>
                            <a:noFill/>
                          </a:ln>
                          <a:solidFill>
                            <a:prstClr val="black"/>
                          </a:solidFill>
                          <a:effectLst/>
                          <a:uLnTx/>
                          <a:uFillTx/>
                          <a:latin typeface="+mn-lt"/>
                          <a:ea typeface="+mn-ea"/>
                          <a:cs typeface="+mn-cs"/>
                        </a:rPr>
                        <a:t>
 Neue Studien kommen zu einer ganz anderen optimalen Schrittzahl: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536603</a:t>
                      </a:r>
                    </a:p>
                  </a:txBody>
                  <a:tcPr/>
                </a:tc>
                <a:extLst>
                  <a:ext uri="{0D108BD9-81ED-4DB2-BD59-A6C34878D82A}">
                    <a16:rowId xmlns:a16="http://schemas.microsoft.com/office/drawing/2014/main" val="725117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BR24 - 2022-09-30 13:22:55</a:t>
                      </a:r>
                      <a:r>
                        <a:rPr kumimoji="0" lang="de-DE" sz="1000" b="0" i="0" u="none" strike="noStrike" kern="1200" cap="none" spc="0" normalizeH="0" baseline="0" noProof="0">
                          <a:ln>
                            <a:noFill/>
                          </a:ln>
                          <a:solidFill>
                            <a:prstClr val="black"/>
                          </a:solidFill>
                          <a:effectLst/>
                          <a:uLnTx/>
                          <a:uFillTx/>
                          <a:latin typeface="+mn-lt"/>
                          <a:ea typeface="+mn-ea"/>
                          <a:cs typeface="+mn-cs"/>
                        </a:rPr>
                        <a:t>
 Die Unternehmer in Bayern kämpfen enorm mit den steigenden Energiepreisen. Von 18.000€ auf 90.000€; nur ein Beispiel von vielen. Wie sich die Energiepreisbremse auswirkt, bleibt abzuwarten. Thema bei: https://www.ardmediathek.de/video/jetzt-red-i/preisschock-bei-strom-und-gas-wie-kommen-wir-durch-den-winter/br-fernsehen/Y3JpZDovL2JyLmRlL3ZpZGVvL2NhZjdjZWJkLTg5NzgtNDZlMi04NGVkLWY4YzRlMzIyYWI3MA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1285060</a:t>
                      </a:r>
                    </a:p>
                  </a:txBody>
                  <a:tcPr/>
                </a:tc>
                <a:extLst>
                  <a:ext uri="{0D108BD9-81ED-4DB2-BD59-A6C34878D82A}">
                    <a16:rowId xmlns:a16="http://schemas.microsoft.com/office/drawing/2014/main" val="390632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Sport - 2022-09-11 19:12:58</a:t>
                      </a:r>
                      <a:r>
                        <a:rPr kumimoji="0" lang="de-DE" sz="1000" b="0" i="0" u="none" strike="noStrike" kern="1200" cap="none" spc="0" normalizeH="0" baseline="0" noProof="0">
                          <a:ln>
                            <a:noFill/>
                          </a:ln>
                          <a:solidFill>
                            <a:prstClr val="black"/>
                          </a:solidFill>
                          <a:effectLst/>
                          <a:uLnTx/>
                          <a:uFillTx/>
                          <a:latin typeface="+mn-lt"/>
                          <a:ea typeface="+mn-ea"/>
                          <a:cs typeface="+mn-cs"/>
                        </a:rPr>
                        <a:t>
 Neuer Job für Lothar Matthäus: Der 61-Jährige trainiert ab sofort die E-Jugend des TSV Grünwald, die Mannschaft seines Sohnes.
#BR24Sport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2407316</a:t>
                      </a:r>
                    </a:p>
                  </a:txBody>
                  <a:tcPr/>
                </a:tc>
                <a:extLst>
                  <a:ext uri="{0D108BD9-81ED-4DB2-BD59-A6C34878D82A}">
                    <a16:rowId xmlns:a16="http://schemas.microsoft.com/office/drawing/2014/main" val="532182752"/>
                  </a:ext>
                </a:extLst>
              </a:tr>
            </a:tbl>
          </a:graphicData>
        </a:graphic>
      </p:graphicFrame>
      <p:sp>
        <p:nvSpPr>
          <p:cNvPr id="4" name="Text Placeholder 3">
            <a:extLst>
              <a:ext uri="{FF2B5EF4-FFF2-40B4-BE49-F238E27FC236}">
                <a16:creationId xmlns:a16="http://schemas.microsoft.com/office/drawing/2014/main" id="{96D4E59F-8952-4D35-BC1C-00564DFE7BD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089118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14B8-F549-43B5-86EE-4EF350AE48E8}"/>
              </a:ext>
            </a:extLst>
          </p:cNvPr>
          <p:cNvSpPr>
            <a:spLocks noGrp="1"/>
          </p:cNvSpPr>
          <p:nvPr>
            <p:ph type="title"/>
          </p:nvPr>
        </p:nvSpPr>
        <p:spPr/>
        <p:txBody>
          <a:bodyPr/>
          <a:lstStyle/>
          <a:p>
            <a:r>
              <a:rPr lang="en-US"/>
              <a:t>Instagram BR-Instagram-Basic: Profil-Überblick (inkl. IGTV)_reels | BR Mefo + ARD - 1 of 3</a:t>
            </a:r>
          </a:p>
        </p:txBody>
      </p:sp>
      <p:graphicFrame>
        <p:nvGraphicFramePr>
          <p:cNvPr id="5" name="Table Placeholder 4">
            <a:extLst>
              <a:ext uri="{FF2B5EF4-FFF2-40B4-BE49-F238E27FC236}">
                <a16:creationId xmlns:a16="http://schemas.microsoft.com/office/drawing/2014/main" id="{1F9A19BA-BFDE-4E36-B9A3-CBCE236A2A46}"/>
              </a:ext>
            </a:extLst>
          </p:cNvPr>
          <p:cNvGraphicFramePr>
            <a:graphicFrameLocks noGrp="1"/>
          </p:cNvGraphicFramePr>
          <p:nvPr>
            <p:ph type="tbl" sz="quarter" idx="13"/>
            <p:extLst>
              <p:ext uri="{D42A27DB-BD31-4B8C-83A1-F6EECF244321}">
                <p14:modId xmlns:p14="http://schemas.microsoft.com/office/powerpoint/2010/main" val="100153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17349879"/>
                    </a:ext>
                  </a:extLst>
                </a:gridCol>
                <a:gridCol w="987552">
                  <a:extLst>
                    <a:ext uri="{9D8B030D-6E8A-4147-A177-3AD203B41FA5}">
                      <a16:colId xmlns:a16="http://schemas.microsoft.com/office/drawing/2014/main" val="192882024"/>
                    </a:ext>
                  </a:extLst>
                </a:gridCol>
                <a:gridCol w="987552">
                  <a:extLst>
                    <a:ext uri="{9D8B030D-6E8A-4147-A177-3AD203B41FA5}">
                      <a16:colId xmlns:a16="http://schemas.microsoft.com/office/drawing/2014/main" val="43401293"/>
                    </a:ext>
                  </a:extLst>
                </a:gridCol>
                <a:gridCol w="987552">
                  <a:extLst>
                    <a:ext uri="{9D8B030D-6E8A-4147-A177-3AD203B41FA5}">
                      <a16:colId xmlns:a16="http://schemas.microsoft.com/office/drawing/2014/main" val="2550292028"/>
                    </a:ext>
                  </a:extLst>
                </a:gridCol>
                <a:gridCol w="987552">
                  <a:extLst>
                    <a:ext uri="{9D8B030D-6E8A-4147-A177-3AD203B41FA5}">
                      <a16:colId xmlns:a16="http://schemas.microsoft.com/office/drawing/2014/main" val="1055452899"/>
                    </a:ext>
                  </a:extLst>
                </a:gridCol>
                <a:gridCol w="987552">
                  <a:extLst>
                    <a:ext uri="{9D8B030D-6E8A-4147-A177-3AD203B41FA5}">
                      <a16:colId xmlns:a16="http://schemas.microsoft.com/office/drawing/2014/main" val="3900168463"/>
                    </a:ext>
                  </a:extLst>
                </a:gridCol>
                <a:gridCol w="987552">
                  <a:extLst>
                    <a:ext uri="{9D8B030D-6E8A-4147-A177-3AD203B41FA5}">
                      <a16:colId xmlns:a16="http://schemas.microsoft.com/office/drawing/2014/main" val="1994939144"/>
                    </a:ext>
                  </a:extLst>
                </a:gridCol>
                <a:gridCol w="987552">
                  <a:extLst>
                    <a:ext uri="{9D8B030D-6E8A-4147-A177-3AD203B41FA5}">
                      <a16:colId xmlns:a16="http://schemas.microsoft.com/office/drawing/2014/main" val="130242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28 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extLst>
                  <a:ext uri="{0D108BD9-81ED-4DB2-BD59-A6C34878D82A}">
                    <a16:rowId xmlns:a16="http://schemas.microsoft.com/office/drawing/2014/main" val="349879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quer_vom_br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39128</a:t>
                      </a:r>
                    </a:p>
                  </a:txBody>
                  <a:tcPr/>
                </a:tc>
                <a:extLst>
                  <a:ext uri="{0D108BD9-81ED-4DB2-BD59-A6C34878D82A}">
                    <a16:rowId xmlns:a16="http://schemas.microsoft.com/office/drawing/2014/main" val="2150543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weltspiegel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6291</a:t>
                      </a:r>
                    </a:p>
                  </a:txBody>
                  <a:tcPr/>
                </a:tc>
                <a:extLst>
                  <a:ext uri="{0D108BD9-81ED-4DB2-BD59-A6C34878D82A}">
                    <a16:rowId xmlns:a16="http://schemas.microsoft.com/office/drawing/2014/main" val="327404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ttt_titel_thesen_temperamente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a:t>
                      </a:r>
                    </a:p>
                  </a:txBody>
                  <a:tcPr/>
                </a:tc>
                <a:extLst>
                  <a:ext uri="{0D108BD9-81ED-4DB2-BD59-A6C34878D82A}">
                    <a16:rowId xmlns:a16="http://schemas.microsoft.com/office/drawing/2014/main" val="16586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21988</a:t>
                      </a:r>
                    </a:p>
                  </a:txBody>
                  <a:tcPr/>
                </a:tc>
                <a:extLst>
                  <a:ext uri="{0D108BD9-81ED-4DB2-BD59-A6C34878D82A}">
                    <a16:rowId xmlns:a16="http://schemas.microsoft.com/office/drawing/2014/main" val="46121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news_wg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13862</a:t>
                      </a:r>
                    </a:p>
                  </a:txBody>
                  <a:tcPr/>
                </a:tc>
                <a:extLst>
                  <a:ext uri="{0D108BD9-81ED-4DB2-BD59-A6C34878D82A}">
                    <a16:rowId xmlns:a16="http://schemas.microsoft.com/office/drawing/2014/main" val="1587481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pulsreportage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18779</a:t>
                      </a:r>
                    </a:p>
                  </a:txBody>
                  <a:tcPr/>
                </a:tc>
                <a:extLst>
                  <a:ext uri="{0D108BD9-81ED-4DB2-BD59-A6C34878D82A}">
                    <a16:rowId xmlns:a16="http://schemas.microsoft.com/office/drawing/2014/main" val="342445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3sat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extLst>
                  <a:ext uri="{0D108BD9-81ED-4DB2-BD59-A6C34878D82A}">
                    <a16:rowId xmlns:a16="http://schemas.microsoft.com/office/drawing/2014/main" val="317442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bayerischer_rundfunk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extLst>
                  <a:ext uri="{0D108BD9-81ED-4DB2-BD59-A6C34878D82A}">
                    <a16:rowId xmlns:a16="http://schemas.microsoft.com/office/drawing/2014/main" val="104179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a:t>
                      </a:r>
                    </a:p>
                  </a:txBody>
                  <a:tcPr/>
                </a:tc>
                <a:extLst>
                  <a:ext uri="{0D108BD9-81ED-4DB2-BD59-A6C34878D82A}">
                    <a16:rowId xmlns:a16="http://schemas.microsoft.com/office/drawing/2014/main" val="3474658369"/>
                  </a:ext>
                </a:extLst>
              </a:tr>
            </a:tbl>
          </a:graphicData>
        </a:graphic>
      </p:graphicFrame>
      <p:sp>
        <p:nvSpPr>
          <p:cNvPr id="4" name="Text Placeholder 3">
            <a:extLst>
              <a:ext uri="{FF2B5EF4-FFF2-40B4-BE49-F238E27FC236}">
                <a16:creationId xmlns:a16="http://schemas.microsoft.com/office/drawing/2014/main" id="{5B51FF0D-92B4-4D86-8630-EE4ED4A547F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742820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35997-08F6-4A83-81F2-0E05451D35B7}"/>
              </a:ext>
            </a:extLst>
          </p:cNvPr>
          <p:cNvSpPr>
            <a:spLocks noGrp="1"/>
          </p:cNvSpPr>
          <p:nvPr>
            <p:ph type="title"/>
          </p:nvPr>
        </p:nvSpPr>
        <p:spPr/>
        <p:txBody>
          <a:bodyPr/>
          <a:lstStyle/>
          <a:p>
            <a:r>
              <a:rPr lang="en-US"/>
              <a:t>Instagram BR-Instagram-Basic: Profil-Überblick (inkl. IGTV)_reels | BR Mefo + ARD - 2 of 3</a:t>
            </a:r>
          </a:p>
        </p:txBody>
      </p:sp>
      <p:graphicFrame>
        <p:nvGraphicFramePr>
          <p:cNvPr id="5" name="Table Placeholder 4">
            <a:extLst>
              <a:ext uri="{FF2B5EF4-FFF2-40B4-BE49-F238E27FC236}">
                <a16:creationId xmlns:a16="http://schemas.microsoft.com/office/drawing/2014/main" id="{CD5CCD7D-A052-46E3-8000-73DB743B9E69}"/>
              </a:ext>
            </a:extLst>
          </p:cNvPr>
          <p:cNvGraphicFramePr>
            <a:graphicFrameLocks noGrp="1"/>
          </p:cNvGraphicFramePr>
          <p:nvPr>
            <p:ph type="tbl" sz="quarter" idx="13"/>
            <p:extLst>
              <p:ext uri="{D42A27DB-BD31-4B8C-83A1-F6EECF244321}">
                <p14:modId xmlns:p14="http://schemas.microsoft.com/office/powerpoint/2010/main" val="2758369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69960391"/>
                    </a:ext>
                  </a:extLst>
                </a:gridCol>
                <a:gridCol w="987552">
                  <a:extLst>
                    <a:ext uri="{9D8B030D-6E8A-4147-A177-3AD203B41FA5}">
                      <a16:colId xmlns:a16="http://schemas.microsoft.com/office/drawing/2014/main" val="1335282612"/>
                    </a:ext>
                  </a:extLst>
                </a:gridCol>
                <a:gridCol w="987552">
                  <a:extLst>
                    <a:ext uri="{9D8B030D-6E8A-4147-A177-3AD203B41FA5}">
                      <a16:colId xmlns:a16="http://schemas.microsoft.com/office/drawing/2014/main" val="3192210535"/>
                    </a:ext>
                  </a:extLst>
                </a:gridCol>
                <a:gridCol w="987552">
                  <a:extLst>
                    <a:ext uri="{9D8B030D-6E8A-4147-A177-3AD203B41FA5}">
                      <a16:colId xmlns:a16="http://schemas.microsoft.com/office/drawing/2014/main" val="1670029582"/>
                    </a:ext>
                  </a:extLst>
                </a:gridCol>
                <a:gridCol w="987552">
                  <a:extLst>
                    <a:ext uri="{9D8B030D-6E8A-4147-A177-3AD203B41FA5}">
                      <a16:colId xmlns:a16="http://schemas.microsoft.com/office/drawing/2014/main" val="1587285476"/>
                    </a:ext>
                  </a:extLst>
                </a:gridCol>
                <a:gridCol w="987552">
                  <a:extLst>
                    <a:ext uri="{9D8B030D-6E8A-4147-A177-3AD203B41FA5}">
                      <a16:colId xmlns:a16="http://schemas.microsoft.com/office/drawing/2014/main" val="2937075753"/>
                    </a:ext>
                  </a:extLst>
                </a:gridCol>
                <a:gridCol w="987552">
                  <a:extLst>
                    <a:ext uri="{9D8B030D-6E8A-4147-A177-3AD203B41FA5}">
                      <a16:colId xmlns:a16="http://schemas.microsoft.com/office/drawing/2014/main" val="556060931"/>
                    </a:ext>
                  </a:extLst>
                </a:gridCol>
                <a:gridCol w="987552">
                  <a:extLst>
                    <a:ext uri="{9D8B030D-6E8A-4147-A177-3AD203B41FA5}">
                      <a16:colId xmlns:a16="http://schemas.microsoft.com/office/drawing/2014/main" val="171621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28 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extLst>
                  <a:ext uri="{0D108BD9-81ED-4DB2-BD59-A6C34878D82A}">
                    <a16:rowId xmlns:a16="http://schemas.microsoft.com/office/drawing/2014/main" val="128609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querbeet.br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310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diefrage_offiziell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a:t>
                      </a:r>
                    </a:p>
                  </a:txBody>
                  <a:tcPr/>
                </a:tc>
                <a:extLst>
                  <a:ext uri="{0D108BD9-81ED-4DB2-BD59-A6C34878D82A}">
                    <a16:rowId xmlns:a16="http://schemas.microsoft.com/office/drawing/2014/main" val="80889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frauen_geschichte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a:t>
                      </a:r>
                    </a:p>
                  </a:txBody>
                  <a:tcPr/>
                </a:tc>
                <a:extLst>
                  <a:ext uri="{0D108BD9-81ED-4DB2-BD59-A6C34878D82A}">
                    <a16:rowId xmlns:a16="http://schemas.microsoft.com/office/drawing/2014/main" val="359189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bayern_1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a:t>
                      </a:r>
                    </a:p>
                  </a:txBody>
                  <a:tcPr/>
                </a:tc>
                <a:extLst>
                  <a:ext uri="{0D108BD9-81ED-4DB2-BD59-A6C34878D82A}">
                    <a16:rowId xmlns:a16="http://schemas.microsoft.com/office/drawing/2014/main" val="354815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wirinbayern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extLst>
                  <a:ext uri="{0D108BD9-81ED-4DB2-BD59-A6C34878D82A}">
                    <a16:rowId xmlns:a16="http://schemas.microsoft.com/office/drawing/2014/main" val="218623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did.official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9549</a:t>
                      </a:r>
                    </a:p>
                  </a:txBody>
                  <a:tcPr/>
                </a:tc>
                <a:extLst>
                  <a:ext uri="{0D108BD9-81ED-4DB2-BD59-A6C34878D82A}">
                    <a16:rowId xmlns:a16="http://schemas.microsoft.com/office/drawing/2014/main" val="374614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br_franken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extLst>
                  <a:ext uri="{0D108BD9-81ED-4DB2-BD59-A6C34878D82A}">
                    <a16:rowId xmlns:a16="http://schemas.microsoft.com/office/drawing/2014/main" val="403038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gruenphase_podcast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extLst>
                  <a:ext uri="{0D108BD9-81ED-4DB2-BD59-A6C34878D82A}">
                    <a16:rowId xmlns:a16="http://schemas.microsoft.com/office/drawing/2014/main" val="417413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brsorchestra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extLst>
                  <a:ext uri="{0D108BD9-81ED-4DB2-BD59-A6C34878D82A}">
                    <a16:rowId xmlns:a16="http://schemas.microsoft.com/office/drawing/2014/main" val="202018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a:t>
                      </a:r>
                    </a:p>
                  </a:txBody>
                  <a:tcPr/>
                </a:tc>
                <a:extLst>
                  <a:ext uri="{0D108BD9-81ED-4DB2-BD59-A6C34878D82A}">
                    <a16:rowId xmlns:a16="http://schemas.microsoft.com/office/drawing/2014/main" val="2432414640"/>
                  </a:ext>
                </a:extLst>
              </a:tr>
            </a:tbl>
          </a:graphicData>
        </a:graphic>
      </p:graphicFrame>
      <p:sp>
        <p:nvSpPr>
          <p:cNvPr id="4" name="Text Placeholder 3">
            <a:extLst>
              <a:ext uri="{FF2B5EF4-FFF2-40B4-BE49-F238E27FC236}">
                <a16:creationId xmlns:a16="http://schemas.microsoft.com/office/drawing/2014/main" id="{647817D0-D13A-4C58-BC75-42AF8659BC6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23260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18089-AA20-40E4-BD44-E32140B64302}"/>
              </a:ext>
            </a:extLst>
          </p:cNvPr>
          <p:cNvSpPr>
            <a:spLocks noGrp="1"/>
          </p:cNvSpPr>
          <p:nvPr>
            <p:ph type="title"/>
          </p:nvPr>
        </p:nvSpPr>
        <p:spPr/>
        <p:txBody>
          <a:bodyPr/>
          <a:lstStyle/>
          <a:p>
            <a:r>
              <a:rPr lang="en-US"/>
              <a:t>Instagram BR-Instagram-Basic: Profil-Überblick (inkl. IGTV)_reels | BR Mefo + ARD - 3 of 3</a:t>
            </a:r>
          </a:p>
        </p:txBody>
      </p:sp>
      <p:graphicFrame>
        <p:nvGraphicFramePr>
          <p:cNvPr id="5" name="Table Placeholder 4">
            <a:extLst>
              <a:ext uri="{FF2B5EF4-FFF2-40B4-BE49-F238E27FC236}">
                <a16:creationId xmlns:a16="http://schemas.microsoft.com/office/drawing/2014/main" id="{9FECE599-83A7-4017-AF4B-3022180A9007}"/>
              </a:ext>
            </a:extLst>
          </p:cNvPr>
          <p:cNvGraphicFramePr>
            <a:graphicFrameLocks noGrp="1"/>
          </p:cNvGraphicFramePr>
          <p:nvPr>
            <p:ph type="tbl" sz="quarter" idx="13"/>
            <p:extLst>
              <p:ext uri="{D42A27DB-BD31-4B8C-83A1-F6EECF244321}">
                <p14:modId xmlns:p14="http://schemas.microsoft.com/office/powerpoint/2010/main" val="234508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64542778"/>
                    </a:ext>
                  </a:extLst>
                </a:gridCol>
                <a:gridCol w="987552">
                  <a:extLst>
                    <a:ext uri="{9D8B030D-6E8A-4147-A177-3AD203B41FA5}">
                      <a16:colId xmlns:a16="http://schemas.microsoft.com/office/drawing/2014/main" val="554466113"/>
                    </a:ext>
                  </a:extLst>
                </a:gridCol>
                <a:gridCol w="987552">
                  <a:extLst>
                    <a:ext uri="{9D8B030D-6E8A-4147-A177-3AD203B41FA5}">
                      <a16:colId xmlns:a16="http://schemas.microsoft.com/office/drawing/2014/main" val="1470427109"/>
                    </a:ext>
                  </a:extLst>
                </a:gridCol>
                <a:gridCol w="987552">
                  <a:extLst>
                    <a:ext uri="{9D8B030D-6E8A-4147-A177-3AD203B41FA5}">
                      <a16:colId xmlns:a16="http://schemas.microsoft.com/office/drawing/2014/main" val="3796517563"/>
                    </a:ext>
                  </a:extLst>
                </a:gridCol>
                <a:gridCol w="987552">
                  <a:extLst>
                    <a:ext uri="{9D8B030D-6E8A-4147-A177-3AD203B41FA5}">
                      <a16:colId xmlns:a16="http://schemas.microsoft.com/office/drawing/2014/main" val="3115353622"/>
                    </a:ext>
                  </a:extLst>
                </a:gridCol>
                <a:gridCol w="987552">
                  <a:extLst>
                    <a:ext uri="{9D8B030D-6E8A-4147-A177-3AD203B41FA5}">
                      <a16:colId xmlns:a16="http://schemas.microsoft.com/office/drawing/2014/main" val="1380505056"/>
                    </a:ext>
                  </a:extLst>
                </a:gridCol>
                <a:gridCol w="987552">
                  <a:extLst>
                    <a:ext uri="{9D8B030D-6E8A-4147-A177-3AD203B41FA5}">
                      <a16:colId xmlns:a16="http://schemas.microsoft.com/office/drawing/2014/main" val="1090327995"/>
                    </a:ext>
                  </a:extLst>
                </a:gridCol>
                <a:gridCol w="987552">
                  <a:extLst>
                    <a:ext uri="{9D8B030D-6E8A-4147-A177-3AD203B41FA5}">
                      <a16:colId xmlns:a16="http://schemas.microsoft.com/office/drawing/2014/main" val="289054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Zuwachs Follower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28 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Anzahl Story-Element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Reichweite der Story-Elemente</a:t>
                      </a:r>
                    </a:p>
                  </a:txBody>
                  <a:tcPr/>
                </a:tc>
                <a:extLst>
                  <a:ext uri="{0D108BD9-81ED-4DB2-BD59-A6C34878D82A}">
                    <a16:rowId xmlns:a16="http://schemas.microsoft.com/office/drawing/2014/main" val="188090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br24wintersport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8231</a:t>
                      </a:r>
                    </a:p>
                  </a:txBody>
                  <a:tcPr/>
                </a:tc>
                <a:extLst>
                  <a:ext uri="{0D108BD9-81ED-4DB2-BD59-A6C34878D82A}">
                    <a16:rowId xmlns:a16="http://schemas.microsoft.com/office/drawing/2014/main" val="226483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eltern.ohne.filter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extLst>
                  <a:ext uri="{0D108BD9-81ED-4DB2-BD59-A6C34878D82A}">
                    <a16:rowId xmlns:a16="http://schemas.microsoft.com/office/drawing/2014/main" val="253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workin_germany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extLst>
                  <a:ext uri="{0D108BD9-81ED-4DB2-BD59-A6C34878D82A}">
                    <a16:rowId xmlns:a16="http://schemas.microsoft.com/office/drawing/2014/main" val="1661024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bayern2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extLst>
                  <a:ext uri="{0D108BD9-81ED-4DB2-BD59-A6C34878D82A}">
                    <a16:rowId xmlns:a16="http://schemas.microsoft.com/office/drawing/2014/main" val="149271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extLst>
                  <a:ext uri="{0D108BD9-81ED-4DB2-BD59-A6C34878D82A}">
                    <a16:rowId xmlns:a16="http://schemas.microsoft.com/office/drawing/2014/main" val="526997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pulsopenair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16606414"/>
                  </a:ext>
                </a:extLst>
              </a:tr>
            </a:tbl>
          </a:graphicData>
        </a:graphic>
      </p:graphicFrame>
      <p:sp>
        <p:nvSpPr>
          <p:cNvPr id="4" name="Text Placeholder 3">
            <a:extLst>
              <a:ext uri="{FF2B5EF4-FFF2-40B4-BE49-F238E27FC236}">
                <a16:creationId xmlns:a16="http://schemas.microsoft.com/office/drawing/2014/main" id="{C102B015-77B5-4479-BDD3-9E0F1D93E5C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700694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08D3D-BDC4-4845-9F22-01D7FDF2830D}"/>
              </a:ext>
            </a:extLst>
          </p:cNvPr>
          <p:cNvSpPr>
            <a:spLocks noGrp="1"/>
          </p:cNvSpPr>
          <p:nvPr>
            <p:ph type="title"/>
          </p:nvPr>
        </p:nvSpPr>
        <p:spPr/>
        <p:txBody>
          <a:bodyPr/>
          <a:lstStyle/>
          <a:p>
            <a:r>
              <a:rPr lang="en-US"/>
              <a:t>Instagram Hitliste nach Interaktionen inkl. IGTV | BR Social Media - 1 of 2</a:t>
            </a:r>
          </a:p>
        </p:txBody>
      </p:sp>
      <p:graphicFrame>
        <p:nvGraphicFramePr>
          <p:cNvPr id="5" name="Table Placeholder 4">
            <a:extLst>
              <a:ext uri="{FF2B5EF4-FFF2-40B4-BE49-F238E27FC236}">
                <a16:creationId xmlns:a16="http://schemas.microsoft.com/office/drawing/2014/main" id="{7C3B728B-002A-492A-AEB0-3E234955D48A}"/>
              </a:ext>
            </a:extLst>
          </p:cNvPr>
          <p:cNvGraphicFramePr>
            <a:graphicFrameLocks noGrp="1"/>
          </p:cNvGraphicFramePr>
          <p:nvPr>
            <p:ph type="tbl" sz="quarter" idx="13"/>
            <p:extLst>
              <p:ext uri="{D42A27DB-BD31-4B8C-83A1-F6EECF244321}">
                <p14:modId xmlns:p14="http://schemas.microsoft.com/office/powerpoint/2010/main" val="181963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0055042"/>
                    </a:ext>
                  </a:extLst>
                </a:gridCol>
                <a:gridCol w="1316736">
                  <a:extLst>
                    <a:ext uri="{9D8B030D-6E8A-4147-A177-3AD203B41FA5}">
                      <a16:colId xmlns:a16="http://schemas.microsoft.com/office/drawing/2014/main" val="2302847690"/>
                    </a:ext>
                  </a:extLst>
                </a:gridCol>
                <a:gridCol w="1316736">
                  <a:extLst>
                    <a:ext uri="{9D8B030D-6E8A-4147-A177-3AD203B41FA5}">
                      <a16:colId xmlns:a16="http://schemas.microsoft.com/office/drawing/2014/main" val="248897980"/>
                    </a:ext>
                  </a:extLst>
                </a:gridCol>
                <a:gridCol w="1316736">
                  <a:extLst>
                    <a:ext uri="{9D8B030D-6E8A-4147-A177-3AD203B41FA5}">
                      <a16:colId xmlns:a16="http://schemas.microsoft.com/office/drawing/2014/main" val="622805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9655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br24 - 2022-09-16 07:32:26</a:t>
                      </a:r>
                      <a:r>
                        <a:rPr kumimoji="0" lang="de-DE" sz="1000" b="0" i="0" u="none" strike="noStrike" kern="1200" cap="none" spc="0" normalizeH="0" baseline="0" noProof="0">
                          <a:ln>
                            <a:noFill/>
                          </a:ln>
                          <a:solidFill>
                            <a:prstClr val="black"/>
                          </a:solidFill>
                          <a:effectLst/>
                          <a:uLnTx/>
                          <a:uFillTx/>
                          <a:latin typeface="+mn-lt"/>
                          <a:ea typeface="+mn-ea"/>
                          <a:cs typeface="+mn-cs"/>
                        </a:rPr>
                        <a:t>
 Damit sich Mädchen und Frauen auf dem Oktoberfest sicher fühlen, gibt es auch 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308441</a:t>
                      </a:r>
                    </a:p>
                  </a:txBody>
                  <a:tcPr/>
                </a:tc>
                <a:extLst>
                  <a:ext uri="{0D108BD9-81ED-4DB2-BD59-A6C34878D82A}">
                    <a16:rowId xmlns:a16="http://schemas.microsoft.com/office/drawing/2014/main" val="180335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bayern2 - 2022-09-15 17:30:09</a:t>
                      </a:r>
                      <a:r>
                        <a:rPr kumimoji="0" lang="de-DE" sz="1000" b="0" i="0" u="none" strike="noStrike" kern="1200" cap="none" spc="0" normalizeH="0" baseline="0" noProof="0">
                          <a:ln>
                            <a:noFill/>
                          </a:ln>
                          <a:solidFill>
                            <a:prstClr val="black"/>
                          </a:solidFill>
                          <a:effectLst/>
                          <a:uLnTx/>
                          <a:uFillTx/>
                          <a:latin typeface="+mn-lt"/>
                          <a:ea typeface="+mn-ea"/>
                          <a:cs typeface="+mn-cs"/>
                        </a:rPr>
                        <a:t>
 Obwohl Fredl Fesl wegen seiner Parkinsonerkrankung schon lang nicht mehr auftre...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937567</a:t>
                      </a:r>
                    </a:p>
                  </a:txBody>
                  <a:tcPr/>
                </a:tc>
                <a:extLst>
                  <a:ext uri="{0D108BD9-81ED-4DB2-BD59-A6C34878D82A}">
                    <a16:rowId xmlns:a16="http://schemas.microsoft.com/office/drawing/2014/main" val="73363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- 2022-09-29 12:42:25</a:t>
                      </a:r>
                      <a:r>
                        <a:rPr kumimoji="0" lang="de-DE" sz="1000" b="0" i="0" u="none" strike="noStrike" kern="1200" cap="none" spc="0" normalizeH="0" baseline="0" noProof="0">
                          <a:ln>
                            <a:noFill/>
                          </a:ln>
                          <a:solidFill>
                            <a:prstClr val="black"/>
                          </a:solidFill>
                          <a:effectLst/>
                          <a:uLnTx/>
                          <a:uFillTx/>
                          <a:latin typeface="+mn-lt"/>
                          <a:ea typeface="+mn-ea"/>
                          <a:cs typeface="+mn-cs"/>
                        </a:rPr>
                        <a:t>
 Im August berichteten internationale Medien: Große Mengen russischen Gases wurd...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299673</a:t>
                      </a:r>
                    </a:p>
                  </a:txBody>
                  <a:tcPr/>
                </a:tc>
                <a:extLst>
                  <a:ext uri="{0D108BD9-81ED-4DB2-BD59-A6C34878D82A}">
                    <a16:rowId xmlns:a16="http://schemas.microsoft.com/office/drawing/2014/main" val="219371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bayern2 - 2022-09-27 11:12:31</a:t>
                      </a:r>
                      <a:r>
                        <a:rPr kumimoji="0" lang="de-DE" sz="1000" b="0" i="0" u="none" strike="noStrike" kern="1200" cap="none" spc="0" normalizeH="0" baseline="0" noProof="0">
                          <a:ln>
                            <a:noFill/>
                          </a:ln>
                          <a:solidFill>
                            <a:prstClr val="black"/>
                          </a:solidFill>
                          <a:effectLst/>
                          <a:uLnTx/>
                          <a:uFillTx/>
                          <a:latin typeface="+mn-lt"/>
                          <a:ea typeface="+mn-ea"/>
                          <a:cs typeface="+mn-cs"/>
                        </a:rPr>
                        <a:t>
 Fredl Fesl ist einer der ganz Großen der bayerischen Kleinkunstszene. Da hat 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606029</a:t>
                      </a:r>
                    </a:p>
                  </a:txBody>
                  <a:tcPr/>
                </a:tc>
                <a:extLst>
                  <a:ext uri="{0D108BD9-81ED-4DB2-BD59-A6C34878D82A}">
                    <a16:rowId xmlns:a16="http://schemas.microsoft.com/office/drawing/2014/main" val="18350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- 2022-09-12 11:52:59</a:t>
                      </a:r>
                      <a:r>
                        <a:rPr kumimoji="0" lang="de-DE" sz="1000" b="0" i="0" u="none" strike="noStrike" kern="1200" cap="none" spc="0" normalizeH="0" baseline="0" noProof="0">
                          <a:ln>
                            <a:noFill/>
                          </a:ln>
                          <a:solidFill>
                            <a:prstClr val="black"/>
                          </a:solidFill>
                          <a:effectLst/>
                          <a:uLnTx/>
                          <a:uFillTx/>
                          <a:latin typeface="+mn-lt"/>
                          <a:ea typeface="+mn-ea"/>
                          <a:cs typeface="+mn-cs"/>
                        </a:rPr>
                        <a:t>
 Gott mit Dir, Du Land der Freiheit... Oder so...
#bayern #söder #freiheit #gen...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214211</a:t>
                      </a:r>
                    </a:p>
                  </a:txBody>
                  <a:tcPr/>
                </a:tc>
                <a:extLst>
                  <a:ext uri="{0D108BD9-81ED-4DB2-BD59-A6C34878D82A}">
                    <a16:rowId xmlns:a16="http://schemas.microsoft.com/office/drawing/2014/main" val="89381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- 2022-09-05 14:04:17</a:t>
                      </a:r>
                      <a:r>
                        <a:rPr kumimoji="0" lang="de-DE" sz="1000" b="0" i="0" u="none" strike="noStrike" kern="1200" cap="none" spc="0" normalizeH="0" baseline="0" noProof="0">
                          <a:ln>
                            <a:noFill/>
                          </a:ln>
                          <a:solidFill>
                            <a:prstClr val="black"/>
                          </a:solidFill>
                          <a:effectLst/>
                          <a:uLnTx/>
                          <a:uFillTx/>
                          <a:latin typeface="+mn-lt"/>
                          <a:ea typeface="+mn-ea"/>
                          <a:cs typeface="+mn-cs"/>
                        </a:rPr>
                        <a:t>
 Schade, dass wir diesen Beitrag aus aktuellem Anlass noch einmal posten müssen....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197157</a:t>
                      </a:r>
                    </a:p>
                  </a:txBody>
                  <a:tcPr/>
                </a:tc>
                <a:extLst>
                  <a:ext uri="{0D108BD9-81ED-4DB2-BD59-A6C34878D82A}">
                    <a16:rowId xmlns:a16="http://schemas.microsoft.com/office/drawing/2014/main" val="62107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frauen_geschichte - 2022-09-13 07:00:25</a:t>
                      </a:r>
                      <a:r>
                        <a:rPr kumimoji="0" lang="de-DE" sz="1000" b="0" i="0" u="none" strike="noStrike" kern="1200" cap="none" spc="0" normalizeH="0" baseline="0" noProof="0">
                          <a:ln>
                            <a:noFill/>
                          </a:ln>
                          <a:solidFill>
                            <a:prstClr val="black"/>
                          </a:solidFill>
                          <a:effectLst/>
                          <a:uLnTx/>
                          <a:uFillTx/>
                          <a:latin typeface="+mn-lt"/>
                          <a:ea typeface="+mn-ea"/>
                          <a:cs typeface="+mn-cs"/>
                        </a:rPr>
                        <a:t>
 IHR FIEL ETWAS AUF💡, was alle anderen übersehen hatten. So entdeckte die akribi...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1621497</a:t>
                      </a:r>
                    </a:p>
                  </a:txBody>
                  <a:tcPr/>
                </a:tc>
                <a:extLst>
                  <a:ext uri="{0D108BD9-81ED-4DB2-BD59-A6C34878D82A}">
                    <a16:rowId xmlns:a16="http://schemas.microsoft.com/office/drawing/2014/main" val="937718131"/>
                  </a:ext>
                </a:extLst>
              </a:tr>
            </a:tbl>
          </a:graphicData>
        </a:graphic>
      </p:graphicFrame>
      <p:sp>
        <p:nvSpPr>
          <p:cNvPr id="4" name="Text Placeholder 3">
            <a:extLst>
              <a:ext uri="{FF2B5EF4-FFF2-40B4-BE49-F238E27FC236}">
                <a16:creationId xmlns:a16="http://schemas.microsoft.com/office/drawing/2014/main" id="{0290A686-E26C-4B55-9E33-353C214CA42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197628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ACE0-3DA8-4811-B698-0D185872D356}"/>
              </a:ext>
            </a:extLst>
          </p:cNvPr>
          <p:cNvSpPr>
            <a:spLocks noGrp="1"/>
          </p:cNvSpPr>
          <p:nvPr>
            <p:ph type="title"/>
          </p:nvPr>
        </p:nvSpPr>
        <p:spPr/>
        <p:txBody>
          <a:bodyPr/>
          <a:lstStyle/>
          <a:p>
            <a:r>
              <a:rPr lang="en-US"/>
              <a:t>Instagram Hitliste nach Interaktionen inkl. IGTV | BR Social Media - 2 of 2</a:t>
            </a:r>
          </a:p>
        </p:txBody>
      </p:sp>
      <p:graphicFrame>
        <p:nvGraphicFramePr>
          <p:cNvPr id="5" name="Table Placeholder 4">
            <a:extLst>
              <a:ext uri="{FF2B5EF4-FFF2-40B4-BE49-F238E27FC236}">
                <a16:creationId xmlns:a16="http://schemas.microsoft.com/office/drawing/2014/main" id="{FE094889-A354-4FFD-B9B6-8441BE1F6432}"/>
              </a:ext>
            </a:extLst>
          </p:cNvPr>
          <p:cNvGraphicFramePr>
            <a:graphicFrameLocks noGrp="1"/>
          </p:cNvGraphicFramePr>
          <p:nvPr>
            <p:ph type="tbl" sz="quarter" idx="13"/>
            <p:extLst>
              <p:ext uri="{D42A27DB-BD31-4B8C-83A1-F6EECF244321}">
                <p14:modId xmlns:p14="http://schemas.microsoft.com/office/powerpoint/2010/main" val="1500530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8114186"/>
                    </a:ext>
                  </a:extLst>
                </a:gridCol>
                <a:gridCol w="1316736">
                  <a:extLst>
                    <a:ext uri="{9D8B030D-6E8A-4147-A177-3AD203B41FA5}">
                      <a16:colId xmlns:a16="http://schemas.microsoft.com/office/drawing/2014/main" val="23160923"/>
                    </a:ext>
                  </a:extLst>
                </a:gridCol>
                <a:gridCol w="1316736">
                  <a:extLst>
                    <a:ext uri="{9D8B030D-6E8A-4147-A177-3AD203B41FA5}">
                      <a16:colId xmlns:a16="http://schemas.microsoft.com/office/drawing/2014/main" val="2971350076"/>
                    </a:ext>
                  </a:extLst>
                </a:gridCol>
                <a:gridCol w="1316736">
                  <a:extLst>
                    <a:ext uri="{9D8B030D-6E8A-4147-A177-3AD203B41FA5}">
                      <a16:colId xmlns:a16="http://schemas.microsoft.com/office/drawing/2014/main" val="203292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(Insights)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068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- 2022-09-13 09:01:37</a:t>
                      </a:r>
                      <a:r>
                        <a:rPr kumimoji="0" lang="de-DE" sz="1000" b="0" i="0" u="none" strike="noStrike" kern="1200" cap="none" spc="0" normalizeH="0" baseline="0" noProof="0">
                          <a:ln>
                            <a:noFill/>
                          </a:ln>
                          <a:solidFill>
                            <a:prstClr val="black"/>
                          </a:solidFill>
                          <a:effectLst/>
                          <a:uLnTx/>
                          <a:uFillTx/>
                          <a:latin typeface="+mn-lt"/>
                          <a:ea typeface="+mn-ea"/>
                          <a:cs typeface="+mn-cs"/>
                        </a:rPr>
                        <a:t>
 Heute beginnt das neue Schuljahr in Bayern und viele fragen sich: Wie kommt mei...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260251</a:t>
                      </a:r>
                    </a:p>
                  </a:txBody>
                  <a:tcPr/>
                </a:tc>
                <a:extLst>
                  <a:ext uri="{0D108BD9-81ED-4DB2-BD59-A6C34878D82A}">
                    <a16:rowId xmlns:a16="http://schemas.microsoft.com/office/drawing/2014/main" val="286039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dein_puls - 2022-09-26 15:44:00</a:t>
                      </a:r>
                      <a:r>
                        <a:rPr kumimoji="0" lang="de-DE" sz="1000" b="0" i="0" u="none" strike="noStrike" kern="1200" cap="none" spc="0" normalizeH="0" baseline="0" noProof="0">
                          <a:ln>
                            <a:noFill/>
                          </a:ln>
                          <a:solidFill>
                            <a:prstClr val="black"/>
                          </a:solidFill>
                          <a:effectLst/>
                          <a:uLnTx/>
                          <a:uFillTx/>
                          <a:latin typeface="+mn-lt"/>
                          <a:ea typeface="+mn-ea"/>
                          <a:cs typeface="+mn-cs"/>
                        </a:rPr>
                        <a:t>
 Autsch.
🙃
Wir haben Ari und Kevin gefragt: Er ist eine 10, aber findet Haushalt...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820196</a:t>
                      </a:r>
                    </a:p>
                  </a:txBody>
                  <a:tcPr/>
                </a:tc>
                <a:extLst>
                  <a:ext uri="{0D108BD9-81ED-4DB2-BD59-A6C34878D82A}">
                    <a16:rowId xmlns:a16="http://schemas.microsoft.com/office/drawing/2014/main" val="397542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quer_vom_br - 2022-09-01 13:53:42</a:t>
                      </a:r>
                      <a:r>
                        <a:rPr kumimoji="0" lang="de-DE" sz="1000" b="0" i="0" u="none" strike="noStrike" kern="1200" cap="none" spc="0" normalizeH="0" baseline="0" noProof="0">
                          <a:ln>
                            <a:noFill/>
                          </a:ln>
                          <a:solidFill>
                            <a:prstClr val="black"/>
                          </a:solidFill>
                          <a:effectLst/>
                          <a:uLnTx/>
                          <a:uFillTx/>
                          <a:latin typeface="+mn-lt"/>
                          <a:ea typeface="+mn-ea"/>
                          <a:cs typeface="+mn-cs"/>
                        </a:rPr>
                        <a:t>
 Die hohen Energiepreise belasten viele Haushalte und Gemeinden gerade sehr. Doc...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172761</a:t>
                      </a:r>
                    </a:p>
                  </a:txBody>
                  <a:tcPr/>
                </a:tc>
                <a:extLst>
                  <a:ext uri="{0D108BD9-81ED-4DB2-BD59-A6C34878D82A}">
                    <a16:rowId xmlns:a16="http://schemas.microsoft.com/office/drawing/2014/main" val="3772653734"/>
                  </a:ext>
                </a:extLst>
              </a:tr>
            </a:tbl>
          </a:graphicData>
        </a:graphic>
      </p:graphicFrame>
      <p:sp>
        <p:nvSpPr>
          <p:cNvPr id="4" name="Text Placeholder 3">
            <a:extLst>
              <a:ext uri="{FF2B5EF4-FFF2-40B4-BE49-F238E27FC236}">
                <a16:creationId xmlns:a16="http://schemas.microsoft.com/office/drawing/2014/main" id="{9BFA0291-EC62-4C29-BEB8-7FAC2FEE393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634181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3A6E-A7B9-423B-B85E-A652FF04FD76}"/>
              </a:ext>
            </a:extLst>
          </p:cNvPr>
          <p:cNvSpPr>
            <a:spLocks noGrp="1"/>
          </p:cNvSpPr>
          <p:nvPr>
            <p:ph type="title"/>
          </p:nvPr>
        </p:nvSpPr>
        <p:spPr/>
        <p:txBody>
          <a:bodyPr/>
          <a:lstStyle/>
          <a:p>
            <a:r>
              <a:rPr lang="en-US"/>
              <a:t>Twitter Twitter: für Excel-Export | BR Mefo + ARD</a:t>
            </a:r>
          </a:p>
        </p:txBody>
      </p:sp>
      <p:graphicFrame>
        <p:nvGraphicFramePr>
          <p:cNvPr id="5" name="Table Placeholder 4">
            <a:extLst>
              <a:ext uri="{FF2B5EF4-FFF2-40B4-BE49-F238E27FC236}">
                <a16:creationId xmlns:a16="http://schemas.microsoft.com/office/drawing/2014/main" id="{95724D29-CD84-42DE-AF44-80EF57A14D12}"/>
              </a:ext>
            </a:extLst>
          </p:cNvPr>
          <p:cNvGraphicFramePr>
            <a:graphicFrameLocks noGrp="1"/>
          </p:cNvGraphicFramePr>
          <p:nvPr>
            <p:ph type="tbl" sz="quarter" idx="13"/>
            <p:extLst>
              <p:ext uri="{D42A27DB-BD31-4B8C-83A1-F6EECF244321}">
                <p14:modId xmlns:p14="http://schemas.microsoft.com/office/powerpoint/2010/main" val="43589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584715941"/>
                    </a:ext>
                  </a:extLst>
                </a:gridCol>
                <a:gridCol w="987552">
                  <a:extLst>
                    <a:ext uri="{9D8B030D-6E8A-4147-A177-3AD203B41FA5}">
                      <a16:colId xmlns:a16="http://schemas.microsoft.com/office/drawing/2014/main" val="553664733"/>
                    </a:ext>
                  </a:extLst>
                </a:gridCol>
                <a:gridCol w="987552">
                  <a:extLst>
                    <a:ext uri="{9D8B030D-6E8A-4147-A177-3AD203B41FA5}">
                      <a16:colId xmlns:a16="http://schemas.microsoft.com/office/drawing/2014/main" val="4157145184"/>
                    </a:ext>
                  </a:extLst>
                </a:gridCol>
                <a:gridCol w="987552">
                  <a:extLst>
                    <a:ext uri="{9D8B030D-6E8A-4147-A177-3AD203B41FA5}">
                      <a16:colId xmlns:a16="http://schemas.microsoft.com/office/drawing/2014/main" val="1348308106"/>
                    </a:ext>
                  </a:extLst>
                </a:gridCol>
                <a:gridCol w="987552">
                  <a:extLst>
                    <a:ext uri="{9D8B030D-6E8A-4147-A177-3AD203B41FA5}">
                      <a16:colId xmlns:a16="http://schemas.microsoft.com/office/drawing/2014/main" val="2366523754"/>
                    </a:ext>
                  </a:extLst>
                </a:gridCol>
              </a:tblGrid>
              <a:tr h="370840">
                <a:tc>
                  <a:txBody>
                    <a:bodyPr/>
                    <a:lstStyle/>
                    <a:p>
                      <a:r>
                        <a:rPr lang="en-US" sz="1000"/>
                        <a:t>Name</a:t>
                      </a:r>
                    </a:p>
                  </a:txBody>
                  <a:tcPr/>
                </a:tc>
                <a:tc>
                  <a:txBody>
                    <a:bodyPr/>
                    <a:lstStyle/>
                    <a:p>
                      <a:r>
                        <a:rPr lang="en-US" sz="1000"/>
                        <a:t>Follower</a:t>
                      </a:r>
                    </a:p>
                  </a:txBody>
                  <a:tcPr/>
                </a:tc>
                <a:tc>
                  <a:txBody>
                    <a:bodyPr/>
                    <a:lstStyle/>
                    <a:p>
                      <a:r>
                        <a:rPr lang="en-US" sz="1000"/>
                        <a:t>Zuwachs Follower</a:t>
                      </a:r>
                    </a:p>
                  </a:txBody>
                  <a:tcPr/>
                </a:tc>
                <a:tc>
                  <a:txBody>
                    <a:bodyPr/>
                    <a:lstStyle/>
                    <a:p>
                      <a:r>
                        <a:rPr lang="en-US" sz="1000"/>
                        <a:t>Own Tweets</a:t>
                      </a:r>
                    </a:p>
                  </a:txBody>
                  <a:tcPr/>
                </a:tc>
                <a:tc>
                  <a:txBody>
                    <a:bodyPr/>
                    <a:lstStyle/>
                    <a:p>
                      <a:r>
                        <a:rPr lang="en-US" sz="1000"/>
                        <a:t>Interaktionen (on OT)</a:t>
                      </a:r>
                    </a:p>
                  </a:txBody>
                  <a:tcPr/>
                </a:tc>
                <a:extLst>
                  <a:ext uri="{0D108BD9-81ED-4DB2-BD59-A6C34878D82A}">
                    <a16:rowId xmlns:a16="http://schemas.microsoft.com/office/drawing/2014/main" val="1474795961"/>
                  </a:ext>
                </a:extLst>
              </a:tr>
              <a:tr h="370840">
                <a:tc>
                  <a:txBody>
                    <a:bodyPr/>
                    <a:lstStyle/>
                    <a:p>
                      <a:r>
                        <a:rPr lang="en-US" sz="1000"/>
                        <a:t>@br_next</a:t>
                      </a:r>
                    </a:p>
                  </a:txBody>
                  <a:tcPr/>
                </a:tc>
                <a:tc>
                  <a:txBody>
                    <a:bodyPr/>
                    <a:lstStyle/>
                    <a:p>
                      <a:r>
                        <a:rPr lang="en-US" sz="1000"/>
                        <a:t>762</a:t>
                      </a:r>
                    </a:p>
                  </a:txBody>
                  <a:tcPr/>
                </a:tc>
                <a:tc>
                  <a:txBody>
                    <a:bodyPr/>
                    <a:lstStyle/>
                    <a:p>
                      <a:r>
                        <a:rPr lang="en-US" sz="1000"/>
                        <a:t>1</a:t>
                      </a:r>
                    </a:p>
                  </a:txBody>
                  <a:tcPr/>
                </a:tc>
                <a:tc>
                  <a:txBody>
                    <a:bodyPr/>
                    <a:lstStyle/>
                    <a:p>
                      <a:r>
                        <a:rPr lang="en-US" sz="1000"/>
                        <a:t>1</a:t>
                      </a:r>
                    </a:p>
                  </a:txBody>
                  <a:tcPr/>
                </a:tc>
                <a:tc>
                  <a:txBody>
                    <a:bodyPr/>
                    <a:lstStyle/>
                    <a:p>
                      <a:r>
                        <a:rPr lang="en-US" sz="1000"/>
                        <a:t>10</a:t>
                      </a:r>
                    </a:p>
                  </a:txBody>
                  <a:tcPr/>
                </a:tc>
                <a:extLst>
                  <a:ext uri="{0D108BD9-81ED-4DB2-BD59-A6C34878D82A}">
                    <a16:rowId xmlns:a16="http://schemas.microsoft.com/office/drawing/2014/main" val="2537794943"/>
                  </a:ext>
                </a:extLst>
              </a:tr>
              <a:tr h="370840">
                <a:tc>
                  <a:txBody>
                    <a:bodyPr/>
                    <a:lstStyle/>
                    <a:p>
                      <a:r>
                        <a:rPr lang="en-US" sz="1000"/>
                        <a:t>@ARD_competition</a:t>
                      </a:r>
                    </a:p>
                  </a:txBody>
                  <a:tcPr/>
                </a:tc>
                <a:tc>
                  <a:txBody>
                    <a:bodyPr/>
                    <a:lstStyle/>
                    <a:p>
                      <a:r>
                        <a:rPr lang="en-US" sz="1000"/>
                        <a:t>1406</a:t>
                      </a:r>
                    </a:p>
                  </a:txBody>
                  <a:tcPr/>
                </a:tc>
                <a:tc>
                  <a:txBody>
                    <a:bodyPr/>
                    <a:lstStyle/>
                    <a:p>
                      <a:r>
                        <a:rPr lang="en-US" sz="1000"/>
                        <a:t>27</a:t>
                      </a:r>
                    </a:p>
                  </a:txBody>
                  <a:tcPr/>
                </a:tc>
                <a:tc>
                  <a:txBody>
                    <a:bodyPr/>
                    <a:lstStyle/>
                    <a:p>
                      <a:r>
                        <a:rPr lang="en-US" sz="1000"/>
                        <a:t>15</a:t>
                      </a:r>
                    </a:p>
                  </a:txBody>
                  <a:tcPr/>
                </a:tc>
                <a:tc>
                  <a:txBody>
                    <a:bodyPr/>
                    <a:lstStyle/>
                    <a:p>
                      <a:r>
                        <a:rPr lang="en-US" sz="1000"/>
                        <a:t>98</a:t>
                      </a:r>
                    </a:p>
                  </a:txBody>
                  <a:tcPr/>
                </a:tc>
                <a:extLst>
                  <a:ext uri="{0D108BD9-81ED-4DB2-BD59-A6C34878D82A}">
                    <a16:rowId xmlns:a16="http://schemas.microsoft.com/office/drawing/2014/main" val="3170929265"/>
                  </a:ext>
                </a:extLst>
              </a:tr>
              <a:tr h="370840">
                <a:tc>
                  <a:txBody>
                    <a:bodyPr/>
                    <a:lstStyle/>
                    <a:p>
                      <a:r>
                        <a:rPr lang="en-US" sz="1000"/>
                        <a:t>@BRSO</a:t>
                      </a:r>
                    </a:p>
                  </a:txBody>
                  <a:tcPr/>
                </a:tc>
                <a:tc>
                  <a:txBody>
                    <a:bodyPr/>
                    <a:lstStyle/>
                    <a:p>
                      <a:r>
                        <a:rPr lang="en-US" sz="1000"/>
                        <a:t>7954</a:t>
                      </a:r>
                    </a:p>
                  </a:txBody>
                  <a:tcPr/>
                </a:tc>
                <a:tc>
                  <a:txBody>
                    <a:bodyPr/>
                    <a:lstStyle/>
                    <a:p>
                      <a:r>
                        <a:rPr lang="en-US" sz="1000"/>
                        <a:t>19</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1995236281"/>
                  </a:ext>
                </a:extLst>
              </a:tr>
              <a:tr h="370840">
                <a:tc>
                  <a:txBody>
                    <a:bodyPr/>
                    <a:lstStyle/>
                    <a:p>
                      <a:r>
                        <a:rPr lang="en-US" sz="1000"/>
                        <a:t>@bayern2</a:t>
                      </a:r>
                    </a:p>
                  </a:txBody>
                  <a:tcPr/>
                </a:tc>
                <a:tc>
                  <a:txBody>
                    <a:bodyPr/>
                    <a:lstStyle/>
                    <a:p>
                      <a:r>
                        <a:rPr lang="en-US" sz="1000"/>
                        <a:t>10244</a:t>
                      </a:r>
                    </a:p>
                  </a:txBody>
                  <a:tcPr/>
                </a:tc>
                <a:tc>
                  <a:txBody>
                    <a:bodyPr/>
                    <a:lstStyle/>
                    <a:p>
                      <a:r>
                        <a:rPr lang="en-US" sz="1000"/>
                        <a:t>17</a:t>
                      </a:r>
                    </a:p>
                  </a:txBody>
                  <a:tcPr/>
                </a:tc>
                <a:tc>
                  <a:txBody>
                    <a:bodyPr/>
                    <a:lstStyle/>
                    <a:p>
                      <a:r>
                        <a:rPr lang="en-US" sz="1000"/>
                        <a:t>13</a:t>
                      </a:r>
                    </a:p>
                  </a:txBody>
                  <a:tcPr/>
                </a:tc>
                <a:tc>
                  <a:txBody>
                    <a:bodyPr/>
                    <a:lstStyle/>
                    <a:p>
                      <a:r>
                        <a:rPr lang="en-US" sz="1000"/>
                        <a:t>135</a:t>
                      </a:r>
                    </a:p>
                  </a:txBody>
                  <a:tcPr/>
                </a:tc>
                <a:extLst>
                  <a:ext uri="{0D108BD9-81ED-4DB2-BD59-A6C34878D82A}">
                    <a16:rowId xmlns:a16="http://schemas.microsoft.com/office/drawing/2014/main" val="4143041326"/>
                  </a:ext>
                </a:extLst>
              </a:tr>
              <a:tr h="370840">
                <a:tc>
                  <a:txBody>
                    <a:bodyPr/>
                    <a:lstStyle/>
                    <a:p>
                      <a:r>
                        <a:rPr lang="en-US" sz="1000"/>
                        <a:t>@BR_KLASSIK</a:t>
                      </a:r>
                    </a:p>
                  </a:txBody>
                  <a:tcPr/>
                </a:tc>
                <a:tc>
                  <a:txBody>
                    <a:bodyPr/>
                    <a:lstStyle/>
                    <a:p>
                      <a:r>
                        <a:rPr lang="en-US" sz="1000"/>
                        <a:t>11131</a:t>
                      </a:r>
                    </a:p>
                  </a:txBody>
                  <a:tcPr/>
                </a:tc>
                <a:tc>
                  <a:txBody>
                    <a:bodyPr/>
                    <a:lstStyle/>
                    <a:p>
                      <a:r>
                        <a:rPr lang="en-US" sz="1000"/>
                        <a:t>103</a:t>
                      </a:r>
                    </a:p>
                  </a:txBody>
                  <a:tcPr/>
                </a:tc>
                <a:tc>
                  <a:txBody>
                    <a:bodyPr/>
                    <a:lstStyle/>
                    <a:p>
                      <a:r>
                        <a:rPr lang="en-US" sz="1000"/>
                        <a:t>106</a:t>
                      </a:r>
                    </a:p>
                  </a:txBody>
                  <a:tcPr/>
                </a:tc>
                <a:tc>
                  <a:txBody>
                    <a:bodyPr/>
                    <a:lstStyle/>
                    <a:p>
                      <a:r>
                        <a:rPr lang="en-US" sz="1000"/>
                        <a:t>2505</a:t>
                      </a:r>
                    </a:p>
                  </a:txBody>
                  <a:tcPr/>
                </a:tc>
                <a:extLst>
                  <a:ext uri="{0D108BD9-81ED-4DB2-BD59-A6C34878D82A}">
                    <a16:rowId xmlns:a16="http://schemas.microsoft.com/office/drawing/2014/main" val="2646538317"/>
                  </a:ext>
                </a:extLst>
              </a:tr>
              <a:tr h="370840">
                <a:tc>
                  <a:txBody>
                    <a:bodyPr/>
                    <a:lstStyle/>
                    <a:p>
                      <a:r>
                        <a:rPr lang="en-US" sz="1000"/>
                        <a:t>@BR_Kultur</a:t>
                      </a:r>
                    </a:p>
                  </a:txBody>
                  <a:tcPr/>
                </a:tc>
                <a:tc>
                  <a:txBody>
                    <a:bodyPr/>
                    <a:lstStyle/>
                    <a:p>
                      <a:r>
                        <a:rPr lang="en-US" sz="1000"/>
                        <a:t>19977</a:t>
                      </a:r>
                    </a:p>
                  </a:txBody>
                  <a:tcPr/>
                </a:tc>
                <a:tc>
                  <a:txBody>
                    <a:bodyPr/>
                    <a:lstStyle/>
                    <a:p>
                      <a:r>
                        <a:rPr lang="en-US" sz="1000"/>
                        <a:t>-4</a:t>
                      </a:r>
                    </a:p>
                  </a:txBody>
                  <a:tcPr/>
                </a:tc>
                <a:tc>
                  <a:txBody>
                    <a:bodyPr/>
                    <a:lstStyle/>
                    <a:p>
                      <a:r>
                        <a:rPr lang="en-US" sz="1000"/>
                        <a:t>77</a:t>
                      </a:r>
                    </a:p>
                  </a:txBody>
                  <a:tcPr/>
                </a:tc>
                <a:tc>
                  <a:txBody>
                    <a:bodyPr/>
                    <a:lstStyle/>
                    <a:p>
                      <a:r>
                        <a:rPr lang="en-US" sz="1000"/>
                        <a:t>693</a:t>
                      </a:r>
                    </a:p>
                  </a:txBody>
                  <a:tcPr/>
                </a:tc>
                <a:extLst>
                  <a:ext uri="{0D108BD9-81ED-4DB2-BD59-A6C34878D82A}">
                    <a16:rowId xmlns:a16="http://schemas.microsoft.com/office/drawing/2014/main" val="3165765089"/>
                  </a:ext>
                </a:extLst>
              </a:tr>
              <a:tr h="370840">
                <a:tc>
                  <a:txBody>
                    <a:bodyPr/>
                    <a:lstStyle/>
                    <a:p>
                      <a:r>
                        <a:rPr lang="en-US" sz="1000"/>
                        <a:t>@ARDalpha</a:t>
                      </a:r>
                    </a:p>
                  </a:txBody>
                  <a:tcPr/>
                </a:tc>
                <a:tc>
                  <a:txBody>
                    <a:bodyPr/>
                    <a:lstStyle/>
                    <a:p>
                      <a:r>
                        <a:rPr lang="en-US" sz="1000"/>
                        <a:t>20154</a:t>
                      </a:r>
                    </a:p>
                  </a:txBody>
                  <a:tcPr/>
                </a:tc>
                <a:tc>
                  <a:txBody>
                    <a:bodyPr/>
                    <a:lstStyle/>
                    <a:p>
                      <a:r>
                        <a:rPr lang="en-US" sz="1000"/>
                        <a:t>27</a:t>
                      </a:r>
                    </a:p>
                  </a:txBody>
                  <a:tcPr/>
                </a:tc>
                <a:tc>
                  <a:txBody>
                    <a:bodyPr/>
                    <a:lstStyle/>
                    <a:p>
                      <a:r>
                        <a:rPr lang="en-US" sz="1000"/>
                        <a:t>84</a:t>
                      </a:r>
                    </a:p>
                  </a:txBody>
                  <a:tcPr/>
                </a:tc>
                <a:tc>
                  <a:txBody>
                    <a:bodyPr/>
                    <a:lstStyle/>
                    <a:p>
                      <a:r>
                        <a:rPr lang="en-US" sz="1000"/>
                        <a:t>1046</a:t>
                      </a:r>
                    </a:p>
                  </a:txBody>
                  <a:tcPr/>
                </a:tc>
                <a:extLst>
                  <a:ext uri="{0D108BD9-81ED-4DB2-BD59-A6C34878D82A}">
                    <a16:rowId xmlns:a16="http://schemas.microsoft.com/office/drawing/2014/main" val="2347468475"/>
                  </a:ext>
                </a:extLst>
              </a:tr>
              <a:tr h="370840">
                <a:tc>
                  <a:txBody>
                    <a:bodyPr/>
                    <a:lstStyle/>
                    <a:p>
                      <a:r>
                        <a:rPr lang="en-US" sz="1000"/>
                        <a:t>@BR_Franken</a:t>
                      </a:r>
                    </a:p>
                  </a:txBody>
                  <a:tcPr/>
                </a:tc>
                <a:tc>
                  <a:txBody>
                    <a:bodyPr/>
                    <a:lstStyle/>
                    <a:p>
                      <a:r>
                        <a:rPr lang="en-US" sz="1000"/>
                        <a:t>27422</a:t>
                      </a:r>
                    </a:p>
                  </a:txBody>
                  <a:tcPr/>
                </a:tc>
                <a:tc>
                  <a:txBody>
                    <a:bodyPr/>
                    <a:lstStyle/>
                    <a:p>
                      <a:r>
                        <a:rPr lang="en-US" sz="1000"/>
                        <a:t>273</a:t>
                      </a:r>
                    </a:p>
                  </a:txBody>
                  <a:tcPr/>
                </a:tc>
                <a:tc>
                  <a:txBody>
                    <a:bodyPr/>
                    <a:lstStyle/>
                    <a:p>
                      <a:r>
                        <a:rPr lang="en-US" sz="1000"/>
                        <a:t>980</a:t>
                      </a:r>
                    </a:p>
                  </a:txBody>
                  <a:tcPr/>
                </a:tc>
                <a:tc>
                  <a:txBody>
                    <a:bodyPr/>
                    <a:lstStyle/>
                    <a:p>
                      <a:r>
                        <a:rPr lang="en-US" sz="1000"/>
                        <a:t>1996</a:t>
                      </a:r>
                    </a:p>
                  </a:txBody>
                  <a:tcPr/>
                </a:tc>
                <a:extLst>
                  <a:ext uri="{0D108BD9-81ED-4DB2-BD59-A6C34878D82A}">
                    <a16:rowId xmlns:a16="http://schemas.microsoft.com/office/drawing/2014/main" val="2725677857"/>
                  </a:ext>
                </a:extLst>
              </a:tr>
              <a:tr h="370840">
                <a:tc>
                  <a:txBody>
                    <a:bodyPr/>
                    <a:lstStyle/>
                    <a:p>
                      <a:r>
                        <a:rPr lang="en-US" sz="1000"/>
                        <a:t>@BR_Presse</a:t>
                      </a:r>
                    </a:p>
                  </a:txBody>
                  <a:tcPr/>
                </a:tc>
                <a:tc>
                  <a:txBody>
                    <a:bodyPr/>
                    <a:lstStyle/>
                    <a:p>
                      <a:r>
                        <a:rPr lang="en-US" sz="1000"/>
                        <a:t>55651</a:t>
                      </a:r>
                    </a:p>
                  </a:txBody>
                  <a:tcPr/>
                </a:tc>
                <a:tc>
                  <a:txBody>
                    <a:bodyPr/>
                    <a:lstStyle/>
                    <a:p>
                      <a:r>
                        <a:rPr lang="en-US" sz="1000"/>
                        <a:t>247</a:t>
                      </a:r>
                    </a:p>
                  </a:txBody>
                  <a:tcPr/>
                </a:tc>
                <a:tc>
                  <a:txBody>
                    <a:bodyPr/>
                    <a:lstStyle/>
                    <a:p>
                      <a:r>
                        <a:rPr lang="en-US" sz="1000"/>
                        <a:t>18</a:t>
                      </a:r>
                    </a:p>
                  </a:txBody>
                  <a:tcPr/>
                </a:tc>
                <a:tc>
                  <a:txBody>
                    <a:bodyPr/>
                    <a:lstStyle/>
                    <a:p>
                      <a:r>
                        <a:rPr lang="en-US" sz="1000"/>
                        <a:t>172</a:t>
                      </a:r>
                    </a:p>
                  </a:txBody>
                  <a:tcPr/>
                </a:tc>
                <a:extLst>
                  <a:ext uri="{0D108BD9-81ED-4DB2-BD59-A6C34878D82A}">
                    <a16:rowId xmlns:a16="http://schemas.microsoft.com/office/drawing/2014/main" val="873012329"/>
                  </a:ext>
                </a:extLst>
              </a:tr>
              <a:tr h="370840">
                <a:tc>
                  <a:txBody>
                    <a:bodyPr/>
                    <a:lstStyle/>
                    <a:p>
                      <a:r>
                        <a:rPr lang="en-US" sz="1000"/>
                        <a:t>@BR24</a:t>
                      </a:r>
                    </a:p>
                  </a:txBody>
                  <a:tcPr/>
                </a:tc>
                <a:tc>
                  <a:txBody>
                    <a:bodyPr/>
                    <a:lstStyle/>
                    <a:p>
                      <a:r>
                        <a:rPr lang="en-US" sz="1000"/>
                        <a:t>86414</a:t>
                      </a:r>
                    </a:p>
                  </a:txBody>
                  <a:tcPr/>
                </a:tc>
                <a:tc>
                  <a:txBody>
                    <a:bodyPr/>
                    <a:lstStyle/>
                    <a:p>
                      <a:r>
                        <a:rPr lang="en-US" sz="1000"/>
                        <a:t>1035</a:t>
                      </a:r>
                    </a:p>
                  </a:txBody>
                  <a:tcPr/>
                </a:tc>
                <a:tc>
                  <a:txBody>
                    <a:bodyPr/>
                    <a:lstStyle/>
                    <a:p>
                      <a:r>
                        <a:rPr lang="en-US" sz="1000"/>
                        <a:t>1856</a:t>
                      </a:r>
                    </a:p>
                  </a:txBody>
                  <a:tcPr/>
                </a:tc>
                <a:tc>
                  <a:txBody>
                    <a:bodyPr/>
                    <a:lstStyle/>
                    <a:p>
                      <a:r>
                        <a:rPr lang="en-US" sz="1000"/>
                        <a:t>64282</a:t>
                      </a:r>
                    </a:p>
                  </a:txBody>
                  <a:tcPr/>
                </a:tc>
                <a:extLst>
                  <a:ext uri="{0D108BD9-81ED-4DB2-BD59-A6C34878D82A}">
                    <a16:rowId xmlns:a16="http://schemas.microsoft.com/office/drawing/2014/main" val="3673471281"/>
                  </a:ext>
                </a:extLst>
              </a:tr>
              <a:tr h="370840">
                <a:tc>
                  <a:txBody>
                    <a:bodyPr/>
                    <a:lstStyle/>
                    <a:p>
                      <a:r>
                        <a:rPr lang="en-US" sz="1000"/>
                        <a:t>@BR_quer</a:t>
                      </a:r>
                    </a:p>
                  </a:txBody>
                  <a:tcPr/>
                </a:tc>
                <a:tc>
                  <a:txBody>
                    <a:bodyPr/>
                    <a:lstStyle/>
                    <a:p>
                      <a:r>
                        <a:rPr lang="en-US" sz="1000"/>
                        <a:t>101763</a:t>
                      </a:r>
                    </a:p>
                  </a:txBody>
                  <a:tcPr/>
                </a:tc>
                <a:tc>
                  <a:txBody>
                    <a:bodyPr/>
                    <a:lstStyle/>
                    <a:p>
                      <a:r>
                        <a:rPr lang="en-US" sz="1000"/>
                        <a:t>245</a:t>
                      </a:r>
                    </a:p>
                  </a:txBody>
                  <a:tcPr/>
                </a:tc>
                <a:tc>
                  <a:txBody>
                    <a:bodyPr/>
                    <a:lstStyle/>
                    <a:p>
                      <a:r>
                        <a:rPr lang="en-US" sz="1000"/>
                        <a:t>50</a:t>
                      </a:r>
                    </a:p>
                  </a:txBody>
                  <a:tcPr/>
                </a:tc>
                <a:tc>
                  <a:txBody>
                    <a:bodyPr/>
                    <a:lstStyle/>
                    <a:p>
                      <a:r>
                        <a:rPr lang="en-US" sz="1000"/>
                        <a:t>9191</a:t>
                      </a:r>
                    </a:p>
                  </a:txBody>
                  <a:tcPr/>
                </a:tc>
                <a:extLst>
                  <a:ext uri="{0D108BD9-81ED-4DB2-BD59-A6C34878D82A}">
                    <a16:rowId xmlns:a16="http://schemas.microsoft.com/office/drawing/2014/main" val="2949049101"/>
                  </a:ext>
                </a:extLst>
              </a:tr>
            </a:tbl>
          </a:graphicData>
        </a:graphic>
      </p:graphicFrame>
      <p:sp>
        <p:nvSpPr>
          <p:cNvPr id="4" name="Text Placeholder 3">
            <a:extLst>
              <a:ext uri="{FF2B5EF4-FFF2-40B4-BE49-F238E27FC236}">
                <a16:creationId xmlns:a16="http://schemas.microsoft.com/office/drawing/2014/main" id="{E13E06F8-E85B-4A0A-9283-02764F8E919A}"/>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035344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7DD0-7FB9-4D4A-B68B-7AB58107A0B9}"/>
              </a:ext>
            </a:extLst>
          </p:cNvPr>
          <p:cNvSpPr>
            <a:spLocks noGrp="1"/>
          </p:cNvSpPr>
          <p:nvPr>
            <p:ph type="title"/>
          </p:nvPr>
        </p:nvSpPr>
        <p:spPr/>
        <p:txBody>
          <a:bodyPr/>
          <a:lstStyle/>
          <a:p>
            <a:r>
              <a:rPr lang="en-US"/>
              <a:t>Twitter BR-Twitter-Basic:  Own Tweets | BR Mefo + ARD - 1 of 2</a:t>
            </a:r>
          </a:p>
        </p:txBody>
      </p:sp>
      <p:graphicFrame>
        <p:nvGraphicFramePr>
          <p:cNvPr id="5" name="Table Placeholder 4">
            <a:extLst>
              <a:ext uri="{FF2B5EF4-FFF2-40B4-BE49-F238E27FC236}">
                <a16:creationId xmlns:a16="http://schemas.microsoft.com/office/drawing/2014/main" id="{FF4306E9-654D-4F3A-9D6C-CB7DE2117429}"/>
              </a:ext>
            </a:extLst>
          </p:cNvPr>
          <p:cNvGraphicFramePr>
            <a:graphicFrameLocks noGrp="1"/>
          </p:cNvGraphicFramePr>
          <p:nvPr>
            <p:ph type="tbl" sz="quarter" idx="13"/>
            <p:extLst>
              <p:ext uri="{D42A27DB-BD31-4B8C-83A1-F6EECF244321}">
                <p14:modId xmlns:p14="http://schemas.microsoft.com/office/powerpoint/2010/main" val="281967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1720635374"/>
                    </a:ext>
                  </a:extLst>
                </a:gridCol>
                <a:gridCol w="1645920">
                  <a:extLst>
                    <a:ext uri="{9D8B030D-6E8A-4147-A177-3AD203B41FA5}">
                      <a16:colId xmlns:a16="http://schemas.microsoft.com/office/drawing/2014/main" val="169021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239130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@BR24 - 2022-09-01 20:06:00</a:t>
                      </a:r>
                      <a:r>
                        <a:rPr kumimoji="0" lang="de-DE" sz="1000" b="0" i="0" u="none" strike="noStrike" kern="1200" cap="none" spc="0" normalizeH="0" baseline="0" noProof="0">
                          <a:ln>
                            <a:noFill/>
                          </a:ln>
                          <a:solidFill>
                            <a:prstClr val="black"/>
                          </a:solidFill>
                          <a:effectLst/>
                          <a:uLnTx/>
                          <a:uFillTx/>
                          <a:latin typeface="+mn-lt"/>
                          <a:ea typeface="+mn-ea"/>
                          <a:cs typeface="+mn-cs"/>
                        </a:rPr>
                        <a:t>
 Im Netz kursiert die Behauptung, Bundesaußenministerin @ABaerbock habe gesagt, ihr sei egal, was die Wähler denken. Das Zitat ist verkürzt und wird häufig ohne Kontext geteilt. Ein #Faktenfuchs 🦊
https://t.co/3Rcoo8LpgD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8681</a:t>
                      </a:r>
                    </a:p>
                  </a:txBody>
                  <a:tcPr/>
                </a:tc>
                <a:extLst>
                  <a:ext uri="{0D108BD9-81ED-4DB2-BD59-A6C34878D82A}">
                    <a16:rowId xmlns:a16="http://schemas.microsoft.com/office/drawing/2014/main" val="225959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@BR24 - 2022-09-07 02:17:48</a:t>
                      </a:r>
                      <a:r>
                        <a:rPr kumimoji="0" lang="de-DE" sz="1000" b="0" i="0" u="none" strike="noStrike" kern="1200" cap="none" spc="0" normalizeH="0" baseline="0" noProof="0">
                          <a:ln>
                            <a:noFill/>
                          </a:ln>
                          <a:solidFill>
                            <a:prstClr val="black"/>
                          </a:solidFill>
                          <a:effectLst/>
                          <a:uLnTx/>
                          <a:uFillTx/>
                          <a:latin typeface="+mn-lt"/>
                          <a:ea typeface="+mn-ea"/>
                          <a:cs typeface="+mn-cs"/>
                        </a:rPr>
                        <a:t>
 Das Landesamt für Verfassungsschutz stellt die AfD in Bayern als Gesamtpartei unter Beobachtung. Das Abhören der Telefone ist nun genauso erlaubt, wie der Einsatz von V-Leuten. https://t.co/DWXYLi3z0l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a:t>
                      </a:r>
                    </a:p>
                  </a:txBody>
                  <a:tcPr/>
                </a:tc>
                <a:extLst>
                  <a:ext uri="{0D108BD9-81ED-4DB2-BD59-A6C34878D82A}">
                    <a16:rowId xmlns:a16="http://schemas.microsoft.com/office/drawing/2014/main" val="249244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@BR24 - 2022-09-01 19:23:34</a:t>
                      </a:r>
                      <a:r>
                        <a:rPr kumimoji="0" lang="de-DE" sz="1000" b="0" i="0" u="none" strike="noStrike" kern="1200" cap="none" spc="0" normalizeH="0" baseline="0" noProof="0">
                          <a:ln>
                            <a:noFill/>
                          </a:ln>
                          <a:solidFill>
                            <a:prstClr val="black"/>
                          </a:solidFill>
                          <a:effectLst/>
                          <a:uLnTx/>
                          <a:uFillTx/>
                          <a:latin typeface="+mn-lt"/>
                          <a:ea typeface="+mn-ea"/>
                          <a:cs typeface="+mn-cs"/>
                        </a:rPr>
                        <a:t>
 In den sozialen Medien trendet #8Mäuse - Impfgegner verbreiten damit die Behauptung, der erwartete, auf Omikron angepasste Impfstoff in Deutschland sei nicht ausreichend getestet worden. Das stimmt nicht. Ein #Faktenfuchs 🦊👇
https://t.co/MYnW7d99DN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a:t>
                      </a:r>
                    </a:p>
                  </a:txBody>
                  <a:tcPr/>
                </a:tc>
                <a:extLst>
                  <a:ext uri="{0D108BD9-81ED-4DB2-BD59-A6C34878D82A}">
                    <a16:rowId xmlns:a16="http://schemas.microsoft.com/office/drawing/2014/main" val="320296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@BR_quer - 2022-09-12 11:55:40</a:t>
                      </a:r>
                      <a:r>
                        <a:rPr kumimoji="0" lang="de-DE" sz="1000" b="0" i="0" u="none" strike="noStrike" kern="1200" cap="none" spc="0" normalizeH="0" baseline="0" noProof="0">
                          <a:ln>
                            <a:noFill/>
                          </a:ln>
                          <a:solidFill>
                            <a:prstClr val="black"/>
                          </a:solidFill>
                          <a:effectLst/>
                          <a:uLnTx/>
                          <a:uFillTx/>
                          <a:latin typeface="+mn-lt"/>
                          <a:ea typeface="+mn-ea"/>
                          <a:cs typeface="+mn-cs"/>
                        </a:rPr>
                        <a:t>
 Gott mit Dir, Du Land der Freiheit... Oder so... #markussöder #csu https://t.co/mC4xJqD2Fj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extLst>
                  <a:ext uri="{0D108BD9-81ED-4DB2-BD59-A6C34878D82A}">
                    <a16:rowId xmlns:a16="http://schemas.microsoft.com/office/drawing/2014/main" val="47008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@BR24 - 2022-09-12 09:20:57</a:t>
                      </a:r>
                      <a:r>
                        <a:rPr kumimoji="0" lang="de-DE" sz="1000" b="0" i="0" u="none" strike="noStrike" kern="1200" cap="none" spc="0" normalizeH="0" baseline="0" noProof="0">
                          <a:ln>
                            <a:noFill/>
                          </a:ln>
                          <a:solidFill>
                            <a:prstClr val="black"/>
                          </a:solidFill>
                          <a:effectLst/>
                          <a:uLnTx/>
                          <a:uFillTx/>
                          <a:latin typeface="+mn-lt"/>
                          <a:ea typeface="+mn-ea"/>
                          <a:cs typeface="+mn-cs"/>
                        </a:rPr>
                        <a:t>
 Die umgehende Lieferung von Leopard-Kampfpanzern an die Ukraine fordert die Vorsitzende im Verteidigungsausschuss @MAStrackZi.  "Das ist unglaublich wichtig und sollte sofort passieren", sagte sie im @ardmoma. https://t.co/xdP68TLDiK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extLst>
                  <a:ext uri="{0D108BD9-81ED-4DB2-BD59-A6C34878D82A}">
                    <a16:rowId xmlns:a16="http://schemas.microsoft.com/office/drawing/2014/main" val="395843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@BR_quer - 2022-09-20 15:15:37</a:t>
                      </a:r>
                      <a:r>
                        <a:rPr kumimoji="0" lang="de-DE" sz="1000" b="0" i="0" u="none" strike="noStrike" kern="1200" cap="none" spc="0" normalizeH="0" baseline="0" noProof="0">
                          <a:ln>
                            <a:noFill/>
                          </a:ln>
                          <a:solidFill>
                            <a:prstClr val="black"/>
                          </a:solidFill>
                          <a:effectLst/>
                          <a:uLnTx/>
                          <a:uFillTx/>
                          <a:latin typeface="+mn-lt"/>
                          <a:ea typeface="+mn-ea"/>
                          <a:cs typeface="+mn-cs"/>
                        </a:rPr>
                        <a:t>
 Ab Oktober steigt der Mindestlohn in Deutschland auf 12 Euro. Es sei denn, man arbeitet in einer Werkstätte für behinderte Menschen (WfbM) –  dann bleibt es bei durchschnittlich 1,35 Euro Stundenlohn. 
/1 #BR_quer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extLst>
                  <a:ext uri="{0D108BD9-81ED-4DB2-BD59-A6C34878D82A}">
                    <a16:rowId xmlns:a16="http://schemas.microsoft.com/office/drawing/2014/main" val="290769623"/>
                  </a:ext>
                </a:extLst>
              </a:tr>
            </a:tbl>
          </a:graphicData>
        </a:graphic>
      </p:graphicFrame>
      <p:sp>
        <p:nvSpPr>
          <p:cNvPr id="4" name="Text Placeholder 3">
            <a:extLst>
              <a:ext uri="{FF2B5EF4-FFF2-40B4-BE49-F238E27FC236}">
                <a16:creationId xmlns:a16="http://schemas.microsoft.com/office/drawing/2014/main" id="{ED975561-67EF-4D5E-A4FC-E5D4B31781B5}"/>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427411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67777-5E5C-45AD-A1FE-39588EFEC2FB}"/>
              </a:ext>
            </a:extLst>
          </p:cNvPr>
          <p:cNvSpPr>
            <a:spLocks noGrp="1"/>
          </p:cNvSpPr>
          <p:nvPr>
            <p:ph type="title"/>
          </p:nvPr>
        </p:nvSpPr>
        <p:spPr/>
        <p:txBody>
          <a:bodyPr/>
          <a:lstStyle/>
          <a:p>
            <a:r>
              <a:rPr lang="en-US"/>
              <a:t>Twitter BR-Twitter-Basic:  Own Tweets | BR Mefo + ARD - 2 of 2</a:t>
            </a:r>
          </a:p>
        </p:txBody>
      </p:sp>
      <p:graphicFrame>
        <p:nvGraphicFramePr>
          <p:cNvPr id="5" name="Table Placeholder 4">
            <a:extLst>
              <a:ext uri="{FF2B5EF4-FFF2-40B4-BE49-F238E27FC236}">
                <a16:creationId xmlns:a16="http://schemas.microsoft.com/office/drawing/2014/main" id="{362CD020-ACE3-4FC6-88CC-E5C1B2A04317}"/>
              </a:ext>
            </a:extLst>
          </p:cNvPr>
          <p:cNvGraphicFramePr>
            <a:graphicFrameLocks noGrp="1"/>
          </p:cNvGraphicFramePr>
          <p:nvPr>
            <p:ph type="tbl" sz="quarter" idx="13"/>
            <p:extLst>
              <p:ext uri="{D42A27DB-BD31-4B8C-83A1-F6EECF244321}">
                <p14:modId xmlns:p14="http://schemas.microsoft.com/office/powerpoint/2010/main" val="245944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1">
                  <a:extLst>
                    <a:ext uri="{9D8B030D-6E8A-4147-A177-3AD203B41FA5}">
                      <a16:colId xmlns:a16="http://schemas.microsoft.com/office/drawing/2014/main" val="84103460"/>
                    </a:ext>
                  </a:extLst>
                </a:gridCol>
                <a:gridCol w="1645920">
                  <a:extLst>
                    <a:ext uri="{9D8B030D-6E8A-4147-A177-3AD203B41FA5}">
                      <a16:colId xmlns:a16="http://schemas.microsoft.com/office/drawing/2014/main" val="1664454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extLst>
                  <a:ext uri="{0D108BD9-81ED-4DB2-BD59-A6C34878D82A}">
                    <a16:rowId xmlns:a16="http://schemas.microsoft.com/office/drawing/2014/main" val="212372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@BR24 - 2022-09-27 07:31:43</a:t>
                      </a:r>
                      <a:r>
                        <a:rPr kumimoji="0" lang="de-DE" sz="1000" b="0" i="0" u="none" strike="noStrike" kern="1200" cap="none" spc="0" normalizeH="0" baseline="0" noProof="0">
                          <a:ln>
                            <a:noFill/>
                          </a:ln>
                          <a:solidFill>
                            <a:prstClr val="black"/>
                          </a:solidFill>
                          <a:effectLst/>
                          <a:uLnTx/>
                          <a:uFillTx/>
                          <a:latin typeface="+mn-lt"/>
                          <a:ea typeface="+mn-ea"/>
                          <a:cs typeface="+mn-cs"/>
                        </a:rPr>
                        <a:t>
 Erstmals hat eine Studie die negativen Auswirkungen der #Corona-Pandemie auf die Karrierepläne junger Menschen belegt. Laut einer Studie der Uni Bamberg sank die #Lebenszufriedenheit so stark wie sonst nur in Gebieten, in denen Krieg ausbricht. https://t.co/xM4XIMeuIO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extLst>
                  <a:ext uri="{0D108BD9-81ED-4DB2-BD59-A6C34878D82A}">
                    <a16:rowId xmlns:a16="http://schemas.microsoft.com/office/drawing/2014/main" val="176717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@BR24 - 2022-09-07 01:47:54</a:t>
                      </a:r>
                      <a:r>
                        <a:rPr kumimoji="0" lang="de-DE" sz="1000" b="0" i="0" u="none" strike="noStrike" kern="1200" cap="none" spc="0" normalizeH="0" baseline="0" noProof="0">
                          <a:ln>
                            <a:noFill/>
                          </a:ln>
                          <a:solidFill>
                            <a:prstClr val="black"/>
                          </a:solidFill>
                          <a:effectLst/>
                          <a:uLnTx/>
                          <a:uFillTx/>
                          <a:latin typeface="+mn-lt"/>
                          <a:ea typeface="+mn-ea"/>
                          <a:cs typeface="+mn-cs"/>
                        </a:rPr>
                        <a:t>
 Die deutschen Amtsärzte halten aktuell eine Wiedereinführung der Maskenpflicht in Schulen nicht für sinnvoll. https://t.co/PRia9FyfmI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extLst>
                  <a:ext uri="{0D108BD9-81ED-4DB2-BD59-A6C34878D82A}">
                    <a16:rowId xmlns:a16="http://schemas.microsoft.com/office/drawing/2014/main" val="51405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@BR24 - 2022-09-07 12:37:03</a:t>
                      </a:r>
                      <a:r>
                        <a:rPr kumimoji="0" lang="de-DE" sz="1000" b="0" i="0" u="none" strike="noStrike" kern="1200" cap="none" spc="0" normalizeH="0" baseline="0" noProof="0">
                          <a:ln>
                            <a:noFill/>
                          </a:ln>
                          <a:solidFill>
                            <a:prstClr val="black"/>
                          </a:solidFill>
                          <a:effectLst/>
                          <a:uLnTx/>
                          <a:uFillTx/>
                          <a:latin typeface="+mn-lt"/>
                          <a:ea typeface="+mn-ea"/>
                          <a:cs typeface="+mn-cs"/>
                        </a:rPr>
                        <a:t>
 Mehr fossile Energien und mehr #Atomkraft als Antwort der Politik auf die aktuelle Energiekrise – @luisamneubauer  findet das "absurd". Die #Energiekrise sei gerade durch die Kohle- und Gasabhängigkeit ausgelöst worden.
➡️ https://t.co/RsV0JrI5AX https://t.co/QewHq1VwWa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extLst>
                  <a:ext uri="{0D108BD9-81ED-4DB2-BD59-A6C34878D82A}">
                    <a16:rowId xmlns:a16="http://schemas.microsoft.com/office/drawing/2014/main" val="365605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@BR24 - 2022-09-18 07:17:03</a:t>
                      </a:r>
                      <a:r>
                        <a:rPr kumimoji="0" lang="de-DE" sz="1000" b="0" i="0" u="none" strike="noStrike" kern="1200" cap="none" spc="0" normalizeH="0" baseline="0" noProof="0">
                          <a:ln>
                            <a:noFill/>
                          </a:ln>
                          <a:solidFill>
                            <a:prstClr val="black"/>
                          </a:solidFill>
                          <a:effectLst/>
                          <a:uLnTx/>
                          <a:uFillTx/>
                          <a:latin typeface="+mn-lt"/>
                          <a:ea typeface="+mn-ea"/>
                          <a:cs typeface="+mn-cs"/>
                        </a:rPr>
                        <a:t>
 Wie sieht #Putin|s Plan für den Krieg in den kommenden Wochen aus – auch für uns? 
https://t.co/wHO4RPMruj https://t.co/WxmjrA2omV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extLst>
                  <a:ext uri="{0D108BD9-81ED-4DB2-BD59-A6C34878D82A}">
                    <a16:rowId xmlns:a16="http://schemas.microsoft.com/office/drawing/2014/main" val="151506632"/>
                  </a:ext>
                </a:extLst>
              </a:tr>
            </a:tbl>
          </a:graphicData>
        </a:graphic>
      </p:graphicFrame>
      <p:sp>
        <p:nvSpPr>
          <p:cNvPr id="4" name="Text Placeholder 3">
            <a:extLst>
              <a:ext uri="{FF2B5EF4-FFF2-40B4-BE49-F238E27FC236}">
                <a16:creationId xmlns:a16="http://schemas.microsoft.com/office/drawing/2014/main" id="{5D46C081-BDCE-4972-8D5B-4F7B62448116}"/>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712722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3EEA-2CD4-446B-B27F-41EDDC99C9C4}"/>
              </a:ext>
            </a:extLst>
          </p:cNvPr>
          <p:cNvSpPr>
            <a:spLocks noGrp="1"/>
          </p:cNvSpPr>
          <p:nvPr>
            <p:ph type="title"/>
          </p:nvPr>
        </p:nvSpPr>
        <p:spPr/>
        <p:txBody>
          <a:bodyPr/>
          <a:lstStyle/>
          <a:p>
            <a:r>
              <a:rPr lang="en-US"/>
              <a:t>Tiktok BR-TikTok: Profil-Überblick | BR Mefo + ARD</a:t>
            </a:r>
          </a:p>
        </p:txBody>
      </p:sp>
      <p:graphicFrame>
        <p:nvGraphicFramePr>
          <p:cNvPr id="5" name="Table Placeholder 4">
            <a:extLst>
              <a:ext uri="{FF2B5EF4-FFF2-40B4-BE49-F238E27FC236}">
                <a16:creationId xmlns:a16="http://schemas.microsoft.com/office/drawing/2014/main" id="{687C045B-0C7D-4F4B-AC0D-11999D9EBA63}"/>
              </a:ext>
            </a:extLst>
          </p:cNvPr>
          <p:cNvGraphicFramePr>
            <a:graphicFrameLocks noGrp="1"/>
          </p:cNvGraphicFramePr>
          <p:nvPr>
            <p:ph type="tbl" sz="quarter" idx="13"/>
            <p:extLst>
              <p:ext uri="{D42A27DB-BD31-4B8C-83A1-F6EECF244321}">
                <p14:modId xmlns:p14="http://schemas.microsoft.com/office/powerpoint/2010/main" val="201470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646864887"/>
                    </a:ext>
                  </a:extLst>
                </a:gridCol>
                <a:gridCol w="1152144">
                  <a:extLst>
                    <a:ext uri="{9D8B030D-6E8A-4147-A177-3AD203B41FA5}">
                      <a16:colId xmlns:a16="http://schemas.microsoft.com/office/drawing/2014/main" val="1067645184"/>
                    </a:ext>
                  </a:extLst>
                </a:gridCol>
                <a:gridCol w="1152144">
                  <a:extLst>
                    <a:ext uri="{9D8B030D-6E8A-4147-A177-3AD203B41FA5}">
                      <a16:colId xmlns:a16="http://schemas.microsoft.com/office/drawing/2014/main" val="2718206520"/>
                    </a:ext>
                  </a:extLst>
                </a:gridCol>
                <a:gridCol w="1152144">
                  <a:extLst>
                    <a:ext uri="{9D8B030D-6E8A-4147-A177-3AD203B41FA5}">
                      <a16:colId xmlns:a16="http://schemas.microsoft.com/office/drawing/2014/main" val="2406961956"/>
                    </a:ext>
                  </a:extLst>
                </a:gridCol>
                <a:gridCol w="1152144">
                  <a:extLst>
                    <a:ext uri="{9D8B030D-6E8A-4147-A177-3AD203B41FA5}">
                      <a16:colId xmlns:a16="http://schemas.microsoft.com/office/drawing/2014/main" val="27916448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Interactions (Summe Einzelvideos)</a:t>
                      </a:r>
                    </a:p>
                  </a:txBody>
                  <a:tcPr/>
                </a:tc>
                <a:tc>
                  <a:txBody>
                    <a:bodyPr/>
                    <a:lstStyle/>
                    <a:p>
                      <a:r>
                        <a:rPr lang="en-US" sz="1000"/>
                        <a:t>Views</a:t>
                      </a:r>
                    </a:p>
                  </a:txBody>
                  <a:tcPr/>
                </a:tc>
                <a:extLst>
                  <a:ext uri="{0D108BD9-81ED-4DB2-BD59-A6C34878D82A}">
                    <a16:rowId xmlns:a16="http://schemas.microsoft.com/office/drawing/2014/main" val="3630966716"/>
                  </a:ext>
                </a:extLst>
              </a:tr>
              <a:tr h="370840">
                <a:tc>
                  <a:txBody>
                    <a:bodyPr/>
                    <a:lstStyle/>
                    <a:p>
                      <a:r>
                        <a:rPr lang="en-US" sz="1000"/>
                        <a:t>@br24</a:t>
                      </a:r>
                    </a:p>
                  </a:txBody>
                  <a:tcPr/>
                </a:tc>
                <a:tc>
                  <a:txBody>
                    <a:bodyPr/>
                    <a:lstStyle/>
                    <a:p>
                      <a:r>
                        <a:rPr lang="en-US" sz="1000"/>
                        <a:t>342100</a:t>
                      </a:r>
                    </a:p>
                  </a:txBody>
                  <a:tcPr/>
                </a:tc>
                <a:tc>
                  <a:txBody>
                    <a:bodyPr/>
                    <a:lstStyle/>
                    <a:p>
                      <a:r>
                        <a:rPr lang="en-US" sz="1000"/>
                        <a:t>7200</a:t>
                      </a:r>
                    </a:p>
                  </a:txBody>
                  <a:tcPr/>
                </a:tc>
                <a:tc>
                  <a:txBody>
                    <a:bodyPr/>
                    <a:lstStyle/>
                    <a:p>
                      <a:r>
                        <a:rPr lang="en-US" sz="1000"/>
                        <a:t>528879</a:t>
                      </a:r>
                    </a:p>
                  </a:txBody>
                  <a:tcPr/>
                </a:tc>
                <a:tc>
                  <a:txBody>
                    <a:bodyPr/>
                    <a:lstStyle/>
                    <a:p>
                      <a:r>
                        <a:rPr lang="en-US" sz="1000"/>
                        <a:t>6152785</a:t>
                      </a:r>
                    </a:p>
                  </a:txBody>
                  <a:tcPr/>
                </a:tc>
                <a:extLst>
                  <a:ext uri="{0D108BD9-81ED-4DB2-BD59-A6C34878D82A}">
                    <a16:rowId xmlns:a16="http://schemas.microsoft.com/office/drawing/2014/main" val="2349367373"/>
                  </a:ext>
                </a:extLst>
              </a:tr>
              <a:tr h="370840">
                <a:tc>
                  <a:txBody>
                    <a:bodyPr/>
                    <a:lstStyle/>
                    <a:p>
                      <a:r>
                        <a:rPr lang="en-US" sz="1000"/>
                        <a:t>@iam.justmyself</a:t>
                      </a:r>
                    </a:p>
                  </a:txBody>
                  <a:tcPr/>
                </a:tc>
                <a:tc>
                  <a:txBody>
                    <a:bodyPr/>
                    <a:lstStyle/>
                    <a:p>
                      <a:r>
                        <a:rPr lang="en-US" sz="1000"/>
                        <a:t>248400</a:t>
                      </a:r>
                    </a:p>
                  </a:txBody>
                  <a:tcPr/>
                </a:tc>
                <a:tc>
                  <a:txBody>
                    <a:bodyPr/>
                    <a:lstStyle/>
                    <a:p>
                      <a:r>
                        <a:rPr lang="en-US" sz="1000"/>
                        <a:t>3700</a:t>
                      </a:r>
                    </a:p>
                  </a:txBody>
                  <a:tcPr/>
                </a:tc>
                <a:tc>
                  <a:txBody>
                    <a:bodyPr/>
                    <a:lstStyle/>
                    <a:p>
                      <a:r>
                        <a:rPr lang="en-US" sz="1000"/>
                        <a:t>182507</a:t>
                      </a:r>
                    </a:p>
                  </a:txBody>
                  <a:tcPr/>
                </a:tc>
                <a:tc>
                  <a:txBody>
                    <a:bodyPr/>
                    <a:lstStyle/>
                    <a:p>
                      <a:r>
                        <a:rPr lang="en-US" sz="1000"/>
                        <a:t>2199900</a:t>
                      </a:r>
                    </a:p>
                  </a:txBody>
                  <a:tcPr/>
                </a:tc>
                <a:extLst>
                  <a:ext uri="{0D108BD9-81ED-4DB2-BD59-A6C34878D82A}">
                    <a16:rowId xmlns:a16="http://schemas.microsoft.com/office/drawing/2014/main" val="3910005882"/>
                  </a:ext>
                </a:extLst>
              </a:tr>
              <a:tr h="370840">
                <a:tc>
                  <a:txBody>
                    <a:bodyPr/>
                    <a:lstStyle/>
                    <a:p>
                      <a:r>
                        <a:rPr lang="en-US" sz="1000"/>
                        <a:t>@deinpuls</a:t>
                      </a:r>
                    </a:p>
                  </a:txBody>
                  <a:tcPr/>
                </a:tc>
                <a:tc>
                  <a:txBody>
                    <a:bodyPr/>
                    <a:lstStyle/>
                    <a:p>
                      <a:r>
                        <a:rPr lang="en-US" sz="1000"/>
                        <a:t>62000</a:t>
                      </a:r>
                    </a:p>
                  </a:txBody>
                  <a:tcPr/>
                </a:tc>
                <a:tc>
                  <a:txBody>
                    <a:bodyPr/>
                    <a:lstStyle/>
                    <a:p>
                      <a:r>
                        <a:rPr lang="en-US" sz="1000"/>
                        <a:t>1300</a:t>
                      </a:r>
                    </a:p>
                  </a:txBody>
                  <a:tcPr/>
                </a:tc>
                <a:tc>
                  <a:txBody>
                    <a:bodyPr/>
                    <a:lstStyle/>
                    <a:p>
                      <a:r>
                        <a:rPr lang="en-US" sz="1000"/>
                        <a:t>49952</a:t>
                      </a:r>
                    </a:p>
                  </a:txBody>
                  <a:tcPr/>
                </a:tc>
                <a:tc>
                  <a:txBody>
                    <a:bodyPr/>
                    <a:lstStyle/>
                    <a:p>
                      <a:r>
                        <a:rPr lang="en-US" sz="1000"/>
                        <a:t>774438</a:t>
                      </a:r>
                    </a:p>
                  </a:txBody>
                  <a:tcPr/>
                </a:tc>
                <a:extLst>
                  <a:ext uri="{0D108BD9-81ED-4DB2-BD59-A6C34878D82A}">
                    <a16:rowId xmlns:a16="http://schemas.microsoft.com/office/drawing/2014/main" val="50043722"/>
                  </a:ext>
                </a:extLst>
              </a:tr>
              <a:tr h="370840">
                <a:tc>
                  <a:txBody>
                    <a:bodyPr/>
                    <a:lstStyle/>
                    <a:p>
                      <a:r>
                        <a:rPr lang="en-US" sz="1000"/>
                        <a:t>@diefrage_offiziell</a:t>
                      </a:r>
                    </a:p>
                  </a:txBody>
                  <a:tcPr/>
                </a:tc>
                <a:tc>
                  <a:txBody>
                    <a:bodyPr/>
                    <a:lstStyle/>
                    <a:p>
                      <a:r>
                        <a:rPr lang="en-US" sz="1000"/>
                        <a:t>44800</a:t>
                      </a:r>
                    </a:p>
                  </a:txBody>
                  <a:tcPr/>
                </a:tc>
                <a:tc>
                  <a:txBody>
                    <a:bodyPr/>
                    <a:lstStyle/>
                    <a:p>
                      <a:r>
                        <a:rPr lang="en-US" sz="1000"/>
                        <a:t>3400</a:t>
                      </a:r>
                    </a:p>
                  </a:txBody>
                  <a:tcPr/>
                </a:tc>
                <a:tc>
                  <a:txBody>
                    <a:bodyPr/>
                    <a:lstStyle/>
                    <a:p>
                      <a:r>
                        <a:rPr lang="en-US" sz="1000"/>
                        <a:t>96173</a:t>
                      </a:r>
                    </a:p>
                  </a:txBody>
                  <a:tcPr/>
                </a:tc>
                <a:tc>
                  <a:txBody>
                    <a:bodyPr/>
                    <a:lstStyle/>
                    <a:p>
                      <a:r>
                        <a:rPr lang="en-US" sz="1000"/>
                        <a:t>1984860</a:t>
                      </a:r>
                    </a:p>
                  </a:txBody>
                  <a:tcPr/>
                </a:tc>
                <a:extLst>
                  <a:ext uri="{0D108BD9-81ED-4DB2-BD59-A6C34878D82A}">
                    <a16:rowId xmlns:a16="http://schemas.microsoft.com/office/drawing/2014/main" val="63210735"/>
                  </a:ext>
                </a:extLst>
              </a:tr>
              <a:tr h="370840">
                <a:tc>
                  <a:txBody>
                    <a:bodyPr/>
                    <a:lstStyle/>
                    <a:p>
                      <a:r>
                        <a:rPr lang="en-US" sz="1000"/>
                        <a:t>@auf_null</a:t>
                      </a:r>
                    </a:p>
                  </a:txBody>
                  <a:tcPr/>
                </a:tc>
                <a:tc>
                  <a:txBody>
                    <a:bodyPr/>
                    <a:lstStyle/>
                    <a:p>
                      <a:r>
                        <a:rPr lang="en-US" sz="1000"/>
                        <a:t>36500</a:t>
                      </a:r>
                    </a:p>
                  </a:txBody>
                  <a:tcPr/>
                </a:tc>
                <a:tc>
                  <a:txBody>
                    <a:bodyPr/>
                    <a:lstStyle/>
                    <a:p>
                      <a:r>
                        <a:rPr lang="en-US" sz="1000"/>
                        <a:t>2700</a:t>
                      </a:r>
                    </a:p>
                  </a:txBody>
                  <a:tcPr/>
                </a:tc>
                <a:tc>
                  <a:txBody>
                    <a:bodyPr/>
                    <a:lstStyle/>
                    <a:p>
                      <a:r>
                        <a:rPr lang="en-US" sz="1000"/>
                        <a:t>230171</a:t>
                      </a:r>
                    </a:p>
                  </a:txBody>
                  <a:tcPr/>
                </a:tc>
                <a:tc>
                  <a:txBody>
                    <a:bodyPr/>
                    <a:lstStyle/>
                    <a:p>
                      <a:r>
                        <a:rPr lang="en-US" sz="1000"/>
                        <a:t>887184</a:t>
                      </a:r>
                    </a:p>
                  </a:txBody>
                  <a:tcPr/>
                </a:tc>
                <a:extLst>
                  <a:ext uri="{0D108BD9-81ED-4DB2-BD59-A6C34878D82A}">
                    <a16:rowId xmlns:a16="http://schemas.microsoft.com/office/drawing/2014/main" val="3621264465"/>
                  </a:ext>
                </a:extLst>
              </a:tr>
              <a:tr h="370840">
                <a:tc>
                  <a:txBody>
                    <a:bodyPr/>
                    <a:lstStyle/>
                    <a:p>
                      <a:r>
                        <a:rPr lang="en-US" sz="1000"/>
                        <a:t>@pulsmusikanalyse</a:t>
                      </a:r>
                    </a:p>
                  </a:txBody>
                  <a:tcPr/>
                </a:tc>
                <a:tc>
                  <a:txBody>
                    <a:bodyPr/>
                    <a:lstStyle/>
                    <a:p>
                      <a:r>
                        <a:rPr lang="en-US" sz="1000"/>
                        <a:t>9518</a:t>
                      </a:r>
                    </a:p>
                  </a:txBody>
                  <a:tcPr/>
                </a:tc>
                <a:tc>
                  <a:txBody>
                    <a:bodyPr/>
                    <a:lstStyle/>
                    <a:p>
                      <a:r>
                        <a:rPr lang="en-US" sz="1000"/>
                        <a:t>4138</a:t>
                      </a:r>
                    </a:p>
                  </a:txBody>
                  <a:tcPr/>
                </a:tc>
                <a:tc>
                  <a:txBody>
                    <a:bodyPr/>
                    <a:lstStyle/>
                    <a:p>
                      <a:r>
                        <a:rPr lang="en-US" sz="1000"/>
                        <a:t>150985</a:t>
                      </a:r>
                    </a:p>
                  </a:txBody>
                  <a:tcPr/>
                </a:tc>
                <a:tc>
                  <a:txBody>
                    <a:bodyPr/>
                    <a:lstStyle/>
                    <a:p>
                      <a:r>
                        <a:rPr lang="en-US" sz="1000"/>
                        <a:t>1068592</a:t>
                      </a:r>
                    </a:p>
                  </a:txBody>
                  <a:tcPr/>
                </a:tc>
                <a:extLst>
                  <a:ext uri="{0D108BD9-81ED-4DB2-BD59-A6C34878D82A}">
                    <a16:rowId xmlns:a16="http://schemas.microsoft.com/office/drawing/2014/main" val="1536629833"/>
                  </a:ext>
                </a:extLst>
              </a:tr>
            </a:tbl>
          </a:graphicData>
        </a:graphic>
      </p:graphicFrame>
      <p:sp>
        <p:nvSpPr>
          <p:cNvPr id="4" name="Text Placeholder 3">
            <a:extLst>
              <a:ext uri="{FF2B5EF4-FFF2-40B4-BE49-F238E27FC236}">
                <a16:creationId xmlns:a16="http://schemas.microsoft.com/office/drawing/2014/main" id="{583E4473-CC62-4C2C-ABF7-835907917DD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061616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0505E-017B-4572-8009-D854247FF116}"/>
              </a:ext>
            </a:extLst>
          </p:cNvPr>
          <p:cNvSpPr>
            <a:spLocks noGrp="1"/>
          </p:cNvSpPr>
          <p:nvPr>
            <p:ph type="title"/>
          </p:nvPr>
        </p:nvSpPr>
        <p:spPr/>
        <p:txBody>
          <a:bodyPr/>
          <a:lstStyle/>
          <a:p>
            <a:r>
              <a:rPr lang="en-US"/>
              <a:t>Tiktok BR-TikTok: Videos | BR Social Media</a:t>
            </a:r>
          </a:p>
        </p:txBody>
      </p:sp>
      <p:graphicFrame>
        <p:nvGraphicFramePr>
          <p:cNvPr id="5" name="Table Placeholder 4">
            <a:extLst>
              <a:ext uri="{FF2B5EF4-FFF2-40B4-BE49-F238E27FC236}">
                <a16:creationId xmlns:a16="http://schemas.microsoft.com/office/drawing/2014/main" id="{9A3D5F8D-C50D-42D1-AA5A-F02C16E22992}"/>
              </a:ext>
            </a:extLst>
          </p:cNvPr>
          <p:cNvGraphicFramePr>
            <a:graphicFrameLocks noGrp="1"/>
          </p:cNvGraphicFramePr>
          <p:nvPr>
            <p:ph type="tbl" sz="quarter" idx="13"/>
            <p:extLst>
              <p:ext uri="{D42A27DB-BD31-4B8C-83A1-F6EECF244321}">
                <p14:modId xmlns:p14="http://schemas.microsoft.com/office/powerpoint/2010/main" val="3485899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2787812005"/>
                    </a:ext>
                  </a:extLst>
                </a:gridCol>
                <a:gridCol w="1316736">
                  <a:extLst>
                    <a:ext uri="{9D8B030D-6E8A-4147-A177-3AD203B41FA5}">
                      <a16:colId xmlns:a16="http://schemas.microsoft.com/office/drawing/2014/main" val="1331375621"/>
                    </a:ext>
                  </a:extLst>
                </a:gridCol>
                <a:gridCol w="1316736">
                  <a:extLst>
                    <a:ext uri="{9D8B030D-6E8A-4147-A177-3AD203B41FA5}">
                      <a16:colId xmlns:a16="http://schemas.microsoft.com/office/drawing/2014/main" val="2267367289"/>
                    </a:ext>
                  </a:extLst>
                </a:gridCol>
              </a:tblGrid>
              <a:tr h="370840">
                <a:tc>
                  <a:txBody>
                    <a:bodyPr/>
                    <a:lstStyle/>
                    <a:p>
                      <a:r>
                        <a:rPr lang="en-US" sz="1000"/>
                        <a:t>Post</a:t>
                      </a:r>
                    </a:p>
                  </a:txBody>
                  <a:tcPr/>
                </a:tc>
                <a:tc>
                  <a:txBody>
                    <a:bodyPr/>
                    <a:lstStyle/>
                    <a:p>
                      <a:r>
                        <a:rPr lang="en-US" sz="1000"/>
                        <a:t>Interactions</a:t>
                      </a:r>
                    </a:p>
                  </a:txBody>
                  <a:tcPr/>
                </a:tc>
                <a:tc>
                  <a:txBody>
                    <a:bodyPr/>
                    <a:lstStyle/>
                    <a:p>
                      <a:r>
                        <a:rPr lang="en-US" sz="1000"/>
                        <a:t>Views</a:t>
                      </a:r>
                    </a:p>
                  </a:txBody>
                  <a:tcPr/>
                </a:tc>
                <a:extLst>
                  <a:ext uri="{0D108BD9-81ED-4DB2-BD59-A6C34878D82A}">
                    <a16:rowId xmlns:a16="http://schemas.microsoft.com/office/drawing/2014/main" val="1748972921"/>
                  </a:ext>
                </a:extLst>
              </a:tr>
              <a:tr h="370840">
                <a:tc>
                  <a:txBody>
                    <a:bodyPr/>
                    <a:lstStyle/>
                    <a:p>
                      <a:r>
                        <a:rPr lang="pt-BR" sz="1000" b="1"/>
                        <a:t>@auf_null - 2022-09-29 18:07:10</a:t>
                      </a:r>
                      <a:r>
                        <a:rPr lang="pt-BR" sz="1000"/>
                        <a:t>
 n/a</a:t>
                      </a:r>
                      <a:endParaRPr lang="en-US" sz="1000"/>
                    </a:p>
                  </a:txBody>
                  <a:tcPr/>
                </a:tc>
                <a:tc>
                  <a:txBody>
                    <a:bodyPr/>
                    <a:lstStyle/>
                    <a:p>
                      <a:r>
                        <a:rPr lang="en-US" sz="1000"/>
                        <a:t>228670</a:t>
                      </a:r>
                    </a:p>
                  </a:txBody>
                  <a:tcPr/>
                </a:tc>
                <a:tc>
                  <a:txBody>
                    <a:bodyPr/>
                    <a:lstStyle/>
                    <a:p>
                      <a:r>
                        <a:rPr lang="en-US" sz="1000"/>
                        <a:t>873400</a:t>
                      </a:r>
                    </a:p>
                  </a:txBody>
                  <a:tcPr/>
                </a:tc>
                <a:extLst>
                  <a:ext uri="{0D108BD9-81ED-4DB2-BD59-A6C34878D82A}">
                    <a16:rowId xmlns:a16="http://schemas.microsoft.com/office/drawing/2014/main" val="2646635289"/>
                  </a:ext>
                </a:extLst>
              </a:tr>
              <a:tr h="370840">
                <a:tc>
                  <a:txBody>
                    <a:bodyPr/>
                    <a:lstStyle/>
                    <a:p>
                      <a:r>
                        <a:rPr lang="pt-BR" sz="1000" b="1"/>
                        <a:t>@br24 - 2022-09-02 19:30:01</a:t>
                      </a:r>
                      <a:r>
                        <a:rPr lang="pt-BR" sz="1000"/>
                        <a:t>
 n/a</a:t>
                      </a:r>
                      <a:endParaRPr lang="en-US" sz="1000"/>
                    </a:p>
                  </a:txBody>
                  <a:tcPr/>
                </a:tc>
                <a:tc>
                  <a:txBody>
                    <a:bodyPr/>
                    <a:lstStyle/>
                    <a:p>
                      <a:r>
                        <a:rPr lang="en-US" sz="1000"/>
                        <a:t>66633</a:t>
                      </a:r>
                    </a:p>
                  </a:txBody>
                  <a:tcPr/>
                </a:tc>
                <a:tc>
                  <a:txBody>
                    <a:bodyPr/>
                    <a:lstStyle/>
                    <a:p>
                      <a:r>
                        <a:rPr lang="en-US" sz="1000"/>
                        <a:t>636700</a:t>
                      </a:r>
                    </a:p>
                  </a:txBody>
                  <a:tcPr/>
                </a:tc>
                <a:extLst>
                  <a:ext uri="{0D108BD9-81ED-4DB2-BD59-A6C34878D82A}">
                    <a16:rowId xmlns:a16="http://schemas.microsoft.com/office/drawing/2014/main" val="4054729823"/>
                  </a:ext>
                </a:extLst>
              </a:tr>
              <a:tr h="370840">
                <a:tc>
                  <a:txBody>
                    <a:bodyPr/>
                    <a:lstStyle/>
                    <a:p>
                      <a:r>
                        <a:rPr lang="pt-BR" sz="1000" b="1"/>
                        <a:t>@br24 - 2022-09-17 21:00:01</a:t>
                      </a:r>
                      <a:r>
                        <a:rPr lang="pt-BR" sz="1000"/>
                        <a:t>
 n/a</a:t>
                      </a:r>
                      <a:endParaRPr lang="en-US" sz="1000"/>
                    </a:p>
                  </a:txBody>
                  <a:tcPr/>
                </a:tc>
                <a:tc>
                  <a:txBody>
                    <a:bodyPr/>
                    <a:lstStyle/>
                    <a:p>
                      <a:r>
                        <a:rPr lang="en-US" sz="1000"/>
                        <a:t>53272</a:t>
                      </a:r>
                    </a:p>
                  </a:txBody>
                  <a:tcPr/>
                </a:tc>
                <a:tc>
                  <a:txBody>
                    <a:bodyPr/>
                    <a:lstStyle/>
                    <a:p>
                      <a:r>
                        <a:rPr lang="en-US" sz="1000"/>
                        <a:t>380200</a:t>
                      </a:r>
                    </a:p>
                  </a:txBody>
                  <a:tcPr/>
                </a:tc>
                <a:extLst>
                  <a:ext uri="{0D108BD9-81ED-4DB2-BD59-A6C34878D82A}">
                    <a16:rowId xmlns:a16="http://schemas.microsoft.com/office/drawing/2014/main" val="2152260007"/>
                  </a:ext>
                </a:extLst>
              </a:tr>
              <a:tr h="370840">
                <a:tc>
                  <a:txBody>
                    <a:bodyPr/>
                    <a:lstStyle/>
                    <a:p>
                      <a:r>
                        <a:rPr lang="pt-BR" sz="1000" b="1"/>
                        <a:t>@br24 - 2022-09-08 17:52:10</a:t>
                      </a:r>
                      <a:r>
                        <a:rPr lang="pt-BR" sz="1000"/>
                        <a:t>
 n/a</a:t>
                      </a:r>
                      <a:endParaRPr lang="en-US" sz="1000"/>
                    </a:p>
                  </a:txBody>
                  <a:tcPr/>
                </a:tc>
                <a:tc>
                  <a:txBody>
                    <a:bodyPr/>
                    <a:lstStyle/>
                    <a:p>
                      <a:r>
                        <a:rPr lang="en-US" sz="1000"/>
                        <a:t>38464</a:t>
                      </a:r>
                    </a:p>
                  </a:txBody>
                  <a:tcPr/>
                </a:tc>
                <a:tc>
                  <a:txBody>
                    <a:bodyPr/>
                    <a:lstStyle/>
                    <a:p>
                      <a:r>
                        <a:rPr lang="en-US" sz="1000"/>
                        <a:t>301300</a:t>
                      </a:r>
                    </a:p>
                  </a:txBody>
                  <a:tcPr/>
                </a:tc>
                <a:extLst>
                  <a:ext uri="{0D108BD9-81ED-4DB2-BD59-A6C34878D82A}">
                    <a16:rowId xmlns:a16="http://schemas.microsoft.com/office/drawing/2014/main" val="2938323183"/>
                  </a:ext>
                </a:extLst>
              </a:tr>
              <a:tr h="370840">
                <a:tc>
                  <a:txBody>
                    <a:bodyPr/>
                    <a:lstStyle/>
                    <a:p>
                      <a:r>
                        <a:rPr lang="pt-BR" sz="1000" b="1"/>
                        <a:t>@br24 - 2022-09-07 06:27:57</a:t>
                      </a:r>
                      <a:r>
                        <a:rPr lang="pt-BR" sz="1000"/>
                        <a:t>
 n/a</a:t>
                      </a:r>
                      <a:endParaRPr lang="en-US" sz="1000"/>
                    </a:p>
                  </a:txBody>
                  <a:tcPr/>
                </a:tc>
                <a:tc>
                  <a:txBody>
                    <a:bodyPr/>
                    <a:lstStyle/>
                    <a:p>
                      <a:r>
                        <a:rPr lang="en-US" sz="1000"/>
                        <a:t>32084</a:t>
                      </a:r>
                    </a:p>
                  </a:txBody>
                  <a:tcPr/>
                </a:tc>
                <a:tc>
                  <a:txBody>
                    <a:bodyPr/>
                    <a:lstStyle/>
                    <a:p>
                      <a:r>
                        <a:rPr lang="en-US" sz="1000"/>
                        <a:t>354700</a:t>
                      </a:r>
                    </a:p>
                  </a:txBody>
                  <a:tcPr/>
                </a:tc>
                <a:extLst>
                  <a:ext uri="{0D108BD9-81ED-4DB2-BD59-A6C34878D82A}">
                    <a16:rowId xmlns:a16="http://schemas.microsoft.com/office/drawing/2014/main" val="3648549410"/>
                  </a:ext>
                </a:extLst>
              </a:tr>
              <a:tr h="370840">
                <a:tc>
                  <a:txBody>
                    <a:bodyPr/>
                    <a:lstStyle/>
                    <a:p>
                      <a:r>
                        <a:rPr lang="pt-BR" sz="1000" b="1"/>
                        <a:t>@br24 - 2022-09-30 13:25:01</a:t>
                      </a:r>
                      <a:r>
                        <a:rPr lang="pt-BR" sz="1000"/>
                        <a:t>
 n/a</a:t>
                      </a:r>
                      <a:endParaRPr lang="en-US" sz="1000"/>
                    </a:p>
                  </a:txBody>
                  <a:tcPr/>
                </a:tc>
                <a:tc>
                  <a:txBody>
                    <a:bodyPr/>
                    <a:lstStyle/>
                    <a:p>
                      <a:r>
                        <a:rPr lang="en-US" sz="1000"/>
                        <a:t>24621</a:t>
                      </a:r>
                    </a:p>
                  </a:txBody>
                  <a:tcPr/>
                </a:tc>
                <a:tc>
                  <a:txBody>
                    <a:bodyPr/>
                    <a:lstStyle/>
                    <a:p>
                      <a:r>
                        <a:rPr lang="en-US" sz="1000"/>
                        <a:t>412800</a:t>
                      </a:r>
                    </a:p>
                  </a:txBody>
                  <a:tcPr/>
                </a:tc>
                <a:extLst>
                  <a:ext uri="{0D108BD9-81ED-4DB2-BD59-A6C34878D82A}">
                    <a16:rowId xmlns:a16="http://schemas.microsoft.com/office/drawing/2014/main" val="220646370"/>
                  </a:ext>
                </a:extLst>
              </a:tr>
              <a:tr h="370840">
                <a:tc>
                  <a:txBody>
                    <a:bodyPr/>
                    <a:lstStyle/>
                    <a:p>
                      <a:r>
                        <a:rPr lang="pt-BR" sz="1000" b="1"/>
                        <a:t>@br24 - 2022-09-22 18:35:00</a:t>
                      </a:r>
                      <a:r>
                        <a:rPr lang="pt-BR" sz="1000"/>
                        <a:t>
 n/a</a:t>
                      </a:r>
                      <a:endParaRPr lang="en-US" sz="1000"/>
                    </a:p>
                  </a:txBody>
                  <a:tcPr/>
                </a:tc>
                <a:tc>
                  <a:txBody>
                    <a:bodyPr/>
                    <a:lstStyle/>
                    <a:p>
                      <a:r>
                        <a:rPr lang="en-US" sz="1000"/>
                        <a:t>21005</a:t>
                      </a:r>
                    </a:p>
                  </a:txBody>
                  <a:tcPr/>
                </a:tc>
                <a:tc>
                  <a:txBody>
                    <a:bodyPr/>
                    <a:lstStyle/>
                    <a:p>
                      <a:r>
                        <a:rPr lang="en-US" sz="1000"/>
                        <a:t>457300</a:t>
                      </a:r>
                    </a:p>
                  </a:txBody>
                  <a:tcPr/>
                </a:tc>
                <a:extLst>
                  <a:ext uri="{0D108BD9-81ED-4DB2-BD59-A6C34878D82A}">
                    <a16:rowId xmlns:a16="http://schemas.microsoft.com/office/drawing/2014/main" val="806169608"/>
                  </a:ext>
                </a:extLst>
              </a:tr>
              <a:tr h="370840">
                <a:tc>
                  <a:txBody>
                    <a:bodyPr/>
                    <a:lstStyle/>
                    <a:p>
                      <a:r>
                        <a:rPr lang="pt-BR" sz="1000" b="1"/>
                        <a:t>@br24 - 2022-09-12 14:36:43</a:t>
                      </a:r>
                      <a:r>
                        <a:rPr lang="pt-BR" sz="1000"/>
                        <a:t>
 n/a</a:t>
                      </a:r>
                      <a:endParaRPr lang="en-US" sz="1000"/>
                    </a:p>
                  </a:txBody>
                  <a:tcPr/>
                </a:tc>
                <a:tc>
                  <a:txBody>
                    <a:bodyPr/>
                    <a:lstStyle/>
                    <a:p>
                      <a:r>
                        <a:rPr lang="en-US" sz="1000"/>
                        <a:t>20912</a:t>
                      </a:r>
                    </a:p>
                  </a:txBody>
                  <a:tcPr/>
                </a:tc>
                <a:tc>
                  <a:txBody>
                    <a:bodyPr/>
                    <a:lstStyle/>
                    <a:p>
                      <a:r>
                        <a:rPr lang="en-US" sz="1000"/>
                        <a:t>234300</a:t>
                      </a:r>
                    </a:p>
                  </a:txBody>
                  <a:tcPr/>
                </a:tc>
                <a:extLst>
                  <a:ext uri="{0D108BD9-81ED-4DB2-BD59-A6C34878D82A}">
                    <a16:rowId xmlns:a16="http://schemas.microsoft.com/office/drawing/2014/main" val="141049345"/>
                  </a:ext>
                </a:extLst>
              </a:tr>
              <a:tr h="370840">
                <a:tc>
                  <a:txBody>
                    <a:bodyPr/>
                    <a:lstStyle/>
                    <a:p>
                      <a:r>
                        <a:rPr lang="pt-BR" sz="1000" b="1"/>
                        <a:t>@br24 - 2022-09-04 18:25:00</a:t>
                      </a:r>
                      <a:r>
                        <a:rPr lang="pt-BR" sz="1000"/>
                        <a:t>
 n/a</a:t>
                      </a:r>
                      <a:endParaRPr lang="en-US" sz="1000"/>
                    </a:p>
                  </a:txBody>
                  <a:tcPr/>
                </a:tc>
                <a:tc>
                  <a:txBody>
                    <a:bodyPr/>
                    <a:lstStyle/>
                    <a:p>
                      <a:r>
                        <a:rPr lang="en-US" sz="1000"/>
                        <a:t>20894</a:t>
                      </a:r>
                    </a:p>
                  </a:txBody>
                  <a:tcPr/>
                </a:tc>
                <a:tc>
                  <a:txBody>
                    <a:bodyPr/>
                    <a:lstStyle/>
                    <a:p>
                      <a:r>
                        <a:rPr lang="en-US" sz="1000"/>
                        <a:t>215000</a:t>
                      </a:r>
                    </a:p>
                  </a:txBody>
                  <a:tcPr/>
                </a:tc>
                <a:extLst>
                  <a:ext uri="{0D108BD9-81ED-4DB2-BD59-A6C34878D82A}">
                    <a16:rowId xmlns:a16="http://schemas.microsoft.com/office/drawing/2014/main" val="3839346358"/>
                  </a:ext>
                </a:extLst>
              </a:tr>
              <a:tr h="370840">
                <a:tc>
                  <a:txBody>
                    <a:bodyPr/>
                    <a:lstStyle/>
                    <a:p>
                      <a:r>
                        <a:rPr lang="pt-BR" sz="1000" b="1"/>
                        <a:t>@br24 - 2022-09-25 09:25:01</a:t>
                      </a:r>
                      <a:r>
                        <a:rPr lang="pt-BR" sz="1000"/>
                        <a:t>
 n/a</a:t>
                      </a:r>
                      <a:endParaRPr lang="en-US" sz="1000"/>
                    </a:p>
                  </a:txBody>
                  <a:tcPr/>
                </a:tc>
                <a:tc>
                  <a:txBody>
                    <a:bodyPr/>
                    <a:lstStyle/>
                    <a:p>
                      <a:r>
                        <a:rPr lang="en-US" sz="1000"/>
                        <a:t>18807</a:t>
                      </a:r>
                    </a:p>
                  </a:txBody>
                  <a:tcPr/>
                </a:tc>
                <a:tc>
                  <a:txBody>
                    <a:bodyPr/>
                    <a:lstStyle/>
                    <a:p>
                      <a:r>
                        <a:rPr lang="en-US" sz="1000"/>
                        <a:t>179200</a:t>
                      </a:r>
                    </a:p>
                  </a:txBody>
                  <a:tcPr/>
                </a:tc>
                <a:extLst>
                  <a:ext uri="{0D108BD9-81ED-4DB2-BD59-A6C34878D82A}">
                    <a16:rowId xmlns:a16="http://schemas.microsoft.com/office/drawing/2014/main" val="2317183522"/>
                  </a:ext>
                </a:extLst>
              </a:tr>
            </a:tbl>
          </a:graphicData>
        </a:graphic>
      </p:graphicFrame>
      <p:sp>
        <p:nvSpPr>
          <p:cNvPr id="4" name="Text Placeholder 3">
            <a:extLst>
              <a:ext uri="{FF2B5EF4-FFF2-40B4-BE49-F238E27FC236}">
                <a16:creationId xmlns:a16="http://schemas.microsoft.com/office/drawing/2014/main" id="{CF1811DB-5175-40F0-9962-5928682194F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671606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1666</Words>
  <Application>Microsoft Office PowerPoint</Application>
  <PresentationFormat>On-screen Show (4:3)</PresentationFormat>
  <Paragraphs>928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1. SM Monatsreport Vorlage_inkl. Reels - Copy</vt:lpstr>
      <vt:lpstr>Facebook facebook-Überblick (für Excel-Tabelle) | BR Mefo + ARD - 1 of 5</vt:lpstr>
      <vt:lpstr>Facebook facebook-Überblick (für Excel-Tabelle) | BR Mefo + ARD - 2 of 5</vt:lpstr>
      <vt:lpstr>Facebook facebook-Überblick (für Excel-Tabelle) | BR Mefo + ARD - 3 of 5</vt:lpstr>
      <vt:lpstr>Facebook facebook-Überblick (für Excel-Tabelle) | BR Mefo + ARD - 4 of 5</vt:lpstr>
      <vt:lpstr>Facebook facebook-Überblick (für Excel-Tabelle) | BR Mefo + ARD - 5 of 5</vt:lpstr>
      <vt:lpstr>Facebook Hitliste nach Aktiven Nutzern: inkl. Interaktionen on Shared Posts | BR Social Media - 1 of 2</vt:lpstr>
      <vt:lpstr>Facebook Hitliste nach Aktiven Nutzern: inkl. Interaktionen on Shared Posts | BR Social Media - 2 of 2</vt:lpstr>
      <vt:lpstr>Instagram BR-Instagram-Basic: Profil-Überblick (inkl. IGTV)_reels | BR Mefo + ARD - 1 of 3</vt:lpstr>
      <vt:lpstr>Instagram BR-Instagram-Basic: Profil-Überblick (inkl. IGTV)_reels | BR Mefo + ARD - 2 of 3</vt:lpstr>
      <vt:lpstr>Instagram BR-Instagram-Basic: Profil-Überblick (inkl. IGTV)_reels | BR Mefo + ARD - 3 of 3</vt:lpstr>
      <vt:lpstr>Instagram Hitliste nach Interaktionen inkl. IGTV | BR Social Media - 1 of 2</vt:lpstr>
      <vt:lpstr>Instagram Hitliste nach Interaktionen inkl. IGTV | BR Social Media - 2 of 2</vt:lpstr>
      <vt:lpstr>Twitter Twitter: für Excel-Export | BR Mefo + ARD</vt:lpstr>
      <vt:lpstr>Twitter BR-Twitter-Basic:  Own Tweets | BR Mefo + ARD - 1 of 2</vt:lpstr>
      <vt:lpstr>Twitter BR-Twitter-Basic:  Own Tweets | BR Mefo + ARD - 2 of 2</vt:lpstr>
      <vt:lpstr>Tiktok BR-TikTok: Profil-Überblick | BR Mefo + ARD</vt:lpstr>
      <vt:lpstr>Tiktok BR-TikTok: Videos | BR Social Media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SM Monatsreport Vorlage_inkl. Reels - Copy</dc:title>
  <dc:creator>Administrator</dc:creator>
  <cp:lastModifiedBy>Administrator</cp:lastModifiedBy>
  <cp:revision>1</cp:revision>
  <dcterms:created xsi:type="dcterms:W3CDTF">2022-10-28T11:43:24Z</dcterms:created>
  <dcterms:modified xsi:type="dcterms:W3CDTF">2022-10-28T11:45:52Z</dcterms:modified>
</cp:coreProperties>
</file>