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3" r:id="rId36"/>
    <p:sldId id="294" r:id="rId37"/>
    <p:sldId id="295" r:id="rId38"/>
    <p:sldId id="296" r:id="rId39"/>
    <p:sldId id="297" r:id="rId40"/>
    <p:sldId id="298" r:id="rId41"/>
    <p:sldId id="299" r:id="rId42"/>
    <p:sldId id="301" r:id="rId43"/>
    <p:sldId id="302" r:id="rId44"/>
    <p:sldId id="303" r:id="rId45"/>
  </p:sldIdLst>
  <p:sldSz cx="9144000" cy="6858000" type="screen4x3"/>
  <p:notesSz cx="6858000" cy="9144000"/>
  <p:embeddedFontLst>
    <p:embeddedFont>
      <p:font typeface="Calibri" panose="020F0502020204030204" pitchFamily="34" charset="0"/>
      <p:regular r:id="rId46"/>
      <p:bold r:id="rId47"/>
      <p:italic r:id="rId48"/>
      <p:boldItalic r:id="rId4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2.fntdata"/><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3.fntdata"/><Relationship Id="rId8" Type="http://schemas.openxmlformats.org/officeDocument/2006/relationships/slide" Target="slides/slide7.xml"/><Relationship Id="rId51"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12/6/2021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12/6/2021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12/6/2021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12/6/2021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12/6/2021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12/6/2021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54F97C-08F5-4023-A35A-BA36FCBC784E}"/>
              </a:ext>
            </a:extLst>
          </p:cNvPr>
          <p:cNvSpPr>
            <a:spLocks noGrp="1"/>
          </p:cNvSpPr>
          <p:nvPr>
            <p:ph type="ctrTitle"/>
          </p:nvPr>
        </p:nvSpPr>
        <p:spPr/>
        <p:txBody>
          <a:bodyPr/>
          <a:lstStyle/>
          <a:p>
            <a:r>
              <a:rPr lang="en-US"/>
              <a:t>2. SM Monatsreport Vorlage - BR24 PR</a:t>
            </a:r>
          </a:p>
        </p:txBody>
      </p:sp>
      <p:sp>
        <p:nvSpPr>
          <p:cNvPr id="3" name="Subtitle 2">
            <a:extLst>
              <a:ext uri="{FF2B5EF4-FFF2-40B4-BE49-F238E27FC236}">
                <a16:creationId xmlns:a16="http://schemas.microsoft.com/office/drawing/2014/main" id="{D637E01B-83A5-46FC-84A4-81CDC561B03E}"/>
              </a:ext>
            </a:extLst>
          </p:cNvPr>
          <p:cNvSpPr>
            <a:spLocks noGrp="1"/>
          </p:cNvSpPr>
          <p:nvPr>
            <p:ph type="subTitle" idx="1"/>
          </p:nvPr>
        </p:nvSpPr>
        <p:spPr/>
        <p:txBody>
          <a:bodyPr/>
          <a:lstStyle/>
          <a:p>
            <a:r>
              <a:rPr lang="en-US"/>
              <a:t>Bayerischer Rundfunk</a:t>
            </a:r>
          </a:p>
        </p:txBody>
      </p:sp>
    </p:spTree>
    <p:extLst>
      <p:ext uri="{BB962C8B-B14F-4D97-AF65-F5344CB8AC3E}">
        <p14:creationId xmlns:p14="http://schemas.microsoft.com/office/powerpoint/2010/main" val="31717873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880DEC-1AED-464B-AD42-5907C22AC4A4}"/>
              </a:ext>
            </a:extLst>
          </p:cNvPr>
          <p:cNvSpPr>
            <a:spLocks noGrp="1"/>
          </p:cNvSpPr>
          <p:nvPr>
            <p:ph type="title"/>
          </p:nvPr>
        </p:nvSpPr>
        <p:spPr/>
        <p:txBody>
          <a:bodyPr/>
          <a:lstStyle/>
          <a:p>
            <a:r>
              <a:rPr lang="en-US"/>
              <a:t>Facebook facebook-Überblick (für Excel-Tabelle) | BR24</a:t>
            </a:r>
          </a:p>
        </p:txBody>
      </p:sp>
      <p:graphicFrame>
        <p:nvGraphicFramePr>
          <p:cNvPr id="5" name="Table Placeholder 4">
            <a:extLst>
              <a:ext uri="{FF2B5EF4-FFF2-40B4-BE49-F238E27FC236}">
                <a16:creationId xmlns:a16="http://schemas.microsoft.com/office/drawing/2014/main" id="{410B0366-4224-40C3-8BDE-BBA8CEE63483}"/>
              </a:ext>
            </a:extLst>
          </p:cNvPr>
          <p:cNvGraphicFramePr>
            <a:graphicFrameLocks noGrp="1"/>
          </p:cNvGraphicFramePr>
          <p:nvPr>
            <p:ph type="tbl" sz="quarter" idx="13"/>
            <p:extLst>
              <p:ext uri="{D42A27DB-BD31-4B8C-83A1-F6EECF244321}">
                <p14:modId xmlns:p14="http://schemas.microsoft.com/office/powerpoint/2010/main" val="9014826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
                  <a:extLst>
                    <a:ext uri="{9D8B030D-6E8A-4147-A177-3AD203B41FA5}">
                      <a16:colId xmlns:a16="http://schemas.microsoft.com/office/drawing/2014/main" val="3002137472"/>
                    </a:ext>
                  </a:extLst>
                </a:gridCol>
                <a:gridCol w="411480">
                  <a:extLst>
                    <a:ext uri="{9D8B030D-6E8A-4147-A177-3AD203B41FA5}">
                      <a16:colId xmlns:a16="http://schemas.microsoft.com/office/drawing/2014/main" val="2776438944"/>
                    </a:ext>
                  </a:extLst>
                </a:gridCol>
                <a:gridCol w="411480">
                  <a:extLst>
                    <a:ext uri="{9D8B030D-6E8A-4147-A177-3AD203B41FA5}">
                      <a16:colId xmlns:a16="http://schemas.microsoft.com/office/drawing/2014/main" val="3006336107"/>
                    </a:ext>
                  </a:extLst>
                </a:gridCol>
                <a:gridCol w="411480">
                  <a:extLst>
                    <a:ext uri="{9D8B030D-6E8A-4147-A177-3AD203B41FA5}">
                      <a16:colId xmlns:a16="http://schemas.microsoft.com/office/drawing/2014/main" val="964449831"/>
                    </a:ext>
                  </a:extLst>
                </a:gridCol>
                <a:gridCol w="411480">
                  <a:extLst>
                    <a:ext uri="{9D8B030D-6E8A-4147-A177-3AD203B41FA5}">
                      <a16:colId xmlns:a16="http://schemas.microsoft.com/office/drawing/2014/main" val="1592184070"/>
                    </a:ext>
                  </a:extLst>
                </a:gridCol>
                <a:gridCol w="411480">
                  <a:extLst>
                    <a:ext uri="{9D8B030D-6E8A-4147-A177-3AD203B41FA5}">
                      <a16:colId xmlns:a16="http://schemas.microsoft.com/office/drawing/2014/main" val="2018384327"/>
                    </a:ext>
                  </a:extLst>
                </a:gridCol>
                <a:gridCol w="411480">
                  <a:extLst>
                    <a:ext uri="{9D8B030D-6E8A-4147-A177-3AD203B41FA5}">
                      <a16:colId xmlns:a16="http://schemas.microsoft.com/office/drawing/2014/main" val="1445656374"/>
                    </a:ext>
                  </a:extLst>
                </a:gridCol>
                <a:gridCol w="411480">
                  <a:extLst>
                    <a:ext uri="{9D8B030D-6E8A-4147-A177-3AD203B41FA5}">
                      <a16:colId xmlns:a16="http://schemas.microsoft.com/office/drawing/2014/main" val="1330735454"/>
                    </a:ext>
                  </a:extLst>
                </a:gridCol>
                <a:gridCol w="411480">
                  <a:extLst>
                    <a:ext uri="{9D8B030D-6E8A-4147-A177-3AD203B41FA5}">
                      <a16:colId xmlns:a16="http://schemas.microsoft.com/office/drawing/2014/main" val="2973540104"/>
                    </a:ext>
                  </a:extLst>
                </a:gridCol>
                <a:gridCol w="411480">
                  <a:extLst>
                    <a:ext uri="{9D8B030D-6E8A-4147-A177-3AD203B41FA5}">
                      <a16:colId xmlns:a16="http://schemas.microsoft.com/office/drawing/2014/main" val="146008492"/>
                    </a:ext>
                  </a:extLst>
                </a:gridCol>
                <a:gridCol w="411480">
                  <a:extLst>
                    <a:ext uri="{9D8B030D-6E8A-4147-A177-3AD203B41FA5}">
                      <a16:colId xmlns:a16="http://schemas.microsoft.com/office/drawing/2014/main" val="4276622522"/>
                    </a:ext>
                  </a:extLst>
                </a:gridCol>
                <a:gridCol w="411480">
                  <a:extLst>
                    <a:ext uri="{9D8B030D-6E8A-4147-A177-3AD203B41FA5}">
                      <a16:colId xmlns:a16="http://schemas.microsoft.com/office/drawing/2014/main" val="4096410117"/>
                    </a:ext>
                  </a:extLst>
                </a:gridCol>
                <a:gridCol w="411480">
                  <a:extLst>
                    <a:ext uri="{9D8B030D-6E8A-4147-A177-3AD203B41FA5}">
                      <a16:colId xmlns:a16="http://schemas.microsoft.com/office/drawing/2014/main" val="2566318059"/>
                    </a:ext>
                  </a:extLst>
                </a:gridCol>
                <a:gridCol w="411480">
                  <a:extLst>
                    <a:ext uri="{9D8B030D-6E8A-4147-A177-3AD203B41FA5}">
                      <a16:colId xmlns:a16="http://schemas.microsoft.com/office/drawing/2014/main" val="2824525237"/>
                    </a:ext>
                  </a:extLst>
                </a:gridCol>
                <a:gridCol w="411480">
                  <a:extLst>
                    <a:ext uri="{9D8B030D-6E8A-4147-A177-3AD203B41FA5}">
                      <a16:colId xmlns:a16="http://schemas.microsoft.com/office/drawing/2014/main" val="2420398306"/>
                    </a:ext>
                  </a:extLst>
                </a:gridCol>
                <a:gridCol w="411480">
                  <a:extLst>
                    <a:ext uri="{9D8B030D-6E8A-4147-A177-3AD203B41FA5}">
                      <a16:colId xmlns:a16="http://schemas.microsoft.com/office/drawing/2014/main" val="4162967560"/>
                    </a:ext>
                  </a:extLst>
                </a:gridCol>
                <a:gridCol w="411480">
                  <a:extLst>
                    <a:ext uri="{9D8B030D-6E8A-4147-A177-3AD203B41FA5}">
                      <a16:colId xmlns:a16="http://schemas.microsoft.com/office/drawing/2014/main" val="505788501"/>
                    </a:ext>
                  </a:extLst>
                </a:gridCol>
                <a:gridCol w="411480">
                  <a:extLst>
                    <a:ext uri="{9D8B030D-6E8A-4147-A177-3AD203B41FA5}">
                      <a16:colId xmlns:a16="http://schemas.microsoft.com/office/drawing/2014/main" val="2190265494"/>
                    </a:ext>
                  </a:extLst>
                </a:gridCol>
              </a:tblGrid>
              <a:tr h="370840">
                <a:tc>
                  <a:txBody>
                    <a:bodyPr/>
                    <a:lstStyle/>
                    <a:p>
                      <a:r>
                        <a:rPr lang="en-US" sz="1000"/>
                        <a:t>Name</a:t>
                      </a:r>
                    </a:p>
                  </a:txBody>
                  <a:tcPr/>
                </a:tc>
                <a:tc>
                  <a:txBody>
                    <a:bodyPr/>
                    <a:lstStyle/>
                    <a:p>
                      <a:r>
                        <a:rPr lang="en-US" sz="1000"/>
                        <a:t>Transitioned?</a:t>
                      </a:r>
                    </a:p>
                  </a:txBody>
                  <a:tcPr/>
                </a:tc>
                <a:tc>
                  <a:txBody>
                    <a:bodyPr/>
                    <a:lstStyle/>
                    <a:p>
                      <a:r>
                        <a:rPr lang="en-US" sz="1000"/>
                        <a:t>Oldest Last Updated</a:t>
                      </a:r>
                    </a:p>
                  </a:txBody>
                  <a:tcPr/>
                </a:tc>
                <a:tc>
                  <a:txBody>
                    <a:bodyPr/>
                    <a:lstStyle/>
                    <a:p>
                      <a:r>
                        <a:rPr lang="en-US" sz="1000"/>
                        <a:t>Fans</a:t>
                      </a:r>
                    </a:p>
                  </a:txBody>
                  <a:tcPr/>
                </a:tc>
                <a:tc>
                  <a:txBody>
                    <a:bodyPr/>
                    <a:lstStyle/>
                    <a:p>
                      <a:r>
                        <a:rPr lang="en-US" sz="1000"/>
                        <a:t>Fanwachstum</a:t>
                      </a:r>
                    </a:p>
                  </a:txBody>
                  <a:tcPr/>
                </a:tc>
                <a:tc>
                  <a:txBody>
                    <a:bodyPr/>
                    <a:lstStyle/>
                    <a:p>
                      <a:r>
                        <a:rPr lang="en-US" sz="1000"/>
                        <a:t>Abonnenten</a:t>
                      </a:r>
                    </a:p>
                  </a:txBody>
                  <a:tcPr/>
                </a:tc>
                <a:tc>
                  <a:txBody>
                    <a:bodyPr/>
                    <a:lstStyle/>
                    <a:p>
                      <a:r>
                        <a:rPr lang="en-US" sz="1000"/>
                        <a:t>Abonnentenwachstum</a:t>
                      </a:r>
                    </a:p>
                  </a:txBody>
                  <a:tcPr/>
                </a:tc>
                <a:tc>
                  <a:txBody>
                    <a:bodyPr/>
                    <a:lstStyle/>
                    <a:p>
                      <a:r>
                        <a:rPr lang="en-US" sz="1000"/>
                        <a:t>Engaged Users (Last 28 days)</a:t>
                      </a:r>
                    </a:p>
                  </a:txBody>
                  <a:tcPr/>
                </a:tc>
                <a:tc>
                  <a:txBody>
                    <a:bodyPr/>
                    <a:lstStyle/>
                    <a:p>
                      <a:r>
                        <a:rPr lang="en-US" sz="1000"/>
                        <a:t>Engaged Users (Avg. Daily)</a:t>
                      </a:r>
                    </a:p>
                  </a:txBody>
                  <a:tcPr/>
                </a:tc>
                <a:tc>
                  <a:txBody>
                    <a:bodyPr/>
                    <a:lstStyle/>
                    <a:p>
                      <a:r>
                        <a:rPr lang="en-US" sz="1000"/>
                        <a:t>Reach (Avg. Daily)</a:t>
                      </a:r>
                    </a:p>
                  </a:txBody>
                  <a:tcPr/>
                </a:tc>
                <a:tc>
                  <a:txBody>
                    <a:bodyPr/>
                    <a:lstStyle/>
                    <a:p>
                      <a:r>
                        <a:rPr lang="en-US" sz="1000"/>
                        <a:t>Video Posts</a:t>
                      </a:r>
                    </a:p>
                  </a:txBody>
                  <a:tcPr/>
                </a:tc>
                <a:tc>
                  <a:txBody>
                    <a:bodyPr/>
                    <a:lstStyle/>
                    <a:p>
                      <a:r>
                        <a:rPr lang="en-US" sz="1000"/>
                        <a:t>10s Views</a:t>
                      </a:r>
                    </a:p>
                  </a:txBody>
                  <a:tcPr/>
                </a:tc>
                <a:tc>
                  <a:txBody>
                    <a:bodyPr/>
                    <a:lstStyle/>
                    <a:p>
                      <a:r>
                        <a:rPr lang="en-US" sz="1000"/>
                        <a:t>Posts</a:t>
                      </a:r>
                    </a:p>
                  </a:txBody>
                  <a:tcPr/>
                </a:tc>
                <a:tc>
                  <a:txBody>
                    <a:bodyPr/>
                    <a:lstStyle/>
                    <a:p>
                      <a:r>
                        <a:rPr lang="en-US" sz="1000"/>
                        <a:t>Post Interactions</a:t>
                      </a:r>
                    </a:p>
                  </a:txBody>
                  <a:tcPr/>
                </a:tc>
                <a:tc>
                  <a:txBody>
                    <a:bodyPr/>
                    <a:lstStyle/>
                    <a:p>
                      <a:r>
                        <a:rPr lang="en-US" sz="1000"/>
                        <a:t>Interactions</a:t>
                      </a:r>
                    </a:p>
                  </a:txBody>
                  <a:tcPr/>
                </a:tc>
                <a:tc>
                  <a:txBody>
                    <a:bodyPr/>
                    <a:lstStyle/>
                    <a:p>
                      <a:r>
                        <a:rPr lang="en-US" sz="1000"/>
                        <a:t>Engagements</a:t>
                      </a:r>
                    </a:p>
                  </a:txBody>
                  <a:tcPr/>
                </a:tc>
                <a:tc>
                  <a:txBody>
                    <a:bodyPr/>
                    <a:lstStyle/>
                    <a:p>
                      <a:r>
                        <a:rPr lang="en-US" sz="1000"/>
                        <a:t>Link Clicks</a:t>
                      </a:r>
                    </a:p>
                  </a:txBody>
                  <a:tcPr/>
                </a:tc>
                <a:tc>
                  <a:txBody>
                    <a:bodyPr/>
                    <a:lstStyle/>
                    <a:p>
                      <a:r>
                        <a:rPr lang="en-US" sz="1000"/>
                        <a:t>Link Posts</a:t>
                      </a:r>
                    </a:p>
                  </a:txBody>
                  <a:tcPr/>
                </a:tc>
                <a:extLst>
                  <a:ext uri="{0D108BD9-81ED-4DB2-BD59-A6C34878D82A}">
                    <a16:rowId xmlns:a16="http://schemas.microsoft.com/office/drawing/2014/main" val="691191547"/>
                  </a:ext>
                </a:extLst>
              </a:tr>
              <a:tr h="370840">
                <a:tc>
                  <a:txBody>
                    <a:bodyPr/>
                    <a:lstStyle/>
                    <a:p>
                      <a:r>
                        <a:rPr lang="en-US" sz="1000"/>
                        <a:t>BR24</a:t>
                      </a:r>
                    </a:p>
                  </a:txBody>
                  <a:tcPr/>
                </a:tc>
                <a:tc>
                  <a:txBody>
                    <a:bodyPr/>
                    <a:lstStyle/>
                    <a:p>
                      <a:r>
                        <a:rPr lang="en-US" sz="1000"/>
                        <a:t>No</a:t>
                      </a:r>
                    </a:p>
                  </a:txBody>
                  <a:tcPr/>
                </a:tc>
                <a:tc>
                  <a:txBody>
                    <a:bodyPr/>
                    <a:lstStyle/>
                    <a:p>
                      <a:r>
                        <a:rPr lang="en-US" sz="1000"/>
                        <a:t>30.11.2021 19:43:09</a:t>
                      </a:r>
                    </a:p>
                  </a:txBody>
                  <a:tcPr/>
                </a:tc>
                <a:tc>
                  <a:txBody>
                    <a:bodyPr/>
                    <a:lstStyle/>
                    <a:p>
                      <a:r>
                        <a:rPr lang="en-US" sz="1000"/>
                        <a:t>314189</a:t>
                      </a:r>
                    </a:p>
                  </a:txBody>
                  <a:tcPr/>
                </a:tc>
                <a:tc>
                  <a:txBody>
                    <a:bodyPr/>
                    <a:lstStyle/>
                    <a:p>
                      <a:r>
                        <a:rPr lang="en-US" sz="1000"/>
                        <a:t>1275</a:t>
                      </a:r>
                    </a:p>
                  </a:txBody>
                  <a:tcPr/>
                </a:tc>
                <a:tc>
                  <a:txBody>
                    <a:bodyPr/>
                    <a:lstStyle/>
                    <a:p>
                      <a:r>
                        <a:rPr lang="en-US" sz="1000"/>
                        <a:t>421460</a:t>
                      </a:r>
                    </a:p>
                  </a:txBody>
                  <a:tcPr/>
                </a:tc>
                <a:tc>
                  <a:txBody>
                    <a:bodyPr/>
                    <a:lstStyle/>
                    <a:p>
                      <a:r>
                        <a:rPr lang="en-US" sz="1000"/>
                        <a:t>3794</a:t>
                      </a:r>
                    </a:p>
                  </a:txBody>
                  <a:tcPr/>
                </a:tc>
                <a:tc>
                  <a:txBody>
                    <a:bodyPr/>
                    <a:lstStyle/>
                    <a:p>
                      <a:r>
                        <a:rPr lang="en-US" sz="1000"/>
                        <a:t>1050196</a:t>
                      </a:r>
                    </a:p>
                  </a:txBody>
                  <a:tcPr/>
                </a:tc>
                <a:tc>
                  <a:txBody>
                    <a:bodyPr/>
                    <a:lstStyle/>
                    <a:p>
                      <a:r>
                        <a:rPr lang="en-US" sz="1000"/>
                        <a:t>113022.13333333</a:t>
                      </a:r>
                    </a:p>
                  </a:txBody>
                  <a:tcPr/>
                </a:tc>
                <a:tc>
                  <a:txBody>
                    <a:bodyPr/>
                    <a:lstStyle/>
                    <a:p>
                      <a:r>
                        <a:rPr lang="en-US" sz="1000"/>
                        <a:t>831071.23333333</a:t>
                      </a:r>
                    </a:p>
                  </a:txBody>
                  <a:tcPr/>
                </a:tc>
                <a:tc>
                  <a:txBody>
                    <a:bodyPr/>
                    <a:lstStyle/>
                    <a:p>
                      <a:r>
                        <a:rPr lang="en-US" sz="1000"/>
                        <a:t>200</a:t>
                      </a:r>
                    </a:p>
                  </a:txBody>
                  <a:tcPr/>
                </a:tc>
                <a:tc>
                  <a:txBody>
                    <a:bodyPr/>
                    <a:lstStyle/>
                    <a:p>
                      <a:r>
                        <a:rPr lang="en-US" sz="1000"/>
                        <a:t>4825157</a:t>
                      </a:r>
                    </a:p>
                  </a:txBody>
                  <a:tcPr/>
                </a:tc>
                <a:tc>
                  <a:txBody>
                    <a:bodyPr/>
                    <a:lstStyle/>
                    <a:p>
                      <a:r>
                        <a:rPr lang="en-US" sz="1000"/>
                        <a:t>819</a:t>
                      </a:r>
                    </a:p>
                  </a:txBody>
                  <a:tcPr/>
                </a:tc>
                <a:tc>
                  <a:txBody>
                    <a:bodyPr/>
                    <a:lstStyle/>
                    <a:p>
                      <a:r>
                        <a:rPr lang="en-US" sz="1000"/>
                        <a:t>822454</a:t>
                      </a:r>
                    </a:p>
                  </a:txBody>
                  <a:tcPr/>
                </a:tc>
                <a:tc>
                  <a:txBody>
                    <a:bodyPr/>
                    <a:lstStyle/>
                    <a:p>
                      <a:r>
                        <a:rPr lang="en-US" sz="1000"/>
                        <a:t>1158964</a:t>
                      </a:r>
                    </a:p>
                  </a:txBody>
                  <a:tcPr/>
                </a:tc>
                <a:tc>
                  <a:txBody>
                    <a:bodyPr/>
                    <a:lstStyle/>
                    <a:p>
                      <a:r>
                        <a:rPr lang="en-US" sz="1000"/>
                        <a:t>7268325</a:t>
                      </a:r>
                    </a:p>
                  </a:txBody>
                  <a:tcPr/>
                </a:tc>
                <a:tc>
                  <a:txBody>
                    <a:bodyPr/>
                    <a:lstStyle/>
                    <a:p>
                      <a:r>
                        <a:rPr lang="en-US" sz="1000"/>
                        <a:t>1432850</a:t>
                      </a:r>
                    </a:p>
                  </a:txBody>
                  <a:tcPr/>
                </a:tc>
                <a:tc>
                  <a:txBody>
                    <a:bodyPr/>
                    <a:lstStyle/>
                    <a:p>
                      <a:r>
                        <a:rPr lang="en-US" sz="1000"/>
                        <a:t>435</a:t>
                      </a:r>
                    </a:p>
                  </a:txBody>
                  <a:tcPr/>
                </a:tc>
                <a:extLst>
                  <a:ext uri="{0D108BD9-81ED-4DB2-BD59-A6C34878D82A}">
                    <a16:rowId xmlns:a16="http://schemas.microsoft.com/office/drawing/2014/main" val="2116977730"/>
                  </a:ext>
                </a:extLst>
              </a:tr>
            </a:tbl>
          </a:graphicData>
        </a:graphic>
      </p:graphicFrame>
      <p:sp>
        <p:nvSpPr>
          <p:cNvPr id="4" name="Text Placeholder 3">
            <a:extLst>
              <a:ext uri="{FF2B5EF4-FFF2-40B4-BE49-F238E27FC236}">
                <a16:creationId xmlns:a16="http://schemas.microsoft.com/office/drawing/2014/main" id="{39127215-E6B0-4D36-B0E5-6BB6698FB66B}"/>
              </a:ext>
            </a:extLst>
          </p:cNvPr>
          <p:cNvSpPr>
            <a:spLocks noGrp="1"/>
          </p:cNvSpPr>
          <p:nvPr>
            <p:ph type="body" sz="quarter" idx="14"/>
          </p:nvPr>
        </p:nvSpPr>
        <p:spPr/>
        <p:txBody>
          <a:bodyPr/>
          <a:lstStyle/>
          <a:p>
            <a:r>
              <a:rPr lang="en-US"/>
              <a:t>01.11.2021 - 30.11.2021</a:t>
            </a:r>
          </a:p>
        </p:txBody>
      </p:sp>
    </p:spTree>
    <p:extLst>
      <p:ext uri="{BB962C8B-B14F-4D97-AF65-F5344CB8AC3E}">
        <p14:creationId xmlns:p14="http://schemas.microsoft.com/office/powerpoint/2010/main" val="38361006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84C391-A6DD-4157-9147-402C11FC2FE4}"/>
              </a:ext>
            </a:extLst>
          </p:cNvPr>
          <p:cNvSpPr>
            <a:spLocks noGrp="1"/>
          </p:cNvSpPr>
          <p:nvPr>
            <p:ph type="title"/>
          </p:nvPr>
        </p:nvSpPr>
        <p:spPr/>
        <p:txBody>
          <a:bodyPr/>
          <a:lstStyle/>
          <a:p>
            <a:r>
              <a:rPr lang="en-US"/>
              <a:t>Facebook br24-facebook: Vormonat | BR24</a:t>
            </a:r>
          </a:p>
        </p:txBody>
      </p:sp>
      <p:graphicFrame>
        <p:nvGraphicFramePr>
          <p:cNvPr id="5" name="Table Placeholder 4">
            <a:extLst>
              <a:ext uri="{FF2B5EF4-FFF2-40B4-BE49-F238E27FC236}">
                <a16:creationId xmlns:a16="http://schemas.microsoft.com/office/drawing/2014/main" id="{F260EAB4-7BA8-47D6-9F9D-BB81511841A1}"/>
              </a:ext>
            </a:extLst>
          </p:cNvPr>
          <p:cNvGraphicFramePr>
            <a:graphicFrameLocks noGrp="1"/>
          </p:cNvGraphicFramePr>
          <p:nvPr>
            <p:ph type="tbl" sz="quarter" idx="13"/>
            <p:extLst>
              <p:ext uri="{D42A27DB-BD31-4B8C-83A1-F6EECF244321}">
                <p14:modId xmlns:p14="http://schemas.microsoft.com/office/powerpoint/2010/main" val="41622943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
                  <a:extLst>
                    <a:ext uri="{9D8B030D-6E8A-4147-A177-3AD203B41FA5}">
                      <a16:colId xmlns:a16="http://schemas.microsoft.com/office/drawing/2014/main" val="1779199522"/>
                    </a:ext>
                  </a:extLst>
                </a:gridCol>
                <a:gridCol w="411480">
                  <a:extLst>
                    <a:ext uri="{9D8B030D-6E8A-4147-A177-3AD203B41FA5}">
                      <a16:colId xmlns:a16="http://schemas.microsoft.com/office/drawing/2014/main" val="3940058414"/>
                    </a:ext>
                  </a:extLst>
                </a:gridCol>
                <a:gridCol w="411480">
                  <a:extLst>
                    <a:ext uri="{9D8B030D-6E8A-4147-A177-3AD203B41FA5}">
                      <a16:colId xmlns:a16="http://schemas.microsoft.com/office/drawing/2014/main" val="2219347075"/>
                    </a:ext>
                  </a:extLst>
                </a:gridCol>
                <a:gridCol w="411480">
                  <a:extLst>
                    <a:ext uri="{9D8B030D-6E8A-4147-A177-3AD203B41FA5}">
                      <a16:colId xmlns:a16="http://schemas.microsoft.com/office/drawing/2014/main" val="3134124762"/>
                    </a:ext>
                  </a:extLst>
                </a:gridCol>
                <a:gridCol w="411480">
                  <a:extLst>
                    <a:ext uri="{9D8B030D-6E8A-4147-A177-3AD203B41FA5}">
                      <a16:colId xmlns:a16="http://schemas.microsoft.com/office/drawing/2014/main" val="3059392735"/>
                    </a:ext>
                  </a:extLst>
                </a:gridCol>
                <a:gridCol w="411480">
                  <a:extLst>
                    <a:ext uri="{9D8B030D-6E8A-4147-A177-3AD203B41FA5}">
                      <a16:colId xmlns:a16="http://schemas.microsoft.com/office/drawing/2014/main" val="1415916669"/>
                    </a:ext>
                  </a:extLst>
                </a:gridCol>
                <a:gridCol w="411480">
                  <a:extLst>
                    <a:ext uri="{9D8B030D-6E8A-4147-A177-3AD203B41FA5}">
                      <a16:colId xmlns:a16="http://schemas.microsoft.com/office/drawing/2014/main" val="1838732516"/>
                    </a:ext>
                  </a:extLst>
                </a:gridCol>
                <a:gridCol w="411480">
                  <a:extLst>
                    <a:ext uri="{9D8B030D-6E8A-4147-A177-3AD203B41FA5}">
                      <a16:colId xmlns:a16="http://schemas.microsoft.com/office/drawing/2014/main" val="3807400440"/>
                    </a:ext>
                  </a:extLst>
                </a:gridCol>
                <a:gridCol w="411480">
                  <a:extLst>
                    <a:ext uri="{9D8B030D-6E8A-4147-A177-3AD203B41FA5}">
                      <a16:colId xmlns:a16="http://schemas.microsoft.com/office/drawing/2014/main" val="828530749"/>
                    </a:ext>
                  </a:extLst>
                </a:gridCol>
                <a:gridCol w="411480">
                  <a:extLst>
                    <a:ext uri="{9D8B030D-6E8A-4147-A177-3AD203B41FA5}">
                      <a16:colId xmlns:a16="http://schemas.microsoft.com/office/drawing/2014/main" val="3428009272"/>
                    </a:ext>
                  </a:extLst>
                </a:gridCol>
                <a:gridCol w="411480">
                  <a:extLst>
                    <a:ext uri="{9D8B030D-6E8A-4147-A177-3AD203B41FA5}">
                      <a16:colId xmlns:a16="http://schemas.microsoft.com/office/drawing/2014/main" val="1238428456"/>
                    </a:ext>
                  </a:extLst>
                </a:gridCol>
                <a:gridCol w="411480">
                  <a:extLst>
                    <a:ext uri="{9D8B030D-6E8A-4147-A177-3AD203B41FA5}">
                      <a16:colId xmlns:a16="http://schemas.microsoft.com/office/drawing/2014/main" val="2651913904"/>
                    </a:ext>
                  </a:extLst>
                </a:gridCol>
                <a:gridCol w="411480">
                  <a:extLst>
                    <a:ext uri="{9D8B030D-6E8A-4147-A177-3AD203B41FA5}">
                      <a16:colId xmlns:a16="http://schemas.microsoft.com/office/drawing/2014/main" val="696248317"/>
                    </a:ext>
                  </a:extLst>
                </a:gridCol>
                <a:gridCol w="411480">
                  <a:extLst>
                    <a:ext uri="{9D8B030D-6E8A-4147-A177-3AD203B41FA5}">
                      <a16:colId xmlns:a16="http://schemas.microsoft.com/office/drawing/2014/main" val="3759745805"/>
                    </a:ext>
                  </a:extLst>
                </a:gridCol>
                <a:gridCol w="411480">
                  <a:extLst>
                    <a:ext uri="{9D8B030D-6E8A-4147-A177-3AD203B41FA5}">
                      <a16:colId xmlns:a16="http://schemas.microsoft.com/office/drawing/2014/main" val="2742466328"/>
                    </a:ext>
                  </a:extLst>
                </a:gridCol>
                <a:gridCol w="411480">
                  <a:extLst>
                    <a:ext uri="{9D8B030D-6E8A-4147-A177-3AD203B41FA5}">
                      <a16:colId xmlns:a16="http://schemas.microsoft.com/office/drawing/2014/main" val="2163623627"/>
                    </a:ext>
                  </a:extLst>
                </a:gridCol>
                <a:gridCol w="411480">
                  <a:extLst>
                    <a:ext uri="{9D8B030D-6E8A-4147-A177-3AD203B41FA5}">
                      <a16:colId xmlns:a16="http://schemas.microsoft.com/office/drawing/2014/main" val="439147823"/>
                    </a:ext>
                  </a:extLst>
                </a:gridCol>
              </a:tblGrid>
              <a:tr h="370840">
                <a:tc>
                  <a:txBody>
                    <a:bodyPr/>
                    <a:lstStyle/>
                    <a:p>
                      <a:r>
                        <a:rPr lang="en-US" sz="1000"/>
                        <a:t>Name</a:t>
                      </a:r>
                    </a:p>
                  </a:txBody>
                  <a:tcPr/>
                </a:tc>
                <a:tc>
                  <a:txBody>
                    <a:bodyPr/>
                    <a:lstStyle/>
                    <a:p>
                      <a:r>
                        <a:rPr lang="en-US" sz="1000"/>
                        <a:t>Month</a:t>
                      </a:r>
                    </a:p>
                  </a:txBody>
                  <a:tcPr/>
                </a:tc>
                <a:tc>
                  <a:txBody>
                    <a:bodyPr/>
                    <a:lstStyle/>
                    <a:p>
                      <a:r>
                        <a:rPr lang="en-US" sz="1000"/>
                        <a:t>Fans</a:t>
                      </a:r>
                    </a:p>
                  </a:txBody>
                  <a:tcPr/>
                </a:tc>
                <a:tc>
                  <a:txBody>
                    <a:bodyPr/>
                    <a:lstStyle/>
                    <a:p>
                      <a:r>
                        <a:rPr lang="en-US" sz="1000"/>
                        <a:t>Fanwachstum</a:t>
                      </a:r>
                    </a:p>
                  </a:txBody>
                  <a:tcPr/>
                </a:tc>
                <a:tc>
                  <a:txBody>
                    <a:bodyPr/>
                    <a:lstStyle/>
                    <a:p>
                      <a:r>
                        <a:rPr lang="en-US" sz="1000"/>
                        <a:t>Abonnenten</a:t>
                      </a:r>
                    </a:p>
                  </a:txBody>
                  <a:tcPr/>
                </a:tc>
                <a:tc>
                  <a:txBody>
                    <a:bodyPr/>
                    <a:lstStyle/>
                    <a:p>
                      <a:r>
                        <a:rPr lang="en-US" sz="1000"/>
                        <a:t>Abonnentenwachstum</a:t>
                      </a:r>
                    </a:p>
                  </a:txBody>
                  <a:tcPr/>
                </a:tc>
                <a:tc>
                  <a:txBody>
                    <a:bodyPr/>
                    <a:lstStyle/>
                    <a:p>
                      <a:r>
                        <a:rPr lang="en-US" sz="1000"/>
                        <a:t>Engaged Users (Last 28 days)</a:t>
                      </a:r>
                    </a:p>
                  </a:txBody>
                  <a:tcPr/>
                </a:tc>
                <a:tc>
                  <a:txBody>
                    <a:bodyPr/>
                    <a:lstStyle/>
                    <a:p>
                      <a:r>
                        <a:rPr lang="en-US" sz="1000"/>
                        <a:t>Engaged Users (Avg. Daily)</a:t>
                      </a:r>
                    </a:p>
                  </a:txBody>
                  <a:tcPr/>
                </a:tc>
                <a:tc>
                  <a:txBody>
                    <a:bodyPr/>
                    <a:lstStyle/>
                    <a:p>
                      <a:r>
                        <a:rPr lang="en-US" sz="1000"/>
                        <a:t>Reach (Last 28 days)</a:t>
                      </a:r>
                    </a:p>
                  </a:txBody>
                  <a:tcPr/>
                </a:tc>
                <a:tc>
                  <a:txBody>
                    <a:bodyPr/>
                    <a:lstStyle/>
                    <a:p>
                      <a:r>
                        <a:rPr lang="en-US" sz="1000"/>
                        <a:t>Reach (Avg. Daily)</a:t>
                      </a:r>
                    </a:p>
                  </a:txBody>
                  <a:tcPr/>
                </a:tc>
                <a:tc>
                  <a:txBody>
                    <a:bodyPr/>
                    <a:lstStyle/>
                    <a:p>
                      <a:r>
                        <a:rPr lang="en-US" sz="1000"/>
                        <a:t>Video Posts</a:t>
                      </a:r>
                    </a:p>
                  </a:txBody>
                  <a:tcPr/>
                </a:tc>
                <a:tc>
                  <a:txBody>
                    <a:bodyPr/>
                    <a:lstStyle/>
                    <a:p>
                      <a:r>
                        <a:rPr lang="en-US" sz="1000"/>
                        <a:t>10s Views</a:t>
                      </a:r>
                    </a:p>
                  </a:txBody>
                  <a:tcPr/>
                </a:tc>
                <a:tc>
                  <a:txBody>
                    <a:bodyPr/>
                    <a:lstStyle/>
                    <a:p>
                      <a:r>
                        <a:rPr lang="en-US" sz="1000"/>
                        <a:t>Posts</a:t>
                      </a:r>
                    </a:p>
                  </a:txBody>
                  <a:tcPr/>
                </a:tc>
                <a:tc>
                  <a:txBody>
                    <a:bodyPr/>
                    <a:lstStyle/>
                    <a:p>
                      <a:r>
                        <a:rPr lang="en-US" sz="1000"/>
                        <a:t>Post Interactions</a:t>
                      </a:r>
                    </a:p>
                  </a:txBody>
                  <a:tcPr/>
                </a:tc>
                <a:tc>
                  <a:txBody>
                    <a:bodyPr/>
                    <a:lstStyle/>
                    <a:p>
                      <a:r>
                        <a:rPr lang="en-US" sz="1000"/>
                        <a:t>Interactions</a:t>
                      </a:r>
                    </a:p>
                  </a:txBody>
                  <a:tcPr/>
                </a:tc>
                <a:tc>
                  <a:txBody>
                    <a:bodyPr/>
                    <a:lstStyle/>
                    <a:p>
                      <a:r>
                        <a:rPr lang="en-US" sz="1000"/>
                        <a:t>Link Clicks</a:t>
                      </a:r>
                    </a:p>
                  </a:txBody>
                  <a:tcPr/>
                </a:tc>
                <a:tc>
                  <a:txBody>
                    <a:bodyPr/>
                    <a:lstStyle/>
                    <a:p>
                      <a:r>
                        <a:rPr lang="en-US" sz="1000"/>
                        <a:t>Link Posts</a:t>
                      </a:r>
                    </a:p>
                  </a:txBody>
                  <a:tcPr/>
                </a:tc>
                <a:extLst>
                  <a:ext uri="{0D108BD9-81ED-4DB2-BD59-A6C34878D82A}">
                    <a16:rowId xmlns:a16="http://schemas.microsoft.com/office/drawing/2014/main" val="875335743"/>
                  </a:ext>
                </a:extLst>
              </a:tr>
              <a:tr h="370840">
                <a:tc>
                  <a:txBody>
                    <a:bodyPr/>
                    <a:lstStyle/>
                    <a:p>
                      <a:r>
                        <a:rPr lang="en-US" sz="1000"/>
                        <a:t>BR24</a:t>
                      </a:r>
                    </a:p>
                  </a:txBody>
                  <a:tcPr/>
                </a:tc>
                <a:tc>
                  <a:txBody>
                    <a:bodyPr/>
                    <a:lstStyle/>
                    <a:p>
                      <a:r>
                        <a:rPr lang="en-US" sz="1000"/>
                        <a:t>NOV</a:t>
                      </a:r>
                    </a:p>
                  </a:txBody>
                  <a:tcPr/>
                </a:tc>
                <a:tc>
                  <a:txBody>
                    <a:bodyPr/>
                    <a:lstStyle/>
                    <a:p>
                      <a:r>
                        <a:rPr lang="en-US" sz="1000"/>
                        <a:t>314189</a:t>
                      </a:r>
                    </a:p>
                  </a:txBody>
                  <a:tcPr/>
                </a:tc>
                <a:tc>
                  <a:txBody>
                    <a:bodyPr/>
                    <a:lstStyle/>
                    <a:p>
                      <a:r>
                        <a:rPr lang="en-US" sz="1000"/>
                        <a:t>1275</a:t>
                      </a:r>
                    </a:p>
                  </a:txBody>
                  <a:tcPr/>
                </a:tc>
                <a:tc>
                  <a:txBody>
                    <a:bodyPr/>
                    <a:lstStyle/>
                    <a:p>
                      <a:r>
                        <a:rPr lang="en-US" sz="1000"/>
                        <a:t>421460</a:t>
                      </a:r>
                    </a:p>
                  </a:txBody>
                  <a:tcPr/>
                </a:tc>
                <a:tc>
                  <a:txBody>
                    <a:bodyPr/>
                    <a:lstStyle/>
                    <a:p>
                      <a:r>
                        <a:rPr lang="en-US" sz="1000"/>
                        <a:t>3794</a:t>
                      </a:r>
                    </a:p>
                  </a:txBody>
                  <a:tcPr/>
                </a:tc>
                <a:tc>
                  <a:txBody>
                    <a:bodyPr/>
                    <a:lstStyle/>
                    <a:p>
                      <a:r>
                        <a:rPr lang="en-US" sz="1000"/>
                        <a:t>1050196</a:t>
                      </a:r>
                    </a:p>
                  </a:txBody>
                  <a:tcPr/>
                </a:tc>
                <a:tc>
                  <a:txBody>
                    <a:bodyPr/>
                    <a:lstStyle/>
                    <a:p>
                      <a:r>
                        <a:rPr lang="en-US" sz="1000"/>
                        <a:t>113022.13333333</a:t>
                      </a:r>
                    </a:p>
                  </a:txBody>
                  <a:tcPr/>
                </a:tc>
                <a:tc>
                  <a:txBody>
                    <a:bodyPr/>
                    <a:lstStyle/>
                    <a:p>
                      <a:r>
                        <a:rPr lang="en-US" sz="1000"/>
                        <a:t>7906203</a:t>
                      </a:r>
                    </a:p>
                  </a:txBody>
                  <a:tcPr/>
                </a:tc>
                <a:tc>
                  <a:txBody>
                    <a:bodyPr/>
                    <a:lstStyle/>
                    <a:p>
                      <a:r>
                        <a:rPr lang="en-US" sz="1000"/>
                        <a:t>831071.23333333</a:t>
                      </a:r>
                    </a:p>
                  </a:txBody>
                  <a:tcPr/>
                </a:tc>
                <a:tc>
                  <a:txBody>
                    <a:bodyPr/>
                    <a:lstStyle/>
                    <a:p>
                      <a:r>
                        <a:rPr lang="en-US" sz="1000"/>
                        <a:t>200</a:t>
                      </a:r>
                    </a:p>
                  </a:txBody>
                  <a:tcPr/>
                </a:tc>
                <a:tc>
                  <a:txBody>
                    <a:bodyPr/>
                    <a:lstStyle/>
                    <a:p>
                      <a:r>
                        <a:rPr lang="en-US" sz="1000"/>
                        <a:t>4825157</a:t>
                      </a:r>
                    </a:p>
                  </a:txBody>
                  <a:tcPr/>
                </a:tc>
                <a:tc>
                  <a:txBody>
                    <a:bodyPr/>
                    <a:lstStyle/>
                    <a:p>
                      <a:r>
                        <a:rPr lang="en-US" sz="1000"/>
                        <a:t>819</a:t>
                      </a:r>
                    </a:p>
                  </a:txBody>
                  <a:tcPr/>
                </a:tc>
                <a:tc>
                  <a:txBody>
                    <a:bodyPr/>
                    <a:lstStyle/>
                    <a:p>
                      <a:r>
                        <a:rPr lang="en-US" sz="1000"/>
                        <a:t>822454</a:t>
                      </a:r>
                    </a:p>
                  </a:txBody>
                  <a:tcPr/>
                </a:tc>
                <a:tc>
                  <a:txBody>
                    <a:bodyPr/>
                    <a:lstStyle/>
                    <a:p>
                      <a:r>
                        <a:rPr lang="en-US" sz="1000"/>
                        <a:t>1158964</a:t>
                      </a:r>
                    </a:p>
                  </a:txBody>
                  <a:tcPr/>
                </a:tc>
                <a:tc>
                  <a:txBody>
                    <a:bodyPr/>
                    <a:lstStyle/>
                    <a:p>
                      <a:r>
                        <a:rPr lang="en-US" sz="1000"/>
                        <a:t>1432850</a:t>
                      </a:r>
                    </a:p>
                  </a:txBody>
                  <a:tcPr/>
                </a:tc>
                <a:tc>
                  <a:txBody>
                    <a:bodyPr/>
                    <a:lstStyle/>
                    <a:p>
                      <a:r>
                        <a:rPr lang="en-US" sz="1000"/>
                        <a:t>435</a:t>
                      </a:r>
                    </a:p>
                  </a:txBody>
                  <a:tcPr/>
                </a:tc>
                <a:extLst>
                  <a:ext uri="{0D108BD9-81ED-4DB2-BD59-A6C34878D82A}">
                    <a16:rowId xmlns:a16="http://schemas.microsoft.com/office/drawing/2014/main" val="3977392387"/>
                  </a:ext>
                </a:extLst>
              </a:tr>
              <a:tr h="370840">
                <a:tc>
                  <a:txBody>
                    <a:bodyPr/>
                    <a:lstStyle/>
                    <a:p>
                      <a:r>
                        <a:rPr lang="en-US" sz="1000"/>
                        <a:t>BR24</a:t>
                      </a:r>
                    </a:p>
                  </a:txBody>
                  <a:tcPr/>
                </a:tc>
                <a:tc>
                  <a:txBody>
                    <a:bodyPr/>
                    <a:lstStyle/>
                    <a:p>
                      <a:r>
                        <a:rPr lang="en-US" sz="1000"/>
                        <a:t>OCT</a:t>
                      </a:r>
                    </a:p>
                  </a:txBody>
                  <a:tcPr/>
                </a:tc>
                <a:tc>
                  <a:txBody>
                    <a:bodyPr/>
                    <a:lstStyle/>
                    <a:p>
                      <a:r>
                        <a:rPr lang="en-US" sz="1000"/>
                        <a:t>312914</a:t>
                      </a:r>
                    </a:p>
                  </a:txBody>
                  <a:tcPr/>
                </a:tc>
                <a:tc>
                  <a:txBody>
                    <a:bodyPr/>
                    <a:lstStyle/>
                    <a:p>
                      <a:r>
                        <a:rPr lang="en-US" sz="1000"/>
                        <a:t>474</a:t>
                      </a:r>
                    </a:p>
                  </a:txBody>
                  <a:tcPr/>
                </a:tc>
                <a:tc>
                  <a:txBody>
                    <a:bodyPr/>
                    <a:lstStyle/>
                    <a:p>
                      <a:r>
                        <a:rPr lang="en-US" sz="1000"/>
                        <a:t>417589</a:t>
                      </a:r>
                    </a:p>
                  </a:txBody>
                  <a:tcPr/>
                </a:tc>
                <a:tc>
                  <a:txBody>
                    <a:bodyPr/>
                    <a:lstStyle/>
                    <a:p>
                      <a:r>
                        <a:rPr lang="en-US" sz="1000"/>
                        <a:t>1814</a:t>
                      </a:r>
                    </a:p>
                  </a:txBody>
                  <a:tcPr/>
                </a:tc>
                <a:tc>
                  <a:txBody>
                    <a:bodyPr/>
                    <a:lstStyle/>
                    <a:p>
                      <a:r>
                        <a:rPr lang="en-US" sz="1000"/>
                        <a:t>940286</a:t>
                      </a:r>
                    </a:p>
                  </a:txBody>
                  <a:tcPr/>
                </a:tc>
                <a:tc>
                  <a:txBody>
                    <a:bodyPr/>
                    <a:lstStyle/>
                    <a:p>
                      <a:r>
                        <a:rPr lang="en-US" sz="1000"/>
                        <a:t>85376.290322581</a:t>
                      </a:r>
                    </a:p>
                  </a:txBody>
                  <a:tcPr/>
                </a:tc>
                <a:tc>
                  <a:txBody>
                    <a:bodyPr/>
                    <a:lstStyle/>
                    <a:p>
                      <a:r>
                        <a:rPr lang="en-US" sz="1000"/>
                        <a:t>7372172</a:t>
                      </a:r>
                    </a:p>
                  </a:txBody>
                  <a:tcPr/>
                </a:tc>
                <a:tc>
                  <a:txBody>
                    <a:bodyPr/>
                    <a:lstStyle/>
                    <a:p>
                      <a:r>
                        <a:rPr lang="en-US" sz="1000"/>
                        <a:t>761896.35483871</a:t>
                      </a:r>
                    </a:p>
                  </a:txBody>
                  <a:tcPr/>
                </a:tc>
                <a:tc>
                  <a:txBody>
                    <a:bodyPr/>
                    <a:lstStyle/>
                    <a:p>
                      <a:r>
                        <a:rPr lang="en-US" sz="1000"/>
                        <a:t>179</a:t>
                      </a:r>
                    </a:p>
                  </a:txBody>
                  <a:tcPr/>
                </a:tc>
                <a:tc>
                  <a:txBody>
                    <a:bodyPr/>
                    <a:lstStyle/>
                    <a:p>
                      <a:r>
                        <a:rPr lang="en-US" sz="1000"/>
                        <a:t>2780470</a:t>
                      </a:r>
                    </a:p>
                  </a:txBody>
                  <a:tcPr/>
                </a:tc>
                <a:tc>
                  <a:txBody>
                    <a:bodyPr/>
                    <a:lstStyle/>
                    <a:p>
                      <a:r>
                        <a:rPr lang="en-US" sz="1000"/>
                        <a:t>879</a:t>
                      </a:r>
                    </a:p>
                  </a:txBody>
                  <a:tcPr/>
                </a:tc>
                <a:tc>
                  <a:txBody>
                    <a:bodyPr/>
                    <a:lstStyle/>
                    <a:p>
                      <a:r>
                        <a:rPr lang="en-US" sz="1000"/>
                        <a:t>553533</a:t>
                      </a:r>
                    </a:p>
                  </a:txBody>
                  <a:tcPr/>
                </a:tc>
                <a:tc>
                  <a:txBody>
                    <a:bodyPr/>
                    <a:lstStyle/>
                    <a:p>
                      <a:r>
                        <a:rPr lang="en-US" sz="1000"/>
                        <a:t>699128</a:t>
                      </a:r>
                    </a:p>
                  </a:txBody>
                  <a:tcPr/>
                </a:tc>
                <a:tc>
                  <a:txBody>
                    <a:bodyPr/>
                    <a:lstStyle/>
                    <a:p>
                      <a:r>
                        <a:rPr lang="en-US" sz="1000"/>
                        <a:t>1241465</a:t>
                      </a:r>
                    </a:p>
                  </a:txBody>
                  <a:tcPr/>
                </a:tc>
                <a:tc>
                  <a:txBody>
                    <a:bodyPr/>
                    <a:lstStyle/>
                    <a:p>
                      <a:r>
                        <a:rPr lang="en-US" sz="1000"/>
                        <a:t>515</a:t>
                      </a:r>
                    </a:p>
                  </a:txBody>
                  <a:tcPr/>
                </a:tc>
                <a:extLst>
                  <a:ext uri="{0D108BD9-81ED-4DB2-BD59-A6C34878D82A}">
                    <a16:rowId xmlns:a16="http://schemas.microsoft.com/office/drawing/2014/main" val="2941829434"/>
                  </a:ext>
                </a:extLst>
              </a:tr>
            </a:tbl>
          </a:graphicData>
        </a:graphic>
      </p:graphicFrame>
      <p:sp>
        <p:nvSpPr>
          <p:cNvPr id="4" name="Text Placeholder 3">
            <a:extLst>
              <a:ext uri="{FF2B5EF4-FFF2-40B4-BE49-F238E27FC236}">
                <a16:creationId xmlns:a16="http://schemas.microsoft.com/office/drawing/2014/main" id="{4174AF98-C4B1-4162-BDD5-288748E96A0C}"/>
              </a:ext>
            </a:extLst>
          </p:cNvPr>
          <p:cNvSpPr>
            <a:spLocks noGrp="1"/>
          </p:cNvSpPr>
          <p:nvPr>
            <p:ph type="body" sz="quarter" idx="14"/>
          </p:nvPr>
        </p:nvSpPr>
        <p:spPr/>
        <p:txBody>
          <a:bodyPr/>
          <a:lstStyle/>
          <a:p>
            <a:r>
              <a:rPr lang="en-US"/>
              <a:t>01.10.2021 - 30.11.2021</a:t>
            </a:r>
          </a:p>
        </p:txBody>
      </p:sp>
    </p:spTree>
    <p:extLst>
      <p:ext uri="{BB962C8B-B14F-4D97-AF65-F5344CB8AC3E}">
        <p14:creationId xmlns:p14="http://schemas.microsoft.com/office/powerpoint/2010/main" val="24509900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4E9C47-7CFE-4400-ABD1-B084F9E675F3}"/>
              </a:ext>
            </a:extLst>
          </p:cNvPr>
          <p:cNvSpPr>
            <a:spLocks noGrp="1"/>
          </p:cNvSpPr>
          <p:nvPr>
            <p:ph type="title"/>
          </p:nvPr>
        </p:nvSpPr>
        <p:spPr/>
        <p:txBody>
          <a:bodyPr/>
          <a:lstStyle/>
          <a:p>
            <a:r>
              <a:rPr lang="en-US"/>
              <a:t>Facebook br24-facebook: Vorjahresmonat | BR24</a:t>
            </a:r>
          </a:p>
        </p:txBody>
      </p:sp>
      <p:graphicFrame>
        <p:nvGraphicFramePr>
          <p:cNvPr id="5" name="Table Placeholder 4">
            <a:extLst>
              <a:ext uri="{FF2B5EF4-FFF2-40B4-BE49-F238E27FC236}">
                <a16:creationId xmlns:a16="http://schemas.microsoft.com/office/drawing/2014/main" id="{C0966F29-9C40-43B2-9B71-8BD9F41FA35F}"/>
              </a:ext>
            </a:extLst>
          </p:cNvPr>
          <p:cNvGraphicFramePr>
            <a:graphicFrameLocks noGrp="1"/>
          </p:cNvGraphicFramePr>
          <p:nvPr>
            <p:ph type="tbl" sz="quarter" idx="13"/>
            <p:extLst>
              <p:ext uri="{D42A27DB-BD31-4B8C-83A1-F6EECF244321}">
                <p14:modId xmlns:p14="http://schemas.microsoft.com/office/powerpoint/2010/main" val="26748951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
                  <a:extLst>
                    <a:ext uri="{9D8B030D-6E8A-4147-A177-3AD203B41FA5}">
                      <a16:colId xmlns:a16="http://schemas.microsoft.com/office/drawing/2014/main" val="3043911555"/>
                    </a:ext>
                  </a:extLst>
                </a:gridCol>
                <a:gridCol w="411480">
                  <a:extLst>
                    <a:ext uri="{9D8B030D-6E8A-4147-A177-3AD203B41FA5}">
                      <a16:colId xmlns:a16="http://schemas.microsoft.com/office/drawing/2014/main" val="2558073509"/>
                    </a:ext>
                  </a:extLst>
                </a:gridCol>
                <a:gridCol w="411480">
                  <a:extLst>
                    <a:ext uri="{9D8B030D-6E8A-4147-A177-3AD203B41FA5}">
                      <a16:colId xmlns:a16="http://schemas.microsoft.com/office/drawing/2014/main" val="4285634798"/>
                    </a:ext>
                  </a:extLst>
                </a:gridCol>
                <a:gridCol w="411480">
                  <a:extLst>
                    <a:ext uri="{9D8B030D-6E8A-4147-A177-3AD203B41FA5}">
                      <a16:colId xmlns:a16="http://schemas.microsoft.com/office/drawing/2014/main" val="1413535492"/>
                    </a:ext>
                  </a:extLst>
                </a:gridCol>
                <a:gridCol w="411480">
                  <a:extLst>
                    <a:ext uri="{9D8B030D-6E8A-4147-A177-3AD203B41FA5}">
                      <a16:colId xmlns:a16="http://schemas.microsoft.com/office/drawing/2014/main" val="1008999273"/>
                    </a:ext>
                  </a:extLst>
                </a:gridCol>
                <a:gridCol w="411480">
                  <a:extLst>
                    <a:ext uri="{9D8B030D-6E8A-4147-A177-3AD203B41FA5}">
                      <a16:colId xmlns:a16="http://schemas.microsoft.com/office/drawing/2014/main" val="824008711"/>
                    </a:ext>
                  </a:extLst>
                </a:gridCol>
                <a:gridCol w="411480">
                  <a:extLst>
                    <a:ext uri="{9D8B030D-6E8A-4147-A177-3AD203B41FA5}">
                      <a16:colId xmlns:a16="http://schemas.microsoft.com/office/drawing/2014/main" val="620490945"/>
                    </a:ext>
                  </a:extLst>
                </a:gridCol>
                <a:gridCol w="411480">
                  <a:extLst>
                    <a:ext uri="{9D8B030D-6E8A-4147-A177-3AD203B41FA5}">
                      <a16:colId xmlns:a16="http://schemas.microsoft.com/office/drawing/2014/main" val="3042345922"/>
                    </a:ext>
                  </a:extLst>
                </a:gridCol>
                <a:gridCol w="411480">
                  <a:extLst>
                    <a:ext uri="{9D8B030D-6E8A-4147-A177-3AD203B41FA5}">
                      <a16:colId xmlns:a16="http://schemas.microsoft.com/office/drawing/2014/main" val="3374455981"/>
                    </a:ext>
                  </a:extLst>
                </a:gridCol>
                <a:gridCol w="411480">
                  <a:extLst>
                    <a:ext uri="{9D8B030D-6E8A-4147-A177-3AD203B41FA5}">
                      <a16:colId xmlns:a16="http://schemas.microsoft.com/office/drawing/2014/main" val="2079120020"/>
                    </a:ext>
                  </a:extLst>
                </a:gridCol>
                <a:gridCol w="411480">
                  <a:extLst>
                    <a:ext uri="{9D8B030D-6E8A-4147-A177-3AD203B41FA5}">
                      <a16:colId xmlns:a16="http://schemas.microsoft.com/office/drawing/2014/main" val="2776050803"/>
                    </a:ext>
                  </a:extLst>
                </a:gridCol>
                <a:gridCol w="411480">
                  <a:extLst>
                    <a:ext uri="{9D8B030D-6E8A-4147-A177-3AD203B41FA5}">
                      <a16:colId xmlns:a16="http://schemas.microsoft.com/office/drawing/2014/main" val="2234840060"/>
                    </a:ext>
                  </a:extLst>
                </a:gridCol>
                <a:gridCol w="411480">
                  <a:extLst>
                    <a:ext uri="{9D8B030D-6E8A-4147-A177-3AD203B41FA5}">
                      <a16:colId xmlns:a16="http://schemas.microsoft.com/office/drawing/2014/main" val="3273537517"/>
                    </a:ext>
                  </a:extLst>
                </a:gridCol>
                <a:gridCol w="411480">
                  <a:extLst>
                    <a:ext uri="{9D8B030D-6E8A-4147-A177-3AD203B41FA5}">
                      <a16:colId xmlns:a16="http://schemas.microsoft.com/office/drawing/2014/main" val="782167074"/>
                    </a:ext>
                  </a:extLst>
                </a:gridCol>
                <a:gridCol w="411480">
                  <a:extLst>
                    <a:ext uri="{9D8B030D-6E8A-4147-A177-3AD203B41FA5}">
                      <a16:colId xmlns:a16="http://schemas.microsoft.com/office/drawing/2014/main" val="771673146"/>
                    </a:ext>
                  </a:extLst>
                </a:gridCol>
                <a:gridCol w="411480">
                  <a:extLst>
                    <a:ext uri="{9D8B030D-6E8A-4147-A177-3AD203B41FA5}">
                      <a16:colId xmlns:a16="http://schemas.microsoft.com/office/drawing/2014/main" val="4229539067"/>
                    </a:ext>
                  </a:extLst>
                </a:gridCol>
                <a:gridCol w="411480">
                  <a:extLst>
                    <a:ext uri="{9D8B030D-6E8A-4147-A177-3AD203B41FA5}">
                      <a16:colId xmlns:a16="http://schemas.microsoft.com/office/drawing/2014/main" val="3724880410"/>
                    </a:ext>
                  </a:extLst>
                </a:gridCol>
              </a:tblGrid>
              <a:tr h="370840">
                <a:tc>
                  <a:txBody>
                    <a:bodyPr/>
                    <a:lstStyle/>
                    <a:p>
                      <a:r>
                        <a:rPr lang="en-US" sz="1000"/>
                        <a:t>Name</a:t>
                      </a:r>
                    </a:p>
                  </a:txBody>
                  <a:tcPr/>
                </a:tc>
                <a:tc>
                  <a:txBody>
                    <a:bodyPr/>
                    <a:lstStyle/>
                    <a:p>
                      <a:r>
                        <a:rPr lang="en-US" sz="1000"/>
                        <a:t>Month</a:t>
                      </a:r>
                    </a:p>
                  </a:txBody>
                  <a:tcPr/>
                </a:tc>
                <a:tc>
                  <a:txBody>
                    <a:bodyPr/>
                    <a:lstStyle/>
                    <a:p>
                      <a:r>
                        <a:rPr lang="en-US" sz="1000"/>
                        <a:t>Fans</a:t>
                      </a:r>
                    </a:p>
                  </a:txBody>
                  <a:tcPr/>
                </a:tc>
                <a:tc>
                  <a:txBody>
                    <a:bodyPr/>
                    <a:lstStyle/>
                    <a:p>
                      <a:r>
                        <a:rPr lang="en-US" sz="1000"/>
                        <a:t>Fanwachstum</a:t>
                      </a:r>
                    </a:p>
                  </a:txBody>
                  <a:tcPr/>
                </a:tc>
                <a:tc>
                  <a:txBody>
                    <a:bodyPr/>
                    <a:lstStyle/>
                    <a:p>
                      <a:r>
                        <a:rPr lang="en-US" sz="1000"/>
                        <a:t>Abonnenten</a:t>
                      </a:r>
                    </a:p>
                  </a:txBody>
                  <a:tcPr/>
                </a:tc>
                <a:tc>
                  <a:txBody>
                    <a:bodyPr/>
                    <a:lstStyle/>
                    <a:p>
                      <a:r>
                        <a:rPr lang="en-US" sz="1000"/>
                        <a:t>Abonnentenwachstum</a:t>
                      </a:r>
                    </a:p>
                  </a:txBody>
                  <a:tcPr/>
                </a:tc>
                <a:tc>
                  <a:txBody>
                    <a:bodyPr/>
                    <a:lstStyle/>
                    <a:p>
                      <a:r>
                        <a:rPr lang="en-US" sz="1000"/>
                        <a:t>Engaged Users (Last 28 days)</a:t>
                      </a:r>
                    </a:p>
                  </a:txBody>
                  <a:tcPr/>
                </a:tc>
                <a:tc>
                  <a:txBody>
                    <a:bodyPr/>
                    <a:lstStyle/>
                    <a:p>
                      <a:r>
                        <a:rPr lang="en-US" sz="1000"/>
                        <a:t>Engaged Users (Avg. Daily)</a:t>
                      </a:r>
                    </a:p>
                  </a:txBody>
                  <a:tcPr/>
                </a:tc>
                <a:tc>
                  <a:txBody>
                    <a:bodyPr/>
                    <a:lstStyle/>
                    <a:p>
                      <a:r>
                        <a:rPr lang="en-US" sz="1000"/>
                        <a:t>Reach (Last 28 days)</a:t>
                      </a:r>
                    </a:p>
                  </a:txBody>
                  <a:tcPr/>
                </a:tc>
                <a:tc>
                  <a:txBody>
                    <a:bodyPr/>
                    <a:lstStyle/>
                    <a:p>
                      <a:r>
                        <a:rPr lang="en-US" sz="1000"/>
                        <a:t>Reach (Avg. Daily)</a:t>
                      </a:r>
                    </a:p>
                  </a:txBody>
                  <a:tcPr/>
                </a:tc>
                <a:tc>
                  <a:txBody>
                    <a:bodyPr/>
                    <a:lstStyle/>
                    <a:p>
                      <a:r>
                        <a:rPr lang="en-US" sz="1000"/>
                        <a:t>Video Posts</a:t>
                      </a:r>
                    </a:p>
                  </a:txBody>
                  <a:tcPr/>
                </a:tc>
                <a:tc>
                  <a:txBody>
                    <a:bodyPr/>
                    <a:lstStyle/>
                    <a:p>
                      <a:r>
                        <a:rPr lang="en-US" sz="1000"/>
                        <a:t>10s Views</a:t>
                      </a:r>
                    </a:p>
                  </a:txBody>
                  <a:tcPr/>
                </a:tc>
                <a:tc>
                  <a:txBody>
                    <a:bodyPr/>
                    <a:lstStyle/>
                    <a:p>
                      <a:r>
                        <a:rPr lang="en-US" sz="1000"/>
                        <a:t>Posts</a:t>
                      </a:r>
                    </a:p>
                  </a:txBody>
                  <a:tcPr/>
                </a:tc>
                <a:tc>
                  <a:txBody>
                    <a:bodyPr/>
                    <a:lstStyle/>
                    <a:p>
                      <a:r>
                        <a:rPr lang="en-US" sz="1000"/>
                        <a:t>Post Interactions</a:t>
                      </a:r>
                    </a:p>
                  </a:txBody>
                  <a:tcPr/>
                </a:tc>
                <a:tc>
                  <a:txBody>
                    <a:bodyPr/>
                    <a:lstStyle/>
                    <a:p>
                      <a:r>
                        <a:rPr lang="en-US" sz="1000"/>
                        <a:t>Interactions</a:t>
                      </a:r>
                    </a:p>
                  </a:txBody>
                  <a:tcPr/>
                </a:tc>
                <a:tc>
                  <a:txBody>
                    <a:bodyPr/>
                    <a:lstStyle/>
                    <a:p>
                      <a:r>
                        <a:rPr lang="en-US" sz="1000"/>
                        <a:t>Link Clicks</a:t>
                      </a:r>
                    </a:p>
                  </a:txBody>
                  <a:tcPr/>
                </a:tc>
                <a:tc>
                  <a:txBody>
                    <a:bodyPr/>
                    <a:lstStyle/>
                    <a:p>
                      <a:r>
                        <a:rPr lang="en-US" sz="1000"/>
                        <a:t>Link Posts</a:t>
                      </a:r>
                    </a:p>
                  </a:txBody>
                  <a:tcPr/>
                </a:tc>
                <a:extLst>
                  <a:ext uri="{0D108BD9-81ED-4DB2-BD59-A6C34878D82A}">
                    <a16:rowId xmlns:a16="http://schemas.microsoft.com/office/drawing/2014/main" val="3426305445"/>
                  </a:ext>
                </a:extLst>
              </a:tr>
              <a:tr h="370840">
                <a:tc>
                  <a:txBody>
                    <a:bodyPr/>
                    <a:lstStyle/>
                    <a:p>
                      <a:r>
                        <a:rPr lang="en-US" sz="1000"/>
                        <a:t>BR24</a:t>
                      </a:r>
                    </a:p>
                  </a:txBody>
                  <a:tcPr/>
                </a:tc>
                <a:tc>
                  <a:txBody>
                    <a:bodyPr/>
                    <a:lstStyle/>
                    <a:p>
                      <a:r>
                        <a:rPr lang="en-US" sz="1000"/>
                        <a:t>NOV</a:t>
                      </a:r>
                    </a:p>
                  </a:txBody>
                  <a:tcPr/>
                </a:tc>
                <a:tc>
                  <a:txBody>
                    <a:bodyPr/>
                    <a:lstStyle/>
                    <a:p>
                      <a:r>
                        <a:rPr lang="en-US" sz="1000"/>
                        <a:t>299465</a:t>
                      </a:r>
                    </a:p>
                  </a:txBody>
                  <a:tcPr/>
                </a:tc>
                <a:tc>
                  <a:txBody>
                    <a:bodyPr/>
                    <a:lstStyle/>
                    <a:p>
                      <a:r>
                        <a:rPr lang="en-US" sz="1000"/>
                        <a:t>1730</a:t>
                      </a:r>
                    </a:p>
                  </a:txBody>
                  <a:tcPr/>
                </a:tc>
                <a:tc>
                  <a:txBody>
                    <a:bodyPr/>
                    <a:lstStyle/>
                    <a:p>
                      <a:r>
                        <a:rPr lang="en-US" sz="1000"/>
                        <a:t>381511</a:t>
                      </a:r>
                    </a:p>
                  </a:txBody>
                  <a:tcPr/>
                </a:tc>
                <a:tc>
                  <a:txBody>
                    <a:bodyPr/>
                    <a:lstStyle/>
                    <a:p>
                      <a:r>
                        <a:rPr lang="en-US" sz="1000"/>
                        <a:t>3809</a:t>
                      </a:r>
                    </a:p>
                  </a:txBody>
                  <a:tcPr/>
                </a:tc>
                <a:tc>
                  <a:txBody>
                    <a:bodyPr/>
                    <a:lstStyle/>
                    <a:p>
                      <a:r>
                        <a:rPr lang="en-US" sz="1000"/>
                        <a:t>1247049</a:t>
                      </a:r>
                    </a:p>
                  </a:txBody>
                  <a:tcPr/>
                </a:tc>
                <a:tc>
                  <a:txBody>
                    <a:bodyPr/>
                    <a:lstStyle/>
                    <a:p>
                      <a:r>
                        <a:rPr lang="en-US" sz="1000"/>
                        <a:t>99208.2</a:t>
                      </a:r>
                    </a:p>
                  </a:txBody>
                  <a:tcPr/>
                </a:tc>
                <a:tc>
                  <a:txBody>
                    <a:bodyPr/>
                    <a:lstStyle/>
                    <a:p>
                      <a:r>
                        <a:rPr lang="en-US" sz="1000"/>
                        <a:t>8944080</a:t>
                      </a:r>
                    </a:p>
                  </a:txBody>
                  <a:tcPr/>
                </a:tc>
                <a:tc>
                  <a:txBody>
                    <a:bodyPr/>
                    <a:lstStyle/>
                    <a:p>
                      <a:r>
                        <a:rPr lang="en-US" sz="1000"/>
                        <a:t>852276.16666667</a:t>
                      </a:r>
                    </a:p>
                  </a:txBody>
                  <a:tcPr/>
                </a:tc>
                <a:tc>
                  <a:txBody>
                    <a:bodyPr/>
                    <a:lstStyle/>
                    <a:p>
                      <a:r>
                        <a:rPr lang="en-US" sz="1000"/>
                        <a:t>234</a:t>
                      </a:r>
                    </a:p>
                  </a:txBody>
                  <a:tcPr/>
                </a:tc>
                <a:tc>
                  <a:txBody>
                    <a:bodyPr/>
                    <a:lstStyle/>
                    <a:p>
                      <a:r>
                        <a:rPr lang="en-US" sz="1000"/>
                        <a:t>5390262</a:t>
                      </a:r>
                    </a:p>
                  </a:txBody>
                  <a:tcPr/>
                </a:tc>
                <a:tc>
                  <a:txBody>
                    <a:bodyPr/>
                    <a:lstStyle/>
                    <a:p>
                      <a:r>
                        <a:rPr lang="en-US" sz="1000"/>
                        <a:t>864</a:t>
                      </a:r>
                    </a:p>
                  </a:txBody>
                  <a:tcPr/>
                </a:tc>
                <a:tc>
                  <a:txBody>
                    <a:bodyPr/>
                    <a:lstStyle/>
                    <a:p>
                      <a:r>
                        <a:rPr lang="en-US" sz="1000"/>
                        <a:t>543957</a:t>
                      </a:r>
                    </a:p>
                  </a:txBody>
                  <a:tcPr/>
                </a:tc>
                <a:tc>
                  <a:txBody>
                    <a:bodyPr/>
                    <a:lstStyle/>
                    <a:p>
                      <a:r>
                        <a:rPr lang="en-US" sz="1000"/>
                        <a:t>770757</a:t>
                      </a:r>
                    </a:p>
                  </a:txBody>
                  <a:tcPr/>
                </a:tc>
                <a:tc>
                  <a:txBody>
                    <a:bodyPr/>
                    <a:lstStyle/>
                    <a:p>
                      <a:r>
                        <a:rPr lang="en-US" sz="1000"/>
                        <a:t>1010326</a:t>
                      </a:r>
                    </a:p>
                  </a:txBody>
                  <a:tcPr/>
                </a:tc>
                <a:tc>
                  <a:txBody>
                    <a:bodyPr/>
                    <a:lstStyle/>
                    <a:p>
                      <a:r>
                        <a:rPr lang="en-US" sz="1000"/>
                        <a:t>517</a:t>
                      </a:r>
                    </a:p>
                  </a:txBody>
                  <a:tcPr/>
                </a:tc>
                <a:extLst>
                  <a:ext uri="{0D108BD9-81ED-4DB2-BD59-A6C34878D82A}">
                    <a16:rowId xmlns:a16="http://schemas.microsoft.com/office/drawing/2014/main" val="2430260041"/>
                  </a:ext>
                </a:extLst>
              </a:tr>
            </a:tbl>
          </a:graphicData>
        </a:graphic>
      </p:graphicFrame>
      <p:sp>
        <p:nvSpPr>
          <p:cNvPr id="4" name="Text Placeholder 3">
            <a:extLst>
              <a:ext uri="{FF2B5EF4-FFF2-40B4-BE49-F238E27FC236}">
                <a16:creationId xmlns:a16="http://schemas.microsoft.com/office/drawing/2014/main" id="{16F23E22-0617-40A6-BF66-F90CCABD6819}"/>
              </a:ext>
            </a:extLst>
          </p:cNvPr>
          <p:cNvSpPr>
            <a:spLocks noGrp="1"/>
          </p:cNvSpPr>
          <p:nvPr>
            <p:ph type="body" sz="quarter" idx="14"/>
          </p:nvPr>
        </p:nvSpPr>
        <p:spPr/>
        <p:txBody>
          <a:bodyPr/>
          <a:lstStyle/>
          <a:p>
            <a:r>
              <a:rPr lang="en-US"/>
              <a:t>01.11.2020 - 30.11.2020</a:t>
            </a:r>
          </a:p>
        </p:txBody>
      </p:sp>
    </p:spTree>
    <p:extLst>
      <p:ext uri="{BB962C8B-B14F-4D97-AF65-F5344CB8AC3E}">
        <p14:creationId xmlns:p14="http://schemas.microsoft.com/office/powerpoint/2010/main" val="8675191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301513-D557-4878-98D4-B2C31F5A90A2}"/>
              </a:ext>
            </a:extLst>
          </p:cNvPr>
          <p:cNvSpPr>
            <a:spLocks noGrp="1"/>
          </p:cNvSpPr>
          <p:nvPr>
            <p:ph type="title"/>
          </p:nvPr>
        </p:nvSpPr>
        <p:spPr/>
        <p:txBody>
          <a:bodyPr/>
          <a:lstStyle/>
          <a:p>
            <a:r>
              <a:rPr lang="de-DE"/>
              <a:t>Facebook facebook: Hitliste nach Aktiven Nutzer | BR24 - 1 of 14</a:t>
            </a:r>
            <a:endParaRPr lang="en-US"/>
          </a:p>
        </p:txBody>
      </p:sp>
      <p:graphicFrame>
        <p:nvGraphicFramePr>
          <p:cNvPr id="5" name="Table Placeholder 4">
            <a:extLst>
              <a:ext uri="{FF2B5EF4-FFF2-40B4-BE49-F238E27FC236}">
                <a16:creationId xmlns:a16="http://schemas.microsoft.com/office/drawing/2014/main" id="{A563C7E2-C3F0-4DC6-848C-6398EAC2DD37}"/>
              </a:ext>
            </a:extLst>
          </p:cNvPr>
          <p:cNvGraphicFramePr>
            <a:graphicFrameLocks noGrp="1"/>
          </p:cNvGraphicFramePr>
          <p:nvPr>
            <p:ph type="tbl" sz="quarter" idx="13"/>
            <p:extLst>
              <p:ext uri="{D42A27DB-BD31-4B8C-83A1-F6EECF244321}">
                <p14:modId xmlns:p14="http://schemas.microsoft.com/office/powerpoint/2010/main" val="18554900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4073750857"/>
                    </a:ext>
                  </a:extLst>
                </a:gridCol>
                <a:gridCol w="411480">
                  <a:extLst>
                    <a:ext uri="{9D8B030D-6E8A-4147-A177-3AD203B41FA5}">
                      <a16:colId xmlns:a16="http://schemas.microsoft.com/office/drawing/2014/main" val="1062256978"/>
                    </a:ext>
                  </a:extLst>
                </a:gridCol>
                <a:gridCol w="658368">
                  <a:extLst>
                    <a:ext uri="{9D8B030D-6E8A-4147-A177-3AD203B41FA5}">
                      <a16:colId xmlns:a16="http://schemas.microsoft.com/office/drawing/2014/main" val="1334304601"/>
                    </a:ext>
                  </a:extLst>
                </a:gridCol>
                <a:gridCol w="411480">
                  <a:extLst>
                    <a:ext uri="{9D8B030D-6E8A-4147-A177-3AD203B41FA5}">
                      <a16:colId xmlns:a16="http://schemas.microsoft.com/office/drawing/2014/main" val="4083565537"/>
                    </a:ext>
                  </a:extLst>
                </a:gridCol>
                <a:gridCol w="411480">
                  <a:extLst>
                    <a:ext uri="{9D8B030D-6E8A-4147-A177-3AD203B41FA5}">
                      <a16:colId xmlns:a16="http://schemas.microsoft.com/office/drawing/2014/main" val="3476173248"/>
                    </a:ext>
                  </a:extLst>
                </a:gridCol>
                <a:gridCol w="411480">
                  <a:extLst>
                    <a:ext uri="{9D8B030D-6E8A-4147-A177-3AD203B41FA5}">
                      <a16:colId xmlns:a16="http://schemas.microsoft.com/office/drawing/2014/main" val="1062218137"/>
                    </a:ext>
                  </a:extLst>
                </a:gridCol>
                <a:gridCol w="411480">
                  <a:extLst>
                    <a:ext uri="{9D8B030D-6E8A-4147-A177-3AD203B41FA5}">
                      <a16:colId xmlns:a16="http://schemas.microsoft.com/office/drawing/2014/main" val="1691713708"/>
                    </a:ext>
                  </a:extLst>
                </a:gridCol>
                <a:gridCol w="411480">
                  <a:extLst>
                    <a:ext uri="{9D8B030D-6E8A-4147-A177-3AD203B41FA5}">
                      <a16:colId xmlns:a16="http://schemas.microsoft.com/office/drawing/2014/main" val="2074445332"/>
                    </a:ext>
                  </a:extLst>
                </a:gridCol>
                <a:gridCol w="411480">
                  <a:extLst>
                    <a:ext uri="{9D8B030D-6E8A-4147-A177-3AD203B41FA5}">
                      <a16:colId xmlns:a16="http://schemas.microsoft.com/office/drawing/2014/main" val="2008108112"/>
                    </a:ext>
                  </a:extLst>
                </a:gridCol>
                <a:gridCol w="411480">
                  <a:extLst>
                    <a:ext uri="{9D8B030D-6E8A-4147-A177-3AD203B41FA5}">
                      <a16:colId xmlns:a16="http://schemas.microsoft.com/office/drawing/2014/main" val="1936876435"/>
                    </a:ext>
                  </a:extLst>
                </a:gridCol>
                <a:gridCol w="411480">
                  <a:extLst>
                    <a:ext uri="{9D8B030D-6E8A-4147-A177-3AD203B41FA5}">
                      <a16:colId xmlns:a16="http://schemas.microsoft.com/office/drawing/2014/main" val="1493456634"/>
                    </a:ext>
                  </a:extLst>
                </a:gridCol>
                <a:gridCol w="411480">
                  <a:extLst>
                    <a:ext uri="{9D8B030D-6E8A-4147-A177-3AD203B41FA5}">
                      <a16:colId xmlns:a16="http://schemas.microsoft.com/office/drawing/2014/main" val="416508724"/>
                    </a:ext>
                  </a:extLst>
                </a:gridCol>
                <a:gridCol w="411480">
                  <a:extLst>
                    <a:ext uri="{9D8B030D-6E8A-4147-A177-3AD203B41FA5}">
                      <a16:colId xmlns:a16="http://schemas.microsoft.com/office/drawing/2014/main" val="2620306628"/>
                    </a:ext>
                  </a:extLst>
                </a:gridCol>
                <a:gridCol w="411480">
                  <a:extLst>
                    <a:ext uri="{9D8B030D-6E8A-4147-A177-3AD203B41FA5}">
                      <a16:colId xmlns:a16="http://schemas.microsoft.com/office/drawing/2014/main" val="2480794575"/>
                    </a:ext>
                  </a:extLst>
                </a:gridCol>
                <a:gridCol w="411480">
                  <a:extLst>
                    <a:ext uri="{9D8B030D-6E8A-4147-A177-3AD203B41FA5}">
                      <a16:colId xmlns:a16="http://schemas.microsoft.com/office/drawing/2014/main" val="18726204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(inkl.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extLst>
                  <a:ext uri="{0D108BD9-81ED-4DB2-BD59-A6C34878D82A}">
                    <a16:rowId xmlns:a16="http://schemas.microsoft.com/office/drawing/2014/main" val="29144673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BR24 - 2021-11-01 16:17:48</a:t>
                      </a:r>
                      <a:r>
                        <a:rPr kumimoji="0" lang="de-DE" sz="1000" b="0" i="0" u="none" strike="noStrike" kern="1200" cap="none" spc="0" normalizeH="0" baseline="0" noProof="0">
                          <a:ln>
                            <a:noFill/>
                          </a:ln>
                          <a:solidFill>
                            <a:prstClr val="black"/>
                          </a:solidFill>
                          <a:effectLst/>
                          <a:uLnTx/>
                          <a:uFillTx/>
                          <a:latin typeface="+mn-lt"/>
                          <a:ea typeface="+mn-ea"/>
                          <a:cs typeface="+mn-cs"/>
                        </a:rPr>
                        <a:t>
 Heizen macht etwa 70 Prozent des Energieverbrauchs im Haushalt aus. Das Sparpotential ist also hoch - gerade bei steigenden Heizkosten. Schritt eins: die richtige Temperatur. 
👉 https://www.br.de/nachrichten/,SMMnAdN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01.12.2021 13:46:38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118597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1967094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1967094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138690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288933376"/>
                  </a:ext>
                </a:extLst>
              </a:tr>
            </a:tbl>
          </a:graphicData>
        </a:graphic>
      </p:graphicFrame>
      <p:sp>
        <p:nvSpPr>
          <p:cNvPr id="4" name="Text Placeholder 3">
            <a:extLst>
              <a:ext uri="{FF2B5EF4-FFF2-40B4-BE49-F238E27FC236}">
                <a16:creationId xmlns:a16="http://schemas.microsoft.com/office/drawing/2014/main" id="{4D0017F1-9874-4B71-BEDF-392882E9062A}"/>
              </a:ext>
            </a:extLst>
          </p:cNvPr>
          <p:cNvSpPr>
            <a:spLocks noGrp="1"/>
          </p:cNvSpPr>
          <p:nvPr>
            <p:ph type="body" sz="quarter" idx="14"/>
          </p:nvPr>
        </p:nvSpPr>
        <p:spPr/>
        <p:txBody>
          <a:bodyPr/>
          <a:lstStyle/>
          <a:p>
            <a:r>
              <a:rPr lang="en-US"/>
              <a:t>01.11.2021 - 30.11.2021</a:t>
            </a:r>
          </a:p>
        </p:txBody>
      </p:sp>
    </p:spTree>
    <p:extLst>
      <p:ext uri="{BB962C8B-B14F-4D97-AF65-F5344CB8AC3E}">
        <p14:creationId xmlns:p14="http://schemas.microsoft.com/office/powerpoint/2010/main" val="16477085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36E6B4-CC40-4E84-BC11-D42A008BA9BE}"/>
              </a:ext>
            </a:extLst>
          </p:cNvPr>
          <p:cNvSpPr>
            <a:spLocks noGrp="1"/>
          </p:cNvSpPr>
          <p:nvPr>
            <p:ph type="title"/>
          </p:nvPr>
        </p:nvSpPr>
        <p:spPr/>
        <p:txBody>
          <a:bodyPr/>
          <a:lstStyle/>
          <a:p>
            <a:r>
              <a:rPr lang="de-DE"/>
              <a:t>Facebook facebook: Hitliste nach Aktiven Nutzer | BR24 - 2 of 14</a:t>
            </a:r>
            <a:endParaRPr lang="en-US"/>
          </a:p>
        </p:txBody>
      </p:sp>
      <p:graphicFrame>
        <p:nvGraphicFramePr>
          <p:cNvPr id="5" name="Table Placeholder 4">
            <a:extLst>
              <a:ext uri="{FF2B5EF4-FFF2-40B4-BE49-F238E27FC236}">
                <a16:creationId xmlns:a16="http://schemas.microsoft.com/office/drawing/2014/main" id="{41A2B78D-3383-4B48-97F7-715B97C2A15E}"/>
              </a:ext>
            </a:extLst>
          </p:cNvPr>
          <p:cNvGraphicFramePr>
            <a:graphicFrameLocks noGrp="1"/>
          </p:cNvGraphicFramePr>
          <p:nvPr>
            <p:ph type="tbl" sz="quarter" idx="13"/>
            <p:extLst>
              <p:ext uri="{D42A27DB-BD31-4B8C-83A1-F6EECF244321}">
                <p14:modId xmlns:p14="http://schemas.microsoft.com/office/powerpoint/2010/main" val="2412263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529137120"/>
                    </a:ext>
                  </a:extLst>
                </a:gridCol>
                <a:gridCol w="411480">
                  <a:extLst>
                    <a:ext uri="{9D8B030D-6E8A-4147-A177-3AD203B41FA5}">
                      <a16:colId xmlns:a16="http://schemas.microsoft.com/office/drawing/2014/main" val="1815929212"/>
                    </a:ext>
                  </a:extLst>
                </a:gridCol>
                <a:gridCol w="658368">
                  <a:extLst>
                    <a:ext uri="{9D8B030D-6E8A-4147-A177-3AD203B41FA5}">
                      <a16:colId xmlns:a16="http://schemas.microsoft.com/office/drawing/2014/main" val="2664696597"/>
                    </a:ext>
                  </a:extLst>
                </a:gridCol>
                <a:gridCol w="411480">
                  <a:extLst>
                    <a:ext uri="{9D8B030D-6E8A-4147-A177-3AD203B41FA5}">
                      <a16:colId xmlns:a16="http://schemas.microsoft.com/office/drawing/2014/main" val="2275868570"/>
                    </a:ext>
                  </a:extLst>
                </a:gridCol>
                <a:gridCol w="411480">
                  <a:extLst>
                    <a:ext uri="{9D8B030D-6E8A-4147-A177-3AD203B41FA5}">
                      <a16:colId xmlns:a16="http://schemas.microsoft.com/office/drawing/2014/main" val="2157967540"/>
                    </a:ext>
                  </a:extLst>
                </a:gridCol>
                <a:gridCol w="411480">
                  <a:extLst>
                    <a:ext uri="{9D8B030D-6E8A-4147-A177-3AD203B41FA5}">
                      <a16:colId xmlns:a16="http://schemas.microsoft.com/office/drawing/2014/main" val="3280344596"/>
                    </a:ext>
                  </a:extLst>
                </a:gridCol>
                <a:gridCol w="411480">
                  <a:extLst>
                    <a:ext uri="{9D8B030D-6E8A-4147-A177-3AD203B41FA5}">
                      <a16:colId xmlns:a16="http://schemas.microsoft.com/office/drawing/2014/main" val="2994903834"/>
                    </a:ext>
                  </a:extLst>
                </a:gridCol>
                <a:gridCol w="411480">
                  <a:extLst>
                    <a:ext uri="{9D8B030D-6E8A-4147-A177-3AD203B41FA5}">
                      <a16:colId xmlns:a16="http://schemas.microsoft.com/office/drawing/2014/main" val="3417258587"/>
                    </a:ext>
                  </a:extLst>
                </a:gridCol>
                <a:gridCol w="411480">
                  <a:extLst>
                    <a:ext uri="{9D8B030D-6E8A-4147-A177-3AD203B41FA5}">
                      <a16:colId xmlns:a16="http://schemas.microsoft.com/office/drawing/2014/main" val="2926877801"/>
                    </a:ext>
                  </a:extLst>
                </a:gridCol>
                <a:gridCol w="411480">
                  <a:extLst>
                    <a:ext uri="{9D8B030D-6E8A-4147-A177-3AD203B41FA5}">
                      <a16:colId xmlns:a16="http://schemas.microsoft.com/office/drawing/2014/main" val="3827990377"/>
                    </a:ext>
                  </a:extLst>
                </a:gridCol>
                <a:gridCol w="411480">
                  <a:extLst>
                    <a:ext uri="{9D8B030D-6E8A-4147-A177-3AD203B41FA5}">
                      <a16:colId xmlns:a16="http://schemas.microsoft.com/office/drawing/2014/main" val="4206595805"/>
                    </a:ext>
                  </a:extLst>
                </a:gridCol>
                <a:gridCol w="411480">
                  <a:extLst>
                    <a:ext uri="{9D8B030D-6E8A-4147-A177-3AD203B41FA5}">
                      <a16:colId xmlns:a16="http://schemas.microsoft.com/office/drawing/2014/main" val="3820777521"/>
                    </a:ext>
                  </a:extLst>
                </a:gridCol>
                <a:gridCol w="411480">
                  <a:extLst>
                    <a:ext uri="{9D8B030D-6E8A-4147-A177-3AD203B41FA5}">
                      <a16:colId xmlns:a16="http://schemas.microsoft.com/office/drawing/2014/main" val="3559420154"/>
                    </a:ext>
                  </a:extLst>
                </a:gridCol>
                <a:gridCol w="411480">
                  <a:extLst>
                    <a:ext uri="{9D8B030D-6E8A-4147-A177-3AD203B41FA5}">
                      <a16:colId xmlns:a16="http://schemas.microsoft.com/office/drawing/2014/main" val="1941953710"/>
                    </a:ext>
                  </a:extLst>
                </a:gridCol>
                <a:gridCol w="411480">
                  <a:extLst>
                    <a:ext uri="{9D8B030D-6E8A-4147-A177-3AD203B41FA5}">
                      <a16:colId xmlns:a16="http://schemas.microsoft.com/office/drawing/2014/main" val="15338183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(inkl.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extLst>
                  <a:ext uri="{0D108BD9-81ED-4DB2-BD59-A6C34878D82A}">
                    <a16:rowId xmlns:a16="http://schemas.microsoft.com/office/drawing/2014/main" val="19502796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BR24 - 2021-11-26 19:39:44</a:t>
                      </a:r>
                      <a:r>
                        <a:rPr kumimoji="0" lang="de-DE" sz="1000" b="0" i="0" u="none" strike="noStrike" kern="1200" cap="none" spc="0" normalizeH="0" baseline="0" noProof="0">
                          <a:ln>
                            <a:noFill/>
                          </a:ln>
                          <a:solidFill>
                            <a:prstClr val="black"/>
                          </a:solidFill>
                          <a:effectLst/>
                          <a:uLnTx/>
                          <a:uFillTx/>
                          <a:latin typeface="+mn-lt"/>
                          <a:ea typeface="+mn-ea"/>
                          <a:cs typeface="+mn-cs"/>
                        </a:rPr>
                        <a:t>
 Laura aus dem Kreis Cham hat ein Spitzenabi geschrieben - und macht eine Maurer-Lehre. Wie sieht ihr Arbeitsalltag bisher aus?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06.12.2021 13:45:19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89776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2148149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2148149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106719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507097</a:t>
                      </a:r>
                    </a:p>
                  </a:txBody>
                  <a:tcPr/>
                </a:tc>
                <a:extLst>
                  <a:ext uri="{0D108BD9-81ED-4DB2-BD59-A6C34878D82A}">
                    <a16:rowId xmlns:a16="http://schemas.microsoft.com/office/drawing/2014/main" val="35072970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BR24 - 2021-11-11 12:31:22</a:t>
                      </a:r>
                      <a:r>
                        <a:rPr kumimoji="0" lang="de-DE" sz="1000" b="0" i="0" u="none" strike="noStrike" kern="1200" cap="none" spc="0" normalizeH="0" baseline="0" noProof="0">
                          <a:ln>
                            <a:noFill/>
                          </a:ln>
                          <a:solidFill>
                            <a:prstClr val="black"/>
                          </a:solidFill>
                          <a:effectLst/>
                          <a:uLnTx/>
                          <a:uFillTx/>
                          <a:latin typeface="+mn-lt"/>
                          <a:ea typeface="+mn-ea"/>
                          <a:cs typeface="+mn-cs"/>
                        </a:rPr>
                        <a:t>
 🏥🗣️ "Eigentlich können wir alle nicht mehr. Aber wir müssen. Da draußen wird gefeiert, getanzt, gelacht [...] und an uns denkt keiner. Bitte lasst euch impfen. Bitte, bitte, bitte." Verena Englmeier, Intensivpflegerin an der Klinik Bogen.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30.11.2021 01:46:02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614392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675321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197420</a:t>
                      </a:r>
                    </a:p>
                  </a:txBody>
                  <a:tcPr/>
                </a:tc>
                <a:extLst>
                  <a:ext uri="{0D108BD9-81ED-4DB2-BD59-A6C34878D82A}">
                    <a16:rowId xmlns:a16="http://schemas.microsoft.com/office/drawing/2014/main" val="2996789247"/>
                  </a:ext>
                </a:extLst>
              </a:tr>
            </a:tbl>
          </a:graphicData>
        </a:graphic>
      </p:graphicFrame>
      <p:sp>
        <p:nvSpPr>
          <p:cNvPr id="4" name="Text Placeholder 3">
            <a:extLst>
              <a:ext uri="{FF2B5EF4-FFF2-40B4-BE49-F238E27FC236}">
                <a16:creationId xmlns:a16="http://schemas.microsoft.com/office/drawing/2014/main" id="{273B0AED-78CB-45FA-BACC-96046831FA44}"/>
              </a:ext>
            </a:extLst>
          </p:cNvPr>
          <p:cNvSpPr>
            <a:spLocks noGrp="1"/>
          </p:cNvSpPr>
          <p:nvPr>
            <p:ph type="body" sz="quarter" idx="14"/>
          </p:nvPr>
        </p:nvSpPr>
        <p:spPr/>
        <p:txBody>
          <a:bodyPr/>
          <a:lstStyle/>
          <a:p>
            <a:r>
              <a:rPr lang="en-US"/>
              <a:t>01.11.2021 - 30.11.2021</a:t>
            </a:r>
          </a:p>
        </p:txBody>
      </p:sp>
    </p:spTree>
    <p:extLst>
      <p:ext uri="{BB962C8B-B14F-4D97-AF65-F5344CB8AC3E}">
        <p14:creationId xmlns:p14="http://schemas.microsoft.com/office/powerpoint/2010/main" val="33702673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82B7B0-EF71-4A66-9071-C64F55F74AAD}"/>
              </a:ext>
            </a:extLst>
          </p:cNvPr>
          <p:cNvSpPr>
            <a:spLocks noGrp="1"/>
          </p:cNvSpPr>
          <p:nvPr>
            <p:ph type="title"/>
          </p:nvPr>
        </p:nvSpPr>
        <p:spPr/>
        <p:txBody>
          <a:bodyPr/>
          <a:lstStyle/>
          <a:p>
            <a:r>
              <a:rPr lang="de-DE"/>
              <a:t>Facebook facebook: Hitliste nach Aktiven Nutzer | BR24 - 3 of 14</a:t>
            </a:r>
            <a:endParaRPr lang="en-US"/>
          </a:p>
        </p:txBody>
      </p:sp>
      <p:graphicFrame>
        <p:nvGraphicFramePr>
          <p:cNvPr id="5" name="Table Placeholder 4">
            <a:extLst>
              <a:ext uri="{FF2B5EF4-FFF2-40B4-BE49-F238E27FC236}">
                <a16:creationId xmlns:a16="http://schemas.microsoft.com/office/drawing/2014/main" id="{51333FE4-837D-4754-9E9B-F38217DDEFE0}"/>
              </a:ext>
            </a:extLst>
          </p:cNvPr>
          <p:cNvGraphicFramePr>
            <a:graphicFrameLocks noGrp="1"/>
          </p:cNvGraphicFramePr>
          <p:nvPr>
            <p:ph type="tbl" sz="quarter" idx="13"/>
            <p:extLst>
              <p:ext uri="{D42A27DB-BD31-4B8C-83A1-F6EECF244321}">
                <p14:modId xmlns:p14="http://schemas.microsoft.com/office/powerpoint/2010/main" val="37388865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9903545"/>
                    </a:ext>
                  </a:extLst>
                </a:gridCol>
                <a:gridCol w="411480">
                  <a:extLst>
                    <a:ext uri="{9D8B030D-6E8A-4147-A177-3AD203B41FA5}">
                      <a16:colId xmlns:a16="http://schemas.microsoft.com/office/drawing/2014/main" val="3390981834"/>
                    </a:ext>
                  </a:extLst>
                </a:gridCol>
                <a:gridCol w="658368">
                  <a:extLst>
                    <a:ext uri="{9D8B030D-6E8A-4147-A177-3AD203B41FA5}">
                      <a16:colId xmlns:a16="http://schemas.microsoft.com/office/drawing/2014/main" val="244658837"/>
                    </a:ext>
                  </a:extLst>
                </a:gridCol>
                <a:gridCol w="411480">
                  <a:extLst>
                    <a:ext uri="{9D8B030D-6E8A-4147-A177-3AD203B41FA5}">
                      <a16:colId xmlns:a16="http://schemas.microsoft.com/office/drawing/2014/main" val="49250572"/>
                    </a:ext>
                  </a:extLst>
                </a:gridCol>
                <a:gridCol w="411480">
                  <a:extLst>
                    <a:ext uri="{9D8B030D-6E8A-4147-A177-3AD203B41FA5}">
                      <a16:colId xmlns:a16="http://schemas.microsoft.com/office/drawing/2014/main" val="1637302282"/>
                    </a:ext>
                  </a:extLst>
                </a:gridCol>
                <a:gridCol w="411480">
                  <a:extLst>
                    <a:ext uri="{9D8B030D-6E8A-4147-A177-3AD203B41FA5}">
                      <a16:colId xmlns:a16="http://schemas.microsoft.com/office/drawing/2014/main" val="1819677044"/>
                    </a:ext>
                  </a:extLst>
                </a:gridCol>
                <a:gridCol w="411480">
                  <a:extLst>
                    <a:ext uri="{9D8B030D-6E8A-4147-A177-3AD203B41FA5}">
                      <a16:colId xmlns:a16="http://schemas.microsoft.com/office/drawing/2014/main" val="3950536060"/>
                    </a:ext>
                  </a:extLst>
                </a:gridCol>
                <a:gridCol w="411480">
                  <a:extLst>
                    <a:ext uri="{9D8B030D-6E8A-4147-A177-3AD203B41FA5}">
                      <a16:colId xmlns:a16="http://schemas.microsoft.com/office/drawing/2014/main" val="3928745487"/>
                    </a:ext>
                  </a:extLst>
                </a:gridCol>
                <a:gridCol w="411480">
                  <a:extLst>
                    <a:ext uri="{9D8B030D-6E8A-4147-A177-3AD203B41FA5}">
                      <a16:colId xmlns:a16="http://schemas.microsoft.com/office/drawing/2014/main" val="3313546226"/>
                    </a:ext>
                  </a:extLst>
                </a:gridCol>
                <a:gridCol w="411480">
                  <a:extLst>
                    <a:ext uri="{9D8B030D-6E8A-4147-A177-3AD203B41FA5}">
                      <a16:colId xmlns:a16="http://schemas.microsoft.com/office/drawing/2014/main" val="889216111"/>
                    </a:ext>
                  </a:extLst>
                </a:gridCol>
                <a:gridCol w="411480">
                  <a:extLst>
                    <a:ext uri="{9D8B030D-6E8A-4147-A177-3AD203B41FA5}">
                      <a16:colId xmlns:a16="http://schemas.microsoft.com/office/drawing/2014/main" val="3126124359"/>
                    </a:ext>
                  </a:extLst>
                </a:gridCol>
                <a:gridCol w="411480">
                  <a:extLst>
                    <a:ext uri="{9D8B030D-6E8A-4147-A177-3AD203B41FA5}">
                      <a16:colId xmlns:a16="http://schemas.microsoft.com/office/drawing/2014/main" val="1063265985"/>
                    </a:ext>
                  </a:extLst>
                </a:gridCol>
                <a:gridCol w="411480">
                  <a:extLst>
                    <a:ext uri="{9D8B030D-6E8A-4147-A177-3AD203B41FA5}">
                      <a16:colId xmlns:a16="http://schemas.microsoft.com/office/drawing/2014/main" val="3943254007"/>
                    </a:ext>
                  </a:extLst>
                </a:gridCol>
                <a:gridCol w="411480">
                  <a:extLst>
                    <a:ext uri="{9D8B030D-6E8A-4147-A177-3AD203B41FA5}">
                      <a16:colId xmlns:a16="http://schemas.microsoft.com/office/drawing/2014/main" val="4184804641"/>
                    </a:ext>
                  </a:extLst>
                </a:gridCol>
                <a:gridCol w="411480">
                  <a:extLst>
                    <a:ext uri="{9D8B030D-6E8A-4147-A177-3AD203B41FA5}">
                      <a16:colId xmlns:a16="http://schemas.microsoft.com/office/drawing/2014/main" val="5769165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(inkl.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extLst>
                  <a:ext uri="{0D108BD9-81ED-4DB2-BD59-A6C34878D82A}">
                    <a16:rowId xmlns:a16="http://schemas.microsoft.com/office/drawing/2014/main" val="16468043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BR24 - 2021-11-24 06:36:20</a:t>
                      </a:r>
                      <a:r>
                        <a:rPr kumimoji="0" lang="de-DE" sz="1000" b="0" i="0" u="none" strike="noStrike" kern="1200" cap="none" spc="0" normalizeH="0" baseline="0" noProof="0">
                          <a:ln>
                            <a:noFill/>
                          </a:ln>
                          <a:solidFill>
                            <a:prstClr val="black"/>
                          </a:solidFill>
                          <a:effectLst/>
                          <a:uLnTx/>
                          <a:uFillTx/>
                          <a:latin typeface="+mn-lt"/>
                          <a:ea typeface="+mn-ea"/>
                          <a:cs typeface="+mn-cs"/>
                        </a:rPr>
                        <a:t>
 Corona: Das gilt jetzt in Bayern. 
Alle Infos ➜ www.br.de/nachrichten/,SpDIVyv</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06.12.2021 13:45:09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821882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836936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208561</a:t>
                      </a:r>
                    </a:p>
                  </a:txBody>
                  <a:tcPr/>
                </a:tc>
                <a:extLst>
                  <a:ext uri="{0D108BD9-81ED-4DB2-BD59-A6C34878D82A}">
                    <a16:rowId xmlns:a16="http://schemas.microsoft.com/office/drawing/2014/main" val="27036828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BR24 - 2021-11-02 15:06:43</a:t>
                      </a:r>
                      <a:r>
                        <a:rPr kumimoji="0" lang="de-DE" sz="1000" b="0" i="0" u="none" strike="noStrike" kern="1200" cap="none" spc="0" normalizeH="0" baseline="0" noProof="0">
                          <a:ln>
                            <a:noFill/>
                          </a:ln>
                          <a:solidFill>
                            <a:prstClr val="black"/>
                          </a:solidFill>
                          <a:effectLst/>
                          <a:uLnTx/>
                          <a:uFillTx/>
                          <a:latin typeface="+mn-lt"/>
                          <a:ea typeface="+mn-ea"/>
                          <a:cs typeface="+mn-cs"/>
                        </a:rPr>
                        <a:t>
 Klassenchats sind praktisch, aber sie bringen auch Probleme mit sich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20.11.2021 13:46:24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457673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457673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206249579"/>
                  </a:ext>
                </a:extLst>
              </a:tr>
            </a:tbl>
          </a:graphicData>
        </a:graphic>
      </p:graphicFrame>
      <p:sp>
        <p:nvSpPr>
          <p:cNvPr id="4" name="Text Placeholder 3">
            <a:extLst>
              <a:ext uri="{FF2B5EF4-FFF2-40B4-BE49-F238E27FC236}">
                <a16:creationId xmlns:a16="http://schemas.microsoft.com/office/drawing/2014/main" id="{538FA754-092F-44FF-B828-5E8A4C722EBE}"/>
              </a:ext>
            </a:extLst>
          </p:cNvPr>
          <p:cNvSpPr>
            <a:spLocks noGrp="1"/>
          </p:cNvSpPr>
          <p:nvPr>
            <p:ph type="body" sz="quarter" idx="14"/>
          </p:nvPr>
        </p:nvSpPr>
        <p:spPr/>
        <p:txBody>
          <a:bodyPr/>
          <a:lstStyle/>
          <a:p>
            <a:r>
              <a:rPr lang="en-US"/>
              <a:t>01.11.2021 - 30.11.2021</a:t>
            </a:r>
          </a:p>
        </p:txBody>
      </p:sp>
    </p:spTree>
    <p:extLst>
      <p:ext uri="{BB962C8B-B14F-4D97-AF65-F5344CB8AC3E}">
        <p14:creationId xmlns:p14="http://schemas.microsoft.com/office/powerpoint/2010/main" val="40988987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13FC4-15DD-4711-BE09-5F104E10093C}"/>
              </a:ext>
            </a:extLst>
          </p:cNvPr>
          <p:cNvSpPr>
            <a:spLocks noGrp="1"/>
          </p:cNvSpPr>
          <p:nvPr>
            <p:ph type="title"/>
          </p:nvPr>
        </p:nvSpPr>
        <p:spPr/>
        <p:txBody>
          <a:bodyPr/>
          <a:lstStyle/>
          <a:p>
            <a:r>
              <a:rPr lang="de-DE"/>
              <a:t>Facebook facebook: Hitliste nach Aktiven Nutzer | BR24 - 4 of 14</a:t>
            </a:r>
            <a:endParaRPr lang="en-US"/>
          </a:p>
        </p:txBody>
      </p:sp>
      <p:graphicFrame>
        <p:nvGraphicFramePr>
          <p:cNvPr id="5" name="Table Placeholder 4">
            <a:extLst>
              <a:ext uri="{FF2B5EF4-FFF2-40B4-BE49-F238E27FC236}">
                <a16:creationId xmlns:a16="http://schemas.microsoft.com/office/drawing/2014/main" id="{A65DD12A-54F1-4955-AC5A-EDD08B0FE8B4}"/>
              </a:ext>
            </a:extLst>
          </p:cNvPr>
          <p:cNvGraphicFramePr>
            <a:graphicFrameLocks noGrp="1"/>
          </p:cNvGraphicFramePr>
          <p:nvPr>
            <p:ph type="tbl" sz="quarter" idx="13"/>
            <p:extLst>
              <p:ext uri="{D42A27DB-BD31-4B8C-83A1-F6EECF244321}">
                <p14:modId xmlns:p14="http://schemas.microsoft.com/office/powerpoint/2010/main" val="29763905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594469275"/>
                    </a:ext>
                  </a:extLst>
                </a:gridCol>
                <a:gridCol w="411480">
                  <a:extLst>
                    <a:ext uri="{9D8B030D-6E8A-4147-A177-3AD203B41FA5}">
                      <a16:colId xmlns:a16="http://schemas.microsoft.com/office/drawing/2014/main" val="3307124861"/>
                    </a:ext>
                  </a:extLst>
                </a:gridCol>
                <a:gridCol w="658368">
                  <a:extLst>
                    <a:ext uri="{9D8B030D-6E8A-4147-A177-3AD203B41FA5}">
                      <a16:colId xmlns:a16="http://schemas.microsoft.com/office/drawing/2014/main" val="3370128188"/>
                    </a:ext>
                  </a:extLst>
                </a:gridCol>
                <a:gridCol w="411480">
                  <a:extLst>
                    <a:ext uri="{9D8B030D-6E8A-4147-A177-3AD203B41FA5}">
                      <a16:colId xmlns:a16="http://schemas.microsoft.com/office/drawing/2014/main" val="1789931052"/>
                    </a:ext>
                  </a:extLst>
                </a:gridCol>
                <a:gridCol w="411480">
                  <a:extLst>
                    <a:ext uri="{9D8B030D-6E8A-4147-A177-3AD203B41FA5}">
                      <a16:colId xmlns:a16="http://schemas.microsoft.com/office/drawing/2014/main" val="3505137689"/>
                    </a:ext>
                  </a:extLst>
                </a:gridCol>
                <a:gridCol w="411480">
                  <a:extLst>
                    <a:ext uri="{9D8B030D-6E8A-4147-A177-3AD203B41FA5}">
                      <a16:colId xmlns:a16="http://schemas.microsoft.com/office/drawing/2014/main" val="2969854426"/>
                    </a:ext>
                  </a:extLst>
                </a:gridCol>
                <a:gridCol w="411480">
                  <a:extLst>
                    <a:ext uri="{9D8B030D-6E8A-4147-A177-3AD203B41FA5}">
                      <a16:colId xmlns:a16="http://schemas.microsoft.com/office/drawing/2014/main" val="4013780945"/>
                    </a:ext>
                  </a:extLst>
                </a:gridCol>
                <a:gridCol w="411480">
                  <a:extLst>
                    <a:ext uri="{9D8B030D-6E8A-4147-A177-3AD203B41FA5}">
                      <a16:colId xmlns:a16="http://schemas.microsoft.com/office/drawing/2014/main" val="4012857905"/>
                    </a:ext>
                  </a:extLst>
                </a:gridCol>
                <a:gridCol w="411480">
                  <a:extLst>
                    <a:ext uri="{9D8B030D-6E8A-4147-A177-3AD203B41FA5}">
                      <a16:colId xmlns:a16="http://schemas.microsoft.com/office/drawing/2014/main" val="4181147086"/>
                    </a:ext>
                  </a:extLst>
                </a:gridCol>
                <a:gridCol w="411480">
                  <a:extLst>
                    <a:ext uri="{9D8B030D-6E8A-4147-A177-3AD203B41FA5}">
                      <a16:colId xmlns:a16="http://schemas.microsoft.com/office/drawing/2014/main" val="635191901"/>
                    </a:ext>
                  </a:extLst>
                </a:gridCol>
                <a:gridCol w="411480">
                  <a:extLst>
                    <a:ext uri="{9D8B030D-6E8A-4147-A177-3AD203B41FA5}">
                      <a16:colId xmlns:a16="http://schemas.microsoft.com/office/drawing/2014/main" val="2495813152"/>
                    </a:ext>
                  </a:extLst>
                </a:gridCol>
                <a:gridCol w="411480">
                  <a:extLst>
                    <a:ext uri="{9D8B030D-6E8A-4147-A177-3AD203B41FA5}">
                      <a16:colId xmlns:a16="http://schemas.microsoft.com/office/drawing/2014/main" val="3755152878"/>
                    </a:ext>
                  </a:extLst>
                </a:gridCol>
                <a:gridCol w="411480">
                  <a:extLst>
                    <a:ext uri="{9D8B030D-6E8A-4147-A177-3AD203B41FA5}">
                      <a16:colId xmlns:a16="http://schemas.microsoft.com/office/drawing/2014/main" val="3965512132"/>
                    </a:ext>
                  </a:extLst>
                </a:gridCol>
                <a:gridCol w="411480">
                  <a:extLst>
                    <a:ext uri="{9D8B030D-6E8A-4147-A177-3AD203B41FA5}">
                      <a16:colId xmlns:a16="http://schemas.microsoft.com/office/drawing/2014/main" val="2608315927"/>
                    </a:ext>
                  </a:extLst>
                </a:gridCol>
                <a:gridCol w="411480">
                  <a:extLst>
                    <a:ext uri="{9D8B030D-6E8A-4147-A177-3AD203B41FA5}">
                      <a16:colId xmlns:a16="http://schemas.microsoft.com/office/drawing/2014/main" val="23294270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(inkl.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extLst>
                  <a:ext uri="{0D108BD9-81ED-4DB2-BD59-A6C34878D82A}">
                    <a16:rowId xmlns:a16="http://schemas.microsoft.com/office/drawing/2014/main" val="5547357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BR24 - 2021-11-13 11:02:55</a:t>
                      </a:r>
                      <a:r>
                        <a:rPr kumimoji="0" lang="de-DE" sz="1000" b="0" i="0" u="none" strike="noStrike" kern="1200" cap="none" spc="0" normalizeH="0" baseline="0" noProof="0">
                          <a:ln>
                            <a:noFill/>
                          </a:ln>
                          <a:solidFill>
                            <a:prstClr val="black"/>
                          </a:solidFill>
                          <a:effectLst/>
                          <a:uLnTx/>
                          <a:uFillTx/>
                          <a:latin typeface="+mn-lt"/>
                          <a:ea typeface="+mn-ea"/>
                          <a:cs typeface="+mn-cs"/>
                        </a:rPr>
                        <a:t>
 Der scharfe Meerrettich hat es in sich. Seine ätherischen Öle unterstützen die Abwehrkräfte und helfen bei vielen Leiden. Leiden müssen allerdings auch diejenigen, die in der Kren-Produktion tätig sind. #BR24Zeitreise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01.12.2021 13:46:48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941932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941932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329469</a:t>
                      </a:r>
                    </a:p>
                  </a:txBody>
                  <a:tcPr/>
                </a:tc>
                <a:extLst>
                  <a:ext uri="{0D108BD9-81ED-4DB2-BD59-A6C34878D82A}">
                    <a16:rowId xmlns:a16="http://schemas.microsoft.com/office/drawing/2014/main" val="7593991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BR24 - 2021-11-01 14:41:07</a:t>
                      </a:r>
                      <a:r>
                        <a:rPr kumimoji="0" lang="de-DE" sz="1000" b="0" i="0" u="none" strike="noStrike" kern="1200" cap="none" spc="0" normalizeH="0" baseline="0" noProof="0">
                          <a:ln>
                            <a:noFill/>
                          </a:ln>
                          <a:solidFill>
                            <a:prstClr val="black"/>
                          </a:solidFill>
                          <a:effectLst/>
                          <a:uLnTx/>
                          <a:uFillTx/>
                          <a:latin typeface="+mn-lt"/>
                          <a:ea typeface="+mn-ea"/>
                          <a:cs typeface="+mn-cs"/>
                        </a:rPr>
                        <a:t>
 Immer mehr Deutsche "tanken" elektrisch: Doch was es kostet, ist meist nicht ersichtlich. #EAuto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19.11.2021 07:44:53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792091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792091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44872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168103</a:t>
                      </a:r>
                    </a:p>
                  </a:txBody>
                  <a:tcPr/>
                </a:tc>
                <a:extLst>
                  <a:ext uri="{0D108BD9-81ED-4DB2-BD59-A6C34878D82A}">
                    <a16:rowId xmlns:a16="http://schemas.microsoft.com/office/drawing/2014/main" val="4066438829"/>
                  </a:ext>
                </a:extLst>
              </a:tr>
            </a:tbl>
          </a:graphicData>
        </a:graphic>
      </p:graphicFrame>
      <p:sp>
        <p:nvSpPr>
          <p:cNvPr id="4" name="Text Placeholder 3">
            <a:extLst>
              <a:ext uri="{FF2B5EF4-FFF2-40B4-BE49-F238E27FC236}">
                <a16:creationId xmlns:a16="http://schemas.microsoft.com/office/drawing/2014/main" id="{41FF9BE4-64F2-4945-AB68-D31EE210DDB1}"/>
              </a:ext>
            </a:extLst>
          </p:cNvPr>
          <p:cNvSpPr>
            <a:spLocks noGrp="1"/>
          </p:cNvSpPr>
          <p:nvPr>
            <p:ph type="body" sz="quarter" idx="14"/>
          </p:nvPr>
        </p:nvSpPr>
        <p:spPr/>
        <p:txBody>
          <a:bodyPr/>
          <a:lstStyle/>
          <a:p>
            <a:r>
              <a:rPr lang="en-US"/>
              <a:t>01.11.2021 - 30.11.2021</a:t>
            </a:r>
          </a:p>
        </p:txBody>
      </p:sp>
    </p:spTree>
    <p:extLst>
      <p:ext uri="{BB962C8B-B14F-4D97-AF65-F5344CB8AC3E}">
        <p14:creationId xmlns:p14="http://schemas.microsoft.com/office/powerpoint/2010/main" val="2256205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D42F5A-435E-422D-9966-512E106C1529}"/>
              </a:ext>
            </a:extLst>
          </p:cNvPr>
          <p:cNvSpPr>
            <a:spLocks noGrp="1"/>
          </p:cNvSpPr>
          <p:nvPr>
            <p:ph type="title"/>
          </p:nvPr>
        </p:nvSpPr>
        <p:spPr/>
        <p:txBody>
          <a:bodyPr/>
          <a:lstStyle/>
          <a:p>
            <a:r>
              <a:rPr lang="de-DE"/>
              <a:t>Facebook facebook: Hitliste nach Aktiven Nutzer | BR24 - 5 of 14</a:t>
            </a:r>
            <a:endParaRPr lang="en-US"/>
          </a:p>
        </p:txBody>
      </p:sp>
      <p:graphicFrame>
        <p:nvGraphicFramePr>
          <p:cNvPr id="5" name="Table Placeholder 4">
            <a:extLst>
              <a:ext uri="{FF2B5EF4-FFF2-40B4-BE49-F238E27FC236}">
                <a16:creationId xmlns:a16="http://schemas.microsoft.com/office/drawing/2014/main" id="{DF6E2470-3EDB-4D4A-AFDB-FCB1EBFB7422}"/>
              </a:ext>
            </a:extLst>
          </p:cNvPr>
          <p:cNvGraphicFramePr>
            <a:graphicFrameLocks noGrp="1"/>
          </p:cNvGraphicFramePr>
          <p:nvPr>
            <p:ph type="tbl" sz="quarter" idx="13"/>
            <p:extLst>
              <p:ext uri="{D42A27DB-BD31-4B8C-83A1-F6EECF244321}">
                <p14:modId xmlns:p14="http://schemas.microsoft.com/office/powerpoint/2010/main" val="19103349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422849222"/>
                    </a:ext>
                  </a:extLst>
                </a:gridCol>
                <a:gridCol w="411480">
                  <a:extLst>
                    <a:ext uri="{9D8B030D-6E8A-4147-A177-3AD203B41FA5}">
                      <a16:colId xmlns:a16="http://schemas.microsoft.com/office/drawing/2014/main" val="2596992626"/>
                    </a:ext>
                  </a:extLst>
                </a:gridCol>
                <a:gridCol w="658368">
                  <a:extLst>
                    <a:ext uri="{9D8B030D-6E8A-4147-A177-3AD203B41FA5}">
                      <a16:colId xmlns:a16="http://schemas.microsoft.com/office/drawing/2014/main" val="3569614625"/>
                    </a:ext>
                  </a:extLst>
                </a:gridCol>
                <a:gridCol w="411480">
                  <a:extLst>
                    <a:ext uri="{9D8B030D-6E8A-4147-A177-3AD203B41FA5}">
                      <a16:colId xmlns:a16="http://schemas.microsoft.com/office/drawing/2014/main" val="1512332049"/>
                    </a:ext>
                  </a:extLst>
                </a:gridCol>
                <a:gridCol w="411480">
                  <a:extLst>
                    <a:ext uri="{9D8B030D-6E8A-4147-A177-3AD203B41FA5}">
                      <a16:colId xmlns:a16="http://schemas.microsoft.com/office/drawing/2014/main" val="1977471077"/>
                    </a:ext>
                  </a:extLst>
                </a:gridCol>
                <a:gridCol w="411480">
                  <a:extLst>
                    <a:ext uri="{9D8B030D-6E8A-4147-A177-3AD203B41FA5}">
                      <a16:colId xmlns:a16="http://schemas.microsoft.com/office/drawing/2014/main" val="2132408635"/>
                    </a:ext>
                  </a:extLst>
                </a:gridCol>
                <a:gridCol w="411480">
                  <a:extLst>
                    <a:ext uri="{9D8B030D-6E8A-4147-A177-3AD203B41FA5}">
                      <a16:colId xmlns:a16="http://schemas.microsoft.com/office/drawing/2014/main" val="2659957619"/>
                    </a:ext>
                  </a:extLst>
                </a:gridCol>
                <a:gridCol w="411480">
                  <a:extLst>
                    <a:ext uri="{9D8B030D-6E8A-4147-A177-3AD203B41FA5}">
                      <a16:colId xmlns:a16="http://schemas.microsoft.com/office/drawing/2014/main" val="3051728563"/>
                    </a:ext>
                  </a:extLst>
                </a:gridCol>
                <a:gridCol w="411480">
                  <a:extLst>
                    <a:ext uri="{9D8B030D-6E8A-4147-A177-3AD203B41FA5}">
                      <a16:colId xmlns:a16="http://schemas.microsoft.com/office/drawing/2014/main" val="2918437684"/>
                    </a:ext>
                  </a:extLst>
                </a:gridCol>
                <a:gridCol w="411480">
                  <a:extLst>
                    <a:ext uri="{9D8B030D-6E8A-4147-A177-3AD203B41FA5}">
                      <a16:colId xmlns:a16="http://schemas.microsoft.com/office/drawing/2014/main" val="1368094695"/>
                    </a:ext>
                  </a:extLst>
                </a:gridCol>
                <a:gridCol w="411480">
                  <a:extLst>
                    <a:ext uri="{9D8B030D-6E8A-4147-A177-3AD203B41FA5}">
                      <a16:colId xmlns:a16="http://schemas.microsoft.com/office/drawing/2014/main" val="981390727"/>
                    </a:ext>
                  </a:extLst>
                </a:gridCol>
                <a:gridCol w="411480">
                  <a:extLst>
                    <a:ext uri="{9D8B030D-6E8A-4147-A177-3AD203B41FA5}">
                      <a16:colId xmlns:a16="http://schemas.microsoft.com/office/drawing/2014/main" val="3100019679"/>
                    </a:ext>
                  </a:extLst>
                </a:gridCol>
                <a:gridCol w="411480">
                  <a:extLst>
                    <a:ext uri="{9D8B030D-6E8A-4147-A177-3AD203B41FA5}">
                      <a16:colId xmlns:a16="http://schemas.microsoft.com/office/drawing/2014/main" val="4259983609"/>
                    </a:ext>
                  </a:extLst>
                </a:gridCol>
                <a:gridCol w="411480">
                  <a:extLst>
                    <a:ext uri="{9D8B030D-6E8A-4147-A177-3AD203B41FA5}">
                      <a16:colId xmlns:a16="http://schemas.microsoft.com/office/drawing/2014/main" val="2793487230"/>
                    </a:ext>
                  </a:extLst>
                </a:gridCol>
                <a:gridCol w="411480">
                  <a:extLst>
                    <a:ext uri="{9D8B030D-6E8A-4147-A177-3AD203B41FA5}">
                      <a16:colId xmlns:a16="http://schemas.microsoft.com/office/drawing/2014/main" val="13729497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(inkl.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extLst>
                  <a:ext uri="{0D108BD9-81ED-4DB2-BD59-A6C34878D82A}">
                    <a16:rowId xmlns:a16="http://schemas.microsoft.com/office/drawing/2014/main" val="20355635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BR24 - 2021-11-23 07:42:28</a:t>
                      </a:r>
                      <a:r>
                        <a:rPr kumimoji="0" lang="de-DE" sz="1000" b="0" i="0" u="none" strike="noStrike" kern="1200" cap="none" spc="0" normalizeH="0" baseline="0" noProof="0">
                          <a:ln>
                            <a:noFill/>
                          </a:ln>
                          <a:solidFill>
                            <a:prstClr val="black"/>
                          </a:solidFill>
                          <a:effectLst/>
                          <a:uLnTx/>
                          <a:uFillTx/>
                          <a:latin typeface="+mn-lt"/>
                          <a:ea typeface="+mn-ea"/>
                          <a:cs typeface="+mn-cs"/>
                        </a:rPr>
                        <a:t>
 💉🏥 Wie hoch ist das Risiko für einen Ungeimpften auf die Intensivstation zu kommen im Vergleich zu einem Geimpften? Das kann Statistik-Prof Kauermann easy ausrechnen.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06.12.2021 13:45:12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578036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595413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48817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547982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BR24 - 2021-11-15 11:15:58</a:t>
                      </a:r>
                      <a:r>
                        <a:rPr kumimoji="0" lang="de-DE" sz="1000" b="0" i="0" u="none" strike="noStrike" kern="1200" cap="none" spc="0" normalizeH="0" baseline="0" noProof="0">
                          <a:ln>
                            <a:noFill/>
                          </a:ln>
                          <a:solidFill>
                            <a:prstClr val="black"/>
                          </a:solidFill>
                          <a:effectLst/>
                          <a:uLnTx/>
                          <a:uFillTx/>
                          <a:latin typeface="+mn-lt"/>
                          <a:ea typeface="+mn-ea"/>
                          <a:cs typeface="+mn-cs"/>
                        </a:rPr>
                        <a:t>
 🗣️ "Kontaktuntersagung oder 2G-Regeln heißt in weiten Teilen Lockdown für Ungeimpfte", sagt Grünen-Chef Robert Habeck.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03.12.2021 07:46:44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95445</a:t>
                      </a:r>
                    </a:p>
                  </a:txBody>
                  <a:tcPr/>
                </a:tc>
                <a:extLst>
                  <a:ext uri="{0D108BD9-81ED-4DB2-BD59-A6C34878D82A}">
                    <a16:rowId xmlns:a16="http://schemas.microsoft.com/office/drawing/2014/main" val="4069856723"/>
                  </a:ext>
                </a:extLst>
              </a:tr>
            </a:tbl>
          </a:graphicData>
        </a:graphic>
      </p:graphicFrame>
      <p:sp>
        <p:nvSpPr>
          <p:cNvPr id="4" name="Text Placeholder 3">
            <a:extLst>
              <a:ext uri="{FF2B5EF4-FFF2-40B4-BE49-F238E27FC236}">
                <a16:creationId xmlns:a16="http://schemas.microsoft.com/office/drawing/2014/main" id="{965672E9-8E06-4B0C-BB78-F66A701CD51A}"/>
              </a:ext>
            </a:extLst>
          </p:cNvPr>
          <p:cNvSpPr>
            <a:spLocks noGrp="1"/>
          </p:cNvSpPr>
          <p:nvPr>
            <p:ph type="body" sz="quarter" idx="14"/>
          </p:nvPr>
        </p:nvSpPr>
        <p:spPr/>
        <p:txBody>
          <a:bodyPr/>
          <a:lstStyle/>
          <a:p>
            <a:r>
              <a:rPr lang="en-US"/>
              <a:t>01.11.2021 - 30.11.2021</a:t>
            </a:r>
          </a:p>
        </p:txBody>
      </p:sp>
    </p:spTree>
    <p:extLst>
      <p:ext uri="{BB962C8B-B14F-4D97-AF65-F5344CB8AC3E}">
        <p14:creationId xmlns:p14="http://schemas.microsoft.com/office/powerpoint/2010/main" val="41869630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A2597-8129-46EE-978D-03EE3D9F2E22}"/>
              </a:ext>
            </a:extLst>
          </p:cNvPr>
          <p:cNvSpPr>
            <a:spLocks noGrp="1"/>
          </p:cNvSpPr>
          <p:nvPr>
            <p:ph type="title"/>
          </p:nvPr>
        </p:nvSpPr>
        <p:spPr/>
        <p:txBody>
          <a:bodyPr/>
          <a:lstStyle/>
          <a:p>
            <a:r>
              <a:rPr lang="de-DE"/>
              <a:t>Facebook facebook: Hitliste nach Aktiven Nutzer | BR24 - 6 of 14</a:t>
            </a:r>
            <a:endParaRPr lang="en-US"/>
          </a:p>
        </p:txBody>
      </p:sp>
      <p:graphicFrame>
        <p:nvGraphicFramePr>
          <p:cNvPr id="5" name="Table Placeholder 4">
            <a:extLst>
              <a:ext uri="{FF2B5EF4-FFF2-40B4-BE49-F238E27FC236}">
                <a16:creationId xmlns:a16="http://schemas.microsoft.com/office/drawing/2014/main" id="{5D65175D-0B16-4A09-8234-85556DB353B1}"/>
              </a:ext>
            </a:extLst>
          </p:cNvPr>
          <p:cNvGraphicFramePr>
            <a:graphicFrameLocks noGrp="1"/>
          </p:cNvGraphicFramePr>
          <p:nvPr>
            <p:ph type="tbl" sz="quarter" idx="13"/>
            <p:extLst>
              <p:ext uri="{D42A27DB-BD31-4B8C-83A1-F6EECF244321}">
                <p14:modId xmlns:p14="http://schemas.microsoft.com/office/powerpoint/2010/main" val="15454357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494109287"/>
                    </a:ext>
                  </a:extLst>
                </a:gridCol>
                <a:gridCol w="411480">
                  <a:extLst>
                    <a:ext uri="{9D8B030D-6E8A-4147-A177-3AD203B41FA5}">
                      <a16:colId xmlns:a16="http://schemas.microsoft.com/office/drawing/2014/main" val="2252871462"/>
                    </a:ext>
                  </a:extLst>
                </a:gridCol>
                <a:gridCol w="658368">
                  <a:extLst>
                    <a:ext uri="{9D8B030D-6E8A-4147-A177-3AD203B41FA5}">
                      <a16:colId xmlns:a16="http://schemas.microsoft.com/office/drawing/2014/main" val="4209787490"/>
                    </a:ext>
                  </a:extLst>
                </a:gridCol>
                <a:gridCol w="411480">
                  <a:extLst>
                    <a:ext uri="{9D8B030D-6E8A-4147-A177-3AD203B41FA5}">
                      <a16:colId xmlns:a16="http://schemas.microsoft.com/office/drawing/2014/main" val="2019577658"/>
                    </a:ext>
                  </a:extLst>
                </a:gridCol>
                <a:gridCol w="411480">
                  <a:extLst>
                    <a:ext uri="{9D8B030D-6E8A-4147-A177-3AD203B41FA5}">
                      <a16:colId xmlns:a16="http://schemas.microsoft.com/office/drawing/2014/main" val="3729062063"/>
                    </a:ext>
                  </a:extLst>
                </a:gridCol>
                <a:gridCol w="411480">
                  <a:extLst>
                    <a:ext uri="{9D8B030D-6E8A-4147-A177-3AD203B41FA5}">
                      <a16:colId xmlns:a16="http://schemas.microsoft.com/office/drawing/2014/main" val="705270258"/>
                    </a:ext>
                  </a:extLst>
                </a:gridCol>
                <a:gridCol w="411480">
                  <a:extLst>
                    <a:ext uri="{9D8B030D-6E8A-4147-A177-3AD203B41FA5}">
                      <a16:colId xmlns:a16="http://schemas.microsoft.com/office/drawing/2014/main" val="577062770"/>
                    </a:ext>
                  </a:extLst>
                </a:gridCol>
                <a:gridCol w="411480">
                  <a:extLst>
                    <a:ext uri="{9D8B030D-6E8A-4147-A177-3AD203B41FA5}">
                      <a16:colId xmlns:a16="http://schemas.microsoft.com/office/drawing/2014/main" val="2019109253"/>
                    </a:ext>
                  </a:extLst>
                </a:gridCol>
                <a:gridCol w="411480">
                  <a:extLst>
                    <a:ext uri="{9D8B030D-6E8A-4147-A177-3AD203B41FA5}">
                      <a16:colId xmlns:a16="http://schemas.microsoft.com/office/drawing/2014/main" val="1771128729"/>
                    </a:ext>
                  </a:extLst>
                </a:gridCol>
                <a:gridCol w="411480">
                  <a:extLst>
                    <a:ext uri="{9D8B030D-6E8A-4147-A177-3AD203B41FA5}">
                      <a16:colId xmlns:a16="http://schemas.microsoft.com/office/drawing/2014/main" val="2824581666"/>
                    </a:ext>
                  </a:extLst>
                </a:gridCol>
                <a:gridCol w="411480">
                  <a:extLst>
                    <a:ext uri="{9D8B030D-6E8A-4147-A177-3AD203B41FA5}">
                      <a16:colId xmlns:a16="http://schemas.microsoft.com/office/drawing/2014/main" val="475747822"/>
                    </a:ext>
                  </a:extLst>
                </a:gridCol>
                <a:gridCol w="411480">
                  <a:extLst>
                    <a:ext uri="{9D8B030D-6E8A-4147-A177-3AD203B41FA5}">
                      <a16:colId xmlns:a16="http://schemas.microsoft.com/office/drawing/2014/main" val="2968537618"/>
                    </a:ext>
                  </a:extLst>
                </a:gridCol>
                <a:gridCol w="411480">
                  <a:extLst>
                    <a:ext uri="{9D8B030D-6E8A-4147-A177-3AD203B41FA5}">
                      <a16:colId xmlns:a16="http://schemas.microsoft.com/office/drawing/2014/main" val="310063740"/>
                    </a:ext>
                  </a:extLst>
                </a:gridCol>
                <a:gridCol w="411480">
                  <a:extLst>
                    <a:ext uri="{9D8B030D-6E8A-4147-A177-3AD203B41FA5}">
                      <a16:colId xmlns:a16="http://schemas.microsoft.com/office/drawing/2014/main" val="3151172579"/>
                    </a:ext>
                  </a:extLst>
                </a:gridCol>
                <a:gridCol w="411480">
                  <a:extLst>
                    <a:ext uri="{9D8B030D-6E8A-4147-A177-3AD203B41FA5}">
                      <a16:colId xmlns:a16="http://schemas.microsoft.com/office/drawing/2014/main" val="1105139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(inkl.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extLst>
                  <a:ext uri="{0D108BD9-81ED-4DB2-BD59-A6C34878D82A}">
                    <a16:rowId xmlns:a16="http://schemas.microsoft.com/office/drawing/2014/main" val="13487437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BR24 - 2021-11-14 14:27:47</a:t>
                      </a:r>
                      <a:r>
                        <a:rPr kumimoji="0" lang="de-DE" sz="1000" b="0" i="0" u="none" strike="noStrike" kern="1200" cap="none" spc="0" normalizeH="0" baseline="0" noProof="0">
                          <a:ln>
                            <a:noFill/>
                          </a:ln>
                          <a:solidFill>
                            <a:prstClr val="black"/>
                          </a:solidFill>
                          <a:effectLst/>
                          <a:uLnTx/>
                          <a:uFillTx/>
                          <a:latin typeface="+mn-lt"/>
                          <a:ea typeface="+mn-ea"/>
                          <a:cs typeface="+mn-cs"/>
                        </a:rPr>
                        <a:t>
 BR24live: Markus Söder zu Corona-Maßnahmen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06.12.2021 13:45:06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55767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54509</a:t>
                      </a:r>
                    </a:p>
                  </a:txBody>
                  <a:tcPr/>
                </a:tc>
                <a:extLst>
                  <a:ext uri="{0D108BD9-81ED-4DB2-BD59-A6C34878D82A}">
                    <a16:rowId xmlns:a16="http://schemas.microsoft.com/office/drawing/2014/main" val="6994796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BR24 - 2021-11-25 13:04:12</a:t>
                      </a:r>
                      <a:r>
                        <a:rPr kumimoji="0" lang="de-DE" sz="1000" b="0" i="0" u="none" strike="noStrike" kern="1200" cap="none" spc="0" normalizeH="0" baseline="0" noProof="0">
                          <a:ln>
                            <a:noFill/>
                          </a:ln>
                          <a:solidFill>
                            <a:prstClr val="black"/>
                          </a:solidFill>
                          <a:effectLst/>
                          <a:uLnTx/>
                          <a:uFillTx/>
                          <a:latin typeface="+mn-lt"/>
                          <a:ea typeface="+mn-ea"/>
                          <a:cs typeface="+mn-cs"/>
                        </a:rPr>
                        <a:t>
 👧👦💉 Die EMA hat den Weg frei gemacht für Corona-Impfungen für Kinder ab fünf Jahren mit Biontech/Pfizer.
👉 https://www.br.de/nachrichten/deutschland-welt/ema-laesst-biontech-impfstoff-fuer-kinder-ab-fuenf-jahren-zu,SpkwFkQ</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06.12.2021 13:45:06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316786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541793523"/>
                  </a:ext>
                </a:extLst>
              </a:tr>
            </a:tbl>
          </a:graphicData>
        </a:graphic>
      </p:graphicFrame>
      <p:sp>
        <p:nvSpPr>
          <p:cNvPr id="4" name="Text Placeholder 3">
            <a:extLst>
              <a:ext uri="{FF2B5EF4-FFF2-40B4-BE49-F238E27FC236}">
                <a16:creationId xmlns:a16="http://schemas.microsoft.com/office/drawing/2014/main" id="{04FBE85F-D62F-420F-958A-247AD8FF199C}"/>
              </a:ext>
            </a:extLst>
          </p:cNvPr>
          <p:cNvSpPr>
            <a:spLocks noGrp="1"/>
          </p:cNvSpPr>
          <p:nvPr>
            <p:ph type="body" sz="quarter" idx="14"/>
          </p:nvPr>
        </p:nvSpPr>
        <p:spPr/>
        <p:txBody>
          <a:bodyPr/>
          <a:lstStyle/>
          <a:p>
            <a:r>
              <a:rPr lang="en-US"/>
              <a:t>01.11.2021 - 30.11.2021</a:t>
            </a:r>
          </a:p>
        </p:txBody>
      </p:sp>
    </p:spTree>
    <p:extLst>
      <p:ext uri="{BB962C8B-B14F-4D97-AF65-F5344CB8AC3E}">
        <p14:creationId xmlns:p14="http://schemas.microsoft.com/office/powerpoint/2010/main" val="41190471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CCAE9B-71F2-4CE3-A3B6-36E252C4102B}"/>
              </a:ext>
            </a:extLst>
          </p:cNvPr>
          <p:cNvSpPr>
            <a:spLocks noGrp="1"/>
          </p:cNvSpPr>
          <p:nvPr>
            <p:ph type="title"/>
          </p:nvPr>
        </p:nvSpPr>
        <p:spPr/>
        <p:txBody>
          <a:bodyPr/>
          <a:lstStyle/>
          <a:p>
            <a:r>
              <a:rPr lang="de-DE"/>
              <a:t>Facebook facebook: Hitliste nach Aktiven Nutzer | BR24 - 7 of 14</a:t>
            </a:r>
            <a:endParaRPr lang="en-US"/>
          </a:p>
        </p:txBody>
      </p:sp>
      <p:graphicFrame>
        <p:nvGraphicFramePr>
          <p:cNvPr id="5" name="Table Placeholder 4">
            <a:extLst>
              <a:ext uri="{FF2B5EF4-FFF2-40B4-BE49-F238E27FC236}">
                <a16:creationId xmlns:a16="http://schemas.microsoft.com/office/drawing/2014/main" id="{826CA11E-1F4B-460B-ABE4-19EC615C5DE5}"/>
              </a:ext>
            </a:extLst>
          </p:cNvPr>
          <p:cNvGraphicFramePr>
            <a:graphicFrameLocks noGrp="1"/>
          </p:cNvGraphicFramePr>
          <p:nvPr>
            <p:ph type="tbl" sz="quarter" idx="13"/>
            <p:extLst>
              <p:ext uri="{D42A27DB-BD31-4B8C-83A1-F6EECF244321}">
                <p14:modId xmlns:p14="http://schemas.microsoft.com/office/powerpoint/2010/main" val="22218282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718565229"/>
                    </a:ext>
                  </a:extLst>
                </a:gridCol>
                <a:gridCol w="411480">
                  <a:extLst>
                    <a:ext uri="{9D8B030D-6E8A-4147-A177-3AD203B41FA5}">
                      <a16:colId xmlns:a16="http://schemas.microsoft.com/office/drawing/2014/main" val="3635632077"/>
                    </a:ext>
                  </a:extLst>
                </a:gridCol>
                <a:gridCol w="658368">
                  <a:extLst>
                    <a:ext uri="{9D8B030D-6E8A-4147-A177-3AD203B41FA5}">
                      <a16:colId xmlns:a16="http://schemas.microsoft.com/office/drawing/2014/main" val="3340476335"/>
                    </a:ext>
                  </a:extLst>
                </a:gridCol>
                <a:gridCol w="411480">
                  <a:extLst>
                    <a:ext uri="{9D8B030D-6E8A-4147-A177-3AD203B41FA5}">
                      <a16:colId xmlns:a16="http://schemas.microsoft.com/office/drawing/2014/main" val="3912329746"/>
                    </a:ext>
                  </a:extLst>
                </a:gridCol>
                <a:gridCol w="411480">
                  <a:extLst>
                    <a:ext uri="{9D8B030D-6E8A-4147-A177-3AD203B41FA5}">
                      <a16:colId xmlns:a16="http://schemas.microsoft.com/office/drawing/2014/main" val="2312128375"/>
                    </a:ext>
                  </a:extLst>
                </a:gridCol>
                <a:gridCol w="411480">
                  <a:extLst>
                    <a:ext uri="{9D8B030D-6E8A-4147-A177-3AD203B41FA5}">
                      <a16:colId xmlns:a16="http://schemas.microsoft.com/office/drawing/2014/main" val="2520633274"/>
                    </a:ext>
                  </a:extLst>
                </a:gridCol>
                <a:gridCol w="411480">
                  <a:extLst>
                    <a:ext uri="{9D8B030D-6E8A-4147-A177-3AD203B41FA5}">
                      <a16:colId xmlns:a16="http://schemas.microsoft.com/office/drawing/2014/main" val="3688595998"/>
                    </a:ext>
                  </a:extLst>
                </a:gridCol>
                <a:gridCol w="411480">
                  <a:extLst>
                    <a:ext uri="{9D8B030D-6E8A-4147-A177-3AD203B41FA5}">
                      <a16:colId xmlns:a16="http://schemas.microsoft.com/office/drawing/2014/main" val="830289051"/>
                    </a:ext>
                  </a:extLst>
                </a:gridCol>
                <a:gridCol w="411480">
                  <a:extLst>
                    <a:ext uri="{9D8B030D-6E8A-4147-A177-3AD203B41FA5}">
                      <a16:colId xmlns:a16="http://schemas.microsoft.com/office/drawing/2014/main" val="3964096236"/>
                    </a:ext>
                  </a:extLst>
                </a:gridCol>
                <a:gridCol w="411480">
                  <a:extLst>
                    <a:ext uri="{9D8B030D-6E8A-4147-A177-3AD203B41FA5}">
                      <a16:colId xmlns:a16="http://schemas.microsoft.com/office/drawing/2014/main" val="1779850732"/>
                    </a:ext>
                  </a:extLst>
                </a:gridCol>
                <a:gridCol w="411480">
                  <a:extLst>
                    <a:ext uri="{9D8B030D-6E8A-4147-A177-3AD203B41FA5}">
                      <a16:colId xmlns:a16="http://schemas.microsoft.com/office/drawing/2014/main" val="2927695871"/>
                    </a:ext>
                  </a:extLst>
                </a:gridCol>
                <a:gridCol w="411480">
                  <a:extLst>
                    <a:ext uri="{9D8B030D-6E8A-4147-A177-3AD203B41FA5}">
                      <a16:colId xmlns:a16="http://schemas.microsoft.com/office/drawing/2014/main" val="2738059229"/>
                    </a:ext>
                  </a:extLst>
                </a:gridCol>
                <a:gridCol w="411480">
                  <a:extLst>
                    <a:ext uri="{9D8B030D-6E8A-4147-A177-3AD203B41FA5}">
                      <a16:colId xmlns:a16="http://schemas.microsoft.com/office/drawing/2014/main" val="465572578"/>
                    </a:ext>
                  </a:extLst>
                </a:gridCol>
                <a:gridCol w="411480">
                  <a:extLst>
                    <a:ext uri="{9D8B030D-6E8A-4147-A177-3AD203B41FA5}">
                      <a16:colId xmlns:a16="http://schemas.microsoft.com/office/drawing/2014/main" val="1488889441"/>
                    </a:ext>
                  </a:extLst>
                </a:gridCol>
                <a:gridCol w="411480">
                  <a:extLst>
                    <a:ext uri="{9D8B030D-6E8A-4147-A177-3AD203B41FA5}">
                      <a16:colId xmlns:a16="http://schemas.microsoft.com/office/drawing/2014/main" val="31180040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(inkl.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extLst>
                  <a:ext uri="{0D108BD9-81ED-4DB2-BD59-A6C34878D82A}">
                    <a16:rowId xmlns:a16="http://schemas.microsoft.com/office/drawing/2014/main" val="11536274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BR24 - 2021-11-14 21:33:03</a:t>
                      </a:r>
                      <a:r>
                        <a:rPr kumimoji="0" lang="de-DE" sz="1000" b="0" i="0" u="none" strike="noStrike" kern="1200" cap="none" spc="0" normalizeH="0" baseline="0" noProof="0">
                          <a:ln>
                            <a:noFill/>
                          </a:ln>
                          <a:solidFill>
                            <a:prstClr val="black"/>
                          </a:solidFill>
                          <a:effectLst/>
                          <a:uLnTx/>
                          <a:uFillTx/>
                          <a:latin typeface="+mn-lt"/>
                          <a:ea typeface="+mn-ea"/>
                          <a:cs typeface="+mn-cs"/>
                        </a:rPr>
                        <a:t>
 Wenn es brennt, muss es schnell gehen. Bei manchen Feuerwehren kommen die Einsatz-Details aber noch per Fax. Ein Feuerwehrmann aus Schwaben hat sich nun etwas Besonderes einfallen lassen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03.12.2021 07:46:48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620560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653165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112030</a:t>
                      </a:r>
                    </a:p>
                  </a:txBody>
                  <a:tcPr/>
                </a:tc>
                <a:extLst>
                  <a:ext uri="{0D108BD9-81ED-4DB2-BD59-A6C34878D82A}">
                    <a16:rowId xmlns:a16="http://schemas.microsoft.com/office/drawing/2014/main" val="13523637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BR24 - 2021-11-17 12:34:27</a:t>
                      </a:r>
                      <a:r>
                        <a:rPr kumimoji="0" lang="de-DE" sz="1000" b="0" i="0" u="none" strike="noStrike" kern="1200" cap="none" spc="0" normalizeH="0" baseline="0" noProof="0">
                          <a:ln>
                            <a:noFill/>
                          </a:ln>
                          <a:solidFill>
                            <a:prstClr val="black"/>
                          </a:solidFill>
                          <a:effectLst/>
                          <a:uLnTx/>
                          <a:uFillTx/>
                          <a:latin typeface="+mn-lt"/>
                          <a:ea typeface="+mn-ea"/>
                          <a:cs typeface="+mn-cs"/>
                        </a:rPr>
                        <a:t>
 🪦⚰️ Bayern hat die Sargpflicht gelockert. Das freut vor allem Muslime.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05.12.2021 07:46:21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220302633"/>
                  </a:ext>
                </a:extLst>
              </a:tr>
            </a:tbl>
          </a:graphicData>
        </a:graphic>
      </p:graphicFrame>
      <p:sp>
        <p:nvSpPr>
          <p:cNvPr id="4" name="Text Placeholder 3">
            <a:extLst>
              <a:ext uri="{FF2B5EF4-FFF2-40B4-BE49-F238E27FC236}">
                <a16:creationId xmlns:a16="http://schemas.microsoft.com/office/drawing/2014/main" id="{EBFA6330-000D-43C8-9595-5118E023CBB2}"/>
              </a:ext>
            </a:extLst>
          </p:cNvPr>
          <p:cNvSpPr>
            <a:spLocks noGrp="1"/>
          </p:cNvSpPr>
          <p:nvPr>
            <p:ph type="body" sz="quarter" idx="14"/>
          </p:nvPr>
        </p:nvSpPr>
        <p:spPr/>
        <p:txBody>
          <a:bodyPr/>
          <a:lstStyle/>
          <a:p>
            <a:r>
              <a:rPr lang="en-US"/>
              <a:t>01.11.2021 - 30.11.2021</a:t>
            </a:r>
          </a:p>
        </p:txBody>
      </p:sp>
    </p:spTree>
    <p:extLst>
      <p:ext uri="{BB962C8B-B14F-4D97-AF65-F5344CB8AC3E}">
        <p14:creationId xmlns:p14="http://schemas.microsoft.com/office/powerpoint/2010/main" val="36789239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0E262F-4D90-478C-9D76-1880D2C6E27A}"/>
              </a:ext>
            </a:extLst>
          </p:cNvPr>
          <p:cNvSpPr>
            <a:spLocks noGrp="1"/>
          </p:cNvSpPr>
          <p:nvPr>
            <p:ph type="title"/>
          </p:nvPr>
        </p:nvSpPr>
        <p:spPr/>
        <p:txBody>
          <a:bodyPr/>
          <a:lstStyle/>
          <a:p>
            <a:r>
              <a:rPr lang="de-DE"/>
              <a:t>Facebook facebook: Hitliste nach Aktiven Nutzer | BR24 - 8 of 14</a:t>
            </a:r>
            <a:endParaRPr lang="en-US"/>
          </a:p>
        </p:txBody>
      </p:sp>
      <p:graphicFrame>
        <p:nvGraphicFramePr>
          <p:cNvPr id="5" name="Table Placeholder 4">
            <a:extLst>
              <a:ext uri="{FF2B5EF4-FFF2-40B4-BE49-F238E27FC236}">
                <a16:creationId xmlns:a16="http://schemas.microsoft.com/office/drawing/2014/main" id="{28F9528E-2105-47E2-959B-A69C1AC3D5E6}"/>
              </a:ext>
            </a:extLst>
          </p:cNvPr>
          <p:cNvGraphicFramePr>
            <a:graphicFrameLocks noGrp="1"/>
          </p:cNvGraphicFramePr>
          <p:nvPr>
            <p:ph type="tbl" sz="quarter" idx="13"/>
            <p:extLst>
              <p:ext uri="{D42A27DB-BD31-4B8C-83A1-F6EECF244321}">
                <p14:modId xmlns:p14="http://schemas.microsoft.com/office/powerpoint/2010/main" val="12356382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637614260"/>
                    </a:ext>
                  </a:extLst>
                </a:gridCol>
                <a:gridCol w="411480">
                  <a:extLst>
                    <a:ext uri="{9D8B030D-6E8A-4147-A177-3AD203B41FA5}">
                      <a16:colId xmlns:a16="http://schemas.microsoft.com/office/drawing/2014/main" val="2218256440"/>
                    </a:ext>
                  </a:extLst>
                </a:gridCol>
                <a:gridCol w="658368">
                  <a:extLst>
                    <a:ext uri="{9D8B030D-6E8A-4147-A177-3AD203B41FA5}">
                      <a16:colId xmlns:a16="http://schemas.microsoft.com/office/drawing/2014/main" val="4178264470"/>
                    </a:ext>
                  </a:extLst>
                </a:gridCol>
                <a:gridCol w="411480">
                  <a:extLst>
                    <a:ext uri="{9D8B030D-6E8A-4147-A177-3AD203B41FA5}">
                      <a16:colId xmlns:a16="http://schemas.microsoft.com/office/drawing/2014/main" val="1520220564"/>
                    </a:ext>
                  </a:extLst>
                </a:gridCol>
                <a:gridCol w="411480">
                  <a:extLst>
                    <a:ext uri="{9D8B030D-6E8A-4147-A177-3AD203B41FA5}">
                      <a16:colId xmlns:a16="http://schemas.microsoft.com/office/drawing/2014/main" val="416369641"/>
                    </a:ext>
                  </a:extLst>
                </a:gridCol>
                <a:gridCol w="411480">
                  <a:extLst>
                    <a:ext uri="{9D8B030D-6E8A-4147-A177-3AD203B41FA5}">
                      <a16:colId xmlns:a16="http://schemas.microsoft.com/office/drawing/2014/main" val="4032899726"/>
                    </a:ext>
                  </a:extLst>
                </a:gridCol>
                <a:gridCol w="411480">
                  <a:extLst>
                    <a:ext uri="{9D8B030D-6E8A-4147-A177-3AD203B41FA5}">
                      <a16:colId xmlns:a16="http://schemas.microsoft.com/office/drawing/2014/main" val="2841199044"/>
                    </a:ext>
                  </a:extLst>
                </a:gridCol>
                <a:gridCol w="411480">
                  <a:extLst>
                    <a:ext uri="{9D8B030D-6E8A-4147-A177-3AD203B41FA5}">
                      <a16:colId xmlns:a16="http://schemas.microsoft.com/office/drawing/2014/main" val="2109781966"/>
                    </a:ext>
                  </a:extLst>
                </a:gridCol>
                <a:gridCol w="411480">
                  <a:extLst>
                    <a:ext uri="{9D8B030D-6E8A-4147-A177-3AD203B41FA5}">
                      <a16:colId xmlns:a16="http://schemas.microsoft.com/office/drawing/2014/main" val="2918431094"/>
                    </a:ext>
                  </a:extLst>
                </a:gridCol>
                <a:gridCol w="411480">
                  <a:extLst>
                    <a:ext uri="{9D8B030D-6E8A-4147-A177-3AD203B41FA5}">
                      <a16:colId xmlns:a16="http://schemas.microsoft.com/office/drawing/2014/main" val="281667182"/>
                    </a:ext>
                  </a:extLst>
                </a:gridCol>
                <a:gridCol w="411480">
                  <a:extLst>
                    <a:ext uri="{9D8B030D-6E8A-4147-A177-3AD203B41FA5}">
                      <a16:colId xmlns:a16="http://schemas.microsoft.com/office/drawing/2014/main" val="231711381"/>
                    </a:ext>
                  </a:extLst>
                </a:gridCol>
                <a:gridCol w="411480">
                  <a:extLst>
                    <a:ext uri="{9D8B030D-6E8A-4147-A177-3AD203B41FA5}">
                      <a16:colId xmlns:a16="http://schemas.microsoft.com/office/drawing/2014/main" val="3463606010"/>
                    </a:ext>
                  </a:extLst>
                </a:gridCol>
                <a:gridCol w="411480">
                  <a:extLst>
                    <a:ext uri="{9D8B030D-6E8A-4147-A177-3AD203B41FA5}">
                      <a16:colId xmlns:a16="http://schemas.microsoft.com/office/drawing/2014/main" val="3031428471"/>
                    </a:ext>
                  </a:extLst>
                </a:gridCol>
                <a:gridCol w="411480">
                  <a:extLst>
                    <a:ext uri="{9D8B030D-6E8A-4147-A177-3AD203B41FA5}">
                      <a16:colId xmlns:a16="http://schemas.microsoft.com/office/drawing/2014/main" val="3214122402"/>
                    </a:ext>
                  </a:extLst>
                </a:gridCol>
                <a:gridCol w="411480">
                  <a:extLst>
                    <a:ext uri="{9D8B030D-6E8A-4147-A177-3AD203B41FA5}">
                      <a16:colId xmlns:a16="http://schemas.microsoft.com/office/drawing/2014/main" val="35022881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(inkl.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extLst>
                  <a:ext uri="{0D108BD9-81ED-4DB2-BD59-A6C34878D82A}">
                    <a16:rowId xmlns:a16="http://schemas.microsoft.com/office/drawing/2014/main" val="16818408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BR24 - 2021-11-23 19:30:04</a:t>
                      </a:r>
                      <a:r>
                        <a:rPr kumimoji="0" lang="de-DE" sz="1000" b="0" i="0" u="none" strike="noStrike" kern="1200" cap="none" spc="0" normalizeH="0" baseline="0" noProof="0">
                          <a:ln>
                            <a:noFill/>
                          </a:ln>
                          <a:solidFill>
                            <a:prstClr val="black"/>
                          </a:solidFill>
                          <a:effectLst/>
                          <a:uLnTx/>
                          <a:uFillTx/>
                          <a:latin typeface="+mn-lt"/>
                          <a:ea typeface="+mn-ea"/>
                          <a:cs typeface="+mn-cs"/>
                        </a:rPr>
                        <a:t>
 Und plötzlich wurde es dunkel ...
Die ganze Landtagsdebatte: www.br.de/nachrichten/,SpZfjwc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06.12.2021 13:45:09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245093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81799</a:t>
                      </a:r>
                    </a:p>
                  </a:txBody>
                  <a:tcPr/>
                </a:tc>
                <a:extLst>
                  <a:ext uri="{0D108BD9-81ED-4DB2-BD59-A6C34878D82A}">
                    <a16:rowId xmlns:a16="http://schemas.microsoft.com/office/drawing/2014/main" val="31501441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BR24 - 2021-11-19 16:43:46</a:t>
                      </a:r>
                      <a:r>
                        <a:rPr kumimoji="0" lang="de-DE" sz="1000" b="0" i="0" u="none" strike="noStrike" kern="1200" cap="none" spc="0" normalizeH="0" baseline="0" noProof="0">
                          <a:ln>
                            <a:noFill/>
                          </a:ln>
                          <a:solidFill>
                            <a:prstClr val="black"/>
                          </a:solidFill>
                          <a:effectLst/>
                          <a:uLnTx/>
                          <a:uFillTx/>
                          <a:latin typeface="+mn-lt"/>
                          <a:ea typeface="+mn-ea"/>
                          <a:cs typeface="+mn-cs"/>
                        </a:rPr>
                        <a:t>
 Diese Corona-Regeln gelten ab Mittwoch (24.11.2021) in Bayern. 
➔ www.br.de/nachrichten/,SpDIVyv</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06.12.2021 13:45:09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168560356"/>
                  </a:ext>
                </a:extLst>
              </a:tr>
            </a:tbl>
          </a:graphicData>
        </a:graphic>
      </p:graphicFrame>
      <p:sp>
        <p:nvSpPr>
          <p:cNvPr id="4" name="Text Placeholder 3">
            <a:extLst>
              <a:ext uri="{FF2B5EF4-FFF2-40B4-BE49-F238E27FC236}">
                <a16:creationId xmlns:a16="http://schemas.microsoft.com/office/drawing/2014/main" id="{64E7286A-0364-48A2-BA0B-D7D617C0497E}"/>
              </a:ext>
            </a:extLst>
          </p:cNvPr>
          <p:cNvSpPr>
            <a:spLocks noGrp="1"/>
          </p:cNvSpPr>
          <p:nvPr>
            <p:ph type="body" sz="quarter" idx="14"/>
          </p:nvPr>
        </p:nvSpPr>
        <p:spPr/>
        <p:txBody>
          <a:bodyPr/>
          <a:lstStyle/>
          <a:p>
            <a:r>
              <a:rPr lang="en-US"/>
              <a:t>01.11.2021 - 30.11.2021</a:t>
            </a:r>
          </a:p>
        </p:txBody>
      </p:sp>
    </p:spTree>
    <p:extLst>
      <p:ext uri="{BB962C8B-B14F-4D97-AF65-F5344CB8AC3E}">
        <p14:creationId xmlns:p14="http://schemas.microsoft.com/office/powerpoint/2010/main" val="25034565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520D93-9667-42ED-B2CE-C0ECEB7535F9}"/>
              </a:ext>
            </a:extLst>
          </p:cNvPr>
          <p:cNvSpPr>
            <a:spLocks noGrp="1"/>
          </p:cNvSpPr>
          <p:nvPr>
            <p:ph type="title"/>
          </p:nvPr>
        </p:nvSpPr>
        <p:spPr/>
        <p:txBody>
          <a:bodyPr/>
          <a:lstStyle/>
          <a:p>
            <a:r>
              <a:rPr lang="de-DE"/>
              <a:t>Facebook facebook: Hitliste nach Aktiven Nutzer | BR24 - 9 of 14</a:t>
            </a:r>
            <a:endParaRPr lang="en-US"/>
          </a:p>
        </p:txBody>
      </p:sp>
      <p:graphicFrame>
        <p:nvGraphicFramePr>
          <p:cNvPr id="5" name="Table Placeholder 4">
            <a:extLst>
              <a:ext uri="{FF2B5EF4-FFF2-40B4-BE49-F238E27FC236}">
                <a16:creationId xmlns:a16="http://schemas.microsoft.com/office/drawing/2014/main" id="{18327B04-3152-40C9-9BEA-2812FF86906E}"/>
              </a:ext>
            </a:extLst>
          </p:cNvPr>
          <p:cNvGraphicFramePr>
            <a:graphicFrameLocks noGrp="1"/>
          </p:cNvGraphicFramePr>
          <p:nvPr>
            <p:ph type="tbl" sz="quarter" idx="13"/>
            <p:extLst>
              <p:ext uri="{D42A27DB-BD31-4B8C-83A1-F6EECF244321}">
                <p14:modId xmlns:p14="http://schemas.microsoft.com/office/powerpoint/2010/main" val="28130545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219632640"/>
                    </a:ext>
                  </a:extLst>
                </a:gridCol>
                <a:gridCol w="411480">
                  <a:extLst>
                    <a:ext uri="{9D8B030D-6E8A-4147-A177-3AD203B41FA5}">
                      <a16:colId xmlns:a16="http://schemas.microsoft.com/office/drawing/2014/main" val="3117397533"/>
                    </a:ext>
                  </a:extLst>
                </a:gridCol>
                <a:gridCol w="658368">
                  <a:extLst>
                    <a:ext uri="{9D8B030D-6E8A-4147-A177-3AD203B41FA5}">
                      <a16:colId xmlns:a16="http://schemas.microsoft.com/office/drawing/2014/main" val="3192805600"/>
                    </a:ext>
                  </a:extLst>
                </a:gridCol>
                <a:gridCol w="411480">
                  <a:extLst>
                    <a:ext uri="{9D8B030D-6E8A-4147-A177-3AD203B41FA5}">
                      <a16:colId xmlns:a16="http://schemas.microsoft.com/office/drawing/2014/main" val="3328551717"/>
                    </a:ext>
                  </a:extLst>
                </a:gridCol>
                <a:gridCol w="411480">
                  <a:extLst>
                    <a:ext uri="{9D8B030D-6E8A-4147-A177-3AD203B41FA5}">
                      <a16:colId xmlns:a16="http://schemas.microsoft.com/office/drawing/2014/main" val="3285860032"/>
                    </a:ext>
                  </a:extLst>
                </a:gridCol>
                <a:gridCol w="411480">
                  <a:extLst>
                    <a:ext uri="{9D8B030D-6E8A-4147-A177-3AD203B41FA5}">
                      <a16:colId xmlns:a16="http://schemas.microsoft.com/office/drawing/2014/main" val="2401595689"/>
                    </a:ext>
                  </a:extLst>
                </a:gridCol>
                <a:gridCol w="411480">
                  <a:extLst>
                    <a:ext uri="{9D8B030D-6E8A-4147-A177-3AD203B41FA5}">
                      <a16:colId xmlns:a16="http://schemas.microsoft.com/office/drawing/2014/main" val="1564784338"/>
                    </a:ext>
                  </a:extLst>
                </a:gridCol>
                <a:gridCol w="411480">
                  <a:extLst>
                    <a:ext uri="{9D8B030D-6E8A-4147-A177-3AD203B41FA5}">
                      <a16:colId xmlns:a16="http://schemas.microsoft.com/office/drawing/2014/main" val="2040225865"/>
                    </a:ext>
                  </a:extLst>
                </a:gridCol>
                <a:gridCol w="411480">
                  <a:extLst>
                    <a:ext uri="{9D8B030D-6E8A-4147-A177-3AD203B41FA5}">
                      <a16:colId xmlns:a16="http://schemas.microsoft.com/office/drawing/2014/main" val="3546003524"/>
                    </a:ext>
                  </a:extLst>
                </a:gridCol>
                <a:gridCol w="411480">
                  <a:extLst>
                    <a:ext uri="{9D8B030D-6E8A-4147-A177-3AD203B41FA5}">
                      <a16:colId xmlns:a16="http://schemas.microsoft.com/office/drawing/2014/main" val="3038134875"/>
                    </a:ext>
                  </a:extLst>
                </a:gridCol>
                <a:gridCol w="411480">
                  <a:extLst>
                    <a:ext uri="{9D8B030D-6E8A-4147-A177-3AD203B41FA5}">
                      <a16:colId xmlns:a16="http://schemas.microsoft.com/office/drawing/2014/main" val="1781698236"/>
                    </a:ext>
                  </a:extLst>
                </a:gridCol>
                <a:gridCol w="411480">
                  <a:extLst>
                    <a:ext uri="{9D8B030D-6E8A-4147-A177-3AD203B41FA5}">
                      <a16:colId xmlns:a16="http://schemas.microsoft.com/office/drawing/2014/main" val="292496203"/>
                    </a:ext>
                  </a:extLst>
                </a:gridCol>
                <a:gridCol w="411480">
                  <a:extLst>
                    <a:ext uri="{9D8B030D-6E8A-4147-A177-3AD203B41FA5}">
                      <a16:colId xmlns:a16="http://schemas.microsoft.com/office/drawing/2014/main" val="287794017"/>
                    </a:ext>
                  </a:extLst>
                </a:gridCol>
                <a:gridCol w="411480">
                  <a:extLst>
                    <a:ext uri="{9D8B030D-6E8A-4147-A177-3AD203B41FA5}">
                      <a16:colId xmlns:a16="http://schemas.microsoft.com/office/drawing/2014/main" val="1763223849"/>
                    </a:ext>
                  </a:extLst>
                </a:gridCol>
                <a:gridCol w="411480">
                  <a:extLst>
                    <a:ext uri="{9D8B030D-6E8A-4147-A177-3AD203B41FA5}">
                      <a16:colId xmlns:a16="http://schemas.microsoft.com/office/drawing/2014/main" val="12263667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(inkl.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extLst>
                  <a:ext uri="{0D108BD9-81ED-4DB2-BD59-A6C34878D82A}">
                    <a16:rowId xmlns:a16="http://schemas.microsoft.com/office/drawing/2014/main" val="7348954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BR24 - 2021-11-25 13:40:14</a:t>
                      </a:r>
                      <a:r>
                        <a:rPr kumimoji="0" lang="de-DE" sz="1000" b="0" i="0" u="none" strike="noStrike" kern="1200" cap="none" spc="0" normalizeH="0" baseline="0" noProof="0">
                          <a:ln>
                            <a:noFill/>
                          </a:ln>
                          <a:solidFill>
                            <a:prstClr val="black"/>
                          </a:solidFill>
                          <a:effectLst/>
                          <a:uLnTx/>
                          <a:uFillTx/>
                          <a:latin typeface="+mn-lt"/>
                          <a:ea typeface="+mn-ea"/>
                          <a:cs typeface="+mn-cs"/>
                        </a:rPr>
                        <a:t>
 Besonders bei geimpften Menschen sind die Antigen-Tests offenbar wenig zuverlässig.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06.12.2021 13:45:04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0.6903 %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6103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BR24 - 2021-11-06 07:13:45</a:t>
                      </a:r>
                      <a:r>
                        <a:rPr kumimoji="0" lang="de-DE" sz="1000" b="0" i="0" u="none" strike="noStrike" kern="1200" cap="none" spc="0" normalizeH="0" baseline="0" noProof="0">
                          <a:ln>
                            <a:noFill/>
                          </a:ln>
                          <a:solidFill>
                            <a:prstClr val="black"/>
                          </a:solidFill>
                          <a:effectLst/>
                          <a:uLnTx/>
                          <a:uFillTx/>
                          <a:latin typeface="+mn-lt"/>
                          <a:ea typeface="+mn-ea"/>
                          <a:cs typeface="+mn-cs"/>
                        </a:rPr>
                        <a:t>
 Damit Milch fließt, müssen Kälber geboren werden, und zwar mehr, als zur Nachzucht gebraucht werden. Landwirte verkaufen die Tiere daher möglichst schnell. Nicht so auf diesem Hof: Hier dürfen Kälber dort groß werden, wo sie  geboren sind. 👇
https://www.br.de/nachrichten/,SmefPls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24.11.2021 13:42:45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814708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821083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141205</a:t>
                      </a:r>
                    </a:p>
                  </a:txBody>
                  <a:tcPr/>
                </a:tc>
                <a:extLst>
                  <a:ext uri="{0D108BD9-81ED-4DB2-BD59-A6C34878D82A}">
                    <a16:rowId xmlns:a16="http://schemas.microsoft.com/office/drawing/2014/main" val="3007069687"/>
                  </a:ext>
                </a:extLst>
              </a:tr>
            </a:tbl>
          </a:graphicData>
        </a:graphic>
      </p:graphicFrame>
      <p:sp>
        <p:nvSpPr>
          <p:cNvPr id="4" name="Text Placeholder 3">
            <a:extLst>
              <a:ext uri="{FF2B5EF4-FFF2-40B4-BE49-F238E27FC236}">
                <a16:creationId xmlns:a16="http://schemas.microsoft.com/office/drawing/2014/main" id="{5734CA91-26A3-421D-A2CB-3EC8F670ED12}"/>
              </a:ext>
            </a:extLst>
          </p:cNvPr>
          <p:cNvSpPr>
            <a:spLocks noGrp="1"/>
          </p:cNvSpPr>
          <p:nvPr>
            <p:ph type="body" sz="quarter" idx="14"/>
          </p:nvPr>
        </p:nvSpPr>
        <p:spPr/>
        <p:txBody>
          <a:bodyPr/>
          <a:lstStyle/>
          <a:p>
            <a:r>
              <a:rPr lang="en-US"/>
              <a:t>01.11.2021 - 30.11.2021</a:t>
            </a:r>
          </a:p>
        </p:txBody>
      </p:sp>
    </p:spTree>
    <p:extLst>
      <p:ext uri="{BB962C8B-B14F-4D97-AF65-F5344CB8AC3E}">
        <p14:creationId xmlns:p14="http://schemas.microsoft.com/office/powerpoint/2010/main" val="1040974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05A8D2-F9C4-4923-A0CC-5E6431308579}"/>
              </a:ext>
            </a:extLst>
          </p:cNvPr>
          <p:cNvSpPr>
            <a:spLocks noGrp="1"/>
          </p:cNvSpPr>
          <p:nvPr>
            <p:ph type="title"/>
          </p:nvPr>
        </p:nvSpPr>
        <p:spPr/>
        <p:txBody>
          <a:bodyPr/>
          <a:lstStyle/>
          <a:p>
            <a:r>
              <a:rPr lang="de-DE"/>
              <a:t>Facebook facebook: Hitliste nach Aktiven Nutzer | BR24 - 10 of 14</a:t>
            </a:r>
            <a:endParaRPr lang="en-US"/>
          </a:p>
        </p:txBody>
      </p:sp>
      <p:graphicFrame>
        <p:nvGraphicFramePr>
          <p:cNvPr id="5" name="Table Placeholder 4">
            <a:extLst>
              <a:ext uri="{FF2B5EF4-FFF2-40B4-BE49-F238E27FC236}">
                <a16:creationId xmlns:a16="http://schemas.microsoft.com/office/drawing/2014/main" id="{F398C58F-0577-43B5-B72A-2D422C3E57D4}"/>
              </a:ext>
            </a:extLst>
          </p:cNvPr>
          <p:cNvGraphicFramePr>
            <a:graphicFrameLocks noGrp="1"/>
          </p:cNvGraphicFramePr>
          <p:nvPr>
            <p:ph type="tbl" sz="quarter" idx="13"/>
            <p:extLst>
              <p:ext uri="{D42A27DB-BD31-4B8C-83A1-F6EECF244321}">
                <p14:modId xmlns:p14="http://schemas.microsoft.com/office/powerpoint/2010/main" val="4451434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4220388005"/>
                    </a:ext>
                  </a:extLst>
                </a:gridCol>
                <a:gridCol w="411480">
                  <a:extLst>
                    <a:ext uri="{9D8B030D-6E8A-4147-A177-3AD203B41FA5}">
                      <a16:colId xmlns:a16="http://schemas.microsoft.com/office/drawing/2014/main" val="2538808875"/>
                    </a:ext>
                  </a:extLst>
                </a:gridCol>
                <a:gridCol w="658368">
                  <a:extLst>
                    <a:ext uri="{9D8B030D-6E8A-4147-A177-3AD203B41FA5}">
                      <a16:colId xmlns:a16="http://schemas.microsoft.com/office/drawing/2014/main" val="3539445121"/>
                    </a:ext>
                  </a:extLst>
                </a:gridCol>
                <a:gridCol w="411480">
                  <a:extLst>
                    <a:ext uri="{9D8B030D-6E8A-4147-A177-3AD203B41FA5}">
                      <a16:colId xmlns:a16="http://schemas.microsoft.com/office/drawing/2014/main" val="3945576660"/>
                    </a:ext>
                  </a:extLst>
                </a:gridCol>
                <a:gridCol w="411480">
                  <a:extLst>
                    <a:ext uri="{9D8B030D-6E8A-4147-A177-3AD203B41FA5}">
                      <a16:colId xmlns:a16="http://schemas.microsoft.com/office/drawing/2014/main" val="1659184677"/>
                    </a:ext>
                  </a:extLst>
                </a:gridCol>
                <a:gridCol w="411480">
                  <a:extLst>
                    <a:ext uri="{9D8B030D-6E8A-4147-A177-3AD203B41FA5}">
                      <a16:colId xmlns:a16="http://schemas.microsoft.com/office/drawing/2014/main" val="3926106087"/>
                    </a:ext>
                  </a:extLst>
                </a:gridCol>
                <a:gridCol w="411480">
                  <a:extLst>
                    <a:ext uri="{9D8B030D-6E8A-4147-A177-3AD203B41FA5}">
                      <a16:colId xmlns:a16="http://schemas.microsoft.com/office/drawing/2014/main" val="595194860"/>
                    </a:ext>
                  </a:extLst>
                </a:gridCol>
                <a:gridCol w="411480">
                  <a:extLst>
                    <a:ext uri="{9D8B030D-6E8A-4147-A177-3AD203B41FA5}">
                      <a16:colId xmlns:a16="http://schemas.microsoft.com/office/drawing/2014/main" val="2535814660"/>
                    </a:ext>
                  </a:extLst>
                </a:gridCol>
                <a:gridCol w="411480">
                  <a:extLst>
                    <a:ext uri="{9D8B030D-6E8A-4147-A177-3AD203B41FA5}">
                      <a16:colId xmlns:a16="http://schemas.microsoft.com/office/drawing/2014/main" val="100747120"/>
                    </a:ext>
                  </a:extLst>
                </a:gridCol>
                <a:gridCol w="411480">
                  <a:extLst>
                    <a:ext uri="{9D8B030D-6E8A-4147-A177-3AD203B41FA5}">
                      <a16:colId xmlns:a16="http://schemas.microsoft.com/office/drawing/2014/main" val="2364980609"/>
                    </a:ext>
                  </a:extLst>
                </a:gridCol>
                <a:gridCol w="411480">
                  <a:extLst>
                    <a:ext uri="{9D8B030D-6E8A-4147-A177-3AD203B41FA5}">
                      <a16:colId xmlns:a16="http://schemas.microsoft.com/office/drawing/2014/main" val="2707353218"/>
                    </a:ext>
                  </a:extLst>
                </a:gridCol>
                <a:gridCol w="411480">
                  <a:extLst>
                    <a:ext uri="{9D8B030D-6E8A-4147-A177-3AD203B41FA5}">
                      <a16:colId xmlns:a16="http://schemas.microsoft.com/office/drawing/2014/main" val="646365212"/>
                    </a:ext>
                  </a:extLst>
                </a:gridCol>
                <a:gridCol w="411480">
                  <a:extLst>
                    <a:ext uri="{9D8B030D-6E8A-4147-A177-3AD203B41FA5}">
                      <a16:colId xmlns:a16="http://schemas.microsoft.com/office/drawing/2014/main" val="2817098228"/>
                    </a:ext>
                  </a:extLst>
                </a:gridCol>
                <a:gridCol w="411480">
                  <a:extLst>
                    <a:ext uri="{9D8B030D-6E8A-4147-A177-3AD203B41FA5}">
                      <a16:colId xmlns:a16="http://schemas.microsoft.com/office/drawing/2014/main" val="4095612446"/>
                    </a:ext>
                  </a:extLst>
                </a:gridCol>
                <a:gridCol w="411480">
                  <a:extLst>
                    <a:ext uri="{9D8B030D-6E8A-4147-A177-3AD203B41FA5}">
                      <a16:colId xmlns:a16="http://schemas.microsoft.com/office/drawing/2014/main" val="15226821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(inkl.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extLst>
                  <a:ext uri="{0D108BD9-81ED-4DB2-BD59-A6C34878D82A}">
                    <a16:rowId xmlns:a16="http://schemas.microsoft.com/office/drawing/2014/main" val="34801505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BR24 - 2021-11-21 13:43:02</a:t>
                      </a:r>
                      <a:r>
                        <a:rPr kumimoji="0" lang="de-DE" sz="1000" b="0" i="0" u="none" strike="noStrike" kern="1200" cap="none" spc="0" normalizeH="0" baseline="0" noProof="0">
                          <a:ln>
                            <a:noFill/>
                          </a:ln>
                          <a:solidFill>
                            <a:prstClr val="black"/>
                          </a:solidFill>
                          <a:effectLst/>
                          <a:uLnTx/>
                          <a:uFillTx/>
                          <a:latin typeface="+mn-lt"/>
                          <a:ea typeface="+mn-ea"/>
                          <a:cs typeface="+mn-cs"/>
                        </a:rPr>
                        <a:t>
 In Ländern wie in Spanien, China und auch Brasilien wundern sich die Menschen über die deutsche Einstellung.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06.12.2021 13:45:19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702023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BR24 - 2021-11-06 14:16:23</a:t>
                      </a:r>
                      <a:r>
                        <a:rPr kumimoji="0" lang="de-DE" sz="1000" b="0" i="0" u="none" strike="noStrike" kern="1200" cap="none" spc="0" normalizeH="0" baseline="0" noProof="0">
                          <a:ln>
                            <a:noFill/>
                          </a:ln>
                          <a:solidFill>
                            <a:prstClr val="black"/>
                          </a:solidFill>
                          <a:effectLst/>
                          <a:uLnTx/>
                          <a:uFillTx/>
                          <a:latin typeface="+mn-lt"/>
                          <a:ea typeface="+mn-ea"/>
                          <a:cs typeface="+mn-cs"/>
                        </a:rPr>
                        <a:t>
 Zum Sommerurlaub konnten vollständig Geimpfte ohne Test oder Quarantäne quer durch Europa und darüber hinaus verreisen. Nun haben einige Länder festgelegt, dass eine Impfung nur für einen bestimmten Zeitraum gültig ist.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25.11.2021 01:47:10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0.7769 %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51216273"/>
                  </a:ext>
                </a:extLst>
              </a:tr>
            </a:tbl>
          </a:graphicData>
        </a:graphic>
      </p:graphicFrame>
      <p:sp>
        <p:nvSpPr>
          <p:cNvPr id="4" name="Text Placeholder 3">
            <a:extLst>
              <a:ext uri="{FF2B5EF4-FFF2-40B4-BE49-F238E27FC236}">
                <a16:creationId xmlns:a16="http://schemas.microsoft.com/office/drawing/2014/main" id="{8414E0AF-825D-4CA5-B4DA-6C3951620DD0}"/>
              </a:ext>
            </a:extLst>
          </p:cNvPr>
          <p:cNvSpPr>
            <a:spLocks noGrp="1"/>
          </p:cNvSpPr>
          <p:nvPr>
            <p:ph type="body" sz="quarter" idx="14"/>
          </p:nvPr>
        </p:nvSpPr>
        <p:spPr/>
        <p:txBody>
          <a:bodyPr/>
          <a:lstStyle/>
          <a:p>
            <a:r>
              <a:rPr lang="en-US"/>
              <a:t>01.11.2021 - 30.11.2021</a:t>
            </a:r>
          </a:p>
        </p:txBody>
      </p:sp>
    </p:spTree>
    <p:extLst>
      <p:ext uri="{BB962C8B-B14F-4D97-AF65-F5344CB8AC3E}">
        <p14:creationId xmlns:p14="http://schemas.microsoft.com/office/powerpoint/2010/main" val="31417911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271EE2-EB9D-4A6A-9C49-4F9E452A6E4D}"/>
              </a:ext>
            </a:extLst>
          </p:cNvPr>
          <p:cNvSpPr>
            <a:spLocks noGrp="1"/>
          </p:cNvSpPr>
          <p:nvPr>
            <p:ph type="title"/>
          </p:nvPr>
        </p:nvSpPr>
        <p:spPr/>
        <p:txBody>
          <a:bodyPr/>
          <a:lstStyle/>
          <a:p>
            <a:r>
              <a:rPr lang="de-DE"/>
              <a:t>Facebook facebook: Hitliste nach Aktiven Nutzer | BR24 - 11 of 14</a:t>
            </a:r>
            <a:endParaRPr lang="en-US"/>
          </a:p>
        </p:txBody>
      </p:sp>
      <p:graphicFrame>
        <p:nvGraphicFramePr>
          <p:cNvPr id="5" name="Table Placeholder 4">
            <a:extLst>
              <a:ext uri="{FF2B5EF4-FFF2-40B4-BE49-F238E27FC236}">
                <a16:creationId xmlns:a16="http://schemas.microsoft.com/office/drawing/2014/main" id="{8CF40F65-814D-4235-AD6D-0F53504AECEC}"/>
              </a:ext>
            </a:extLst>
          </p:cNvPr>
          <p:cNvGraphicFramePr>
            <a:graphicFrameLocks noGrp="1"/>
          </p:cNvGraphicFramePr>
          <p:nvPr>
            <p:ph type="tbl" sz="quarter" idx="13"/>
            <p:extLst>
              <p:ext uri="{D42A27DB-BD31-4B8C-83A1-F6EECF244321}">
                <p14:modId xmlns:p14="http://schemas.microsoft.com/office/powerpoint/2010/main" val="18166016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503054268"/>
                    </a:ext>
                  </a:extLst>
                </a:gridCol>
                <a:gridCol w="411480">
                  <a:extLst>
                    <a:ext uri="{9D8B030D-6E8A-4147-A177-3AD203B41FA5}">
                      <a16:colId xmlns:a16="http://schemas.microsoft.com/office/drawing/2014/main" val="3152356727"/>
                    </a:ext>
                  </a:extLst>
                </a:gridCol>
                <a:gridCol w="658368">
                  <a:extLst>
                    <a:ext uri="{9D8B030D-6E8A-4147-A177-3AD203B41FA5}">
                      <a16:colId xmlns:a16="http://schemas.microsoft.com/office/drawing/2014/main" val="277242661"/>
                    </a:ext>
                  </a:extLst>
                </a:gridCol>
                <a:gridCol w="411480">
                  <a:extLst>
                    <a:ext uri="{9D8B030D-6E8A-4147-A177-3AD203B41FA5}">
                      <a16:colId xmlns:a16="http://schemas.microsoft.com/office/drawing/2014/main" val="2181567289"/>
                    </a:ext>
                  </a:extLst>
                </a:gridCol>
                <a:gridCol w="411480">
                  <a:extLst>
                    <a:ext uri="{9D8B030D-6E8A-4147-A177-3AD203B41FA5}">
                      <a16:colId xmlns:a16="http://schemas.microsoft.com/office/drawing/2014/main" val="3493919793"/>
                    </a:ext>
                  </a:extLst>
                </a:gridCol>
                <a:gridCol w="411480">
                  <a:extLst>
                    <a:ext uri="{9D8B030D-6E8A-4147-A177-3AD203B41FA5}">
                      <a16:colId xmlns:a16="http://schemas.microsoft.com/office/drawing/2014/main" val="1676180889"/>
                    </a:ext>
                  </a:extLst>
                </a:gridCol>
                <a:gridCol w="411480">
                  <a:extLst>
                    <a:ext uri="{9D8B030D-6E8A-4147-A177-3AD203B41FA5}">
                      <a16:colId xmlns:a16="http://schemas.microsoft.com/office/drawing/2014/main" val="992789115"/>
                    </a:ext>
                  </a:extLst>
                </a:gridCol>
                <a:gridCol w="411480">
                  <a:extLst>
                    <a:ext uri="{9D8B030D-6E8A-4147-A177-3AD203B41FA5}">
                      <a16:colId xmlns:a16="http://schemas.microsoft.com/office/drawing/2014/main" val="2450992317"/>
                    </a:ext>
                  </a:extLst>
                </a:gridCol>
                <a:gridCol w="411480">
                  <a:extLst>
                    <a:ext uri="{9D8B030D-6E8A-4147-A177-3AD203B41FA5}">
                      <a16:colId xmlns:a16="http://schemas.microsoft.com/office/drawing/2014/main" val="3730660519"/>
                    </a:ext>
                  </a:extLst>
                </a:gridCol>
                <a:gridCol w="411480">
                  <a:extLst>
                    <a:ext uri="{9D8B030D-6E8A-4147-A177-3AD203B41FA5}">
                      <a16:colId xmlns:a16="http://schemas.microsoft.com/office/drawing/2014/main" val="3707744441"/>
                    </a:ext>
                  </a:extLst>
                </a:gridCol>
                <a:gridCol w="411480">
                  <a:extLst>
                    <a:ext uri="{9D8B030D-6E8A-4147-A177-3AD203B41FA5}">
                      <a16:colId xmlns:a16="http://schemas.microsoft.com/office/drawing/2014/main" val="3866946369"/>
                    </a:ext>
                  </a:extLst>
                </a:gridCol>
                <a:gridCol w="411480">
                  <a:extLst>
                    <a:ext uri="{9D8B030D-6E8A-4147-A177-3AD203B41FA5}">
                      <a16:colId xmlns:a16="http://schemas.microsoft.com/office/drawing/2014/main" val="1111409844"/>
                    </a:ext>
                  </a:extLst>
                </a:gridCol>
                <a:gridCol w="411480">
                  <a:extLst>
                    <a:ext uri="{9D8B030D-6E8A-4147-A177-3AD203B41FA5}">
                      <a16:colId xmlns:a16="http://schemas.microsoft.com/office/drawing/2014/main" val="4118174352"/>
                    </a:ext>
                  </a:extLst>
                </a:gridCol>
                <a:gridCol w="411480">
                  <a:extLst>
                    <a:ext uri="{9D8B030D-6E8A-4147-A177-3AD203B41FA5}">
                      <a16:colId xmlns:a16="http://schemas.microsoft.com/office/drawing/2014/main" val="3823064243"/>
                    </a:ext>
                  </a:extLst>
                </a:gridCol>
                <a:gridCol w="411480">
                  <a:extLst>
                    <a:ext uri="{9D8B030D-6E8A-4147-A177-3AD203B41FA5}">
                      <a16:colId xmlns:a16="http://schemas.microsoft.com/office/drawing/2014/main" val="22737281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(inkl.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extLst>
                  <a:ext uri="{0D108BD9-81ED-4DB2-BD59-A6C34878D82A}">
                    <a16:rowId xmlns:a16="http://schemas.microsoft.com/office/drawing/2014/main" val="3978582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BR24 - 2021-11-20 17:15:59</a:t>
                      </a:r>
                      <a:r>
                        <a:rPr kumimoji="0" lang="de-DE" sz="1000" b="0" i="0" u="none" strike="noStrike" kern="1200" cap="none" spc="0" normalizeH="0" baseline="0" noProof="0">
                          <a:ln>
                            <a:noFill/>
                          </a:ln>
                          <a:solidFill>
                            <a:prstClr val="black"/>
                          </a:solidFill>
                          <a:effectLst/>
                          <a:uLnTx/>
                          <a:uFillTx/>
                          <a:latin typeface="+mn-lt"/>
                          <a:ea typeface="+mn-ea"/>
                          <a:cs typeface="+mn-cs"/>
                        </a:rPr>
                        <a:t>
 Einen Tag nach der Ankündigung eines erneuten Lockdowns in Österreich sind Zehntausende auf die Straße gegangen.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06.12.2021 13:45:06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920765497"/>
                  </a:ext>
                </a:extLst>
              </a:tr>
            </a:tbl>
          </a:graphicData>
        </a:graphic>
      </p:graphicFrame>
      <p:sp>
        <p:nvSpPr>
          <p:cNvPr id="4" name="Text Placeholder 3">
            <a:extLst>
              <a:ext uri="{FF2B5EF4-FFF2-40B4-BE49-F238E27FC236}">
                <a16:creationId xmlns:a16="http://schemas.microsoft.com/office/drawing/2014/main" id="{45169AFA-390B-4D0F-9E1A-0E46D8F7104B}"/>
              </a:ext>
            </a:extLst>
          </p:cNvPr>
          <p:cNvSpPr>
            <a:spLocks noGrp="1"/>
          </p:cNvSpPr>
          <p:nvPr>
            <p:ph type="body" sz="quarter" idx="14"/>
          </p:nvPr>
        </p:nvSpPr>
        <p:spPr/>
        <p:txBody>
          <a:bodyPr/>
          <a:lstStyle/>
          <a:p>
            <a:r>
              <a:rPr lang="en-US"/>
              <a:t>01.11.2021 - 30.11.2021</a:t>
            </a:r>
          </a:p>
        </p:txBody>
      </p:sp>
    </p:spTree>
    <p:extLst>
      <p:ext uri="{BB962C8B-B14F-4D97-AF65-F5344CB8AC3E}">
        <p14:creationId xmlns:p14="http://schemas.microsoft.com/office/powerpoint/2010/main" val="5356962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FE4DB3-CEB7-4B7B-BAED-D41212285FFA}"/>
              </a:ext>
            </a:extLst>
          </p:cNvPr>
          <p:cNvSpPr>
            <a:spLocks noGrp="1"/>
          </p:cNvSpPr>
          <p:nvPr>
            <p:ph type="title"/>
          </p:nvPr>
        </p:nvSpPr>
        <p:spPr/>
        <p:txBody>
          <a:bodyPr/>
          <a:lstStyle/>
          <a:p>
            <a:r>
              <a:rPr lang="de-DE"/>
              <a:t>Facebook facebook: Hitliste nach Aktiven Nutzer | BR24 - 12 of 14</a:t>
            </a:r>
            <a:endParaRPr lang="en-US"/>
          </a:p>
        </p:txBody>
      </p:sp>
      <p:graphicFrame>
        <p:nvGraphicFramePr>
          <p:cNvPr id="5" name="Table Placeholder 4">
            <a:extLst>
              <a:ext uri="{FF2B5EF4-FFF2-40B4-BE49-F238E27FC236}">
                <a16:creationId xmlns:a16="http://schemas.microsoft.com/office/drawing/2014/main" id="{491B455E-440D-43F6-ABA5-63B91DF16E95}"/>
              </a:ext>
            </a:extLst>
          </p:cNvPr>
          <p:cNvGraphicFramePr>
            <a:graphicFrameLocks noGrp="1"/>
          </p:cNvGraphicFramePr>
          <p:nvPr>
            <p:ph type="tbl" sz="quarter" idx="13"/>
            <p:extLst>
              <p:ext uri="{D42A27DB-BD31-4B8C-83A1-F6EECF244321}">
                <p14:modId xmlns:p14="http://schemas.microsoft.com/office/powerpoint/2010/main" val="15562046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931700013"/>
                    </a:ext>
                  </a:extLst>
                </a:gridCol>
                <a:gridCol w="411480">
                  <a:extLst>
                    <a:ext uri="{9D8B030D-6E8A-4147-A177-3AD203B41FA5}">
                      <a16:colId xmlns:a16="http://schemas.microsoft.com/office/drawing/2014/main" val="2632449441"/>
                    </a:ext>
                  </a:extLst>
                </a:gridCol>
                <a:gridCol w="658368">
                  <a:extLst>
                    <a:ext uri="{9D8B030D-6E8A-4147-A177-3AD203B41FA5}">
                      <a16:colId xmlns:a16="http://schemas.microsoft.com/office/drawing/2014/main" val="2074661661"/>
                    </a:ext>
                  </a:extLst>
                </a:gridCol>
                <a:gridCol w="411480">
                  <a:extLst>
                    <a:ext uri="{9D8B030D-6E8A-4147-A177-3AD203B41FA5}">
                      <a16:colId xmlns:a16="http://schemas.microsoft.com/office/drawing/2014/main" val="2875470004"/>
                    </a:ext>
                  </a:extLst>
                </a:gridCol>
                <a:gridCol w="411480">
                  <a:extLst>
                    <a:ext uri="{9D8B030D-6E8A-4147-A177-3AD203B41FA5}">
                      <a16:colId xmlns:a16="http://schemas.microsoft.com/office/drawing/2014/main" val="3959687508"/>
                    </a:ext>
                  </a:extLst>
                </a:gridCol>
                <a:gridCol w="411480">
                  <a:extLst>
                    <a:ext uri="{9D8B030D-6E8A-4147-A177-3AD203B41FA5}">
                      <a16:colId xmlns:a16="http://schemas.microsoft.com/office/drawing/2014/main" val="2563656183"/>
                    </a:ext>
                  </a:extLst>
                </a:gridCol>
                <a:gridCol w="411480">
                  <a:extLst>
                    <a:ext uri="{9D8B030D-6E8A-4147-A177-3AD203B41FA5}">
                      <a16:colId xmlns:a16="http://schemas.microsoft.com/office/drawing/2014/main" val="1602704231"/>
                    </a:ext>
                  </a:extLst>
                </a:gridCol>
                <a:gridCol w="411480">
                  <a:extLst>
                    <a:ext uri="{9D8B030D-6E8A-4147-A177-3AD203B41FA5}">
                      <a16:colId xmlns:a16="http://schemas.microsoft.com/office/drawing/2014/main" val="3967527996"/>
                    </a:ext>
                  </a:extLst>
                </a:gridCol>
                <a:gridCol w="411480">
                  <a:extLst>
                    <a:ext uri="{9D8B030D-6E8A-4147-A177-3AD203B41FA5}">
                      <a16:colId xmlns:a16="http://schemas.microsoft.com/office/drawing/2014/main" val="2093329591"/>
                    </a:ext>
                  </a:extLst>
                </a:gridCol>
                <a:gridCol w="411480">
                  <a:extLst>
                    <a:ext uri="{9D8B030D-6E8A-4147-A177-3AD203B41FA5}">
                      <a16:colId xmlns:a16="http://schemas.microsoft.com/office/drawing/2014/main" val="484230531"/>
                    </a:ext>
                  </a:extLst>
                </a:gridCol>
                <a:gridCol w="411480">
                  <a:extLst>
                    <a:ext uri="{9D8B030D-6E8A-4147-A177-3AD203B41FA5}">
                      <a16:colId xmlns:a16="http://schemas.microsoft.com/office/drawing/2014/main" val="3849895003"/>
                    </a:ext>
                  </a:extLst>
                </a:gridCol>
                <a:gridCol w="411480">
                  <a:extLst>
                    <a:ext uri="{9D8B030D-6E8A-4147-A177-3AD203B41FA5}">
                      <a16:colId xmlns:a16="http://schemas.microsoft.com/office/drawing/2014/main" val="183043399"/>
                    </a:ext>
                  </a:extLst>
                </a:gridCol>
                <a:gridCol w="411480">
                  <a:extLst>
                    <a:ext uri="{9D8B030D-6E8A-4147-A177-3AD203B41FA5}">
                      <a16:colId xmlns:a16="http://schemas.microsoft.com/office/drawing/2014/main" val="145284291"/>
                    </a:ext>
                  </a:extLst>
                </a:gridCol>
                <a:gridCol w="411480">
                  <a:extLst>
                    <a:ext uri="{9D8B030D-6E8A-4147-A177-3AD203B41FA5}">
                      <a16:colId xmlns:a16="http://schemas.microsoft.com/office/drawing/2014/main" val="2522098728"/>
                    </a:ext>
                  </a:extLst>
                </a:gridCol>
                <a:gridCol w="411480">
                  <a:extLst>
                    <a:ext uri="{9D8B030D-6E8A-4147-A177-3AD203B41FA5}">
                      <a16:colId xmlns:a16="http://schemas.microsoft.com/office/drawing/2014/main" val="13514476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(inkl.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extLst>
                  <a:ext uri="{0D108BD9-81ED-4DB2-BD59-A6C34878D82A}">
                    <a16:rowId xmlns:a16="http://schemas.microsoft.com/office/drawing/2014/main" val="25541803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BR24 - 2021-11-09 06:29:48</a:t>
                      </a:r>
                      <a:r>
                        <a:rPr kumimoji="0" lang="de-DE" sz="1000" b="0" i="0" u="none" strike="noStrike" kern="1200" cap="none" spc="0" normalizeH="0" baseline="0" noProof="0">
                          <a:ln>
                            <a:noFill/>
                          </a:ln>
                          <a:solidFill>
                            <a:prstClr val="black"/>
                          </a:solidFill>
                          <a:effectLst/>
                          <a:uLnTx/>
                          <a:uFillTx/>
                          <a:latin typeface="+mn-lt"/>
                          <a:ea typeface="+mn-ea"/>
                          <a:cs typeface="+mn-cs"/>
                        </a:rPr>
                        <a:t>
 Nachdem die Krankenhausampel in Bayern auf Rot umgesprungen ist und die Corona-Beschränkungen verschärft wurden, gilt in Bayern nun für viele Bereiche des öffentlichen Lebens 2G. 
Die Verschärfung trifft vor allem die Zwölf- bis 17-Jährigen hart.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27.11.2021 13:47:35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904727342"/>
                  </a:ext>
                </a:extLst>
              </a:tr>
            </a:tbl>
          </a:graphicData>
        </a:graphic>
      </p:graphicFrame>
      <p:sp>
        <p:nvSpPr>
          <p:cNvPr id="4" name="Text Placeholder 3">
            <a:extLst>
              <a:ext uri="{FF2B5EF4-FFF2-40B4-BE49-F238E27FC236}">
                <a16:creationId xmlns:a16="http://schemas.microsoft.com/office/drawing/2014/main" id="{5C67E598-ABD8-4415-8396-6275ADAF0469}"/>
              </a:ext>
            </a:extLst>
          </p:cNvPr>
          <p:cNvSpPr>
            <a:spLocks noGrp="1"/>
          </p:cNvSpPr>
          <p:nvPr>
            <p:ph type="body" sz="quarter" idx="14"/>
          </p:nvPr>
        </p:nvSpPr>
        <p:spPr/>
        <p:txBody>
          <a:bodyPr/>
          <a:lstStyle/>
          <a:p>
            <a:r>
              <a:rPr lang="en-US"/>
              <a:t>01.11.2021 - 30.11.2021</a:t>
            </a:r>
          </a:p>
        </p:txBody>
      </p:sp>
    </p:spTree>
    <p:extLst>
      <p:ext uri="{BB962C8B-B14F-4D97-AF65-F5344CB8AC3E}">
        <p14:creationId xmlns:p14="http://schemas.microsoft.com/office/powerpoint/2010/main" val="31044749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CAF20F-CD12-4A13-9436-BC25C15AB86D}"/>
              </a:ext>
            </a:extLst>
          </p:cNvPr>
          <p:cNvSpPr>
            <a:spLocks noGrp="1"/>
          </p:cNvSpPr>
          <p:nvPr>
            <p:ph type="title"/>
          </p:nvPr>
        </p:nvSpPr>
        <p:spPr/>
        <p:txBody>
          <a:bodyPr/>
          <a:lstStyle/>
          <a:p>
            <a:r>
              <a:rPr lang="de-DE"/>
              <a:t>Facebook facebook: Hitliste nach Aktiven Nutzer | BR24 - 13 of 14</a:t>
            </a:r>
            <a:endParaRPr lang="en-US"/>
          </a:p>
        </p:txBody>
      </p:sp>
      <p:graphicFrame>
        <p:nvGraphicFramePr>
          <p:cNvPr id="5" name="Table Placeholder 4">
            <a:extLst>
              <a:ext uri="{FF2B5EF4-FFF2-40B4-BE49-F238E27FC236}">
                <a16:creationId xmlns:a16="http://schemas.microsoft.com/office/drawing/2014/main" id="{A4F892CC-DF01-4155-80C2-FDE1133BE579}"/>
              </a:ext>
            </a:extLst>
          </p:cNvPr>
          <p:cNvGraphicFramePr>
            <a:graphicFrameLocks noGrp="1"/>
          </p:cNvGraphicFramePr>
          <p:nvPr>
            <p:ph type="tbl" sz="quarter" idx="13"/>
            <p:extLst>
              <p:ext uri="{D42A27DB-BD31-4B8C-83A1-F6EECF244321}">
                <p14:modId xmlns:p14="http://schemas.microsoft.com/office/powerpoint/2010/main" val="13776207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84883001"/>
                    </a:ext>
                  </a:extLst>
                </a:gridCol>
                <a:gridCol w="411480">
                  <a:extLst>
                    <a:ext uri="{9D8B030D-6E8A-4147-A177-3AD203B41FA5}">
                      <a16:colId xmlns:a16="http://schemas.microsoft.com/office/drawing/2014/main" val="3088403142"/>
                    </a:ext>
                  </a:extLst>
                </a:gridCol>
                <a:gridCol w="658368">
                  <a:extLst>
                    <a:ext uri="{9D8B030D-6E8A-4147-A177-3AD203B41FA5}">
                      <a16:colId xmlns:a16="http://schemas.microsoft.com/office/drawing/2014/main" val="1448213776"/>
                    </a:ext>
                  </a:extLst>
                </a:gridCol>
                <a:gridCol w="411480">
                  <a:extLst>
                    <a:ext uri="{9D8B030D-6E8A-4147-A177-3AD203B41FA5}">
                      <a16:colId xmlns:a16="http://schemas.microsoft.com/office/drawing/2014/main" val="2308215930"/>
                    </a:ext>
                  </a:extLst>
                </a:gridCol>
                <a:gridCol w="411480">
                  <a:extLst>
                    <a:ext uri="{9D8B030D-6E8A-4147-A177-3AD203B41FA5}">
                      <a16:colId xmlns:a16="http://schemas.microsoft.com/office/drawing/2014/main" val="4096048374"/>
                    </a:ext>
                  </a:extLst>
                </a:gridCol>
                <a:gridCol w="411480">
                  <a:extLst>
                    <a:ext uri="{9D8B030D-6E8A-4147-A177-3AD203B41FA5}">
                      <a16:colId xmlns:a16="http://schemas.microsoft.com/office/drawing/2014/main" val="4144571135"/>
                    </a:ext>
                  </a:extLst>
                </a:gridCol>
                <a:gridCol w="411480">
                  <a:extLst>
                    <a:ext uri="{9D8B030D-6E8A-4147-A177-3AD203B41FA5}">
                      <a16:colId xmlns:a16="http://schemas.microsoft.com/office/drawing/2014/main" val="702876794"/>
                    </a:ext>
                  </a:extLst>
                </a:gridCol>
                <a:gridCol w="411480">
                  <a:extLst>
                    <a:ext uri="{9D8B030D-6E8A-4147-A177-3AD203B41FA5}">
                      <a16:colId xmlns:a16="http://schemas.microsoft.com/office/drawing/2014/main" val="2890998102"/>
                    </a:ext>
                  </a:extLst>
                </a:gridCol>
                <a:gridCol w="411480">
                  <a:extLst>
                    <a:ext uri="{9D8B030D-6E8A-4147-A177-3AD203B41FA5}">
                      <a16:colId xmlns:a16="http://schemas.microsoft.com/office/drawing/2014/main" val="1312487778"/>
                    </a:ext>
                  </a:extLst>
                </a:gridCol>
                <a:gridCol w="411480">
                  <a:extLst>
                    <a:ext uri="{9D8B030D-6E8A-4147-A177-3AD203B41FA5}">
                      <a16:colId xmlns:a16="http://schemas.microsoft.com/office/drawing/2014/main" val="1193918388"/>
                    </a:ext>
                  </a:extLst>
                </a:gridCol>
                <a:gridCol w="411480">
                  <a:extLst>
                    <a:ext uri="{9D8B030D-6E8A-4147-A177-3AD203B41FA5}">
                      <a16:colId xmlns:a16="http://schemas.microsoft.com/office/drawing/2014/main" val="1128240782"/>
                    </a:ext>
                  </a:extLst>
                </a:gridCol>
                <a:gridCol w="411480">
                  <a:extLst>
                    <a:ext uri="{9D8B030D-6E8A-4147-A177-3AD203B41FA5}">
                      <a16:colId xmlns:a16="http://schemas.microsoft.com/office/drawing/2014/main" val="3283544657"/>
                    </a:ext>
                  </a:extLst>
                </a:gridCol>
                <a:gridCol w="411480">
                  <a:extLst>
                    <a:ext uri="{9D8B030D-6E8A-4147-A177-3AD203B41FA5}">
                      <a16:colId xmlns:a16="http://schemas.microsoft.com/office/drawing/2014/main" val="4140210620"/>
                    </a:ext>
                  </a:extLst>
                </a:gridCol>
                <a:gridCol w="411480">
                  <a:extLst>
                    <a:ext uri="{9D8B030D-6E8A-4147-A177-3AD203B41FA5}">
                      <a16:colId xmlns:a16="http://schemas.microsoft.com/office/drawing/2014/main" val="71291095"/>
                    </a:ext>
                  </a:extLst>
                </a:gridCol>
                <a:gridCol w="411480">
                  <a:extLst>
                    <a:ext uri="{9D8B030D-6E8A-4147-A177-3AD203B41FA5}">
                      <a16:colId xmlns:a16="http://schemas.microsoft.com/office/drawing/2014/main" val="11436556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(inkl.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extLst>
                  <a:ext uri="{0D108BD9-81ED-4DB2-BD59-A6C34878D82A}">
                    <a16:rowId xmlns:a16="http://schemas.microsoft.com/office/drawing/2014/main" val="6509175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BR24 - 2021-11-15 12:21:07</a:t>
                      </a:r>
                      <a:r>
                        <a:rPr kumimoji="0" lang="de-DE" sz="1000" b="0" i="0" u="none" strike="noStrike" kern="1200" cap="none" spc="0" normalizeH="0" baseline="0" noProof="0">
                          <a:ln>
                            <a:noFill/>
                          </a:ln>
                          <a:solidFill>
                            <a:prstClr val="black"/>
                          </a:solidFill>
                          <a:effectLst/>
                          <a:uLnTx/>
                          <a:uFillTx/>
                          <a:latin typeface="+mn-lt"/>
                          <a:ea typeface="+mn-ea"/>
                          <a:cs typeface="+mn-cs"/>
                        </a:rPr>
                        <a:t>
 📱 Wo infizieren sich die Menschen? Daten der Luca-App zeigen nun, dass in Bars &amp; Clubs das Übertragungsrisiko besonders hoch ist.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03.12.2021 07:46:44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859373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BR24 - 2021-11-29 19:39:20</a:t>
                      </a:r>
                      <a:r>
                        <a:rPr kumimoji="0" lang="de-DE" sz="1000" b="0" i="0" u="none" strike="noStrike" kern="1200" cap="none" spc="0" normalizeH="0" baseline="0" noProof="0">
                          <a:ln>
                            <a:noFill/>
                          </a:ln>
                          <a:solidFill>
                            <a:prstClr val="black"/>
                          </a:solidFill>
                          <a:effectLst/>
                          <a:uLnTx/>
                          <a:uFillTx/>
                          <a:latin typeface="+mn-lt"/>
                          <a:ea typeface="+mn-ea"/>
                          <a:cs typeface="+mn-cs"/>
                        </a:rPr>
                        <a:t>
 Mehr 2G plus, Kontaktbeschränkungen, neue Bundesnotbremse, Lockdown: Bund und Länder diskutieren wegen hoher Corona-Zahlen über Verschärfungen.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06.12.2021 13:45:09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891035046"/>
                  </a:ext>
                </a:extLst>
              </a:tr>
            </a:tbl>
          </a:graphicData>
        </a:graphic>
      </p:graphicFrame>
      <p:sp>
        <p:nvSpPr>
          <p:cNvPr id="4" name="Text Placeholder 3">
            <a:extLst>
              <a:ext uri="{FF2B5EF4-FFF2-40B4-BE49-F238E27FC236}">
                <a16:creationId xmlns:a16="http://schemas.microsoft.com/office/drawing/2014/main" id="{2871D9FF-0EEC-4E63-8CA5-550FC67507EE}"/>
              </a:ext>
            </a:extLst>
          </p:cNvPr>
          <p:cNvSpPr>
            <a:spLocks noGrp="1"/>
          </p:cNvSpPr>
          <p:nvPr>
            <p:ph type="body" sz="quarter" idx="14"/>
          </p:nvPr>
        </p:nvSpPr>
        <p:spPr/>
        <p:txBody>
          <a:bodyPr/>
          <a:lstStyle/>
          <a:p>
            <a:r>
              <a:rPr lang="en-US"/>
              <a:t>01.11.2021 - 30.11.2021</a:t>
            </a:r>
          </a:p>
        </p:txBody>
      </p:sp>
    </p:spTree>
    <p:extLst>
      <p:ext uri="{BB962C8B-B14F-4D97-AF65-F5344CB8AC3E}">
        <p14:creationId xmlns:p14="http://schemas.microsoft.com/office/powerpoint/2010/main" val="11983498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66E19E-E9DA-423F-B2F4-897B2349D41B}"/>
              </a:ext>
            </a:extLst>
          </p:cNvPr>
          <p:cNvSpPr>
            <a:spLocks noGrp="1"/>
          </p:cNvSpPr>
          <p:nvPr>
            <p:ph type="title"/>
          </p:nvPr>
        </p:nvSpPr>
        <p:spPr/>
        <p:txBody>
          <a:bodyPr/>
          <a:lstStyle/>
          <a:p>
            <a:r>
              <a:rPr lang="de-DE"/>
              <a:t>Facebook facebook: Hitliste nach Aktiven Nutzer | BR24 - 14 of 14</a:t>
            </a:r>
            <a:endParaRPr lang="en-US"/>
          </a:p>
        </p:txBody>
      </p:sp>
      <p:graphicFrame>
        <p:nvGraphicFramePr>
          <p:cNvPr id="5" name="Table Placeholder 4">
            <a:extLst>
              <a:ext uri="{FF2B5EF4-FFF2-40B4-BE49-F238E27FC236}">
                <a16:creationId xmlns:a16="http://schemas.microsoft.com/office/drawing/2014/main" id="{3B8E7172-459E-46E7-BC1F-2C9BC896B69E}"/>
              </a:ext>
            </a:extLst>
          </p:cNvPr>
          <p:cNvGraphicFramePr>
            <a:graphicFrameLocks noGrp="1"/>
          </p:cNvGraphicFramePr>
          <p:nvPr>
            <p:ph type="tbl" sz="quarter" idx="13"/>
            <p:extLst>
              <p:ext uri="{D42A27DB-BD31-4B8C-83A1-F6EECF244321}">
                <p14:modId xmlns:p14="http://schemas.microsoft.com/office/powerpoint/2010/main" val="24402745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359196496"/>
                    </a:ext>
                  </a:extLst>
                </a:gridCol>
                <a:gridCol w="411480">
                  <a:extLst>
                    <a:ext uri="{9D8B030D-6E8A-4147-A177-3AD203B41FA5}">
                      <a16:colId xmlns:a16="http://schemas.microsoft.com/office/drawing/2014/main" val="1739518945"/>
                    </a:ext>
                  </a:extLst>
                </a:gridCol>
                <a:gridCol w="658368">
                  <a:extLst>
                    <a:ext uri="{9D8B030D-6E8A-4147-A177-3AD203B41FA5}">
                      <a16:colId xmlns:a16="http://schemas.microsoft.com/office/drawing/2014/main" val="139958022"/>
                    </a:ext>
                  </a:extLst>
                </a:gridCol>
                <a:gridCol w="411480">
                  <a:extLst>
                    <a:ext uri="{9D8B030D-6E8A-4147-A177-3AD203B41FA5}">
                      <a16:colId xmlns:a16="http://schemas.microsoft.com/office/drawing/2014/main" val="54066145"/>
                    </a:ext>
                  </a:extLst>
                </a:gridCol>
                <a:gridCol w="411480">
                  <a:extLst>
                    <a:ext uri="{9D8B030D-6E8A-4147-A177-3AD203B41FA5}">
                      <a16:colId xmlns:a16="http://schemas.microsoft.com/office/drawing/2014/main" val="3645545783"/>
                    </a:ext>
                  </a:extLst>
                </a:gridCol>
                <a:gridCol w="411480">
                  <a:extLst>
                    <a:ext uri="{9D8B030D-6E8A-4147-A177-3AD203B41FA5}">
                      <a16:colId xmlns:a16="http://schemas.microsoft.com/office/drawing/2014/main" val="709307329"/>
                    </a:ext>
                  </a:extLst>
                </a:gridCol>
                <a:gridCol w="411480">
                  <a:extLst>
                    <a:ext uri="{9D8B030D-6E8A-4147-A177-3AD203B41FA5}">
                      <a16:colId xmlns:a16="http://schemas.microsoft.com/office/drawing/2014/main" val="3723323101"/>
                    </a:ext>
                  </a:extLst>
                </a:gridCol>
                <a:gridCol w="411480">
                  <a:extLst>
                    <a:ext uri="{9D8B030D-6E8A-4147-A177-3AD203B41FA5}">
                      <a16:colId xmlns:a16="http://schemas.microsoft.com/office/drawing/2014/main" val="3964778799"/>
                    </a:ext>
                  </a:extLst>
                </a:gridCol>
                <a:gridCol w="411480">
                  <a:extLst>
                    <a:ext uri="{9D8B030D-6E8A-4147-A177-3AD203B41FA5}">
                      <a16:colId xmlns:a16="http://schemas.microsoft.com/office/drawing/2014/main" val="247741636"/>
                    </a:ext>
                  </a:extLst>
                </a:gridCol>
                <a:gridCol w="411480">
                  <a:extLst>
                    <a:ext uri="{9D8B030D-6E8A-4147-A177-3AD203B41FA5}">
                      <a16:colId xmlns:a16="http://schemas.microsoft.com/office/drawing/2014/main" val="3193657058"/>
                    </a:ext>
                  </a:extLst>
                </a:gridCol>
                <a:gridCol w="411480">
                  <a:extLst>
                    <a:ext uri="{9D8B030D-6E8A-4147-A177-3AD203B41FA5}">
                      <a16:colId xmlns:a16="http://schemas.microsoft.com/office/drawing/2014/main" val="177100459"/>
                    </a:ext>
                  </a:extLst>
                </a:gridCol>
                <a:gridCol w="411480">
                  <a:extLst>
                    <a:ext uri="{9D8B030D-6E8A-4147-A177-3AD203B41FA5}">
                      <a16:colId xmlns:a16="http://schemas.microsoft.com/office/drawing/2014/main" val="3288676780"/>
                    </a:ext>
                  </a:extLst>
                </a:gridCol>
                <a:gridCol w="411480">
                  <a:extLst>
                    <a:ext uri="{9D8B030D-6E8A-4147-A177-3AD203B41FA5}">
                      <a16:colId xmlns:a16="http://schemas.microsoft.com/office/drawing/2014/main" val="2873794868"/>
                    </a:ext>
                  </a:extLst>
                </a:gridCol>
                <a:gridCol w="411480">
                  <a:extLst>
                    <a:ext uri="{9D8B030D-6E8A-4147-A177-3AD203B41FA5}">
                      <a16:colId xmlns:a16="http://schemas.microsoft.com/office/drawing/2014/main" val="2535300488"/>
                    </a:ext>
                  </a:extLst>
                </a:gridCol>
                <a:gridCol w="411480">
                  <a:extLst>
                    <a:ext uri="{9D8B030D-6E8A-4147-A177-3AD203B41FA5}">
                      <a16:colId xmlns:a16="http://schemas.microsoft.com/office/drawing/2014/main" val="34609019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(inkl.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extLst>
                  <a:ext uri="{0D108BD9-81ED-4DB2-BD59-A6C34878D82A}">
                    <a16:rowId xmlns:a16="http://schemas.microsoft.com/office/drawing/2014/main" val="16789368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BR24 - 2021-11-18 18:45:14</a:t>
                      </a:r>
                      <a:r>
                        <a:rPr kumimoji="0" lang="de-DE" sz="1000" b="0" i="0" u="none" strike="noStrike" kern="1200" cap="none" spc="0" normalizeH="0" baseline="0" noProof="0">
                          <a:ln>
                            <a:noFill/>
                          </a:ln>
                          <a:solidFill>
                            <a:prstClr val="black"/>
                          </a:solidFill>
                          <a:effectLst/>
                          <a:uLnTx/>
                          <a:uFillTx/>
                          <a:latin typeface="+mn-lt"/>
                          <a:ea typeface="+mn-ea"/>
                          <a:cs typeface="+mn-cs"/>
                        </a:rPr>
                        <a:t>
 Die bayerische Staatsregierung werde alles ausschöpfen, was rechtlich möglich sei - von Kontaktbeschränkungen für Ungeimpfte bis hin zur Absage von Veranstaltungen.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06.12.2021 13:45:12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0.7787 %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599212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BR24 - 2021-11-27 10:16:02</a:t>
                      </a:r>
                      <a:r>
                        <a:rPr kumimoji="0" lang="de-DE" sz="1000" b="0" i="0" u="none" strike="noStrike" kern="1200" cap="none" spc="0" normalizeH="0" baseline="0" noProof="0">
                          <a:ln>
                            <a:noFill/>
                          </a:ln>
                          <a:solidFill>
                            <a:prstClr val="black"/>
                          </a:solidFill>
                          <a:effectLst/>
                          <a:uLnTx/>
                          <a:uFillTx/>
                          <a:latin typeface="+mn-lt"/>
                          <a:ea typeface="+mn-ea"/>
                          <a:cs typeface="+mn-cs"/>
                        </a:rPr>
                        <a:t>
 Eine Frau erkrankte während ihrer Schwangerschaft an Corona. Sie war nicht geimpft. Die Krankheit nahm einen schweren Verlauf.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06.12.2021 13:45:19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0.7755 %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218172939"/>
                  </a:ext>
                </a:extLst>
              </a:tr>
            </a:tbl>
          </a:graphicData>
        </a:graphic>
      </p:graphicFrame>
      <p:sp>
        <p:nvSpPr>
          <p:cNvPr id="4" name="Text Placeholder 3">
            <a:extLst>
              <a:ext uri="{FF2B5EF4-FFF2-40B4-BE49-F238E27FC236}">
                <a16:creationId xmlns:a16="http://schemas.microsoft.com/office/drawing/2014/main" id="{1CDA1E9E-FE9A-47B8-9824-7128BA1C1D24}"/>
              </a:ext>
            </a:extLst>
          </p:cNvPr>
          <p:cNvSpPr>
            <a:spLocks noGrp="1"/>
          </p:cNvSpPr>
          <p:nvPr>
            <p:ph type="body" sz="quarter" idx="14"/>
          </p:nvPr>
        </p:nvSpPr>
        <p:spPr/>
        <p:txBody>
          <a:bodyPr/>
          <a:lstStyle/>
          <a:p>
            <a:r>
              <a:rPr lang="en-US"/>
              <a:t>01.11.2021 - 30.11.2021</a:t>
            </a:r>
          </a:p>
        </p:txBody>
      </p:sp>
    </p:spTree>
    <p:extLst>
      <p:ext uri="{BB962C8B-B14F-4D97-AF65-F5344CB8AC3E}">
        <p14:creationId xmlns:p14="http://schemas.microsoft.com/office/powerpoint/2010/main" val="27633956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22F4D-44B8-44A0-9682-C8B813B6E1A4}"/>
              </a:ext>
            </a:extLst>
          </p:cNvPr>
          <p:cNvSpPr>
            <a:spLocks noGrp="1"/>
          </p:cNvSpPr>
          <p:nvPr>
            <p:ph type="title"/>
          </p:nvPr>
        </p:nvSpPr>
        <p:spPr/>
        <p:txBody>
          <a:bodyPr/>
          <a:lstStyle/>
          <a:p>
            <a:r>
              <a:rPr lang="de-DE"/>
              <a:t>Facebook facebook: Hitliste nach potenzielle Reichweite | BR24 - 1 of 14</a:t>
            </a:r>
            <a:endParaRPr lang="en-US"/>
          </a:p>
        </p:txBody>
      </p:sp>
      <p:graphicFrame>
        <p:nvGraphicFramePr>
          <p:cNvPr id="5" name="Table Placeholder 4">
            <a:extLst>
              <a:ext uri="{FF2B5EF4-FFF2-40B4-BE49-F238E27FC236}">
                <a16:creationId xmlns:a16="http://schemas.microsoft.com/office/drawing/2014/main" id="{12B3683D-4099-4787-BB9D-D31BD17F0A25}"/>
              </a:ext>
            </a:extLst>
          </p:cNvPr>
          <p:cNvGraphicFramePr>
            <a:graphicFrameLocks noGrp="1"/>
          </p:cNvGraphicFramePr>
          <p:nvPr>
            <p:ph type="tbl" sz="quarter" idx="13"/>
            <p:extLst>
              <p:ext uri="{D42A27DB-BD31-4B8C-83A1-F6EECF244321}">
                <p14:modId xmlns:p14="http://schemas.microsoft.com/office/powerpoint/2010/main" val="16856984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10">
                  <a:extLst>
                    <a:ext uri="{9D8B030D-6E8A-4147-A177-3AD203B41FA5}">
                      <a16:colId xmlns:a16="http://schemas.microsoft.com/office/drawing/2014/main" val="1837204855"/>
                    </a:ext>
                  </a:extLst>
                </a:gridCol>
                <a:gridCol w="411480">
                  <a:extLst>
                    <a:ext uri="{9D8B030D-6E8A-4147-A177-3AD203B41FA5}">
                      <a16:colId xmlns:a16="http://schemas.microsoft.com/office/drawing/2014/main" val="2892141976"/>
                    </a:ext>
                  </a:extLst>
                </a:gridCol>
                <a:gridCol w="411480">
                  <a:extLst>
                    <a:ext uri="{9D8B030D-6E8A-4147-A177-3AD203B41FA5}">
                      <a16:colId xmlns:a16="http://schemas.microsoft.com/office/drawing/2014/main" val="268150261"/>
                    </a:ext>
                  </a:extLst>
                </a:gridCol>
                <a:gridCol w="411480">
                  <a:extLst>
                    <a:ext uri="{9D8B030D-6E8A-4147-A177-3AD203B41FA5}">
                      <a16:colId xmlns:a16="http://schemas.microsoft.com/office/drawing/2014/main" val="2920963003"/>
                    </a:ext>
                  </a:extLst>
                </a:gridCol>
                <a:gridCol w="411480">
                  <a:extLst>
                    <a:ext uri="{9D8B030D-6E8A-4147-A177-3AD203B41FA5}">
                      <a16:colId xmlns:a16="http://schemas.microsoft.com/office/drawing/2014/main" val="3931353029"/>
                    </a:ext>
                  </a:extLst>
                </a:gridCol>
                <a:gridCol w="411480">
                  <a:extLst>
                    <a:ext uri="{9D8B030D-6E8A-4147-A177-3AD203B41FA5}">
                      <a16:colId xmlns:a16="http://schemas.microsoft.com/office/drawing/2014/main" val="3473047485"/>
                    </a:ext>
                  </a:extLst>
                </a:gridCol>
                <a:gridCol w="411480">
                  <a:extLst>
                    <a:ext uri="{9D8B030D-6E8A-4147-A177-3AD203B41FA5}">
                      <a16:colId xmlns:a16="http://schemas.microsoft.com/office/drawing/2014/main" val="2522749902"/>
                    </a:ext>
                  </a:extLst>
                </a:gridCol>
                <a:gridCol w="411480">
                  <a:extLst>
                    <a:ext uri="{9D8B030D-6E8A-4147-A177-3AD203B41FA5}">
                      <a16:colId xmlns:a16="http://schemas.microsoft.com/office/drawing/2014/main" val="3714113185"/>
                    </a:ext>
                  </a:extLst>
                </a:gridCol>
                <a:gridCol w="411480">
                  <a:extLst>
                    <a:ext uri="{9D8B030D-6E8A-4147-A177-3AD203B41FA5}">
                      <a16:colId xmlns:a16="http://schemas.microsoft.com/office/drawing/2014/main" val="3606639007"/>
                    </a:ext>
                  </a:extLst>
                </a:gridCol>
                <a:gridCol w="411480">
                  <a:extLst>
                    <a:ext uri="{9D8B030D-6E8A-4147-A177-3AD203B41FA5}">
                      <a16:colId xmlns:a16="http://schemas.microsoft.com/office/drawing/2014/main" val="2990929707"/>
                    </a:ext>
                  </a:extLst>
                </a:gridCol>
                <a:gridCol w="411480">
                  <a:extLst>
                    <a:ext uri="{9D8B030D-6E8A-4147-A177-3AD203B41FA5}">
                      <a16:colId xmlns:a16="http://schemas.microsoft.com/office/drawing/2014/main" val="1900595020"/>
                    </a:ext>
                  </a:extLst>
                </a:gridCol>
                <a:gridCol w="411480">
                  <a:extLst>
                    <a:ext uri="{9D8B030D-6E8A-4147-A177-3AD203B41FA5}">
                      <a16:colId xmlns:a16="http://schemas.microsoft.com/office/drawing/2014/main" val="1172922990"/>
                    </a:ext>
                  </a:extLst>
                </a:gridCol>
                <a:gridCol w="411480">
                  <a:extLst>
                    <a:ext uri="{9D8B030D-6E8A-4147-A177-3AD203B41FA5}">
                      <a16:colId xmlns:a16="http://schemas.microsoft.com/office/drawing/2014/main" val="3149451582"/>
                    </a:ext>
                  </a:extLst>
                </a:gridCol>
                <a:gridCol w="411480">
                  <a:extLst>
                    <a:ext uri="{9D8B030D-6E8A-4147-A177-3AD203B41FA5}">
                      <a16:colId xmlns:a16="http://schemas.microsoft.com/office/drawing/2014/main" val="21206095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(inkl.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extLst>
                  <a:ext uri="{0D108BD9-81ED-4DB2-BD59-A6C34878D82A}">
                    <a16:rowId xmlns:a16="http://schemas.microsoft.com/office/drawing/2014/main" val="28041839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BR24 - 2021-11-26 19:39:44</a:t>
                      </a:r>
                      <a:r>
                        <a:rPr kumimoji="0" lang="de-DE" sz="1000" b="0" i="0" u="none" strike="noStrike" kern="1200" cap="none" spc="0" normalizeH="0" baseline="0" noProof="0">
                          <a:ln>
                            <a:noFill/>
                          </a:ln>
                          <a:solidFill>
                            <a:prstClr val="black"/>
                          </a:solidFill>
                          <a:effectLst/>
                          <a:uLnTx/>
                          <a:uFillTx/>
                          <a:latin typeface="+mn-lt"/>
                          <a:ea typeface="+mn-ea"/>
                          <a:cs typeface="+mn-cs"/>
                        </a:rPr>
                        <a:t>
 Laura aus dem Kreis Cham hat ein Spitzenabi geschrieben - und macht eine Maurer-Lehre. Wie sieht ihr Arbeitsalltag bisher aus?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89776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2148149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2148149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106719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507097</a:t>
                      </a:r>
                    </a:p>
                  </a:txBody>
                  <a:tcPr/>
                </a:tc>
                <a:extLst>
                  <a:ext uri="{0D108BD9-81ED-4DB2-BD59-A6C34878D82A}">
                    <a16:rowId xmlns:a16="http://schemas.microsoft.com/office/drawing/2014/main" val="36918849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BR24 - 2021-11-01 16:17:48</a:t>
                      </a:r>
                      <a:r>
                        <a:rPr kumimoji="0" lang="de-DE" sz="1000" b="0" i="0" u="none" strike="noStrike" kern="1200" cap="none" spc="0" normalizeH="0" baseline="0" noProof="0">
                          <a:ln>
                            <a:noFill/>
                          </a:ln>
                          <a:solidFill>
                            <a:prstClr val="black"/>
                          </a:solidFill>
                          <a:effectLst/>
                          <a:uLnTx/>
                          <a:uFillTx/>
                          <a:latin typeface="+mn-lt"/>
                          <a:ea typeface="+mn-ea"/>
                          <a:cs typeface="+mn-cs"/>
                        </a:rPr>
                        <a:t>
 Heizen macht etwa 70 Prozent des Energieverbrauchs im Haushalt aus. Das Sparpotential ist also hoch - gerade bei steigenden Heizkosten. Schritt eins: die richtige Temperatur. 
👉 https://www.br.de/nachrichten/,SMMnAdN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118597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1967094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1967094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138690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945535515"/>
                  </a:ext>
                </a:extLst>
              </a:tr>
            </a:tbl>
          </a:graphicData>
        </a:graphic>
      </p:graphicFrame>
      <p:sp>
        <p:nvSpPr>
          <p:cNvPr id="4" name="Text Placeholder 3">
            <a:extLst>
              <a:ext uri="{FF2B5EF4-FFF2-40B4-BE49-F238E27FC236}">
                <a16:creationId xmlns:a16="http://schemas.microsoft.com/office/drawing/2014/main" id="{4C27E4CE-9507-4542-9C4C-A64D773AAF22}"/>
              </a:ext>
            </a:extLst>
          </p:cNvPr>
          <p:cNvSpPr>
            <a:spLocks noGrp="1"/>
          </p:cNvSpPr>
          <p:nvPr>
            <p:ph type="body" sz="quarter" idx="14"/>
          </p:nvPr>
        </p:nvSpPr>
        <p:spPr/>
        <p:txBody>
          <a:bodyPr/>
          <a:lstStyle/>
          <a:p>
            <a:r>
              <a:rPr lang="en-US"/>
              <a:t>01.11.2021 - 30.11.2021</a:t>
            </a:r>
          </a:p>
        </p:txBody>
      </p:sp>
    </p:spTree>
    <p:extLst>
      <p:ext uri="{BB962C8B-B14F-4D97-AF65-F5344CB8AC3E}">
        <p14:creationId xmlns:p14="http://schemas.microsoft.com/office/powerpoint/2010/main" val="18498519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DAFF56-09B8-45C0-90E9-7052F8164162}"/>
              </a:ext>
            </a:extLst>
          </p:cNvPr>
          <p:cNvSpPr>
            <a:spLocks noGrp="1"/>
          </p:cNvSpPr>
          <p:nvPr>
            <p:ph type="title"/>
          </p:nvPr>
        </p:nvSpPr>
        <p:spPr/>
        <p:txBody>
          <a:bodyPr/>
          <a:lstStyle/>
          <a:p>
            <a:r>
              <a:rPr lang="de-DE"/>
              <a:t>Facebook facebook: Hitliste nach potenzielle Reichweite | BR24 - 2 of 14</a:t>
            </a:r>
            <a:endParaRPr lang="en-US"/>
          </a:p>
        </p:txBody>
      </p:sp>
      <p:graphicFrame>
        <p:nvGraphicFramePr>
          <p:cNvPr id="5" name="Table Placeholder 4">
            <a:extLst>
              <a:ext uri="{FF2B5EF4-FFF2-40B4-BE49-F238E27FC236}">
                <a16:creationId xmlns:a16="http://schemas.microsoft.com/office/drawing/2014/main" id="{AAB5A346-A9B6-4286-9059-BCF555AD9A21}"/>
              </a:ext>
            </a:extLst>
          </p:cNvPr>
          <p:cNvGraphicFramePr>
            <a:graphicFrameLocks noGrp="1"/>
          </p:cNvGraphicFramePr>
          <p:nvPr>
            <p:ph type="tbl" sz="quarter" idx="13"/>
            <p:extLst>
              <p:ext uri="{D42A27DB-BD31-4B8C-83A1-F6EECF244321}">
                <p14:modId xmlns:p14="http://schemas.microsoft.com/office/powerpoint/2010/main" val="24720709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10">
                  <a:extLst>
                    <a:ext uri="{9D8B030D-6E8A-4147-A177-3AD203B41FA5}">
                      <a16:colId xmlns:a16="http://schemas.microsoft.com/office/drawing/2014/main" val="2079744378"/>
                    </a:ext>
                  </a:extLst>
                </a:gridCol>
                <a:gridCol w="411480">
                  <a:extLst>
                    <a:ext uri="{9D8B030D-6E8A-4147-A177-3AD203B41FA5}">
                      <a16:colId xmlns:a16="http://schemas.microsoft.com/office/drawing/2014/main" val="2983458488"/>
                    </a:ext>
                  </a:extLst>
                </a:gridCol>
                <a:gridCol w="411480">
                  <a:extLst>
                    <a:ext uri="{9D8B030D-6E8A-4147-A177-3AD203B41FA5}">
                      <a16:colId xmlns:a16="http://schemas.microsoft.com/office/drawing/2014/main" val="2108321493"/>
                    </a:ext>
                  </a:extLst>
                </a:gridCol>
                <a:gridCol w="411480">
                  <a:extLst>
                    <a:ext uri="{9D8B030D-6E8A-4147-A177-3AD203B41FA5}">
                      <a16:colId xmlns:a16="http://schemas.microsoft.com/office/drawing/2014/main" val="2109774631"/>
                    </a:ext>
                  </a:extLst>
                </a:gridCol>
                <a:gridCol w="411480">
                  <a:extLst>
                    <a:ext uri="{9D8B030D-6E8A-4147-A177-3AD203B41FA5}">
                      <a16:colId xmlns:a16="http://schemas.microsoft.com/office/drawing/2014/main" val="169294194"/>
                    </a:ext>
                  </a:extLst>
                </a:gridCol>
                <a:gridCol w="411480">
                  <a:extLst>
                    <a:ext uri="{9D8B030D-6E8A-4147-A177-3AD203B41FA5}">
                      <a16:colId xmlns:a16="http://schemas.microsoft.com/office/drawing/2014/main" val="4080032211"/>
                    </a:ext>
                  </a:extLst>
                </a:gridCol>
                <a:gridCol w="411480">
                  <a:extLst>
                    <a:ext uri="{9D8B030D-6E8A-4147-A177-3AD203B41FA5}">
                      <a16:colId xmlns:a16="http://schemas.microsoft.com/office/drawing/2014/main" val="1566874635"/>
                    </a:ext>
                  </a:extLst>
                </a:gridCol>
                <a:gridCol w="411480">
                  <a:extLst>
                    <a:ext uri="{9D8B030D-6E8A-4147-A177-3AD203B41FA5}">
                      <a16:colId xmlns:a16="http://schemas.microsoft.com/office/drawing/2014/main" val="750673025"/>
                    </a:ext>
                  </a:extLst>
                </a:gridCol>
                <a:gridCol w="411480">
                  <a:extLst>
                    <a:ext uri="{9D8B030D-6E8A-4147-A177-3AD203B41FA5}">
                      <a16:colId xmlns:a16="http://schemas.microsoft.com/office/drawing/2014/main" val="3654555819"/>
                    </a:ext>
                  </a:extLst>
                </a:gridCol>
                <a:gridCol w="411480">
                  <a:extLst>
                    <a:ext uri="{9D8B030D-6E8A-4147-A177-3AD203B41FA5}">
                      <a16:colId xmlns:a16="http://schemas.microsoft.com/office/drawing/2014/main" val="2356374119"/>
                    </a:ext>
                  </a:extLst>
                </a:gridCol>
                <a:gridCol w="411480">
                  <a:extLst>
                    <a:ext uri="{9D8B030D-6E8A-4147-A177-3AD203B41FA5}">
                      <a16:colId xmlns:a16="http://schemas.microsoft.com/office/drawing/2014/main" val="3559718669"/>
                    </a:ext>
                  </a:extLst>
                </a:gridCol>
                <a:gridCol w="411480">
                  <a:extLst>
                    <a:ext uri="{9D8B030D-6E8A-4147-A177-3AD203B41FA5}">
                      <a16:colId xmlns:a16="http://schemas.microsoft.com/office/drawing/2014/main" val="3990667767"/>
                    </a:ext>
                  </a:extLst>
                </a:gridCol>
                <a:gridCol w="411480">
                  <a:extLst>
                    <a:ext uri="{9D8B030D-6E8A-4147-A177-3AD203B41FA5}">
                      <a16:colId xmlns:a16="http://schemas.microsoft.com/office/drawing/2014/main" val="1737578129"/>
                    </a:ext>
                  </a:extLst>
                </a:gridCol>
                <a:gridCol w="411480">
                  <a:extLst>
                    <a:ext uri="{9D8B030D-6E8A-4147-A177-3AD203B41FA5}">
                      <a16:colId xmlns:a16="http://schemas.microsoft.com/office/drawing/2014/main" val="27621292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(inkl.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extLst>
                  <a:ext uri="{0D108BD9-81ED-4DB2-BD59-A6C34878D82A}">
                    <a16:rowId xmlns:a16="http://schemas.microsoft.com/office/drawing/2014/main" val="21208082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BR24 - 2021-11-13 19:51:04</a:t>
                      </a:r>
                      <a:r>
                        <a:rPr kumimoji="0" lang="de-DE" sz="1000" b="0" i="0" u="none" strike="noStrike" kern="1200" cap="none" spc="0" normalizeH="0" baseline="0" noProof="0">
                          <a:ln>
                            <a:noFill/>
                          </a:ln>
                          <a:solidFill>
                            <a:prstClr val="black"/>
                          </a:solidFill>
                          <a:effectLst/>
                          <a:uLnTx/>
                          <a:uFillTx/>
                          <a:latin typeface="+mn-lt"/>
                          <a:ea typeface="+mn-ea"/>
                          <a:cs typeface="+mn-cs"/>
                        </a:rPr>
                        <a:t>
 In der dunklen Jahreszeit müssen Autofahrer besonders vorsichtig unterwegs sein. Hinzu kommen in den kalten Monaten schlechte Straßenverhältnisse oder Wildwechsel. Hier ein paar wichtige Tipps 👇 Heute: Die Nebelschlussleuchte! 💡
https://www.br.de/nachrichten/,SmBG9os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1143504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1143504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215341</a:t>
                      </a:r>
                    </a:p>
                  </a:txBody>
                  <a:tcPr/>
                </a:tc>
                <a:extLst>
                  <a:ext uri="{0D108BD9-81ED-4DB2-BD59-A6C34878D82A}">
                    <a16:rowId xmlns:a16="http://schemas.microsoft.com/office/drawing/2014/main" val="177866157"/>
                  </a:ext>
                </a:extLst>
              </a:tr>
            </a:tbl>
          </a:graphicData>
        </a:graphic>
      </p:graphicFrame>
      <p:sp>
        <p:nvSpPr>
          <p:cNvPr id="4" name="Text Placeholder 3">
            <a:extLst>
              <a:ext uri="{FF2B5EF4-FFF2-40B4-BE49-F238E27FC236}">
                <a16:creationId xmlns:a16="http://schemas.microsoft.com/office/drawing/2014/main" id="{35D468E8-71EC-4A4D-B9F4-02435E686817}"/>
              </a:ext>
            </a:extLst>
          </p:cNvPr>
          <p:cNvSpPr>
            <a:spLocks noGrp="1"/>
          </p:cNvSpPr>
          <p:nvPr>
            <p:ph type="body" sz="quarter" idx="14"/>
          </p:nvPr>
        </p:nvSpPr>
        <p:spPr/>
        <p:txBody>
          <a:bodyPr/>
          <a:lstStyle/>
          <a:p>
            <a:r>
              <a:rPr lang="en-US"/>
              <a:t>01.11.2021 - 30.11.2021</a:t>
            </a:r>
          </a:p>
        </p:txBody>
      </p:sp>
    </p:spTree>
    <p:extLst>
      <p:ext uri="{BB962C8B-B14F-4D97-AF65-F5344CB8AC3E}">
        <p14:creationId xmlns:p14="http://schemas.microsoft.com/office/powerpoint/2010/main" val="42055502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1D658D-865E-4612-8D2A-AB17CF0C69BB}"/>
              </a:ext>
            </a:extLst>
          </p:cNvPr>
          <p:cNvSpPr>
            <a:spLocks noGrp="1"/>
          </p:cNvSpPr>
          <p:nvPr>
            <p:ph type="title"/>
          </p:nvPr>
        </p:nvSpPr>
        <p:spPr/>
        <p:txBody>
          <a:bodyPr/>
          <a:lstStyle/>
          <a:p>
            <a:r>
              <a:rPr lang="de-DE"/>
              <a:t>Facebook facebook: Hitliste nach potenzielle Reichweite | BR24 - 3 of 14</a:t>
            </a:r>
            <a:endParaRPr lang="en-US"/>
          </a:p>
        </p:txBody>
      </p:sp>
      <p:graphicFrame>
        <p:nvGraphicFramePr>
          <p:cNvPr id="5" name="Table Placeholder 4">
            <a:extLst>
              <a:ext uri="{FF2B5EF4-FFF2-40B4-BE49-F238E27FC236}">
                <a16:creationId xmlns:a16="http://schemas.microsoft.com/office/drawing/2014/main" id="{C925B0D7-765D-4D3D-B43D-21636F5E37FE}"/>
              </a:ext>
            </a:extLst>
          </p:cNvPr>
          <p:cNvGraphicFramePr>
            <a:graphicFrameLocks noGrp="1"/>
          </p:cNvGraphicFramePr>
          <p:nvPr>
            <p:ph type="tbl" sz="quarter" idx="13"/>
            <p:extLst>
              <p:ext uri="{D42A27DB-BD31-4B8C-83A1-F6EECF244321}">
                <p14:modId xmlns:p14="http://schemas.microsoft.com/office/powerpoint/2010/main" val="8733418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10">
                  <a:extLst>
                    <a:ext uri="{9D8B030D-6E8A-4147-A177-3AD203B41FA5}">
                      <a16:colId xmlns:a16="http://schemas.microsoft.com/office/drawing/2014/main" val="1211017424"/>
                    </a:ext>
                  </a:extLst>
                </a:gridCol>
                <a:gridCol w="411480">
                  <a:extLst>
                    <a:ext uri="{9D8B030D-6E8A-4147-A177-3AD203B41FA5}">
                      <a16:colId xmlns:a16="http://schemas.microsoft.com/office/drawing/2014/main" val="838827247"/>
                    </a:ext>
                  </a:extLst>
                </a:gridCol>
                <a:gridCol w="411480">
                  <a:extLst>
                    <a:ext uri="{9D8B030D-6E8A-4147-A177-3AD203B41FA5}">
                      <a16:colId xmlns:a16="http://schemas.microsoft.com/office/drawing/2014/main" val="3855226374"/>
                    </a:ext>
                  </a:extLst>
                </a:gridCol>
                <a:gridCol w="411480">
                  <a:extLst>
                    <a:ext uri="{9D8B030D-6E8A-4147-A177-3AD203B41FA5}">
                      <a16:colId xmlns:a16="http://schemas.microsoft.com/office/drawing/2014/main" val="2596135432"/>
                    </a:ext>
                  </a:extLst>
                </a:gridCol>
                <a:gridCol w="411480">
                  <a:extLst>
                    <a:ext uri="{9D8B030D-6E8A-4147-A177-3AD203B41FA5}">
                      <a16:colId xmlns:a16="http://schemas.microsoft.com/office/drawing/2014/main" val="3398043037"/>
                    </a:ext>
                  </a:extLst>
                </a:gridCol>
                <a:gridCol w="411480">
                  <a:extLst>
                    <a:ext uri="{9D8B030D-6E8A-4147-A177-3AD203B41FA5}">
                      <a16:colId xmlns:a16="http://schemas.microsoft.com/office/drawing/2014/main" val="3815204572"/>
                    </a:ext>
                  </a:extLst>
                </a:gridCol>
                <a:gridCol w="411480">
                  <a:extLst>
                    <a:ext uri="{9D8B030D-6E8A-4147-A177-3AD203B41FA5}">
                      <a16:colId xmlns:a16="http://schemas.microsoft.com/office/drawing/2014/main" val="362497741"/>
                    </a:ext>
                  </a:extLst>
                </a:gridCol>
                <a:gridCol w="411480">
                  <a:extLst>
                    <a:ext uri="{9D8B030D-6E8A-4147-A177-3AD203B41FA5}">
                      <a16:colId xmlns:a16="http://schemas.microsoft.com/office/drawing/2014/main" val="275820907"/>
                    </a:ext>
                  </a:extLst>
                </a:gridCol>
                <a:gridCol w="411480">
                  <a:extLst>
                    <a:ext uri="{9D8B030D-6E8A-4147-A177-3AD203B41FA5}">
                      <a16:colId xmlns:a16="http://schemas.microsoft.com/office/drawing/2014/main" val="1435656377"/>
                    </a:ext>
                  </a:extLst>
                </a:gridCol>
                <a:gridCol w="411480">
                  <a:extLst>
                    <a:ext uri="{9D8B030D-6E8A-4147-A177-3AD203B41FA5}">
                      <a16:colId xmlns:a16="http://schemas.microsoft.com/office/drawing/2014/main" val="918368749"/>
                    </a:ext>
                  </a:extLst>
                </a:gridCol>
                <a:gridCol w="411480">
                  <a:extLst>
                    <a:ext uri="{9D8B030D-6E8A-4147-A177-3AD203B41FA5}">
                      <a16:colId xmlns:a16="http://schemas.microsoft.com/office/drawing/2014/main" val="4069512614"/>
                    </a:ext>
                  </a:extLst>
                </a:gridCol>
                <a:gridCol w="411480">
                  <a:extLst>
                    <a:ext uri="{9D8B030D-6E8A-4147-A177-3AD203B41FA5}">
                      <a16:colId xmlns:a16="http://schemas.microsoft.com/office/drawing/2014/main" val="1170529754"/>
                    </a:ext>
                  </a:extLst>
                </a:gridCol>
                <a:gridCol w="411480">
                  <a:extLst>
                    <a:ext uri="{9D8B030D-6E8A-4147-A177-3AD203B41FA5}">
                      <a16:colId xmlns:a16="http://schemas.microsoft.com/office/drawing/2014/main" val="555725110"/>
                    </a:ext>
                  </a:extLst>
                </a:gridCol>
                <a:gridCol w="411480">
                  <a:extLst>
                    <a:ext uri="{9D8B030D-6E8A-4147-A177-3AD203B41FA5}">
                      <a16:colId xmlns:a16="http://schemas.microsoft.com/office/drawing/2014/main" val="15658865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(inkl.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extLst>
                  <a:ext uri="{0D108BD9-81ED-4DB2-BD59-A6C34878D82A}">
                    <a16:rowId xmlns:a16="http://schemas.microsoft.com/office/drawing/2014/main" val="2604977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BR24 - 2021-11-13 11:02:55</a:t>
                      </a:r>
                      <a:r>
                        <a:rPr kumimoji="0" lang="de-DE" sz="1000" b="0" i="0" u="none" strike="noStrike" kern="1200" cap="none" spc="0" normalizeH="0" baseline="0" noProof="0">
                          <a:ln>
                            <a:noFill/>
                          </a:ln>
                          <a:solidFill>
                            <a:prstClr val="black"/>
                          </a:solidFill>
                          <a:effectLst/>
                          <a:uLnTx/>
                          <a:uFillTx/>
                          <a:latin typeface="+mn-lt"/>
                          <a:ea typeface="+mn-ea"/>
                          <a:cs typeface="+mn-cs"/>
                        </a:rPr>
                        <a:t>
 Der scharfe Meerrettich hat es in sich. Seine ätherischen Öle unterstützen die Abwehrkräfte und helfen bei vielen Leiden. Leiden müssen allerdings auch diejenigen, die in der Kren-Produktion tätig sind. #BR24Zeitreise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941932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941932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329469</a:t>
                      </a:r>
                    </a:p>
                  </a:txBody>
                  <a:tcPr/>
                </a:tc>
                <a:extLst>
                  <a:ext uri="{0D108BD9-81ED-4DB2-BD59-A6C34878D82A}">
                    <a16:rowId xmlns:a16="http://schemas.microsoft.com/office/drawing/2014/main" val="2617930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BR24 - 2021-11-24 06:36:20</a:t>
                      </a:r>
                      <a:r>
                        <a:rPr kumimoji="0" lang="de-DE" sz="1000" b="0" i="0" u="none" strike="noStrike" kern="1200" cap="none" spc="0" normalizeH="0" baseline="0" noProof="0">
                          <a:ln>
                            <a:noFill/>
                          </a:ln>
                          <a:solidFill>
                            <a:prstClr val="black"/>
                          </a:solidFill>
                          <a:effectLst/>
                          <a:uLnTx/>
                          <a:uFillTx/>
                          <a:latin typeface="+mn-lt"/>
                          <a:ea typeface="+mn-ea"/>
                          <a:cs typeface="+mn-cs"/>
                        </a:rPr>
                        <a:t>
 Corona: Das gilt jetzt in Bayern. 
Alle Infos ➜ www.br.de/nachrichten/,SpDIVyv</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821882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836936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208561</a:t>
                      </a:r>
                    </a:p>
                  </a:txBody>
                  <a:tcPr/>
                </a:tc>
                <a:extLst>
                  <a:ext uri="{0D108BD9-81ED-4DB2-BD59-A6C34878D82A}">
                    <a16:rowId xmlns:a16="http://schemas.microsoft.com/office/drawing/2014/main" val="3662385938"/>
                  </a:ext>
                </a:extLst>
              </a:tr>
            </a:tbl>
          </a:graphicData>
        </a:graphic>
      </p:graphicFrame>
      <p:sp>
        <p:nvSpPr>
          <p:cNvPr id="4" name="Text Placeholder 3">
            <a:extLst>
              <a:ext uri="{FF2B5EF4-FFF2-40B4-BE49-F238E27FC236}">
                <a16:creationId xmlns:a16="http://schemas.microsoft.com/office/drawing/2014/main" id="{8B03855A-48D8-4A97-8F1D-49C6CDDF3181}"/>
              </a:ext>
            </a:extLst>
          </p:cNvPr>
          <p:cNvSpPr>
            <a:spLocks noGrp="1"/>
          </p:cNvSpPr>
          <p:nvPr>
            <p:ph type="body" sz="quarter" idx="14"/>
          </p:nvPr>
        </p:nvSpPr>
        <p:spPr/>
        <p:txBody>
          <a:bodyPr/>
          <a:lstStyle/>
          <a:p>
            <a:r>
              <a:rPr lang="en-US"/>
              <a:t>01.11.2021 - 30.11.2021</a:t>
            </a:r>
          </a:p>
        </p:txBody>
      </p:sp>
    </p:spTree>
    <p:extLst>
      <p:ext uri="{BB962C8B-B14F-4D97-AF65-F5344CB8AC3E}">
        <p14:creationId xmlns:p14="http://schemas.microsoft.com/office/powerpoint/2010/main" val="7404617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4D0514-ECF2-4811-B1D1-BA52951E00E7}"/>
              </a:ext>
            </a:extLst>
          </p:cNvPr>
          <p:cNvSpPr>
            <a:spLocks noGrp="1"/>
          </p:cNvSpPr>
          <p:nvPr>
            <p:ph type="title"/>
          </p:nvPr>
        </p:nvSpPr>
        <p:spPr/>
        <p:txBody>
          <a:bodyPr/>
          <a:lstStyle/>
          <a:p>
            <a:r>
              <a:rPr lang="de-DE"/>
              <a:t>Facebook facebook: Hitliste nach potenzielle Reichweite | BR24 - 4 of 14</a:t>
            </a:r>
            <a:endParaRPr lang="en-US"/>
          </a:p>
        </p:txBody>
      </p:sp>
      <p:graphicFrame>
        <p:nvGraphicFramePr>
          <p:cNvPr id="5" name="Table Placeholder 4">
            <a:extLst>
              <a:ext uri="{FF2B5EF4-FFF2-40B4-BE49-F238E27FC236}">
                <a16:creationId xmlns:a16="http://schemas.microsoft.com/office/drawing/2014/main" id="{E7D76574-9224-45DD-90CB-5EF263CDB80A}"/>
              </a:ext>
            </a:extLst>
          </p:cNvPr>
          <p:cNvGraphicFramePr>
            <a:graphicFrameLocks noGrp="1"/>
          </p:cNvGraphicFramePr>
          <p:nvPr>
            <p:ph type="tbl" sz="quarter" idx="13"/>
            <p:extLst>
              <p:ext uri="{D42A27DB-BD31-4B8C-83A1-F6EECF244321}">
                <p14:modId xmlns:p14="http://schemas.microsoft.com/office/powerpoint/2010/main" val="10199438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10">
                  <a:extLst>
                    <a:ext uri="{9D8B030D-6E8A-4147-A177-3AD203B41FA5}">
                      <a16:colId xmlns:a16="http://schemas.microsoft.com/office/drawing/2014/main" val="4284538804"/>
                    </a:ext>
                  </a:extLst>
                </a:gridCol>
                <a:gridCol w="411480">
                  <a:extLst>
                    <a:ext uri="{9D8B030D-6E8A-4147-A177-3AD203B41FA5}">
                      <a16:colId xmlns:a16="http://schemas.microsoft.com/office/drawing/2014/main" val="2108202660"/>
                    </a:ext>
                  </a:extLst>
                </a:gridCol>
                <a:gridCol w="411480">
                  <a:extLst>
                    <a:ext uri="{9D8B030D-6E8A-4147-A177-3AD203B41FA5}">
                      <a16:colId xmlns:a16="http://schemas.microsoft.com/office/drawing/2014/main" val="2077527038"/>
                    </a:ext>
                  </a:extLst>
                </a:gridCol>
                <a:gridCol w="411480">
                  <a:extLst>
                    <a:ext uri="{9D8B030D-6E8A-4147-A177-3AD203B41FA5}">
                      <a16:colId xmlns:a16="http://schemas.microsoft.com/office/drawing/2014/main" val="3049814406"/>
                    </a:ext>
                  </a:extLst>
                </a:gridCol>
                <a:gridCol w="411480">
                  <a:extLst>
                    <a:ext uri="{9D8B030D-6E8A-4147-A177-3AD203B41FA5}">
                      <a16:colId xmlns:a16="http://schemas.microsoft.com/office/drawing/2014/main" val="2503572715"/>
                    </a:ext>
                  </a:extLst>
                </a:gridCol>
                <a:gridCol w="411480">
                  <a:extLst>
                    <a:ext uri="{9D8B030D-6E8A-4147-A177-3AD203B41FA5}">
                      <a16:colId xmlns:a16="http://schemas.microsoft.com/office/drawing/2014/main" val="2226643286"/>
                    </a:ext>
                  </a:extLst>
                </a:gridCol>
                <a:gridCol w="411480">
                  <a:extLst>
                    <a:ext uri="{9D8B030D-6E8A-4147-A177-3AD203B41FA5}">
                      <a16:colId xmlns:a16="http://schemas.microsoft.com/office/drawing/2014/main" val="1223408281"/>
                    </a:ext>
                  </a:extLst>
                </a:gridCol>
                <a:gridCol w="411480">
                  <a:extLst>
                    <a:ext uri="{9D8B030D-6E8A-4147-A177-3AD203B41FA5}">
                      <a16:colId xmlns:a16="http://schemas.microsoft.com/office/drawing/2014/main" val="168652660"/>
                    </a:ext>
                  </a:extLst>
                </a:gridCol>
                <a:gridCol w="411480">
                  <a:extLst>
                    <a:ext uri="{9D8B030D-6E8A-4147-A177-3AD203B41FA5}">
                      <a16:colId xmlns:a16="http://schemas.microsoft.com/office/drawing/2014/main" val="3246421668"/>
                    </a:ext>
                  </a:extLst>
                </a:gridCol>
                <a:gridCol w="411480">
                  <a:extLst>
                    <a:ext uri="{9D8B030D-6E8A-4147-A177-3AD203B41FA5}">
                      <a16:colId xmlns:a16="http://schemas.microsoft.com/office/drawing/2014/main" val="4000072019"/>
                    </a:ext>
                  </a:extLst>
                </a:gridCol>
                <a:gridCol w="411480">
                  <a:extLst>
                    <a:ext uri="{9D8B030D-6E8A-4147-A177-3AD203B41FA5}">
                      <a16:colId xmlns:a16="http://schemas.microsoft.com/office/drawing/2014/main" val="3166635557"/>
                    </a:ext>
                  </a:extLst>
                </a:gridCol>
                <a:gridCol w="411480">
                  <a:extLst>
                    <a:ext uri="{9D8B030D-6E8A-4147-A177-3AD203B41FA5}">
                      <a16:colId xmlns:a16="http://schemas.microsoft.com/office/drawing/2014/main" val="2849986888"/>
                    </a:ext>
                  </a:extLst>
                </a:gridCol>
                <a:gridCol w="411480">
                  <a:extLst>
                    <a:ext uri="{9D8B030D-6E8A-4147-A177-3AD203B41FA5}">
                      <a16:colId xmlns:a16="http://schemas.microsoft.com/office/drawing/2014/main" val="2561419776"/>
                    </a:ext>
                  </a:extLst>
                </a:gridCol>
                <a:gridCol w="411480">
                  <a:extLst>
                    <a:ext uri="{9D8B030D-6E8A-4147-A177-3AD203B41FA5}">
                      <a16:colId xmlns:a16="http://schemas.microsoft.com/office/drawing/2014/main" val="21852476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(inkl.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extLst>
                  <a:ext uri="{0D108BD9-81ED-4DB2-BD59-A6C34878D82A}">
                    <a16:rowId xmlns:a16="http://schemas.microsoft.com/office/drawing/2014/main" val="4734975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BR24 - 2021-11-06 07:13:45</a:t>
                      </a:r>
                      <a:r>
                        <a:rPr kumimoji="0" lang="de-DE" sz="1000" b="0" i="0" u="none" strike="noStrike" kern="1200" cap="none" spc="0" normalizeH="0" baseline="0" noProof="0">
                          <a:ln>
                            <a:noFill/>
                          </a:ln>
                          <a:solidFill>
                            <a:prstClr val="black"/>
                          </a:solidFill>
                          <a:effectLst/>
                          <a:uLnTx/>
                          <a:uFillTx/>
                          <a:latin typeface="+mn-lt"/>
                          <a:ea typeface="+mn-ea"/>
                          <a:cs typeface="+mn-cs"/>
                        </a:rPr>
                        <a:t>
 Damit Milch fließt, müssen Kälber geboren werden, und zwar mehr, als zur Nachzucht gebraucht werden. Landwirte verkaufen die Tiere daher möglichst schnell. Nicht so auf diesem Hof: Hier dürfen Kälber dort groß werden, wo sie  geboren sind. 👇
https://www.br.de/nachrichten/,SmefPls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814708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821083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141205</a:t>
                      </a:r>
                    </a:p>
                  </a:txBody>
                  <a:tcPr/>
                </a:tc>
                <a:extLst>
                  <a:ext uri="{0D108BD9-81ED-4DB2-BD59-A6C34878D82A}">
                    <a16:rowId xmlns:a16="http://schemas.microsoft.com/office/drawing/2014/main" val="3812074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BR24 - 2021-11-01 14:41:07</a:t>
                      </a:r>
                      <a:r>
                        <a:rPr kumimoji="0" lang="de-DE" sz="1000" b="0" i="0" u="none" strike="noStrike" kern="1200" cap="none" spc="0" normalizeH="0" baseline="0" noProof="0">
                          <a:ln>
                            <a:noFill/>
                          </a:ln>
                          <a:solidFill>
                            <a:prstClr val="black"/>
                          </a:solidFill>
                          <a:effectLst/>
                          <a:uLnTx/>
                          <a:uFillTx/>
                          <a:latin typeface="+mn-lt"/>
                          <a:ea typeface="+mn-ea"/>
                          <a:cs typeface="+mn-cs"/>
                        </a:rPr>
                        <a:t>
 Immer mehr Deutsche "tanken" elektrisch: Doch was es kostet, ist meist nicht ersichtlich. #EAuto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792091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792091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44872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168103</a:t>
                      </a:r>
                    </a:p>
                  </a:txBody>
                  <a:tcPr/>
                </a:tc>
                <a:extLst>
                  <a:ext uri="{0D108BD9-81ED-4DB2-BD59-A6C34878D82A}">
                    <a16:rowId xmlns:a16="http://schemas.microsoft.com/office/drawing/2014/main" val="3514499942"/>
                  </a:ext>
                </a:extLst>
              </a:tr>
            </a:tbl>
          </a:graphicData>
        </a:graphic>
      </p:graphicFrame>
      <p:sp>
        <p:nvSpPr>
          <p:cNvPr id="4" name="Text Placeholder 3">
            <a:extLst>
              <a:ext uri="{FF2B5EF4-FFF2-40B4-BE49-F238E27FC236}">
                <a16:creationId xmlns:a16="http://schemas.microsoft.com/office/drawing/2014/main" id="{3DBACB37-1CDE-4D9C-9065-F3231553F187}"/>
              </a:ext>
            </a:extLst>
          </p:cNvPr>
          <p:cNvSpPr>
            <a:spLocks noGrp="1"/>
          </p:cNvSpPr>
          <p:nvPr>
            <p:ph type="body" sz="quarter" idx="14"/>
          </p:nvPr>
        </p:nvSpPr>
        <p:spPr/>
        <p:txBody>
          <a:bodyPr/>
          <a:lstStyle/>
          <a:p>
            <a:r>
              <a:rPr lang="en-US"/>
              <a:t>01.11.2021 - 30.11.2021</a:t>
            </a:r>
          </a:p>
        </p:txBody>
      </p:sp>
    </p:spTree>
    <p:extLst>
      <p:ext uri="{BB962C8B-B14F-4D97-AF65-F5344CB8AC3E}">
        <p14:creationId xmlns:p14="http://schemas.microsoft.com/office/powerpoint/2010/main" val="30858755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E4ECB8-068D-4157-8E4C-DBD111548DA5}"/>
              </a:ext>
            </a:extLst>
          </p:cNvPr>
          <p:cNvSpPr>
            <a:spLocks noGrp="1"/>
          </p:cNvSpPr>
          <p:nvPr>
            <p:ph type="title"/>
          </p:nvPr>
        </p:nvSpPr>
        <p:spPr/>
        <p:txBody>
          <a:bodyPr/>
          <a:lstStyle/>
          <a:p>
            <a:r>
              <a:rPr lang="de-DE"/>
              <a:t>Facebook facebook: Hitliste nach potenzielle Reichweite | BR24 - 5 of 14</a:t>
            </a:r>
            <a:endParaRPr lang="en-US"/>
          </a:p>
        </p:txBody>
      </p:sp>
      <p:graphicFrame>
        <p:nvGraphicFramePr>
          <p:cNvPr id="5" name="Table Placeholder 4">
            <a:extLst>
              <a:ext uri="{FF2B5EF4-FFF2-40B4-BE49-F238E27FC236}">
                <a16:creationId xmlns:a16="http://schemas.microsoft.com/office/drawing/2014/main" id="{EE5D45DA-96AA-4081-B23F-684B71B578E6}"/>
              </a:ext>
            </a:extLst>
          </p:cNvPr>
          <p:cNvGraphicFramePr>
            <a:graphicFrameLocks noGrp="1"/>
          </p:cNvGraphicFramePr>
          <p:nvPr>
            <p:ph type="tbl" sz="quarter" idx="13"/>
            <p:extLst>
              <p:ext uri="{D42A27DB-BD31-4B8C-83A1-F6EECF244321}">
                <p14:modId xmlns:p14="http://schemas.microsoft.com/office/powerpoint/2010/main" val="28267181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10">
                  <a:extLst>
                    <a:ext uri="{9D8B030D-6E8A-4147-A177-3AD203B41FA5}">
                      <a16:colId xmlns:a16="http://schemas.microsoft.com/office/drawing/2014/main" val="2291767030"/>
                    </a:ext>
                  </a:extLst>
                </a:gridCol>
                <a:gridCol w="411480">
                  <a:extLst>
                    <a:ext uri="{9D8B030D-6E8A-4147-A177-3AD203B41FA5}">
                      <a16:colId xmlns:a16="http://schemas.microsoft.com/office/drawing/2014/main" val="3146536940"/>
                    </a:ext>
                  </a:extLst>
                </a:gridCol>
                <a:gridCol w="411480">
                  <a:extLst>
                    <a:ext uri="{9D8B030D-6E8A-4147-A177-3AD203B41FA5}">
                      <a16:colId xmlns:a16="http://schemas.microsoft.com/office/drawing/2014/main" val="413668232"/>
                    </a:ext>
                  </a:extLst>
                </a:gridCol>
                <a:gridCol w="411480">
                  <a:extLst>
                    <a:ext uri="{9D8B030D-6E8A-4147-A177-3AD203B41FA5}">
                      <a16:colId xmlns:a16="http://schemas.microsoft.com/office/drawing/2014/main" val="381671728"/>
                    </a:ext>
                  </a:extLst>
                </a:gridCol>
                <a:gridCol w="411480">
                  <a:extLst>
                    <a:ext uri="{9D8B030D-6E8A-4147-A177-3AD203B41FA5}">
                      <a16:colId xmlns:a16="http://schemas.microsoft.com/office/drawing/2014/main" val="2478850771"/>
                    </a:ext>
                  </a:extLst>
                </a:gridCol>
                <a:gridCol w="411480">
                  <a:extLst>
                    <a:ext uri="{9D8B030D-6E8A-4147-A177-3AD203B41FA5}">
                      <a16:colId xmlns:a16="http://schemas.microsoft.com/office/drawing/2014/main" val="1755405818"/>
                    </a:ext>
                  </a:extLst>
                </a:gridCol>
                <a:gridCol w="411480">
                  <a:extLst>
                    <a:ext uri="{9D8B030D-6E8A-4147-A177-3AD203B41FA5}">
                      <a16:colId xmlns:a16="http://schemas.microsoft.com/office/drawing/2014/main" val="3053430430"/>
                    </a:ext>
                  </a:extLst>
                </a:gridCol>
                <a:gridCol w="411480">
                  <a:extLst>
                    <a:ext uri="{9D8B030D-6E8A-4147-A177-3AD203B41FA5}">
                      <a16:colId xmlns:a16="http://schemas.microsoft.com/office/drawing/2014/main" val="2062227011"/>
                    </a:ext>
                  </a:extLst>
                </a:gridCol>
                <a:gridCol w="411480">
                  <a:extLst>
                    <a:ext uri="{9D8B030D-6E8A-4147-A177-3AD203B41FA5}">
                      <a16:colId xmlns:a16="http://schemas.microsoft.com/office/drawing/2014/main" val="3291343149"/>
                    </a:ext>
                  </a:extLst>
                </a:gridCol>
                <a:gridCol w="411480">
                  <a:extLst>
                    <a:ext uri="{9D8B030D-6E8A-4147-A177-3AD203B41FA5}">
                      <a16:colId xmlns:a16="http://schemas.microsoft.com/office/drawing/2014/main" val="3856126142"/>
                    </a:ext>
                  </a:extLst>
                </a:gridCol>
                <a:gridCol w="411480">
                  <a:extLst>
                    <a:ext uri="{9D8B030D-6E8A-4147-A177-3AD203B41FA5}">
                      <a16:colId xmlns:a16="http://schemas.microsoft.com/office/drawing/2014/main" val="590021885"/>
                    </a:ext>
                  </a:extLst>
                </a:gridCol>
                <a:gridCol w="411480">
                  <a:extLst>
                    <a:ext uri="{9D8B030D-6E8A-4147-A177-3AD203B41FA5}">
                      <a16:colId xmlns:a16="http://schemas.microsoft.com/office/drawing/2014/main" val="3262417508"/>
                    </a:ext>
                  </a:extLst>
                </a:gridCol>
                <a:gridCol w="411480">
                  <a:extLst>
                    <a:ext uri="{9D8B030D-6E8A-4147-A177-3AD203B41FA5}">
                      <a16:colId xmlns:a16="http://schemas.microsoft.com/office/drawing/2014/main" val="33867306"/>
                    </a:ext>
                  </a:extLst>
                </a:gridCol>
                <a:gridCol w="411480">
                  <a:extLst>
                    <a:ext uri="{9D8B030D-6E8A-4147-A177-3AD203B41FA5}">
                      <a16:colId xmlns:a16="http://schemas.microsoft.com/office/drawing/2014/main" val="7685631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(inkl.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extLst>
                  <a:ext uri="{0D108BD9-81ED-4DB2-BD59-A6C34878D82A}">
                    <a16:rowId xmlns:a16="http://schemas.microsoft.com/office/drawing/2014/main" val="274065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BR24 - 2021-11-14 21:33:03</a:t>
                      </a:r>
                      <a:r>
                        <a:rPr kumimoji="0" lang="de-DE" sz="1000" b="0" i="0" u="none" strike="noStrike" kern="1200" cap="none" spc="0" normalizeH="0" baseline="0" noProof="0">
                          <a:ln>
                            <a:noFill/>
                          </a:ln>
                          <a:solidFill>
                            <a:prstClr val="black"/>
                          </a:solidFill>
                          <a:effectLst/>
                          <a:uLnTx/>
                          <a:uFillTx/>
                          <a:latin typeface="+mn-lt"/>
                          <a:ea typeface="+mn-ea"/>
                          <a:cs typeface="+mn-cs"/>
                        </a:rPr>
                        <a:t>
 Wenn es brennt, muss es schnell gehen. Bei manchen Feuerwehren kommen die Einsatz-Details aber noch per Fax. Ein Feuerwehrmann aus Schwaben hat sich nun etwas Besonderes einfallen lassen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620560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653165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112030</a:t>
                      </a:r>
                    </a:p>
                  </a:txBody>
                  <a:tcPr/>
                </a:tc>
                <a:extLst>
                  <a:ext uri="{0D108BD9-81ED-4DB2-BD59-A6C34878D82A}">
                    <a16:rowId xmlns:a16="http://schemas.microsoft.com/office/drawing/2014/main" val="1205129586"/>
                  </a:ext>
                </a:extLst>
              </a:tr>
            </a:tbl>
          </a:graphicData>
        </a:graphic>
      </p:graphicFrame>
      <p:sp>
        <p:nvSpPr>
          <p:cNvPr id="4" name="Text Placeholder 3">
            <a:extLst>
              <a:ext uri="{FF2B5EF4-FFF2-40B4-BE49-F238E27FC236}">
                <a16:creationId xmlns:a16="http://schemas.microsoft.com/office/drawing/2014/main" id="{3D2FF3A6-7A92-40C8-A63A-0B2403E2EADC}"/>
              </a:ext>
            </a:extLst>
          </p:cNvPr>
          <p:cNvSpPr>
            <a:spLocks noGrp="1"/>
          </p:cNvSpPr>
          <p:nvPr>
            <p:ph type="body" sz="quarter" idx="14"/>
          </p:nvPr>
        </p:nvSpPr>
        <p:spPr/>
        <p:txBody>
          <a:bodyPr/>
          <a:lstStyle/>
          <a:p>
            <a:r>
              <a:rPr lang="en-US"/>
              <a:t>01.11.2021 - 30.11.2021</a:t>
            </a:r>
          </a:p>
        </p:txBody>
      </p:sp>
    </p:spTree>
    <p:extLst>
      <p:ext uri="{BB962C8B-B14F-4D97-AF65-F5344CB8AC3E}">
        <p14:creationId xmlns:p14="http://schemas.microsoft.com/office/powerpoint/2010/main" val="28436391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7A08E6-A837-477C-83A1-319C1D165E23}"/>
              </a:ext>
            </a:extLst>
          </p:cNvPr>
          <p:cNvSpPr>
            <a:spLocks noGrp="1"/>
          </p:cNvSpPr>
          <p:nvPr>
            <p:ph type="title"/>
          </p:nvPr>
        </p:nvSpPr>
        <p:spPr/>
        <p:txBody>
          <a:bodyPr/>
          <a:lstStyle/>
          <a:p>
            <a:r>
              <a:rPr lang="de-DE"/>
              <a:t>Facebook facebook: Hitliste nach potenzielle Reichweite | BR24 - 6 of 14</a:t>
            </a:r>
            <a:endParaRPr lang="en-US"/>
          </a:p>
        </p:txBody>
      </p:sp>
      <p:graphicFrame>
        <p:nvGraphicFramePr>
          <p:cNvPr id="5" name="Table Placeholder 4">
            <a:extLst>
              <a:ext uri="{FF2B5EF4-FFF2-40B4-BE49-F238E27FC236}">
                <a16:creationId xmlns:a16="http://schemas.microsoft.com/office/drawing/2014/main" id="{A2CB1338-DC80-4024-B868-F3DCBA99D81C}"/>
              </a:ext>
            </a:extLst>
          </p:cNvPr>
          <p:cNvGraphicFramePr>
            <a:graphicFrameLocks noGrp="1"/>
          </p:cNvGraphicFramePr>
          <p:nvPr>
            <p:ph type="tbl" sz="quarter" idx="13"/>
            <p:extLst>
              <p:ext uri="{D42A27DB-BD31-4B8C-83A1-F6EECF244321}">
                <p14:modId xmlns:p14="http://schemas.microsoft.com/office/powerpoint/2010/main" val="31132111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10">
                  <a:extLst>
                    <a:ext uri="{9D8B030D-6E8A-4147-A177-3AD203B41FA5}">
                      <a16:colId xmlns:a16="http://schemas.microsoft.com/office/drawing/2014/main" val="2003313374"/>
                    </a:ext>
                  </a:extLst>
                </a:gridCol>
                <a:gridCol w="411480">
                  <a:extLst>
                    <a:ext uri="{9D8B030D-6E8A-4147-A177-3AD203B41FA5}">
                      <a16:colId xmlns:a16="http://schemas.microsoft.com/office/drawing/2014/main" val="2015010667"/>
                    </a:ext>
                  </a:extLst>
                </a:gridCol>
                <a:gridCol w="411480">
                  <a:extLst>
                    <a:ext uri="{9D8B030D-6E8A-4147-A177-3AD203B41FA5}">
                      <a16:colId xmlns:a16="http://schemas.microsoft.com/office/drawing/2014/main" val="4050794868"/>
                    </a:ext>
                  </a:extLst>
                </a:gridCol>
                <a:gridCol w="411480">
                  <a:extLst>
                    <a:ext uri="{9D8B030D-6E8A-4147-A177-3AD203B41FA5}">
                      <a16:colId xmlns:a16="http://schemas.microsoft.com/office/drawing/2014/main" val="3403222135"/>
                    </a:ext>
                  </a:extLst>
                </a:gridCol>
                <a:gridCol w="411480">
                  <a:extLst>
                    <a:ext uri="{9D8B030D-6E8A-4147-A177-3AD203B41FA5}">
                      <a16:colId xmlns:a16="http://schemas.microsoft.com/office/drawing/2014/main" val="437964154"/>
                    </a:ext>
                  </a:extLst>
                </a:gridCol>
                <a:gridCol w="411480">
                  <a:extLst>
                    <a:ext uri="{9D8B030D-6E8A-4147-A177-3AD203B41FA5}">
                      <a16:colId xmlns:a16="http://schemas.microsoft.com/office/drawing/2014/main" val="929059247"/>
                    </a:ext>
                  </a:extLst>
                </a:gridCol>
                <a:gridCol w="411480">
                  <a:extLst>
                    <a:ext uri="{9D8B030D-6E8A-4147-A177-3AD203B41FA5}">
                      <a16:colId xmlns:a16="http://schemas.microsoft.com/office/drawing/2014/main" val="3301421401"/>
                    </a:ext>
                  </a:extLst>
                </a:gridCol>
                <a:gridCol w="411480">
                  <a:extLst>
                    <a:ext uri="{9D8B030D-6E8A-4147-A177-3AD203B41FA5}">
                      <a16:colId xmlns:a16="http://schemas.microsoft.com/office/drawing/2014/main" val="101689462"/>
                    </a:ext>
                  </a:extLst>
                </a:gridCol>
                <a:gridCol w="411480">
                  <a:extLst>
                    <a:ext uri="{9D8B030D-6E8A-4147-A177-3AD203B41FA5}">
                      <a16:colId xmlns:a16="http://schemas.microsoft.com/office/drawing/2014/main" val="5824001"/>
                    </a:ext>
                  </a:extLst>
                </a:gridCol>
                <a:gridCol w="411480">
                  <a:extLst>
                    <a:ext uri="{9D8B030D-6E8A-4147-A177-3AD203B41FA5}">
                      <a16:colId xmlns:a16="http://schemas.microsoft.com/office/drawing/2014/main" val="4112909937"/>
                    </a:ext>
                  </a:extLst>
                </a:gridCol>
                <a:gridCol w="411480">
                  <a:extLst>
                    <a:ext uri="{9D8B030D-6E8A-4147-A177-3AD203B41FA5}">
                      <a16:colId xmlns:a16="http://schemas.microsoft.com/office/drawing/2014/main" val="518553600"/>
                    </a:ext>
                  </a:extLst>
                </a:gridCol>
                <a:gridCol w="411480">
                  <a:extLst>
                    <a:ext uri="{9D8B030D-6E8A-4147-A177-3AD203B41FA5}">
                      <a16:colId xmlns:a16="http://schemas.microsoft.com/office/drawing/2014/main" val="578478403"/>
                    </a:ext>
                  </a:extLst>
                </a:gridCol>
                <a:gridCol w="411480">
                  <a:extLst>
                    <a:ext uri="{9D8B030D-6E8A-4147-A177-3AD203B41FA5}">
                      <a16:colId xmlns:a16="http://schemas.microsoft.com/office/drawing/2014/main" val="897937128"/>
                    </a:ext>
                  </a:extLst>
                </a:gridCol>
                <a:gridCol w="411480">
                  <a:extLst>
                    <a:ext uri="{9D8B030D-6E8A-4147-A177-3AD203B41FA5}">
                      <a16:colId xmlns:a16="http://schemas.microsoft.com/office/drawing/2014/main" val="11110066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(inkl.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extLst>
                  <a:ext uri="{0D108BD9-81ED-4DB2-BD59-A6C34878D82A}">
                    <a16:rowId xmlns:a16="http://schemas.microsoft.com/office/drawing/2014/main" val="1177823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BR24 - 2021-11-11 12:31:22</a:t>
                      </a:r>
                      <a:r>
                        <a:rPr kumimoji="0" lang="de-DE" sz="1000" b="0" i="0" u="none" strike="noStrike" kern="1200" cap="none" spc="0" normalizeH="0" baseline="0" noProof="0">
                          <a:ln>
                            <a:noFill/>
                          </a:ln>
                          <a:solidFill>
                            <a:prstClr val="black"/>
                          </a:solidFill>
                          <a:effectLst/>
                          <a:uLnTx/>
                          <a:uFillTx/>
                          <a:latin typeface="+mn-lt"/>
                          <a:ea typeface="+mn-ea"/>
                          <a:cs typeface="+mn-cs"/>
                        </a:rPr>
                        <a:t>
 🏥🗣️ "Eigentlich können wir alle nicht mehr. Aber wir müssen. Da draußen wird gefeiert, getanzt, gelacht [...] und an uns denkt keiner. Bitte lasst euch impfen. Bitte, bitte, bitte." Verena Englmeier, Intensivpflegerin an der Klinik Bogen.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614392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675321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197420</a:t>
                      </a:r>
                    </a:p>
                  </a:txBody>
                  <a:tcPr/>
                </a:tc>
                <a:extLst>
                  <a:ext uri="{0D108BD9-81ED-4DB2-BD59-A6C34878D82A}">
                    <a16:rowId xmlns:a16="http://schemas.microsoft.com/office/drawing/2014/main" val="32911533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BR24 - 2021-11-12 07:03:22</a:t>
                      </a:r>
                      <a:r>
                        <a:rPr kumimoji="0" lang="de-DE" sz="1000" b="0" i="0" u="none" strike="noStrike" kern="1200" cap="none" spc="0" normalizeH="0" baseline="0" noProof="0">
                          <a:ln>
                            <a:noFill/>
                          </a:ln>
                          <a:solidFill>
                            <a:prstClr val="black"/>
                          </a:solidFill>
                          <a:effectLst/>
                          <a:uLnTx/>
                          <a:uFillTx/>
                          <a:latin typeface="+mn-lt"/>
                          <a:ea typeface="+mn-ea"/>
                          <a:cs typeface="+mn-cs"/>
                        </a:rPr>
                        <a:t>
 Kühe brauchen Abwechslung – und sie bewegen sich gerne, sagt Markus Holzmann. Er muss es wissen: Er ist der "Kuhflüsterer". Und die Tiere lieben ihn.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604719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607540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130615</a:t>
                      </a:r>
                    </a:p>
                  </a:txBody>
                  <a:tcPr/>
                </a:tc>
                <a:extLst>
                  <a:ext uri="{0D108BD9-81ED-4DB2-BD59-A6C34878D82A}">
                    <a16:rowId xmlns:a16="http://schemas.microsoft.com/office/drawing/2014/main" val="3214960963"/>
                  </a:ext>
                </a:extLst>
              </a:tr>
            </a:tbl>
          </a:graphicData>
        </a:graphic>
      </p:graphicFrame>
      <p:sp>
        <p:nvSpPr>
          <p:cNvPr id="4" name="Text Placeholder 3">
            <a:extLst>
              <a:ext uri="{FF2B5EF4-FFF2-40B4-BE49-F238E27FC236}">
                <a16:creationId xmlns:a16="http://schemas.microsoft.com/office/drawing/2014/main" id="{5EFED372-A3A8-4E1C-9484-7520A12FB82A}"/>
              </a:ext>
            </a:extLst>
          </p:cNvPr>
          <p:cNvSpPr>
            <a:spLocks noGrp="1"/>
          </p:cNvSpPr>
          <p:nvPr>
            <p:ph type="body" sz="quarter" idx="14"/>
          </p:nvPr>
        </p:nvSpPr>
        <p:spPr/>
        <p:txBody>
          <a:bodyPr/>
          <a:lstStyle/>
          <a:p>
            <a:r>
              <a:rPr lang="en-US"/>
              <a:t>01.11.2021 - 30.11.2021</a:t>
            </a:r>
          </a:p>
        </p:txBody>
      </p:sp>
    </p:spTree>
    <p:extLst>
      <p:ext uri="{BB962C8B-B14F-4D97-AF65-F5344CB8AC3E}">
        <p14:creationId xmlns:p14="http://schemas.microsoft.com/office/powerpoint/2010/main" val="27855457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BE306F-1E2D-4D4E-8571-429A6D3C3298}"/>
              </a:ext>
            </a:extLst>
          </p:cNvPr>
          <p:cNvSpPr>
            <a:spLocks noGrp="1"/>
          </p:cNvSpPr>
          <p:nvPr>
            <p:ph type="title"/>
          </p:nvPr>
        </p:nvSpPr>
        <p:spPr/>
        <p:txBody>
          <a:bodyPr/>
          <a:lstStyle/>
          <a:p>
            <a:r>
              <a:rPr lang="de-DE"/>
              <a:t>Facebook facebook: Hitliste nach potenzielle Reichweite | BR24 - 7 of 14</a:t>
            </a:r>
            <a:endParaRPr lang="en-US"/>
          </a:p>
        </p:txBody>
      </p:sp>
      <p:graphicFrame>
        <p:nvGraphicFramePr>
          <p:cNvPr id="5" name="Table Placeholder 4">
            <a:extLst>
              <a:ext uri="{FF2B5EF4-FFF2-40B4-BE49-F238E27FC236}">
                <a16:creationId xmlns:a16="http://schemas.microsoft.com/office/drawing/2014/main" id="{8C236B8B-5193-4D58-8573-D175FFD77631}"/>
              </a:ext>
            </a:extLst>
          </p:cNvPr>
          <p:cNvGraphicFramePr>
            <a:graphicFrameLocks noGrp="1"/>
          </p:cNvGraphicFramePr>
          <p:nvPr>
            <p:ph type="tbl" sz="quarter" idx="13"/>
            <p:extLst>
              <p:ext uri="{D42A27DB-BD31-4B8C-83A1-F6EECF244321}">
                <p14:modId xmlns:p14="http://schemas.microsoft.com/office/powerpoint/2010/main" val="25342050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10">
                  <a:extLst>
                    <a:ext uri="{9D8B030D-6E8A-4147-A177-3AD203B41FA5}">
                      <a16:colId xmlns:a16="http://schemas.microsoft.com/office/drawing/2014/main" val="3114174122"/>
                    </a:ext>
                  </a:extLst>
                </a:gridCol>
                <a:gridCol w="411480">
                  <a:extLst>
                    <a:ext uri="{9D8B030D-6E8A-4147-A177-3AD203B41FA5}">
                      <a16:colId xmlns:a16="http://schemas.microsoft.com/office/drawing/2014/main" val="2845329265"/>
                    </a:ext>
                  </a:extLst>
                </a:gridCol>
                <a:gridCol w="411480">
                  <a:extLst>
                    <a:ext uri="{9D8B030D-6E8A-4147-A177-3AD203B41FA5}">
                      <a16:colId xmlns:a16="http://schemas.microsoft.com/office/drawing/2014/main" val="1603552450"/>
                    </a:ext>
                  </a:extLst>
                </a:gridCol>
                <a:gridCol w="411480">
                  <a:extLst>
                    <a:ext uri="{9D8B030D-6E8A-4147-A177-3AD203B41FA5}">
                      <a16:colId xmlns:a16="http://schemas.microsoft.com/office/drawing/2014/main" val="3322762115"/>
                    </a:ext>
                  </a:extLst>
                </a:gridCol>
                <a:gridCol w="411480">
                  <a:extLst>
                    <a:ext uri="{9D8B030D-6E8A-4147-A177-3AD203B41FA5}">
                      <a16:colId xmlns:a16="http://schemas.microsoft.com/office/drawing/2014/main" val="4027018246"/>
                    </a:ext>
                  </a:extLst>
                </a:gridCol>
                <a:gridCol w="411480">
                  <a:extLst>
                    <a:ext uri="{9D8B030D-6E8A-4147-A177-3AD203B41FA5}">
                      <a16:colId xmlns:a16="http://schemas.microsoft.com/office/drawing/2014/main" val="4120391056"/>
                    </a:ext>
                  </a:extLst>
                </a:gridCol>
                <a:gridCol w="411480">
                  <a:extLst>
                    <a:ext uri="{9D8B030D-6E8A-4147-A177-3AD203B41FA5}">
                      <a16:colId xmlns:a16="http://schemas.microsoft.com/office/drawing/2014/main" val="1371660646"/>
                    </a:ext>
                  </a:extLst>
                </a:gridCol>
                <a:gridCol w="411480">
                  <a:extLst>
                    <a:ext uri="{9D8B030D-6E8A-4147-A177-3AD203B41FA5}">
                      <a16:colId xmlns:a16="http://schemas.microsoft.com/office/drawing/2014/main" val="3010819534"/>
                    </a:ext>
                  </a:extLst>
                </a:gridCol>
                <a:gridCol w="411480">
                  <a:extLst>
                    <a:ext uri="{9D8B030D-6E8A-4147-A177-3AD203B41FA5}">
                      <a16:colId xmlns:a16="http://schemas.microsoft.com/office/drawing/2014/main" val="2728563318"/>
                    </a:ext>
                  </a:extLst>
                </a:gridCol>
                <a:gridCol w="411480">
                  <a:extLst>
                    <a:ext uri="{9D8B030D-6E8A-4147-A177-3AD203B41FA5}">
                      <a16:colId xmlns:a16="http://schemas.microsoft.com/office/drawing/2014/main" val="3600028789"/>
                    </a:ext>
                  </a:extLst>
                </a:gridCol>
                <a:gridCol w="411480">
                  <a:extLst>
                    <a:ext uri="{9D8B030D-6E8A-4147-A177-3AD203B41FA5}">
                      <a16:colId xmlns:a16="http://schemas.microsoft.com/office/drawing/2014/main" val="2673760275"/>
                    </a:ext>
                  </a:extLst>
                </a:gridCol>
                <a:gridCol w="411480">
                  <a:extLst>
                    <a:ext uri="{9D8B030D-6E8A-4147-A177-3AD203B41FA5}">
                      <a16:colId xmlns:a16="http://schemas.microsoft.com/office/drawing/2014/main" val="2636690165"/>
                    </a:ext>
                  </a:extLst>
                </a:gridCol>
                <a:gridCol w="411480">
                  <a:extLst>
                    <a:ext uri="{9D8B030D-6E8A-4147-A177-3AD203B41FA5}">
                      <a16:colId xmlns:a16="http://schemas.microsoft.com/office/drawing/2014/main" val="3484346355"/>
                    </a:ext>
                  </a:extLst>
                </a:gridCol>
                <a:gridCol w="411480">
                  <a:extLst>
                    <a:ext uri="{9D8B030D-6E8A-4147-A177-3AD203B41FA5}">
                      <a16:colId xmlns:a16="http://schemas.microsoft.com/office/drawing/2014/main" val="13940813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(inkl.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extLst>
                  <a:ext uri="{0D108BD9-81ED-4DB2-BD59-A6C34878D82A}">
                    <a16:rowId xmlns:a16="http://schemas.microsoft.com/office/drawing/2014/main" val="28967564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BR24 - 2021-11-23 07:42:28</a:t>
                      </a:r>
                      <a:r>
                        <a:rPr kumimoji="0" lang="de-DE" sz="1000" b="0" i="0" u="none" strike="noStrike" kern="1200" cap="none" spc="0" normalizeH="0" baseline="0" noProof="0">
                          <a:ln>
                            <a:noFill/>
                          </a:ln>
                          <a:solidFill>
                            <a:prstClr val="black"/>
                          </a:solidFill>
                          <a:effectLst/>
                          <a:uLnTx/>
                          <a:uFillTx/>
                          <a:latin typeface="+mn-lt"/>
                          <a:ea typeface="+mn-ea"/>
                          <a:cs typeface="+mn-cs"/>
                        </a:rPr>
                        <a:t>
 💉🏥 Wie hoch ist das Risiko für einen Ungeimpften auf die Intensivstation zu kommen im Vergleich zu einem Geimpften? Das kann Statistik-Prof Kauermann easy ausrechnen.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578036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595413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48817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8212729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BR24 - 2021-11-02 15:06:43</a:t>
                      </a:r>
                      <a:r>
                        <a:rPr kumimoji="0" lang="de-DE" sz="1000" b="0" i="0" u="none" strike="noStrike" kern="1200" cap="none" spc="0" normalizeH="0" baseline="0" noProof="0">
                          <a:ln>
                            <a:noFill/>
                          </a:ln>
                          <a:solidFill>
                            <a:prstClr val="black"/>
                          </a:solidFill>
                          <a:effectLst/>
                          <a:uLnTx/>
                          <a:uFillTx/>
                          <a:latin typeface="+mn-lt"/>
                          <a:ea typeface="+mn-ea"/>
                          <a:cs typeface="+mn-cs"/>
                        </a:rPr>
                        <a:t>
 Klassenchats sind praktisch, aber sie bringen auch Probleme mit sich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457673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457673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6569812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BR24 - 2021-11-29 21:01:28</a:t>
                      </a:r>
                      <a:r>
                        <a:rPr kumimoji="0" lang="de-DE" sz="1000" b="0" i="0" u="none" strike="noStrike" kern="1200" cap="none" spc="0" normalizeH="0" baseline="0" noProof="0">
                          <a:ln>
                            <a:noFill/>
                          </a:ln>
                          <a:solidFill>
                            <a:prstClr val="black"/>
                          </a:solidFill>
                          <a:effectLst/>
                          <a:uLnTx/>
                          <a:uFillTx/>
                          <a:latin typeface="+mn-lt"/>
                          <a:ea typeface="+mn-ea"/>
                          <a:cs typeface="+mn-cs"/>
                        </a:rPr>
                        <a:t>
 Das Tanzhaus Ansbach bietet seit Kurzem einen besonderen Kurs an: Senioren-Ballett.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63910</a:t>
                      </a:r>
                    </a:p>
                  </a:txBody>
                  <a:tcPr/>
                </a:tc>
                <a:extLst>
                  <a:ext uri="{0D108BD9-81ED-4DB2-BD59-A6C34878D82A}">
                    <a16:rowId xmlns:a16="http://schemas.microsoft.com/office/drawing/2014/main" val="579005479"/>
                  </a:ext>
                </a:extLst>
              </a:tr>
            </a:tbl>
          </a:graphicData>
        </a:graphic>
      </p:graphicFrame>
      <p:sp>
        <p:nvSpPr>
          <p:cNvPr id="4" name="Text Placeholder 3">
            <a:extLst>
              <a:ext uri="{FF2B5EF4-FFF2-40B4-BE49-F238E27FC236}">
                <a16:creationId xmlns:a16="http://schemas.microsoft.com/office/drawing/2014/main" id="{8FC3F235-1C9C-4903-86C4-920D171FA0ED}"/>
              </a:ext>
            </a:extLst>
          </p:cNvPr>
          <p:cNvSpPr>
            <a:spLocks noGrp="1"/>
          </p:cNvSpPr>
          <p:nvPr>
            <p:ph type="body" sz="quarter" idx="14"/>
          </p:nvPr>
        </p:nvSpPr>
        <p:spPr/>
        <p:txBody>
          <a:bodyPr/>
          <a:lstStyle/>
          <a:p>
            <a:r>
              <a:rPr lang="en-US"/>
              <a:t>01.11.2021 - 30.11.2021</a:t>
            </a:r>
          </a:p>
        </p:txBody>
      </p:sp>
    </p:spTree>
    <p:extLst>
      <p:ext uri="{BB962C8B-B14F-4D97-AF65-F5344CB8AC3E}">
        <p14:creationId xmlns:p14="http://schemas.microsoft.com/office/powerpoint/2010/main" val="32888217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7919A2-EC02-4034-BFA7-15E4471236C0}"/>
              </a:ext>
            </a:extLst>
          </p:cNvPr>
          <p:cNvSpPr>
            <a:spLocks noGrp="1"/>
          </p:cNvSpPr>
          <p:nvPr>
            <p:ph type="title"/>
          </p:nvPr>
        </p:nvSpPr>
        <p:spPr/>
        <p:txBody>
          <a:bodyPr/>
          <a:lstStyle/>
          <a:p>
            <a:r>
              <a:rPr lang="de-DE"/>
              <a:t>Facebook facebook: Hitliste nach potenzielle Reichweite | BR24 - 8 of 14</a:t>
            </a:r>
            <a:endParaRPr lang="en-US"/>
          </a:p>
        </p:txBody>
      </p:sp>
      <p:graphicFrame>
        <p:nvGraphicFramePr>
          <p:cNvPr id="5" name="Table Placeholder 4">
            <a:extLst>
              <a:ext uri="{FF2B5EF4-FFF2-40B4-BE49-F238E27FC236}">
                <a16:creationId xmlns:a16="http://schemas.microsoft.com/office/drawing/2014/main" id="{FB7E1461-34A4-4411-96AD-E45F11E63957}"/>
              </a:ext>
            </a:extLst>
          </p:cNvPr>
          <p:cNvGraphicFramePr>
            <a:graphicFrameLocks noGrp="1"/>
          </p:cNvGraphicFramePr>
          <p:nvPr>
            <p:ph type="tbl" sz="quarter" idx="13"/>
            <p:extLst>
              <p:ext uri="{D42A27DB-BD31-4B8C-83A1-F6EECF244321}">
                <p14:modId xmlns:p14="http://schemas.microsoft.com/office/powerpoint/2010/main" val="26961874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10">
                  <a:extLst>
                    <a:ext uri="{9D8B030D-6E8A-4147-A177-3AD203B41FA5}">
                      <a16:colId xmlns:a16="http://schemas.microsoft.com/office/drawing/2014/main" val="1574418271"/>
                    </a:ext>
                  </a:extLst>
                </a:gridCol>
                <a:gridCol w="411480">
                  <a:extLst>
                    <a:ext uri="{9D8B030D-6E8A-4147-A177-3AD203B41FA5}">
                      <a16:colId xmlns:a16="http://schemas.microsoft.com/office/drawing/2014/main" val="2461760614"/>
                    </a:ext>
                  </a:extLst>
                </a:gridCol>
                <a:gridCol w="411480">
                  <a:extLst>
                    <a:ext uri="{9D8B030D-6E8A-4147-A177-3AD203B41FA5}">
                      <a16:colId xmlns:a16="http://schemas.microsoft.com/office/drawing/2014/main" val="871957650"/>
                    </a:ext>
                  </a:extLst>
                </a:gridCol>
                <a:gridCol w="411480">
                  <a:extLst>
                    <a:ext uri="{9D8B030D-6E8A-4147-A177-3AD203B41FA5}">
                      <a16:colId xmlns:a16="http://schemas.microsoft.com/office/drawing/2014/main" val="4152446031"/>
                    </a:ext>
                  </a:extLst>
                </a:gridCol>
                <a:gridCol w="411480">
                  <a:extLst>
                    <a:ext uri="{9D8B030D-6E8A-4147-A177-3AD203B41FA5}">
                      <a16:colId xmlns:a16="http://schemas.microsoft.com/office/drawing/2014/main" val="2358740594"/>
                    </a:ext>
                  </a:extLst>
                </a:gridCol>
                <a:gridCol w="411480">
                  <a:extLst>
                    <a:ext uri="{9D8B030D-6E8A-4147-A177-3AD203B41FA5}">
                      <a16:colId xmlns:a16="http://schemas.microsoft.com/office/drawing/2014/main" val="2394956799"/>
                    </a:ext>
                  </a:extLst>
                </a:gridCol>
                <a:gridCol w="411480">
                  <a:extLst>
                    <a:ext uri="{9D8B030D-6E8A-4147-A177-3AD203B41FA5}">
                      <a16:colId xmlns:a16="http://schemas.microsoft.com/office/drawing/2014/main" val="2367672598"/>
                    </a:ext>
                  </a:extLst>
                </a:gridCol>
                <a:gridCol w="411480">
                  <a:extLst>
                    <a:ext uri="{9D8B030D-6E8A-4147-A177-3AD203B41FA5}">
                      <a16:colId xmlns:a16="http://schemas.microsoft.com/office/drawing/2014/main" val="4138362182"/>
                    </a:ext>
                  </a:extLst>
                </a:gridCol>
                <a:gridCol w="411480">
                  <a:extLst>
                    <a:ext uri="{9D8B030D-6E8A-4147-A177-3AD203B41FA5}">
                      <a16:colId xmlns:a16="http://schemas.microsoft.com/office/drawing/2014/main" val="2319206099"/>
                    </a:ext>
                  </a:extLst>
                </a:gridCol>
                <a:gridCol w="411480">
                  <a:extLst>
                    <a:ext uri="{9D8B030D-6E8A-4147-A177-3AD203B41FA5}">
                      <a16:colId xmlns:a16="http://schemas.microsoft.com/office/drawing/2014/main" val="1566854079"/>
                    </a:ext>
                  </a:extLst>
                </a:gridCol>
                <a:gridCol w="411480">
                  <a:extLst>
                    <a:ext uri="{9D8B030D-6E8A-4147-A177-3AD203B41FA5}">
                      <a16:colId xmlns:a16="http://schemas.microsoft.com/office/drawing/2014/main" val="2593116771"/>
                    </a:ext>
                  </a:extLst>
                </a:gridCol>
                <a:gridCol w="411480">
                  <a:extLst>
                    <a:ext uri="{9D8B030D-6E8A-4147-A177-3AD203B41FA5}">
                      <a16:colId xmlns:a16="http://schemas.microsoft.com/office/drawing/2014/main" val="1585472479"/>
                    </a:ext>
                  </a:extLst>
                </a:gridCol>
                <a:gridCol w="411480">
                  <a:extLst>
                    <a:ext uri="{9D8B030D-6E8A-4147-A177-3AD203B41FA5}">
                      <a16:colId xmlns:a16="http://schemas.microsoft.com/office/drawing/2014/main" val="3802056070"/>
                    </a:ext>
                  </a:extLst>
                </a:gridCol>
                <a:gridCol w="411480">
                  <a:extLst>
                    <a:ext uri="{9D8B030D-6E8A-4147-A177-3AD203B41FA5}">
                      <a16:colId xmlns:a16="http://schemas.microsoft.com/office/drawing/2014/main" val="28421845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(inkl.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extLst>
                  <a:ext uri="{0D108BD9-81ED-4DB2-BD59-A6C34878D82A}">
                    <a16:rowId xmlns:a16="http://schemas.microsoft.com/office/drawing/2014/main" val="29435885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BR24 - 2021-11-25 13:04:12</a:t>
                      </a:r>
                      <a:r>
                        <a:rPr kumimoji="0" lang="de-DE" sz="1000" b="0" i="0" u="none" strike="noStrike" kern="1200" cap="none" spc="0" normalizeH="0" baseline="0" noProof="0">
                          <a:ln>
                            <a:noFill/>
                          </a:ln>
                          <a:solidFill>
                            <a:prstClr val="black"/>
                          </a:solidFill>
                          <a:effectLst/>
                          <a:uLnTx/>
                          <a:uFillTx/>
                          <a:latin typeface="+mn-lt"/>
                          <a:ea typeface="+mn-ea"/>
                          <a:cs typeface="+mn-cs"/>
                        </a:rPr>
                        <a:t>
 👧👦💉 Die EMA hat den Weg frei gemacht für Corona-Impfungen für Kinder ab fünf Jahren mit Biontech/Pfizer.
👉 https://www.br.de/nachrichten/deutschland-welt/ema-laesst-biontech-impfstoff-fuer-kinder-ab-fuenf-jahren-zu,SpkwFkQ</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316786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1323855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BR24 - 2021-11-10 17:32:04</a:t>
                      </a:r>
                      <a:r>
                        <a:rPr kumimoji="0" lang="de-DE" sz="1000" b="0" i="0" u="none" strike="noStrike" kern="1200" cap="none" spc="0" normalizeH="0" baseline="0" noProof="0">
                          <a:ln>
                            <a:noFill/>
                          </a:ln>
                          <a:solidFill>
                            <a:prstClr val="black"/>
                          </a:solidFill>
                          <a:effectLst/>
                          <a:uLnTx/>
                          <a:uFillTx/>
                          <a:latin typeface="+mn-lt"/>
                          <a:ea typeface="+mn-ea"/>
                          <a:cs typeface="+mn-cs"/>
                        </a:rPr>
                        <a:t>
 Der niederbayerische Kreis Rottal-Inn erreichte heute mit 1.104 einen negativen Spitzenwert.
https://www.br.de/nachrichten/bayern/,SoMBzC1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611698703"/>
                  </a:ext>
                </a:extLst>
              </a:tr>
            </a:tbl>
          </a:graphicData>
        </a:graphic>
      </p:graphicFrame>
      <p:sp>
        <p:nvSpPr>
          <p:cNvPr id="4" name="Text Placeholder 3">
            <a:extLst>
              <a:ext uri="{FF2B5EF4-FFF2-40B4-BE49-F238E27FC236}">
                <a16:creationId xmlns:a16="http://schemas.microsoft.com/office/drawing/2014/main" id="{A43D2D07-B59B-4318-A149-8B58AF75F716}"/>
              </a:ext>
            </a:extLst>
          </p:cNvPr>
          <p:cNvSpPr>
            <a:spLocks noGrp="1"/>
          </p:cNvSpPr>
          <p:nvPr>
            <p:ph type="body" sz="quarter" idx="14"/>
          </p:nvPr>
        </p:nvSpPr>
        <p:spPr/>
        <p:txBody>
          <a:bodyPr/>
          <a:lstStyle/>
          <a:p>
            <a:r>
              <a:rPr lang="en-US"/>
              <a:t>01.11.2021 - 30.11.2021</a:t>
            </a:r>
          </a:p>
        </p:txBody>
      </p:sp>
    </p:spTree>
    <p:extLst>
      <p:ext uri="{BB962C8B-B14F-4D97-AF65-F5344CB8AC3E}">
        <p14:creationId xmlns:p14="http://schemas.microsoft.com/office/powerpoint/2010/main" val="32157984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A4E272-DD01-4BF8-9AF9-9B2CF837916E}"/>
              </a:ext>
            </a:extLst>
          </p:cNvPr>
          <p:cNvSpPr>
            <a:spLocks noGrp="1"/>
          </p:cNvSpPr>
          <p:nvPr>
            <p:ph type="title"/>
          </p:nvPr>
        </p:nvSpPr>
        <p:spPr/>
        <p:txBody>
          <a:bodyPr/>
          <a:lstStyle/>
          <a:p>
            <a:r>
              <a:rPr lang="de-DE"/>
              <a:t>Facebook facebook: Hitliste nach potenzielle Reichweite | BR24 - 9 of 14</a:t>
            </a:r>
            <a:endParaRPr lang="en-US"/>
          </a:p>
        </p:txBody>
      </p:sp>
      <p:graphicFrame>
        <p:nvGraphicFramePr>
          <p:cNvPr id="5" name="Table Placeholder 4">
            <a:extLst>
              <a:ext uri="{FF2B5EF4-FFF2-40B4-BE49-F238E27FC236}">
                <a16:creationId xmlns:a16="http://schemas.microsoft.com/office/drawing/2014/main" id="{35AAA872-3C62-4808-9B70-02F32DFE89D5}"/>
              </a:ext>
            </a:extLst>
          </p:cNvPr>
          <p:cNvGraphicFramePr>
            <a:graphicFrameLocks noGrp="1"/>
          </p:cNvGraphicFramePr>
          <p:nvPr>
            <p:ph type="tbl" sz="quarter" idx="13"/>
            <p:extLst>
              <p:ext uri="{D42A27DB-BD31-4B8C-83A1-F6EECF244321}">
                <p14:modId xmlns:p14="http://schemas.microsoft.com/office/powerpoint/2010/main" val="6958652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10">
                  <a:extLst>
                    <a:ext uri="{9D8B030D-6E8A-4147-A177-3AD203B41FA5}">
                      <a16:colId xmlns:a16="http://schemas.microsoft.com/office/drawing/2014/main" val="4114205064"/>
                    </a:ext>
                  </a:extLst>
                </a:gridCol>
                <a:gridCol w="411480">
                  <a:extLst>
                    <a:ext uri="{9D8B030D-6E8A-4147-A177-3AD203B41FA5}">
                      <a16:colId xmlns:a16="http://schemas.microsoft.com/office/drawing/2014/main" val="381411939"/>
                    </a:ext>
                  </a:extLst>
                </a:gridCol>
                <a:gridCol w="411480">
                  <a:extLst>
                    <a:ext uri="{9D8B030D-6E8A-4147-A177-3AD203B41FA5}">
                      <a16:colId xmlns:a16="http://schemas.microsoft.com/office/drawing/2014/main" val="2069336909"/>
                    </a:ext>
                  </a:extLst>
                </a:gridCol>
                <a:gridCol w="411480">
                  <a:extLst>
                    <a:ext uri="{9D8B030D-6E8A-4147-A177-3AD203B41FA5}">
                      <a16:colId xmlns:a16="http://schemas.microsoft.com/office/drawing/2014/main" val="2858359280"/>
                    </a:ext>
                  </a:extLst>
                </a:gridCol>
                <a:gridCol w="411480">
                  <a:extLst>
                    <a:ext uri="{9D8B030D-6E8A-4147-A177-3AD203B41FA5}">
                      <a16:colId xmlns:a16="http://schemas.microsoft.com/office/drawing/2014/main" val="4218811118"/>
                    </a:ext>
                  </a:extLst>
                </a:gridCol>
                <a:gridCol w="411480">
                  <a:extLst>
                    <a:ext uri="{9D8B030D-6E8A-4147-A177-3AD203B41FA5}">
                      <a16:colId xmlns:a16="http://schemas.microsoft.com/office/drawing/2014/main" val="3381159466"/>
                    </a:ext>
                  </a:extLst>
                </a:gridCol>
                <a:gridCol w="411480">
                  <a:extLst>
                    <a:ext uri="{9D8B030D-6E8A-4147-A177-3AD203B41FA5}">
                      <a16:colId xmlns:a16="http://schemas.microsoft.com/office/drawing/2014/main" val="1949929372"/>
                    </a:ext>
                  </a:extLst>
                </a:gridCol>
                <a:gridCol w="411480">
                  <a:extLst>
                    <a:ext uri="{9D8B030D-6E8A-4147-A177-3AD203B41FA5}">
                      <a16:colId xmlns:a16="http://schemas.microsoft.com/office/drawing/2014/main" val="2688289495"/>
                    </a:ext>
                  </a:extLst>
                </a:gridCol>
                <a:gridCol w="411480">
                  <a:extLst>
                    <a:ext uri="{9D8B030D-6E8A-4147-A177-3AD203B41FA5}">
                      <a16:colId xmlns:a16="http://schemas.microsoft.com/office/drawing/2014/main" val="486764924"/>
                    </a:ext>
                  </a:extLst>
                </a:gridCol>
                <a:gridCol w="411480">
                  <a:extLst>
                    <a:ext uri="{9D8B030D-6E8A-4147-A177-3AD203B41FA5}">
                      <a16:colId xmlns:a16="http://schemas.microsoft.com/office/drawing/2014/main" val="2496758321"/>
                    </a:ext>
                  </a:extLst>
                </a:gridCol>
                <a:gridCol w="411480">
                  <a:extLst>
                    <a:ext uri="{9D8B030D-6E8A-4147-A177-3AD203B41FA5}">
                      <a16:colId xmlns:a16="http://schemas.microsoft.com/office/drawing/2014/main" val="1916298084"/>
                    </a:ext>
                  </a:extLst>
                </a:gridCol>
                <a:gridCol w="411480">
                  <a:extLst>
                    <a:ext uri="{9D8B030D-6E8A-4147-A177-3AD203B41FA5}">
                      <a16:colId xmlns:a16="http://schemas.microsoft.com/office/drawing/2014/main" val="2080819060"/>
                    </a:ext>
                  </a:extLst>
                </a:gridCol>
                <a:gridCol w="411480">
                  <a:extLst>
                    <a:ext uri="{9D8B030D-6E8A-4147-A177-3AD203B41FA5}">
                      <a16:colId xmlns:a16="http://schemas.microsoft.com/office/drawing/2014/main" val="733427700"/>
                    </a:ext>
                  </a:extLst>
                </a:gridCol>
                <a:gridCol w="411480">
                  <a:extLst>
                    <a:ext uri="{9D8B030D-6E8A-4147-A177-3AD203B41FA5}">
                      <a16:colId xmlns:a16="http://schemas.microsoft.com/office/drawing/2014/main" val="25338048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(inkl.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extLst>
                  <a:ext uri="{0D108BD9-81ED-4DB2-BD59-A6C34878D82A}">
                    <a16:rowId xmlns:a16="http://schemas.microsoft.com/office/drawing/2014/main" val="13992971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BR24 - 2021-11-20 09:03:57</a:t>
                      </a:r>
                      <a:r>
                        <a:rPr kumimoji="0" lang="de-DE" sz="1000" b="0" i="0" u="none" strike="noStrike" kern="1200" cap="none" spc="0" normalizeH="0" baseline="0" noProof="0">
                          <a:ln>
                            <a:noFill/>
                          </a:ln>
                          <a:solidFill>
                            <a:prstClr val="black"/>
                          </a:solidFill>
                          <a:effectLst/>
                          <a:uLnTx/>
                          <a:uFillTx/>
                          <a:latin typeface="+mn-lt"/>
                          <a:ea typeface="+mn-ea"/>
                          <a:cs typeface="+mn-cs"/>
                        </a:rPr>
                        <a:t>
 Sind die Intensivstationen mit Rumänen gefüllt? Spoiler: Nein! Ein #Faktenfuchs🦊
Mehr Infos: www.br.de/nachrichten/,SoHErZS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310762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0.9666 %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69402</a:t>
                      </a:r>
                    </a:p>
                  </a:txBody>
                  <a:tcPr/>
                </a:tc>
                <a:extLst>
                  <a:ext uri="{0D108BD9-81ED-4DB2-BD59-A6C34878D82A}">
                    <a16:rowId xmlns:a16="http://schemas.microsoft.com/office/drawing/2014/main" val="1016288487"/>
                  </a:ext>
                </a:extLst>
              </a:tr>
            </a:tbl>
          </a:graphicData>
        </a:graphic>
      </p:graphicFrame>
      <p:sp>
        <p:nvSpPr>
          <p:cNvPr id="4" name="Text Placeholder 3">
            <a:extLst>
              <a:ext uri="{FF2B5EF4-FFF2-40B4-BE49-F238E27FC236}">
                <a16:creationId xmlns:a16="http://schemas.microsoft.com/office/drawing/2014/main" id="{64532D00-BDCA-4DA3-82B0-6B5531D36E56}"/>
              </a:ext>
            </a:extLst>
          </p:cNvPr>
          <p:cNvSpPr>
            <a:spLocks noGrp="1"/>
          </p:cNvSpPr>
          <p:nvPr>
            <p:ph type="body" sz="quarter" idx="14"/>
          </p:nvPr>
        </p:nvSpPr>
        <p:spPr/>
        <p:txBody>
          <a:bodyPr/>
          <a:lstStyle/>
          <a:p>
            <a:r>
              <a:rPr lang="en-US"/>
              <a:t>01.11.2021 - 30.11.2021</a:t>
            </a:r>
          </a:p>
        </p:txBody>
      </p:sp>
    </p:spTree>
    <p:extLst>
      <p:ext uri="{BB962C8B-B14F-4D97-AF65-F5344CB8AC3E}">
        <p14:creationId xmlns:p14="http://schemas.microsoft.com/office/powerpoint/2010/main" val="32521054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04BED3-FF01-47D1-96D0-D7BA50C8534C}"/>
              </a:ext>
            </a:extLst>
          </p:cNvPr>
          <p:cNvSpPr>
            <a:spLocks noGrp="1"/>
          </p:cNvSpPr>
          <p:nvPr>
            <p:ph type="title"/>
          </p:nvPr>
        </p:nvSpPr>
        <p:spPr/>
        <p:txBody>
          <a:bodyPr/>
          <a:lstStyle/>
          <a:p>
            <a:r>
              <a:rPr lang="de-DE"/>
              <a:t>Facebook facebook: Hitliste nach potenzielle Reichweite | BR24 - 10 of 14</a:t>
            </a:r>
            <a:endParaRPr lang="en-US"/>
          </a:p>
        </p:txBody>
      </p:sp>
      <p:graphicFrame>
        <p:nvGraphicFramePr>
          <p:cNvPr id="5" name="Table Placeholder 4">
            <a:extLst>
              <a:ext uri="{FF2B5EF4-FFF2-40B4-BE49-F238E27FC236}">
                <a16:creationId xmlns:a16="http://schemas.microsoft.com/office/drawing/2014/main" id="{483BAB72-BEBA-46E5-BDB3-1B397A06482E}"/>
              </a:ext>
            </a:extLst>
          </p:cNvPr>
          <p:cNvGraphicFramePr>
            <a:graphicFrameLocks noGrp="1"/>
          </p:cNvGraphicFramePr>
          <p:nvPr>
            <p:ph type="tbl" sz="quarter" idx="13"/>
            <p:extLst>
              <p:ext uri="{D42A27DB-BD31-4B8C-83A1-F6EECF244321}">
                <p14:modId xmlns:p14="http://schemas.microsoft.com/office/powerpoint/2010/main" val="15324940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10">
                  <a:extLst>
                    <a:ext uri="{9D8B030D-6E8A-4147-A177-3AD203B41FA5}">
                      <a16:colId xmlns:a16="http://schemas.microsoft.com/office/drawing/2014/main" val="1431140174"/>
                    </a:ext>
                  </a:extLst>
                </a:gridCol>
                <a:gridCol w="411480">
                  <a:extLst>
                    <a:ext uri="{9D8B030D-6E8A-4147-A177-3AD203B41FA5}">
                      <a16:colId xmlns:a16="http://schemas.microsoft.com/office/drawing/2014/main" val="1210035199"/>
                    </a:ext>
                  </a:extLst>
                </a:gridCol>
                <a:gridCol w="411480">
                  <a:extLst>
                    <a:ext uri="{9D8B030D-6E8A-4147-A177-3AD203B41FA5}">
                      <a16:colId xmlns:a16="http://schemas.microsoft.com/office/drawing/2014/main" val="864134811"/>
                    </a:ext>
                  </a:extLst>
                </a:gridCol>
                <a:gridCol w="411480">
                  <a:extLst>
                    <a:ext uri="{9D8B030D-6E8A-4147-A177-3AD203B41FA5}">
                      <a16:colId xmlns:a16="http://schemas.microsoft.com/office/drawing/2014/main" val="3090187030"/>
                    </a:ext>
                  </a:extLst>
                </a:gridCol>
                <a:gridCol w="411480">
                  <a:extLst>
                    <a:ext uri="{9D8B030D-6E8A-4147-A177-3AD203B41FA5}">
                      <a16:colId xmlns:a16="http://schemas.microsoft.com/office/drawing/2014/main" val="4251449016"/>
                    </a:ext>
                  </a:extLst>
                </a:gridCol>
                <a:gridCol w="411480">
                  <a:extLst>
                    <a:ext uri="{9D8B030D-6E8A-4147-A177-3AD203B41FA5}">
                      <a16:colId xmlns:a16="http://schemas.microsoft.com/office/drawing/2014/main" val="3718080992"/>
                    </a:ext>
                  </a:extLst>
                </a:gridCol>
                <a:gridCol w="411480">
                  <a:extLst>
                    <a:ext uri="{9D8B030D-6E8A-4147-A177-3AD203B41FA5}">
                      <a16:colId xmlns:a16="http://schemas.microsoft.com/office/drawing/2014/main" val="1100649980"/>
                    </a:ext>
                  </a:extLst>
                </a:gridCol>
                <a:gridCol w="411480">
                  <a:extLst>
                    <a:ext uri="{9D8B030D-6E8A-4147-A177-3AD203B41FA5}">
                      <a16:colId xmlns:a16="http://schemas.microsoft.com/office/drawing/2014/main" val="2215668759"/>
                    </a:ext>
                  </a:extLst>
                </a:gridCol>
                <a:gridCol w="411480">
                  <a:extLst>
                    <a:ext uri="{9D8B030D-6E8A-4147-A177-3AD203B41FA5}">
                      <a16:colId xmlns:a16="http://schemas.microsoft.com/office/drawing/2014/main" val="2946024638"/>
                    </a:ext>
                  </a:extLst>
                </a:gridCol>
                <a:gridCol w="411480">
                  <a:extLst>
                    <a:ext uri="{9D8B030D-6E8A-4147-A177-3AD203B41FA5}">
                      <a16:colId xmlns:a16="http://schemas.microsoft.com/office/drawing/2014/main" val="727096520"/>
                    </a:ext>
                  </a:extLst>
                </a:gridCol>
                <a:gridCol w="411480">
                  <a:extLst>
                    <a:ext uri="{9D8B030D-6E8A-4147-A177-3AD203B41FA5}">
                      <a16:colId xmlns:a16="http://schemas.microsoft.com/office/drawing/2014/main" val="1609192244"/>
                    </a:ext>
                  </a:extLst>
                </a:gridCol>
                <a:gridCol w="411480">
                  <a:extLst>
                    <a:ext uri="{9D8B030D-6E8A-4147-A177-3AD203B41FA5}">
                      <a16:colId xmlns:a16="http://schemas.microsoft.com/office/drawing/2014/main" val="1705410421"/>
                    </a:ext>
                  </a:extLst>
                </a:gridCol>
                <a:gridCol w="411480">
                  <a:extLst>
                    <a:ext uri="{9D8B030D-6E8A-4147-A177-3AD203B41FA5}">
                      <a16:colId xmlns:a16="http://schemas.microsoft.com/office/drawing/2014/main" val="2448021796"/>
                    </a:ext>
                  </a:extLst>
                </a:gridCol>
                <a:gridCol w="411480">
                  <a:extLst>
                    <a:ext uri="{9D8B030D-6E8A-4147-A177-3AD203B41FA5}">
                      <a16:colId xmlns:a16="http://schemas.microsoft.com/office/drawing/2014/main" val="16961756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(inkl.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extLst>
                  <a:ext uri="{0D108BD9-81ED-4DB2-BD59-A6C34878D82A}">
                    <a16:rowId xmlns:a16="http://schemas.microsoft.com/office/drawing/2014/main" val="40692418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BR24 - 2021-11-19 15:20:30</a:t>
                      </a:r>
                      <a:r>
                        <a:rPr kumimoji="0" lang="de-DE" sz="1000" b="0" i="0" u="none" strike="noStrike" kern="1200" cap="none" spc="0" normalizeH="0" baseline="0" noProof="0">
                          <a:ln>
                            <a:noFill/>
                          </a:ln>
                          <a:solidFill>
                            <a:prstClr val="black"/>
                          </a:solidFill>
                          <a:effectLst/>
                          <a:uLnTx/>
                          <a:uFillTx/>
                          <a:latin typeface="+mn-lt"/>
                          <a:ea typeface="+mn-ea"/>
                          <a:cs typeface="+mn-cs"/>
                        </a:rPr>
                        <a:t>
 Der bayerische Gesundheitsminister Holetschek sieht die Probleme in den Kliniken nicht bei fehlenden Beatmungsgeräten. Der Personalmangel sei eher besorgniserregend. Er fordert mehr Bezahlung und bessere Arbeitsbedingungen für Pflegeberufe. 
https://www.br.de/nachrichten/,SpBnrQC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326797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88809</a:t>
                      </a:r>
                    </a:p>
                  </a:txBody>
                  <a:tcPr/>
                </a:tc>
                <a:extLst>
                  <a:ext uri="{0D108BD9-81ED-4DB2-BD59-A6C34878D82A}">
                    <a16:rowId xmlns:a16="http://schemas.microsoft.com/office/drawing/2014/main" val="904386212"/>
                  </a:ext>
                </a:extLst>
              </a:tr>
            </a:tbl>
          </a:graphicData>
        </a:graphic>
      </p:graphicFrame>
      <p:sp>
        <p:nvSpPr>
          <p:cNvPr id="4" name="Text Placeholder 3">
            <a:extLst>
              <a:ext uri="{FF2B5EF4-FFF2-40B4-BE49-F238E27FC236}">
                <a16:creationId xmlns:a16="http://schemas.microsoft.com/office/drawing/2014/main" id="{E13F8700-251B-46C1-B944-DEC4468A3A0F}"/>
              </a:ext>
            </a:extLst>
          </p:cNvPr>
          <p:cNvSpPr>
            <a:spLocks noGrp="1"/>
          </p:cNvSpPr>
          <p:nvPr>
            <p:ph type="body" sz="quarter" idx="14"/>
          </p:nvPr>
        </p:nvSpPr>
        <p:spPr/>
        <p:txBody>
          <a:bodyPr/>
          <a:lstStyle/>
          <a:p>
            <a:r>
              <a:rPr lang="en-US"/>
              <a:t>01.11.2021 - 30.11.2021</a:t>
            </a:r>
          </a:p>
        </p:txBody>
      </p:sp>
    </p:spTree>
    <p:extLst>
      <p:ext uri="{BB962C8B-B14F-4D97-AF65-F5344CB8AC3E}">
        <p14:creationId xmlns:p14="http://schemas.microsoft.com/office/powerpoint/2010/main" val="163925592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3FCD39-14AA-468E-9DD9-73121E578BAB}"/>
              </a:ext>
            </a:extLst>
          </p:cNvPr>
          <p:cNvSpPr>
            <a:spLocks noGrp="1"/>
          </p:cNvSpPr>
          <p:nvPr>
            <p:ph type="title"/>
          </p:nvPr>
        </p:nvSpPr>
        <p:spPr/>
        <p:txBody>
          <a:bodyPr/>
          <a:lstStyle/>
          <a:p>
            <a:r>
              <a:rPr lang="de-DE"/>
              <a:t>Facebook facebook: Hitliste nach potenzielle Reichweite | BR24 - 11 of 14</a:t>
            </a:r>
            <a:endParaRPr lang="en-US"/>
          </a:p>
        </p:txBody>
      </p:sp>
      <p:graphicFrame>
        <p:nvGraphicFramePr>
          <p:cNvPr id="5" name="Table Placeholder 4">
            <a:extLst>
              <a:ext uri="{FF2B5EF4-FFF2-40B4-BE49-F238E27FC236}">
                <a16:creationId xmlns:a16="http://schemas.microsoft.com/office/drawing/2014/main" id="{97767E5D-9270-49DF-A0C3-6F7371832EC1}"/>
              </a:ext>
            </a:extLst>
          </p:cNvPr>
          <p:cNvGraphicFramePr>
            <a:graphicFrameLocks noGrp="1"/>
          </p:cNvGraphicFramePr>
          <p:nvPr>
            <p:ph type="tbl" sz="quarter" idx="13"/>
            <p:extLst>
              <p:ext uri="{D42A27DB-BD31-4B8C-83A1-F6EECF244321}">
                <p14:modId xmlns:p14="http://schemas.microsoft.com/office/powerpoint/2010/main" val="29981006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10">
                  <a:extLst>
                    <a:ext uri="{9D8B030D-6E8A-4147-A177-3AD203B41FA5}">
                      <a16:colId xmlns:a16="http://schemas.microsoft.com/office/drawing/2014/main" val="3954218355"/>
                    </a:ext>
                  </a:extLst>
                </a:gridCol>
                <a:gridCol w="411480">
                  <a:extLst>
                    <a:ext uri="{9D8B030D-6E8A-4147-A177-3AD203B41FA5}">
                      <a16:colId xmlns:a16="http://schemas.microsoft.com/office/drawing/2014/main" val="2222638707"/>
                    </a:ext>
                  </a:extLst>
                </a:gridCol>
                <a:gridCol w="411480">
                  <a:extLst>
                    <a:ext uri="{9D8B030D-6E8A-4147-A177-3AD203B41FA5}">
                      <a16:colId xmlns:a16="http://schemas.microsoft.com/office/drawing/2014/main" val="3744246795"/>
                    </a:ext>
                  </a:extLst>
                </a:gridCol>
                <a:gridCol w="411480">
                  <a:extLst>
                    <a:ext uri="{9D8B030D-6E8A-4147-A177-3AD203B41FA5}">
                      <a16:colId xmlns:a16="http://schemas.microsoft.com/office/drawing/2014/main" val="2451972754"/>
                    </a:ext>
                  </a:extLst>
                </a:gridCol>
                <a:gridCol w="411480">
                  <a:extLst>
                    <a:ext uri="{9D8B030D-6E8A-4147-A177-3AD203B41FA5}">
                      <a16:colId xmlns:a16="http://schemas.microsoft.com/office/drawing/2014/main" val="2136993200"/>
                    </a:ext>
                  </a:extLst>
                </a:gridCol>
                <a:gridCol w="411480">
                  <a:extLst>
                    <a:ext uri="{9D8B030D-6E8A-4147-A177-3AD203B41FA5}">
                      <a16:colId xmlns:a16="http://schemas.microsoft.com/office/drawing/2014/main" val="3048235826"/>
                    </a:ext>
                  </a:extLst>
                </a:gridCol>
                <a:gridCol w="411480">
                  <a:extLst>
                    <a:ext uri="{9D8B030D-6E8A-4147-A177-3AD203B41FA5}">
                      <a16:colId xmlns:a16="http://schemas.microsoft.com/office/drawing/2014/main" val="273186978"/>
                    </a:ext>
                  </a:extLst>
                </a:gridCol>
                <a:gridCol w="411480">
                  <a:extLst>
                    <a:ext uri="{9D8B030D-6E8A-4147-A177-3AD203B41FA5}">
                      <a16:colId xmlns:a16="http://schemas.microsoft.com/office/drawing/2014/main" val="2818756533"/>
                    </a:ext>
                  </a:extLst>
                </a:gridCol>
                <a:gridCol w="411480">
                  <a:extLst>
                    <a:ext uri="{9D8B030D-6E8A-4147-A177-3AD203B41FA5}">
                      <a16:colId xmlns:a16="http://schemas.microsoft.com/office/drawing/2014/main" val="4253217016"/>
                    </a:ext>
                  </a:extLst>
                </a:gridCol>
                <a:gridCol w="411480">
                  <a:extLst>
                    <a:ext uri="{9D8B030D-6E8A-4147-A177-3AD203B41FA5}">
                      <a16:colId xmlns:a16="http://schemas.microsoft.com/office/drawing/2014/main" val="1081101645"/>
                    </a:ext>
                  </a:extLst>
                </a:gridCol>
                <a:gridCol w="411480">
                  <a:extLst>
                    <a:ext uri="{9D8B030D-6E8A-4147-A177-3AD203B41FA5}">
                      <a16:colId xmlns:a16="http://schemas.microsoft.com/office/drawing/2014/main" val="2482385782"/>
                    </a:ext>
                  </a:extLst>
                </a:gridCol>
                <a:gridCol w="411480">
                  <a:extLst>
                    <a:ext uri="{9D8B030D-6E8A-4147-A177-3AD203B41FA5}">
                      <a16:colId xmlns:a16="http://schemas.microsoft.com/office/drawing/2014/main" val="2887225333"/>
                    </a:ext>
                  </a:extLst>
                </a:gridCol>
                <a:gridCol w="411480">
                  <a:extLst>
                    <a:ext uri="{9D8B030D-6E8A-4147-A177-3AD203B41FA5}">
                      <a16:colId xmlns:a16="http://schemas.microsoft.com/office/drawing/2014/main" val="2213385899"/>
                    </a:ext>
                  </a:extLst>
                </a:gridCol>
                <a:gridCol w="411480">
                  <a:extLst>
                    <a:ext uri="{9D8B030D-6E8A-4147-A177-3AD203B41FA5}">
                      <a16:colId xmlns:a16="http://schemas.microsoft.com/office/drawing/2014/main" val="15524144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(inkl.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extLst>
                  <a:ext uri="{0D108BD9-81ED-4DB2-BD59-A6C34878D82A}">
                    <a16:rowId xmlns:a16="http://schemas.microsoft.com/office/drawing/2014/main" val="15451166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BR24 - 2021-11-22 10:33:23</a:t>
                      </a:r>
                      <a:r>
                        <a:rPr kumimoji="0" lang="de-DE" sz="1000" b="0" i="0" u="none" strike="noStrike" kern="1200" cap="none" spc="0" normalizeH="0" baseline="0" noProof="0">
                          <a:ln>
                            <a:noFill/>
                          </a:ln>
                          <a:solidFill>
                            <a:prstClr val="black"/>
                          </a:solidFill>
                          <a:effectLst/>
                          <a:uLnTx/>
                          <a:uFillTx/>
                          <a:latin typeface="+mn-lt"/>
                          <a:ea typeface="+mn-ea"/>
                          <a:cs typeface="+mn-cs"/>
                        </a:rPr>
                        <a:t>
 Seit Dienstag dürfen in Bayern nur noch Geimpfte und Genesene in Cafés und Gaststätten. Im Landkreis Rottal-Inn kontrolliert das nun die Polizei. 👇
https://www.br.de/nachrichten/,Sp7vfJ8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90280</a:t>
                      </a:r>
                    </a:p>
                  </a:txBody>
                  <a:tcPr/>
                </a:tc>
                <a:extLst>
                  <a:ext uri="{0D108BD9-81ED-4DB2-BD59-A6C34878D82A}">
                    <a16:rowId xmlns:a16="http://schemas.microsoft.com/office/drawing/2014/main" val="13773243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BR24 - 2021-11-19 16:43:46</a:t>
                      </a:r>
                      <a:r>
                        <a:rPr kumimoji="0" lang="de-DE" sz="1000" b="0" i="0" u="none" strike="noStrike" kern="1200" cap="none" spc="0" normalizeH="0" baseline="0" noProof="0">
                          <a:ln>
                            <a:noFill/>
                          </a:ln>
                          <a:solidFill>
                            <a:prstClr val="black"/>
                          </a:solidFill>
                          <a:effectLst/>
                          <a:uLnTx/>
                          <a:uFillTx/>
                          <a:latin typeface="+mn-lt"/>
                          <a:ea typeface="+mn-ea"/>
                          <a:cs typeface="+mn-cs"/>
                        </a:rPr>
                        <a:t>
 Diese Corona-Regeln gelten ab Mittwoch (24.11.2021) in Bayern. 
➔ www.br.de/nachrichten/,SpDIVyv</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944986732"/>
                  </a:ext>
                </a:extLst>
              </a:tr>
            </a:tbl>
          </a:graphicData>
        </a:graphic>
      </p:graphicFrame>
      <p:sp>
        <p:nvSpPr>
          <p:cNvPr id="4" name="Text Placeholder 3">
            <a:extLst>
              <a:ext uri="{FF2B5EF4-FFF2-40B4-BE49-F238E27FC236}">
                <a16:creationId xmlns:a16="http://schemas.microsoft.com/office/drawing/2014/main" id="{75503A32-F7FB-4959-A695-193E435E7524}"/>
              </a:ext>
            </a:extLst>
          </p:cNvPr>
          <p:cNvSpPr>
            <a:spLocks noGrp="1"/>
          </p:cNvSpPr>
          <p:nvPr>
            <p:ph type="body" sz="quarter" idx="14"/>
          </p:nvPr>
        </p:nvSpPr>
        <p:spPr/>
        <p:txBody>
          <a:bodyPr/>
          <a:lstStyle/>
          <a:p>
            <a:r>
              <a:rPr lang="en-US"/>
              <a:t>01.11.2021 - 30.11.2021</a:t>
            </a:r>
          </a:p>
        </p:txBody>
      </p:sp>
    </p:spTree>
    <p:extLst>
      <p:ext uri="{BB962C8B-B14F-4D97-AF65-F5344CB8AC3E}">
        <p14:creationId xmlns:p14="http://schemas.microsoft.com/office/powerpoint/2010/main" val="133500032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D3E449-732D-4C55-B850-26C03FAF7168}"/>
              </a:ext>
            </a:extLst>
          </p:cNvPr>
          <p:cNvSpPr>
            <a:spLocks noGrp="1"/>
          </p:cNvSpPr>
          <p:nvPr>
            <p:ph type="title"/>
          </p:nvPr>
        </p:nvSpPr>
        <p:spPr/>
        <p:txBody>
          <a:bodyPr/>
          <a:lstStyle/>
          <a:p>
            <a:r>
              <a:rPr lang="de-DE"/>
              <a:t>Facebook facebook: Hitliste nach potenzielle Reichweite | BR24 - 12 of 14</a:t>
            </a:r>
            <a:endParaRPr lang="en-US"/>
          </a:p>
        </p:txBody>
      </p:sp>
      <p:graphicFrame>
        <p:nvGraphicFramePr>
          <p:cNvPr id="5" name="Table Placeholder 4">
            <a:extLst>
              <a:ext uri="{FF2B5EF4-FFF2-40B4-BE49-F238E27FC236}">
                <a16:creationId xmlns:a16="http://schemas.microsoft.com/office/drawing/2014/main" id="{582BC5D7-9D06-45D0-9AB5-2EF502A04D2D}"/>
              </a:ext>
            </a:extLst>
          </p:cNvPr>
          <p:cNvGraphicFramePr>
            <a:graphicFrameLocks noGrp="1"/>
          </p:cNvGraphicFramePr>
          <p:nvPr>
            <p:ph type="tbl" sz="quarter" idx="13"/>
            <p:extLst>
              <p:ext uri="{D42A27DB-BD31-4B8C-83A1-F6EECF244321}">
                <p14:modId xmlns:p14="http://schemas.microsoft.com/office/powerpoint/2010/main" val="19129982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10">
                  <a:extLst>
                    <a:ext uri="{9D8B030D-6E8A-4147-A177-3AD203B41FA5}">
                      <a16:colId xmlns:a16="http://schemas.microsoft.com/office/drawing/2014/main" val="572467676"/>
                    </a:ext>
                  </a:extLst>
                </a:gridCol>
                <a:gridCol w="411480">
                  <a:extLst>
                    <a:ext uri="{9D8B030D-6E8A-4147-A177-3AD203B41FA5}">
                      <a16:colId xmlns:a16="http://schemas.microsoft.com/office/drawing/2014/main" val="3709645485"/>
                    </a:ext>
                  </a:extLst>
                </a:gridCol>
                <a:gridCol w="411480">
                  <a:extLst>
                    <a:ext uri="{9D8B030D-6E8A-4147-A177-3AD203B41FA5}">
                      <a16:colId xmlns:a16="http://schemas.microsoft.com/office/drawing/2014/main" val="1447158454"/>
                    </a:ext>
                  </a:extLst>
                </a:gridCol>
                <a:gridCol w="411480">
                  <a:extLst>
                    <a:ext uri="{9D8B030D-6E8A-4147-A177-3AD203B41FA5}">
                      <a16:colId xmlns:a16="http://schemas.microsoft.com/office/drawing/2014/main" val="2451611737"/>
                    </a:ext>
                  </a:extLst>
                </a:gridCol>
                <a:gridCol w="411480">
                  <a:extLst>
                    <a:ext uri="{9D8B030D-6E8A-4147-A177-3AD203B41FA5}">
                      <a16:colId xmlns:a16="http://schemas.microsoft.com/office/drawing/2014/main" val="2002422763"/>
                    </a:ext>
                  </a:extLst>
                </a:gridCol>
                <a:gridCol w="411480">
                  <a:extLst>
                    <a:ext uri="{9D8B030D-6E8A-4147-A177-3AD203B41FA5}">
                      <a16:colId xmlns:a16="http://schemas.microsoft.com/office/drawing/2014/main" val="751191967"/>
                    </a:ext>
                  </a:extLst>
                </a:gridCol>
                <a:gridCol w="411480">
                  <a:extLst>
                    <a:ext uri="{9D8B030D-6E8A-4147-A177-3AD203B41FA5}">
                      <a16:colId xmlns:a16="http://schemas.microsoft.com/office/drawing/2014/main" val="4246543902"/>
                    </a:ext>
                  </a:extLst>
                </a:gridCol>
                <a:gridCol w="411480">
                  <a:extLst>
                    <a:ext uri="{9D8B030D-6E8A-4147-A177-3AD203B41FA5}">
                      <a16:colId xmlns:a16="http://schemas.microsoft.com/office/drawing/2014/main" val="1905602665"/>
                    </a:ext>
                  </a:extLst>
                </a:gridCol>
                <a:gridCol w="411480">
                  <a:extLst>
                    <a:ext uri="{9D8B030D-6E8A-4147-A177-3AD203B41FA5}">
                      <a16:colId xmlns:a16="http://schemas.microsoft.com/office/drawing/2014/main" val="1274840808"/>
                    </a:ext>
                  </a:extLst>
                </a:gridCol>
                <a:gridCol w="411480">
                  <a:extLst>
                    <a:ext uri="{9D8B030D-6E8A-4147-A177-3AD203B41FA5}">
                      <a16:colId xmlns:a16="http://schemas.microsoft.com/office/drawing/2014/main" val="2914043193"/>
                    </a:ext>
                  </a:extLst>
                </a:gridCol>
                <a:gridCol w="411480">
                  <a:extLst>
                    <a:ext uri="{9D8B030D-6E8A-4147-A177-3AD203B41FA5}">
                      <a16:colId xmlns:a16="http://schemas.microsoft.com/office/drawing/2014/main" val="3733570761"/>
                    </a:ext>
                  </a:extLst>
                </a:gridCol>
                <a:gridCol w="411480">
                  <a:extLst>
                    <a:ext uri="{9D8B030D-6E8A-4147-A177-3AD203B41FA5}">
                      <a16:colId xmlns:a16="http://schemas.microsoft.com/office/drawing/2014/main" val="1272115346"/>
                    </a:ext>
                  </a:extLst>
                </a:gridCol>
                <a:gridCol w="411480">
                  <a:extLst>
                    <a:ext uri="{9D8B030D-6E8A-4147-A177-3AD203B41FA5}">
                      <a16:colId xmlns:a16="http://schemas.microsoft.com/office/drawing/2014/main" val="3062413725"/>
                    </a:ext>
                  </a:extLst>
                </a:gridCol>
                <a:gridCol w="411480">
                  <a:extLst>
                    <a:ext uri="{9D8B030D-6E8A-4147-A177-3AD203B41FA5}">
                      <a16:colId xmlns:a16="http://schemas.microsoft.com/office/drawing/2014/main" val="1586361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(inkl.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extLst>
                  <a:ext uri="{0D108BD9-81ED-4DB2-BD59-A6C34878D82A}">
                    <a16:rowId xmlns:a16="http://schemas.microsoft.com/office/drawing/2014/main" val="31715356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BR24 - 2021-11-28 20:34:48</a:t>
                      </a:r>
                      <a:r>
                        <a:rPr kumimoji="0" lang="de-DE" sz="1000" b="0" i="0" u="none" strike="noStrike" kern="1200" cap="none" spc="0" normalizeH="0" baseline="0" noProof="0">
                          <a:ln>
                            <a:noFill/>
                          </a:ln>
                          <a:solidFill>
                            <a:prstClr val="black"/>
                          </a:solidFill>
                          <a:effectLst/>
                          <a:uLnTx/>
                          <a:uFillTx/>
                          <a:latin typeface="+mn-lt"/>
                          <a:ea typeface="+mn-ea"/>
                          <a:cs typeface="+mn-cs"/>
                        </a:rPr>
                        <a:t>
 Früher wurde der Christbaum am Heiligen Abend aufgestellt und keinen Tag früher. Heute ist das anders.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0.6386 %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9817210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BR24 - 2021-11-14 14:27:47</a:t>
                      </a:r>
                      <a:r>
                        <a:rPr kumimoji="0" lang="de-DE" sz="1000" b="0" i="0" u="none" strike="noStrike" kern="1200" cap="none" spc="0" normalizeH="0" baseline="0" noProof="0">
                          <a:ln>
                            <a:noFill/>
                          </a:ln>
                          <a:solidFill>
                            <a:prstClr val="black"/>
                          </a:solidFill>
                          <a:effectLst/>
                          <a:uLnTx/>
                          <a:uFillTx/>
                          <a:latin typeface="+mn-lt"/>
                          <a:ea typeface="+mn-ea"/>
                          <a:cs typeface="+mn-cs"/>
                        </a:rPr>
                        <a:t>
 BR24live: Markus Söder zu Corona-Maßnahmen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55767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54509</a:t>
                      </a:r>
                    </a:p>
                  </a:txBody>
                  <a:tcPr/>
                </a:tc>
                <a:extLst>
                  <a:ext uri="{0D108BD9-81ED-4DB2-BD59-A6C34878D82A}">
                    <a16:rowId xmlns:a16="http://schemas.microsoft.com/office/drawing/2014/main" val="22019520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BR24 - 2021-11-17 17:46:59</a:t>
                      </a:r>
                      <a:r>
                        <a:rPr kumimoji="0" lang="de-DE" sz="1000" b="0" i="0" u="none" strike="noStrike" kern="1200" cap="none" spc="0" normalizeH="0" baseline="0" noProof="0">
                          <a:ln>
                            <a:noFill/>
                          </a:ln>
                          <a:solidFill>
                            <a:prstClr val="black"/>
                          </a:solidFill>
                          <a:effectLst/>
                          <a:uLnTx/>
                          <a:uFillTx/>
                          <a:latin typeface="+mn-lt"/>
                          <a:ea typeface="+mn-ea"/>
                          <a:cs typeface="+mn-cs"/>
                        </a:rPr>
                        <a:t>
 Die wichtigsten Fragen und Antworten zur Auffrischungsimpfung. 👇 💉
https://www.br.de/nachrichten/,SopJYYU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275762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0.8618 %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60142813"/>
                  </a:ext>
                </a:extLst>
              </a:tr>
            </a:tbl>
          </a:graphicData>
        </a:graphic>
      </p:graphicFrame>
      <p:sp>
        <p:nvSpPr>
          <p:cNvPr id="4" name="Text Placeholder 3">
            <a:extLst>
              <a:ext uri="{FF2B5EF4-FFF2-40B4-BE49-F238E27FC236}">
                <a16:creationId xmlns:a16="http://schemas.microsoft.com/office/drawing/2014/main" id="{F12ED69D-2A52-4C7E-80E8-0EB1B0086017}"/>
              </a:ext>
            </a:extLst>
          </p:cNvPr>
          <p:cNvSpPr>
            <a:spLocks noGrp="1"/>
          </p:cNvSpPr>
          <p:nvPr>
            <p:ph type="body" sz="quarter" idx="14"/>
          </p:nvPr>
        </p:nvSpPr>
        <p:spPr/>
        <p:txBody>
          <a:bodyPr/>
          <a:lstStyle/>
          <a:p>
            <a:r>
              <a:rPr lang="en-US"/>
              <a:t>01.11.2021 - 30.11.2021</a:t>
            </a:r>
          </a:p>
        </p:txBody>
      </p:sp>
    </p:spTree>
    <p:extLst>
      <p:ext uri="{BB962C8B-B14F-4D97-AF65-F5344CB8AC3E}">
        <p14:creationId xmlns:p14="http://schemas.microsoft.com/office/powerpoint/2010/main" val="335173590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CDE559-B322-42B8-9B89-5033DB6274CB}"/>
              </a:ext>
            </a:extLst>
          </p:cNvPr>
          <p:cNvSpPr>
            <a:spLocks noGrp="1"/>
          </p:cNvSpPr>
          <p:nvPr>
            <p:ph type="title"/>
          </p:nvPr>
        </p:nvSpPr>
        <p:spPr/>
        <p:txBody>
          <a:bodyPr/>
          <a:lstStyle/>
          <a:p>
            <a:r>
              <a:rPr lang="de-DE"/>
              <a:t>Facebook facebook: Hitliste nach potenzielle Reichweite | BR24 - 13 of 14</a:t>
            </a:r>
            <a:endParaRPr lang="en-US"/>
          </a:p>
        </p:txBody>
      </p:sp>
      <p:graphicFrame>
        <p:nvGraphicFramePr>
          <p:cNvPr id="5" name="Table Placeholder 4">
            <a:extLst>
              <a:ext uri="{FF2B5EF4-FFF2-40B4-BE49-F238E27FC236}">
                <a16:creationId xmlns:a16="http://schemas.microsoft.com/office/drawing/2014/main" id="{9FBF436E-CBF8-4820-9AB2-91212E96195C}"/>
              </a:ext>
            </a:extLst>
          </p:cNvPr>
          <p:cNvGraphicFramePr>
            <a:graphicFrameLocks noGrp="1"/>
          </p:cNvGraphicFramePr>
          <p:nvPr>
            <p:ph type="tbl" sz="quarter" idx="13"/>
            <p:extLst>
              <p:ext uri="{D42A27DB-BD31-4B8C-83A1-F6EECF244321}">
                <p14:modId xmlns:p14="http://schemas.microsoft.com/office/powerpoint/2010/main" val="13081010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10">
                  <a:extLst>
                    <a:ext uri="{9D8B030D-6E8A-4147-A177-3AD203B41FA5}">
                      <a16:colId xmlns:a16="http://schemas.microsoft.com/office/drawing/2014/main" val="1895956676"/>
                    </a:ext>
                  </a:extLst>
                </a:gridCol>
                <a:gridCol w="411480">
                  <a:extLst>
                    <a:ext uri="{9D8B030D-6E8A-4147-A177-3AD203B41FA5}">
                      <a16:colId xmlns:a16="http://schemas.microsoft.com/office/drawing/2014/main" val="1865895923"/>
                    </a:ext>
                  </a:extLst>
                </a:gridCol>
                <a:gridCol w="411480">
                  <a:extLst>
                    <a:ext uri="{9D8B030D-6E8A-4147-A177-3AD203B41FA5}">
                      <a16:colId xmlns:a16="http://schemas.microsoft.com/office/drawing/2014/main" val="4005734395"/>
                    </a:ext>
                  </a:extLst>
                </a:gridCol>
                <a:gridCol w="411480">
                  <a:extLst>
                    <a:ext uri="{9D8B030D-6E8A-4147-A177-3AD203B41FA5}">
                      <a16:colId xmlns:a16="http://schemas.microsoft.com/office/drawing/2014/main" val="3438628969"/>
                    </a:ext>
                  </a:extLst>
                </a:gridCol>
                <a:gridCol w="411480">
                  <a:extLst>
                    <a:ext uri="{9D8B030D-6E8A-4147-A177-3AD203B41FA5}">
                      <a16:colId xmlns:a16="http://schemas.microsoft.com/office/drawing/2014/main" val="1201736975"/>
                    </a:ext>
                  </a:extLst>
                </a:gridCol>
                <a:gridCol w="411480">
                  <a:extLst>
                    <a:ext uri="{9D8B030D-6E8A-4147-A177-3AD203B41FA5}">
                      <a16:colId xmlns:a16="http://schemas.microsoft.com/office/drawing/2014/main" val="1235878252"/>
                    </a:ext>
                  </a:extLst>
                </a:gridCol>
                <a:gridCol w="411480">
                  <a:extLst>
                    <a:ext uri="{9D8B030D-6E8A-4147-A177-3AD203B41FA5}">
                      <a16:colId xmlns:a16="http://schemas.microsoft.com/office/drawing/2014/main" val="813156299"/>
                    </a:ext>
                  </a:extLst>
                </a:gridCol>
                <a:gridCol w="411480">
                  <a:extLst>
                    <a:ext uri="{9D8B030D-6E8A-4147-A177-3AD203B41FA5}">
                      <a16:colId xmlns:a16="http://schemas.microsoft.com/office/drawing/2014/main" val="3664822102"/>
                    </a:ext>
                  </a:extLst>
                </a:gridCol>
                <a:gridCol w="411480">
                  <a:extLst>
                    <a:ext uri="{9D8B030D-6E8A-4147-A177-3AD203B41FA5}">
                      <a16:colId xmlns:a16="http://schemas.microsoft.com/office/drawing/2014/main" val="2862859215"/>
                    </a:ext>
                  </a:extLst>
                </a:gridCol>
                <a:gridCol w="411480">
                  <a:extLst>
                    <a:ext uri="{9D8B030D-6E8A-4147-A177-3AD203B41FA5}">
                      <a16:colId xmlns:a16="http://schemas.microsoft.com/office/drawing/2014/main" val="2621816435"/>
                    </a:ext>
                  </a:extLst>
                </a:gridCol>
                <a:gridCol w="411480">
                  <a:extLst>
                    <a:ext uri="{9D8B030D-6E8A-4147-A177-3AD203B41FA5}">
                      <a16:colId xmlns:a16="http://schemas.microsoft.com/office/drawing/2014/main" val="444392140"/>
                    </a:ext>
                  </a:extLst>
                </a:gridCol>
                <a:gridCol w="411480">
                  <a:extLst>
                    <a:ext uri="{9D8B030D-6E8A-4147-A177-3AD203B41FA5}">
                      <a16:colId xmlns:a16="http://schemas.microsoft.com/office/drawing/2014/main" val="1808060189"/>
                    </a:ext>
                  </a:extLst>
                </a:gridCol>
                <a:gridCol w="411480">
                  <a:extLst>
                    <a:ext uri="{9D8B030D-6E8A-4147-A177-3AD203B41FA5}">
                      <a16:colId xmlns:a16="http://schemas.microsoft.com/office/drawing/2014/main" val="3986255928"/>
                    </a:ext>
                  </a:extLst>
                </a:gridCol>
                <a:gridCol w="411480">
                  <a:extLst>
                    <a:ext uri="{9D8B030D-6E8A-4147-A177-3AD203B41FA5}">
                      <a16:colId xmlns:a16="http://schemas.microsoft.com/office/drawing/2014/main" val="706321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(inkl.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extLst>
                  <a:ext uri="{0D108BD9-81ED-4DB2-BD59-A6C34878D82A}">
                    <a16:rowId xmlns:a16="http://schemas.microsoft.com/office/drawing/2014/main" val="6252048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BR24 - 2021-11-15 11:15:58</a:t>
                      </a:r>
                      <a:r>
                        <a:rPr kumimoji="0" lang="de-DE" sz="1000" b="0" i="0" u="none" strike="noStrike" kern="1200" cap="none" spc="0" normalizeH="0" baseline="0" noProof="0">
                          <a:ln>
                            <a:noFill/>
                          </a:ln>
                          <a:solidFill>
                            <a:prstClr val="black"/>
                          </a:solidFill>
                          <a:effectLst/>
                          <a:uLnTx/>
                          <a:uFillTx/>
                          <a:latin typeface="+mn-lt"/>
                          <a:ea typeface="+mn-ea"/>
                          <a:cs typeface="+mn-cs"/>
                        </a:rPr>
                        <a:t>
 🗣️ "Kontaktuntersagung oder 2G-Regeln heißt in weiten Teilen Lockdown für Ungeimpfte", sagt Grünen-Chef Robert Habeck.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95445</a:t>
                      </a:r>
                    </a:p>
                  </a:txBody>
                  <a:tcPr/>
                </a:tc>
                <a:extLst>
                  <a:ext uri="{0D108BD9-81ED-4DB2-BD59-A6C34878D82A}">
                    <a16:rowId xmlns:a16="http://schemas.microsoft.com/office/drawing/2014/main" val="35242414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BR24 - 2021-11-20 17:15:59</a:t>
                      </a:r>
                      <a:r>
                        <a:rPr kumimoji="0" lang="de-DE" sz="1000" b="0" i="0" u="none" strike="noStrike" kern="1200" cap="none" spc="0" normalizeH="0" baseline="0" noProof="0">
                          <a:ln>
                            <a:noFill/>
                          </a:ln>
                          <a:solidFill>
                            <a:prstClr val="black"/>
                          </a:solidFill>
                          <a:effectLst/>
                          <a:uLnTx/>
                          <a:uFillTx/>
                          <a:latin typeface="+mn-lt"/>
                          <a:ea typeface="+mn-ea"/>
                          <a:cs typeface="+mn-cs"/>
                        </a:rPr>
                        <a:t>
 Einen Tag nach der Ankündigung eines erneuten Lockdowns in Österreich sind Zehntausende auf die Straße gegangen.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267174492"/>
                  </a:ext>
                </a:extLst>
              </a:tr>
            </a:tbl>
          </a:graphicData>
        </a:graphic>
      </p:graphicFrame>
      <p:sp>
        <p:nvSpPr>
          <p:cNvPr id="4" name="Text Placeholder 3">
            <a:extLst>
              <a:ext uri="{FF2B5EF4-FFF2-40B4-BE49-F238E27FC236}">
                <a16:creationId xmlns:a16="http://schemas.microsoft.com/office/drawing/2014/main" id="{B286DFFC-A8F7-418D-B328-0BF8984BA1FB}"/>
              </a:ext>
            </a:extLst>
          </p:cNvPr>
          <p:cNvSpPr>
            <a:spLocks noGrp="1"/>
          </p:cNvSpPr>
          <p:nvPr>
            <p:ph type="body" sz="quarter" idx="14"/>
          </p:nvPr>
        </p:nvSpPr>
        <p:spPr/>
        <p:txBody>
          <a:bodyPr/>
          <a:lstStyle/>
          <a:p>
            <a:r>
              <a:rPr lang="en-US"/>
              <a:t>01.11.2021 - 30.11.2021</a:t>
            </a:r>
          </a:p>
        </p:txBody>
      </p:sp>
    </p:spTree>
    <p:extLst>
      <p:ext uri="{BB962C8B-B14F-4D97-AF65-F5344CB8AC3E}">
        <p14:creationId xmlns:p14="http://schemas.microsoft.com/office/powerpoint/2010/main" val="360271981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BA2B8A-2046-4238-AAF7-9E497BD60845}"/>
              </a:ext>
            </a:extLst>
          </p:cNvPr>
          <p:cNvSpPr>
            <a:spLocks noGrp="1"/>
          </p:cNvSpPr>
          <p:nvPr>
            <p:ph type="title"/>
          </p:nvPr>
        </p:nvSpPr>
        <p:spPr/>
        <p:txBody>
          <a:bodyPr/>
          <a:lstStyle/>
          <a:p>
            <a:r>
              <a:rPr lang="de-DE"/>
              <a:t>Facebook facebook: Hitliste nach potenzielle Reichweite | BR24 - 14 of 14</a:t>
            </a:r>
            <a:endParaRPr lang="en-US"/>
          </a:p>
        </p:txBody>
      </p:sp>
      <p:graphicFrame>
        <p:nvGraphicFramePr>
          <p:cNvPr id="5" name="Table Placeholder 4">
            <a:extLst>
              <a:ext uri="{FF2B5EF4-FFF2-40B4-BE49-F238E27FC236}">
                <a16:creationId xmlns:a16="http://schemas.microsoft.com/office/drawing/2014/main" id="{9527DCB6-6E14-4E25-9842-17F5467D9ED2}"/>
              </a:ext>
            </a:extLst>
          </p:cNvPr>
          <p:cNvGraphicFramePr>
            <a:graphicFrameLocks noGrp="1"/>
          </p:cNvGraphicFramePr>
          <p:nvPr>
            <p:ph type="tbl" sz="quarter" idx="13"/>
            <p:extLst>
              <p:ext uri="{D42A27DB-BD31-4B8C-83A1-F6EECF244321}">
                <p14:modId xmlns:p14="http://schemas.microsoft.com/office/powerpoint/2010/main" val="35284430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10">
                  <a:extLst>
                    <a:ext uri="{9D8B030D-6E8A-4147-A177-3AD203B41FA5}">
                      <a16:colId xmlns:a16="http://schemas.microsoft.com/office/drawing/2014/main" val="3575918731"/>
                    </a:ext>
                  </a:extLst>
                </a:gridCol>
                <a:gridCol w="411480">
                  <a:extLst>
                    <a:ext uri="{9D8B030D-6E8A-4147-A177-3AD203B41FA5}">
                      <a16:colId xmlns:a16="http://schemas.microsoft.com/office/drawing/2014/main" val="3347741653"/>
                    </a:ext>
                  </a:extLst>
                </a:gridCol>
                <a:gridCol w="411480">
                  <a:extLst>
                    <a:ext uri="{9D8B030D-6E8A-4147-A177-3AD203B41FA5}">
                      <a16:colId xmlns:a16="http://schemas.microsoft.com/office/drawing/2014/main" val="3450140249"/>
                    </a:ext>
                  </a:extLst>
                </a:gridCol>
                <a:gridCol w="411480">
                  <a:extLst>
                    <a:ext uri="{9D8B030D-6E8A-4147-A177-3AD203B41FA5}">
                      <a16:colId xmlns:a16="http://schemas.microsoft.com/office/drawing/2014/main" val="2321332223"/>
                    </a:ext>
                  </a:extLst>
                </a:gridCol>
                <a:gridCol w="411480">
                  <a:extLst>
                    <a:ext uri="{9D8B030D-6E8A-4147-A177-3AD203B41FA5}">
                      <a16:colId xmlns:a16="http://schemas.microsoft.com/office/drawing/2014/main" val="970493083"/>
                    </a:ext>
                  </a:extLst>
                </a:gridCol>
                <a:gridCol w="411480">
                  <a:extLst>
                    <a:ext uri="{9D8B030D-6E8A-4147-A177-3AD203B41FA5}">
                      <a16:colId xmlns:a16="http://schemas.microsoft.com/office/drawing/2014/main" val="3321383379"/>
                    </a:ext>
                  </a:extLst>
                </a:gridCol>
                <a:gridCol w="411480">
                  <a:extLst>
                    <a:ext uri="{9D8B030D-6E8A-4147-A177-3AD203B41FA5}">
                      <a16:colId xmlns:a16="http://schemas.microsoft.com/office/drawing/2014/main" val="3954883897"/>
                    </a:ext>
                  </a:extLst>
                </a:gridCol>
                <a:gridCol w="411480">
                  <a:extLst>
                    <a:ext uri="{9D8B030D-6E8A-4147-A177-3AD203B41FA5}">
                      <a16:colId xmlns:a16="http://schemas.microsoft.com/office/drawing/2014/main" val="1078846287"/>
                    </a:ext>
                  </a:extLst>
                </a:gridCol>
                <a:gridCol w="411480">
                  <a:extLst>
                    <a:ext uri="{9D8B030D-6E8A-4147-A177-3AD203B41FA5}">
                      <a16:colId xmlns:a16="http://schemas.microsoft.com/office/drawing/2014/main" val="1689711350"/>
                    </a:ext>
                  </a:extLst>
                </a:gridCol>
                <a:gridCol w="411480">
                  <a:extLst>
                    <a:ext uri="{9D8B030D-6E8A-4147-A177-3AD203B41FA5}">
                      <a16:colId xmlns:a16="http://schemas.microsoft.com/office/drawing/2014/main" val="2603731145"/>
                    </a:ext>
                  </a:extLst>
                </a:gridCol>
                <a:gridCol w="411480">
                  <a:extLst>
                    <a:ext uri="{9D8B030D-6E8A-4147-A177-3AD203B41FA5}">
                      <a16:colId xmlns:a16="http://schemas.microsoft.com/office/drawing/2014/main" val="1979497567"/>
                    </a:ext>
                  </a:extLst>
                </a:gridCol>
                <a:gridCol w="411480">
                  <a:extLst>
                    <a:ext uri="{9D8B030D-6E8A-4147-A177-3AD203B41FA5}">
                      <a16:colId xmlns:a16="http://schemas.microsoft.com/office/drawing/2014/main" val="611500150"/>
                    </a:ext>
                  </a:extLst>
                </a:gridCol>
                <a:gridCol w="411480">
                  <a:extLst>
                    <a:ext uri="{9D8B030D-6E8A-4147-A177-3AD203B41FA5}">
                      <a16:colId xmlns:a16="http://schemas.microsoft.com/office/drawing/2014/main" val="2716280461"/>
                    </a:ext>
                  </a:extLst>
                </a:gridCol>
                <a:gridCol w="411480">
                  <a:extLst>
                    <a:ext uri="{9D8B030D-6E8A-4147-A177-3AD203B41FA5}">
                      <a16:colId xmlns:a16="http://schemas.microsoft.com/office/drawing/2014/main" val="24645206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(inkl.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extLst>
                  <a:ext uri="{0D108BD9-81ED-4DB2-BD59-A6C34878D82A}">
                    <a16:rowId xmlns:a16="http://schemas.microsoft.com/office/drawing/2014/main" val="39480310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BR24 - 2021-11-01 17:52:11</a:t>
                      </a:r>
                      <a:r>
                        <a:rPr kumimoji="0" lang="de-DE" sz="1000" b="0" i="0" u="none" strike="noStrike" kern="1200" cap="none" spc="0" normalizeH="0" baseline="0" noProof="0">
                          <a:ln>
                            <a:noFill/>
                          </a:ln>
                          <a:solidFill>
                            <a:prstClr val="black"/>
                          </a:solidFill>
                          <a:effectLst/>
                          <a:uLnTx/>
                          <a:uFillTx/>
                          <a:latin typeface="+mn-lt"/>
                          <a:ea typeface="+mn-ea"/>
                          <a:cs typeface="+mn-cs"/>
                        </a:rPr>
                        <a:t>
 In Bayern sind rund 600.000 Photovoltaik-Anlagen installiert – so viele wie in keinem anderen Bundesland. Die ersten kommen nun langsam in die Jahre. Auf den Müll müssen alte Anlagen aber nicht.
👉 https://www.br.de/nachrichten/,Sn3I0Za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263895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42564</a:t>
                      </a:r>
                    </a:p>
                  </a:txBody>
                  <a:tcPr/>
                </a:tc>
                <a:extLst>
                  <a:ext uri="{0D108BD9-81ED-4DB2-BD59-A6C34878D82A}">
                    <a16:rowId xmlns:a16="http://schemas.microsoft.com/office/drawing/2014/main" val="1802833737"/>
                  </a:ext>
                </a:extLst>
              </a:tr>
            </a:tbl>
          </a:graphicData>
        </a:graphic>
      </p:graphicFrame>
      <p:sp>
        <p:nvSpPr>
          <p:cNvPr id="4" name="Text Placeholder 3">
            <a:extLst>
              <a:ext uri="{FF2B5EF4-FFF2-40B4-BE49-F238E27FC236}">
                <a16:creationId xmlns:a16="http://schemas.microsoft.com/office/drawing/2014/main" id="{0E9BC630-1E18-434B-B19C-91238FFA6C5F}"/>
              </a:ext>
            </a:extLst>
          </p:cNvPr>
          <p:cNvSpPr>
            <a:spLocks noGrp="1"/>
          </p:cNvSpPr>
          <p:nvPr>
            <p:ph type="body" sz="quarter" idx="14"/>
          </p:nvPr>
        </p:nvSpPr>
        <p:spPr/>
        <p:txBody>
          <a:bodyPr/>
          <a:lstStyle/>
          <a:p>
            <a:r>
              <a:rPr lang="en-US"/>
              <a:t>01.11.2021 - 30.11.2021</a:t>
            </a:r>
          </a:p>
        </p:txBody>
      </p:sp>
    </p:spTree>
    <p:extLst>
      <p:ext uri="{BB962C8B-B14F-4D97-AF65-F5344CB8AC3E}">
        <p14:creationId xmlns:p14="http://schemas.microsoft.com/office/powerpoint/2010/main" val="252489603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E7519E-EF59-46E4-BB70-F208659103B0}"/>
              </a:ext>
            </a:extLst>
          </p:cNvPr>
          <p:cNvSpPr>
            <a:spLocks noGrp="1"/>
          </p:cNvSpPr>
          <p:nvPr>
            <p:ph type="title"/>
          </p:nvPr>
        </p:nvSpPr>
        <p:spPr/>
        <p:txBody>
          <a:bodyPr/>
          <a:lstStyle/>
          <a:p>
            <a:r>
              <a:rPr lang="en-US"/>
              <a:t>Youtube YouTube: für Excel-Export | BR24</a:t>
            </a:r>
          </a:p>
        </p:txBody>
      </p:sp>
      <p:graphicFrame>
        <p:nvGraphicFramePr>
          <p:cNvPr id="5" name="Table Placeholder 4">
            <a:extLst>
              <a:ext uri="{FF2B5EF4-FFF2-40B4-BE49-F238E27FC236}">
                <a16:creationId xmlns:a16="http://schemas.microsoft.com/office/drawing/2014/main" id="{7EC651F0-0B6E-43AD-8F25-405D7559212C}"/>
              </a:ext>
            </a:extLst>
          </p:cNvPr>
          <p:cNvGraphicFramePr>
            <a:graphicFrameLocks noGrp="1"/>
          </p:cNvGraphicFramePr>
          <p:nvPr>
            <p:ph type="tbl" sz="quarter" idx="13"/>
            <p:extLst>
              <p:ext uri="{D42A27DB-BD31-4B8C-83A1-F6EECF244321}">
                <p14:modId xmlns:p14="http://schemas.microsoft.com/office/powerpoint/2010/main" val="1644978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39856547"/>
                    </a:ext>
                  </a:extLst>
                </a:gridCol>
                <a:gridCol w="576072">
                  <a:extLst>
                    <a:ext uri="{9D8B030D-6E8A-4147-A177-3AD203B41FA5}">
                      <a16:colId xmlns:a16="http://schemas.microsoft.com/office/drawing/2014/main" val="1281159899"/>
                    </a:ext>
                  </a:extLst>
                </a:gridCol>
                <a:gridCol w="576072">
                  <a:extLst>
                    <a:ext uri="{9D8B030D-6E8A-4147-A177-3AD203B41FA5}">
                      <a16:colId xmlns:a16="http://schemas.microsoft.com/office/drawing/2014/main" val="1770396736"/>
                    </a:ext>
                  </a:extLst>
                </a:gridCol>
                <a:gridCol w="576072">
                  <a:extLst>
                    <a:ext uri="{9D8B030D-6E8A-4147-A177-3AD203B41FA5}">
                      <a16:colId xmlns:a16="http://schemas.microsoft.com/office/drawing/2014/main" val="2471707849"/>
                    </a:ext>
                  </a:extLst>
                </a:gridCol>
                <a:gridCol w="576072">
                  <a:extLst>
                    <a:ext uri="{9D8B030D-6E8A-4147-A177-3AD203B41FA5}">
                      <a16:colId xmlns:a16="http://schemas.microsoft.com/office/drawing/2014/main" val="390833613"/>
                    </a:ext>
                  </a:extLst>
                </a:gridCol>
                <a:gridCol w="576072">
                  <a:extLst>
                    <a:ext uri="{9D8B030D-6E8A-4147-A177-3AD203B41FA5}">
                      <a16:colId xmlns:a16="http://schemas.microsoft.com/office/drawing/2014/main" val="2626294951"/>
                    </a:ext>
                  </a:extLst>
                </a:gridCol>
                <a:gridCol w="576072">
                  <a:extLst>
                    <a:ext uri="{9D8B030D-6E8A-4147-A177-3AD203B41FA5}">
                      <a16:colId xmlns:a16="http://schemas.microsoft.com/office/drawing/2014/main" val="3027226475"/>
                    </a:ext>
                  </a:extLst>
                </a:gridCol>
                <a:gridCol w="576072">
                  <a:extLst>
                    <a:ext uri="{9D8B030D-6E8A-4147-A177-3AD203B41FA5}">
                      <a16:colId xmlns:a16="http://schemas.microsoft.com/office/drawing/2014/main" val="2866047269"/>
                    </a:ext>
                  </a:extLst>
                </a:gridCol>
                <a:gridCol w="576072">
                  <a:extLst>
                    <a:ext uri="{9D8B030D-6E8A-4147-A177-3AD203B41FA5}">
                      <a16:colId xmlns:a16="http://schemas.microsoft.com/office/drawing/2014/main" val="1678347116"/>
                    </a:ext>
                  </a:extLst>
                </a:gridCol>
                <a:gridCol w="576072">
                  <a:extLst>
                    <a:ext uri="{9D8B030D-6E8A-4147-A177-3AD203B41FA5}">
                      <a16:colId xmlns:a16="http://schemas.microsoft.com/office/drawing/2014/main" val="2859699571"/>
                    </a:ext>
                  </a:extLst>
                </a:gridCol>
                <a:gridCol w="576072">
                  <a:extLst>
                    <a:ext uri="{9D8B030D-6E8A-4147-A177-3AD203B41FA5}">
                      <a16:colId xmlns:a16="http://schemas.microsoft.com/office/drawing/2014/main" val="85960864"/>
                    </a:ext>
                  </a:extLst>
                </a:gridCol>
                <a:gridCol w="576072">
                  <a:extLst>
                    <a:ext uri="{9D8B030D-6E8A-4147-A177-3AD203B41FA5}">
                      <a16:colId xmlns:a16="http://schemas.microsoft.com/office/drawing/2014/main" val="3429268774"/>
                    </a:ext>
                  </a:extLst>
                </a:gridCol>
              </a:tblGrid>
              <a:tr h="370840">
                <a:tc>
                  <a:txBody>
                    <a:bodyPr/>
                    <a:lstStyle/>
                    <a:p>
                      <a:r>
                        <a:rPr lang="en-US" sz="1000"/>
                        <a:t>Channel</a:t>
                      </a:r>
                    </a:p>
                  </a:txBody>
                  <a:tcPr/>
                </a:tc>
                <a:tc>
                  <a:txBody>
                    <a:bodyPr/>
                    <a:lstStyle/>
                    <a:p>
                      <a:r>
                        <a:rPr lang="en-US" sz="1000"/>
                        <a:t>Video Views</a:t>
                      </a:r>
                    </a:p>
                  </a:txBody>
                  <a:tcPr/>
                </a:tc>
                <a:tc>
                  <a:txBody>
                    <a:bodyPr/>
                    <a:lstStyle/>
                    <a:p>
                      <a:r>
                        <a:rPr lang="en-US" sz="1000"/>
                        <a:t>Subscribers Total</a:t>
                      </a:r>
                    </a:p>
                  </a:txBody>
                  <a:tcPr/>
                </a:tc>
                <a:tc>
                  <a:txBody>
                    <a:bodyPr/>
                    <a:lstStyle/>
                    <a:p>
                      <a:r>
                        <a:rPr lang="en-US" sz="1000"/>
                        <a:t>Estimated Minutes Watched</a:t>
                      </a:r>
                    </a:p>
                  </a:txBody>
                  <a:tcPr/>
                </a:tc>
                <a:tc>
                  <a:txBody>
                    <a:bodyPr/>
                    <a:lstStyle/>
                    <a:p>
                      <a:r>
                        <a:rPr lang="en-US" sz="1000"/>
                        <a:t>Average View Duration [sec]</a:t>
                      </a:r>
                    </a:p>
                  </a:txBody>
                  <a:tcPr/>
                </a:tc>
                <a:tc>
                  <a:txBody>
                    <a:bodyPr/>
                    <a:lstStyle/>
                    <a:p>
                      <a:r>
                        <a:rPr lang="en-US" sz="1000"/>
                        <a:t>Average View Percentage</a:t>
                      </a:r>
                    </a:p>
                  </a:txBody>
                  <a:tcPr/>
                </a:tc>
                <a:tc>
                  <a:txBody>
                    <a:bodyPr/>
                    <a:lstStyle/>
                    <a:p>
                      <a:r>
                        <a:rPr lang="en-US" sz="1000"/>
                        <a:t>Total Videos</a:t>
                      </a:r>
                    </a:p>
                  </a:txBody>
                  <a:tcPr/>
                </a:tc>
                <a:tc>
                  <a:txBody>
                    <a:bodyPr/>
                    <a:lstStyle/>
                    <a:p>
                      <a:r>
                        <a:rPr lang="en-US" sz="1000"/>
                        <a:t>Interactions</a:t>
                      </a:r>
                    </a:p>
                  </a:txBody>
                  <a:tcPr/>
                </a:tc>
                <a:tc>
                  <a:txBody>
                    <a:bodyPr/>
                    <a:lstStyle/>
                    <a:p>
                      <a:r>
                        <a:rPr lang="en-US" sz="1000"/>
                        <a:t>Likes</a:t>
                      </a:r>
                    </a:p>
                  </a:txBody>
                  <a:tcPr/>
                </a:tc>
                <a:tc>
                  <a:txBody>
                    <a:bodyPr/>
                    <a:lstStyle/>
                    <a:p>
                      <a:r>
                        <a:rPr lang="en-US" sz="1000"/>
                        <a:t>Dislikes</a:t>
                      </a:r>
                    </a:p>
                  </a:txBody>
                  <a:tcPr/>
                </a:tc>
                <a:tc>
                  <a:txBody>
                    <a:bodyPr/>
                    <a:lstStyle/>
                    <a:p>
                      <a:r>
                        <a:rPr lang="en-US" sz="1000"/>
                        <a:t>Comments</a:t>
                      </a:r>
                    </a:p>
                  </a:txBody>
                  <a:tcPr/>
                </a:tc>
                <a:tc>
                  <a:txBody>
                    <a:bodyPr/>
                    <a:lstStyle/>
                    <a:p>
                      <a:r>
                        <a:rPr lang="en-US" sz="1000"/>
                        <a:t>Shares</a:t>
                      </a:r>
                    </a:p>
                  </a:txBody>
                  <a:tcPr/>
                </a:tc>
                <a:extLst>
                  <a:ext uri="{0D108BD9-81ED-4DB2-BD59-A6C34878D82A}">
                    <a16:rowId xmlns:a16="http://schemas.microsoft.com/office/drawing/2014/main" val="3921934899"/>
                  </a:ext>
                </a:extLst>
              </a:tr>
              <a:tr h="370840">
                <a:tc>
                  <a:txBody>
                    <a:bodyPr/>
                    <a:lstStyle/>
                    <a:p>
                      <a:r>
                        <a:rPr lang="en-US" sz="1000"/>
                        <a:t>BR24</a:t>
                      </a:r>
                    </a:p>
                  </a:txBody>
                  <a:tcPr/>
                </a:tc>
                <a:tc>
                  <a:txBody>
                    <a:bodyPr/>
                    <a:lstStyle/>
                    <a:p>
                      <a:r>
                        <a:rPr lang="en-US" sz="1000"/>
                        <a:t>6430579</a:t>
                      </a:r>
                    </a:p>
                  </a:txBody>
                  <a:tcPr/>
                </a:tc>
                <a:tc>
                  <a:txBody>
                    <a:bodyPr/>
                    <a:lstStyle/>
                    <a:p>
                      <a:r>
                        <a:rPr lang="en-US" sz="1000"/>
                        <a:t>198000</a:t>
                      </a:r>
                    </a:p>
                  </a:txBody>
                  <a:tcPr/>
                </a:tc>
                <a:tc>
                  <a:txBody>
                    <a:bodyPr/>
                    <a:lstStyle/>
                    <a:p>
                      <a:r>
                        <a:rPr lang="en-US" sz="1000"/>
                        <a:t>24526333</a:t>
                      </a:r>
                    </a:p>
                  </a:txBody>
                  <a:tcPr/>
                </a:tc>
                <a:tc>
                  <a:txBody>
                    <a:bodyPr/>
                    <a:lstStyle/>
                    <a:p>
                      <a:r>
                        <a:rPr lang="en-US" sz="1000"/>
                        <a:t>00:03:46</a:t>
                      </a:r>
                    </a:p>
                  </a:txBody>
                  <a:tcPr/>
                </a:tc>
                <a:tc>
                  <a:txBody>
                    <a:bodyPr/>
                    <a:lstStyle/>
                    <a:p>
                      <a:r>
                        <a:rPr lang="en-US" sz="1000"/>
                        <a:t>28.918333333333 %</a:t>
                      </a:r>
                    </a:p>
                  </a:txBody>
                  <a:tcPr/>
                </a:tc>
                <a:tc>
                  <a:txBody>
                    <a:bodyPr/>
                    <a:lstStyle/>
                    <a:p>
                      <a:r>
                        <a:rPr lang="en-US" sz="1000"/>
                        <a:t>7783</a:t>
                      </a:r>
                    </a:p>
                  </a:txBody>
                  <a:tcPr/>
                </a:tc>
                <a:tc>
                  <a:txBody>
                    <a:bodyPr/>
                    <a:lstStyle/>
                    <a:p>
                      <a:r>
                        <a:rPr lang="en-US" sz="1000"/>
                        <a:t>212684</a:t>
                      </a:r>
                    </a:p>
                  </a:txBody>
                  <a:tcPr/>
                </a:tc>
                <a:tc>
                  <a:txBody>
                    <a:bodyPr/>
                    <a:lstStyle/>
                    <a:p>
                      <a:r>
                        <a:rPr lang="en-US" sz="1000"/>
                        <a:t>73916</a:t>
                      </a:r>
                    </a:p>
                  </a:txBody>
                  <a:tcPr/>
                </a:tc>
                <a:tc>
                  <a:txBody>
                    <a:bodyPr/>
                    <a:lstStyle/>
                    <a:p>
                      <a:r>
                        <a:rPr lang="en-US" sz="1000"/>
                        <a:t>65137</a:t>
                      </a:r>
                    </a:p>
                  </a:txBody>
                  <a:tcPr/>
                </a:tc>
                <a:tc>
                  <a:txBody>
                    <a:bodyPr/>
                    <a:lstStyle/>
                    <a:p>
                      <a:r>
                        <a:rPr lang="en-US" sz="1000"/>
                        <a:t>16920</a:t>
                      </a:r>
                    </a:p>
                  </a:txBody>
                  <a:tcPr/>
                </a:tc>
                <a:tc>
                  <a:txBody>
                    <a:bodyPr/>
                    <a:lstStyle/>
                    <a:p>
                      <a:r>
                        <a:rPr lang="en-US" sz="1000"/>
                        <a:t>56711</a:t>
                      </a:r>
                    </a:p>
                  </a:txBody>
                  <a:tcPr/>
                </a:tc>
                <a:extLst>
                  <a:ext uri="{0D108BD9-81ED-4DB2-BD59-A6C34878D82A}">
                    <a16:rowId xmlns:a16="http://schemas.microsoft.com/office/drawing/2014/main" val="3318886007"/>
                  </a:ext>
                </a:extLst>
              </a:tr>
            </a:tbl>
          </a:graphicData>
        </a:graphic>
      </p:graphicFrame>
      <p:sp>
        <p:nvSpPr>
          <p:cNvPr id="4" name="Text Placeholder 3">
            <a:extLst>
              <a:ext uri="{FF2B5EF4-FFF2-40B4-BE49-F238E27FC236}">
                <a16:creationId xmlns:a16="http://schemas.microsoft.com/office/drawing/2014/main" id="{88ED6E27-88FD-4B1E-8244-3FC4ACDD8C96}"/>
              </a:ext>
            </a:extLst>
          </p:cNvPr>
          <p:cNvSpPr>
            <a:spLocks noGrp="1"/>
          </p:cNvSpPr>
          <p:nvPr>
            <p:ph type="body" sz="quarter" idx="14"/>
          </p:nvPr>
        </p:nvSpPr>
        <p:spPr/>
        <p:txBody>
          <a:bodyPr/>
          <a:lstStyle/>
          <a:p>
            <a:r>
              <a:rPr lang="en-US"/>
              <a:t>01.11.2021 - 30.11.2021</a:t>
            </a:r>
          </a:p>
        </p:txBody>
      </p:sp>
    </p:spTree>
    <p:extLst>
      <p:ext uri="{BB962C8B-B14F-4D97-AF65-F5344CB8AC3E}">
        <p14:creationId xmlns:p14="http://schemas.microsoft.com/office/powerpoint/2010/main" val="6261157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8FF4E7-CD9A-410F-9666-2D8B259FF0A0}"/>
              </a:ext>
            </a:extLst>
          </p:cNvPr>
          <p:cNvSpPr>
            <a:spLocks noGrp="1"/>
          </p:cNvSpPr>
          <p:nvPr>
            <p:ph type="title"/>
          </p:nvPr>
        </p:nvSpPr>
        <p:spPr/>
        <p:txBody>
          <a:bodyPr/>
          <a:lstStyle/>
          <a:p>
            <a:r>
              <a:rPr lang="en-US"/>
              <a:t>Youtube BR-YouTube-Basic: Kanal - neu eingestellte Videos | BR24</a:t>
            </a:r>
          </a:p>
        </p:txBody>
      </p:sp>
      <p:graphicFrame>
        <p:nvGraphicFramePr>
          <p:cNvPr id="5" name="Table Placeholder 4">
            <a:extLst>
              <a:ext uri="{FF2B5EF4-FFF2-40B4-BE49-F238E27FC236}">
                <a16:creationId xmlns:a16="http://schemas.microsoft.com/office/drawing/2014/main" id="{AF836618-AE00-447C-B280-D1ED1DE60730}"/>
              </a:ext>
            </a:extLst>
          </p:cNvPr>
          <p:cNvGraphicFramePr>
            <a:graphicFrameLocks noGrp="1"/>
          </p:cNvGraphicFramePr>
          <p:nvPr>
            <p:ph type="tbl" sz="quarter" idx="13"/>
            <p:extLst>
              <p:ext uri="{D42A27DB-BD31-4B8C-83A1-F6EECF244321}">
                <p14:modId xmlns:p14="http://schemas.microsoft.com/office/powerpoint/2010/main" val="41269267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843016">
                  <a:extLst>
                    <a:ext uri="{9D8B030D-6E8A-4147-A177-3AD203B41FA5}">
                      <a16:colId xmlns:a16="http://schemas.microsoft.com/office/drawing/2014/main" val="1344214762"/>
                    </a:ext>
                  </a:extLst>
                </a:gridCol>
                <a:gridCol w="2304288">
                  <a:extLst>
                    <a:ext uri="{9D8B030D-6E8A-4147-A177-3AD203B41FA5}">
                      <a16:colId xmlns:a16="http://schemas.microsoft.com/office/drawing/2014/main" val="1609425812"/>
                    </a:ext>
                  </a:extLst>
                </a:gridCol>
              </a:tblGrid>
              <a:tr h="370840">
                <a:tc>
                  <a:txBody>
                    <a:bodyPr/>
                    <a:lstStyle/>
                    <a:p>
                      <a:r>
                        <a:rPr lang="en-US" sz="1000"/>
                        <a:t>Channel</a:t>
                      </a:r>
                    </a:p>
                  </a:txBody>
                  <a:tcPr/>
                </a:tc>
                <a:tc>
                  <a:txBody>
                    <a:bodyPr/>
                    <a:lstStyle/>
                    <a:p>
                      <a:r>
                        <a:rPr lang="en-US" sz="1000"/>
                        <a:t>Videos</a:t>
                      </a:r>
                    </a:p>
                  </a:txBody>
                  <a:tcPr/>
                </a:tc>
                <a:extLst>
                  <a:ext uri="{0D108BD9-81ED-4DB2-BD59-A6C34878D82A}">
                    <a16:rowId xmlns:a16="http://schemas.microsoft.com/office/drawing/2014/main" val="2660573248"/>
                  </a:ext>
                </a:extLst>
              </a:tr>
              <a:tr h="370840">
                <a:tc>
                  <a:txBody>
                    <a:bodyPr/>
                    <a:lstStyle/>
                    <a:p>
                      <a:r>
                        <a:rPr lang="en-US" sz="1000"/>
                        <a:t>BR24</a:t>
                      </a:r>
                    </a:p>
                  </a:txBody>
                  <a:tcPr/>
                </a:tc>
                <a:tc>
                  <a:txBody>
                    <a:bodyPr/>
                    <a:lstStyle/>
                    <a:p>
                      <a:r>
                        <a:rPr lang="en-US" sz="1000"/>
                        <a:t>219</a:t>
                      </a:r>
                    </a:p>
                  </a:txBody>
                  <a:tcPr/>
                </a:tc>
                <a:extLst>
                  <a:ext uri="{0D108BD9-81ED-4DB2-BD59-A6C34878D82A}">
                    <a16:rowId xmlns:a16="http://schemas.microsoft.com/office/drawing/2014/main" val="1760285343"/>
                  </a:ext>
                </a:extLst>
              </a:tr>
            </a:tbl>
          </a:graphicData>
        </a:graphic>
      </p:graphicFrame>
      <p:sp>
        <p:nvSpPr>
          <p:cNvPr id="4" name="Text Placeholder 3">
            <a:extLst>
              <a:ext uri="{FF2B5EF4-FFF2-40B4-BE49-F238E27FC236}">
                <a16:creationId xmlns:a16="http://schemas.microsoft.com/office/drawing/2014/main" id="{D9E6FDE3-3FE9-4EB8-BB28-0A02FB8B3D0A}"/>
              </a:ext>
            </a:extLst>
          </p:cNvPr>
          <p:cNvSpPr>
            <a:spLocks noGrp="1"/>
          </p:cNvSpPr>
          <p:nvPr>
            <p:ph type="body" sz="quarter" idx="14"/>
          </p:nvPr>
        </p:nvSpPr>
        <p:spPr/>
        <p:txBody>
          <a:bodyPr/>
          <a:lstStyle/>
          <a:p>
            <a:r>
              <a:rPr lang="en-US"/>
              <a:t>01.11.2021 - 30.11.2021</a:t>
            </a:r>
          </a:p>
        </p:txBody>
      </p:sp>
    </p:spTree>
    <p:extLst>
      <p:ext uri="{BB962C8B-B14F-4D97-AF65-F5344CB8AC3E}">
        <p14:creationId xmlns:p14="http://schemas.microsoft.com/office/powerpoint/2010/main" val="135324349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967C0E-9360-45C9-88B8-A640D9259222}"/>
              </a:ext>
            </a:extLst>
          </p:cNvPr>
          <p:cNvSpPr>
            <a:spLocks noGrp="1"/>
          </p:cNvSpPr>
          <p:nvPr>
            <p:ph type="title"/>
          </p:nvPr>
        </p:nvSpPr>
        <p:spPr/>
        <p:txBody>
          <a:bodyPr/>
          <a:lstStyle/>
          <a:p>
            <a:r>
              <a:rPr lang="en-US"/>
              <a:t>Youtube YouTube: Hitliste Videos | BR24 - 1 of 7</a:t>
            </a:r>
          </a:p>
        </p:txBody>
      </p:sp>
      <p:graphicFrame>
        <p:nvGraphicFramePr>
          <p:cNvPr id="5" name="Table Placeholder 4">
            <a:extLst>
              <a:ext uri="{FF2B5EF4-FFF2-40B4-BE49-F238E27FC236}">
                <a16:creationId xmlns:a16="http://schemas.microsoft.com/office/drawing/2014/main" id="{8D7ABA0C-0FEC-4593-9F44-B32BBE43BE3A}"/>
              </a:ext>
            </a:extLst>
          </p:cNvPr>
          <p:cNvGraphicFramePr>
            <a:graphicFrameLocks noGrp="1"/>
          </p:cNvGraphicFramePr>
          <p:nvPr>
            <p:ph type="tbl" sz="quarter" idx="13"/>
            <p:extLst>
              <p:ext uri="{D42A27DB-BD31-4B8C-83A1-F6EECF244321}">
                <p14:modId xmlns:p14="http://schemas.microsoft.com/office/powerpoint/2010/main" val="37889062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636077707"/>
                    </a:ext>
                  </a:extLst>
                </a:gridCol>
                <a:gridCol w="1152144">
                  <a:extLst>
                    <a:ext uri="{9D8B030D-6E8A-4147-A177-3AD203B41FA5}">
                      <a16:colId xmlns:a16="http://schemas.microsoft.com/office/drawing/2014/main" val="2819579109"/>
                    </a:ext>
                  </a:extLst>
                </a:gridCol>
                <a:gridCol w="411480">
                  <a:extLst>
                    <a:ext uri="{9D8B030D-6E8A-4147-A177-3AD203B41FA5}">
                      <a16:colId xmlns:a16="http://schemas.microsoft.com/office/drawing/2014/main" val="387922390"/>
                    </a:ext>
                  </a:extLst>
                </a:gridCol>
                <a:gridCol w="411480">
                  <a:extLst>
                    <a:ext uri="{9D8B030D-6E8A-4147-A177-3AD203B41FA5}">
                      <a16:colId xmlns:a16="http://schemas.microsoft.com/office/drawing/2014/main" val="237112503"/>
                    </a:ext>
                  </a:extLst>
                </a:gridCol>
                <a:gridCol w="411480">
                  <a:extLst>
                    <a:ext uri="{9D8B030D-6E8A-4147-A177-3AD203B41FA5}">
                      <a16:colId xmlns:a16="http://schemas.microsoft.com/office/drawing/2014/main" val="4015379617"/>
                    </a:ext>
                  </a:extLst>
                </a:gridCol>
                <a:gridCol w="411480">
                  <a:extLst>
                    <a:ext uri="{9D8B030D-6E8A-4147-A177-3AD203B41FA5}">
                      <a16:colId xmlns:a16="http://schemas.microsoft.com/office/drawing/2014/main" val="100470829"/>
                    </a:ext>
                  </a:extLst>
                </a:gridCol>
                <a:gridCol w="411480">
                  <a:extLst>
                    <a:ext uri="{9D8B030D-6E8A-4147-A177-3AD203B41FA5}">
                      <a16:colId xmlns:a16="http://schemas.microsoft.com/office/drawing/2014/main" val="137493713"/>
                    </a:ext>
                  </a:extLst>
                </a:gridCol>
                <a:gridCol w="411480">
                  <a:extLst>
                    <a:ext uri="{9D8B030D-6E8A-4147-A177-3AD203B41FA5}">
                      <a16:colId xmlns:a16="http://schemas.microsoft.com/office/drawing/2014/main" val="809260790"/>
                    </a:ext>
                  </a:extLst>
                </a:gridCol>
                <a:gridCol w="411480">
                  <a:extLst>
                    <a:ext uri="{9D8B030D-6E8A-4147-A177-3AD203B41FA5}">
                      <a16:colId xmlns:a16="http://schemas.microsoft.com/office/drawing/2014/main" val="1894893410"/>
                    </a:ext>
                  </a:extLst>
                </a:gridCol>
                <a:gridCol w="411480">
                  <a:extLst>
                    <a:ext uri="{9D8B030D-6E8A-4147-A177-3AD203B41FA5}">
                      <a16:colId xmlns:a16="http://schemas.microsoft.com/office/drawing/2014/main" val="3079265698"/>
                    </a:ext>
                  </a:extLst>
                </a:gridCol>
                <a:gridCol w="411480">
                  <a:extLst>
                    <a:ext uri="{9D8B030D-6E8A-4147-A177-3AD203B41FA5}">
                      <a16:colId xmlns:a16="http://schemas.microsoft.com/office/drawing/2014/main" val="1189854248"/>
                    </a:ext>
                  </a:extLst>
                </a:gridCol>
                <a:gridCol w="411480">
                  <a:extLst>
                    <a:ext uri="{9D8B030D-6E8A-4147-A177-3AD203B41FA5}">
                      <a16:colId xmlns:a16="http://schemas.microsoft.com/office/drawing/2014/main" val="2735195609"/>
                    </a:ext>
                  </a:extLst>
                </a:gridCol>
                <a:gridCol w="411480">
                  <a:extLst>
                    <a:ext uri="{9D8B030D-6E8A-4147-A177-3AD203B41FA5}">
                      <a16:colId xmlns:a16="http://schemas.microsoft.com/office/drawing/2014/main" val="3230755045"/>
                    </a:ext>
                  </a:extLst>
                </a:gridCol>
                <a:gridCol w="411480">
                  <a:extLst>
                    <a:ext uri="{9D8B030D-6E8A-4147-A177-3AD203B41FA5}">
                      <a16:colId xmlns:a16="http://schemas.microsoft.com/office/drawing/2014/main" val="2335608619"/>
                    </a:ext>
                  </a:extLst>
                </a:gridCol>
                <a:gridCol w="411480">
                  <a:extLst>
                    <a:ext uri="{9D8B030D-6E8A-4147-A177-3AD203B41FA5}">
                      <a16:colId xmlns:a16="http://schemas.microsoft.com/office/drawing/2014/main" val="23976259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Duration [mm:ss]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Lost</a:t>
                      </a:r>
                    </a:p>
                  </a:txBody>
                  <a:tcPr/>
                </a:tc>
                <a:extLst>
                  <a:ext uri="{0D108BD9-81ED-4DB2-BD59-A6C34878D82A}">
                    <a16:rowId xmlns:a16="http://schemas.microsoft.com/office/drawing/2014/main" val="148463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BR24 - 2021-11-26 19:59:08</a:t>
                      </a:r>
                      <a:r>
                        <a:rPr kumimoji="0" lang="de-DE" sz="1000" b="0" i="0" u="none" strike="noStrike" kern="1200" cap="none" spc="0" normalizeH="0" baseline="0" noProof="0">
                          <a:ln>
                            <a:noFill/>
                          </a:ln>
                          <a:solidFill>
                            <a:prstClr val="black"/>
                          </a:solidFill>
                          <a:effectLst/>
                          <a:uLnTx/>
                          <a:uFillTx/>
                          <a:latin typeface="+mn-lt"/>
                          <a:ea typeface="+mn-ea"/>
                          <a:cs typeface="+mn-cs"/>
                        </a:rPr>
                        <a:t>
 Corona: Die neue Variante aus Südafrika | BR24 Rundschau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06.12.2021 10:35:14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710669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extLst>
                  <a:ext uri="{0D108BD9-81ED-4DB2-BD59-A6C34878D82A}">
                    <a16:rowId xmlns:a16="http://schemas.microsoft.com/office/drawing/2014/main" val="13764013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BR24 - 2021-11-18 15:59:48</a:t>
                      </a:r>
                      <a:r>
                        <a:rPr kumimoji="0" lang="de-DE" sz="1000" b="0" i="0" u="none" strike="noStrike" kern="1200" cap="none" spc="0" normalizeH="0" baseline="0" noProof="0">
                          <a:ln>
                            <a:noFill/>
                          </a:ln>
                          <a:solidFill>
                            <a:prstClr val="black"/>
                          </a:solidFill>
                          <a:effectLst/>
                          <a:uLnTx/>
                          <a:uFillTx/>
                          <a:latin typeface="+mn-lt"/>
                          <a:ea typeface="+mn-ea"/>
                          <a:cs typeface="+mn-cs"/>
                        </a:rPr>
                        <a:t>
 Impfdurchbrüche, Geimpfte im Krankenhaus: Hat die Corona-Impfung versagt? | Possoch klärt | BR24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06.12.2021 10:35:15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1304298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extLst>
                  <a:ext uri="{0D108BD9-81ED-4DB2-BD59-A6C34878D82A}">
                    <a16:rowId xmlns:a16="http://schemas.microsoft.com/office/drawing/2014/main" val="3661551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BR24 - 2021-11-03 16:00:04</a:t>
                      </a:r>
                      <a:r>
                        <a:rPr kumimoji="0" lang="de-DE" sz="1000" b="0" i="0" u="none" strike="noStrike" kern="1200" cap="none" spc="0" normalizeH="0" baseline="0" noProof="0">
                          <a:ln>
                            <a:noFill/>
                          </a:ln>
                          <a:solidFill>
                            <a:prstClr val="black"/>
                          </a:solidFill>
                          <a:effectLst/>
                          <a:uLnTx/>
                          <a:uFillTx/>
                          <a:latin typeface="+mn-lt"/>
                          <a:ea typeface="+mn-ea"/>
                          <a:cs typeface="+mn-cs"/>
                        </a:rPr>
                        <a:t>
 Wehrlos - was Kinder in bayerischen Kurheimen erleben mussten | Die Story | Kontrovers | BR24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06.12.2021 10:35:15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1424796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extLst>
                  <a:ext uri="{0D108BD9-81ED-4DB2-BD59-A6C34878D82A}">
                    <a16:rowId xmlns:a16="http://schemas.microsoft.com/office/drawing/2014/main" val="1555718119"/>
                  </a:ext>
                </a:extLst>
              </a:tr>
            </a:tbl>
          </a:graphicData>
        </a:graphic>
      </p:graphicFrame>
      <p:sp>
        <p:nvSpPr>
          <p:cNvPr id="4" name="Text Placeholder 3">
            <a:extLst>
              <a:ext uri="{FF2B5EF4-FFF2-40B4-BE49-F238E27FC236}">
                <a16:creationId xmlns:a16="http://schemas.microsoft.com/office/drawing/2014/main" id="{D76756FF-1480-4D3E-A501-29C61AA2B45F}"/>
              </a:ext>
            </a:extLst>
          </p:cNvPr>
          <p:cNvSpPr>
            <a:spLocks noGrp="1"/>
          </p:cNvSpPr>
          <p:nvPr>
            <p:ph type="body" sz="quarter" idx="14"/>
          </p:nvPr>
        </p:nvSpPr>
        <p:spPr/>
        <p:txBody>
          <a:bodyPr/>
          <a:lstStyle/>
          <a:p>
            <a:r>
              <a:rPr lang="en-US"/>
              <a:t>01.11.2021 - 30.11.2021</a:t>
            </a:r>
          </a:p>
        </p:txBody>
      </p:sp>
    </p:spTree>
    <p:extLst>
      <p:ext uri="{BB962C8B-B14F-4D97-AF65-F5344CB8AC3E}">
        <p14:creationId xmlns:p14="http://schemas.microsoft.com/office/powerpoint/2010/main" val="76931851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3598D5-29C9-4DA7-9CE8-EAF917D9DDC3}"/>
              </a:ext>
            </a:extLst>
          </p:cNvPr>
          <p:cNvSpPr>
            <a:spLocks noGrp="1"/>
          </p:cNvSpPr>
          <p:nvPr>
            <p:ph type="title"/>
          </p:nvPr>
        </p:nvSpPr>
        <p:spPr/>
        <p:txBody>
          <a:bodyPr/>
          <a:lstStyle/>
          <a:p>
            <a:r>
              <a:rPr lang="en-US"/>
              <a:t>Youtube YouTube: Hitliste Videos | BR24 - 2 of 7</a:t>
            </a:r>
          </a:p>
        </p:txBody>
      </p:sp>
      <p:graphicFrame>
        <p:nvGraphicFramePr>
          <p:cNvPr id="5" name="Table Placeholder 4">
            <a:extLst>
              <a:ext uri="{FF2B5EF4-FFF2-40B4-BE49-F238E27FC236}">
                <a16:creationId xmlns:a16="http://schemas.microsoft.com/office/drawing/2014/main" id="{659D1A1B-3C11-47D9-B246-1D3300A3F50A}"/>
              </a:ext>
            </a:extLst>
          </p:cNvPr>
          <p:cNvGraphicFramePr>
            <a:graphicFrameLocks noGrp="1"/>
          </p:cNvGraphicFramePr>
          <p:nvPr>
            <p:ph type="tbl" sz="quarter" idx="13"/>
            <p:extLst>
              <p:ext uri="{D42A27DB-BD31-4B8C-83A1-F6EECF244321}">
                <p14:modId xmlns:p14="http://schemas.microsoft.com/office/powerpoint/2010/main" val="29176857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573154996"/>
                    </a:ext>
                  </a:extLst>
                </a:gridCol>
                <a:gridCol w="1152144">
                  <a:extLst>
                    <a:ext uri="{9D8B030D-6E8A-4147-A177-3AD203B41FA5}">
                      <a16:colId xmlns:a16="http://schemas.microsoft.com/office/drawing/2014/main" val="1255866542"/>
                    </a:ext>
                  </a:extLst>
                </a:gridCol>
                <a:gridCol w="411480">
                  <a:extLst>
                    <a:ext uri="{9D8B030D-6E8A-4147-A177-3AD203B41FA5}">
                      <a16:colId xmlns:a16="http://schemas.microsoft.com/office/drawing/2014/main" val="3592610296"/>
                    </a:ext>
                  </a:extLst>
                </a:gridCol>
                <a:gridCol w="411480">
                  <a:extLst>
                    <a:ext uri="{9D8B030D-6E8A-4147-A177-3AD203B41FA5}">
                      <a16:colId xmlns:a16="http://schemas.microsoft.com/office/drawing/2014/main" val="3377184249"/>
                    </a:ext>
                  </a:extLst>
                </a:gridCol>
                <a:gridCol w="411480">
                  <a:extLst>
                    <a:ext uri="{9D8B030D-6E8A-4147-A177-3AD203B41FA5}">
                      <a16:colId xmlns:a16="http://schemas.microsoft.com/office/drawing/2014/main" val="1441740492"/>
                    </a:ext>
                  </a:extLst>
                </a:gridCol>
                <a:gridCol w="411480">
                  <a:extLst>
                    <a:ext uri="{9D8B030D-6E8A-4147-A177-3AD203B41FA5}">
                      <a16:colId xmlns:a16="http://schemas.microsoft.com/office/drawing/2014/main" val="983564803"/>
                    </a:ext>
                  </a:extLst>
                </a:gridCol>
                <a:gridCol w="411480">
                  <a:extLst>
                    <a:ext uri="{9D8B030D-6E8A-4147-A177-3AD203B41FA5}">
                      <a16:colId xmlns:a16="http://schemas.microsoft.com/office/drawing/2014/main" val="2955958350"/>
                    </a:ext>
                  </a:extLst>
                </a:gridCol>
                <a:gridCol w="411480">
                  <a:extLst>
                    <a:ext uri="{9D8B030D-6E8A-4147-A177-3AD203B41FA5}">
                      <a16:colId xmlns:a16="http://schemas.microsoft.com/office/drawing/2014/main" val="4001257796"/>
                    </a:ext>
                  </a:extLst>
                </a:gridCol>
                <a:gridCol w="411480">
                  <a:extLst>
                    <a:ext uri="{9D8B030D-6E8A-4147-A177-3AD203B41FA5}">
                      <a16:colId xmlns:a16="http://schemas.microsoft.com/office/drawing/2014/main" val="2913905271"/>
                    </a:ext>
                  </a:extLst>
                </a:gridCol>
                <a:gridCol w="411480">
                  <a:extLst>
                    <a:ext uri="{9D8B030D-6E8A-4147-A177-3AD203B41FA5}">
                      <a16:colId xmlns:a16="http://schemas.microsoft.com/office/drawing/2014/main" val="2544218792"/>
                    </a:ext>
                  </a:extLst>
                </a:gridCol>
                <a:gridCol w="411480">
                  <a:extLst>
                    <a:ext uri="{9D8B030D-6E8A-4147-A177-3AD203B41FA5}">
                      <a16:colId xmlns:a16="http://schemas.microsoft.com/office/drawing/2014/main" val="3327794708"/>
                    </a:ext>
                  </a:extLst>
                </a:gridCol>
                <a:gridCol w="411480">
                  <a:extLst>
                    <a:ext uri="{9D8B030D-6E8A-4147-A177-3AD203B41FA5}">
                      <a16:colId xmlns:a16="http://schemas.microsoft.com/office/drawing/2014/main" val="1497106383"/>
                    </a:ext>
                  </a:extLst>
                </a:gridCol>
                <a:gridCol w="411480">
                  <a:extLst>
                    <a:ext uri="{9D8B030D-6E8A-4147-A177-3AD203B41FA5}">
                      <a16:colId xmlns:a16="http://schemas.microsoft.com/office/drawing/2014/main" val="2062914752"/>
                    </a:ext>
                  </a:extLst>
                </a:gridCol>
                <a:gridCol w="411480">
                  <a:extLst>
                    <a:ext uri="{9D8B030D-6E8A-4147-A177-3AD203B41FA5}">
                      <a16:colId xmlns:a16="http://schemas.microsoft.com/office/drawing/2014/main" val="1222238981"/>
                    </a:ext>
                  </a:extLst>
                </a:gridCol>
                <a:gridCol w="411480">
                  <a:extLst>
                    <a:ext uri="{9D8B030D-6E8A-4147-A177-3AD203B41FA5}">
                      <a16:colId xmlns:a16="http://schemas.microsoft.com/office/drawing/2014/main" val="38442586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Duration [mm:ss]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Lost</a:t>
                      </a:r>
                    </a:p>
                  </a:txBody>
                  <a:tcPr/>
                </a:tc>
                <a:extLst>
                  <a:ext uri="{0D108BD9-81ED-4DB2-BD59-A6C34878D82A}">
                    <a16:rowId xmlns:a16="http://schemas.microsoft.com/office/drawing/2014/main" val="19767902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BR24 - 2020-11-09 22:59:46</a:t>
                      </a:r>
                      <a:r>
                        <a:rPr kumimoji="0" lang="de-DE" sz="1000" b="0" i="0" u="none" strike="noStrike" kern="1200" cap="none" spc="0" normalizeH="0" baseline="0" noProof="0">
                          <a:ln>
                            <a:noFill/>
                          </a:ln>
                          <a:solidFill>
                            <a:prstClr val="black"/>
                          </a:solidFill>
                          <a:effectLst/>
                          <a:uLnTx/>
                          <a:uFillTx/>
                          <a:latin typeface="+mn-lt"/>
                          <a:ea typeface="+mn-ea"/>
                          <a:cs typeface="+mn-cs"/>
                        </a:rPr>
                        <a:t>
 Streit ums Klima: Protest der Autofahrer und Greta-Kritiker | Münchner Runde | BR24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06.12.2021 10:35:17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1864367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extLst>
                  <a:ext uri="{0D108BD9-81ED-4DB2-BD59-A6C34878D82A}">
                    <a16:rowId xmlns:a16="http://schemas.microsoft.com/office/drawing/2014/main" val="10119372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BR24 - 2021-05-05 15:59:51</a:t>
                      </a:r>
                      <a:r>
                        <a:rPr kumimoji="0" lang="en-US" sz="1000" b="0" i="0" u="none" strike="noStrike" kern="1200" cap="none" spc="0" normalizeH="0" baseline="0" noProof="0">
                          <a:ln>
                            <a:noFill/>
                          </a:ln>
                          <a:solidFill>
                            <a:prstClr val="black"/>
                          </a:solidFill>
                          <a:effectLst/>
                          <a:uLnTx/>
                          <a:uFillTx/>
                          <a:latin typeface="+mn-lt"/>
                          <a:ea typeface="+mn-ea"/>
                          <a:cs typeface="+mn-cs"/>
                        </a:rPr>
                        <a:t>
 Neues E-Auto? 3 Minuten tanken, 800 Kilometer fahren, ohne Ladekabel | Die Story | Kontrovers | BR24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06.12.2021 10:35:16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00:19:45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1356806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33241554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BR24 - 2021-10-29 19:59:53</a:t>
                      </a:r>
                      <a:r>
                        <a:rPr kumimoji="0" lang="de-DE" sz="1000" b="0" i="0" u="none" strike="noStrike" kern="1200" cap="none" spc="0" normalizeH="0" baseline="0" noProof="0">
                          <a:ln>
                            <a:noFill/>
                          </a:ln>
                          <a:solidFill>
                            <a:prstClr val="black"/>
                          </a:solidFill>
                          <a:effectLst/>
                          <a:uLnTx/>
                          <a:uFillTx/>
                          <a:latin typeface="+mn-lt"/>
                          <a:ea typeface="+mn-ea"/>
                          <a:cs typeface="+mn-cs"/>
                        </a:rPr>
                        <a:t>
 Zu niedriger Mietpreis: Staat bestraft soziale Vermieter | Kontrovers |  BR24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06.12.2021 10:35:15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577453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extLst>
                  <a:ext uri="{0D108BD9-81ED-4DB2-BD59-A6C34878D82A}">
                    <a16:rowId xmlns:a16="http://schemas.microsoft.com/office/drawing/2014/main" val="217009175"/>
                  </a:ext>
                </a:extLst>
              </a:tr>
            </a:tbl>
          </a:graphicData>
        </a:graphic>
      </p:graphicFrame>
      <p:sp>
        <p:nvSpPr>
          <p:cNvPr id="4" name="Text Placeholder 3">
            <a:extLst>
              <a:ext uri="{FF2B5EF4-FFF2-40B4-BE49-F238E27FC236}">
                <a16:creationId xmlns:a16="http://schemas.microsoft.com/office/drawing/2014/main" id="{C5F47390-8CE1-4E43-96DD-0A951CF5F97B}"/>
              </a:ext>
            </a:extLst>
          </p:cNvPr>
          <p:cNvSpPr>
            <a:spLocks noGrp="1"/>
          </p:cNvSpPr>
          <p:nvPr>
            <p:ph type="body" sz="quarter" idx="14"/>
          </p:nvPr>
        </p:nvSpPr>
        <p:spPr/>
        <p:txBody>
          <a:bodyPr/>
          <a:lstStyle/>
          <a:p>
            <a:r>
              <a:rPr lang="en-US"/>
              <a:t>01.11.2021 - 30.11.2021</a:t>
            </a:r>
          </a:p>
        </p:txBody>
      </p:sp>
    </p:spTree>
    <p:extLst>
      <p:ext uri="{BB962C8B-B14F-4D97-AF65-F5344CB8AC3E}">
        <p14:creationId xmlns:p14="http://schemas.microsoft.com/office/powerpoint/2010/main" val="409431453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6BA80-3B9F-4583-A43E-E1BD12BC1F53}"/>
              </a:ext>
            </a:extLst>
          </p:cNvPr>
          <p:cNvSpPr>
            <a:spLocks noGrp="1"/>
          </p:cNvSpPr>
          <p:nvPr>
            <p:ph type="title"/>
          </p:nvPr>
        </p:nvSpPr>
        <p:spPr/>
        <p:txBody>
          <a:bodyPr/>
          <a:lstStyle/>
          <a:p>
            <a:r>
              <a:rPr lang="en-US"/>
              <a:t>Youtube YouTube: Hitliste Videos | BR24 - 3 of 7</a:t>
            </a:r>
          </a:p>
        </p:txBody>
      </p:sp>
      <p:graphicFrame>
        <p:nvGraphicFramePr>
          <p:cNvPr id="5" name="Table Placeholder 4">
            <a:extLst>
              <a:ext uri="{FF2B5EF4-FFF2-40B4-BE49-F238E27FC236}">
                <a16:creationId xmlns:a16="http://schemas.microsoft.com/office/drawing/2014/main" id="{285FD952-E082-4755-B66E-CDE6753EE113}"/>
              </a:ext>
            </a:extLst>
          </p:cNvPr>
          <p:cNvGraphicFramePr>
            <a:graphicFrameLocks noGrp="1"/>
          </p:cNvGraphicFramePr>
          <p:nvPr>
            <p:ph type="tbl" sz="quarter" idx="13"/>
            <p:extLst>
              <p:ext uri="{D42A27DB-BD31-4B8C-83A1-F6EECF244321}">
                <p14:modId xmlns:p14="http://schemas.microsoft.com/office/powerpoint/2010/main" val="30400051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963907374"/>
                    </a:ext>
                  </a:extLst>
                </a:gridCol>
                <a:gridCol w="1152144">
                  <a:extLst>
                    <a:ext uri="{9D8B030D-6E8A-4147-A177-3AD203B41FA5}">
                      <a16:colId xmlns:a16="http://schemas.microsoft.com/office/drawing/2014/main" val="2796259869"/>
                    </a:ext>
                  </a:extLst>
                </a:gridCol>
                <a:gridCol w="411480">
                  <a:extLst>
                    <a:ext uri="{9D8B030D-6E8A-4147-A177-3AD203B41FA5}">
                      <a16:colId xmlns:a16="http://schemas.microsoft.com/office/drawing/2014/main" val="1008603703"/>
                    </a:ext>
                  </a:extLst>
                </a:gridCol>
                <a:gridCol w="411480">
                  <a:extLst>
                    <a:ext uri="{9D8B030D-6E8A-4147-A177-3AD203B41FA5}">
                      <a16:colId xmlns:a16="http://schemas.microsoft.com/office/drawing/2014/main" val="827100802"/>
                    </a:ext>
                  </a:extLst>
                </a:gridCol>
                <a:gridCol w="411480">
                  <a:extLst>
                    <a:ext uri="{9D8B030D-6E8A-4147-A177-3AD203B41FA5}">
                      <a16:colId xmlns:a16="http://schemas.microsoft.com/office/drawing/2014/main" val="2563041995"/>
                    </a:ext>
                  </a:extLst>
                </a:gridCol>
                <a:gridCol w="411480">
                  <a:extLst>
                    <a:ext uri="{9D8B030D-6E8A-4147-A177-3AD203B41FA5}">
                      <a16:colId xmlns:a16="http://schemas.microsoft.com/office/drawing/2014/main" val="1275412912"/>
                    </a:ext>
                  </a:extLst>
                </a:gridCol>
                <a:gridCol w="411480">
                  <a:extLst>
                    <a:ext uri="{9D8B030D-6E8A-4147-A177-3AD203B41FA5}">
                      <a16:colId xmlns:a16="http://schemas.microsoft.com/office/drawing/2014/main" val="2601578756"/>
                    </a:ext>
                  </a:extLst>
                </a:gridCol>
                <a:gridCol w="411480">
                  <a:extLst>
                    <a:ext uri="{9D8B030D-6E8A-4147-A177-3AD203B41FA5}">
                      <a16:colId xmlns:a16="http://schemas.microsoft.com/office/drawing/2014/main" val="2313353534"/>
                    </a:ext>
                  </a:extLst>
                </a:gridCol>
                <a:gridCol w="411480">
                  <a:extLst>
                    <a:ext uri="{9D8B030D-6E8A-4147-A177-3AD203B41FA5}">
                      <a16:colId xmlns:a16="http://schemas.microsoft.com/office/drawing/2014/main" val="1482821539"/>
                    </a:ext>
                  </a:extLst>
                </a:gridCol>
                <a:gridCol w="411480">
                  <a:extLst>
                    <a:ext uri="{9D8B030D-6E8A-4147-A177-3AD203B41FA5}">
                      <a16:colId xmlns:a16="http://schemas.microsoft.com/office/drawing/2014/main" val="2405613978"/>
                    </a:ext>
                  </a:extLst>
                </a:gridCol>
                <a:gridCol w="411480">
                  <a:extLst>
                    <a:ext uri="{9D8B030D-6E8A-4147-A177-3AD203B41FA5}">
                      <a16:colId xmlns:a16="http://schemas.microsoft.com/office/drawing/2014/main" val="1276204256"/>
                    </a:ext>
                  </a:extLst>
                </a:gridCol>
                <a:gridCol w="411480">
                  <a:extLst>
                    <a:ext uri="{9D8B030D-6E8A-4147-A177-3AD203B41FA5}">
                      <a16:colId xmlns:a16="http://schemas.microsoft.com/office/drawing/2014/main" val="478729388"/>
                    </a:ext>
                  </a:extLst>
                </a:gridCol>
                <a:gridCol w="411480">
                  <a:extLst>
                    <a:ext uri="{9D8B030D-6E8A-4147-A177-3AD203B41FA5}">
                      <a16:colId xmlns:a16="http://schemas.microsoft.com/office/drawing/2014/main" val="1027119103"/>
                    </a:ext>
                  </a:extLst>
                </a:gridCol>
                <a:gridCol w="411480">
                  <a:extLst>
                    <a:ext uri="{9D8B030D-6E8A-4147-A177-3AD203B41FA5}">
                      <a16:colId xmlns:a16="http://schemas.microsoft.com/office/drawing/2014/main" val="2302997080"/>
                    </a:ext>
                  </a:extLst>
                </a:gridCol>
                <a:gridCol w="411480">
                  <a:extLst>
                    <a:ext uri="{9D8B030D-6E8A-4147-A177-3AD203B41FA5}">
                      <a16:colId xmlns:a16="http://schemas.microsoft.com/office/drawing/2014/main" val="34284138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Duration [mm:ss]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Lost</a:t>
                      </a:r>
                    </a:p>
                  </a:txBody>
                  <a:tcPr/>
                </a:tc>
                <a:extLst>
                  <a:ext uri="{0D108BD9-81ED-4DB2-BD59-A6C34878D82A}">
                    <a16:rowId xmlns:a16="http://schemas.microsoft.com/office/drawing/2014/main" val="8872390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BR24 - 2021-10-28 15:59:55</a:t>
                      </a:r>
                      <a:r>
                        <a:rPr kumimoji="0" lang="de-DE" sz="1000" b="0" i="0" u="none" strike="noStrike" kern="1200" cap="none" spc="0" normalizeH="0" baseline="0" noProof="0">
                          <a:ln>
                            <a:noFill/>
                          </a:ln>
                          <a:solidFill>
                            <a:prstClr val="black"/>
                          </a:solidFill>
                          <a:effectLst/>
                          <a:uLnTx/>
                          <a:uFillTx/>
                          <a:latin typeface="+mn-lt"/>
                          <a:ea typeface="+mn-ea"/>
                          <a:cs typeface="+mn-cs"/>
                        </a:rPr>
                        <a:t>
 Corona-Impfung: Gibt es wirklich keine Langzeitfolgen? | Possoch klärt | BR24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06.12.2021 10:35:15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859514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extLst>
                  <a:ext uri="{0D108BD9-81ED-4DB2-BD59-A6C34878D82A}">
                    <a16:rowId xmlns:a16="http://schemas.microsoft.com/office/drawing/2014/main" val="12682933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BR24 - 2021-11-04 11:59:53</a:t>
                      </a:r>
                      <a:r>
                        <a:rPr kumimoji="0" lang="de-DE" sz="1000" b="0" i="0" u="none" strike="noStrike" kern="1200" cap="none" spc="0" normalizeH="0" baseline="0" noProof="0">
                          <a:ln>
                            <a:noFill/>
                          </a:ln>
                          <a:solidFill>
                            <a:prstClr val="black"/>
                          </a:solidFill>
                          <a:effectLst/>
                          <a:uLnTx/>
                          <a:uFillTx/>
                          <a:latin typeface="+mn-lt"/>
                          <a:ea typeface="+mn-ea"/>
                          <a:cs typeface="+mn-cs"/>
                        </a:rPr>
                        <a:t>
 Ellertshäuser See: Größter See in Unterfranken wird mit Schleppnetz abgefischt | BR24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06.12.2021 10:35:15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162093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30198500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BR24 - 2021-11-19 17:08:24</a:t>
                      </a:r>
                      <a:r>
                        <a:rPr kumimoji="0" lang="de-DE" sz="1000" b="0" i="0" u="none" strike="noStrike" kern="1200" cap="none" spc="0" normalizeH="0" baseline="0" noProof="0">
                          <a:ln>
                            <a:noFill/>
                          </a:ln>
                          <a:solidFill>
                            <a:prstClr val="black"/>
                          </a:solidFill>
                          <a:effectLst/>
                          <a:uLnTx/>
                          <a:uFillTx/>
                          <a:latin typeface="+mn-lt"/>
                          <a:ea typeface="+mn-ea"/>
                          <a:cs typeface="+mn-cs"/>
                        </a:rPr>
                        <a:t>
 Ab Mittwoch: Neue, strenge Corona-Regeln | BR24 Rundschau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06.12.2021 10:35:14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347963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extLst>
                  <a:ext uri="{0D108BD9-81ED-4DB2-BD59-A6C34878D82A}">
                    <a16:rowId xmlns:a16="http://schemas.microsoft.com/office/drawing/2014/main" val="786081390"/>
                  </a:ext>
                </a:extLst>
              </a:tr>
            </a:tbl>
          </a:graphicData>
        </a:graphic>
      </p:graphicFrame>
      <p:sp>
        <p:nvSpPr>
          <p:cNvPr id="4" name="Text Placeholder 3">
            <a:extLst>
              <a:ext uri="{FF2B5EF4-FFF2-40B4-BE49-F238E27FC236}">
                <a16:creationId xmlns:a16="http://schemas.microsoft.com/office/drawing/2014/main" id="{24C8FB04-6077-400A-8317-E9566324CADE}"/>
              </a:ext>
            </a:extLst>
          </p:cNvPr>
          <p:cNvSpPr>
            <a:spLocks noGrp="1"/>
          </p:cNvSpPr>
          <p:nvPr>
            <p:ph type="body" sz="quarter" idx="14"/>
          </p:nvPr>
        </p:nvSpPr>
        <p:spPr/>
        <p:txBody>
          <a:bodyPr/>
          <a:lstStyle/>
          <a:p>
            <a:r>
              <a:rPr lang="en-US"/>
              <a:t>01.11.2021 - 30.11.2021</a:t>
            </a:r>
          </a:p>
        </p:txBody>
      </p:sp>
    </p:spTree>
    <p:extLst>
      <p:ext uri="{BB962C8B-B14F-4D97-AF65-F5344CB8AC3E}">
        <p14:creationId xmlns:p14="http://schemas.microsoft.com/office/powerpoint/2010/main" val="237665481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C1EE5C-BCAA-4615-A4D2-DE4C97167C11}"/>
              </a:ext>
            </a:extLst>
          </p:cNvPr>
          <p:cNvSpPr>
            <a:spLocks noGrp="1"/>
          </p:cNvSpPr>
          <p:nvPr>
            <p:ph type="title"/>
          </p:nvPr>
        </p:nvSpPr>
        <p:spPr/>
        <p:txBody>
          <a:bodyPr/>
          <a:lstStyle/>
          <a:p>
            <a:r>
              <a:rPr lang="en-US"/>
              <a:t>Youtube YouTube: Hitliste Videos | BR24 - 4 of 7</a:t>
            </a:r>
          </a:p>
        </p:txBody>
      </p:sp>
      <p:graphicFrame>
        <p:nvGraphicFramePr>
          <p:cNvPr id="5" name="Table Placeholder 4">
            <a:extLst>
              <a:ext uri="{FF2B5EF4-FFF2-40B4-BE49-F238E27FC236}">
                <a16:creationId xmlns:a16="http://schemas.microsoft.com/office/drawing/2014/main" id="{88BE5698-6E12-4CE1-908E-9CCC516E06AA}"/>
              </a:ext>
            </a:extLst>
          </p:cNvPr>
          <p:cNvGraphicFramePr>
            <a:graphicFrameLocks noGrp="1"/>
          </p:cNvGraphicFramePr>
          <p:nvPr>
            <p:ph type="tbl" sz="quarter" idx="13"/>
            <p:extLst>
              <p:ext uri="{D42A27DB-BD31-4B8C-83A1-F6EECF244321}">
                <p14:modId xmlns:p14="http://schemas.microsoft.com/office/powerpoint/2010/main" val="34826017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658452682"/>
                    </a:ext>
                  </a:extLst>
                </a:gridCol>
                <a:gridCol w="1152144">
                  <a:extLst>
                    <a:ext uri="{9D8B030D-6E8A-4147-A177-3AD203B41FA5}">
                      <a16:colId xmlns:a16="http://schemas.microsoft.com/office/drawing/2014/main" val="3665344810"/>
                    </a:ext>
                  </a:extLst>
                </a:gridCol>
                <a:gridCol w="411480">
                  <a:extLst>
                    <a:ext uri="{9D8B030D-6E8A-4147-A177-3AD203B41FA5}">
                      <a16:colId xmlns:a16="http://schemas.microsoft.com/office/drawing/2014/main" val="1753069135"/>
                    </a:ext>
                  </a:extLst>
                </a:gridCol>
                <a:gridCol w="411480">
                  <a:extLst>
                    <a:ext uri="{9D8B030D-6E8A-4147-A177-3AD203B41FA5}">
                      <a16:colId xmlns:a16="http://schemas.microsoft.com/office/drawing/2014/main" val="607806569"/>
                    </a:ext>
                  </a:extLst>
                </a:gridCol>
                <a:gridCol w="411480">
                  <a:extLst>
                    <a:ext uri="{9D8B030D-6E8A-4147-A177-3AD203B41FA5}">
                      <a16:colId xmlns:a16="http://schemas.microsoft.com/office/drawing/2014/main" val="3659753536"/>
                    </a:ext>
                  </a:extLst>
                </a:gridCol>
                <a:gridCol w="411480">
                  <a:extLst>
                    <a:ext uri="{9D8B030D-6E8A-4147-A177-3AD203B41FA5}">
                      <a16:colId xmlns:a16="http://schemas.microsoft.com/office/drawing/2014/main" val="3755585131"/>
                    </a:ext>
                  </a:extLst>
                </a:gridCol>
                <a:gridCol w="411480">
                  <a:extLst>
                    <a:ext uri="{9D8B030D-6E8A-4147-A177-3AD203B41FA5}">
                      <a16:colId xmlns:a16="http://schemas.microsoft.com/office/drawing/2014/main" val="3469589564"/>
                    </a:ext>
                  </a:extLst>
                </a:gridCol>
                <a:gridCol w="411480">
                  <a:extLst>
                    <a:ext uri="{9D8B030D-6E8A-4147-A177-3AD203B41FA5}">
                      <a16:colId xmlns:a16="http://schemas.microsoft.com/office/drawing/2014/main" val="1236724476"/>
                    </a:ext>
                  </a:extLst>
                </a:gridCol>
                <a:gridCol w="411480">
                  <a:extLst>
                    <a:ext uri="{9D8B030D-6E8A-4147-A177-3AD203B41FA5}">
                      <a16:colId xmlns:a16="http://schemas.microsoft.com/office/drawing/2014/main" val="3671627611"/>
                    </a:ext>
                  </a:extLst>
                </a:gridCol>
                <a:gridCol w="411480">
                  <a:extLst>
                    <a:ext uri="{9D8B030D-6E8A-4147-A177-3AD203B41FA5}">
                      <a16:colId xmlns:a16="http://schemas.microsoft.com/office/drawing/2014/main" val="2231882296"/>
                    </a:ext>
                  </a:extLst>
                </a:gridCol>
                <a:gridCol w="411480">
                  <a:extLst>
                    <a:ext uri="{9D8B030D-6E8A-4147-A177-3AD203B41FA5}">
                      <a16:colId xmlns:a16="http://schemas.microsoft.com/office/drawing/2014/main" val="1088599724"/>
                    </a:ext>
                  </a:extLst>
                </a:gridCol>
                <a:gridCol w="411480">
                  <a:extLst>
                    <a:ext uri="{9D8B030D-6E8A-4147-A177-3AD203B41FA5}">
                      <a16:colId xmlns:a16="http://schemas.microsoft.com/office/drawing/2014/main" val="2638559458"/>
                    </a:ext>
                  </a:extLst>
                </a:gridCol>
                <a:gridCol w="411480">
                  <a:extLst>
                    <a:ext uri="{9D8B030D-6E8A-4147-A177-3AD203B41FA5}">
                      <a16:colId xmlns:a16="http://schemas.microsoft.com/office/drawing/2014/main" val="1836662695"/>
                    </a:ext>
                  </a:extLst>
                </a:gridCol>
                <a:gridCol w="411480">
                  <a:extLst>
                    <a:ext uri="{9D8B030D-6E8A-4147-A177-3AD203B41FA5}">
                      <a16:colId xmlns:a16="http://schemas.microsoft.com/office/drawing/2014/main" val="3297126577"/>
                    </a:ext>
                  </a:extLst>
                </a:gridCol>
                <a:gridCol w="411480">
                  <a:extLst>
                    <a:ext uri="{9D8B030D-6E8A-4147-A177-3AD203B41FA5}">
                      <a16:colId xmlns:a16="http://schemas.microsoft.com/office/drawing/2014/main" val="24574355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Duration [mm:ss]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Lost</a:t>
                      </a:r>
                    </a:p>
                  </a:txBody>
                  <a:tcPr/>
                </a:tc>
                <a:extLst>
                  <a:ext uri="{0D108BD9-81ED-4DB2-BD59-A6C34878D82A}">
                    <a16:rowId xmlns:a16="http://schemas.microsoft.com/office/drawing/2014/main" val="25084279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BR24 - 2021-11-19 16:53:15</a:t>
                      </a:r>
                      <a:r>
                        <a:rPr kumimoji="0" lang="de-DE" sz="1000" b="0" i="0" u="none" strike="noStrike" kern="1200" cap="none" spc="0" normalizeH="0" baseline="0" noProof="0">
                          <a:ln>
                            <a:noFill/>
                          </a:ln>
                          <a:solidFill>
                            <a:prstClr val="black"/>
                          </a:solidFill>
                          <a:effectLst/>
                          <a:uLnTx/>
                          <a:uFillTx/>
                          <a:latin typeface="+mn-lt"/>
                          <a:ea typeface="+mn-ea"/>
                          <a:cs typeface="+mn-cs"/>
                        </a:rPr>
                        <a:t>
 Österreich: Lockdown und Impfpflicht | BR24 Rundschau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06.12.2021 10:35:15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extLst>
                  <a:ext uri="{0D108BD9-81ED-4DB2-BD59-A6C34878D82A}">
                    <a16:rowId xmlns:a16="http://schemas.microsoft.com/office/drawing/2014/main" val="36659213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BR24 - 2021-11-17 05:44:55</a:t>
                      </a:r>
                      <a:r>
                        <a:rPr kumimoji="0" lang="de-DE" sz="1000" b="0" i="0" u="none" strike="noStrike" kern="1200" cap="none" spc="0" normalizeH="0" baseline="0" noProof="0">
                          <a:ln>
                            <a:noFill/>
                          </a:ln>
                          <a:solidFill>
                            <a:prstClr val="black"/>
                          </a:solidFill>
                          <a:effectLst/>
                          <a:uLnTx/>
                          <a:uFillTx/>
                          <a:latin typeface="+mn-lt"/>
                          <a:ea typeface="+mn-ea"/>
                          <a:cs typeface="+mn-cs"/>
                        </a:rPr>
                        <a:t>
 High in Bayern: Der Kampf gegen die Drogen | Die Story | Kontrovers | BR24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06.12.2021 10:35:15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1185104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extLst>
                  <a:ext uri="{0D108BD9-81ED-4DB2-BD59-A6C34878D82A}">
                    <a16:rowId xmlns:a16="http://schemas.microsoft.com/office/drawing/2014/main" val="3581461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BR24 - 2021-11-12 11:58:27</a:t>
                      </a:r>
                      <a:r>
                        <a:rPr kumimoji="0" lang="de-DE" sz="1000" b="0" i="0" u="none" strike="noStrike" kern="1200" cap="none" spc="0" normalizeH="0" baseline="0" noProof="0">
                          <a:ln>
                            <a:noFill/>
                          </a:ln>
                          <a:solidFill>
                            <a:prstClr val="black"/>
                          </a:solidFill>
                          <a:effectLst/>
                          <a:uLnTx/>
                          <a:uFillTx/>
                          <a:latin typeface="+mn-lt"/>
                          <a:ea typeface="+mn-ea"/>
                          <a:cs typeface="+mn-cs"/>
                        </a:rPr>
                        <a:t>
 BR24live: Spahn und Wieler zur aktuellen Corona-Lage | BR24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06.12.2021 10:35:15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142577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1305080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extLst>
                  <a:ext uri="{0D108BD9-81ED-4DB2-BD59-A6C34878D82A}">
                    <a16:rowId xmlns:a16="http://schemas.microsoft.com/office/drawing/2014/main" val="2384913266"/>
                  </a:ext>
                </a:extLst>
              </a:tr>
            </a:tbl>
          </a:graphicData>
        </a:graphic>
      </p:graphicFrame>
      <p:sp>
        <p:nvSpPr>
          <p:cNvPr id="4" name="Text Placeholder 3">
            <a:extLst>
              <a:ext uri="{FF2B5EF4-FFF2-40B4-BE49-F238E27FC236}">
                <a16:creationId xmlns:a16="http://schemas.microsoft.com/office/drawing/2014/main" id="{68BFA57E-5ED2-4142-A57C-CA2DCD97E7C9}"/>
              </a:ext>
            </a:extLst>
          </p:cNvPr>
          <p:cNvSpPr>
            <a:spLocks noGrp="1"/>
          </p:cNvSpPr>
          <p:nvPr>
            <p:ph type="body" sz="quarter" idx="14"/>
          </p:nvPr>
        </p:nvSpPr>
        <p:spPr/>
        <p:txBody>
          <a:bodyPr/>
          <a:lstStyle/>
          <a:p>
            <a:r>
              <a:rPr lang="en-US"/>
              <a:t>01.11.2021 - 30.11.2021</a:t>
            </a:r>
          </a:p>
        </p:txBody>
      </p:sp>
    </p:spTree>
    <p:extLst>
      <p:ext uri="{BB962C8B-B14F-4D97-AF65-F5344CB8AC3E}">
        <p14:creationId xmlns:p14="http://schemas.microsoft.com/office/powerpoint/2010/main" val="41714034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841EA2-EA1C-4293-B066-855D7D7C5D5E}"/>
              </a:ext>
            </a:extLst>
          </p:cNvPr>
          <p:cNvSpPr>
            <a:spLocks noGrp="1"/>
          </p:cNvSpPr>
          <p:nvPr>
            <p:ph type="title"/>
          </p:nvPr>
        </p:nvSpPr>
        <p:spPr/>
        <p:txBody>
          <a:bodyPr/>
          <a:lstStyle/>
          <a:p>
            <a:r>
              <a:rPr lang="en-US"/>
              <a:t>Youtube YouTube: Hitliste Videos | BR24 - 5 of 7</a:t>
            </a:r>
          </a:p>
        </p:txBody>
      </p:sp>
      <p:graphicFrame>
        <p:nvGraphicFramePr>
          <p:cNvPr id="5" name="Table Placeholder 4">
            <a:extLst>
              <a:ext uri="{FF2B5EF4-FFF2-40B4-BE49-F238E27FC236}">
                <a16:creationId xmlns:a16="http://schemas.microsoft.com/office/drawing/2014/main" id="{BFB5057D-1081-4B01-8DB1-E9FF076E0AA9}"/>
              </a:ext>
            </a:extLst>
          </p:cNvPr>
          <p:cNvGraphicFramePr>
            <a:graphicFrameLocks noGrp="1"/>
          </p:cNvGraphicFramePr>
          <p:nvPr>
            <p:ph type="tbl" sz="quarter" idx="13"/>
            <p:extLst>
              <p:ext uri="{D42A27DB-BD31-4B8C-83A1-F6EECF244321}">
                <p14:modId xmlns:p14="http://schemas.microsoft.com/office/powerpoint/2010/main" val="19553101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825257068"/>
                    </a:ext>
                  </a:extLst>
                </a:gridCol>
                <a:gridCol w="1152144">
                  <a:extLst>
                    <a:ext uri="{9D8B030D-6E8A-4147-A177-3AD203B41FA5}">
                      <a16:colId xmlns:a16="http://schemas.microsoft.com/office/drawing/2014/main" val="4145268393"/>
                    </a:ext>
                  </a:extLst>
                </a:gridCol>
                <a:gridCol w="411480">
                  <a:extLst>
                    <a:ext uri="{9D8B030D-6E8A-4147-A177-3AD203B41FA5}">
                      <a16:colId xmlns:a16="http://schemas.microsoft.com/office/drawing/2014/main" val="3161881678"/>
                    </a:ext>
                  </a:extLst>
                </a:gridCol>
                <a:gridCol w="411480">
                  <a:extLst>
                    <a:ext uri="{9D8B030D-6E8A-4147-A177-3AD203B41FA5}">
                      <a16:colId xmlns:a16="http://schemas.microsoft.com/office/drawing/2014/main" val="2790369765"/>
                    </a:ext>
                  </a:extLst>
                </a:gridCol>
                <a:gridCol w="411480">
                  <a:extLst>
                    <a:ext uri="{9D8B030D-6E8A-4147-A177-3AD203B41FA5}">
                      <a16:colId xmlns:a16="http://schemas.microsoft.com/office/drawing/2014/main" val="4154331068"/>
                    </a:ext>
                  </a:extLst>
                </a:gridCol>
                <a:gridCol w="411480">
                  <a:extLst>
                    <a:ext uri="{9D8B030D-6E8A-4147-A177-3AD203B41FA5}">
                      <a16:colId xmlns:a16="http://schemas.microsoft.com/office/drawing/2014/main" val="4024217158"/>
                    </a:ext>
                  </a:extLst>
                </a:gridCol>
                <a:gridCol w="411480">
                  <a:extLst>
                    <a:ext uri="{9D8B030D-6E8A-4147-A177-3AD203B41FA5}">
                      <a16:colId xmlns:a16="http://schemas.microsoft.com/office/drawing/2014/main" val="734185310"/>
                    </a:ext>
                  </a:extLst>
                </a:gridCol>
                <a:gridCol w="411480">
                  <a:extLst>
                    <a:ext uri="{9D8B030D-6E8A-4147-A177-3AD203B41FA5}">
                      <a16:colId xmlns:a16="http://schemas.microsoft.com/office/drawing/2014/main" val="1166963725"/>
                    </a:ext>
                  </a:extLst>
                </a:gridCol>
                <a:gridCol w="411480">
                  <a:extLst>
                    <a:ext uri="{9D8B030D-6E8A-4147-A177-3AD203B41FA5}">
                      <a16:colId xmlns:a16="http://schemas.microsoft.com/office/drawing/2014/main" val="3365380933"/>
                    </a:ext>
                  </a:extLst>
                </a:gridCol>
                <a:gridCol w="411480">
                  <a:extLst>
                    <a:ext uri="{9D8B030D-6E8A-4147-A177-3AD203B41FA5}">
                      <a16:colId xmlns:a16="http://schemas.microsoft.com/office/drawing/2014/main" val="2809895623"/>
                    </a:ext>
                  </a:extLst>
                </a:gridCol>
                <a:gridCol w="411480">
                  <a:extLst>
                    <a:ext uri="{9D8B030D-6E8A-4147-A177-3AD203B41FA5}">
                      <a16:colId xmlns:a16="http://schemas.microsoft.com/office/drawing/2014/main" val="2418579541"/>
                    </a:ext>
                  </a:extLst>
                </a:gridCol>
                <a:gridCol w="411480">
                  <a:extLst>
                    <a:ext uri="{9D8B030D-6E8A-4147-A177-3AD203B41FA5}">
                      <a16:colId xmlns:a16="http://schemas.microsoft.com/office/drawing/2014/main" val="4136450898"/>
                    </a:ext>
                  </a:extLst>
                </a:gridCol>
                <a:gridCol w="411480">
                  <a:extLst>
                    <a:ext uri="{9D8B030D-6E8A-4147-A177-3AD203B41FA5}">
                      <a16:colId xmlns:a16="http://schemas.microsoft.com/office/drawing/2014/main" val="2225096132"/>
                    </a:ext>
                  </a:extLst>
                </a:gridCol>
                <a:gridCol w="411480">
                  <a:extLst>
                    <a:ext uri="{9D8B030D-6E8A-4147-A177-3AD203B41FA5}">
                      <a16:colId xmlns:a16="http://schemas.microsoft.com/office/drawing/2014/main" val="1607516831"/>
                    </a:ext>
                  </a:extLst>
                </a:gridCol>
                <a:gridCol w="411480">
                  <a:extLst>
                    <a:ext uri="{9D8B030D-6E8A-4147-A177-3AD203B41FA5}">
                      <a16:colId xmlns:a16="http://schemas.microsoft.com/office/drawing/2014/main" val="27341126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Duration [mm:ss]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Lost</a:t>
                      </a:r>
                    </a:p>
                  </a:txBody>
                  <a:tcPr/>
                </a:tc>
                <a:extLst>
                  <a:ext uri="{0D108BD9-81ED-4DB2-BD59-A6C34878D82A}">
                    <a16:rowId xmlns:a16="http://schemas.microsoft.com/office/drawing/2014/main" val="37740613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BR24 - 2021-11-20 16:50:37</a:t>
                      </a:r>
                      <a:r>
                        <a:rPr kumimoji="0" lang="de-DE" sz="1000" b="0" i="0" u="none" strike="noStrike" kern="1200" cap="none" spc="0" normalizeH="0" baseline="0" noProof="0">
                          <a:ln>
                            <a:noFill/>
                          </a:ln>
                          <a:solidFill>
                            <a:prstClr val="black"/>
                          </a:solidFill>
                          <a:effectLst/>
                          <a:uLnTx/>
                          <a:uFillTx/>
                          <a:latin typeface="+mn-lt"/>
                          <a:ea typeface="+mn-ea"/>
                          <a:cs typeface="+mn-cs"/>
                        </a:rPr>
                        <a:t>
 Österreich: Proteste gegen Lockdown | BR24 Rundschau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06.12.2021 10:35:15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130939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24677831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BR24 - 2021-11-07 16:59:39</a:t>
                      </a:r>
                      <a:r>
                        <a:rPr kumimoji="0" lang="en-US" sz="1000" b="0" i="0" u="none" strike="noStrike" kern="1200" cap="none" spc="0" normalizeH="0" baseline="0" noProof="0">
                          <a:ln>
                            <a:noFill/>
                          </a:ln>
                          <a:solidFill>
                            <a:prstClr val="black"/>
                          </a:solidFill>
                          <a:effectLst/>
                          <a:uLnTx/>
                          <a:uFillTx/>
                          <a:latin typeface="+mn-lt"/>
                          <a:ea typeface="+mn-ea"/>
                          <a:cs typeface="+mn-cs"/>
                        </a:rPr>
                        <a:t>
 Corona: Ampel gelb-rot | BR24 Rundschau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06.12.2021 10:35:15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307878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10756012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BR24 - 2021-11-12 11:59:48</a:t>
                      </a:r>
                      <a:r>
                        <a:rPr kumimoji="0" lang="en-US" sz="1000" b="0" i="0" u="none" strike="noStrike" kern="1200" cap="none" spc="0" normalizeH="0" baseline="0" noProof="0">
                          <a:ln>
                            <a:noFill/>
                          </a:ln>
                          <a:solidFill>
                            <a:prstClr val="black"/>
                          </a:solidFill>
                          <a:effectLst/>
                          <a:uLnTx/>
                          <a:uFillTx/>
                          <a:latin typeface="+mn-lt"/>
                          <a:ea typeface="+mn-ea"/>
                          <a:cs typeface="+mn-cs"/>
                        </a:rPr>
                        <a:t>
 Vierte Corona-Welle: Die Patientenakte Intensivstation | Kontrovers | BR24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06.12.2021 10:35:15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101942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extLst>
                  <a:ext uri="{0D108BD9-81ED-4DB2-BD59-A6C34878D82A}">
                    <a16:rowId xmlns:a16="http://schemas.microsoft.com/office/drawing/2014/main" val="499235774"/>
                  </a:ext>
                </a:extLst>
              </a:tr>
            </a:tbl>
          </a:graphicData>
        </a:graphic>
      </p:graphicFrame>
      <p:sp>
        <p:nvSpPr>
          <p:cNvPr id="4" name="Text Placeholder 3">
            <a:extLst>
              <a:ext uri="{FF2B5EF4-FFF2-40B4-BE49-F238E27FC236}">
                <a16:creationId xmlns:a16="http://schemas.microsoft.com/office/drawing/2014/main" id="{923F924B-44B8-473A-8882-027AD7AD8DC4}"/>
              </a:ext>
            </a:extLst>
          </p:cNvPr>
          <p:cNvSpPr>
            <a:spLocks noGrp="1"/>
          </p:cNvSpPr>
          <p:nvPr>
            <p:ph type="body" sz="quarter" idx="14"/>
          </p:nvPr>
        </p:nvSpPr>
        <p:spPr/>
        <p:txBody>
          <a:bodyPr/>
          <a:lstStyle/>
          <a:p>
            <a:r>
              <a:rPr lang="en-US"/>
              <a:t>01.11.2021 - 30.11.2021</a:t>
            </a:r>
          </a:p>
        </p:txBody>
      </p:sp>
    </p:spTree>
    <p:extLst>
      <p:ext uri="{BB962C8B-B14F-4D97-AF65-F5344CB8AC3E}">
        <p14:creationId xmlns:p14="http://schemas.microsoft.com/office/powerpoint/2010/main" val="93603440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88E480-6F25-4B89-8711-834187CC3CF3}"/>
              </a:ext>
            </a:extLst>
          </p:cNvPr>
          <p:cNvSpPr>
            <a:spLocks noGrp="1"/>
          </p:cNvSpPr>
          <p:nvPr>
            <p:ph type="title"/>
          </p:nvPr>
        </p:nvSpPr>
        <p:spPr/>
        <p:txBody>
          <a:bodyPr/>
          <a:lstStyle/>
          <a:p>
            <a:r>
              <a:rPr lang="en-US"/>
              <a:t>Youtube YouTube: Hitliste Videos | BR24 - 6 of 7</a:t>
            </a:r>
          </a:p>
        </p:txBody>
      </p:sp>
      <p:graphicFrame>
        <p:nvGraphicFramePr>
          <p:cNvPr id="5" name="Table Placeholder 4">
            <a:extLst>
              <a:ext uri="{FF2B5EF4-FFF2-40B4-BE49-F238E27FC236}">
                <a16:creationId xmlns:a16="http://schemas.microsoft.com/office/drawing/2014/main" id="{7269E74F-1862-4837-9411-CACA6E568127}"/>
              </a:ext>
            </a:extLst>
          </p:cNvPr>
          <p:cNvGraphicFramePr>
            <a:graphicFrameLocks noGrp="1"/>
          </p:cNvGraphicFramePr>
          <p:nvPr>
            <p:ph type="tbl" sz="quarter" idx="13"/>
            <p:extLst>
              <p:ext uri="{D42A27DB-BD31-4B8C-83A1-F6EECF244321}">
                <p14:modId xmlns:p14="http://schemas.microsoft.com/office/powerpoint/2010/main" val="20881662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391490708"/>
                    </a:ext>
                  </a:extLst>
                </a:gridCol>
                <a:gridCol w="1152144">
                  <a:extLst>
                    <a:ext uri="{9D8B030D-6E8A-4147-A177-3AD203B41FA5}">
                      <a16:colId xmlns:a16="http://schemas.microsoft.com/office/drawing/2014/main" val="1796860008"/>
                    </a:ext>
                  </a:extLst>
                </a:gridCol>
                <a:gridCol w="411480">
                  <a:extLst>
                    <a:ext uri="{9D8B030D-6E8A-4147-A177-3AD203B41FA5}">
                      <a16:colId xmlns:a16="http://schemas.microsoft.com/office/drawing/2014/main" val="244628448"/>
                    </a:ext>
                  </a:extLst>
                </a:gridCol>
                <a:gridCol w="411480">
                  <a:extLst>
                    <a:ext uri="{9D8B030D-6E8A-4147-A177-3AD203B41FA5}">
                      <a16:colId xmlns:a16="http://schemas.microsoft.com/office/drawing/2014/main" val="1551228809"/>
                    </a:ext>
                  </a:extLst>
                </a:gridCol>
                <a:gridCol w="411480">
                  <a:extLst>
                    <a:ext uri="{9D8B030D-6E8A-4147-A177-3AD203B41FA5}">
                      <a16:colId xmlns:a16="http://schemas.microsoft.com/office/drawing/2014/main" val="3870425795"/>
                    </a:ext>
                  </a:extLst>
                </a:gridCol>
                <a:gridCol w="411480">
                  <a:extLst>
                    <a:ext uri="{9D8B030D-6E8A-4147-A177-3AD203B41FA5}">
                      <a16:colId xmlns:a16="http://schemas.microsoft.com/office/drawing/2014/main" val="1499519665"/>
                    </a:ext>
                  </a:extLst>
                </a:gridCol>
                <a:gridCol w="411480">
                  <a:extLst>
                    <a:ext uri="{9D8B030D-6E8A-4147-A177-3AD203B41FA5}">
                      <a16:colId xmlns:a16="http://schemas.microsoft.com/office/drawing/2014/main" val="1983772354"/>
                    </a:ext>
                  </a:extLst>
                </a:gridCol>
                <a:gridCol w="411480">
                  <a:extLst>
                    <a:ext uri="{9D8B030D-6E8A-4147-A177-3AD203B41FA5}">
                      <a16:colId xmlns:a16="http://schemas.microsoft.com/office/drawing/2014/main" val="933819495"/>
                    </a:ext>
                  </a:extLst>
                </a:gridCol>
                <a:gridCol w="411480">
                  <a:extLst>
                    <a:ext uri="{9D8B030D-6E8A-4147-A177-3AD203B41FA5}">
                      <a16:colId xmlns:a16="http://schemas.microsoft.com/office/drawing/2014/main" val="2346208319"/>
                    </a:ext>
                  </a:extLst>
                </a:gridCol>
                <a:gridCol w="411480">
                  <a:extLst>
                    <a:ext uri="{9D8B030D-6E8A-4147-A177-3AD203B41FA5}">
                      <a16:colId xmlns:a16="http://schemas.microsoft.com/office/drawing/2014/main" val="2133259737"/>
                    </a:ext>
                  </a:extLst>
                </a:gridCol>
                <a:gridCol w="411480">
                  <a:extLst>
                    <a:ext uri="{9D8B030D-6E8A-4147-A177-3AD203B41FA5}">
                      <a16:colId xmlns:a16="http://schemas.microsoft.com/office/drawing/2014/main" val="2824587797"/>
                    </a:ext>
                  </a:extLst>
                </a:gridCol>
                <a:gridCol w="411480">
                  <a:extLst>
                    <a:ext uri="{9D8B030D-6E8A-4147-A177-3AD203B41FA5}">
                      <a16:colId xmlns:a16="http://schemas.microsoft.com/office/drawing/2014/main" val="3030203792"/>
                    </a:ext>
                  </a:extLst>
                </a:gridCol>
                <a:gridCol w="411480">
                  <a:extLst>
                    <a:ext uri="{9D8B030D-6E8A-4147-A177-3AD203B41FA5}">
                      <a16:colId xmlns:a16="http://schemas.microsoft.com/office/drawing/2014/main" val="509803269"/>
                    </a:ext>
                  </a:extLst>
                </a:gridCol>
                <a:gridCol w="411480">
                  <a:extLst>
                    <a:ext uri="{9D8B030D-6E8A-4147-A177-3AD203B41FA5}">
                      <a16:colId xmlns:a16="http://schemas.microsoft.com/office/drawing/2014/main" val="2779367891"/>
                    </a:ext>
                  </a:extLst>
                </a:gridCol>
                <a:gridCol w="411480">
                  <a:extLst>
                    <a:ext uri="{9D8B030D-6E8A-4147-A177-3AD203B41FA5}">
                      <a16:colId xmlns:a16="http://schemas.microsoft.com/office/drawing/2014/main" val="39733211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Duration [mm:ss]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Lost</a:t>
                      </a:r>
                    </a:p>
                  </a:txBody>
                  <a:tcPr/>
                </a:tc>
                <a:extLst>
                  <a:ext uri="{0D108BD9-81ED-4DB2-BD59-A6C34878D82A}">
                    <a16:rowId xmlns:a16="http://schemas.microsoft.com/office/drawing/2014/main" val="33734264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BR24 - 2021-11-06 11:59:47</a:t>
                      </a:r>
                      <a:r>
                        <a:rPr kumimoji="0" lang="de-DE" sz="1000" b="0" i="0" u="none" strike="noStrike" kern="1200" cap="none" spc="0" normalizeH="0" baseline="0" noProof="0">
                          <a:ln>
                            <a:noFill/>
                          </a:ln>
                          <a:solidFill>
                            <a:prstClr val="black"/>
                          </a:solidFill>
                          <a:effectLst/>
                          <a:uLnTx/>
                          <a:uFillTx/>
                          <a:latin typeface="+mn-lt"/>
                          <a:ea typeface="+mn-ea"/>
                          <a:cs typeface="+mn-cs"/>
                        </a:rPr>
                        <a:t>
 Erfindermesse in Nürnberg  | Abendschau | BR24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06.12.2021 10:35:15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140931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27927696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BR24 - 2020-12-17 15:59:49</a:t>
                      </a:r>
                      <a:r>
                        <a:rPr kumimoji="0" lang="de-DE" sz="1000" b="0" i="0" u="none" strike="noStrike" kern="1200" cap="none" spc="0" normalizeH="0" baseline="0" noProof="0">
                          <a:ln>
                            <a:noFill/>
                          </a:ln>
                          <a:solidFill>
                            <a:prstClr val="black"/>
                          </a:solidFill>
                          <a:effectLst/>
                          <a:uLnTx/>
                          <a:uFillTx/>
                          <a:latin typeface="+mn-lt"/>
                          <a:ea typeface="+mn-ea"/>
                          <a:cs typeface="+mn-cs"/>
                        </a:rPr>
                        <a:t>
 Die Corona-Toten: Sterben mehr Menschen wegen Corona? | Possoch klärt | BR24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06.12.2021 10:35:17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89664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345992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7229426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BR24 - 2021-10-30 19:59:45</a:t>
                      </a:r>
                      <a:r>
                        <a:rPr kumimoji="0" lang="de-DE" sz="1000" b="0" i="0" u="none" strike="noStrike" kern="1200" cap="none" spc="0" normalizeH="0" baseline="0" noProof="0">
                          <a:ln>
                            <a:noFill/>
                          </a:ln>
                          <a:solidFill>
                            <a:prstClr val="black"/>
                          </a:solidFill>
                          <a:effectLst/>
                          <a:uLnTx/>
                          <a:uFillTx/>
                          <a:latin typeface="+mn-lt"/>
                          <a:ea typeface="+mn-ea"/>
                          <a:cs typeface="+mn-cs"/>
                        </a:rPr>
                        <a:t>
 Alte Photovoltaik-Anlagen: Oft noch zu gut für den Elektro-Schrott | Abendschau | BR24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06.12.2021 10:35:15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4121487252"/>
                  </a:ext>
                </a:extLst>
              </a:tr>
            </a:tbl>
          </a:graphicData>
        </a:graphic>
      </p:graphicFrame>
      <p:sp>
        <p:nvSpPr>
          <p:cNvPr id="4" name="Text Placeholder 3">
            <a:extLst>
              <a:ext uri="{FF2B5EF4-FFF2-40B4-BE49-F238E27FC236}">
                <a16:creationId xmlns:a16="http://schemas.microsoft.com/office/drawing/2014/main" id="{221B64E2-65B6-47B5-B4EA-593355E1AD49}"/>
              </a:ext>
            </a:extLst>
          </p:cNvPr>
          <p:cNvSpPr>
            <a:spLocks noGrp="1"/>
          </p:cNvSpPr>
          <p:nvPr>
            <p:ph type="body" sz="quarter" idx="14"/>
          </p:nvPr>
        </p:nvSpPr>
        <p:spPr/>
        <p:txBody>
          <a:bodyPr/>
          <a:lstStyle/>
          <a:p>
            <a:r>
              <a:rPr lang="en-US"/>
              <a:t>01.11.2021 - 30.11.2021</a:t>
            </a:r>
          </a:p>
        </p:txBody>
      </p:sp>
    </p:spTree>
    <p:extLst>
      <p:ext uri="{BB962C8B-B14F-4D97-AF65-F5344CB8AC3E}">
        <p14:creationId xmlns:p14="http://schemas.microsoft.com/office/powerpoint/2010/main" val="83769572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A0F48-D0ED-4EC3-9D3F-4AE2D7F8FB81}"/>
              </a:ext>
            </a:extLst>
          </p:cNvPr>
          <p:cNvSpPr>
            <a:spLocks noGrp="1"/>
          </p:cNvSpPr>
          <p:nvPr>
            <p:ph type="title"/>
          </p:nvPr>
        </p:nvSpPr>
        <p:spPr/>
        <p:txBody>
          <a:bodyPr/>
          <a:lstStyle/>
          <a:p>
            <a:r>
              <a:rPr lang="en-US"/>
              <a:t>Youtube YouTube: Hitliste Videos | BR24 - 7 of 7</a:t>
            </a:r>
          </a:p>
        </p:txBody>
      </p:sp>
      <p:graphicFrame>
        <p:nvGraphicFramePr>
          <p:cNvPr id="5" name="Table Placeholder 4">
            <a:extLst>
              <a:ext uri="{FF2B5EF4-FFF2-40B4-BE49-F238E27FC236}">
                <a16:creationId xmlns:a16="http://schemas.microsoft.com/office/drawing/2014/main" id="{B58DFE8B-8092-4CA2-83EA-5EF88920FFED}"/>
              </a:ext>
            </a:extLst>
          </p:cNvPr>
          <p:cNvGraphicFramePr>
            <a:graphicFrameLocks noGrp="1"/>
          </p:cNvGraphicFramePr>
          <p:nvPr>
            <p:ph type="tbl" sz="quarter" idx="13"/>
            <p:extLst>
              <p:ext uri="{D42A27DB-BD31-4B8C-83A1-F6EECF244321}">
                <p14:modId xmlns:p14="http://schemas.microsoft.com/office/powerpoint/2010/main" val="42446284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924382208"/>
                    </a:ext>
                  </a:extLst>
                </a:gridCol>
                <a:gridCol w="1152144">
                  <a:extLst>
                    <a:ext uri="{9D8B030D-6E8A-4147-A177-3AD203B41FA5}">
                      <a16:colId xmlns:a16="http://schemas.microsoft.com/office/drawing/2014/main" val="3079189682"/>
                    </a:ext>
                  </a:extLst>
                </a:gridCol>
                <a:gridCol w="411480">
                  <a:extLst>
                    <a:ext uri="{9D8B030D-6E8A-4147-A177-3AD203B41FA5}">
                      <a16:colId xmlns:a16="http://schemas.microsoft.com/office/drawing/2014/main" val="2941966206"/>
                    </a:ext>
                  </a:extLst>
                </a:gridCol>
                <a:gridCol w="411480">
                  <a:extLst>
                    <a:ext uri="{9D8B030D-6E8A-4147-A177-3AD203B41FA5}">
                      <a16:colId xmlns:a16="http://schemas.microsoft.com/office/drawing/2014/main" val="2581630044"/>
                    </a:ext>
                  </a:extLst>
                </a:gridCol>
                <a:gridCol w="411480">
                  <a:extLst>
                    <a:ext uri="{9D8B030D-6E8A-4147-A177-3AD203B41FA5}">
                      <a16:colId xmlns:a16="http://schemas.microsoft.com/office/drawing/2014/main" val="555243835"/>
                    </a:ext>
                  </a:extLst>
                </a:gridCol>
                <a:gridCol w="411480">
                  <a:extLst>
                    <a:ext uri="{9D8B030D-6E8A-4147-A177-3AD203B41FA5}">
                      <a16:colId xmlns:a16="http://schemas.microsoft.com/office/drawing/2014/main" val="1740401659"/>
                    </a:ext>
                  </a:extLst>
                </a:gridCol>
                <a:gridCol w="411480">
                  <a:extLst>
                    <a:ext uri="{9D8B030D-6E8A-4147-A177-3AD203B41FA5}">
                      <a16:colId xmlns:a16="http://schemas.microsoft.com/office/drawing/2014/main" val="102670534"/>
                    </a:ext>
                  </a:extLst>
                </a:gridCol>
                <a:gridCol w="411480">
                  <a:extLst>
                    <a:ext uri="{9D8B030D-6E8A-4147-A177-3AD203B41FA5}">
                      <a16:colId xmlns:a16="http://schemas.microsoft.com/office/drawing/2014/main" val="3562578960"/>
                    </a:ext>
                  </a:extLst>
                </a:gridCol>
                <a:gridCol w="411480">
                  <a:extLst>
                    <a:ext uri="{9D8B030D-6E8A-4147-A177-3AD203B41FA5}">
                      <a16:colId xmlns:a16="http://schemas.microsoft.com/office/drawing/2014/main" val="2587065384"/>
                    </a:ext>
                  </a:extLst>
                </a:gridCol>
                <a:gridCol w="411480">
                  <a:extLst>
                    <a:ext uri="{9D8B030D-6E8A-4147-A177-3AD203B41FA5}">
                      <a16:colId xmlns:a16="http://schemas.microsoft.com/office/drawing/2014/main" val="1728228030"/>
                    </a:ext>
                  </a:extLst>
                </a:gridCol>
                <a:gridCol w="411480">
                  <a:extLst>
                    <a:ext uri="{9D8B030D-6E8A-4147-A177-3AD203B41FA5}">
                      <a16:colId xmlns:a16="http://schemas.microsoft.com/office/drawing/2014/main" val="1979712316"/>
                    </a:ext>
                  </a:extLst>
                </a:gridCol>
                <a:gridCol w="411480">
                  <a:extLst>
                    <a:ext uri="{9D8B030D-6E8A-4147-A177-3AD203B41FA5}">
                      <a16:colId xmlns:a16="http://schemas.microsoft.com/office/drawing/2014/main" val="2167792307"/>
                    </a:ext>
                  </a:extLst>
                </a:gridCol>
                <a:gridCol w="411480">
                  <a:extLst>
                    <a:ext uri="{9D8B030D-6E8A-4147-A177-3AD203B41FA5}">
                      <a16:colId xmlns:a16="http://schemas.microsoft.com/office/drawing/2014/main" val="204274857"/>
                    </a:ext>
                  </a:extLst>
                </a:gridCol>
                <a:gridCol w="411480">
                  <a:extLst>
                    <a:ext uri="{9D8B030D-6E8A-4147-A177-3AD203B41FA5}">
                      <a16:colId xmlns:a16="http://schemas.microsoft.com/office/drawing/2014/main" val="67078632"/>
                    </a:ext>
                  </a:extLst>
                </a:gridCol>
                <a:gridCol w="411480">
                  <a:extLst>
                    <a:ext uri="{9D8B030D-6E8A-4147-A177-3AD203B41FA5}">
                      <a16:colId xmlns:a16="http://schemas.microsoft.com/office/drawing/2014/main" val="2037726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Duration [mm:ss]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Lost</a:t>
                      </a:r>
                    </a:p>
                  </a:txBody>
                  <a:tcPr/>
                </a:tc>
                <a:extLst>
                  <a:ext uri="{0D108BD9-81ED-4DB2-BD59-A6C34878D82A}">
                    <a16:rowId xmlns:a16="http://schemas.microsoft.com/office/drawing/2014/main" val="26917839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BR24 - 2021-11-14 16:37:02</a:t>
                      </a:r>
                      <a:r>
                        <a:rPr kumimoji="0" lang="de-DE" sz="1000" b="0" i="0" u="none" strike="noStrike" kern="1200" cap="none" spc="0" normalizeH="0" baseline="0" noProof="0">
                          <a:ln>
                            <a:noFill/>
                          </a:ln>
                          <a:solidFill>
                            <a:prstClr val="black"/>
                          </a:solidFill>
                          <a:effectLst/>
                          <a:uLnTx/>
                          <a:uFillTx/>
                          <a:latin typeface="+mn-lt"/>
                          <a:ea typeface="+mn-ea"/>
                          <a:cs typeface="+mn-cs"/>
                        </a:rPr>
                        <a:t>
 Corona: Söder warnt vor Triage – 2G-Regel in Bayern kommt | BR24 Rundschau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06.12.2021 10:35:14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96962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14303493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BR24 - 2021-10-23 19:59:46</a:t>
                      </a:r>
                      <a:r>
                        <a:rPr kumimoji="0" lang="de-DE" sz="1000" b="0" i="0" u="none" strike="noStrike" kern="1200" cap="none" spc="0" normalizeH="0" baseline="0" noProof="0">
                          <a:ln>
                            <a:noFill/>
                          </a:ln>
                          <a:solidFill>
                            <a:prstClr val="black"/>
                          </a:solidFill>
                          <a:effectLst/>
                          <a:uLnTx/>
                          <a:uFillTx/>
                          <a:latin typeface="+mn-lt"/>
                          <a:ea typeface="+mn-ea"/>
                          <a:cs typeface="+mn-cs"/>
                        </a:rPr>
                        <a:t>
 Immer weniger Fische in der Donau bei Passau | Abendschau | BR24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06.12.2021 10:35:15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156972307"/>
                  </a:ext>
                </a:extLst>
              </a:tr>
            </a:tbl>
          </a:graphicData>
        </a:graphic>
      </p:graphicFrame>
      <p:sp>
        <p:nvSpPr>
          <p:cNvPr id="4" name="Text Placeholder 3">
            <a:extLst>
              <a:ext uri="{FF2B5EF4-FFF2-40B4-BE49-F238E27FC236}">
                <a16:creationId xmlns:a16="http://schemas.microsoft.com/office/drawing/2014/main" id="{6D95C1BC-5683-40AB-8331-4C286071A284}"/>
              </a:ext>
            </a:extLst>
          </p:cNvPr>
          <p:cNvSpPr>
            <a:spLocks noGrp="1"/>
          </p:cNvSpPr>
          <p:nvPr>
            <p:ph type="body" sz="quarter" idx="14"/>
          </p:nvPr>
        </p:nvSpPr>
        <p:spPr/>
        <p:txBody>
          <a:bodyPr/>
          <a:lstStyle/>
          <a:p>
            <a:r>
              <a:rPr lang="en-US"/>
              <a:t>01.11.2021 - 30.11.2021</a:t>
            </a:r>
          </a:p>
        </p:txBody>
      </p:sp>
    </p:spTree>
    <p:extLst>
      <p:ext uri="{BB962C8B-B14F-4D97-AF65-F5344CB8AC3E}">
        <p14:creationId xmlns:p14="http://schemas.microsoft.com/office/powerpoint/2010/main" val="151070275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70A5D3-307C-44F2-8002-7C18D9A2755F}"/>
              </a:ext>
            </a:extLst>
          </p:cNvPr>
          <p:cNvSpPr>
            <a:spLocks noGrp="1"/>
          </p:cNvSpPr>
          <p:nvPr>
            <p:ph type="title"/>
          </p:nvPr>
        </p:nvSpPr>
        <p:spPr/>
        <p:txBody>
          <a:bodyPr/>
          <a:lstStyle/>
          <a:p>
            <a:r>
              <a:rPr lang="en-US"/>
              <a:t>Youtube BR-YouTube-Basic: Videos (neu eingestellt) | BR24 - 1 of 3</a:t>
            </a:r>
          </a:p>
        </p:txBody>
      </p:sp>
      <p:graphicFrame>
        <p:nvGraphicFramePr>
          <p:cNvPr id="5" name="Table Placeholder 4">
            <a:extLst>
              <a:ext uri="{FF2B5EF4-FFF2-40B4-BE49-F238E27FC236}">
                <a16:creationId xmlns:a16="http://schemas.microsoft.com/office/drawing/2014/main" id="{42963060-D3DA-42A9-A428-EE9CA2480937}"/>
              </a:ext>
            </a:extLst>
          </p:cNvPr>
          <p:cNvGraphicFramePr>
            <a:graphicFrameLocks noGrp="1"/>
          </p:cNvGraphicFramePr>
          <p:nvPr>
            <p:ph type="tbl" sz="quarter" idx="13"/>
            <p:extLst>
              <p:ext uri="{D42A27DB-BD31-4B8C-83A1-F6EECF244321}">
                <p14:modId xmlns:p14="http://schemas.microsoft.com/office/powerpoint/2010/main" val="18940610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937990315"/>
                    </a:ext>
                  </a:extLst>
                </a:gridCol>
                <a:gridCol w="987552">
                  <a:extLst>
                    <a:ext uri="{9D8B030D-6E8A-4147-A177-3AD203B41FA5}">
                      <a16:colId xmlns:a16="http://schemas.microsoft.com/office/drawing/2014/main" val="479381902"/>
                    </a:ext>
                  </a:extLst>
                </a:gridCol>
                <a:gridCol w="987552">
                  <a:extLst>
                    <a:ext uri="{9D8B030D-6E8A-4147-A177-3AD203B41FA5}">
                      <a16:colId xmlns:a16="http://schemas.microsoft.com/office/drawing/2014/main" val="2766946925"/>
                    </a:ext>
                  </a:extLst>
                </a:gridCol>
                <a:gridCol w="987552">
                  <a:extLst>
                    <a:ext uri="{9D8B030D-6E8A-4147-A177-3AD203B41FA5}">
                      <a16:colId xmlns:a16="http://schemas.microsoft.com/office/drawing/2014/main" val="1019470196"/>
                    </a:ext>
                  </a:extLst>
                </a:gridCol>
                <a:gridCol w="987552">
                  <a:extLst>
                    <a:ext uri="{9D8B030D-6E8A-4147-A177-3AD203B41FA5}">
                      <a16:colId xmlns:a16="http://schemas.microsoft.com/office/drawing/2014/main" val="32906556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Percentage</a:t>
                      </a:r>
                    </a:p>
                  </a:txBody>
                  <a:tcPr/>
                </a:tc>
                <a:extLst>
                  <a:ext uri="{0D108BD9-81ED-4DB2-BD59-A6C34878D82A}">
                    <a16:rowId xmlns:a16="http://schemas.microsoft.com/office/drawing/2014/main" val="36959553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BR24 - 2021-11-26 19:59:08</a:t>
                      </a:r>
                      <a:r>
                        <a:rPr kumimoji="0" lang="de-DE" sz="1000" b="0" i="0" u="none" strike="noStrike" kern="1200" cap="none" spc="0" normalizeH="0" baseline="0" noProof="0">
                          <a:ln>
                            <a:noFill/>
                          </a:ln>
                          <a:solidFill>
                            <a:prstClr val="black"/>
                          </a:solidFill>
                          <a:effectLst/>
                          <a:uLnTx/>
                          <a:uFillTx/>
                          <a:latin typeface="+mn-lt"/>
                          <a:ea typeface="+mn-ea"/>
                          <a:cs typeface="+mn-cs"/>
                        </a:rPr>
                        <a:t>
 Corona: Die neue Variante aus Südafrika | BR24 Rundschau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55.7 %</a:t>
                      </a:r>
                    </a:p>
                  </a:txBody>
                  <a:tcPr/>
                </a:tc>
                <a:extLst>
                  <a:ext uri="{0D108BD9-81ED-4DB2-BD59-A6C34878D82A}">
                    <a16:rowId xmlns:a16="http://schemas.microsoft.com/office/drawing/2014/main" val="25539722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BR24 - 2021-11-18 15:59:48</a:t>
                      </a:r>
                      <a:r>
                        <a:rPr kumimoji="0" lang="de-DE" sz="1000" b="0" i="0" u="none" strike="noStrike" kern="1200" cap="none" spc="0" normalizeH="0" baseline="0" noProof="0">
                          <a:ln>
                            <a:noFill/>
                          </a:ln>
                          <a:solidFill>
                            <a:prstClr val="black"/>
                          </a:solidFill>
                          <a:effectLst/>
                          <a:uLnTx/>
                          <a:uFillTx/>
                          <a:latin typeface="+mn-lt"/>
                          <a:ea typeface="+mn-ea"/>
                          <a:cs typeface="+mn-cs"/>
                        </a:rPr>
                        <a:t>
 Impfdurchbrüche, Geimpfte im Krankenhaus: Hat die Corona-Impfung versagt? | Possoch klärt | BR24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36.92 %</a:t>
                      </a:r>
                    </a:p>
                  </a:txBody>
                  <a:tcPr/>
                </a:tc>
                <a:extLst>
                  <a:ext uri="{0D108BD9-81ED-4DB2-BD59-A6C34878D82A}">
                    <a16:rowId xmlns:a16="http://schemas.microsoft.com/office/drawing/2014/main" val="22316556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BR24 - 2021-11-03 16:00:04</a:t>
                      </a:r>
                      <a:r>
                        <a:rPr kumimoji="0" lang="de-DE" sz="1000" b="0" i="0" u="none" strike="noStrike" kern="1200" cap="none" spc="0" normalizeH="0" baseline="0" noProof="0">
                          <a:ln>
                            <a:noFill/>
                          </a:ln>
                          <a:solidFill>
                            <a:prstClr val="black"/>
                          </a:solidFill>
                          <a:effectLst/>
                          <a:uLnTx/>
                          <a:uFillTx/>
                          <a:latin typeface="+mn-lt"/>
                          <a:ea typeface="+mn-ea"/>
                          <a:cs typeface="+mn-cs"/>
                        </a:rPr>
                        <a:t>
 Wehrlos - was Kinder in bayerischen Kurheimen erleben mussten | Die Story | Kontrovers | BR24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22.11 %</a:t>
                      </a:r>
                    </a:p>
                  </a:txBody>
                  <a:tcPr/>
                </a:tc>
                <a:extLst>
                  <a:ext uri="{0D108BD9-81ED-4DB2-BD59-A6C34878D82A}">
                    <a16:rowId xmlns:a16="http://schemas.microsoft.com/office/drawing/2014/main" val="35734219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BR24 - 2021-11-17 05:44:55</a:t>
                      </a:r>
                      <a:r>
                        <a:rPr kumimoji="0" lang="de-DE" sz="1000" b="0" i="0" u="none" strike="noStrike" kern="1200" cap="none" spc="0" normalizeH="0" baseline="0" noProof="0">
                          <a:ln>
                            <a:noFill/>
                          </a:ln>
                          <a:solidFill>
                            <a:prstClr val="black"/>
                          </a:solidFill>
                          <a:effectLst/>
                          <a:uLnTx/>
                          <a:uFillTx/>
                          <a:latin typeface="+mn-lt"/>
                          <a:ea typeface="+mn-ea"/>
                          <a:cs typeface="+mn-cs"/>
                        </a:rPr>
                        <a:t>
 High in Bayern: Der Kampf gegen die Drogen | Die Story | Kontrovers | BR24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41.12 %</a:t>
                      </a:r>
                    </a:p>
                  </a:txBody>
                  <a:tcPr/>
                </a:tc>
                <a:extLst>
                  <a:ext uri="{0D108BD9-81ED-4DB2-BD59-A6C34878D82A}">
                    <a16:rowId xmlns:a16="http://schemas.microsoft.com/office/drawing/2014/main" val="1188140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BR24 - 2021-11-04 11:59:53</a:t>
                      </a:r>
                      <a:r>
                        <a:rPr kumimoji="0" lang="de-DE" sz="1000" b="0" i="0" u="none" strike="noStrike" kern="1200" cap="none" spc="0" normalizeH="0" baseline="0" noProof="0">
                          <a:ln>
                            <a:noFill/>
                          </a:ln>
                          <a:solidFill>
                            <a:prstClr val="black"/>
                          </a:solidFill>
                          <a:effectLst/>
                          <a:uLnTx/>
                          <a:uFillTx/>
                          <a:latin typeface="+mn-lt"/>
                          <a:ea typeface="+mn-ea"/>
                          <a:cs typeface="+mn-cs"/>
                        </a:rPr>
                        <a:t>
 Ellertshäuser See: Größter See in Unterfranken wird mit Schleppnetz abgefischt | BR24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55.11 %</a:t>
                      </a:r>
                    </a:p>
                  </a:txBody>
                  <a:tcPr/>
                </a:tc>
                <a:extLst>
                  <a:ext uri="{0D108BD9-81ED-4DB2-BD59-A6C34878D82A}">
                    <a16:rowId xmlns:a16="http://schemas.microsoft.com/office/drawing/2014/main" val="39747928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BR24 - 2021-11-19 17:08:24</a:t>
                      </a:r>
                      <a:r>
                        <a:rPr kumimoji="0" lang="de-DE" sz="1000" b="0" i="0" u="none" strike="noStrike" kern="1200" cap="none" spc="0" normalizeH="0" baseline="0" noProof="0">
                          <a:ln>
                            <a:noFill/>
                          </a:ln>
                          <a:solidFill>
                            <a:prstClr val="black"/>
                          </a:solidFill>
                          <a:effectLst/>
                          <a:uLnTx/>
                          <a:uFillTx/>
                          <a:latin typeface="+mn-lt"/>
                          <a:ea typeface="+mn-ea"/>
                          <a:cs typeface="+mn-cs"/>
                        </a:rPr>
                        <a:t>
 Ab Mittwoch: Neue, strenge Corona-Regeln | BR24 Rundschau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56.56 %</a:t>
                      </a:r>
                    </a:p>
                  </a:txBody>
                  <a:tcPr/>
                </a:tc>
                <a:extLst>
                  <a:ext uri="{0D108BD9-81ED-4DB2-BD59-A6C34878D82A}">
                    <a16:rowId xmlns:a16="http://schemas.microsoft.com/office/drawing/2014/main" val="17505019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BR24 - 2021-11-19 16:53:15</a:t>
                      </a:r>
                      <a:r>
                        <a:rPr kumimoji="0" lang="de-DE" sz="1000" b="0" i="0" u="none" strike="noStrike" kern="1200" cap="none" spc="0" normalizeH="0" baseline="0" noProof="0">
                          <a:ln>
                            <a:noFill/>
                          </a:ln>
                          <a:solidFill>
                            <a:prstClr val="black"/>
                          </a:solidFill>
                          <a:effectLst/>
                          <a:uLnTx/>
                          <a:uFillTx/>
                          <a:latin typeface="+mn-lt"/>
                          <a:ea typeface="+mn-ea"/>
                          <a:cs typeface="+mn-cs"/>
                        </a:rPr>
                        <a:t>
 Österreich: Lockdown und Impfpflicht | BR24 Rundschau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46.51 %</a:t>
                      </a:r>
                    </a:p>
                  </a:txBody>
                  <a:tcPr/>
                </a:tc>
                <a:extLst>
                  <a:ext uri="{0D108BD9-81ED-4DB2-BD59-A6C34878D82A}">
                    <a16:rowId xmlns:a16="http://schemas.microsoft.com/office/drawing/2014/main" val="2959226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BR24 - 2021-11-12 11:58:27</a:t>
                      </a:r>
                      <a:r>
                        <a:rPr kumimoji="0" lang="de-DE" sz="1000" b="0" i="0" u="none" strike="noStrike" kern="1200" cap="none" spc="0" normalizeH="0" baseline="0" noProof="0">
                          <a:ln>
                            <a:noFill/>
                          </a:ln>
                          <a:solidFill>
                            <a:prstClr val="black"/>
                          </a:solidFill>
                          <a:effectLst/>
                          <a:uLnTx/>
                          <a:uFillTx/>
                          <a:latin typeface="+mn-lt"/>
                          <a:ea typeface="+mn-ea"/>
                          <a:cs typeface="+mn-cs"/>
                        </a:rPr>
                        <a:t>
 BR24live: Spahn und Wieler zur aktuellen Corona-Lage | BR24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11.42 %</a:t>
                      </a:r>
                    </a:p>
                  </a:txBody>
                  <a:tcPr/>
                </a:tc>
                <a:extLst>
                  <a:ext uri="{0D108BD9-81ED-4DB2-BD59-A6C34878D82A}">
                    <a16:rowId xmlns:a16="http://schemas.microsoft.com/office/drawing/2014/main" val="2821603276"/>
                  </a:ext>
                </a:extLst>
              </a:tr>
            </a:tbl>
          </a:graphicData>
        </a:graphic>
      </p:graphicFrame>
      <p:sp>
        <p:nvSpPr>
          <p:cNvPr id="4" name="Text Placeholder 3">
            <a:extLst>
              <a:ext uri="{FF2B5EF4-FFF2-40B4-BE49-F238E27FC236}">
                <a16:creationId xmlns:a16="http://schemas.microsoft.com/office/drawing/2014/main" id="{ED5C8DF6-C54B-46E4-ACDB-C83B47172A28}"/>
              </a:ext>
            </a:extLst>
          </p:cNvPr>
          <p:cNvSpPr>
            <a:spLocks noGrp="1"/>
          </p:cNvSpPr>
          <p:nvPr>
            <p:ph type="body" sz="quarter" idx="14"/>
          </p:nvPr>
        </p:nvSpPr>
        <p:spPr/>
        <p:txBody>
          <a:bodyPr/>
          <a:lstStyle/>
          <a:p>
            <a:r>
              <a:rPr lang="en-US"/>
              <a:t>01.11.2021 - 30.11.2021</a:t>
            </a:r>
          </a:p>
        </p:txBody>
      </p:sp>
    </p:spTree>
    <p:extLst>
      <p:ext uri="{BB962C8B-B14F-4D97-AF65-F5344CB8AC3E}">
        <p14:creationId xmlns:p14="http://schemas.microsoft.com/office/powerpoint/2010/main" val="297000307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7C03CF-FF41-4EE6-BDDF-F689F420531A}"/>
              </a:ext>
            </a:extLst>
          </p:cNvPr>
          <p:cNvSpPr>
            <a:spLocks noGrp="1"/>
          </p:cNvSpPr>
          <p:nvPr>
            <p:ph type="title"/>
          </p:nvPr>
        </p:nvSpPr>
        <p:spPr/>
        <p:txBody>
          <a:bodyPr/>
          <a:lstStyle/>
          <a:p>
            <a:r>
              <a:rPr lang="en-US"/>
              <a:t>Youtube BR-YouTube-Basic: Videos (neu eingestellt) | BR24 - 2 of 3</a:t>
            </a:r>
          </a:p>
        </p:txBody>
      </p:sp>
      <p:graphicFrame>
        <p:nvGraphicFramePr>
          <p:cNvPr id="5" name="Table Placeholder 4">
            <a:extLst>
              <a:ext uri="{FF2B5EF4-FFF2-40B4-BE49-F238E27FC236}">
                <a16:creationId xmlns:a16="http://schemas.microsoft.com/office/drawing/2014/main" id="{4D76BC83-426C-4547-B28F-B72C344FF184}"/>
              </a:ext>
            </a:extLst>
          </p:cNvPr>
          <p:cNvGraphicFramePr>
            <a:graphicFrameLocks noGrp="1"/>
          </p:cNvGraphicFramePr>
          <p:nvPr>
            <p:ph type="tbl" sz="quarter" idx="13"/>
            <p:extLst>
              <p:ext uri="{D42A27DB-BD31-4B8C-83A1-F6EECF244321}">
                <p14:modId xmlns:p14="http://schemas.microsoft.com/office/powerpoint/2010/main" val="37942846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114463763"/>
                    </a:ext>
                  </a:extLst>
                </a:gridCol>
                <a:gridCol w="987552">
                  <a:extLst>
                    <a:ext uri="{9D8B030D-6E8A-4147-A177-3AD203B41FA5}">
                      <a16:colId xmlns:a16="http://schemas.microsoft.com/office/drawing/2014/main" val="2108102032"/>
                    </a:ext>
                  </a:extLst>
                </a:gridCol>
                <a:gridCol w="987552">
                  <a:extLst>
                    <a:ext uri="{9D8B030D-6E8A-4147-A177-3AD203B41FA5}">
                      <a16:colId xmlns:a16="http://schemas.microsoft.com/office/drawing/2014/main" val="2457760441"/>
                    </a:ext>
                  </a:extLst>
                </a:gridCol>
                <a:gridCol w="987552">
                  <a:extLst>
                    <a:ext uri="{9D8B030D-6E8A-4147-A177-3AD203B41FA5}">
                      <a16:colId xmlns:a16="http://schemas.microsoft.com/office/drawing/2014/main" val="1409469413"/>
                    </a:ext>
                  </a:extLst>
                </a:gridCol>
                <a:gridCol w="987552">
                  <a:extLst>
                    <a:ext uri="{9D8B030D-6E8A-4147-A177-3AD203B41FA5}">
                      <a16:colId xmlns:a16="http://schemas.microsoft.com/office/drawing/2014/main" val="32596145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Percentage</a:t>
                      </a:r>
                    </a:p>
                  </a:txBody>
                  <a:tcPr/>
                </a:tc>
                <a:extLst>
                  <a:ext uri="{0D108BD9-81ED-4DB2-BD59-A6C34878D82A}">
                    <a16:rowId xmlns:a16="http://schemas.microsoft.com/office/drawing/2014/main" val="33750393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BR24 - 2021-11-20 16:50:37</a:t>
                      </a:r>
                      <a:r>
                        <a:rPr kumimoji="0" lang="de-DE" sz="1000" b="0" i="0" u="none" strike="noStrike" kern="1200" cap="none" spc="0" normalizeH="0" baseline="0" noProof="0">
                          <a:ln>
                            <a:noFill/>
                          </a:ln>
                          <a:solidFill>
                            <a:prstClr val="black"/>
                          </a:solidFill>
                          <a:effectLst/>
                          <a:uLnTx/>
                          <a:uFillTx/>
                          <a:latin typeface="+mn-lt"/>
                          <a:ea typeface="+mn-ea"/>
                          <a:cs typeface="+mn-cs"/>
                        </a:rPr>
                        <a:t>
 Österreich: Proteste gegen Lockdown | BR24 Rundschau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72.27 %</a:t>
                      </a:r>
                    </a:p>
                  </a:txBody>
                  <a:tcPr/>
                </a:tc>
                <a:extLst>
                  <a:ext uri="{0D108BD9-81ED-4DB2-BD59-A6C34878D82A}">
                    <a16:rowId xmlns:a16="http://schemas.microsoft.com/office/drawing/2014/main" val="33547476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BR24 - 2021-11-07 16:59:39</a:t>
                      </a:r>
                      <a:r>
                        <a:rPr kumimoji="0" lang="en-US" sz="1000" b="0" i="0" u="none" strike="noStrike" kern="1200" cap="none" spc="0" normalizeH="0" baseline="0" noProof="0">
                          <a:ln>
                            <a:noFill/>
                          </a:ln>
                          <a:solidFill>
                            <a:prstClr val="black"/>
                          </a:solidFill>
                          <a:effectLst/>
                          <a:uLnTx/>
                          <a:uFillTx/>
                          <a:latin typeface="+mn-lt"/>
                          <a:ea typeface="+mn-ea"/>
                          <a:cs typeface="+mn-cs"/>
                        </a:rPr>
                        <a:t>
 Corona: Ampel gelb-rot | BR24 Rundschau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43.03 %</a:t>
                      </a:r>
                    </a:p>
                  </a:txBody>
                  <a:tcPr/>
                </a:tc>
                <a:extLst>
                  <a:ext uri="{0D108BD9-81ED-4DB2-BD59-A6C34878D82A}">
                    <a16:rowId xmlns:a16="http://schemas.microsoft.com/office/drawing/2014/main" val="9870413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BR24 - 2021-11-12 11:59:48</a:t>
                      </a:r>
                      <a:r>
                        <a:rPr kumimoji="0" lang="en-US" sz="1000" b="0" i="0" u="none" strike="noStrike" kern="1200" cap="none" spc="0" normalizeH="0" baseline="0" noProof="0">
                          <a:ln>
                            <a:noFill/>
                          </a:ln>
                          <a:solidFill>
                            <a:prstClr val="black"/>
                          </a:solidFill>
                          <a:effectLst/>
                          <a:uLnTx/>
                          <a:uFillTx/>
                          <a:latin typeface="+mn-lt"/>
                          <a:ea typeface="+mn-ea"/>
                          <a:cs typeface="+mn-cs"/>
                        </a:rPr>
                        <a:t>
 Vierte Corona-Welle: Die Patientenakte Intensivstation | Kontrovers | BR24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51.12 %</a:t>
                      </a:r>
                    </a:p>
                  </a:txBody>
                  <a:tcPr/>
                </a:tc>
                <a:extLst>
                  <a:ext uri="{0D108BD9-81ED-4DB2-BD59-A6C34878D82A}">
                    <a16:rowId xmlns:a16="http://schemas.microsoft.com/office/drawing/2014/main" val="12845181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BR24 - 2021-11-06 11:59:47</a:t>
                      </a:r>
                      <a:r>
                        <a:rPr kumimoji="0" lang="de-DE" sz="1000" b="0" i="0" u="none" strike="noStrike" kern="1200" cap="none" spc="0" normalizeH="0" baseline="0" noProof="0">
                          <a:ln>
                            <a:noFill/>
                          </a:ln>
                          <a:solidFill>
                            <a:prstClr val="black"/>
                          </a:solidFill>
                          <a:effectLst/>
                          <a:uLnTx/>
                          <a:uFillTx/>
                          <a:latin typeface="+mn-lt"/>
                          <a:ea typeface="+mn-ea"/>
                          <a:cs typeface="+mn-cs"/>
                        </a:rPr>
                        <a:t>
 Erfindermesse in Nürnberg  | Abendschau | BR24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57.11 %</a:t>
                      </a:r>
                    </a:p>
                  </a:txBody>
                  <a:tcPr/>
                </a:tc>
                <a:extLst>
                  <a:ext uri="{0D108BD9-81ED-4DB2-BD59-A6C34878D82A}">
                    <a16:rowId xmlns:a16="http://schemas.microsoft.com/office/drawing/2014/main" val="26884914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BR24 - 2021-11-14 16:37:02</a:t>
                      </a:r>
                      <a:r>
                        <a:rPr kumimoji="0" lang="de-DE" sz="1000" b="0" i="0" u="none" strike="noStrike" kern="1200" cap="none" spc="0" normalizeH="0" baseline="0" noProof="0">
                          <a:ln>
                            <a:noFill/>
                          </a:ln>
                          <a:solidFill>
                            <a:prstClr val="black"/>
                          </a:solidFill>
                          <a:effectLst/>
                          <a:uLnTx/>
                          <a:uFillTx/>
                          <a:latin typeface="+mn-lt"/>
                          <a:ea typeface="+mn-ea"/>
                          <a:cs typeface="+mn-cs"/>
                        </a:rPr>
                        <a:t>
 Corona: Söder warnt vor Triage – 2G-Regel in Bayern kommt | BR24 Rundschau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79577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71.59 %</a:t>
                      </a:r>
                    </a:p>
                  </a:txBody>
                  <a:tcPr/>
                </a:tc>
                <a:extLst>
                  <a:ext uri="{0D108BD9-81ED-4DB2-BD59-A6C34878D82A}">
                    <a16:rowId xmlns:a16="http://schemas.microsoft.com/office/drawing/2014/main" val="27739219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BR24 - 2021-11-19 14:17:03</a:t>
                      </a:r>
                      <a:r>
                        <a:rPr kumimoji="0" lang="en-US" sz="1000" b="0" i="0" u="none" strike="noStrike" kern="1200" cap="none" spc="0" normalizeH="0" baseline="0" noProof="0">
                          <a:ln>
                            <a:noFill/>
                          </a:ln>
                          <a:solidFill>
                            <a:prstClr val="black"/>
                          </a:solidFill>
                          <a:effectLst/>
                          <a:uLnTx/>
                          <a:uFillTx/>
                          <a:latin typeface="+mn-lt"/>
                          <a:ea typeface="+mn-ea"/>
                          <a:cs typeface="+mn-cs"/>
                        </a:rPr>
                        <a:t>
 BR24live: Söder informiert über neue Corona-Regeln | BR24 extra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12.44 %</a:t>
                      </a:r>
                    </a:p>
                  </a:txBody>
                  <a:tcPr/>
                </a:tc>
                <a:extLst>
                  <a:ext uri="{0D108BD9-81ED-4DB2-BD59-A6C34878D82A}">
                    <a16:rowId xmlns:a16="http://schemas.microsoft.com/office/drawing/2014/main" val="23924492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BR24 - 2021-11-18 17:59:52</a:t>
                      </a:r>
                      <a:r>
                        <a:rPr kumimoji="0" lang="de-DE" sz="1000" b="0" i="0" u="none" strike="noStrike" kern="1200" cap="none" spc="0" normalizeH="0" baseline="0" noProof="0">
                          <a:ln>
                            <a:noFill/>
                          </a:ln>
                          <a:solidFill>
                            <a:prstClr val="black"/>
                          </a:solidFill>
                          <a:effectLst/>
                          <a:uLnTx/>
                          <a:uFillTx/>
                          <a:latin typeface="+mn-lt"/>
                          <a:ea typeface="+mn-ea"/>
                          <a:cs typeface="+mn-cs"/>
                        </a:rPr>
                        <a:t>
 Neues Corona-Gesetz passiert Bundestag nach harter Debatte | BR24 Rundschau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52.94 %</a:t>
                      </a:r>
                    </a:p>
                  </a:txBody>
                  <a:tcPr/>
                </a:tc>
                <a:extLst>
                  <a:ext uri="{0D108BD9-81ED-4DB2-BD59-A6C34878D82A}">
                    <a16:rowId xmlns:a16="http://schemas.microsoft.com/office/drawing/2014/main" val="10232721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BR24 - 2021-11-06 15:59:50</a:t>
                      </a:r>
                      <a:r>
                        <a:rPr kumimoji="0" lang="de-DE" sz="1000" b="0" i="0" u="none" strike="noStrike" kern="1200" cap="none" spc="0" normalizeH="0" baseline="0" noProof="0">
                          <a:ln>
                            <a:noFill/>
                          </a:ln>
                          <a:solidFill>
                            <a:prstClr val="black"/>
                          </a:solidFill>
                          <a:effectLst/>
                          <a:uLnTx/>
                          <a:uFillTx/>
                          <a:latin typeface="+mn-lt"/>
                          <a:ea typeface="+mn-ea"/>
                          <a:cs typeface="+mn-cs"/>
                        </a:rPr>
                        <a:t>
 Kritik am Rollrasen zwischen den Gleisen | Abendschau | BR24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64988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66.8 %</a:t>
                      </a:r>
                    </a:p>
                  </a:txBody>
                  <a:tcPr/>
                </a:tc>
                <a:extLst>
                  <a:ext uri="{0D108BD9-81ED-4DB2-BD59-A6C34878D82A}">
                    <a16:rowId xmlns:a16="http://schemas.microsoft.com/office/drawing/2014/main" val="912735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BR24 - 2021-11-22 08:59:47</a:t>
                      </a:r>
                      <a:r>
                        <a:rPr kumimoji="0" lang="de-DE" sz="1000" b="0" i="0" u="none" strike="noStrike" kern="1200" cap="none" spc="0" normalizeH="0" baseline="0" noProof="0">
                          <a:ln>
                            <a:noFill/>
                          </a:ln>
                          <a:solidFill>
                            <a:prstClr val="black"/>
                          </a:solidFill>
                          <a:effectLst/>
                          <a:uLnTx/>
                          <a:uFillTx/>
                          <a:latin typeface="+mn-lt"/>
                          <a:ea typeface="+mn-ea"/>
                          <a:cs typeface="+mn-cs"/>
                        </a:rPr>
                        <a:t>
 Notfallsanitäter am Limit | BR24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56950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59.79 %</a:t>
                      </a:r>
                    </a:p>
                  </a:txBody>
                  <a:tcPr/>
                </a:tc>
                <a:extLst>
                  <a:ext uri="{0D108BD9-81ED-4DB2-BD59-A6C34878D82A}">
                    <a16:rowId xmlns:a16="http://schemas.microsoft.com/office/drawing/2014/main" val="324028098"/>
                  </a:ext>
                </a:extLst>
              </a:tr>
            </a:tbl>
          </a:graphicData>
        </a:graphic>
      </p:graphicFrame>
      <p:sp>
        <p:nvSpPr>
          <p:cNvPr id="4" name="Text Placeholder 3">
            <a:extLst>
              <a:ext uri="{FF2B5EF4-FFF2-40B4-BE49-F238E27FC236}">
                <a16:creationId xmlns:a16="http://schemas.microsoft.com/office/drawing/2014/main" id="{3C501B4C-6E65-4D72-803E-8E44DC9AEBE4}"/>
              </a:ext>
            </a:extLst>
          </p:cNvPr>
          <p:cNvSpPr>
            <a:spLocks noGrp="1"/>
          </p:cNvSpPr>
          <p:nvPr>
            <p:ph type="body" sz="quarter" idx="14"/>
          </p:nvPr>
        </p:nvSpPr>
        <p:spPr/>
        <p:txBody>
          <a:bodyPr/>
          <a:lstStyle/>
          <a:p>
            <a:r>
              <a:rPr lang="en-US"/>
              <a:t>01.11.2021 - 30.11.2021</a:t>
            </a:r>
          </a:p>
        </p:txBody>
      </p:sp>
    </p:spTree>
    <p:extLst>
      <p:ext uri="{BB962C8B-B14F-4D97-AF65-F5344CB8AC3E}">
        <p14:creationId xmlns:p14="http://schemas.microsoft.com/office/powerpoint/2010/main" val="255460029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5B7640-1492-45AD-A5FB-E7F5F40E41E8}"/>
              </a:ext>
            </a:extLst>
          </p:cNvPr>
          <p:cNvSpPr>
            <a:spLocks noGrp="1"/>
          </p:cNvSpPr>
          <p:nvPr>
            <p:ph type="title"/>
          </p:nvPr>
        </p:nvSpPr>
        <p:spPr/>
        <p:txBody>
          <a:bodyPr/>
          <a:lstStyle/>
          <a:p>
            <a:r>
              <a:rPr lang="en-US"/>
              <a:t>Youtube BR-YouTube-Basic: Videos (neu eingestellt) | BR24 - 3 of 3</a:t>
            </a:r>
          </a:p>
        </p:txBody>
      </p:sp>
      <p:graphicFrame>
        <p:nvGraphicFramePr>
          <p:cNvPr id="5" name="Table Placeholder 4">
            <a:extLst>
              <a:ext uri="{FF2B5EF4-FFF2-40B4-BE49-F238E27FC236}">
                <a16:creationId xmlns:a16="http://schemas.microsoft.com/office/drawing/2014/main" id="{DB7B4D75-C46C-4538-9B54-161390CFC860}"/>
              </a:ext>
            </a:extLst>
          </p:cNvPr>
          <p:cNvGraphicFramePr>
            <a:graphicFrameLocks noGrp="1"/>
          </p:cNvGraphicFramePr>
          <p:nvPr>
            <p:ph type="tbl" sz="quarter" idx="13"/>
            <p:extLst>
              <p:ext uri="{D42A27DB-BD31-4B8C-83A1-F6EECF244321}">
                <p14:modId xmlns:p14="http://schemas.microsoft.com/office/powerpoint/2010/main" val="20579117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026355869"/>
                    </a:ext>
                  </a:extLst>
                </a:gridCol>
                <a:gridCol w="987552">
                  <a:extLst>
                    <a:ext uri="{9D8B030D-6E8A-4147-A177-3AD203B41FA5}">
                      <a16:colId xmlns:a16="http://schemas.microsoft.com/office/drawing/2014/main" val="1163860605"/>
                    </a:ext>
                  </a:extLst>
                </a:gridCol>
                <a:gridCol w="987552">
                  <a:extLst>
                    <a:ext uri="{9D8B030D-6E8A-4147-A177-3AD203B41FA5}">
                      <a16:colId xmlns:a16="http://schemas.microsoft.com/office/drawing/2014/main" val="1697934081"/>
                    </a:ext>
                  </a:extLst>
                </a:gridCol>
                <a:gridCol w="987552">
                  <a:extLst>
                    <a:ext uri="{9D8B030D-6E8A-4147-A177-3AD203B41FA5}">
                      <a16:colId xmlns:a16="http://schemas.microsoft.com/office/drawing/2014/main" val="2746453173"/>
                    </a:ext>
                  </a:extLst>
                </a:gridCol>
                <a:gridCol w="987552">
                  <a:extLst>
                    <a:ext uri="{9D8B030D-6E8A-4147-A177-3AD203B41FA5}">
                      <a16:colId xmlns:a16="http://schemas.microsoft.com/office/drawing/2014/main" val="12413932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Percentage</a:t>
                      </a:r>
                    </a:p>
                  </a:txBody>
                  <a:tcPr/>
                </a:tc>
                <a:extLst>
                  <a:ext uri="{0D108BD9-81ED-4DB2-BD59-A6C34878D82A}">
                    <a16:rowId xmlns:a16="http://schemas.microsoft.com/office/drawing/2014/main" val="22603618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BR24 - 2021-11-28 19:59:52</a:t>
                      </a:r>
                      <a:r>
                        <a:rPr kumimoji="0" lang="de-DE" sz="1000" b="0" i="0" u="none" strike="noStrike" kern="1200" cap="none" spc="0" normalizeH="0" baseline="0" noProof="0">
                          <a:ln>
                            <a:noFill/>
                          </a:ln>
                          <a:solidFill>
                            <a:prstClr val="black"/>
                          </a:solidFill>
                          <a:effectLst/>
                          <a:uLnTx/>
                          <a:uFillTx/>
                          <a:latin typeface="+mn-lt"/>
                          <a:ea typeface="+mn-ea"/>
                          <a:cs typeface="+mn-cs"/>
                        </a:rPr>
                        <a:t>
 Aus für Feuerwehrerlebniswelt Augsburg? | Abendschau | BR24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47.55 %</a:t>
                      </a:r>
                    </a:p>
                  </a:txBody>
                  <a:tcPr/>
                </a:tc>
                <a:extLst>
                  <a:ext uri="{0D108BD9-81ED-4DB2-BD59-A6C34878D82A}">
                    <a16:rowId xmlns:a16="http://schemas.microsoft.com/office/drawing/2014/main" val="39669086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BR24 - 2021-11-29 17:59:51</a:t>
                      </a:r>
                      <a:r>
                        <a:rPr kumimoji="0" lang="de-DE" sz="1000" b="0" i="0" u="none" strike="noStrike" kern="1200" cap="none" spc="0" normalizeH="0" baseline="0" noProof="0">
                          <a:ln>
                            <a:noFill/>
                          </a:ln>
                          <a:solidFill>
                            <a:prstClr val="black"/>
                          </a:solidFill>
                          <a:effectLst/>
                          <a:uLnTx/>
                          <a:uFillTx/>
                          <a:latin typeface="+mn-lt"/>
                          <a:ea typeface="+mn-ea"/>
                          <a:cs typeface="+mn-cs"/>
                        </a:rPr>
                        <a:t>
 Boostern: Wie lange hält der Impfschutz gegen Corona? | BR24 Rundschau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75.24 %</a:t>
                      </a:r>
                    </a:p>
                  </a:txBody>
                  <a:tcPr/>
                </a:tc>
                <a:extLst>
                  <a:ext uri="{0D108BD9-81ED-4DB2-BD59-A6C34878D82A}">
                    <a16:rowId xmlns:a16="http://schemas.microsoft.com/office/drawing/2014/main" val="39867476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BR24 - 2021-11-18 11:15:30</a:t>
                      </a:r>
                      <a:r>
                        <a:rPr kumimoji="0" lang="de-DE" sz="1000" b="0" i="0" u="none" strike="noStrike" kern="1200" cap="none" spc="0" normalizeH="0" baseline="0" noProof="0">
                          <a:ln>
                            <a:noFill/>
                          </a:ln>
                          <a:solidFill>
                            <a:prstClr val="black"/>
                          </a:solidFill>
                          <a:effectLst/>
                          <a:uLnTx/>
                          <a:uFillTx/>
                          <a:latin typeface="+mn-lt"/>
                          <a:ea typeface="+mn-ea"/>
                          <a:cs typeface="+mn-cs"/>
                        </a:rPr>
                        <a:t>
 BR24live: Debatte im Bundestag über das neue Infektionsschutzgesetz | BR24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53766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5.79 %</a:t>
                      </a:r>
                    </a:p>
                  </a:txBody>
                  <a:tcPr/>
                </a:tc>
                <a:extLst>
                  <a:ext uri="{0D108BD9-81ED-4DB2-BD59-A6C34878D82A}">
                    <a16:rowId xmlns:a16="http://schemas.microsoft.com/office/drawing/2014/main" val="11089066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BR24 - 2021-11-03 08:59:46</a:t>
                      </a:r>
                      <a:r>
                        <a:rPr kumimoji="0" lang="de-DE" sz="1000" b="0" i="0" u="none" strike="noStrike" kern="1200" cap="none" spc="0" normalizeH="0" baseline="0" noProof="0">
                          <a:ln>
                            <a:noFill/>
                          </a:ln>
                          <a:solidFill>
                            <a:prstClr val="black"/>
                          </a:solidFill>
                          <a:effectLst/>
                          <a:uLnTx/>
                          <a:uFillTx/>
                          <a:latin typeface="+mn-lt"/>
                          <a:ea typeface="+mn-ea"/>
                          <a:cs typeface="+mn-cs"/>
                        </a:rPr>
                        <a:t>
 Glatze ade? Erlanger Forscher entwickeln neuen Wirkstoff gegen Haarausfall | BR24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56.89 %</a:t>
                      </a:r>
                    </a:p>
                  </a:txBody>
                  <a:tcPr/>
                </a:tc>
                <a:extLst>
                  <a:ext uri="{0D108BD9-81ED-4DB2-BD59-A6C34878D82A}">
                    <a16:rowId xmlns:a16="http://schemas.microsoft.com/office/drawing/2014/main" val="23940062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BR24 - 2021-11-04 16:13:34</a:t>
                      </a:r>
                      <a:r>
                        <a:rPr kumimoji="0" lang="de-DE" sz="1000" b="0" i="0" u="none" strike="noStrike" kern="1200" cap="none" spc="0" normalizeH="0" baseline="0" noProof="0">
                          <a:ln>
                            <a:noFill/>
                          </a:ln>
                          <a:solidFill>
                            <a:prstClr val="black"/>
                          </a:solidFill>
                          <a:effectLst/>
                          <a:uLnTx/>
                          <a:uFillTx/>
                          <a:latin typeface="+mn-lt"/>
                          <a:ea typeface="+mn-ea"/>
                          <a:cs typeface="+mn-cs"/>
                        </a:rPr>
                        <a:t>
 Gegen das Wirtshaussterben: So rettet Wolfertschwenden das Dorfwirtshaus | Abendschau | BR24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54.71 %</a:t>
                      </a:r>
                    </a:p>
                  </a:txBody>
                  <a:tcPr/>
                </a:tc>
                <a:extLst>
                  <a:ext uri="{0D108BD9-81ED-4DB2-BD59-A6C34878D82A}">
                    <a16:rowId xmlns:a16="http://schemas.microsoft.com/office/drawing/2014/main" val="6123287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BR24 - 2021-11-24 17:59:57</a:t>
                      </a:r>
                      <a:r>
                        <a:rPr kumimoji="0" lang="de-DE" sz="1000" b="0" i="0" u="none" strike="noStrike" kern="1200" cap="none" spc="0" normalizeH="0" baseline="0" noProof="0">
                          <a:ln>
                            <a:noFill/>
                          </a:ln>
                          <a:solidFill>
                            <a:prstClr val="black"/>
                          </a:solidFill>
                          <a:effectLst/>
                          <a:uLnTx/>
                          <a:uFillTx/>
                          <a:latin typeface="+mn-lt"/>
                          <a:ea typeface="+mn-ea"/>
                          <a:cs typeface="+mn-cs"/>
                        </a:rPr>
                        <a:t>
 Koalition: Ampel steht auf "grün" | BR24 Rundschau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37.87 %</a:t>
                      </a:r>
                    </a:p>
                  </a:txBody>
                  <a:tcPr/>
                </a:tc>
                <a:extLst>
                  <a:ext uri="{0D108BD9-81ED-4DB2-BD59-A6C34878D82A}">
                    <a16:rowId xmlns:a16="http://schemas.microsoft.com/office/drawing/2014/main" val="9569844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BR24 - 2021-11-02 08:59:47</a:t>
                      </a:r>
                      <a:r>
                        <a:rPr kumimoji="0" lang="de-DE" sz="1000" b="0" i="0" u="none" strike="noStrike" kern="1200" cap="none" spc="0" normalizeH="0" baseline="0" noProof="0">
                          <a:ln>
                            <a:noFill/>
                          </a:ln>
                          <a:solidFill>
                            <a:prstClr val="black"/>
                          </a:solidFill>
                          <a:effectLst/>
                          <a:uLnTx/>
                          <a:uFillTx/>
                          <a:latin typeface="+mn-lt"/>
                          <a:ea typeface="+mn-ea"/>
                          <a:cs typeface="+mn-cs"/>
                        </a:rPr>
                        <a:t>
 Ratten und versiegelte Wohnungen in Würzburg-Heidingsfeld | Abendschau | BR24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44.97 %</a:t>
                      </a:r>
                    </a:p>
                  </a:txBody>
                  <a:tcPr/>
                </a:tc>
                <a:extLst>
                  <a:ext uri="{0D108BD9-81ED-4DB2-BD59-A6C34878D82A}">
                    <a16:rowId xmlns:a16="http://schemas.microsoft.com/office/drawing/2014/main" val="13323078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BR24 - 2021-11-10 15:59:48</a:t>
                      </a:r>
                      <a:r>
                        <a:rPr kumimoji="0" lang="de-DE" sz="1000" b="0" i="0" u="none" strike="noStrike" kern="1200" cap="none" spc="0" normalizeH="0" baseline="0" noProof="0">
                          <a:ln>
                            <a:noFill/>
                          </a:ln>
                          <a:solidFill>
                            <a:prstClr val="black"/>
                          </a:solidFill>
                          <a:effectLst/>
                          <a:uLnTx/>
                          <a:uFillTx/>
                          <a:latin typeface="+mn-lt"/>
                          <a:ea typeface="+mn-ea"/>
                          <a:cs typeface="+mn-cs"/>
                        </a:rPr>
                        <a:t>
 Bürokratie, Baurecht und Vorbehalte: Kein Platz für Tiny Houses | Die Story | Kontrovers | BR24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39.68 %</a:t>
                      </a:r>
                    </a:p>
                  </a:txBody>
                  <a:tcPr/>
                </a:tc>
                <a:extLst>
                  <a:ext uri="{0D108BD9-81ED-4DB2-BD59-A6C34878D82A}">
                    <a16:rowId xmlns:a16="http://schemas.microsoft.com/office/drawing/2014/main" val="2576710118"/>
                  </a:ext>
                </a:extLst>
              </a:tr>
            </a:tbl>
          </a:graphicData>
        </a:graphic>
      </p:graphicFrame>
      <p:sp>
        <p:nvSpPr>
          <p:cNvPr id="4" name="Text Placeholder 3">
            <a:extLst>
              <a:ext uri="{FF2B5EF4-FFF2-40B4-BE49-F238E27FC236}">
                <a16:creationId xmlns:a16="http://schemas.microsoft.com/office/drawing/2014/main" id="{0A4717AF-A28D-4256-964B-79D300320D81}"/>
              </a:ext>
            </a:extLst>
          </p:cNvPr>
          <p:cNvSpPr>
            <a:spLocks noGrp="1"/>
          </p:cNvSpPr>
          <p:nvPr>
            <p:ph type="body" sz="quarter" idx="14"/>
          </p:nvPr>
        </p:nvSpPr>
        <p:spPr/>
        <p:txBody>
          <a:bodyPr/>
          <a:lstStyle/>
          <a:p>
            <a:r>
              <a:rPr lang="en-US"/>
              <a:t>01.11.2021 - 30.11.2021</a:t>
            </a:r>
          </a:p>
        </p:txBody>
      </p:sp>
    </p:spTree>
    <p:extLst>
      <p:ext uri="{BB962C8B-B14F-4D97-AF65-F5344CB8AC3E}">
        <p14:creationId xmlns:p14="http://schemas.microsoft.com/office/powerpoint/2010/main" val="156978080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6</TotalTime>
  <Words>3586</Words>
  <Application>Microsoft Office PowerPoint</Application>
  <PresentationFormat>On-screen Show (4:3)</PresentationFormat>
  <Paragraphs>1893</Paragraphs>
  <Slides>44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44</vt:i4>
      </vt:variant>
    </vt:vector>
  </HeadingPairs>
  <TitlesOfParts>
    <vt:vector size="47" baseType="lpstr">
      <vt:lpstr>Arial</vt:lpstr>
      <vt:lpstr>Calibri</vt:lpstr>
      <vt:lpstr>quintly_template</vt:lpstr>
      <vt:lpstr>2. SM Monatsreport Vorlage - BR24 PR</vt:lpstr>
      <vt:lpstr>Facebook facebook-Überblick (für Excel-Tabelle) | BR24</vt:lpstr>
      <vt:lpstr>Facebook br24-facebook: Vormonat | BR24</vt:lpstr>
      <vt:lpstr>Facebook br24-facebook: Vorjahresmonat | BR24</vt:lpstr>
      <vt:lpstr>Facebook facebook: Hitliste nach Aktiven Nutzer | BR24 - 1 of 14</vt:lpstr>
      <vt:lpstr>Facebook facebook: Hitliste nach Aktiven Nutzer | BR24 - 2 of 14</vt:lpstr>
      <vt:lpstr>Facebook facebook: Hitliste nach Aktiven Nutzer | BR24 - 3 of 14</vt:lpstr>
      <vt:lpstr>Facebook facebook: Hitliste nach Aktiven Nutzer | BR24 - 4 of 14</vt:lpstr>
      <vt:lpstr>Facebook facebook: Hitliste nach Aktiven Nutzer | BR24 - 5 of 14</vt:lpstr>
      <vt:lpstr>Facebook facebook: Hitliste nach Aktiven Nutzer | BR24 - 6 of 14</vt:lpstr>
      <vt:lpstr>Facebook facebook: Hitliste nach Aktiven Nutzer | BR24 - 7 of 14</vt:lpstr>
      <vt:lpstr>Facebook facebook: Hitliste nach Aktiven Nutzer | BR24 - 8 of 14</vt:lpstr>
      <vt:lpstr>Facebook facebook: Hitliste nach Aktiven Nutzer | BR24 - 9 of 14</vt:lpstr>
      <vt:lpstr>Facebook facebook: Hitliste nach Aktiven Nutzer | BR24 - 10 of 14</vt:lpstr>
      <vt:lpstr>Facebook facebook: Hitliste nach Aktiven Nutzer | BR24 - 11 of 14</vt:lpstr>
      <vt:lpstr>Facebook facebook: Hitliste nach Aktiven Nutzer | BR24 - 12 of 14</vt:lpstr>
      <vt:lpstr>Facebook facebook: Hitliste nach Aktiven Nutzer | BR24 - 13 of 14</vt:lpstr>
      <vt:lpstr>Facebook facebook: Hitliste nach Aktiven Nutzer | BR24 - 14 of 14</vt:lpstr>
      <vt:lpstr>Facebook facebook: Hitliste nach potenzielle Reichweite | BR24 - 1 of 14</vt:lpstr>
      <vt:lpstr>Facebook facebook: Hitliste nach potenzielle Reichweite | BR24 - 2 of 14</vt:lpstr>
      <vt:lpstr>Facebook facebook: Hitliste nach potenzielle Reichweite | BR24 - 3 of 14</vt:lpstr>
      <vt:lpstr>Facebook facebook: Hitliste nach potenzielle Reichweite | BR24 - 4 of 14</vt:lpstr>
      <vt:lpstr>Facebook facebook: Hitliste nach potenzielle Reichweite | BR24 - 5 of 14</vt:lpstr>
      <vt:lpstr>Facebook facebook: Hitliste nach potenzielle Reichweite | BR24 - 6 of 14</vt:lpstr>
      <vt:lpstr>Facebook facebook: Hitliste nach potenzielle Reichweite | BR24 - 7 of 14</vt:lpstr>
      <vt:lpstr>Facebook facebook: Hitliste nach potenzielle Reichweite | BR24 - 8 of 14</vt:lpstr>
      <vt:lpstr>Facebook facebook: Hitliste nach potenzielle Reichweite | BR24 - 9 of 14</vt:lpstr>
      <vt:lpstr>Facebook facebook: Hitliste nach potenzielle Reichweite | BR24 - 10 of 14</vt:lpstr>
      <vt:lpstr>Facebook facebook: Hitliste nach potenzielle Reichweite | BR24 - 11 of 14</vt:lpstr>
      <vt:lpstr>Facebook facebook: Hitliste nach potenzielle Reichweite | BR24 - 12 of 14</vt:lpstr>
      <vt:lpstr>Facebook facebook: Hitliste nach potenzielle Reichweite | BR24 - 13 of 14</vt:lpstr>
      <vt:lpstr>Facebook facebook: Hitliste nach potenzielle Reichweite | BR24 - 14 of 14</vt:lpstr>
      <vt:lpstr>Youtube YouTube: für Excel-Export | BR24</vt:lpstr>
      <vt:lpstr>Youtube BR-YouTube-Basic: Kanal - neu eingestellte Videos | BR24</vt:lpstr>
      <vt:lpstr>Youtube YouTube: Hitliste Videos | BR24 - 1 of 7</vt:lpstr>
      <vt:lpstr>Youtube YouTube: Hitliste Videos | BR24 - 2 of 7</vt:lpstr>
      <vt:lpstr>Youtube YouTube: Hitliste Videos | BR24 - 3 of 7</vt:lpstr>
      <vt:lpstr>Youtube YouTube: Hitliste Videos | BR24 - 4 of 7</vt:lpstr>
      <vt:lpstr>Youtube YouTube: Hitliste Videos | BR24 - 5 of 7</vt:lpstr>
      <vt:lpstr>Youtube YouTube: Hitliste Videos | BR24 - 6 of 7</vt:lpstr>
      <vt:lpstr>Youtube YouTube: Hitliste Videos | BR24 - 7 of 7</vt:lpstr>
      <vt:lpstr>Youtube BR-YouTube-Basic: Videos (neu eingestellt) | BR24 - 1 of 3</vt:lpstr>
      <vt:lpstr>Youtube BR-YouTube-Basic: Videos (neu eingestellt) | BR24 - 2 of 3</vt:lpstr>
      <vt:lpstr>Youtube BR-YouTube-Basic: Videos (neu eingestellt) | BR24 - 3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 SM Monatsreport Vorlage - BR24 PR</dc:title>
  <dc:creator>Frederik Peiniger</dc:creator>
  <cp:lastModifiedBy>Frederik Peiniger</cp:lastModifiedBy>
  <cp:revision>1</cp:revision>
  <dcterms:created xsi:type="dcterms:W3CDTF">2021-12-06T15:06:33Z</dcterms:created>
  <dcterms:modified xsi:type="dcterms:W3CDTF">2021-12-06T15:13:07Z</dcterms:modified>
</cp:coreProperties>
</file>