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8" r:id="rId11"/>
    <p:sldId id="269" r:id="rId12"/>
    <p:sldId id="270" r:id="rId13"/>
    <p:sldId id="271" r:id="rId14"/>
    <p:sldId id="272" r:id="rId15"/>
    <p:sldId id="274" r:id="rId16"/>
    <p:sldId id="275" r:id="rId17"/>
    <p:sldId id="276" r:id="rId18"/>
    <p:sldId id="277" r:id="rId19"/>
    <p:sldId id="278" r:id="rId20"/>
    <p:sldId id="279" r:id="rId21"/>
    <p:sldId id="280"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6" r:id="rId36"/>
    <p:sldId id="297" r:id="rId37"/>
    <p:sldId id="298" r:id="rId38"/>
    <p:sldId id="299" r:id="rId39"/>
    <p:sldId id="300" r:id="rId40"/>
    <p:sldId id="301" r:id="rId41"/>
    <p:sldId id="302" r:id="rId42"/>
    <p:sldId id="303" r:id="rId43"/>
    <p:sldId id="304" r:id="rId44"/>
    <p:sldId id="306" r:id="rId45"/>
    <p:sldId id="307" r:id="rId46"/>
    <p:sldId id="308" r:id="rId47"/>
    <p:sldId id="309" r:id="rId48"/>
    <p:sldId id="310" r:id="rId49"/>
    <p:sldId id="311" r:id="rId50"/>
    <p:sldId id="312"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31EA-B783-4DAF-929F-B315039250F8}"/>
              </a:ext>
            </a:extLst>
          </p:cNvPr>
          <p:cNvSpPr>
            <a:spLocks noGrp="1"/>
          </p:cNvSpPr>
          <p:nvPr>
            <p:ph type="ctrTitle"/>
          </p:nvPr>
        </p:nvSpPr>
        <p:spPr/>
        <p:txBody>
          <a:bodyPr/>
          <a:lstStyle/>
          <a:p>
            <a:r>
              <a:rPr lang="en-US"/>
              <a:t>Daniela Basic_Twitter</a:t>
            </a:r>
          </a:p>
        </p:txBody>
      </p:sp>
      <p:sp>
        <p:nvSpPr>
          <p:cNvPr id="3" name="Subtitle 2">
            <a:extLst>
              <a:ext uri="{FF2B5EF4-FFF2-40B4-BE49-F238E27FC236}">
                <a16:creationId xmlns:a16="http://schemas.microsoft.com/office/drawing/2014/main" id="{C04E243C-8BD7-43FC-9640-1382F0F73956}"/>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598139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EF1B-C5C3-4E1D-9953-8F3CFE1D87AC}"/>
              </a:ext>
            </a:extLst>
          </p:cNvPr>
          <p:cNvSpPr>
            <a:spLocks noGrp="1"/>
          </p:cNvSpPr>
          <p:nvPr>
            <p:ph type="title"/>
          </p:nvPr>
        </p:nvSpPr>
        <p:spPr/>
        <p:txBody>
          <a:bodyPr/>
          <a:lstStyle/>
          <a:p>
            <a:r>
              <a:rPr lang="en-US"/>
              <a:t>Twitter BR-Twitter-Basic: Profil-Überblick | BR Social Media - 1 of 5</a:t>
            </a:r>
          </a:p>
        </p:txBody>
      </p:sp>
      <p:graphicFrame>
        <p:nvGraphicFramePr>
          <p:cNvPr id="5" name="Table Placeholder 4">
            <a:extLst>
              <a:ext uri="{FF2B5EF4-FFF2-40B4-BE49-F238E27FC236}">
                <a16:creationId xmlns:a16="http://schemas.microsoft.com/office/drawing/2014/main" id="{4502ADF1-D7DC-4B62-8421-0915E278E12C}"/>
              </a:ext>
            </a:extLst>
          </p:cNvPr>
          <p:cNvGraphicFramePr>
            <a:graphicFrameLocks noGrp="1"/>
          </p:cNvGraphicFramePr>
          <p:nvPr>
            <p:ph type="tbl" sz="quarter" idx="13"/>
            <p:extLst>
              <p:ext uri="{D42A27DB-BD31-4B8C-83A1-F6EECF244321}">
                <p14:modId xmlns:p14="http://schemas.microsoft.com/office/powerpoint/2010/main" val="4085729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217471130"/>
                    </a:ext>
                  </a:extLst>
                </a:gridCol>
                <a:gridCol w="329184">
                  <a:extLst>
                    <a:ext uri="{9D8B030D-6E8A-4147-A177-3AD203B41FA5}">
                      <a16:colId xmlns:a16="http://schemas.microsoft.com/office/drawing/2014/main" val="1922694901"/>
                    </a:ext>
                  </a:extLst>
                </a:gridCol>
                <a:gridCol w="329184">
                  <a:extLst>
                    <a:ext uri="{9D8B030D-6E8A-4147-A177-3AD203B41FA5}">
                      <a16:colId xmlns:a16="http://schemas.microsoft.com/office/drawing/2014/main" val="3383061671"/>
                    </a:ext>
                  </a:extLst>
                </a:gridCol>
                <a:gridCol w="329184">
                  <a:extLst>
                    <a:ext uri="{9D8B030D-6E8A-4147-A177-3AD203B41FA5}">
                      <a16:colId xmlns:a16="http://schemas.microsoft.com/office/drawing/2014/main" val="3680347005"/>
                    </a:ext>
                  </a:extLst>
                </a:gridCol>
                <a:gridCol w="329184">
                  <a:extLst>
                    <a:ext uri="{9D8B030D-6E8A-4147-A177-3AD203B41FA5}">
                      <a16:colId xmlns:a16="http://schemas.microsoft.com/office/drawing/2014/main" val="2652802562"/>
                    </a:ext>
                  </a:extLst>
                </a:gridCol>
                <a:gridCol w="329184">
                  <a:extLst>
                    <a:ext uri="{9D8B030D-6E8A-4147-A177-3AD203B41FA5}">
                      <a16:colId xmlns:a16="http://schemas.microsoft.com/office/drawing/2014/main" val="1108711718"/>
                    </a:ext>
                  </a:extLst>
                </a:gridCol>
                <a:gridCol w="329184">
                  <a:extLst>
                    <a:ext uri="{9D8B030D-6E8A-4147-A177-3AD203B41FA5}">
                      <a16:colId xmlns:a16="http://schemas.microsoft.com/office/drawing/2014/main" val="1775290910"/>
                    </a:ext>
                  </a:extLst>
                </a:gridCol>
                <a:gridCol w="329184">
                  <a:extLst>
                    <a:ext uri="{9D8B030D-6E8A-4147-A177-3AD203B41FA5}">
                      <a16:colId xmlns:a16="http://schemas.microsoft.com/office/drawing/2014/main" val="4045011325"/>
                    </a:ext>
                  </a:extLst>
                </a:gridCol>
                <a:gridCol w="329184">
                  <a:extLst>
                    <a:ext uri="{9D8B030D-6E8A-4147-A177-3AD203B41FA5}">
                      <a16:colId xmlns:a16="http://schemas.microsoft.com/office/drawing/2014/main" val="2934394668"/>
                    </a:ext>
                  </a:extLst>
                </a:gridCol>
                <a:gridCol w="329184">
                  <a:extLst>
                    <a:ext uri="{9D8B030D-6E8A-4147-A177-3AD203B41FA5}">
                      <a16:colId xmlns:a16="http://schemas.microsoft.com/office/drawing/2014/main" val="1283409713"/>
                    </a:ext>
                  </a:extLst>
                </a:gridCol>
                <a:gridCol w="329184">
                  <a:extLst>
                    <a:ext uri="{9D8B030D-6E8A-4147-A177-3AD203B41FA5}">
                      <a16:colId xmlns:a16="http://schemas.microsoft.com/office/drawing/2014/main" val="2190101234"/>
                    </a:ext>
                  </a:extLst>
                </a:gridCol>
                <a:gridCol w="329184">
                  <a:extLst>
                    <a:ext uri="{9D8B030D-6E8A-4147-A177-3AD203B41FA5}">
                      <a16:colId xmlns:a16="http://schemas.microsoft.com/office/drawing/2014/main" val="2140663408"/>
                    </a:ext>
                  </a:extLst>
                </a:gridCol>
                <a:gridCol w="329184">
                  <a:extLst>
                    <a:ext uri="{9D8B030D-6E8A-4147-A177-3AD203B41FA5}">
                      <a16:colId xmlns:a16="http://schemas.microsoft.com/office/drawing/2014/main" val="2034302995"/>
                    </a:ext>
                  </a:extLst>
                </a:gridCol>
                <a:gridCol w="329184">
                  <a:extLst>
                    <a:ext uri="{9D8B030D-6E8A-4147-A177-3AD203B41FA5}">
                      <a16:colId xmlns:a16="http://schemas.microsoft.com/office/drawing/2014/main" val="3364179382"/>
                    </a:ext>
                  </a:extLst>
                </a:gridCol>
                <a:gridCol w="329184">
                  <a:extLst>
                    <a:ext uri="{9D8B030D-6E8A-4147-A177-3AD203B41FA5}">
                      <a16:colId xmlns:a16="http://schemas.microsoft.com/office/drawing/2014/main" val="3755336954"/>
                    </a:ext>
                  </a:extLst>
                </a:gridCol>
                <a:gridCol w="329184">
                  <a:extLst>
                    <a:ext uri="{9D8B030D-6E8A-4147-A177-3AD203B41FA5}">
                      <a16:colId xmlns:a16="http://schemas.microsoft.com/office/drawing/2014/main" val="4032604177"/>
                    </a:ext>
                  </a:extLst>
                </a:gridCol>
                <a:gridCol w="329184">
                  <a:extLst>
                    <a:ext uri="{9D8B030D-6E8A-4147-A177-3AD203B41FA5}">
                      <a16:colId xmlns:a16="http://schemas.microsoft.com/office/drawing/2014/main" val="2788851649"/>
                    </a:ext>
                  </a:extLst>
                </a:gridCol>
                <a:gridCol w="329184">
                  <a:extLst>
                    <a:ext uri="{9D8B030D-6E8A-4147-A177-3AD203B41FA5}">
                      <a16:colId xmlns:a16="http://schemas.microsoft.com/office/drawing/2014/main" val="3446113443"/>
                    </a:ext>
                  </a:extLst>
                </a:gridCol>
                <a:gridCol w="329184">
                  <a:extLst>
                    <a:ext uri="{9D8B030D-6E8A-4147-A177-3AD203B41FA5}">
                      <a16:colId xmlns:a16="http://schemas.microsoft.com/office/drawing/2014/main" val="568323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371537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extLst>
                  <a:ext uri="{0D108BD9-81ED-4DB2-BD59-A6C34878D82A}">
                    <a16:rowId xmlns:a16="http://schemas.microsoft.com/office/drawing/2014/main" val="284881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127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392778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3916216"/>
                  </a:ext>
                </a:extLst>
              </a:tr>
            </a:tbl>
          </a:graphicData>
        </a:graphic>
      </p:graphicFrame>
      <p:sp>
        <p:nvSpPr>
          <p:cNvPr id="4" name="Text Placeholder 3">
            <a:extLst>
              <a:ext uri="{FF2B5EF4-FFF2-40B4-BE49-F238E27FC236}">
                <a16:creationId xmlns:a16="http://schemas.microsoft.com/office/drawing/2014/main" id="{B06720C2-4E7A-48BF-A3AF-FE2A9AEE3A3C}"/>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794390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5FB31-4C3B-4633-A6CF-3B781E56080D}"/>
              </a:ext>
            </a:extLst>
          </p:cNvPr>
          <p:cNvSpPr>
            <a:spLocks noGrp="1"/>
          </p:cNvSpPr>
          <p:nvPr>
            <p:ph type="title"/>
          </p:nvPr>
        </p:nvSpPr>
        <p:spPr/>
        <p:txBody>
          <a:bodyPr/>
          <a:lstStyle/>
          <a:p>
            <a:r>
              <a:rPr lang="en-US"/>
              <a:t>Twitter BR-Twitter-Basic: Profil-Überblick | BR Social Media - 2 of 5</a:t>
            </a:r>
          </a:p>
        </p:txBody>
      </p:sp>
      <p:graphicFrame>
        <p:nvGraphicFramePr>
          <p:cNvPr id="5" name="Table Placeholder 4">
            <a:extLst>
              <a:ext uri="{FF2B5EF4-FFF2-40B4-BE49-F238E27FC236}">
                <a16:creationId xmlns:a16="http://schemas.microsoft.com/office/drawing/2014/main" id="{10552003-D29F-4881-8A13-B29A51865FF5}"/>
              </a:ext>
            </a:extLst>
          </p:cNvPr>
          <p:cNvGraphicFramePr>
            <a:graphicFrameLocks noGrp="1"/>
          </p:cNvGraphicFramePr>
          <p:nvPr>
            <p:ph type="tbl" sz="quarter" idx="13"/>
            <p:extLst>
              <p:ext uri="{D42A27DB-BD31-4B8C-83A1-F6EECF244321}">
                <p14:modId xmlns:p14="http://schemas.microsoft.com/office/powerpoint/2010/main" val="2689299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93784338"/>
                    </a:ext>
                  </a:extLst>
                </a:gridCol>
                <a:gridCol w="329184">
                  <a:extLst>
                    <a:ext uri="{9D8B030D-6E8A-4147-A177-3AD203B41FA5}">
                      <a16:colId xmlns:a16="http://schemas.microsoft.com/office/drawing/2014/main" val="2095484188"/>
                    </a:ext>
                  </a:extLst>
                </a:gridCol>
                <a:gridCol w="329184">
                  <a:extLst>
                    <a:ext uri="{9D8B030D-6E8A-4147-A177-3AD203B41FA5}">
                      <a16:colId xmlns:a16="http://schemas.microsoft.com/office/drawing/2014/main" val="3766875550"/>
                    </a:ext>
                  </a:extLst>
                </a:gridCol>
                <a:gridCol w="329184">
                  <a:extLst>
                    <a:ext uri="{9D8B030D-6E8A-4147-A177-3AD203B41FA5}">
                      <a16:colId xmlns:a16="http://schemas.microsoft.com/office/drawing/2014/main" val="2549721634"/>
                    </a:ext>
                  </a:extLst>
                </a:gridCol>
                <a:gridCol w="329184">
                  <a:extLst>
                    <a:ext uri="{9D8B030D-6E8A-4147-A177-3AD203B41FA5}">
                      <a16:colId xmlns:a16="http://schemas.microsoft.com/office/drawing/2014/main" val="3471686568"/>
                    </a:ext>
                  </a:extLst>
                </a:gridCol>
                <a:gridCol w="329184">
                  <a:extLst>
                    <a:ext uri="{9D8B030D-6E8A-4147-A177-3AD203B41FA5}">
                      <a16:colId xmlns:a16="http://schemas.microsoft.com/office/drawing/2014/main" val="3870616252"/>
                    </a:ext>
                  </a:extLst>
                </a:gridCol>
                <a:gridCol w="329184">
                  <a:extLst>
                    <a:ext uri="{9D8B030D-6E8A-4147-A177-3AD203B41FA5}">
                      <a16:colId xmlns:a16="http://schemas.microsoft.com/office/drawing/2014/main" val="3424498094"/>
                    </a:ext>
                  </a:extLst>
                </a:gridCol>
                <a:gridCol w="329184">
                  <a:extLst>
                    <a:ext uri="{9D8B030D-6E8A-4147-A177-3AD203B41FA5}">
                      <a16:colId xmlns:a16="http://schemas.microsoft.com/office/drawing/2014/main" val="69641654"/>
                    </a:ext>
                  </a:extLst>
                </a:gridCol>
                <a:gridCol w="329184">
                  <a:extLst>
                    <a:ext uri="{9D8B030D-6E8A-4147-A177-3AD203B41FA5}">
                      <a16:colId xmlns:a16="http://schemas.microsoft.com/office/drawing/2014/main" val="1601693230"/>
                    </a:ext>
                  </a:extLst>
                </a:gridCol>
                <a:gridCol w="329184">
                  <a:extLst>
                    <a:ext uri="{9D8B030D-6E8A-4147-A177-3AD203B41FA5}">
                      <a16:colId xmlns:a16="http://schemas.microsoft.com/office/drawing/2014/main" val="1062166994"/>
                    </a:ext>
                  </a:extLst>
                </a:gridCol>
                <a:gridCol w="329184">
                  <a:extLst>
                    <a:ext uri="{9D8B030D-6E8A-4147-A177-3AD203B41FA5}">
                      <a16:colId xmlns:a16="http://schemas.microsoft.com/office/drawing/2014/main" val="1687213751"/>
                    </a:ext>
                  </a:extLst>
                </a:gridCol>
                <a:gridCol w="329184">
                  <a:extLst>
                    <a:ext uri="{9D8B030D-6E8A-4147-A177-3AD203B41FA5}">
                      <a16:colId xmlns:a16="http://schemas.microsoft.com/office/drawing/2014/main" val="1041110296"/>
                    </a:ext>
                  </a:extLst>
                </a:gridCol>
                <a:gridCol w="329184">
                  <a:extLst>
                    <a:ext uri="{9D8B030D-6E8A-4147-A177-3AD203B41FA5}">
                      <a16:colId xmlns:a16="http://schemas.microsoft.com/office/drawing/2014/main" val="4251509168"/>
                    </a:ext>
                  </a:extLst>
                </a:gridCol>
                <a:gridCol w="329184">
                  <a:extLst>
                    <a:ext uri="{9D8B030D-6E8A-4147-A177-3AD203B41FA5}">
                      <a16:colId xmlns:a16="http://schemas.microsoft.com/office/drawing/2014/main" val="1632914363"/>
                    </a:ext>
                  </a:extLst>
                </a:gridCol>
                <a:gridCol w="329184">
                  <a:extLst>
                    <a:ext uri="{9D8B030D-6E8A-4147-A177-3AD203B41FA5}">
                      <a16:colId xmlns:a16="http://schemas.microsoft.com/office/drawing/2014/main" val="400053546"/>
                    </a:ext>
                  </a:extLst>
                </a:gridCol>
                <a:gridCol w="329184">
                  <a:extLst>
                    <a:ext uri="{9D8B030D-6E8A-4147-A177-3AD203B41FA5}">
                      <a16:colId xmlns:a16="http://schemas.microsoft.com/office/drawing/2014/main" val="159592655"/>
                    </a:ext>
                  </a:extLst>
                </a:gridCol>
                <a:gridCol w="329184">
                  <a:extLst>
                    <a:ext uri="{9D8B030D-6E8A-4147-A177-3AD203B41FA5}">
                      <a16:colId xmlns:a16="http://schemas.microsoft.com/office/drawing/2014/main" val="938642294"/>
                    </a:ext>
                  </a:extLst>
                </a:gridCol>
                <a:gridCol w="329184">
                  <a:extLst>
                    <a:ext uri="{9D8B030D-6E8A-4147-A177-3AD203B41FA5}">
                      <a16:colId xmlns:a16="http://schemas.microsoft.com/office/drawing/2014/main" val="1684895238"/>
                    </a:ext>
                  </a:extLst>
                </a:gridCol>
                <a:gridCol w="329184">
                  <a:extLst>
                    <a:ext uri="{9D8B030D-6E8A-4147-A177-3AD203B41FA5}">
                      <a16:colId xmlns:a16="http://schemas.microsoft.com/office/drawing/2014/main" val="2025597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3179848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680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297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757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5852497"/>
                  </a:ext>
                </a:extLst>
              </a:tr>
            </a:tbl>
          </a:graphicData>
        </a:graphic>
      </p:graphicFrame>
      <p:sp>
        <p:nvSpPr>
          <p:cNvPr id="4" name="Text Placeholder 3">
            <a:extLst>
              <a:ext uri="{FF2B5EF4-FFF2-40B4-BE49-F238E27FC236}">
                <a16:creationId xmlns:a16="http://schemas.microsoft.com/office/drawing/2014/main" id="{6631898E-9CA3-4C6C-964F-D33E4179E7D5}"/>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706238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FCE99-39CD-4FED-8732-4F02F1F0C56D}"/>
              </a:ext>
            </a:extLst>
          </p:cNvPr>
          <p:cNvSpPr>
            <a:spLocks noGrp="1"/>
          </p:cNvSpPr>
          <p:nvPr>
            <p:ph type="title"/>
          </p:nvPr>
        </p:nvSpPr>
        <p:spPr/>
        <p:txBody>
          <a:bodyPr/>
          <a:lstStyle/>
          <a:p>
            <a:r>
              <a:rPr lang="en-US"/>
              <a:t>Twitter BR-Twitter-Basic: Profil-Überblick | BR Social Media - 3 of 5</a:t>
            </a:r>
          </a:p>
        </p:txBody>
      </p:sp>
      <p:graphicFrame>
        <p:nvGraphicFramePr>
          <p:cNvPr id="5" name="Table Placeholder 4">
            <a:extLst>
              <a:ext uri="{FF2B5EF4-FFF2-40B4-BE49-F238E27FC236}">
                <a16:creationId xmlns:a16="http://schemas.microsoft.com/office/drawing/2014/main" id="{7A06FF44-58C7-4FC7-AB10-A023E9F945D0}"/>
              </a:ext>
            </a:extLst>
          </p:cNvPr>
          <p:cNvGraphicFramePr>
            <a:graphicFrameLocks noGrp="1"/>
          </p:cNvGraphicFramePr>
          <p:nvPr>
            <p:ph type="tbl" sz="quarter" idx="13"/>
            <p:extLst>
              <p:ext uri="{D42A27DB-BD31-4B8C-83A1-F6EECF244321}">
                <p14:modId xmlns:p14="http://schemas.microsoft.com/office/powerpoint/2010/main" val="1530746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56447676"/>
                    </a:ext>
                  </a:extLst>
                </a:gridCol>
                <a:gridCol w="329184">
                  <a:extLst>
                    <a:ext uri="{9D8B030D-6E8A-4147-A177-3AD203B41FA5}">
                      <a16:colId xmlns:a16="http://schemas.microsoft.com/office/drawing/2014/main" val="2014380673"/>
                    </a:ext>
                  </a:extLst>
                </a:gridCol>
                <a:gridCol w="329184">
                  <a:extLst>
                    <a:ext uri="{9D8B030D-6E8A-4147-A177-3AD203B41FA5}">
                      <a16:colId xmlns:a16="http://schemas.microsoft.com/office/drawing/2014/main" val="1490801833"/>
                    </a:ext>
                  </a:extLst>
                </a:gridCol>
                <a:gridCol w="329184">
                  <a:extLst>
                    <a:ext uri="{9D8B030D-6E8A-4147-A177-3AD203B41FA5}">
                      <a16:colId xmlns:a16="http://schemas.microsoft.com/office/drawing/2014/main" val="3303404679"/>
                    </a:ext>
                  </a:extLst>
                </a:gridCol>
                <a:gridCol w="329184">
                  <a:extLst>
                    <a:ext uri="{9D8B030D-6E8A-4147-A177-3AD203B41FA5}">
                      <a16:colId xmlns:a16="http://schemas.microsoft.com/office/drawing/2014/main" val="4050906985"/>
                    </a:ext>
                  </a:extLst>
                </a:gridCol>
                <a:gridCol w="329184">
                  <a:extLst>
                    <a:ext uri="{9D8B030D-6E8A-4147-A177-3AD203B41FA5}">
                      <a16:colId xmlns:a16="http://schemas.microsoft.com/office/drawing/2014/main" val="2243913647"/>
                    </a:ext>
                  </a:extLst>
                </a:gridCol>
                <a:gridCol w="329184">
                  <a:extLst>
                    <a:ext uri="{9D8B030D-6E8A-4147-A177-3AD203B41FA5}">
                      <a16:colId xmlns:a16="http://schemas.microsoft.com/office/drawing/2014/main" val="390943661"/>
                    </a:ext>
                  </a:extLst>
                </a:gridCol>
                <a:gridCol w="329184">
                  <a:extLst>
                    <a:ext uri="{9D8B030D-6E8A-4147-A177-3AD203B41FA5}">
                      <a16:colId xmlns:a16="http://schemas.microsoft.com/office/drawing/2014/main" val="2468787001"/>
                    </a:ext>
                  </a:extLst>
                </a:gridCol>
                <a:gridCol w="329184">
                  <a:extLst>
                    <a:ext uri="{9D8B030D-6E8A-4147-A177-3AD203B41FA5}">
                      <a16:colId xmlns:a16="http://schemas.microsoft.com/office/drawing/2014/main" val="2413206448"/>
                    </a:ext>
                  </a:extLst>
                </a:gridCol>
                <a:gridCol w="329184">
                  <a:extLst>
                    <a:ext uri="{9D8B030D-6E8A-4147-A177-3AD203B41FA5}">
                      <a16:colId xmlns:a16="http://schemas.microsoft.com/office/drawing/2014/main" val="3897510970"/>
                    </a:ext>
                  </a:extLst>
                </a:gridCol>
                <a:gridCol w="329184">
                  <a:extLst>
                    <a:ext uri="{9D8B030D-6E8A-4147-A177-3AD203B41FA5}">
                      <a16:colId xmlns:a16="http://schemas.microsoft.com/office/drawing/2014/main" val="1570508360"/>
                    </a:ext>
                  </a:extLst>
                </a:gridCol>
                <a:gridCol w="329184">
                  <a:extLst>
                    <a:ext uri="{9D8B030D-6E8A-4147-A177-3AD203B41FA5}">
                      <a16:colId xmlns:a16="http://schemas.microsoft.com/office/drawing/2014/main" val="1864427157"/>
                    </a:ext>
                  </a:extLst>
                </a:gridCol>
                <a:gridCol w="329184">
                  <a:extLst>
                    <a:ext uri="{9D8B030D-6E8A-4147-A177-3AD203B41FA5}">
                      <a16:colId xmlns:a16="http://schemas.microsoft.com/office/drawing/2014/main" val="367474970"/>
                    </a:ext>
                  </a:extLst>
                </a:gridCol>
                <a:gridCol w="329184">
                  <a:extLst>
                    <a:ext uri="{9D8B030D-6E8A-4147-A177-3AD203B41FA5}">
                      <a16:colId xmlns:a16="http://schemas.microsoft.com/office/drawing/2014/main" val="2018800706"/>
                    </a:ext>
                  </a:extLst>
                </a:gridCol>
                <a:gridCol w="329184">
                  <a:extLst>
                    <a:ext uri="{9D8B030D-6E8A-4147-A177-3AD203B41FA5}">
                      <a16:colId xmlns:a16="http://schemas.microsoft.com/office/drawing/2014/main" val="2385142815"/>
                    </a:ext>
                  </a:extLst>
                </a:gridCol>
                <a:gridCol w="329184">
                  <a:extLst>
                    <a:ext uri="{9D8B030D-6E8A-4147-A177-3AD203B41FA5}">
                      <a16:colId xmlns:a16="http://schemas.microsoft.com/office/drawing/2014/main" val="2856439295"/>
                    </a:ext>
                  </a:extLst>
                </a:gridCol>
                <a:gridCol w="329184">
                  <a:extLst>
                    <a:ext uri="{9D8B030D-6E8A-4147-A177-3AD203B41FA5}">
                      <a16:colId xmlns:a16="http://schemas.microsoft.com/office/drawing/2014/main" val="2385562294"/>
                    </a:ext>
                  </a:extLst>
                </a:gridCol>
                <a:gridCol w="329184">
                  <a:extLst>
                    <a:ext uri="{9D8B030D-6E8A-4147-A177-3AD203B41FA5}">
                      <a16:colId xmlns:a16="http://schemas.microsoft.com/office/drawing/2014/main" val="239675370"/>
                    </a:ext>
                  </a:extLst>
                </a:gridCol>
                <a:gridCol w="329184">
                  <a:extLst>
                    <a:ext uri="{9D8B030D-6E8A-4147-A177-3AD203B41FA5}">
                      <a16:colId xmlns:a16="http://schemas.microsoft.com/office/drawing/2014/main" val="1178570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34332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extLst>
                  <a:ext uri="{0D108BD9-81ED-4DB2-BD59-A6C34878D82A}">
                    <a16:rowId xmlns:a16="http://schemas.microsoft.com/office/drawing/2014/main" val="179180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extLst>
                  <a:ext uri="{0D108BD9-81ED-4DB2-BD59-A6C34878D82A}">
                    <a16:rowId xmlns:a16="http://schemas.microsoft.com/office/drawing/2014/main" val="10281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extLst>
                  <a:ext uri="{0D108BD9-81ED-4DB2-BD59-A6C34878D82A}">
                    <a16:rowId xmlns:a16="http://schemas.microsoft.com/office/drawing/2014/main" val="382603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 Zündfunk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2979532813"/>
                  </a:ext>
                </a:extLst>
              </a:tr>
            </a:tbl>
          </a:graphicData>
        </a:graphic>
      </p:graphicFrame>
      <p:sp>
        <p:nvSpPr>
          <p:cNvPr id="4" name="Text Placeholder 3">
            <a:extLst>
              <a:ext uri="{FF2B5EF4-FFF2-40B4-BE49-F238E27FC236}">
                <a16:creationId xmlns:a16="http://schemas.microsoft.com/office/drawing/2014/main" id="{0ACE157F-5875-4DDF-86C4-CE4B443BAEC4}"/>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952811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32BC1-6B44-46E2-97EE-F66271C8052B}"/>
              </a:ext>
            </a:extLst>
          </p:cNvPr>
          <p:cNvSpPr>
            <a:spLocks noGrp="1"/>
          </p:cNvSpPr>
          <p:nvPr>
            <p:ph type="title"/>
          </p:nvPr>
        </p:nvSpPr>
        <p:spPr/>
        <p:txBody>
          <a:bodyPr/>
          <a:lstStyle/>
          <a:p>
            <a:r>
              <a:rPr lang="en-US"/>
              <a:t>Twitter BR-Twitter-Basic: Profil-Überblick | BR Social Media - 4 of 5</a:t>
            </a:r>
          </a:p>
        </p:txBody>
      </p:sp>
      <p:graphicFrame>
        <p:nvGraphicFramePr>
          <p:cNvPr id="5" name="Table Placeholder 4">
            <a:extLst>
              <a:ext uri="{FF2B5EF4-FFF2-40B4-BE49-F238E27FC236}">
                <a16:creationId xmlns:a16="http://schemas.microsoft.com/office/drawing/2014/main" id="{9A7BF1D8-CFF6-44C5-8CD0-F3B4BC208805}"/>
              </a:ext>
            </a:extLst>
          </p:cNvPr>
          <p:cNvGraphicFramePr>
            <a:graphicFrameLocks noGrp="1"/>
          </p:cNvGraphicFramePr>
          <p:nvPr>
            <p:ph type="tbl" sz="quarter" idx="13"/>
            <p:extLst>
              <p:ext uri="{D42A27DB-BD31-4B8C-83A1-F6EECF244321}">
                <p14:modId xmlns:p14="http://schemas.microsoft.com/office/powerpoint/2010/main" val="502912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759727269"/>
                    </a:ext>
                  </a:extLst>
                </a:gridCol>
                <a:gridCol w="329184">
                  <a:extLst>
                    <a:ext uri="{9D8B030D-6E8A-4147-A177-3AD203B41FA5}">
                      <a16:colId xmlns:a16="http://schemas.microsoft.com/office/drawing/2014/main" val="677405828"/>
                    </a:ext>
                  </a:extLst>
                </a:gridCol>
                <a:gridCol w="329184">
                  <a:extLst>
                    <a:ext uri="{9D8B030D-6E8A-4147-A177-3AD203B41FA5}">
                      <a16:colId xmlns:a16="http://schemas.microsoft.com/office/drawing/2014/main" val="2165826262"/>
                    </a:ext>
                  </a:extLst>
                </a:gridCol>
                <a:gridCol w="329184">
                  <a:extLst>
                    <a:ext uri="{9D8B030D-6E8A-4147-A177-3AD203B41FA5}">
                      <a16:colId xmlns:a16="http://schemas.microsoft.com/office/drawing/2014/main" val="3687548972"/>
                    </a:ext>
                  </a:extLst>
                </a:gridCol>
                <a:gridCol w="329184">
                  <a:extLst>
                    <a:ext uri="{9D8B030D-6E8A-4147-A177-3AD203B41FA5}">
                      <a16:colId xmlns:a16="http://schemas.microsoft.com/office/drawing/2014/main" val="3384646670"/>
                    </a:ext>
                  </a:extLst>
                </a:gridCol>
                <a:gridCol w="329184">
                  <a:extLst>
                    <a:ext uri="{9D8B030D-6E8A-4147-A177-3AD203B41FA5}">
                      <a16:colId xmlns:a16="http://schemas.microsoft.com/office/drawing/2014/main" val="2542688436"/>
                    </a:ext>
                  </a:extLst>
                </a:gridCol>
                <a:gridCol w="329184">
                  <a:extLst>
                    <a:ext uri="{9D8B030D-6E8A-4147-A177-3AD203B41FA5}">
                      <a16:colId xmlns:a16="http://schemas.microsoft.com/office/drawing/2014/main" val="4293187910"/>
                    </a:ext>
                  </a:extLst>
                </a:gridCol>
                <a:gridCol w="329184">
                  <a:extLst>
                    <a:ext uri="{9D8B030D-6E8A-4147-A177-3AD203B41FA5}">
                      <a16:colId xmlns:a16="http://schemas.microsoft.com/office/drawing/2014/main" val="3881203335"/>
                    </a:ext>
                  </a:extLst>
                </a:gridCol>
                <a:gridCol w="329184">
                  <a:extLst>
                    <a:ext uri="{9D8B030D-6E8A-4147-A177-3AD203B41FA5}">
                      <a16:colId xmlns:a16="http://schemas.microsoft.com/office/drawing/2014/main" val="13311104"/>
                    </a:ext>
                  </a:extLst>
                </a:gridCol>
                <a:gridCol w="329184">
                  <a:extLst>
                    <a:ext uri="{9D8B030D-6E8A-4147-A177-3AD203B41FA5}">
                      <a16:colId xmlns:a16="http://schemas.microsoft.com/office/drawing/2014/main" val="4162766649"/>
                    </a:ext>
                  </a:extLst>
                </a:gridCol>
                <a:gridCol w="329184">
                  <a:extLst>
                    <a:ext uri="{9D8B030D-6E8A-4147-A177-3AD203B41FA5}">
                      <a16:colId xmlns:a16="http://schemas.microsoft.com/office/drawing/2014/main" val="2950620107"/>
                    </a:ext>
                  </a:extLst>
                </a:gridCol>
                <a:gridCol w="329184">
                  <a:extLst>
                    <a:ext uri="{9D8B030D-6E8A-4147-A177-3AD203B41FA5}">
                      <a16:colId xmlns:a16="http://schemas.microsoft.com/office/drawing/2014/main" val="1003197480"/>
                    </a:ext>
                  </a:extLst>
                </a:gridCol>
                <a:gridCol w="329184">
                  <a:extLst>
                    <a:ext uri="{9D8B030D-6E8A-4147-A177-3AD203B41FA5}">
                      <a16:colId xmlns:a16="http://schemas.microsoft.com/office/drawing/2014/main" val="2083974613"/>
                    </a:ext>
                  </a:extLst>
                </a:gridCol>
                <a:gridCol w="329184">
                  <a:extLst>
                    <a:ext uri="{9D8B030D-6E8A-4147-A177-3AD203B41FA5}">
                      <a16:colId xmlns:a16="http://schemas.microsoft.com/office/drawing/2014/main" val="612833227"/>
                    </a:ext>
                  </a:extLst>
                </a:gridCol>
                <a:gridCol w="329184">
                  <a:extLst>
                    <a:ext uri="{9D8B030D-6E8A-4147-A177-3AD203B41FA5}">
                      <a16:colId xmlns:a16="http://schemas.microsoft.com/office/drawing/2014/main" val="3926437618"/>
                    </a:ext>
                  </a:extLst>
                </a:gridCol>
                <a:gridCol w="329184">
                  <a:extLst>
                    <a:ext uri="{9D8B030D-6E8A-4147-A177-3AD203B41FA5}">
                      <a16:colId xmlns:a16="http://schemas.microsoft.com/office/drawing/2014/main" val="3196867499"/>
                    </a:ext>
                  </a:extLst>
                </a:gridCol>
                <a:gridCol w="329184">
                  <a:extLst>
                    <a:ext uri="{9D8B030D-6E8A-4147-A177-3AD203B41FA5}">
                      <a16:colId xmlns:a16="http://schemas.microsoft.com/office/drawing/2014/main" val="1708467339"/>
                    </a:ext>
                  </a:extLst>
                </a:gridCol>
                <a:gridCol w="329184">
                  <a:extLst>
                    <a:ext uri="{9D8B030D-6E8A-4147-A177-3AD203B41FA5}">
                      <a16:colId xmlns:a16="http://schemas.microsoft.com/office/drawing/2014/main" val="2779681788"/>
                    </a:ext>
                  </a:extLst>
                </a:gridCol>
                <a:gridCol w="329184">
                  <a:extLst>
                    <a:ext uri="{9D8B030D-6E8A-4147-A177-3AD203B41FA5}">
                      <a16:colId xmlns:a16="http://schemas.microsoft.com/office/drawing/2014/main" val="4101388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293587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report 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240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868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BR_Oberbayern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802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 radioWissen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1186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BR_Recherche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205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8766477"/>
                  </a:ext>
                </a:extLst>
              </a:tr>
            </a:tbl>
          </a:graphicData>
        </a:graphic>
      </p:graphicFrame>
      <p:sp>
        <p:nvSpPr>
          <p:cNvPr id="4" name="Text Placeholder 3">
            <a:extLst>
              <a:ext uri="{FF2B5EF4-FFF2-40B4-BE49-F238E27FC236}">
                <a16:creationId xmlns:a16="http://schemas.microsoft.com/office/drawing/2014/main" id="{AC07D7ED-01A2-4595-8709-09C90D9C989A}"/>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048386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A71D-E44C-4EA8-9DA8-3E7309E42FDF}"/>
              </a:ext>
            </a:extLst>
          </p:cNvPr>
          <p:cNvSpPr>
            <a:spLocks noGrp="1"/>
          </p:cNvSpPr>
          <p:nvPr>
            <p:ph type="title"/>
          </p:nvPr>
        </p:nvSpPr>
        <p:spPr/>
        <p:txBody>
          <a:bodyPr/>
          <a:lstStyle/>
          <a:p>
            <a:r>
              <a:rPr lang="en-US"/>
              <a:t>Twitter BR-Twitter-Basic: Profil-Überblick | BR Social Media - 5 of 5</a:t>
            </a:r>
          </a:p>
        </p:txBody>
      </p:sp>
      <p:graphicFrame>
        <p:nvGraphicFramePr>
          <p:cNvPr id="5" name="Table Placeholder 4">
            <a:extLst>
              <a:ext uri="{FF2B5EF4-FFF2-40B4-BE49-F238E27FC236}">
                <a16:creationId xmlns:a16="http://schemas.microsoft.com/office/drawing/2014/main" id="{3EFE8AAA-D307-419D-852D-F421C54AF776}"/>
              </a:ext>
            </a:extLst>
          </p:cNvPr>
          <p:cNvGraphicFramePr>
            <a:graphicFrameLocks noGrp="1"/>
          </p:cNvGraphicFramePr>
          <p:nvPr>
            <p:ph type="tbl" sz="quarter" idx="13"/>
            <p:extLst>
              <p:ext uri="{D42A27DB-BD31-4B8C-83A1-F6EECF244321}">
                <p14:modId xmlns:p14="http://schemas.microsoft.com/office/powerpoint/2010/main" val="4209857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31677103"/>
                    </a:ext>
                  </a:extLst>
                </a:gridCol>
                <a:gridCol w="329184">
                  <a:extLst>
                    <a:ext uri="{9D8B030D-6E8A-4147-A177-3AD203B41FA5}">
                      <a16:colId xmlns:a16="http://schemas.microsoft.com/office/drawing/2014/main" val="3334710356"/>
                    </a:ext>
                  </a:extLst>
                </a:gridCol>
                <a:gridCol w="329184">
                  <a:extLst>
                    <a:ext uri="{9D8B030D-6E8A-4147-A177-3AD203B41FA5}">
                      <a16:colId xmlns:a16="http://schemas.microsoft.com/office/drawing/2014/main" val="4150753413"/>
                    </a:ext>
                  </a:extLst>
                </a:gridCol>
                <a:gridCol w="329184">
                  <a:extLst>
                    <a:ext uri="{9D8B030D-6E8A-4147-A177-3AD203B41FA5}">
                      <a16:colId xmlns:a16="http://schemas.microsoft.com/office/drawing/2014/main" val="2585107736"/>
                    </a:ext>
                  </a:extLst>
                </a:gridCol>
                <a:gridCol w="329184">
                  <a:extLst>
                    <a:ext uri="{9D8B030D-6E8A-4147-A177-3AD203B41FA5}">
                      <a16:colId xmlns:a16="http://schemas.microsoft.com/office/drawing/2014/main" val="2869176881"/>
                    </a:ext>
                  </a:extLst>
                </a:gridCol>
                <a:gridCol w="329184">
                  <a:extLst>
                    <a:ext uri="{9D8B030D-6E8A-4147-A177-3AD203B41FA5}">
                      <a16:colId xmlns:a16="http://schemas.microsoft.com/office/drawing/2014/main" val="655503488"/>
                    </a:ext>
                  </a:extLst>
                </a:gridCol>
                <a:gridCol w="329184">
                  <a:extLst>
                    <a:ext uri="{9D8B030D-6E8A-4147-A177-3AD203B41FA5}">
                      <a16:colId xmlns:a16="http://schemas.microsoft.com/office/drawing/2014/main" val="786444199"/>
                    </a:ext>
                  </a:extLst>
                </a:gridCol>
                <a:gridCol w="329184">
                  <a:extLst>
                    <a:ext uri="{9D8B030D-6E8A-4147-A177-3AD203B41FA5}">
                      <a16:colId xmlns:a16="http://schemas.microsoft.com/office/drawing/2014/main" val="2926909179"/>
                    </a:ext>
                  </a:extLst>
                </a:gridCol>
                <a:gridCol w="329184">
                  <a:extLst>
                    <a:ext uri="{9D8B030D-6E8A-4147-A177-3AD203B41FA5}">
                      <a16:colId xmlns:a16="http://schemas.microsoft.com/office/drawing/2014/main" val="3297048286"/>
                    </a:ext>
                  </a:extLst>
                </a:gridCol>
                <a:gridCol w="329184">
                  <a:extLst>
                    <a:ext uri="{9D8B030D-6E8A-4147-A177-3AD203B41FA5}">
                      <a16:colId xmlns:a16="http://schemas.microsoft.com/office/drawing/2014/main" val="2960833988"/>
                    </a:ext>
                  </a:extLst>
                </a:gridCol>
                <a:gridCol w="329184">
                  <a:extLst>
                    <a:ext uri="{9D8B030D-6E8A-4147-A177-3AD203B41FA5}">
                      <a16:colId xmlns:a16="http://schemas.microsoft.com/office/drawing/2014/main" val="151030331"/>
                    </a:ext>
                  </a:extLst>
                </a:gridCol>
                <a:gridCol w="329184">
                  <a:extLst>
                    <a:ext uri="{9D8B030D-6E8A-4147-A177-3AD203B41FA5}">
                      <a16:colId xmlns:a16="http://schemas.microsoft.com/office/drawing/2014/main" val="3955261193"/>
                    </a:ext>
                  </a:extLst>
                </a:gridCol>
                <a:gridCol w="329184">
                  <a:extLst>
                    <a:ext uri="{9D8B030D-6E8A-4147-A177-3AD203B41FA5}">
                      <a16:colId xmlns:a16="http://schemas.microsoft.com/office/drawing/2014/main" val="3397869971"/>
                    </a:ext>
                  </a:extLst>
                </a:gridCol>
                <a:gridCol w="329184">
                  <a:extLst>
                    <a:ext uri="{9D8B030D-6E8A-4147-A177-3AD203B41FA5}">
                      <a16:colId xmlns:a16="http://schemas.microsoft.com/office/drawing/2014/main" val="3013266942"/>
                    </a:ext>
                  </a:extLst>
                </a:gridCol>
                <a:gridCol w="329184">
                  <a:extLst>
                    <a:ext uri="{9D8B030D-6E8A-4147-A177-3AD203B41FA5}">
                      <a16:colId xmlns:a16="http://schemas.microsoft.com/office/drawing/2014/main" val="16482263"/>
                    </a:ext>
                  </a:extLst>
                </a:gridCol>
                <a:gridCol w="329184">
                  <a:extLst>
                    <a:ext uri="{9D8B030D-6E8A-4147-A177-3AD203B41FA5}">
                      <a16:colId xmlns:a16="http://schemas.microsoft.com/office/drawing/2014/main" val="1364377678"/>
                    </a:ext>
                  </a:extLst>
                </a:gridCol>
                <a:gridCol w="329184">
                  <a:extLst>
                    <a:ext uri="{9D8B030D-6E8A-4147-A177-3AD203B41FA5}">
                      <a16:colId xmlns:a16="http://schemas.microsoft.com/office/drawing/2014/main" val="1420834078"/>
                    </a:ext>
                  </a:extLst>
                </a:gridCol>
                <a:gridCol w="329184">
                  <a:extLst>
                    <a:ext uri="{9D8B030D-6E8A-4147-A177-3AD203B41FA5}">
                      <a16:colId xmlns:a16="http://schemas.microsoft.com/office/drawing/2014/main" val="1925262167"/>
                    </a:ext>
                  </a:extLst>
                </a:gridCol>
                <a:gridCol w="329184">
                  <a:extLst>
                    <a:ext uri="{9D8B030D-6E8A-4147-A177-3AD203B41FA5}">
                      <a16:colId xmlns:a16="http://schemas.microsoft.com/office/drawing/2014/main" val="1989980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178317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BR_Oberpfalz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331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BR_Netzwelt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587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Kontrovers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557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BR_Niederbayern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780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BR_Schwaben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2940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3725056"/>
                  </a:ext>
                </a:extLst>
              </a:tr>
            </a:tbl>
          </a:graphicData>
        </a:graphic>
      </p:graphicFrame>
      <p:sp>
        <p:nvSpPr>
          <p:cNvPr id="4" name="Text Placeholder 3">
            <a:extLst>
              <a:ext uri="{FF2B5EF4-FFF2-40B4-BE49-F238E27FC236}">
                <a16:creationId xmlns:a16="http://schemas.microsoft.com/office/drawing/2014/main" id="{9EB6210F-8495-4377-9341-B16852CDBB0F}"/>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807531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AC7AD-4803-4D84-8E45-6D10ABAC8A98}"/>
              </a:ext>
            </a:extLst>
          </p:cNvPr>
          <p:cNvSpPr>
            <a:spLocks noGrp="1"/>
          </p:cNvSpPr>
          <p:nvPr>
            <p:ph type="title"/>
          </p:nvPr>
        </p:nvSpPr>
        <p:spPr/>
        <p:txBody>
          <a:bodyPr/>
          <a:lstStyle/>
          <a:p>
            <a:r>
              <a:rPr lang="en-US"/>
              <a:t>Twitter Monatsreport | BR Social Media - 1 of 3</a:t>
            </a:r>
          </a:p>
        </p:txBody>
      </p:sp>
      <p:graphicFrame>
        <p:nvGraphicFramePr>
          <p:cNvPr id="5" name="Table Placeholder 4">
            <a:extLst>
              <a:ext uri="{FF2B5EF4-FFF2-40B4-BE49-F238E27FC236}">
                <a16:creationId xmlns:a16="http://schemas.microsoft.com/office/drawing/2014/main" id="{0948CCE6-91F3-4981-9FB8-2E0B9B2A31FB}"/>
              </a:ext>
            </a:extLst>
          </p:cNvPr>
          <p:cNvGraphicFramePr>
            <a:graphicFrameLocks noGrp="1"/>
          </p:cNvGraphicFramePr>
          <p:nvPr>
            <p:ph type="tbl" sz="quarter" idx="13"/>
            <p:extLst>
              <p:ext uri="{D42A27DB-BD31-4B8C-83A1-F6EECF244321}">
                <p14:modId xmlns:p14="http://schemas.microsoft.com/office/powerpoint/2010/main" val="4036912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194690200"/>
                    </a:ext>
                  </a:extLst>
                </a:gridCol>
                <a:gridCol w="740664">
                  <a:extLst>
                    <a:ext uri="{9D8B030D-6E8A-4147-A177-3AD203B41FA5}">
                      <a16:colId xmlns:a16="http://schemas.microsoft.com/office/drawing/2014/main" val="2663055762"/>
                    </a:ext>
                  </a:extLst>
                </a:gridCol>
                <a:gridCol w="740664">
                  <a:extLst>
                    <a:ext uri="{9D8B030D-6E8A-4147-A177-3AD203B41FA5}">
                      <a16:colId xmlns:a16="http://schemas.microsoft.com/office/drawing/2014/main" val="3306035194"/>
                    </a:ext>
                  </a:extLst>
                </a:gridCol>
                <a:gridCol w="740664">
                  <a:extLst>
                    <a:ext uri="{9D8B030D-6E8A-4147-A177-3AD203B41FA5}">
                      <a16:colId xmlns:a16="http://schemas.microsoft.com/office/drawing/2014/main" val="4282933363"/>
                    </a:ext>
                  </a:extLst>
                </a:gridCol>
                <a:gridCol w="740664">
                  <a:extLst>
                    <a:ext uri="{9D8B030D-6E8A-4147-A177-3AD203B41FA5}">
                      <a16:colId xmlns:a16="http://schemas.microsoft.com/office/drawing/2014/main" val="811763339"/>
                    </a:ext>
                  </a:extLst>
                </a:gridCol>
                <a:gridCol w="740664">
                  <a:extLst>
                    <a:ext uri="{9D8B030D-6E8A-4147-A177-3AD203B41FA5}">
                      <a16:colId xmlns:a16="http://schemas.microsoft.com/office/drawing/2014/main" val="3078043903"/>
                    </a:ext>
                  </a:extLst>
                </a:gridCol>
                <a:gridCol w="740664">
                  <a:extLst>
                    <a:ext uri="{9D8B030D-6E8A-4147-A177-3AD203B41FA5}">
                      <a16:colId xmlns:a16="http://schemas.microsoft.com/office/drawing/2014/main" val="2481486808"/>
                    </a:ext>
                  </a:extLst>
                </a:gridCol>
                <a:gridCol w="740664">
                  <a:extLst>
                    <a:ext uri="{9D8B030D-6E8A-4147-A177-3AD203B41FA5}">
                      <a16:colId xmlns:a16="http://schemas.microsoft.com/office/drawing/2014/main" val="1387630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extLst>
                  <a:ext uri="{0D108BD9-81ED-4DB2-BD59-A6C34878D82A}">
                    <a16:rowId xmlns:a16="http://schemas.microsoft.com/office/drawing/2014/main" val="385161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extLst>
                  <a:ext uri="{0D108BD9-81ED-4DB2-BD59-A6C34878D82A}">
                    <a16:rowId xmlns:a16="http://schemas.microsoft.com/office/drawing/2014/main" val="276469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extLst>
                  <a:ext uri="{0D108BD9-81ED-4DB2-BD59-A6C34878D82A}">
                    <a16:rowId xmlns:a16="http://schemas.microsoft.com/office/drawing/2014/main" val="393183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166059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640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14556</a:t>
                      </a:r>
                    </a:p>
                  </a:txBody>
                  <a:tcPr/>
                </a:tc>
                <a:extLst>
                  <a:ext uri="{0D108BD9-81ED-4DB2-BD59-A6C34878D82A}">
                    <a16:rowId xmlns:a16="http://schemas.microsoft.com/office/drawing/2014/main" val="312269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extLst>
                  <a:ext uri="{0D108BD9-81ED-4DB2-BD59-A6C34878D82A}">
                    <a16:rowId xmlns:a16="http://schemas.microsoft.com/office/drawing/2014/main" val="23192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415002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411578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307954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919659415"/>
                  </a:ext>
                </a:extLst>
              </a:tr>
            </a:tbl>
          </a:graphicData>
        </a:graphic>
      </p:graphicFrame>
      <p:sp>
        <p:nvSpPr>
          <p:cNvPr id="4" name="Text Placeholder 3">
            <a:extLst>
              <a:ext uri="{FF2B5EF4-FFF2-40B4-BE49-F238E27FC236}">
                <a16:creationId xmlns:a16="http://schemas.microsoft.com/office/drawing/2014/main" id="{A3804D36-C230-4155-AAD3-D51CB1FD49F8}"/>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779550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431DA-A28B-4F2D-8F0A-19B0B3C10F7A}"/>
              </a:ext>
            </a:extLst>
          </p:cNvPr>
          <p:cNvSpPr>
            <a:spLocks noGrp="1"/>
          </p:cNvSpPr>
          <p:nvPr>
            <p:ph type="title"/>
          </p:nvPr>
        </p:nvSpPr>
        <p:spPr/>
        <p:txBody>
          <a:bodyPr/>
          <a:lstStyle/>
          <a:p>
            <a:r>
              <a:rPr lang="en-US"/>
              <a:t>Twitter Monatsreport | BR Social Media - 2 of 3</a:t>
            </a:r>
          </a:p>
        </p:txBody>
      </p:sp>
      <p:graphicFrame>
        <p:nvGraphicFramePr>
          <p:cNvPr id="5" name="Table Placeholder 4">
            <a:extLst>
              <a:ext uri="{FF2B5EF4-FFF2-40B4-BE49-F238E27FC236}">
                <a16:creationId xmlns:a16="http://schemas.microsoft.com/office/drawing/2014/main" id="{2CA4F244-8460-4608-82DF-4B7916902529}"/>
              </a:ext>
            </a:extLst>
          </p:cNvPr>
          <p:cNvGraphicFramePr>
            <a:graphicFrameLocks noGrp="1"/>
          </p:cNvGraphicFramePr>
          <p:nvPr>
            <p:ph type="tbl" sz="quarter" idx="13"/>
            <p:extLst>
              <p:ext uri="{D42A27DB-BD31-4B8C-83A1-F6EECF244321}">
                <p14:modId xmlns:p14="http://schemas.microsoft.com/office/powerpoint/2010/main" val="359170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241569896"/>
                    </a:ext>
                  </a:extLst>
                </a:gridCol>
                <a:gridCol w="740664">
                  <a:extLst>
                    <a:ext uri="{9D8B030D-6E8A-4147-A177-3AD203B41FA5}">
                      <a16:colId xmlns:a16="http://schemas.microsoft.com/office/drawing/2014/main" val="2730810178"/>
                    </a:ext>
                  </a:extLst>
                </a:gridCol>
                <a:gridCol w="740664">
                  <a:extLst>
                    <a:ext uri="{9D8B030D-6E8A-4147-A177-3AD203B41FA5}">
                      <a16:colId xmlns:a16="http://schemas.microsoft.com/office/drawing/2014/main" val="732848553"/>
                    </a:ext>
                  </a:extLst>
                </a:gridCol>
                <a:gridCol w="740664">
                  <a:extLst>
                    <a:ext uri="{9D8B030D-6E8A-4147-A177-3AD203B41FA5}">
                      <a16:colId xmlns:a16="http://schemas.microsoft.com/office/drawing/2014/main" val="2972905138"/>
                    </a:ext>
                  </a:extLst>
                </a:gridCol>
                <a:gridCol w="740664">
                  <a:extLst>
                    <a:ext uri="{9D8B030D-6E8A-4147-A177-3AD203B41FA5}">
                      <a16:colId xmlns:a16="http://schemas.microsoft.com/office/drawing/2014/main" val="1039575981"/>
                    </a:ext>
                  </a:extLst>
                </a:gridCol>
                <a:gridCol w="740664">
                  <a:extLst>
                    <a:ext uri="{9D8B030D-6E8A-4147-A177-3AD203B41FA5}">
                      <a16:colId xmlns:a16="http://schemas.microsoft.com/office/drawing/2014/main" val="4138633815"/>
                    </a:ext>
                  </a:extLst>
                </a:gridCol>
                <a:gridCol w="740664">
                  <a:extLst>
                    <a:ext uri="{9D8B030D-6E8A-4147-A177-3AD203B41FA5}">
                      <a16:colId xmlns:a16="http://schemas.microsoft.com/office/drawing/2014/main" val="3051215619"/>
                    </a:ext>
                  </a:extLst>
                </a:gridCol>
                <a:gridCol w="740664">
                  <a:extLst>
                    <a:ext uri="{9D8B030D-6E8A-4147-A177-3AD203B41FA5}">
                      <a16:colId xmlns:a16="http://schemas.microsoft.com/office/drawing/2014/main" val="251053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extLst>
                  <a:ext uri="{0D108BD9-81ED-4DB2-BD59-A6C34878D82A}">
                    <a16:rowId xmlns:a16="http://schemas.microsoft.com/office/drawing/2014/main" val="25931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92080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 Zündfunk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71301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report 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23422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6382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BR_Oberbayern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34759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 radioWissen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465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BR_Recherche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31763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2996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BR_Oberpfalz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3173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BR_Netzwelt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52862881"/>
                  </a:ext>
                </a:extLst>
              </a:tr>
            </a:tbl>
          </a:graphicData>
        </a:graphic>
      </p:graphicFrame>
      <p:sp>
        <p:nvSpPr>
          <p:cNvPr id="4" name="Text Placeholder 3">
            <a:extLst>
              <a:ext uri="{FF2B5EF4-FFF2-40B4-BE49-F238E27FC236}">
                <a16:creationId xmlns:a16="http://schemas.microsoft.com/office/drawing/2014/main" id="{0D26E4A1-6539-462D-9EAE-C69EAE096544}"/>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950699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59A6C-FFC7-4F10-963E-7699C6268B75}"/>
              </a:ext>
            </a:extLst>
          </p:cNvPr>
          <p:cNvSpPr>
            <a:spLocks noGrp="1"/>
          </p:cNvSpPr>
          <p:nvPr>
            <p:ph type="title"/>
          </p:nvPr>
        </p:nvSpPr>
        <p:spPr/>
        <p:txBody>
          <a:bodyPr/>
          <a:lstStyle/>
          <a:p>
            <a:r>
              <a:rPr lang="en-US"/>
              <a:t>Twitter Monatsreport | BR Social Media - 3 of 3</a:t>
            </a:r>
          </a:p>
        </p:txBody>
      </p:sp>
      <p:graphicFrame>
        <p:nvGraphicFramePr>
          <p:cNvPr id="5" name="Table Placeholder 4">
            <a:extLst>
              <a:ext uri="{FF2B5EF4-FFF2-40B4-BE49-F238E27FC236}">
                <a16:creationId xmlns:a16="http://schemas.microsoft.com/office/drawing/2014/main" id="{2400B5B7-679B-47C5-BAF7-21C489AE03D4}"/>
              </a:ext>
            </a:extLst>
          </p:cNvPr>
          <p:cNvGraphicFramePr>
            <a:graphicFrameLocks noGrp="1"/>
          </p:cNvGraphicFramePr>
          <p:nvPr>
            <p:ph type="tbl" sz="quarter" idx="13"/>
            <p:extLst>
              <p:ext uri="{D42A27DB-BD31-4B8C-83A1-F6EECF244321}">
                <p14:modId xmlns:p14="http://schemas.microsoft.com/office/powerpoint/2010/main" val="150635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63507226"/>
                    </a:ext>
                  </a:extLst>
                </a:gridCol>
                <a:gridCol w="740664">
                  <a:extLst>
                    <a:ext uri="{9D8B030D-6E8A-4147-A177-3AD203B41FA5}">
                      <a16:colId xmlns:a16="http://schemas.microsoft.com/office/drawing/2014/main" val="2328150901"/>
                    </a:ext>
                  </a:extLst>
                </a:gridCol>
                <a:gridCol w="740664">
                  <a:extLst>
                    <a:ext uri="{9D8B030D-6E8A-4147-A177-3AD203B41FA5}">
                      <a16:colId xmlns:a16="http://schemas.microsoft.com/office/drawing/2014/main" val="3594047664"/>
                    </a:ext>
                  </a:extLst>
                </a:gridCol>
                <a:gridCol w="740664">
                  <a:extLst>
                    <a:ext uri="{9D8B030D-6E8A-4147-A177-3AD203B41FA5}">
                      <a16:colId xmlns:a16="http://schemas.microsoft.com/office/drawing/2014/main" val="2016551373"/>
                    </a:ext>
                  </a:extLst>
                </a:gridCol>
                <a:gridCol w="740664">
                  <a:extLst>
                    <a:ext uri="{9D8B030D-6E8A-4147-A177-3AD203B41FA5}">
                      <a16:colId xmlns:a16="http://schemas.microsoft.com/office/drawing/2014/main" val="4030570663"/>
                    </a:ext>
                  </a:extLst>
                </a:gridCol>
                <a:gridCol w="740664">
                  <a:extLst>
                    <a:ext uri="{9D8B030D-6E8A-4147-A177-3AD203B41FA5}">
                      <a16:colId xmlns:a16="http://schemas.microsoft.com/office/drawing/2014/main" val="178757658"/>
                    </a:ext>
                  </a:extLst>
                </a:gridCol>
                <a:gridCol w="740664">
                  <a:extLst>
                    <a:ext uri="{9D8B030D-6E8A-4147-A177-3AD203B41FA5}">
                      <a16:colId xmlns:a16="http://schemas.microsoft.com/office/drawing/2014/main" val="4028971443"/>
                    </a:ext>
                  </a:extLst>
                </a:gridCol>
                <a:gridCol w="740664">
                  <a:extLst>
                    <a:ext uri="{9D8B030D-6E8A-4147-A177-3AD203B41FA5}">
                      <a16:colId xmlns:a16="http://schemas.microsoft.com/office/drawing/2014/main" val="65111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extLst>
                  <a:ext uri="{0D108BD9-81ED-4DB2-BD59-A6C34878D82A}">
                    <a16:rowId xmlns:a16="http://schemas.microsoft.com/office/drawing/2014/main" val="369541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Kontrovers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217773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BR_Niederbayern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14752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BR_Schwaben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7266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318429"/>
                  </a:ext>
                </a:extLst>
              </a:tr>
            </a:tbl>
          </a:graphicData>
        </a:graphic>
      </p:graphicFrame>
      <p:sp>
        <p:nvSpPr>
          <p:cNvPr id="4" name="Text Placeholder 3">
            <a:extLst>
              <a:ext uri="{FF2B5EF4-FFF2-40B4-BE49-F238E27FC236}">
                <a16:creationId xmlns:a16="http://schemas.microsoft.com/office/drawing/2014/main" id="{5A9BF678-A6E4-44CB-8C0B-7D37ABDDDFD0}"/>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785839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B454-348D-4F0B-AF21-094A10E7BD4A}"/>
              </a:ext>
            </a:extLst>
          </p:cNvPr>
          <p:cNvSpPr>
            <a:spLocks noGrp="1"/>
          </p:cNvSpPr>
          <p:nvPr>
            <p:ph type="title"/>
          </p:nvPr>
        </p:nvSpPr>
        <p:spPr/>
        <p:txBody>
          <a:bodyPr/>
          <a:lstStyle/>
          <a:p>
            <a:r>
              <a:rPr lang="en-US"/>
              <a:t>Twitter BR-Twitter-Basic: Profil-Überblick (nach Monaten) | BR Social Media - 1 of 5</a:t>
            </a:r>
          </a:p>
        </p:txBody>
      </p:sp>
      <p:graphicFrame>
        <p:nvGraphicFramePr>
          <p:cNvPr id="5" name="Table Placeholder 4">
            <a:extLst>
              <a:ext uri="{FF2B5EF4-FFF2-40B4-BE49-F238E27FC236}">
                <a16:creationId xmlns:a16="http://schemas.microsoft.com/office/drawing/2014/main" id="{07AA0CEC-2713-4F35-B15C-7CEAFD42D5AA}"/>
              </a:ext>
            </a:extLst>
          </p:cNvPr>
          <p:cNvGraphicFramePr>
            <a:graphicFrameLocks noGrp="1"/>
          </p:cNvGraphicFramePr>
          <p:nvPr>
            <p:ph type="tbl" sz="quarter" idx="13"/>
            <p:extLst>
              <p:ext uri="{D42A27DB-BD31-4B8C-83A1-F6EECF244321}">
                <p14:modId xmlns:p14="http://schemas.microsoft.com/office/powerpoint/2010/main" val="3016278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26457236"/>
                    </a:ext>
                  </a:extLst>
                </a:gridCol>
                <a:gridCol w="329184">
                  <a:extLst>
                    <a:ext uri="{9D8B030D-6E8A-4147-A177-3AD203B41FA5}">
                      <a16:colId xmlns:a16="http://schemas.microsoft.com/office/drawing/2014/main" val="1214668044"/>
                    </a:ext>
                  </a:extLst>
                </a:gridCol>
                <a:gridCol w="329184">
                  <a:extLst>
                    <a:ext uri="{9D8B030D-6E8A-4147-A177-3AD203B41FA5}">
                      <a16:colId xmlns:a16="http://schemas.microsoft.com/office/drawing/2014/main" val="647301587"/>
                    </a:ext>
                  </a:extLst>
                </a:gridCol>
                <a:gridCol w="329184">
                  <a:extLst>
                    <a:ext uri="{9D8B030D-6E8A-4147-A177-3AD203B41FA5}">
                      <a16:colId xmlns:a16="http://schemas.microsoft.com/office/drawing/2014/main" val="1922429928"/>
                    </a:ext>
                  </a:extLst>
                </a:gridCol>
                <a:gridCol w="329184">
                  <a:extLst>
                    <a:ext uri="{9D8B030D-6E8A-4147-A177-3AD203B41FA5}">
                      <a16:colId xmlns:a16="http://schemas.microsoft.com/office/drawing/2014/main" val="1588836981"/>
                    </a:ext>
                  </a:extLst>
                </a:gridCol>
                <a:gridCol w="329184">
                  <a:extLst>
                    <a:ext uri="{9D8B030D-6E8A-4147-A177-3AD203B41FA5}">
                      <a16:colId xmlns:a16="http://schemas.microsoft.com/office/drawing/2014/main" val="1563959008"/>
                    </a:ext>
                  </a:extLst>
                </a:gridCol>
                <a:gridCol w="329184">
                  <a:extLst>
                    <a:ext uri="{9D8B030D-6E8A-4147-A177-3AD203B41FA5}">
                      <a16:colId xmlns:a16="http://schemas.microsoft.com/office/drawing/2014/main" val="2720069150"/>
                    </a:ext>
                  </a:extLst>
                </a:gridCol>
                <a:gridCol w="329184">
                  <a:extLst>
                    <a:ext uri="{9D8B030D-6E8A-4147-A177-3AD203B41FA5}">
                      <a16:colId xmlns:a16="http://schemas.microsoft.com/office/drawing/2014/main" val="4077479966"/>
                    </a:ext>
                  </a:extLst>
                </a:gridCol>
                <a:gridCol w="329184">
                  <a:extLst>
                    <a:ext uri="{9D8B030D-6E8A-4147-A177-3AD203B41FA5}">
                      <a16:colId xmlns:a16="http://schemas.microsoft.com/office/drawing/2014/main" val="3270846292"/>
                    </a:ext>
                  </a:extLst>
                </a:gridCol>
                <a:gridCol w="329184">
                  <a:extLst>
                    <a:ext uri="{9D8B030D-6E8A-4147-A177-3AD203B41FA5}">
                      <a16:colId xmlns:a16="http://schemas.microsoft.com/office/drawing/2014/main" val="3203540554"/>
                    </a:ext>
                  </a:extLst>
                </a:gridCol>
                <a:gridCol w="329184">
                  <a:extLst>
                    <a:ext uri="{9D8B030D-6E8A-4147-A177-3AD203B41FA5}">
                      <a16:colId xmlns:a16="http://schemas.microsoft.com/office/drawing/2014/main" val="1891703881"/>
                    </a:ext>
                  </a:extLst>
                </a:gridCol>
                <a:gridCol w="329184">
                  <a:extLst>
                    <a:ext uri="{9D8B030D-6E8A-4147-A177-3AD203B41FA5}">
                      <a16:colId xmlns:a16="http://schemas.microsoft.com/office/drawing/2014/main" val="2999711995"/>
                    </a:ext>
                  </a:extLst>
                </a:gridCol>
                <a:gridCol w="329184">
                  <a:extLst>
                    <a:ext uri="{9D8B030D-6E8A-4147-A177-3AD203B41FA5}">
                      <a16:colId xmlns:a16="http://schemas.microsoft.com/office/drawing/2014/main" val="3863445985"/>
                    </a:ext>
                  </a:extLst>
                </a:gridCol>
                <a:gridCol w="329184">
                  <a:extLst>
                    <a:ext uri="{9D8B030D-6E8A-4147-A177-3AD203B41FA5}">
                      <a16:colId xmlns:a16="http://schemas.microsoft.com/office/drawing/2014/main" val="3953230678"/>
                    </a:ext>
                  </a:extLst>
                </a:gridCol>
                <a:gridCol w="329184">
                  <a:extLst>
                    <a:ext uri="{9D8B030D-6E8A-4147-A177-3AD203B41FA5}">
                      <a16:colId xmlns:a16="http://schemas.microsoft.com/office/drawing/2014/main" val="1496432169"/>
                    </a:ext>
                  </a:extLst>
                </a:gridCol>
                <a:gridCol w="329184">
                  <a:extLst>
                    <a:ext uri="{9D8B030D-6E8A-4147-A177-3AD203B41FA5}">
                      <a16:colId xmlns:a16="http://schemas.microsoft.com/office/drawing/2014/main" val="1641941649"/>
                    </a:ext>
                  </a:extLst>
                </a:gridCol>
                <a:gridCol w="329184">
                  <a:extLst>
                    <a:ext uri="{9D8B030D-6E8A-4147-A177-3AD203B41FA5}">
                      <a16:colId xmlns:a16="http://schemas.microsoft.com/office/drawing/2014/main" val="809960093"/>
                    </a:ext>
                  </a:extLst>
                </a:gridCol>
                <a:gridCol w="329184">
                  <a:extLst>
                    <a:ext uri="{9D8B030D-6E8A-4147-A177-3AD203B41FA5}">
                      <a16:colId xmlns:a16="http://schemas.microsoft.com/office/drawing/2014/main" val="2718864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444130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58950</a:t>
                      </a:r>
                    </a:p>
                  </a:txBody>
                  <a:tcPr/>
                </a:tc>
                <a:extLst>
                  <a:ext uri="{0D108BD9-81ED-4DB2-BD59-A6C34878D82A}">
                    <a16:rowId xmlns:a16="http://schemas.microsoft.com/office/drawing/2014/main" val="133194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39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262296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6812876"/>
                  </a:ext>
                </a:extLst>
              </a:tr>
            </a:tbl>
          </a:graphicData>
        </a:graphic>
      </p:graphicFrame>
      <p:sp>
        <p:nvSpPr>
          <p:cNvPr id="4" name="Text Placeholder 3">
            <a:extLst>
              <a:ext uri="{FF2B5EF4-FFF2-40B4-BE49-F238E27FC236}">
                <a16:creationId xmlns:a16="http://schemas.microsoft.com/office/drawing/2014/main" id="{2491F140-35E3-4655-9D3C-6FF0F79595C9}"/>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162409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ED171-3777-48E4-BC76-2A083DA31919}"/>
              </a:ext>
            </a:extLst>
          </p:cNvPr>
          <p:cNvSpPr>
            <a:spLocks noGrp="1"/>
          </p:cNvSpPr>
          <p:nvPr>
            <p:ph type="title"/>
          </p:nvPr>
        </p:nvSpPr>
        <p:spPr/>
        <p:txBody>
          <a:bodyPr/>
          <a:lstStyle/>
          <a:p>
            <a:r>
              <a:rPr lang="en-US"/>
              <a:t>Twitter BR-Twitter-Basic: Profil-Überblick (nach Monaten) | BR Social Media - 2 of 5</a:t>
            </a:r>
          </a:p>
        </p:txBody>
      </p:sp>
      <p:graphicFrame>
        <p:nvGraphicFramePr>
          <p:cNvPr id="5" name="Table Placeholder 4">
            <a:extLst>
              <a:ext uri="{FF2B5EF4-FFF2-40B4-BE49-F238E27FC236}">
                <a16:creationId xmlns:a16="http://schemas.microsoft.com/office/drawing/2014/main" id="{2D2A7FC0-DFFB-4F86-B65C-120BD3C6DC8C}"/>
              </a:ext>
            </a:extLst>
          </p:cNvPr>
          <p:cNvGraphicFramePr>
            <a:graphicFrameLocks noGrp="1"/>
          </p:cNvGraphicFramePr>
          <p:nvPr>
            <p:ph type="tbl" sz="quarter" idx="13"/>
            <p:extLst>
              <p:ext uri="{D42A27DB-BD31-4B8C-83A1-F6EECF244321}">
                <p14:modId xmlns:p14="http://schemas.microsoft.com/office/powerpoint/2010/main" val="2715479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49144844"/>
                    </a:ext>
                  </a:extLst>
                </a:gridCol>
                <a:gridCol w="329184">
                  <a:extLst>
                    <a:ext uri="{9D8B030D-6E8A-4147-A177-3AD203B41FA5}">
                      <a16:colId xmlns:a16="http://schemas.microsoft.com/office/drawing/2014/main" val="3044550564"/>
                    </a:ext>
                  </a:extLst>
                </a:gridCol>
                <a:gridCol w="329184">
                  <a:extLst>
                    <a:ext uri="{9D8B030D-6E8A-4147-A177-3AD203B41FA5}">
                      <a16:colId xmlns:a16="http://schemas.microsoft.com/office/drawing/2014/main" val="3244559285"/>
                    </a:ext>
                  </a:extLst>
                </a:gridCol>
                <a:gridCol w="329184">
                  <a:extLst>
                    <a:ext uri="{9D8B030D-6E8A-4147-A177-3AD203B41FA5}">
                      <a16:colId xmlns:a16="http://schemas.microsoft.com/office/drawing/2014/main" val="156280034"/>
                    </a:ext>
                  </a:extLst>
                </a:gridCol>
                <a:gridCol w="329184">
                  <a:extLst>
                    <a:ext uri="{9D8B030D-6E8A-4147-A177-3AD203B41FA5}">
                      <a16:colId xmlns:a16="http://schemas.microsoft.com/office/drawing/2014/main" val="1441683041"/>
                    </a:ext>
                  </a:extLst>
                </a:gridCol>
                <a:gridCol w="329184">
                  <a:extLst>
                    <a:ext uri="{9D8B030D-6E8A-4147-A177-3AD203B41FA5}">
                      <a16:colId xmlns:a16="http://schemas.microsoft.com/office/drawing/2014/main" val="413477124"/>
                    </a:ext>
                  </a:extLst>
                </a:gridCol>
                <a:gridCol w="329184">
                  <a:extLst>
                    <a:ext uri="{9D8B030D-6E8A-4147-A177-3AD203B41FA5}">
                      <a16:colId xmlns:a16="http://schemas.microsoft.com/office/drawing/2014/main" val="3684151977"/>
                    </a:ext>
                  </a:extLst>
                </a:gridCol>
                <a:gridCol w="329184">
                  <a:extLst>
                    <a:ext uri="{9D8B030D-6E8A-4147-A177-3AD203B41FA5}">
                      <a16:colId xmlns:a16="http://schemas.microsoft.com/office/drawing/2014/main" val="1638071296"/>
                    </a:ext>
                  </a:extLst>
                </a:gridCol>
                <a:gridCol w="329184">
                  <a:extLst>
                    <a:ext uri="{9D8B030D-6E8A-4147-A177-3AD203B41FA5}">
                      <a16:colId xmlns:a16="http://schemas.microsoft.com/office/drawing/2014/main" val="397668648"/>
                    </a:ext>
                  </a:extLst>
                </a:gridCol>
                <a:gridCol w="329184">
                  <a:extLst>
                    <a:ext uri="{9D8B030D-6E8A-4147-A177-3AD203B41FA5}">
                      <a16:colId xmlns:a16="http://schemas.microsoft.com/office/drawing/2014/main" val="2693292337"/>
                    </a:ext>
                  </a:extLst>
                </a:gridCol>
                <a:gridCol w="329184">
                  <a:extLst>
                    <a:ext uri="{9D8B030D-6E8A-4147-A177-3AD203B41FA5}">
                      <a16:colId xmlns:a16="http://schemas.microsoft.com/office/drawing/2014/main" val="1343276961"/>
                    </a:ext>
                  </a:extLst>
                </a:gridCol>
                <a:gridCol w="329184">
                  <a:extLst>
                    <a:ext uri="{9D8B030D-6E8A-4147-A177-3AD203B41FA5}">
                      <a16:colId xmlns:a16="http://schemas.microsoft.com/office/drawing/2014/main" val="128304651"/>
                    </a:ext>
                  </a:extLst>
                </a:gridCol>
                <a:gridCol w="329184">
                  <a:extLst>
                    <a:ext uri="{9D8B030D-6E8A-4147-A177-3AD203B41FA5}">
                      <a16:colId xmlns:a16="http://schemas.microsoft.com/office/drawing/2014/main" val="4047466575"/>
                    </a:ext>
                  </a:extLst>
                </a:gridCol>
                <a:gridCol w="329184">
                  <a:extLst>
                    <a:ext uri="{9D8B030D-6E8A-4147-A177-3AD203B41FA5}">
                      <a16:colId xmlns:a16="http://schemas.microsoft.com/office/drawing/2014/main" val="3410074858"/>
                    </a:ext>
                  </a:extLst>
                </a:gridCol>
                <a:gridCol w="329184">
                  <a:extLst>
                    <a:ext uri="{9D8B030D-6E8A-4147-A177-3AD203B41FA5}">
                      <a16:colId xmlns:a16="http://schemas.microsoft.com/office/drawing/2014/main" val="506179813"/>
                    </a:ext>
                  </a:extLst>
                </a:gridCol>
                <a:gridCol w="329184">
                  <a:extLst>
                    <a:ext uri="{9D8B030D-6E8A-4147-A177-3AD203B41FA5}">
                      <a16:colId xmlns:a16="http://schemas.microsoft.com/office/drawing/2014/main" val="3206456093"/>
                    </a:ext>
                  </a:extLst>
                </a:gridCol>
                <a:gridCol w="329184">
                  <a:extLst>
                    <a:ext uri="{9D8B030D-6E8A-4147-A177-3AD203B41FA5}">
                      <a16:colId xmlns:a16="http://schemas.microsoft.com/office/drawing/2014/main" val="2872465291"/>
                    </a:ext>
                  </a:extLst>
                </a:gridCol>
                <a:gridCol w="329184">
                  <a:extLst>
                    <a:ext uri="{9D8B030D-6E8A-4147-A177-3AD203B41FA5}">
                      <a16:colId xmlns:a16="http://schemas.microsoft.com/office/drawing/2014/main" val="297933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94841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44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81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086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8847818"/>
                  </a:ext>
                </a:extLst>
              </a:tr>
            </a:tbl>
          </a:graphicData>
        </a:graphic>
      </p:graphicFrame>
      <p:sp>
        <p:nvSpPr>
          <p:cNvPr id="4" name="Text Placeholder 3">
            <a:extLst>
              <a:ext uri="{FF2B5EF4-FFF2-40B4-BE49-F238E27FC236}">
                <a16:creationId xmlns:a16="http://schemas.microsoft.com/office/drawing/2014/main" id="{072CADC9-EA61-46DF-896B-6EE560414442}"/>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4097825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72CE-1E4A-4A0C-B0A4-C24EE74515A1}"/>
              </a:ext>
            </a:extLst>
          </p:cNvPr>
          <p:cNvSpPr>
            <a:spLocks noGrp="1"/>
          </p:cNvSpPr>
          <p:nvPr>
            <p:ph type="title"/>
          </p:nvPr>
        </p:nvSpPr>
        <p:spPr/>
        <p:txBody>
          <a:bodyPr/>
          <a:lstStyle/>
          <a:p>
            <a:r>
              <a:rPr lang="en-US"/>
              <a:t>Twitter BR-Twitter-Basic: Profil-Überblick (nach Monaten) | BR Social Media - 3 of 5</a:t>
            </a:r>
          </a:p>
        </p:txBody>
      </p:sp>
      <p:graphicFrame>
        <p:nvGraphicFramePr>
          <p:cNvPr id="5" name="Table Placeholder 4">
            <a:extLst>
              <a:ext uri="{FF2B5EF4-FFF2-40B4-BE49-F238E27FC236}">
                <a16:creationId xmlns:a16="http://schemas.microsoft.com/office/drawing/2014/main" id="{36A51901-B880-45EA-B426-A18223F8F5F3}"/>
              </a:ext>
            </a:extLst>
          </p:cNvPr>
          <p:cNvGraphicFramePr>
            <a:graphicFrameLocks noGrp="1"/>
          </p:cNvGraphicFramePr>
          <p:nvPr>
            <p:ph type="tbl" sz="quarter" idx="13"/>
            <p:extLst>
              <p:ext uri="{D42A27DB-BD31-4B8C-83A1-F6EECF244321}">
                <p14:modId xmlns:p14="http://schemas.microsoft.com/office/powerpoint/2010/main" val="81296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3833386"/>
                    </a:ext>
                  </a:extLst>
                </a:gridCol>
                <a:gridCol w="329184">
                  <a:extLst>
                    <a:ext uri="{9D8B030D-6E8A-4147-A177-3AD203B41FA5}">
                      <a16:colId xmlns:a16="http://schemas.microsoft.com/office/drawing/2014/main" val="2478970730"/>
                    </a:ext>
                  </a:extLst>
                </a:gridCol>
                <a:gridCol w="329184">
                  <a:extLst>
                    <a:ext uri="{9D8B030D-6E8A-4147-A177-3AD203B41FA5}">
                      <a16:colId xmlns:a16="http://schemas.microsoft.com/office/drawing/2014/main" val="2154098161"/>
                    </a:ext>
                  </a:extLst>
                </a:gridCol>
                <a:gridCol w="329184">
                  <a:extLst>
                    <a:ext uri="{9D8B030D-6E8A-4147-A177-3AD203B41FA5}">
                      <a16:colId xmlns:a16="http://schemas.microsoft.com/office/drawing/2014/main" val="3074684970"/>
                    </a:ext>
                  </a:extLst>
                </a:gridCol>
                <a:gridCol w="329184">
                  <a:extLst>
                    <a:ext uri="{9D8B030D-6E8A-4147-A177-3AD203B41FA5}">
                      <a16:colId xmlns:a16="http://schemas.microsoft.com/office/drawing/2014/main" val="881830820"/>
                    </a:ext>
                  </a:extLst>
                </a:gridCol>
                <a:gridCol w="329184">
                  <a:extLst>
                    <a:ext uri="{9D8B030D-6E8A-4147-A177-3AD203B41FA5}">
                      <a16:colId xmlns:a16="http://schemas.microsoft.com/office/drawing/2014/main" val="4051810346"/>
                    </a:ext>
                  </a:extLst>
                </a:gridCol>
                <a:gridCol w="329184">
                  <a:extLst>
                    <a:ext uri="{9D8B030D-6E8A-4147-A177-3AD203B41FA5}">
                      <a16:colId xmlns:a16="http://schemas.microsoft.com/office/drawing/2014/main" val="214094828"/>
                    </a:ext>
                  </a:extLst>
                </a:gridCol>
                <a:gridCol w="329184">
                  <a:extLst>
                    <a:ext uri="{9D8B030D-6E8A-4147-A177-3AD203B41FA5}">
                      <a16:colId xmlns:a16="http://schemas.microsoft.com/office/drawing/2014/main" val="3646694543"/>
                    </a:ext>
                  </a:extLst>
                </a:gridCol>
                <a:gridCol w="329184">
                  <a:extLst>
                    <a:ext uri="{9D8B030D-6E8A-4147-A177-3AD203B41FA5}">
                      <a16:colId xmlns:a16="http://schemas.microsoft.com/office/drawing/2014/main" val="2604757274"/>
                    </a:ext>
                  </a:extLst>
                </a:gridCol>
                <a:gridCol w="329184">
                  <a:extLst>
                    <a:ext uri="{9D8B030D-6E8A-4147-A177-3AD203B41FA5}">
                      <a16:colId xmlns:a16="http://schemas.microsoft.com/office/drawing/2014/main" val="3226092337"/>
                    </a:ext>
                  </a:extLst>
                </a:gridCol>
                <a:gridCol w="329184">
                  <a:extLst>
                    <a:ext uri="{9D8B030D-6E8A-4147-A177-3AD203B41FA5}">
                      <a16:colId xmlns:a16="http://schemas.microsoft.com/office/drawing/2014/main" val="2326476117"/>
                    </a:ext>
                  </a:extLst>
                </a:gridCol>
                <a:gridCol w="329184">
                  <a:extLst>
                    <a:ext uri="{9D8B030D-6E8A-4147-A177-3AD203B41FA5}">
                      <a16:colId xmlns:a16="http://schemas.microsoft.com/office/drawing/2014/main" val="2457529757"/>
                    </a:ext>
                  </a:extLst>
                </a:gridCol>
                <a:gridCol w="329184">
                  <a:extLst>
                    <a:ext uri="{9D8B030D-6E8A-4147-A177-3AD203B41FA5}">
                      <a16:colId xmlns:a16="http://schemas.microsoft.com/office/drawing/2014/main" val="2268857695"/>
                    </a:ext>
                  </a:extLst>
                </a:gridCol>
                <a:gridCol w="329184">
                  <a:extLst>
                    <a:ext uri="{9D8B030D-6E8A-4147-A177-3AD203B41FA5}">
                      <a16:colId xmlns:a16="http://schemas.microsoft.com/office/drawing/2014/main" val="3413032054"/>
                    </a:ext>
                  </a:extLst>
                </a:gridCol>
                <a:gridCol w="329184">
                  <a:extLst>
                    <a:ext uri="{9D8B030D-6E8A-4147-A177-3AD203B41FA5}">
                      <a16:colId xmlns:a16="http://schemas.microsoft.com/office/drawing/2014/main" val="3721115149"/>
                    </a:ext>
                  </a:extLst>
                </a:gridCol>
                <a:gridCol w="329184">
                  <a:extLst>
                    <a:ext uri="{9D8B030D-6E8A-4147-A177-3AD203B41FA5}">
                      <a16:colId xmlns:a16="http://schemas.microsoft.com/office/drawing/2014/main" val="1225344557"/>
                    </a:ext>
                  </a:extLst>
                </a:gridCol>
                <a:gridCol w="329184">
                  <a:extLst>
                    <a:ext uri="{9D8B030D-6E8A-4147-A177-3AD203B41FA5}">
                      <a16:colId xmlns:a16="http://schemas.microsoft.com/office/drawing/2014/main" val="760413806"/>
                    </a:ext>
                  </a:extLst>
                </a:gridCol>
                <a:gridCol w="329184">
                  <a:extLst>
                    <a:ext uri="{9D8B030D-6E8A-4147-A177-3AD203B41FA5}">
                      <a16:colId xmlns:a16="http://schemas.microsoft.com/office/drawing/2014/main" val="53690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70224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8450</a:t>
                      </a:r>
                    </a:p>
                  </a:txBody>
                  <a:tcPr/>
                </a:tc>
                <a:extLst>
                  <a:ext uri="{0D108BD9-81ED-4DB2-BD59-A6C34878D82A}">
                    <a16:rowId xmlns:a16="http://schemas.microsoft.com/office/drawing/2014/main" val="201789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464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extLst>
                  <a:ext uri="{0D108BD9-81ED-4DB2-BD59-A6C34878D82A}">
                    <a16:rowId xmlns:a16="http://schemas.microsoft.com/office/drawing/2014/main" val="148702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 Zündfunk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4598180"/>
                  </a:ext>
                </a:extLst>
              </a:tr>
            </a:tbl>
          </a:graphicData>
        </a:graphic>
      </p:graphicFrame>
      <p:sp>
        <p:nvSpPr>
          <p:cNvPr id="4" name="Text Placeholder 3">
            <a:extLst>
              <a:ext uri="{FF2B5EF4-FFF2-40B4-BE49-F238E27FC236}">
                <a16:creationId xmlns:a16="http://schemas.microsoft.com/office/drawing/2014/main" id="{76CC3BF6-A3A1-4679-9AE3-C80248C102AE}"/>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310208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0F75-13EF-4BA5-BA6B-369600E66D3F}"/>
              </a:ext>
            </a:extLst>
          </p:cNvPr>
          <p:cNvSpPr>
            <a:spLocks noGrp="1"/>
          </p:cNvSpPr>
          <p:nvPr>
            <p:ph type="title"/>
          </p:nvPr>
        </p:nvSpPr>
        <p:spPr/>
        <p:txBody>
          <a:bodyPr/>
          <a:lstStyle/>
          <a:p>
            <a:r>
              <a:rPr lang="en-US"/>
              <a:t>Twitter BR-Twitter-Basic: Profil-Überblick (nach Monaten) | BR Social Media - 4 of 5</a:t>
            </a:r>
          </a:p>
        </p:txBody>
      </p:sp>
      <p:graphicFrame>
        <p:nvGraphicFramePr>
          <p:cNvPr id="5" name="Table Placeholder 4">
            <a:extLst>
              <a:ext uri="{FF2B5EF4-FFF2-40B4-BE49-F238E27FC236}">
                <a16:creationId xmlns:a16="http://schemas.microsoft.com/office/drawing/2014/main" id="{4A899D97-B89F-494D-8EB1-ED4CDD4033AB}"/>
              </a:ext>
            </a:extLst>
          </p:cNvPr>
          <p:cNvGraphicFramePr>
            <a:graphicFrameLocks noGrp="1"/>
          </p:cNvGraphicFramePr>
          <p:nvPr>
            <p:ph type="tbl" sz="quarter" idx="13"/>
            <p:extLst>
              <p:ext uri="{D42A27DB-BD31-4B8C-83A1-F6EECF244321}">
                <p14:modId xmlns:p14="http://schemas.microsoft.com/office/powerpoint/2010/main" val="126322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0113223"/>
                    </a:ext>
                  </a:extLst>
                </a:gridCol>
                <a:gridCol w="329184">
                  <a:extLst>
                    <a:ext uri="{9D8B030D-6E8A-4147-A177-3AD203B41FA5}">
                      <a16:colId xmlns:a16="http://schemas.microsoft.com/office/drawing/2014/main" val="2333478166"/>
                    </a:ext>
                  </a:extLst>
                </a:gridCol>
                <a:gridCol w="329184">
                  <a:extLst>
                    <a:ext uri="{9D8B030D-6E8A-4147-A177-3AD203B41FA5}">
                      <a16:colId xmlns:a16="http://schemas.microsoft.com/office/drawing/2014/main" val="1333253504"/>
                    </a:ext>
                  </a:extLst>
                </a:gridCol>
                <a:gridCol w="329184">
                  <a:extLst>
                    <a:ext uri="{9D8B030D-6E8A-4147-A177-3AD203B41FA5}">
                      <a16:colId xmlns:a16="http://schemas.microsoft.com/office/drawing/2014/main" val="1231674006"/>
                    </a:ext>
                  </a:extLst>
                </a:gridCol>
                <a:gridCol w="329184">
                  <a:extLst>
                    <a:ext uri="{9D8B030D-6E8A-4147-A177-3AD203B41FA5}">
                      <a16:colId xmlns:a16="http://schemas.microsoft.com/office/drawing/2014/main" val="3342968151"/>
                    </a:ext>
                  </a:extLst>
                </a:gridCol>
                <a:gridCol w="329184">
                  <a:extLst>
                    <a:ext uri="{9D8B030D-6E8A-4147-A177-3AD203B41FA5}">
                      <a16:colId xmlns:a16="http://schemas.microsoft.com/office/drawing/2014/main" val="2123628432"/>
                    </a:ext>
                  </a:extLst>
                </a:gridCol>
                <a:gridCol w="329184">
                  <a:extLst>
                    <a:ext uri="{9D8B030D-6E8A-4147-A177-3AD203B41FA5}">
                      <a16:colId xmlns:a16="http://schemas.microsoft.com/office/drawing/2014/main" val="2581609364"/>
                    </a:ext>
                  </a:extLst>
                </a:gridCol>
                <a:gridCol w="329184">
                  <a:extLst>
                    <a:ext uri="{9D8B030D-6E8A-4147-A177-3AD203B41FA5}">
                      <a16:colId xmlns:a16="http://schemas.microsoft.com/office/drawing/2014/main" val="541852018"/>
                    </a:ext>
                  </a:extLst>
                </a:gridCol>
                <a:gridCol w="329184">
                  <a:extLst>
                    <a:ext uri="{9D8B030D-6E8A-4147-A177-3AD203B41FA5}">
                      <a16:colId xmlns:a16="http://schemas.microsoft.com/office/drawing/2014/main" val="488019628"/>
                    </a:ext>
                  </a:extLst>
                </a:gridCol>
                <a:gridCol w="329184">
                  <a:extLst>
                    <a:ext uri="{9D8B030D-6E8A-4147-A177-3AD203B41FA5}">
                      <a16:colId xmlns:a16="http://schemas.microsoft.com/office/drawing/2014/main" val="1510891159"/>
                    </a:ext>
                  </a:extLst>
                </a:gridCol>
                <a:gridCol w="329184">
                  <a:extLst>
                    <a:ext uri="{9D8B030D-6E8A-4147-A177-3AD203B41FA5}">
                      <a16:colId xmlns:a16="http://schemas.microsoft.com/office/drawing/2014/main" val="870945834"/>
                    </a:ext>
                  </a:extLst>
                </a:gridCol>
                <a:gridCol w="329184">
                  <a:extLst>
                    <a:ext uri="{9D8B030D-6E8A-4147-A177-3AD203B41FA5}">
                      <a16:colId xmlns:a16="http://schemas.microsoft.com/office/drawing/2014/main" val="2606863700"/>
                    </a:ext>
                  </a:extLst>
                </a:gridCol>
                <a:gridCol w="329184">
                  <a:extLst>
                    <a:ext uri="{9D8B030D-6E8A-4147-A177-3AD203B41FA5}">
                      <a16:colId xmlns:a16="http://schemas.microsoft.com/office/drawing/2014/main" val="4142764134"/>
                    </a:ext>
                  </a:extLst>
                </a:gridCol>
                <a:gridCol w="329184">
                  <a:extLst>
                    <a:ext uri="{9D8B030D-6E8A-4147-A177-3AD203B41FA5}">
                      <a16:colId xmlns:a16="http://schemas.microsoft.com/office/drawing/2014/main" val="1257924684"/>
                    </a:ext>
                  </a:extLst>
                </a:gridCol>
                <a:gridCol w="329184">
                  <a:extLst>
                    <a:ext uri="{9D8B030D-6E8A-4147-A177-3AD203B41FA5}">
                      <a16:colId xmlns:a16="http://schemas.microsoft.com/office/drawing/2014/main" val="981622439"/>
                    </a:ext>
                  </a:extLst>
                </a:gridCol>
                <a:gridCol w="329184">
                  <a:extLst>
                    <a:ext uri="{9D8B030D-6E8A-4147-A177-3AD203B41FA5}">
                      <a16:colId xmlns:a16="http://schemas.microsoft.com/office/drawing/2014/main" val="1560666360"/>
                    </a:ext>
                  </a:extLst>
                </a:gridCol>
                <a:gridCol w="329184">
                  <a:extLst>
                    <a:ext uri="{9D8B030D-6E8A-4147-A177-3AD203B41FA5}">
                      <a16:colId xmlns:a16="http://schemas.microsoft.com/office/drawing/2014/main" val="1101737881"/>
                    </a:ext>
                  </a:extLst>
                </a:gridCol>
                <a:gridCol w="329184">
                  <a:extLst>
                    <a:ext uri="{9D8B030D-6E8A-4147-A177-3AD203B41FA5}">
                      <a16:colId xmlns:a16="http://schemas.microsoft.com/office/drawing/2014/main" val="71709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71885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report 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775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045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BR_Oberbayern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742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 radioWissen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915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BR_Recherche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742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5126696"/>
                  </a:ext>
                </a:extLst>
              </a:tr>
            </a:tbl>
          </a:graphicData>
        </a:graphic>
      </p:graphicFrame>
      <p:sp>
        <p:nvSpPr>
          <p:cNvPr id="4" name="Text Placeholder 3">
            <a:extLst>
              <a:ext uri="{FF2B5EF4-FFF2-40B4-BE49-F238E27FC236}">
                <a16:creationId xmlns:a16="http://schemas.microsoft.com/office/drawing/2014/main" id="{B3C70C67-3ABA-4854-9044-A8CEE6642768}"/>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582939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968A-D293-4E31-A253-5F713410ED2A}"/>
              </a:ext>
            </a:extLst>
          </p:cNvPr>
          <p:cNvSpPr>
            <a:spLocks noGrp="1"/>
          </p:cNvSpPr>
          <p:nvPr>
            <p:ph type="title"/>
          </p:nvPr>
        </p:nvSpPr>
        <p:spPr/>
        <p:txBody>
          <a:bodyPr/>
          <a:lstStyle/>
          <a:p>
            <a:r>
              <a:rPr lang="en-US"/>
              <a:t>Twitter BR-Twitter-Basic: Profil-Überblick (nach Monaten) | BR Social Media - 5 of 5</a:t>
            </a:r>
          </a:p>
        </p:txBody>
      </p:sp>
      <p:graphicFrame>
        <p:nvGraphicFramePr>
          <p:cNvPr id="5" name="Table Placeholder 4">
            <a:extLst>
              <a:ext uri="{FF2B5EF4-FFF2-40B4-BE49-F238E27FC236}">
                <a16:creationId xmlns:a16="http://schemas.microsoft.com/office/drawing/2014/main" id="{DB338A9C-D1EB-4903-95FE-3F606171A2C5}"/>
              </a:ext>
            </a:extLst>
          </p:cNvPr>
          <p:cNvGraphicFramePr>
            <a:graphicFrameLocks noGrp="1"/>
          </p:cNvGraphicFramePr>
          <p:nvPr>
            <p:ph type="tbl" sz="quarter" idx="13"/>
            <p:extLst>
              <p:ext uri="{D42A27DB-BD31-4B8C-83A1-F6EECF244321}">
                <p14:modId xmlns:p14="http://schemas.microsoft.com/office/powerpoint/2010/main" val="562151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17005231"/>
                    </a:ext>
                  </a:extLst>
                </a:gridCol>
                <a:gridCol w="329184">
                  <a:extLst>
                    <a:ext uri="{9D8B030D-6E8A-4147-A177-3AD203B41FA5}">
                      <a16:colId xmlns:a16="http://schemas.microsoft.com/office/drawing/2014/main" val="1695236062"/>
                    </a:ext>
                  </a:extLst>
                </a:gridCol>
                <a:gridCol w="329184">
                  <a:extLst>
                    <a:ext uri="{9D8B030D-6E8A-4147-A177-3AD203B41FA5}">
                      <a16:colId xmlns:a16="http://schemas.microsoft.com/office/drawing/2014/main" val="4043498791"/>
                    </a:ext>
                  </a:extLst>
                </a:gridCol>
                <a:gridCol w="329184">
                  <a:extLst>
                    <a:ext uri="{9D8B030D-6E8A-4147-A177-3AD203B41FA5}">
                      <a16:colId xmlns:a16="http://schemas.microsoft.com/office/drawing/2014/main" val="1077413860"/>
                    </a:ext>
                  </a:extLst>
                </a:gridCol>
                <a:gridCol w="329184">
                  <a:extLst>
                    <a:ext uri="{9D8B030D-6E8A-4147-A177-3AD203B41FA5}">
                      <a16:colId xmlns:a16="http://schemas.microsoft.com/office/drawing/2014/main" val="3520754678"/>
                    </a:ext>
                  </a:extLst>
                </a:gridCol>
                <a:gridCol w="329184">
                  <a:extLst>
                    <a:ext uri="{9D8B030D-6E8A-4147-A177-3AD203B41FA5}">
                      <a16:colId xmlns:a16="http://schemas.microsoft.com/office/drawing/2014/main" val="3765644199"/>
                    </a:ext>
                  </a:extLst>
                </a:gridCol>
                <a:gridCol w="329184">
                  <a:extLst>
                    <a:ext uri="{9D8B030D-6E8A-4147-A177-3AD203B41FA5}">
                      <a16:colId xmlns:a16="http://schemas.microsoft.com/office/drawing/2014/main" val="2498788175"/>
                    </a:ext>
                  </a:extLst>
                </a:gridCol>
                <a:gridCol w="329184">
                  <a:extLst>
                    <a:ext uri="{9D8B030D-6E8A-4147-A177-3AD203B41FA5}">
                      <a16:colId xmlns:a16="http://schemas.microsoft.com/office/drawing/2014/main" val="2335418727"/>
                    </a:ext>
                  </a:extLst>
                </a:gridCol>
                <a:gridCol w="329184">
                  <a:extLst>
                    <a:ext uri="{9D8B030D-6E8A-4147-A177-3AD203B41FA5}">
                      <a16:colId xmlns:a16="http://schemas.microsoft.com/office/drawing/2014/main" val="2005565717"/>
                    </a:ext>
                  </a:extLst>
                </a:gridCol>
                <a:gridCol w="329184">
                  <a:extLst>
                    <a:ext uri="{9D8B030D-6E8A-4147-A177-3AD203B41FA5}">
                      <a16:colId xmlns:a16="http://schemas.microsoft.com/office/drawing/2014/main" val="1566221173"/>
                    </a:ext>
                  </a:extLst>
                </a:gridCol>
                <a:gridCol w="329184">
                  <a:extLst>
                    <a:ext uri="{9D8B030D-6E8A-4147-A177-3AD203B41FA5}">
                      <a16:colId xmlns:a16="http://schemas.microsoft.com/office/drawing/2014/main" val="1895201717"/>
                    </a:ext>
                  </a:extLst>
                </a:gridCol>
                <a:gridCol w="329184">
                  <a:extLst>
                    <a:ext uri="{9D8B030D-6E8A-4147-A177-3AD203B41FA5}">
                      <a16:colId xmlns:a16="http://schemas.microsoft.com/office/drawing/2014/main" val="1633500217"/>
                    </a:ext>
                  </a:extLst>
                </a:gridCol>
                <a:gridCol w="329184">
                  <a:extLst>
                    <a:ext uri="{9D8B030D-6E8A-4147-A177-3AD203B41FA5}">
                      <a16:colId xmlns:a16="http://schemas.microsoft.com/office/drawing/2014/main" val="3053308586"/>
                    </a:ext>
                  </a:extLst>
                </a:gridCol>
                <a:gridCol w="329184">
                  <a:extLst>
                    <a:ext uri="{9D8B030D-6E8A-4147-A177-3AD203B41FA5}">
                      <a16:colId xmlns:a16="http://schemas.microsoft.com/office/drawing/2014/main" val="2626527997"/>
                    </a:ext>
                  </a:extLst>
                </a:gridCol>
                <a:gridCol w="329184">
                  <a:extLst>
                    <a:ext uri="{9D8B030D-6E8A-4147-A177-3AD203B41FA5}">
                      <a16:colId xmlns:a16="http://schemas.microsoft.com/office/drawing/2014/main" val="2687007945"/>
                    </a:ext>
                  </a:extLst>
                </a:gridCol>
                <a:gridCol w="329184">
                  <a:extLst>
                    <a:ext uri="{9D8B030D-6E8A-4147-A177-3AD203B41FA5}">
                      <a16:colId xmlns:a16="http://schemas.microsoft.com/office/drawing/2014/main" val="3682740153"/>
                    </a:ext>
                  </a:extLst>
                </a:gridCol>
                <a:gridCol w="329184">
                  <a:extLst>
                    <a:ext uri="{9D8B030D-6E8A-4147-A177-3AD203B41FA5}">
                      <a16:colId xmlns:a16="http://schemas.microsoft.com/office/drawing/2014/main" val="4089919589"/>
                    </a:ext>
                  </a:extLst>
                </a:gridCol>
                <a:gridCol w="329184">
                  <a:extLst>
                    <a:ext uri="{9D8B030D-6E8A-4147-A177-3AD203B41FA5}">
                      <a16:colId xmlns:a16="http://schemas.microsoft.com/office/drawing/2014/main" val="269770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189054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BR_Oberpfalz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264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BR_Netzwelt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08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Kontrovers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888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BR_Niederbayern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269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BR_Schwaben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673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4599713"/>
                  </a:ext>
                </a:extLst>
              </a:tr>
            </a:tbl>
          </a:graphicData>
        </a:graphic>
      </p:graphicFrame>
      <p:sp>
        <p:nvSpPr>
          <p:cNvPr id="4" name="Text Placeholder 3">
            <a:extLst>
              <a:ext uri="{FF2B5EF4-FFF2-40B4-BE49-F238E27FC236}">
                <a16:creationId xmlns:a16="http://schemas.microsoft.com/office/drawing/2014/main" id="{2C1E9F90-ECC1-4076-917C-EA8F6B7B6D47}"/>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607528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09F55-4582-4967-91F1-7294BA7FBC31}"/>
              </a:ext>
            </a:extLst>
          </p:cNvPr>
          <p:cNvSpPr>
            <a:spLocks noGrp="1"/>
          </p:cNvSpPr>
          <p:nvPr>
            <p:ph type="title"/>
          </p:nvPr>
        </p:nvSpPr>
        <p:spPr/>
        <p:txBody>
          <a:bodyPr/>
          <a:lstStyle/>
          <a:p>
            <a:r>
              <a:rPr lang="en-US"/>
              <a:t>Twitter BR-Twitter-Basic: Profil-Überblick (nach Wochen) | BR Social Media - 1 of 7</a:t>
            </a:r>
          </a:p>
        </p:txBody>
      </p:sp>
      <p:graphicFrame>
        <p:nvGraphicFramePr>
          <p:cNvPr id="5" name="Table Placeholder 4">
            <a:extLst>
              <a:ext uri="{FF2B5EF4-FFF2-40B4-BE49-F238E27FC236}">
                <a16:creationId xmlns:a16="http://schemas.microsoft.com/office/drawing/2014/main" id="{21171B90-0A92-4E41-BAC0-F6423C2B3481}"/>
              </a:ext>
            </a:extLst>
          </p:cNvPr>
          <p:cNvGraphicFramePr>
            <a:graphicFrameLocks noGrp="1"/>
          </p:cNvGraphicFramePr>
          <p:nvPr>
            <p:ph type="tbl" sz="quarter" idx="13"/>
            <p:extLst>
              <p:ext uri="{D42A27DB-BD31-4B8C-83A1-F6EECF244321}">
                <p14:modId xmlns:p14="http://schemas.microsoft.com/office/powerpoint/2010/main" val="2909035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81529864"/>
                    </a:ext>
                  </a:extLst>
                </a:gridCol>
                <a:gridCol w="329184">
                  <a:extLst>
                    <a:ext uri="{9D8B030D-6E8A-4147-A177-3AD203B41FA5}">
                      <a16:colId xmlns:a16="http://schemas.microsoft.com/office/drawing/2014/main" val="1857489515"/>
                    </a:ext>
                  </a:extLst>
                </a:gridCol>
                <a:gridCol w="329184">
                  <a:extLst>
                    <a:ext uri="{9D8B030D-6E8A-4147-A177-3AD203B41FA5}">
                      <a16:colId xmlns:a16="http://schemas.microsoft.com/office/drawing/2014/main" val="3741478530"/>
                    </a:ext>
                  </a:extLst>
                </a:gridCol>
                <a:gridCol w="329184">
                  <a:extLst>
                    <a:ext uri="{9D8B030D-6E8A-4147-A177-3AD203B41FA5}">
                      <a16:colId xmlns:a16="http://schemas.microsoft.com/office/drawing/2014/main" val="3016694897"/>
                    </a:ext>
                  </a:extLst>
                </a:gridCol>
                <a:gridCol w="329184">
                  <a:extLst>
                    <a:ext uri="{9D8B030D-6E8A-4147-A177-3AD203B41FA5}">
                      <a16:colId xmlns:a16="http://schemas.microsoft.com/office/drawing/2014/main" val="1479583267"/>
                    </a:ext>
                  </a:extLst>
                </a:gridCol>
                <a:gridCol w="329184">
                  <a:extLst>
                    <a:ext uri="{9D8B030D-6E8A-4147-A177-3AD203B41FA5}">
                      <a16:colId xmlns:a16="http://schemas.microsoft.com/office/drawing/2014/main" val="128402902"/>
                    </a:ext>
                  </a:extLst>
                </a:gridCol>
                <a:gridCol w="329184">
                  <a:extLst>
                    <a:ext uri="{9D8B030D-6E8A-4147-A177-3AD203B41FA5}">
                      <a16:colId xmlns:a16="http://schemas.microsoft.com/office/drawing/2014/main" val="1324967503"/>
                    </a:ext>
                  </a:extLst>
                </a:gridCol>
                <a:gridCol w="329184">
                  <a:extLst>
                    <a:ext uri="{9D8B030D-6E8A-4147-A177-3AD203B41FA5}">
                      <a16:colId xmlns:a16="http://schemas.microsoft.com/office/drawing/2014/main" val="3843109860"/>
                    </a:ext>
                  </a:extLst>
                </a:gridCol>
                <a:gridCol w="329184">
                  <a:extLst>
                    <a:ext uri="{9D8B030D-6E8A-4147-A177-3AD203B41FA5}">
                      <a16:colId xmlns:a16="http://schemas.microsoft.com/office/drawing/2014/main" val="2874576610"/>
                    </a:ext>
                  </a:extLst>
                </a:gridCol>
                <a:gridCol w="329184">
                  <a:extLst>
                    <a:ext uri="{9D8B030D-6E8A-4147-A177-3AD203B41FA5}">
                      <a16:colId xmlns:a16="http://schemas.microsoft.com/office/drawing/2014/main" val="1688379703"/>
                    </a:ext>
                  </a:extLst>
                </a:gridCol>
                <a:gridCol w="329184">
                  <a:extLst>
                    <a:ext uri="{9D8B030D-6E8A-4147-A177-3AD203B41FA5}">
                      <a16:colId xmlns:a16="http://schemas.microsoft.com/office/drawing/2014/main" val="305723179"/>
                    </a:ext>
                  </a:extLst>
                </a:gridCol>
                <a:gridCol w="329184">
                  <a:extLst>
                    <a:ext uri="{9D8B030D-6E8A-4147-A177-3AD203B41FA5}">
                      <a16:colId xmlns:a16="http://schemas.microsoft.com/office/drawing/2014/main" val="1545865367"/>
                    </a:ext>
                  </a:extLst>
                </a:gridCol>
                <a:gridCol w="329184">
                  <a:extLst>
                    <a:ext uri="{9D8B030D-6E8A-4147-A177-3AD203B41FA5}">
                      <a16:colId xmlns:a16="http://schemas.microsoft.com/office/drawing/2014/main" val="4205172007"/>
                    </a:ext>
                  </a:extLst>
                </a:gridCol>
                <a:gridCol w="329184">
                  <a:extLst>
                    <a:ext uri="{9D8B030D-6E8A-4147-A177-3AD203B41FA5}">
                      <a16:colId xmlns:a16="http://schemas.microsoft.com/office/drawing/2014/main" val="1627245879"/>
                    </a:ext>
                  </a:extLst>
                </a:gridCol>
                <a:gridCol w="329184">
                  <a:extLst>
                    <a:ext uri="{9D8B030D-6E8A-4147-A177-3AD203B41FA5}">
                      <a16:colId xmlns:a16="http://schemas.microsoft.com/office/drawing/2014/main" val="1341947982"/>
                    </a:ext>
                  </a:extLst>
                </a:gridCol>
                <a:gridCol w="329184">
                  <a:extLst>
                    <a:ext uri="{9D8B030D-6E8A-4147-A177-3AD203B41FA5}">
                      <a16:colId xmlns:a16="http://schemas.microsoft.com/office/drawing/2014/main" val="3922774892"/>
                    </a:ext>
                  </a:extLst>
                </a:gridCol>
                <a:gridCol w="329184">
                  <a:extLst>
                    <a:ext uri="{9D8B030D-6E8A-4147-A177-3AD203B41FA5}">
                      <a16:colId xmlns:a16="http://schemas.microsoft.com/office/drawing/2014/main" val="1803827904"/>
                    </a:ext>
                  </a:extLst>
                </a:gridCol>
                <a:gridCol w="329184">
                  <a:extLst>
                    <a:ext uri="{9D8B030D-6E8A-4147-A177-3AD203B41FA5}">
                      <a16:colId xmlns:a16="http://schemas.microsoft.com/office/drawing/2014/main" val="4104979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337233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15901</a:t>
                      </a:r>
                    </a:p>
                  </a:txBody>
                  <a:tcPr/>
                </a:tc>
                <a:extLst>
                  <a:ext uri="{0D108BD9-81ED-4DB2-BD59-A6C34878D82A}">
                    <a16:rowId xmlns:a16="http://schemas.microsoft.com/office/drawing/2014/main" val="329216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a:t>
                      </a:r>
                    </a:p>
                  </a:txBody>
                  <a:tcPr/>
                </a:tc>
                <a:extLst>
                  <a:ext uri="{0D108BD9-81ED-4DB2-BD59-A6C34878D82A}">
                    <a16:rowId xmlns:a16="http://schemas.microsoft.com/office/drawing/2014/main" val="303959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12548</a:t>
                      </a:r>
                    </a:p>
                  </a:txBody>
                  <a:tcPr/>
                </a:tc>
                <a:extLst>
                  <a:ext uri="{0D108BD9-81ED-4DB2-BD59-A6C34878D82A}">
                    <a16:rowId xmlns:a16="http://schemas.microsoft.com/office/drawing/2014/main" val="395914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20057</a:t>
                      </a:r>
                    </a:p>
                  </a:txBody>
                  <a:tcPr/>
                </a:tc>
                <a:extLst>
                  <a:ext uri="{0D108BD9-81ED-4DB2-BD59-A6C34878D82A}">
                    <a16:rowId xmlns:a16="http://schemas.microsoft.com/office/drawing/2014/main" val="2733834925"/>
                  </a:ext>
                </a:extLst>
              </a:tr>
            </a:tbl>
          </a:graphicData>
        </a:graphic>
      </p:graphicFrame>
      <p:sp>
        <p:nvSpPr>
          <p:cNvPr id="4" name="Text Placeholder 3">
            <a:extLst>
              <a:ext uri="{FF2B5EF4-FFF2-40B4-BE49-F238E27FC236}">
                <a16:creationId xmlns:a16="http://schemas.microsoft.com/office/drawing/2014/main" id="{7537EEFB-B415-4F2A-B6A1-46753FA2EA2D}"/>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877395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D74DE-396C-4014-BAF2-521B2DD05CC6}"/>
              </a:ext>
            </a:extLst>
          </p:cNvPr>
          <p:cNvSpPr>
            <a:spLocks noGrp="1"/>
          </p:cNvSpPr>
          <p:nvPr>
            <p:ph type="title"/>
          </p:nvPr>
        </p:nvSpPr>
        <p:spPr/>
        <p:txBody>
          <a:bodyPr/>
          <a:lstStyle/>
          <a:p>
            <a:r>
              <a:rPr lang="en-US"/>
              <a:t>Twitter BR-Twitter-Basic: Profil-Überblick (nach Wochen) | BR Social Media - 2 of 7</a:t>
            </a:r>
          </a:p>
        </p:txBody>
      </p:sp>
      <p:graphicFrame>
        <p:nvGraphicFramePr>
          <p:cNvPr id="5" name="Table Placeholder 4">
            <a:extLst>
              <a:ext uri="{FF2B5EF4-FFF2-40B4-BE49-F238E27FC236}">
                <a16:creationId xmlns:a16="http://schemas.microsoft.com/office/drawing/2014/main" id="{5213C7DB-B1F4-4A6F-9DCB-0305B308CEF7}"/>
              </a:ext>
            </a:extLst>
          </p:cNvPr>
          <p:cNvGraphicFramePr>
            <a:graphicFrameLocks noGrp="1"/>
          </p:cNvGraphicFramePr>
          <p:nvPr>
            <p:ph type="tbl" sz="quarter" idx="13"/>
            <p:extLst>
              <p:ext uri="{D42A27DB-BD31-4B8C-83A1-F6EECF244321}">
                <p14:modId xmlns:p14="http://schemas.microsoft.com/office/powerpoint/2010/main" val="4212069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49083939"/>
                    </a:ext>
                  </a:extLst>
                </a:gridCol>
                <a:gridCol w="329184">
                  <a:extLst>
                    <a:ext uri="{9D8B030D-6E8A-4147-A177-3AD203B41FA5}">
                      <a16:colId xmlns:a16="http://schemas.microsoft.com/office/drawing/2014/main" val="1445697856"/>
                    </a:ext>
                  </a:extLst>
                </a:gridCol>
                <a:gridCol w="329184">
                  <a:extLst>
                    <a:ext uri="{9D8B030D-6E8A-4147-A177-3AD203B41FA5}">
                      <a16:colId xmlns:a16="http://schemas.microsoft.com/office/drawing/2014/main" val="3469460393"/>
                    </a:ext>
                  </a:extLst>
                </a:gridCol>
                <a:gridCol w="329184">
                  <a:extLst>
                    <a:ext uri="{9D8B030D-6E8A-4147-A177-3AD203B41FA5}">
                      <a16:colId xmlns:a16="http://schemas.microsoft.com/office/drawing/2014/main" val="915994506"/>
                    </a:ext>
                  </a:extLst>
                </a:gridCol>
                <a:gridCol w="329184">
                  <a:extLst>
                    <a:ext uri="{9D8B030D-6E8A-4147-A177-3AD203B41FA5}">
                      <a16:colId xmlns:a16="http://schemas.microsoft.com/office/drawing/2014/main" val="3929532419"/>
                    </a:ext>
                  </a:extLst>
                </a:gridCol>
                <a:gridCol w="329184">
                  <a:extLst>
                    <a:ext uri="{9D8B030D-6E8A-4147-A177-3AD203B41FA5}">
                      <a16:colId xmlns:a16="http://schemas.microsoft.com/office/drawing/2014/main" val="2440218723"/>
                    </a:ext>
                  </a:extLst>
                </a:gridCol>
                <a:gridCol w="329184">
                  <a:extLst>
                    <a:ext uri="{9D8B030D-6E8A-4147-A177-3AD203B41FA5}">
                      <a16:colId xmlns:a16="http://schemas.microsoft.com/office/drawing/2014/main" val="2992278822"/>
                    </a:ext>
                  </a:extLst>
                </a:gridCol>
                <a:gridCol w="329184">
                  <a:extLst>
                    <a:ext uri="{9D8B030D-6E8A-4147-A177-3AD203B41FA5}">
                      <a16:colId xmlns:a16="http://schemas.microsoft.com/office/drawing/2014/main" val="1677336264"/>
                    </a:ext>
                  </a:extLst>
                </a:gridCol>
                <a:gridCol w="329184">
                  <a:extLst>
                    <a:ext uri="{9D8B030D-6E8A-4147-A177-3AD203B41FA5}">
                      <a16:colId xmlns:a16="http://schemas.microsoft.com/office/drawing/2014/main" val="3587191572"/>
                    </a:ext>
                  </a:extLst>
                </a:gridCol>
                <a:gridCol w="329184">
                  <a:extLst>
                    <a:ext uri="{9D8B030D-6E8A-4147-A177-3AD203B41FA5}">
                      <a16:colId xmlns:a16="http://schemas.microsoft.com/office/drawing/2014/main" val="3524341414"/>
                    </a:ext>
                  </a:extLst>
                </a:gridCol>
                <a:gridCol w="329184">
                  <a:extLst>
                    <a:ext uri="{9D8B030D-6E8A-4147-A177-3AD203B41FA5}">
                      <a16:colId xmlns:a16="http://schemas.microsoft.com/office/drawing/2014/main" val="4156627272"/>
                    </a:ext>
                  </a:extLst>
                </a:gridCol>
                <a:gridCol w="329184">
                  <a:extLst>
                    <a:ext uri="{9D8B030D-6E8A-4147-A177-3AD203B41FA5}">
                      <a16:colId xmlns:a16="http://schemas.microsoft.com/office/drawing/2014/main" val="2575151069"/>
                    </a:ext>
                  </a:extLst>
                </a:gridCol>
                <a:gridCol w="329184">
                  <a:extLst>
                    <a:ext uri="{9D8B030D-6E8A-4147-A177-3AD203B41FA5}">
                      <a16:colId xmlns:a16="http://schemas.microsoft.com/office/drawing/2014/main" val="1507898475"/>
                    </a:ext>
                  </a:extLst>
                </a:gridCol>
                <a:gridCol w="329184">
                  <a:extLst>
                    <a:ext uri="{9D8B030D-6E8A-4147-A177-3AD203B41FA5}">
                      <a16:colId xmlns:a16="http://schemas.microsoft.com/office/drawing/2014/main" val="3224510160"/>
                    </a:ext>
                  </a:extLst>
                </a:gridCol>
                <a:gridCol w="329184">
                  <a:extLst>
                    <a:ext uri="{9D8B030D-6E8A-4147-A177-3AD203B41FA5}">
                      <a16:colId xmlns:a16="http://schemas.microsoft.com/office/drawing/2014/main" val="791088616"/>
                    </a:ext>
                  </a:extLst>
                </a:gridCol>
                <a:gridCol w="329184">
                  <a:extLst>
                    <a:ext uri="{9D8B030D-6E8A-4147-A177-3AD203B41FA5}">
                      <a16:colId xmlns:a16="http://schemas.microsoft.com/office/drawing/2014/main" val="775122319"/>
                    </a:ext>
                  </a:extLst>
                </a:gridCol>
                <a:gridCol w="329184">
                  <a:extLst>
                    <a:ext uri="{9D8B030D-6E8A-4147-A177-3AD203B41FA5}">
                      <a16:colId xmlns:a16="http://schemas.microsoft.com/office/drawing/2014/main" val="3501003154"/>
                    </a:ext>
                  </a:extLst>
                </a:gridCol>
                <a:gridCol w="329184">
                  <a:extLst>
                    <a:ext uri="{9D8B030D-6E8A-4147-A177-3AD203B41FA5}">
                      <a16:colId xmlns:a16="http://schemas.microsoft.com/office/drawing/2014/main" val="2961946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416476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682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869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891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7808476"/>
                  </a:ext>
                </a:extLst>
              </a:tr>
            </a:tbl>
          </a:graphicData>
        </a:graphic>
      </p:graphicFrame>
      <p:sp>
        <p:nvSpPr>
          <p:cNvPr id="4" name="Text Placeholder 3">
            <a:extLst>
              <a:ext uri="{FF2B5EF4-FFF2-40B4-BE49-F238E27FC236}">
                <a16:creationId xmlns:a16="http://schemas.microsoft.com/office/drawing/2014/main" id="{8CDB2B64-EDC9-4233-BE8C-F6E09C25E3C9}"/>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874368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C95C8-A3DE-4DFE-BB8F-748E0CC5A324}"/>
              </a:ext>
            </a:extLst>
          </p:cNvPr>
          <p:cNvSpPr>
            <a:spLocks noGrp="1"/>
          </p:cNvSpPr>
          <p:nvPr>
            <p:ph type="title"/>
          </p:nvPr>
        </p:nvSpPr>
        <p:spPr/>
        <p:txBody>
          <a:bodyPr/>
          <a:lstStyle/>
          <a:p>
            <a:r>
              <a:rPr lang="en-US"/>
              <a:t>Twitter BR-Twitter-Basic: Profil-Überblick (nach Wochen) | BR Social Media - 3 of 7</a:t>
            </a:r>
          </a:p>
        </p:txBody>
      </p:sp>
      <p:graphicFrame>
        <p:nvGraphicFramePr>
          <p:cNvPr id="5" name="Table Placeholder 4">
            <a:extLst>
              <a:ext uri="{FF2B5EF4-FFF2-40B4-BE49-F238E27FC236}">
                <a16:creationId xmlns:a16="http://schemas.microsoft.com/office/drawing/2014/main" id="{4C9555DA-40EF-4535-83E6-98D1D2C4397B}"/>
              </a:ext>
            </a:extLst>
          </p:cNvPr>
          <p:cNvGraphicFramePr>
            <a:graphicFrameLocks noGrp="1"/>
          </p:cNvGraphicFramePr>
          <p:nvPr>
            <p:ph type="tbl" sz="quarter" idx="13"/>
            <p:extLst>
              <p:ext uri="{D42A27DB-BD31-4B8C-83A1-F6EECF244321}">
                <p14:modId xmlns:p14="http://schemas.microsoft.com/office/powerpoint/2010/main" val="837326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79573402"/>
                    </a:ext>
                  </a:extLst>
                </a:gridCol>
                <a:gridCol w="329184">
                  <a:extLst>
                    <a:ext uri="{9D8B030D-6E8A-4147-A177-3AD203B41FA5}">
                      <a16:colId xmlns:a16="http://schemas.microsoft.com/office/drawing/2014/main" val="4249179042"/>
                    </a:ext>
                  </a:extLst>
                </a:gridCol>
                <a:gridCol w="329184">
                  <a:extLst>
                    <a:ext uri="{9D8B030D-6E8A-4147-A177-3AD203B41FA5}">
                      <a16:colId xmlns:a16="http://schemas.microsoft.com/office/drawing/2014/main" val="241845796"/>
                    </a:ext>
                  </a:extLst>
                </a:gridCol>
                <a:gridCol w="329184">
                  <a:extLst>
                    <a:ext uri="{9D8B030D-6E8A-4147-A177-3AD203B41FA5}">
                      <a16:colId xmlns:a16="http://schemas.microsoft.com/office/drawing/2014/main" val="1054388962"/>
                    </a:ext>
                  </a:extLst>
                </a:gridCol>
                <a:gridCol w="329184">
                  <a:extLst>
                    <a:ext uri="{9D8B030D-6E8A-4147-A177-3AD203B41FA5}">
                      <a16:colId xmlns:a16="http://schemas.microsoft.com/office/drawing/2014/main" val="230460359"/>
                    </a:ext>
                  </a:extLst>
                </a:gridCol>
                <a:gridCol w="329184">
                  <a:extLst>
                    <a:ext uri="{9D8B030D-6E8A-4147-A177-3AD203B41FA5}">
                      <a16:colId xmlns:a16="http://schemas.microsoft.com/office/drawing/2014/main" val="3723444602"/>
                    </a:ext>
                  </a:extLst>
                </a:gridCol>
                <a:gridCol w="329184">
                  <a:extLst>
                    <a:ext uri="{9D8B030D-6E8A-4147-A177-3AD203B41FA5}">
                      <a16:colId xmlns:a16="http://schemas.microsoft.com/office/drawing/2014/main" val="3470320557"/>
                    </a:ext>
                  </a:extLst>
                </a:gridCol>
                <a:gridCol w="329184">
                  <a:extLst>
                    <a:ext uri="{9D8B030D-6E8A-4147-A177-3AD203B41FA5}">
                      <a16:colId xmlns:a16="http://schemas.microsoft.com/office/drawing/2014/main" val="331648644"/>
                    </a:ext>
                  </a:extLst>
                </a:gridCol>
                <a:gridCol w="329184">
                  <a:extLst>
                    <a:ext uri="{9D8B030D-6E8A-4147-A177-3AD203B41FA5}">
                      <a16:colId xmlns:a16="http://schemas.microsoft.com/office/drawing/2014/main" val="3587524531"/>
                    </a:ext>
                  </a:extLst>
                </a:gridCol>
                <a:gridCol w="329184">
                  <a:extLst>
                    <a:ext uri="{9D8B030D-6E8A-4147-A177-3AD203B41FA5}">
                      <a16:colId xmlns:a16="http://schemas.microsoft.com/office/drawing/2014/main" val="918841522"/>
                    </a:ext>
                  </a:extLst>
                </a:gridCol>
                <a:gridCol w="329184">
                  <a:extLst>
                    <a:ext uri="{9D8B030D-6E8A-4147-A177-3AD203B41FA5}">
                      <a16:colId xmlns:a16="http://schemas.microsoft.com/office/drawing/2014/main" val="4067168460"/>
                    </a:ext>
                  </a:extLst>
                </a:gridCol>
                <a:gridCol w="329184">
                  <a:extLst>
                    <a:ext uri="{9D8B030D-6E8A-4147-A177-3AD203B41FA5}">
                      <a16:colId xmlns:a16="http://schemas.microsoft.com/office/drawing/2014/main" val="397062349"/>
                    </a:ext>
                  </a:extLst>
                </a:gridCol>
                <a:gridCol w="329184">
                  <a:extLst>
                    <a:ext uri="{9D8B030D-6E8A-4147-A177-3AD203B41FA5}">
                      <a16:colId xmlns:a16="http://schemas.microsoft.com/office/drawing/2014/main" val="2833068413"/>
                    </a:ext>
                  </a:extLst>
                </a:gridCol>
                <a:gridCol w="329184">
                  <a:extLst>
                    <a:ext uri="{9D8B030D-6E8A-4147-A177-3AD203B41FA5}">
                      <a16:colId xmlns:a16="http://schemas.microsoft.com/office/drawing/2014/main" val="2426342734"/>
                    </a:ext>
                  </a:extLst>
                </a:gridCol>
                <a:gridCol w="329184">
                  <a:extLst>
                    <a:ext uri="{9D8B030D-6E8A-4147-A177-3AD203B41FA5}">
                      <a16:colId xmlns:a16="http://schemas.microsoft.com/office/drawing/2014/main" val="3069130784"/>
                    </a:ext>
                  </a:extLst>
                </a:gridCol>
                <a:gridCol w="329184">
                  <a:extLst>
                    <a:ext uri="{9D8B030D-6E8A-4147-A177-3AD203B41FA5}">
                      <a16:colId xmlns:a16="http://schemas.microsoft.com/office/drawing/2014/main" val="52570250"/>
                    </a:ext>
                  </a:extLst>
                </a:gridCol>
                <a:gridCol w="329184">
                  <a:extLst>
                    <a:ext uri="{9D8B030D-6E8A-4147-A177-3AD203B41FA5}">
                      <a16:colId xmlns:a16="http://schemas.microsoft.com/office/drawing/2014/main" val="2209658208"/>
                    </a:ext>
                  </a:extLst>
                </a:gridCol>
                <a:gridCol w="329184">
                  <a:extLst>
                    <a:ext uri="{9D8B030D-6E8A-4147-A177-3AD203B41FA5}">
                      <a16:colId xmlns:a16="http://schemas.microsoft.com/office/drawing/2014/main" val="426656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132542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262359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988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004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1378159"/>
                  </a:ext>
                </a:extLst>
              </a:tr>
            </a:tbl>
          </a:graphicData>
        </a:graphic>
      </p:graphicFrame>
      <p:sp>
        <p:nvSpPr>
          <p:cNvPr id="4" name="Text Placeholder 3">
            <a:extLst>
              <a:ext uri="{FF2B5EF4-FFF2-40B4-BE49-F238E27FC236}">
                <a16:creationId xmlns:a16="http://schemas.microsoft.com/office/drawing/2014/main" id="{65978037-F98E-41DF-B59B-AE8A58E5BDEE}"/>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628355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C224-9F6A-4135-8AA8-8E31BD7395CD}"/>
              </a:ext>
            </a:extLst>
          </p:cNvPr>
          <p:cNvSpPr>
            <a:spLocks noGrp="1"/>
          </p:cNvSpPr>
          <p:nvPr>
            <p:ph type="title"/>
          </p:nvPr>
        </p:nvSpPr>
        <p:spPr/>
        <p:txBody>
          <a:bodyPr/>
          <a:lstStyle/>
          <a:p>
            <a:r>
              <a:rPr lang="en-US"/>
              <a:t>Twitter BR-Twitter-Basic: Profil-Überblick (nach Wochen) | BR Social Media - 4 of 7</a:t>
            </a:r>
          </a:p>
        </p:txBody>
      </p:sp>
      <p:graphicFrame>
        <p:nvGraphicFramePr>
          <p:cNvPr id="5" name="Table Placeholder 4">
            <a:extLst>
              <a:ext uri="{FF2B5EF4-FFF2-40B4-BE49-F238E27FC236}">
                <a16:creationId xmlns:a16="http://schemas.microsoft.com/office/drawing/2014/main" id="{B1D24B41-392A-4607-A420-357D71F36335}"/>
              </a:ext>
            </a:extLst>
          </p:cNvPr>
          <p:cNvGraphicFramePr>
            <a:graphicFrameLocks noGrp="1"/>
          </p:cNvGraphicFramePr>
          <p:nvPr>
            <p:ph type="tbl" sz="quarter" idx="13"/>
            <p:extLst>
              <p:ext uri="{D42A27DB-BD31-4B8C-83A1-F6EECF244321}">
                <p14:modId xmlns:p14="http://schemas.microsoft.com/office/powerpoint/2010/main" val="30760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3110234"/>
                    </a:ext>
                  </a:extLst>
                </a:gridCol>
                <a:gridCol w="329184">
                  <a:extLst>
                    <a:ext uri="{9D8B030D-6E8A-4147-A177-3AD203B41FA5}">
                      <a16:colId xmlns:a16="http://schemas.microsoft.com/office/drawing/2014/main" val="3858084224"/>
                    </a:ext>
                  </a:extLst>
                </a:gridCol>
                <a:gridCol w="329184">
                  <a:extLst>
                    <a:ext uri="{9D8B030D-6E8A-4147-A177-3AD203B41FA5}">
                      <a16:colId xmlns:a16="http://schemas.microsoft.com/office/drawing/2014/main" val="365063088"/>
                    </a:ext>
                  </a:extLst>
                </a:gridCol>
                <a:gridCol w="329184">
                  <a:extLst>
                    <a:ext uri="{9D8B030D-6E8A-4147-A177-3AD203B41FA5}">
                      <a16:colId xmlns:a16="http://schemas.microsoft.com/office/drawing/2014/main" val="3535060932"/>
                    </a:ext>
                  </a:extLst>
                </a:gridCol>
                <a:gridCol w="329184">
                  <a:extLst>
                    <a:ext uri="{9D8B030D-6E8A-4147-A177-3AD203B41FA5}">
                      <a16:colId xmlns:a16="http://schemas.microsoft.com/office/drawing/2014/main" val="2178626115"/>
                    </a:ext>
                  </a:extLst>
                </a:gridCol>
                <a:gridCol w="329184">
                  <a:extLst>
                    <a:ext uri="{9D8B030D-6E8A-4147-A177-3AD203B41FA5}">
                      <a16:colId xmlns:a16="http://schemas.microsoft.com/office/drawing/2014/main" val="2868161248"/>
                    </a:ext>
                  </a:extLst>
                </a:gridCol>
                <a:gridCol w="329184">
                  <a:extLst>
                    <a:ext uri="{9D8B030D-6E8A-4147-A177-3AD203B41FA5}">
                      <a16:colId xmlns:a16="http://schemas.microsoft.com/office/drawing/2014/main" val="2104745693"/>
                    </a:ext>
                  </a:extLst>
                </a:gridCol>
                <a:gridCol w="329184">
                  <a:extLst>
                    <a:ext uri="{9D8B030D-6E8A-4147-A177-3AD203B41FA5}">
                      <a16:colId xmlns:a16="http://schemas.microsoft.com/office/drawing/2014/main" val="764896182"/>
                    </a:ext>
                  </a:extLst>
                </a:gridCol>
                <a:gridCol w="329184">
                  <a:extLst>
                    <a:ext uri="{9D8B030D-6E8A-4147-A177-3AD203B41FA5}">
                      <a16:colId xmlns:a16="http://schemas.microsoft.com/office/drawing/2014/main" val="4246306259"/>
                    </a:ext>
                  </a:extLst>
                </a:gridCol>
                <a:gridCol w="329184">
                  <a:extLst>
                    <a:ext uri="{9D8B030D-6E8A-4147-A177-3AD203B41FA5}">
                      <a16:colId xmlns:a16="http://schemas.microsoft.com/office/drawing/2014/main" val="3310331374"/>
                    </a:ext>
                  </a:extLst>
                </a:gridCol>
                <a:gridCol w="329184">
                  <a:extLst>
                    <a:ext uri="{9D8B030D-6E8A-4147-A177-3AD203B41FA5}">
                      <a16:colId xmlns:a16="http://schemas.microsoft.com/office/drawing/2014/main" val="1339489"/>
                    </a:ext>
                  </a:extLst>
                </a:gridCol>
                <a:gridCol w="329184">
                  <a:extLst>
                    <a:ext uri="{9D8B030D-6E8A-4147-A177-3AD203B41FA5}">
                      <a16:colId xmlns:a16="http://schemas.microsoft.com/office/drawing/2014/main" val="3827871302"/>
                    </a:ext>
                  </a:extLst>
                </a:gridCol>
                <a:gridCol w="329184">
                  <a:extLst>
                    <a:ext uri="{9D8B030D-6E8A-4147-A177-3AD203B41FA5}">
                      <a16:colId xmlns:a16="http://schemas.microsoft.com/office/drawing/2014/main" val="47381005"/>
                    </a:ext>
                  </a:extLst>
                </a:gridCol>
                <a:gridCol w="329184">
                  <a:extLst>
                    <a:ext uri="{9D8B030D-6E8A-4147-A177-3AD203B41FA5}">
                      <a16:colId xmlns:a16="http://schemas.microsoft.com/office/drawing/2014/main" val="2944456421"/>
                    </a:ext>
                  </a:extLst>
                </a:gridCol>
                <a:gridCol w="329184">
                  <a:extLst>
                    <a:ext uri="{9D8B030D-6E8A-4147-A177-3AD203B41FA5}">
                      <a16:colId xmlns:a16="http://schemas.microsoft.com/office/drawing/2014/main" val="2880785429"/>
                    </a:ext>
                  </a:extLst>
                </a:gridCol>
                <a:gridCol w="329184">
                  <a:extLst>
                    <a:ext uri="{9D8B030D-6E8A-4147-A177-3AD203B41FA5}">
                      <a16:colId xmlns:a16="http://schemas.microsoft.com/office/drawing/2014/main" val="2757782342"/>
                    </a:ext>
                  </a:extLst>
                </a:gridCol>
                <a:gridCol w="329184">
                  <a:extLst>
                    <a:ext uri="{9D8B030D-6E8A-4147-A177-3AD203B41FA5}">
                      <a16:colId xmlns:a16="http://schemas.microsoft.com/office/drawing/2014/main" val="3666327181"/>
                    </a:ext>
                  </a:extLst>
                </a:gridCol>
                <a:gridCol w="329184">
                  <a:extLst>
                    <a:ext uri="{9D8B030D-6E8A-4147-A177-3AD203B41FA5}">
                      <a16:colId xmlns:a16="http://schemas.microsoft.com/office/drawing/2014/main" val="11355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92740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158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328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511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9365227"/>
                  </a:ext>
                </a:extLst>
              </a:tr>
            </a:tbl>
          </a:graphicData>
        </a:graphic>
      </p:graphicFrame>
      <p:sp>
        <p:nvSpPr>
          <p:cNvPr id="4" name="Text Placeholder 3">
            <a:extLst>
              <a:ext uri="{FF2B5EF4-FFF2-40B4-BE49-F238E27FC236}">
                <a16:creationId xmlns:a16="http://schemas.microsoft.com/office/drawing/2014/main" id="{5F1C503A-CF1E-4446-936E-BB2903F7EC91}"/>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3148358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3F1A7-F87B-4D3B-8383-C5ED24C417DC}"/>
              </a:ext>
            </a:extLst>
          </p:cNvPr>
          <p:cNvSpPr>
            <a:spLocks noGrp="1"/>
          </p:cNvSpPr>
          <p:nvPr>
            <p:ph type="title"/>
          </p:nvPr>
        </p:nvSpPr>
        <p:spPr/>
        <p:txBody>
          <a:bodyPr/>
          <a:lstStyle/>
          <a:p>
            <a:r>
              <a:rPr lang="en-US"/>
              <a:t>Twitter BR-Twitter-Basic: Profil-Überblick (nach Wochen) | BR Social Media - 5 of 7</a:t>
            </a:r>
          </a:p>
        </p:txBody>
      </p:sp>
      <p:graphicFrame>
        <p:nvGraphicFramePr>
          <p:cNvPr id="5" name="Table Placeholder 4">
            <a:extLst>
              <a:ext uri="{FF2B5EF4-FFF2-40B4-BE49-F238E27FC236}">
                <a16:creationId xmlns:a16="http://schemas.microsoft.com/office/drawing/2014/main" id="{E5E0B676-E6F8-4BE8-8F14-0674554C6406}"/>
              </a:ext>
            </a:extLst>
          </p:cNvPr>
          <p:cNvGraphicFramePr>
            <a:graphicFrameLocks noGrp="1"/>
          </p:cNvGraphicFramePr>
          <p:nvPr>
            <p:ph type="tbl" sz="quarter" idx="13"/>
            <p:extLst>
              <p:ext uri="{D42A27DB-BD31-4B8C-83A1-F6EECF244321}">
                <p14:modId xmlns:p14="http://schemas.microsoft.com/office/powerpoint/2010/main" val="88884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98971444"/>
                    </a:ext>
                  </a:extLst>
                </a:gridCol>
                <a:gridCol w="329184">
                  <a:extLst>
                    <a:ext uri="{9D8B030D-6E8A-4147-A177-3AD203B41FA5}">
                      <a16:colId xmlns:a16="http://schemas.microsoft.com/office/drawing/2014/main" val="1212483963"/>
                    </a:ext>
                  </a:extLst>
                </a:gridCol>
                <a:gridCol w="329184">
                  <a:extLst>
                    <a:ext uri="{9D8B030D-6E8A-4147-A177-3AD203B41FA5}">
                      <a16:colId xmlns:a16="http://schemas.microsoft.com/office/drawing/2014/main" val="841447478"/>
                    </a:ext>
                  </a:extLst>
                </a:gridCol>
                <a:gridCol w="329184">
                  <a:extLst>
                    <a:ext uri="{9D8B030D-6E8A-4147-A177-3AD203B41FA5}">
                      <a16:colId xmlns:a16="http://schemas.microsoft.com/office/drawing/2014/main" val="190367388"/>
                    </a:ext>
                  </a:extLst>
                </a:gridCol>
                <a:gridCol w="329184">
                  <a:extLst>
                    <a:ext uri="{9D8B030D-6E8A-4147-A177-3AD203B41FA5}">
                      <a16:colId xmlns:a16="http://schemas.microsoft.com/office/drawing/2014/main" val="2655698789"/>
                    </a:ext>
                  </a:extLst>
                </a:gridCol>
                <a:gridCol w="329184">
                  <a:extLst>
                    <a:ext uri="{9D8B030D-6E8A-4147-A177-3AD203B41FA5}">
                      <a16:colId xmlns:a16="http://schemas.microsoft.com/office/drawing/2014/main" val="2234631319"/>
                    </a:ext>
                  </a:extLst>
                </a:gridCol>
                <a:gridCol w="329184">
                  <a:extLst>
                    <a:ext uri="{9D8B030D-6E8A-4147-A177-3AD203B41FA5}">
                      <a16:colId xmlns:a16="http://schemas.microsoft.com/office/drawing/2014/main" val="1423818855"/>
                    </a:ext>
                  </a:extLst>
                </a:gridCol>
                <a:gridCol w="329184">
                  <a:extLst>
                    <a:ext uri="{9D8B030D-6E8A-4147-A177-3AD203B41FA5}">
                      <a16:colId xmlns:a16="http://schemas.microsoft.com/office/drawing/2014/main" val="2188437236"/>
                    </a:ext>
                  </a:extLst>
                </a:gridCol>
                <a:gridCol w="329184">
                  <a:extLst>
                    <a:ext uri="{9D8B030D-6E8A-4147-A177-3AD203B41FA5}">
                      <a16:colId xmlns:a16="http://schemas.microsoft.com/office/drawing/2014/main" val="2187744727"/>
                    </a:ext>
                  </a:extLst>
                </a:gridCol>
                <a:gridCol w="329184">
                  <a:extLst>
                    <a:ext uri="{9D8B030D-6E8A-4147-A177-3AD203B41FA5}">
                      <a16:colId xmlns:a16="http://schemas.microsoft.com/office/drawing/2014/main" val="2004096785"/>
                    </a:ext>
                  </a:extLst>
                </a:gridCol>
                <a:gridCol w="329184">
                  <a:extLst>
                    <a:ext uri="{9D8B030D-6E8A-4147-A177-3AD203B41FA5}">
                      <a16:colId xmlns:a16="http://schemas.microsoft.com/office/drawing/2014/main" val="4279496163"/>
                    </a:ext>
                  </a:extLst>
                </a:gridCol>
                <a:gridCol w="329184">
                  <a:extLst>
                    <a:ext uri="{9D8B030D-6E8A-4147-A177-3AD203B41FA5}">
                      <a16:colId xmlns:a16="http://schemas.microsoft.com/office/drawing/2014/main" val="3785737491"/>
                    </a:ext>
                  </a:extLst>
                </a:gridCol>
                <a:gridCol w="329184">
                  <a:extLst>
                    <a:ext uri="{9D8B030D-6E8A-4147-A177-3AD203B41FA5}">
                      <a16:colId xmlns:a16="http://schemas.microsoft.com/office/drawing/2014/main" val="1251294635"/>
                    </a:ext>
                  </a:extLst>
                </a:gridCol>
                <a:gridCol w="329184">
                  <a:extLst>
                    <a:ext uri="{9D8B030D-6E8A-4147-A177-3AD203B41FA5}">
                      <a16:colId xmlns:a16="http://schemas.microsoft.com/office/drawing/2014/main" val="471969639"/>
                    </a:ext>
                  </a:extLst>
                </a:gridCol>
                <a:gridCol w="329184">
                  <a:extLst>
                    <a:ext uri="{9D8B030D-6E8A-4147-A177-3AD203B41FA5}">
                      <a16:colId xmlns:a16="http://schemas.microsoft.com/office/drawing/2014/main" val="127626252"/>
                    </a:ext>
                  </a:extLst>
                </a:gridCol>
                <a:gridCol w="329184">
                  <a:extLst>
                    <a:ext uri="{9D8B030D-6E8A-4147-A177-3AD203B41FA5}">
                      <a16:colId xmlns:a16="http://schemas.microsoft.com/office/drawing/2014/main" val="4073274386"/>
                    </a:ext>
                  </a:extLst>
                </a:gridCol>
                <a:gridCol w="329184">
                  <a:extLst>
                    <a:ext uri="{9D8B030D-6E8A-4147-A177-3AD203B41FA5}">
                      <a16:colId xmlns:a16="http://schemas.microsoft.com/office/drawing/2014/main" val="4134344416"/>
                    </a:ext>
                  </a:extLst>
                </a:gridCol>
                <a:gridCol w="329184">
                  <a:extLst>
                    <a:ext uri="{9D8B030D-6E8A-4147-A177-3AD203B41FA5}">
                      <a16:colId xmlns:a16="http://schemas.microsoft.com/office/drawing/2014/main" val="58694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131252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990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6502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0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6391028"/>
                  </a:ext>
                </a:extLst>
              </a:tr>
            </a:tbl>
          </a:graphicData>
        </a:graphic>
      </p:graphicFrame>
      <p:sp>
        <p:nvSpPr>
          <p:cNvPr id="4" name="Text Placeholder 3">
            <a:extLst>
              <a:ext uri="{FF2B5EF4-FFF2-40B4-BE49-F238E27FC236}">
                <a16:creationId xmlns:a16="http://schemas.microsoft.com/office/drawing/2014/main" id="{0949D193-1DDB-4BE0-ABA0-E0135E004D2A}"/>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94922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B7284-A271-4271-B14B-E0A7B4931763}"/>
              </a:ext>
            </a:extLst>
          </p:cNvPr>
          <p:cNvSpPr>
            <a:spLocks noGrp="1"/>
          </p:cNvSpPr>
          <p:nvPr>
            <p:ph type="title"/>
          </p:nvPr>
        </p:nvSpPr>
        <p:spPr/>
        <p:txBody>
          <a:bodyPr/>
          <a:lstStyle/>
          <a:p>
            <a:r>
              <a:rPr lang="en-US"/>
              <a:t>Twitter BR-Twitter-Basic: Profil-Überblick (nach Wochen) | BR Social Media - 6 of 7</a:t>
            </a:r>
          </a:p>
        </p:txBody>
      </p:sp>
      <p:graphicFrame>
        <p:nvGraphicFramePr>
          <p:cNvPr id="5" name="Table Placeholder 4">
            <a:extLst>
              <a:ext uri="{FF2B5EF4-FFF2-40B4-BE49-F238E27FC236}">
                <a16:creationId xmlns:a16="http://schemas.microsoft.com/office/drawing/2014/main" id="{B75D5AA5-C6B9-44A3-8C9A-9BBE8EE25EF6}"/>
              </a:ext>
            </a:extLst>
          </p:cNvPr>
          <p:cNvGraphicFramePr>
            <a:graphicFrameLocks noGrp="1"/>
          </p:cNvGraphicFramePr>
          <p:nvPr>
            <p:ph type="tbl" sz="quarter" idx="13"/>
            <p:extLst>
              <p:ext uri="{D42A27DB-BD31-4B8C-83A1-F6EECF244321}">
                <p14:modId xmlns:p14="http://schemas.microsoft.com/office/powerpoint/2010/main" val="205714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95874888"/>
                    </a:ext>
                  </a:extLst>
                </a:gridCol>
                <a:gridCol w="329184">
                  <a:extLst>
                    <a:ext uri="{9D8B030D-6E8A-4147-A177-3AD203B41FA5}">
                      <a16:colId xmlns:a16="http://schemas.microsoft.com/office/drawing/2014/main" val="571373887"/>
                    </a:ext>
                  </a:extLst>
                </a:gridCol>
                <a:gridCol w="329184">
                  <a:extLst>
                    <a:ext uri="{9D8B030D-6E8A-4147-A177-3AD203B41FA5}">
                      <a16:colId xmlns:a16="http://schemas.microsoft.com/office/drawing/2014/main" val="1050293297"/>
                    </a:ext>
                  </a:extLst>
                </a:gridCol>
                <a:gridCol w="329184">
                  <a:extLst>
                    <a:ext uri="{9D8B030D-6E8A-4147-A177-3AD203B41FA5}">
                      <a16:colId xmlns:a16="http://schemas.microsoft.com/office/drawing/2014/main" val="3364469552"/>
                    </a:ext>
                  </a:extLst>
                </a:gridCol>
                <a:gridCol w="329184">
                  <a:extLst>
                    <a:ext uri="{9D8B030D-6E8A-4147-A177-3AD203B41FA5}">
                      <a16:colId xmlns:a16="http://schemas.microsoft.com/office/drawing/2014/main" val="89487382"/>
                    </a:ext>
                  </a:extLst>
                </a:gridCol>
                <a:gridCol w="329184">
                  <a:extLst>
                    <a:ext uri="{9D8B030D-6E8A-4147-A177-3AD203B41FA5}">
                      <a16:colId xmlns:a16="http://schemas.microsoft.com/office/drawing/2014/main" val="3065395519"/>
                    </a:ext>
                  </a:extLst>
                </a:gridCol>
                <a:gridCol w="329184">
                  <a:extLst>
                    <a:ext uri="{9D8B030D-6E8A-4147-A177-3AD203B41FA5}">
                      <a16:colId xmlns:a16="http://schemas.microsoft.com/office/drawing/2014/main" val="1629633234"/>
                    </a:ext>
                  </a:extLst>
                </a:gridCol>
                <a:gridCol w="329184">
                  <a:extLst>
                    <a:ext uri="{9D8B030D-6E8A-4147-A177-3AD203B41FA5}">
                      <a16:colId xmlns:a16="http://schemas.microsoft.com/office/drawing/2014/main" val="1815254958"/>
                    </a:ext>
                  </a:extLst>
                </a:gridCol>
                <a:gridCol w="329184">
                  <a:extLst>
                    <a:ext uri="{9D8B030D-6E8A-4147-A177-3AD203B41FA5}">
                      <a16:colId xmlns:a16="http://schemas.microsoft.com/office/drawing/2014/main" val="2945800092"/>
                    </a:ext>
                  </a:extLst>
                </a:gridCol>
                <a:gridCol w="329184">
                  <a:extLst>
                    <a:ext uri="{9D8B030D-6E8A-4147-A177-3AD203B41FA5}">
                      <a16:colId xmlns:a16="http://schemas.microsoft.com/office/drawing/2014/main" val="299568425"/>
                    </a:ext>
                  </a:extLst>
                </a:gridCol>
                <a:gridCol w="329184">
                  <a:extLst>
                    <a:ext uri="{9D8B030D-6E8A-4147-A177-3AD203B41FA5}">
                      <a16:colId xmlns:a16="http://schemas.microsoft.com/office/drawing/2014/main" val="503217595"/>
                    </a:ext>
                  </a:extLst>
                </a:gridCol>
                <a:gridCol w="329184">
                  <a:extLst>
                    <a:ext uri="{9D8B030D-6E8A-4147-A177-3AD203B41FA5}">
                      <a16:colId xmlns:a16="http://schemas.microsoft.com/office/drawing/2014/main" val="2931811939"/>
                    </a:ext>
                  </a:extLst>
                </a:gridCol>
                <a:gridCol w="329184">
                  <a:extLst>
                    <a:ext uri="{9D8B030D-6E8A-4147-A177-3AD203B41FA5}">
                      <a16:colId xmlns:a16="http://schemas.microsoft.com/office/drawing/2014/main" val="4211456951"/>
                    </a:ext>
                  </a:extLst>
                </a:gridCol>
                <a:gridCol w="329184">
                  <a:extLst>
                    <a:ext uri="{9D8B030D-6E8A-4147-A177-3AD203B41FA5}">
                      <a16:colId xmlns:a16="http://schemas.microsoft.com/office/drawing/2014/main" val="2691229979"/>
                    </a:ext>
                  </a:extLst>
                </a:gridCol>
                <a:gridCol w="329184">
                  <a:extLst>
                    <a:ext uri="{9D8B030D-6E8A-4147-A177-3AD203B41FA5}">
                      <a16:colId xmlns:a16="http://schemas.microsoft.com/office/drawing/2014/main" val="1082443018"/>
                    </a:ext>
                  </a:extLst>
                </a:gridCol>
                <a:gridCol w="329184">
                  <a:extLst>
                    <a:ext uri="{9D8B030D-6E8A-4147-A177-3AD203B41FA5}">
                      <a16:colId xmlns:a16="http://schemas.microsoft.com/office/drawing/2014/main" val="2599508292"/>
                    </a:ext>
                  </a:extLst>
                </a:gridCol>
                <a:gridCol w="329184">
                  <a:extLst>
                    <a:ext uri="{9D8B030D-6E8A-4147-A177-3AD203B41FA5}">
                      <a16:colId xmlns:a16="http://schemas.microsoft.com/office/drawing/2014/main" val="1899952657"/>
                    </a:ext>
                  </a:extLst>
                </a:gridCol>
                <a:gridCol w="329184">
                  <a:extLst>
                    <a:ext uri="{9D8B030D-6E8A-4147-A177-3AD203B41FA5}">
                      <a16:colId xmlns:a16="http://schemas.microsoft.com/office/drawing/2014/main" val="264727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177217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717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0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7774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1439241"/>
                  </a:ext>
                </a:extLst>
              </a:tr>
            </a:tbl>
          </a:graphicData>
        </a:graphic>
      </p:graphicFrame>
      <p:sp>
        <p:nvSpPr>
          <p:cNvPr id="4" name="Text Placeholder 3">
            <a:extLst>
              <a:ext uri="{FF2B5EF4-FFF2-40B4-BE49-F238E27FC236}">
                <a16:creationId xmlns:a16="http://schemas.microsoft.com/office/drawing/2014/main" id="{43DAEB02-DE22-4CE4-8B85-7B01DA8071F4}"/>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3069732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B95BF-5058-4030-8C91-F3A1BB7796EF}"/>
              </a:ext>
            </a:extLst>
          </p:cNvPr>
          <p:cNvSpPr>
            <a:spLocks noGrp="1"/>
          </p:cNvSpPr>
          <p:nvPr>
            <p:ph type="title"/>
          </p:nvPr>
        </p:nvSpPr>
        <p:spPr/>
        <p:txBody>
          <a:bodyPr/>
          <a:lstStyle/>
          <a:p>
            <a:r>
              <a:rPr lang="en-US"/>
              <a:t>Twitter BR-Twitter-Basic: Profil-Überblick (nach Wochen) | BR Social Media - 7 of 7</a:t>
            </a:r>
          </a:p>
        </p:txBody>
      </p:sp>
      <p:graphicFrame>
        <p:nvGraphicFramePr>
          <p:cNvPr id="5" name="Table Placeholder 4">
            <a:extLst>
              <a:ext uri="{FF2B5EF4-FFF2-40B4-BE49-F238E27FC236}">
                <a16:creationId xmlns:a16="http://schemas.microsoft.com/office/drawing/2014/main" id="{7E99AD4B-8B97-431F-8BAA-719B3F664AA8}"/>
              </a:ext>
            </a:extLst>
          </p:cNvPr>
          <p:cNvGraphicFramePr>
            <a:graphicFrameLocks noGrp="1"/>
          </p:cNvGraphicFramePr>
          <p:nvPr>
            <p:ph type="tbl" sz="quarter" idx="13"/>
            <p:extLst>
              <p:ext uri="{D42A27DB-BD31-4B8C-83A1-F6EECF244321}">
                <p14:modId xmlns:p14="http://schemas.microsoft.com/office/powerpoint/2010/main" val="180211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48324460"/>
                    </a:ext>
                  </a:extLst>
                </a:gridCol>
                <a:gridCol w="329184">
                  <a:extLst>
                    <a:ext uri="{9D8B030D-6E8A-4147-A177-3AD203B41FA5}">
                      <a16:colId xmlns:a16="http://schemas.microsoft.com/office/drawing/2014/main" val="3447932097"/>
                    </a:ext>
                  </a:extLst>
                </a:gridCol>
                <a:gridCol w="329184">
                  <a:extLst>
                    <a:ext uri="{9D8B030D-6E8A-4147-A177-3AD203B41FA5}">
                      <a16:colId xmlns:a16="http://schemas.microsoft.com/office/drawing/2014/main" val="3891506989"/>
                    </a:ext>
                  </a:extLst>
                </a:gridCol>
                <a:gridCol w="329184">
                  <a:extLst>
                    <a:ext uri="{9D8B030D-6E8A-4147-A177-3AD203B41FA5}">
                      <a16:colId xmlns:a16="http://schemas.microsoft.com/office/drawing/2014/main" val="518106630"/>
                    </a:ext>
                  </a:extLst>
                </a:gridCol>
                <a:gridCol w="329184">
                  <a:extLst>
                    <a:ext uri="{9D8B030D-6E8A-4147-A177-3AD203B41FA5}">
                      <a16:colId xmlns:a16="http://schemas.microsoft.com/office/drawing/2014/main" val="994061215"/>
                    </a:ext>
                  </a:extLst>
                </a:gridCol>
                <a:gridCol w="329184">
                  <a:extLst>
                    <a:ext uri="{9D8B030D-6E8A-4147-A177-3AD203B41FA5}">
                      <a16:colId xmlns:a16="http://schemas.microsoft.com/office/drawing/2014/main" val="3845825265"/>
                    </a:ext>
                  </a:extLst>
                </a:gridCol>
                <a:gridCol w="329184">
                  <a:extLst>
                    <a:ext uri="{9D8B030D-6E8A-4147-A177-3AD203B41FA5}">
                      <a16:colId xmlns:a16="http://schemas.microsoft.com/office/drawing/2014/main" val="1542840827"/>
                    </a:ext>
                  </a:extLst>
                </a:gridCol>
                <a:gridCol w="329184">
                  <a:extLst>
                    <a:ext uri="{9D8B030D-6E8A-4147-A177-3AD203B41FA5}">
                      <a16:colId xmlns:a16="http://schemas.microsoft.com/office/drawing/2014/main" val="3999711494"/>
                    </a:ext>
                  </a:extLst>
                </a:gridCol>
                <a:gridCol w="329184">
                  <a:extLst>
                    <a:ext uri="{9D8B030D-6E8A-4147-A177-3AD203B41FA5}">
                      <a16:colId xmlns:a16="http://schemas.microsoft.com/office/drawing/2014/main" val="1962935920"/>
                    </a:ext>
                  </a:extLst>
                </a:gridCol>
                <a:gridCol w="329184">
                  <a:extLst>
                    <a:ext uri="{9D8B030D-6E8A-4147-A177-3AD203B41FA5}">
                      <a16:colId xmlns:a16="http://schemas.microsoft.com/office/drawing/2014/main" val="184627268"/>
                    </a:ext>
                  </a:extLst>
                </a:gridCol>
                <a:gridCol w="329184">
                  <a:extLst>
                    <a:ext uri="{9D8B030D-6E8A-4147-A177-3AD203B41FA5}">
                      <a16:colId xmlns:a16="http://schemas.microsoft.com/office/drawing/2014/main" val="769345020"/>
                    </a:ext>
                  </a:extLst>
                </a:gridCol>
                <a:gridCol w="329184">
                  <a:extLst>
                    <a:ext uri="{9D8B030D-6E8A-4147-A177-3AD203B41FA5}">
                      <a16:colId xmlns:a16="http://schemas.microsoft.com/office/drawing/2014/main" val="2925539448"/>
                    </a:ext>
                  </a:extLst>
                </a:gridCol>
                <a:gridCol w="329184">
                  <a:extLst>
                    <a:ext uri="{9D8B030D-6E8A-4147-A177-3AD203B41FA5}">
                      <a16:colId xmlns:a16="http://schemas.microsoft.com/office/drawing/2014/main" val="1944664986"/>
                    </a:ext>
                  </a:extLst>
                </a:gridCol>
                <a:gridCol w="329184">
                  <a:extLst>
                    <a:ext uri="{9D8B030D-6E8A-4147-A177-3AD203B41FA5}">
                      <a16:colId xmlns:a16="http://schemas.microsoft.com/office/drawing/2014/main" val="2787882983"/>
                    </a:ext>
                  </a:extLst>
                </a:gridCol>
                <a:gridCol w="329184">
                  <a:extLst>
                    <a:ext uri="{9D8B030D-6E8A-4147-A177-3AD203B41FA5}">
                      <a16:colId xmlns:a16="http://schemas.microsoft.com/office/drawing/2014/main" val="3240541807"/>
                    </a:ext>
                  </a:extLst>
                </a:gridCol>
                <a:gridCol w="329184">
                  <a:extLst>
                    <a:ext uri="{9D8B030D-6E8A-4147-A177-3AD203B41FA5}">
                      <a16:colId xmlns:a16="http://schemas.microsoft.com/office/drawing/2014/main" val="3234859466"/>
                    </a:ext>
                  </a:extLst>
                </a:gridCol>
                <a:gridCol w="329184">
                  <a:extLst>
                    <a:ext uri="{9D8B030D-6E8A-4147-A177-3AD203B41FA5}">
                      <a16:colId xmlns:a16="http://schemas.microsoft.com/office/drawing/2014/main" val="644321483"/>
                    </a:ext>
                  </a:extLst>
                </a:gridCol>
                <a:gridCol w="329184">
                  <a:extLst>
                    <a:ext uri="{9D8B030D-6E8A-4147-A177-3AD203B41FA5}">
                      <a16:colId xmlns:a16="http://schemas.microsoft.com/office/drawing/2014/main" val="2629619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71593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2050953"/>
                  </a:ext>
                </a:extLst>
              </a:tr>
            </a:tbl>
          </a:graphicData>
        </a:graphic>
      </p:graphicFrame>
      <p:sp>
        <p:nvSpPr>
          <p:cNvPr id="4" name="Text Placeholder 3">
            <a:extLst>
              <a:ext uri="{FF2B5EF4-FFF2-40B4-BE49-F238E27FC236}">
                <a16:creationId xmlns:a16="http://schemas.microsoft.com/office/drawing/2014/main" id="{AB9242C0-C5F7-40D6-9B95-776B756AA75F}"/>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365380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ED551-9021-467B-B308-A07D8B3F96E4}"/>
              </a:ext>
            </a:extLst>
          </p:cNvPr>
          <p:cNvSpPr>
            <a:spLocks noGrp="1"/>
          </p:cNvSpPr>
          <p:nvPr>
            <p:ph type="title"/>
          </p:nvPr>
        </p:nvSpPr>
        <p:spPr/>
        <p:txBody>
          <a:bodyPr/>
          <a:lstStyle/>
          <a:p>
            <a:r>
              <a:rPr lang="en-US"/>
              <a:t>Twitter BR-Twitter-Basic: Profil-Überblick (nach Tagen) | BR Social Media - 1 of 13</a:t>
            </a:r>
          </a:p>
        </p:txBody>
      </p:sp>
      <p:graphicFrame>
        <p:nvGraphicFramePr>
          <p:cNvPr id="5" name="Table Placeholder 4">
            <a:extLst>
              <a:ext uri="{FF2B5EF4-FFF2-40B4-BE49-F238E27FC236}">
                <a16:creationId xmlns:a16="http://schemas.microsoft.com/office/drawing/2014/main" id="{2076DDDB-D612-4A97-B5DE-366E9A6B3460}"/>
              </a:ext>
            </a:extLst>
          </p:cNvPr>
          <p:cNvGraphicFramePr>
            <a:graphicFrameLocks noGrp="1"/>
          </p:cNvGraphicFramePr>
          <p:nvPr>
            <p:ph type="tbl" sz="quarter" idx="13"/>
            <p:extLst>
              <p:ext uri="{D42A27DB-BD31-4B8C-83A1-F6EECF244321}">
                <p14:modId xmlns:p14="http://schemas.microsoft.com/office/powerpoint/2010/main" val="3724138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00695072"/>
                    </a:ext>
                  </a:extLst>
                </a:gridCol>
                <a:gridCol w="329184">
                  <a:extLst>
                    <a:ext uri="{9D8B030D-6E8A-4147-A177-3AD203B41FA5}">
                      <a16:colId xmlns:a16="http://schemas.microsoft.com/office/drawing/2014/main" val="1440800435"/>
                    </a:ext>
                  </a:extLst>
                </a:gridCol>
                <a:gridCol w="329184">
                  <a:extLst>
                    <a:ext uri="{9D8B030D-6E8A-4147-A177-3AD203B41FA5}">
                      <a16:colId xmlns:a16="http://schemas.microsoft.com/office/drawing/2014/main" val="1873310032"/>
                    </a:ext>
                  </a:extLst>
                </a:gridCol>
                <a:gridCol w="329184">
                  <a:extLst>
                    <a:ext uri="{9D8B030D-6E8A-4147-A177-3AD203B41FA5}">
                      <a16:colId xmlns:a16="http://schemas.microsoft.com/office/drawing/2014/main" val="2397265532"/>
                    </a:ext>
                  </a:extLst>
                </a:gridCol>
                <a:gridCol w="329184">
                  <a:extLst>
                    <a:ext uri="{9D8B030D-6E8A-4147-A177-3AD203B41FA5}">
                      <a16:colId xmlns:a16="http://schemas.microsoft.com/office/drawing/2014/main" val="504444069"/>
                    </a:ext>
                  </a:extLst>
                </a:gridCol>
                <a:gridCol w="329184">
                  <a:extLst>
                    <a:ext uri="{9D8B030D-6E8A-4147-A177-3AD203B41FA5}">
                      <a16:colId xmlns:a16="http://schemas.microsoft.com/office/drawing/2014/main" val="781456476"/>
                    </a:ext>
                  </a:extLst>
                </a:gridCol>
                <a:gridCol w="329184">
                  <a:extLst>
                    <a:ext uri="{9D8B030D-6E8A-4147-A177-3AD203B41FA5}">
                      <a16:colId xmlns:a16="http://schemas.microsoft.com/office/drawing/2014/main" val="2406062533"/>
                    </a:ext>
                  </a:extLst>
                </a:gridCol>
                <a:gridCol w="329184">
                  <a:extLst>
                    <a:ext uri="{9D8B030D-6E8A-4147-A177-3AD203B41FA5}">
                      <a16:colId xmlns:a16="http://schemas.microsoft.com/office/drawing/2014/main" val="3524860828"/>
                    </a:ext>
                  </a:extLst>
                </a:gridCol>
                <a:gridCol w="329184">
                  <a:extLst>
                    <a:ext uri="{9D8B030D-6E8A-4147-A177-3AD203B41FA5}">
                      <a16:colId xmlns:a16="http://schemas.microsoft.com/office/drawing/2014/main" val="2870553795"/>
                    </a:ext>
                  </a:extLst>
                </a:gridCol>
                <a:gridCol w="329184">
                  <a:extLst>
                    <a:ext uri="{9D8B030D-6E8A-4147-A177-3AD203B41FA5}">
                      <a16:colId xmlns:a16="http://schemas.microsoft.com/office/drawing/2014/main" val="91824969"/>
                    </a:ext>
                  </a:extLst>
                </a:gridCol>
                <a:gridCol w="329184">
                  <a:extLst>
                    <a:ext uri="{9D8B030D-6E8A-4147-A177-3AD203B41FA5}">
                      <a16:colId xmlns:a16="http://schemas.microsoft.com/office/drawing/2014/main" val="200485169"/>
                    </a:ext>
                  </a:extLst>
                </a:gridCol>
                <a:gridCol w="329184">
                  <a:extLst>
                    <a:ext uri="{9D8B030D-6E8A-4147-A177-3AD203B41FA5}">
                      <a16:colId xmlns:a16="http://schemas.microsoft.com/office/drawing/2014/main" val="2845540631"/>
                    </a:ext>
                  </a:extLst>
                </a:gridCol>
                <a:gridCol w="329184">
                  <a:extLst>
                    <a:ext uri="{9D8B030D-6E8A-4147-A177-3AD203B41FA5}">
                      <a16:colId xmlns:a16="http://schemas.microsoft.com/office/drawing/2014/main" val="3843563049"/>
                    </a:ext>
                  </a:extLst>
                </a:gridCol>
                <a:gridCol w="329184">
                  <a:extLst>
                    <a:ext uri="{9D8B030D-6E8A-4147-A177-3AD203B41FA5}">
                      <a16:colId xmlns:a16="http://schemas.microsoft.com/office/drawing/2014/main" val="1804277624"/>
                    </a:ext>
                  </a:extLst>
                </a:gridCol>
                <a:gridCol w="329184">
                  <a:extLst>
                    <a:ext uri="{9D8B030D-6E8A-4147-A177-3AD203B41FA5}">
                      <a16:colId xmlns:a16="http://schemas.microsoft.com/office/drawing/2014/main" val="2172178871"/>
                    </a:ext>
                  </a:extLst>
                </a:gridCol>
                <a:gridCol w="329184">
                  <a:extLst>
                    <a:ext uri="{9D8B030D-6E8A-4147-A177-3AD203B41FA5}">
                      <a16:colId xmlns:a16="http://schemas.microsoft.com/office/drawing/2014/main" val="3343020629"/>
                    </a:ext>
                  </a:extLst>
                </a:gridCol>
                <a:gridCol w="329184">
                  <a:extLst>
                    <a:ext uri="{9D8B030D-6E8A-4147-A177-3AD203B41FA5}">
                      <a16:colId xmlns:a16="http://schemas.microsoft.com/office/drawing/2014/main" val="3745018816"/>
                    </a:ext>
                  </a:extLst>
                </a:gridCol>
                <a:gridCol w="329184">
                  <a:extLst>
                    <a:ext uri="{9D8B030D-6E8A-4147-A177-3AD203B41FA5}">
                      <a16:colId xmlns:a16="http://schemas.microsoft.com/office/drawing/2014/main" val="2318342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416768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a:t>
                      </a:r>
                    </a:p>
                  </a:txBody>
                  <a:tcPr/>
                </a:tc>
                <a:extLst>
                  <a:ext uri="{0D108BD9-81ED-4DB2-BD59-A6C34878D82A}">
                    <a16:rowId xmlns:a16="http://schemas.microsoft.com/office/drawing/2014/main" val="171079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extLst>
                  <a:ext uri="{0D108BD9-81ED-4DB2-BD59-A6C34878D82A}">
                    <a16:rowId xmlns:a16="http://schemas.microsoft.com/office/drawing/2014/main" val="16485754"/>
                  </a:ext>
                </a:extLst>
              </a:tr>
            </a:tbl>
          </a:graphicData>
        </a:graphic>
      </p:graphicFrame>
      <p:sp>
        <p:nvSpPr>
          <p:cNvPr id="4" name="Text Placeholder 3">
            <a:extLst>
              <a:ext uri="{FF2B5EF4-FFF2-40B4-BE49-F238E27FC236}">
                <a16:creationId xmlns:a16="http://schemas.microsoft.com/office/drawing/2014/main" id="{1A74383E-3361-4BB0-AA5A-2779FAEF2E1A}"/>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509528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5D9DD-75F4-4E08-985E-D6B5A8F1B35F}"/>
              </a:ext>
            </a:extLst>
          </p:cNvPr>
          <p:cNvSpPr>
            <a:spLocks noGrp="1"/>
          </p:cNvSpPr>
          <p:nvPr>
            <p:ph type="title"/>
          </p:nvPr>
        </p:nvSpPr>
        <p:spPr/>
        <p:txBody>
          <a:bodyPr/>
          <a:lstStyle/>
          <a:p>
            <a:r>
              <a:rPr lang="en-US"/>
              <a:t>Twitter BR-Twitter-Basic: Profil-Überblick (nach Tagen) | BR Social Media - 2 of 13</a:t>
            </a:r>
          </a:p>
        </p:txBody>
      </p:sp>
      <p:graphicFrame>
        <p:nvGraphicFramePr>
          <p:cNvPr id="5" name="Table Placeholder 4">
            <a:extLst>
              <a:ext uri="{FF2B5EF4-FFF2-40B4-BE49-F238E27FC236}">
                <a16:creationId xmlns:a16="http://schemas.microsoft.com/office/drawing/2014/main" id="{10402B5E-EB66-4B2B-84FE-D4EDA4323C49}"/>
              </a:ext>
            </a:extLst>
          </p:cNvPr>
          <p:cNvGraphicFramePr>
            <a:graphicFrameLocks noGrp="1"/>
          </p:cNvGraphicFramePr>
          <p:nvPr>
            <p:ph type="tbl" sz="quarter" idx="13"/>
            <p:extLst>
              <p:ext uri="{D42A27DB-BD31-4B8C-83A1-F6EECF244321}">
                <p14:modId xmlns:p14="http://schemas.microsoft.com/office/powerpoint/2010/main" val="261698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08088571"/>
                    </a:ext>
                  </a:extLst>
                </a:gridCol>
                <a:gridCol w="329184">
                  <a:extLst>
                    <a:ext uri="{9D8B030D-6E8A-4147-A177-3AD203B41FA5}">
                      <a16:colId xmlns:a16="http://schemas.microsoft.com/office/drawing/2014/main" val="346761353"/>
                    </a:ext>
                  </a:extLst>
                </a:gridCol>
                <a:gridCol w="329184">
                  <a:extLst>
                    <a:ext uri="{9D8B030D-6E8A-4147-A177-3AD203B41FA5}">
                      <a16:colId xmlns:a16="http://schemas.microsoft.com/office/drawing/2014/main" val="2347890742"/>
                    </a:ext>
                  </a:extLst>
                </a:gridCol>
                <a:gridCol w="329184">
                  <a:extLst>
                    <a:ext uri="{9D8B030D-6E8A-4147-A177-3AD203B41FA5}">
                      <a16:colId xmlns:a16="http://schemas.microsoft.com/office/drawing/2014/main" val="1827058369"/>
                    </a:ext>
                  </a:extLst>
                </a:gridCol>
                <a:gridCol w="329184">
                  <a:extLst>
                    <a:ext uri="{9D8B030D-6E8A-4147-A177-3AD203B41FA5}">
                      <a16:colId xmlns:a16="http://schemas.microsoft.com/office/drawing/2014/main" val="201489168"/>
                    </a:ext>
                  </a:extLst>
                </a:gridCol>
                <a:gridCol w="329184">
                  <a:extLst>
                    <a:ext uri="{9D8B030D-6E8A-4147-A177-3AD203B41FA5}">
                      <a16:colId xmlns:a16="http://schemas.microsoft.com/office/drawing/2014/main" val="701298638"/>
                    </a:ext>
                  </a:extLst>
                </a:gridCol>
                <a:gridCol w="329184">
                  <a:extLst>
                    <a:ext uri="{9D8B030D-6E8A-4147-A177-3AD203B41FA5}">
                      <a16:colId xmlns:a16="http://schemas.microsoft.com/office/drawing/2014/main" val="3163955821"/>
                    </a:ext>
                  </a:extLst>
                </a:gridCol>
                <a:gridCol w="329184">
                  <a:extLst>
                    <a:ext uri="{9D8B030D-6E8A-4147-A177-3AD203B41FA5}">
                      <a16:colId xmlns:a16="http://schemas.microsoft.com/office/drawing/2014/main" val="1371371919"/>
                    </a:ext>
                  </a:extLst>
                </a:gridCol>
                <a:gridCol w="329184">
                  <a:extLst>
                    <a:ext uri="{9D8B030D-6E8A-4147-A177-3AD203B41FA5}">
                      <a16:colId xmlns:a16="http://schemas.microsoft.com/office/drawing/2014/main" val="4171028272"/>
                    </a:ext>
                  </a:extLst>
                </a:gridCol>
                <a:gridCol w="329184">
                  <a:extLst>
                    <a:ext uri="{9D8B030D-6E8A-4147-A177-3AD203B41FA5}">
                      <a16:colId xmlns:a16="http://schemas.microsoft.com/office/drawing/2014/main" val="1962761282"/>
                    </a:ext>
                  </a:extLst>
                </a:gridCol>
                <a:gridCol w="329184">
                  <a:extLst>
                    <a:ext uri="{9D8B030D-6E8A-4147-A177-3AD203B41FA5}">
                      <a16:colId xmlns:a16="http://schemas.microsoft.com/office/drawing/2014/main" val="966256077"/>
                    </a:ext>
                  </a:extLst>
                </a:gridCol>
                <a:gridCol w="329184">
                  <a:extLst>
                    <a:ext uri="{9D8B030D-6E8A-4147-A177-3AD203B41FA5}">
                      <a16:colId xmlns:a16="http://schemas.microsoft.com/office/drawing/2014/main" val="3873573365"/>
                    </a:ext>
                  </a:extLst>
                </a:gridCol>
                <a:gridCol w="329184">
                  <a:extLst>
                    <a:ext uri="{9D8B030D-6E8A-4147-A177-3AD203B41FA5}">
                      <a16:colId xmlns:a16="http://schemas.microsoft.com/office/drawing/2014/main" val="2643736399"/>
                    </a:ext>
                  </a:extLst>
                </a:gridCol>
                <a:gridCol w="329184">
                  <a:extLst>
                    <a:ext uri="{9D8B030D-6E8A-4147-A177-3AD203B41FA5}">
                      <a16:colId xmlns:a16="http://schemas.microsoft.com/office/drawing/2014/main" val="3675294469"/>
                    </a:ext>
                  </a:extLst>
                </a:gridCol>
                <a:gridCol w="329184">
                  <a:extLst>
                    <a:ext uri="{9D8B030D-6E8A-4147-A177-3AD203B41FA5}">
                      <a16:colId xmlns:a16="http://schemas.microsoft.com/office/drawing/2014/main" val="335690415"/>
                    </a:ext>
                  </a:extLst>
                </a:gridCol>
                <a:gridCol w="329184">
                  <a:extLst>
                    <a:ext uri="{9D8B030D-6E8A-4147-A177-3AD203B41FA5}">
                      <a16:colId xmlns:a16="http://schemas.microsoft.com/office/drawing/2014/main" val="3575833672"/>
                    </a:ext>
                  </a:extLst>
                </a:gridCol>
                <a:gridCol w="329184">
                  <a:extLst>
                    <a:ext uri="{9D8B030D-6E8A-4147-A177-3AD203B41FA5}">
                      <a16:colId xmlns:a16="http://schemas.microsoft.com/office/drawing/2014/main" val="1417755213"/>
                    </a:ext>
                  </a:extLst>
                </a:gridCol>
                <a:gridCol w="329184">
                  <a:extLst>
                    <a:ext uri="{9D8B030D-6E8A-4147-A177-3AD203B41FA5}">
                      <a16:colId xmlns:a16="http://schemas.microsoft.com/office/drawing/2014/main" val="1298626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137618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685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3627929"/>
                  </a:ext>
                </a:extLst>
              </a:tr>
            </a:tbl>
          </a:graphicData>
        </a:graphic>
      </p:graphicFrame>
      <p:sp>
        <p:nvSpPr>
          <p:cNvPr id="4" name="Text Placeholder 3">
            <a:extLst>
              <a:ext uri="{FF2B5EF4-FFF2-40B4-BE49-F238E27FC236}">
                <a16:creationId xmlns:a16="http://schemas.microsoft.com/office/drawing/2014/main" id="{188F4977-1735-4D0C-9D9D-07F6BDD49DB9}"/>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4104830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BD527-01C7-49A9-8D4F-A74C56A5645C}"/>
              </a:ext>
            </a:extLst>
          </p:cNvPr>
          <p:cNvSpPr>
            <a:spLocks noGrp="1"/>
          </p:cNvSpPr>
          <p:nvPr>
            <p:ph type="title"/>
          </p:nvPr>
        </p:nvSpPr>
        <p:spPr/>
        <p:txBody>
          <a:bodyPr/>
          <a:lstStyle/>
          <a:p>
            <a:r>
              <a:rPr lang="en-US"/>
              <a:t>Twitter BR-Twitter-Basic: Profil-Überblick (nach Tagen) | BR Social Media - 3 of 13</a:t>
            </a:r>
          </a:p>
        </p:txBody>
      </p:sp>
      <p:graphicFrame>
        <p:nvGraphicFramePr>
          <p:cNvPr id="5" name="Table Placeholder 4">
            <a:extLst>
              <a:ext uri="{FF2B5EF4-FFF2-40B4-BE49-F238E27FC236}">
                <a16:creationId xmlns:a16="http://schemas.microsoft.com/office/drawing/2014/main" id="{EC6D4ABC-A680-4A5C-ACE5-FECD760B384A}"/>
              </a:ext>
            </a:extLst>
          </p:cNvPr>
          <p:cNvGraphicFramePr>
            <a:graphicFrameLocks noGrp="1"/>
          </p:cNvGraphicFramePr>
          <p:nvPr>
            <p:ph type="tbl" sz="quarter" idx="13"/>
            <p:extLst>
              <p:ext uri="{D42A27DB-BD31-4B8C-83A1-F6EECF244321}">
                <p14:modId xmlns:p14="http://schemas.microsoft.com/office/powerpoint/2010/main" val="273261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35602843"/>
                    </a:ext>
                  </a:extLst>
                </a:gridCol>
                <a:gridCol w="329184">
                  <a:extLst>
                    <a:ext uri="{9D8B030D-6E8A-4147-A177-3AD203B41FA5}">
                      <a16:colId xmlns:a16="http://schemas.microsoft.com/office/drawing/2014/main" val="2967638171"/>
                    </a:ext>
                  </a:extLst>
                </a:gridCol>
                <a:gridCol w="329184">
                  <a:extLst>
                    <a:ext uri="{9D8B030D-6E8A-4147-A177-3AD203B41FA5}">
                      <a16:colId xmlns:a16="http://schemas.microsoft.com/office/drawing/2014/main" val="1553647902"/>
                    </a:ext>
                  </a:extLst>
                </a:gridCol>
                <a:gridCol w="329184">
                  <a:extLst>
                    <a:ext uri="{9D8B030D-6E8A-4147-A177-3AD203B41FA5}">
                      <a16:colId xmlns:a16="http://schemas.microsoft.com/office/drawing/2014/main" val="174113251"/>
                    </a:ext>
                  </a:extLst>
                </a:gridCol>
                <a:gridCol w="329184">
                  <a:extLst>
                    <a:ext uri="{9D8B030D-6E8A-4147-A177-3AD203B41FA5}">
                      <a16:colId xmlns:a16="http://schemas.microsoft.com/office/drawing/2014/main" val="3971416669"/>
                    </a:ext>
                  </a:extLst>
                </a:gridCol>
                <a:gridCol w="329184">
                  <a:extLst>
                    <a:ext uri="{9D8B030D-6E8A-4147-A177-3AD203B41FA5}">
                      <a16:colId xmlns:a16="http://schemas.microsoft.com/office/drawing/2014/main" val="3763118379"/>
                    </a:ext>
                  </a:extLst>
                </a:gridCol>
                <a:gridCol w="329184">
                  <a:extLst>
                    <a:ext uri="{9D8B030D-6E8A-4147-A177-3AD203B41FA5}">
                      <a16:colId xmlns:a16="http://schemas.microsoft.com/office/drawing/2014/main" val="2690176934"/>
                    </a:ext>
                  </a:extLst>
                </a:gridCol>
                <a:gridCol w="329184">
                  <a:extLst>
                    <a:ext uri="{9D8B030D-6E8A-4147-A177-3AD203B41FA5}">
                      <a16:colId xmlns:a16="http://schemas.microsoft.com/office/drawing/2014/main" val="419554842"/>
                    </a:ext>
                  </a:extLst>
                </a:gridCol>
                <a:gridCol w="329184">
                  <a:extLst>
                    <a:ext uri="{9D8B030D-6E8A-4147-A177-3AD203B41FA5}">
                      <a16:colId xmlns:a16="http://schemas.microsoft.com/office/drawing/2014/main" val="160670368"/>
                    </a:ext>
                  </a:extLst>
                </a:gridCol>
                <a:gridCol w="329184">
                  <a:extLst>
                    <a:ext uri="{9D8B030D-6E8A-4147-A177-3AD203B41FA5}">
                      <a16:colId xmlns:a16="http://schemas.microsoft.com/office/drawing/2014/main" val="1988605467"/>
                    </a:ext>
                  </a:extLst>
                </a:gridCol>
                <a:gridCol w="329184">
                  <a:extLst>
                    <a:ext uri="{9D8B030D-6E8A-4147-A177-3AD203B41FA5}">
                      <a16:colId xmlns:a16="http://schemas.microsoft.com/office/drawing/2014/main" val="3072432682"/>
                    </a:ext>
                  </a:extLst>
                </a:gridCol>
                <a:gridCol w="329184">
                  <a:extLst>
                    <a:ext uri="{9D8B030D-6E8A-4147-A177-3AD203B41FA5}">
                      <a16:colId xmlns:a16="http://schemas.microsoft.com/office/drawing/2014/main" val="2381259128"/>
                    </a:ext>
                  </a:extLst>
                </a:gridCol>
                <a:gridCol w="329184">
                  <a:extLst>
                    <a:ext uri="{9D8B030D-6E8A-4147-A177-3AD203B41FA5}">
                      <a16:colId xmlns:a16="http://schemas.microsoft.com/office/drawing/2014/main" val="2774082895"/>
                    </a:ext>
                  </a:extLst>
                </a:gridCol>
                <a:gridCol w="329184">
                  <a:extLst>
                    <a:ext uri="{9D8B030D-6E8A-4147-A177-3AD203B41FA5}">
                      <a16:colId xmlns:a16="http://schemas.microsoft.com/office/drawing/2014/main" val="152743781"/>
                    </a:ext>
                  </a:extLst>
                </a:gridCol>
                <a:gridCol w="329184">
                  <a:extLst>
                    <a:ext uri="{9D8B030D-6E8A-4147-A177-3AD203B41FA5}">
                      <a16:colId xmlns:a16="http://schemas.microsoft.com/office/drawing/2014/main" val="656184908"/>
                    </a:ext>
                  </a:extLst>
                </a:gridCol>
                <a:gridCol w="329184">
                  <a:extLst>
                    <a:ext uri="{9D8B030D-6E8A-4147-A177-3AD203B41FA5}">
                      <a16:colId xmlns:a16="http://schemas.microsoft.com/office/drawing/2014/main" val="1105915416"/>
                    </a:ext>
                  </a:extLst>
                </a:gridCol>
                <a:gridCol w="329184">
                  <a:extLst>
                    <a:ext uri="{9D8B030D-6E8A-4147-A177-3AD203B41FA5}">
                      <a16:colId xmlns:a16="http://schemas.microsoft.com/office/drawing/2014/main" val="1253984496"/>
                    </a:ext>
                  </a:extLst>
                </a:gridCol>
                <a:gridCol w="329184">
                  <a:extLst>
                    <a:ext uri="{9D8B030D-6E8A-4147-A177-3AD203B41FA5}">
                      <a16:colId xmlns:a16="http://schemas.microsoft.com/office/drawing/2014/main" val="421241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43693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6040</a:t>
                      </a:r>
                    </a:p>
                  </a:txBody>
                  <a:tcPr/>
                </a:tc>
                <a:extLst>
                  <a:ext uri="{0D108BD9-81ED-4DB2-BD59-A6C34878D82A}">
                    <a16:rowId xmlns:a16="http://schemas.microsoft.com/office/drawing/2014/main" val="341048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extLst>
                  <a:ext uri="{0D108BD9-81ED-4DB2-BD59-A6C34878D82A}">
                    <a16:rowId xmlns:a16="http://schemas.microsoft.com/office/drawing/2014/main" val="2001954797"/>
                  </a:ext>
                </a:extLst>
              </a:tr>
            </a:tbl>
          </a:graphicData>
        </a:graphic>
      </p:graphicFrame>
      <p:sp>
        <p:nvSpPr>
          <p:cNvPr id="4" name="Text Placeholder 3">
            <a:extLst>
              <a:ext uri="{FF2B5EF4-FFF2-40B4-BE49-F238E27FC236}">
                <a16:creationId xmlns:a16="http://schemas.microsoft.com/office/drawing/2014/main" id="{D4ECB478-13C5-4372-AEA0-131D140927DD}"/>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4182470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E548-5EB7-4E4D-94E2-3487889C61DF}"/>
              </a:ext>
            </a:extLst>
          </p:cNvPr>
          <p:cNvSpPr>
            <a:spLocks noGrp="1"/>
          </p:cNvSpPr>
          <p:nvPr>
            <p:ph type="title"/>
          </p:nvPr>
        </p:nvSpPr>
        <p:spPr/>
        <p:txBody>
          <a:bodyPr/>
          <a:lstStyle/>
          <a:p>
            <a:r>
              <a:rPr lang="en-US"/>
              <a:t>Twitter BR-Twitter-Basic: Profil-Überblick (nach Tagen) | BR Social Media - 4 of 13</a:t>
            </a:r>
          </a:p>
        </p:txBody>
      </p:sp>
      <p:graphicFrame>
        <p:nvGraphicFramePr>
          <p:cNvPr id="5" name="Table Placeholder 4">
            <a:extLst>
              <a:ext uri="{FF2B5EF4-FFF2-40B4-BE49-F238E27FC236}">
                <a16:creationId xmlns:a16="http://schemas.microsoft.com/office/drawing/2014/main" id="{465936E4-F5CE-49AA-A84C-FE7FBFB7AA5B}"/>
              </a:ext>
            </a:extLst>
          </p:cNvPr>
          <p:cNvGraphicFramePr>
            <a:graphicFrameLocks noGrp="1"/>
          </p:cNvGraphicFramePr>
          <p:nvPr>
            <p:ph type="tbl" sz="quarter" idx="13"/>
            <p:extLst>
              <p:ext uri="{D42A27DB-BD31-4B8C-83A1-F6EECF244321}">
                <p14:modId xmlns:p14="http://schemas.microsoft.com/office/powerpoint/2010/main" val="515635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4848457"/>
                    </a:ext>
                  </a:extLst>
                </a:gridCol>
                <a:gridCol w="329184">
                  <a:extLst>
                    <a:ext uri="{9D8B030D-6E8A-4147-A177-3AD203B41FA5}">
                      <a16:colId xmlns:a16="http://schemas.microsoft.com/office/drawing/2014/main" val="1357589546"/>
                    </a:ext>
                  </a:extLst>
                </a:gridCol>
                <a:gridCol w="329184">
                  <a:extLst>
                    <a:ext uri="{9D8B030D-6E8A-4147-A177-3AD203B41FA5}">
                      <a16:colId xmlns:a16="http://schemas.microsoft.com/office/drawing/2014/main" val="108385900"/>
                    </a:ext>
                  </a:extLst>
                </a:gridCol>
                <a:gridCol w="329184">
                  <a:extLst>
                    <a:ext uri="{9D8B030D-6E8A-4147-A177-3AD203B41FA5}">
                      <a16:colId xmlns:a16="http://schemas.microsoft.com/office/drawing/2014/main" val="2300120474"/>
                    </a:ext>
                  </a:extLst>
                </a:gridCol>
                <a:gridCol w="329184">
                  <a:extLst>
                    <a:ext uri="{9D8B030D-6E8A-4147-A177-3AD203B41FA5}">
                      <a16:colId xmlns:a16="http://schemas.microsoft.com/office/drawing/2014/main" val="3793272258"/>
                    </a:ext>
                  </a:extLst>
                </a:gridCol>
                <a:gridCol w="329184">
                  <a:extLst>
                    <a:ext uri="{9D8B030D-6E8A-4147-A177-3AD203B41FA5}">
                      <a16:colId xmlns:a16="http://schemas.microsoft.com/office/drawing/2014/main" val="2287398608"/>
                    </a:ext>
                  </a:extLst>
                </a:gridCol>
                <a:gridCol w="329184">
                  <a:extLst>
                    <a:ext uri="{9D8B030D-6E8A-4147-A177-3AD203B41FA5}">
                      <a16:colId xmlns:a16="http://schemas.microsoft.com/office/drawing/2014/main" val="2391027029"/>
                    </a:ext>
                  </a:extLst>
                </a:gridCol>
                <a:gridCol w="329184">
                  <a:extLst>
                    <a:ext uri="{9D8B030D-6E8A-4147-A177-3AD203B41FA5}">
                      <a16:colId xmlns:a16="http://schemas.microsoft.com/office/drawing/2014/main" val="3127452163"/>
                    </a:ext>
                  </a:extLst>
                </a:gridCol>
                <a:gridCol w="329184">
                  <a:extLst>
                    <a:ext uri="{9D8B030D-6E8A-4147-A177-3AD203B41FA5}">
                      <a16:colId xmlns:a16="http://schemas.microsoft.com/office/drawing/2014/main" val="3571637169"/>
                    </a:ext>
                  </a:extLst>
                </a:gridCol>
                <a:gridCol w="329184">
                  <a:extLst>
                    <a:ext uri="{9D8B030D-6E8A-4147-A177-3AD203B41FA5}">
                      <a16:colId xmlns:a16="http://schemas.microsoft.com/office/drawing/2014/main" val="940624547"/>
                    </a:ext>
                  </a:extLst>
                </a:gridCol>
                <a:gridCol w="329184">
                  <a:extLst>
                    <a:ext uri="{9D8B030D-6E8A-4147-A177-3AD203B41FA5}">
                      <a16:colId xmlns:a16="http://schemas.microsoft.com/office/drawing/2014/main" val="4018004337"/>
                    </a:ext>
                  </a:extLst>
                </a:gridCol>
                <a:gridCol w="329184">
                  <a:extLst>
                    <a:ext uri="{9D8B030D-6E8A-4147-A177-3AD203B41FA5}">
                      <a16:colId xmlns:a16="http://schemas.microsoft.com/office/drawing/2014/main" val="1553949188"/>
                    </a:ext>
                  </a:extLst>
                </a:gridCol>
                <a:gridCol w="329184">
                  <a:extLst>
                    <a:ext uri="{9D8B030D-6E8A-4147-A177-3AD203B41FA5}">
                      <a16:colId xmlns:a16="http://schemas.microsoft.com/office/drawing/2014/main" val="513834009"/>
                    </a:ext>
                  </a:extLst>
                </a:gridCol>
                <a:gridCol w="329184">
                  <a:extLst>
                    <a:ext uri="{9D8B030D-6E8A-4147-A177-3AD203B41FA5}">
                      <a16:colId xmlns:a16="http://schemas.microsoft.com/office/drawing/2014/main" val="1803572802"/>
                    </a:ext>
                  </a:extLst>
                </a:gridCol>
                <a:gridCol w="329184">
                  <a:extLst>
                    <a:ext uri="{9D8B030D-6E8A-4147-A177-3AD203B41FA5}">
                      <a16:colId xmlns:a16="http://schemas.microsoft.com/office/drawing/2014/main" val="798335237"/>
                    </a:ext>
                  </a:extLst>
                </a:gridCol>
                <a:gridCol w="329184">
                  <a:extLst>
                    <a:ext uri="{9D8B030D-6E8A-4147-A177-3AD203B41FA5}">
                      <a16:colId xmlns:a16="http://schemas.microsoft.com/office/drawing/2014/main" val="4102427327"/>
                    </a:ext>
                  </a:extLst>
                </a:gridCol>
                <a:gridCol w="329184">
                  <a:extLst>
                    <a:ext uri="{9D8B030D-6E8A-4147-A177-3AD203B41FA5}">
                      <a16:colId xmlns:a16="http://schemas.microsoft.com/office/drawing/2014/main" val="2916152620"/>
                    </a:ext>
                  </a:extLst>
                </a:gridCol>
                <a:gridCol w="329184">
                  <a:extLst>
                    <a:ext uri="{9D8B030D-6E8A-4147-A177-3AD203B41FA5}">
                      <a16:colId xmlns:a16="http://schemas.microsoft.com/office/drawing/2014/main" val="980603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71352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extLst>
                  <a:ext uri="{0D108BD9-81ED-4DB2-BD59-A6C34878D82A}">
                    <a16:rowId xmlns:a16="http://schemas.microsoft.com/office/drawing/2014/main" val="232717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extLst>
                  <a:ext uri="{0D108BD9-81ED-4DB2-BD59-A6C34878D82A}">
                    <a16:rowId xmlns:a16="http://schemas.microsoft.com/office/drawing/2014/main" val="964120290"/>
                  </a:ext>
                </a:extLst>
              </a:tr>
            </a:tbl>
          </a:graphicData>
        </a:graphic>
      </p:graphicFrame>
      <p:sp>
        <p:nvSpPr>
          <p:cNvPr id="4" name="Text Placeholder 3">
            <a:extLst>
              <a:ext uri="{FF2B5EF4-FFF2-40B4-BE49-F238E27FC236}">
                <a16:creationId xmlns:a16="http://schemas.microsoft.com/office/drawing/2014/main" id="{3D6CE229-8307-4387-8782-7A7F237924FE}"/>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3244232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A20DF-48A6-4FD5-A1A5-B4D35309C339}"/>
              </a:ext>
            </a:extLst>
          </p:cNvPr>
          <p:cNvSpPr>
            <a:spLocks noGrp="1"/>
          </p:cNvSpPr>
          <p:nvPr>
            <p:ph type="title"/>
          </p:nvPr>
        </p:nvSpPr>
        <p:spPr/>
        <p:txBody>
          <a:bodyPr/>
          <a:lstStyle/>
          <a:p>
            <a:r>
              <a:rPr lang="en-US"/>
              <a:t>Twitter BR-Twitter-Basic: Profil-Überblick (nach Tagen) | BR Social Media - 5 of 13</a:t>
            </a:r>
          </a:p>
        </p:txBody>
      </p:sp>
      <p:graphicFrame>
        <p:nvGraphicFramePr>
          <p:cNvPr id="5" name="Table Placeholder 4">
            <a:extLst>
              <a:ext uri="{FF2B5EF4-FFF2-40B4-BE49-F238E27FC236}">
                <a16:creationId xmlns:a16="http://schemas.microsoft.com/office/drawing/2014/main" id="{CAED97DD-8970-43BF-898C-8F5F7667F79B}"/>
              </a:ext>
            </a:extLst>
          </p:cNvPr>
          <p:cNvGraphicFramePr>
            <a:graphicFrameLocks noGrp="1"/>
          </p:cNvGraphicFramePr>
          <p:nvPr>
            <p:ph type="tbl" sz="quarter" idx="13"/>
            <p:extLst>
              <p:ext uri="{D42A27DB-BD31-4B8C-83A1-F6EECF244321}">
                <p14:modId xmlns:p14="http://schemas.microsoft.com/office/powerpoint/2010/main" val="55608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93676285"/>
                    </a:ext>
                  </a:extLst>
                </a:gridCol>
                <a:gridCol w="329184">
                  <a:extLst>
                    <a:ext uri="{9D8B030D-6E8A-4147-A177-3AD203B41FA5}">
                      <a16:colId xmlns:a16="http://schemas.microsoft.com/office/drawing/2014/main" val="4007834408"/>
                    </a:ext>
                  </a:extLst>
                </a:gridCol>
                <a:gridCol w="329184">
                  <a:extLst>
                    <a:ext uri="{9D8B030D-6E8A-4147-A177-3AD203B41FA5}">
                      <a16:colId xmlns:a16="http://schemas.microsoft.com/office/drawing/2014/main" val="202570120"/>
                    </a:ext>
                  </a:extLst>
                </a:gridCol>
                <a:gridCol w="329184">
                  <a:extLst>
                    <a:ext uri="{9D8B030D-6E8A-4147-A177-3AD203B41FA5}">
                      <a16:colId xmlns:a16="http://schemas.microsoft.com/office/drawing/2014/main" val="1387203307"/>
                    </a:ext>
                  </a:extLst>
                </a:gridCol>
                <a:gridCol w="329184">
                  <a:extLst>
                    <a:ext uri="{9D8B030D-6E8A-4147-A177-3AD203B41FA5}">
                      <a16:colId xmlns:a16="http://schemas.microsoft.com/office/drawing/2014/main" val="3121608129"/>
                    </a:ext>
                  </a:extLst>
                </a:gridCol>
                <a:gridCol w="329184">
                  <a:extLst>
                    <a:ext uri="{9D8B030D-6E8A-4147-A177-3AD203B41FA5}">
                      <a16:colId xmlns:a16="http://schemas.microsoft.com/office/drawing/2014/main" val="292094002"/>
                    </a:ext>
                  </a:extLst>
                </a:gridCol>
                <a:gridCol w="329184">
                  <a:extLst>
                    <a:ext uri="{9D8B030D-6E8A-4147-A177-3AD203B41FA5}">
                      <a16:colId xmlns:a16="http://schemas.microsoft.com/office/drawing/2014/main" val="3134987721"/>
                    </a:ext>
                  </a:extLst>
                </a:gridCol>
                <a:gridCol w="329184">
                  <a:extLst>
                    <a:ext uri="{9D8B030D-6E8A-4147-A177-3AD203B41FA5}">
                      <a16:colId xmlns:a16="http://schemas.microsoft.com/office/drawing/2014/main" val="3953210959"/>
                    </a:ext>
                  </a:extLst>
                </a:gridCol>
                <a:gridCol w="329184">
                  <a:extLst>
                    <a:ext uri="{9D8B030D-6E8A-4147-A177-3AD203B41FA5}">
                      <a16:colId xmlns:a16="http://schemas.microsoft.com/office/drawing/2014/main" val="2884877010"/>
                    </a:ext>
                  </a:extLst>
                </a:gridCol>
                <a:gridCol w="329184">
                  <a:extLst>
                    <a:ext uri="{9D8B030D-6E8A-4147-A177-3AD203B41FA5}">
                      <a16:colId xmlns:a16="http://schemas.microsoft.com/office/drawing/2014/main" val="1182192573"/>
                    </a:ext>
                  </a:extLst>
                </a:gridCol>
                <a:gridCol w="329184">
                  <a:extLst>
                    <a:ext uri="{9D8B030D-6E8A-4147-A177-3AD203B41FA5}">
                      <a16:colId xmlns:a16="http://schemas.microsoft.com/office/drawing/2014/main" val="1354731633"/>
                    </a:ext>
                  </a:extLst>
                </a:gridCol>
                <a:gridCol w="329184">
                  <a:extLst>
                    <a:ext uri="{9D8B030D-6E8A-4147-A177-3AD203B41FA5}">
                      <a16:colId xmlns:a16="http://schemas.microsoft.com/office/drawing/2014/main" val="2747060951"/>
                    </a:ext>
                  </a:extLst>
                </a:gridCol>
                <a:gridCol w="329184">
                  <a:extLst>
                    <a:ext uri="{9D8B030D-6E8A-4147-A177-3AD203B41FA5}">
                      <a16:colId xmlns:a16="http://schemas.microsoft.com/office/drawing/2014/main" val="2355782156"/>
                    </a:ext>
                  </a:extLst>
                </a:gridCol>
                <a:gridCol w="329184">
                  <a:extLst>
                    <a:ext uri="{9D8B030D-6E8A-4147-A177-3AD203B41FA5}">
                      <a16:colId xmlns:a16="http://schemas.microsoft.com/office/drawing/2014/main" val="372056681"/>
                    </a:ext>
                  </a:extLst>
                </a:gridCol>
                <a:gridCol w="329184">
                  <a:extLst>
                    <a:ext uri="{9D8B030D-6E8A-4147-A177-3AD203B41FA5}">
                      <a16:colId xmlns:a16="http://schemas.microsoft.com/office/drawing/2014/main" val="4174970911"/>
                    </a:ext>
                  </a:extLst>
                </a:gridCol>
                <a:gridCol w="329184">
                  <a:extLst>
                    <a:ext uri="{9D8B030D-6E8A-4147-A177-3AD203B41FA5}">
                      <a16:colId xmlns:a16="http://schemas.microsoft.com/office/drawing/2014/main" val="1157724240"/>
                    </a:ext>
                  </a:extLst>
                </a:gridCol>
                <a:gridCol w="329184">
                  <a:extLst>
                    <a:ext uri="{9D8B030D-6E8A-4147-A177-3AD203B41FA5}">
                      <a16:colId xmlns:a16="http://schemas.microsoft.com/office/drawing/2014/main" val="4069014699"/>
                    </a:ext>
                  </a:extLst>
                </a:gridCol>
                <a:gridCol w="329184">
                  <a:extLst>
                    <a:ext uri="{9D8B030D-6E8A-4147-A177-3AD203B41FA5}">
                      <a16:colId xmlns:a16="http://schemas.microsoft.com/office/drawing/2014/main" val="1008694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426948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6782</a:t>
                      </a:r>
                    </a:p>
                  </a:txBody>
                  <a:tcPr/>
                </a:tc>
                <a:extLst>
                  <a:ext uri="{0D108BD9-81ED-4DB2-BD59-A6C34878D82A}">
                    <a16:rowId xmlns:a16="http://schemas.microsoft.com/office/drawing/2014/main" val="172277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0598498"/>
                  </a:ext>
                </a:extLst>
              </a:tr>
            </a:tbl>
          </a:graphicData>
        </a:graphic>
      </p:graphicFrame>
      <p:sp>
        <p:nvSpPr>
          <p:cNvPr id="4" name="Text Placeholder 3">
            <a:extLst>
              <a:ext uri="{FF2B5EF4-FFF2-40B4-BE49-F238E27FC236}">
                <a16:creationId xmlns:a16="http://schemas.microsoft.com/office/drawing/2014/main" id="{70915619-492B-43B8-B433-FC195E79B3BA}"/>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203786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4E3E9-95AE-4195-B8B2-67C7A3F4F38F}"/>
              </a:ext>
            </a:extLst>
          </p:cNvPr>
          <p:cNvSpPr>
            <a:spLocks noGrp="1"/>
          </p:cNvSpPr>
          <p:nvPr>
            <p:ph type="title"/>
          </p:nvPr>
        </p:nvSpPr>
        <p:spPr/>
        <p:txBody>
          <a:bodyPr/>
          <a:lstStyle/>
          <a:p>
            <a:r>
              <a:rPr lang="en-US"/>
              <a:t>Twitter BR-Twitter-Basic: Profil-Überblick (nach Tagen) | BR Social Media - 6 of 13</a:t>
            </a:r>
          </a:p>
        </p:txBody>
      </p:sp>
      <p:graphicFrame>
        <p:nvGraphicFramePr>
          <p:cNvPr id="5" name="Table Placeholder 4">
            <a:extLst>
              <a:ext uri="{FF2B5EF4-FFF2-40B4-BE49-F238E27FC236}">
                <a16:creationId xmlns:a16="http://schemas.microsoft.com/office/drawing/2014/main" id="{EB2D7196-B6D2-464D-B117-1CB021E4D58E}"/>
              </a:ext>
            </a:extLst>
          </p:cNvPr>
          <p:cNvGraphicFramePr>
            <a:graphicFrameLocks noGrp="1"/>
          </p:cNvGraphicFramePr>
          <p:nvPr>
            <p:ph type="tbl" sz="quarter" idx="13"/>
            <p:extLst>
              <p:ext uri="{D42A27DB-BD31-4B8C-83A1-F6EECF244321}">
                <p14:modId xmlns:p14="http://schemas.microsoft.com/office/powerpoint/2010/main" val="239361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1249938"/>
                    </a:ext>
                  </a:extLst>
                </a:gridCol>
                <a:gridCol w="329184">
                  <a:extLst>
                    <a:ext uri="{9D8B030D-6E8A-4147-A177-3AD203B41FA5}">
                      <a16:colId xmlns:a16="http://schemas.microsoft.com/office/drawing/2014/main" val="3936780618"/>
                    </a:ext>
                  </a:extLst>
                </a:gridCol>
                <a:gridCol w="329184">
                  <a:extLst>
                    <a:ext uri="{9D8B030D-6E8A-4147-A177-3AD203B41FA5}">
                      <a16:colId xmlns:a16="http://schemas.microsoft.com/office/drawing/2014/main" val="1615007929"/>
                    </a:ext>
                  </a:extLst>
                </a:gridCol>
                <a:gridCol w="329184">
                  <a:extLst>
                    <a:ext uri="{9D8B030D-6E8A-4147-A177-3AD203B41FA5}">
                      <a16:colId xmlns:a16="http://schemas.microsoft.com/office/drawing/2014/main" val="188076243"/>
                    </a:ext>
                  </a:extLst>
                </a:gridCol>
                <a:gridCol w="329184">
                  <a:extLst>
                    <a:ext uri="{9D8B030D-6E8A-4147-A177-3AD203B41FA5}">
                      <a16:colId xmlns:a16="http://schemas.microsoft.com/office/drawing/2014/main" val="2938886767"/>
                    </a:ext>
                  </a:extLst>
                </a:gridCol>
                <a:gridCol w="329184">
                  <a:extLst>
                    <a:ext uri="{9D8B030D-6E8A-4147-A177-3AD203B41FA5}">
                      <a16:colId xmlns:a16="http://schemas.microsoft.com/office/drawing/2014/main" val="3445260017"/>
                    </a:ext>
                  </a:extLst>
                </a:gridCol>
                <a:gridCol w="329184">
                  <a:extLst>
                    <a:ext uri="{9D8B030D-6E8A-4147-A177-3AD203B41FA5}">
                      <a16:colId xmlns:a16="http://schemas.microsoft.com/office/drawing/2014/main" val="780227104"/>
                    </a:ext>
                  </a:extLst>
                </a:gridCol>
                <a:gridCol w="329184">
                  <a:extLst>
                    <a:ext uri="{9D8B030D-6E8A-4147-A177-3AD203B41FA5}">
                      <a16:colId xmlns:a16="http://schemas.microsoft.com/office/drawing/2014/main" val="1479510240"/>
                    </a:ext>
                  </a:extLst>
                </a:gridCol>
                <a:gridCol w="329184">
                  <a:extLst>
                    <a:ext uri="{9D8B030D-6E8A-4147-A177-3AD203B41FA5}">
                      <a16:colId xmlns:a16="http://schemas.microsoft.com/office/drawing/2014/main" val="3971950109"/>
                    </a:ext>
                  </a:extLst>
                </a:gridCol>
                <a:gridCol w="329184">
                  <a:extLst>
                    <a:ext uri="{9D8B030D-6E8A-4147-A177-3AD203B41FA5}">
                      <a16:colId xmlns:a16="http://schemas.microsoft.com/office/drawing/2014/main" val="2814491136"/>
                    </a:ext>
                  </a:extLst>
                </a:gridCol>
                <a:gridCol w="329184">
                  <a:extLst>
                    <a:ext uri="{9D8B030D-6E8A-4147-A177-3AD203B41FA5}">
                      <a16:colId xmlns:a16="http://schemas.microsoft.com/office/drawing/2014/main" val="3815090281"/>
                    </a:ext>
                  </a:extLst>
                </a:gridCol>
                <a:gridCol w="329184">
                  <a:extLst>
                    <a:ext uri="{9D8B030D-6E8A-4147-A177-3AD203B41FA5}">
                      <a16:colId xmlns:a16="http://schemas.microsoft.com/office/drawing/2014/main" val="3237212295"/>
                    </a:ext>
                  </a:extLst>
                </a:gridCol>
                <a:gridCol w="329184">
                  <a:extLst>
                    <a:ext uri="{9D8B030D-6E8A-4147-A177-3AD203B41FA5}">
                      <a16:colId xmlns:a16="http://schemas.microsoft.com/office/drawing/2014/main" val="1231336574"/>
                    </a:ext>
                  </a:extLst>
                </a:gridCol>
                <a:gridCol w="329184">
                  <a:extLst>
                    <a:ext uri="{9D8B030D-6E8A-4147-A177-3AD203B41FA5}">
                      <a16:colId xmlns:a16="http://schemas.microsoft.com/office/drawing/2014/main" val="1720448492"/>
                    </a:ext>
                  </a:extLst>
                </a:gridCol>
                <a:gridCol w="329184">
                  <a:extLst>
                    <a:ext uri="{9D8B030D-6E8A-4147-A177-3AD203B41FA5}">
                      <a16:colId xmlns:a16="http://schemas.microsoft.com/office/drawing/2014/main" val="1496463489"/>
                    </a:ext>
                  </a:extLst>
                </a:gridCol>
                <a:gridCol w="329184">
                  <a:extLst>
                    <a:ext uri="{9D8B030D-6E8A-4147-A177-3AD203B41FA5}">
                      <a16:colId xmlns:a16="http://schemas.microsoft.com/office/drawing/2014/main" val="1752930859"/>
                    </a:ext>
                  </a:extLst>
                </a:gridCol>
                <a:gridCol w="329184">
                  <a:extLst>
                    <a:ext uri="{9D8B030D-6E8A-4147-A177-3AD203B41FA5}">
                      <a16:colId xmlns:a16="http://schemas.microsoft.com/office/drawing/2014/main" val="692526816"/>
                    </a:ext>
                  </a:extLst>
                </a:gridCol>
                <a:gridCol w="329184">
                  <a:extLst>
                    <a:ext uri="{9D8B030D-6E8A-4147-A177-3AD203B41FA5}">
                      <a16:colId xmlns:a16="http://schemas.microsoft.com/office/drawing/2014/main" val="3713383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06450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217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8872917"/>
                  </a:ext>
                </a:extLst>
              </a:tr>
            </a:tbl>
          </a:graphicData>
        </a:graphic>
      </p:graphicFrame>
      <p:sp>
        <p:nvSpPr>
          <p:cNvPr id="4" name="Text Placeholder 3">
            <a:extLst>
              <a:ext uri="{FF2B5EF4-FFF2-40B4-BE49-F238E27FC236}">
                <a16:creationId xmlns:a16="http://schemas.microsoft.com/office/drawing/2014/main" id="{1855D1DF-E08D-4551-9EBD-3B9625AE0CA2}"/>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679386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F4F6-4463-4A49-86FA-7423BA692B91}"/>
              </a:ext>
            </a:extLst>
          </p:cNvPr>
          <p:cNvSpPr>
            <a:spLocks noGrp="1"/>
          </p:cNvSpPr>
          <p:nvPr>
            <p:ph type="title"/>
          </p:nvPr>
        </p:nvSpPr>
        <p:spPr/>
        <p:txBody>
          <a:bodyPr/>
          <a:lstStyle/>
          <a:p>
            <a:r>
              <a:rPr lang="en-US"/>
              <a:t>Twitter BR-Twitter-Basic: Profil-Überblick (nach Tagen) | BR Social Media - 7 of 13</a:t>
            </a:r>
          </a:p>
        </p:txBody>
      </p:sp>
      <p:graphicFrame>
        <p:nvGraphicFramePr>
          <p:cNvPr id="5" name="Table Placeholder 4">
            <a:extLst>
              <a:ext uri="{FF2B5EF4-FFF2-40B4-BE49-F238E27FC236}">
                <a16:creationId xmlns:a16="http://schemas.microsoft.com/office/drawing/2014/main" id="{86652025-5107-40A5-AE9D-8D887A9A3848}"/>
              </a:ext>
            </a:extLst>
          </p:cNvPr>
          <p:cNvGraphicFramePr>
            <a:graphicFrameLocks noGrp="1"/>
          </p:cNvGraphicFramePr>
          <p:nvPr>
            <p:ph type="tbl" sz="quarter" idx="13"/>
            <p:extLst>
              <p:ext uri="{D42A27DB-BD31-4B8C-83A1-F6EECF244321}">
                <p14:modId xmlns:p14="http://schemas.microsoft.com/office/powerpoint/2010/main" val="405003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27817691"/>
                    </a:ext>
                  </a:extLst>
                </a:gridCol>
                <a:gridCol w="329184">
                  <a:extLst>
                    <a:ext uri="{9D8B030D-6E8A-4147-A177-3AD203B41FA5}">
                      <a16:colId xmlns:a16="http://schemas.microsoft.com/office/drawing/2014/main" val="598666159"/>
                    </a:ext>
                  </a:extLst>
                </a:gridCol>
                <a:gridCol w="329184">
                  <a:extLst>
                    <a:ext uri="{9D8B030D-6E8A-4147-A177-3AD203B41FA5}">
                      <a16:colId xmlns:a16="http://schemas.microsoft.com/office/drawing/2014/main" val="3920165239"/>
                    </a:ext>
                  </a:extLst>
                </a:gridCol>
                <a:gridCol w="329184">
                  <a:extLst>
                    <a:ext uri="{9D8B030D-6E8A-4147-A177-3AD203B41FA5}">
                      <a16:colId xmlns:a16="http://schemas.microsoft.com/office/drawing/2014/main" val="494827036"/>
                    </a:ext>
                  </a:extLst>
                </a:gridCol>
                <a:gridCol w="329184">
                  <a:extLst>
                    <a:ext uri="{9D8B030D-6E8A-4147-A177-3AD203B41FA5}">
                      <a16:colId xmlns:a16="http://schemas.microsoft.com/office/drawing/2014/main" val="1688431354"/>
                    </a:ext>
                  </a:extLst>
                </a:gridCol>
                <a:gridCol w="329184">
                  <a:extLst>
                    <a:ext uri="{9D8B030D-6E8A-4147-A177-3AD203B41FA5}">
                      <a16:colId xmlns:a16="http://schemas.microsoft.com/office/drawing/2014/main" val="433785134"/>
                    </a:ext>
                  </a:extLst>
                </a:gridCol>
                <a:gridCol w="329184">
                  <a:extLst>
                    <a:ext uri="{9D8B030D-6E8A-4147-A177-3AD203B41FA5}">
                      <a16:colId xmlns:a16="http://schemas.microsoft.com/office/drawing/2014/main" val="954725169"/>
                    </a:ext>
                  </a:extLst>
                </a:gridCol>
                <a:gridCol w="329184">
                  <a:extLst>
                    <a:ext uri="{9D8B030D-6E8A-4147-A177-3AD203B41FA5}">
                      <a16:colId xmlns:a16="http://schemas.microsoft.com/office/drawing/2014/main" val="258676097"/>
                    </a:ext>
                  </a:extLst>
                </a:gridCol>
                <a:gridCol w="329184">
                  <a:extLst>
                    <a:ext uri="{9D8B030D-6E8A-4147-A177-3AD203B41FA5}">
                      <a16:colId xmlns:a16="http://schemas.microsoft.com/office/drawing/2014/main" val="2617621196"/>
                    </a:ext>
                  </a:extLst>
                </a:gridCol>
                <a:gridCol w="329184">
                  <a:extLst>
                    <a:ext uri="{9D8B030D-6E8A-4147-A177-3AD203B41FA5}">
                      <a16:colId xmlns:a16="http://schemas.microsoft.com/office/drawing/2014/main" val="520776435"/>
                    </a:ext>
                  </a:extLst>
                </a:gridCol>
                <a:gridCol w="329184">
                  <a:extLst>
                    <a:ext uri="{9D8B030D-6E8A-4147-A177-3AD203B41FA5}">
                      <a16:colId xmlns:a16="http://schemas.microsoft.com/office/drawing/2014/main" val="1153304033"/>
                    </a:ext>
                  </a:extLst>
                </a:gridCol>
                <a:gridCol w="329184">
                  <a:extLst>
                    <a:ext uri="{9D8B030D-6E8A-4147-A177-3AD203B41FA5}">
                      <a16:colId xmlns:a16="http://schemas.microsoft.com/office/drawing/2014/main" val="4031198840"/>
                    </a:ext>
                  </a:extLst>
                </a:gridCol>
                <a:gridCol w="329184">
                  <a:extLst>
                    <a:ext uri="{9D8B030D-6E8A-4147-A177-3AD203B41FA5}">
                      <a16:colId xmlns:a16="http://schemas.microsoft.com/office/drawing/2014/main" val="2878007597"/>
                    </a:ext>
                  </a:extLst>
                </a:gridCol>
                <a:gridCol w="329184">
                  <a:extLst>
                    <a:ext uri="{9D8B030D-6E8A-4147-A177-3AD203B41FA5}">
                      <a16:colId xmlns:a16="http://schemas.microsoft.com/office/drawing/2014/main" val="1116676927"/>
                    </a:ext>
                  </a:extLst>
                </a:gridCol>
                <a:gridCol w="329184">
                  <a:extLst>
                    <a:ext uri="{9D8B030D-6E8A-4147-A177-3AD203B41FA5}">
                      <a16:colId xmlns:a16="http://schemas.microsoft.com/office/drawing/2014/main" val="2578076259"/>
                    </a:ext>
                  </a:extLst>
                </a:gridCol>
                <a:gridCol w="329184">
                  <a:extLst>
                    <a:ext uri="{9D8B030D-6E8A-4147-A177-3AD203B41FA5}">
                      <a16:colId xmlns:a16="http://schemas.microsoft.com/office/drawing/2014/main" val="1031800544"/>
                    </a:ext>
                  </a:extLst>
                </a:gridCol>
                <a:gridCol w="329184">
                  <a:extLst>
                    <a:ext uri="{9D8B030D-6E8A-4147-A177-3AD203B41FA5}">
                      <a16:colId xmlns:a16="http://schemas.microsoft.com/office/drawing/2014/main" val="1185883215"/>
                    </a:ext>
                  </a:extLst>
                </a:gridCol>
                <a:gridCol w="329184">
                  <a:extLst>
                    <a:ext uri="{9D8B030D-6E8A-4147-A177-3AD203B41FA5}">
                      <a16:colId xmlns:a16="http://schemas.microsoft.com/office/drawing/2014/main" val="51857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183617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a:t>
                      </a:r>
                    </a:p>
                  </a:txBody>
                  <a:tcPr/>
                </a:tc>
                <a:extLst>
                  <a:ext uri="{0D108BD9-81ED-4DB2-BD59-A6C34878D82A}">
                    <a16:rowId xmlns:a16="http://schemas.microsoft.com/office/drawing/2014/main" val="290844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62048"/>
                  </a:ext>
                </a:extLst>
              </a:tr>
            </a:tbl>
          </a:graphicData>
        </a:graphic>
      </p:graphicFrame>
      <p:sp>
        <p:nvSpPr>
          <p:cNvPr id="4" name="Text Placeholder 3">
            <a:extLst>
              <a:ext uri="{FF2B5EF4-FFF2-40B4-BE49-F238E27FC236}">
                <a16:creationId xmlns:a16="http://schemas.microsoft.com/office/drawing/2014/main" id="{3C8582CE-CA54-4F57-ADA3-77B6EB192D9B}"/>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841901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6EE26-8F9A-44B5-B428-D3C0BF6F6A70}"/>
              </a:ext>
            </a:extLst>
          </p:cNvPr>
          <p:cNvSpPr>
            <a:spLocks noGrp="1"/>
          </p:cNvSpPr>
          <p:nvPr>
            <p:ph type="title"/>
          </p:nvPr>
        </p:nvSpPr>
        <p:spPr/>
        <p:txBody>
          <a:bodyPr/>
          <a:lstStyle/>
          <a:p>
            <a:r>
              <a:rPr lang="en-US"/>
              <a:t>Twitter BR-Twitter-Basic: Profil-Überblick (nach Tagen) | BR Social Media - 8 of 13</a:t>
            </a:r>
          </a:p>
        </p:txBody>
      </p:sp>
      <p:graphicFrame>
        <p:nvGraphicFramePr>
          <p:cNvPr id="5" name="Table Placeholder 4">
            <a:extLst>
              <a:ext uri="{FF2B5EF4-FFF2-40B4-BE49-F238E27FC236}">
                <a16:creationId xmlns:a16="http://schemas.microsoft.com/office/drawing/2014/main" id="{8B221A3D-4AC3-4469-9801-6E599F229CC9}"/>
              </a:ext>
            </a:extLst>
          </p:cNvPr>
          <p:cNvGraphicFramePr>
            <a:graphicFrameLocks noGrp="1"/>
          </p:cNvGraphicFramePr>
          <p:nvPr>
            <p:ph type="tbl" sz="quarter" idx="13"/>
            <p:extLst>
              <p:ext uri="{D42A27DB-BD31-4B8C-83A1-F6EECF244321}">
                <p14:modId xmlns:p14="http://schemas.microsoft.com/office/powerpoint/2010/main" val="217188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96020508"/>
                    </a:ext>
                  </a:extLst>
                </a:gridCol>
                <a:gridCol w="329184">
                  <a:extLst>
                    <a:ext uri="{9D8B030D-6E8A-4147-A177-3AD203B41FA5}">
                      <a16:colId xmlns:a16="http://schemas.microsoft.com/office/drawing/2014/main" val="506078612"/>
                    </a:ext>
                  </a:extLst>
                </a:gridCol>
                <a:gridCol w="329184">
                  <a:extLst>
                    <a:ext uri="{9D8B030D-6E8A-4147-A177-3AD203B41FA5}">
                      <a16:colId xmlns:a16="http://schemas.microsoft.com/office/drawing/2014/main" val="1179220409"/>
                    </a:ext>
                  </a:extLst>
                </a:gridCol>
                <a:gridCol w="329184">
                  <a:extLst>
                    <a:ext uri="{9D8B030D-6E8A-4147-A177-3AD203B41FA5}">
                      <a16:colId xmlns:a16="http://schemas.microsoft.com/office/drawing/2014/main" val="1568511521"/>
                    </a:ext>
                  </a:extLst>
                </a:gridCol>
                <a:gridCol w="329184">
                  <a:extLst>
                    <a:ext uri="{9D8B030D-6E8A-4147-A177-3AD203B41FA5}">
                      <a16:colId xmlns:a16="http://schemas.microsoft.com/office/drawing/2014/main" val="1787577201"/>
                    </a:ext>
                  </a:extLst>
                </a:gridCol>
                <a:gridCol w="329184">
                  <a:extLst>
                    <a:ext uri="{9D8B030D-6E8A-4147-A177-3AD203B41FA5}">
                      <a16:colId xmlns:a16="http://schemas.microsoft.com/office/drawing/2014/main" val="3201557169"/>
                    </a:ext>
                  </a:extLst>
                </a:gridCol>
                <a:gridCol w="329184">
                  <a:extLst>
                    <a:ext uri="{9D8B030D-6E8A-4147-A177-3AD203B41FA5}">
                      <a16:colId xmlns:a16="http://schemas.microsoft.com/office/drawing/2014/main" val="4217349261"/>
                    </a:ext>
                  </a:extLst>
                </a:gridCol>
                <a:gridCol w="329184">
                  <a:extLst>
                    <a:ext uri="{9D8B030D-6E8A-4147-A177-3AD203B41FA5}">
                      <a16:colId xmlns:a16="http://schemas.microsoft.com/office/drawing/2014/main" val="3036167944"/>
                    </a:ext>
                  </a:extLst>
                </a:gridCol>
                <a:gridCol w="329184">
                  <a:extLst>
                    <a:ext uri="{9D8B030D-6E8A-4147-A177-3AD203B41FA5}">
                      <a16:colId xmlns:a16="http://schemas.microsoft.com/office/drawing/2014/main" val="1362475255"/>
                    </a:ext>
                  </a:extLst>
                </a:gridCol>
                <a:gridCol w="329184">
                  <a:extLst>
                    <a:ext uri="{9D8B030D-6E8A-4147-A177-3AD203B41FA5}">
                      <a16:colId xmlns:a16="http://schemas.microsoft.com/office/drawing/2014/main" val="2638479933"/>
                    </a:ext>
                  </a:extLst>
                </a:gridCol>
                <a:gridCol w="329184">
                  <a:extLst>
                    <a:ext uri="{9D8B030D-6E8A-4147-A177-3AD203B41FA5}">
                      <a16:colId xmlns:a16="http://schemas.microsoft.com/office/drawing/2014/main" val="3191651032"/>
                    </a:ext>
                  </a:extLst>
                </a:gridCol>
                <a:gridCol w="329184">
                  <a:extLst>
                    <a:ext uri="{9D8B030D-6E8A-4147-A177-3AD203B41FA5}">
                      <a16:colId xmlns:a16="http://schemas.microsoft.com/office/drawing/2014/main" val="3914583083"/>
                    </a:ext>
                  </a:extLst>
                </a:gridCol>
                <a:gridCol w="329184">
                  <a:extLst>
                    <a:ext uri="{9D8B030D-6E8A-4147-A177-3AD203B41FA5}">
                      <a16:colId xmlns:a16="http://schemas.microsoft.com/office/drawing/2014/main" val="2848351283"/>
                    </a:ext>
                  </a:extLst>
                </a:gridCol>
                <a:gridCol w="329184">
                  <a:extLst>
                    <a:ext uri="{9D8B030D-6E8A-4147-A177-3AD203B41FA5}">
                      <a16:colId xmlns:a16="http://schemas.microsoft.com/office/drawing/2014/main" val="615676166"/>
                    </a:ext>
                  </a:extLst>
                </a:gridCol>
                <a:gridCol w="329184">
                  <a:extLst>
                    <a:ext uri="{9D8B030D-6E8A-4147-A177-3AD203B41FA5}">
                      <a16:colId xmlns:a16="http://schemas.microsoft.com/office/drawing/2014/main" val="1303589909"/>
                    </a:ext>
                  </a:extLst>
                </a:gridCol>
                <a:gridCol w="329184">
                  <a:extLst>
                    <a:ext uri="{9D8B030D-6E8A-4147-A177-3AD203B41FA5}">
                      <a16:colId xmlns:a16="http://schemas.microsoft.com/office/drawing/2014/main" val="808213213"/>
                    </a:ext>
                  </a:extLst>
                </a:gridCol>
                <a:gridCol w="329184">
                  <a:extLst>
                    <a:ext uri="{9D8B030D-6E8A-4147-A177-3AD203B41FA5}">
                      <a16:colId xmlns:a16="http://schemas.microsoft.com/office/drawing/2014/main" val="2041217794"/>
                    </a:ext>
                  </a:extLst>
                </a:gridCol>
                <a:gridCol w="329184">
                  <a:extLst>
                    <a:ext uri="{9D8B030D-6E8A-4147-A177-3AD203B41FA5}">
                      <a16:colId xmlns:a16="http://schemas.microsoft.com/office/drawing/2014/main" val="4031152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134565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9350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extLst>
                  <a:ext uri="{0D108BD9-81ED-4DB2-BD59-A6C34878D82A}">
                    <a16:rowId xmlns:a16="http://schemas.microsoft.com/office/drawing/2014/main" val="3251259481"/>
                  </a:ext>
                </a:extLst>
              </a:tr>
            </a:tbl>
          </a:graphicData>
        </a:graphic>
      </p:graphicFrame>
      <p:sp>
        <p:nvSpPr>
          <p:cNvPr id="4" name="Text Placeholder 3">
            <a:extLst>
              <a:ext uri="{FF2B5EF4-FFF2-40B4-BE49-F238E27FC236}">
                <a16:creationId xmlns:a16="http://schemas.microsoft.com/office/drawing/2014/main" id="{7CBA0BA5-43FB-4B3C-870D-A3FF0E36EB78}"/>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91059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55A1A-7D94-4293-8D06-635E2E2C8FFC}"/>
              </a:ext>
            </a:extLst>
          </p:cNvPr>
          <p:cNvSpPr>
            <a:spLocks noGrp="1"/>
          </p:cNvSpPr>
          <p:nvPr>
            <p:ph type="title"/>
          </p:nvPr>
        </p:nvSpPr>
        <p:spPr/>
        <p:txBody>
          <a:bodyPr/>
          <a:lstStyle/>
          <a:p>
            <a:r>
              <a:rPr lang="en-US"/>
              <a:t>Twitter BR-Twitter-Basic: Profil-Überblick (nach Tagen) | BR Social Media - 9 of 13</a:t>
            </a:r>
          </a:p>
        </p:txBody>
      </p:sp>
      <p:graphicFrame>
        <p:nvGraphicFramePr>
          <p:cNvPr id="5" name="Table Placeholder 4">
            <a:extLst>
              <a:ext uri="{FF2B5EF4-FFF2-40B4-BE49-F238E27FC236}">
                <a16:creationId xmlns:a16="http://schemas.microsoft.com/office/drawing/2014/main" id="{7F9B84B1-CDC1-4796-9A18-CADD30686BCB}"/>
              </a:ext>
            </a:extLst>
          </p:cNvPr>
          <p:cNvGraphicFramePr>
            <a:graphicFrameLocks noGrp="1"/>
          </p:cNvGraphicFramePr>
          <p:nvPr>
            <p:ph type="tbl" sz="quarter" idx="13"/>
            <p:extLst>
              <p:ext uri="{D42A27DB-BD31-4B8C-83A1-F6EECF244321}">
                <p14:modId xmlns:p14="http://schemas.microsoft.com/office/powerpoint/2010/main" val="291766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72419830"/>
                    </a:ext>
                  </a:extLst>
                </a:gridCol>
                <a:gridCol w="329184">
                  <a:extLst>
                    <a:ext uri="{9D8B030D-6E8A-4147-A177-3AD203B41FA5}">
                      <a16:colId xmlns:a16="http://schemas.microsoft.com/office/drawing/2014/main" val="3808821038"/>
                    </a:ext>
                  </a:extLst>
                </a:gridCol>
                <a:gridCol w="329184">
                  <a:extLst>
                    <a:ext uri="{9D8B030D-6E8A-4147-A177-3AD203B41FA5}">
                      <a16:colId xmlns:a16="http://schemas.microsoft.com/office/drawing/2014/main" val="1449032525"/>
                    </a:ext>
                  </a:extLst>
                </a:gridCol>
                <a:gridCol w="329184">
                  <a:extLst>
                    <a:ext uri="{9D8B030D-6E8A-4147-A177-3AD203B41FA5}">
                      <a16:colId xmlns:a16="http://schemas.microsoft.com/office/drawing/2014/main" val="1563273697"/>
                    </a:ext>
                  </a:extLst>
                </a:gridCol>
                <a:gridCol w="329184">
                  <a:extLst>
                    <a:ext uri="{9D8B030D-6E8A-4147-A177-3AD203B41FA5}">
                      <a16:colId xmlns:a16="http://schemas.microsoft.com/office/drawing/2014/main" val="888935783"/>
                    </a:ext>
                  </a:extLst>
                </a:gridCol>
                <a:gridCol w="329184">
                  <a:extLst>
                    <a:ext uri="{9D8B030D-6E8A-4147-A177-3AD203B41FA5}">
                      <a16:colId xmlns:a16="http://schemas.microsoft.com/office/drawing/2014/main" val="3537251359"/>
                    </a:ext>
                  </a:extLst>
                </a:gridCol>
                <a:gridCol w="329184">
                  <a:extLst>
                    <a:ext uri="{9D8B030D-6E8A-4147-A177-3AD203B41FA5}">
                      <a16:colId xmlns:a16="http://schemas.microsoft.com/office/drawing/2014/main" val="4032975863"/>
                    </a:ext>
                  </a:extLst>
                </a:gridCol>
                <a:gridCol w="329184">
                  <a:extLst>
                    <a:ext uri="{9D8B030D-6E8A-4147-A177-3AD203B41FA5}">
                      <a16:colId xmlns:a16="http://schemas.microsoft.com/office/drawing/2014/main" val="534779630"/>
                    </a:ext>
                  </a:extLst>
                </a:gridCol>
                <a:gridCol w="329184">
                  <a:extLst>
                    <a:ext uri="{9D8B030D-6E8A-4147-A177-3AD203B41FA5}">
                      <a16:colId xmlns:a16="http://schemas.microsoft.com/office/drawing/2014/main" val="25811690"/>
                    </a:ext>
                  </a:extLst>
                </a:gridCol>
                <a:gridCol w="329184">
                  <a:extLst>
                    <a:ext uri="{9D8B030D-6E8A-4147-A177-3AD203B41FA5}">
                      <a16:colId xmlns:a16="http://schemas.microsoft.com/office/drawing/2014/main" val="4046055190"/>
                    </a:ext>
                  </a:extLst>
                </a:gridCol>
                <a:gridCol w="329184">
                  <a:extLst>
                    <a:ext uri="{9D8B030D-6E8A-4147-A177-3AD203B41FA5}">
                      <a16:colId xmlns:a16="http://schemas.microsoft.com/office/drawing/2014/main" val="10276161"/>
                    </a:ext>
                  </a:extLst>
                </a:gridCol>
                <a:gridCol w="329184">
                  <a:extLst>
                    <a:ext uri="{9D8B030D-6E8A-4147-A177-3AD203B41FA5}">
                      <a16:colId xmlns:a16="http://schemas.microsoft.com/office/drawing/2014/main" val="2278062974"/>
                    </a:ext>
                  </a:extLst>
                </a:gridCol>
                <a:gridCol w="329184">
                  <a:extLst>
                    <a:ext uri="{9D8B030D-6E8A-4147-A177-3AD203B41FA5}">
                      <a16:colId xmlns:a16="http://schemas.microsoft.com/office/drawing/2014/main" val="1560507063"/>
                    </a:ext>
                  </a:extLst>
                </a:gridCol>
                <a:gridCol w="329184">
                  <a:extLst>
                    <a:ext uri="{9D8B030D-6E8A-4147-A177-3AD203B41FA5}">
                      <a16:colId xmlns:a16="http://schemas.microsoft.com/office/drawing/2014/main" val="3668792077"/>
                    </a:ext>
                  </a:extLst>
                </a:gridCol>
                <a:gridCol w="329184">
                  <a:extLst>
                    <a:ext uri="{9D8B030D-6E8A-4147-A177-3AD203B41FA5}">
                      <a16:colId xmlns:a16="http://schemas.microsoft.com/office/drawing/2014/main" val="2773761057"/>
                    </a:ext>
                  </a:extLst>
                </a:gridCol>
                <a:gridCol w="329184">
                  <a:extLst>
                    <a:ext uri="{9D8B030D-6E8A-4147-A177-3AD203B41FA5}">
                      <a16:colId xmlns:a16="http://schemas.microsoft.com/office/drawing/2014/main" val="2592198016"/>
                    </a:ext>
                  </a:extLst>
                </a:gridCol>
                <a:gridCol w="329184">
                  <a:extLst>
                    <a:ext uri="{9D8B030D-6E8A-4147-A177-3AD203B41FA5}">
                      <a16:colId xmlns:a16="http://schemas.microsoft.com/office/drawing/2014/main" val="3256142896"/>
                    </a:ext>
                  </a:extLst>
                </a:gridCol>
                <a:gridCol w="329184">
                  <a:extLst>
                    <a:ext uri="{9D8B030D-6E8A-4147-A177-3AD203B41FA5}">
                      <a16:colId xmlns:a16="http://schemas.microsoft.com/office/drawing/2014/main" val="3020470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351889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a:t>
                      </a:r>
                    </a:p>
                  </a:txBody>
                  <a:tcPr/>
                </a:tc>
                <a:extLst>
                  <a:ext uri="{0D108BD9-81ED-4DB2-BD59-A6C34878D82A}">
                    <a16:rowId xmlns:a16="http://schemas.microsoft.com/office/drawing/2014/main" val="283148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1939779"/>
                  </a:ext>
                </a:extLst>
              </a:tr>
            </a:tbl>
          </a:graphicData>
        </a:graphic>
      </p:graphicFrame>
      <p:sp>
        <p:nvSpPr>
          <p:cNvPr id="4" name="Text Placeholder 3">
            <a:extLst>
              <a:ext uri="{FF2B5EF4-FFF2-40B4-BE49-F238E27FC236}">
                <a16:creationId xmlns:a16="http://schemas.microsoft.com/office/drawing/2014/main" id="{0F5F72A7-607C-4AFB-8007-44BEA6C79573}"/>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41345888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280C6-EBAF-42BE-B8D4-518EF2C6762E}"/>
              </a:ext>
            </a:extLst>
          </p:cNvPr>
          <p:cNvSpPr>
            <a:spLocks noGrp="1"/>
          </p:cNvSpPr>
          <p:nvPr>
            <p:ph type="title"/>
          </p:nvPr>
        </p:nvSpPr>
        <p:spPr/>
        <p:txBody>
          <a:bodyPr/>
          <a:lstStyle/>
          <a:p>
            <a:r>
              <a:rPr lang="en-US"/>
              <a:t>Twitter BR-Twitter-Basic: Profil-Überblick (nach Tagen) | BR Social Media - 10 of 13</a:t>
            </a:r>
          </a:p>
        </p:txBody>
      </p:sp>
      <p:graphicFrame>
        <p:nvGraphicFramePr>
          <p:cNvPr id="5" name="Table Placeholder 4">
            <a:extLst>
              <a:ext uri="{FF2B5EF4-FFF2-40B4-BE49-F238E27FC236}">
                <a16:creationId xmlns:a16="http://schemas.microsoft.com/office/drawing/2014/main" id="{1F8970DE-4F85-4EC3-B515-B87EAA352B8E}"/>
              </a:ext>
            </a:extLst>
          </p:cNvPr>
          <p:cNvGraphicFramePr>
            <a:graphicFrameLocks noGrp="1"/>
          </p:cNvGraphicFramePr>
          <p:nvPr>
            <p:ph type="tbl" sz="quarter" idx="13"/>
            <p:extLst>
              <p:ext uri="{D42A27DB-BD31-4B8C-83A1-F6EECF244321}">
                <p14:modId xmlns:p14="http://schemas.microsoft.com/office/powerpoint/2010/main" val="416337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62835527"/>
                    </a:ext>
                  </a:extLst>
                </a:gridCol>
                <a:gridCol w="329184">
                  <a:extLst>
                    <a:ext uri="{9D8B030D-6E8A-4147-A177-3AD203B41FA5}">
                      <a16:colId xmlns:a16="http://schemas.microsoft.com/office/drawing/2014/main" val="1600240157"/>
                    </a:ext>
                  </a:extLst>
                </a:gridCol>
                <a:gridCol w="329184">
                  <a:extLst>
                    <a:ext uri="{9D8B030D-6E8A-4147-A177-3AD203B41FA5}">
                      <a16:colId xmlns:a16="http://schemas.microsoft.com/office/drawing/2014/main" val="2848473914"/>
                    </a:ext>
                  </a:extLst>
                </a:gridCol>
                <a:gridCol w="329184">
                  <a:extLst>
                    <a:ext uri="{9D8B030D-6E8A-4147-A177-3AD203B41FA5}">
                      <a16:colId xmlns:a16="http://schemas.microsoft.com/office/drawing/2014/main" val="1400551289"/>
                    </a:ext>
                  </a:extLst>
                </a:gridCol>
                <a:gridCol w="329184">
                  <a:extLst>
                    <a:ext uri="{9D8B030D-6E8A-4147-A177-3AD203B41FA5}">
                      <a16:colId xmlns:a16="http://schemas.microsoft.com/office/drawing/2014/main" val="1113514986"/>
                    </a:ext>
                  </a:extLst>
                </a:gridCol>
                <a:gridCol w="329184">
                  <a:extLst>
                    <a:ext uri="{9D8B030D-6E8A-4147-A177-3AD203B41FA5}">
                      <a16:colId xmlns:a16="http://schemas.microsoft.com/office/drawing/2014/main" val="284873747"/>
                    </a:ext>
                  </a:extLst>
                </a:gridCol>
                <a:gridCol w="329184">
                  <a:extLst>
                    <a:ext uri="{9D8B030D-6E8A-4147-A177-3AD203B41FA5}">
                      <a16:colId xmlns:a16="http://schemas.microsoft.com/office/drawing/2014/main" val="28415222"/>
                    </a:ext>
                  </a:extLst>
                </a:gridCol>
                <a:gridCol w="329184">
                  <a:extLst>
                    <a:ext uri="{9D8B030D-6E8A-4147-A177-3AD203B41FA5}">
                      <a16:colId xmlns:a16="http://schemas.microsoft.com/office/drawing/2014/main" val="684156701"/>
                    </a:ext>
                  </a:extLst>
                </a:gridCol>
                <a:gridCol w="329184">
                  <a:extLst>
                    <a:ext uri="{9D8B030D-6E8A-4147-A177-3AD203B41FA5}">
                      <a16:colId xmlns:a16="http://schemas.microsoft.com/office/drawing/2014/main" val="3699712514"/>
                    </a:ext>
                  </a:extLst>
                </a:gridCol>
                <a:gridCol w="329184">
                  <a:extLst>
                    <a:ext uri="{9D8B030D-6E8A-4147-A177-3AD203B41FA5}">
                      <a16:colId xmlns:a16="http://schemas.microsoft.com/office/drawing/2014/main" val="58884644"/>
                    </a:ext>
                  </a:extLst>
                </a:gridCol>
                <a:gridCol w="329184">
                  <a:extLst>
                    <a:ext uri="{9D8B030D-6E8A-4147-A177-3AD203B41FA5}">
                      <a16:colId xmlns:a16="http://schemas.microsoft.com/office/drawing/2014/main" val="2253337294"/>
                    </a:ext>
                  </a:extLst>
                </a:gridCol>
                <a:gridCol w="329184">
                  <a:extLst>
                    <a:ext uri="{9D8B030D-6E8A-4147-A177-3AD203B41FA5}">
                      <a16:colId xmlns:a16="http://schemas.microsoft.com/office/drawing/2014/main" val="3950993549"/>
                    </a:ext>
                  </a:extLst>
                </a:gridCol>
                <a:gridCol w="329184">
                  <a:extLst>
                    <a:ext uri="{9D8B030D-6E8A-4147-A177-3AD203B41FA5}">
                      <a16:colId xmlns:a16="http://schemas.microsoft.com/office/drawing/2014/main" val="2105484859"/>
                    </a:ext>
                  </a:extLst>
                </a:gridCol>
                <a:gridCol w="329184">
                  <a:extLst>
                    <a:ext uri="{9D8B030D-6E8A-4147-A177-3AD203B41FA5}">
                      <a16:colId xmlns:a16="http://schemas.microsoft.com/office/drawing/2014/main" val="1230267130"/>
                    </a:ext>
                  </a:extLst>
                </a:gridCol>
                <a:gridCol w="329184">
                  <a:extLst>
                    <a:ext uri="{9D8B030D-6E8A-4147-A177-3AD203B41FA5}">
                      <a16:colId xmlns:a16="http://schemas.microsoft.com/office/drawing/2014/main" val="1994707342"/>
                    </a:ext>
                  </a:extLst>
                </a:gridCol>
                <a:gridCol w="329184">
                  <a:extLst>
                    <a:ext uri="{9D8B030D-6E8A-4147-A177-3AD203B41FA5}">
                      <a16:colId xmlns:a16="http://schemas.microsoft.com/office/drawing/2014/main" val="915020806"/>
                    </a:ext>
                  </a:extLst>
                </a:gridCol>
                <a:gridCol w="329184">
                  <a:extLst>
                    <a:ext uri="{9D8B030D-6E8A-4147-A177-3AD203B41FA5}">
                      <a16:colId xmlns:a16="http://schemas.microsoft.com/office/drawing/2014/main" val="3342039121"/>
                    </a:ext>
                  </a:extLst>
                </a:gridCol>
                <a:gridCol w="329184">
                  <a:extLst>
                    <a:ext uri="{9D8B030D-6E8A-4147-A177-3AD203B41FA5}">
                      <a16:colId xmlns:a16="http://schemas.microsoft.com/office/drawing/2014/main" val="335312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32857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804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9053686"/>
                  </a:ext>
                </a:extLst>
              </a:tr>
            </a:tbl>
          </a:graphicData>
        </a:graphic>
      </p:graphicFrame>
      <p:sp>
        <p:nvSpPr>
          <p:cNvPr id="4" name="Text Placeholder 3">
            <a:extLst>
              <a:ext uri="{FF2B5EF4-FFF2-40B4-BE49-F238E27FC236}">
                <a16:creationId xmlns:a16="http://schemas.microsoft.com/office/drawing/2014/main" id="{458ECE4D-E1C1-434E-9F57-877DE42AFCE3}"/>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156839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6AF45-6EC1-461F-839E-9E8230E53ACA}"/>
              </a:ext>
            </a:extLst>
          </p:cNvPr>
          <p:cNvSpPr>
            <a:spLocks noGrp="1"/>
          </p:cNvSpPr>
          <p:nvPr>
            <p:ph type="title"/>
          </p:nvPr>
        </p:nvSpPr>
        <p:spPr/>
        <p:txBody>
          <a:bodyPr/>
          <a:lstStyle/>
          <a:p>
            <a:r>
              <a:rPr lang="en-US"/>
              <a:t>Twitter BR-Twitter-Basic: Profil-Überblick (nach Tagen) | BR Social Media - 11 of 13</a:t>
            </a:r>
          </a:p>
        </p:txBody>
      </p:sp>
      <p:graphicFrame>
        <p:nvGraphicFramePr>
          <p:cNvPr id="5" name="Table Placeholder 4">
            <a:extLst>
              <a:ext uri="{FF2B5EF4-FFF2-40B4-BE49-F238E27FC236}">
                <a16:creationId xmlns:a16="http://schemas.microsoft.com/office/drawing/2014/main" id="{9982B473-50B5-4A4A-8578-16C5AB5BD432}"/>
              </a:ext>
            </a:extLst>
          </p:cNvPr>
          <p:cNvGraphicFramePr>
            <a:graphicFrameLocks noGrp="1"/>
          </p:cNvGraphicFramePr>
          <p:nvPr>
            <p:ph type="tbl" sz="quarter" idx="13"/>
            <p:extLst>
              <p:ext uri="{D42A27DB-BD31-4B8C-83A1-F6EECF244321}">
                <p14:modId xmlns:p14="http://schemas.microsoft.com/office/powerpoint/2010/main" val="232195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5527711"/>
                    </a:ext>
                  </a:extLst>
                </a:gridCol>
                <a:gridCol w="329184">
                  <a:extLst>
                    <a:ext uri="{9D8B030D-6E8A-4147-A177-3AD203B41FA5}">
                      <a16:colId xmlns:a16="http://schemas.microsoft.com/office/drawing/2014/main" val="3107547725"/>
                    </a:ext>
                  </a:extLst>
                </a:gridCol>
                <a:gridCol w="329184">
                  <a:extLst>
                    <a:ext uri="{9D8B030D-6E8A-4147-A177-3AD203B41FA5}">
                      <a16:colId xmlns:a16="http://schemas.microsoft.com/office/drawing/2014/main" val="687246275"/>
                    </a:ext>
                  </a:extLst>
                </a:gridCol>
                <a:gridCol w="329184">
                  <a:extLst>
                    <a:ext uri="{9D8B030D-6E8A-4147-A177-3AD203B41FA5}">
                      <a16:colId xmlns:a16="http://schemas.microsoft.com/office/drawing/2014/main" val="652219308"/>
                    </a:ext>
                  </a:extLst>
                </a:gridCol>
                <a:gridCol w="329184">
                  <a:extLst>
                    <a:ext uri="{9D8B030D-6E8A-4147-A177-3AD203B41FA5}">
                      <a16:colId xmlns:a16="http://schemas.microsoft.com/office/drawing/2014/main" val="3748528385"/>
                    </a:ext>
                  </a:extLst>
                </a:gridCol>
                <a:gridCol w="329184">
                  <a:extLst>
                    <a:ext uri="{9D8B030D-6E8A-4147-A177-3AD203B41FA5}">
                      <a16:colId xmlns:a16="http://schemas.microsoft.com/office/drawing/2014/main" val="2136933878"/>
                    </a:ext>
                  </a:extLst>
                </a:gridCol>
                <a:gridCol w="329184">
                  <a:extLst>
                    <a:ext uri="{9D8B030D-6E8A-4147-A177-3AD203B41FA5}">
                      <a16:colId xmlns:a16="http://schemas.microsoft.com/office/drawing/2014/main" val="1056790857"/>
                    </a:ext>
                  </a:extLst>
                </a:gridCol>
                <a:gridCol w="329184">
                  <a:extLst>
                    <a:ext uri="{9D8B030D-6E8A-4147-A177-3AD203B41FA5}">
                      <a16:colId xmlns:a16="http://schemas.microsoft.com/office/drawing/2014/main" val="4037929232"/>
                    </a:ext>
                  </a:extLst>
                </a:gridCol>
                <a:gridCol w="329184">
                  <a:extLst>
                    <a:ext uri="{9D8B030D-6E8A-4147-A177-3AD203B41FA5}">
                      <a16:colId xmlns:a16="http://schemas.microsoft.com/office/drawing/2014/main" val="780501301"/>
                    </a:ext>
                  </a:extLst>
                </a:gridCol>
                <a:gridCol w="329184">
                  <a:extLst>
                    <a:ext uri="{9D8B030D-6E8A-4147-A177-3AD203B41FA5}">
                      <a16:colId xmlns:a16="http://schemas.microsoft.com/office/drawing/2014/main" val="2530948539"/>
                    </a:ext>
                  </a:extLst>
                </a:gridCol>
                <a:gridCol w="329184">
                  <a:extLst>
                    <a:ext uri="{9D8B030D-6E8A-4147-A177-3AD203B41FA5}">
                      <a16:colId xmlns:a16="http://schemas.microsoft.com/office/drawing/2014/main" val="938731674"/>
                    </a:ext>
                  </a:extLst>
                </a:gridCol>
                <a:gridCol w="329184">
                  <a:extLst>
                    <a:ext uri="{9D8B030D-6E8A-4147-A177-3AD203B41FA5}">
                      <a16:colId xmlns:a16="http://schemas.microsoft.com/office/drawing/2014/main" val="970890458"/>
                    </a:ext>
                  </a:extLst>
                </a:gridCol>
                <a:gridCol w="329184">
                  <a:extLst>
                    <a:ext uri="{9D8B030D-6E8A-4147-A177-3AD203B41FA5}">
                      <a16:colId xmlns:a16="http://schemas.microsoft.com/office/drawing/2014/main" val="2901719098"/>
                    </a:ext>
                  </a:extLst>
                </a:gridCol>
                <a:gridCol w="329184">
                  <a:extLst>
                    <a:ext uri="{9D8B030D-6E8A-4147-A177-3AD203B41FA5}">
                      <a16:colId xmlns:a16="http://schemas.microsoft.com/office/drawing/2014/main" val="1335134730"/>
                    </a:ext>
                  </a:extLst>
                </a:gridCol>
                <a:gridCol w="329184">
                  <a:extLst>
                    <a:ext uri="{9D8B030D-6E8A-4147-A177-3AD203B41FA5}">
                      <a16:colId xmlns:a16="http://schemas.microsoft.com/office/drawing/2014/main" val="2145964377"/>
                    </a:ext>
                  </a:extLst>
                </a:gridCol>
                <a:gridCol w="329184">
                  <a:extLst>
                    <a:ext uri="{9D8B030D-6E8A-4147-A177-3AD203B41FA5}">
                      <a16:colId xmlns:a16="http://schemas.microsoft.com/office/drawing/2014/main" val="1547182937"/>
                    </a:ext>
                  </a:extLst>
                </a:gridCol>
                <a:gridCol w="329184">
                  <a:extLst>
                    <a:ext uri="{9D8B030D-6E8A-4147-A177-3AD203B41FA5}">
                      <a16:colId xmlns:a16="http://schemas.microsoft.com/office/drawing/2014/main" val="1437199094"/>
                    </a:ext>
                  </a:extLst>
                </a:gridCol>
                <a:gridCol w="329184">
                  <a:extLst>
                    <a:ext uri="{9D8B030D-6E8A-4147-A177-3AD203B41FA5}">
                      <a16:colId xmlns:a16="http://schemas.microsoft.com/office/drawing/2014/main" val="35429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187445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extLst>
                  <a:ext uri="{0D108BD9-81ED-4DB2-BD59-A6C34878D82A}">
                    <a16:rowId xmlns:a16="http://schemas.microsoft.com/office/drawing/2014/main" val="3496603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a:t>
                      </a:r>
                    </a:p>
                  </a:txBody>
                  <a:tcPr/>
                </a:tc>
                <a:extLst>
                  <a:ext uri="{0D108BD9-81ED-4DB2-BD59-A6C34878D82A}">
                    <a16:rowId xmlns:a16="http://schemas.microsoft.com/office/drawing/2014/main" val="463549375"/>
                  </a:ext>
                </a:extLst>
              </a:tr>
            </a:tbl>
          </a:graphicData>
        </a:graphic>
      </p:graphicFrame>
      <p:sp>
        <p:nvSpPr>
          <p:cNvPr id="4" name="Text Placeholder 3">
            <a:extLst>
              <a:ext uri="{FF2B5EF4-FFF2-40B4-BE49-F238E27FC236}">
                <a16:creationId xmlns:a16="http://schemas.microsoft.com/office/drawing/2014/main" id="{8CC1AE35-980B-4B46-8A55-7E8E0CCC5E61}"/>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398685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CAAD1-D4C3-4660-A119-2FD4E1A9D459}"/>
              </a:ext>
            </a:extLst>
          </p:cNvPr>
          <p:cNvSpPr>
            <a:spLocks noGrp="1"/>
          </p:cNvSpPr>
          <p:nvPr>
            <p:ph type="title"/>
          </p:nvPr>
        </p:nvSpPr>
        <p:spPr/>
        <p:txBody>
          <a:bodyPr/>
          <a:lstStyle/>
          <a:p>
            <a:r>
              <a:rPr lang="en-US"/>
              <a:t>Twitter BR-Twitter-Basic: Profil-Überblick (nach Tagen) | BR Social Media - 12 of 13</a:t>
            </a:r>
          </a:p>
        </p:txBody>
      </p:sp>
      <p:graphicFrame>
        <p:nvGraphicFramePr>
          <p:cNvPr id="5" name="Table Placeholder 4">
            <a:extLst>
              <a:ext uri="{FF2B5EF4-FFF2-40B4-BE49-F238E27FC236}">
                <a16:creationId xmlns:a16="http://schemas.microsoft.com/office/drawing/2014/main" id="{949C6DCC-DA86-46FE-B065-CC5FD4CB8849}"/>
              </a:ext>
            </a:extLst>
          </p:cNvPr>
          <p:cNvGraphicFramePr>
            <a:graphicFrameLocks noGrp="1"/>
          </p:cNvGraphicFramePr>
          <p:nvPr>
            <p:ph type="tbl" sz="quarter" idx="13"/>
            <p:extLst>
              <p:ext uri="{D42A27DB-BD31-4B8C-83A1-F6EECF244321}">
                <p14:modId xmlns:p14="http://schemas.microsoft.com/office/powerpoint/2010/main" val="127409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4662617"/>
                    </a:ext>
                  </a:extLst>
                </a:gridCol>
                <a:gridCol w="329184">
                  <a:extLst>
                    <a:ext uri="{9D8B030D-6E8A-4147-A177-3AD203B41FA5}">
                      <a16:colId xmlns:a16="http://schemas.microsoft.com/office/drawing/2014/main" val="2408970787"/>
                    </a:ext>
                  </a:extLst>
                </a:gridCol>
                <a:gridCol w="329184">
                  <a:extLst>
                    <a:ext uri="{9D8B030D-6E8A-4147-A177-3AD203B41FA5}">
                      <a16:colId xmlns:a16="http://schemas.microsoft.com/office/drawing/2014/main" val="3361678840"/>
                    </a:ext>
                  </a:extLst>
                </a:gridCol>
                <a:gridCol w="329184">
                  <a:extLst>
                    <a:ext uri="{9D8B030D-6E8A-4147-A177-3AD203B41FA5}">
                      <a16:colId xmlns:a16="http://schemas.microsoft.com/office/drawing/2014/main" val="2601878709"/>
                    </a:ext>
                  </a:extLst>
                </a:gridCol>
                <a:gridCol w="329184">
                  <a:extLst>
                    <a:ext uri="{9D8B030D-6E8A-4147-A177-3AD203B41FA5}">
                      <a16:colId xmlns:a16="http://schemas.microsoft.com/office/drawing/2014/main" val="141572173"/>
                    </a:ext>
                  </a:extLst>
                </a:gridCol>
                <a:gridCol w="329184">
                  <a:extLst>
                    <a:ext uri="{9D8B030D-6E8A-4147-A177-3AD203B41FA5}">
                      <a16:colId xmlns:a16="http://schemas.microsoft.com/office/drawing/2014/main" val="2225621651"/>
                    </a:ext>
                  </a:extLst>
                </a:gridCol>
                <a:gridCol w="329184">
                  <a:extLst>
                    <a:ext uri="{9D8B030D-6E8A-4147-A177-3AD203B41FA5}">
                      <a16:colId xmlns:a16="http://schemas.microsoft.com/office/drawing/2014/main" val="3475463697"/>
                    </a:ext>
                  </a:extLst>
                </a:gridCol>
                <a:gridCol w="329184">
                  <a:extLst>
                    <a:ext uri="{9D8B030D-6E8A-4147-A177-3AD203B41FA5}">
                      <a16:colId xmlns:a16="http://schemas.microsoft.com/office/drawing/2014/main" val="2689021298"/>
                    </a:ext>
                  </a:extLst>
                </a:gridCol>
                <a:gridCol w="329184">
                  <a:extLst>
                    <a:ext uri="{9D8B030D-6E8A-4147-A177-3AD203B41FA5}">
                      <a16:colId xmlns:a16="http://schemas.microsoft.com/office/drawing/2014/main" val="2189327566"/>
                    </a:ext>
                  </a:extLst>
                </a:gridCol>
                <a:gridCol w="329184">
                  <a:extLst>
                    <a:ext uri="{9D8B030D-6E8A-4147-A177-3AD203B41FA5}">
                      <a16:colId xmlns:a16="http://schemas.microsoft.com/office/drawing/2014/main" val="3949809449"/>
                    </a:ext>
                  </a:extLst>
                </a:gridCol>
                <a:gridCol w="329184">
                  <a:extLst>
                    <a:ext uri="{9D8B030D-6E8A-4147-A177-3AD203B41FA5}">
                      <a16:colId xmlns:a16="http://schemas.microsoft.com/office/drawing/2014/main" val="832533697"/>
                    </a:ext>
                  </a:extLst>
                </a:gridCol>
                <a:gridCol w="329184">
                  <a:extLst>
                    <a:ext uri="{9D8B030D-6E8A-4147-A177-3AD203B41FA5}">
                      <a16:colId xmlns:a16="http://schemas.microsoft.com/office/drawing/2014/main" val="1198523310"/>
                    </a:ext>
                  </a:extLst>
                </a:gridCol>
                <a:gridCol w="329184">
                  <a:extLst>
                    <a:ext uri="{9D8B030D-6E8A-4147-A177-3AD203B41FA5}">
                      <a16:colId xmlns:a16="http://schemas.microsoft.com/office/drawing/2014/main" val="2326177176"/>
                    </a:ext>
                  </a:extLst>
                </a:gridCol>
                <a:gridCol w="329184">
                  <a:extLst>
                    <a:ext uri="{9D8B030D-6E8A-4147-A177-3AD203B41FA5}">
                      <a16:colId xmlns:a16="http://schemas.microsoft.com/office/drawing/2014/main" val="4259252552"/>
                    </a:ext>
                  </a:extLst>
                </a:gridCol>
                <a:gridCol w="329184">
                  <a:extLst>
                    <a:ext uri="{9D8B030D-6E8A-4147-A177-3AD203B41FA5}">
                      <a16:colId xmlns:a16="http://schemas.microsoft.com/office/drawing/2014/main" val="3583266056"/>
                    </a:ext>
                  </a:extLst>
                </a:gridCol>
                <a:gridCol w="329184">
                  <a:extLst>
                    <a:ext uri="{9D8B030D-6E8A-4147-A177-3AD203B41FA5}">
                      <a16:colId xmlns:a16="http://schemas.microsoft.com/office/drawing/2014/main" val="1858746181"/>
                    </a:ext>
                  </a:extLst>
                </a:gridCol>
                <a:gridCol w="329184">
                  <a:extLst>
                    <a:ext uri="{9D8B030D-6E8A-4147-A177-3AD203B41FA5}">
                      <a16:colId xmlns:a16="http://schemas.microsoft.com/office/drawing/2014/main" val="572406904"/>
                    </a:ext>
                  </a:extLst>
                </a:gridCol>
                <a:gridCol w="329184">
                  <a:extLst>
                    <a:ext uri="{9D8B030D-6E8A-4147-A177-3AD203B41FA5}">
                      <a16:colId xmlns:a16="http://schemas.microsoft.com/office/drawing/2014/main" val="276362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254827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a:t>
                      </a:r>
                    </a:p>
                  </a:txBody>
                  <a:tcPr/>
                </a:tc>
                <a:extLst>
                  <a:ext uri="{0D108BD9-81ED-4DB2-BD59-A6C34878D82A}">
                    <a16:rowId xmlns:a16="http://schemas.microsoft.com/office/drawing/2014/main" val="94847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3512</a:t>
                      </a:r>
                    </a:p>
                  </a:txBody>
                  <a:tcPr/>
                </a:tc>
                <a:extLst>
                  <a:ext uri="{0D108BD9-81ED-4DB2-BD59-A6C34878D82A}">
                    <a16:rowId xmlns:a16="http://schemas.microsoft.com/office/drawing/2014/main" val="1754146458"/>
                  </a:ext>
                </a:extLst>
              </a:tr>
            </a:tbl>
          </a:graphicData>
        </a:graphic>
      </p:graphicFrame>
      <p:sp>
        <p:nvSpPr>
          <p:cNvPr id="4" name="Text Placeholder 3">
            <a:extLst>
              <a:ext uri="{FF2B5EF4-FFF2-40B4-BE49-F238E27FC236}">
                <a16:creationId xmlns:a16="http://schemas.microsoft.com/office/drawing/2014/main" id="{C40A9C1A-7FDC-493B-9A47-83E94F92610B}"/>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646230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BE28-55F4-43FD-BD9C-BEE7DB5C9786}"/>
              </a:ext>
            </a:extLst>
          </p:cNvPr>
          <p:cNvSpPr>
            <a:spLocks noGrp="1"/>
          </p:cNvSpPr>
          <p:nvPr>
            <p:ph type="title"/>
          </p:nvPr>
        </p:nvSpPr>
        <p:spPr/>
        <p:txBody>
          <a:bodyPr/>
          <a:lstStyle/>
          <a:p>
            <a:r>
              <a:rPr lang="en-US"/>
              <a:t>Twitter BR-Twitter-Basic: Profil-Überblick (nach Tagen) | BR Social Media - 13 of 13</a:t>
            </a:r>
          </a:p>
        </p:txBody>
      </p:sp>
      <p:graphicFrame>
        <p:nvGraphicFramePr>
          <p:cNvPr id="5" name="Table Placeholder 4">
            <a:extLst>
              <a:ext uri="{FF2B5EF4-FFF2-40B4-BE49-F238E27FC236}">
                <a16:creationId xmlns:a16="http://schemas.microsoft.com/office/drawing/2014/main" id="{0FAC52B1-7F67-4A65-AF28-B228AD420BA5}"/>
              </a:ext>
            </a:extLst>
          </p:cNvPr>
          <p:cNvGraphicFramePr>
            <a:graphicFrameLocks noGrp="1"/>
          </p:cNvGraphicFramePr>
          <p:nvPr>
            <p:ph type="tbl" sz="quarter" idx="13"/>
            <p:extLst>
              <p:ext uri="{D42A27DB-BD31-4B8C-83A1-F6EECF244321}">
                <p14:modId xmlns:p14="http://schemas.microsoft.com/office/powerpoint/2010/main" val="199736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76465788"/>
                    </a:ext>
                  </a:extLst>
                </a:gridCol>
                <a:gridCol w="329184">
                  <a:extLst>
                    <a:ext uri="{9D8B030D-6E8A-4147-A177-3AD203B41FA5}">
                      <a16:colId xmlns:a16="http://schemas.microsoft.com/office/drawing/2014/main" val="2771143877"/>
                    </a:ext>
                  </a:extLst>
                </a:gridCol>
                <a:gridCol w="329184">
                  <a:extLst>
                    <a:ext uri="{9D8B030D-6E8A-4147-A177-3AD203B41FA5}">
                      <a16:colId xmlns:a16="http://schemas.microsoft.com/office/drawing/2014/main" val="776201531"/>
                    </a:ext>
                  </a:extLst>
                </a:gridCol>
                <a:gridCol w="329184">
                  <a:extLst>
                    <a:ext uri="{9D8B030D-6E8A-4147-A177-3AD203B41FA5}">
                      <a16:colId xmlns:a16="http://schemas.microsoft.com/office/drawing/2014/main" val="3680489367"/>
                    </a:ext>
                  </a:extLst>
                </a:gridCol>
                <a:gridCol w="329184">
                  <a:extLst>
                    <a:ext uri="{9D8B030D-6E8A-4147-A177-3AD203B41FA5}">
                      <a16:colId xmlns:a16="http://schemas.microsoft.com/office/drawing/2014/main" val="3807478600"/>
                    </a:ext>
                  </a:extLst>
                </a:gridCol>
                <a:gridCol w="329184">
                  <a:extLst>
                    <a:ext uri="{9D8B030D-6E8A-4147-A177-3AD203B41FA5}">
                      <a16:colId xmlns:a16="http://schemas.microsoft.com/office/drawing/2014/main" val="2525335899"/>
                    </a:ext>
                  </a:extLst>
                </a:gridCol>
                <a:gridCol w="329184">
                  <a:extLst>
                    <a:ext uri="{9D8B030D-6E8A-4147-A177-3AD203B41FA5}">
                      <a16:colId xmlns:a16="http://schemas.microsoft.com/office/drawing/2014/main" val="1789773826"/>
                    </a:ext>
                  </a:extLst>
                </a:gridCol>
                <a:gridCol w="329184">
                  <a:extLst>
                    <a:ext uri="{9D8B030D-6E8A-4147-A177-3AD203B41FA5}">
                      <a16:colId xmlns:a16="http://schemas.microsoft.com/office/drawing/2014/main" val="1550455440"/>
                    </a:ext>
                  </a:extLst>
                </a:gridCol>
                <a:gridCol w="329184">
                  <a:extLst>
                    <a:ext uri="{9D8B030D-6E8A-4147-A177-3AD203B41FA5}">
                      <a16:colId xmlns:a16="http://schemas.microsoft.com/office/drawing/2014/main" val="857963273"/>
                    </a:ext>
                  </a:extLst>
                </a:gridCol>
                <a:gridCol w="329184">
                  <a:extLst>
                    <a:ext uri="{9D8B030D-6E8A-4147-A177-3AD203B41FA5}">
                      <a16:colId xmlns:a16="http://schemas.microsoft.com/office/drawing/2014/main" val="3953150342"/>
                    </a:ext>
                  </a:extLst>
                </a:gridCol>
                <a:gridCol w="329184">
                  <a:extLst>
                    <a:ext uri="{9D8B030D-6E8A-4147-A177-3AD203B41FA5}">
                      <a16:colId xmlns:a16="http://schemas.microsoft.com/office/drawing/2014/main" val="3154253475"/>
                    </a:ext>
                  </a:extLst>
                </a:gridCol>
                <a:gridCol w="329184">
                  <a:extLst>
                    <a:ext uri="{9D8B030D-6E8A-4147-A177-3AD203B41FA5}">
                      <a16:colId xmlns:a16="http://schemas.microsoft.com/office/drawing/2014/main" val="88996627"/>
                    </a:ext>
                  </a:extLst>
                </a:gridCol>
                <a:gridCol w="329184">
                  <a:extLst>
                    <a:ext uri="{9D8B030D-6E8A-4147-A177-3AD203B41FA5}">
                      <a16:colId xmlns:a16="http://schemas.microsoft.com/office/drawing/2014/main" val="1118310924"/>
                    </a:ext>
                  </a:extLst>
                </a:gridCol>
                <a:gridCol w="329184">
                  <a:extLst>
                    <a:ext uri="{9D8B030D-6E8A-4147-A177-3AD203B41FA5}">
                      <a16:colId xmlns:a16="http://schemas.microsoft.com/office/drawing/2014/main" val="3438874891"/>
                    </a:ext>
                  </a:extLst>
                </a:gridCol>
                <a:gridCol w="329184">
                  <a:extLst>
                    <a:ext uri="{9D8B030D-6E8A-4147-A177-3AD203B41FA5}">
                      <a16:colId xmlns:a16="http://schemas.microsoft.com/office/drawing/2014/main" val="3679411846"/>
                    </a:ext>
                  </a:extLst>
                </a:gridCol>
                <a:gridCol w="329184">
                  <a:extLst>
                    <a:ext uri="{9D8B030D-6E8A-4147-A177-3AD203B41FA5}">
                      <a16:colId xmlns:a16="http://schemas.microsoft.com/office/drawing/2014/main" val="3195391321"/>
                    </a:ext>
                  </a:extLst>
                </a:gridCol>
                <a:gridCol w="329184">
                  <a:extLst>
                    <a:ext uri="{9D8B030D-6E8A-4147-A177-3AD203B41FA5}">
                      <a16:colId xmlns:a16="http://schemas.microsoft.com/office/drawing/2014/main" val="3098348077"/>
                    </a:ext>
                  </a:extLst>
                </a:gridCol>
                <a:gridCol w="329184">
                  <a:extLst>
                    <a:ext uri="{9D8B030D-6E8A-4147-A177-3AD203B41FA5}">
                      <a16:colId xmlns:a16="http://schemas.microsoft.com/office/drawing/2014/main" val="2390350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Tweets (OT, RT,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 (on OT,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(on 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(on OT)</a:t>
                      </a:r>
                    </a:p>
                  </a:txBody>
                  <a:tcPr/>
                </a:tc>
                <a:extLst>
                  <a:ext uri="{0D108BD9-81ED-4DB2-BD59-A6C34878D82A}">
                    <a16:rowId xmlns:a16="http://schemas.microsoft.com/office/drawing/2014/main" val="4011562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extLst>
                  <a:ext uri="{0D108BD9-81ED-4DB2-BD59-A6C34878D82A}">
                    <a16:rowId xmlns:a16="http://schemas.microsoft.com/office/drawing/2014/main" val="630612794"/>
                  </a:ext>
                </a:extLst>
              </a:tr>
            </a:tbl>
          </a:graphicData>
        </a:graphic>
      </p:graphicFrame>
      <p:sp>
        <p:nvSpPr>
          <p:cNvPr id="4" name="Text Placeholder 3">
            <a:extLst>
              <a:ext uri="{FF2B5EF4-FFF2-40B4-BE49-F238E27FC236}">
                <a16:creationId xmlns:a16="http://schemas.microsoft.com/office/drawing/2014/main" id="{0CDBB089-ED7B-4E95-822E-AFFCF0198E59}"/>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511161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3C9AA-C742-4F73-9C2F-4BFB78EC2124}"/>
              </a:ext>
            </a:extLst>
          </p:cNvPr>
          <p:cNvSpPr>
            <a:spLocks noGrp="1"/>
          </p:cNvSpPr>
          <p:nvPr>
            <p:ph type="title"/>
          </p:nvPr>
        </p:nvSpPr>
        <p:spPr/>
        <p:txBody>
          <a:bodyPr/>
          <a:lstStyle/>
          <a:p>
            <a:r>
              <a:rPr lang="en-US"/>
              <a:t>Twitter BR-Twitter-Basic:  Own Tweets | BR Social Media - 1 of 9</a:t>
            </a:r>
          </a:p>
        </p:txBody>
      </p:sp>
      <p:graphicFrame>
        <p:nvGraphicFramePr>
          <p:cNvPr id="5" name="Table Placeholder 4">
            <a:extLst>
              <a:ext uri="{FF2B5EF4-FFF2-40B4-BE49-F238E27FC236}">
                <a16:creationId xmlns:a16="http://schemas.microsoft.com/office/drawing/2014/main" id="{041BBB79-CC6D-4CC6-BB15-7CDB3E4B6E40}"/>
              </a:ext>
            </a:extLst>
          </p:cNvPr>
          <p:cNvGraphicFramePr>
            <a:graphicFrameLocks noGrp="1"/>
          </p:cNvGraphicFramePr>
          <p:nvPr>
            <p:ph type="tbl" sz="quarter" idx="13"/>
            <p:extLst>
              <p:ext uri="{D42A27DB-BD31-4B8C-83A1-F6EECF244321}">
                <p14:modId xmlns:p14="http://schemas.microsoft.com/office/powerpoint/2010/main" val="22068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75817095"/>
                    </a:ext>
                  </a:extLst>
                </a:gridCol>
                <a:gridCol w="576072">
                  <a:extLst>
                    <a:ext uri="{9D8B030D-6E8A-4147-A177-3AD203B41FA5}">
                      <a16:colId xmlns:a16="http://schemas.microsoft.com/office/drawing/2014/main" val="244692090"/>
                    </a:ext>
                  </a:extLst>
                </a:gridCol>
                <a:gridCol w="576072">
                  <a:extLst>
                    <a:ext uri="{9D8B030D-6E8A-4147-A177-3AD203B41FA5}">
                      <a16:colId xmlns:a16="http://schemas.microsoft.com/office/drawing/2014/main" val="3604401100"/>
                    </a:ext>
                  </a:extLst>
                </a:gridCol>
                <a:gridCol w="576072">
                  <a:extLst>
                    <a:ext uri="{9D8B030D-6E8A-4147-A177-3AD203B41FA5}">
                      <a16:colId xmlns:a16="http://schemas.microsoft.com/office/drawing/2014/main" val="61917222"/>
                    </a:ext>
                  </a:extLst>
                </a:gridCol>
                <a:gridCol w="576072">
                  <a:extLst>
                    <a:ext uri="{9D8B030D-6E8A-4147-A177-3AD203B41FA5}">
                      <a16:colId xmlns:a16="http://schemas.microsoft.com/office/drawing/2014/main" val="1398129185"/>
                    </a:ext>
                  </a:extLst>
                </a:gridCol>
                <a:gridCol w="576072">
                  <a:extLst>
                    <a:ext uri="{9D8B030D-6E8A-4147-A177-3AD203B41FA5}">
                      <a16:colId xmlns:a16="http://schemas.microsoft.com/office/drawing/2014/main" val="4131023931"/>
                    </a:ext>
                  </a:extLst>
                </a:gridCol>
                <a:gridCol w="576072">
                  <a:extLst>
                    <a:ext uri="{9D8B030D-6E8A-4147-A177-3AD203B41FA5}">
                      <a16:colId xmlns:a16="http://schemas.microsoft.com/office/drawing/2014/main" val="2066751857"/>
                    </a:ext>
                  </a:extLst>
                </a:gridCol>
                <a:gridCol w="576072">
                  <a:extLst>
                    <a:ext uri="{9D8B030D-6E8A-4147-A177-3AD203B41FA5}">
                      <a16:colId xmlns:a16="http://schemas.microsoft.com/office/drawing/2014/main" val="710883006"/>
                    </a:ext>
                  </a:extLst>
                </a:gridCol>
                <a:gridCol w="576072">
                  <a:extLst>
                    <a:ext uri="{9D8B030D-6E8A-4147-A177-3AD203B41FA5}">
                      <a16:colId xmlns:a16="http://schemas.microsoft.com/office/drawing/2014/main" val="3423719572"/>
                    </a:ext>
                  </a:extLst>
                </a:gridCol>
                <a:gridCol w="576072">
                  <a:extLst>
                    <a:ext uri="{9D8B030D-6E8A-4147-A177-3AD203B41FA5}">
                      <a16:colId xmlns:a16="http://schemas.microsoft.com/office/drawing/2014/main" val="2986397867"/>
                    </a:ext>
                  </a:extLst>
                </a:gridCol>
                <a:gridCol w="576072">
                  <a:extLst>
                    <a:ext uri="{9D8B030D-6E8A-4147-A177-3AD203B41FA5}">
                      <a16:colId xmlns:a16="http://schemas.microsoft.com/office/drawing/2014/main" val="3132546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169437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22:34:33</a:t>
                      </a:r>
                      <a:r>
                        <a:rPr kumimoji="0" lang="de-DE" sz="1000" b="0" i="0" u="none" strike="noStrike" kern="1200" cap="none" spc="0" normalizeH="0" baseline="0" noProof="0">
                          <a:ln>
                            <a:noFill/>
                          </a:ln>
                          <a:solidFill>
                            <a:prstClr val="black"/>
                          </a:solidFill>
                          <a:effectLst/>
                          <a:uLnTx/>
                          <a:uFillTx/>
                          <a:latin typeface="+mn-lt"/>
                          <a:ea typeface="+mn-ea"/>
                          <a:cs typeface="+mn-cs"/>
                        </a:rPr>
                        <a:t>
 In 30 Jahren doppelt so viele Pflegebedürftige in Bayern https://t.co/rB62ekzm7X #Oberbayern https://t.co/rG687nJtBn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19:08:44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890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22:01:17</a:t>
                      </a:r>
                      <a:r>
                        <a:rPr kumimoji="0" lang="de-DE" sz="1000" b="0" i="0" u="none" strike="noStrike" kern="1200" cap="none" spc="0" normalizeH="0" baseline="0" noProof="0">
                          <a:ln>
                            <a:noFill/>
                          </a:ln>
                          <a:solidFill>
                            <a:prstClr val="black"/>
                          </a:solidFill>
                          <a:effectLst/>
                          <a:uLnTx/>
                          <a:uFillTx/>
                          <a:latin typeface="+mn-lt"/>
                          <a:ea typeface="+mn-ea"/>
                          <a:cs typeface="+mn-cs"/>
                        </a:rPr>
                        <a:t>
 An der Aktion "#Kino leuchtet" 📽️🔦 hat sich am Abend auch das Filmcenter #Dillingen beteiligt - dazu gab es sogar 🍿 und Musik. 
https://t.co/mjND8Qm4Oh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13:10:48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645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22:00:00</a:t>
                      </a:r>
                      <a:r>
                        <a:rPr kumimoji="0" lang="de-DE" sz="1000" b="0" i="0" u="none" strike="noStrike" kern="1200" cap="none" spc="0" normalizeH="0" baseline="0" noProof="0">
                          <a:ln>
                            <a:noFill/>
                          </a:ln>
                          <a:solidFill>
                            <a:prstClr val="black"/>
                          </a:solidFill>
                          <a:effectLst/>
                          <a:uLnTx/>
                          <a:uFillTx/>
                          <a:latin typeface="+mn-lt"/>
                          <a:ea typeface="+mn-ea"/>
                          <a:cs typeface="+mn-cs"/>
                        </a:rPr>
                        <a:t>
 ▫️ Bundesländer uneins über weiteres Impf-Vorgehen 
▫️ Bundestagsfraktionen für Öffnungs-Strategie 
▫️  #Moselle🇫🇷 gilt ab Dienstag als Virusvariantengebiet
Die Meldungen📰 des Abends und das #BayernWetter🌖 auch immer hier: 👇🏽
https://t.co/HaQPobHm9e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07:11:44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4892545"/>
                  </a:ext>
                </a:extLst>
              </a:tr>
            </a:tbl>
          </a:graphicData>
        </a:graphic>
      </p:graphicFrame>
      <p:sp>
        <p:nvSpPr>
          <p:cNvPr id="4" name="Text Placeholder 3">
            <a:extLst>
              <a:ext uri="{FF2B5EF4-FFF2-40B4-BE49-F238E27FC236}">
                <a16:creationId xmlns:a16="http://schemas.microsoft.com/office/drawing/2014/main" id="{C0F74477-D7DB-4DA5-9CD3-416A112AD84C}"/>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344605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4EC8B-CD69-4AB8-A4C9-C67288146B45}"/>
              </a:ext>
            </a:extLst>
          </p:cNvPr>
          <p:cNvSpPr>
            <a:spLocks noGrp="1"/>
          </p:cNvSpPr>
          <p:nvPr>
            <p:ph type="title"/>
          </p:nvPr>
        </p:nvSpPr>
        <p:spPr/>
        <p:txBody>
          <a:bodyPr/>
          <a:lstStyle/>
          <a:p>
            <a:r>
              <a:rPr lang="en-US"/>
              <a:t>Twitter BR-Twitter-Basic:  Own Tweets | BR Social Media - 2 of 9</a:t>
            </a:r>
          </a:p>
        </p:txBody>
      </p:sp>
      <p:graphicFrame>
        <p:nvGraphicFramePr>
          <p:cNvPr id="5" name="Table Placeholder 4">
            <a:extLst>
              <a:ext uri="{FF2B5EF4-FFF2-40B4-BE49-F238E27FC236}">
                <a16:creationId xmlns:a16="http://schemas.microsoft.com/office/drawing/2014/main" id="{722A006A-898D-4B85-AB83-EF1240F4461B}"/>
              </a:ext>
            </a:extLst>
          </p:cNvPr>
          <p:cNvGraphicFramePr>
            <a:graphicFrameLocks noGrp="1"/>
          </p:cNvGraphicFramePr>
          <p:nvPr>
            <p:ph type="tbl" sz="quarter" idx="13"/>
            <p:extLst>
              <p:ext uri="{D42A27DB-BD31-4B8C-83A1-F6EECF244321}">
                <p14:modId xmlns:p14="http://schemas.microsoft.com/office/powerpoint/2010/main" val="3610645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4241087593"/>
                    </a:ext>
                  </a:extLst>
                </a:gridCol>
                <a:gridCol w="576072">
                  <a:extLst>
                    <a:ext uri="{9D8B030D-6E8A-4147-A177-3AD203B41FA5}">
                      <a16:colId xmlns:a16="http://schemas.microsoft.com/office/drawing/2014/main" val="3809901734"/>
                    </a:ext>
                  </a:extLst>
                </a:gridCol>
                <a:gridCol w="576072">
                  <a:extLst>
                    <a:ext uri="{9D8B030D-6E8A-4147-A177-3AD203B41FA5}">
                      <a16:colId xmlns:a16="http://schemas.microsoft.com/office/drawing/2014/main" val="354245034"/>
                    </a:ext>
                  </a:extLst>
                </a:gridCol>
                <a:gridCol w="576072">
                  <a:extLst>
                    <a:ext uri="{9D8B030D-6E8A-4147-A177-3AD203B41FA5}">
                      <a16:colId xmlns:a16="http://schemas.microsoft.com/office/drawing/2014/main" val="4130883184"/>
                    </a:ext>
                  </a:extLst>
                </a:gridCol>
                <a:gridCol w="576072">
                  <a:extLst>
                    <a:ext uri="{9D8B030D-6E8A-4147-A177-3AD203B41FA5}">
                      <a16:colId xmlns:a16="http://schemas.microsoft.com/office/drawing/2014/main" val="1512807808"/>
                    </a:ext>
                  </a:extLst>
                </a:gridCol>
                <a:gridCol w="576072">
                  <a:extLst>
                    <a:ext uri="{9D8B030D-6E8A-4147-A177-3AD203B41FA5}">
                      <a16:colId xmlns:a16="http://schemas.microsoft.com/office/drawing/2014/main" val="3106028880"/>
                    </a:ext>
                  </a:extLst>
                </a:gridCol>
                <a:gridCol w="576072">
                  <a:extLst>
                    <a:ext uri="{9D8B030D-6E8A-4147-A177-3AD203B41FA5}">
                      <a16:colId xmlns:a16="http://schemas.microsoft.com/office/drawing/2014/main" val="2275518913"/>
                    </a:ext>
                  </a:extLst>
                </a:gridCol>
                <a:gridCol w="576072">
                  <a:extLst>
                    <a:ext uri="{9D8B030D-6E8A-4147-A177-3AD203B41FA5}">
                      <a16:colId xmlns:a16="http://schemas.microsoft.com/office/drawing/2014/main" val="2051151277"/>
                    </a:ext>
                  </a:extLst>
                </a:gridCol>
                <a:gridCol w="576072">
                  <a:extLst>
                    <a:ext uri="{9D8B030D-6E8A-4147-A177-3AD203B41FA5}">
                      <a16:colId xmlns:a16="http://schemas.microsoft.com/office/drawing/2014/main" val="2841008609"/>
                    </a:ext>
                  </a:extLst>
                </a:gridCol>
                <a:gridCol w="576072">
                  <a:extLst>
                    <a:ext uri="{9D8B030D-6E8A-4147-A177-3AD203B41FA5}">
                      <a16:colId xmlns:a16="http://schemas.microsoft.com/office/drawing/2014/main" val="1351180613"/>
                    </a:ext>
                  </a:extLst>
                </a:gridCol>
                <a:gridCol w="576072">
                  <a:extLst>
                    <a:ext uri="{9D8B030D-6E8A-4147-A177-3AD203B41FA5}">
                      <a16:colId xmlns:a16="http://schemas.microsoft.com/office/drawing/2014/main" val="2432506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157437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@BR24sport - 2021-02-28 21:59:20</a:t>
                      </a:r>
                      <a:r>
                        <a:rPr kumimoji="0" lang="de-DE" sz="1000" b="0" i="0" u="none" strike="noStrike" kern="1200" cap="none" spc="0" normalizeH="0" baseline="0" noProof="0">
                          <a:ln>
                            <a:noFill/>
                          </a:ln>
                          <a:solidFill>
                            <a:prstClr val="black"/>
                          </a:solidFill>
                          <a:effectLst/>
                          <a:uLnTx/>
                          <a:uFillTx/>
                          <a:latin typeface="+mn-lt"/>
                          <a:ea typeface="+mn-ea"/>
                          <a:cs typeface="+mn-cs"/>
                        </a:rPr>
                        <a:t>
 BBL: München gewinnt zuhause gegen Würzburg https://t.co/Yig2VkIzfA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655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21:54:02</a:t>
                      </a:r>
                      <a:r>
                        <a:rPr kumimoji="0" lang="de-DE" sz="1000" b="0" i="0" u="none" strike="noStrike" kern="1200" cap="none" spc="0" normalizeH="0" baseline="0" noProof="0">
                          <a:ln>
                            <a:noFill/>
                          </a:ln>
                          <a:solidFill>
                            <a:prstClr val="black"/>
                          </a:solidFill>
                          <a:effectLst/>
                          <a:uLnTx/>
                          <a:uFillTx/>
                          <a:latin typeface="+mn-lt"/>
                          <a:ea typeface="+mn-ea"/>
                          <a:cs typeface="+mn-cs"/>
                        </a:rPr>
                        <a:t>
 Corona-Virusvarianten: Mehr Fälle in München nachgewiesen https://t.co/6tsOqWjjcL #Oberbayern https://t.co/bFKqKpAy2q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327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21:45:00</a:t>
                      </a:r>
                      <a:r>
                        <a:rPr kumimoji="0" lang="de-DE" sz="1000" b="0" i="0" u="none" strike="noStrike" kern="1200" cap="none" spc="0" normalizeH="0" baseline="0" noProof="0">
                          <a:ln>
                            <a:noFill/>
                          </a:ln>
                          <a:solidFill>
                            <a:prstClr val="black"/>
                          </a:solidFill>
                          <a:effectLst/>
                          <a:uLnTx/>
                          <a:uFillTx/>
                          <a:latin typeface="+mn-lt"/>
                          <a:ea typeface="+mn-ea"/>
                          <a:cs typeface="+mn-cs"/>
                        </a:rPr>
                        <a:t>
 Heute #meistgeklickt📊 bei BR24. 
https://t.co/7EWbvPVGYi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81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21:35:34</a:t>
                      </a:r>
                      <a:r>
                        <a:rPr kumimoji="0" lang="de-DE" sz="1000" b="0" i="0" u="none" strike="noStrike" kern="1200" cap="none" spc="0" normalizeH="0" baseline="0" noProof="0">
                          <a:ln>
                            <a:noFill/>
                          </a:ln>
                          <a:solidFill>
                            <a:prstClr val="black"/>
                          </a:solidFill>
                          <a:effectLst/>
                          <a:uLnTx/>
                          <a:uFillTx/>
                          <a:latin typeface="+mn-lt"/>
                          <a:ea typeface="+mn-ea"/>
                          <a:cs typeface="+mn-cs"/>
                        </a:rPr>
                        <a:t>
 BBL: München gewinnt zuhause gegen Würzburg https://t.co/gnxAFkklht #Oberbayern https://t.co/OjX1AGUjxc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9699653"/>
                  </a:ext>
                </a:extLst>
              </a:tr>
            </a:tbl>
          </a:graphicData>
        </a:graphic>
      </p:graphicFrame>
      <p:sp>
        <p:nvSpPr>
          <p:cNvPr id="4" name="Text Placeholder 3">
            <a:extLst>
              <a:ext uri="{FF2B5EF4-FFF2-40B4-BE49-F238E27FC236}">
                <a16:creationId xmlns:a16="http://schemas.microsoft.com/office/drawing/2014/main" id="{A3616104-F306-47E8-8F3E-4B21308B67BA}"/>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3718404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15F4-AC5C-4F4E-991B-97818CA0D4CD}"/>
              </a:ext>
            </a:extLst>
          </p:cNvPr>
          <p:cNvSpPr>
            <a:spLocks noGrp="1"/>
          </p:cNvSpPr>
          <p:nvPr>
            <p:ph type="title"/>
          </p:nvPr>
        </p:nvSpPr>
        <p:spPr/>
        <p:txBody>
          <a:bodyPr/>
          <a:lstStyle/>
          <a:p>
            <a:r>
              <a:rPr lang="en-US"/>
              <a:t>Twitter BR-Twitter-Basic:  Own Tweets | BR Social Media - 3 of 9</a:t>
            </a:r>
          </a:p>
        </p:txBody>
      </p:sp>
      <p:graphicFrame>
        <p:nvGraphicFramePr>
          <p:cNvPr id="5" name="Table Placeholder 4">
            <a:extLst>
              <a:ext uri="{FF2B5EF4-FFF2-40B4-BE49-F238E27FC236}">
                <a16:creationId xmlns:a16="http://schemas.microsoft.com/office/drawing/2014/main" id="{2109E230-35FF-4B96-85AE-151EC3FE0DF0}"/>
              </a:ext>
            </a:extLst>
          </p:cNvPr>
          <p:cNvGraphicFramePr>
            <a:graphicFrameLocks noGrp="1"/>
          </p:cNvGraphicFramePr>
          <p:nvPr>
            <p:ph type="tbl" sz="quarter" idx="13"/>
            <p:extLst>
              <p:ext uri="{D42A27DB-BD31-4B8C-83A1-F6EECF244321}">
                <p14:modId xmlns:p14="http://schemas.microsoft.com/office/powerpoint/2010/main" val="339132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2251655337"/>
                    </a:ext>
                  </a:extLst>
                </a:gridCol>
                <a:gridCol w="576072">
                  <a:extLst>
                    <a:ext uri="{9D8B030D-6E8A-4147-A177-3AD203B41FA5}">
                      <a16:colId xmlns:a16="http://schemas.microsoft.com/office/drawing/2014/main" val="2723046392"/>
                    </a:ext>
                  </a:extLst>
                </a:gridCol>
                <a:gridCol w="576072">
                  <a:extLst>
                    <a:ext uri="{9D8B030D-6E8A-4147-A177-3AD203B41FA5}">
                      <a16:colId xmlns:a16="http://schemas.microsoft.com/office/drawing/2014/main" val="17472458"/>
                    </a:ext>
                  </a:extLst>
                </a:gridCol>
                <a:gridCol w="576072">
                  <a:extLst>
                    <a:ext uri="{9D8B030D-6E8A-4147-A177-3AD203B41FA5}">
                      <a16:colId xmlns:a16="http://schemas.microsoft.com/office/drawing/2014/main" val="786252214"/>
                    </a:ext>
                  </a:extLst>
                </a:gridCol>
                <a:gridCol w="576072">
                  <a:extLst>
                    <a:ext uri="{9D8B030D-6E8A-4147-A177-3AD203B41FA5}">
                      <a16:colId xmlns:a16="http://schemas.microsoft.com/office/drawing/2014/main" val="1227591901"/>
                    </a:ext>
                  </a:extLst>
                </a:gridCol>
                <a:gridCol w="576072">
                  <a:extLst>
                    <a:ext uri="{9D8B030D-6E8A-4147-A177-3AD203B41FA5}">
                      <a16:colId xmlns:a16="http://schemas.microsoft.com/office/drawing/2014/main" val="283086800"/>
                    </a:ext>
                  </a:extLst>
                </a:gridCol>
                <a:gridCol w="576072">
                  <a:extLst>
                    <a:ext uri="{9D8B030D-6E8A-4147-A177-3AD203B41FA5}">
                      <a16:colId xmlns:a16="http://schemas.microsoft.com/office/drawing/2014/main" val="2082950421"/>
                    </a:ext>
                  </a:extLst>
                </a:gridCol>
                <a:gridCol w="576072">
                  <a:extLst>
                    <a:ext uri="{9D8B030D-6E8A-4147-A177-3AD203B41FA5}">
                      <a16:colId xmlns:a16="http://schemas.microsoft.com/office/drawing/2014/main" val="639762535"/>
                    </a:ext>
                  </a:extLst>
                </a:gridCol>
                <a:gridCol w="576072">
                  <a:extLst>
                    <a:ext uri="{9D8B030D-6E8A-4147-A177-3AD203B41FA5}">
                      <a16:colId xmlns:a16="http://schemas.microsoft.com/office/drawing/2014/main" val="2074992174"/>
                    </a:ext>
                  </a:extLst>
                </a:gridCol>
                <a:gridCol w="576072">
                  <a:extLst>
                    <a:ext uri="{9D8B030D-6E8A-4147-A177-3AD203B41FA5}">
                      <a16:colId xmlns:a16="http://schemas.microsoft.com/office/drawing/2014/main" val="2830020447"/>
                    </a:ext>
                  </a:extLst>
                </a:gridCol>
                <a:gridCol w="576072">
                  <a:extLst>
                    <a:ext uri="{9D8B030D-6E8A-4147-A177-3AD203B41FA5}">
                      <a16:colId xmlns:a16="http://schemas.microsoft.com/office/drawing/2014/main" val="221977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105809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21:18:47</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hat den französischen Bezirk #Moselle zum Virusvariantengebiet erklärt. Wie das @rki_de mitteilte, gilt die Einstufung ab Dienstag. Mit ihr treten strenge Einreisebeschränkungen in Kraft - so dürfen von dort nur noch Menschen mit Wohnsitz in 🇩🇪 einreisen.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02.03.2021 01:10:09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646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21:14:45</a:t>
                      </a:r>
                      <a:r>
                        <a:rPr kumimoji="0" lang="de-DE" sz="1000" b="0" i="0" u="none" strike="noStrike" kern="1200" cap="none" spc="0" normalizeH="0" baseline="0" noProof="0">
                          <a:ln>
                            <a:noFill/>
                          </a:ln>
                          <a:solidFill>
                            <a:prstClr val="black"/>
                          </a:solidFill>
                          <a:effectLst/>
                          <a:uLnTx/>
                          <a:uFillTx/>
                          <a:latin typeface="+mn-lt"/>
                          <a:ea typeface="+mn-ea"/>
                          <a:cs typeface="+mn-cs"/>
                        </a:rPr>
                        <a:t>
 In der bayerischen Landeshauptstadt #München ist der Corona-Inzidenzwert nach längerer Zeit wieder über die Marke von 35 gestiegen. Laut LGL liegt er jetzt bei 36,6. Bei den gemeldeten Infektionsfällen scheint sich zudem der Anteil der Virus-Varianten zu erhöhen.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03.03.2021 19:12:02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669705"/>
                  </a:ext>
                </a:extLst>
              </a:tr>
            </a:tbl>
          </a:graphicData>
        </a:graphic>
      </p:graphicFrame>
      <p:sp>
        <p:nvSpPr>
          <p:cNvPr id="4" name="Text Placeholder 3">
            <a:extLst>
              <a:ext uri="{FF2B5EF4-FFF2-40B4-BE49-F238E27FC236}">
                <a16:creationId xmlns:a16="http://schemas.microsoft.com/office/drawing/2014/main" id="{3E018764-753B-407C-BF2E-809841E84494}"/>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534426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052B8-805E-4698-8F44-3D164643BF90}"/>
              </a:ext>
            </a:extLst>
          </p:cNvPr>
          <p:cNvSpPr>
            <a:spLocks noGrp="1"/>
          </p:cNvSpPr>
          <p:nvPr>
            <p:ph type="title"/>
          </p:nvPr>
        </p:nvSpPr>
        <p:spPr/>
        <p:txBody>
          <a:bodyPr/>
          <a:lstStyle/>
          <a:p>
            <a:r>
              <a:rPr lang="en-US"/>
              <a:t>Twitter BR-Twitter-Basic:  Own Tweets | BR Social Media - 4 of 9</a:t>
            </a:r>
          </a:p>
        </p:txBody>
      </p:sp>
      <p:graphicFrame>
        <p:nvGraphicFramePr>
          <p:cNvPr id="5" name="Table Placeholder 4">
            <a:extLst>
              <a:ext uri="{FF2B5EF4-FFF2-40B4-BE49-F238E27FC236}">
                <a16:creationId xmlns:a16="http://schemas.microsoft.com/office/drawing/2014/main" id="{8DED6D49-2B1B-4282-89F1-A6CE627DA6C5}"/>
              </a:ext>
            </a:extLst>
          </p:cNvPr>
          <p:cNvGraphicFramePr>
            <a:graphicFrameLocks noGrp="1"/>
          </p:cNvGraphicFramePr>
          <p:nvPr>
            <p:ph type="tbl" sz="quarter" idx="13"/>
            <p:extLst>
              <p:ext uri="{D42A27DB-BD31-4B8C-83A1-F6EECF244321}">
                <p14:modId xmlns:p14="http://schemas.microsoft.com/office/powerpoint/2010/main" val="1092653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3144620597"/>
                    </a:ext>
                  </a:extLst>
                </a:gridCol>
                <a:gridCol w="576072">
                  <a:extLst>
                    <a:ext uri="{9D8B030D-6E8A-4147-A177-3AD203B41FA5}">
                      <a16:colId xmlns:a16="http://schemas.microsoft.com/office/drawing/2014/main" val="2719412524"/>
                    </a:ext>
                  </a:extLst>
                </a:gridCol>
                <a:gridCol w="576072">
                  <a:extLst>
                    <a:ext uri="{9D8B030D-6E8A-4147-A177-3AD203B41FA5}">
                      <a16:colId xmlns:a16="http://schemas.microsoft.com/office/drawing/2014/main" val="2721731566"/>
                    </a:ext>
                  </a:extLst>
                </a:gridCol>
                <a:gridCol w="576072">
                  <a:extLst>
                    <a:ext uri="{9D8B030D-6E8A-4147-A177-3AD203B41FA5}">
                      <a16:colId xmlns:a16="http://schemas.microsoft.com/office/drawing/2014/main" val="2377267555"/>
                    </a:ext>
                  </a:extLst>
                </a:gridCol>
                <a:gridCol w="576072">
                  <a:extLst>
                    <a:ext uri="{9D8B030D-6E8A-4147-A177-3AD203B41FA5}">
                      <a16:colId xmlns:a16="http://schemas.microsoft.com/office/drawing/2014/main" val="4161775090"/>
                    </a:ext>
                  </a:extLst>
                </a:gridCol>
                <a:gridCol w="576072">
                  <a:extLst>
                    <a:ext uri="{9D8B030D-6E8A-4147-A177-3AD203B41FA5}">
                      <a16:colId xmlns:a16="http://schemas.microsoft.com/office/drawing/2014/main" val="4118504645"/>
                    </a:ext>
                  </a:extLst>
                </a:gridCol>
                <a:gridCol w="576072">
                  <a:extLst>
                    <a:ext uri="{9D8B030D-6E8A-4147-A177-3AD203B41FA5}">
                      <a16:colId xmlns:a16="http://schemas.microsoft.com/office/drawing/2014/main" val="4294257250"/>
                    </a:ext>
                  </a:extLst>
                </a:gridCol>
                <a:gridCol w="576072">
                  <a:extLst>
                    <a:ext uri="{9D8B030D-6E8A-4147-A177-3AD203B41FA5}">
                      <a16:colId xmlns:a16="http://schemas.microsoft.com/office/drawing/2014/main" val="1066457912"/>
                    </a:ext>
                  </a:extLst>
                </a:gridCol>
                <a:gridCol w="576072">
                  <a:extLst>
                    <a:ext uri="{9D8B030D-6E8A-4147-A177-3AD203B41FA5}">
                      <a16:colId xmlns:a16="http://schemas.microsoft.com/office/drawing/2014/main" val="3638120834"/>
                    </a:ext>
                  </a:extLst>
                </a:gridCol>
                <a:gridCol w="576072">
                  <a:extLst>
                    <a:ext uri="{9D8B030D-6E8A-4147-A177-3AD203B41FA5}">
                      <a16:colId xmlns:a16="http://schemas.microsoft.com/office/drawing/2014/main" val="4180084644"/>
                    </a:ext>
                  </a:extLst>
                </a:gridCol>
                <a:gridCol w="576072">
                  <a:extLst>
                    <a:ext uri="{9D8B030D-6E8A-4147-A177-3AD203B41FA5}">
                      <a16:colId xmlns:a16="http://schemas.microsoft.com/office/drawing/2014/main" val="108989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385042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20:50:42</a:t>
                      </a:r>
                      <a:r>
                        <a:rPr kumimoji="0" lang="de-DE" sz="1000" b="0" i="0" u="none" strike="noStrike" kern="1200" cap="none" spc="0" normalizeH="0" baseline="0" noProof="0">
                          <a:ln>
                            <a:noFill/>
                          </a:ln>
                          <a:solidFill>
                            <a:prstClr val="black"/>
                          </a:solidFill>
                          <a:effectLst/>
                          <a:uLnTx/>
                          <a:uFillTx/>
                          <a:latin typeface="+mn-lt"/>
                          <a:ea typeface="+mn-ea"/>
                          <a:cs typeface="+mn-cs"/>
                        </a:rPr>
                        <a:t>
 Wenn sich ein Schulkind mit #Corona infiziert hat, musste bisher die ganze Schulklasse oder Lerngruppe in #Quarantäne. Diese Regelung gilt nun nicht mehr, wie ein Sprecher des Gesundheitsamtes auf BR-Anfrage mitteilte. 
https://t.co/vCgzoZhtTR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05.03.2021 01:10:40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768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20:45:33</a:t>
                      </a:r>
                      <a:r>
                        <a:rPr kumimoji="0" lang="de-DE" sz="1000" b="0" i="0" u="none" strike="noStrike" kern="1200" cap="none" spc="0" normalizeH="0" baseline="0" noProof="0">
                          <a:ln>
                            <a:noFill/>
                          </a:ln>
                          <a:solidFill>
                            <a:prstClr val="black"/>
                          </a:solidFill>
                          <a:effectLst/>
                          <a:uLnTx/>
                          <a:uFillTx/>
                          <a:latin typeface="+mn-lt"/>
                          <a:ea typeface="+mn-ea"/>
                          <a:cs typeface="+mn-cs"/>
                        </a:rPr>
                        <a:t>
 In Italien 🇮🇹  gelten ab morgen wieder verschärfte Corona-Regeln. Vielerorts herrscht dann wieder ein #Lockdown. #Sardinien hingegen fällt als erste Region in die Weiße Zone und kann auf weitere Lockerungen hoffen.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13:10:48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5203335"/>
                  </a:ext>
                </a:extLst>
              </a:tr>
            </a:tbl>
          </a:graphicData>
        </a:graphic>
      </p:graphicFrame>
      <p:sp>
        <p:nvSpPr>
          <p:cNvPr id="4" name="Text Placeholder 3">
            <a:extLst>
              <a:ext uri="{FF2B5EF4-FFF2-40B4-BE49-F238E27FC236}">
                <a16:creationId xmlns:a16="http://schemas.microsoft.com/office/drawing/2014/main" id="{5A901416-EFD2-4761-A5AD-E3EC857592FB}"/>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199567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9254-9E00-4E7E-AD15-783577BBB9EF}"/>
              </a:ext>
            </a:extLst>
          </p:cNvPr>
          <p:cNvSpPr>
            <a:spLocks noGrp="1"/>
          </p:cNvSpPr>
          <p:nvPr>
            <p:ph type="title"/>
          </p:nvPr>
        </p:nvSpPr>
        <p:spPr/>
        <p:txBody>
          <a:bodyPr/>
          <a:lstStyle/>
          <a:p>
            <a:r>
              <a:rPr lang="en-US"/>
              <a:t>Twitter BR-Twitter-Basic:  Own Tweets | BR Social Media - 5 of 9</a:t>
            </a:r>
          </a:p>
        </p:txBody>
      </p:sp>
      <p:graphicFrame>
        <p:nvGraphicFramePr>
          <p:cNvPr id="5" name="Table Placeholder 4">
            <a:extLst>
              <a:ext uri="{FF2B5EF4-FFF2-40B4-BE49-F238E27FC236}">
                <a16:creationId xmlns:a16="http://schemas.microsoft.com/office/drawing/2014/main" id="{C5027750-7FE6-4355-AFD2-56AEFCF5896A}"/>
              </a:ext>
            </a:extLst>
          </p:cNvPr>
          <p:cNvGraphicFramePr>
            <a:graphicFrameLocks noGrp="1"/>
          </p:cNvGraphicFramePr>
          <p:nvPr>
            <p:ph type="tbl" sz="quarter" idx="13"/>
            <p:extLst>
              <p:ext uri="{D42A27DB-BD31-4B8C-83A1-F6EECF244321}">
                <p14:modId xmlns:p14="http://schemas.microsoft.com/office/powerpoint/2010/main" val="650801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883023664"/>
                    </a:ext>
                  </a:extLst>
                </a:gridCol>
                <a:gridCol w="576072">
                  <a:extLst>
                    <a:ext uri="{9D8B030D-6E8A-4147-A177-3AD203B41FA5}">
                      <a16:colId xmlns:a16="http://schemas.microsoft.com/office/drawing/2014/main" val="3891080837"/>
                    </a:ext>
                  </a:extLst>
                </a:gridCol>
                <a:gridCol w="576072">
                  <a:extLst>
                    <a:ext uri="{9D8B030D-6E8A-4147-A177-3AD203B41FA5}">
                      <a16:colId xmlns:a16="http://schemas.microsoft.com/office/drawing/2014/main" val="2856516433"/>
                    </a:ext>
                  </a:extLst>
                </a:gridCol>
                <a:gridCol w="576072">
                  <a:extLst>
                    <a:ext uri="{9D8B030D-6E8A-4147-A177-3AD203B41FA5}">
                      <a16:colId xmlns:a16="http://schemas.microsoft.com/office/drawing/2014/main" val="1492411869"/>
                    </a:ext>
                  </a:extLst>
                </a:gridCol>
                <a:gridCol w="576072">
                  <a:extLst>
                    <a:ext uri="{9D8B030D-6E8A-4147-A177-3AD203B41FA5}">
                      <a16:colId xmlns:a16="http://schemas.microsoft.com/office/drawing/2014/main" val="3445899747"/>
                    </a:ext>
                  </a:extLst>
                </a:gridCol>
                <a:gridCol w="576072">
                  <a:extLst>
                    <a:ext uri="{9D8B030D-6E8A-4147-A177-3AD203B41FA5}">
                      <a16:colId xmlns:a16="http://schemas.microsoft.com/office/drawing/2014/main" val="1113041220"/>
                    </a:ext>
                  </a:extLst>
                </a:gridCol>
                <a:gridCol w="576072">
                  <a:extLst>
                    <a:ext uri="{9D8B030D-6E8A-4147-A177-3AD203B41FA5}">
                      <a16:colId xmlns:a16="http://schemas.microsoft.com/office/drawing/2014/main" val="207458286"/>
                    </a:ext>
                  </a:extLst>
                </a:gridCol>
                <a:gridCol w="576072">
                  <a:extLst>
                    <a:ext uri="{9D8B030D-6E8A-4147-A177-3AD203B41FA5}">
                      <a16:colId xmlns:a16="http://schemas.microsoft.com/office/drawing/2014/main" val="1568475668"/>
                    </a:ext>
                  </a:extLst>
                </a:gridCol>
                <a:gridCol w="576072">
                  <a:extLst>
                    <a:ext uri="{9D8B030D-6E8A-4147-A177-3AD203B41FA5}">
                      <a16:colId xmlns:a16="http://schemas.microsoft.com/office/drawing/2014/main" val="209604873"/>
                    </a:ext>
                  </a:extLst>
                </a:gridCol>
                <a:gridCol w="576072">
                  <a:extLst>
                    <a:ext uri="{9D8B030D-6E8A-4147-A177-3AD203B41FA5}">
                      <a16:colId xmlns:a16="http://schemas.microsoft.com/office/drawing/2014/main" val="3425879308"/>
                    </a:ext>
                  </a:extLst>
                </a:gridCol>
                <a:gridCol w="576072">
                  <a:extLst>
                    <a:ext uri="{9D8B030D-6E8A-4147-A177-3AD203B41FA5}">
                      <a16:colId xmlns:a16="http://schemas.microsoft.com/office/drawing/2014/main" val="3728149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183612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20:06:06</a:t>
                      </a:r>
                      <a:r>
                        <a:rPr kumimoji="0" lang="de-DE" sz="1000" b="0" i="0" u="none" strike="noStrike" kern="1200" cap="none" spc="0" normalizeH="0" baseline="0" noProof="0">
                          <a:ln>
                            <a:noFill/>
                          </a:ln>
                          <a:solidFill>
                            <a:prstClr val="black"/>
                          </a:solidFill>
                          <a:effectLst/>
                          <a:uLnTx/>
                          <a:uFillTx/>
                          <a:latin typeface="+mn-lt"/>
                          <a:ea typeface="+mn-ea"/>
                          <a:cs typeface="+mn-cs"/>
                        </a:rPr>
                        <a:t>
 Kurz vor ihrer prestigeträchtigen Gala geraten die 87 Auslandsjournalisten, die die "Golden Globes" vergeben, unter massiven Druck: Sie ignorierten ganze Kulturen und hätten kein einziges schwarzes Mitglied. Der Verband gelobt Besserung. #BR24Kultur 
https://t.co/FDW1WilyoW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016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@BR24 - 2021-02-28 19:25:44</a:t>
                      </a:r>
                      <a:r>
                        <a:rPr kumimoji="0" lang="en-US" sz="1000" b="0" i="0" u="none" strike="noStrike" kern="1200" cap="none" spc="0" normalizeH="0" baseline="0" noProof="0">
                          <a:ln>
                            <a:noFill/>
                          </a:ln>
                          <a:solidFill>
                            <a:prstClr val="black"/>
                          </a:solidFill>
                          <a:effectLst/>
                          <a:uLnTx/>
                          <a:uFillTx/>
                          <a:latin typeface="+mn-lt"/>
                          <a:ea typeface="+mn-ea"/>
                          <a:cs typeface="+mn-cs"/>
                        </a:rPr>
                        <a:t>
 Katharina #Althaus und Karl #Geiger aus #Oberstdorf, Anna Rupprecht aus Schwäbisch Gmünd und der Siegsdorfer Markus #Eisenbichler haben den Mixed-Team-Wettbewerb im Skispringen gewonnen. ⛷️🏽🏂🏽 💪🏽
https://t.co/vxJ5SqJ98t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13:10:48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2554177"/>
                  </a:ext>
                </a:extLst>
              </a:tr>
            </a:tbl>
          </a:graphicData>
        </a:graphic>
      </p:graphicFrame>
      <p:sp>
        <p:nvSpPr>
          <p:cNvPr id="4" name="Text Placeholder 3">
            <a:extLst>
              <a:ext uri="{FF2B5EF4-FFF2-40B4-BE49-F238E27FC236}">
                <a16:creationId xmlns:a16="http://schemas.microsoft.com/office/drawing/2014/main" id="{89BF63D3-265F-4E60-AA11-B9CB855FDB27}"/>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80914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7DBA0-A611-492D-9733-6878320DA376}"/>
              </a:ext>
            </a:extLst>
          </p:cNvPr>
          <p:cNvSpPr>
            <a:spLocks noGrp="1"/>
          </p:cNvSpPr>
          <p:nvPr>
            <p:ph type="title"/>
          </p:nvPr>
        </p:nvSpPr>
        <p:spPr/>
        <p:txBody>
          <a:bodyPr/>
          <a:lstStyle/>
          <a:p>
            <a:r>
              <a:rPr lang="en-US"/>
              <a:t>Twitter BR-Twitter-Basic:  Own Tweets | BR Social Media - 6 of 9</a:t>
            </a:r>
          </a:p>
        </p:txBody>
      </p:sp>
      <p:graphicFrame>
        <p:nvGraphicFramePr>
          <p:cNvPr id="5" name="Table Placeholder 4">
            <a:extLst>
              <a:ext uri="{FF2B5EF4-FFF2-40B4-BE49-F238E27FC236}">
                <a16:creationId xmlns:a16="http://schemas.microsoft.com/office/drawing/2014/main" id="{BF94C4BF-3D2D-4C1C-8FD2-10022F1987D4}"/>
              </a:ext>
            </a:extLst>
          </p:cNvPr>
          <p:cNvGraphicFramePr>
            <a:graphicFrameLocks noGrp="1"/>
          </p:cNvGraphicFramePr>
          <p:nvPr>
            <p:ph type="tbl" sz="quarter" idx="13"/>
            <p:extLst>
              <p:ext uri="{D42A27DB-BD31-4B8C-83A1-F6EECF244321}">
                <p14:modId xmlns:p14="http://schemas.microsoft.com/office/powerpoint/2010/main" val="254638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2146522186"/>
                    </a:ext>
                  </a:extLst>
                </a:gridCol>
                <a:gridCol w="576072">
                  <a:extLst>
                    <a:ext uri="{9D8B030D-6E8A-4147-A177-3AD203B41FA5}">
                      <a16:colId xmlns:a16="http://schemas.microsoft.com/office/drawing/2014/main" val="310824166"/>
                    </a:ext>
                  </a:extLst>
                </a:gridCol>
                <a:gridCol w="576072">
                  <a:extLst>
                    <a:ext uri="{9D8B030D-6E8A-4147-A177-3AD203B41FA5}">
                      <a16:colId xmlns:a16="http://schemas.microsoft.com/office/drawing/2014/main" val="1009255214"/>
                    </a:ext>
                  </a:extLst>
                </a:gridCol>
                <a:gridCol w="576072">
                  <a:extLst>
                    <a:ext uri="{9D8B030D-6E8A-4147-A177-3AD203B41FA5}">
                      <a16:colId xmlns:a16="http://schemas.microsoft.com/office/drawing/2014/main" val="2055662882"/>
                    </a:ext>
                  </a:extLst>
                </a:gridCol>
                <a:gridCol w="576072">
                  <a:extLst>
                    <a:ext uri="{9D8B030D-6E8A-4147-A177-3AD203B41FA5}">
                      <a16:colId xmlns:a16="http://schemas.microsoft.com/office/drawing/2014/main" val="3391044852"/>
                    </a:ext>
                  </a:extLst>
                </a:gridCol>
                <a:gridCol w="576072">
                  <a:extLst>
                    <a:ext uri="{9D8B030D-6E8A-4147-A177-3AD203B41FA5}">
                      <a16:colId xmlns:a16="http://schemas.microsoft.com/office/drawing/2014/main" val="1886666333"/>
                    </a:ext>
                  </a:extLst>
                </a:gridCol>
                <a:gridCol w="576072">
                  <a:extLst>
                    <a:ext uri="{9D8B030D-6E8A-4147-A177-3AD203B41FA5}">
                      <a16:colId xmlns:a16="http://schemas.microsoft.com/office/drawing/2014/main" val="4053860563"/>
                    </a:ext>
                  </a:extLst>
                </a:gridCol>
                <a:gridCol w="576072">
                  <a:extLst>
                    <a:ext uri="{9D8B030D-6E8A-4147-A177-3AD203B41FA5}">
                      <a16:colId xmlns:a16="http://schemas.microsoft.com/office/drawing/2014/main" val="115406675"/>
                    </a:ext>
                  </a:extLst>
                </a:gridCol>
                <a:gridCol w="576072">
                  <a:extLst>
                    <a:ext uri="{9D8B030D-6E8A-4147-A177-3AD203B41FA5}">
                      <a16:colId xmlns:a16="http://schemas.microsoft.com/office/drawing/2014/main" val="1434722858"/>
                    </a:ext>
                  </a:extLst>
                </a:gridCol>
                <a:gridCol w="576072">
                  <a:extLst>
                    <a:ext uri="{9D8B030D-6E8A-4147-A177-3AD203B41FA5}">
                      <a16:colId xmlns:a16="http://schemas.microsoft.com/office/drawing/2014/main" val="3253216847"/>
                    </a:ext>
                  </a:extLst>
                </a:gridCol>
                <a:gridCol w="576072">
                  <a:extLst>
                    <a:ext uri="{9D8B030D-6E8A-4147-A177-3AD203B41FA5}">
                      <a16:colId xmlns:a16="http://schemas.microsoft.com/office/drawing/2014/main" val="3475977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187868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19:04:16</a:t>
                      </a:r>
                      <a:r>
                        <a:rPr kumimoji="0" lang="de-DE" sz="1000" b="0" i="0" u="none" strike="noStrike" kern="1200" cap="none" spc="0" normalizeH="0" baseline="0" noProof="0">
                          <a:ln>
                            <a:noFill/>
                          </a:ln>
                          <a:solidFill>
                            <a:prstClr val="black"/>
                          </a:solidFill>
                          <a:effectLst/>
                          <a:uLnTx/>
                          <a:uFillTx/>
                          <a:latin typeface="+mn-lt"/>
                          <a:ea typeface="+mn-ea"/>
                          <a:cs typeface="+mn-cs"/>
                        </a:rPr>
                        <a:t>
 Am Montag dürfen Friseure wieder öffnen. Und eine Fahrt nach Tschechien scheitert in diesen Zeiten auch nicht an der unpassenden Haarlänge, wie es einem noch 1973 an der tschechoslowakischen Grenze passieren konnte. Eine #BR24 Zeitreise zum Schmunzeln. https://t.co/4FLV1NSGB0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06.03.2021 19:10:10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977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19:01:04</a:t>
                      </a:r>
                      <a:r>
                        <a:rPr kumimoji="0" lang="de-DE" sz="1000" b="0" i="0" u="none" strike="noStrike" kern="1200" cap="none" spc="0" normalizeH="0" baseline="0" noProof="0">
                          <a:ln>
                            <a:noFill/>
                          </a:ln>
                          <a:solidFill>
                            <a:prstClr val="black"/>
                          </a:solidFill>
                          <a:effectLst/>
                          <a:uLnTx/>
                          <a:uFillTx/>
                          <a:latin typeface="+mn-lt"/>
                          <a:ea typeface="+mn-ea"/>
                          <a:cs typeface="+mn-cs"/>
                        </a:rPr>
                        <a:t>
 Warum wurden so viele Menschen mit #Behinderung bei den Impf-Priorisierungen vergessen? Wie verbreitet ist in unserer Gesellschaft die Denke „Ein Behinderter lebt ja im Heim“? @DPossoch klärt gemeinsam mit @raulde. #Inklusion https://t.co/iUAeK2Ct99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04.03.2021 19:11:33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8537181"/>
                  </a:ext>
                </a:extLst>
              </a:tr>
            </a:tbl>
          </a:graphicData>
        </a:graphic>
      </p:graphicFrame>
      <p:sp>
        <p:nvSpPr>
          <p:cNvPr id="4" name="Text Placeholder 3">
            <a:extLst>
              <a:ext uri="{FF2B5EF4-FFF2-40B4-BE49-F238E27FC236}">
                <a16:creationId xmlns:a16="http://schemas.microsoft.com/office/drawing/2014/main" id="{62877EC8-C3BA-420F-A7CE-102CD3F29F73}"/>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74818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3AF20-1543-4375-B7C3-7B7BEE7B77E4}"/>
              </a:ext>
            </a:extLst>
          </p:cNvPr>
          <p:cNvSpPr>
            <a:spLocks noGrp="1"/>
          </p:cNvSpPr>
          <p:nvPr>
            <p:ph type="title"/>
          </p:nvPr>
        </p:nvSpPr>
        <p:spPr/>
        <p:txBody>
          <a:bodyPr/>
          <a:lstStyle/>
          <a:p>
            <a:r>
              <a:rPr lang="en-US"/>
              <a:t>Twitter BR-Twitter-Basic:  Own Tweets | BR Social Media - 7 of 9</a:t>
            </a:r>
          </a:p>
        </p:txBody>
      </p:sp>
      <p:graphicFrame>
        <p:nvGraphicFramePr>
          <p:cNvPr id="5" name="Table Placeholder 4">
            <a:extLst>
              <a:ext uri="{FF2B5EF4-FFF2-40B4-BE49-F238E27FC236}">
                <a16:creationId xmlns:a16="http://schemas.microsoft.com/office/drawing/2014/main" id="{B76ADAAB-9DD6-400A-9E67-64716897807B}"/>
              </a:ext>
            </a:extLst>
          </p:cNvPr>
          <p:cNvGraphicFramePr>
            <a:graphicFrameLocks noGrp="1"/>
          </p:cNvGraphicFramePr>
          <p:nvPr>
            <p:ph type="tbl" sz="quarter" idx="13"/>
            <p:extLst>
              <p:ext uri="{D42A27DB-BD31-4B8C-83A1-F6EECF244321}">
                <p14:modId xmlns:p14="http://schemas.microsoft.com/office/powerpoint/2010/main" val="1341779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3778143832"/>
                    </a:ext>
                  </a:extLst>
                </a:gridCol>
                <a:gridCol w="576072">
                  <a:extLst>
                    <a:ext uri="{9D8B030D-6E8A-4147-A177-3AD203B41FA5}">
                      <a16:colId xmlns:a16="http://schemas.microsoft.com/office/drawing/2014/main" val="1896047139"/>
                    </a:ext>
                  </a:extLst>
                </a:gridCol>
                <a:gridCol w="576072">
                  <a:extLst>
                    <a:ext uri="{9D8B030D-6E8A-4147-A177-3AD203B41FA5}">
                      <a16:colId xmlns:a16="http://schemas.microsoft.com/office/drawing/2014/main" val="4061532887"/>
                    </a:ext>
                  </a:extLst>
                </a:gridCol>
                <a:gridCol w="576072">
                  <a:extLst>
                    <a:ext uri="{9D8B030D-6E8A-4147-A177-3AD203B41FA5}">
                      <a16:colId xmlns:a16="http://schemas.microsoft.com/office/drawing/2014/main" val="1571287421"/>
                    </a:ext>
                  </a:extLst>
                </a:gridCol>
                <a:gridCol w="576072">
                  <a:extLst>
                    <a:ext uri="{9D8B030D-6E8A-4147-A177-3AD203B41FA5}">
                      <a16:colId xmlns:a16="http://schemas.microsoft.com/office/drawing/2014/main" val="2328117285"/>
                    </a:ext>
                  </a:extLst>
                </a:gridCol>
                <a:gridCol w="576072">
                  <a:extLst>
                    <a:ext uri="{9D8B030D-6E8A-4147-A177-3AD203B41FA5}">
                      <a16:colId xmlns:a16="http://schemas.microsoft.com/office/drawing/2014/main" val="1602369809"/>
                    </a:ext>
                  </a:extLst>
                </a:gridCol>
                <a:gridCol w="576072">
                  <a:extLst>
                    <a:ext uri="{9D8B030D-6E8A-4147-A177-3AD203B41FA5}">
                      <a16:colId xmlns:a16="http://schemas.microsoft.com/office/drawing/2014/main" val="3561349916"/>
                    </a:ext>
                  </a:extLst>
                </a:gridCol>
                <a:gridCol w="576072">
                  <a:extLst>
                    <a:ext uri="{9D8B030D-6E8A-4147-A177-3AD203B41FA5}">
                      <a16:colId xmlns:a16="http://schemas.microsoft.com/office/drawing/2014/main" val="888701644"/>
                    </a:ext>
                  </a:extLst>
                </a:gridCol>
                <a:gridCol w="576072">
                  <a:extLst>
                    <a:ext uri="{9D8B030D-6E8A-4147-A177-3AD203B41FA5}">
                      <a16:colId xmlns:a16="http://schemas.microsoft.com/office/drawing/2014/main" val="676380184"/>
                    </a:ext>
                  </a:extLst>
                </a:gridCol>
                <a:gridCol w="576072">
                  <a:extLst>
                    <a:ext uri="{9D8B030D-6E8A-4147-A177-3AD203B41FA5}">
                      <a16:colId xmlns:a16="http://schemas.microsoft.com/office/drawing/2014/main" val="568173026"/>
                    </a:ext>
                  </a:extLst>
                </a:gridCol>
                <a:gridCol w="576072">
                  <a:extLst>
                    <a:ext uri="{9D8B030D-6E8A-4147-A177-3AD203B41FA5}">
                      <a16:colId xmlns:a16="http://schemas.microsoft.com/office/drawing/2014/main" val="3875145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242459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19:00:11</a:t>
                      </a:r>
                      <a:r>
                        <a:rPr kumimoji="0" lang="de-DE" sz="1000" b="0" i="0" u="none" strike="noStrike" kern="1200" cap="none" spc="0" normalizeH="0" baseline="0" noProof="0">
                          <a:ln>
                            <a:noFill/>
                          </a:ln>
                          <a:solidFill>
                            <a:prstClr val="black"/>
                          </a:solidFill>
                          <a:effectLst/>
                          <a:uLnTx/>
                          <a:uFillTx/>
                          <a:latin typeface="+mn-lt"/>
                          <a:ea typeface="+mn-ea"/>
                          <a:cs typeface="+mn-cs"/>
                        </a:rPr>
                        <a:t>
 Die Polizei hat in #Wiesenbach (Lkr. #Günzburg) einen 27-Jährigen angeschossen, weil er Passanten mit einem Messer bedrohte und sich auch durch Warnungen nicht stoppen ließ. #Schwaben 
https://t.co/Ah3UJseiz1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03.03.2021 07:10:41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303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@BR24sport - 2021-02-28 18:59:11</a:t>
                      </a:r>
                      <a:r>
                        <a:rPr kumimoji="0" lang="en-US" sz="1000" b="0" i="0" u="none" strike="noStrike" kern="1200" cap="none" spc="0" normalizeH="0" baseline="0" noProof="0">
                          <a:ln>
                            <a:noFill/>
                          </a:ln>
                          <a:solidFill>
                            <a:prstClr val="black"/>
                          </a:solidFill>
                          <a:effectLst/>
                          <a:uLnTx/>
                          <a:uFillTx/>
                          <a:latin typeface="+mn-lt"/>
                          <a:ea typeface="+mn-ea"/>
                          <a:cs typeface="+mn-cs"/>
                        </a:rPr>
                        <a:t>
 Nordische Ski-WM: DSV-Quartett gewinnt das Mixed-Skispringen https://t.co/XCaU0U0C1u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976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18:56:32</a:t>
                      </a:r>
                      <a:r>
                        <a:rPr kumimoji="0" lang="de-DE" sz="1000" b="0" i="0" u="none" strike="noStrike" kern="1200" cap="none" spc="0" normalizeH="0" baseline="0" noProof="0">
                          <a:ln>
                            <a:noFill/>
                          </a:ln>
                          <a:solidFill>
                            <a:prstClr val="black"/>
                          </a:solidFill>
                          <a:effectLst/>
                          <a:uLnTx/>
                          <a:uFillTx/>
                          <a:latin typeface="+mn-lt"/>
                          <a:ea typeface="+mn-ea"/>
                          <a:cs typeface="+mn-cs"/>
                        </a:rPr>
                        <a:t>
 Nordische Ski-WM: DSV-Quartett gewinnt das Mixed-Skispringen https://t.co/6cAV5pDfGh #Oberbayern https://t.co/H5uk15oCt7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0418982"/>
                  </a:ext>
                </a:extLst>
              </a:tr>
            </a:tbl>
          </a:graphicData>
        </a:graphic>
      </p:graphicFrame>
      <p:sp>
        <p:nvSpPr>
          <p:cNvPr id="4" name="Text Placeholder 3">
            <a:extLst>
              <a:ext uri="{FF2B5EF4-FFF2-40B4-BE49-F238E27FC236}">
                <a16:creationId xmlns:a16="http://schemas.microsoft.com/office/drawing/2014/main" id="{8952F445-6077-412C-96CB-8CFF909238E8}"/>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3776612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7B22C-4C06-447D-BCB7-4E3ED32D49E1}"/>
              </a:ext>
            </a:extLst>
          </p:cNvPr>
          <p:cNvSpPr>
            <a:spLocks noGrp="1"/>
          </p:cNvSpPr>
          <p:nvPr>
            <p:ph type="title"/>
          </p:nvPr>
        </p:nvSpPr>
        <p:spPr/>
        <p:txBody>
          <a:bodyPr/>
          <a:lstStyle/>
          <a:p>
            <a:r>
              <a:rPr lang="en-US"/>
              <a:t>Twitter BR-Twitter-Basic:  Own Tweets | BR Social Media - 8 of 9</a:t>
            </a:r>
          </a:p>
        </p:txBody>
      </p:sp>
      <p:graphicFrame>
        <p:nvGraphicFramePr>
          <p:cNvPr id="5" name="Table Placeholder 4">
            <a:extLst>
              <a:ext uri="{FF2B5EF4-FFF2-40B4-BE49-F238E27FC236}">
                <a16:creationId xmlns:a16="http://schemas.microsoft.com/office/drawing/2014/main" id="{B4C57251-02E3-4F26-A7B3-EF7C03218F56}"/>
              </a:ext>
            </a:extLst>
          </p:cNvPr>
          <p:cNvGraphicFramePr>
            <a:graphicFrameLocks noGrp="1"/>
          </p:cNvGraphicFramePr>
          <p:nvPr>
            <p:ph type="tbl" sz="quarter" idx="13"/>
            <p:extLst>
              <p:ext uri="{D42A27DB-BD31-4B8C-83A1-F6EECF244321}">
                <p14:modId xmlns:p14="http://schemas.microsoft.com/office/powerpoint/2010/main" val="26660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3943819079"/>
                    </a:ext>
                  </a:extLst>
                </a:gridCol>
                <a:gridCol w="576072">
                  <a:extLst>
                    <a:ext uri="{9D8B030D-6E8A-4147-A177-3AD203B41FA5}">
                      <a16:colId xmlns:a16="http://schemas.microsoft.com/office/drawing/2014/main" val="4022952431"/>
                    </a:ext>
                  </a:extLst>
                </a:gridCol>
                <a:gridCol w="576072">
                  <a:extLst>
                    <a:ext uri="{9D8B030D-6E8A-4147-A177-3AD203B41FA5}">
                      <a16:colId xmlns:a16="http://schemas.microsoft.com/office/drawing/2014/main" val="110657972"/>
                    </a:ext>
                  </a:extLst>
                </a:gridCol>
                <a:gridCol w="576072">
                  <a:extLst>
                    <a:ext uri="{9D8B030D-6E8A-4147-A177-3AD203B41FA5}">
                      <a16:colId xmlns:a16="http://schemas.microsoft.com/office/drawing/2014/main" val="2861640326"/>
                    </a:ext>
                  </a:extLst>
                </a:gridCol>
                <a:gridCol w="576072">
                  <a:extLst>
                    <a:ext uri="{9D8B030D-6E8A-4147-A177-3AD203B41FA5}">
                      <a16:colId xmlns:a16="http://schemas.microsoft.com/office/drawing/2014/main" val="1668999029"/>
                    </a:ext>
                  </a:extLst>
                </a:gridCol>
                <a:gridCol w="576072">
                  <a:extLst>
                    <a:ext uri="{9D8B030D-6E8A-4147-A177-3AD203B41FA5}">
                      <a16:colId xmlns:a16="http://schemas.microsoft.com/office/drawing/2014/main" val="4218483562"/>
                    </a:ext>
                  </a:extLst>
                </a:gridCol>
                <a:gridCol w="576072">
                  <a:extLst>
                    <a:ext uri="{9D8B030D-6E8A-4147-A177-3AD203B41FA5}">
                      <a16:colId xmlns:a16="http://schemas.microsoft.com/office/drawing/2014/main" val="3589900186"/>
                    </a:ext>
                  </a:extLst>
                </a:gridCol>
                <a:gridCol w="576072">
                  <a:extLst>
                    <a:ext uri="{9D8B030D-6E8A-4147-A177-3AD203B41FA5}">
                      <a16:colId xmlns:a16="http://schemas.microsoft.com/office/drawing/2014/main" val="2714119868"/>
                    </a:ext>
                  </a:extLst>
                </a:gridCol>
                <a:gridCol w="576072">
                  <a:extLst>
                    <a:ext uri="{9D8B030D-6E8A-4147-A177-3AD203B41FA5}">
                      <a16:colId xmlns:a16="http://schemas.microsoft.com/office/drawing/2014/main" val="1993976505"/>
                    </a:ext>
                  </a:extLst>
                </a:gridCol>
                <a:gridCol w="576072">
                  <a:extLst>
                    <a:ext uri="{9D8B030D-6E8A-4147-A177-3AD203B41FA5}">
                      <a16:colId xmlns:a16="http://schemas.microsoft.com/office/drawing/2014/main" val="1811637654"/>
                    </a:ext>
                  </a:extLst>
                </a:gridCol>
                <a:gridCol w="576072">
                  <a:extLst>
                    <a:ext uri="{9D8B030D-6E8A-4147-A177-3AD203B41FA5}">
                      <a16:colId xmlns:a16="http://schemas.microsoft.com/office/drawing/2014/main" val="1426057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65496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18:11:51</a:t>
                      </a:r>
                      <a:r>
                        <a:rPr kumimoji="0" lang="de-DE" sz="1000" b="0" i="0" u="none" strike="noStrike" kern="1200" cap="none" spc="0" normalizeH="0" baseline="0" noProof="0">
                          <a:ln>
                            <a:noFill/>
                          </a:ln>
                          <a:solidFill>
                            <a:prstClr val="black"/>
                          </a:solidFill>
                          <a:effectLst/>
                          <a:uLnTx/>
                          <a:uFillTx/>
                          <a:latin typeface="+mn-lt"/>
                          <a:ea typeface="+mn-ea"/>
                          <a:cs typeface="+mn-cs"/>
                        </a:rPr>
                        <a:t>
 Bayerns Ministerpräsident @Markus_Soeder hat erneut vor einem überstürzten Ausstieg aus dem #Lockdown gewarnt. Im Interview mit dem BR sagte er, man dürfe jetzt nicht in eine Art "Öffnungsrausch" verfallen. #Coronavirus 
https://t.co/4GIYSkKKYk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03.03.2021 19:12:02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225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18:00:48</a:t>
                      </a:r>
                      <a:r>
                        <a:rPr kumimoji="0" lang="de-DE" sz="1000" b="0" i="0" u="none" strike="noStrike" kern="1200" cap="none" spc="0" normalizeH="0" baseline="0" noProof="0">
                          <a:ln>
                            <a:noFill/>
                          </a:ln>
                          <a:solidFill>
                            <a:prstClr val="black"/>
                          </a:solidFill>
                          <a:effectLst/>
                          <a:uLnTx/>
                          <a:uFillTx/>
                          <a:latin typeface="+mn-lt"/>
                          <a:ea typeface="+mn-ea"/>
                          <a:cs typeface="+mn-cs"/>
                        </a:rPr>
                        <a:t>
 Mehr als 20 Mio. Menschen haben in 🇬🇧 eine erste Impfdosis, das sind etwa 30%. Das teilte der brit. Gesundheitsminister Matt Hancock mit. In Großbritannien wird anders als in Deutschland sowohl der #Astrazeneca-Impfstoff als auch das Präparat von Biontech/Pfizer verabreicht.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63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@BR24sport - 2021-02-28 17:59:18</a:t>
                      </a:r>
                      <a:r>
                        <a:rPr kumimoji="0" lang="de-DE" sz="1000" b="0" i="0" u="none" strike="noStrike" kern="1200" cap="none" spc="0" normalizeH="0" baseline="0" noProof="0">
                          <a:ln>
                            <a:noFill/>
                          </a:ln>
                          <a:solidFill>
                            <a:prstClr val="black"/>
                          </a:solidFill>
                          <a:effectLst/>
                          <a:uLnTx/>
                          <a:uFillTx/>
                          <a:latin typeface="+mn-lt"/>
                          <a:ea typeface="+mn-ea"/>
                          <a:cs typeface="+mn-cs"/>
                        </a:rPr>
                        <a:t>
 FC Augsburg schafft ein richtungsweisendes 1:0 gegen Mainz https://t.co/h3QISx3kKD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01:10:13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3502481"/>
                  </a:ext>
                </a:extLst>
              </a:tr>
            </a:tbl>
          </a:graphicData>
        </a:graphic>
      </p:graphicFrame>
      <p:sp>
        <p:nvSpPr>
          <p:cNvPr id="4" name="Text Placeholder 3">
            <a:extLst>
              <a:ext uri="{FF2B5EF4-FFF2-40B4-BE49-F238E27FC236}">
                <a16:creationId xmlns:a16="http://schemas.microsoft.com/office/drawing/2014/main" id="{44644BEF-AF02-4250-9A0B-BF327F67BAE4}"/>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924232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D6BE-6AA4-4168-A5B6-8F4EC7C3754A}"/>
              </a:ext>
            </a:extLst>
          </p:cNvPr>
          <p:cNvSpPr>
            <a:spLocks noGrp="1"/>
          </p:cNvSpPr>
          <p:nvPr>
            <p:ph type="title"/>
          </p:nvPr>
        </p:nvSpPr>
        <p:spPr/>
        <p:txBody>
          <a:bodyPr/>
          <a:lstStyle/>
          <a:p>
            <a:r>
              <a:rPr lang="en-US"/>
              <a:t>Twitter BR-Twitter-Basic:  Own Tweets | BR Social Media - 9 of 9</a:t>
            </a:r>
          </a:p>
        </p:txBody>
      </p:sp>
      <p:graphicFrame>
        <p:nvGraphicFramePr>
          <p:cNvPr id="5" name="Table Placeholder 4">
            <a:extLst>
              <a:ext uri="{FF2B5EF4-FFF2-40B4-BE49-F238E27FC236}">
                <a16:creationId xmlns:a16="http://schemas.microsoft.com/office/drawing/2014/main" id="{502B67FB-EB90-411C-816C-417D074AEDF0}"/>
              </a:ext>
            </a:extLst>
          </p:cNvPr>
          <p:cNvGraphicFramePr>
            <a:graphicFrameLocks noGrp="1"/>
          </p:cNvGraphicFramePr>
          <p:nvPr>
            <p:ph type="tbl" sz="quarter" idx="13"/>
            <p:extLst>
              <p:ext uri="{D42A27DB-BD31-4B8C-83A1-F6EECF244321}">
                <p14:modId xmlns:p14="http://schemas.microsoft.com/office/powerpoint/2010/main" val="1024297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986697353"/>
                    </a:ext>
                  </a:extLst>
                </a:gridCol>
                <a:gridCol w="576072">
                  <a:extLst>
                    <a:ext uri="{9D8B030D-6E8A-4147-A177-3AD203B41FA5}">
                      <a16:colId xmlns:a16="http://schemas.microsoft.com/office/drawing/2014/main" val="2833960794"/>
                    </a:ext>
                  </a:extLst>
                </a:gridCol>
                <a:gridCol w="576072">
                  <a:extLst>
                    <a:ext uri="{9D8B030D-6E8A-4147-A177-3AD203B41FA5}">
                      <a16:colId xmlns:a16="http://schemas.microsoft.com/office/drawing/2014/main" val="88705089"/>
                    </a:ext>
                  </a:extLst>
                </a:gridCol>
                <a:gridCol w="576072">
                  <a:extLst>
                    <a:ext uri="{9D8B030D-6E8A-4147-A177-3AD203B41FA5}">
                      <a16:colId xmlns:a16="http://schemas.microsoft.com/office/drawing/2014/main" val="2189310161"/>
                    </a:ext>
                  </a:extLst>
                </a:gridCol>
                <a:gridCol w="576072">
                  <a:extLst>
                    <a:ext uri="{9D8B030D-6E8A-4147-A177-3AD203B41FA5}">
                      <a16:colId xmlns:a16="http://schemas.microsoft.com/office/drawing/2014/main" val="1250264145"/>
                    </a:ext>
                  </a:extLst>
                </a:gridCol>
                <a:gridCol w="576072">
                  <a:extLst>
                    <a:ext uri="{9D8B030D-6E8A-4147-A177-3AD203B41FA5}">
                      <a16:colId xmlns:a16="http://schemas.microsoft.com/office/drawing/2014/main" val="2551331396"/>
                    </a:ext>
                  </a:extLst>
                </a:gridCol>
                <a:gridCol w="576072">
                  <a:extLst>
                    <a:ext uri="{9D8B030D-6E8A-4147-A177-3AD203B41FA5}">
                      <a16:colId xmlns:a16="http://schemas.microsoft.com/office/drawing/2014/main" val="3917895078"/>
                    </a:ext>
                  </a:extLst>
                </a:gridCol>
                <a:gridCol w="576072">
                  <a:extLst>
                    <a:ext uri="{9D8B030D-6E8A-4147-A177-3AD203B41FA5}">
                      <a16:colId xmlns:a16="http://schemas.microsoft.com/office/drawing/2014/main" val="331833282"/>
                    </a:ext>
                  </a:extLst>
                </a:gridCol>
                <a:gridCol w="576072">
                  <a:extLst>
                    <a:ext uri="{9D8B030D-6E8A-4147-A177-3AD203B41FA5}">
                      <a16:colId xmlns:a16="http://schemas.microsoft.com/office/drawing/2014/main" val="2414547047"/>
                    </a:ext>
                  </a:extLst>
                </a:gridCol>
                <a:gridCol w="576072">
                  <a:extLst>
                    <a:ext uri="{9D8B030D-6E8A-4147-A177-3AD203B41FA5}">
                      <a16:colId xmlns:a16="http://schemas.microsoft.com/office/drawing/2014/main" val="88385640"/>
                    </a:ext>
                  </a:extLst>
                </a:gridCol>
                <a:gridCol w="576072">
                  <a:extLst>
                    <a:ext uri="{9D8B030D-6E8A-4147-A177-3AD203B41FA5}">
                      <a16:colId xmlns:a16="http://schemas.microsoft.com/office/drawing/2014/main" val="3473546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extLst>
                  <a:ext uri="{0D108BD9-81ED-4DB2-BD59-A6C34878D82A}">
                    <a16:rowId xmlns:a16="http://schemas.microsoft.com/office/drawing/2014/main" val="163423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@BR_Franken - 2021-02-28 17:50:05</a:t>
                      </a:r>
                      <a:r>
                        <a:rPr kumimoji="0" lang="de-DE" sz="1000" b="0" i="0" u="none" strike="noStrike" kern="1200" cap="none" spc="0" normalizeH="0" baseline="0" noProof="0">
                          <a:ln>
                            <a:noFill/>
                          </a:ln>
                          <a:solidFill>
                            <a:prstClr val="black"/>
                          </a:solidFill>
                          <a:effectLst/>
                          <a:uLnTx/>
                          <a:uFillTx/>
                          <a:latin typeface="+mn-lt"/>
                          <a:ea typeface="+mn-ea"/>
                          <a:cs typeface="+mn-cs"/>
                        </a:rPr>
                        <a:t>
 VIDEO | Gartenmärkte öffnen wieder: Blumen aus der Region https://t.co/ieHTTqlQsR #franken https://t.co/QIh3lhIcUE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04.03.2021 19:10:45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31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@BR_Franken - 2021-02-28 17:50:04</a:t>
                      </a:r>
                      <a:r>
                        <a:rPr kumimoji="0" lang="de-DE" sz="1000" b="0" i="0" u="none" strike="noStrike" kern="1200" cap="none" spc="0" normalizeH="0" baseline="0" noProof="0">
                          <a:ln>
                            <a:noFill/>
                          </a:ln>
                          <a:solidFill>
                            <a:prstClr val="black"/>
                          </a:solidFill>
                          <a:effectLst/>
                          <a:uLnTx/>
                          <a:uFillTx/>
                          <a:latin typeface="+mn-lt"/>
                          <a:ea typeface="+mn-ea"/>
                          <a:cs typeface="+mn-cs"/>
                        </a:rPr>
                        <a:t>
 VIDEO | Der kabarettistische Februar-Rückblick: Amanda und die Fastenzeit https://t.co/EA1Ytmcy8N #franken https://t.co/rgPjc7Fqqr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04.03.2021 19:10:45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238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@BR_Franken - 2021-02-28 17:50:03</a:t>
                      </a:r>
                      <a:r>
                        <a:rPr kumimoji="0" lang="de-DE" sz="1000" b="0" i="0" u="none" strike="noStrike" kern="1200" cap="none" spc="0" normalizeH="0" baseline="0" noProof="0">
                          <a:ln>
                            <a:noFill/>
                          </a:ln>
                          <a:solidFill>
                            <a:prstClr val="black"/>
                          </a:solidFill>
                          <a:effectLst/>
                          <a:uLnTx/>
                          <a:uFillTx/>
                          <a:latin typeface="+mn-lt"/>
                          <a:ea typeface="+mn-ea"/>
                          <a:cs typeface="+mn-cs"/>
                        </a:rPr>
                        <a:t>
 VIDEO | Trendmesse in Nürnberg 1962: Lotus-Style und Dauerwelle https://t.co/WLFCvs1DEh #franken https://t.co/Z5ldNXV4TO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06.03.2021 19:09:16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65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17:43:00</a:t>
                      </a:r>
                      <a:r>
                        <a:rPr kumimoji="0" lang="de-DE" sz="1000" b="0" i="0" u="none" strike="noStrike" kern="1200" cap="none" spc="0" normalizeH="0" baseline="0" noProof="0">
                          <a:ln>
                            <a:noFill/>
                          </a:ln>
                          <a:solidFill>
                            <a:prstClr val="black"/>
                          </a:solidFill>
                          <a:effectLst/>
                          <a:uLnTx/>
                          <a:uFillTx/>
                          <a:latin typeface="+mn-lt"/>
                          <a:ea typeface="+mn-ea"/>
                          <a:cs typeface="+mn-cs"/>
                        </a:rPr>
                        <a:t>
 Der Inzidenzwert in #Tschechien liegt derzeit bei rund 760, so hoch wie nirgends in der EU. Impfstoff ist knapp. Drei deutsche Bundesländer wollen nun aushelfen und 15.000 Dosen liefern.
[via @tagesschau] 
https://t.co/2jHeU4G5EL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01.03.2021 13:10:48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6492403"/>
                  </a:ext>
                </a:extLst>
              </a:tr>
            </a:tbl>
          </a:graphicData>
        </a:graphic>
      </p:graphicFrame>
      <p:sp>
        <p:nvSpPr>
          <p:cNvPr id="4" name="Text Placeholder 3">
            <a:extLst>
              <a:ext uri="{FF2B5EF4-FFF2-40B4-BE49-F238E27FC236}">
                <a16:creationId xmlns:a16="http://schemas.microsoft.com/office/drawing/2014/main" id="{D012EC14-A2A0-4758-B898-D74AC03D5709}"/>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3633716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AF9B1-1C04-44E3-91D5-158C04D02FF7}"/>
              </a:ext>
            </a:extLst>
          </p:cNvPr>
          <p:cNvSpPr>
            <a:spLocks noGrp="1"/>
          </p:cNvSpPr>
          <p:nvPr>
            <p:ph type="title"/>
          </p:nvPr>
        </p:nvSpPr>
        <p:spPr/>
        <p:txBody>
          <a:bodyPr/>
          <a:lstStyle/>
          <a:p>
            <a:r>
              <a:rPr lang="en-US"/>
              <a:t>Twitter BR-Twitter-Basic: Tweets, Retweets, Replies | BR Social Media - 1 of 7</a:t>
            </a:r>
          </a:p>
        </p:txBody>
      </p:sp>
      <p:graphicFrame>
        <p:nvGraphicFramePr>
          <p:cNvPr id="5" name="Table Placeholder 4">
            <a:extLst>
              <a:ext uri="{FF2B5EF4-FFF2-40B4-BE49-F238E27FC236}">
                <a16:creationId xmlns:a16="http://schemas.microsoft.com/office/drawing/2014/main" id="{59157F71-6987-449E-AC01-6CF9E914179F}"/>
              </a:ext>
            </a:extLst>
          </p:cNvPr>
          <p:cNvGraphicFramePr>
            <a:graphicFrameLocks noGrp="1"/>
          </p:cNvGraphicFramePr>
          <p:nvPr>
            <p:ph type="tbl" sz="quarter" idx="13"/>
            <p:extLst>
              <p:ext uri="{D42A27DB-BD31-4B8C-83A1-F6EECF244321}">
                <p14:modId xmlns:p14="http://schemas.microsoft.com/office/powerpoint/2010/main" val="526495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71932834"/>
                    </a:ext>
                  </a:extLst>
                </a:gridCol>
                <a:gridCol w="658368">
                  <a:extLst>
                    <a:ext uri="{9D8B030D-6E8A-4147-A177-3AD203B41FA5}">
                      <a16:colId xmlns:a16="http://schemas.microsoft.com/office/drawing/2014/main" val="2358294523"/>
                    </a:ext>
                  </a:extLst>
                </a:gridCol>
                <a:gridCol w="658368">
                  <a:extLst>
                    <a:ext uri="{9D8B030D-6E8A-4147-A177-3AD203B41FA5}">
                      <a16:colId xmlns:a16="http://schemas.microsoft.com/office/drawing/2014/main" val="828751486"/>
                    </a:ext>
                  </a:extLst>
                </a:gridCol>
                <a:gridCol w="658368">
                  <a:extLst>
                    <a:ext uri="{9D8B030D-6E8A-4147-A177-3AD203B41FA5}">
                      <a16:colId xmlns:a16="http://schemas.microsoft.com/office/drawing/2014/main" val="348617863"/>
                    </a:ext>
                  </a:extLst>
                </a:gridCol>
                <a:gridCol w="658368">
                  <a:extLst>
                    <a:ext uri="{9D8B030D-6E8A-4147-A177-3AD203B41FA5}">
                      <a16:colId xmlns:a16="http://schemas.microsoft.com/office/drawing/2014/main" val="3911376525"/>
                    </a:ext>
                  </a:extLst>
                </a:gridCol>
                <a:gridCol w="658368">
                  <a:extLst>
                    <a:ext uri="{9D8B030D-6E8A-4147-A177-3AD203B41FA5}">
                      <a16:colId xmlns:a16="http://schemas.microsoft.com/office/drawing/2014/main" val="2929740531"/>
                    </a:ext>
                  </a:extLst>
                </a:gridCol>
                <a:gridCol w="658368">
                  <a:extLst>
                    <a:ext uri="{9D8B030D-6E8A-4147-A177-3AD203B41FA5}">
                      <a16:colId xmlns:a16="http://schemas.microsoft.com/office/drawing/2014/main" val="951927629"/>
                    </a:ext>
                  </a:extLst>
                </a:gridCol>
                <a:gridCol w="658368">
                  <a:extLst>
                    <a:ext uri="{9D8B030D-6E8A-4147-A177-3AD203B41FA5}">
                      <a16:colId xmlns:a16="http://schemas.microsoft.com/office/drawing/2014/main" val="2120196956"/>
                    </a:ext>
                  </a:extLst>
                </a:gridCol>
                <a:gridCol w="658368">
                  <a:extLst>
                    <a:ext uri="{9D8B030D-6E8A-4147-A177-3AD203B41FA5}">
                      <a16:colId xmlns:a16="http://schemas.microsoft.com/office/drawing/2014/main" val="2188692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8425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22:34:33</a:t>
                      </a:r>
                      <a:r>
                        <a:rPr kumimoji="0" lang="de-DE" sz="1000" b="0" i="0" u="none" strike="noStrike" kern="1200" cap="none" spc="0" normalizeH="0" baseline="0" noProof="0">
                          <a:ln>
                            <a:noFill/>
                          </a:ln>
                          <a:solidFill>
                            <a:prstClr val="black"/>
                          </a:solidFill>
                          <a:effectLst/>
                          <a:uLnTx/>
                          <a:uFillTx/>
                          <a:latin typeface="+mn-lt"/>
                          <a:ea typeface="+mn-ea"/>
                          <a:cs typeface="+mn-cs"/>
                        </a:rPr>
                        <a:t>
 In 30 Jahren doppelt so viele Pflegebedürftige in Bayern https://t.co/rB62ekzm7X #Oberbayern https://t.co/rG687nJtBn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185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22:01:17</a:t>
                      </a:r>
                      <a:r>
                        <a:rPr kumimoji="0" lang="de-DE" sz="1000" b="0" i="0" u="none" strike="noStrike" kern="1200" cap="none" spc="0" normalizeH="0" baseline="0" noProof="0">
                          <a:ln>
                            <a:noFill/>
                          </a:ln>
                          <a:solidFill>
                            <a:prstClr val="black"/>
                          </a:solidFill>
                          <a:effectLst/>
                          <a:uLnTx/>
                          <a:uFillTx/>
                          <a:latin typeface="+mn-lt"/>
                          <a:ea typeface="+mn-ea"/>
                          <a:cs typeface="+mn-cs"/>
                        </a:rPr>
                        <a:t>
 An der Aktion "#Kino leuchtet" 📽️🔦 hat sich am Abend auch das Filmcenter #Dillingen beteiligt - dazu gab es sogar 🍿 und Musik. 
https://t.co/mjND8Qm4Oh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62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22:00:00</a:t>
                      </a:r>
                      <a:r>
                        <a:rPr kumimoji="0" lang="de-DE" sz="1000" b="0" i="0" u="none" strike="noStrike" kern="1200" cap="none" spc="0" normalizeH="0" baseline="0" noProof="0">
                          <a:ln>
                            <a:noFill/>
                          </a:ln>
                          <a:solidFill>
                            <a:prstClr val="black"/>
                          </a:solidFill>
                          <a:effectLst/>
                          <a:uLnTx/>
                          <a:uFillTx/>
                          <a:latin typeface="+mn-lt"/>
                          <a:ea typeface="+mn-ea"/>
                          <a:cs typeface="+mn-cs"/>
                        </a:rPr>
                        <a:t>
 ▫️ Bundesländer uneins über weiteres Impf-Vorgehen 
▫️ Bundestagsfraktionen für Öffnungs-Strategie 
▫️  #Moselle🇫🇷 gilt ab Dienstag als Virusvariantengebiet
Die Meldungen📰 des Abends und das #BayernWetter🌖 auch immer hier: 👇🏽
https://t.co/HaQPobHm9e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129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@BR24sport - 2021-02-28 21:59:20</a:t>
                      </a:r>
                      <a:r>
                        <a:rPr kumimoji="0" lang="de-DE" sz="1000" b="0" i="0" u="none" strike="noStrike" kern="1200" cap="none" spc="0" normalizeH="0" baseline="0" noProof="0">
                          <a:ln>
                            <a:noFill/>
                          </a:ln>
                          <a:solidFill>
                            <a:prstClr val="black"/>
                          </a:solidFill>
                          <a:effectLst/>
                          <a:uLnTx/>
                          <a:uFillTx/>
                          <a:latin typeface="+mn-lt"/>
                          <a:ea typeface="+mn-ea"/>
                          <a:cs typeface="+mn-cs"/>
                        </a:rPr>
                        <a:t>
 BBL: München gewinnt zuhause gegen Würzburg https://t.co/Yig2VkIzfA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700360"/>
                  </a:ext>
                </a:extLst>
              </a:tr>
            </a:tbl>
          </a:graphicData>
        </a:graphic>
      </p:graphicFrame>
      <p:sp>
        <p:nvSpPr>
          <p:cNvPr id="4" name="Text Placeholder 3">
            <a:extLst>
              <a:ext uri="{FF2B5EF4-FFF2-40B4-BE49-F238E27FC236}">
                <a16:creationId xmlns:a16="http://schemas.microsoft.com/office/drawing/2014/main" id="{EA400E98-20CD-4384-97B5-1508AAD7A0A5}"/>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7410218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AD95-A75C-4407-BC0F-7A0AF8647A52}"/>
              </a:ext>
            </a:extLst>
          </p:cNvPr>
          <p:cNvSpPr>
            <a:spLocks noGrp="1"/>
          </p:cNvSpPr>
          <p:nvPr>
            <p:ph type="title"/>
          </p:nvPr>
        </p:nvSpPr>
        <p:spPr/>
        <p:txBody>
          <a:bodyPr/>
          <a:lstStyle/>
          <a:p>
            <a:r>
              <a:rPr lang="en-US"/>
              <a:t>Twitter BR-Twitter-Basic: Tweets, Retweets, Replies | BR Social Media - 2 of 7</a:t>
            </a:r>
          </a:p>
        </p:txBody>
      </p:sp>
      <p:graphicFrame>
        <p:nvGraphicFramePr>
          <p:cNvPr id="5" name="Table Placeholder 4">
            <a:extLst>
              <a:ext uri="{FF2B5EF4-FFF2-40B4-BE49-F238E27FC236}">
                <a16:creationId xmlns:a16="http://schemas.microsoft.com/office/drawing/2014/main" id="{51820E68-47B7-41CB-AB92-DEDF7A766841}"/>
              </a:ext>
            </a:extLst>
          </p:cNvPr>
          <p:cNvGraphicFramePr>
            <a:graphicFrameLocks noGrp="1"/>
          </p:cNvGraphicFramePr>
          <p:nvPr>
            <p:ph type="tbl" sz="quarter" idx="13"/>
            <p:extLst>
              <p:ext uri="{D42A27DB-BD31-4B8C-83A1-F6EECF244321}">
                <p14:modId xmlns:p14="http://schemas.microsoft.com/office/powerpoint/2010/main" val="1818291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92316302"/>
                    </a:ext>
                  </a:extLst>
                </a:gridCol>
                <a:gridCol w="658368">
                  <a:extLst>
                    <a:ext uri="{9D8B030D-6E8A-4147-A177-3AD203B41FA5}">
                      <a16:colId xmlns:a16="http://schemas.microsoft.com/office/drawing/2014/main" val="4119013661"/>
                    </a:ext>
                  </a:extLst>
                </a:gridCol>
                <a:gridCol w="658368">
                  <a:extLst>
                    <a:ext uri="{9D8B030D-6E8A-4147-A177-3AD203B41FA5}">
                      <a16:colId xmlns:a16="http://schemas.microsoft.com/office/drawing/2014/main" val="3776274853"/>
                    </a:ext>
                  </a:extLst>
                </a:gridCol>
                <a:gridCol w="658368">
                  <a:extLst>
                    <a:ext uri="{9D8B030D-6E8A-4147-A177-3AD203B41FA5}">
                      <a16:colId xmlns:a16="http://schemas.microsoft.com/office/drawing/2014/main" val="3648182154"/>
                    </a:ext>
                  </a:extLst>
                </a:gridCol>
                <a:gridCol w="658368">
                  <a:extLst>
                    <a:ext uri="{9D8B030D-6E8A-4147-A177-3AD203B41FA5}">
                      <a16:colId xmlns:a16="http://schemas.microsoft.com/office/drawing/2014/main" val="1728202281"/>
                    </a:ext>
                  </a:extLst>
                </a:gridCol>
                <a:gridCol w="658368">
                  <a:extLst>
                    <a:ext uri="{9D8B030D-6E8A-4147-A177-3AD203B41FA5}">
                      <a16:colId xmlns:a16="http://schemas.microsoft.com/office/drawing/2014/main" val="3196770935"/>
                    </a:ext>
                  </a:extLst>
                </a:gridCol>
                <a:gridCol w="658368">
                  <a:extLst>
                    <a:ext uri="{9D8B030D-6E8A-4147-A177-3AD203B41FA5}">
                      <a16:colId xmlns:a16="http://schemas.microsoft.com/office/drawing/2014/main" val="1893812310"/>
                    </a:ext>
                  </a:extLst>
                </a:gridCol>
                <a:gridCol w="658368">
                  <a:extLst>
                    <a:ext uri="{9D8B030D-6E8A-4147-A177-3AD203B41FA5}">
                      <a16:colId xmlns:a16="http://schemas.microsoft.com/office/drawing/2014/main" val="769582785"/>
                    </a:ext>
                  </a:extLst>
                </a:gridCol>
                <a:gridCol w="658368">
                  <a:extLst>
                    <a:ext uri="{9D8B030D-6E8A-4147-A177-3AD203B41FA5}">
                      <a16:colId xmlns:a16="http://schemas.microsoft.com/office/drawing/2014/main" val="31334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0348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21:59:04</a:t>
                      </a:r>
                      <a:r>
                        <a:rPr kumimoji="0" lang="de-DE" sz="1000" b="0" i="0" u="none" strike="noStrike" kern="1200" cap="none" spc="0" normalizeH="0" baseline="0" noProof="0">
                          <a:ln>
                            <a:noFill/>
                          </a:ln>
                          <a:solidFill>
                            <a:prstClr val="black"/>
                          </a:solidFill>
                          <a:effectLst/>
                          <a:uLnTx/>
                          <a:uFillTx/>
                          <a:latin typeface="+mn-lt"/>
                          <a:ea typeface="+mn-ea"/>
                          <a:cs typeface="+mn-cs"/>
                        </a:rPr>
                        <a:t>
 Varianten des #Coronavirus scheinen sich in #München verstärkt ausgebreitet zu haben.
https://t.co/DDHIDhwqyg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370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21:54:02</a:t>
                      </a:r>
                      <a:r>
                        <a:rPr kumimoji="0" lang="de-DE" sz="1000" b="0" i="0" u="none" strike="noStrike" kern="1200" cap="none" spc="0" normalizeH="0" baseline="0" noProof="0">
                          <a:ln>
                            <a:noFill/>
                          </a:ln>
                          <a:solidFill>
                            <a:prstClr val="black"/>
                          </a:solidFill>
                          <a:effectLst/>
                          <a:uLnTx/>
                          <a:uFillTx/>
                          <a:latin typeface="+mn-lt"/>
                          <a:ea typeface="+mn-ea"/>
                          <a:cs typeface="+mn-cs"/>
                        </a:rPr>
                        <a:t>
 Corona-Virusvarianten: Mehr Fälle in München nachgewiesen https://t.co/6tsOqWjjcL #Oberbayern https://t.co/bFKqKpAy2q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595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21:52:26</a:t>
                      </a:r>
                      <a:r>
                        <a:rPr kumimoji="0" lang="de-DE" sz="1000" b="0" i="0" u="none" strike="noStrike" kern="1200" cap="none" spc="0" normalizeH="0" baseline="0" noProof="0">
                          <a:ln>
                            <a:noFill/>
                          </a:ln>
                          <a:solidFill>
                            <a:prstClr val="black"/>
                          </a:solidFill>
                          <a:effectLst/>
                          <a:uLnTx/>
                          <a:uFillTx/>
                          <a:latin typeface="+mn-lt"/>
                          <a:ea typeface="+mn-ea"/>
                          <a:cs typeface="+mn-cs"/>
                        </a:rPr>
                        <a:t>
 @fabio_immerfroh @rki_de @tagesschau Wir prüfen das, danke für den Hinweis.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497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21:45:00</a:t>
                      </a:r>
                      <a:r>
                        <a:rPr kumimoji="0" lang="de-DE" sz="1000" b="0" i="0" u="none" strike="noStrike" kern="1200" cap="none" spc="0" normalizeH="0" baseline="0" noProof="0">
                          <a:ln>
                            <a:noFill/>
                          </a:ln>
                          <a:solidFill>
                            <a:prstClr val="black"/>
                          </a:solidFill>
                          <a:effectLst/>
                          <a:uLnTx/>
                          <a:uFillTx/>
                          <a:latin typeface="+mn-lt"/>
                          <a:ea typeface="+mn-ea"/>
                          <a:cs typeface="+mn-cs"/>
                        </a:rPr>
                        <a:t>
 Heute #meistgeklickt📊 bei BR24. 
https://t.co/7EWbvPVGYi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355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21:37:35</a:t>
                      </a:r>
                      <a:r>
                        <a:rPr kumimoji="0" lang="de-DE" sz="1000" b="0" i="0" u="none" strike="noStrike" kern="1200" cap="none" spc="0" normalizeH="0" baseline="0" noProof="0">
                          <a:ln>
                            <a:noFill/>
                          </a:ln>
                          <a:solidFill>
                            <a:prstClr val="black"/>
                          </a:solidFill>
                          <a:effectLst/>
                          <a:uLnTx/>
                          <a:uFillTx/>
                          <a:latin typeface="+mn-lt"/>
                          <a:ea typeface="+mn-ea"/>
                          <a:cs typeface="+mn-cs"/>
                        </a:rPr>
                        <a:t>
 @fabio_immerfroh @rki_de Nur für Pendler und den Warenverkehr gelten Ausnahmen. Mehr dazu auch hier: https://t.co/8mZyGQwtNo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468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21:35:34</a:t>
                      </a:r>
                      <a:r>
                        <a:rPr kumimoji="0" lang="de-DE" sz="1000" b="0" i="0" u="none" strike="noStrike" kern="1200" cap="none" spc="0" normalizeH="0" baseline="0" noProof="0">
                          <a:ln>
                            <a:noFill/>
                          </a:ln>
                          <a:solidFill>
                            <a:prstClr val="black"/>
                          </a:solidFill>
                          <a:effectLst/>
                          <a:uLnTx/>
                          <a:uFillTx/>
                          <a:latin typeface="+mn-lt"/>
                          <a:ea typeface="+mn-ea"/>
                          <a:cs typeface="+mn-cs"/>
                        </a:rPr>
                        <a:t>
 BBL: München gewinnt zuhause gegen Würzburg https://t.co/gnxAFkklht #Oberbayern https://t.co/OjX1AGUjxc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2799337"/>
                  </a:ext>
                </a:extLst>
              </a:tr>
            </a:tbl>
          </a:graphicData>
        </a:graphic>
      </p:graphicFrame>
      <p:sp>
        <p:nvSpPr>
          <p:cNvPr id="4" name="Text Placeholder 3">
            <a:extLst>
              <a:ext uri="{FF2B5EF4-FFF2-40B4-BE49-F238E27FC236}">
                <a16:creationId xmlns:a16="http://schemas.microsoft.com/office/drawing/2014/main" id="{7C9AAD72-D9F9-4055-8DA5-ED08EC720867}"/>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529007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A718A-7722-4481-B2F8-72FFF81821B7}"/>
              </a:ext>
            </a:extLst>
          </p:cNvPr>
          <p:cNvSpPr>
            <a:spLocks noGrp="1"/>
          </p:cNvSpPr>
          <p:nvPr>
            <p:ph type="title"/>
          </p:nvPr>
        </p:nvSpPr>
        <p:spPr/>
        <p:txBody>
          <a:bodyPr/>
          <a:lstStyle/>
          <a:p>
            <a:r>
              <a:rPr lang="en-US"/>
              <a:t>Twitter BR-Twitter-Basic: Tweets, Retweets, Replies | BR Social Media - 3 of 7</a:t>
            </a:r>
          </a:p>
        </p:txBody>
      </p:sp>
      <p:graphicFrame>
        <p:nvGraphicFramePr>
          <p:cNvPr id="5" name="Table Placeholder 4">
            <a:extLst>
              <a:ext uri="{FF2B5EF4-FFF2-40B4-BE49-F238E27FC236}">
                <a16:creationId xmlns:a16="http://schemas.microsoft.com/office/drawing/2014/main" id="{8B3354E7-7258-4989-8438-F3F7016714FE}"/>
              </a:ext>
            </a:extLst>
          </p:cNvPr>
          <p:cNvGraphicFramePr>
            <a:graphicFrameLocks noGrp="1"/>
          </p:cNvGraphicFramePr>
          <p:nvPr>
            <p:ph type="tbl" sz="quarter" idx="13"/>
            <p:extLst>
              <p:ext uri="{D42A27DB-BD31-4B8C-83A1-F6EECF244321}">
                <p14:modId xmlns:p14="http://schemas.microsoft.com/office/powerpoint/2010/main" val="469665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97886371"/>
                    </a:ext>
                  </a:extLst>
                </a:gridCol>
                <a:gridCol w="658368">
                  <a:extLst>
                    <a:ext uri="{9D8B030D-6E8A-4147-A177-3AD203B41FA5}">
                      <a16:colId xmlns:a16="http://schemas.microsoft.com/office/drawing/2014/main" val="479011988"/>
                    </a:ext>
                  </a:extLst>
                </a:gridCol>
                <a:gridCol w="658368">
                  <a:extLst>
                    <a:ext uri="{9D8B030D-6E8A-4147-A177-3AD203B41FA5}">
                      <a16:colId xmlns:a16="http://schemas.microsoft.com/office/drawing/2014/main" val="279588383"/>
                    </a:ext>
                  </a:extLst>
                </a:gridCol>
                <a:gridCol w="658368">
                  <a:extLst>
                    <a:ext uri="{9D8B030D-6E8A-4147-A177-3AD203B41FA5}">
                      <a16:colId xmlns:a16="http://schemas.microsoft.com/office/drawing/2014/main" val="3380161429"/>
                    </a:ext>
                  </a:extLst>
                </a:gridCol>
                <a:gridCol w="658368">
                  <a:extLst>
                    <a:ext uri="{9D8B030D-6E8A-4147-A177-3AD203B41FA5}">
                      <a16:colId xmlns:a16="http://schemas.microsoft.com/office/drawing/2014/main" val="3926228123"/>
                    </a:ext>
                  </a:extLst>
                </a:gridCol>
                <a:gridCol w="658368">
                  <a:extLst>
                    <a:ext uri="{9D8B030D-6E8A-4147-A177-3AD203B41FA5}">
                      <a16:colId xmlns:a16="http://schemas.microsoft.com/office/drawing/2014/main" val="4141831348"/>
                    </a:ext>
                  </a:extLst>
                </a:gridCol>
                <a:gridCol w="658368">
                  <a:extLst>
                    <a:ext uri="{9D8B030D-6E8A-4147-A177-3AD203B41FA5}">
                      <a16:colId xmlns:a16="http://schemas.microsoft.com/office/drawing/2014/main" val="558074312"/>
                    </a:ext>
                  </a:extLst>
                </a:gridCol>
                <a:gridCol w="658368">
                  <a:extLst>
                    <a:ext uri="{9D8B030D-6E8A-4147-A177-3AD203B41FA5}">
                      <a16:colId xmlns:a16="http://schemas.microsoft.com/office/drawing/2014/main" val="3732449779"/>
                    </a:ext>
                  </a:extLst>
                </a:gridCol>
                <a:gridCol w="658368">
                  <a:extLst>
                    <a:ext uri="{9D8B030D-6E8A-4147-A177-3AD203B41FA5}">
                      <a16:colId xmlns:a16="http://schemas.microsoft.com/office/drawing/2014/main" val="1919198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3634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21:18:47</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hat den französischen Bezirk #Moselle zum Virusvariantengebiet erklärt. Wie das @rki_de mitteilte, gilt die Einstufung ab Dienstag. Mit ihr treten strenge Einreisebeschränkungen in Kraft - so dürfen von dort nur noch Menschen mit Wohnsitz in 🇩🇪 einreisen.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344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21:14:54</a:t>
                      </a:r>
                      <a:r>
                        <a:rPr kumimoji="0" lang="de-DE" sz="1000" b="0" i="0" u="none" strike="noStrike" kern="1200" cap="none" spc="0" normalizeH="0" baseline="0" noProof="0">
                          <a:ln>
                            <a:noFill/>
                          </a:ln>
                          <a:solidFill>
                            <a:prstClr val="black"/>
                          </a:solidFill>
                          <a:effectLst/>
                          <a:uLnTx/>
                          <a:uFillTx/>
                          <a:latin typeface="+mn-lt"/>
                          <a:ea typeface="+mn-ea"/>
                          <a:cs typeface="+mn-cs"/>
                        </a:rPr>
                        <a:t>
 RT @BR24: In der bayerischen Landeshauptstadt #München ist der Corona-Inzidenzwert nach längerer Zeit wieder über die Marke von 35 gestiege…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054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21:14:45</a:t>
                      </a:r>
                      <a:r>
                        <a:rPr kumimoji="0" lang="de-DE" sz="1000" b="0" i="0" u="none" strike="noStrike" kern="1200" cap="none" spc="0" normalizeH="0" baseline="0" noProof="0">
                          <a:ln>
                            <a:noFill/>
                          </a:ln>
                          <a:solidFill>
                            <a:prstClr val="black"/>
                          </a:solidFill>
                          <a:effectLst/>
                          <a:uLnTx/>
                          <a:uFillTx/>
                          <a:latin typeface="+mn-lt"/>
                          <a:ea typeface="+mn-ea"/>
                          <a:cs typeface="+mn-cs"/>
                        </a:rPr>
                        <a:t>
 In der bayerischen Landeshauptstadt #München ist der Corona-Inzidenzwert nach längerer Zeit wieder über die Marke von 35 gestiegen. Laut LGL liegt er jetzt bei 36,6. Bei den gemeldeten Infektionsfällen scheint sich zudem der Anteil der Virus-Varianten zu erhöhen.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5267764"/>
                  </a:ext>
                </a:extLst>
              </a:tr>
            </a:tbl>
          </a:graphicData>
        </a:graphic>
      </p:graphicFrame>
      <p:sp>
        <p:nvSpPr>
          <p:cNvPr id="4" name="Text Placeholder 3">
            <a:extLst>
              <a:ext uri="{FF2B5EF4-FFF2-40B4-BE49-F238E27FC236}">
                <a16:creationId xmlns:a16="http://schemas.microsoft.com/office/drawing/2014/main" id="{55AD1BF3-4902-4A88-87B0-68B507C2C9FE}"/>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1579556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2F958-0816-4C98-8FBE-481F3D08A790}"/>
              </a:ext>
            </a:extLst>
          </p:cNvPr>
          <p:cNvSpPr>
            <a:spLocks noGrp="1"/>
          </p:cNvSpPr>
          <p:nvPr>
            <p:ph type="title"/>
          </p:nvPr>
        </p:nvSpPr>
        <p:spPr/>
        <p:txBody>
          <a:bodyPr/>
          <a:lstStyle/>
          <a:p>
            <a:r>
              <a:rPr lang="en-US"/>
              <a:t>Twitter BR-Twitter-Basic: Tweets, Retweets, Replies | BR Social Media - 4 of 7</a:t>
            </a:r>
          </a:p>
        </p:txBody>
      </p:sp>
      <p:graphicFrame>
        <p:nvGraphicFramePr>
          <p:cNvPr id="5" name="Table Placeholder 4">
            <a:extLst>
              <a:ext uri="{FF2B5EF4-FFF2-40B4-BE49-F238E27FC236}">
                <a16:creationId xmlns:a16="http://schemas.microsoft.com/office/drawing/2014/main" id="{07B3E98B-3F08-4145-B9B0-ABF4D6893617}"/>
              </a:ext>
            </a:extLst>
          </p:cNvPr>
          <p:cNvGraphicFramePr>
            <a:graphicFrameLocks noGrp="1"/>
          </p:cNvGraphicFramePr>
          <p:nvPr>
            <p:ph type="tbl" sz="quarter" idx="13"/>
            <p:extLst>
              <p:ext uri="{D42A27DB-BD31-4B8C-83A1-F6EECF244321}">
                <p14:modId xmlns:p14="http://schemas.microsoft.com/office/powerpoint/2010/main" val="3130923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63494070"/>
                    </a:ext>
                  </a:extLst>
                </a:gridCol>
                <a:gridCol w="658368">
                  <a:extLst>
                    <a:ext uri="{9D8B030D-6E8A-4147-A177-3AD203B41FA5}">
                      <a16:colId xmlns:a16="http://schemas.microsoft.com/office/drawing/2014/main" val="148904513"/>
                    </a:ext>
                  </a:extLst>
                </a:gridCol>
                <a:gridCol w="658368">
                  <a:extLst>
                    <a:ext uri="{9D8B030D-6E8A-4147-A177-3AD203B41FA5}">
                      <a16:colId xmlns:a16="http://schemas.microsoft.com/office/drawing/2014/main" val="1710434641"/>
                    </a:ext>
                  </a:extLst>
                </a:gridCol>
                <a:gridCol w="658368">
                  <a:extLst>
                    <a:ext uri="{9D8B030D-6E8A-4147-A177-3AD203B41FA5}">
                      <a16:colId xmlns:a16="http://schemas.microsoft.com/office/drawing/2014/main" val="848230264"/>
                    </a:ext>
                  </a:extLst>
                </a:gridCol>
                <a:gridCol w="658368">
                  <a:extLst>
                    <a:ext uri="{9D8B030D-6E8A-4147-A177-3AD203B41FA5}">
                      <a16:colId xmlns:a16="http://schemas.microsoft.com/office/drawing/2014/main" val="432587420"/>
                    </a:ext>
                  </a:extLst>
                </a:gridCol>
                <a:gridCol w="658368">
                  <a:extLst>
                    <a:ext uri="{9D8B030D-6E8A-4147-A177-3AD203B41FA5}">
                      <a16:colId xmlns:a16="http://schemas.microsoft.com/office/drawing/2014/main" val="3470401355"/>
                    </a:ext>
                  </a:extLst>
                </a:gridCol>
                <a:gridCol w="658368">
                  <a:extLst>
                    <a:ext uri="{9D8B030D-6E8A-4147-A177-3AD203B41FA5}">
                      <a16:colId xmlns:a16="http://schemas.microsoft.com/office/drawing/2014/main" val="1056311508"/>
                    </a:ext>
                  </a:extLst>
                </a:gridCol>
                <a:gridCol w="658368">
                  <a:extLst>
                    <a:ext uri="{9D8B030D-6E8A-4147-A177-3AD203B41FA5}">
                      <a16:colId xmlns:a16="http://schemas.microsoft.com/office/drawing/2014/main" val="90735587"/>
                    </a:ext>
                  </a:extLst>
                </a:gridCol>
                <a:gridCol w="658368">
                  <a:extLst>
                    <a:ext uri="{9D8B030D-6E8A-4147-A177-3AD203B41FA5}">
                      <a16:colId xmlns:a16="http://schemas.microsoft.com/office/drawing/2014/main" val="1790468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5592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20:50:42</a:t>
                      </a:r>
                      <a:r>
                        <a:rPr kumimoji="0" lang="de-DE" sz="1000" b="0" i="0" u="none" strike="noStrike" kern="1200" cap="none" spc="0" normalizeH="0" baseline="0" noProof="0">
                          <a:ln>
                            <a:noFill/>
                          </a:ln>
                          <a:solidFill>
                            <a:prstClr val="black"/>
                          </a:solidFill>
                          <a:effectLst/>
                          <a:uLnTx/>
                          <a:uFillTx/>
                          <a:latin typeface="+mn-lt"/>
                          <a:ea typeface="+mn-ea"/>
                          <a:cs typeface="+mn-cs"/>
                        </a:rPr>
                        <a:t>
 Wenn sich ein Schulkind mit #Corona infiziert hat, musste bisher die ganze Schulklasse oder Lerngruppe in #Quarantäne. Diese Regelung gilt nun nicht mehr, wie ein Sprecher des Gesundheitsamtes auf BR-Anfrage mitteilte. 
https://t.co/vCgzoZhtTR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711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20:45:33</a:t>
                      </a:r>
                      <a:r>
                        <a:rPr kumimoji="0" lang="de-DE" sz="1000" b="0" i="0" u="none" strike="noStrike" kern="1200" cap="none" spc="0" normalizeH="0" baseline="0" noProof="0">
                          <a:ln>
                            <a:noFill/>
                          </a:ln>
                          <a:solidFill>
                            <a:prstClr val="black"/>
                          </a:solidFill>
                          <a:effectLst/>
                          <a:uLnTx/>
                          <a:uFillTx/>
                          <a:latin typeface="+mn-lt"/>
                          <a:ea typeface="+mn-ea"/>
                          <a:cs typeface="+mn-cs"/>
                        </a:rPr>
                        <a:t>
 In Italien 🇮🇹  gelten ab morgen wieder verschärfte Corona-Regeln. Vielerorts herrscht dann wieder ein #Lockdown. #Sardinien hingegen fällt als erste Region in die Weiße Zone und kann auf weitere Lockerungen hoffen.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470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20:06:06</a:t>
                      </a:r>
                      <a:r>
                        <a:rPr kumimoji="0" lang="de-DE" sz="1000" b="0" i="0" u="none" strike="noStrike" kern="1200" cap="none" spc="0" normalizeH="0" baseline="0" noProof="0">
                          <a:ln>
                            <a:noFill/>
                          </a:ln>
                          <a:solidFill>
                            <a:prstClr val="black"/>
                          </a:solidFill>
                          <a:effectLst/>
                          <a:uLnTx/>
                          <a:uFillTx/>
                          <a:latin typeface="+mn-lt"/>
                          <a:ea typeface="+mn-ea"/>
                          <a:cs typeface="+mn-cs"/>
                        </a:rPr>
                        <a:t>
 Kurz vor ihrer prestigeträchtigen Gala geraten die 87 Auslandsjournalisten, die die "Golden Globes" vergeben, unter massiven Druck: Sie ignorierten ganze Kulturen und hätten kein einziges schwarzes Mitglied. Der Verband gelobt Besserung. #BR24Kultur 
https://t.co/FDW1WilyoW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274693"/>
                  </a:ext>
                </a:extLst>
              </a:tr>
            </a:tbl>
          </a:graphicData>
        </a:graphic>
      </p:graphicFrame>
      <p:sp>
        <p:nvSpPr>
          <p:cNvPr id="4" name="Text Placeholder 3">
            <a:extLst>
              <a:ext uri="{FF2B5EF4-FFF2-40B4-BE49-F238E27FC236}">
                <a16:creationId xmlns:a16="http://schemas.microsoft.com/office/drawing/2014/main" id="{1A7E81FA-6FC8-4EC5-A13C-725F0024C104}"/>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895761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EAAB-B722-46B8-8B92-DF66FBC7CBD2}"/>
              </a:ext>
            </a:extLst>
          </p:cNvPr>
          <p:cNvSpPr>
            <a:spLocks noGrp="1"/>
          </p:cNvSpPr>
          <p:nvPr>
            <p:ph type="title"/>
          </p:nvPr>
        </p:nvSpPr>
        <p:spPr/>
        <p:txBody>
          <a:bodyPr/>
          <a:lstStyle/>
          <a:p>
            <a:r>
              <a:rPr lang="en-US"/>
              <a:t>Twitter BR-Twitter-Basic: Tweets, Retweets, Replies | BR Social Media - 5 of 7</a:t>
            </a:r>
          </a:p>
        </p:txBody>
      </p:sp>
      <p:graphicFrame>
        <p:nvGraphicFramePr>
          <p:cNvPr id="5" name="Table Placeholder 4">
            <a:extLst>
              <a:ext uri="{FF2B5EF4-FFF2-40B4-BE49-F238E27FC236}">
                <a16:creationId xmlns:a16="http://schemas.microsoft.com/office/drawing/2014/main" id="{91C654C2-1461-48C7-861B-02577F5BC010}"/>
              </a:ext>
            </a:extLst>
          </p:cNvPr>
          <p:cNvGraphicFramePr>
            <a:graphicFrameLocks noGrp="1"/>
          </p:cNvGraphicFramePr>
          <p:nvPr>
            <p:ph type="tbl" sz="quarter" idx="13"/>
            <p:extLst>
              <p:ext uri="{D42A27DB-BD31-4B8C-83A1-F6EECF244321}">
                <p14:modId xmlns:p14="http://schemas.microsoft.com/office/powerpoint/2010/main" val="433664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86492165"/>
                    </a:ext>
                  </a:extLst>
                </a:gridCol>
                <a:gridCol w="658368">
                  <a:extLst>
                    <a:ext uri="{9D8B030D-6E8A-4147-A177-3AD203B41FA5}">
                      <a16:colId xmlns:a16="http://schemas.microsoft.com/office/drawing/2014/main" val="2916705959"/>
                    </a:ext>
                  </a:extLst>
                </a:gridCol>
                <a:gridCol w="658368">
                  <a:extLst>
                    <a:ext uri="{9D8B030D-6E8A-4147-A177-3AD203B41FA5}">
                      <a16:colId xmlns:a16="http://schemas.microsoft.com/office/drawing/2014/main" val="477404792"/>
                    </a:ext>
                  </a:extLst>
                </a:gridCol>
                <a:gridCol w="658368">
                  <a:extLst>
                    <a:ext uri="{9D8B030D-6E8A-4147-A177-3AD203B41FA5}">
                      <a16:colId xmlns:a16="http://schemas.microsoft.com/office/drawing/2014/main" val="3592216240"/>
                    </a:ext>
                  </a:extLst>
                </a:gridCol>
                <a:gridCol w="658368">
                  <a:extLst>
                    <a:ext uri="{9D8B030D-6E8A-4147-A177-3AD203B41FA5}">
                      <a16:colId xmlns:a16="http://schemas.microsoft.com/office/drawing/2014/main" val="3668515269"/>
                    </a:ext>
                  </a:extLst>
                </a:gridCol>
                <a:gridCol w="658368">
                  <a:extLst>
                    <a:ext uri="{9D8B030D-6E8A-4147-A177-3AD203B41FA5}">
                      <a16:colId xmlns:a16="http://schemas.microsoft.com/office/drawing/2014/main" val="2444159589"/>
                    </a:ext>
                  </a:extLst>
                </a:gridCol>
                <a:gridCol w="658368">
                  <a:extLst>
                    <a:ext uri="{9D8B030D-6E8A-4147-A177-3AD203B41FA5}">
                      <a16:colId xmlns:a16="http://schemas.microsoft.com/office/drawing/2014/main" val="1475475752"/>
                    </a:ext>
                  </a:extLst>
                </a:gridCol>
                <a:gridCol w="658368">
                  <a:extLst>
                    <a:ext uri="{9D8B030D-6E8A-4147-A177-3AD203B41FA5}">
                      <a16:colId xmlns:a16="http://schemas.microsoft.com/office/drawing/2014/main" val="4236056949"/>
                    </a:ext>
                  </a:extLst>
                </a:gridCol>
                <a:gridCol w="658368">
                  <a:extLst>
                    <a:ext uri="{9D8B030D-6E8A-4147-A177-3AD203B41FA5}">
                      <a16:colId xmlns:a16="http://schemas.microsoft.com/office/drawing/2014/main" val="3411363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8934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@BR24 - 2021-02-28 19:25:44</a:t>
                      </a:r>
                      <a:r>
                        <a:rPr kumimoji="0" lang="en-US" sz="1000" b="0" i="0" u="none" strike="noStrike" kern="1200" cap="none" spc="0" normalizeH="0" baseline="0" noProof="0">
                          <a:ln>
                            <a:noFill/>
                          </a:ln>
                          <a:solidFill>
                            <a:prstClr val="black"/>
                          </a:solidFill>
                          <a:effectLst/>
                          <a:uLnTx/>
                          <a:uFillTx/>
                          <a:latin typeface="+mn-lt"/>
                          <a:ea typeface="+mn-ea"/>
                          <a:cs typeface="+mn-cs"/>
                        </a:rPr>
                        <a:t>
 Katharina #Althaus und Karl #Geiger aus #Oberstdorf, Anna Rupprecht aus Schwäbisch Gmünd und der Siegsdorfer Markus #Eisenbichler haben den Mixed-Team-Wettbewerb im Skispringen gewonnen. ⛷️🏽🏂🏽 💪🏽
https://t.co/vxJ5SqJ98t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761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19:15:56</a:t>
                      </a:r>
                      <a:r>
                        <a:rPr kumimoji="0" lang="de-DE" sz="1000" b="0" i="0" u="none" strike="noStrike" kern="1200" cap="none" spc="0" normalizeH="0" baseline="0" noProof="0">
                          <a:ln>
                            <a:noFill/>
                          </a:ln>
                          <a:solidFill>
                            <a:prstClr val="black"/>
                          </a:solidFill>
                          <a:effectLst/>
                          <a:uLnTx/>
                          <a:uFillTx/>
                          <a:latin typeface="+mn-lt"/>
                          <a:ea typeface="+mn-ea"/>
                          <a:cs typeface="+mn-cs"/>
                        </a:rPr>
                        <a:t>
 Gefallen Euch unsere BR24-Zeitreisen? 📺 Hier gibt's mehr davon: 👇🏽
https://t.co/Q0JQgYzOlA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984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19:04:16</a:t>
                      </a:r>
                      <a:r>
                        <a:rPr kumimoji="0" lang="de-DE" sz="1000" b="0" i="0" u="none" strike="noStrike" kern="1200" cap="none" spc="0" normalizeH="0" baseline="0" noProof="0">
                          <a:ln>
                            <a:noFill/>
                          </a:ln>
                          <a:solidFill>
                            <a:prstClr val="black"/>
                          </a:solidFill>
                          <a:effectLst/>
                          <a:uLnTx/>
                          <a:uFillTx/>
                          <a:latin typeface="+mn-lt"/>
                          <a:ea typeface="+mn-ea"/>
                          <a:cs typeface="+mn-cs"/>
                        </a:rPr>
                        <a:t>
 Am Montag dürfen Friseure wieder öffnen. Und eine Fahrt nach Tschechien scheitert in diesen Zeiten auch nicht an der unpassenden Haarlänge, wie es einem noch 1973 an der tschechoslowakischen Grenze passieren konnte. Eine #BR24 Zeitreise zum Schmunzeln. https://t.co/4FLV1NSGB0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2222522"/>
                  </a:ext>
                </a:extLst>
              </a:tr>
            </a:tbl>
          </a:graphicData>
        </a:graphic>
      </p:graphicFrame>
      <p:sp>
        <p:nvSpPr>
          <p:cNvPr id="4" name="Text Placeholder 3">
            <a:extLst>
              <a:ext uri="{FF2B5EF4-FFF2-40B4-BE49-F238E27FC236}">
                <a16:creationId xmlns:a16="http://schemas.microsoft.com/office/drawing/2014/main" id="{C7DB0ECC-8E9E-4318-AFA0-7662BC1D801D}"/>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40244793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4845F-C89F-4962-B370-223567DA0B0A}"/>
              </a:ext>
            </a:extLst>
          </p:cNvPr>
          <p:cNvSpPr>
            <a:spLocks noGrp="1"/>
          </p:cNvSpPr>
          <p:nvPr>
            <p:ph type="title"/>
          </p:nvPr>
        </p:nvSpPr>
        <p:spPr/>
        <p:txBody>
          <a:bodyPr/>
          <a:lstStyle/>
          <a:p>
            <a:r>
              <a:rPr lang="en-US"/>
              <a:t>Twitter BR-Twitter-Basic: Tweets, Retweets, Replies | BR Social Media - 6 of 7</a:t>
            </a:r>
          </a:p>
        </p:txBody>
      </p:sp>
      <p:graphicFrame>
        <p:nvGraphicFramePr>
          <p:cNvPr id="5" name="Table Placeholder 4">
            <a:extLst>
              <a:ext uri="{FF2B5EF4-FFF2-40B4-BE49-F238E27FC236}">
                <a16:creationId xmlns:a16="http://schemas.microsoft.com/office/drawing/2014/main" id="{A118A792-AA4B-4627-BFBF-6AD8117E78C9}"/>
              </a:ext>
            </a:extLst>
          </p:cNvPr>
          <p:cNvGraphicFramePr>
            <a:graphicFrameLocks noGrp="1"/>
          </p:cNvGraphicFramePr>
          <p:nvPr>
            <p:ph type="tbl" sz="quarter" idx="13"/>
            <p:extLst>
              <p:ext uri="{D42A27DB-BD31-4B8C-83A1-F6EECF244321}">
                <p14:modId xmlns:p14="http://schemas.microsoft.com/office/powerpoint/2010/main" val="3459030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6618640"/>
                    </a:ext>
                  </a:extLst>
                </a:gridCol>
                <a:gridCol w="658368">
                  <a:extLst>
                    <a:ext uri="{9D8B030D-6E8A-4147-A177-3AD203B41FA5}">
                      <a16:colId xmlns:a16="http://schemas.microsoft.com/office/drawing/2014/main" val="1905309793"/>
                    </a:ext>
                  </a:extLst>
                </a:gridCol>
                <a:gridCol w="658368">
                  <a:extLst>
                    <a:ext uri="{9D8B030D-6E8A-4147-A177-3AD203B41FA5}">
                      <a16:colId xmlns:a16="http://schemas.microsoft.com/office/drawing/2014/main" val="1565182305"/>
                    </a:ext>
                  </a:extLst>
                </a:gridCol>
                <a:gridCol w="658368">
                  <a:extLst>
                    <a:ext uri="{9D8B030D-6E8A-4147-A177-3AD203B41FA5}">
                      <a16:colId xmlns:a16="http://schemas.microsoft.com/office/drawing/2014/main" val="3345571836"/>
                    </a:ext>
                  </a:extLst>
                </a:gridCol>
                <a:gridCol w="658368">
                  <a:extLst>
                    <a:ext uri="{9D8B030D-6E8A-4147-A177-3AD203B41FA5}">
                      <a16:colId xmlns:a16="http://schemas.microsoft.com/office/drawing/2014/main" val="698881269"/>
                    </a:ext>
                  </a:extLst>
                </a:gridCol>
                <a:gridCol w="658368">
                  <a:extLst>
                    <a:ext uri="{9D8B030D-6E8A-4147-A177-3AD203B41FA5}">
                      <a16:colId xmlns:a16="http://schemas.microsoft.com/office/drawing/2014/main" val="1321719110"/>
                    </a:ext>
                  </a:extLst>
                </a:gridCol>
                <a:gridCol w="658368">
                  <a:extLst>
                    <a:ext uri="{9D8B030D-6E8A-4147-A177-3AD203B41FA5}">
                      <a16:colId xmlns:a16="http://schemas.microsoft.com/office/drawing/2014/main" val="1432027797"/>
                    </a:ext>
                  </a:extLst>
                </a:gridCol>
                <a:gridCol w="658368">
                  <a:extLst>
                    <a:ext uri="{9D8B030D-6E8A-4147-A177-3AD203B41FA5}">
                      <a16:colId xmlns:a16="http://schemas.microsoft.com/office/drawing/2014/main" val="486509452"/>
                    </a:ext>
                  </a:extLst>
                </a:gridCol>
                <a:gridCol w="658368">
                  <a:extLst>
                    <a:ext uri="{9D8B030D-6E8A-4147-A177-3AD203B41FA5}">
                      <a16:colId xmlns:a16="http://schemas.microsoft.com/office/drawing/2014/main" val="4025347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7245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19:01:04</a:t>
                      </a:r>
                      <a:r>
                        <a:rPr kumimoji="0" lang="de-DE" sz="1000" b="0" i="0" u="none" strike="noStrike" kern="1200" cap="none" spc="0" normalizeH="0" baseline="0" noProof="0">
                          <a:ln>
                            <a:noFill/>
                          </a:ln>
                          <a:solidFill>
                            <a:prstClr val="black"/>
                          </a:solidFill>
                          <a:effectLst/>
                          <a:uLnTx/>
                          <a:uFillTx/>
                          <a:latin typeface="+mn-lt"/>
                          <a:ea typeface="+mn-ea"/>
                          <a:cs typeface="+mn-cs"/>
                        </a:rPr>
                        <a:t>
 Warum wurden so viele Menschen mit #Behinderung bei den Impf-Priorisierungen vergessen? Wie verbreitet ist in unserer Gesellschaft die Denke „Ein Behinderter lebt ja im Heim“? @DPossoch klärt gemeinsam mit @raulde. #Inklusion https://t.co/iUAeK2Ct99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524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@BR24 - 2021-02-28 19:00:11</a:t>
                      </a:r>
                      <a:r>
                        <a:rPr kumimoji="0" lang="de-DE" sz="1000" b="0" i="0" u="none" strike="noStrike" kern="1200" cap="none" spc="0" normalizeH="0" baseline="0" noProof="0">
                          <a:ln>
                            <a:noFill/>
                          </a:ln>
                          <a:solidFill>
                            <a:prstClr val="black"/>
                          </a:solidFill>
                          <a:effectLst/>
                          <a:uLnTx/>
                          <a:uFillTx/>
                          <a:latin typeface="+mn-lt"/>
                          <a:ea typeface="+mn-ea"/>
                          <a:cs typeface="+mn-cs"/>
                        </a:rPr>
                        <a:t>
 Die Polizei hat in #Wiesenbach (Lkr. #Günzburg) einen 27-Jährigen angeschossen, weil er Passanten mit einem Messer bedrohte und sich auch durch Warnungen nicht stoppen ließ. #Schwaben 
https://t.co/Ah3UJseiz1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724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@BR24sport - 2021-02-28 18:59:11</a:t>
                      </a:r>
                      <a:r>
                        <a:rPr kumimoji="0" lang="en-US" sz="1000" b="0" i="0" u="none" strike="noStrike" kern="1200" cap="none" spc="0" normalizeH="0" baseline="0" noProof="0">
                          <a:ln>
                            <a:noFill/>
                          </a:ln>
                          <a:solidFill>
                            <a:prstClr val="black"/>
                          </a:solidFill>
                          <a:effectLst/>
                          <a:uLnTx/>
                          <a:uFillTx/>
                          <a:latin typeface="+mn-lt"/>
                          <a:ea typeface="+mn-ea"/>
                          <a:cs typeface="+mn-cs"/>
                        </a:rPr>
                        <a:t>
 Nordische Ski-WM: DSV-Quartett gewinnt das Mixed-Skispringen https://t.co/XCaU0U0C1u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606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@BR_Oberbayern - 2021-02-28 18:56:32</a:t>
                      </a:r>
                      <a:r>
                        <a:rPr kumimoji="0" lang="de-DE" sz="1000" b="0" i="0" u="none" strike="noStrike" kern="1200" cap="none" spc="0" normalizeH="0" baseline="0" noProof="0">
                          <a:ln>
                            <a:noFill/>
                          </a:ln>
                          <a:solidFill>
                            <a:prstClr val="black"/>
                          </a:solidFill>
                          <a:effectLst/>
                          <a:uLnTx/>
                          <a:uFillTx/>
                          <a:latin typeface="+mn-lt"/>
                          <a:ea typeface="+mn-ea"/>
                          <a:cs typeface="+mn-cs"/>
                        </a:rPr>
                        <a:t>
 Nordische Ski-WM: DSV-Quartett gewinnt das Mixed-Skispringen https://t.co/6cAV5pDfGh #Oberbayern https://t.co/H5uk15oCt7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5613160"/>
                  </a:ext>
                </a:extLst>
              </a:tr>
            </a:tbl>
          </a:graphicData>
        </a:graphic>
      </p:graphicFrame>
      <p:sp>
        <p:nvSpPr>
          <p:cNvPr id="4" name="Text Placeholder 3">
            <a:extLst>
              <a:ext uri="{FF2B5EF4-FFF2-40B4-BE49-F238E27FC236}">
                <a16:creationId xmlns:a16="http://schemas.microsoft.com/office/drawing/2014/main" id="{C8B2CD30-D9EB-4523-A0A3-A14F99E097DA}"/>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7084006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D65EE-953F-4129-A5CE-C45C7F3A9966}"/>
              </a:ext>
            </a:extLst>
          </p:cNvPr>
          <p:cNvSpPr>
            <a:spLocks noGrp="1"/>
          </p:cNvSpPr>
          <p:nvPr>
            <p:ph type="title"/>
          </p:nvPr>
        </p:nvSpPr>
        <p:spPr/>
        <p:txBody>
          <a:bodyPr/>
          <a:lstStyle/>
          <a:p>
            <a:r>
              <a:rPr lang="en-US"/>
              <a:t>Twitter BR-Twitter-Basic: Tweets, Retweets, Replies | BR Social Media - 7 of 7</a:t>
            </a:r>
          </a:p>
        </p:txBody>
      </p:sp>
      <p:graphicFrame>
        <p:nvGraphicFramePr>
          <p:cNvPr id="5" name="Table Placeholder 4">
            <a:extLst>
              <a:ext uri="{FF2B5EF4-FFF2-40B4-BE49-F238E27FC236}">
                <a16:creationId xmlns:a16="http://schemas.microsoft.com/office/drawing/2014/main" id="{043429DF-E0CD-43A9-A92A-1ABF0F22BDB8}"/>
              </a:ext>
            </a:extLst>
          </p:cNvPr>
          <p:cNvGraphicFramePr>
            <a:graphicFrameLocks noGrp="1"/>
          </p:cNvGraphicFramePr>
          <p:nvPr>
            <p:ph type="tbl" sz="quarter" idx="13"/>
            <p:extLst>
              <p:ext uri="{D42A27DB-BD31-4B8C-83A1-F6EECF244321}">
                <p14:modId xmlns:p14="http://schemas.microsoft.com/office/powerpoint/2010/main" val="3481231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008937"/>
                    </a:ext>
                  </a:extLst>
                </a:gridCol>
                <a:gridCol w="658368">
                  <a:extLst>
                    <a:ext uri="{9D8B030D-6E8A-4147-A177-3AD203B41FA5}">
                      <a16:colId xmlns:a16="http://schemas.microsoft.com/office/drawing/2014/main" val="1523725947"/>
                    </a:ext>
                  </a:extLst>
                </a:gridCol>
                <a:gridCol w="658368">
                  <a:extLst>
                    <a:ext uri="{9D8B030D-6E8A-4147-A177-3AD203B41FA5}">
                      <a16:colId xmlns:a16="http://schemas.microsoft.com/office/drawing/2014/main" val="214298199"/>
                    </a:ext>
                  </a:extLst>
                </a:gridCol>
                <a:gridCol w="658368">
                  <a:extLst>
                    <a:ext uri="{9D8B030D-6E8A-4147-A177-3AD203B41FA5}">
                      <a16:colId xmlns:a16="http://schemas.microsoft.com/office/drawing/2014/main" val="4206548593"/>
                    </a:ext>
                  </a:extLst>
                </a:gridCol>
                <a:gridCol w="658368">
                  <a:extLst>
                    <a:ext uri="{9D8B030D-6E8A-4147-A177-3AD203B41FA5}">
                      <a16:colId xmlns:a16="http://schemas.microsoft.com/office/drawing/2014/main" val="1575627953"/>
                    </a:ext>
                  </a:extLst>
                </a:gridCol>
                <a:gridCol w="658368">
                  <a:extLst>
                    <a:ext uri="{9D8B030D-6E8A-4147-A177-3AD203B41FA5}">
                      <a16:colId xmlns:a16="http://schemas.microsoft.com/office/drawing/2014/main" val="1047832291"/>
                    </a:ext>
                  </a:extLst>
                </a:gridCol>
                <a:gridCol w="658368">
                  <a:extLst>
                    <a:ext uri="{9D8B030D-6E8A-4147-A177-3AD203B41FA5}">
                      <a16:colId xmlns:a16="http://schemas.microsoft.com/office/drawing/2014/main" val="1832855766"/>
                    </a:ext>
                  </a:extLst>
                </a:gridCol>
                <a:gridCol w="658368">
                  <a:extLst>
                    <a:ext uri="{9D8B030D-6E8A-4147-A177-3AD203B41FA5}">
                      <a16:colId xmlns:a16="http://schemas.microsoft.com/office/drawing/2014/main" val="2006670549"/>
                    </a:ext>
                  </a:extLst>
                </a:gridCol>
                <a:gridCol w="658368">
                  <a:extLst>
                    <a:ext uri="{9D8B030D-6E8A-4147-A177-3AD203B41FA5}">
                      <a16:colId xmlns:a16="http://schemas.microsoft.com/office/drawing/2014/main" val="3275181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0150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@BR_Franken - 2021-02-28 18:27:39</a:t>
                      </a:r>
                      <a:r>
                        <a:rPr kumimoji="0" lang="de-DE" sz="1000" b="0" i="0" u="none" strike="noStrike" kern="1200" cap="none" spc="0" normalizeH="0" baseline="0" noProof="0">
                          <a:ln>
                            <a:noFill/>
                          </a:ln>
                          <a:solidFill>
                            <a:prstClr val="black"/>
                          </a:solidFill>
                          <a:effectLst/>
                          <a:uLnTx/>
                          <a:uFillTx/>
                          <a:latin typeface="+mn-lt"/>
                          <a:ea typeface="+mn-ea"/>
                          <a:cs typeface="+mn-cs"/>
                        </a:rPr>
                        <a:t>
 RT @BR24: Bayerns Ministerpräsident @Markus_Soeder hat erneut vor einem überstürzten Ausstieg aus dem #Lockdown gewarnt. Im Interview mit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833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@BR_Franken - 2021-02-28 18:27:29</a:t>
                      </a:r>
                      <a:r>
                        <a:rPr kumimoji="0" lang="de-DE" sz="1000" b="0" i="0" u="none" strike="noStrike" kern="1200" cap="none" spc="0" normalizeH="0" baseline="0" noProof="0">
                          <a:ln>
                            <a:noFill/>
                          </a:ln>
                          <a:solidFill>
                            <a:prstClr val="black"/>
                          </a:solidFill>
                          <a:effectLst/>
                          <a:uLnTx/>
                          <a:uFillTx/>
                          <a:latin typeface="+mn-lt"/>
                          <a:ea typeface="+mn-ea"/>
                          <a:cs typeface="+mn-cs"/>
                        </a:rPr>
                        <a:t>
 RT @streckenagentFR: Personen im Gleis im Raum #Nürnberg-Eibach sind verschwunden. Streckensperrung aufgehoben. Verspätungen und Teilausfäl…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4257817"/>
                  </a:ext>
                </a:extLst>
              </a:tr>
            </a:tbl>
          </a:graphicData>
        </a:graphic>
      </p:graphicFrame>
      <p:sp>
        <p:nvSpPr>
          <p:cNvPr id="4" name="Text Placeholder 3">
            <a:extLst>
              <a:ext uri="{FF2B5EF4-FFF2-40B4-BE49-F238E27FC236}">
                <a16:creationId xmlns:a16="http://schemas.microsoft.com/office/drawing/2014/main" id="{2AC1888D-EE15-499C-A97C-FD12B3F30661}"/>
              </a:ext>
            </a:extLst>
          </p:cNvPr>
          <p:cNvSpPr>
            <a:spLocks noGrp="1"/>
          </p:cNvSpPr>
          <p:nvPr>
            <p:ph type="body" sz="quarter" idx="14"/>
          </p:nvPr>
        </p:nvSpPr>
        <p:spPr/>
        <p:txBody>
          <a:bodyPr/>
          <a:lstStyle/>
          <a:p>
            <a:r>
              <a:rPr lang="en-US"/>
              <a:t>01.02.2021 - 28.02.2021</a:t>
            </a:r>
          </a:p>
        </p:txBody>
      </p:sp>
    </p:spTree>
    <p:extLst>
      <p:ext uri="{BB962C8B-B14F-4D97-AF65-F5344CB8AC3E}">
        <p14:creationId xmlns:p14="http://schemas.microsoft.com/office/powerpoint/2010/main" val="26531865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32</TotalTime>
  <Words>7120</Words>
  <Application>Microsoft Office PowerPoint</Application>
  <PresentationFormat>On-screen Show (4:3)</PresentationFormat>
  <Paragraphs>3311</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Daniela Basic_Twitter</vt:lpstr>
      <vt:lpstr>Twitter BR-Twitter-Basic: Profil-Überblick | BR Social Media - 1 of 5</vt:lpstr>
      <vt:lpstr>Twitter BR-Twitter-Basic: Profil-Überblick | BR Social Media - 2 of 5</vt:lpstr>
      <vt:lpstr>Twitter BR-Twitter-Basic: Profil-Überblick | BR Social Media - 3 of 5</vt:lpstr>
      <vt:lpstr>Twitter BR-Twitter-Basic: Profil-Überblick | BR Social Media - 4 of 5</vt:lpstr>
      <vt:lpstr>Twitter BR-Twitter-Basic: Profil-Überblick | BR Social Media - 5 of 5</vt:lpstr>
      <vt:lpstr>Twitter Monatsreport | BR Social Media - 1 of 3</vt:lpstr>
      <vt:lpstr>Twitter Monatsreport | BR Social Media - 2 of 3</vt:lpstr>
      <vt:lpstr>Twitter Monatsreport | BR Social Media - 3 of 3</vt:lpstr>
      <vt:lpstr>Twitter BR-Twitter-Basic: Profil-Überblick (nach Monaten) | BR Social Media - 1 of 5</vt:lpstr>
      <vt:lpstr>Twitter BR-Twitter-Basic: Profil-Überblick (nach Monaten) | BR Social Media - 2 of 5</vt:lpstr>
      <vt:lpstr>Twitter BR-Twitter-Basic: Profil-Überblick (nach Monaten) | BR Social Media - 3 of 5</vt:lpstr>
      <vt:lpstr>Twitter BR-Twitter-Basic: Profil-Überblick (nach Monaten) | BR Social Media - 4 of 5</vt:lpstr>
      <vt:lpstr>Twitter BR-Twitter-Basic: Profil-Überblick (nach Monaten) | BR Social Media - 5 of 5</vt:lpstr>
      <vt:lpstr>Twitter BR-Twitter-Basic: Profil-Überblick (nach Wochen) | BR Social Media - 1 of 7</vt:lpstr>
      <vt:lpstr>Twitter BR-Twitter-Basic: Profil-Überblick (nach Wochen) | BR Social Media - 2 of 7</vt:lpstr>
      <vt:lpstr>Twitter BR-Twitter-Basic: Profil-Überblick (nach Wochen) | BR Social Media - 3 of 7</vt:lpstr>
      <vt:lpstr>Twitter BR-Twitter-Basic: Profil-Überblick (nach Wochen) | BR Social Media - 4 of 7</vt:lpstr>
      <vt:lpstr>Twitter BR-Twitter-Basic: Profil-Überblick (nach Wochen) | BR Social Media - 5 of 7</vt:lpstr>
      <vt:lpstr>Twitter BR-Twitter-Basic: Profil-Überblick (nach Wochen) | BR Social Media - 6 of 7</vt:lpstr>
      <vt:lpstr>Twitter BR-Twitter-Basic: Profil-Überblick (nach Wochen) | BR Social Media - 7 of 7</vt:lpstr>
      <vt:lpstr>Twitter BR-Twitter-Basic: Profil-Überblick (nach Tagen) | BR Social Media - 1 of 13</vt:lpstr>
      <vt:lpstr>Twitter BR-Twitter-Basic: Profil-Überblick (nach Tagen) | BR Social Media - 2 of 13</vt:lpstr>
      <vt:lpstr>Twitter BR-Twitter-Basic: Profil-Überblick (nach Tagen) | BR Social Media - 3 of 13</vt:lpstr>
      <vt:lpstr>Twitter BR-Twitter-Basic: Profil-Überblick (nach Tagen) | BR Social Media - 4 of 13</vt:lpstr>
      <vt:lpstr>Twitter BR-Twitter-Basic: Profil-Überblick (nach Tagen) | BR Social Media - 5 of 13</vt:lpstr>
      <vt:lpstr>Twitter BR-Twitter-Basic: Profil-Überblick (nach Tagen) | BR Social Media - 6 of 13</vt:lpstr>
      <vt:lpstr>Twitter BR-Twitter-Basic: Profil-Überblick (nach Tagen) | BR Social Media - 7 of 13</vt:lpstr>
      <vt:lpstr>Twitter BR-Twitter-Basic: Profil-Überblick (nach Tagen) | BR Social Media - 8 of 13</vt:lpstr>
      <vt:lpstr>Twitter BR-Twitter-Basic: Profil-Überblick (nach Tagen) | BR Social Media - 9 of 13</vt:lpstr>
      <vt:lpstr>Twitter BR-Twitter-Basic: Profil-Überblick (nach Tagen) | BR Social Media - 10 of 13</vt:lpstr>
      <vt:lpstr>Twitter BR-Twitter-Basic: Profil-Überblick (nach Tagen) | BR Social Media - 11 of 13</vt:lpstr>
      <vt:lpstr>Twitter BR-Twitter-Basic: Profil-Überblick (nach Tagen) | BR Social Media - 12 of 13</vt:lpstr>
      <vt:lpstr>Twitter BR-Twitter-Basic: Profil-Überblick (nach Tagen) | BR Social Media - 13 of 13</vt:lpstr>
      <vt:lpstr>Twitter BR-Twitter-Basic:  Own Tweets | BR Social Media - 1 of 9</vt:lpstr>
      <vt:lpstr>Twitter BR-Twitter-Basic:  Own Tweets | BR Social Media - 2 of 9</vt:lpstr>
      <vt:lpstr>Twitter BR-Twitter-Basic:  Own Tweets | BR Social Media - 3 of 9</vt:lpstr>
      <vt:lpstr>Twitter BR-Twitter-Basic:  Own Tweets | BR Social Media - 4 of 9</vt:lpstr>
      <vt:lpstr>Twitter BR-Twitter-Basic:  Own Tweets | BR Social Media - 5 of 9</vt:lpstr>
      <vt:lpstr>Twitter BR-Twitter-Basic:  Own Tweets | BR Social Media - 6 of 9</vt:lpstr>
      <vt:lpstr>Twitter BR-Twitter-Basic:  Own Tweets | BR Social Media - 7 of 9</vt:lpstr>
      <vt:lpstr>Twitter BR-Twitter-Basic:  Own Tweets | BR Social Media - 8 of 9</vt:lpstr>
      <vt:lpstr>Twitter BR-Twitter-Basic:  Own Tweets | BR Social Media - 9 of 9</vt:lpstr>
      <vt:lpstr>Twitter BR-Twitter-Basic: Tweets, Retweets, Replies | BR Social Media - 1 of 7</vt:lpstr>
      <vt:lpstr>Twitter BR-Twitter-Basic: Tweets, Retweets, Replies | BR Social Media - 2 of 7</vt:lpstr>
      <vt:lpstr>Twitter BR-Twitter-Basic: Tweets, Retweets, Replies | BR Social Media - 3 of 7</vt:lpstr>
      <vt:lpstr>Twitter BR-Twitter-Basic: Tweets, Retweets, Replies | BR Social Media - 4 of 7</vt:lpstr>
      <vt:lpstr>Twitter BR-Twitter-Basic: Tweets, Retweets, Replies | BR Social Media - 5 of 7</vt:lpstr>
      <vt:lpstr>Twitter BR-Twitter-Basic: Tweets, Retweets, Replies | BR Social Media - 6 of 7</vt:lpstr>
      <vt:lpstr>Twitter BR-Twitter-Basic: Tweets, Retweets, Replies | BR Social Media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Daniela Basic_Twitter</dc:title>
  <dc:creator>Frederik Peiniger</dc:creator>
  <cp:lastModifiedBy>Frederik Peiniger</cp:lastModifiedBy>
  <cp:revision>4</cp:revision>
  <dcterms:created xsi:type="dcterms:W3CDTF">2021-03-12T09:35:55Z</dcterms:created>
  <dcterms:modified xsi:type="dcterms:W3CDTF">2021-03-12T10:08:20Z</dcterms:modified>
</cp:coreProperties>
</file>