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10/21/2020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D2E54B-D964-4B64-B9D5-8760226E1A0C}"/>
              </a:ext>
            </a:extLst>
          </p:cNvPr>
          <p:cNvSpPr>
            <a:spLocks noGrp="1"/>
          </p:cNvSpPr>
          <p:nvPr>
            <p:ph type="title"/>
          </p:nvPr>
        </p:nvSpPr>
        <p:spPr/>
        <p:txBody>
          <a:bodyPr/>
          <a:lstStyle/>
          <a:p>
            <a:r>
              <a:rPr lang="en-US"/>
              <a:t>Facebook Own Posts &amp; Shares Table | Radio BAYERN 3 - 1 of 15</a:t>
            </a:r>
          </a:p>
        </p:txBody>
      </p:sp>
      <p:graphicFrame>
        <p:nvGraphicFramePr>
          <p:cNvPr id="5" name="Table Placeholder 4">
            <a:extLst>
              <a:ext uri="{FF2B5EF4-FFF2-40B4-BE49-F238E27FC236}">
                <a16:creationId xmlns:a16="http://schemas.microsoft.com/office/drawing/2014/main" id="{DCF6C1EB-CAA4-49B6-83DB-8FB2AAA61676}"/>
              </a:ext>
            </a:extLst>
          </p:cNvPr>
          <p:cNvGraphicFramePr>
            <a:graphicFrameLocks noGrp="1"/>
          </p:cNvGraphicFramePr>
          <p:nvPr>
            <p:ph type="tbl" sz="quarter" idx="13"/>
            <p:extLst>
              <p:ext uri="{D42A27DB-BD31-4B8C-83A1-F6EECF244321}">
                <p14:modId xmlns:p14="http://schemas.microsoft.com/office/powerpoint/2010/main" val="1357886819"/>
              </p:ext>
            </p:extLst>
          </p:nvPr>
        </p:nvGraphicFramePr>
        <p:xfrm>
          <a:off x="457200" y="1731963"/>
          <a:ext cx="7982713" cy="3718560"/>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279688201"/>
                    </a:ext>
                  </a:extLst>
                </a:gridCol>
                <a:gridCol w="905256">
                  <a:extLst>
                    <a:ext uri="{9D8B030D-6E8A-4147-A177-3AD203B41FA5}">
                      <a16:colId xmlns:a16="http://schemas.microsoft.com/office/drawing/2014/main" val="4083865018"/>
                    </a:ext>
                  </a:extLst>
                </a:gridCol>
                <a:gridCol w="493776">
                  <a:extLst>
                    <a:ext uri="{9D8B030D-6E8A-4147-A177-3AD203B41FA5}">
                      <a16:colId xmlns:a16="http://schemas.microsoft.com/office/drawing/2014/main" val="1398818781"/>
                    </a:ext>
                  </a:extLst>
                </a:gridCol>
                <a:gridCol w="329184">
                  <a:extLst>
                    <a:ext uri="{9D8B030D-6E8A-4147-A177-3AD203B41FA5}">
                      <a16:colId xmlns:a16="http://schemas.microsoft.com/office/drawing/2014/main" val="1523431324"/>
                    </a:ext>
                  </a:extLst>
                </a:gridCol>
                <a:gridCol w="329184">
                  <a:extLst>
                    <a:ext uri="{9D8B030D-6E8A-4147-A177-3AD203B41FA5}">
                      <a16:colId xmlns:a16="http://schemas.microsoft.com/office/drawing/2014/main" val="1953871373"/>
                    </a:ext>
                  </a:extLst>
                </a:gridCol>
                <a:gridCol w="329184">
                  <a:extLst>
                    <a:ext uri="{9D8B030D-6E8A-4147-A177-3AD203B41FA5}">
                      <a16:colId xmlns:a16="http://schemas.microsoft.com/office/drawing/2014/main" val="1800335767"/>
                    </a:ext>
                  </a:extLst>
                </a:gridCol>
                <a:gridCol w="329184">
                  <a:extLst>
                    <a:ext uri="{9D8B030D-6E8A-4147-A177-3AD203B41FA5}">
                      <a16:colId xmlns:a16="http://schemas.microsoft.com/office/drawing/2014/main" val="153749768"/>
                    </a:ext>
                  </a:extLst>
                </a:gridCol>
                <a:gridCol w="329184">
                  <a:extLst>
                    <a:ext uri="{9D8B030D-6E8A-4147-A177-3AD203B41FA5}">
                      <a16:colId xmlns:a16="http://schemas.microsoft.com/office/drawing/2014/main" val="1344673842"/>
                    </a:ext>
                  </a:extLst>
                </a:gridCol>
                <a:gridCol w="329184">
                  <a:extLst>
                    <a:ext uri="{9D8B030D-6E8A-4147-A177-3AD203B41FA5}">
                      <a16:colId xmlns:a16="http://schemas.microsoft.com/office/drawing/2014/main" val="3587681515"/>
                    </a:ext>
                  </a:extLst>
                </a:gridCol>
                <a:gridCol w="329184">
                  <a:extLst>
                    <a:ext uri="{9D8B030D-6E8A-4147-A177-3AD203B41FA5}">
                      <a16:colId xmlns:a16="http://schemas.microsoft.com/office/drawing/2014/main" val="328003661"/>
                    </a:ext>
                  </a:extLst>
                </a:gridCol>
                <a:gridCol w="329184">
                  <a:extLst>
                    <a:ext uri="{9D8B030D-6E8A-4147-A177-3AD203B41FA5}">
                      <a16:colId xmlns:a16="http://schemas.microsoft.com/office/drawing/2014/main" val="3148690516"/>
                    </a:ext>
                  </a:extLst>
                </a:gridCol>
                <a:gridCol w="329184">
                  <a:extLst>
                    <a:ext uri="{9D8B030D-6E8A-4147-A177-3AD203B41FA5}">
                      <a16:colId xmlns:a16="http://schemas.microsoft.com/office/drawing/2014/main" val="96491968"/>
                    </a:ext>
                  </a:extLst>
                </a:gridCol>
                <a:gridCol w="329184">
                  <a:extLst>
                    <a:ext uri="{9D8B030D-6E8A-4147-A177-3AD203B41FA5}">
                      <a16:colId xmlns:a16="http://schemas.microsoft.com/office/drawing/2014/main" val="2390973696"/>
                    </a:ext>
                  </a:extLst>
                </a:gridCol>
                <a:gridCol w="329184">
                  <a:extLst>
                    <a:ext uri="{9D8B030D-6E8A-4147-A177-3AD203B41FA5}">
                      <a16:colId xmlns:a16="http://schemas.microsoft.com/office/drawing/2014/main" val="3446360296"/>
                    </a:ext>
                  </a:extLst>
                </a:gridCol>
                <a:gridCol w="329184">
                  <a:extLst>
                    <a:ext uri="{9D8B030D-6E8A-4147-A177-3AD203B41FA5}">
                      <a16:colId xmlns:a16="http://schemas.microsoft.com/office/drawing/2014/main" val="1081343535"/>
                    </a:ext>
                  </a:extLst>
                </a:gridCol>
                <a:gridCol w="329184">
                  <a:extLst>
                    <a:ext uri="{9D8B030D-6E8A-4147-A177-3AD203B41FA5}">
                      <a16:colId xmlns:a16="http://schemas.microsoft.com/office/drawing/2014/main" val="239413661"/>
                    </a:ext>
                  </a:extLst>
                </a:gridCol>
                <a:gridCol w="329184">
                  <a:extLst>
                    <a:ext uri="{9D8B030D-6E8A-4147-A177-3AD203B41FA5}">
                      <a16:colId xmlns:a16="http://schemas.microsoft.com/office/drawing/2014/main" val="1488441731"/>
                    </a:ext>
                  </a:extLst>
                </a:gridCol>
                <a:gridCol w="329184">
                  <a:extLst>
                    <a:ext uri="{9D8B030D-6E8A-4147-A177-3AD203B41FA5}">
                      <a16:colId xmlns:a16="http://schemas.microsoft.com/office/drawing/2014/main" val="298085754"/>
                    </a:ext>
                  </a:extLst>
                </a:gridCol>
                <a:gridCol w="329184">
                  <a:extLst>
                    <a:ext uri="{9D8B030D-6E8A-4147-A177-3AD203B41FA5}">
                      <a16:colId xmlns:a16="http://schemas.microsoft.com/office/drawing/2014/main" val="27062405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564882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3 - 2020-03-16 13:11:38</a:t>
                      </a:r>
                      <a:r>
                        <a:rPr kumimoji="0" lang="de-DE" sz="1000" b="0" i="0" u="none" strike="noStrike" kern="1200" cap="none" spc="0" normalizeH="0" baseline="0" noProof="0">
                          <a:ln>
                            <a:noFill/>
                          </a:ln>
                          <a:solidFill>
                            <a:prstClr val="black"/>
                          </a:solidFill>
                          <a:effectLst/>
                          <a:uLnTx/>
                          <a:uFillTx/>
                          <a:latin typeface="+mn-lt"/>
                          <a:ea typeface="+mn-ea"/>
                          <a:cs typeface="+mn-cs"/>
                        </a:rPr>
                        <a:t>
 Corona: Diese Geschäfte bleiben geöffnet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2294109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2062908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300699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3 - 2020-07-15 10:30:39</a:t>
                      </a:r>
                      <a:r>
                        <a:rPr kumimoji="0" lang="de-DE" sz="1000" b="0" i="0" u="none" strike="noStrike" kern="1200" cap="none" spc="0" normalizeH="0" baseline="0" noProof="0">
                          <a:ln>
                            <a:noFill/>
                          </a:ln>
                          <a:solidFill>
                            <a:prstClr val="black"/>
                          </a:solidFill>
                          <a:effectLst/>
                          <a:uLnTx/>
                          <a:uFillTx/>
                          <a:latin typeface="+mn-lt"/>
                          <a:ea typeface="+mn-ea"/>
                          <a:cs typeface="+mn-cs"/>
                        </a:rPr>
                        <a:t>
 Wenn die Challenge zu cool für dich ist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722878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3 - 2020-07-05 07:02:20</a:t>
                      </a:r>
                      <a:r>
                        <a:rPr kumimoji="0" lang="de-DE" sz="1000" b="0" i="0" u="none" strike="noStrike" kern="1200" cap="none" spc="0" normalizeH="0" baseline="0" noProof="0">
                          <a:ln>
                            <a:noFill/>
                          </a:ln>
                          <a:solidFill>
                            <a:prstClr val="black"/>
                          </a:solidFill>
                          <a:effectLst/>
                          <a:uLnTx/>
                          <a:uFillTx/>
                          <a:latin typeface="+mn-lt"/>
                          <a:ea typeface="+mn-ea"/>
                          <a:cs typeface="+mn-cs"/>
                        </a:rPr>
                        <a:t>
 Wir lieben den Sommer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30885535"/>
                  </a:ext>
                </a:extLst>
              </a:tr>
            </a:tbl>
          </a:graphicData>
        </a:graphic>
      </p:graphicFrame>
      <p:sp>
        <p:nvSpPr>
          <p:cNvPr id="4" name="Text Placeholder 3">
            <a:extLst>
              <a:ext uri="{FF2B5EF4-FFF2-40B4-BE49-F238E27FC236}">
                <a16:creationId xmlns:a16="http://schemas.microsoft.com/office/drawing/2014/main" id="{F4A67889-3BD0-43A7-B608-2696F29ECD82}"/>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24900562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BF775-2F1F-4B55-B873-33FEB47AF473}"/>
              </a:ext>
            </a:extLst>
          </p:cNvPr>
          <p:cNvSpPr>
            <a:spLocks noGrp="1"/>
          </p:cNvSpPr>
          <p:nvPr>
            <p:ph type="title"/>
          </p:nvPr>
        </p:nvSpPr>
        <p:spPr/>
        <p:txBody>
          <a:bodyPr/>
          <a:lstStyle/>
          <a:p>
            <a:r>
              <a:rPr lang="en-US"/>
              <a:t>Facebook Own Posts &amp; Shares Table | Radio BAYERN 3 - 2 of 15</a:t>
            </a:r>
          </a:p>
        </p:txBody>
      </p:sp>
      <p:graphicFrame>
        <p:nvGraphicFramePr>
          <p:cNvPr id="5" name="Table Placeholder 4">
            <a:extLst>
              <a:ext uri="{FF2B5EF4-FFF2-40B4-BE49-F238E27FC236}">
                <a16:creationId xmlns:a16="http://schemas.microsoft.com/office/drawing/2014/main" id="{26200111-588D-48A8-8527-B40BA424326B}"/>
              </a:ext>
            </a:extLst>
          </p:cNvPr>
          <p:cNvGraphicFramePr>
            <a:graphicFrameLocks noGrp="1"/>
          </p:cNvGraphicFramePr>
          <p:nvPr>
            <p:ph type="tbl" sz="quarter" idx="13"/>
            <p:extLst>
              <p:ext uri="{D42A27DB-BD31-4B8C-83A1-F6EECF244321}">
                <p14:modId xmlns:p14="http://schemas.microsoft.com/office/powerpoint/2010/main" val="16566470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809987105"/>
                    </a:ext>
                  </a:extLst>
                </a:gridCol>
                <a:gridCol w="905256">
                  <a:extLst>
                    <a:ext uri="{9D8B030D-6E8A-4147-A177-3AD203B41FA5}">
                      <a16:colId xmlns:a16="http://schemas.microsoft.com/office/drawing/2014/main" val="726604809"/>
                    </a:ext>
                  </a:extLst>
                </a:gridCol>
                <a:gridCol w="493776">
                  <a:extLst>
                    <a:ext uri="{9D8B030D-6E8A-4147-A177-3AD203B41FA5}">
                      <a16:colId xmlns:a16="http://schemas.microsoft.com/office/drawing/2014/main" val="2229403874"/>
                    </a:ext>
                  </a:extLst>
                </a:gridCol>
                <a:gridCol w="329184">
                  <a:extLst>
                    <a:ext uri="{9D8B030D-6E8A-4147-A177-3AD203B41FA5}">
                      <a16:colId xmlns:a16="http://schemas.microsoft.com/office/drawing/2014/main" val="3745881155"/>
                    </a:ext>
                  </a:extLst>
                </a:gridCol>
                <a:gridCol w="329184">
                  <a:extLst>
                    <a:ext uri="{9D8B030D-6E8A-4147-A177-3AD203B41FA5}">
                      <a16:colId xmlns:a16="http://schemas.microsoft.com/office/drawing/2014/main" val="1245722801"/>
                    </a:ext>
                  </a:extLst>
                </a:gridCol>
                <a:gridCol w="329184">
                  <a:extLst>
                    <a:ext uri="{9D8B030D-6E8A-4147-A177-3AD203B41FA5}">
                      <a16:colId xmlns:a16="http://schemas.microsoft.com/office/drawing/2014/main" val="3965448023"/>
                    </a:ext>
                  </a:extLst>
                </a:gridCol>
                <a:gridCol w="329184">
                  <a:extLst>
                    <a:ext uri="{9D8B030D-6E8A-4147-A177-3AD203B41FA5}">
                      <a16:colId xmlns:a16="http://schemas.microsoft.com/office/drawing/2014/main" val="3843047528"/>
                    </a:ext>
                  </a:extLst>
                </a:gridCol>
                <a:gridCol w="329184">
                  <a:extLst>
                    <a:ext uri="{9D8B030D-6E8A-4147-A177-3AD203B41FA5}">
                      <a16:colId xmlns:a16="http://schemas.microsoft.com/office/drawing/2014/main" val="489007427"/>
                    </a:ext>
                  </a:extLst>
                </a:gridCol>
                <a:gridCol w="329184">
                  <a:extLst>
                    <a:ext uri="{9D8B030D-6E8A-4147-A177-3AD203B41FA5}">
                      <a16:colId xmlns:a16="http://schemas.microsoft.com/office/drawing/2014/main" val="146154101"/>
                    </a:ext>
                  </a:extLst>
                </a:gridCol>
                <a:gridCol w="329184">
                  <a:extLst>
                    <a:ext uri="{9D8B030D-6E8A-4147-A177-3AD203B41FA5}">
                      <a16:colId xmlns:a16="http://schemas.microsoft.com/office/drawing/2014/main" val="2235405328"/>
                    </a:ext>
                  </a:extLst>
                </a:gridCol>
                <a:gridCol w="329184">
                  <a:extLst>
                    <a:ext uri="{9D8B030D-6E8A-4147-A177-3AD203B41FA5}">
                      <a16:colId xmlns:a16="http://schemas.microsoft.com/office/drawing/2014/main" val="4069876237"/>
                    </a:ext>
                  </a:extLst>
                </a:gridCol>
                <a:gridCol w="329184">
                  <a:extLst>
                    <a:ext uri="{9D8B030D-6E8A-4147-A177-3AD203B41FA5}">
                      <a16:colId xmlns:a16="http://schemas.microsoft.com/office/drawing/2014/main" val="2985548621"/>
                    </a:ext>
                  </a:extLst>
                </a:gridCol>
                <a:gridCol w="329184">
                  <a:extLst>
                    <a:ext uri="{9D8B030D-6E8A-4147-A177-3AD203B41FA5}">
                      <a16:colId xmlns:a16="http://schemas.microsoft.com/office/drawing/2014/main" val="3242892669"/>
                    </a:ext>
                  </a:extLst>
                </a:gridCol>
                <a:gridCol w="329184">
                  <a:extLst>
                    <a:ext uri="{9D8B030D-6E8A-4147-A177-3AD203B41FA5}">
                      <a16:colId xmlns:a16="http://schemas.microsoft.com/office/drawing/2014/main" val="452114905"/>
                    </a:ext>
                  </a:extLst>
                </a:gridCol>
                <a:gridCol w="329184">
                  <a:extLst>
                    <a:ext uri="{9D8B030D-6E8A-4147-A177-3AD203B41FA5}">
                      <a16:colId xmlns:a16="http://schemas.microsoft.com/office/drawing/2014/main" val="1503097672"/>
                    </a:ext>
                  </a:extLst>
                </a:gridCol>
                <a:gridCol w="329184">
                  <a:extLst>
                    <a:ext uri="{9D8B030D-6E8A-4147-A177-3AD203B41FA5}">
                      <a16:colId xmlns:a16="http://schemas.microsoft.com/office/drawing/2014/main" val="437492904"/>
                    </a:ext>
                  </a:extLst>
                </a:gridCol>
                <a:gridCol w="329184">
                  <a:extLst>
                    <a:ext uri="{9D8B030D-6E8A-4147-A177-3AD203B41FA5}">
                      <a16:colId xmlns:a16="http://schemas.microsoft.com/office/drawing/2014/main" val="2666656501"/>
                    </a:ext>
                  </a:extLst>
                </a:gridCol>
                <a:gridCol w="329184">
                  <a:extLst>
                    <a:ext uri="{9D8B030D-6E8A-4147-A177-3AD203B41FA5}">
                      <a16:colId xmlns:a16="http://schemas.microsoft.com/office/drawing/2014/main" val="146929511"/>
                    </a:ext>
                  </a:extLst>
                </a:gridCol>
                <a:gridCol w="329184">
                  <a:extLst>
                    <a:ext uri="{9D8B030D-6E8A-4147-A177-3AD203B41FA5}">
                      <a16:colId xmlns:a16="http://schemas.microsoft.com/office/drawing/2014/main" val="1982595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338151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3 - 2020-03-05 15:49:45</a:t>
                      </a:r>
                      <a:r>
                        <a:rPr kumimoji="0" lang="de-DE" sz="1000" b="0" i="0" u="none" strike="noStrike" kern="1200" cap="none" spc="0" normalizeH="0" baseline="0" noProof="0">
                          <a:ln>
                            <a:noFill/>
                          </a:ln>
                          <a:solidFill>
                            <a:prstClr val="black"/>
                          </a:solidFill>
                          <a:effectLst/>
                          <a:uLnTx/>
                          <a:uFillTx/>
                          <a:latin typeface="+mn-lt"/>
                          <a:ea typeface="+mn-ea"/>
                          <a:cs typeface="+mn-cs"/>
                        </a:rPr>
                        <a:t>
 Hier informieren wir immer aktuell, wann und wo in Bayern der Unterricht ausfällt.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10/12/2020 09:11:13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121503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1020152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13.3978 %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982536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3 - 2020-03-17 13:00:54</a:t>
                      </a:r>
                      <a:r>
                        <a:rPr kumimoji="0" lang="de-DE" sz="1000" b="0" i="0" u="none" strike="noStrike" kern="1200" cap="none" spc="0" normalizeH="0" baseline="0" noProof="0">
                          <a:ln>
                            <a:noFill/>
                          </a:ln>
                          <a:solidFill>
                            <a:prstClr val="black"/>
                          </a:solidFill>
                          <a:effectLst/>
                          <a:uLnTx/>
                          <a:uFillTx/>
                          <a:latin typeface="+mn-lt"/>
                          <a:ea typeface="+mn-ea"/>
                          <a:cs typeface="+mn-cs"/>
                        </a:rPr>
                        <a:t>
 Eine Metzgerei aus Augsburg hat sich etwas Besonders einfallen lassen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490339550"/>
                  </a:ext>
                </a:extLst>
              </a:tr>
            </a:tbl>
          </a:graphicData>
        </a:graphic>
      </p:graphicFrame>
      <p:sp>
        <p:nvSpPr>
          <p:cNvPr id="4" name="Text Placeholder 3">
            <a:extLst>
              <a:ext uri="{FF2B5EF4-FFF2-40B4-BE49-F238E27FC236}">
                <a16:creationId xmlns:a16="http://schemas.microsoft.com/office/drawing/2014/main" id="{EA38C1DB-4049-4A41-8CA0-8E77525294F2}"/>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17780159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2CC3F-8285-4651-AFE4-8DA788C7C704}"/>
              </a:ext>
            </a:extLst>
          </p:cNvPr>
          <p:cNvSpPr>
            <a:spLocks noGrp="1"/>
          </p:cNvSpPr>
          <p:nvPr>
            <p:ph type="title"/>
          </p:nvPr>
        </p:nvSpPr>
        <p:spPr/>
        <p:txBody>
          <a:bodyPr/>
          <a:lstStyle/>
          <a:p>
            <a:r>
              <a:rPr lang="en-US"/>
              <a:t>Facebook Own Posts &amp; Shares Table | Radio BAYERN 3 - 3 of 15</a:t>
            </a:r>
          </a:p>
        </p:txBody>
      </p:sp>
      <p:graphicFrame>
        <p:nvGraphicFramePr>
          <p:cNvPr id="5" name="Table Placeholder 4">
            <a:extLst>
              <a:ext uri="{FF2B5EF4-FFF2-40B4-BE49-F238E27FC236}">
                <a16:creationId xmlns:a16="http://schemas.microsoft.com/office/drawing/2014/main" id="{EC538D35-4A93-476F-97F6-A91B59B37006}"/>
              </a:ext>
            </a:extLst>
          </p:cNvPr>
          <p:cNvGraphicFramePr>
            <a:graphicFrameLocks noGrp="1"/>
          </p:cNvGraphicFramePr>
          <p:nvPr>
            <p:ph type="tbl" sz="quarter" idx="13"/>
            <p:extLst>
              <p:ext uri="{D42A27DB-BD31-4B8C-83A1-F6EECF244321}">
                <p14:modId xmlns:p14="http://schemas.microsoft.com/office/powerpoint/2010/main" val="847867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142398573"/>
                    </a:ext>
                  </a:extLst>
                </a:gridCol>
                <a:gridCol w="905256">
                  <a:extLst>
                    <a:ext uri="{9D8B030D-6E8A-4147-A177-3AD203B41FA5}">
                      <a16:colId xmlns:a16="http://schemas.microsoft.com/office/drawing/2014/main" val="1583013243"/>
                    </a:ext>
                  </a:extLst>
                </a:gridCol>
                <a:gridCol w="493776">
                  <a:extLst>
                    <a:ext uri="{9D8B030D-6E8A-4147-A177-3AD203B41FA5}">
                      <a16:colId xmlns:a16="http://schemas.microsoft.com/office/drawing/2014/main" val="1768746004"/>
                    </a:ext>
                  </a:extLst>
                </a:gridCol>
                <a:gridCol w="329184">
                  <a:extLst>
                    <a:ext uri="{9D8B030D-6E8A-4147-A177-3AD203B41FA5}">
                      <a16:colId xmlns:a16="http://schemas.microsoft.com/office/drawing/2014/main" val="1768744343"/>
                    </a:ext>
                  </a:extLst>
                </a:gridCol>
                <a:gridCol w="329184">
                  <a:extLst>
                    <a:ext uri="{9D8B030D-6E8A-4147-A177-3AD203B41FA5}">
                      <a16:colId xmlns:a16="http://schemas.microsoft.com/office/drawing/2014/main" val="2407425516"/>
                    </a:ext>
                  </a:extLst>
                </a:gridCol>
                <a:gridCol w="329184">
                  <a:extLst>
                    <a:ext uri="{9D8B030D-6E8A-4147-A177-3AD203B41FA5}">
                      <a16:colId xmlns:a16="http://schemas.microsoft.com/office/drawing/2014/main" val="1488509553"/>
                    </a:ext>
                  </a:extLst>
                </a:gridCol>
                <a:gridCol w="329184">
                  <a:extLst>
                    <a:ext uri="{9D8B030D-6E8A-4147-A177-3AD203B41FA5}">
                      <a16:colId xmlns:a16="http://schemas.microsoft.com/office/drawing/2014/main" val="2382548073"/>
                    </a:ext>
                  </a:extLst>
                </a:gridCol>
                <a:gridCol w="329184">
                  <a:extLst>
                    <a:ext uri="{9D8B030D-6E8A-4147-A177-3AD203B41FA5}">
                      <a16:colId xmlns:a16="http://schemas.microsoft.com/office/drawing/2014/main" val="2919739879"/>
                    </a:ext>
                  </a:extLst>
                </a:gridCol>
                <a:gridCol w="329184">
                  <a:extLst>
                    <a:ext uri="{9D8B030D-6E8A-4147-A177-3AD203B41FA5}">
                      <a16:colId xmlns:a16="http://schemas.microsoft.com/office/drawing/2014/main" val="639696234"/>
                    </a:ext>
                  </a:extLst>
                </a:gridCol>
                <a:gridCol w="329184">
                  <a:extLst>
                    <a:ext uri="{9D8B030D-6E8A-4147-A177-3AD203B41FA5}">
                      <a16:colId xmlns:a16="http://schemas.microsoft.com/office/drawing/2014/main" val="810592120"/>
                    </a:ext>
                  </a:extLst>
                </a:gridCol>
                <a:gridCol w="329184">
                  <a:extLst>
                    <a:ext uri="{9D8B030D-6E8A-4147-A177-3AD203B41FA5}">
                      <a16:colId xmlns:a16="http://schemas.microsoft.com/office/drawing/2014/main" val="2411297296"/>
                    </a:ext>
                  </a:extLst>
                </a:gridCol>
                <a:gridCol w="329184">
                  <a:extLst>
                    <a:ext uri="{9D8B030D-6E8A-4147-A177-3AD203B41FA5}">
                      <a16:colId xmlns:a16="http://schemas.microsoft.com/office/drawing/2014/main" val="437057349"/>
                    </a:ext>
                  </a:extLst>
                </a:gridCol>
                <a:gridCol w="329184">
                  <a:extLst>
                    <a:ext uri="{9D8B030D-6E8A-4147-A177-3AD203B41FA5}">
                      <a16:colId xmlns:a16="http://schemas.microsoft.com/office/drawing/2014/main" val="2133559040"/>
                    </a:ext>
                  </a:extLst>
                </a:gridCol>
                <a:gridCol w="329184">
                  <a:extLst>
                    <a:ext uri="{9D8B030D-6E8A-4147-A177-3AD203B41FA5}">
                      <a16:colId xmlns:a16="http://schemas.microsoft.com/office/drawing/2014/main" val="1399450029"/>
                    </a:ext>
                  </a:extLst>
                </a:gridCol>
                <a:gridCol w="329184">
                  <a:extLst>
                    <a:ext uri="{9D8B030D-6E8A-4147-A177-3AD203B41FA5}">
                      <a16:colId xmlns:a16="http://schemas.microsoft.com/office/drawing/2014/main" val="4148260567"/>
                    </a:ext>
                  </a:extLst>
                </a:gridCol>
                <a:gridCol w="329184">
                  <a:extLst>
                    <a:ext uri="{9D8B030D-6E8A-4147-A177-3AD203B41FA5}">
                      <a16:colId xmlns:a16="http://schemas.microsoft.com/office/drawing/2014/main" val="1331251081"/>
                    </a:ext>
                  </a:extLst>
                </a:gridCol>
                <a:gridCol w="329184">
                  <a:extLst>
                    <a:ext uri="{9D8B030D-6E8A-4147-A177-3AD203B41FA5}">
                      <a16:colId xmlns:a16="http://schemas.microsoft.com/office/drawing/2014/main" val="1940178254"/>
                    </a:ext>
                  </a:extLst>
                </a:gridCol>
                <a:gridCol w="329184">
                  <a:extLst>
                    <a:ext uri="{9D8B030D-6E8A-4147-A177-3AD203B41FA5}">
                      <a16:colId xmlns:a16="http://schemas.microsoft.com/office/drawing/2014/main" val="106745940"/>
                    </a:ext>
                  </a:extLst>
                </a:gridCol>
                <a:gridCol w="329184">
                  <a:extLst>
                    <a:ext uri="{9D8B030D-6E8A-4147-A177-3AD203B41FA5}">
                      <a16:colId xmlns:a16="http://schemas.microsoft.com/office/drawing/2014/main" val="3929706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907980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3 - 2020-01-08 10:49:22</a:t>
                      </a:r>
                      <a:r>
                        <a:rPr kumimoji="0" lang="de-DE" sz="1000" b="0" i="0" u="none" strike="noStrike" kern="1200" cap="none" spc="0" normalizeH="0" baseline="0" noProof="0">
                          <a:ln>
                            <a:noFill/>
                          </a:ln>
                          <a:solidFill>
                            <a:prstClr val="black"/>
                          </a:solidFill>
                          <a:effectLst/>
                          <a:uLnTx/>
                          <a:uFillTx/>
                          <a:latin typeface="+mn-lt"/>
                          <a:ea typeface="+mn-ea"/>
                          <a:cs typeface="+mn-cs"/>
                        </a:rPr>
                        <a:t>
 Was für eine Überraschung!!!! 
Lena Meyer-Landrut und Mark Forster sind ein Paar! 😍
Ein Traumpaar - oder was sagt ihr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10/12/2020 09:11:24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927622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2811765"/>
                  </a:ext>
                </a:extLst>
              </a:tr>
            </a:tbl>
          </a:graphicData>
        </a:graphic>
      </p:graphicFrame>
      <p:sp>
        <p:nvSpPr>
          <p:cNvPr id="4" name="Text Placeholder 3">
            <a:extLst>
              <a:ext uri="{FF2B5EF4-FFF2-40B4-BE49-F238E27FC236}">
                <a16:creationId xmlns:a16="http://schemas.microsoft.com/office/drawing/2014/main" id="{7F6952B8-02C3-4EFA-8FEE-386AA2221DC8}"/>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34214716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5FECB0-A61C-4B2A-BB00-3733EE085411}"/>
              </a:ext>
            </a:extLst>
          </p:cNvPr>
          <p:cNvSpPr>
            <a:spLocks noGrp="1"/>
          </p:cNvSpPr>
          <p:nvPr>
            <p:ph type="title"/>
          </p:nvPr>
        </p:nvSpPr>
        <p:spPr/>
        <p:txBody>
          <a:bodyPr/>
          <a:lstStyle/>
          <a:p>
            <a:r>
              <a:rPr lang="en-US"/>
              <a:t>Facebook Own Posts &amp; Shares Table | Radio BAYERN 3 - 4 of 15</a:t>
            </a:r>
          </a:p>
        </p:txBody>
      </p:sp>
      <p:graphicFrame>
        <p:nvGraphicFramePr>
          <p:cNvPr id="5" name="Table Placeholder 4">
            <a:extLst>
              <a:ext uri="{FF2B5EF4-FFF2-40B4-BE49-F238E27FC236}">
                <a16:creationId xmlns:a16="http://schemas.microsoft.com/office/drawing/2014/main" id="{5A229B70-FFEA-4598-8F9D-8525ED5E36D3}"/>
              </a:ext>
            </a:extLst>
          </p:cNvPr>
          <p:cNvGraphicFramePr>
            <a:graphicFrameLocks noGrp="1"/>
          </p:cNvGraphicFramePr>
          <p:nvPr>
            <p:ph type="tbl" sz="quarter" idx="13"/>
            <p:extLst>
              <p:ext uri="{D42A27DB-BD31-4B8C-83A1-F6EECF244321}">
                <p14:modId xmlns:p14="http://schemas.microsoft.com/office/powerpoint/2010/main" val="29363020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968936340"/>
                    </a:ext>
                  </a:extLst>
                </a:gridCol>
                <a:gridCol w="905256">
                  <a:extLst>
                    <a:ext uri="{9D8B030D-6E8A-4147-A177-3AD203B41FA5}">
                      <a16:colId xmlns:a16="http://schemas.microsoft.com/office/drawing/2014/main" val="3589916673"/>
                    </a:ext>
                  </a:extLst>
                </a:gridCol>
                <a:gridCol w="493776">
                  <a:extLst>
                    <a:ext uri="{9D8B030D-6E8A-4147-A177-3AD203B41FA5}">
                      <a16:colId xmlns:a16="http://schemas.microsoft.com/office/drawing/2014/main" val="3620310465"/>
                    </a:ext>
                  </a:extLst>
                </a:gridCol>
                <a:gridCol w="329184">
                  <a:extLst>
                    <a:ext uri="{9D8B030D-6E8A-4147-A177-3AD203B41FA5}">
                      <a16:colId xmlns:a16="http://schemas.microsoft.com/office/drawing/2014/main" val="1533591543"/>
                    </a:ext>
                  </a:extLst>
                </a:gridCol>
                <a:gridCol w="329184">
                  <a:extLst>
                    <a:ext uri="{9D8B030D-6E8A-4147-A177-3AD203B41FA5}">
                      <a16:colId xmlns:a16="http://schemas.microsoft.com/office/drawing/2014/main" val="405243392"/>
                    </a:ext>
                  </a:extLst>
                </a:gridCol>
                <a:gridCol w="329184">
                  <a:extLst>
                    <a:ext uri="{9D8B030D-6E8A-4147-A177-3AD203B41FA5}">
                      <a16:colId xmlns:a16="http://schemas.microsoft.com/office/drawing/2014/main" val="399057883"/>
                    </a:ext>
                  </a:extLst>
                </a:gridCol>
                <a:gridCol w="329184">
                  <a:extLst>
                    <a:ext uri="{9D8B030D-6E8A-4147-A177-3AD203B41FA5}">
                      <a16:colId xmlns:a16="http://schemas.microsoft.com/office/drawing/2014/main" val="2798462582"/>
                    </a:ext>
                  </a:extLst>
                </a:gridCol>
                <a:gridCol w="329184">
                  <a:extLst>
                    <a:ext uri="{9D8B030D-6E8A-4147-A177-3AD203B41FA5}">
                      <a16:colId xmlns:a16="http://schemas.microsoft.com/office/drawing/2014/main" val="3472307314"/>
                    </a:ext>
                  </a:extLst>
                </a:gridCol>
                <a:gridCol w="329184">
                  <a:extLst>
                    <a:ext uri="{9D8B030D-6E8A-4147-A177-3AD203B41FA5}">
                      <a16:colId xmlns:a16="http://schemas.microsoft.com/office/drawing/2014/main" val="1084997149"/>
                    </a:ext>
                  </a:extLst>
                </a:gridCol>
                <a:gridCol w="329184">
                  <a:extLst>
                    <a:ext uri="{9D8B030D-6E8A-4147-A177-3AD203B41FA5}">
                      <a16:colId xmlns:a16="http://schemas.microsoft.com/office/drawing/2014/main" val="2253458877"/>
                    </a:ext>
                  </a:extLst>
                </a:gridCol>
                <a:gridCol w="329184">
                  <a:extLst>
                    <a:ext uri="{9D8B030D-6E8A-4147-A177-3AD203B41FA5}">
                      <a16:colId xmlns:a16="http://schemas.microsoft.com/office/drawing/2014/main" val="3285445549"/>
                    </a:ext>
                  </a:extLst>
                </a:gridCol>
                <a:gridCol w="329184">
                  <a:extLst>
                    <a:ext uri="{9D8B030D-6E8A-4147-A177-3AD203B41FA5}">
                      <a16:colId xmlns:a16="http://schemas.microsoft.com/office/drawing/2014/main" val="4010505423"/>
                    </a:ext>
                  </a:extLst>
                </a:gridCol>
                <a:gridCol w="329184">
                  <a:extLst>
                    <a:ext uri="{9D8B030D-6E8A-4147-A177-3AD203B41FA5}">
                      <a16:colId xmlns:a16="http://schemas.microsoft.com/office/drawing/2014/main" val="914546191"/>
                    </a:ext>
                  </a:extLst>
                </a:gridCol>
                <a:gridCol w="329184">
                  <a:extLst>
                    <a:ext uri="{9D8B030D-6E8A-4147-A177-3AD203B41FA5}">
                      <a16:colId xmlns:a16="http://schemas.microsoft.com/office/drawing/2014/main" val="1385318235"/>
                    </a:ext>
                  </a:extLst>
                </a:gridCol>
                <a:gridCol w="329184">
                  <a:extLst>
                    <a:ext uri="{9D8B030D-6E8A-4147-A177-3AD203B41FA5}">
                      <a16:colId xmlns:a16="http://schemas.microsoft.com/office/drawing/2014/main" val="1401097902"/>
                    </a:ext>
                  </a:extLst>
                </a:gridCol>
                <a:gridCol w="329184">
                  <a:extLst>
                    <a:ext uri="{9D8B030D-6E8A-4147-A177-3AD203B41FA5}">
                      <a16:colId xmlns:a16="http://schemas.microsoft.com/office/drawing/2014/main" val="4092359144"/>
                    </a:ext>
                  </a:extLst>
                </a:gridCol>
                <a:gridCol w="329184">
                  <a:extLst>
                    <a:ext uri="{9D8B030D-6E8A-4147-A177-3AD203B41FA5}">
                      <a16:colId xmlns:a16="http://schemas.microsoft.com/office/drawing/2014/main" val="1796878421"/>
                    </a:ext>
                  </a:extLst>
                </a:gridCol>
                <a:gridCol w="329184">
                  <a:extLst>
                    <a:ext uri="{9D8B030D-6E8A-4147-A177-3AD203B41FA5}">
                      <a16:colId xmlns:a16="http://schemas.microsoft.com/office/drawing/2014/main" val="3222608582"/>
                    </a:ext>
                  </a:extLst>
                </a:gridCol>
                <a:gridCol w="329184">
                  <a:extLst>
                    <a:ext uri="{9D8B030D-6E8A-4147-A177-3AD203B41FA5}">
                      <a16:colId xmlns:a16="http://schemas.microsoft.com/office/drawing/2014/main" val="13844640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236282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3 - 2020-03-20 09:48:57</a:t>
                      </a:r>
                      <a:r>
                        <a:rPr kumimoji="0" lang="de-DE" sz="1000" b="0" i="0" u="none" strike="noStrike" kern="1200" cap="none" spc="0" normalizeH="0" baseline="0" noProof="0">
                          <a:ln>
                            <a:noFill/>
                          </a:ln>
                          <a:solidFill>
                            <a:prstClr val="black"/>
                          </a:solidFill>
                          <a:effectLst/>
                          <a:uLnTx/>
                          <a:uFillTx/>
                          <a:latin typeface="+mn-lt"/>
                          <a:ea typeface="+mn-ea"/>
                          <a:cs typeface="+mn-cs"/>
                        </a:rPr>
                        <a:t>
 Wir haben eine sehr berührende Nachricht von Kaja aus Italien bekommen. Sie bewegt uns so sehr, dass wir sie an der Stelle gerne posten möchten❤️
Liebe Freunde in Deutschland. Ich schreibe Euch heute aus Lecco am Comer See. Ich habe eine kleine Familie, einen Mann und eine Tochter mit 7 Jahren. Uns geht es gut, wir haben ein bisschen Husten, aber das haben gerade viele und jeder ertappt sich dabei seinen Gesundheitszustand genau zu beobachten und ein wenig beunruhigt zu sein. Wir kennen hier 2 Krankenschwestern, unsere direkten Nachbarn. Wir hören ihre Geschichten und können nur erahnen, was sie gerade erleben und durchmachen. Es ist nicht vorstellbar!!
Kurz zur Lage in Lecco. Im Krankenhaus befinden sich derzeit 440 Coronapatienten. 23 Ärzte und 74 Krankenschwestern sind infiziert. Einige von ihnen kämpfen um ihr Leben. Die Reanimation ist komplett überfüllt. Heute kommen neue Masken und Schutzkleidung, aber es fehlt überall an Desinfektionsmittel, Ausrüstung und Personal. Wo es nur geht, werden neue Intensivbetten aus dem Boden gestampft. Die Situation ist sehr erdrückend und wir haben die Spitze noch nicht erreicht. 
Aus den Altenheimen können keine infizierten mehr in die Klinik gebracht werden, die Kapazitäten sind ausgeschöpft. Sie müssen entscheiden, wem sie eine Sauerstoffmaske anlegen und wen sie sterben lassen müssen. Es wird gebeten dem Patienten einen Zettel bei zu legen mit Telefonnummern und ggf. Medikamenten, die er regelmäßig einnimmt. Danach beginnt das Hoffen, Nachrichten über den Gesundheitszustand zu erhalten. Es gibt keine Möglichkeit Deine Liebsten zu besuchen.
Bergamo ist am Boden zerstört. In 7 Tagen 385 Tote. Die Beerdigungen finden alle halbe Stunde, ohne Angehörige statt.
Ich selber hätte nie gedacht, dass wir an diesem Punkt ankommen, aber es ist die Realität. 
Eigentlich ist es mir fremd, solche Berichte zu schreiben, aber es passiert gerade vor meiner Tür. Und vielleicht weckt dieser Brief manch einen von Euch auf, zu reagieren. Jetzt trägt jeder einzelne dazu bei, dass der Virus täglich weniger verbreitet wird und somit unsere Angehörigen schützt. 
Ich sage so vielen Menschen DANKE, die im Gesundheitswesen arbeiten, an den Kassen im Supermarkt sitzen, in Apotheken arbeiten und vielen anderen…
Und wenn es die einzige Möglichkeit ist zu helfen indem ich ZUHAUSE bleibe, dann kann ich nur DANKE sagen, dass ich etwas dazu beitragen darf und dass ich diese klare Anweisung bekommen habe.
Und ich schätze jeden Tag mehr als denn je, dass wir gesund sind, dass die Magnolie vor meinem Fenster in Blüte steht, dass die Vögel zwitschern, wir einen Zusammenhalt unter den Nachbarn haben. 
Mein innigster Wunsch.. meine Liebsten in Deutschland bald wieder umarmen zu können!
IO RESTO A CASA
TUTTO ANDRÀ BENE
Liebe Grüße nach Deutschland. Alles Gute, Kaja 
Und auch unser Appell: Bitte bleibt daheim - nur GEMEINSAM können wir das schaffen!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755936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242041641"/>
                  </a:ext>
                </a:extLst>
              </a:tr>
            </a:tbl>
          </a:graphicData>
        </a:graphic>
      </p:graphicFrame>
      <p:sp>
        <p:nvSpPr>
          <p:cNvPr id="4" name="Text Placeholder 3">
            <a:extLst>
              <a:ext uri="{FF2B5EF4-FFF2-40B4-BE49-F238E27FC236}">
                <a16:creationId xmlns:a16="http://schemas.microsoft.com/office/drawing/2014/main" id="{3C5A7970-D280-490D-9B26-E2C63C5FF6B4}"/>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290086575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291EF-BCD5-42FE-988C-F070CA186B9B}"/>
              </a:ext>
            </a:extLst>
          </p:cNvPr>
          <p:cNvSpPr>
            <a:spLocks noGrp="1"/>
          </p:cNvSpPr>
          <p:nvPr>
            <p:ph type="title"/>
          </p:nvPr>
        </p:nvSpPr>
        <p:spPr/>
        <p:txBody>
          <a:bodyPr/>
          <a:lstStyle/>
          <a:p>
            <a:r>
              <a:rPr lang="en-US"/>
              <a:t>Facebook Own Posts &amp; Shares Table | Radio BAYERN 3 - 5 of 15</a:t>
            </a:r>
          </a:p>
        </p:txBody>
      </p:sp>
      <p:graphicFrame>
        <p:nvGraphicFramePr>
          <p:cNvPr id="5" name="Table Placeholder 4">
            <a:extLst>
              <a:ext uri="{FF2B5EF4-FFF2-40B4-BE49-F238E27FC236}">
                <a16:creationId xmlns:a16="http://schemas.microsoft.com/office/drawing/2014/main" id="{CDFC40E8-30CC-4E0A-B3C8-36EABC57F9AD}"/>
              </a:ext>
            </a:extLst>
          </p:cNvPr>
          <p:cNvGraphicFramePr>
            <a:graphicFrameLocks noGrp="1"/>
          </p:cNvGraphicFramePr>
          <p:nvPr>
            <p:ph type="tbl" sz="quarter" idx="13"/>
            <p:extLst>
              <p:ext uri="{D42A27DB-BD31-4B8C-83A1-F6EECF244321}">
                <p14:modId xmlns:p14="http://schemas.microsoft.com/office/powerpoint/2010/main" val="36158058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88522502"/>
                    </a:ext>
                  </a:extLst>
                </a:gridCol>
                <a:gridCol w="905256">
                  <a:extLst>
                    <a:ext uri="{9D8B030D-6E8A-4147-A177-3AD203B41FA5}">
                      <a16:colId xmlns:a16="http://schemas.microsoft.com/office/drawing/2014/main" val="827886881"/>
                    </a:ext>
                  </a:extLst>
                </a:gridCol>
                <a:gridCol w="493776">
                  <a:extLst>
                    <a:ext uri="{9D8B030D-6E8A-4147-A177-3AD203B41FA5}">
                      <a16:colId xmlns:a16="http://schemas.microsoft.com/office/drawing/2014/main" val="4030450535"/>
                    </a:ext>
                  </a:extLst>
                </a:gridCol>
                <a:gridCol w="329184">
                  <a:extLst>
                    <a:ext uri="{9D8B030D-6E8A-4147-A177-3AD203B41FA5}">
                      <a16:colId xmlns:a16="http://schemas.microsoft.com/office/drawing/2014/main" val="889340754"/>
                    </a:ext>
                  </a:extLst>
                </a:gridCol>
                <a:gridCol w="329184">
                  <a:extLst>
                    <a:ext uri="{9D8B030D-6E8A-4147-A177-3AD203B41FA5}">
                      <a16:colId xmlns:a16="http://schemas.microsoft.com/office/drawing/2014/main" val="3674831199"/>
                    </a:ext>
                  </a:extLst>
                </a:gridCol>
                <a:gridCol w="329184">
                  <a:extLst>
                    <a:ext uri="{9D8B030D-6E8A-4147-A177-3AD203B41FA5}">
                      <a16:colId xmlns:a16="http://schemas.microsoft.com/office/drawing/2014/main" val="3637007925"/>
                    </a:ext>
                  </a:extLst>
                </a:gridCol>
                <a:gridCol w="329184">
                  <a:extLst>
                    <a:ext uri="{9D8B030D-6E8A-4147-A177-3AD203B41FA5}">
                      <a16:colId xmlns:a16="http://schemas.microsoft.com/office/drawing/2014/main" val="1578204481"/>
                    </a:ext>
                  </a:extLst>
                </a:gridCol>
                <a:gridCol w="329184">
                  <a:extLst>
                    <a:ext uri="{9D8B030D-6E8A-4147-A177-3AD203B41FA5}">
                      <a16:colId xmlns:a16="http://schemas.microsoft.com/office/drawing/2014/main" val="3986600254"/>
                    </a:ext>
                  </a:extLst>
                </a:gridCol>
                <a:gridCol w="329184">
                  <a:extLst>
                    <a:ext uri="{9D8B030D-6E8A-4147-A177-3AD203B41FA5}">
                      <a16:colId xmlns:a16="http://schemas.microsoft.com/office/drawing/2014/main" val="4202668894"/>
                    </a:ext>
                  </a:extLst>
                </a:gridCol>
                <a:gridCol w="329184">
                  <a:extLst>
                    <a:ext uri="{9D8B030D-6E8A-4147-A177-3AD203B41FA5}">
                      <a16:colId xmlns:a16="http://schemas.microsoft.com/office/drawing/2014/main" val="196297669"/>
                    </a:ext>
                  </a:extLst>
                </a:gridCol>
                <a:gridCol w="329184">
                  <a:extLst>
                    <a:ext uri="{9D8B030D-6E8A-4147-A177-3AD203B41FA5}">
                      <a16:colId xmlns:a16="http://schemas.microsoft.com/office/drawing/2014/main" val="1239369886"/>
                    </a:ext>
                  </a:extLst>
                </a:gridCol>
                <a:gridCol w="329184">
                  <a:extLst>
                    <a:ext uri="{9D8B030D-6E8A-4147-A177-3AD203B41FA5}">
                      <a16:colId xmlns:a16="http://schemas.microsoft.com/office/drawing/2014/main" val="1371784769"/>
                    </a:ext>
                  </a:extLst>
                </a:gridCol>
                <a:gridCol w="329184">
                  <a:extLst>
                    <a:ext uri="{9D8B030D-6E8A-4147-A177-3AD203B41FA5}">
                      <a16:colId xmlns:a16="http://schemas.microsoft.com/office/drawing/2014/main" val="2795698687"/>
                    </a:ext>
                  </a:extLst>
                </a:gridCol>
                <a:gridCol w="329184">
                  <a:extLst>
                    <a:ext uri="{9D8B030D-6E8A-4147-A177-3AD203B41FA5}">
                      <a16:colId xmlns:a16="http://schemas.microsoft.com/office/drawing/2014/main" val="218653512"/>
                    </a:ext>
                  </a:extLst>
                </a:gridCol>
                <a:gridCol w="329184">
                  <a:extLst>
                    <a:ext uri="{9D8B030D-6E8A-4147-A177-3AD203B41FA5}">
                      <a16:colId xmlns:a16="http://schemas.microsoft.com/office/drawing/2014/main" val="2431906760"/>
                    </a:ext>
                  </a:extLst>
                </a:gridCol>
                <a:gridCol w="329184">
                  <a:extLst>
                    <a:ext uri="{9D8B030D-6E8A-4147-A177-3AD203B41FA5}">
                      <a16:colId xmlns:a16="http://schemas.microsoft.com/office/drawing/2014/main" val="3118848621"/>
                    </a:ext>
                  </a:extLst>
                </a:gridCol>
                <a:gridCol w="329184">
                  <a:extLst>
                    <a:ext uri="{9D8B030D-6E8A-4147-A177-3AD203B41FA5}">
                      <a16:colId xmlns:a16="http://schemas.microsoft.com/office/drawing/2014/main" val="344634633"/>
                    </a:ext>
                  </a:extLst>
                </a:gridCol>
                <a:gridCol w="329184">
                  <a:extLst>
                    <a:ext uri="{9D8B030D-6E8A-4147-A177-3AD203B41FA5}">
                      <a16:colId xmlns:a16="http://schemas.microsoft.com/office/drawing/2014/main" val="913633267"/>
                    </a:ext>
                  </a:extLst>
                </a:gridCol>
                <a:gridCol w="329184">
                  <a:extLst>
                    <a:ext uri="{9D8B030D-6E8A-4147-A177-3AD203B41FA5}">
                      <a16:colId xmlns:a16="http://schemas.microsoft.com/office/drawing/2014/main" val="1141484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3070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3 - 2020-01-25 07:14:24</a:t>
                      </a:r>
                      <a:r>
                        <a:rPr kumimoji="0" lang="de-DE" sz="1000" b="0" i="0" u="none" strike="noStrike" kern="1200" cap="none" spc="0" normalizeH="0" baseline="0" noProof="0">
                          <a:ln>
                            <a:noFill/>
                          </a:ln>
                          <a:solidFill>
                            <a:prstClr val="black"/>
                          </a:solidFill>
                          <a:effectLst/>
                          <a:uLnTx/>
                          <a:uFillTx/>
                          <a:latin typeface="+mn-lt"/>
                          <a:ea typeface="+mn-ea"/>
                          <a:cs typeface="+mn-cs"/>
                        </a:rPr>
                        <a:t>
 Die bewegende Geschichte vom kleinen Oskar und seiner Mama Janina ... Wir wünschen viel Kraft!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57591348"/>
                  </a:ext>
                </a:extLst>
              </a:tr>
            </a:tbl>
          </a:graphicData>
        </a:graphic>
      </p:graphicFrame>
      <p:sp>
        <p:nvSpPr>
          <p:cNvPr id="4" name="Text Placeholder 3">
            <a:extLst>
              <a:ext uri="{FF2B5EF4-FFF2-40B4-BE49-F238E27FC236}">
                <a16:creationId xmlns:a16="http://schemas.microsoft.com/office/drawing/2014/main" id="{EC450440-0A0B-4BD7-A5CD-C40356172715}"/>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1391211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538A13-3F45-4C43-9645-635600A49581}"/>
              </a:ext>
            </a:extLst>
          </p:cNvPr>
          <p:cNvSpPr>
            <a:spLocks noGrp="1"/>
          </p:cNvSpPr>
          <p:nvPr>
            <p:ph type="title"/>
          </p:nvPr>
        </p:nvSpPr>
        <p:spPr/>
        <p:txBody>
          <a:bodyPr/>
          <a:lstStyle/>
          <a:p>
            <a:r>
              <a:rPr lang="en-US"/>
              <a:t>Facebook Own Posts &amp; Shares Table | Radio BAYERN 3 - 6 of 15</a:t>
            </a:r>
          </a:p>
        </p:txBody>
      </p:sp>
      <p:graphicFrame>
        <p:nvGraphicFramePr>
          <p:cNvPr id="5" name="Table Placeholder 4">
            <a:extLst>
              <a:ext uri="{FF2B5EF4-FFF2-40B4-BE49-F238E27FC236}">
                <a16:creationId xmlns:a16="http://schemas.microsoft.com/office/drawing/2014/main" id="{3CB5F523-A763-4827-9A11-B7BDD2E6A580}"/>
              </a:ext>
            </a:extLst>
          </p:cNvPr>
          <p:cNvGraphicFramePr>
            <a:graphicFrameLocks noGrp="1"/>
          </p:cNvGraphicFramePr>
          <p:nvPr>
            <p:ph type="tbl" sz="quarter" idx="13"/>
            <p:extLst>
              <p:ext uri="{D42A27DB-BD31-4B8C-83A1-F6EECF244321}">
                <p14:modId xmlns:p14="http://schemas.microsoft.com/office/powerpoint/2010/main" val="10057279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32756373"/>
                    </a:ext>
                  </a:extLst>
                </a:gridCol>
                <a:gridCol w="905256">
                  <a:extLst>
                    <a:ext uri="{9D8B030D-6E8A-4147-A177-3AD203B41FA5}">
                      <a16:colId xmlns:a16="http://schemas.microsoft.com/office/drawing/2014/main" val="4000274960"/>
                    </a:ext>
                  </a:extLst>
                </a:gridCol>
                <a:gridCol w="493776">
                  <a:extLst>
                    <a:ext uri="{9D8B030D-6E8A-4147-A177-3AD203B41FA5}">
                      <a16:colId xmlns:a16="http://schemas.microsoft.com/office/drawing/2014/main" val="216111432"/>
                    </a:ext>
                  </a:extLst>
                </a:gridCol>
                <a:gridCol w="329184">
                  <a:extLst>
                    <a:ext uri="{9D8B030D-6E8A-4147-A177-3AD203B41FA5}">
                      <a16:colId xmlns:a16="http://schemas.microsoft.com/office/drawing/2014/main" val="4222654820"/>
                    </a:ext>
                  </a:extLst>
                </a:gridCol>
                <a:gridCol w="329184">
                  <a:extLst>
                    <a:ext uri="{9D8B030D-6E8A-4147-A177-3AD203B41FA5}">
                      <a16:colId xmlns:a16="http://schemas.microsoft.com/office/drawing/2014/main" val="2158912974"/>
                    </a:ext>
                  </a:extLst>
                </a:gridCol>
                <a:gridCol w="329184">
                  <a:extLst>
                    <a:ext uri="{9D8B030D-6E8A-4147-A177-3AD203B41FA5}">
                      <a16:colId xmlns:a16="http://schemas.microsoft.com/office/drawing/2014/main" val="2452608335"/>
                    </a:ext>
                  </a:extLst>
                </a:gridCol>
                <a:gridCol w="329184">
                  <a:extLst>
                    <a:ext uri="{9D8B030D-6E8A-4147-A177-3AD203B41FA5}">
                      <a16:colId xmlns:a16="http://schemas.microsoft.com/office/drawing/2014/main" val="2277687328"/>
                    </a:ext>
                  </a:extLst>
                </a:gridCol>
                <a:gridCol w="329184">
                  <a:extLst>
                    <a:ext uri="{9D8B030D-6E8A-4147-A177-3AD203B41FA5}">
                      <a16:colId xmlns:a16="http://schemas.microsoft.com/office/drawing/2014/main" val="2168052588"/>
                    </a:ext>
                  </a:extLst>
                </a:gridCol>
                <a:gridCol w="329184">
                  <a:extLst>
                    <a:ext uri="{9D8B030D-6E8A-4147-A177-3AD203B41FA5}">
                      <a16:colId xmlns:a16="http://schemas.microsoft.com/office/drawing/2014/main" val="2913993176"/>
                    </a:ext>
                  </a:extLst>
                </a:gridCol>
                <a:gridCol w="329184">
                  <a:extLst>
                    <a:ext uri="{9D8B030D-6E8A-4147-A177-3AD203B41FA5}">
                      <a16:colId xmlns:a16="http://schemas.microsoft.com/office/drawing/2014/main" val="2912288312"/>
                    </a:ext>
                  </a:extLst>
                </a:gridCol>
                <a:gridCol w="329184">
                  <a:extLst>
                    <a:ext uri="{9D8B030D-6E8A-4147-A177-3AD203B41FA5}">
                      <a16:colId xmlns:a16="http://schemas.microsoft.com/office/drawing/2014/main" val="1663215833"/>
                    </a:ext>
                  </a:extLst>
                </a:gridCol>
                <a:gridCol w="329184">
                  <a:extLst>
                    <a:ext uri="{9D8B030D-6E8A-4147-A177-3AD203B41FA5}">
                      <a16:colId xmlns:a16="http://schemas.microsoft.com/office/drawing/2014/main" val="3972417378"/>
                    </a:ext>
                  </a:extLst>
                </a:gridCol>
                <a:gridCol w="329184">
                  <a:extLst>
                    <a:ext uri="{9D8B030D-6E8A-4147-A177-3AD203B41FA5}">
                      <a16:colId xmlns:a16="http://schemas.microsoft.com/office/drawing/2014/main" val="3866210678"/>
                    </a:ext>
                  </a:extLst>
                </a:gridCol>
                <a:gridCol w="329184">
                  <a:extLst>
                    <a:ext uri="{9D8B030D-6E8A-4147-A177-3AD203B41FA5}">
                      <a16:colId xmlns:a16="http://schemas.microsoft.com/office/drawing/2014/main" val="957334548"/>
                    </a:ext>
                  </a:extLst>
                </a:gridCol>
                <a:gridCol w="329184">
                  <a:extLst>
                    <a:ext uri="{9D8B030D-6E8A-4147-A177-3AD203B41FA5}">
                      <a16:colId xmlns:a16="http://schemas.microsoft.com/office/drawing/2014/main" val="1787408511"/>
                    </a:ext>
                  </a:extLst>
                </a:gridCol>
                <a:gridCol w="329184">
                  <a:extLst>
                    <a:ext uri="{9D8B030D-6E8A-4147-A177-3AD203B41FA5}">
                      <a16:colId xmlns:a16="http://schemas.microsoft.com/office/drawing/2014/main" val="3962092889"/>
                    </a:ext>
                  </a:extLst>
                </a:gridCol>
                <a:gridCol w="329184">
                  <a:extLst>
                    <a:ext uri="{9D8B030D-6E8A-4147-A177-3AD203B41FA5}">
                      <a16:colId xmlns:a16="http://schemas.microsoft.com/office/drawing/2014/main" val="3808711791"/>
                    </a:ext>
                  </a:extLst>
                </a:gridCol>
                <a:gridCol w="329184">
                  <a:extLst>
                    <a:ext uri="{9D8B030D-6E8A-4147-A177-3AD203B41FA5}">
                      <a16:colId xmlns:a16="http://schemas.microsoft.com/office/drawing/2014/main" val="1272226646"/>
                    </a:ext>
                  </a:extLst>
                </a:gridCol>
                <a:gridCol w="329184">
                  <a:extLst>
                    <a:ext uri="{9D8B030D-6E8A-4147-A177-3AD203B41FA5}">
                      <a16:colId xmlns:a16="http://schemas.microsoft.com/office/drawing/2014/main" val="42677813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4847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3 - 2020-03-26 12:40:32</a:t>
                      </a:r>
                      <a:r>
                        <a:rPr kumimoji="0" lang="de-DE" sz="1000" b="0" i="0" u="none" strike="noStrike" kern="1200" cap="none" spc="0" normalizeH="0" baseline="0" noProof="0">
                          <a:ln>
                            <a:noFill/>
                          </a:ln>
                          <a:solidFill>
                            <a:prstClr val="black"/>
                          </a:solidFill>
                          <a:effectLst/>
                          <a:uLnTx/>
                          <a:uFillTx/>
                          <a:latin typeface="+mn-lt"/>
                          <a:ea typeface="+mn-ea"/>
                          <a:cs typeface="+mn-cs"/>
                        </a:rPr>
                        <a:t>
 Uns wurde ein wunderbarer Brief zugeschickt - Absender leider unbekannt:
Liebe Eltern mit schulpflichtigen Kindern
Möglicherweise neigen Sie gerade dazu, einen minutengenauen Zeitplan für Ihre Kinder zu erstellen. Stundenlanges Lernen, Online-Hausaufgaben, wissenschaftliche Experimente oder die Klassenlektüre. Handys und Fernsehen gibt’s erst, wenn alles erledigt ist! 
Aber eigentlich geht es gerade um etwas anderes…
Unsere Kinder haben genauso viel Angst wie wir jetzt. Sie können nicht nur alles hören, was um sie herum passiert, sondern sie spüren auch unsere Anspannung. Sie haben so etwas noch nie erlebt. 4 Wochen lang nicht zur Schule zu gehen klingt für sie erst mal großartig, wie lustige Sommerferien. Aber die Realität ist: sie sind zuhause gefangen und können ihre Freunde nicht sehen. 
In den nächsten Wochen werden die Verhaltensprobleme der Kinder zunehmen. Angst, Wutanfälle, Protest, weil alles anders ist als sonst. 
Das wird auf uns zukommen. Und unter diesen Umständen ist das auch ganz normal. 
Was Kinder jetzt brauchen, ist sich wohl und geliebt zu fühlen. Fühlen, dass alles gut wird. Und das könnte bedeuten, dass Sie, liebe Eltern,  Ihren Zeitplan komplett ändern und Ihre Kinder noch etwas mehr lieben sollten als bisher. Kekse backen und Bilder malen. Spielen Sie Brettspiele und schauen Sie sich Filme an. Machen Sie gemeinsam ein wissenschaftliches Experiment oder einen virtuellen Ausflug in den Zoo. Lesen Sie ein Buch - gemeinsam als Familie. Kuscheln Sie sich unter warme Decken und tun Sie einfach mal nichts.
Und bitte, machen Sie sich keine Sorgen, dass die Kinder in der Schule den Anschluss verlieren. Jedes Kind sitzt im selben Boot. Alles wird gut. Wenn wir wieder im Unterricht sind, werden wir alle dort abholen, wo sie gerade sind. Lehrer sind Fachexperten! Also streiten Sie bitte nicht mit Ihrem Kind, wenn es mal nicht rechnen will. Schreien Sie Ihre Kinder nicht an, nur damit sie die Hausaufgaben machen. Setzen Sie keine 2 Stunden Lernzeit an, wenn sie sich dagegen wehren.
Wenn ich Ihnen eines ans Herz legen darf, dann ist es Folgendes: 
Am Ende wird die psychische Gesundheit unserer Kinder wichtiger sein als ihre akademischen Fähigkeiten. Und was sie in dieser Zeit fühlten, wird ihnen noch lange in Erinnerung bleiben – viel länger, als das, was sie in diesen vier Wochen gelernt haben. Denken Sie jeden Tag daran.
Bleiben Sie gesund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85780296"/>
                  </a:ext>
                </a:extLst>
              </a:tr>
            </a:tbl>
          </a:graphicData>
        </a:graphic>
      </p:graphicFrame>
      <p:sp>
        <p:nvSpPr>
          <p:cNvPr id="4" name="Text Placeholder 3">
            <a:extLst>
              <a:ext uri="{FF2B5EF4-FFF2-40B4-BE49-F238E27FC236}">
                <a16:creationId xmlns:a16="http://schemas.microsoft.com/office/drawing/2014/main" id="{A0E00B4C-2F15-4EEF-9D96-5CBA5D840BDA}"/>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10376205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4033CB-73FB-439B-96C0-AB1950B318F0}"/>
              </a:ext>
            </a:extLst>
          </p:cNvPr>
          <p:cNvSpPr>
            <a:spLocks noGrp="1"/>
          </p:cNvSpPr>
          <p:nvPr>
            <p:ph type="title"/>
          </p:nvPr>
        </p:nvSpPr>
        <p:spPr/>
        <p:txBody>
          <a:bodyPr/>
          <a:lstStyle/>
          <a:p>
            <a:r>
              <a:rPr lang="en-US"/>
              <a:t>Facebook Own Posts &amp; Shares Table | Radio BAYERN 3 - 7 of 15</a:t>
            </a:r>
          </a:p>
        </p:txBody>
      </p:sp>
      <p:graphicFrame>
        <p:nvGraphicFramePr>
          <p:cNvPr id="5" name="Table Placeholder 4">
            <a:extLst>
              <a:ext uri="{FF2B5EF4-FFF2-40B4-BE49-F238E27FC236}">
                <a16:creationId xmlns:a16="http://schemas.microsoft.com/office/drawing/2014/main" id="{3CE08CDC-EF52-4F1B-936E-AED5D97AE386}"/>
              </a:ext>
            </a:extLst>
          </p:cNvPr>
          <p:cNvGraphicFramePr>
            <a:graphicFrameLocks noGrp="1"/>
          </p:cNvGraphicFramePr>
          <p:nvPr>
            <p:ph type="tbl" sz="quarter" idx="13"/>
            <p:extLst>
              <p:ext uri="{D42A27DB-BD31-4B8C-83A1-F6EECF244321}">
                <p14:modId xmlns:p14="http://schemas.microsoft.com/office/powerpoint/2010/main" val="185732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48848502"/>
                    </a:ext>
                  </a:extLst>
                </a:gridCol>
                <a:gridCol w="905256">
                  <a:extLst>
                    <a:ext uri="{9D8B030D-6E8A-4147-A177-3AD203B41FA5}">
                      <a16:colId xmlns:a16="http://schemas.microsoft.com/office/drawing/2014/main" val="413515216"/>
                    </a:ext>
                  </a:extLst>
                </a:gridCol>
                <a:gridCol w="493776">
                  <a:extLst>
                    <a:ext uri="{9D8B030D-6E8A-4147-A177-3AD203B41FA5}">
                      <a16:colId xmlns:a16="http://schemas.microsoft.com/office/drawing/2014/main" val="1032252159"/>
                    </a:ext>
                  </a:extLst>
                </a:gridCol>
                <a:gridCol w="329184">
                  <a:extLst>
                    <a:ext uri="{9D8B030D-6E8A-4147-A177-3AD203B41FA5}">
                      <a16:colId xmlns:a16="http://schemas.microsoft.com/office/drawing/2014/main" val="3166513904"/>
                    </a:ext>
                  </a:extLst>
                </a:gridCol>
                <a:gridCol w="329184">
                  <a:extLst>
                    <a:ext uri="{9D8B030D-6E8A-4147-A177-3AD203B41FA5}">
                      <a16:colId xmlns:a16="http://schemas.microsoft.com/office/drawing/2014/main" val="2669102089"/>
                    </a:ext>
                  </a:extLst>
                </a:gridCol>
                <a:gridCol w="329184">
                  <a:extLst>
                    <a:ext uri="{9D8B030D-6E8A-4147-A177-3AD203B41FA5}">
                      <a16:colId xmlns:a16="http://schemas.microsoft.com/office/drawing/2014/main" val="2162163998"/>
                    </a:ext>
                  </a:extLst>
                </a:gridCol>
                <a:gridCol w="329184">
                  <a:extLst>
                    <a:ext uri="{9D8B030D-6E8A-4147-A177-3AD203B41FA5}">
                      <a16:colId xmlns:a16="http://schemas.microsoft.com/office/drawing/2014/main" val="3522486960"/>
                    </a:ext>
                  </a:extLst>
                </a:gridCol>
                <a:gridCol w="329184">
                  <a:extLst>
                    <a:ext uri="{9D8B030D-6E8A-4147-A177-3AD203B41FA5}">
                      <a16:colId xmlns:a16="http://schemas.microsoft.com/office/drawing/2014/main" val="2492149520"/>
                    </a:ext>
                  </a:extLst>
                </a:gridCol>
                <a:gridCol w="329184">
                  <a:extLst>
                    <a:ext uri="{9D8B030D-6E8A-4147-A177-3AD203B41FA5}">
                      <a16:colId xmlns:a16="http://schemas.microsoft.com/office/drawing/2014/main" val="3042465446"/>
                    </a:ext>
                  </a:extLst>
                </a:gridCol>
                <a:gridCol w="329184">
                  <a:extLst>
                    <a:ext uri="{9D8B030D-6E8A-4147-A177-3AD203B41FA5}">
                      <a16:colId xmlns:a16="http://schemas.microsoft.com/office/drawing/2014/main" val="2799576723"/>
                    </a:ext>
                  </a:extLst>
                </a:gridCol>
                <a:gridCol w="329184">
                  <a:extLst>
                    <a:ext uri="{9D8B030D-6E8A-4147-A177-3AD203B41FA5}">
                      <a16:colId xmlns:a16="http://schemas.microsoft.com/office/drawing/2014/main" val="1941232933"/>
                    </a:ext>
                  </a:extLst>
                </a:gridCol>
                <a:gridCol w="329184">
                  <a:extLst>
                    <a:ext uri="{9D8B030D-6E8A-4147-A177-3AD203B41FA5}">
                      <a16:colId xmlns:a16="http://schemas.microsoft.com/office/drawing/2014/main" val="1464097823"/>
                    </a:ext>
                  </a:extLst>
                </a:gridCol>
                <a:gridCol w="329184">
                  <a:extLst>
                    <a:ext uri="{9D8B030D-6E8A-4147-A177-3AD203B41FA5}">
                      <a16:colId xmlns:a16="http://schemas.microsoft.com/office/drawing/2014/main" val="2949589103"/>
                    </a:ext>
                  </a:extLst>
                </a:gridCol>
                <a:gridCol w="329184">
                  <a:extLst>
                    <a:ext uri="{9D8B030D-6E8A-4147-A177-3AD203B41FA5}">
                      <a16:colId xmlns:a16="http://schemas.microsoft.com/office/drawing/2014/main" val="1583271946"/>
                    </a:ext>
                  </a:extLst>
                </a:gridCol>
                <a:gridCol w="329184">
                  <a:extLst>
                    <a:ext uri="{9D8B030D-6E8A-4147-A177-3AD203B41FA5}">
                      <a16:colId xmlns:a16="http://schemas.microsoft.com/office/drawing/2014/main" val="2708259913"/>
                    </a:ext>
                  </a:extLst>
                </a:gridCol>
                <a:gridCol w="329184">
                  <a:extLst>
                    <a:ext uri="{9D8B030D-6E8A-4147-A177-3AD203B41FA5}">
                      <a16:colId xmlns:a16="http://schemas.microsoft.com/office/drawing/2014/main" val="3408340758"/>
                    </a:ext>
                  </a:extLst>
                </a:gridCol>
                <a:gridCol w="329184">
                  <a:extLst>
                    <a:ext uri="{9D8B030D-6E8A-4147-A177-3AD203B41FA5}">
                      <a16:colId xmlns:a16="http://schemas.microsoft.com/office/drawing/2014/main" val="3709742507"/>
                    </a:ext>
                  </a:extLst>
                </a:gridCol>
                <a:gridCol w="329184">
                  <a:extLst>
                    <a:ext uri="{9D8B030D-6E8A-4147-A177-3AD203B41FA5}">
                      <a16:colId xmlns:a16="http://schemas.microsoft.com/office/drawing/2014/main" val="3624606065"/>
                    </a:ext>
                  </a:extLst>
                </a:gridCol>
                <a:gridCol w="329184">
                  <a:extLst>
                    <a:ext uri="{9D8B030D-6E8A-4147-A177-3AD203B41FA5}">
                      <a16:colId xmlns:a16="http://schemas.microsoft.com/office/drawing/2014/main" val="1645057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3734413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3 - 2020-09-09 08:34:13</a:t>
                      </a:r>
                      <a:r>
                        <a:rPr kumimoji="0" lang="de-DE" sz="1000" b="0" i="0" u="none" strike="noStrike" kern="1200" cap="none" spc="0" normalizeH="0" baseline="0" noProof="0">
                          <a:ln>
                            <a:noFill/>
                          </a:ln>
                          <a:solidFill>
                            <a:prstClr val="black"/>
                          </a:solidFill>
                          <a:effectLst/>
                          <a:uLnTx/>
                          <a:uFillTx/>
                          <a:latin typeface="+mn-lt"/>
                          <a:ea typeface="+mn-ea"/>
                          <a:cs typeface="+mn-cs"/>
                        </a:rPr>
                        <a:t>
 Er mag einfach Menschen zu gerne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37377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3 - 2020-05-08 09:28:03</a:t>
                      </a:r>
                      <a:r>
                        <a:rPr kumimoji="0" lang="de-DE" sz="1000" b="0" i="0" u="none" strike="noStrike" kern="1200" cap="none" spc="0" normalizeH="0" baseline="0" noProof="0">
                          <a:ln>
                            <a:noFill/>
                          </a:ln>
                          <a:solidFill>
                            <a:prstClr val="black"/>
                          </a:solidFill>
                          <a:effectLst/>
                          <a:uLnTx/>
                          <a:uFillTx/>
                          <a:latin typeface="+mn-lt"/>
                          <a:ea typeface="+mn-ea"/>
                          <a:cs typeface="+mn-cs"/>
                        </a:rPr>
                        <a:t>
 In welche Bundesländer darf man als Tourist einreisen? Und ab wann sind Übernachtungen auf Campingplätzen und Hotels möglich?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587699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0708298"/>
                  </a:ext>
                </a:extLst>
              </a:tr>
            </a:tbl>
          </a:graphicData>
        </a:graphic>
      </p:graphicFrame>
      <p:sp>
        <p:nvSpPr>
          <p:cNvPr id="4" name="Text Placeholder 3">
            <a:extLst>
              <a:ext uri="{FF2B5EF4-FFF2-40B4-BE49-F238E27FC236}">
                <a16:creationId xmlns:a16="http://schemas.microsoft.com/office/drawing/2014/main" id="{5052FF18-9B43-4948-83AD-832266055631}"/>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14116424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5F715-CF45-468F-B14A-3D8BFAAD81E9}"/>
              </a:ext>
            </a:extLst>
          </p:cNvPr>
          <p:cNvSpPr>
            <a:spLocks noGrp="1"/>
          </p:cNvSpPr>
          <p:nvPr>
            <p:ph type="title"/>
          </p:nvPr>
        </p:nvSpPr>
        <p:spPr/>
        <p:txBody>
          <a:bodyPr/>
          <a:lstStyle/>
          <a:p>
            <a:r>
              <a:rPr lang="en-US"/>
              <a:t>Facebook Own Posts &amp; Shares Table | Radio BAYERN 3 - 8 of 15</a:t>
            </a:r>
          </a:p>
        </p:txBody>
      </p:sp>
      <p:graphicFrame>
        <p:nvGraphicFramePr>
          <p:cNvPr id="5" name="Table Placeholder 4">
            <a:extLst>
              <a:ext uri="{FF2B5EF4-FFF2-40B4-BE49-F238E27FC236}">
                <a16:creationId xmlns:a16="http://schemas.microsoft.com/office/drawing/2014/main" id="{3A4B07CD-317B-4F54-A254-11DE161B8ED4}"/>
              </a:ext>
            </a:extLst>
          </p:cNvPr>
          <p:cNvGraphicFramePr>
            <a:graphicFrameLocks noGrp="1"/>
          </p:cNvGraphicFramePr>
          <p:nvPr>
            <p:ph type="tbl" sz="quarter" idx="13"/>
            <p:extLst>
              <p:ext uri="{D42A27DB-BD31-4B8C-83A1-F6EECF244321}">
                <p14:modId xmlns:p14="http://schemas.microsoft.com/office/powerpoint/2010/main" val="2385746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13455708"/>
                    </a:ext>
                  </a:extLst>
                </a:gridCol>
                <a:gridCol w="905256">
                  <a:extLst>
                    <a:ext uri="{9D8B030D-6E8A-4147-A177-3AD203B41FA5}">
                      <a16:colId xmlns:a16="http://schemas.microsoft.com/office/drawing/2014/main" val="2147632765"/>
                    </a:ext>
                  </a:extLst>
                </a:gridCol>
                <a:gridCol w="493776">
                  <a:extLst>
                    <a:ext uri="{9D8B030D-6E8A-4147-A177-3AD203B41FA5}">
                      <a16:colId xmlns:a16="http://schemas.microsoft.com/office/drawing/2014/main" val="245653340"/>
                    </a:ext>
                  </a:extLst>
                </a:gridCol>
                <a:gridCol w="329184">
                  <a:extLst>
                    <a:ext uri="{9D8B030D-6E8A-4147-A177-3AD203B41FA5}">
                      <a16:colId xmlns:a16="http://schemas.microsoft.com/office/drawing/2014/main" val="3942858020"/>
                    </a:ext>
                  </a:extLst>
                </a:gridCol>
                <a:gridCol w="329184">
                  <a:extLst>
                    <a:ext uri="{9D8B030D-6E8A-4147-A177-3AD203B41FA5}">
                      <a16:colId xmlns:a16="http://schemas.microsoft.com/office/drawing/2014/main" val="4278602485"/>
                    </a:ext>
                  </a:extLst>
                </a:gridCol>
                <a:gridCol w="329184">
                  <a:extLst>
                    <a:ext uri="{9D8B030D-6E8A-4147-A177-3AD203B41FA5}">
                      <a16:colId xmlns:a16="http://schemas.microsoft.com/office/drawing/2014/main" val="46191"/>
                    </a:ext>
                  </a:extLst>
                </a:gridCol>
                <a:gridCol w="329184">
                  <a:extLst>
                    <a:ext uri="{9D8B030D-6E8A-4147-A177-3AD203B41FA5}">
                      <a16:colId xmlns:a16="http://schemas.microsoft.com/office/drawing/2014/main" val="3192798891"/>
                    </a:ext>
                  </a:extLst>
                </a:gridCol>
                <a:gridCol w="329184">
                  <a:extLst>
                    <a:ext uri="{9D8B030D-6E8A-4147-A177-3AD203B41FA5}">
                      <a16:colId xmlns:a16="http://schemas.microsoft.com/office/drawing/2014/main" val="1638174974"/>
                    </a:ext>
                  </a:extLst>
                </a:gridCol>
                <a:gridCol w="329184">
                  <a:extLst>
                    <a:ext uri="{9D8B030D-6E8A-4147-A177-3AD203B41FA5}">
                      <a16:colId xmlns:a16="http://schemas.microsoft.com/office/drawing/2014/main" val="4105630802"/>
                    </a:ext>
                  </a:extLst>
                </a:gridCol>
                <a:gridCol w="329184">
                  <a:extLst>
                    <a:ext uri="{9D8B030D-6E8A-4147-A177-3AD203B41FA5}">
                      <a16:colId xmlns:a16="http://schemas.microsoft.com/office/drawing/2014/main" val="2732786189"/>
                    </a:ext>
                  </a:extLst>
                </a:gridCol>
                <a:gridCol w="329184">
                  <a:extLst>
                    <a:ext uri="{9D8B030D-6E8A-4147-A177-3AD203B41FA5}">
                      <a16:colId xmlns:a16="http://schemas.microsoft.com/office/drawing/2014/main" val="3459341357"/>
                    </a:ext>
                  </a:extLst>
                </a:gridCol>
                <a:gridCol w="329184">
                  <a:extLst>
                    <a:ext uri="{9D8B030D-6E8A-4147-A177-3AD203B41FA5}">
                      <a16:colId xmlns:a16="http://schemas.microsoft.com/office/drawing/2014/main" val="704585368"/>
                    </a:ext>
                  </a:extLst>
                </a:gridCol>
                <a:gridCol w="329184">
                  <a:extLst>
                    <a:ext uri="{9D8B030D-6E8A-4147-A177-3AD203B41FA5}">
                      <a16:colId xmlns:a16="http://schemas.microsoft.com/office/drawing/2014/main" val="2599386079"/>
                    </a:ext>
                  </a:extLst>
                </a:gridCol>
                <a:gridCol w="329184">
                  <a:extLst>
                    <a:ext uri="{9D8B030D-6E8A-4147-A177-3AD203B41FA5}">
                      <a16:colId xmlns:a16="http://schemas.microsoft.com/office/drawing/2014/main" val="1291450516"/>
                    </a:ext>
                  </a:extLst>
                </a:gridCol>
                <a:gridCol w="329184">
                  <a:extLst>
                    <a:ext uri="{9D8B030D-6E8A-4147-A177-3AD203B41FA5}">
                      <a16:colId xmlns:a16="http://schemas.microsoft.com/office/drawing/2014/main" val="4218690490"/>
                    </a:ext>
                  </a:extLst>
                </a:gridCol>
                <a:gridCol w="329184">
                  <a:extLst>
                    <a:ext uri="{9D8B030D-6E8A-4147-A177-3AD203B41FA5}">
                      <a16:colId xmlns:a16="http://schemas.microsoft.com/office/drawing/2014/main" val="2465189962"/>
                    </a:ext>
                  </a:extLst>
                </a:gridCol>
                <a:gridCol w="329184">
                  <a:extLst>
                    <a:ext uri="{9D8B030D-6E8A-4147-A177-3AD203B41FA5}">
                      <a16:colId xmlns:a16="http://schemas.microsoft.com/office/drawing/2014/main" val="2192928975"/>
                    </a:ext>
                  </a:extLst>
                </a:gridCol>
                <a:gridCol w="329184">
                  <a:extLst>
                    <a:ext uri="{9D8B030D-6E8A-4147-A177-3AD203B41FA5}">
                      <a16:colId xmlns:a16="http://schemas.microsoft.com/office/drawing/2014/main" val="2292938265"/>
                    </a:ext>
                  </a:extLst>
                </a:gridCol>
                <a:gridCol w="329184">
                  <a:extLst>
                    <a:ext uri="{9D8B030D-6E8A-4147-A177-3AD203B41FA5}">
                      <a16:colId xmlns:a16="http://schemas.microsoft.com/office/drawing/2014/main" val="14027247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266727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3 - 2020-04-17 13:20:43</a:t>
                      </a:r>
                      <a:r>
                        <a:rPr kumimoji="0" lang="de-DE" sz="1000" b="0" i="0" u="none" strike="noStrike" kern="1200" cap="none" spc="0" normalizeH="0" baseline="0" noProof="0">
                          <a:ln>
                            <a:noFill/>
                          </a:ln>
                          <a:solidFill>
                            <a:prstClr val="black"/>
                          </a:solidFill>
                          <a:effectLst/>
                          <a:uLnTx/>
                          <a:uFillTx/>
                          <a:latin typeface="+mn-lt"/>
                          <a:ea typeface="+mn-ea"/>
                          <a:cs typeface="+mn-cs"/>
                        </a:rPr>
                        <a:t>
 Was für eine zuckersüße Geschichte aus Niederbayern!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585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3 - 2020-06-18 09:30:12</a:t>
                      </a:r>
                      <a:r>
                        <a:rPr kumimoji="0" lang="de-DE" sz="1000" b="0" i="0" u="none" strike="noStrike" kern="1200" cap="none" spc="0" normalizeH="0" baseline="0" noProof="0">
                          <a:ln>
                            <a:noFill/>
                          </a:ln>
                          <a:solidFill>
                            <a:prstClr val="black"/>
                          </a:solidFill>
                          <a:effectLst/>
                          <a:uLnTx/>
                          <a:uFillTx/>
                          <a:latin typeface="+mn-lt"/>
                          <a:ea typeface="+mn-ea"/>
                          <a:cs typeface="+mn-cs"/>
                        </a:rPr>
                        <a:t>
 Unbezahlbar! Ihr dürft mit eurer Familie oder euren Freunden allein in die größte Therme der Welt! Na, Lust? Und wer kommt mit?
THERME ERDING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5.9977 %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84884532"/>
                  </a:ext>
                </a:extLst>
              </a:tr>
            </a:tbl>
          </a:graphicData>
        </a:graphic>
      </p:graphicFrame>
      <p:sp>
        <p:nvSpPr>
          <p:cNvPr id="4" name="Text Placeholder 3">
            <a:extLst>
              <a:ext uri="{FF2B5EF4-FFF2-40B4-BE49-F238E27FC236}">
                <a16:creationId xmlns:a16="http://schemas.microsoft.com/office/drawing/2014/main" id="{DB5421B6-4D5F-4CC2-B4FD-1AFD9454DD20}"/>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388602254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337A9E-A5D4-4730-A579-F72B067C4EBA}"/>
              </a:ext>
            </a:extLst>
          </p:cNvPr>
          <p:cNvSpPr>
            <a:spLocks noGrp="1"/>
          </p:cNvSpPr>
          <p:nvPr>
            <p:ph type="title"/>
          </p:nvPr>
        </p:nvSpPr>
        <p:spPr/>
        <p:txBody>
          <a:bodyPr/>
          <a:lstStyle/>
          <a:p>
            <a:r>
              <a:rPr lang="en-US"/>
              <a:t>Facebook Own Posts &amp; Shares Table | Radio BAYERN 3 - 9 of 15</a:t>
            </a:r>
          </a:p>
        </p:txBody>
      </p:sp>
      <p:graphicFrame>
        <p:nvGraphicFramePr>
          <p:cNvPr id="5" name="Table Placeholder 4">
            <a:extLst>
              <a:ext uri="{FF2B5EF4-FFF2-40B4-BE49-F238E27FC236}">
                <a16:creationId xmlns:a16="http://schemas.microsoft.com/office/drawing/2014/main" id="{162C6922-D417-42E0-97F7-EDEDC765352B}"/>
              </a:ext>
            </a:extLst>
          </p:cNvPr>
          <p:cNvGraphicFramePr>
            <a:graphicFrameLocks noGrp="1"/>
          </p:cNvGraphicFramePr>
          <p:nvPr>
            <p:ph type="tbl" sz="quarter" idx="13"/>
            <p:extLst>
              <p:ext uri="{D42A27DB-BD31-4B8C-83A1-F6EECF244321}">
                <p14:modId xmlns:p14="http://schemas.microsoft.com/office/powerpoint/2010/main" val="1184212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694067666"/>
                    </a:ext>
                  </a:extLst>
                </a:gridCol>
                <a:gridCol w="905256">
                  <a:extLst>
                    <a:ext uri="{9D8B030D-6E8A-4147-A177-3AD203B41FA5}">
                      <a16:colId xmlns:a16="http://schemas.microsoft.com/office/drawing/2014/main" val="1821086128"/>
                    </a:ext>
                  </a:extLst>
                </a:gridCol>
                <a:gridCol w="493776">
                  <a:extLst>
                    <a:ext uri="{9D8B030D-6E8A-4147-A177-3AD203B41FA5}">
                      <a16:colId xmlns:a16="http://schemas.microsoft.com/office/drawing/2014/main" val="1430568013"/>
                    </a:ext>
                  </a:extLst>
                </a:gridCol>
                <a:gridCol w="329184">
                  <a:extLst>
                    <a:ext uri="{9D8B030D-6E8A-4147-A177-3AD203B41FA5}">
                      <a16:colId xmlns:a16="http://schemas.microsoft.com/office/drawing/2014/main" val="3646522969"/>
                    </a:ext>
                  </a:extLst>
                </a:gridCol>
                <a:gridCol w="329184">
                  <a:extLst>
                    <a:ext uri="{9D8B030D-6E8A-4147-A177-3AD203B41FA5}">
                      <a16:colId xmlns:a16="http://schemas.microsoft.com/office/drawing/2014/main" val="4285548262"/>
                    </a:ext>
                  </a:extLst>
                </a:gridCol>
                <a:gridCol w="329184">
                  <a:extLst>
                    <a:ext uri="{9D8B030D-6E8A-4147-A177-3AD203B41FA5}">
                      <a16:colId xmlns:a16="http://schemas.microsoft.com/office/drawing/2014/main" val="3784877307"/>
                    </a:ext>
                  </a:extLst>
                </a:gridCol>
                <a:gridCol w="329184">
                  <a:extLst>
                    <a:ext uri="{9D8B030D-6E8A-4147-A177-3AD203B41FA5}">
                      <a16:colId xmlns:a16="http://schemas.microsoft.com/office/drawing/2014/main" val="1281474986"/>
                    </a:ext>
                  </a:extLst>
                </a:gridCol>
                <a:gridCol w="329184">
                  <a:extLst>
                    <a:ext uri="{9D8B030D-6E8A-4147-A177-3AD203B41FA5}">
                      <a16:colId xmlns:a16="http://schemas.microsoft.com/office/drawing/2014/main" val="2792902991"/>
                    </a:ext>
                  </a:extLst>
                </a:gridCol>
                <a:gridCol w="329184">
                  <a:extLst>
                    <a:ext uri="{9D8B030D-6E8A-4147-A177-3AD203B41FA5}">
                      <a16:colId xmlns:a16="http://schemas.microsoft.com/office/drawing/2014/main" val="3058669339"/>
                    </a:ext>
                  </a:extLst>
                </a:gridCol>
                <a:gridCol w="329184">
                  <a:extLst>
                    <a:ext uri="{9D8B030D-6E8A-4147-A177-3AD203B41FA5}">
                      <a16:colId xmlns:a16="http://schemas.microsoft.com/office/drawing/2014/main" val="3859089876"/>
                    </a:ext>
                  </a:extLst>
                </a:gridCol>
                <a:gridCol w="329184">
                  <a:extLst>
                    <a:ext uri="{9D8B030D-6E8A-4147-A177-3AD203B41FA5}">
                      <a16:colId xmlns:a16="http://schemas.microsoft.com/office/drawing/2014/main" val="2023756501"/>
                    </a:ext>
                  </a:extLst>
                </a:gridCol>
                <a:gridCol w="329184">
                  <a:extLst>
                    <a:ext uri="{9D8B030D-6E8A-4147-A177-3AD203B41FA5}">
                      <a16:colId xmlns:a16="http://schemas.microsoft.com/office/drawing/2014/main" val="900118027"/>
                    </a:ext>
                  </a:extLst>
                </a:gridCol>
                <a:gridCol w="329184">
                  <a:extLst>
                    <a:ext uri="{9D8B030D-6E8A-4147-A177-3AD203B41FA5}">
                      <a16:colId xmlns:a16="http://schemas.microsoft.com/office/drawing/2014/main" val="3327450422"/>
                    </a:ext>
                  </a:extLst>
                </a:gridCol>
                <a:gridCol w="329184">
                  <a:extLst>
                    <a:ext uri="{9D8B030D-6E8A-4147-A177-3AD203B41FA5}">
                      <a16:colId xmlns:a16="http://schemas.microsoft.com/office/drawing/2014/main" val="1664916179"/>
                    </a:ext>
                  </a:extLst>
                </a:gridCol>
                <a:gridCol w="329184">
                  <a:extLst>
                    <a:ext uri="{9D8B030D-6E8A-4147-A177-3AD203B41FA5}">
                      <a16:colId xmlns:a16="http://schemas.microsoft.com/office/drawing/2014/main" val="1188457349"/>
                    </a:ext>
                  </a:extLst>
                </a:gridCol>
                <a:gridCol w="329184">
                  <a:extLst>
                    <a:ext uri="{9D8B030D-6E8A-4147-A177-3AD203B41FA5}">
                      <a16:colId xmlns:a16="http://schemas.microsoft.com/office/drawing/2014/main" val="927191058"/>
                    </a:ext>
                  </a:extLst>
                </a:gridCol>
                <a:gridCol w="329184">
                  <a:extLst>
                    <a:ext uri="{9D8B030D-6E8A-4147-A177-3AD203B41FA5}">
                      <a16:colId xmlns:a16="http://schemas.microsoft.com/office/drawing/2014/main" val="3329339938"/>
                    </a:ext>
                  </a:extLst>
                </a:gridCol>
                <a:gridCol w="329184">
                  <a:extLst>
                    <a:ext uri="{9D8B030D-6E8A-4147-A177-3AD203B41FA5}">
                      <a16:colId xmlns:a16="http://schemas.microsoft.com/office/drawing/2014/main" val="3268023818"/>
                    </a:ext>
                  </a:extLst>
                </a:gridCol>
                <a:gridCol w="329184">
                  <a:extLst>
                    <a:ext uri="{9D8B030D-6E8A-4147-A177-3AD203B41FA5}">
                      <a16:colId xmlns:a16="http://schemas.microsoft.com/office/drawing/2014/main" val="37416760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490280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3 - 2020-10-14 10:45:42</a:t>
                      </a:r>
                      <a:r>
                        <a:rPr kumimoji="0" lang="de-DE" sz="1000" b="0" i="0" u="none" strike="noStrike" kern="1200" cap="none" spc="0" normalizeH="0" baseline="0" noProof="0">
                          <a:ln>
                            <a:noFill/>
                          </a:ln>
                          <a:solidFill>
                            <a:prstClr val="black"/>
                          </a:solidFill>
                          <a:effectLst/>
                          <a:uLnTx/>
                          <a:uFillTx/>
                          <a:latin typeface="+mn-lt"/>
                          <a:ea typeface="+mn-ea"/>
                          <a:cs typeface="+mn-cs"/>
                        </a:rPr>
                        <a:t>
 Warum laufen, wenn man auch fahren kann.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10/21/2020 00:16:11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5.3460 %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253792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3 - 2020-09-15 10:54:11</a:t>
                      </a:r>
                      <a:r>
                        <a:rPr kumimoji="0" lang="de-DE" sz="1000" b="0" i="0" u="none" strike="noStrike" kern="1200" cap="none" spc="0" normalizeH="0" baseline="0" noProof="0">
                          <a:ln>
                            <a:noFill/>
                          </a:ln>
                          <a:solidFill>
                            <a:prstClr val="black"/>
                          </a:solidFill>
                          <a:effectLst/>
                          <a:uLnTx/>
                          <a:uFillTx/>
                          <a:latin typeface="+mn-lt"/>
                          <a:ea typeface="+mn-ea"/>
                          <a:cs typeface="+mn-cs"/>
                        </a:rPr>
                        <a:t>
 Das sind die lustigsten Tierfotos 2020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79033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3 - 2020-05-26 12:30:05</a:t>
                      </a:r>
                      <a:r>
                        <a:rPr kumimoji="0" lang="de-DE" sz="1000" b="0" i="0" u="none" strike="noStrike" kern="1200" cap="none" spc="0" normalizeH="0" baseline="0" noProof="0">
                          <a:ln>
                            <a:noFill/>
                          </a:ln>
                          <a:solidFill>
                            <a:prstClr val="black"/>
                          </a:solidFill>
                          <a:effectLst/>
                          <a:uLnTx/>
                          <a:uFillTx/>
                          <a:latin typeface="+mn-lt"/>
                          <a:ea typeface="+mn-ea"/>
                          <a:cs typeface="+mn-cs"/>
                        </a:rPr>
                        <a:t>
 Wann wieder Regelbetrieb an den Schulen geplant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10/13/2020 09:44:19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067368152"/>
                  </a:ext>
                </a:extLst>
              </a:tr>
            </a:tbl>
          </a:graphicData>
        </a:graphic>
      </p:graphicFrame>
      <p:sp>
        <p:nvSpPr>
          <p:cNvPr id="4" name="Text Placeholder 3">
            <a:extLst>
              <a:ext uri="{FF2B5EF4-FFF2-40B4-BE49-F238E27FC236}">
                <a16:creationId xmlns:a16="http://schemas.microsoft.com/office/drawing/2014/main" id="{5F06F51B-7893-44EA-ABA2-4D462D92B492}"/>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42434554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98C5EC-FC80-48AE-A849-936BDB7A6461}"/>
              </a:ext>
            </a:extLst>
          </p:cNvPr>
          <p:cNvSpPr>
            <a:spLocks noGrp="1"/>
          </p:cNvSpPr>
          <p:nvPr>
            <p:ph type="title"/>
          </p:nvPr>
        </p:nvSpPr>
        <p:spPr/>
        <p:txBody>
          <a:bodyPr/>
          <a:lstStyle/>
          <a:p>
            <a:r>
              <a:rPr lang="en-US"/>
              <a:t>Facebook Own Posts &amp; Shares Table | Radio BAYERN 3 - 10 of 15</a:t>
            </a:r>
          </a:p>
        </p:txBody>
      </p:sp>
      <p:graphicFrame>
        <p:nvGraphicFramePr>
          <p:cNvPr id="5" name="Table Placeholder 4">
            <a:extLst>
              <a:ext uri="{FF2B5EF4-FFF2-40B4-BE49-F238E27FC236}">
                <a16:creationId xmlns:a16="http://schemas.microsoft.com/office/drawing/2014/main" id="{485D2952-B513-4CA2-99E3-44F82BCA8586}"/>
              </a:ext>
            </a:extLst>
          </p:cNvPr>
          <p:cNvGraphicFramePr>
            <a:graphicFrameLocks noGrp="1"/>
          </p:cNvGraphicFramePr>
          <p:nvPr>
            <p:ph type="tbl" sz="quarter" idx="13"/>
            <p:extLst>
              <p:ext uri="{D42A27DB-BD31-4B8C-83A1-F6EECF244321}">
                <p14:modId xmlns:p14="http://schemas.microsoft.com/office/powerpoint/2010/main" val="2513770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967470360"/>
                    </a:ext>
                  </a:extLst>
                </a:gridCol>
                <a:gridCol w="905256">
                  <a:extLst>
                    <a:ext uri="{9D8B030D-6E8A-4147-A177-3AD203B41FA5}">
                      <a16:colId xmlns:a16="http://schemas.microsoft.com/office/drawing/2014/main" val="4249679066"/>
                    </a:ext>
                  </a:extLst>
                </a:gridCol>
                <a:gridCol w="493776">
                  <a:extLst>
                    <a:ext uri="{9D8B030D-6E8A-4147-A177-3AD203B41FA5}">
                      <a16:colId xmlns:a16="http://schemas.microsoft.com/office/drawing/2014/main" val="2233782813"/>
                    </a:ext>
                  </a:extLst>
                </a:gridCol>
                <a:gridCol w="329184">
                  <a:extLst>
                    <a:ext uri="{9D8B030D-6E8A-4147-A177-3AD203B41FA5}">
                      <a16:colId xmlns:a16="http://schemas.microsoft.com/office/drawing/2014/main" val="851603332"/>
                    </a:ext>
                  </a:extLst>
                </a:gridCol>
                <a:gridCol w="329184">
                  <a:extLst>
                    <a:ext uri="{9D8B030D-6E8A-4147-A177-3AD203B41FA5}">
                      <a16:colId xmlns:a16="http://schemas.microsoft.com/office/drawing/2014/main" val="37292731"/>
                    </a:ext>
                  </a:extLst>
                </a:gridCol>
                <a:gridCol w="329184">
                  <a:extLst>
                    <a:ext uri="{9D8B030D-6E8A-4147-A177-3AD203B41FA5}">
                      <a16:colId xmlns:a16="http://schemas.microsoft.com/office/drawing/2014/main" val="496493130"/>
                    </a:ext>
                  </a:extLst>
                </a:gridCol>
                <a:gridCol w="329184">
                  <a:extLst>
                    <a:ext uri="{9D8B030D-6E8A-4147-A177-3AD203B41FA5}">
                      <a16:colId xmlns:a16="http://schemas.microsoft.com/office/drawing/2014/main" val="836614751"/>
                    </a:ext>
                  </a:extLst>
                </a:gridCol>
                <a:gridCol w="329184">
                  <a:extLst>
                    <a:ext uri="{9D8B030D-6E8A-4147-A177-3AD203B41FA5}">
                      <a16:colId xmlns:a16="http://schemas.microsoft.com/office/drawing/2014/main" val="2014712431"/>
                    </a:ext>
                  </a:extLst>
                </a:gridCol>
                <a:gridCol w="329184">
                  <a:extLst>
                    <a:ext uri="{9D8B030D-6E8A-4147-A177-3AD203B41FA5}">
                      <a16:colId xmlns:a16="http://schemas.microsoft.com/office/drawing/2014/main" val="2097218915"/>
                    </a:ext>
                  </a:extLst>
                </a:gridCol>
                <a:gridCol w="329184">
                  <a:extLst>
                    <a:ext uri="{9D8B030D-6E8A-4147-A177-3AD203B41FA5}">
                      <a16:colId xmlns:a16="http://schemas.microsoft.com/office/drawing/2014/main" val="560743224"/>
                    </a:ext>
                  </a:extLst>
                </a:gridCol>
                <a:gridCol w="329184">
                  <a:extLst>
                    <a:ext uri="{9D8B030D-6E8A-4147-A177-3AD203B41FA5}">
                      <a16:colId xmlns:a16="http://schemas.microsoft.com/office/drawing/2014/main" val="1143416087"/>
                    </a:ext>
                  </a:extLst>
                </a:gridCol>
                <a:gridCol w="329184">
                  <a:extLst>
                    <a:ext uri="{9D8B030D-6E8A-4147-A177-3AD203B41FA5}">
                      <a16:colId xmlns:a16="http://schemas.microsoft.com/office/drawing/2014/main" val="4183795672"/>
                    </a:ext>
                  </a:extLst>
                </a:gridCol>
                <a:gridCol w="329184">
                  <a:extLst>
                    <a:ext uri="{9D8B030D-6E8A-4147-A177-3AD203B41FA5}">
                      <a16:colId xmlns:a16="http://schemas.microsoft.com/office/drawing/2014/main" val="3127039045"/>
                    </a:ext>
                  </a:extLst>
                </a:gridCol>
                <a:gridCol w="329184">
                  <a:extLst>
                    <a:ext uri="{9D8B030D-6E8A-4147-A177-3AD203B41FA5}">
                      <a16:colId xmlns:a16="http://schemas.microsoft.com/office/drawing/2014/main" val="1567928058"/>
                    </a:ext>
                  </a:extLst>
                </a:gridCol>
                <a:gridCol w="329184">
                  <a:extLst>
                    <a:ext uri="{9D8B030D-6E8A-4147-A177-3AD203B41FA5}">
                      <a16:colId xmlns:a16="http://schemas.microsoft.com/office/drawing/2014/main" val="1887082220"/>
                    </a:ext>
                  </a:extLst>
                </a:gridCol>
                <a:gridCol w="329184">
                  <a:extLst>
                    <a:ext uri="{9D8B030D-6E8A-4147-A177-3AD203B41FA5}">
                      <a16:colId xmlns:a16="http://schemas.microsoft.com/office/drawing/2014/main" val="272072290"/>
                    </a:ext>
                  </a:extLst>
                </a:gridCol>
                <a:gridCol w="329184">
                  <a:extLst>
                    <a:ext uri="{9D8B030D-6E8A-4147-A177-3AD203B41FA5}">
                      <a16:colId xmlns:a16="http://schemas.microsoft.com/office/drawing/2014/main" val="347879768"/>
                    </a:ext>
                  </a:extLst>
                </a:gridCol>
                <a:gridCol w="329184">
                  <a:extLst>
                    <a:ext uri="{9D8B030D-6E8A-4147-A177-3AD203B41FA5}">
                      <a16:colId xmlns:a16="http://schemas.microsoft.com/office/drawing/2014/main" val="2939308445"/>
                    </a:ext>
                  </a:extLst>
                </a:gridCol>
                <a:gridCol w="329184">
                  <a:extLst>
                    <a:ext uri="{9D8B030D-6E8A-4147-A177-3AD203B41FA5}">
                      <a16:colId xmlns:a16="http://schemas.microsoft.com/office/drawing/2014/main" val="3433287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21499049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3 - 2020-06-21 14:00:19</a:t>
                      </a:r>
                      <a:r>
                        <a:rPr kumimoji="0" lang="de-DE" sz="1000" b="0" i="0" u="none" strike="noStrike" kern="1200" cap="none" spc="0" normalizeH="0" baseline="0" noProof="0">
                          <a:ln>
                            <a:noFill/>
                          </a:ln>
                          <a:solidFill>
                            <a:prstClr val="black"/>
                          </a:solidFill>
                          <a:effectLst/>
                          <a:uLnTx/>
                          <a:uFillTx/>
                          <a:latin typeface="+mn-lt"/>
                          <a:ea typeface="+mn-ea"/>
                          <a:cs typeface="+mn-cs"/>
                        </a:rPr>
                        <a:t>
 Ihr dürft länger im Biergarten sitzen - und noch mehr ändert sich ab morgen: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10/12/2020 09:11:13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14.6569 %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71838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3 - 2020-04-03 14:30:41</a:t>
                      </a:r>
                      <a:r>
                        <a:rPr kumimoji="0" lang="de-DE" sz="1000" b="0" i="0" u="none" strike="noStrike" kern="1200" cap="none" spc="0" normalizeH="0" baseline="0" noProof="0">
                          <a:ln>
                            <a:noFill/>
                          </a:ln>
                          <a:solidFill>
                            <a:prstClr val="black"/>
                          </a:solidFill>
                          <a:effectLst/>
                          <a:uLnTx/>
                          <a:uFillTx/>
                          <a:latin typeface="+mn-lt"/>
                          <a:ea typeface="+mn-ea"/>
                          <a:cs typeface="+mn-cs"/>
                        </a:rPr>
                        <a:t>
 So geht Party in Zeiten der Ausgangsbeschränkung! 
Coole Idee von den BölkerBrüdern!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5370820"/>
                  </a:ext>
                </a:extLst>
              </a:tr>
            </a:tbl>
          </a:graphicData>
        </a:graphic>
      </p:graphicFrame>
      <p:sp>
        <p:nvSpPr>
          <p:cNvPr id="4" name="Text Placeholder 3">
            <a:extLst>
              <a:ext uri="{FF2B5EF4-FFF2-40B4-BE49-F238E27FC236}">
                <a16:creationId xmlns:a16="http://schemas.microsoft.com/office/drawing/2014/main" id="{6ECFCB53-7722-4DD9-B79F-D97CA26EEEE4}"/>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72887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23299D-1DB5-4249-87F5-522B468711FE}"/>
              </a:ext>
            </a:extLst>
          </p:cNvPr>
          <p:cNvSpPr>
            <a:spLocks noGrp="1"/>
          </p:cNvSpPr>
          <p:nvPr>
            <p:ph type="title"/>
          </p:nvPr>
        </p:nvSpPr>
        <p:spPr/>
        <p:txBody>
          <a:bodyPr/>
          <a:lstStyle/>
          <a:p>
            <a:r>
              <a:rPr lang="en-US"/>
              <a:t>Facebook Own Posts &amp; Shares Table | Radio BAYERN 3 - 11 of 15</a:t>
            </a:r>
          </a:p>
        </p:txBody>
      </p:sp>
      <p:graphicFrame>
        <p:nvGraphicFramePr>
          <p:cNvPr id="5" name="Table Placeholder 4">
            <a:extLst>
              <a:ext uri="{FF2B5EF4-FFF2-40B4-BE49-F238E27FC236}">
                <a16:creationId xmlns:a16="http://schemas.microsoft.com/office/drawing/2014/main" id="{182EEBD9-1DCA-4743-B4A1-95F019D80AFE}"/>
              </a:ext>
            </a:extLst>
          </p:cNvPr>
          <p:cNvGraphicFramePr>
            <a:graphicFrameLocks noGrp="1"/>
          </p:cNvGraphicFramePr>
          <p:nvPr>
            <p:ph type="tbl" sz="quarter" idx="13"/>
            <p:extLst>
              <p:ext uri="{D42A27DB-BD31-4B8C-83A1-F6EECF244321}">
                <p14:modId xmlns:p14="http://schemas.microsoft.com/office/powerpoint/2010/main" val="37381120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175761835"/>
                    </a:ext>
                  </a:extLst>
                </a:gridCol>
                <a:gridCol w="905256">
                  <a:extLst>
                    <a:ext uri="{9D8B030D-6E8A-4147-A177-3AD203B41FA5}">
                      <a16:colId xmlns:a16="http://schemas.microsoft.com/office/drawing/2014/main" val="3128894765"/>
                    </a:ext>
                  </a:extLst>
                </a:gridCol>
                <a:gridCol w="493776">
                  <a:extLst>
                    <a:ext uri="{9D8B030D-6E8A-4147-A177-3AD203B41FA5}">
                      <a16:colId xmlns:a16="http://schemas.microsoft.com/office/drawing/2014/main" val="94036142"/>
                    </a:ext>
                  </a:extLst>
                </a:gridCol>
                <a:gridCol w="329184">
                  <a:extLst>
                    <a:ext uri="{9D8B030D-6E8A-4147-A177-3AD203B41FA5}">
                      <a16:colId xmlns:a16="http://schemas.microsoft.com/office/drawing/2014/main" val="3256383636"/>
                    </a:ext>
                  </a:extLst>
                </a:gridCol>
                <a:gridCol w="329184">
                  <a:extLst>
                    <a:ext uri="{9D8B030D-6E8A-4147-A177-3AD203B41FA5}">
                      <a16:colId xmlns:a16="http://schemas.microsoft.com/office/drawing/2014/main" val="550939501"/>
                    </a:ext>
                  </a:extLst>
                </a:gridCol>
                <a:gridCol w="329184">
                  <a:extLst>
                    <a:ext uri="{9D8B030D-6E8A-4147-A177-3AD203B41FA5}">
                      <a16:colId xmlns:a16="http://schemas.microsoft.com/office/drawing/2014/main" val="3448570264"/>
                    </a:ext>
                  </a:extLst>
                </a:gridCol>
                <a:gridCol w="329184">
                  <a:extLst>
                    <a:ext uri="{9D8B030D-6E8A-4147-A177-3AD203B41FA5}">
                      <a16:colId xmlns:a16="http://schemas.microsoft.com/office/drawing/2014/main" val="2021521845"/>
                    </a:ext>
                  </a:extLst>
                </a:gridCol>
                <a:gridCol w="329184">
                  <a:extLst>
                    <a:ext uri="{9D8B030D-6E8A-4147-A177-3AD203B41FA5}">
                      <a16:colId xmlns:a16="http://schemas.microsoft.com/office/drawing/2014/main" val="3359926242"/>
                    </a:ext>
                  </a:extLst>
                </a:gridCol>
                <a:gridCol w="329184">
                  <a:extLst>
                    <a:ext uri="{9D8B030D-6E8A-4147-A177-3AD203B41FA5}">
                      <a16:colId xmlns:a16="http://schemas.microsoft.com/office/drawing/2014/main" val="665259556"/>
                    </a:ext>
                  </a:extLst>
                </a:gridCol>
                <a:gridCol w="329184">
                  <a:extLst>
                    <a:ext uri="{9D8B030D-6E8A-4147-A177-3AD203B41FA5}">
                      <a16:colId xmlns:a16="http://schemas.microsoft.com/office/drawing/2014/main" val="3033233260"/>
                    </a:ext>
                  </a:extLst>
                </a:gridCol>
                <a:gridCol w="329184">
                  <a:extLst>
                    <a:ext uri="{9D8B030D-6E8A-4147-A177-3AD203B41FA5}">
                      <a16:colId xmlns:a16="http://schemas.microsoft.com/office/drawing/2014/main" val="4154812168"/>
                    </a:ext>
                  </a:extLst>
                </a:gridCol>
                <a:gridCol w="329184">
                  <a:extLst>
                    <a:ext uri="{9D8B030D-6E8A-4147-A177-3AD203B41FA5}">
                      <a16:colId xmlns:a16="http://schemas.microsoft.com/office/drawing/2014/main" val="1842596204"/>
                    </a:ext>
                  </a:extLst>
                </a:gridCol>
                <a:gridCol w="329184">
                  <a:extLst>
                    <a:ext uri="{9D8B030D-6E8A-4147-A177-3AD203B41FA5}">
                      <a16:colId xmlns:a16="http://schemas.microsoft.com/office/drawing/2014/main" val="4040592200"/>
                    </a:ext>
                  </a:extLst>
                </a:gridCol>
                <a:gridCol w="329184">
                  <a:extLst>
                    <a:ext uri="{9D8B030D-6E8A-4147-A177-3AD203B41FA5}">
                      <a16:colId xmlns:a16="http://schemas.microsoft.com/office/drawing/2014/main" val="365560368"/>
                    </a:ext>
                  </a:extLst>
                </a:gridCol>
                <a:gridCol w="329184">
                  <a:extLst>
                    <a:ext uri="{9D8B030D-6E8A-4147-A177-3AD203B41FA5}">
                      <a16:colId xmlns:a16="http://schemas.microsoft.com/office/drawing/2014/main" val="1808562892"/>
                    </a:ext>
                  </a:extLst>
                </a:gridCol>
                <a:gridCol w="329184">
                  <a:extLst>
                    <a:ext uri="{9D8B030D-6E8A-4147-A177-3AD203B41FA5}">
                      <a16:colId xmlns:a16="http://schemas.microsoft.com/office/drawing/2014/main" val="3741193157"/>
                    </a:ext>
                  </a:extLst>
                </a:gridCol>
                <a:gridCol w="329184">
                  <a:extLst>
                    <a:ext uri="{9D8B030D-6E8A-4147-A177-3AD203B41FA5}">
                      <a16:colId xmlns:a16="http://schemas.microsoft.com/office/drawing/2014/main" val="2636854059"/>
                    </a:ext>
                  </a:extLst>
                </a:gridCol>
                <a:gridCol w="329184">
                  <a:extLst>
                    <a:ext uri="{9D8B030D-6E8A-4147-A177-3AD203B41FA5}">
                      <a16:colId xmlns:a16="http://schemas.microsoft.com/office/drawing/2014/main" val="3656377010"/>
                    </a:ext>
                  </a:extLst>
                </a:gridCol>
                <a:gridCol w="329184">
                  <a:extLst>
                    <a:ext uri="{9D8B030D-6E8A-4147-A177-3AD203B41FA5}">
                      <a16:colId xmlns:a16="http://schemas.microsoft.com/office/drawing/2014/main" val="302297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408558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3 - 2020-10-02 06:17:30</a:t>
                      </a:r>
                      <a:r>
                        <a:rPr kumimoji="0" lang="de-DE" sz="1000" b="0" i="0" u="none" strike="noStrike" kern="1200" cap="none" spc="0" normalizeH="0" baseline="0" noProof="0">
                          <a:ln>
                            <a:noFill/>
                          </a:ln>
                          <a:solidFill>
                            <a:prstClr val="black"/>
                          </a:solidFill>
                          <a:effectLst/>
                          <a:uLnTx/>
                          <a:uFillTx/>
                          <a:latin typeface="+mn-lt"/>
                          <a:ea typeface="+mn-ea"/>
                          <a:cs typeface="+mn-cs"/>
                        </a:rPr>
                        <a:t>
 Menschlichkeit fehlt immer mehr...
Ich bin Lukas, 30 Jahre alt und arbeite im Handwerk, genauer im KFZ-Gewerbe. Zu meinen Hauptaufgaben zählt der Kundenkontakt, vor allem die Reparaturannahme.
In den letzten Jahren ist immer mehr eine negative Entwicklung zu beobachten: Kunden werden immer unfreundlicher, immer ungeduldiger und auch immer beleidigender.
Neulich wurde ich gleich am Morgen von einem Kunden derart „zusammengeputzt“, dass ich eigentlich für diesen Tag bedient war und gleich wieder nach Hause gehen wollte. Hier fielen persönliche Beleidigungen der derbsten Sorte. Das muss ich mir aber scheinbar gefallen lassen.
Ich habe Verständnis dafür, dass man verärgert ist wenn z.B. das Auto schon wieder nicht funktioniert und dies auch zu persönlichen Einschränkungen führt. Aber es tut mir leid, wir sind auch nur Menschen. Und das Handwerk ist auch einfach keine Amazon-Bestellung, heute bestellt und morgen da.
Ich habe inzwischen bei sehr vielen Kunden den Eindruck, dass diese erst richtig glücklich sind, wenn sie ihren Frust an jemand anderes auslassen können. Diese Menschen gehen abends nicht ins Bett mit dem Gedanken „vielleicht hätte ich das nicht so sagen sollen“ oder „da hab ich vielleicht übertrieben“ - diese Menschen gehen ins Bett mit dem Gedanken: „Dem hab ichs aber heute gezeigt, und morgen ist der Nächste dran!“ Ich unterstelle diesen Menschen auch eine sehr derbe Aussage: Diese Menschen sind in meinen Augen Mörder, tragen Schuld daran dass sich (junge) Menschen das Leben nehmen, weil sie den Druck nicht mehr aushalten. Sieht man in der Zeitung dann so eine Todesanzeige, wirkt jeder nur verwundert und fragt sich „Wie konnte das denn passieren?“
Ihr, die ihr in Geschäften und Betrieben andere zur Sau macht und hierbei alle eure Manieren vergesst (evtl. wisst ihr noch nicht einmal, was das ist), seid Schuld an solchen Todesanzeigen!
Viele werden jetzt sagen „der soll sich einen anderen Job suchen wenn er das nicht aushält“. Ich liebe meinen Beruf. Ich bin für mein Leben gerne Handwerker und ich lebe das auch. Als Meister kümmere ich mich auch um Lehrlinge und somit auch darum, dass es für eure Autos auch weiterhin einen Service gibt. Ich sehe es nicht ein, dass ich wegen der Respektlosigkeit anderer meinen Beruf wechseln soll!
Seit einiger Zeit befinde ich mich in psychologischer Behandlung. Ich konnte nicht mehr schlafen und träumte ständig von Kunden, die mich beschimpfen oder bedrohen (es gab z.B. mal einen, der mir damit gedroht hat, die Schädeldecke einzuschlagen - wegen 30€).
Ich möchte mit diesem Text einfach nur auf mehr Menschlichkeit aufmerksam machen und vielleicht eine Diskussion anregen oder zumindest einige Menschen zum Nachdenken bringen. Denkt einfach mal kurz nach bevor ihr losfeuert, wie es dem anderen dabei geht. Und in wie fern der gegenüber für was auch immer Verantwortlich gemacht werden kann. MENSCHLICHKEIT und ein vernünftiges Miteinander. Das fehlt in meinen Augen.
Ehrenamtlich bin ich als Feuerwehr-Kommandant oft mit schwierigen Situationen konfrontiert. Ich möchte aber behaupten, dass ich mich noch nie im Ton vergriffen haben (noch nicht einmal bei Schaulustigen). Soweit sollte sich jeder im Griff haben. Das ist meine kleine Bitte.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10/21/2020 00:16:11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13.1231 %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51182450"/>
                  </a:ext>
                </a:extLst>
              </a:tr>
            </a:tbl>
          </a:graphicData>
        </a:graphic>
      </p:graphicFrame>
      <p:sp>
        <p:nvSpPr>
          <p:cNvPr id="4" name="Text Placeholder 3">
            <a:extLst>
              <a:ext uri="{FF2B5EF4-FFF2-40B4-BE49-F238E27FC236}">
                <a16:creationId xmlns:a16="http://schemas.microsoft.com/office/drawing/2014/main" id="{B362A937-BBFA-41BC-A9B6-9245A97E38C4}"/>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10111567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8252E1-986D-437D-9DC1-30C44C36780E}"/>
              </a:ext>
            </a:extLst>
          </p:cNvPr>
          <p:cNvSpPr>
            <a:spLocks noGrp="1"/>
          </p:cNvSpPr>
          <p:nvPr>
            <p:ph type="title"/>
          </p:nvPr>
        </p:nvSpPr>
        <p:spPr/>
        <p:txBody>
          <a:bodyPr/>
          <a:lstStyle/>
          <a:p>
            <a:r>
              <a:rPr lang="en-US"/>
              <a:t>Facebook Own Posts &amp; Shares Table | Radio BAYERN 3 - 12 of 15</a:t>
            </a:r>
          </a:p>
        </p:txBody>
      </p:sp>
      <p:graphicFrame>
        <p:nvGraphicFramePr>
          <p:cNvPr id="5" name="Table Placeholder 4">
            <a:extLst>
              <a:ext uri="{FF2B5EF4-FFF2-40B4-BE49-F238E27FC236}">
                <a16:creationId xmlns:a16="http://schemas.microsoft.com/office/drawing/2014/main" id="{FBD8EF4A-8774-4015-B578-ED1E8CF38029}"/>
              </a:ext>
            </a:extLst>
          </p:cNvPr>
          <p:cNvGraphicFramePr>
            <a:graphicFrameLocks noGrp="1"/>
          </p:cNvGraphicFramePr>
          <p:nvPr>
            <p:ph type="tbl" sz="quarter" idx="13"/>
            <p:extLst>
              <p:ext uri="{D42A27DB-BD31-4B8C-83A1-F6EECF244321}">
                <p14:modId xmlns:p14="http://schemas.microsoft.com/office/powerpoint/2010/main" val="3929376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91874653"/>
                    </a:ext>
                  </a:extLst>
                </a:gridCol>
                <a:gridCol w="905256">
                  <a:extLst>
                    <a:ext uri="{9D8B030D-6E8A-4147-A177-3AD203B41FA5}">
                      <a16:colId xmlns:a16="http://schemas.microsoft.com/office/drawing/2014/main" val="1022885039"/>
                    </a:ext>
                  </a:extLst>
                </a:gridCol>
                <a:gridCol w="493776">
                  <a:extLst>
                    <a:ext uri="{9D8B030D-6E8A-4147-A177-3AD203B41FA5}">
                      <a16:colId xmlns:a16="http://schemas.microsoft.com/office/drawing/2014/main" val="3609412246"/>
                    </a:ext>
                  </a:extLst>
                </a:gridCol>
                <a:gridCol w="329184">
                  <a:extLst>
                    <a:ext uri="{9D8B030D-6E8A-4147-A177-3AD203B41FA5}">
                      <a16:colId xmlns:a16="http://schemas.microsoft.com/office/drawing/2014/main" val="3412176537"/>
                    </a:ext>
                  </a:extLst>
                </a:gridCol>
                <a:gridCol w="329184">
                  <a:extLst>
                    <a:ext uri="{9D8B030D-6E8A-4147-A177-3AD203B41FA5}">
                      <a16:colId xmlns:a16="http://schemas.microsoft.com/office/drawing/2014/main" val="4175293010"/>
                    </a:ext>
                  </a:extLst>
                </a:gridCol>
                <a:gridCol w="329184">
                  <a:extLst>
                    <a:ext uri="{9D8B030D-6E8A-4147-A177-3AD203B41FA5}">
                      <a16:colId xmlns:a16="http://schemas.microsoft.com/office/drawing/2014/main" val="1775175728"/>
                    </a:ext>
                  </a:extLst>
                </a:gridCol>
                <a:gridCol w="329184">
                  <a:extLst>
                    <a:ext uri="{9D8B030D-6E8A-4147-A177-3AD203B41FA5}">
                      <a16:colId xmlns:a16="http://schemas.microsoft.com/office/drawing/2014/main" val="453145851"/>
                    </a:ext>
                  </a:extLst>
                </a:gridCol>
                <a:gridCol w="329184">
                  <a:extLst>
                    <a:ext uri="{9D8B030D-6E8A-4147-A177-3AD203B41FA5}">
                      <a16:colId xmlns:a16="http://schemas.microsoft.com/office/drawing/2014/main" val="2772612330"/>
                    </a:ext>
                  </a:extLst>
                </a:gridCol>
                <a:gridCol w="329184">
                  <a:extLst>
                    <a:ext uri="{9D8B030D-6E8A-4147-A177-3AD203B41FA5}">
                      <a16:colId xmlns:a16="http://schemas.microsoft.com/office/drawing/2014/main" val="92959164"/>
                    </a:ext>
                  </a:extLst>
                </a:gridCol>
                <a:gridCol w="329184">
                  <a:extLst>
                    <a:ext uri="{9D8B030D-6E8A-4147-A177-3AD203B41FA5}">
                      <a16:colId xmlns:a16="http://schemas.microsoft.com/office/drawing/2014/main" val="46476424"/>
                    </a:ext>
                  </a:extLst>
                </a:gridCol>
                <a:gridCol w="329184">
                  <a:extLst>
                    <a:ext uri="{9D8B030D-6E8A-4147-A177-3AD203B41FA5}">
                      <a16:colId xmlns:a16="http://schemas.microsoft.com/office/drawing/2014/main" val="3953956288"/>
                    </a:ext>
                  </a:extLst>
                </a:gridCol>
                <a:gridCol w="329184">
                  <a:extLst>
                    <a:ext uri="{9D8B030D-6E8A-4147-A177-3AD203B41FA5}">
                      <a16:colId xmlns:a16="http://schemas.microsoft.com/office/drawing/2014/main" val="3017143593"/>
                    </a:ext>
                  </a:extLst>
                </a:gridCol>
                <a:gridCol w="329184">
                  <a:extLst>
                    <a:ext uri="{9D8B030D-6E8A-4147-A177-3AD203B41FA5}">
                      <a16:colId xmlns:a16="http://schemas.microsoft.com/office/drawing/2014/main" val="2807163498"/>
                    </a:ext>
                  </a:extLst>
                </a:gridCol>
                <a:gridCol w="329184">
                  <a:extLst>
                    <a:ext uri="{9D8B030D-6E8A-4147-A177-3AD203B41FA5}">
                      <a16:colId xmlns:a16="http://schemas.microsoft.com/office/drawing/2014/main" val="4124529777"/>
                    </a:ext>
                  </a:extLst>
                </a:gridCol>
                <a:gridCol w="329184">
                  <a:extLst>
                    <a:ext uri="{9D8B030D-6E8A-4147-A177-3AD203B41FA5}">
                      <a16:colId xmlns:a16="http://schemas.microsoft.com/office/drawing/2014/main" val="679822471"/>
                    </a:ext>
                  </a:extLst>
                </a:gridCol>
                <a:gridCol w="329184">
                  <a:extLst>
                    <a:ext uri="{9D8B030D-6E8A-4147-A177-3AD203B41FA5}">
                      <a16:colId xmlns:a16="http://schemas.microsoft.com/office/drawing/2014/main" val="2858129418"/>
                    </a:ext>
                  </a:extLst>
                </a:gridCol>
                <a:gridCol w="329184">
                  <a:extLst>
                    <a:ext uri="{9D8B030D-6E8A-4147-A177-3AD203B41FA5}">
                      <a16:colId xmlns:a16="http://schemas.microsoft.com/office/drawing/2014/main" val="2818245709"/>
                    </a:ext>
                  </a:extLst>
                </a:gridCol>
                <a:gridCol w="329184">
                  <a:extLst>
                    <a:ext uri="{9D8B030D-6E8A-4147-A177-3AD203B41FA5}">
                      <a16:colId xmlns:a16="http://schemas.microsoft.com/office/drawing/2014/main" val="3649176484"/>
                    </a:ext>
                  </a:extLst>
                </a:gridCol>
                <a:gridCol w="329184">
                  <a:extLst>
                    <a:ext uri="{9D8B030D-6E8A-4147-A177-3AD203B41FA5}">
                      <a16:colId xmlns:a16="http://schemas.microsoft.com/office/drawing/2014/main" val="40510131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781923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3 - 2020-05-18 15:01:11</a:t>
                      </a:r>
                      <a:r>
                        <a:rPr kumimoji="0" lang="de-DE" sz="1000" b="0" i="0" u="none" strike="noStrike" kern="1200" cap="none" spc="0" normalizeH="0" baseline="0" noProof="0">
                          <a:ln>
                            <a:noFill/>
                          </a:ln>
                          <a:solidFill>
                            <a:prstClr val="black"/>
                          </a:solidFill>
                          <a:effectLst/>
                          <a:uLnTx/>
                          <a:uFillTx/>
                          <a:latin typeface="+mn-lt"/>
                          <a:ea typeface="+mn-ea"/>
                          <a:cs typeface="+mn-cs"/>
                        </a:rPr>
                        <a:t>
 Hochzeit in Zeiten von Corona - was habt ihr für Erfahrungen gemacht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664045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3 - 2020-04-20 13:45:46</a:t>
                      </a:r>
                      <a:r>
                        <a:rPr kumimoji="0" lang="de-DE" sz="1000" b="0" i="0" u="none" strike="noStrike" kern="1200" cap="none" spc="0" normalizeH="0" baseline="0" noProof="0">
                          <a:ln>
                            <a:noFill/>
                          </a:ln>
                          <a:solidFill>
                            <a:prstClr val="black"/>
                          </a:solidFill>
                          <a:effectLst/>
                          <a:uLnTx/>
                          <a:uFillTx/>
                          <a:latin typeface="+mn-lt"/>
                          <a:ea typeface="+mn-ea"/>
                          <a:cs typeface="+mn-cs"/>
                        </a:rPr>
                        <a:t>
 Überall entstehen gerade bunten Steinschlangen. Habt ihr auch eine im Ort?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1173359"/>
                  </a:ext>
                </a:extLst>
              </a:tr>
            </a:tbl>
          </a:graphicData>
        </a:graphic>
      </p:graphicFrame>
      <p:sp>
        <p:nvSpPr>
          <p:cNvPr id="4" name="Text Placeholder 3">
            <a:extLst>
              <a:ext uri="{FF2B5EF4-FFF2-40B4-BE49-F238E27FC236}">
                <a16:creationId xmlns:a16="http://schemas.microsoft.com/office/drawing/2014/main" id="{52CB1D54-EC30-4666-AC4F-EFB74C7745AE}"/>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49498039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9C9536-D777-461B-901B-781545543AE0}"/>
              </a:ext>
            </a:extLst>
          </p:cNvPr>
          <p:cNvSpPr>
            <a:spLocks noGrp="1"/>
          </p:cNvSpPr>
          <p:nvPr>
            <p:ph type="title"/>
          </p:nvPr>
        </p:nvSpPr>
        <p:spPr/>
        <p:txBody>
          <a:bodyPr/>
          <a:lstStyle/>
          <a:p>
            <a:r>
              <a:rPr lang="en-US"/>
              <a:t>Facebook Own Posts &amp; Shares Table | Radio BAYERN 3 - 13 of 15</a:t>
            </a:r>
          </a:p>
        </p:txBody>
      </p:sp>
      <p:graphicFrame>
        <p:nvGraphicFramePr>
          <p:cNvPr id="5" name="Table Placeholder 4">
            <a:extLst>
              <a:ext uri="{FF2B5EF4-FFF2-40B4-BE49-F238E27FC236}">
                <a16:creationId xmlns:a16="http://schemas.microsoft.com/office/drawing/2014/main" id="{A9603669-644B-433A-BBB8-7CD275E4EA9B}"/>
              </a:ext>
            </a:extLst>
          </p:cNvPr>
          <p:cNvGraphicFramePr>
            <a:graphicFrameLocks noGrp="1"/>
          </p:cNvGraphicFramePr>
          <p:nvPr>
            <p:ph type="tbl" sz="quarter" idx="13"/>
            <p:extLst>
              <p:ext uri="{D42A27DB-BD31-4B8C-83A1-F6EECF244321}">
                <p14:modId xmlns:p14="http://schemas.microsoft.com/office/powerpoint/2010/main" val="312601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3596166189"/>
                    </a:ext>
                  </a:extLst>
                </a:gridCol>
                <a:gridCol w="905256">
                  <a:extLst>
                    <a:ext uri="{9D8B030D-6E8A-4147-A177-3AD203B41FA5}">
                      <a16:colId xmlns:a16="http://schemas.microsoft.com/office/drawing/2014/main" val="3055459189"/>
                    </a:ext>
                  </a:extLst>
                </a:gridCol>
                <a:gridCol w="493776">
                  <a:extLst>
                    <a:ext uri="{9D8B030D-6E8A-4147-A177-3AD203B41FA5}">
                      <a16:colId xmlns:a16="http://schemas.microsoft.com/office/drawing/2014/main" val="1925557"/>
                    </a:ext>
                  </a:extLst>
                </a:gridCol>
                <a:gridCol w="329184">
                  <a:extLst>
                    <a:ext uri="{9D8B030D-6E8A-4147-A177-3AD203B41FA5}">
                      <a16:colId xmlns:a16="http://schemas.microsoft.com/office/drawing/2014/main" val="3025292509"/>
                    </a:ext>
                  </a:extLst>
                </a:gridCol>
                <a:gridCol w="329184">
                  <a:extLst>
                    <a:ext uri="{9D8B030D-6E8A-4147-A177-3AD203B41FA5}">
                      <a16:colId xmlns:a16="http://schemas.microsoft.com/office/drawing/2014/main" val="1683173015"/>
                    </a:ext>
                  </a:extLst>
                </a:gridCol>
                <a:gridCol w="329184">
                  <a:extLst>
                    <a:ext uri="{9D8B030D-6E8A-4147-A177-3AD203B41FA5}">
                      <a16:colId xmlns:a16="http://schemas.microsoft.com/office/drawing/2014/main" val="1880879934"/>
                    </a:ext>
                  </a:extLst>
                </a:gridCol>
                <a:gridCol w="329184">
                  <a:extLst>
                    <a:ext uri="{9D8B030D-6E8A-4147-A177-3AD203B41FA5}">
                      <a16:colId xmlns:a16="http://schemas.microsoft.com/office/drawing/2014/main" val="703797739"/>
                    </a:ext>
                  </a:extLst>
                </a:gridCol>
                <a:gridCol w="329184">
                  <a:extLst>
                    <a:ext uri="{9D8B030D-6E8A-4147-A177-3AD203B41FA5}">
                      <a16:colId xmlns:a16="http://schemas.microsoft.com/office/drawing/2014/main" val="3146406587"/>
                    </a:ext>
                  </a:extLst>
                </a:gridCol>
                <a:gridCol w="329184">
                  <a:extLst>
                    <a:ext uri="{9D8B030D-6E8A-4147-A177-3AD203B41FA5}">
                      <a16:colId xmlns:a16="http://schemas.microsoft.com/office/drawing/2014/main" val="58770633"/>
                    </a:ext>
                  </a:extLst>
                </a:gridCol>
                <a:gridCol w="329184">
                  <a:extLst>
                    <a:ext uri="{9D8B030D-6E8A-4147-A177-3AD203B41FA5}">
                      <a16:colId xmlns:a16="http://schemas.microsoft.com/office/drawing/2014/main" val="3122094625"/>
                    </a:ext>
                  </a:extLst>
                </a:gridCol>
                <a:gridCol w="329184">
                  <a:extLst>
                    <a:ext uri="{9D8B030D-6E8A-4147-A177-3AD203B41FA5}">
                      <a16:colId xmlns:a16="http://schemas.microsoft.com/office/drawing/2014/main" val="884257966"/>
                    </a:ext>
                  </a:extLst>
                </a:gridCol>
                <a:gridCol w="329184">
                  <a:extLst>
                    <a:ext uri="{9D8B030D-6E8A-4147-A177-3AD203B41FA5}">
                      <a16:colId xmlns:a16="http://schemas.microsoft.com/office/drawing/2014/main" val="2641485767"/>
                    </a:ext>
                  </a:extLst>
                </a:gridCol>
                <a:gridCol w="329184">
                  <a:extLst>
                    <a:ext uri="{9D8B030D-6E8A-4147-A177-3AD203B41FA5}">
                      <a16:colId xmlns:a16="http://schemas.microsoft.com/office/drawing/2014/main" val="3296645539"/>
                    </a:ext>
                  </a:extLst>
                </a:gridCol>
                <a:gridCol w="329184">
                  <a:extLst>
                    <a:ext uri="{9D8B030D-6E8A-4147-A177-3AD203B41FA5}">
                      <a16:colId xmlns:a16="http://schemas.microsoft.com/office/drawing/2014/main" val="3431834285"/>
                    </a:ext>
                  </a:extLst>
                </a:gridCol>
                <a:gridCol w="329184">
                  <a:extLst>
                    <a:ext uri="{9D8B030D-6E8A-4147-A177-3AD203B41FA5}">
                      <a16:colId xmlns:a16="http://schemas.microsoft.com/office/drawing/2014/main" val="904822412"/>
                    </a:ext>
                  </a:extLst>
                </a:gridCol>
                <a:gridCol w="329184">
                  <a:extLst>
                    <a:ext uri="{9D8B030D-6E8A-4147-A177-3AD203B41FA5}">
                      <a16:colId xmlns:a16="http://schemas.microsoft.com/office/drawing/2014/main" val="1196542866"/>
                    </a:ext>
                  </a:extLst>
                </a:gridCol>
                <a:gridCol w="329184">
                  <a:extLst>
                    <a:ext uri="{9D8B030D-6E8A-4147-A177-3AD203B41FA5}">
                      <a16:colId xmlns:a16="http://schemas.microsoft.com/office/drawing/2014/main" val="3005415322"/>
                    </a:ext>
                  </a:extLst>
                </a:gridCol>
                <a:gridCol w="329184">
                  <a:extLst>
                    <a:ext uri="{9D8B030D-6E8A-4147-A177-3AD203B41FA5}">
                      <a16:colId xmlns:a16="http://schemas.microsoft.com/office/drawing/2014/main" val="847631108"/>
                    </a:ext>
                  </a:extLst>
                </a:gridCol>
                <a:gridCol w="329184">
                  <a:extLst>
                    <a:ext uri="{9D8B030D-6E8A-4147-A177-3AD203B41FA5}">
                      <a16:colId xmlns:a16="http://schemas.microsoft.com/office/drawing/2014/main" val="684260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61398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3 - 2020-09-15 10:02:48</a:t>
                      </a:r>
                      <a:r>
                        <a:rPr kumimoji="0" lang="de-DE" sz="1000" b="0" i="0" u="none" strike="noStrike" kern="1200" cap="none" spc="0" normalizeH="0" baseline="0" noProof="0">
                          <a:ln>
                            <a:noFill/>
                          </a:ln>
                          <a:solidFill>
                            <a:prstClr val="black"/>
                          </a:solidFill>
                          <a:effectLst/>
                          <a:uLnTx/>
                          <a:uFillTx/>
                          <a:latin typeface="+mn-lt"/>
                          <a:ea typeface="+mn-ea"/>
                          <a:cs typeface="+mn-cs"/>
                        </a:rPr>
                        <a:t>
 Für alle, die's ein bisschen retro wollen! Es gibt nur einen Haken dabei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10/14/2020 18:15:25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8.3126 %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18592057"/>
                  </a:ext>
                </a:extLst>
              </a:tr>
            </a:tbl>
          </a:graphicData>
        </a:graphic>
      </p:graphicFrame>
      <p:sp>
        <p:nvSpPr>
          <p:cNvPr id="4" name="Text Placeholder 3">
            <a:extLst>
              <a:ext uri="{FF2B5EF4-FFF2-40B4-BE49-F238E27FC236}">
                <a16:creationId xmlns:a16="http://schemas.microsoft.com/office/drawing/2014/main" id="{BD5C883B-22F8-4D63-8358-405B20F17AD4}"/>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2430978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C56EAE-27DA-49BC-8E9D-5728F2CF42B0}"/>
              </a:ext>
            </a:extLst>
          </p:cNvPr>
          <p:cNvSpPr>
            <a:spLocks noGrp="1"/>
          </p:cNvSpPr>
          <p:nvPr>
            <p:ph type="title"/>
          </p:nvPr>
        </p:nvSpPr>
        <p:spPr/>
        <p:txBody>
          <a:bodyPr/>
          <a:lstStyle/>
          <a:p>
            <a:r>
              <a:rPr lang="en-US"/>
              <a:t>Facebook Own Posts &amp; Shares Table | Radio BAYERN 3 - 14 of 15</a:t>
            </a:r>
          </a:p>
        </p:txBody>
      </p:sp>
      <p:graphicFrame>
        <p:nvGraphicFramePr>
          <p:cNvPr id="5" name="Table Placeholder 4">
            <a:extLst>
              <a:ext uri="{FF2B5EF4-FFF2-40B4-BE49-F238E27FC236}">
                <a16:creationId xmlns:a16="http://schemas.microsoft.com/office/drawing/2014/main" id="{CE726D08-DC88-461B-BC7A-058257EC00E8}"/>
              </a:ext>
            </a:extLst>
          </p:cNvPr>
          <p:cNvGraphicFramePr>
            <a:graphicFrameLocks noGrp="1"/>
          </p:cNvGraphicFramePr>
          <p:nvPr>
            <p:ph type="tbl" sz="quarter" idx="13"/>
            <p:extLst>
              <p:ext uri="{D42A27DB-BD31-4B8C-83A1-F6EECF244321}">
                <p14:modId xmlns:p14="http://schemas.microsoft.com/office/powerpoint/2010/main" val="1229871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125322843"/>
                    </a:ext>
                  </a:extLst>
                </a:gridCol>
                <a:gridCol w="905256">
                  <a:extLst>
                    <a:ext uri="{9D8B030D-6E8A-4147-A177-3AD203B41FA5}">
                      <a16:colId xmlns:a16="http://schemas.microsoft.com/office/drawing/2014/main" val="633319161"/>
                    </a:ext>
                  </a:extLst>
                </a:gridCol>
                <a:gridCol w="493776">
                  <a:extLst>
                    <a:ext uri="{9D8B030D-6E8A-4147-A177-3AD203B41FA5}">
                      <a16:colId xmlns:a16="http://schemas.microsoft.com/office/drawing/2014/main" val="43751130"/>
                    </a:ext>
                  </a:extLst>
                </a:gridCol>
                <a:gridCol w="329184">
                  <a:extLst>
                    <a:ext uri="{9D8B030D-6E8A-4147-A177-3AD203B41FA5}">
                      <a16:colId xmlns:a16="http://schemas.microsoft.com/office/drawing/2014/main" val="1215008337"/>
                    </a:ext>
                  </a:extLst>
                </a:gridCol>
                <a:gridCol w="329184">
                  <a:extLst>
                    <a:ext uri="{9D8B030D-6E8A-4147-A177-3AD203B41FA5}">
                      <a16:colId xmlns:a16="http://schemas.microsoft.com/office/drawing/2014/main" val="1570426711"/>
                    </a:ext>
                  </a:extLst>
                </a:gridCol>
                <a:gridCol w="329184">
                  <a:extLst>
                    <a:ext uri="{9D8B030D-6E8A-4147-A177-3AD203B41FA5}">
                      <a16:colId xmlns:a16="http://schemas.microsoft.com/office/drawing/2014/main" val="689470660"/>
                    </a:ext>
                  </a:extLst>
                </a:gridCol>
                <a:gridCol w="329184">
                  <a:extLst>
                    <a:ext uri="{9D8B030D-6E8A-4147-A177-3AD203B41FA5}">
                      <a16:colId xmlns:a16="http://schemas.microsoft.com/office/drawing/2014/main" val="411538165"/>
                    </a:ext>
                  </a:extLst>
                </a:gridCol>
                <a:gridCol w="329184">
                  <a:extLst>
                    <a:ext uri="{9D8B030D-6E8A-4147-A177-3AD203B41FA5}">
                      <a16:colId xmlns:a16="http://schemas.microsoft.com/office/drawing/2014/main" val="3685246867"/>
                    </a:ext>
                  </a:extLst>
                </a:gridCol>
                <a:gridCol w="329184">
                  <a:extLst>
                    <a:ext uri="{9D8B030D-6E8A-4147-A177-3AD203B41FA5}">
                      <a16:colId xmlns:a16="http://schemas.microsoft.com/office/drawing/2014/main" val="2696167161"/>
                    </a:ext>
                  </a:extLst>
                </a:gridCol>
                <a:gridCol w="329184">
                  <a:extLst>
                    <a:ext uri="{9D8B030D-6E8A-4147-A177-3AD203B41FA5}">
                      <a16:colId xmlns:a16="http://schemas.microsoft.com/office/drawing/2014/main" val="1823446513"/>
                    </a:ext>
                  </a:extLst>
                </a:gridCol>
                <a:gridCol w="329184">
                  <a:extLst>
                    <a:ext uri="{9D8B030D-6E8A-4147-A177-3AD203B41FA5}">
                      <a16:colId xmlns:a16="http://schemas.microsoft.com/office/drawing/2014/main" val="2106907889"/>
                    </a:ext>
                  </a:extLst>
                </a:gridCol>
                <a:gridCol w="329184">
                  <a:extLst>
                    <a:ext uri="{9D8B030D-6E8A-4147-A177-3AD203B41FA5}">
                      <a16:colId xmlns:a16="http://schemas.microsoft.com/office/drawing/2014/main" val="3318777153"/>
                    </a:ext>
                  </a:extLst>
                </a:gridCol>
                <a:gridCol w="329184">
                  <a:extLst>
                    <a:ext uri="{9D8B030D-6E8A-4147-A177-3AD203B41FA5}">
                      <a16:colId xmlns:a16="http://schemas.microsoft.com/office/drawing/2014/main" val="3301199506"/>
                    </a:ext>
                  </a:extLst>
                </a:gridCol>
                <a:gridCol w="329184">
                  <a:extLst>
                    <a:ext uri="{9D8B030D-6E8A-4147-A177-3AD203B41FA5}">
                      <a16:colId xmlns:a16="http://schemas.microsoft.com/office/drawing/2014/main" val="2215457694"/>
                    </a:ext>
                  </a:extLst>
                </a:gridCol>
                <a:gridCol w="329184">
                  <a:extLst>
                    <a:ext uri="{9D8B030D-6E8A-4147-A177-3AD203B41FA5}">
                      <a16:colId xmlns:a16="http://schemas.microsoft.com/office/drawing/2014/main" val="2678674516"/>
                    </a:ext>
                  </a:extLst>
                </a:gridCol>
                <a:gridCol w="329184">
                  <a:extLst>
                    <a:ext uri="{9D8B030D-6E8A-4147-A177-3AD203B41FA5}">
                      <a16:colId xmlns:a16="http://schemas.microsoft.com/office/drawing/2014/main" val="1181482661"/>
                    </a:ext>
                  </a:extLst>
                </a:gridCol>
                <a:gridCol w="329184">
                  <a:extLst>
                    <a:ext uri="{9D8B030D-6E8A-4147-A177-3AD203B41FA5}">
                      <a16:colId xmlns:a16="http://schemas.microsoft.com/office/drawing/2014/main" val="32367335"/>
                    </a:ext>
                  </a:extLst>
                </a:gridCol>
                <a:gridCol w="329184">
                  <a:extLst>
                    <a:ext uri="{9D8B030D-6E8A-4147-A177-3AD203B41FA5}">
                      <a16:colId xmlns:a16="http://schemas.microsoft.com/office/drawing/2014/main" val="3200180739"/>
                    </a:ext>
                  </a:extLst>
                </a:gridCol>
                <a:gridCol w="329184">
                  <a:extLst>
                    <a:ext uri="{9D8B030D-6E8A-4147-A177-3AD203B41FA5}">
                      <a16:colId xmlns:a16="http://schemas.microsoft.com/office/drawing/2014/main" val="883568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18151151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3 - 2020-03-18 14:18:43</a:t>
                      </a:r>
                      <a:r>
                        <a:rPr kumimoji="0" lang="de-DE" sz="1000" b="0" i="0" u="none" strike="noStrike" kern="1200" cap="none" spc="0" normalizeH="0" baseline="0" noProof="0">
                          <a:ln>
                            <a:noFill/>
                          </a:ln>
                          <a:solidFill>
                            <a:prstClr val="black"/>
                          </a:solidFill>
                          <a:effectLst/>
                          <a:uLnTx/>
                          <a:uFillTx/>
                          <a:latin typeface="+mn-lt"/>
                          <a:ea typeface="+mn-ea"/>
                          <a:cs typeface="+mn-cs"/>
                        </a:rPr>
                        <a:t>
 Viele arbeiten im Homeoffice, streamen Filme oder spielen Videospiele. Eine Herausforderung für die Infrastrukturen des Internets. Müsst ihr deswegen bald auf Streaming-Dienste verzichten, weil die einfach zu viel Bandbreite ziehen?
Fakt oder Fake - wir klären auf:
#corona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13:58:07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390643522"/>
                  </a:ext>
                </a:extLst>
              </a:tr>
            </a:tbl>
          </a:graphicData>
        </a:graphic>
      </p:graphicFrame>
      <p:sp>
        <p:nvSpPr>
          <p:cNvPr id="4" name="Text Placeholder 3">
            <a:extLst>
              <a:ext uri="{FF2B5EF4-FFF2-40B4-BE49-F238E27FC236}">
                <a16:creationId xmlns:a16="http://schemas.microsoft.com/office/drawing/2014/main" id="{8A1F4BCD-11CE-4F97-A7D0-AC719EBB1070}"/>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22202717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2B43BA-CDB6-44A8-BC3E-3D7EC3142461}"/>
              </a:ext>
            </a:extLst>
          </p:cNvPr>
          <p:cNvSpPr>
            <a:spLocks noGrp="1"/>
          </p:cNvSpPr>
          <p:nvPr>
            <p:ph type="title"/>
          </p:nvPr>
        </p:nvSpPr>
        <p:spPr/>
        <p:txBody>
          <a:bodyPr/>
          <a:lstStyle/>
          <a:p>
            <a:r>
              <a:rPr lang="en-US"/>
              <a:t>Facebook Own Posts &amp; Shares Table | Radio BAYERN 3 - 15 of 15</a:t>
            </a:r>
          </a:p>
        </p:txBody>
      </p:sp>
      <p:graphicFrame>
        <p:nvGraphicFramePr>
          <p:cNvPr id="5" name="Table Placeholder 4">
            <a:extLst>
              <a:ext uri="{FF2B5EF4-FFF2-40B4-BE49-F238E27FC236}">
                <a16:creationId xmlns:a16="http://schemas.microsoft.com/office/drawing/2014/main" id="{7380AB88-854A-45FF-97CD-7D3BF5C4BD82}"/>
              </a:ext>
            </a:extLst>
          </p:cNvPr>
          <p:cNvGraphicFramePr>
            <a:graphicFrameLocks noGrp="1"/>
          </p:cNvGraphicFramePr>
          <p:nvPr>
            <p:ph type="tbl" sz="quarter" idx="13"/>
            <p:extLst>
              <p:ext uri="{D42A27DB-BD31-4B8C-83A1-F6EECF244321}">
                <p14:modId xmlns:p14="http://schemas.microsoft.com/office/powerpoint/2010/main" val="441948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037085698"/>
                    </a:ext>
                  </a:extLst>
                </a:gridCol>
                <a:gridCol w="905256">
                  <a:extLst>
                    <a:ext uri="{9D8B030D-6E8A-4147-A177-3AD203B41FA5}">
                      <a16:colId xmlns:a16="http://schemas.microsoft.com/office/drawing/2014/main" val="3438930161"/>
                    </a:ext>
                  </a:extLst>
                </a:gridCol>
                <a:gridCol w="493776">
                  <a:extLst>
                    <a:ext uri="{9D8B030D-6E8A-4147-A177-3AD203B41FA5}">
                      <a16:colId xmlns:a16="http://schemas.microsoft.com/office/drawing/2014/main" val="1598254094"/>
                    </a:ext>
                  </a:extLst>
                </a:gridCol>
                <a:gridCol w="329184">
                  <a:extLst>
                    <a:ext uri="{9D8B030D-6E8A-4147-A177-3AD203B41FA5}">
                      <a16:colId xmlns:a16="http://schemas.microsoft.com/office/drawing/2014/main" val="220308429"/>
                    </a:ext>
                  </a:extLst>
                </a:gridCol>
                <a:gridCol w="329184">
                  <a:extLst>
                    <a:ext uri="{9D8B030D-6E8A-4147-A177-3AD203B41FA5}">
                      <a16:colId xmlns:a16="http://schemas.microsoft.com/office/drawing/2014/main" val="2315452827"/>
                    </a:ext>
                  </a:extLst>
                </a:gridCol>
                <a:gridCol w="329184">
                  <a:extLst>
                    <a:ext uri="{9D8B030D-6E8A-4147-A177-3AD203B41FA5}">
                      <a16:colId xmlns:a16="http://schemas.microsoft.com/office/drawing/2014/main" val="4008080015"/>
                    </a:ext>
                  </a:extLst>
                </a:gridCol>
                <a:gridCol w="329184">
                  <a:extLst>
                    <a:ext uri="{9D8B030D-6E8A-4147-A177-3AD203B41FA5}">
                      <a16:colId xmlns:a16="http://schemas.microsoft.com/office/drawing/2014/main" val="1692223216"/>
                    </a:ext>
                  </a:extLst>
                </a:gridCol>
                <a:gridCol w="329184">
                  <a:extLst>
                    <a:ext uri="{9D8B030D-6E8A-4147-A177-3AD203B41FA5}">
                      <a16:colId xmlns:a16="http://schemas.microsoft.com/office/drawing/2014/main" val="851280630"/>
                    </a:ext>
                  </a:extLst>
                </a:gridCol>
                <a:gridCol w="329184">
                  <a:extLst>
                    <a:ext uri="{9D8B030D-6E8A-4147-A177-3AD203B41FA5}">
                      <a16:colId xmlns:a16="http://schemas.microsoft.com/office/drawing/2014/main" val="1057883355"/>
                    </a:ext>
                  </a:extLst>
                </a:gridCol>
                <a:gridCol w="329184">
                  <a:extLst>
                    <a:ext uri="{9D8B030D-6E8A-4147-A177-3AD203B41FA5}">
                      <a16:colId xmlns:a16="http://schemas.microsoft.com/office/drawing/2014/main" val="247003410"/>
                    </a:ext>
                  </a:extLst>
                </a:gridCol>
                <a:gridCol w="329184">
                  <a:extLst>
                    <a:ext uri="{9D8B030D-6E8A-4147-A177-3AD203B41FA5}">
                      <a16:colId xmlns:a16="http://schemas.microsoft.com/office/drawing/2014/main" val="988470946"/>
                    </a:ext>
                  </a:extLst>
                </a:gridCol>
                <a:gridCol w="329184">
                  <a:extLst>
                    <a:ext uri="{9D8B030D-6E8A-4147-A177-3AD203B41FA5}">
                      <a16:colId xmlns:a16="http://schemas.microsoft.com/office/drawing/2014/main" val="2157262496"/>
                    </a:ext>
                  </a:extLst>
                </a:gridCol>
                <a:gridCol w="329184">
                  <a:extLst>
                    <a:ext uri="{9D8B030D-6E8A-4147-A177-3AD203B41FA5}">
                      <a16:colId xmlns:a16="http://schemas.microsoft.com/office/drawing/2014/main" val="1592915684"/>
                    </a:ext>
                  </a:extLst>
                </a:gridCol>
                <a:gridCol w="329184">
                  <a:extLst>
                    <a:ext uri="{9D8B030D-6E8A-4147-A177-3AD203B41FA5}">
                      <a16:colId xmlns:a16="http://schemas.microsoft.com/office/drawing/2014/main" val="1983811386"/>
                    </a:ext>
                  </a:extLst>
                </a:gridCol>
                <a:gridCol w="329184">
                  <a:extLst>
                    <a:ext uri="{9D8B030D-6E8A-4147-A177-3AD203B41FA5}">
                      <a16:colId xmlns:a16="http://schemas.microsoft.com/office/drawing/2014/main" val="1052054095"/>
                    </a:ext>
                  </a:extLst>
                </a:gridCol>
                <a:gridCol w="329184">
                  <a:extLst>
                    <a:ext uri="{9D8B030D-6E8A-4147-A177-3AD203B41FA5}">
                      <a16:colId xmlns:a16="http://schemas.microsoft.com/office/drawing/2014/main" val="3795037501"/>
                    </a:ext>
                  </a:extLst>
                </a:gridCol>
                <a:gridCol w="329184">
                  <a:extLst>
                    <a:ext uri="{9D8B030D-6E8A-4147-A177-3AD203B41FA5}">
                      <a16:colId xmlns:a16="http://schemas.microsoft.com/office/drawing/2014/main" val="3292090842"/>
                    </a:ext>
                  </a:extLst>
                </a:gridCol>
                <a:gridCol w="329184">
                  <a:extLst>
                    <a:ext uri="{9D8B030D-6E8A-4147-A177-3AD203B41FA5}">
                      <a16:colId xmlns:a16="http://schemas.microsoft.com/office/drawing/2014/main" val="540367453"/>
                    </a:ext>
                  </a:extLst>
                </a:gridCol>
                <a:gridCol w="329184">
                  <a:extLst>
                    <a:ext uri="{9D8B030D-6E8A-4147-A177-3AD203B41FA5}">
                      <a16:colId xmlns:a16="http://schemas.microsoft.com/office/drawing/2014/main" val="45250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extLst>
                  <a:ext uri="{0D108BD9-81ED-4DB2-BD59-A6C34878D82A}">
                    <a16:rowId xmlns:a16="http://schemas.microsoft.com/office/drawing/2014/main" val="9595089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3 - 2020-05-07 10:01:03</a:t>
                      </a:r>
                      <a:r>
                        <a:rPr kumimoji="0" lang="de-DE" sz="1000" b="0" i="0" u="none" strike="noStrike" kern="1200" cap="none" spc="0" normalizeH="0" baseline="0" noProof="0">
                          <a:ln>
                            <a:noFill/>
                          </a:ln>
                          <a:solidFill>
                            <a:prstClr val="black"/>
                          </a:solidFill>
                          <a:effectLst/>
                          <a:uLnTx/>
                          <a:uFillTx/>
                          <a:latin typeface="+mn-lt"/>
                          <a:ea typeface="+mn-ea"/>
                          <a:cs typeface="+mn-cs"/>
                        </a:rPr>
                        <a:t>
 Wer Heuschnupfen hat, muss nur Gin Tonic trinken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600066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Radio BAYERN 3 - 2020-03-14 09:20:00</a:t>
                      </a:r>
                      <a:r>
                        <a:rPr kumimoji="0" lang="de-DE" sz="1000" b="0" i="0" u="none" strike="noStrike" kern="1200" cap="none" spc="0" normalizeH="0" baseline="0" noProof="0">
                          <a:ln>
                            <a:noFill/>
                          </a:ln>
                          <a:solidFill>
                            <a:prstClr val="black"/>
                          </a:solidFill>
                          <a:effectLst/>
                          <a:uLnTx/>
                          <a:uFillTx/>
                          <a:latin typeface="+mn-lt"/>
                          <a:ea typeface="+mn-ea"/>
                          <a:cs typeface="+mn-cs"/>
                        </a:rPr>
                        <a:t>
 Gerade Humor ist in der Corona-Krise wichtig! Ernie und Bert mit den Stimmen von "Die Stefans Reloaded"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10/15/2020 15:51:58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897228007"/>
                  </a:ext>
                </a:extLst>
              </a:tr>
            </a:tbl>
          </a:graphicData>
        </a:graphic>
      </p:graphicFrame>
      <p:sp>
        <p:nvSpPr>
          <p:cNvPr id="4" name="Text Placeholder 3">
            <a:extLst>
              <a:ext uri="{FF2B5EF4-FFF2-40B4-BE49-F238E27FC236}">
                <a16:creationId xmlns:a16="http://schemas.microsoft.com/office/drawing/2014/main" id="{44E73C5D-871F-48D6-89F2-CF188A9955B7}"/>
              </a:ext>
            </a:extLst>
          </p:cNvPr>
          <p:cNvSpPr>
            <a:spLocks noGrp="1"/>
          </p:cNvSpPr>
          <p:nvPr>
            <p:ph type="body" sz="quarter" idx="14"/>
          </p:nvPr>
        </p:nvSpPr>
        <p:spPr/>
        <p:txBody>
          <a:bodyPr/>
          <a:lstStyle/>
          <a:p>
            <a:r>
              <a:rPr lang="en-US"/>
              <a:t>01/01/2020 - 10/17/2020</a:t>
            </a:r>
          </a:p>
        </p:txBody>
      </p:sp>
    </p:spTree>
    <p:extLst>
      <p:ext uri="{BB962C8B-B14F-4D97-AF65-F5344CB8AC3E}">
        <p14:creationId xmlns:p14="http://schemas.microsoft.com/office/powerpoint/2010/main" val="340092985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10</TotalTime>
  <Words>1385</Words>
  <Application>Microsoft Office PowerPoint</Application>
  <PresentationFormat>On-screen Show (4:3)</PresentationFormat>
  <Paragraphs>765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Facebook Own Posts &amp; Shares Table | Radio BAYERN 3 - 1 of 15</vt:lpstr>
      <vt:lpstr>Facebook Own Posts &amp; Shares Table | Radio BAYERN 3 - 2 of 15</vt:lpstr>
      <vt:lpstr>Facebook Own Posts &amp; Shares Table | Radio BAYERN 3 - 3 of 15</vt:lpstr>
      <vt:lpstr>Facebook Own Posts &amp; Shares Table | Radio BAYERN 3 - 4 of 15</vt:lpstr>
      <vt:lpstr>Facebook Own Posts &amp; Shares Table | Radio BAYERN 3 - 5 of 15</vt:lpstr>
      <vt:lpstr>Facebook Own Posts &amp; Shares Table | Radio BAYERN 3 - 6 of 15</vt:lpstr>
      <vt:lpstr>Facebook Own Posts &amp; Shares Table | Radio BAYERN 3 - 7 of 15</vt:lpstr>
      <vt:lpstr>Facebook Own Posts &amp; Shares Table | Radio BAYERN 3 - 8 of 15</vt:lpstr>
      <vt:lpstr>Facebook Own Posts &amp; Shares Table | Radio BAYERN 3 - 9 of 15</vt:lpstr>
      <vt:lpstr>Facebook Own Posts &amp; Shares Table | Radio BAYERN 3 - 10 of 15</vt:lpstr>
      <vt:lpstr>Facebook Own Posts &amp; Shares Table | Radio BAYERN 3 - 11 of 15</vt:lpstr>
      <vt:lpstr>Facebook Own Posts &amp; Shares Table | Radio BAYERN 3 - 12 of 15</vt:lpstr>
      <vt:lpstr>Facebook Own Posts &amp; Shares Table | Radio BAYERN 3 - 13 of 15</vt:lpstr>
      <vt:lpstr>Facebook Own Posts &amp; Shares Table | Radio BAYERN 3 - 14 of 15</vt:lpstr>
      <vt:lpstr>Facebook Own Posts &amp; Shares Table | Radio BAYERN 3 - 15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2</cp:revision>
  <dcterms:created xsi:type="dcterms:W3CDTF">2020-10-21T03:51:47Z</dcterms:created>
  <dcterms:modified xsi:type="dcterms:W3CDTF">2020-10-21T04:02:05Z</dcterms:modified>
</cp:coreProperties>
</file>