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D409D-5F1E-4F8E-9231-AF7DA59E4C16}"/>
              </a:ext>
            </a:extLst>
          </p:cNvPr>
          <p:cNvSpPr>
            <a:spLocks noGrp="1"/>
          </p:cNvSpPr>
          <p:nvPr>
            <p:ph type="title"/>
          </p:nvPr>
        </p:nvSpPr>
        <p:spPr/>
        <p:txBody>
          <a:bodyPr/>
          <a:lstStyle/>
          <a:p>
            <a:r>
              <a:rPr lang="en-US"/>
              <a:t>Instagram Posts Table | br24 - 1 of 5</a:t>
            </a:r>
          </a:p>
        </p:txBody>
      </p:sp>
      <p:graphicFrame>
        <p:nvGraphicFramePr>
          <p:cNvPr id="5" name="Table Placeholder 4">
            <a:extLst>
              <a:ext uri="{FF2B5EF4-FFF2-40B4-BE49-F238E27FC236}">
                <a16:creationId xmlns:a16="http://schemas.microsoft.com/office/drawing/2014/main" id="{463FB5C6-3D0C-41FE-B215-087550B988EC}"/>
              </a:ext>
            </a:extLst>
          </p:cNvPr>
          <p:cNvGraphicFramePr>
            <a:graphicFrameLocks noGrp="1"/>
          </p:cNvGraphicFramePr>
          <p:nvPr>
            <p:ph type="tbl" sz="quarter" idx="13"/>
            <p:extLst>
              <p:ext uri="{D42A27DB-BD31-4B8C-83A1-F6EECF244321}">
                <p14:modId xmlns:p14="http://schemas.microsoft.com/office/powerpoint/2010/main" val="3342524384"/>
              </p:ext>
            </p:extLst>
          </p:nvPr>
        </p:nvGraphicFramePr>
        <p:xfrm>
          <a:off x="457200" y="1731963"/>
          <a:ext cx="7818120" cy="54864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98437858"/>
                    </a:ext>
                  </a:extLst>
                </a:gridCol>
                <a:gridCol w="1810512">
                  <a:extLst>
                    <a:ext uri="{9D8B030D-6E8A-4147-A177-3AD203B41FA5}">
                      <a16:colId xmlns:a16="http://schemas.microsoft.com/office/drawing/2014/main" val="578961218"/>
                    </a:ext>
                  </a:extLst>
                </a:gridCol>
                <a:gridCol w="822960">
                  <a:extLst>
                    <a:ext uri="{9D8B030D-6E8A-4147-A177-3AD203B41FA5}">
                      <a16:colId xmlns:a16="http://schemas.microsoft.com/office/drawing/2014/main" val="2817100578"/>
                    </a:ext>
                  </a:extLst>
                </a:gridCol>
                <a:gridCol w="822960">
                  <a:extLst>
                    <a:ext uri="{9D8B030D-6E8A-4147-A177-3AD203B41FA5}">
                      <a16:colId xmlns:a16="http://schemas.microsoft.com/office/drawing/2014/main" val="3553348263"/>
                    </a:ext>
                  </a:extLst>
                </a:gridCol>
                <a:gridCol w="822960">
                  <a:extLst>
                    <a:ext uri="{9D8B030D-6E8A-4147-A177-3AD203B41FA5}">
                      <a16:colId xmlns:a16="http://schemas.microsoft.com/office/drawing/2014/main" val="1450541065"/>
                    </a:ext>
                  </a:extLst>
                </a:gridCol>
                <a:gridCol w="822960">
                  <a:extLst>
                    <a:ext uri="{9D8B030D-6E8A-4147-A177-3AD203B41FA5}">
                      <a16:colId xmlns:a16="http://schemas.microsoft.com/office/drawing/2014/main" val="61519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538378426"/>
                  </a:ext>
                </a:extLst>
              </a:tr>
            </a:tbl>
          </a:graphicData>
        </a:graphic>
      </p:graphicFrame>
      <p:sp>
        <p:nvSpPr>
          <p:cNvPr id="4" name="Text Placeholder 3">
            <a:extLst>
              <a:ext uri="{FF2B5EF4-FFF2-40B4-BE49-F238E27FC236}">
                <a16:creationId xmlns:a16="http://schemas.microsoft.com/office/drawing/2014/main" id="{668F744F-F4CE-4D6C-BBFF-016AB7837E62}"/>
              </a:ext>
            </a:extLst>
          </p:cNvPr>
          <p:cNvSpPr>
            <a:spLocks noGrp="1"/>
          </p:cNvSpPr>
          <p:nvPr>
            <p:ph type="body" sz="quarter" idx="14"/>
          </p:nvPr>
        </p:nvSpPr>
        <p:spPr/>
        <p:txBody>
          <a:bodyPr/>
          <a:lstStyle/>
          <a:p>
            <a:r>
              <a:rPr lang="en-US"/>
              <a:t>10/15/2020 - 10/15/2020</a:t>
            </a:r>
          </a:p>
        </p:txBody>
      </p:sp>
    </p:spTree>
    <p:extLst>
      <p:ext uri="{BB962C8B-B14F-4D97-AF65-F5344CB8AC3E}">
        <p14:creationId xmlns:p14="http://schemas.microsoft.com/office/powerpoint/2010/main" val="357720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EF250-1620-40F7-A2FB-CD330AC7DC66}"/>
              </a:ext>
            </a:extLst>
          </p:cNvPr>
          <p:cNvSpPr>
            <a:spLocks noGrp="1"/>
          </p:cNvSpPr>
          <p:nvPr>
            <p:ph type="title"/>
          </p:nvPr>
        </p:nvSpPr>
        <p:spPr/>
        <p:txBody>
          <a:bodyPr/>
          <a:lstStyle/>
          <a:p>
            <a:r>
              <a:rPr lang="en-US"/>
              <a:t>Instagram Posts Table | br24 - 2 of 5</a:t>
            </a:r>
          </a:p>
        </p:txBody>
      </p:sp>
      <p:graphicFrame>
        <p:nvGraphicFramePr>
          <p:cNvPr id="5" name="Table Placeholder 4">
            <a:extLst>
              <a:ext uri="{FF2B5EF4-FFF2-40B4-BE49-F238E27FC236}">
                <a16:creationId xmlns:a16="http://schemas.microsoft.com/office/drawing/2014/main" id="{FC4214A9-C223-40EB-863F-C7CA20626CA0}"/>
              </a:ext>
            </a:extLst>
          </p:cNvPr>
          <p:cNvGraphicFramePr>
            <a:graphicFrameLocks noGrp="1"/>
          </p:cNvGraphicFramePr>
          <p:nvPr>
            <p:ph type="tbl" sz="quarter" idx="13"/>
            <p:extLst>
              <p:ext uri="{D42A27DB-BD31-4B8C-83A1-F6EECF244321}">
                <p14:modId xmlns:p14="http://schemas.microsoft.com/office/powerpoint/2010/main" val="4263363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29721772"/>
                    </a:ext>
                  </a:extLst>
                </a:gridCol>
                <a:gridCol w="1810512">
                  <a:extLst>
                    <a:ext uri="{9D8B030D-6E8A-4147-A177-3AD203B41FA5}">
                      <a16:colId xmlns:a16="http://schemas.microsoft.com/office/drawing/2014/main" val="1355067033"/>
                    </a:ext>
                  </a:extLst>
                </a:gridCol>
                <a:gridCol w="822960">
                  <a:extLst>
                    <a:ext uri="{9D8B030D-6E8A-4147-A177-3AD203B41FA5}">
                      <a16:colId xmlns:a16="http://schemas.microsoft.com/office/drawing/2014/main" val="2697809510"/>
                    </a:ext>
                  </a:extLst>
                </a:gridCol>
                <a:gridCol w="822960">
                  <a:extLst>
                    <a:ext uri="{9D8B030D-6E8A-4147-A177-3AD203B41FA5}">
                      <a16:colId xmlns:a16="http://schemas.microsoft.com/office/drawing/2014/main" val="1526785365"/>
                    </a:ext>
                  </a:extLst>
                </a:gridCol>
                <a:gridCol w="822960">
                  <a:extLst>
                    <a:ext uri="{9D8B030D-6E8A-4147-A177-3AD203B41FA5}">
                      <a16:colId xmlns:a16="http://schemas.microsoft.com/office/drawing/2014/main" val="563116708"/>
                    </a:ext>
                  </a:extLst>
                </a:gridCol>
                <a:gridCol w="822960">
                  <a:extLst>
                    <a:ext uri="{9D8B030D-6E8A-4147-A177-3AD203B41FA5}">
                      <a16:colId xmlns:a16="http://schemas.microsoft.com/office/drawing/2014/main" val="652578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89864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br24 - 2020-10-15 13:40:17</a:t>
                      </a:r>
                      <a:r>
                        <a:rPr kumimoji="0" lang="de-DE" sz="1000" b="0" i="0" u="none" strike="noStrike" kern="1200" cap="none" spc="0" normalizeH="0" baseline="0" noProof="0">
                          <a:ln>
                            <a:noFill/>
                          </a:ln>
                          <a:solidFill>
                            <a:prstClr val="black"/>
                          </a:solidFill>
                          <a:effectLst/>
                          <a:uLnTx/>
                          <a:uFillTx/>
                          <a:latin typeface="+mn-lt"/>
                          <a:ea typeface="+mn-ea"/>
                          <a:cs typeface="+mn-cs"/>
                        </a:rPr>
                        <a:t>
 Wegen steigender Corona-Zahlen verschärft Bayern die Einschränkungen in Corona-Hotspots - abhängig je nach Anzahl der Infizierten pro 100.000 Einwohnern in den letzten sieben Tagen. Das hat die bayerische Regierung heute beschlossen. Die Maßnahmen bleiben erst einmal für die nächsten vier Wochen bestehen. 
.
Ab einem Inzidenzwert von 35 tritt demnach eine erweiterte Maskenpflicht in Kraft. Diese gilt an Orten, an denen viele Menschen dicht beziehungsweise länger aufeinandertreffen - also beispielsweise in Fußgängerzonen, an Schulen und Hochschulen, am Arbeitsplatz und in Ämtern. In der Gastronomie gilt dann eine Sperrstunde ab 23 Uhr. Bei privaten Feiern sind in dieser Phase zehn Menschen erlaubt - ein strengerer Wert als gestern bundesweit verabredet.
.
Falls ein Ort die Marke von 50 Neuinfizierten überschreitet, treten noch einmal strengere Corona-Regeln in Kraft. Die Maskenpflicht gilt dann auch bereits in der Grundschule. Das war bisher nur die dringende Empfehlung nach dem Drei-Stufen-Plan des bayerischen Kultusministeriums. Die Maskenpflicht gelte auch nachmittags im Hort, betonte Ministerpräsident Söder. Die Sperrstunde in der Gastronomie gilt dann bereits ab 22 Uhr. Private Feiern werden dann auf fünf Leute oder die Mitglieder zweier Hausstände begrenzt, egal ob öffentlich oder privat gefeiert wird.
.
#Bayern #Corona #CoronaRegeln #Coronavirus #Coronakrise #Coronapandemie #Kontaktbeschränkung #Sperrstunde #Kontaktbeschränkungen #Alkoholverbot #Maskenpflicht #MundNasenSchutz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https://www.instagram.com/p/CGXb6Akqx_2/media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96769</a:t>
                      </a:r>
                    </a:p>
                  </a:txBody>
                  <a:tcPr/>
                </a:tc>
                <a:extLst>
                  <a:ext uri="{0D108BD9-81ED-4DB2-BD59-A6C34878D82A}">
                    <a16:rowId xmlns:a16="http://schemas.microsoft.com/office/drawing/2014/main" val="3051180716"/>
                  </a:ext>
                </a:extLst>
              </a:tr>
            </a:tbl>
          </a:graphicData>
        </a:graphic>
      </p:graphicFrame>
      <p:sp>
        <p:nvSpPr>
          <p:cNvPr id="4" name="Text Placeholder 3">
            <a:extLst>
              <a:ext uri="{FF2B5EF4-FFF2-40B4-BE49-F238E27FC236}">
                <a16:creationId xmlns:a16="http://schemas.microsoft.com/office/drawing/2014/main" id="{5E491417-6471-40C0-AEB0-D93C21660202}"/>
              </a:ext>
            </a:extLst>
          </p:cNvPr>
          <p:cNvSpPr>
            <a:spLocks noGrp="1"/>
          </p:cNvSpPr>
          <p:nvPr>
            <p:ph type="body" sz="quarter" idx="14"/>
          </p:nvPr>
        </p:nvSpPr>
        <p:spPr/>
        <p:txBody>
          <a:bodyPr/>
          <a:lstStyle/>
          <a:p>
            <a:r>
              <a:rPr lang="en-US"/>
              <a:t>10/15/2020 - 10/15/2020</a:t>
            </a:r>
          </a:p>
        </p:txBody>
      </p:sp>
    </p:spTree>
    <p:extLst>
      <p:ext uri="{BB962C8B-B14F-4D97-AF65-F5344CB8AC3E}">
        <p14:creationId xmlns:p14="http://schemas.microsoft.com/office/powerpoint/2010/main" val="2642273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BFC51-D6E2-4281-8BB2-037695CEE7DB}"/>
              </a:ext>
            </a:extLst>
          </p:cNvPr>
          <p:cNvSpPr>
            <a:spLocks noGrp="1"/>
          </p:cNvSpPr>
          <p:nvPr>
            <p:ph type="title"/>
          </p:nvPr>
        </p:nvSpPr>
        <p:spPr/>
        <p:txBody>
          <a:bodyPr/>
          <a:lstStyle/>
          <a:p>
            <a:r>
              <a:rPr lang="en-US"/>
              <a:t>Instagram Posts Table | br24 - 3 of 5</a:t>
            </a:r>
          </a:p>
        </p:txBody>
      </p:sp>
      <p:graphicFrame>
        <p:nvGraphicFramePr>
          <p:cNvPr id="5" name="Table Placeholder 4">
            <a:extLst>
              <a:ext uri="{FF2B5EF4-FFF2-40B4-BE49-F238E27FC236}">
                <a16:creationId xmlns:a16="http://schemas.microsoft.com/office/drawing/2014/main" id="{1453CD3F-0AC1-4714-9539-2CB40F4959A0}"/>
              </a:ext>
            </a:extLst>
          </p:cNvPr>
          <p:cNvGraphicFramePr>
            <a:graphicFrameLocks noGrp="1"/>
          </p:cNvGraphicFramePr>
          <p:nvPr>
            <p:ph type="tbl" sz="quarter" idx="13"/>
            <p:extLst>
              <p:ext uri="{D42A27DB-BD31-4B8C-83A1-F6EECF244321}">
                <p14:modId xmlns:p14="http://schemas.microsoft.com/office/powerpoint/2010/main" val="1240550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23034540"/>
                    </a:ext>
                  </a:extLst>
                </a:gridCol>
                <a:gridCol w="1810512">
                  <a:extLst>
                    <a:ext uri="{9D8B030D-6E8A-4147-A177-3AD203B41FA5}">
                      <a16:colId xmlns:a16="http://schemas.microsoft.com/office/drawing/2014/main" val="3089688596"/>
                    </a:ext>
                  </a:extLst>
                </a:gridCol>
                <a:gridCol w="822960">
                  <a:extLst>
                    <a:ext uri="{9D8B030D-6E8A-4147-A177-3AD203B41FA5}">
                      <a16:colId xmlns:a16="http://schemas.microsoft.com/office/drawing/2014/main" val="2288944298"/>
                    </a:ext>
                  </a:extLst>
                </a:gridCol>
                <a:gridCol w="822960">
                  <a:extLst>
                    <a:ext uri="{9D8B030D-6E8A-4147-A177-3AD203B41FA5}">
                      <a16:colId xmlns:a16="http://schemas.microsoft.com/office/drawing/2014/main" val="3725934809"/>
                    </a:ext>
                  </a:extLst>
                </a:gridCol>
                <a:gridCol w="822960">
                  <a:extLst>
                    <a:ext uri="{9D8B030D-6E8A-4147-A177-3AD203B41FA5}">
                      <a16:colId xmlns:a16="http://schemas.microsoft.com/office/drawing/2014/main" val="1083250861"/>
                    </a:ext>
                  </a:extLst>
                </a:gridCol>
                <a:gridCol w="822960">
                  <a:extLst>
                    <a:ext uri="{9D8B030D-6E8A-4147-A177-3AD203B41FA5}">
                      <a16:colId xmlns:a16="http://schemas.microsoft.com/office/drawing/2014/main" val="2135797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433370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br24 - 2020-10-15 08:36:56</a:t>
                      </a:r>
                      <a:r>
                        <a:rPr kumimoji="0" lang="de-DE" sz="1000" b="0" i="0" u="none" strike="noStrike" kern="1200" cap="none" spc="0" normalizeH="0" baseline="0" noProof="0">
                          <a:ln>
                            <a:noFill/>
                          </a:ln>
                          <a:solidFill>
                            <a:prstClr val="black"/>
                          </a:solidFill>
                          <a:effectLst/>
                          <a:uLnTx/>
                          <a:uFillTx/>
                          <a:latin typeface="+mn-lt"/>
                          <a:ea typeface="+mn-ea"/>
                          <a:cs typeface="+mn-cs"/>
                        </a:rPr>
                        <a:t>
 🍻🍻Die Wiesn ist zwar dieses Jahr ausgefallen, in Bodenkirchen im Landkreis Landshut wurde trotzdem eine Oktoberfest-Party gefeiert.  Zu der Party in der Maschinenhalle eines Bauernhofes hatten drei Geschwister eingeladen. Zu Bier vom Fass und einer Live-Band feierten und tanzten am 3. Oktober mindestens 120, womöglich gar 150 Menschen, hieß es. Das Gesundheitsamt erfuhr erst am Dienstag von dem Fest, konnte aber binnen eines Tages bereits 20 Infektionen bestätigen.
.
Das Landratsamt hat ein Ordnungswidrigkeitenverfahren gegen die drei Veranstalter der Feier eingeleitet. Den Behörden zufolge hatten die Gastgeber zuerst Druck auf die Gäste ausgeübt, um so einen "Mantel des Schweigens" auszubreiten. Die Verantwortlichen rufen nun alle Beteiligten auf, sich unbedingt an das Gesundheitsamt zu wenden. Dies gelte auch für Teilnehmer, die aus dem Landkreis Mühldorf angereist waren.
.
#Bayern #Landshut #Bodenkirchen #Oktoberfest #Wiesn #Oktoberfest2020 #Corona #Coronavirus #Virus #Coronakrise #Coronapandemie #Coronaregeln #Infizierte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https://www.instagram.com/p/CGW5MJkKdUC/media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87038</a:t>
                      </a:r>
                    </a:p>
                  </a:txBody>
                  <a:tcPr/>
                </a:tc>
                <a:extLst>
                  <a:ext uri="{0D108BD9-81ED-4DB2-BD59-A6C34878D82A}">
                    <a16:rowId xmlns:a16="http://schemas.microsoft.com/office/drawing/2014/main" val="536047877"/>
                  </a:ext>
                </a:extLst>
              </a:tr>
            </a:tbl>
          </a:graphicData>
        </a:graphic>
      </p:graphicFrame>
      <p:sp>
        <p:nvSpPr>
          <p:cNvPr id="4" name="Text Placeholder 3">
            <a:extLst>
              <a:ext uri="{FF2B5EF4-FFF2-40B4-BE49-F238E27FC236}">
                <a16:creationId xmlns:a16="http://schemas.microsoft.com/office/drawing/2014/main" id="{FA336FE8-DE55-4A2C-BA89-0A525C304B7C}"/>
              </a:ext>
            </a:extLst>
          </p:cNvPr>
          <p:cNvSpPr>
            <a:spLocks noGrp="1"/>
          </p:cNvSpPr>
          <p:nvPr>
            <p:ph type="body" sz="quarter" idx="14"/>
          </p:nvPr>
        </p:nvSpPr>
        <p:spPr/>
        <p:txBody>
          <a:bodyPr/>
          <a:lstStyle/>
          <a:p>
            <a:r>
              <a:rPr lang="en-US"/>
              <a:t>10/15/2020 - 10/15/2020</a:t>
            </a:r>
          </a:p>
        </p:txBody>
      </p:sp>
    </p:spTree>
    <p:extLst>
      <p:ext uri="{BB962C8B-B14F-4D97-AF65-F5344CB8AC3E}">
        <p14:creationId xmlns:p14="http://schemas.microsoft.com/office/powerpoint/2010/main" val="3941350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E101F-619F-499C-BEF0-21160F1116A1}"/>
              </a:ext>
            </a:extLst>
          </p:cNvPr>
          <p:cNvSpPr>
            <a:spLocks noGrp="1"/>
          </p:cNvSpPr>
          <p:nvPr>
            <p:ph type="title"/>
          </p:nvPr>
        </p:nvSpPr>
        <p:spPr/>
        <p:txBody>
          <a:bodyPr/>
          <a:lstStyle/>
          <a:p>
            <a:r>
              <a:rPr lang="en-US"/>
              <a:t>Instagram Posts Table | br24 - 4 of 5</a:t>
            </a:r>
          </a:p>
        </p:txBody>
      </p:sp>
      <p:graphicFrame>
        <p:nvGraphicFramePr>
          <p:cNvPr id="5" name="Table Placeholder 4">
            <a:extLst>
              <a:ext uri="{FF2B5EF4-FFF2-40B4-BE49-F238E27FC236}">
                <a16:creationId xmlns:a16="http://schemas.microsoft.com/office/drawing/2014/main" id="{8EC1D15A-FE05-4F98-9E3B-09E69507EBB7}"/>
              </a:ext>
            </a:extLst>
          </p:cNvPr>
          <p:cNvGraphicFramePr>
            <a:graphicFrameLocks noGrp="1"/>
          </p:cNvGraphicFramePr>
          <p:nvPr>
            <p:ph type="tbl" sz="quarter" idx="13"/>
            <p:extLst>
              <p:ext uri="{D42A27DB-BD31-4B8C-83A1-F6EECF244321}">
                <p14:modId xmlns:p14="http://schemas.microsoft.com/office/powerpoint/2010/main" val="2906971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08882283"/>
                    </a:ext>
                  </a:extLst>
                </a:gridCol>
                <a:gridCol w="1810512">
                  <a:extLst>
                    <a:ext uri="{9D8B030D-6E8A-4147-A177-3AD203B41FA5}">
                      <a16:colId xmlns:a16="http://schemas.microsoft.com/office/drawing/2014/main" val="2471809291"/>
                    </a:ext>
                  </a:extLst>
                </a:gridCol>
                <a:gridCol w="822960">
                  <a:extLst>
                    <a:ext uri="{9D8B030D-6E8A-4147-A177-3AD203B41FA5}">
                      <a16:colId xmlns:a16="http://schemas.microsoft.com/office/drawing/2014/main" val="3003372276"/>
                    </a:ext>
                  </a:extLst>
                </a:gridCol>
                <a:gridCol w="822960">
                  <a:extLst>
                    <a:ext uri="{9D8B030D-6E8A-4147-A177-3AD203B41FA5}">
                      <a16:colId xmlns:a16="http://schemas.microsoft.com/office/drawing/2014/main" val="314272073"/>
                    </a:ext>
                  </a:extLst>
                </a:gridCol>
                <a:gridCol w="822960">
                  <a:extLst>
                    <a:ext uri="{9D8B030D-6E8A-4147-A177-3AD203B41FA5}">
                      <a16:colId xmlns:a16="http://schemas.microsoft.com/office/drawing/2014/main" val="539032143"/>
                    </a:ext>
                  </a:extLst>
                </a:gridCol>
                <a:gridCol w="822960">
                  <a:extLst>
                    <a:ext uri="{9D8B030D-6E8A-4147-A177-3AD203B41FA5}">
                      <a16:colId xmlns:a16="http://schemas.microsoft.com/office/drawing/2014/main" val="1758442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19230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br24 - 2020-10-15 11:13:11</a:t>
                      </a:r>
                      <a:r>
                        <a:rPr kumimoji="0" lang="de-DE" sz="1000" b="0" i="0" u="none" strike="noStrike" kern="1200" cap="none" spc="0" normalizeH="0" baseline="0" noProof="0">
                          <a:ln>
                            <a:noFill/>
                          </a:ln>
                          <a:solidFill>
                            <a:prstClr val="black"/>
                          </a:solidFill>
                          <a:effectLst/>
                          <a:uLnTx/>
                          <a:uFillTx/>
                          <a:latin typeface="+mn-lt"/>
                          <a:ea typeface="+mn-ea"/>
                          <a:cs typeface="+mn-cs"/>
                        </a:rPr>
                        <a:t>
 Das Ausbildungsjahr läuft seit September - und trotzdem sind in Bayern noch tausende Lehrstellen unbesetzt. Laut Arbeitsagentur stehen 32.000 offene Lehrstellen 10.500 Bewerbern und Bewerberinnen gegenüber. Jeder Azubi kann also theoretisch zwischen drei Stellen aussuchen. Der Ausbildungsstart ist bis Jahresende möglich. 
.
Doch wo wende ich mich am besten hin? Nützliche Tipps gibt´s im Link in unserer Bio @br24.
.
P.S. Wusstet Ihr, dass ihr Euch beispielsweise auch per Handy über eine mögliche Lehrstelle informieren könnt? In Whatsapp-Chats beantworten Lehrlinge, Ausbildungsexperten und -expertinnen Fragen zur Ausbildung im Handwerk. 
.
#Bayern #Lehrstellen #Azubi #Ausbildung #Lohn #Verdienst #Bewerbung #Ausbildung2020 #Ausbildungsplätze #Ausbildungsbörse #ausbildungklarmachen #ausbildungsberufe #ausbildungsbetrieb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https://www.instagram.com/p/CGXLEkMqpm8/media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57633</a:t>
                      </a:r>
                    </a:p>
                  </a:txBody>
                  <a:tcPr/>
                </a:tc>
                <a:extLst>
                  <a:ext uri="{0D108BD9-81ED-4DB2-BD59-A6C34878D82A}">
                    <a16:rowId xmlns:a16="http://schemas.microsoft.com/office/drawing/2014/main" val="373597819"/>
                  </a:ext>
                </a:extLst>
              </a:tr>
            </a:tbl>
          </a:graphicData>
        </a:graphic>
      </p:graphicFrame>
      <p:sp>
        <p:nvSpPr>
          <p:cNvPr id="4" name="Text Placeholder 3">
            <a:extLst>
              <a:ext uri="{FF2B5EF4-FFF2-40B4-BE49-F238E27FC236}">
                <a16:creationId xmlns:a16="http://schemas.microsoft.com/office/drawing/2014/main" id="{DEF5B99D-D94C-4C21-AFCF-927A458C5A89}"/>
              </a:ext>
            </a:extLst>
          </p:cNvPr>
          <p:cNvSpPr>
            <a:spLocks noGrp="1"/>
          </p:cNvSpPr>
          <p:nvPr>
            <p:ph type="body" sz="quarter" idx="14"/>
          </p:nvPr>
        </p:nvSpPr>
        <p:spPr/>
        <p:txBody>
          <a:bodyPr/>
          <a:lstStyle/>
          <a:p>
            <a:r>
              <a:rPr lang="en-US"/>
              <a:t>10/15/2020 - 10/15/2020</a:t>
            </a:r>
          </a:p>
        </p:txBody>
      </p:sp>
    </p:spTree>
    <p:extLst>
      <p:ext uri="{BB962C8B-B14F-4D97-AF65-F5344CB8AC3E}">
        <p14:creationId xmlns:p14="http://schemas.microsoft.com/office/powerpoint/2010/main" val="1316929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207BE-14A4-4C3D-8376-B3C40B9387DB}"/>
              </a:ext>
            </a:extLst>
          </p:cNvPr>
          <p:cNvSpPr>
            <a:spLocks noGrp="1"/>
          </p:cNvSpPr>
          <p:nvPr>
            <p:ph type="title"/>
          </p:nvPr>
        </p:nvSpPr>
        <p:spPr/>
        <p:txBody>
          <a:bodyPr/>
          <a:lstStyle/>
          <a:p>
            <a:r>
              <a:rPr lang="en-US"/>
              <a:t>Instagram Posts Table | br24 - 5 of 5</a:t>
            </a:r>
          </a:p>
        </p:txBody>
      </p:sp>
      <p:graphicFrame>
        <p:nvGraphicFramePr>
          <p:cNvPr id="5" name="Table Placeholder 4">
            <a:extLst>
              <a:ext uri="{FF2B5EF4-FFF2-40B4-BE49-F238E27FC236}">
                <a16:creationId xmlns:a16="http://schemas.microsoft.com/office/drawing/2014/main" id="{4F8CA381-5EDB-403D-8B1B-77A0ECCFC62B}"/>
              </a:ext>
            </a:extLst>
          </p:cNvPr>
          <p:cNvGraphicFramePr>
            <a:graphicFrameLocks noGrp="1"/>
          </p:cNvGraphicFramePr>
          <p:nvPr>
            <p:ph type="tbl" sz="quarter" idx="13"/>
            <p:extLst>
              <p:ext uri="{D42A27DB-BD31-4B8C-83A1-F6EECF244321}">
                <p14:modId xmlns:p14="http://schemas.microsoft.com/office/powerpoint/2010/main" val="150883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070644770"/>
                    </a:ext>
                  </a:extLst>
                </a:gridCol>
                <a:gridCol w="1810512">
                  <a:extLst>
                    <a:ext uri="{9D8B030D-6E8A-4147-A177-3AD203B41FA5}">
                      <a16:colId xmlns:a16="http://schemas.microsoft.com/office/drawing/2014/main" val="2552386150"/>
                    </a:ext>
                  </a:extLst>
                </a:gridCol>
                <a:gridCol w="822960">
                  <a:extLst>
                    <a:ext uri="{9D8B030D-6E8A-4147-A177-3AD203B41FA5}">
                      <a16:colId xmlns:a16="http://schemas.microsoft.com/office/drawing/2014/main" val="2988924550"/>
                    </a:ext>
                  </a:extLst>
                </a:gridCol>
                <a:gridCol w="822960">
                  <a:extLst>
                    <a:ext uri="{9D8B030D-6E8A-4147-A177-3AD203B41FA5}">
                      <a16:colId xmlns:a16="http://schemas.microsoft.com/office/drawing/2014/main" val="4010249479"/>
                    </a:ext>
                  </a:extLst>
                </a:gridCol>
                <a:gridCol w="822960">
                  <a:extLst>
                    <a:ext uri="{9D8B030D-6E8A-4147-A177-3AD203B41FA5}">
                      <a16:colId xmlns:a16="http://schemas.microsoft.com/office/drawing/2014/main" val="2810297443"/>
                    </a:ext>
                  </a:extLst>
                </a:gridCol>
                <a:gridCol w="822960">
                  <a:extLst>
                    <a:ext uri="{9D8B030D-6E8A-4147-A177-3AD203B41FA5}">
                      <a16:colId xmlns:a16="http://schemas.microsoft.com/office/drawing/2014/main" val="1375687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12977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br24 - 2020-10-15 04:31:11</a:t>
                      </a:r>
                      <a:r>
                        <a:rPr kumimoji="0" lang="de-DE" sz="1000" b="0" i="0" u="none" strike="noStrike" kern="1200" cap="none" spc="0" normalizeH="0" baseline="0" noProof="0">
                          <a:ln>
                            <a:noFill/>
                          </a:ln>
                          <a:solidFill>
                            <a:prstClr val="black"/>
                          </a:solidFill>
                          <a:effectLst/>
                          <a:uLnTx/>
                          <a:uFillTx/>
                          <a:latin typeface="+mn-lt"/>
                          <a:ea typeface="+mn-ea"/>
                          <a:cs typeface="+mn-cs"/>
                        </a:rPr>
                        <a:t>
 Für Bayerns Justizminister Georg Eisenreich ist klar: Drohnen sind ein "Sicherheitsrisiko" für die Justizvollzugsanstalten im Freistaat. Denn, die Zahl solcher ferngesteuerter Luftfahrzeuge über bayerischen Gefängnissen steige kontinuierlich an. Ein mobiles Abwehrsystem soll verhindern, dass mit Drohnen Drogen und Waffen in die Justizvollzugsanstalten geschmuggelt oder unerlaubte Bildaufnahmen gemacht werden. In München wurde das Pilotprojekt vorgestellt. 
.
Das Abwehrsystem klingt nach einer modernen Version von Lasso und Wildem Westen: Eine Waffe schießt ein Netz in Richtung eines Flugobjekts, das reißfeste Netz wickelt es ein - und bringt es zum Absturz. Genau das soll künftig in bayerischen Gefängnissen passieren, wenn eine Drohne über dem Gelände auftaucht. Getestet wird das Pilotprojekt in acht bayerischen Gefängnissen. Für das Pilotprojekt im Freistaat sind 15 Netz-Pistolen angeschafft worden - für insgesamt rund 75.000 Euro. Auf Drohnen-Jagd gehen damit nun die Justizvollzugsanstalten in München, Amberg, Kaisheim, Landsberg am Lech, Nürnberg, Regensburg, Straubing und Würzburg. 
.
Bisher gibt es wohl noch keinen verifizierten Fall, in dem unerlaubte Gegenstände mit einer Drohne eingeschmuggelt wurden, räumt Eisenreich ein. Allerdings hat es laut dem Minister in den vergangenen fünf Jahren insgesamt 57 Sichtungen von Drohnen an oder über bayerischen Gefängnissen gegeben - zuletzt in Stadelheim. Daher wappne man die Anstalten nun "gegen die neue Gefährdung". Eisenreich berichtete auch von zwei Fällen, bei denen Drohnen auf dem Gelände einer bayerischen JVA gefunden wurden - einmal mit Drogen und einmal mit Handys bestückt.
.
#Bayern #Gefängnis #Knast #Drohne #Justiz Abwehr #Abwehrsystem #Pilotprojekt #München #Stadelheim #Justiz #Eisenreich #Freistaat #Sicherheit #Schmuggel #Pistolen #Netz #Waffe #Drogen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https://www.instagram.com/p/CGWdEPtqNbS/media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29254</a:t>
                      </a:r>
                    </a:p>
                  </a:txBody>
                  <a:tcPr/>
                </a:tc>
                <a:extLst>
                  <a:ext uri="{0D108BD9-81ED-4DB2-BD59-A6C34878D82A}">
                    <a16:rowId xmlns:a16="http://schemas.microsoft.com/office/drawing/2014/main" val="4099203585"/>
                  </a:ext>
                </a:extLst>
              </a:tr>
            </a:tbl>
          </a:graphicData>
        </a:graphic>
      </p:graphicFrame>
      <p:sp>
        <p:nvSpPr>
          <p:cNvPr id="4" name="Text Placeholder 3">
            <a:extLst>
              <a:ext uri="{FF2B5EF4-FFF2-40B4-BE49-F238E27FC236}">
                <a16:creationId xmlns:a16="http://schemas.microsoft.com/office/drawing/2014/main" id="{06801D9A-08D9-486F-A907-8ABDB2ACA75C}"/>
              </a:ext>
            </a:extLst>
          </p:cNvPr>
          <p:cNvSpPr>
            <a:spLocks noGrp="1"/>
          </p:cNvSpPr>
          <p:nvPr>
            <p:ph type="body" sz="quarter" idx="14"/>
          </p:nvPr>
        </p:nvSpPr>
        <p:spPr/>
        <p:txBody>
          <a:bodyPr/>
          <a:lstStyle/>
          <a:p>
            <a:r>
              <a:rPr lang="en-US"/>
              <a:t>10/15/2020 - 10/15/2020</a:t>
            </a:r>
          </a:p>
        </p:txBody>
      </p:sp>
    </p:spTree>
    <p:extLst>
      <p:ext uri="{BB962C8B-B14F-4D97-AF65-F5344CB8AC3E}">
        <p14:creationId xmlns:p14="http://schemas.microsoft.com/office/powerpoint/2010/main" val="23615556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245</Words>
  <Application>Microsoft Office PowerPoint</Application>
  <PresentationFormat>On-screen Show (4:3)</PresentationFormat>
  <Paragraphs>64</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Instagram Posts Table | br24 - 1 of 5</vt:lpstr>
      <vt:lpstr>Instagram Posts Table | br24 - 2 of 5</vt:lpstr>
      <vt:lpstr>Instagram Posts Table | br24 - 3 of 5</vt:lpstr>
      <vt:lpstr>Instagram Posts Table | br24 - 4 of 5</vt:lpstr>
      <vt:lpstr>Instagram Posts Table | br24 - 5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br24 - 1 of 5</dc:title>
  <dc:creator>Frederik Peiniger</dc:creator>
  <cp:lastModifiedBy>Frederik Peiniger</cp:lastModifiedBy>
  <cp:revision>1</cp:revision>
  <dcterms:created xsi:type="dcterms:W3CDTF">2020-10-16T06:57:25Z</dcterms:created>
  <dcterms:modified xsi:type="dcterms:W3CDTF">2020-10-16T06:57:42Z</dcterms:modified>
</cp:coreProperties>
</file>