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407</c:v>
                </c:pt>
                <c:pt idx="1">
                  <c:v>13828</c:v>
                </c:pt>
                <c:pt idx="2">
                  <c:v>36285</c:v>
                </c:pt>
                <c:pt idx="3">
                  <c:v>31256</c:v>
                </c:pt>
                <c:pt idx="4">
                  <c:v>26895</c:v>
                </c:pt>
                <c:pt idx="5">
                  <c:v>17500</c:v>
                </c:pt>
                <c:pt idx="6">
                  <c:v>12259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B0-4366-A385-8581718290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218</c:v>
                </c:pt>
                <c:pt idx="1">
                  <c:v>7471</c:v>
                </c:pt>
                <c:pt idx="2">
                  <c:v>28853</c:v>
                </c:pt>
                <c:pt idx="3">
                  <c:v>35147</c:v>
                </c:pt>
                <c:pt idx="4">
                  <c:v>37842</c:v>
                </c:pt>
                <c:pt idx="5">
                  <c:v>29280</c:v>
                </c:pt>
                <c:pt idx="6">
                  <c:v>16682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B0-4366-A385-858171829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755432"/>
        <c:axId val="258354240"/>
      </c:barChart>
      <c:catAx>
        <c:axId val="30075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54240"/>
        <c:crosses val="autoZero"/>
        <c:auto val="1"/>
        <c:lblAlgn val="ctr"/>
        <c:lblOffset val="100"/>
        <c:noMultiLvlLbl val="0"/>
      </c:catAx>
      <c:valAx>
        <c:axId val="25835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5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News Feed</c:v>
                </c:pt>
                <c:pt idx="1">
                  <c:v>Your Page</c:v>
                </c:pt>
                <c:pt idx="2">
                  <c:v>Page Suggestions</c:v>
                </c:pt>
                <c:pt idx="3">
                  <c:v>Restored Likes from Reactivated Accounts</c:v>
                </c:pt>
                <c:pt idx="4">
                  <c:v>Other</c:v>
                </c:pt>
                <c:pt idx="5">
                  <c:v>Search</c:v>
                </c:pt>
                <c:pt idx="6">
                  <c:v>Deactivated or Memorialized Account Removals</c:v>
                </c:pt>
                <c:pt idx="7">
                  <c:v>Suspicious Account Removals</c:v>
                </c:pt>
                <c:pt idx="8">
                  <c:v>Unlikes from Page, Posts, or News Feed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633</c:v>
                </c:pt>
                <c:pt idx="1">
                  <c:v>602</c:v>
                </c:pt>
                <c:pt idx="2">
                  <c:v>85</c:v>
                </c:pt>
                <c:pt idx="3">
                  <c:v>46</c:v>
                </c:pt>
                <c:pt idx="4">
                  <c:v>40</c:v>
                </c:pt>
                <c:pt idx="5">
                  <c:v>30</c:v>
                </c:pt>
                <c:pt idx="6">
                  <c:v>-92</c:v>
                </c:pt>
                <c:pt idx="7">
                  <c:v>-141</c:v>
                </c:pt>
                <c:pt idx="8">
                  <c:v>-248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2-495C-8FD7-D21562193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109528"/>
        <c:axId val="300107232"/>
      </c:barChart>
      <c:catAx>
        <c:axId val="30010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7232"/>
        <c:crosses val="autoZero"/>
        <c:auto val="1"/>
        <c:lblAlgn val="ctr"/>
        <c:lblOffset val="100"/>
        <c:noMultiLvlLbl val="0"/>
      </c:catAx>
      <c:valAx>
        <c:axId val="30010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44067</c:v>
                </c:pt>
                <c:pt idx="1">
                  <c:v>44068</c:v>
                </c:pt>
                <c:pt idx="2">
                  <c:v>44069</c:v>
                </c:pt>
                <c:pt idx="3">
                  <c:v>44070</c:v>
                </c:pt>
                <c:pt idx="4">
                  <c:v>44071</c:v>
                </c:pt>
                <c:pt idx="5">
                  <c:v>44072</c:v>
                </c:pt>
                <c:pt idx="6">
                  <c:v>44073</c:v>
                </c:pt>
                <c:pt idx="7">
                  <c:v>44074</c:v>
                </c:pt>
                <c:pt idx="8">
                  <c:v>44075</c:v>
                </c:pt>
                <c:pt idx="9">
                  <c:v>44076</c:v>
                </c:pt>
                <c:pt idx="10">
                  <c:v>44077</c:v>
                </c:pt>
                <c:pt idx="11">
                  <c:v>44078</c:v>
                </c:pt>
                <c:pt idx="12">
                  <c:v>44079</c:v>
                </c:pt>
                <c:pt idx="13">
                  <c:v>44080</c:v>
                </c:pt>
                <c:pt idx="14">
                  <c:v>44081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940496</c:v>
                </c:pt>
                <c:pt idx="1">
                  <c:v>928342</c:v>
                </c:pt>
                <c:pt idx="2">
                  <c:v>907283</c:v>
                </c:pt>
                <c:pt idx="3">
                  <c:v>1005193</c:v>
                </c:pt>
                <c:pt idx="4">
                  <c:v>830535</c:v>
                </c:pt>
                <c:pt idx="5">
                  <c:v>821968</c:v>
                </c:pt>
                <c:pt idx="6">
                  <c:v>966288</c:v>
                </c:pt>
                <c:pt idx="7">
                  <c:v>1009402</c:v>
                </c:pt>
                <c:pt idx="8">
                  <c:v>784323</c:v>
                </c:pt>
                <c:pt idx="9">
                  <c:v>622386</c:v>
                </c:pt>
                <c:pt idx="10">
                  <c:v>555414</c:v>
                </c:pt>
                <c:pt idx="11">
                  <c:v>606817</c:v>
                </c:pt>
                <c:pt idx="12">
                  <c:v>464270</c:v>
                </c:pt>
                <c:pt idx="13">
                  <c:v>619098</c:v>
                </c:pt>
                <c:pt idx="14">
                  <c:v>1112551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A6-4154-9A92-232765E1F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908784"/>
        <c:axId val="302909112"/>
      </c:lineChart>
      <c:dateAx>
        <c:axId val="302908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09112"/>
        <c:crosses val="autoZero"/>
        <c:auto val="1"/>
        <c:lblOffset val="100"/>
        <c:baseTimeUnit val="days"/>
      </c:dateAx>
      <c:valAx>
        <c:axId val="30290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0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124798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A-465F-B35C-104EDA5C65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FA-465F-B35C-104EDA5C65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FA-465F-B35C-104EDA5C65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FA-465F-B35C-104EDA5C65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FA-465F-B35C-104EDA5C65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32543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FA-465F-B35C-104EDA5C6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343912"/>
        <c:axId val="311344568"/>
      </c:barChart>
      <c:catAx>
        <c:axId val="31134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44568"/>
        <c:crosses val="autoZero"/>
        <c:auto val="1"/>
        <c:lblAlgn val="ctr"/>
        <c:lblOffset val="100"/>
        <c:noMultiLvlLbl val="0"/>
      </c:catAx>
      <c:valAx>
        <c:axId val="31134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4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9.3717607558147193</c:v>
                </c:pt>
                <c:pt idx="1">
                  <c:v>5.04850321095154</c:v>
                </c:pt>
                <c:pt idx="2">
                  <c:v>9.2227121485673909</c:v>
                </c:pt>
                <c:pt idx="3">
                  <c:v>4.3765459143946597</c:v>
                </c:pt>
                <c:pt idx="4">
                  <c:v>2.42414110173033</c:v>
                </c:pt>
                <c:pt idx="5">
                  <c:v>3.93813916232526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FD-4D05-9CE0-4FE74B9080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329152"/>
        <c:axId val="311333416"/>
      </c:barChart>
      <c:catAx>
        <c:axId val="31132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33416"/>
        <c:crosses val="autoZero"/>
        <c:auto val="1"/>
        <c:lblAlgn val="ctr"/>
        <c:lblOffset val="100"/>
        <c:noMultiLvlLbl val="0"/>
      </c:catAx>
      <c:valAx>
        <c:axId val="31133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2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Checkin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A0-4DF7-8124-E9763ACE7F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Coupon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A0-4DF7-8124-E9763ACE7F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A0-4DF7-8124-E9763ACE7F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A0-4DF7-8124-E9763ACE7F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A0-4DF7-8124-E9763ACE7FC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319306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8A0-4DF7-8124-E9763ACE7FC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26884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A0-4DF7-8124-E9763ACE7FC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Question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8A0-4DF7-8124-E9763ACE7FC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BR24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8A0-4DF7-8124-E9763ACE7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338336"/>
        <c:axId val="311336040"/>
      </c:barChart>
      <c:catAx>
        <c:axId val="31133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36040"/>
        <c:crosses val="autoZero"/>
        <c:auto val="1"/>
        <c:lblAlgn val="ctr"/>
        <c:lblOffset val="100"/>
        <c:noMultiLvlLbl val="0"/>
      </c:catAx>
      <c:valAx>
        <c:axId val="31133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3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588F-6401-428C-8DFB-1A6761D1A7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67DFDD-59C4-4340-AF57-52AF0C8CE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Bayerischer Rundfunk</a:t>
            </a:r>
          </a:p>
        </p:txBody>
      </p:sp>
    </p:spTree>
    <p:extLst>
      <p:ext uri="{BB962C8B-B14F-4D97-AF65-F5344CB8AC3E}">
        <p14:creationId xmlns:p14="http://schemas.microsoft.com/office/powerpoint/2010/main" val="39862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581B-ADDE-46D6-908A-96EBE6876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BR24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CA1B24-4B83-4D46-8D56-08BCF2CA8A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7266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FF068-C2CA-4632-AE99-A6D027576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07455-40F8-4014-A6A0-5A83B98C3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335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AD856-7A96-4CDA-94D3-80CD4C6FC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BR24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D85CA3-507F-4B8B-9ED9-23C15B7A7A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0169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3985E-2564-4A11-AB59-FCE1BCADA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8FAD-C7C7-4B3C-BB2C-AB92B58E7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67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9DD7C-9A11-43DF-BD51-622CF11FF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BR24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00DDC2-4B8E-46FA-91C7-9DC28F3239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4559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CC839-C73A-49A0-A571-5D11C835A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18D51-18F7-4147-AE2B-82583D33E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68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D431A-4C03-458F-96DB-9BA6488DF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BR24 - 1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DCC022-4081-4844-976D-9C587C3FB5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494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3076150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322642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42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675486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72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54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88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721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91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39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1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3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41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545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2B428-2E26-48E0-A17F-FE028CC1E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</p:spTree>
    <p:extLst>
      <p:ext uri="{BB962C8B-B14F-4D97-AF65-F5344CB8AC3E}">
        <p14:creationId xmlns:p14="http://schemas.microsoft.com/office/powerpoint/2010/main" val="2915139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9ABC7-16DC-4032-A721-C58C03D19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BR24 - 2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4D89C-BF66-4F95-8A64-B5C1B4F078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979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8371115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88303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68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95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4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6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31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40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Kosovo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36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58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0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50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34DF7-314B-4B6A-BA63-34E75E42E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</p:spTree>
    <p:extLst>
      <p:ext uri="{BB962C8B-B14F-4D97-AF65-F5344CB8AC3E}">
        <p14:creationId xmlns:p14="http://schemas.microsoft.com/office/powerpoint/2010/main" val="2010103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AB027-FF20-4585-B2F6-8E5E44C24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BR24 - 3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E05231-35EA-4B3B-AE00-CB32E1D178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543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3772106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314033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79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8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84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91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62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Slovakia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775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B5074-1148-4A5E-B276-EBC2F9E8A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</p:spTree>
    <p:extLst>
      <p:ext uri="{BB962C8B-B14F-4D97-AF65-F5344CB8AC3E}">
        <p14:creationId xmlns:p14="http://schemas.microsoft.com/office/powerpoint/2010/main" val="4123557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77A2D-B0F1-4E06-B4C0-E5F648105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BR24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6DBF8C-83CE-4495-B771-34FC1F7D0C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281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96273-1A35-4421-8C62-ED31BC801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85D59-1720-4134-B794-612CA53F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860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8BEA4-78BC-4CC7-96A2-6E4A5120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BR24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C71F67-FE96-4C22-ADF8-02A31B3401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3020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26BCC-50C9-4858-B936-2E2228BFB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71C6C-7B40-4721-B28C-79AECC0A7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098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2E085-150C-4202-B31A-75137B7EC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BR24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2CDDBF-091E-40A1-82DB-B2E581BE73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2742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72B17-1439-4087-A191-F11226282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92C9A-0F1B-4782-8513-4B14D144D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167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2A1C-C9F3-4330-B85C-14BBABC0F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BR24 - 1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FD198-8807-4455-877C-F032C1DE6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509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35161654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39942737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5841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55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http://www.google.com/m?hl=de&amp;gl=de&amp;client=ms-android-samsung&amp;source=android-browser-type&amp;q=br24+beitr%C3%A4ge+facebook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34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8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87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http://www.google.com/m?hl=de&amp;gl=de&amp;client=ms-android-samsung&amp;source=android-browser-type&amp;q=br24+facebook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89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http://www.google.com/m?hl=de&amp;gl=de&amp;client=ms-android-samsung&amp;source=android-browser-type&amp;q=br24+beitrage+facebook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71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96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https://www.br.de/radio/b5-aktuell/service/programm/index.html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63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http://www.google.com/m?hl=de&amp;gl=de&amp;client=ms-android-samsung&amp;source=android-browser-type&amp;action=devloc&amp;q=br24+beitr%C3%A4ge+facebook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823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DC230-3134-440E-BB69-A9770E380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</p:spTree>
    <p:extLst>
      <p:ext uri="{BB962C8B-B14F-4D97-AF65-F5344CB8AC3E}">
        <p14:creationId xmlns:p14="http://schemas.microsoft.com/office/powerpoint/2010/main" val="3654406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9C87-BE95-4053-BCD5-11E980C8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BR24 - 2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BD3D35-C86F-45D8-87EC-DBC3181AB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240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00946762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24329593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2638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4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http://www.google.com/m?hl=de&amp;gl=de&amp;client=ms-android-samsung&amp;source=android-browser-type&amp;q=br+24+beitr%C3%A4ge+facebook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4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https://duckduckgo.com/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2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https://www.ecosia.org/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35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http://www.google.com/m?hl=de&amp;gl=de&amp;client=ms-android-samsung&amp;source=android-browser-type&amp;action=devloc&amp;q=br24+facebook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02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https://www.bing.com/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38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https://invalid.invalid/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97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https://www.google.com.tr/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51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https://suche.t-online.de/fast-cgi/tsc?sr=pto_sugg&amp;q=br24.de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3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https://www.google.com/search?q=br+b.+facebook&amp;ie=utf-8&amp;oe=utf-8&amp;client=firefox-b-m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64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58F88-7C9C-401D-A71C-F63D9D704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</p:spTree>
    <p:extLst>
      <p:ext uri="{BB962C8B-B14F-4D97-AF65-F5344CB8AC3E}">
        <p14:creationId xmlns:p14="http://schemas.microsoft.com/office/powerpoint/2010/main" val="1545920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131D4-5D32-4B43-89E2-70592C2D7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BR24 - 3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83659-7990-4D4C-A9A1-CBD7F13353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59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80931851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35128750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696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9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https://www.br.de/nachrichten/wissen/warum-liegt-bayern-bei-den-corona-infektionen-meist-vorne,S9WgDSC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19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https://www.br.de/nachrichten/bayern/urteil-bayerische-grenzpolizei-in-teilen-verfassungswidrig,S8w7Jiz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66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https://www.br.de/nachrichten/deutschland-welt/leipzig-erlebt-dritte-krawallnacht-in-folge,S9kMgyU?commentId=79604e0a-84da-4009-9093-fe108eb6baca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76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hfd.de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https://www.zeit.de/politik/deutschland/2020-08/markus-soeder-corona-testpflicht-reiserueckkehrer-bayern?page=8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5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https://www.youtube.com/watch?v=3x0_WECL1Ec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24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https://www.google.com/blank.html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76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https://www.br.de/nachrichten/bayern/wuerzburg-neuer-herzenswunsch-krankenwagen-erstmals-im-einsatz,S9XSpfY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376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B569A-B92F-474C-8746-A2F442CA8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08/24/2020 - 09/07/2020</a:t>
            </a:r>
          </a:p>
        </p:txBody>
      </p:sp>
    </p:spTree>
    <p:extLst>
      <p:ext uri="{BB962C8B-B14F-4D97-AF65-F5344CB8AC3E}">
        <p14:creationId xmlns:p14="http://schemas.microsoft.com/office/powerpoint/2010/main" val="809499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759</Words>
  <Application>Microsoft Office PowerPoint</Application>
  <PresentationFormat>On-screen Show (4:3)</PresentationFormat>
  <Paragraphs>172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Deep Insights</vt:lpstr>
      <vt:lpstr>Facebook Fan Demographics | BR24</vt:lpstr>
      <vt:lpstr>Facebook Fans Change by Like/Unlike Source | BR24</vt:lpstr>
      <vt:lpstr>Facebook Reach | BR24</vt:lpstr>
      <vt:lpstr>Facebook Reach By Country Table | BR24 - 1 of 3</vt:lpstr>
      <vt:lpstr>Facebook Reach By Country Table | BR24 - 2 of 3</vt:lpstr>
      <vt:lpstr>Facebook Reach By Country Table | BR24 - 3 of 3</vt:lpstr>
      <vt:lpstr>Facebook Reactions Distribution | BR24</vt:lpstr>
      <vt:lpstr>Facebook Engagement Rate By Post Type | BR24</vt:lpstr>
      <vt:lpstr>Facebook Stories Type Distribution | BR24</vt:lpstr>
      <vt:lpstr>Facebook Page Views By External Referral | BR24 - 1 of 3</vt:lpstr>
      <vt:lpstr>Facebook Page Views By External Referral | BR24 - 2 of 3</vt:lpstr>
      <vt:lpstr>Facebook Page Views By External Referral | BR24 - 3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2020-09-09T08:08:30Z</dcterms:created>
  <dcterms:modified xsi:type="dcterms:W3CDTF">2020-09-09T08:08:53Z</dcterms:modified>
</cp:coreProperties>
</file>