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87B9D-8366-4DAB-BFDA-DA8AF52C7FF3}"/>
              </a:ext>
            </a:extLst>
          </p:cNvPr>
          <p:cNvSpPr>
            <a:spLocks noGrp="1"/>
          </p:cNvSpPr>
          <p:nvPr>
            <p:ph type="title"/>
          </p:nvPr>
        </p:nvSpPr>
        <p:spPr/>
        <p:txBody>
          <a:bodyPr/>
          <a:lstStyle/>
          <a:p>
            <a:r>
              <a:rPr lang="en-US"/>
              <a:t>LinkedIn Posts Table | William Rodríguez - Ministro de Turismo - 1 of 26</a:t>
            </a:r>
          </a:p>
        </p:txBody>
      </p:sp>
      <p:graphicFrame>
        <p:nvGraphicFramePr>
          <p:cNvPr id="5" name="Table Placeholder 4">
            <a:extLst>
              <a:ext uri="{FF2B5EF4-FFF2-40B4-BE49-F238E27FC236}">
                <a16:creationId xmlns:a16="http://schemas.microsoft.com/office/drawing/2014/main" id="{7956F78B-C1F6-4945-AC24-BD265415FAE6}"/>
              </a:ext>
            </a:extLst>
          </p:cNvPr>
          <p:cNvGraphicFramePr>
            <a:graphicFrameLocks noGrp="1"/>
          </p:cNvGraphicFramePr>
          <p:nvPr>
            <p:ph type="tbl" sz="quarter" idx="13"/>
            <p:extLst>
              <p:ext uri="{D42A27DB-BD31-4B8C-83A1-F6EECF244321}">
                <p14:modId xmlns:p14="http://schemas.microsoft.com/office/powerpoint/2010/main" val="3676715597"/>
              </p:ext>
            </p:extLst>
          </p:nvPr>
        </p:nvGraphicFramePr>
        <p:xfrm>
          <a:off x="457200" y="1731963"/>
          <a:ext cx="7982712" cy="54864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02270054"/>
                    </a:ext>
                  </a:extLst>
                </a:gridCol>
                <a:gridCol w="1645920">
                  <a:extLst>
                    <a:ext uri="{9D8B030D-6E8A-4147-A177-3AD203B41FA5}">
                      <a16:colId xmlns:a16="http://schemas.microsoft.com/office/drawing/2014/main" val="1083541500"/>
                    </a:ext>
                  </a:extLst>
                </a:gridCol>
                <a:gridCol w="576072">
                  <a:extLst>
                    <a:ext uri="{9D8B030D-6E8A-4147-A177-3AD203B41FA5}">
                      <a16:colId xmlns:a16="http://schemas.microsoft.com/office/drawing/2014/main" val="3919047975"/>
                    </a:ext>
                  </a:extLst>
                </a:gridCol>
                <a:gridCol w="576072">
                  <a:extLst>
                    <a:ext uri="{9D8B030D-6E8A-4147-A177-3AD203B41FA5}">
                      <a16:colId xmlns:a16="http://schemas.microsoft.com/office/drawing/2014/main" val="1833060677"/>
                    </a:ext>
                  </a:extLst>
                </a:gridCol>
                <a:gridCol w="576072">
                  <a:extLst>
                    <a:ext uri="{9D8B030D-6E8A-4147-A177-3AD203B41FA5}">
                      <a16:colId xmlns:a16="http://schemas.microsoft.com/office/drawing/2014/main" val="1828091665"/>
                    </a:ext>
                  </a:extLst>
                </a:gridCol>
                <a:gridCol w="576072">
                  <a:extLst>
                    <a:ext uri="{9D8B030D-6E8A-4147-A177-3AD203B41FA5}">
                      <a16:colId xmlns:a16="http://schemas.microsoft.com/office/drawing/2014/main" val="4115059217"/>
                    </a:ext>
                  </a:extLst>
                </a:gridCol>
                <a:gridCol w="576072">
                  <a:extLst>
                    <a:ext uri="{9D8B030D-6E8A-4147-A177-3AD203B41FA5}">
                      <a16:colId xmlns:a16="http://schemas.microsoft.com/office/drawing/2014/main" val="328493978"/>
                    </a:ext>
                  </a:extLst>
                </a:gridCol>
                <a:gridCol w="576072">
                  <a:extLst>
                    <a:ext uri="{9D8B030D-6E8A-4147-A177-3AD203B41FA5}">
                      <a16:colId xmlns:a16="http://schemas.microsoft.com/office/drawing/2014/main" val="2441550971"/>
                    </a:ext>
                  </a:extLst>
                </a:gridCol>
                <a:gridCol w="576072">
                  <a:extLst>
                    <a:ext uri="{9D8B030D-6E8A-4147-A177-3AD203B41FA5}">
                      <a16:colId xmlns:a16="http://schemas.microsoft.com/office/drawing/2014/main" val="1287606624"/>
                    </a:ext>
                  </a:extLst>
                </a:gridCol>
                <a:gridCol w="576072">
                  <a:extLst>
                    <a:ext uri="{9D8B030D-6E8A-4147-A177-3AD203B41FA5}">
                      <a16:colId xmlns:a16="http://schemas.microsoft.com/office/drawing/2014/main" val="1702518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25741326"/>
                  </a:ext>
                </a:extLst>
              </a:tr>
            </a:tbl>
          </a:graphicData>
        </a:graphic>
      </p:graphicFrame>
      <p:sp>
        <p:nvSpPr>
          <p:cNvPr id="4" name="Text Placeholder 3">
            <a:extLst>
              <a:ext uri="{FF2B5EF4-FFF2-40B4-BE49-F238E27FC236}">
                <a16:creationId xmlns:a16="http://schemas.microsoft.com/office/drawing/2014/main" id="{CBF261C7-ADA1-477A-BDAD-1AA0144881FA}"/>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2335536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4FD53-6DF4-4C0C-A355-F3C85253356A}"/>
              </a:ext>
            </a:extLst>
          </p:cNvPr>
          <p:cNvSpPr>
            <a:spLocks noGrp="1"/>
          </p:cNvSpPr>
          <p:nvPr>
            <p:ph type="title"/>
          </p:nvPr>
        </p:nvSpPr>
        <p:spPr/>
        <p:txBody>
          <a:bodyPr/>
          <a:lstStyle/>
          <a:p>
            <a:r>
              <a:rPr lang="en-US"/>
              <a:t>LinkedIn Posts Table | William Rodríguez - Ministro de Turismo - 2 of 26</a:t>
            </a:r>
          </a:p>
        </p:txBody>
      </p:sp>
      <p:graphicFrame>
        <p:nvGraphicFramePr>
          <p:cNvPr id="5" name="Table Placeholder 4">
            <a:extLst>
              <a:ext uri="{FF2B5EF4-FFF2-40B4-BE49-F238E27FC236}">
                <a16:creationId xmlns:a16="http://schemas.microsoft.com/office/drawing/2014/main" id="{7842CE3C-351E-4AE9-B642-301250900F03}"/>
              </a:ext>
            </a:extLst>
          </p:cNvPr>
          <p:cNvGraphicFramePr>
            <a:graphicFrameLocks noGrp="1"/>
          </p:cNvGraphicFramePr>
          <p:nvPr>
            <p:ph type="tbl" sz="quarter" idx="13"/>
            <p:extLst>
              <p:ext uri="{D42A27DB-BD31-4B8C-83A1-F6EECF244321}">
                <p14:modId xmlns:p14="http://schemas.microsoft.com/office/powerpoint/2010/main" val="223378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43747911"/>
                    </a:ext>
                  </a:extLst>
                </a:gridCol>
                <a:gridCol w="1645920">
                  <a:extLst>
                    <a:ext uri="{9D8B030D-6E8A-4147-A177-3AD203B41FA5}">
                      <a16:colId xmlns:a16="http://schemas.microsoft.com/office/drawing/2014/main" val="4012074703"/>
                    </a:ext>
                  </a:extLst>
                </a:gridCol>
                <a:gridCol w="576072">
                  <a:extLst>
                    <a:ext uri="{9D8B030D-6E8A-4147-A177-3AD203B41FA5}">
                      <a16:colId xmlns:a16="http://schemas.microsoft.com/office/drawing/2014/main" val="3405586431"/>
                    </a:ext>
                  </a:extLst>
                </a:gridCol>
                <a:gridCol w="576072">
                  <a:extLst>
                    <a:ext uri="{9D8B030D-6E8A-4147-A177-3AD203B41FA5}">
                      <a16:colId xmlns:a16="http://schemas.microsoft.com/office/drawing/2014/main" val="2367147683"/>
                    </a:ext>
                  </a:extLst>
                </a:gridCol>
                <a:gridCol w="576072">
                  <a:extLst>
                    <a:ext uri="{9D8B030D-6E8A-4147-A177-3AD203B41FA5}">
                      <a16:colId xmlns:a16="http://schemas.microsoft.com/office/drawing/2014/main" val="3293216162"/>
                    </a:ext>
                  </a:extLst>
                </a:gridCol>
                <a:gridCol w="576072">
                  <a:extLst>
                    <a:ext uri="{9D8B030D-6E8A-4147-A177-3AD203B41FA5}">
                      <a16:colId xmlns:a16="http://schemas.microsoft.com/office/drawing/2014/main" val="1328932911"/>
                    </a:ext>
                  </a:extLst>
                </a:gridCol>
                <a:gridCol w="576072">
                  <a:extLst>
                    <a:ext uri="{9D8B030D-6E8A-4147-A177-3AD203B41FA5}">
                      <a16:colId xmlns:a16="http://schemas.microsoft.com/office/drawing/2014/main" val="866814825"/>
                    </a:ext>
                  </a:extLst>
                </a:gridCol>
                <a:gridCol w="576072">
                  <a:extLst>
                    <a:ext uri="{9D8B030D-6E8A-4147-A177-3AD203B41FA5}">
                      <a16:colId xmlns:a16="http://schemas.microsoft.com/office/drawing/2014/main" val="2685990732"/>
                    </a:ext>
                  </a:extLst>
                </a:gridCol>
                <a:gridCol w="576072">
                  <a:extLst>
                    <a:ext uri="{9D8B030D-6E8A-4147-A177-3AD203B41FA5}">
                      <a16:colId xmlns:a16="http://schemas.microsoft.com/office/drawing/2014/main" val="2741361437"/>
                    </a:ext>
                  </a:extLst>
                </a:gridCol>
                <a:gridCol w="576072">
                  <a:extLst>
                    <a:ext uri="{9D8B030D-6E8A-4147-A177-3AD203B41FA5}">
                      <a16:colId xmlns:a16="http://schemas.microsoft.com/office/drawing/2014/main" val="771575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8726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- 2023-10-10 11:58:24</a:t>
                      </a:r>
                      <a:r>
                        <a:rPr kumimoji="0" lang="es-ES" sz="1000" b="0" i="0" u="none" strike="noStrike" kern="1200" cap="none" spc="0" normalizeH="0" baseline="0" noProof="0">
                          <a:ln>
                            <a:noFill/>
                          </a:ln>
                          <a:solidFill>
                            <a:prstClr val="black"/>
                          </a:solidFill>
                          <a:effectLst/>
                          <a:uLnTx/>
                          <a:uFillTx/>
                          <a:latin typeface="Calibri"/>
                          <a:ea typeface="+mn-ea"/>
                          <a:cs typeface="+mn-cs"/>
                        </a:rPr>
                        <a:t>
 Con el propósito de unir esfuerzos, informar sobre acciones realizadas y establecer visiones conjuntas en el corto y mediano plazo, ayer lunes 09 de octubre, participé activamente de una sesión de trabajo para analizar el tema de seguridad en nuestro país, con la participación de aproximadamente 50 representantes de las principales cámaras, asociaciones y otros actores del sector turístico de Costa Rica.
La Cámara Nacional de Turismo (Canatur) fue la anfitriona del encuentro, en la que tuve el honor de compartir con Mario Zamora, ministro de seguridad, Kathia Chavarria, directora de la Policía Turística y Rubén Acon, Presidente de Canatur y los invitados especiales. 
Esta reunión fue franca y directa. Mi homólogo de Seguridad, el señor Mario Zamora, compartió un análisis de la situación actual, cómo se enfrenta y los resultados obtenidos hasta la fecha. 
Por su parte, Kattia Chavarria, directora de la Policía Turística, expuso acerca de las principales afectaciones a los turistas y cómo redoblarán esfuerzos para continuar con su labor de apoyo complementario para brindar seguridad a los viajeros. 
Finalmente, compartí el accionar del ICT y como colaboramos con el Ministerio de Seguridad con una serie de apoyos económicos significativos, como por ejemplo con la construcción de las sedes de seguridad pública en Santa Teresa de Cóbano y Cahuita, así como la ejecución de convenios con la Cruz Roja para dotar de guardavidas en las playas y con el MOPT para el mejoramiento de la señalización turística, entre otros. Una inversión en distintos aspectos de seguridad que superan los ₡ 1000 millones anuales. 
Seguiremos trabajando juntos con el Ministerio de Seguridad y el sector privado en un tema de alto interés, como lo constituye la seguridad e integridad de las personas en los destinos turísticos a lo largo y ancho del país.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21.178343949045 %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59374687"/>
                  </a:ext>
                </a:extLst>
              </a:tr>
            </a:tbl>
          </a:graphicData>
        </a:graphic>
      </p:graphicFrame>
      <p:sp>
        <p:nvSpPr>
          <p:cNvPr id="4" name="Text Placeholder 3">
            <a:extLst>
              <a:ext uri="{FF2B5EF4-FFF2-40B4-BE49-F238E27FC236}">
                <a16:creationId xmlns:a16="http://schemas.microsoft.com/office/drawing/2014/main" id="{BB1AC9A4-2782-4A76-B96B-B5777B510033}"/>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3491765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C9F98-BCFC-43EA-8901-239613B97F02}"/>
              </a:ext>
            </a:extLst>
          </p:cNvPr>
          <p:cNvSpPr>
            <a:spLocks noGrp="1"/>
          </p:cNvSpPr>
          <p:nvPr>
            <p:ph type="title"/>
          </p:nvPr>
        </p:nvSpPr>
        <p:spPr/>
        <p:txBody>
          <a:bodyPr/>
          <a:lstStyle/>
          <a:p>
            <a:r>
              <a:rPr lang="en-US"/>
              <a:t>LinkedIn Posts Table | William Rodríguez - Ministro de Turismo - 3 of 26</a:t>
            </a:r>
          </a:p>
        </p:txBody>
      </p:sp>
      <p:graphicFrame>
        <p:nvGraphicFramePr>
          <p:cNvPr id="5" name="Table Placeholder 4">
            <a:extLst>
              <a:ext uri="{FF2B5EF4-FFF2-40B4-BE49-F238E27FC236}">
                <a16:creationId xmlns:a16="http://schemas.microsoft.com/office/drawing/2014/main" id="{5333B480-0217-452F-BDFB-255773F83FE5}"/>
              </a:ext>
            </a:extLst>
          </p:cNvPr>
          <p:cNvGraphicFramePr>
            <a:graphicFrameLocks noGrp="1"/>
          </p:cNvGraphicFramePr>
          <p:nvPr>
            <p:ph type="tbl" sz="quarter" idx="13"/>
            <p:extLst>
              <p:ext uri="{D42A27DB-BD31-4B8C-83A1-F6EECF244321}">
                <p14:modId xmlns:p14="http://schemas.microsoft.com/office/powerpoint/2010/main" val="244781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56136995"/>
                    </a:ext>
                  </a:extLst>
                </a:gridCol>
                <a:gridCol w="1645920">
                  <a:extLst>
                    <a:ext uri="{9D8B030D-6E8A-4147-A177-3AD203B41FA5}">
                      <a16:colId xmlns:a16="http://schemas.microsoft.com/office/drawing/2014/main" val="3013734715"/>
                    </a:ext>
                  </a:extLst>
                </a:gridCol>
                <a:gridCol w="576072">
                  <a:extLst>
                    <a:ext uri="{9D8B030D-6E8A-4147-A177-3AD203B41FA5}">
                      <a16:colId xmlns:a16="http://schemas.microsoft.com/office/drawing/2014/main" val="1177185125"/>
                    </a:ext>
                  </a:extLst>
                </a:gridCol>
                <a:gridCol w="576072">
                  <a:extLst>
                    <a:ext uri="{9D8B030D-6E8A-4147-A177-3AD203B41FA5}">
                      <a16:colId xmlns:a16="http://schemas.microsoft.com/office/drawing/2014/main" val="2966169673"/>
                    </a:ext>
                  </a:extLst>
                </a:gridCol>
                <a:gridCol w="576072">
                  <a:extLst>
                    <a:ext uri="{9D8B030D-6E8A-4147-A177-3AD203B41FA5}">
                      <a16:colId xmlns:a16="http://schemas.microsoft.com/office/drawing/2014/main" val="1054640848"/>
                    </a:ext>
                  </a:extLst>
                </a:gridCol>
                <a:gridCol w="576072">
                  <a:extLst>
                    <a:ext uri="{9D8B030D-6E8A-4147-A177-3AD203B41FA5}">
                      <a16:colId xmlns:a16="http://schemas.microsoft.com/office/drawing/2014/main" val="2209514778"/>
                    </a:ext>
                  </a:extLst>
                </a:gridCol>
                <a:gridCol w="576072">
                  <a:extLst>
                    <a:ext uri="{9D8B030D-6E8A-4147-A177-3AD203B41FA5}">
                      <a16:colId xmlns:a16="http://schemas.microsoft.com/office/drawing/2014/main" val="4131726598"/>
                    </a:ext>
                  </a:extLst>
                </a:gridCol>
                <a:gridCol w="576072">
                  <a:extLst>
                    <a:ext uri="{9D8B030D-6E8A-4147-A177-3AD203B41FA5}">
                      <a16:colId xmlns:a16="http://schemas.microsoft.com/office/drawing/2014/main" val="3962127095"/>
                    </a:ext>
                  </a:extLst>
                </a:gridCol>
                <a:gridCol w="576072">
                  <a:extLst>
                    <a:ext uri="{9D8B030D-6E8A-4147-A177-3AD203B41FA5}">
                      <a16:colId xmlns:a16="http://schemas.microsoft.com/office/drawing/2014/main" val="3478152359"/>
                    </a:ext>
                  </a:extLst>
                </a:gridCol>
                <a:gridCol w="576072">
                  <a:extLst>
                    <a:ext uri="{9D8B030D-6E8A-4147-A177-3AD203B41FA5}">
                      <a16:colId xmlns:a16="http://schemas.microsoft.com/office/drawing/2014/main" val="1780110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97120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- 2023-10-08 11:00:17</a:t>
                      </a:r>
                      <a:r>
                        <a:rPr kumimoji="0" lang="es-ES" sz="1000" b="0" i="0" u="none" strike="noStrike" kern="1200" cap="none" spc="0" normalizeH="0" baseline="0" noProof="0">
                          <a:ln>
                            <a:noFill/>
                          </a:ln>
                          <a:solidFill>
                            <a:prstClr val="black"/>
                          </a:solidFill>
                          <a:effectLst/>
                          <a:uLnTx/>
                          <a:uFillTx/>
                          <a:latin typeface="Calibri"/>
                          <a:ea typeface="+mn-ea"/>
                          <a:cs typeface="+mn-cs"/>
                        </a:rPr>
                        <a:t>
 Costa Rica se enorgullece de su riqueza cultural y natural que atrae a visitantes de todo el mundo. El turismo no solo impulsa nuestra economía, sino que también fortalece los lazos culturales y promueve la conservación ambiental. Les invito a explorar las guías turísticas elaboradas por el ICT para contagiarse de ideas para descubrir el país donde vivimos. Les comparto el enlace a estas guías https://lnkd.in/ew3FrpWa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8.6538461538462 %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27217694"/>
                  </a:ext>
                </a:extLst>
              </a:tr>
            </a:tbl>
          </a:graphicData>
        </a:graphic>
      </p:graphicFrame>
      <p:sp>
        <p:nvSpPr>
          <p:cNvPr id="4" name="Text Placeholder 3">
            <a:extLst>
              <a:ext uri="{FF2B5EF4-FFF2-40B4-BE49-F238E27FC236}">
                <a16:creationId xmlns:a16="http://schemas.microsoft.com/office/drawing/2014/main" id="{5EEE7DA3-D135-4EED-AE84-9A328D55DB15}"/>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1602402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750BD-1EA3-4147-A317-66C1C51FCDE7}"/>
              </a:ext>
            </a:extLst>
          </p:cNvPr>
          <p:cNvSpPr>
            <a:spLocks noGrp="1"/>
          </p:cNvSpPr>
          <p:nvPr>
            <p:ph type="title"/>
          </p:nvPr>
        </p:nvSpPr>
        <p:spPr/>
        <p:txBody>
          <a:bodyPr/>
          <a:lstStyle/>
          <a:p>
            <a:r>
              <a:rPr lang="en-US"/>
              <a:t>LinkedIn Posts Table | William Rodríguez - Ministro de Turismo - 4 of 26</a:t>
            </a:r>
          </a:p>
        </p:txBody>
      </p:sp>
      <p:graphicFrame>
        <p:nvGraphicFramePr>
          <p:cNvPr id="5" name="Table Placeholder 4">
            <a:extLst>
              <a:ext uri="{FF2B5EF4-FFF2-40B4-BE49-F238E27FC236}">
                <a16:creationId xmlns:a16="http://schemas.microsoft.com/office/drawing/2014/main" id="{C140988F-8466-4A38-A4B5-BF634ACF7F90}"/>
              </a:ext>
            </a:extLst>
          </p:cNvPr>
          <p:cNvGraphicFramePr>
            <a:graphicFrameLocks noGrp="1"/>
          </p:cNvGraphicFramePr>
          <p:nvPr>
            <p:ph type="tbl" sz="quarter" idx="13"/>
            <p:extLst>
              <p:ext uri="{D42A27DB-BD31-4B8C-83A1-F6EECF244321}">
                <p14:modId xmlns:p14="http://schemas.microsoft.com/office/powerpoint/2010/main" val="1418121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19302474"/>
                    </a:ext>
                  </a:extLst>
                </a:gridCol>
                <a:gridCol w="1645920">
                  <a:extLst>
                    <a:ext uri="{9D8B030D-6E8A-4147-A177-3AD203B41FA5}">
                      <a16:colId xmlns:a16="http://schemas.microsoft.com/office/drawing/2014/main" val="899263276"/>
                    </a:ext>
                  </a:extLst>
                </a:gridCol>
                <a:gridCol w="576072">
                  <a:extLst>
                    <a:ext uri="{9D8B030D-6E8A-4147-A177-3AD203B41FA5}">
                      <a16:colId xmlns:a16="http://schemas.microsoft.com/office/drawing/2014/main" val="1788167881"/>
                    </a:ext>
                  </a:extLst>
                </a:gridCol>
                <a:gridCol w="576072">
                  <a:extLst>
                    <a:ext uri="{9D8B030D-6E8A-4147-A177-3AD203B41FA5}">
                      <a16:colId xmlns:a16="http://schemas.microsoft.com/office/drawing/2014/main" val="4066568339"/>
                    </a:ext>
                  </a:extLst>
                </a:gridCol>
                <a:gridCol w="576072">
                  <a:extLst>
                    <a:ext uri="{9D8B030D-6E8A-4147-A177-3AD203B41FA5}">
                      <a16:colId xmlns:a16="http://schemas.microsoft.com/office/drawing/2014/main" val="3935998851"/>
                    </a:ext>
                  </a:extLst>
                </a:gridCol>
                <a:gridCol w="576072">
                  <a:extLst>
                    <a:ext uri="{9D8B030D-6E8A-4147-A177-3AD203B41FA5}">
                      <a16:colId xmlns:a16="http://schemas.microsoft.com/office/drawing/2014/main" val="3499647619"/>
                    </a:ext>
                  </a:extLst>
                </a:gridCol>
                <a:gridCol w="576072">
                  <a:extLst>
                    <a:ext uri="{9D8B030D-6E8A-4147-A177-3AD203B41FA5}">
                      <a16:colId xmlns:a16="http://schemas.microsoft.com/office/drawing/2014/main" val="1331710378"/>
                    </a:ext>
                  </a:extLst>
                </a:gridCol>
                <a:gridCol w="576072">
                  <a:extLst>
                    <a:ext uri="{9D8B030D-6E8A-4147-A177-3AD203B41FA5}">
                      <a16:colId xmlns:a16="http://schemas.microsoft.com/office/drawing/2014/main" val="733977028"/>
                    </a:ext>
                  </a:extLst>
                </a:gridCol>
                <a:gridCol w="576072">
                  <a:extLst>
                    <a:ext uri="{9D8B030D-6E8A-4147-A177-3AD203B41FA5}">
                      <a16:colId xmlns:a16="http://schemas.microsoft.com/office/drawing/2014/main" val="1642828252"/>
                    </a:ext>
                  </a:extLst>
                </a:gridCol>
                <a:gridCol w="576072">
                  <a:extLst>
                    <a:ext uri="{9D8B030D-6E8A-4147-A177-3AD203B41FA5}">
                      <a16:colId xmlns:a16="http://schemas.microsoft.com/office/drawing/2014/main" val="1117002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05586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- 2023-10-06 18:06:32</a:t>
                      </a:r>
                      <a:r>
                        <a:rPr kumimoji="0" lang="es-ES" sz="1000" b="0" i="0" u="none" strike="noStrike" kern="1200" cap="none" spc="0" normalizeH="0" baseline="0" noProof="0">
                          <a:ln>
                            <a:noFill/>
                          </a:ln>
                          <a:solidFill>
                            <a:prstClr val="black"/>
                          </a:solidFill>
                          <a:effectLst/>
                          <a:uLnTx/>
                          <a:uFillTx/>
                          <a:latin typeface="Calibri"/>
                          <a:ea typeface="+mn-ea"/>
                          <a:cs typeface="+mn-cs"/>
                        </a:rPr>
                        <a:t>
 Le invito a revisar nuestros logros del mes de setiembre en este vídeo.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6.970509383378 %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extLst>
                  <a:ext uri="{0D108BD9-81ED-4DB2-BD59-A6C34878D82A}">
                    <a16:rowId xmlns:a16="http://schemas.microsoft.com/office/drawing/2014/main" val="3849552947"/>
                  </a:ext>
                </a:extLst>
              </a:tr>
            </a:tbl>
          </a:graphicData>
        </a:graphic>
      </p:graphicFrame>
      <p:sp>
        <p:nvSpPr>
          <p:cNvPr id="4" name="Text Placeholder 3">
            <a:extLst>
              <a:ext uri="{FF2B5EF4-FFF2-40B4-BE49-F238E27FC236}">
                <a16:creationId xmlns:a16="http://schemas.microsoft.com/office/drawing/2014/main" id="{B90CB627-8AC1-402C-A0A4-D511664C6D9E}"/>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868014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08415-5A69-4853-9DD4-1087196C658C}"/>
              </a:ext>
            </a:extLst>
          </p:cNvPr>
          <p:cNvSpPr>
            <a:spLocks noGrp="1"/>
          </p:cNvSpPr>
          <p:nvPr>
            <p:ph type="title"/>
          </p:nvPr>
        </p:nvSpPr>
        <p:spPr/>
        <p:txBody>
          <a:bodyPr/>
          <a:lstStyle/>
          <a:p>
            <a:r>
              <a:rPr lang="en-US"/>
              <a:t>LinkedIn Posts Table | William Rodríguez - Ministro de Turismo - 5 of 26</a:t>
            </a:r>
          </a:p>
        </p:txBody>
      </p:sp>
      <p:graphicFrame>
        <p:nvGraphicFramePr>
          <p:cNvPr id="5" name="Table Placeholder 4">
            <a:extLst>
              <a:ext uri="{FF2B5EF4-FFF2-40B4-BE49-F238E27FC236}">
                <a16:creationId xmlns:a16="http://schemas.microsoft.com/office/drawing/2014/main" id="{46CBC126-60AD-49B9-8297-465DF00A9C62}"/>
              </a:ext>
            </a:extLst>
          </p:cNvPr>
          <p:cNvGraphicFramePr>
            <a:graphicFrameLocks noGrp="1"/>
          </p:cNvGraphicFramePr>
          <p:nvPr>
            <p:ph type="tbl" sz="quarter" idx="13"/>
            <p:extLst>
              <p:ext uri="{D42A27DB-BD31-4B8C-83A1-F6EECF244321}">
                <p14:modId xmlns:p14="http://schemas.microsoft.com/office/powerpoint/2010/main" val="2140275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71478374"/>
                    </a:ext>
                  </a:extLst>
                </a:gridCol>
                <a:gridCol w="1645920">
                  <a:extLst>
                    <a:ext uri="{9D8B030D-6E8A-4147-A177-3AD203B41FA5}">
                      <a16:colId xmlns:a16="http://schemas.microsoft.com/office/drawing/2014/main" val="3846318559"/>
                    </a:ext>
                  </a:extLst>
                </a:gridCol>
                <a:gridCol w="576072">
                  <a:extLst>
                    <a:ext uri="{9D8B030D-6E8A-4147-A177-3AD203B41FA5}">
                      <a16:colId xmlns:a16="http://schemas.microsoft.com/office/drawing/2014/main" val="2786957996"/>
                    </a:ext>
                  </a:extLst>
                </a:gridCol>
                <a:gridCol w="576072">
                  <a:extLst>
                    <a:ext uri="{9D8B030D-6E8A-4147-A177-3AD203B41FA5}">
                      <a16:colId xmlns:a16="http://schemas.microsoft.com/office/drawing/2014/main" val="3387219035"/>
                    </a:ext>
                  </a:extLst>
                </a:gridCol>
                <a:gridCol w="576072">
                  <a:extLst>
                    <a:ext uri="{9D8B030D-6E8A-4147-A177-3AD203B41FA5}">
                      <a16:colId xmlns:a16="http://schemas.microsoft.com/office/drawing/2014/main" val="2441611325"/>
                    </a:ext>
                  </a:extLst>
                </a:gridCol>
                <a:gridCol w="576072">
                  <a:extLst>
                    <a:ext uri="{9D8B030D-6E8A-4147-A177-3AD203B41FA5}">
                      <a16:colId xmlns:a16="http://schemas.microsoft.com/office/drawing/2014/main" val="328794051"/>
                    </a:ext>
                  </a:extLst>
                </a:gridCol>
                <a:gridCol w="576072">
                  <a:extLst>
                    <a:ext uri="{9D8B030D-6E8A-4147-A177-3AD203B41FA5}">
                      <a16:colId xmlns:a16="http://schemas.microsoft.com/office/drawing/2014/main" val="2699676045"/>
                    </a:ext>
                  </a:extLst>
                </a:gridCol>
                <a:gridCol w="576072">
                  <a:extLst>
                    <a:ext uri="{9D8B030D-6E8A-4147-A177-3AD203B41FA5}">
                      <a16:colId xmlns:a16="http://schemas.microsoft.com/office/drawing/2014/main" val="3831958453"/>
                    </a:ext>
                  </a:extLst>
                </a:gridCol>
                <a:gridCol w="576072">
                  <a:extLst>
                    <a:ext uri="{9D8B030D-6E8A-4147-A177-3AD203B41FA5}">
                      <a16:colId xmlns:a16="http://schemas.microsoft.com/office/drawing/2014/main" val="2095314700"/>
                    </a:ext>
                  </a:extLst>
                </a:gridCol>
                <a:gridCol w="576072">
                  <a:extLst>
                    <a:ext uri="{9D8B030D-6E8A-4147-A177-3AD203B41FA5}">
                      <a16:colId xmlns:a16="http://schemas.microsoft.com/office/drawing/2014/main" val="1101908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81526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- 2023-10-06 15:30:24</a:t>
                      </a:r>
                      <a:r>
                        <a:rPr kumimoji="0" lang="es-ES" sz="1000" b="0" i="0" u="none" strike="noStrike" kern="1200" cap="none" spc="0" normalizeH="0" baseline="0" noProof="0">
                          <a:ln>
                            <a:noFill/>
                          </a:ln>
                          <a:solidFill>
                            <a:prstClr val="black"/>
                          </a:solidFill>
                          <a:effectLst/>
                          <a:uLnTx/>
                          <a:uFillTx/>
                          <a:latin typeface="Calibri"/>
                          <a:ea typeface="+mn-ea"/>
                          <a:cs typeface="+mn-cs"/>
                        </a:rPr>
                        <a:t>
 La posición geográfica de Costa Rica permite que seamos hogar de especies tan exclusivas como el Tapirus bairdii, más conocida como danta o jardinera del bosque. Su papel es fundamental en el ecosistema, ya que dispersa semillas y abre claros por donde pasa.
Recientemente las dantas tuvieron una celebración especial en Bijagua de Upala, donde se realizó un conteo de esta especie en peligro de extinción registrando los rastros que dejan. Fue una actividad educativa para aprender sobre su hábitat y su importancia en el bosque.
La magnificencia de este mamífero terrestre es impresionante, es el más grande de América y es un sobreviviente de la época de la mega fauna. Se estima que hay 1500 ejemplares en el país.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9.0062111801242 %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31545400"/>
                  </a:ext>
                </a:extLst>
              </a:tr>
            </a:tbl>
          </a:graphicData>
        </a:graphic>
      </p:graphicFrame>
      <p:sp>
        <p:nvSpPr>
          <p:cNvPr id="4" name="Text Placeholder 3">
            <a:extLst>
              <a:ext uri="{FF2B5EF4-FFF2-40B4-BE49-F238E27FC236}">
                <a16:creationId xmlns:a16="http://schemas.microsoft.com/office/drawing/2014/main" id="{B0C92811-B0C9-4FF6-B20D-C0443221D294}"/>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3558170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9A89C-2BC1-4969-BCEF-BAE0FA2D901A}"/>
              </a:ext>
            </a:extLst>
          </p:cNvPr>
          <p:cNvSpPr>
            <a:spLocks noGrp="1"/>
          </p:cNvSpPr>
          <p:nvPr>
            <p:ph type="title"/>
          </p:nvPr>
        </p:nvSpPr>
        <p:spPr/>
        <p:txBody>
          <a:bodyPr/>
          <a:lstStyle/>
          <a:p>
            <a:r>
              <a:rPr lang="en-US"/>
              <a:t>LinkedIn Posts Table | William Rodríguez - Ministro de Turismo - 6 of 26</a:t>
            </a:r>
          </a:p>
        </p:txBody>
      </p:sp>
      <p:graphicFrame>
        <p:nvGraphicFramePr>
          <p:cNvPr id="5" name="Table Placeholder 4">
            <a:extLst>
              <a:ext uri="{FF2B5EF4-FFF2-40B4-BE49-F238E27FC236}">
                <a16:creationId xmlns:a16="http://schemas.microsoft.com/office/drawing/2014/main" id="{B3D58844-C530-4BA1-87BF-812FDF35B68F}"/>
              </a:ext>
            </a:extLst>
          </p:cNvPr>
          <p:cNvGraphicFramePr>
            <a:graphicFrameLocks noGrp="1"/>
          </p:cNvGraphicFramePr>
          <p:nvPr>
            <p:ph type="tbl" sz="quarter" idx="13"/>
            <p:extLst>
              <p:ext uri="{D42A27DB-BD31-4B8C-83A1-F6EECF244321}">
                <p14:modId xmlns:p14="http://schemas.microsoft.com/office/powerpoint/2010/main" val="3085134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13090527"/>
                    </a:ext>
                  </a:extLst>
                </a:gridCol>
                <a:gridCol w="1645920">
                  <a:extLst>
                    <a:ext uri="{9D8B030D-6E8A-4147-A177-3AD203B41FA5}">
                      <a16:colId xmlns:a16="http://schemas.microsoft.com/office/drawing/2014/main" val="2506550482"/>
                    </a:ext>
                  </a:extLst>
                </a:gridCol>
                <a:gridCol w="576072">
                  <a:extLst>
                    <a:ext uri="{9D8B030D-6E8A-4147-A177-3AD203B41FA5}">
                      <a16:colId xmlns:a16="http://schemas.microsoft.com/office/drawing/2014/main" val="3204773655"/>
                    </a:ext>
                  </a:extLst>
                </a:gridCol>
                <a:gridCol w="576072">
                  <a:extLst>
                    <a:ext uri="{9D8B030D-6E8A-4147-A177-3AD203B41FA5}">
                      <a16:colId xmlns:a16="http://schemas.microsoft.com/office/drawing/2014/main" val="2962281003"/>
                    </a:ext>
                  </a:extLst>
                </a:gridCol>
                <a:gridCol w="576072">
                  <a:extLst>
                    <a:ext uri="{9D8B030D-6E8A-4147-A177-3AD203B41FA5}">
                      <a16:colId xmlns:a16="http://schemas.microsoft.com/office/drawing/2014/main" val="1750312209"/>
                    </a:ext>
                  </a:extLst>
                </a:gridCol>
                <a:gridCol w="576072">
                  <a:extLst>
                    <a:ext uri="{9D8B030D-6E8A-4147-A177-3AD203B41FA5}">
                      <a16:colId xmlns:a16="http://schemas.microsoft.com/office/drawing/2014/main" val="3706815955"/>
                    </a:ext>
                  </a:extLst>
                </a:gridCol>
                <a:gridCol w="576072">
                  <a:extLst>
                    <a:ext uri="{9D8B030D-6E8A-4147-A177-3AD203B41FA5}">
                      <a16:colId xmlns:a16="http://schemas.microsoft.com/office/drawing/2014/main" val="3735686917"/>
                    </a:ext>
                  </a:extLst>
                </a:gridCol>
                <a:gridCol w="576072">
                  <a:extLst>
                    <a:ext uri="{9D8B030D-6E8A-4147-A177-3AD203B41FA5}">
                      <a16:colId xmlns:a16="http://schemas.microsoft.com/office/drawing/2014/main" val="314771981"/>
                    </a:ext>
                  </a:extLst>
                </a:gridCol>
                <a:gridCol w="576072">
                  <a:extLst>
                    <a:ext uri="{9D8B030D-6E8A-4147-A177-3AD203B41FA5}">
                      <a16:colId xmlns:a16="http://schemas.microsoft.com/office/drawing/2014/main" val="1617042293"/>
                    </a:ext>
                  </a:extLst>
                </a:gridCol>
                <a:gridCol w="576072">
                  <a:extLst>
                    <a:ext uri="{9D8B030D-6E8A-4147-A177-3AD203B41FA5}">
                      <a16:colId xmlns:a16="http://schemas.microsoft.com/office/drawing/2014/main" val="3901913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90427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- 2023-10-05 16:47:51</a:t>
                      </a:r>
                      <a:r>
                        <a:rPr kumimoji="0" lang="es-ES" sz="1000" b="0" i="0" u="none" strike="noStrike" kern="1200" cap="none" spc="0" normalizeH="0" baseline="0" noProof="0">
                          <a:ln>
                            <a:noFill/>
                          </a:ln>
                          <a:solidFill>
                            <a:prstClr val="black"/>
                          </a:solidFill>
                          <a:effectLst/>
                          <a:uLnTx/>
                          <a:uFillTx/>
                          <a:latin typeface="Calibri"/>
                          <a:ea typeface="+mn-ea"/>
                          <a:cs typeface="+mn-cs"/>
                        </a:rPr>
                        <a:t>
 Esta tarde tuvimos el privilegio de reunirnos con el señor Nicolas de Lichy, Director de Planeamiento de la red de Air France para África, Centroamérica y Suramérica, así como con el señor Samuel Nizard, Gerente de Planeamiento para Centroamérica y Suramérica de esa aerolínea.
La reunión fue extraordinariamente productiva y compartimos datos que consideraron de gran relevancia. Logramos destacar la correlación entre el número de vuelos directos y el notable crecimiento de Air France, no solo en París, sino también en otras ciudades francesas. Expusimos cómo la aerolínea ha capturado de manera significativa el mercado a medida que ha aumentado la frecuencia de sus vuelos. La alta jerarquía de Air France reconoció de manera explícita que Costa Rica es un mercado de gran importancia y nos ofrecieron analizar la posibilidad de mantener el vuelo diario a partir de principios de 2024, una vez que se pueda evaluar el desempeño del vuelo diario que comienza en diciembre próximo.
Agradecemos sinceramente su receptividad y reiteramos nuestra propuesta de desarrollar campañas cooperativas más agresivas, no solo centradas en el territorio francés, sino también explorando conexiones de interés desde otros países europeos. Estamos deseosos por ver los resultados concretos de esta reunión materializarse en un futuro cercano.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10.122164048866 %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51000792"/>
                  </a:ext>
                </a:extLst>
              </a:tr>
            </a:tbl>
          </a:graphicData>
        </a:graphic>
      </p:graphicFrame>
      <p:sp>
        <p:nvSpPr>
          <p:cNvPr id="4" name="Text Placeholder 3">
            <a:extLst>
              <a:ext uri="{FF2B5EF4-FFF2-40B4-BE49-F238E27FC236}">
                <a16:creationId xmlns:a16="http://schemas.microsoft.com/office/drawing/2014/main" id="{0BC2136F-7D53-47BD-B419-BC3298E29435}"/>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350360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6BC1B-8430-48C1-B3AE-35E14F3BC638}"/>
              </a:ext>
            </a:extLst>
          </p:cNvPr>
          <p:cNvSpPr>
            <a:spLocks noGrp="1"/>
          </p:cNvSpPr>
          <p:nvPr>
            <p:ph type="title"/>
          </p:nvPr>
        </p:nvSpPr>
        <p:spPr/>
        <p:txBody>
          <a:bodyPr/>
          <a:lstStyle/>
          <a:p>
            <a:r>
              <a:rPr lang="en-US"/>
              <a:t>LinkedIn Posts Table | William Rodríguez - Ministro de Turismo - 7 of 26</a:t>
            </a:r>
          </a:p>
        </p:txBody>
      </p:sp>
      <p:graphicFrame>
        <p:nvGraphicFramePr>
          <p:cNvPr id="5" name="Table Placeholder 4">
            <a:extLst>
              <a:ext uri="{FF2B5EF4-FFF2-40B4-BE49-F238E27FC236}">
                <a16:creationId xmlns:a16="http://schemas.microsoft.com/office/drawing/2014/main" id="{ED38DD65-371B-4708-99FD-F3BB34BD65D8}"/>
              </a:ext>
            </a:extLst>
          </p:cNvPr>
          <p:cNvGraphicFramePr>
            <a:graphicFrameLocks noGrp="1"/>
          </p:cNvGraphicFramePr>
          <p:nvPr>
            <p:ph type="tbl" sz="quarter" idx="13"/>
            <p:extLst>
              <p:ext uri="{D42A27DB-BD31-4B8C-83A1-F6EECF244321}">
                <p14:modId xmlns:p14="http://schemas.microsoft.com/office/powerpoint/2010/main" val="913417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74670195"/>
                    </a:ext>
                  </a:extLst>
                </a:gridCol>
                <a:gridCol w="1645920">
                  <a:extLst>
                    <a:ext uri="{9D8B030D-6E8A-4147-A177-3AD203B41FA5}">
                      <a16:colId xmlns:a16="http://schemas.microsoft.com/office/drawing/2014/main" val="3540322287"/>
                    </a:ext>
                  </a:extLst>
                </a:gridCol>
                <a:gridCol w="576072">
                  <a:extLst>
                    <a:ext uri="{9D8B030D-6E8A-4147-A177-3AD203B41FA5}">
                      <a16:colId xmlns:a16="http://schemas.microsoft.com/office/drawing/2014/main" val="1344476359"/>
                    </a:ext>
                  </a:extLst>
                </a:gridCol>
                <a:gridCol w="576072">
                  <a:extLst>
                    <a:ext uri="{9D8B030D-6E8A-4147-A177-3AD203B41FA5}">
                      <a16:colId xmlns:a16="http://schemas.microsoft.com/office/drawing/2014/main" val="1332897733"/>
                    </a:ext>
                  </a:extLst>
                </a:gridCol>
                <a:gridCol w="576072">
                  <a:extLst>
                    <a:ext uri="{9D8B030D-6E8A-4147-A177-3AD203B41FA5}">
                      <a16:colId xmlns:a16="http://schemas.microsoft.com/office/drawing/2014/main" val="3783591226"/>
                    </a:ext>
                  </a:extLst>
                </a:gridCol>
                <a:gridCol w="576072">
                  <a:extLst>
                    <a:ext uri="{9D8B030D-6E8A-4147-A177-3AD203B41FA5}">
                      <a16:colId xmlns:a16="http://schemas.microsoft.com/office/drawing/2014/main" val="2206570858"/>
                    </a:ext>
                  </a:extLst>
                </a:gridCol>
                <a:gridCol w="576072">
                  <a:extLst>
                    <a:ext uri="{9D8B030D-6E8A-4147-A177-3AD203B41FA5}">
                      <a16:colId xmlns:a16="http://schemas.microsoft.com/office/drawing/2014/main" val="3876109539"/>
                    </a:ext>
                  </a:extLst>
                </a:gridCol>
                <a:gridCol w="576072">
                  <a:extLst>
                    <a:ext uri="{9D8B030D-6E8A-4147-A177-3AD203B41FA5}">
                      <a16:colId xmlns:a16="http://schemas.microsoft.com/office/drawing/2014/main" val="1826164644"/>
                    </a:ext>
                  </a:extLst>
                </a:gridCol>
                <a:gridCol w="576072">
                  <a:extLst>
                    <a:ext uri="{9D8B030D-6E8A-4147-A177-3AD203B41FA5}">
                      <a16:colId xmlns:a16="http://schemas.microsoft.com/office/drawing/2014/main" val="758411581"/>
                    </a:ext>
                  </a:extLst>
                </a:gridCol>
                <a:gridCol w="576072">
                  <a:extLst>
                    <a:ext uri="{9D8B030D-6E8A-4147-A177-3AD203B41FA5}">
                      <a16:colId xmlns:a16="http://schemas.microsoft.com/office/drawing/2014/main" val="2560327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23014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- 2023-10-04 18:26:14</a:t>
                      </a:r>
                      <a:r>
                        <a:rPr kumimoji="0" lang="es-ES" sz="1000" b="0" i="0" u="none" strike="noStrike" kern="1200" cap="none" spc="0" normalizeH="0" baseline="0" noProof="0">
                          <a:ln>
                            <a:noFill/>
                          </a:ln>
                          <a:solidFill>
                            <a:prstClr val="black"/>
                          </a:solidFill>
                          <a:effectLst/>
                          <a:uLnTx/>
                          <a:uFillTx/>
                          <a:latin typeface="Calibri"/>
                          <a:ea typeface="+mn-ea"/>
                          <a:cs typeface="+mn-cs"/>
                        </a:rPr>
                        <a:t>
 Este miércoles visité la sede de la OCDE en París, Francia, donde sostuve una reunión con Lamia Kamal-Chaoui, directora del Centro de Emprendedurismo, Pymes y Desarrollo Local de esta organización.
Durante nuestro encuentro, exploramos las fortalezas de Costa Rica y las áreas en las que la OCDE puede contribuir de manera valiosa. Hemos establecido un compromiso para dar seguimiento a cada uno de los puntos discutidos a través de nuestro representante en la Comisión de Turismo de la OCDE.
Dos aspectos resaltan en particular. En primer lugar, la percepción de Costa Rica como un referente en sostenibilidad, una nación capaz de compartir su relevante experiencia con el mundo. Este reconocimiento nos impulsa a continuar liderando iniciativas que promuevan prácticas turísticas sostenibles.
En segundo lugar, identificamos un área de interés mutuo: el desarrollo de nuestra capacidad para recibir turismo en nuestro país. Con este propósito, prepararemos un proyecto que presentaremos a la OCDE, buscando su apoyo en términos de consultoría especializada.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8.646998982706 %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36723110"/>
                  </a:ext>
                </a:extLst>
              </a:tr>
            </a:tbl>
          </a:graphicData>
        </a:graphic>
      </p:graphicFrame>
      <p:sp>
        <p:nvSpPr>
          <p:cNvPr id="4" name="Text Placeholder 3">
            <a:extLst>
              <a:ext uri="{FF2B5EF4-FFF2-40B4-BE49-F238E27FC236}">
                <a16:creationId xmlns:a16="http://schemas.microsoft.com/office/drawing/2014/main" id="{44CE09F9-A441-4259-ADCB-38390C6E0E4F}"/>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56065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D1AAE-2B91-47E8-8C40-24ED58D97701}"/>
              </a:ext>
            </a:extLst>
          </p:cNvPr>
          <p:cNvSpPr>
            <a:spLocks noGrp="1"/>
          </p:cNvSpPr>
          <p:nvPr>
            <p:ph type="title"/>
          </p:nvPr>
        </p:nvSpPr>
        <p:spPr/>
        <p:txBody>
          <a:bodyPr/>
          <a:lstStyle/>
          <a:p>
            <a:r>
              <a:rPr lang="en-US"/>
              <a:t>LinkedIn Posts Table | William Rodríguez - Ministro de Turismo - 8 of 26</a:t>
            </a:r>
          </a:p>
        </p:txBody>
      </p:sp>
      <p:graphicFrame>
        <p:nvGraphicFramePr>
          <p:cNvPr id="5" name="Table Placeholder 4">
            <a:extLst>
              <a:ext uri="{FF2B5EF4-FFF2-40B4-BE49-F238E27FC236}">
                <a16:creationId xmlns:a16="http://schemas.microsoft.com/office/drawing/2014/main" id="{10CE5A00-8ABD-4D04-AE16-F3C19CC5540A}"/>
              </a:ext>
            </a:extLst>
          </p:cNvPr>
          <p:cNvGraphicFramePr>
            <a:graphicFrameLocks noGrp="1"/>
          </p:cNvGraphicFramePr>
          <p:nvPr>
            <p:ph type="tbl" sz="quarter" idx="13"/>
            <p:extLst>
              <p:ext uri="{D42A27DB-BD31-4B8C-83A1-F6EECF244321}">
                <p14:modId xmlns:p14="http://schemas.microsoft.com/office/powerpoint/2010/main" val="1329684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06405342"/>
                    </a:ext>
                  </a:extLst>
                </a:gridCol>
                <a:gridCol w="1645920">
                  <a:extLst>
                    <a:ext uri="{9D8B030D-6E8A-4147-A177-3AD203B41FA5}">
                      <a16:colId xmlns:a16="http://schemas.microsoft.com/office/drawing/2014/main" val="1613399031"/>
                    </a:ext>
                  </a:extLst>
                </a:gridCol>
                <a:gridCol w="576072">
                  <a:extLst>
                    <a:ext uri="{9D8B030D-6E8A-4147-A177-3AD203B41FA5}">
                      <a16:colId xmlns:a16="http://schemas.microsoft.com/office/drawing/2014/main" val="151408380"/>
                    </a:ext>
                  </a:extLst>
                </a:gridCol>
                <a:gridCol w="576072">
                  <a:extLst>
                    <a:ext uri="{9D8B030D-6E8A-4147-A177-3AD203B41FA5}">
                      <a16:colId xmlns:a16="http://schemas.microsoft.com/office/drawing/2014/main" val="1566475319"/>
                    </a:ext>
                  </a:extLst>
                </a:gridCol>
                <a:gridCol w="576072">
                  <a:extLst>
                    <a:ext uri="{9D8B030D-6E8A-4147-A177-3AD203B41FA5}">
                      <a16:colId xmlns:a16="http://schemas.microsoft.com/office/drawing/2014/main" val="29693391"/>
                    </a:ext>
                  </a:extLst>
                </a:gridCol>
                <a:gridCol w="576072">
                  <a:extLst>
                    <a:ext uri="{9D8B030D-6E8A-4147-A177-3AD203B41FA5}">
                      <a16:colId xmlns:a16="http://schemas.microsoft.com/office/drawing/2014/main" val="653072093"/>
                    </a:ext>
                  </a:extLst>
                </a:gridCol>
                <a:gridCol w="576072">
                  <a:extLst>
                    <a:ext uri="{9D8B030D-6E8A-4147-A177-3AD203B41FA5}">
                      <a16:colId xmlns:a16="http://schemas.microsoft.com/office/drawing/2014/main" val="1479438031"/>
                    </a:ext>
                  </a:extLst>
                </a:gridCol>
                <a:gridCol w="576072">
                  <a:extLst>
                    <a:ext uri="{9D8B030D-6E8A-4147-A177-3AD203B41FA5}">
                      <a16:colId xmlns:a16="http://schemas.microsoft.com/office/drawing/2014/main" val="3889934007"/>
                    </a:ext>
                  </a:extLst>
                </a:gridCol>
                <a:gridCol w="576072">
                  <a:extLst>
                    <a:ext uri="{9D8B030D-6E8A-4147-A177-3AD203B41FA5}">
                      <a16:colId xmlns:a16="http://schemas.microsoft.com/office/drawing/2014/main" val="2606059976"/>
                    </a:ext>
                  </a:extLst>
                </a:gridCol>
                <a:gridCol w="576072">
                  <a:extLst>
                    <a:ext uri="{9D8B030D-6E8A-4147-A177-3AD203B41FA5}">
                      <a16:colId xmlns:a16="http://schemas.microsoft.com/office/drawing/2014/main" val="3918014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1733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- 2023-10-02 19:05:34</a:t>
                      </a:r>
                      <a:r>
                        <a:rPr kumimoji="0" lang="es-ES" sz="1000" b="0" i="0" u="none" strike="noStrike" kern="1200" cap="none" spc="0" normalizeH="0" baseline="0" noProof="0">
                          <a:ln>
                            <a:noFill/>
                          </a:ln>
                          <a:solidFill>
                            <a:prstClr val="black"/>
                          </a:solidFill>
                          <a:effectLst/>
                          <a:uLnTx/>
                          <a:uFillTx/>
                          <a:latin typeface="Calibri"/>
                          <a:ea typeface="+mn-ea"/>
                          <a:cs typeface="+mn-cs"/>
                        </a:rPr>
                        <a:t>
 Hoy visité las oficinas centrales de Lufthansa en Frankfurt, Alemania, donde sostuve una fructífera reunión con las autoridades de la aerolínea para conversar sobre sus operaciones en Costa Rica. Los notables resultados de Lufthansa, con tres vuelos semanales a nuestro país, nos motivan a explorar la posibilidad de ampliar dichas frecuencias.
Durante nuestra reunión, analizamos la situación actual de la aerolínea y sus subsidiarias, llegando a un acuerdo para evaluar en detalle las oportunidades de expansión tanto para Lufthansa como para su línea aérea vacacional, Discover. Estamos especialmente interesados en incrementar las frecuencias hacia Costa Rica, considerando Alemania como un mercado prioritario en Europa para nosotros.
A pesar de que no hay margen para cambios en 2023, hemos establecido el compromiso de retomar esta conversación en las próximas ferias turísticas. Estaremos presentes en la Feria Internacional de Turismo de Madrid, España (Fitur), en enero, y en la Feria Internacional de Turismo de Berlín, Alemania \(ITB\), en marzo. En estos eventos, esperamos profundizar nuestras negociaciones y explorar nuevas oportunidades que beneficien a ambas partes.
La relación con Lufthansa es de gran importancia para nosotros, y confiamos en que este diálogo continuo fortalecerá nuestra colaboración y contribuirá al crecimiento sostenido de las operaciones aéreas entre Alemania y Costa Rica.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11.814109742441 %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53832508"/>
                  </a:ext>
                </a:extLst>
              </a:tr>
            </a:tbl>
          </a:graphicData>
        </a:graphic>
      </p:graphicFrame>
      <p:sp>
        <p:nvSpPr>
          <p:cNvPr id="4" name="Text Placeholder 3">
            <a:extLst>
              <a:ext uri="{FF2B5EF4-FFF2-40B4-BE49-F238E27FC236}">
                <a16:creationId xmlns:a16="http://schemas.microsoft.com/office/drawing/2014/main" id="{F9AF6F3D-B002-4385-B849-56DD74C6C01A}"/>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3751604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AEAF6-12A1-4BDC-BDE6-65DF71768698}"/>
              </a:ext>
            </a:extLst>
          </p:cNvPr>
          <p:cNvSpPr>
            <a:spLocks noGrp="1"/>
          </p:cNvSpPr>
          <p:nvPr>
            <p:ph type="title"/>
          </p:nvPr>
        </p:nvSpPr>
        <p:spPr/>
        <p:txBody>
          <a:bodyPr/>
          <a:lstStyle/>
          <a:p>
            <a:r>
              <a:rPr lang="en-US"/>
              <a:t>LinkedIn Posts Table | William Rodríguez - Ministro de Turismo - 9 of 26</a:t>
            </a:r>
          </a:p>
        </p:txBody>
      </p:sp>
      <p:graphicFrame>
        <p:nvGraphicFramePr>
          <p:cNvPr id="5" name="Table Placeholder 4">
            <a:extLst>
              <a:ext uri="{FF2B5EF4-FFF2-40B4-BE49-F238E27FC236}">
                <a16:creationId xmlns:a16="http://schemas.microsoft.com/office/drawing/2014/main" id="{1E6A020D-5621-41D2-A8ED-2FCEC6B657E7}"/>
              </a:ext>
            </a:extLst>
          </p:cNvPr>
          <p:cNvGraphicFramePr>
            <a:graphicFrameLocks noGrp="1"/>
          </p:cNvGraphicFramePr>
          <p:nvPr>
            <p:ph type="tbl" sz="quarter" idx="13"/>
            <p:extLst>
              <p:ext uri="{D42A27DB-BD31-4B8C-83A1-F6EECF244321}">
                <p14:modId xmlns:p14="http://schemas.microsoft.com/office/powerpoint/2010/main" val="4174898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66929370"/>
                    </a:ext>
                  </a:extLst>
                </a:gridCol>
                <a:gridCol w="1645920">
                  <a:extLst>
                    <a:ext uri="{9D8B030D-6E8A-4147-A177-3AD203B41FA5}">
                      <a16:colId xmlns:a16="http://schemas.microsoft.com/office/drawing/2014/main" val="86945126"/>
                    </a:ext>
                  </a:extLst>
                </a:gridCol>
                <a:gridCol w="576072">
                  <a:extLst>
                    <a:ext uri="{9D8B030D-6E8A-4147-A177-3AD203B41FA5}">
                      <a16:colId xmlns:a16="http://schemas.microsoft.com/office/drawing/2014/main" val="2606572205"/>
                    </a:ext>
                  </a:extLst>
                </a:gridCol>
                <a:gridCol w="576072">
                  <a:extLst>
                    <a:ext uri="{9D8B030D-6E8A-4147-A177-3AD203B41FA5}">
                      <a16:colId xmlns:a16="http://schemas.microsoft.com/office/drawing/2014/main" val="196944782"/>
                    </a:ext>
                  </a:extLst>
                </a:gridCol>
                <a:gridCol w="576072">
                  <a:extLst>
                    <a:ext uri="{9D8B030D-6E8A-4147-A177-3AD203B41FA5}">
                      <a16:colId xmlns:a16="http://schemas.microsoft.com/office/drawing/2014/main" val="3120019453"/>
                    </a:ext>
                  </a:extLst>
                </a:gridCol>
                <a:gridCol w="576072">
                  <a:extLst>
                    <a:ext uri="{9D8B030D-6E8A-4147-A177-3AD203B41FA5}">
                      <a16:colId xmlns:a16="http://schemas.microsoft.com/office/drawing/2014/main" val="187102592"/>
                    </a:ext>
                  </a:extLst>
                </a:gridCol>
                <a:gridCol w="576072">
                  <a:extLst>
                    <a:ext uri="{9D8B030D-6E8A-4147-A177-3AD203B41FA5}">
                      <a16:colId xmlns:a16="http://schemas.microsoft.com/office/drawing/2014/main" val="1597503814"/>
                    </a:ext>
                  </a:extLst>
                </a:gridCol>
                <a:gridCol w="576072">
                  <a:extLst>
                    <a:ext uri="{9D8B030D-6E8A-4147-A177-3AD203B41FA5}">
                      <a16:colId xmlns:a16="http://schemas.microsoft.com/office/drawing/2014/main" val="898577076"/>
                    </a:ext>
                  </a:extLst>
                </a:gridCol>
                <a:gridCol w="576072">
                  <a:extLst>
                    <a:ext uri="{9D8B030D-6E8A-4147-A177-3AD203B41FA5}">
                      <a16:colId xmlns:a16="http://schemas.microsoft.com/office/drawing/2014/main" val="3428859355"/>
                    </a:ext>
                  </a:extLst>
                </a:gridCol>
                <a:gridCol w="576072">
                  <a:extLst>
                    <a:ext uri="{9D8B030D-6E8A-4147-A177-3AD203B41FA5}">
                      <a16:colId xmlns:a16="http://schemas.microsoft.com/office/drawing/2014/main" val="1571182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14978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- 2023-10-01 11:00:37</a:t>
                      </a:r>
                      <a:r>
                        <a:rPr kumimoji="0" lang="es-ES" sz="1000" b="0" i="0" u="none" strike="noStrike" kern="1200" cap="none" spc="0" normalizeH="0" baseline="0" noProof="0">
                          <a:ln>
                            <a:noFill/>
                          </a:ln>
                          <a:solidFill>
                            <a:prstClr val="black"/>
                          </a:solidFill>
                          <a:effectLst/>
                          <a:uLnTx/>
                          <a:uFillTx/>
                          <a:latin typeface="Calibri"/>
                          <a:ea typeface="+mn-ea"/>
                          <a:cs typeface="+mn-cs"/>
                        </a:rPr>
                        <a:t>
 La revista Travel + Leisure publicó la lista de " Las 20 mejores actividades de Costa Rica”, desde excursiones por el bosque nuboso hasta visitas a plantaciones de cacao.
Costa Rica es un país verdaderamente impresionante, y es un placer compartir su belleza con el mundo.
Les comparto el enlace a la publicación:  https://lnkd.in/ebqqQWk8</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11.38938580799 %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57022014"/>
                  </a:ext>
                </a:extLst>
              </a:tr>
            </a:tbl>
          </a:graphicData>
        </a:graphic>
      </p:graphicFrame>
      <p:sp>
        <p:nvSpPr>
          <p:cNvPr id="4" name="Text Placeholder 3">
            <a:extLst>
              <a:ext uri="{FF2B5EF4-FFF2-40B4-BE49-F238E27FC236}">
                <a16:creationId xmlns:a16="http://schemas.microsoft.com/office/drawing/2014/main" id="{5C566B4E-7500-439B-A635-A2662B4AAE61}"/>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4083950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65038-08A0-4158-B936-A1963DF5120A}"/>
              </a:ext>
            </a:extLst>
          </p:cNvPr>
          <p:cNvSpPr>
            <a:spLocks noGrp="1"/>
          </p:cNvSpPr>
          <p:nvPr>
            <p:ph type="title"/>
          </p:nvPr>
        </p:nvSpPr>
        <p:spPr/>
        <p:txBody>
          <a:bodyPr/>
          <a:lstStyle/>
          <a:p>
            <a:r>
              <a:rPr lang="en-US"/>
              <a:t>LinkedIn Posts Table | William Rodríguez - Ministro de Turismo - 10 of 26</a:t>
            </a:r>
          </a:p>
        </p:txBody>
      </p:sp>
      <p:graphicFrame>
        <p:nvGraphicFramePr>
          <p:cNvPr id="5" name="Table Placeholder 4">
            <a:extLst>
              <a:ext uri="{FF2B5EF4-FFF2-40B4-BE49-F238E27FC236}">
                <a16:creationId xmlns:a16="http://schemas.microsoft.com/office/drawing/2014/main" id="{F8AEB48F-3618-4CE5-A4B9-8C7D850DCDCA}"/>
              </a:ext>
            </a:extLst>
          </p:cNvPr>
          <p:cNvGraphicFramePr>
            <a:graphicFrameLocks noGrp="1"/>
          </p:cNvGraphicFramePr>
          <p:nvPr>
            <p:ph type="tbl" sz="quarter" idx="13"/>
            <p:extLst>
              <p:ext uri="{D42A27DB-BD31-4B8C-83A1-F6EECF244321}">
                <p14:modId xmlns:p14="http://schemas.microsoft.com/office/powerpoint/2010/main" val="874849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26787046"/>
                    </a:ext>
                  </a:extLst>
                </a:gridCol>
                <a:gridCol w="1645920">
                  <a:extLst>
                    <a:ext uri="{9D8B030D-6E8A-4147-A177-3AD203B41FA5}">
                      <a16:colId xmlns:a16="http://schemas.microsoft.com/office/drawing/2014/main" val="2546275836"/>
                    </a:ext>
                  </a:extLst>
                </a:gridCol>
                <a:gridCol w="576072">
                  <a:extLst>
                    <a:ext uri="{9D8B030D-6E8A-4147-A177-3AD203B41FA5}">
                      <a16:colId xmlns:a16="http://schemas.microsoft.com/office/drawing/2014/main" val="1231596929"/>
                    </a:ext>
                  </a:extLst>
                </a:gridCol>
                <a:gridCol w="576072">
                  <a:extLst>
                    <a:ext uri="{9D8B030D-6E8A-4147-A177-3AD203B41FA5}">
                      <a16:colId xmlns:a16="http://schemas.microsoft.com/office/drawing/2014/main" val="3770836540"/>
                    </a:ext>
                  </a:extLst>
                </a:gridCol>
                <a:gridCol w="576072">
                  <a:extLst>
                    <a:ext uri="{9D8B030D-6E8A-4147-A177-3AD203B41FA5}">
                      <a16:colId xmlns:a16="http://schemas.microsoft.com/office/drawing/2014/main" val="1332215106"/>
                    </a:ext>
                  </a:extLst>
                </a:gridCol>
                <a:gridCol w="576072">
                  <a:extLst>
                    <a:ext uri="{9D8B030D-6E8A-4147-A177-3AD203B41FA5}">
                      <a16:colId xmlns:a16="http://schemas.microsoft.com/office/drawing/2014/main" val="1985528131"/>
                    </a:ext>
                  </a:extLst>
                </a:gridCol>
                <a:gridCol w="576072">
                  <a:extLst>
                    <a:ext uri="{9D8B030D-6E8A-4147-A177-3AD203B41FA5}">
                      <a16:colId xmlns:a16="http://schemas.microsoft.com/office/drawing/2014/main" val="1537919451"/>
                    </a:ext>
                  </a:extLst>
                </a:gridCol>
                <a:gridCol w="576072">
                  <a:extLst>
                    <a:ext uri="{9D8B030D-6E8A-4147-A177-3AD203B41FA5}">
                      <a16:colId xmlns:a16="http://schemas.microsoft.com/office/drawing/2014/main" val="552438270"/>
                    </a:ext>
                  </a:extLst>
                </a:gridCol>
                <a:gridCol w="576072">
                  <a:extLst>
                    <a:ext uri="{9D8B030D-6E8A-4147-A177-3AD203B41FA5}">
                      <a16:colId xmlns:a16="http://schemas.microsoft.com/office/drawing/2014/main" val="2893462310"/>
                    </a:ext>
                  </a:extLst>
                </a:gridCol>
                <a:gridCol w="576072">
                  <a:extLst>
                    <a:ext uri="{9D8B030D-6E8A-4147-A177-3AD203B41FA5}">
                      <a16:colId xmlns:a16="http://schemas.microsoft.com/office/drawing/2014/main" val="2449997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2734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- 2023-09-30 11:00:39</a:t>
                      </a:r>
                      <a:r>
                        <a:rPr kumimoji="0" lang="es-ES" sz="1000" b="0" i="0" u="none" strike="noStrike" kern="1200" cap="none" spc="0" normalizeH="0" baseline="0" noProof="0">
                          <a:ln>
                            <a:noFill/>
                          </a:ln>
                          <a:solidFill>
                            <a:prstClr val="black"/>
                          </a:solidFill>
                          <a:effectLst/>
                          <a:uLnTx/>
                          <a:uFillTx/>
                          <a:latin typeface="Calibri"/>
                          <a:ea typeface="+mn-ea"/>
                          <a:cs typeface="+mn-cs"/>
                        </a:rPr>
                        <a:t>
 El Caribe es uno de los tesoros más valiosos de nuestra nación. Esta costa única, repleta de colores y sabores vibrantes, alcanza su máximo esplendor a partir del mes de septiembre, lo que convierte a este período en una oportunidad propicia para explorar esta joya turística.
</a:t>
                      </a:r>
                      <a:br>
                        <a:rPr kumimoji="0" lang="es-ES" sz="1000" b="0" i="0" u="none" strike="noStrike" kern="1200" cap="none" spc="0" normalizeH="0" baseline="0" noProof="0">
                          <a:ln>
                            <a:noFill/>
                          </a:ln>
                          <a:solidFill>
                            <a:prstClr val="black"/>
                          </a:solidFill>
                          <a:effectLst/>
                          <a:uLnTx/>
                          <a:uFillTx/>
                          <a:latin typeface="Calibri"/>
                          <a:ea typeface="+mn-ea"/>
                          <a:cs typeface="+mn-cs"/>
                        </a:rPr>
                      </a:br>
                      <a:r>
                        <a:rPr kumimoji="0" lang="es-ES" sz="1000" b="0" i="0" u="none" strike="noStrike" kern="1200" cap="none" spc="0" normalizeH="0" baseline="0" noProof="0">
                          <a:ln>
                            <a:noFill/>
                          </a:ln>
                          <a:solidFill>
                            <a:prstClr val="black"/>
                          </a:solidFill>
                          <a:effectLst/>
                          <a:uLnTx/>
                          <a:uFillTx/>
                          <a:latin typeface="Calibri"/>
                          <a:ea typeface="+mn-ea"/>
                          <a:cs typeface="+mn-cs"/>
                        </a:rPr>
                        <a:t>En este momento, las condiciones meteorológicas se tornan más favorables, las aves migran en busca de climas más frescos, ofreciendo un espectáculo natural imperdible.
El Caribe siempre sorprende. Por esta razón, hoy quiero extender una cálida invitación para que descubran este destino inigualable, donde la cultura afrocaribeña llena cada rincón con vivacidad y color.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5.5240793201133 %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26231587"/>
                  </a:ext>
                </a:extLst>
              </a:tr>
            </a:tbl>
          </a:graphicData>
        </a:graphic>
      </p:graphicFrame>
      <p:sp>
        <p:nvSpPr>
          <p:cNvPr id="4" name="Text Placeholder 3">
            <a:extLst>
              <a:ext uri="{FF2B5EF4-FFF2-40B4-BE49-F238E27FC236}">
                <a16:creationId xmlns:a16="http://schemas.microsoft.com/office/drawing/2014/main" id="{195E8305-C358-4643-8E72-1AB8FC9AC3C5}"/>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973345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B9ED2-8242-49EF-B167-CE011C436B78}"/>
              </a:ext>
            </a:extLst>
          </p:cNvPr>
          <p:cNvSpPr>
            <a:spLocks noGrp="1"/>
          </p:cNvSpPr>
          <p:nvPr>
            <p:ph type="title"/>
          </p:nvPr>
        </p:nvSpPr>
        <p:spPr/>
        <p:txBody>
          <a:bodyPr/>
          <a:lstStyle/>
          <a:p>
            <a:r>
              <a:rPr lang="en-US"/>
              <a:t>LinkedIn Posts Table | William Rodríguez - Ministro de Turismo - 11 of 26</a:t>
            </a:r>
          </a:p>
        </p:txBody>
      </p:sp>
      <p:graphicFrame>
        <p:nvGraphicFramePr>
          <p:cNvPr id="5" name="Table Placeholder 4">
            <a:extLst>
              <a:ext uri="{FF2B5EF4-FFF2-40B4-BE49-F238E27FC236}">
                <a16:creationId xmlns:a16="http://schemas.microsoft.com/office/drawing/2014/main" id="{A0500761-D89F-4D0B-86DD-2D216449DFDF}"/>
              </a:ext>
            </a:extLst>
          </p:cNvPr>
          <p:cNvGraphicFramePr>
            <a:graphicFrameLocks noGrp="1"/>
          </p:cNvGraphicFramePr>
          <p:nvPr>
            <p:ph type="tbl" sz="quarter" idx="13"/>
            <p:extLst>
              <p:ext uri="{D42A27DB-BD31-4B8C-83A1-F6EECF244321}">
                <p14:modId xmlns:p14="http://schemas.microsoft.com/office/powerpoint/2010/main" val="136076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17664731"/>
                    </a:ext>
                  </a:extLst>
                </a:gridCol>
                <a:gridCol w="1645920">
                  <a:extLst>
                    <a:ext uri="{9D8B030D-6E8A-4147-A177-3AD203B41FA5}">
                      <a16:colId xmlns:a16="http://schemas.microsoft.com/office/drawing/2014/main" val="1858698662"/>
                    </a:ext>
                  </a:extLst>
                </a:gridCol>
                <a:gridCol w="576072">
                  <a:extLst>
                    <a:ext uri="{9D8B030D-6E8A-4147-A177-3AD203B41FA5}">
                      <a16:colId xmlns:a16="http://schemas.microsoft.com/office/drawing/2014/main" val="1058975144"/>
                    </a:ext>
                  </a:extLst>
                </a:gridCol>
                <a:gridCol w="576072">
                  <a:extLst>
                    <a:ext uri="{9D8B030D-6E8A-4147-A177-3AD203B41FA5}">
                      <a16:colId xmlns:a16="http://schemas.microsoft.com/office/drawing/2014/main" val="973583036"/>
                    </a:ext>
                  </a:extLst>
                </a:gridCol>
                <a:gridCol w="576072">
                  <a:extLst>
                    <a:ext uri="{9D8B030D-6E8A-4147-A177-3AD203B41FA5}">
                      <a16:colId xmlns:a16="http://schemas.microsoft.com/office/drawing/2014/main" val="829063890"/>
                    </a:ext>
                  </a:extLst>
                </a:gridCol>
                <a:gridCol w="576072">
                  <a:extLst>
                    <a:ext uri="{9D8B030D-6E8A-4147-A177-3AD203B41FA5}">
                      <a16:colId xmlns:a16="http://schemas.microsoft.com/office/drawing/2014/main" val="3981426541"/>
                    </a:ext>
                  </a:extLst>
                </a:gridCol>
                <a:gridCol w="576072">
                  <a:extLst>
                    <a:ext uri="{9D8B030D-6E8A-4147-A177-3AD203B41FA5}">
                      <a16:colId xmlns:a16="http://schemas.microsoft.com/office/drawing/2014/main" val="2341889599"/>
                    </a:ext>
                  </a:extLst>
                </a:gridCol>
                <a:gridCol w="576072">
                  <a:extLst>
                    <a:ext uri="{9D8B030D-6E8A-4147-A177-3AD203B41FA5}">
                      <a16:colId xmlns:a16="http://schemas.microsoft.com/office/drawing/2014/main" val="1004479309"/>
                    </a:ext>
                  </a:extLst>
                </a:gridCol>
                <a:gridCol w="576072">
                  <a:extLst>
                    <a:ext uri="{9D8B030D-6E8A-4147-A177-3AD203B41FA5}">
                      <a16:colId xmlns:a16="http://schemas.microsoft.com/office/drawing/2014/main" val="671444171"/>
                    </a:ext>
                  </a:extLst>
                </a:gridCol>
                <a:gridCol w="576072">
                  <a:extLst>
                    <a:ext uri="{9D8B030D-6E8A-4147-A177-3AD203B41FA5}">
                      <a16:colId xmlns:a16="http://schemas.microsoft.com/office/drawing/2014/main" val="2181298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77387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- 2023-09-28 00:07:10</a:t>
                      </a:r>
                      <a:r>
                        <a:rPr kumimoji="0" lang="es-ES" sz="1000" b="0" i="0" u="none" strike="noStrike" kern="1200" cap="none" spc="0" normalizeH="0" baseline="0" noProof="0">
                          <a:ln>
                            <a:noFill/>
                          </a:ln>
                          <a:solidFill>
                            <a:prstClr val="black"/>
                          </a:solidFill>
                          <a:effectLst/>
                          <a:uLnTx/>
                          <a:uFillTx/>
                          <a:latin typeface="Calibri"/>
                          <a:ea typeface="+mn-ea"/>
                          <a:cs typeface="+mn-cs"/>
                        </a:rPr>
                        <a:t>
 Al concluir el Día Mundial del Turismo, me complace presentar a los 14 bebés designados ‘Anfitriones de por Vida’ hoy 27 de septiembre por el ICT. Son los primeros bebés nacidos en las 7 provincias , niñas y niños, herederos de un país, que nos corresponde preservar y mejorar, garantizando para las nuevas generaciones una mejor calidad de vida a través de un modelo turístico sostenible, innovador e inclusivo. 
¡Demos la más cordial bienvenida a estos nuevos anfitriones!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40.127388535032 %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08421825"/>
                  </a:ext>
                </a:extLst>
              </a:tr>
            </a:tbl>
          </a:graphicData>
        </a:graphic>
      </p:graphicFrame>
      <p:sp>
        <p:nvSpPr>
          <p:cNvPr id="4" name="Text Placeholder 3">
            <a:extLst>
              <a:ext uri="{FF2B5EF4-FFF2-40B4-BE49-F238E27FC236}">
                <a16:creationId xmlns:a16="http://schemas.microsoft.com/office/drawing/2014/main" id="{92041180-2D14-442C-BCE4-4208D8844E51}"/>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3173735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01142-789C-4E0D-BA0C-45FA8DE57EB7}"/>
              </a:ext>
            </a:extLst>
          </p:cNvPr>
          <p:cNvSpPr>
            <a:spLocks noGrp="1"/>
          </p:cNvSpPr>
          <p:nvPr>
            <p:ph type="title"/>
          </p:nvPr>
        </p:nvSpPr>
        <p:spPr/>
        <p:txBody>
          <a:bodyPr/>
          <a:lstStyle/>
          <a:p>
            <a:r>
              <a:rPr lang="en-US"/>
              <a:t>LinkedIn Posts Table | William Rodríguez - Ministro de Turismo - 12 of 26</a:t>
            </a:r>
          </a:p>
        </p:txBody>
      </p:sp>
      <p:graphicFrame>
        <p:nvGraphicFramePr>
          <p:cNvPr id="5" name="Table Placeholder 4">
            <a:extLst>
              <a:ext uri="{FF2B5EF4-FFF2-40B4-BE49-F238E27FC236}">
                <a16:creationId xmlns:a16="http://schemas.microsoft.com/office/drawing/2014/main" id="{AF733CF8-CF09-4878-85DF-3A77A4C505C6}"/>
              </a:ext>
            </a:extLst>
          </p:cNvPr>
          <p:cNvGraphicFramePr>
            <a:graphicFrameLocks noGrp="1"/>
          </p:cNvGraphicFramePr>
          <p:nvPr>
            <p:ph type="tbl" sz="quarter" idx="13"/>
            <p:extLst>
              <p:ext uri="{D42A27DB-BD31-4B8C-83A1-F6EECF244321}">
                <p14:modId xmlns:p14="http://schemas.microsoft.com/office/powerpoint/2010/main" val="3318449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28997235"/>
                    </a:ext>
                  </a:extLst>
                </a:gridCol>
                <a:gridCol w="1645920">
                  <a:extLst>
                    <a:ext uri="{9D8B030D-6E8A-4147-A177-3AD203B41FA5}">
                      <a16:colId xmlns:a16="http://schemas.microsoft.com/office/drawing/2014/main" val="3426869848"/>
                    </a:ext>
                  </a:extLst>
                </a:gridCol>
                <a:gridCol w="576072">
                  <a:extLst>
                    <a:ext uri="{9D8B030D-6E8A-4147-A177-3AD203B41FA5}">
                      <a16:colId xmlns:a16="http://schemas.microsoft.com/office/drawing/2014/main" val="223777965"/>
                    </a:ext>
                  </a:extLst>
                </a:gridCol>
                <a:gridCol w="576072">
                  <a:extLst>
                    <a:ext uri="{9D8B030D-6E8A-4147-A177-3AD203B41FA5}">
                      <a16:colId xmlns:a16="http://schemas.microsoft.com/office/drawing/2014/main" val="1564571282"/>
                    </a:ext>
                  </a:extLst>
                </a:gridCol>
                <a:gridCol w="576072">
                  <a:extLst>
                    <a:ext uri="{9D8B030D-6E8A-4147-A177-3AD203B41FA5}">
                      <a16:colId xmlns:a16="http://schemas.microsoft.com/office/drawing/2014/main" val="3088608906"/>
                    </a:ext>
                  </a:extLst>
                </a:gridCol>
                <a:gridCol w="576072">
                  <a:extLst>
                    <a:ext uri="{9D8B030D-6E8A-4147-A177-3AD203B41FA5}">
                      <a16:colId xmlns:a16="http://schemas.microsoft.com/office/drawing/2014/main" val="127733285"/>
                    </a:ext>
                  </a:extLst>
                </a:gridCol>
                <a:gridCol w="576072">
                  <a:extLst>
                    <a:ext uri="{9D8B030D-6E8A-4147-A177-3AD203B41FA5}">
                      <a16:colId xmlns:a16="http://schemas.microsoft.com/office/drawing/2014/main" val="391860416"/>
                    </a:ext>
                  </a:extLst>
                </a:gridCol>
                <a:gridCol w="576072">
                  <a:extLst>
                    <a:ext uri="{9D8B030D-6E8A-4147-A177-3AD203B41FA5}">
                      <a16:colId xmlns:a16="http://schemas.microsoft.com/office/drawing/2014/main" val="1890894559"/>
                    </a:ext>
                  </a:extLst>
                </a:gridCol>
                <a:gridCol w="576072">
                  <a:extLst>
                    <a:ext uri="{9D8B030D-6E8A-4147-A177-3AD203B41FA5}">
                      <a16:colId xmlns:a16="http://schemas.microsoft.com/office/drawing/2014/main" val="3734430248"/>
                    </a:ext>
                  </a:extLst>
                </a:gridCol>
                <a:gridCol w="576072">
                  <a:extLst>
                    <a:ext uri="{9D8B030D-6E8A-4147-A177-3AD203B41FA5}">
                      <a16:colId xmlns:a16="http://schemas.microsoft.com/office/drawing/2014/main" val="2248942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172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- 2023-09-27 16:48:07</a:t>
                      </a:r>
                      <a:r>
                        <a:rPr kumimoji="0" lang="es-ES" sz="1000" b="0" i="0" u="none" strike="noStrike" kern="1200" cap="none" spc="0" normalizeH="0" baseline="0" noProof="0">
                          <a:ln>
                            <a:noFill/>
                          </a:ln>
                          <a:solidFill>
                            <a:prstClr val="black"/>
                          </a:solidFill>
                          <a:effectLst/>
                          <a:uLnTx/>
                          <a:uFillTx/>
                          <a:latin typeface="Calibri"/>
                          <a:ea typeface="+mn-ea"/>
                          <a:cs typeface="+mn-cs"/>
                        </a:rPr>
                        <a:t>
 ¡Costarricenses y particularmente josefinos, los invito a vivir una experiencia única en la cabina sensorial en la Plaza de la Cultura! 
Acá, podrán sentir la magia de nuestro amado Monteverde y su clima incomparable de bosque nuboso. Está disponible de 8 a.m. a 7 p.m. desde hoy y hasta el viernes 29 de septiembre.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10.41041041041 %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extLst>
                  <a:ext uri="{0D108BD9-81ED-4DB2-BD59-A6C34878D82A}">
                    <a16:rowId xmlns:a16="http://schemas.microsoft.com/office/drawing/2014/main" val="3069595136"/>
                  </a:ext>
                </a:extLst>
              </a:tr>
            </a:tbl>
          </a:graphicData>
        </a:graphic>
      </p:graphicFrame>
      <p:sp>
        <p:nvSpPr>
          <p:cNvPr id="4" name="Text Placeholder 3">
            <a:extLst>
              <a:ext uri="{FF2B5EF4-FFF2-40B4-BE49-F238E27FC236}">
                <a16:creationId xmlns:a16="http://schemas.microsoft.com/office/drawing/2014/main" id="{09D2E601-9911-4B02-B8EB-6A683776D56C}"/>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2099551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26630-21E6-4928-A963-A7AB849A3E47}"/>
              </a:ext>
            </a:extLst>
          </p:cNvPr>
          <p:cNvSpPr>
            <a:spLocks noGrp="1"/>
          </p:cNvSpPr>
          <p:nvPr>
            <p:ph type="title"/>
          </p:nvPr>
        </p:nvSpPr>
        <p:spPr/>
        <p:txBody>
          <a:bodyPr/>
          <a:lstStyle/>
          <a:p>
            <a:r>
              <a:rPr lang="en-US"/>
              <a:t>LinkedIn Posts Table | William Rodríguez - Ministro de Turismo - 13 of 26</a:t>
            </a:r>
          </a:p>
        </p:txBody>
      </p:sp>
      <p:graphicFrame>
        <p:nvGraphicFramePr>
          <p:cNvPr id="5" name="Table Placeholder 4">
            <a:extLst>
              <a:ext uri="{FF2B5EF4-FFF2-40B4-BE49-F238E27FC236}">
                <a16:creationId xmlns:a16="http://schemas.microsoft.com/office/drawing/2014/main" id="{E164E8D3-8540-4E2A-A46D-BD604CEF3A2F}"/>
              </a:ext>
            </a:extLst>
          </p:cNvPr>
          <p:cNvGraphicFramePr>
            <a:graphicFrameLocks noGrp="1"/>
          </p:cNvGraphicFramePr>
          <p:nvPr>
            <p:ph type="tbl" sz="quarter" idx="13"/>
            <p:extLst>
              <p:ext uri="{D42A27DB-BD31-4B8C-83A1-F6EECF244321}">
                <p14:modId xmlns:p14="http://schemas.microsoft.com/office/powerpoint/2010/main" val="268474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12132328"/>
                    </a:ext>
                  </a:extLst>
                </a:gridCol>
                <a:gridCol w="1645920">
                  <a:extLst>
                    <a:ext uri="{9D8B030D-6E8A-4147-A177-3AD203B41FA5}">
                      <a16:colId xmlns:a16="http://schemas.microsoft.com/office/drawing/2014/main" val="524348548"/>
                    </a:ext>
                  </a:extLst>
                </a:gridCol>
                <a:gridCol w="576072">
                  <a:extLst>
                    <a:ext uri="{9D8B030D-6E8A-4147-A177-3AD203B41FA5}">
                      <a16:colId xmlns:a16="http://schemas.microsoft.com/office/drawing/2014/main" val="1520491588"/>
                    </a:ext>
                  </a:extLst>
                </a:gridCol>
                <a:gridCol w="576072">
                  <a:extLst>
                    <a:ext uri="{9D8B030D-6E8A-4147-A177-3AD203B41FA5}">
                      <a16:colId xmlns:a16="http://schemas.microsoft.com/office/drawing/2014/main" val="2396635694"/>
                    </a:ext>
                  </a:extLst>
                </a:gridCol>
                <a:gridCol w="576072">
                  <a:extLst>
                    <a:ext uri="{9D8B030D-6E8A-4147-A177-3AD203B41FA5}">
                      <a16:colId xmlns:a16="http://schemas.microsoft.com/office/drawing/2014/main" val="160631121"/>
                    </a:ext>
                  </a:extLst>
                </a:gridCol>
                <a:gridCol w="576072">
                  <a:extLst>
                    <a:ext uri="{9D8B030D-6E8A-4147-A177-3AD203B41FA5}">
                      <a16:colId xmlns:a16="http://schemas.microsoft.com/office/drawing/2014/main" val="2526309233"/>
                    </a:ext>
                  </a:extLst>
                </a:gridCol>
                <a:gridCol w="576072">
                  <a:extLst>
                    <a:ext uri="{9D8B030D-6E8A-4147-A177-3AD203B41FA5}">
                      <a16:colId xmlns:a16="http://schemas.microsoft.com/office/drawing/2014/main" val="3960916151"/>
                    </a:ext>
                  </a:extLst>
                </a:gridCol>
                <a:gridCol w="576072">
                  <a:extLst>
                    <a:ext uri="{9D8B030D-6E8A-4147-A177-3AD203B41FA5}">
                      <a16:colId xmlns:a16="http://schemas.microsoft.com/office/drawing/2014/main" val="2597187044"/>
                    </a:ext>
                  </a:extLst>
                </a:gridCol>
                <a:gridCol w="576072">
                  <a:extLst>
                    <a:ext uri="{9D8B030D-6E8A-4147-A177-3AD203B41FA5}">
                      <a16:colId xmlns:a16="http://schemas.microsoft.com/office/drawing/2014/main" val="4162607686"/>
                    </a:ext>
                  </a:extLst>
                </a:gridCol>
                <a:gridCol w="576072">
                  <a:extLst>
                    <a:ext uri="{9D8B030D-6E8A-4147-A177-3AD203B41FA5}">
                      <a16:colId xmlns:a16="http://schemas.microsoft.com/office/drawing/2014/main" val="3699314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15639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- 2023-09-27 15:10:53</a:t>
                      </a:r>
                      <a:r>
                        <a:rPr kumimoji="0" lang="es-ES" sz="1000" b="0" i="0" u="none" strike="noStrike" kern="1200" cap="none" spc="0" normalizeH="0" baseline="0" noProof="0">
                          <a:ln>
                            <a:noFill/>
                          </a:ln>
                          <a:solidFill>
                            <a:prstClr val="black"/>
                          </a:solidFill>
                          <a:effectLst/>
                          <a:uLnTx/>
                          <a:uFillTx/>
                          <a:latin typeface="Calibri"/>
                          <a:ea typeface="+mn-ea"/>
                          <a:cs typeface="+mn-cs"/>
                        </a:rPr>
                        <a:t>
 Desde 1980, con el Día Mundial del Turismo, la Organización Mundial del Turismo de las Naciones Unidas sensibiliza sobre el impacto global del turismo y sobre la forma en que puede beneficiar a más personas y, al mismo tiempo, resolver problemas mundiales. Pero, ¿por qué es importante el turismo? El turismo emplea a una de cada diez personas en todo el mundo. Es decir, unos 790 millones de personas. Además, es una de las actividades económicas que emplea a más mujeres que hombres, con un 54%, mientras que el promedio de mujeres empleadas en la mano de obra mundial es del 47%. Les invito a leer este breve artículo.
https://lnkd.in/gsPpvhQx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2.5751072961373 %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09722427"/>
                  </a:ext>
                </a:extLst>
              </a:tr>
            </a:tbl>
          </a:graphicData>
        </a:graphic>
      </p:graphicFrame>
      <p:sp>
        <p:nvSpPr>
          <p:cNvPr id="4" name="Text Placeholder 3">
            <a:extLst>
              <a:ext uri="{FF2B5EF4-FFF2-40B4-BE49-F238E27FC236}">
                <a16:creationId xmlns:a16="http://schemas.microsoft.com/office/drawing/2014/main" id="{CBD4161A-6469-456D-91AB-3A991D1063FA}"/>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566006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EBA95-71CE-4EE6-8DF2-7423AAD13966}"/>
              </a:ext>
            </a:extLst>
          </p:cNvPr>
          <p:cNvSpPr>
            <a:spLocks noGrp="1"/>
          </p:cNvSpPr>
          <p:nvPr>
            <p:ph type="title"/>
          </p:nvPr>
        </p:nvSpPr>
        <p:spPr/>
        <p:txBody>
          <a:bodyPr/>
          <a:lstStyle/>
          <a:p>
            <a:r>
              <a:rPr lang="en-US"/>
              <a:t>LinkedIn Posts Table | William Rodríguez - Ministro de Turismo - 14 of 26</a:t>
            </a:r>
          </a:p>
        </p:txBody>
      </p:sp>
      <p:graphicFrame>
        <p:nvGraphicFramePr>
          <p:cNvPr id="5" name="Table Placeholder 4">
            <a:extLst>
              <a:ext uri="{FF2B5EF4-FFF2-40B4-BE49-F238E27FC236}">
                <a16:creationId xmlns:a16="http://schemas.microsoft.com/office/drawing/2014/main" id="{4799F737-140D-4464-AD11-2F9B7026F9F2}"/>
              </a:ext>
            </a:extLst>
          </p:cNvPr>
          <p:cNvGraphicFramePr>
            <a:graphicFrameLocks noGrp="1"/>
          </p:cNvGraphicFramePr>
          <p:nvPr>
            <p:ph type="tbl" sz="quarter" idx="13"/>
            <p:extLst>
              <p:ext uri="{D42A27DB-BD31-4B8C-83A1-F6EECF244321}">
                <p14:modId xmlns:p14="http://schemas.microsoft.com/office/powerpoint/2010/main" val="1152075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36239608"/>
                    </a:ext>
                  </a:extLst>
                </a:gridCol>
                <a:gridCol w="1645920">
                  <a:extLst>
                    <a:ext uri="{9D8B030D-6E8A-4147-A177-3AD203B41FA5}">
                      <a16:colId xmlns:a16="http://schemas.microsoft.com/office/drawing/2014/main" val="3979952283"/>
                    </a:ext>
                  </a:extLst>
                </a:gridCol>
                <a:gridCol w="576072">
                  <a:extLst>
                    <a:ext uri="{9D8B030D-6E8A-4147-A177-3AD203B41FA5}">
                      <a16:colId xmlns:a16="http://schemas.microsoft.com/office/drawing/2014/main" val="2580469269"/>
                    </a:ext>
                  </a:extLst>
                </a:gridCol>
                <a:gridCol w="576072">
                  <a:extLst>
                    <a:ext uri="{9D8B030D-6E8A-4147-A177-3AD203B41FA5}">
                      <a16:colId xmlns:a16="http://schemas.microsoft.com/office/drawing/2014/main" val="3065355716"/>
                    </a:ext>
                  </a:extLst>
                </a:gridCol>
                <a:gridCol w="576072">
                  <a:extLst>
                    <a:ext uri="{9D8B030D-6E8A-4147-A177-3AD203B41FA5}">
                      <a16:colId xmlns:a16="http://schemas.microsoft.com/office/drawing/2014/main" val="1815273807"/>
                    </a:ext>
                  </a:extLst>
                </a:gridCol>
                <a:gridCol w="576072">
                  <a:extLst>
                    <a:ext uri="{9D8B030D-6E8A-4147-A177-3AD203B41FA5}">
                      <a16:colId xmlns:a16="http://schemas.microsoft.com/office/drawing/2014/main" val="397802657"/>
                    </a:ext>
                  </a:extLst>
                </a:gridCol>
                <a:gridCol w="576072">
                  <a:extLst>
                    <a:ext uri="{9D8B030D-6E8A-4147-A177-3AD203B41FA5}">
                      <a16:colId xmlns:a16="http://schemas.microsoft.com/office/drawing/2014/main" val="2522217026"/>
                    </a:ext>
                  </a:extLst>
                </a:gridCol>
                <a:gridCol w="576072">
                  <a:extLst>
                    <a:ext uri="{9D8B030D-6E8A-4147-A177-3AD203B41FA5}">
                      <a16:colId xmlns:a16="http://schemas.microsoft.com/office/drawing/2014/main" val="3052546029"/>
                    </a:ext>
                  </a:extLst>
                </a:gridCol>
                <a:gridCol w="576072">
                  <a:extLst>
                    <a:ext uri="{9D8B030D-6E8A-4147-A177-3AD203B41FA5}">
                      <a16:colId xmlns:a16="http://schemas.microsoft.com/office/drawing/2014/main" val="684052288"/>
                    </a:ext>
                  </a:extLst>
                </a:gridCol>
                <a:gridCol w="576072">
                  <a:extLst>
                    <a:ext uri="{9D8B030D-6E8A-4147-A177-3AD203B41FA5}">
                      <a16:colId xmlns:a16="http://schemas.microsoft.com/office/drawing/2014/main" val="924348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95351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- 2023-09-27 13:57:38</a:t>
                      </a:r>
                      <a:r>
                        <a:rPr kumimoji="0" lang="es-ES" sz="1000" b="0" i="0" u="none" strike="noStrike" kern="1200" cap="none" spc="0" normalizeH="0" baseline="0" noProof="0">
                          <a:ln>
                            <a:noFill/>
                          </a:ln>
                          <a:solidFill>
                            <a:prstClr val="black"/>
                          </a:solidFill>
                          <a:effectLst/>
                          <a:uLnTx/>
                          <a:uFillTx/>
                          <a:latin typeface="Calibri"/>
                          <a:ea typeface="+mn-ea"/>
                          <a:cs typeface="+mn-cs"/>
                        </a:rPr>
                        <a:t>
 ¡Seguimos celebrando el Día Mundial del Turismo aquí en San José! Estamos disfrutando de un día lleno de actividades junto al alcalde, funcionarios y todas las personas que llevan el turismo por dentro, promoviendo y fortaleciendo nuestra ciudad capital como un destino turístico.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58.910891089109 %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43772312"/>
                  </a:ext>
                </a:extLst>
              </a:tr>
            </a:tbl>
          </a:graphicData>
        </a:graphic>
      </p:graphicFrame>
      <p:sp>
        <p:nvSpPr>
          <p:cNvPr id="4" name="Text Placeholder 3">
            <a:extLst>
              <a:ext uri="{FF2B5EF4-FFF2-40B4-BE49-F238E27FC236}">
                <a16:creationId xmlns:a16="http://schemas.microsoft.com/office/drawing/2014/main" id="{AA46673F-C2E4-41D0-9974-0E57052EC1F7}"/>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3335256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9A013-75DB-4141-8108-35769CBACF9E}"/>
              </a:ext>
            </a:extLst>
          </p:cNvPr>
          <p:cNvSpPr>
            <a:spLocks noGrp="1"/>
          </p:cNvSpPr>
          <p:nvPr>
            <p:ph type="title"/>
          </p:nvPr>
        </p:nvSpPr>
        <p:spPr/>
        <p:txBody>
          <a:bodyPr/>
          <a:lstStyle/>
          <a:p>
            <a:r>
              <a:rPr lang="en-US"/>
              <a:t>LinkedIn Posts Table | William Rodríguez - Ministro de Turismo - 15 of 26</a:t>
            </a:r>
          </a:p>
        </p:txBody>
      </p:sp>
      <p:graphicFrame>
        <p:nvGraphicFramePr>
          <p:cNvPr id="5" name="Table Placeholder 4">
            <a:extLst>
              <a:ext uri="{FF2B5EF4-FFF2-40B4-BE49-F238E27FC236}">
                <a16:creationId xmlns:a16="http://schemas.microsoft.com/office/drawing/2014/main" id="{EE9F8788-8692-4954-B92C-A826163A6802}"/>
              </a:ext>
            </a:extLst>
          </p:cNvPr>
          <p:cNvGraphicFramePr>
            <a:graphicFrameLocks noGrp="1"/>
          </p:cNvGraphicFramePr>
          <p:nvPr>
            <p:ph type="tbl" sz="quarter" idx="13"/>
            <p:extLst>
              <p:ext uri="{D42A27DB-BD31-4B8C-83A1-F6EECF244321}">
                <p14:modId xmlns:p14="http://schemas.microsoft.com/office/powerpoint/2010/main" val="4047043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73288583"/>
                    </a:ext>
                  </a:extLst>
                </a:gridCol>
                <a:gridCol w="1645920">
                  <a:extLst>
                    <a:ext uri="{9D8B030D-6E8A-4147-A177-3AD203B41FA5}">
                      <a16:colId xmlns:a16="http://schemas.microsoft.com/office/drawing/2014/main" val="969985084"/>
                    </a:ext>
                  </a:extLst>
                </a:gridCol>
                <a:gridCol w="576072">
                  <a:extLst>
                    <a:ext uri="{9D8B030D-6E8A-4147-A177-3AD203B41FA5}">
                      <a16:colId xmlns:a16="http://schemas.microsoft.com/office/drawing/2014/main" val="4084604546"/>
                    </a:ext>
                  </a:extLst>
                </a:gridCol>
                <a:gridCol w="576072">
                  <a:extLst>
                    <a:ext uri="{9D8B030D-6E8A-4147-A177-3AD203B41FA5}">
                      <a16:colId xmlns:a16="http://schemas.microsoft.com/office/drawing/2014/main" val="2149548447"/>
                    </a:ext>
                  </a:extLst>
                </a:gridCol>
                <a:gridCol w="576072">
                  <a:extLst>
                    <a:ext uri="{9D8B030D-6E8A-4147-A177-3AD203B41FA5}">
                      <a16:colId xmlns:a16="http://schemas.microsoft.com/office/drawing/2014/main" val="4270989545"/>
                    </a:ext>
                  </a:extLst>
                </a:gridCol>
                <a:gridCol w="576072">
                  <a:extLst>
                    <a:ext uri="{9D8B030D-6E8A-4147-A177-3AD203B41FA5}">
                      <a16:colId xmlns:a16="http://schemas.microsoft.com/office/drawing/2014/main" val="439143744"/>
                    </a:ext>
                  </a:extLst>
                </a:gridCol>
                <a:gridCol w="576072">
                  <a:extLst>
                    <a:ext uri="{9D8B030D-6E8A-4147-A177-3AD203B41FA5}">
                      <a16:colId xmlns:a16="http://schemas.microsoft.com/office/drawing/2014/main" val="1247563939"/>
                    </a:ext>
                  </a:extLst>
                </a:gridCol>
                <a:gridCol w="576072">
                  <a:extLst>
                    <a:ext uri="{9D8B030D-6E8A-4147-A177-3AD203B41FA5}">
                      <a16:colId xmlns:a16="http://schemas.microsoft.com/office/drawing/2014/main" val="600280071"/>
                    </a:ext>
                  </a:extLst>
                </a:gridCol>
                <a:gridCol w="576072">
                  <a:extLst>
                    <a:ext uri="{9D8B030D-6E8A-4147-A177-3AD203B41FA5}">
                      <a16:colId xmlns:a16="http://schemas.microsoft.com/office/drawing/2014/main" val="1661443261"/>
                    </a:ext>
                  </a:extLst>
                </a:gridCol>
                <a:gridCol w="576072">
                  <a:extLst>
                    <a:ext uri="{9D8B030D-6E8A-4147-A177-3AD203B41FA5}">
                      <a16:colId xmlns:a16="http://schemas.microsoft.com/office/drawing/2014/main" val="87561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73639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- 2023-09-27 11:28:50</a:t>
                      </a:r>
                      <a:r>
                        <a:rPr kumimoji="0" lang="es-ES" sz="1000" b="0" i="0" u="none" strike="noStrike" kern="1200" cap="none" spc="0" normalizeH="0" baseline="0" noProof="0">
                          <a:ln>
                            <a:noFill/>
                          </a:ln>
                          <a:solidFill>
                            <a:prstClr val="black"/>
                          </a:solidFill>
                          <a:effectLst/>
                          <a:uLnTx/>
                          <a:uFillTx/>
                          <a:latin typeface="Calibri"/>
                          <a:ea typeface="+mn-ea"/>
                          <a:cs typeface="+mn-cs"/>
                        </a:rPr>
                        <a:t>
 El Día Mundial del Turismo es una celebración clave porque visibiliza una actividad tan importante a nivel económico, social y cultural como lo es el turismo. 
Costa Rica es un ejemplo destacado de cómo el turismo puede enriquecer a una sociedad.
¡Me siento orgulloso de ser parte de un país que lleva el turismo dentro!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10.085054678007 %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a:t>
                      </a:r>
                    </a:p>
                  </a:txBody>
                  <a:tcPr/>
                </a:tc>
                <a:extLst>
                  <a:ext uri="{0D108BD9-81ED-4DB2-BD59-A6C34878D82A}">
                    <a16:rowId xmlns:a16="http://schemas.microsoft.com/office/drawing/2014/main" val="122230090"/>
                  </a:ext>
                </a:extLst>
              </a:tr>
            </a:tbl>
          </a:graphicData>
        </a:graphic>
      </p:graphicFrame>
      <p:sp>
        <p:nvSpPr>
          <p:cNvPr id="4" name="Text Placeholder 3">
            <a:extLst>
              <a:ext uri="{FF2B5EF4-FFF2-40B4-BE49-F238E27FC236}">
                <a16:creationId xmlns:a16="http://schemas.microsoft.com/office/drawing/2014/main" id="{6BA988BC-2D4B-4259-A514-8EE2B7025D55}"/>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2207767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050F9-3517-4BD8-B867-C127359C197E}"/>
              </a:ext>
            </a:extLst>
          </p:cNvPr>
          <p:cNvSpPr>
            <a:spLocks noGrp="1"/>
          </p:cNvSpPr>
          <p:nvPr>
            <p:ph type="title"/>
          </p:nvPr>
        </p:nvSpPr>
        <p:spPr/>
        <p:txBody>
          <a:bodyPr/>
          <a:lstStyle/>
          <a:p>
            <a:r>
              <a:rPr lang="en-US"/>
              <a:t>LinkedIn Posts Table | William Rodríguez - Ministro de Turismo - 16 of 26</a:t>
            </a:r>
          </a:p>
        </p:txBody>
      </p:sp>
      <p:graphicFrame>
        <p:nvGraphicFramePr>
          <p:cNvPr id="5" name="Table Placeholder 4">
            <a:extLst>
              <a:ext uri="{FF2B5EF4-FFF2-40B4-BE49-F238E27FC236}">
                <a16:creationId xmlns:a16="http://schemas.microsoft.com/office/drawing/2014/main" id="{E7E58C67-07CB-4D37-BC4F-BD757877CD59}"/>
              </a:ext>
            </a:extLst>
          </p:cNvPr>
          <p:cNvGraphicFramePr>
            <a:graphicFrameLocks noGrp="1"/>
          </p:cNvGraphicFramePr>
          <p:nvPr>
            <p:ph type="tbl" sz="quarter" idx="13"/>
            <p:extLst>
              <p:ext uri="{D42A27DB-BD31-4B8C-83A1-F6EECF244321}">
                <p14:modId xmlns:p14="http://schemas.microsoft.com/office/powerpoint/2010/main" val="1571987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65837358"/>
                    </a:ext>
                  </a:extLst>
                </a:gridCol>
                <a:gridCol w="1645920">
                  <a:extLst>
                    <a:ext uri="{9D8B030D-6E8A-4147-A177-3AD203B41FA5}">
                      <a16:colId xmlns:a16="http://schemas.microsoft.com/office/drawing/2014/main" val="2519356909"/>
                    </a:ext>
                  </a:extLst>
                </a:gridCol>
                <a:gridCol w="576072">
                  <a:extLst>
                    <a:ext uri="{9D8B030D-6E8A-4147-A177-3AD203B41FA5}">
                      <a16:colId xmlns:a16="http://schemas.microsoft.com/office/drawing/2014/main" val="1878167631"/>
                    </a:ext>
                  </a:extLst>
                </a:gridCol>
                <a:gridCol w="576072">
                  <a:extLst>
                    <a:ext uri="{9D8B030D-6E8A-4147-A177-3AD203B41FA5}">
                      <a16:colId xmlns:a16="http://schemas.microsoft.com/office/drawing/2014/main" val="2373661573"/>
                    </a:ext>
                  </a:extLst>
                </a:gridCol>
                <a:gridCol w="576072">
                  <a:extLst>
                    <a:ext uri="{9D8B030D-6E8A-4147-A177-3AD203B41FA5}">
                      <a16:colId xmlns:a16="http://schemas.microsoft.com/office/drawing/2014/main" val="4142786666"/>
                    </a:ext>
                  </a:extLst>
                </a:gridCol>
                <a:gridCol w="576072">
                  <a:extLst>
                    <a:ext uri="{9D8B030D-6E8A-4147-A177-3AD203B41FA5}">
                      <a16:colId xmlns:a16="http://schemas.microsoft.com/office/drawing/2014/main" val="1211314048"/>
                    </a:ext>
                  </a:extLst>
                </a:gridCol>
                <a:gridCol w="576072">
                  <a:extLst>
                    <a:ext uri="{9D8B030D-6E8A-4147-A177-3AD203B41FA5}">
                      <a16:colId xmlns:a16="http://schemas.microsoft.com/office/drawing/2014/main" val="1323286940"/>
                    </a:ext>
                  </a:extLst>
                </a:gridCol>
                <a:gridCol w="576072">
                  <a:extLst>
                    <a:ext uri="{9D8B030D-6E8A-4147-A177-3AD203B41FA5}">
                      <a16:colId xmlns:a16="http://schemas.microsoft.com/office/drawing/2014/main" val="251543922"/>
                    </a:ext>
                  </a:extLst>
                </a:gridCol>
                <a:gridCol w="576072">
                  <a:extLst>
                    <a:ext uri="{9D8B030D-6E8A-4147-A177-3AD203B41FA5}">
                      <a16:colId xmlns:a16="http://schemas.microsoft.com/office/drawing/2014/main" val="3106015440"/>
                    </a:ext>
                  </a:extLst>
                </a:gridCol>
                <a:gridCol w="576072">
                  <a:extLst>
                    <a:ext uri="{9D8B030D-6E8A-4147-A177-3AD203B41FA5}">
                      <a16:colId xmlns:a16="http://schemas.microsoft.com/office/drawing/2014/main" val="3568780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32859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- 2023-09-27 10:18:57</a:t>
                      </a:r>
                      <a:r>
                        <a:rPr kumimoji="0" lang="es-ES" sz="1000" b="0" i="0" u="none" strike="noStrike" kern="1200" cap="none" spc="0" normalizeH="0" baseline="0" noProof="0">
                          <a:ln>
                            <a:noFill/>
                          </a:ln>
                          <a:solidFill>
                            <a:prstClr val="black"/>
                          </a:solidFill>
                          <a:effectLst/>
                          <a:uLnTx/>
                          <a:uFillTx/>
                          <a:latin typeface="Calibri"/>
                          <a:ea typeface="+mn-ea"/>
                          <a:cs typeface="+mn-cs"/>
                        </a:rPr>
                        <a:t>
 En el Día Mundial del Turismo, deseo expresar mi más profundo agradecimiento a quienes forman parte del dinámico sector turístico de Costa Rica. La poderosa alianza que el turismo tico forjó entre el sector público y el sector privado se ha convertido en un potente motor que impulsa el crecimiento sostenible y la prosperidad de nuestro país. Con dedicación y pasión, mostramos al mundo la riqueza de nuestro país a quienes nos visitan.
Somos generadores de empleo, motores de la economía, promotores del desarrollo local, defensores de la conservación ambiental y guardianes de la cultura costarricense. El éxito del turismo en Costa Rica también atrae inversiones nacionales y extranjeras, fortaleciendo aún más nuestra nación.
Este logro no sería posible sin el compromiso inquebrantable de los costarricenses en la preservación y protección de nuestra naturaleza. Su generosidad y amor por el entorno natural, así como su autenticidad, nos destacan en el panorama mundial y llenan de orgullo a nuestra nación.
Sigamos trabajando unidos para promover el turismo responsable y continuar siendo un destino ejemplar para el mundo entero.
¡Feliz Día Mundial del Turismo a todas aquellas personas que desde lo individual o colectivo contribuyen a hacer de Costa Rica un lugar especial y memorable para visitar!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8.5324232081911 %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extLst>
                  <a:ext uri="{0D108BD9-81ED-4DB2-BD59-A6C34878D82A}">
                    <a16:rowId xmlns:a16="http://schemas.microsoft.com/office/drawing/2014/main" val="191297310"/>
                  </a:ext>
                </a:extLst>
              </a:tr>
            </a:tbl>
          </a:graphicData>
        </a:graphic>
      </p:graphicFrame>
      <p:sp>
        <p:nvSpPr>
          <p:cNvPr id="4" name="Text Placeholder 3">
            <a:extLst>
              <a:ext uri="{FF2B5EF4-FFF2-40B4-BE49-F238E27FC236}">
                <a16:creationId xmlns:a16="http://schemas.microsoft.com/office/drawing/2014/main" id="{69C26DE8-4880-48B9-812C-46441A8956D5}"/>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2025033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E8AF2-4C60-4EC2-9EF0-0E248D0281A9}"/>
              </a:ext>
            </a:extLst>
          </p:cNvPr>
          <p:cNvSpPr>
            <a:spLocks noGrp="1"/>
          </p:cNvSpPr>
          <p:nvPr>
            <p:ph type="title"/>
          </p:nvPr>
        </p:nvSpPr>
        <p:spPr/>
        <p:txBody>
          <a:bodyPr/>
          <a:lstStyle/>
          <a:p>
            <a:r>
              <a:rPr lang="en-US"/>
              <a:t>LinkedIn Posts Table | William Rodríguez - Ministro de Turismo - 17 of 26</a:t>
            </a:r>
          </a:p>
        </p:txBody>
      </p:sp>
      <p:graphicFrame>
        <p:nvGraphicFramePr>
          <p:cNvPr id="5" name="Table Placeholder 4">
            <a:extLst>
              <a:ext uri="{FF2B5EF4-FFF2-40B4-BE49-F238E27FC236}">
                <a16:creationId xmlns:a16="http://schemas.microsoft.com/office/drawing/2014/main" id="{B52C8DE2-623F-4FEF-8BD7-BBF17C658114}"/>
              </a:ext>
            </a:extLst>
          </p:cNvPr>
          <p:cNvGraphicFramePr>
            <a:graphicFrameLocks noGrp="1"/>
          </p:cNvGraphicFramePr>
          <p:nvPr>
            <p:ph type="tbl" sz="quarter" idx="13"/>
            <p:extLst>
              <p:ext uri="{D42A27DB-BD31-4B8C-83A1-F6EECF244321}">
                <p14:modId xmlns:p14="http://schemas.microsoft.com/office/powerpoint/2010/main" val="4159265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04822589"/>
                    </a:ext>
                  </a:extLst>
                </a:gridCol>
                <a:gridCol w="1645920">
                  <a:extLst>
                    <a:ext uri="{9D8B030D-6E8A-4147-A177-3AD203B41FA5}">
                      <a16:colId xmlns:a16="http://schemas.microsoft.com/office/drawing/2014/main" val="1858368824"/>
                    </a:ext>
                  </a:extLst>
                </a:gridCol>
                <a:gridCol w="576072">
                  <a:extLst>
                    <a:ext uri="{9D8B030D-6E8A-4147-A177-3AD203B41FA5}">
                      <a16:colId xmlns:a16="http://schemas.microsoft.com/office/drawing/2014/main" val="2040796172"/>
                    </a:ext>
                  </a:extLst>
                </a:gridCol>
                <a:gridCol w="576072">
                  <a:extLst>
                    <a:ext uri="{9D8B030D-6E8A-4147-A177-3AD203B41FA5}">
                      <a16:colId xmlns:a16="http://schemas.microsoft.com/office/drawing/2014/main" val="3355847886"/>
                    </a:ext>
                  </a:extLst>
                </a:gridCol>
                <a:gridCol w="576072">
                  <a:extLst>
                    <a:ext uri="{9D8B030D-6E8A-4147-A177-3AD203B41FA5}">
                      <a16:colId xmlns:a16="http://schemas.microsoft.com/office/drawing/2014/main" val="2975284158"/>
                    </a:ext>
                  </a:extLst>
                </a:gridCol>
                <a:gridCol w="576072">
                  <a:extLst>
                    <a:ext uri="{9D8B030D-6E8A-4147-A177-3AD203B41FA5}">
                      <a16:colId xmlns:a16="http://schemas.microsoft.com/office/drawing/2014/main" val="1363639296"/>
                    </a:ext>
                  </a:extLst>
                </a:gridCol>
                <a:gridCol w="576072">
                  <a:extLst>
                    <a:ext uri="{9D8B030D-6E8A-4147-A177-3AD203B41FA5}">
                      <a16:colId xmlns:a16="http://schemas.microsoft.com/office/drawing/2014/main" val="2809176768"/>
                    </a:ext>
                  </a:extLst>
                </a:gridCol>
                <a:gridCol w="576072">
                  <a:extLst>
                    <a:ext uri="{9D8B030D-6E8A-4147-A177-3AD203B41FA5}">
                      <a16:colId xmlns:a16="http://schemas.microsoft.com/office/drawing/2014/main" val="1287584520"/>
                    </a:ext>
                  </a:extLst>
                </a:gridCol>
                <a:gridCol w="576072">
                  <a:extLst>
                    <a:ext uri="{9D8B030D-6E8A-4147-A177-3AD203B41FA5}">
                      <a16:colId xmlns:a16="http://schemas.microsoft.com/office/drawing/2014/main" val="344693754"/>
                    </a:ext>
                  </a:extLst>
                </a:gridCol>
                <a:gridCol w="576072">
                  <a:extLst>
                    <a:ext uri="{9D8B030D-6E8A-4147-A177-3AD203B41FA5}">
                      <a16:colId xmlns:a16="http://schemas.microsoft.com/office/drawing/2014/main" val="2895420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72471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- 2023-09-22 20:31:47</a:t>
                      </a:r>
                      <a:r>
                        <a:rPr kumimoji="0" lang="es-ES" sz="1000" b="0" i="0" u="none" strike="noStrike" kern="1200" cap="none" spc="0" normalizeH="0" baseline="0" noProof="0">
                          <a:ln>
                            <a:noFill/>
                          </a:ln>
                          <a:solidFill>
                            <a:prstClr val="black"/>
                          </a:solidFill>
                          <a:effectLst/>
                          <a:uLnTx/>
                          <a:uFillTx/>
                          <a:latin typeface="Calibri"/>
                          <a:ea typeface="+mn-ea"/>
                          <a:cs typeface="+mn-cs"/>
                        </a:rPr>
                        <a:t>
 Deseo compartir una noticia que destaca a Costa Rica como un referente en el turismo internacional.
Desde el 4 de diciembre, Air France establecerá un vuelo diario entre San José y París. Además, a partir del 29 de octubre, KLM retomará cuatro vuelos semanales entre Costa Rica y los Países Bajos durante el invierno europeo, lo que nos brinda un total de 11 vuelos semanales, fortaleciendo la conectividad entre nuestro país y el resto del mundo.
Este avance es fruto del esfuerzo constante del Instituto Costarricense de Turismo en Europa y refleja la belleza intrínseca y la calidez hospitalaria que definen a Costa Rica.
Cabe mencionar que, durante el primer semestre de 2023, los ciudadanos franceses encabezaron la lista de turistas europeos que nos visitaron, enmarcando el 175 aniversario de nuestras relaciones diplomáticas. Esta tendencia reafirma que Costa Rica se mantiene como un destino de preferencia y admiración.
Para quienes estén considerando un viaje, ya sea para descubrir o redescubrir Costa Rica, les animo a sacar provecho de este aumento en frecuencias. Nos encontramos preparados para acogerles con entusiasmo.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10.581140350877 %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42142546"/>
                  </a:ext>
                </a:extLst>
              </a:tr>
            </a:tbl>
          </a:graphicData>
        </a:graphic>
      </p:graphicFrame>
      <p:sp>
        <p:nvSpPr>
          <p:cNvPr id="4" name="Text Placeholder 3">
            <a:extLst>
              <a:ext uri="{FF2B5EF4-FFF2-40B4-BE49-F238E27FC236}">
                <a16:creationId xmlns:a16="http://schemas.microsoft.com/office/drawing/2014/main" id="{5C6D2123-A115-46FD-A3AF-0DF895BD62D6}"/>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1268078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26C12-4854-46AC-9C41-8473760AC845}"/>
              </a:ext>
            </a:extLst>
          </p:cNvPr>
          <p:cNvSpPr>
            <a:spLocks noGrp="1"/>
          </p:cNvSpPr>
          <p:nvPr>
            <p:ph type="title"/>
          </p:nvPr>
        </p:nvSpPr>
        <p:spPr/>
        <p:txBody>
          <a:bodyPr/>
          <a:lstStyle/>
          <a:p>
            <a:r>
              <a:rPr lang="en-US"/>
              <a:t>LinkedIn Posts Table | William Rodríguez - Ministro de Turismo - 18 of 26</a:t>
            </a:r>
          </a:p>
        </p:txBody>
      </p:sp>
      <p:graphicFrame>
        <p:nvGraphicFramePr>
          <p:cNvPr id="5" name="Table Placeholder 4">
            <a:extLst>
              <a:ext uri="{FF2B5EF4-FFF2-40B4-BE49-F238E27FC236}">
                <a16:creationId xmlns:a16="http://schemas.microsoft.com/office/drawing/2014/main" id="{0D06FA95-8978-4FCF-9561-D34A48EC60F5}"/>
              </a:ext>
            </a:extLst>
          </p:cNvPr>
          <p:cNvGraphicFramePr>
            <a:graphicFrameLocks noGrp="1"/>
          </p:cNvGraphicFramePr>
          <p:nvPr>
            <p:ph type="tbl" sz="quarter" idx="13"/>
            <p:extLst>
              <p:ext uri="{D42A27DB-BD31-4B8C-83A1-F6EECF244321}">
                <p14:modId xmlns:p14="http://schemas.microsoft.com/office/powerpoint/2010/main" val="3072681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89631643"/>
                    </a:ext>
                  </a:extLst>
                </a:gridCol>
                <a:gridCol w="1645920">
                  <a:extLst>
                    <a:ext uri="{9D8B030D-6E8A-4147-A177-3AD203B41FA5}">
                      <a16:colId xmlns:a16="http://schemas.microsoft.com/office/drawing/2014/main" val="3960390520"/>
                    </a:ext>
                  </a:extLst>
                </a:gridCol>
                <a:gridCol w="576072">
                  <a:extLst>
                    <a:ext uri="{9D8B030D-6E8A-4147-A177-3AD203B41FA5}">
                      <a16:colId xmlns:a16="http://schemas.microsoft.com/office/drawing/2014/main" val="1827006927"/>
                    </a:ext>
                  </a:extLst>
                </a:gridCol>
                <a:gridCol w="576072">
                  <a:extLst>
                    <a:ext uri="{9D8B030D-6E8A-4147-A177-3AD203B41FA5}">
                      <a16:colId xmlns:a16="http://schemas.microsoft.com/office/drawing/2014/main" val="1493337686"/>
                    </a:ext>
                  </a:extLst>
                </a:gridCol>
                <a:gridCol w="576072">
                  <a:extLst>
                    <a:ext uri="{9D8B030D-6E8A-4147-A177-3AD203B41FA5}">
                      <a16:colId xmlns:a16="http://schemas.microsoft.com/office/drawing/2014/main" val="3067446826"/>
                    </a:ext>
                  </a:extLst>
                </a:gridCol>
                <a:gridCol w="576072">
                  <a:extLst>
                    <a:ext uri="{9D8B030D-6E8A-4147-A177-3AD203B41FA5}">
                      <a16:colId xmlns:a16="http://schemas.microsoft.com/office/drawing/2014/main" val="541803232"/>
                    </a:ext>
                  </a:extLst>
                </a:gridCol>
                <a:gridCol w="576072">
                  <a:extLst>
                    <a:ext uri="{9D8B030D-6E8A-4147-A177-3AD203B41FA5}">
                      <a16:colId xmlns:a16="http://schemas.microsoft.com/office/drawing/2014/main" val="529192584"/>
                    </a:ext>
                  </a:extLst>
                </a:gridCol>
                <a:gridCol w="576072">
                  <a:extLst>
                    <a:ext uri="{9D8B030D-6E8A-4147-A177-3AD203B41FA5}">
                      <a16:colId xmlns:a16="http://schemas.microsoft.com/office/drawing/2014/main" val="1280543945"/>
                    </a:ext>
                  </a:extLst>
                </a:gridCol>
                <a:gridCol w="576072">
                  <a:extLst>
                    <a:ext uri="{9D8B030D-6E8A-4147-A177-3AD203B41FA5}">
                      <a16:colId xmlns:a16="http://schemas.microsoft.com/office/drawing/2014/main" val="562813962"/>
                    </a:ext>
                  </a:extLst>
                </a:gridCol>
                <a:gridCol w="576072">
                  <a:extLst>
                    <a:ext uri="{9D8B030D-6E8A-4147-A177-3AD203B41FA5}">
                      <a16:colId xmlns:a16="http://schemas.microsoft.com/office/drawing/2014/main" val="19564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37167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- 2023-09-22 15:28:31</a:t>
                      </a:r>
                      <a:r>
                        <a:rPr kumimoji="0" lang="es-ES" sz="1000" b="0" i="0" u="none" strike="noStrike" kern="1200" cap="none" spc="0" normalizeH="0" baseline="0" noProof="0">
                          <a:ln>
                            <a:noFill/>
                          </a:ln>
                          <a:solidFill>
                            <a:prstClr val="black"/>
                          </a:solidFill>
                          <a:effectLst/>
                          <a:uLnTx/>
                          <a:uFillTx/>
                          <a:latin typeface="Calibri"/>
                          <a:ea typeface="+mn-ea"/>
                          <a:cs typeface="+mn-cs"/>
                        </a:rPr>
                        <a:t>
 En el marco del “Aviation Day” organizado por IATA esta semana en Costa Rica, tuvimos el honor de recibir la visita del Sr. Gustavo Santos, Director para las Américas de la Organización Mundial del Turismo (OMT), la agencia de la ONU encargada de regular el turismo a nivel global.
Durante esta significativa ocasión, tuvimos el privilegio de reunirnos con el Sr. Presidente de la República, Rodrigo Chaves. En el encuentro, el Sr. Santos destacó el papel fundamental que Costa Rica desempeña en el continente americano en términos de sostenibilidad. Como resultado, fuimos uno de los dos países del continente seleccionados para formar parte de la Comisión de Sostenibilidad Turística, la comisión más destacada de la OMT en la actualidad.
Recientemente, una encuesta reveló que la mayoría de los países miembros de la OMT considera que la sostenibilidad y el cambio climático son sus principales preocupaciones. Es evidente que esta comisión desempeñará un papel central en la promoción de soluciones y políticas al respecto. Costa Rica, junto con otros ocho países de diferentes continentes, tiene el honor de integrar esta comisión.
Nos sentimos sumamente orgullosos del papel que Costa Rica está desempeñando a nivel global en la promoción de la sostenibilidad en el turismo. Este logro refleja nuestro compromiso con un futuro más sostenible para nuestro país y para el mundo entero. ¡Seguiremos trabajando incansablemente en esta importante misión!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17.142857142857 %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49775648"/>
                  </a:ext>
                </a:extLst>
              </a:tr>
            </a:tbl>
          </a:graphicData>
        </a:graphic>
      </p:graphicFrame>
      <p:sp>
        <p:nvSpPr>
          <p:cNvPr id="4" name="Text Placeholder 3">
            <a:extLst>
              <a:ext uri="{FF2B5EF4-FFF2-40B4-BE49-F238E27FC236}">
                <a16:creationId xmlns:a16="http://schemas.microsoft.com/office/drawing/2014/main" id="{32F0B950-C110-4906-9D68-86C08B32E47E}"/>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3675364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B1F3E-1BC5-435A-9745-1CF2305D9795}"/>
              </a:ext>
            </a:extLst>
          </p:cNvPr>
          <p:cNvSpPr>
            <a:spLocks noGrp="1"/>
          </p:cNvSpPr>
          <p:nvPr>
            <p:ph type="title"/>
          </p:nvPr>
        </p:nvSpPr>
        <p:spPr/>
        <p:txBody>
          <a:bodyPr/>
          <a:lstStyle/>
          <a:p>
            <a:r>
              <a:rPr lang="en-US"/>
              <a:t>LinkedIn Posts Table | William Rodríguez - Ministro de Turismo - 19 of 26</a:t>
            </a:r>
          </a:p>
        </p:txBody>
      </p:sp>
      <p:graphicFrame>
        <p:nvGraphicFramePr>
          <p:cNvPr id="5" name="Table Placeholder 4">
            <a:extLst>
              <a:ext uri="{FF2B5EF4-FFF2-40B4-BE49-F238E27FC236}">
                <a16:creationId xmlns:a16="http://schemas.microsoft.com/office/drawing/2014/main" id="{BD06B19D-E92F-4BA5-B601-AD79773F3022}"/>
              </a:ext>
            </a:extLst>
          </p:cNvPr>
          <p:cNvGraphicFramePr>
            <a:graphicFrameLocks noGrp="1"/>
          </p:cNvGraphicFramePr>
          <p:nvPr>
            <p:ph type="tbl" sz="quarter" idx="13"/>
            <p:extLst>
              <p:ext uri="{D42A27DB-BD31-4B8C-83A1-F6EECF244321}">
                <p14:modId xmlns:p14="http://schemas.microsoft.com/office/powerpoint/2010/main" val="1730302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55151578"/>
                    </a:ext>
                  </a:extLst>
                </a:gridCol>
                <a:gridCol w="1645920">
                  <a:extLst>
                    <a:ext uri="{9D8B030D-6E8A-4147-A177-3AD203B41FA5}">
                      <a16:colId xmlns:a16="http://schemas.microsoft.com/office/drawing/2014/main" val="446475055"/>
                    </a:ext>
                  </a:extLst>
                </a:gridCol>
                <a:gridCol w="576072">
                  <a:extLst>
                    <a:ext uri="{9D8B030D-6E8A-4147-A177-3AD203B41FA5}">
                      <a16:colId xmlns:a16="http://schemas.microsoft.com/office/drawing/2014/main" val="647599346"/>
                    </a:ext>
                  </a:extLst>
                </a:gridCol>
                <a:gridCol w="576072">
                  <a:extLst>
                    <a:ext uri="{9D8B030D-6E8A-4147-A177-3AD203B41FA5}">
                      <a16:colId xmlns:a16="http://schemas.microsoft.com/office/drawing/2014/main" val="3430568929"/>
                    </a:ext>
                  </a:extLst>
                </a:gridCol>
                <a:gridCol w="576072">
                  <a:extLst>
                    <a:ext uri="{9D8B030D-6E8A-4147-A177-3AD203B41FA5}">
                      <a16:colId xmlns:a16="http://schemas.microsoft.com/office/drawing/2014/main" val="1222188792"/>
                    </a:ext>
                  </a:extLst>
                </a:gridCol>
                <a:gridCol w="576072">
                  <a:extLst>
                    <a:ext uri="{9D8B030D-6E8A-4147-A177-3AD203B41FA5}">
                      <a16:colId xmlns:a16="http://schemas.microsoft.com/office/drawing/2014/main" val="2625924328"/>
                    </a:ext>
                  </a:extLst>
                </a:gridCol>
                <a:gridCol w="576072">
                  <a:extLst>
                    <a:ext uri="{9D8B030D-6E8A-4147-A177-3AD203B41FA5}">
                      <a16:colId xmlns:a16="http://schemas.microsoft.com/office/drawing/2014/main" val="2377736685"/>
                    </a:ext>
                  </a:extLst>
                </a:gridCol>
                <a:gridCol w="576072">
                  <a:extLst>
                    <a:ext uri="{9D8B030D-6E8A-4147-A177-3AD203B41FA5}">
                      <a16:colId xmlns:a16="http://schemas.microsoft.com/office/drawing/2014/main" val="2797174429"/>
                    </a:ext>
                  </a:extLst>
                </a:gridCol>
                <a:gridCol w="576072">
                  <a:extLst>
                    <a:ext uri="{9D8B030D-6E8A-4147-A177-3AD203B41FA5}">
                      <a16:colId xmlns:a16="http://schemas.microsoft.com/office/drawing/2014/main" val="1465370869"/>
                    </a:ext>
                  </a:extLst>
                </a:gridCol>
                <a:gridCol w="576072">
                  <a:extLst>
                    <a:ext uri="{9D8B030D-6E8A-4147-A177-3AD203B41FA5}">
                      <a16:colId xmlns:a16="http://schemas.microsoft.com/office/drawing/2014/main" val="956634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12028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- 2023-09-22 11:02:03</a:t>
                      </a:r>
                      <a:r>
                        <a:rPr kumimoji="0" lang="es-ES" sz="1000" b="0" i="0" u="none" strike="noStrike" kern="1200" cap="none" spc="0" normalizeH="0" baseline="0" noProof="0">
                          <a:ln>
                            <a:noFill/>
                          </a:ln>
                          <a:solidFill>
                            <a:prstClr val="black"/>
                          </a:solidFill>
                          <a:effectLst/>
                          <a:uLnTx/>
                          <a:uFillTx/>
                          <a:latin typeface="Calibri"/>
                          <a:ea typeface="+mn-ea"/>
                          <a:cs typeface="+mn-cs"/>
                        </a:rPr>
                        <a:t>
 En septiembre, el turismo de nuestro país ha sido tema de conversación en diversas revistas digitales de renombre internacional, giras internacionales, congresos y otras plataformas de visibilidad que han contribuido de manera significativa a la promoción de nuestro destino.
Comparto con ustedes algunos de estos destacados momentos a nivel mundial, que nos llenan de profundo orgullo y satisfacción.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9.6910112359551 %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extLst>
                  <a:ext uri="{0D108BD9-81ED-4DB2-BD59-A6C34878D82A}">
                    <a16:rowId xmlns:a16="http://schemas.microsoft.com/office/drawing/2014/main" val="1281950058"/>
                  </a:ext>
                </a:extLst>
              </a:tr>
            </a:tbl>
          </a:graphicData>
        </a:graphic>
      </p:graphicFrame>
      <p:sp>
        <p:nvSpPr>
          <p:cNvPr id="4" name="Text Placeholder 3">
            <a:extLst>
              <a:ext uri="{FF2B5EF4-FFF2-40B4-BE49-F238E27FC236}">
                <a16:creationId xmlns:a16="http://schemas.microsoft.com/office/drawing/2014/main" id="{957C452D-F827-4A7F-A15C-DBCC442CACF6}"/>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3914609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46168-1C50-4AC2-AC73-565E65DF52F2}"/>
              </a:ext>
            </a:extLst>
          </p:cNvPr>
          <p:cNvSpPr>
            <a:spLocks noGrp="1"/>
          </p:cNvSpPr>
          <p:nvPr>
            <p:ph type="title"/>
          </p:nvPr>
        </p:nvSpPr>
        <p:spPr/>
        <p:txBody>
          <a:bodyPr/>
          <a:lstStyle/>
          <a:p>
            <a:r>
              <a:rPr lang="en-US"/>
              <a:t>LinkedIn Posts Table | William Rodríguez - Ministro de Turismo - 20 of 26</a:t>
            </a:r>
          </a:p>
        </p:txBody>
      </p:sp>
      <p:graphicFrame>
        <p:nvGraphicFramePr>
          <p:cNvPr id="5" name="Table Placeholder 4">
            <a:extLst>
              <a:ext uri="{FF2B5EF4-FFF2-40B4-BE49-F238E27FC236}">
                <a16:creationId xmlns:a16="http://schemas.microsoft.com/office/drawing/2014/main" id="{6A9CA296-FD9D-496F-AB4E-84C77B572E52}"/>
              </a:ext>
            </a:extLst>
          </p:cNvPr>
          <p:cNvGraphicFramePr>
            <a:graphicFrameLocks noGrp="1"/>
          </p:cNvGraphicFramePr>
          <p:nvPr>
            <p:ph type="tbl" sz="quarter" idx="13"/>
            <p:extLst>
              <p:ext uri="{D42A27DB-BD31-4B8C-83A1-F6EECF244321}">
                <p14:modId xmlns:p14="http://schemas.microsoft.com/office/powerpoint/2010/main" val="2766958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64124431"/>
                    </a:ext>
                  </a:extLst>
                </a:gridCol>
                <a:gridCol w="1645920">
                  <a:extLst>
                    <a:ext uri="{9D8B030D-6E8A-4147-A177-3AD203B41FA5}">
                      <a16:colId xmlns:a16="http://schemas.microsoft.com/office/drawing/2014/main" val="3398596508"/>
                    </a:ext>
                  </a:extLst>
                </a:gridCol>
                <a:gridCol w="576072">
                  <a:extLst>
                    <a:ext uri="{9D8B030D-6E8A-4147-A177-3AD203B41FA5}">
                      <a16:colId xmlns:a16="http://schemas.microsoft.com/office/drawing/2014/main" val="3778118578"/>
                    </a:ext>
                  </a:extLst>
                </a:gridCol>
                <a:gridCol w="576072">
                  <a:extLst>
                    <a:ext uri="{9D8B030D-6E8A-4147-A177-3AD203B41FA5}">
                      <a16:colId xmlns:a16="http://schemas.microsoft.com/office/drawing/2014/main" val="3895203584"/>
                    </a:ext>
                  </a:extLst>
                </a:gridCol>
                <a:gridCol w="576072">
                  <a:extLst>
                    <a:ext uri="{9D8B030D-6E8A-4147-A177-3AD203B41FA5}">
                      <a16:colId xmlns:a16="http://schemas.microsoft.com/office/drawing/2014/main" val="934818361"/>
                    </a:ext>
                  </a:extLst>
                </a:gridCol>
                <a:gridCol w="576072">
                  <a:extLst>
                    <a:ext uri="{9D8B030D-6E8A-4147-A177-3AD203B41FA5}">
                      <a16:colId xmlns:a16="http://schemas.microsoft.com/office/drawing/2014/main" val="864503066"/>
                    </a:ext>
                  </a:extLst>
                </a:gridCol>
                <a:gridCol w="576072">
                  <a:extLst>
                    <a:ext uri="{9D8B030D-6E8A-4147-A177-3AD203B41FA5}">
                      <a16:colId xmlns:a16="http://schemas.microsoft.com/office/drawing/2014/main" val="2471833666"/>
                    </a:ext>
                  </a:extLst>
                </a:gridCol>
                <a:gridCol w="576072">
                  <a:extLst>
                    <a:ext uri="{9D8B030D-6E8A-4147-A177-3AD203B41FA5}">
                      <a16:colId xmlns:a16="http://schemas.microsoft.com/office/drawing/2014/main" val="2940796369"/>
                    </a:ext>
                  </a:extLst>
                </a:gridCol>
                <a:gridCol w="576072">
                  <a:extLst>
                    <a:ext uri="{9D8B030D-6E8A-4147-A177-3AD203B41FA5}">
                      <a16:colId xmlns:a16="http://schemas.microsoft.com/office/drawing/2014/main" val="3855524539"/>
                    </a:ext>
                  </a:extLst>
                </a:gridCol>
                <a:gridCol w="576072">
                  <a:extLst>
                    <a:ext uri="{9D8B030D-6E8A-4147-A177-3AD203B41FA5}">
                      <a16:colId xmlns:a16="http://schemas.microsoft.com/office/drawing/2014/main" val="4223728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93790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- 2023-09-21 13:50:20</a:t>
                      </a:r>
                      <a:r>
                        <a:rPr kumimoji="0" lang="es-ES" sz="1000" b="0" i="0" u="none" strike="noStrike" kern="1200" cap="none" spc="0" normalizeH="0" baseline="0" noProof="0">
                          <a:ln>
                            <a:noFill/>
                          </a:ln>
                          <a:solidFill>
                            <a:prstClr val="black"/>
                          </a:solidFill>
                          <a:effectLst/>
                          <a:uLnTx/>
                          <a:uFillTx/>
                          <a:latin typeface="Calibri"/>
                          <a:ea typeface="+mn-ea"/>
                          <a:cs typeface="+mn-cs"/>
                        </a:rPr>
                        <a:t>
 Doy la bienvenida a la temporada de cruceros 2023-2024, y a cada turista que tiene el placer de desembarcar en nuestra hermosa tierra. Para esta temporada, esperamos recibir 199 cruceros, el 75% de lujo y expedición.
Estos cruceros son más pequeños, menos contaminantes y pueden atracar en puertos como Caldera, Puntarenas y Limón, pero también en marinas como Golfito, Los Sueños y Quepos. Los cruceristas de expedición se quedan en el país alrededor de 7 días, atracando en distintos puntos a lo largo de la costa nacional. El gasto promedio de estos turistas es de 00 durante su estadía.
Es una grata noticia de impacto positivo en la economía, generando beneficios directos e indirectos para las zonas costeras del país.
¡Bienvenidos y pura vida!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15.046728971963 %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71381216"/>
                  </a:ext>
                </a:extLst>
              </a:tr>
            </a:tbl>
          </a:graphicData>
        </a:graphic>
      </p:graphicFrame>
      <p:sp>
        <p:nvSpPr>
          <p:cNvPr id="4" name="Text Placeholder 3">
            <a:extLst>
              <a:ext uri="{FF2B5EF4-FFF2-40B4-BE49-F238E27FC236}">
                <a16:creationId xmlns:a16="http://schemas.microsoft.com/office/drawing/2014/main" id="{C9B9F603-BA56-468C-B898-9B7D17494265}"/>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3735657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AB3C4-7CFC-4CAD-ABEB-291C442B4ED0}"/>
              </a:ext>
            </a:extLst>
          </p:cNvPr>
          <p:cNvSpPr>
            <a:spLocks noGrp="1"/>
          </p:cNvSpPr>
          <p:nvPr>
            <p:ph type="title"/>
          </p:nvPr>
        </p:nvSpPr>
        <p:spPr/>
        <p:txBody>
          <a:bodyPr/>
          <a:lstStyle/>
          <a:p>
            <a:r>
              <a:rPr lang="en-US"/>
              <a:t>LinkedIn Posts Table | William Rodríguez - Ministro de Turismo - 21 of 26</a:t>
            </a:r>
          </a:p>
        </p:txBody>
      </p:sp>
      <p:graphicFrame>
        <p:nvGraphicFramePr>
          <p:cNvPr id="5" name="Table Placeholder 4">
            <a:extLst>
              <a:ext uri="{FF2B5EF4-FFF2-40B4-BE49-F238E27FC236}">
                <a16:creationId xmlns:a16="http://schemas.microsoft.com/office/drawing/2014/main" id="{223612E6-C8D2-498C-8B43-460CE33CB563}"/>
              </a:ext>
            </a:extLst>
          </p:cNvPr>
          <p:cNvGraphicFramePr>
            <a:graphicFrameLocks noGrp="1"/>
          </p:cNvGraphicFramePr>
          <p:nvPr>
            <p:ph type="tbl" sz="quarter" idx="13"/>
            <p:extLst>
              <p:ext uri="{D42A27DB-BD31-4B8C-83A1-F6EECF244321}">
                <p14:modId xmlns:p14="http://schemas.microsoft.com/office/powerpoint/2010/main" val="780947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45755269"/>
                    </a:ext>
                  </a:extLst>
                </a:gridCol>
                <a:gridCol w="1645920">
                  <a:extLst>
                    <a:ext uri="{9D8B030D-6E8A-4147-A177-3AD203B41FA5}">
                      <a16:colId xmlns:a16="http://schemas.microsoft.com/office/drawing/2014/main" val="2479761418"/>
                    </a:ext>
                  </a:extLst>
                </a:gridCol>
                <a:gridCol w="576072">
                  <a:extLst>
                    <a:ext uri="{9D8B030D-6E8A-4147-A177-3AD203B41FA5}">
                      <a16:colId xmlns:a16="http://schemas.microsoft.com/office/drawing/2014/main" val="1501339598"/>
                    </a:ext>
                  </a:extLst>
                </a:gridCol>
                <a:gridCol w="576072">
                  <a:extLst>
                    <a:ext uri="{9D8B030D-6E8A-4147-A177-3AD203B41FA5}">
                      <a16:colId xmlns:a16="http://schemas.microsoft.com/office/drawing/2014/main" val="2991026326"/>
                    </a:ext>
                  </a:extLst>
                </a:gridCol>
                <a:gridCol w="576072">
                  <a:extLst>
                    <a:ext uri="{9D8B030D-6E8A-4147-A177-3AD203B41FA5}">
                      <a16:colId xmlns:a16="http://schemas.microsoft.com/office/drawing/2014/main" val="3035858859"/>
                    </a:ext>
                  </a:extLst>
                </a:gridCol>
                <a:gridCol w="576072">
                  <a:extLst>
                    <a:ext uri="{9D8B030D-6E8A-4147-A177-3AD203B41FA5}">
                      <a16:colId xmlns:a16="http://schemas.microsoft.com/office/drawing/2014/main" val="1307897705"/>
                    </a:ext>
                  </a:extLst>
                </a:gridCol>
                <a:gridCol w="576072">
                  <a:extLst>
                    <a:ext uri="{9D8B030D-6E8A-4147-A177-3AD203B41FA5}">
                      <a16:colId xmlns:a16="http://schemas.microsoft.com/office/drawing/2014/main" val="1443326171"/>
                    </a:ext>
                  </a:extLst>
                </a:gridCol>
                <a:gridCol w="576072">
                  <a:extLst>
                    <a:ext uri="{9D8B030D-6E8A-4147-A177-3AD203B41FA5}">
                      <a16:colId xmlns:a16="http://schemas.microsoft.com/office/drawing/2014/main" val="657709575"/>
                    </a:ext>
                  </a:extLst>
                </a:gridCol>
                <a:gridCol w="576072">
                  <a:extLst>
                    <a:ext uri="{9D8B030D-6E8A-4147-A177-3AD203B41FA5}">
                      <a16:colId xmlns:a16="http://schemas.microsoft.com/office/drawing/2014/main" val="3819919985"/>
                    </a:ext>
                  </a:extLst>
                </a:gridCol>
                <a:gridCol w="576072">
                  <a:extLst>
                    <a:ext uri="{9D8B030D-6E8A-4147-A177-3AD203B41FA5}">
                      <a16:colId xmlns:a16="http://schemas.microsoft.com/office/drawing/2014/main" val="1327163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52670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- 2023-09-21 10:14:16</a:t>
                      </a:r>
                      <a:r>
                        <a:rPr kumimoji="0" lang="es-ES" sz="1000" b="0" i="0" u="none" strike="noStrike" kern="1200" cap="none" spc="0" normalizeH="0" baseline="0" noProof="0">
                          <a:ln>
                            <a:noFill/>
                          </a:ln>
                          <a:solidFill>
                            <a:prstClr val="black"/>
                          </a:solidFill>
                          <a:effectLst/>
                          <a:uLnTx/>
                          <a:uFillTx/>
                          <a:latin typeface="Calibri"/>
                          <a:ea typeface="+mn-ea"/>
                          <a:cs typeface="+mn-cs"/>
                        </a:rPr>
                        <a:t>
 Pese a que las Américas aún se encuentran 13% por debajo de los niveles previos a la pandemia, Costa Rica ya ha superado los números del 2019 en cuanto a llegadas internacionales por la vía aérea. Si continuamos a este ritmo, el año 2023 podría convertirse en el mejor año registrado para el turismo costarricense por la vía aérea.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8.0310880829016 %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5586424"/>
                  </a:ext>
                </a:extLst>
              </a:tr>
            </a:tbl>
          </a:graphicData>
        </a:graphic>
      </p:graphicFrame>
      <p:sp>
        <p:nvSpPr>
          <p:cNvPr id="4" name="Text Placeholder 3">
            <a:extLst>
              <a:ext uri="{FF2B5EF4-FFF2-40B4-BE49-F238E27FC236}">
                <a16:creationId xmlns:a16="http://schemas.microsoft.com/office/drawing/2014/main" id="{AE05D2C4-DA91-4660-A66D-22C7A5326F2E}"/>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2018519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48C90-CB47-4E79-8163-109BD952BC29}"/>
              </a:ext>
            </a:extLst>
          </p:cNvPr>
          <p:cNvSpPr>
            <a:spLocks noGrp="1"/>
          </p:cNvSpPr>
          <p:nvPr>
            <p:ph type="title"/>
          </p:nvPr>
        </p:nvSpPr>
        <p:spPr/>
        <p:txBody>
          <a:bodyPr/>
          <a:lstStyle/>
          <a:p>
            <a:r>
              <a:rPr lang="en-US"/>
              <a:t>LinkedIn Posts Table | William Rodríguez - Ministro de Turismo - 22 of 26</a:t>
            </a:r>
          </a:p>
        </p:txBody>
      </p:sp>
      <p:graphicFrame>
        <p:nvGraphicFramePr>
          <p:cNvPr id="5" name="Table Placeholder 4">
            <a:extLst>
              <a:ext uri="{FF2B5EF4-FFF2-40B4-BE49-F238E27FC236}">
                <a16:creationId xmlns:a16="http://schemas.microsoft.com/office/drawing/2014/main" id="{FDC8AD94-94E7-4F04-99CA-C9F2E23A36E5}"/>
              </a:ext>
            </a:extLst>
          </p:cNvPr>
          <p:cNvGraphicFramePr>
            <a:graphicFrameLocks noGrp="1"/>
          </p:cNvGraphicFramePr>
          <p:nvPr>
            <p:ph type="tbl" sz="quarter" idx="13"/>
            <p:extLst>
              <p:ext uri="{D42A27DB-BD31-4B8C-83A1-F6EECF244321}">
                <p14:modId xmlns:p14="http://schemas.microsoft.com/office/powerpoint/2010/main" val="2983700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45141449"/>
                    </a:ext>
                  </a:extLst>
                </a:gridCol>
                <a:gridCol w="1645920">
                  <a:extLst>
                    <a:ext uri="{9D8B030D-6E8A-4147-A177-3AD203B41FA5}">
                      <a16:colId xmlns:a16="http://schemas.microsoft.com/office/drawing/2014/main" val="2631564786"/>
                    </a:ext>
                  </a:extLst>
                </a:gridCol>
                <a:gridCol w="576072">
                  <a:extLst>
                    <a:ext uri="{9D8B030D-6E8A-4147-A177-3AD203B41FA5}">
                      <a16:colId xmlns:a16="http://schemas.microsoft.com/office/drawing/2014/main" val="1093704784"/>
                    </a:ext>
                  </a:extLst>
                </a:gridCol>
                <a:gridCol w="576072">
                  <a:extLst>
                    <a:ext uri="{9D8B030D-6E8A-4147-A177-3AD203B41FA5}">
                      <a16:colId xmlns:a16="http://schemas.microsoft.com/office/drawing/2014/main" val="1239686569"/>
                    </a:ext>
                  </a:extLst>
                </a:gridCol>
                <a:gridCol w="576072">
                  <a:extLst>
                    <a:ext uri="{9D8B030D-6E8A-4147-A177-3AD203B41FA5}">
                      <a16:colId xmlns:a16="http://schemas.microsoft.com/office/drawing/2014/main" val="648621873"/>
                    </a:ext>
                  </a:extLst>
                </a:gridCol>
                <a:gridCol w="576072">
                  <a:extLst>
                    <a:ext uri="{9D8B030D-6E8A-4147-A177-3AD203B41FA5}">
                      <a16:colId xmlns:a16="http://schemas.microsoft.com/office/drawing/2014/main" val="1576647443"/>
                    </a:ext>
                  </a:extLst>
                </a:gridCol>
                <a:gridCol w="576072">
                  <a:extLst>
                    <a:ext uri="{9D8B030D-6E8A-4147-A177-3AD203B41FA5}">
                      <a16:colId xmlns:a16="http://schemas.microsoft.com/office/drawing/2014/main" val="2644887730"/>
                    </a:ext>
                  </a:extLst>
                </a:gridCol>
                <a:gridCol w="576072">
                  <a:extLst>
                    <a:ext uri="{9D8B030D-6E8A-4147-A177-3AD203B41FA5}">
                      <a16:colId xmlns:a16="http://schemas.microsoft.com/office/drawing/2014/main" val="4254174259"/>
                    </a:ext>
                  </a:extLst>
                </a:gridCol>
                <a:gridCol w="576072">
                  <a:extLst>
                    <a:ext uri="{9D8B030D-6E8A-4147-A177-3AD203B41FA5}">
                      <a16:colId xmlns:a16="http://schemas.microsoft.com/office/drawing/2014/main" val="2867374309"/>
                    </a:ext>
                  </a:extLst>
                </a:gridCol>
                <a:gridCol w="576072">
                  <a:extLst>
                    <a:ext uri="{9D8B030D-6E8A-4147-A177-3AD203B41FA5}">
                      <a16:colId xmlns:a16="http://schemas.microsoft.com/office/drawing/2014/main" val="955044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53763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- 2023-09-20 14:00:28</a:t>
                      </a:r>
                      <a:r>
                        <a:rPr kumimoji="0" lang="es-ES" sz="1000" b="0" i="0" u="none" strike="noStrike" kern="1200" cap="none" spc="0" normalizeH="0" baseline="0" noProof="0">
                          <a:ln>
                            <a:noFill/>
                          </a:ln>
                          <a:solidFill>
                            <a:prstClr val="black"/>
                          </a:solidFill>
                          <a:effectLst/>
                          <a:uLnTx/>
                          <a:uFillTx/>
                          <a:latin typeface="Calibri"/>
                          <a:ea typeface="+mn-ea"/>
                          <a:cs typeface="+mn-cs"/>
                        </a:rPr>
                        <a:t>
 El Día de la Aviación 2023 nos reunió este martes con alrededor de 300 profesionales de la aviación y el turismo, tanto de Costa Rica como de la región. Fue un evento de primer nivel en el que cuál participé en representación del Gobierno y del ICT. 
En el panel “Retos y prioridades para el transporte aéreo”, intervine con altos ejecutivos del sector aéreo y con el Ministro de Obras Públicas y Transportes de nuestro país, Luis Amador, en torno a los desafíos de la aviación en Costa Rica en el corto, mediano y largo plazo: competitividad; valor de la industria en la economía costarricense; cargas impositivas; costos y capacidades de los aeropuertos y sostenibilidad futura de la aviación.
Hay que recordar que el desarrollo del turismo está estrechamente vinculado con la aviación comercial. En Costa Rica, el turismo comenzó a florecer hace aproximadamente medio siglo, coincidiendo con la promulgación de la Ley General de Aviación Civil. El 90% de nuestros visitantes llegan por la vía aérea, lo que subraya la importancia de la aviación en nuestra industria turística.
Quiero felicitar a Peter Cerdá y a David Hernández, responsables en IATA de este evento, por su destacada labor. El evento ha concluido, pero seguimos trabajando juntos para impulsar el crecimiento sostenible de la aviación y el turismo.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7.4475777295734 %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27457932"/>
                  </a:ext>
                </a:extLst>
              </a:tr>
            </a:tbl>
          </a:graphicData>
        </a:graphic>
      </p:graphicFrame>
      <p:sp>
        <p:nvSpPr>
          <p:cNvPr id="4" name="Text Placeholder 3">
            <a:extLst>
              <a:ext uri="{FF2B5EF4-FFF2-40B4-BE49-F238E27FC236}">
                <a16:creationId xmlns:a16="http://schemas.microsoft.com/office/drawing/2014/main" id="{5CC77EA3-8B44-4C05-A309-C8C034C75BFF}"/>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2909806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F673B-A9F6-46B2-ADDB-26AB1222BB7C}"/>
              </a:ext>
            </a:extLst>
          </p:cNvPr>
          <p:cNvSpPr>
            <a:spLocks noGrp="1"/>
          </p:cNvSpPr>
          <p:nvPr>
            <p:ph type="title"/>
          </p:nvPr>
        </p:nvSpPr>
        <p:spPr/>
        <p:txBody>
          <a:bodyPr/>
          <a:lstStyle/>
          <a:p>
            <a:r>
              <a:rPr lang="en-US"/>
              <a:t>LinkedIn Posts Table | William Rodríguez - Ministro de Turismo - 23 of 26</a:t>
            </a:r>
          </a:p>
        </p:txBody>
      </p:sp>
      <p:graphicFrame>
        <p:nvGraphicFramePr>
          <p:cNvPr id="5" name="Table Placeholder 4">
            <a:extLst>
              <a:ext uri="{FF2B5EF4-FFF2-40B4-BE49-F238E27FC236}">
                <a16:creationId xmlns:a16="http://schemas.microsoft.com/office/drawing/2014/main" id="{E5FCC9D0-273B-4C77-81B1-E6B053461CF8}"/>
              </a:ext>
            </a:extLst>
          </p:cNvPr>
          <p:cNvGraphicFramePr>
            <a:graphicFrameLocks noGrp="1"/>
          </p:cNvGraphicFramePr>
          <p:nvPr>
            <p:ph type="tbl" sz="quarter" idx="13"/>
            <p:extLst>
              <p:ext uri="{D42A27DB-BD31-4B8C-83A1-F6EECF244321}">
                <p14:modId xmlns:p14="http://schemas.microsoft.com/office/powerpoint/2010/main" val="2839168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85155981"/>
                    </a:ext>
                  </a:extLst>
                </a:gridCol>
                <a:gridCol w="1645920">
                  <a:extLst>
                    <a:ext uri="{9D8B030D-6E8A-4147-A177-3AD203B41FA5}">
                      <a16:colId xmlns:a16="http://schemas.microsoft.com/office/drawing/2014/main" val="3757357052"/>
                    </a:ext>
                  </a:extLst>
                </a:gridCol>
                <a:gridCol w="576072">
                  <a:extLst>
                    <a:ext uri="{9D8B030D-6E8A-4147-A177-3AD203B41FA5}">
                      <a16:colId xmlns:a16="http://schemas.microsoft.com/office/drawing/2014/main" val="1403622480"/>
                    </a:ext>
                  </a:extLst>
                </a:gridCol>
                <a:gridCol w="576072">
                  <a:extLst>
                    <a:ext uri="{9D8B030D-6E8A-4147-A177-3AD203B41FA5}">
                      <a16:colId xmlns:a16="http://schemas.microsoft.com/office/drawing/2014/main" val="2194370872"/>
                    </a:ext>
                  </a:extLst>
                </a:gridCol>
                <a:gridCol w="576072">
                  <a:extLst>
                    <a:ext uri="{9D8B030D-6E8A-4147-A177-3AD203B41FA5}">
                      <a16:colId xmlns:a16="http://schemas.microsoft.com/office/drawing/2014/main" val="3777091056"/>
                    </a:ext>
                  </a:extLst>
                </a:gridCol>
                <a:gridCol w="576072">
                  <a:extLst>
                    <a:ext uri="{9D8B030D-6E8A-4147-A177-3AD203B41FA5}">
                      <a16:colId xmlns:a16="http://schemas.microsoft.com/office/drawing/2014/main" val="2069363998"/>
                    </a:ext>
                  </a:extLst>
                </a:gridCol>
                <a:gridCol w="576072">
                  <a:extLst>
                    <a:ext uri="{9D8B030D-6E8A-4147-A177-3AD203B41FA5}">
                      <a16:colId xmlns:a16="http://schemas.microsoft.com/office/drawing/2014/main" val="3906258186"/>
                    </a:ext>
                  </a:extLst>
                </a:gridCol>
                <a:gridCol w="576072">
                  <a:extLst>
                    <a:ext uri="{9D8B030D-6E8A-4147-A177-3AD203B41FA5}">
                      <a16:colId xmlns:a16="http://schemas.microsoft.com/office/drawing/2014/main" val="2280036641"/>
                    </a:ext>
                  </a:extLst>
                </a:gridCol>
                <a:gridCol w="576072">
                  <a:extLst>
                    <a:ext uri="{9D8B030D-6E8A-4147-A177-3AD203B41FA5}">
                      <a16:colId xmlns:a16="http://schemas.microsoft.com/office/drawing/2014/main" val="4220243464"/>
                    </a:ext>
                  </a:extLst>
                </a:gridCol>
                <a:gridCol w="576072">
                  <a:extLst>
                    <a:ext uri="{9D8B030D-6E8A-4147-A177-3AD203B41FA5}">
                      <a16:colId xmlns:a16="http://schemas.microsoft.com/office/drawing/2014/main" val="3519397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1681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- 2023-09-20 11:00:32</a:t>
                      </a:r>
                      <a:r>
                        <a:rPr kumimoji="0" lang="es-ES" sz="1000" b="0" i="0" u="none" strike="noStrike" kern="1200" cap="none" spc="0" normalizeH="0" baseline="0" noProof="0">
                          <a:ln>
                            <a:noFill/>
                          </a:ln>
                          <a:solidFill>
                            <a:prstClr val="black"/>
                          </a:solidFill>
                          <a:effectLst/>
                          <a:uLnTx/>
                          <a:uFillTx/>
                          <a:latin typeface="Calibri"/>
                          <a:ea typeface="+mn-ea"/>
                          <a:cs typeface="+mn-cs"/>
                        </a:rPr>
                        <a:t>
 La Certificación de Sostenibilidad Turística (CST) es una distinción otorgada a empresas comprometidas con aportar de manera positiva a cada destino y gestionar la sostenibilidad empresarial de manera responsable, a nivel ambiental, cultural y socioeconómico.
Doy la bienvenida a las nuevas empresas que obtuvieron este sello de excelencia.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6.7137809187279 %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extLst>
                  <a:ext uri="{0D108BD9-81ED-4DB2-BD59-A6C34878D82A}">
                    <a16:rowId xmlns:a16="http://schemas.microsoft.com/office/drawing/2014/main" val="4165116917"/>
                  </a:ext>
                </a:extLst>
              </a:tr>
            </a:tbl>
          </a:graphicData>
        </a:graphic>
      </p:graphicFrame>
      <p:sp>
        <p:nvSpPr>
          <p:cNvPr id="4" name="Text Placeholder 3">
            <a:extLst>
              <a:ext uri="{FF2B5EF4-FFF2-40B4-BE49-F238E27FC236}">
                <a16:creationId xmlns:a16="http://schemas.microsoft.com/office/drawing/2014/main" id="{EC067589-2122-45E0-8A23-92198DB6F35B}"/>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14627818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2E4C9-47C8-4560-A5B9-946AB197A6D7}"/>
              </a:ext>
            </a:extLst>
          </p:cNvPr>
          <p:cNvSpPr>
            <a:spLocks noGrp="1"/>
          </p:cNvSpPr>
          <p:nvPr>
            <p:ph type="title"/>
          </p:nvPr>
        </p:nvSpPr>
        <p:spPr/>
        <p:txBody>
          <a:bodyPr/>
          <a:lstStyle/>
          <a:p>
            <a:r>
              <a:rPr lang="en-US"/>
              <a:t>LinkedIn Posts Table | William Rodríguez - Ministro de Turismo - 24 of 26</a:t>
            </a:r>
          </a:p>
        </p:txBody>
      </p:sp>
      <p:graphicFrame>
        <p:nvGraphicFramePr>
          <p:cNvPr id="5" name="Table Placeholder 4">
            <a:extLst>
              <a:ext uri="{FF2B5EF4-FFF2-40B4-BE49-F238E27FC236}">
                <a16:creationId xmlns:a16="http://schemas.microsoft.com/office/drawing/2014/main" id="{8315CDEA-64ED-472E-9A10-5129E5AF6D60}"/>
              </a:ext>
            </a:extLst>
          </p:cNvPr>
          <p:cNvGraphicFramePr>
            <a:graphicFrameLocks noGrp="1"/>
          </p:cNvGraphicFramePr>
          <p:nvPr>
            <p:ph type="tbl" sz="quarter" idx="13"/>
            <p:extLst>
              <p:ext uri="{D42A27DB-BD31-4B8C-83A1-F6EECF244321}">
                <p14:modId xmlns:p14="http://schemas.microsoft.com/office/powerpoint/2010/main" val="1120412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63949512"/>
                    </a:ext>
                  </a:extLst>
                </a:gridCol>
                <a:gridCol w="1645920">
                  <a:extLst>
                    <a:ext uri="{9D8B030D-6E8A-4147-A177-3AD203B41FA5}">
                      <a16:colId xmlns:a16="http://schemas.microsoft.com/office/drawing/2014/main" val="2776272968"/>
                    </a:ext>
                  </a:extLst>
                </a:gridCol>
                <a:gridCol w="576072">
                  <a:extLst>
                    <a:ext uri="{9D8B030D-6E8A-4147-A177-3AD203B41FA5}">
                      <a16:colId xmlns:a16="http://schemas.microsoft.com/office/drawing/2014/main" val="1099648320"/>
                    </a:ext>
                  </a:extLst>
                </a:gridCol>
                <a:gridCol w="576072">
                  <a:extLst>
                    <a:ext uri="{9D8B030D-6E8A-4147-A177-3AD203B41FA5}">
                      <a16:colId xmlns:a16="http://schemas.microsoft.com/office/drawing/2014/main" val="1484397154"/>
                    </a:ext>
                  </a:extLst>
                </a:gridCol>
                <a:gridCol w="576072">
                  <a:extLst>
                    <a:ext uri="{9D8B030D-6E8A-4147-A177-3AD203B41FA5}">
                      <a16:colId xmlns:a16="http://schemas.microsoft.com/office/drawing/2014/main" val="361017814"/>
                    </a:ext>
                  </a:extLst>
                </a:gridCol>
                <a:gridCol w="576072">
                  <a:extLst>
                    <a:ext uri="{9D8B030D-6E8A-4147-A177-3AD203B41FA5}">
                      <a16:colId xmlns:a16="http://schemas.microsoft.com/office/drawing/2014/main" val="1004025341"/>
                    </a:ext>
                  </a:extLst>
                </a:gridCol>
                <a:gridCol w="576072">
                  <a:extLst>
                    <a:ext uri="{9D8B030D-6E8A-4147-A177-3AD203B41FA5}">
                      <a16:colId xmlns:a16="http://schemas.microsoft.com/office/drawing/2014/main" val="170999476"/>
                    </a:ext>
                  </a:extLst>
                </a:gridCol>
                <a:gridCol w="576072">
                  <a:extLst>
                    <a:ext uri="{9D8B030D-6E8A-4147-A177-3AD203B41FA5}">
                      <a16:colId xmlns:a16="http://schemas.microsoft.com/office/drawing/2014/main" val="1024721928"/>
                    </a:ext>
                  </a:extLst>
                </a:gridCol>
                <a:gridCol w="576072">
                  <a:extLst>
                    <a:ext uri="{9D8B030D-6E8A-4147-A177-3AD203B41FA5}">
                      <a16:colId xmlns:a16="http://schemas.microsoft.com/office/drawing/2014/main" val="3210222592"/>
                    </a:ext>
                  </a:extLst>
                </a:gridCol>
                <a:gridCol w="576072">
                  <a:extLst>
                    <a:ext uri="{9D8B030D-6E8A-4147-A177-3AD203B41FA5}">
                      <a16:colId xmlns:a16="http://schemas.microsoft.com/office/drawing/2014/main" val="173311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1784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- 2023-09-19 16:15:05</a:t>
                      </a:r>
                      <a:r>
                        <a:rPr kumimoji="0" lang="es-ES" sz="1000" b="0" i="0" u="none" strike="noStrike" kern="1200" cap="none" spc="0" normalizeH="0" baseline="0" noProof="0">
                          <a:ln>
                            <a:noFill/>
                          </a:ln>
                          <a:solidFill>
                            <a:prstClr val="black"/>
                          </a:solidFill>
                          <a:effectLst/>
                          <a:uLnTx/>
                          <a:uFillTx/>
                          <a:latin typeface="Calibri"/>
                          <a:ea typeface="+mn-ea"/>
                          <a:cs typeface="+mn-cs"/>
                        </a:rPr>
                        <a:t>
 Recientemente tuve la oportunidad de visitar la fascinante exhibición sobre la historia de la aviación costarricense en el Instituto de Formación Aeronaútica (IFA), ubicado en Lagunilla de Heredia. Les aseguro que esta experiencia es realmente enriquecedora y quiero extenderles una cordial invitación para que conozcan de cerca el apasionante desarrollo de la aviación en nuestro país.
La aviación, a lo largo de la historia, ha desempeñado un papel trascendental en el desarrollo del turismo a nivel mundial, y por supuesto en Costa Rica. Al explorar esta exhibición, podrán comprender cómo la aviación ha sido un factor clave para acercar a personas de diferentes rincones del planeta a nuestros hermosos destinos turísticos. Además, podrán apreciar cómo ha contribuido a abrir puertas a nuevas oportunidades económicas y culturales para nuestra nación.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25.047080979284 %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4955956"/>
                  </a:ext>
                </a:extLst>
              </a:tr>
            </a:tbl>
          </a:graphicData>
        </a:graphic>
      </p:graphicFrame>
      <p:sp>
        <p:nvSpPr>
          <p:cNvPr id="4" name="Text Placeholder 3">
            <a:extLst>
              <a:ext uri="{FF2B5EF4-FFF2-40B4-BE49-F238E27FC236}">
                <a16:creationId xmlns:a16="http://schemas.microsoft.com/office/drawing/2014/main" id="{3850C47E-0C63-4B35-AD84-CB7D912F9086}"/>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24543920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AD03C-A7C5-462A-9384-8259DDB7BCDF}"/>
              </a:ext>
            </a:extLst>
          </p:cNvPr>
          <p:cNvSpPr>
            <a:spLocks noGrp="1"/>
          </p:cNvSpPr>
          <p:nvPr>
            <p:ph type="title"/>
          </p:nvPr>
        </p:nvSpPr>
        <p:spPr/>
        <p:txBody>
          <a:bodyPr/>
          <a:lstStyle/>
          <a:p>
            <a:r>
              <a:rPr lang="en-US"/>
              <a:t>LinkedIn Posts Table | William Rodríguez - Ministro de Turismo - 25 of 26</a:t>
            </a:r>
          </a:p>
        </p:txBody>
      </p:sp>
      <p:graphicFrame>
        <p:nvGraphicFramePr>
          <p:cNvPr id="5" name="Table Placeholder 4">
            <a:extLst>
              <a:ext uri="{FF2B5EF4-FFF2-40B4-BE49-F238E27FC236}">
                <a16:creationId xmlns:a16="http://schemas.microsoft.com/office/drawing/2014/main" id="{7125AD06-5626-470B-AD8A-514EAB92B341}"/>
              </a:ext>
            </a:extLst>
          </p:cNvPr>
          <p:cNvGraphicFramePr>
            <a:graphicFrameLocks noGrp="1"/>
          </p:cNvGraphicFramePr>
          <p:nvPr>
            <p:ph type="tbl" sz="quarter" idx="13"/>
            <p:extLst>
              <p:ext uri="{D42A27DB-BD31-4B8C-83A1-F6EECF244321}">
                <p14:modId xmlns:p14="http://schemas.microsoft.com/office/powerpoint/2010/main" val="2049249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92835437"/>
                    </a:ext>
                  </a:extLst>
                </a:gridCol>
                <a:gridCol w="1645920">
                  <a:extLst>
                    <a:ext uri="{9D8B030D-6E8A-4147-A177-3AD203B41FA5}">
                      <a16:colId xmlns:a16="http://schemas.microsoft.com/office/drawing/2014/main" val="3895294435"/>
                    </a:ext>
                  </a:extLst>
                </a:gridCol>
                <a:gridCol w="576072">
                  <a:extLst>
                    <a:ext uri="{9D8B030D-6E8A-4147-A177-3AD203B41FA5}">
                      <a16:colId xmlns:a16="http://schemas.microsoft.com/office/drawing/2014/main" val="2138443968"/>
                    </a:ext>
                  </a:extLst>
                </a:gridCol>
                <a:gridCol w="576072">
                  <a:extLst>
                    <a:ext uri="{9D8B030D-6E8A-4147-A177-3AD203B41FA5}">
                      <a16:colId xmlns:a16="http://schemas.microsoft.com/office/drawing/2014/main" val="3060895111"/>
                    </a:ext>
                  </a:extLst>
                </a:gridCol>
                <a:gridCol w="576072">
                  <a:extLst>
                    <a:ext uri="{9D8B030D-6E8A-4147-A177-3AD203B41FA5}">
                      <a16:colId xmlns:a16="http://schemas.microsoft.com/office/drawing/2014/main" val="1060264506"/>
                    </a:ext>
                  </a:extLst>
                </a:gridCol>
                <a:gridCol w="576072">
                  <a:extLst>
                    <a:ext uri="{9D8B030D-6E8A-4147-A177-3AD203B41FA5}">
                      <a16:colId xmlns:a16="http://schemas.microsoft.com/office/drawing/2014/main" val="1233499063"/>
                    </a:ext>
                  </a:extLst>
                </a:gridCol>
                <a:gridCol w="576072">
                  <a:extLst>
                    <a:ext uri="{9D8B030D-6E8A-4147-A177-3AD203B41FA5}">
                      <a16:colId xmlns:a16="http://schemas.microsoft.com/office/drawing/2014/main" val="2798915836"/>
                    </a:ext>
                  </a:extLst>
                </a:gridCol>
                <a:gridCol w="576072">
                  <a:extLst>
                    <a:ext uri="{9D8B030D-6E8A-4147-A177-3AD203B41FA5}">
                      <a16:colId xmlns:a16="http://schemas.microsoft.com/office/drawing/2014/main" val="2048280261"/>
                    </a:ext>
                  </a:extLst>
                </a:gridCol>
                <a:gridCol w="576072">
                  <a:extLst>
                    <a:ext uri="{9D8B030D-6E8A-4147-A177-3AD203B41FA5}">
                      <a16:colId xmlns:a16="http://schemas.microsoft.com/office/drawing/2014/main" val="4280233039"/>
                    </a:ext>
                  </a:extLst>
                </a:gridCol>
                <a:gridCol w="576072">
                  <a:extLst>
                    <a:ext uri="{9D8B030D-6E8A-4147-A177-3AD203B41FA5}">
                      <a16:colId xmlns:a16="http://schemas.microsoft.com/office/drawing/2014/main" val="3491185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47027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- 2023-09-18 12:27:57</a:t>
                      </a:r>
                      <a:r>
                        <a:rPr kumimoji="0" lang="es-ES" sz="1000" b="0" i="0" u="none" strike="noStrike" kern="1200" cap="none" spc="0" normalizeH="0" baseline="0" noProof="0">
                          <a:ln>
                            <a:noFill/>
                          </a:ln>
                          <a:solidFill>
                            <a:prstClr val="black"/>
                          </a:solidFill>
                          <a:effectLst/>
                          <a:uLnTx/>
                          <a:uFillTx/>
                          <a:latin typeface="Calibri"/>
                          <a:ea typeface="+mn-ea"/>
                          <a:cs typeface="+mn-cs"/>
                        </a:rPr>
                        <a:t>
 El turismo y la aviación se desarrollan en senderos paralelos. 
Este martes 19 de septiembre participaré en el Aviation Day organizado por IATA. 
El evento reunirá en Costa Rica a la alta dirección de la industria aérea y del turismo, a ministros de Estado y a autoridades de la aeronáutica, entre otros. 
Más información en el siguiente enlace: https://lnkd.in/eYipA_XR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8.6375779162956 %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58877964"/>
                  </a:ext>
                </a:extLst>
              </a:tr>
            </a:tbl>
          </a:graphicData>
        </a:graphic>
      </p:graphicFrame>
      <p:sp>
        <p:nvSpPr>
          <p:cNvPr id="4" name="Text Placeholder 3">
            <a:extLst>
              <a:ext uri="{FF2B5EF4-FFF2-40B4-BE49-F238E27FC236}">
                <a16:creationId xmlns:a16="http://schemas.microsoft.com/office/drawing/2014/main" id="{460B87AE-F729-4AE2-B34B-AEB9736E898B}"/>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21831850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64981-D0B7-4C32-BA49-29EF6483A44C}"/>
              </a:ext>
            </a:extLst>
          </p:cNvPr>
          <p:cNvSpPr>
            <a:spLocks noGrp="1"/>
          </p:cNvSpPr>
          <p:nvPr>
            <p:ph type="title"/>
          </p:nvPr>
        </p:nvSpPr>
        <p:spPr/>
        <p:txBody>
          <a:bodyPr/>
          <a:lstStyle/>
          <a:p>
            <a:r>
              <a:rPr lang="en-US"/>
              <a:t>LinkedIn Posts Table | William Rodríguez - Ministro de Turismo - 26 of 26</a:t>
            </a:r>
          </a:p>
        </p:txBody>
      </p:sp>
      <p:graphicFrame>
        <p:nvGraphicFramePr>
          <p:cNvPr id="5" name="Table Placeholder 4">
            <a:extLst>
              <a:ext uri="{FF2B5EF4-FFF2-40B4-BE49-F238E27FC236}">
                <a16:creationId xmlns:a16="http://schemas.microsoft.com/office/drawing/2014/main" id="{1A88D64D-8478-48AE-A62A-C50C4E9AF271}"/>
              </a:ext>
            </a:extLst>
          </p:cNvPr>
          <p:cNvGraphicFramePr>
            <a:graphicFrameLocks noGrp="1"/>
          </p:cNvGraphicFramePr>
          <p:nvPr>
            <p:ph type="tbl" sz="quarter" idx="13"/>
            <p:extLst>
              <p:ext uri="{D42A27DB-BD31-4B8C-83A1-F6EECF244321}">
                <p14:modId xmlns:p14="http://schemas.microsoft.com/office/powerpoint/2010/main" val="928683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35787606"/>
                    </a:ext>
                  </a:extLst>
                </a:gridCol>
                <a:gridCol w="1645920">
                  <a:extLst>
                    <a:ext uri="{9D8B030D-6E8A-4147-A177-3AD203B41FA5}">
                      <a16:colId xmlns:a16="http://schemas.microsoft.com/office/drawing/2014/main" val="1269330110"/>
                    </a:ext>
                  </a:extLst>
                </a:gridCol>
                <a:gridCol w="576072">
                  <a:extLst>
                    <a:ext uri="{9D8B030D-6E8A-4147-A177-3AD203B41FA5}">
                      <a16:colId xmlns:a16="http://schemas.microsoft.com/office/drawing/2014/main" val="3395793858"/>
                    </a:ext>
                  </a:extLst>
                </a:gridCol>
                <a:gridCol w="576072">
                  <a:extLst>
                    <a:ext uri="{9D8B030D-6E8A-4147-A177-3AD203B41FA5}">
                      <a16:colId xmlns:a16="http://schemas.microsoft.com/office/drawing/2014/main" val="689782712"/>
                    </a:ext>
                  </a:extLst>
                </a:gridCol>
                <a:gridCol w="576072">
                  <a:extLst>
                    <a:ext uri="{9D8B030D-6E8A-4147-A177-3AD203B41FA5}">
                      <a16:colId xmlns:a16="http://schemas.microsoft.com/office/drawing/2014/main" val="862075626"/>
                    </a:ext>
                  </a:extLst>
                </a:gridCol>
                <a:gridCol w="576072">
                  <a:extLst>
                    <a:ext uri="{9D8B030D-6E8A-4147-A177-3AD203B41FA5}">
                      <a16:colId xmlns:a16="http://schemas.microsoft.com/office/drawing/2014/main" val="64568287"/>
                    </a:ext>
                  </a:extLst>
                </a:gridCol>
                <a:gridCol w="576072">
                  <a:extLst>
                    <a:ext uri="{9D8B030D-6E8A-4147-A177-3AD203B41FA5}">
                      <a16:colId xmlns:a16="http://schemas.microsoft.com/office/drawing/2014/main" val="3255862169"/>
                    </a:ext>
                  </a:extLst>
                </a:gridCol>
                <a:gridCol w="576072">
                  <a:extLst>
                    <a:ext uri="{9D8B030D-6E8A-4147-A177-3AD203B41FA5}">
                      <a16:colId xmlns:a16="http://schemas.microsoft.com/office/drawing/2014/main" val="1005778521"/>
                    </a:ext>
                  </a:extLst>
                </a:gridCol>
                <a:gridCol w="576072">
                  <a:extLst>
                    <a:ext uri="{9D8B030D-6E8A-4147-A177-3AD203B41FA5}">
                      <a16:colId xmlns:a16="http://schemas.microsoft.com/office/drawing/2014/main" val="2736308418"/>
                    </a:ext>
                  </a:extLst>
                </a:gridCol>
                <a:gridCol w="576072">
                  <a:extLst>
                    <a:ext uri="{9D8B030D-6E8A-4147-A177-3AD203B41FA5}">
                      <a16:colId xmlns:a16="http://schemas.microsoft.com/office/drawing/2014/main" val="3723783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41078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William Rodríguez - Ministro de Turismo - 2023-09-14 15:00:52</a:t>
                      </a:r>
                      <a:r>
                        <a:rPr kumimoji="0" lang="es-ES" sz="1000" b="0" i="0" u="none" strike="noStrike" kern="1200" cap="none" spc="0" normalizeH="0" baseline="0" noProof="0">
                          <a:ln>
                            <a:noFill/>
                          </a:ln>
                          <a:solidFill>
                            <a:prstClr val="black"/>
                          </a:solidFill>
                          <a:effectLst/>
                          <a:uLnTx/>
                          <a:uFillTx/>
                          <a:latin typeface="Calibri"/>
                          <a:ea typeface="+mn-ea"/>
                          <a:cs typeface="+mn-cs"/>
                        </a:rPr>
                        <a:t>
 En un artículo sobre los mejores parques nacionales del mundo no puede faltar Costa Rica. Este artículo incluye al Parque Nacional Tortuguero, situado en Limón, como lugar ideal para el avistamiento de especies poco comunes como reptiles, anfibios y mamíferos tropicales, entre ellas nutrias de río, manatíes y jaguares que tienen su hogar en el parque. Los turistas pueden realizar excursiones guiadas en bote por las vías fluviales que atraviesan el parque, y ver de cerca a los animales. 
Pueden leer el artículo aquí: https://lnkd.in/dAR6EXzB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8.0357142857143 %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54443506"/>
                  </a:ext>
                </a:extLst>
              </a:tr>
            </a:tbl>
          </a:graphicData>
        </a:graphic>
      </p:graphicFrame>
      <p:sp>
        <p:nvSpPr>
          <p:cNvPr id="4" name="Text Placeholder 3">
            <a:extLst>
              <a:ext uri="{FF2B5EF4-FFF2-40B4-BE49-F238E27FC236}">
                <a16:creationId xmlns:a16="http://schemas.microsoft.com/office/drawing/2014/main" id="{DDA40AF5-64EE-4D67-92C3-8F9149C4978C}"/>
              </a:ext>
            </a:extLst>
          </p:cNvPr>
          <p:cNvSpPr>
            <a:spLocks noGrp="1"/>
          </p:cNvSpPr>
          <p:nvPr>
            <p:ph type="body" sz="quarter" idx="14"/>
          </p:nvPr>
        </p:nvSpPr>
        <p:spPr/>
        <p:txBody>
          <a:bodyPr/>
          <a:lstStyle/>
          <a:p>
            <a:r>
              <a:rPr lang="en-US"/>
              <a:t>05/01/2023 - 10/11/2023</a:t>
            </a:r>
          </a:p>
        </p:txBody>
      </p:sp>
    </p:spTree>
    <p:extLst>
      <p:ext uri="{BB962C8B-B14F-4D97-AF65-F5344CB8AC3E}">
        <p14:creationId xmlns:p14="http://schemas.microsoft.com/office/powerpoint/2010/main" val="1127709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4723</Words>
  <Application>Microsoft Office PowerPoint</Application>
  <PresentationFormat>On-screen Show (4:3)</PresentationFormat>
  <Paragraphs>537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LinkedIn Posts Table | William Rodríguez - Ministro de Turismo - 1 of 26</vt:lpstr>
      <vt:lpstr>LinkedIn Posts Table | William Rodríguez - Ministro de Turismo - 2 of 26</vt:lpstr>
      <vt:lpstr>LinkedIn Posts Table | William Rodríguez - Ministro de Turismo - 3 of 26</vt:lpstr>
      <vt:lpstr>LinkedIn Posts Table | William Rodríguez - Ministro de Turismo - 4 of 26</vt:lpstr>
      <vt:lpstr>LinkedIn Posts Table | William Rodríguez - Ministro de Turismo - 5 of 26</vt:lpstr>
      <vt:lpstr>LinkedIn Posts Table | William Rodríguez - Ministro de Turismo - 6 of 26</vt:lpstr>
      <vt:lpstr>LinkedIn Posts Table | William Rodríguez - Ministro de Turismo - 7 of 26</vt:lpstr>
      <vt:lpstr>LinkedIn Posts Table | William Rodríguez - Ministro de Turismo - 8 of 26</vt:lpstr>
      <vt:lpstr>LinkedIn Posts Table | William Rodríguez - Ministro de Turismo - 9 of 26</vt:lpstr>
      <vt:lpstr>LinkedIn Posts Table | William Rodríguez - Ministro de Turismo - 10 of 26</vt:lpstr>
      <vt:lpstr>LinkedIn Posts Table | William Rodríguez - Ministro de Turismo - 11 of 26</vt:lpstr>
      <vt:lpstr>LinkedIn Posts Table | William Rodríguez - Ministro de Turismo - 12 of 26</vt:lpstr>
      <vt:lpstr>LinkedIn Posts Table | William Rodríguez - Ministro de Turismo - 13 of 26</vt:lpstr>
      <vt:lpstr>LinkedIn Posts Table | William Rodríguez - Ministro de Turismo - 14 of 26</vt:lpstr>
      <vt:lpstr>LinkedIn Posts Table | William Rodríguez - Ministro de Turismo - 15 of 26</vt:lpstr>
      <vt:lpstr>LinkedIn Posts Table | William Rodríguez - Ministro de Turismo - 16 of 26</vt:lpstr>
      <vt:lpstr>LinkedIn Posts Table | William Rodríguez - Ministro de Turismo - 17 of 26</vt:lpstr>
      <vt:lpstr>LinkedIn Posts Table | William Rodríguez - Ministro de Turismo - 18 of 26</vt:lpstr>
      <vt:lpstr>LinkedIn Posts Table | William Rodríguez - Ministro de Turismo - 19 of 26</vt:lpstr>
      <vt:lpstr>LinkedIn Posts Table | William Rodríguez - Ministro de Turismo - 20 of 26</vt:lpstr>
      <vt:lpstr>LinkedIn Posts Table | William Rodríguez - Ministro de Turismo - 21 of 26</vt:lpstr>
      <vt:lpstr>LinkedIn Posts Table | William Rodríguez - Ministro de Turismo - 22 of 26</vt:lpstr>
      <vt:lpstr>LinkedIn Posts Table | William Rodríguez - Ministro de Turismo - 23 of 26</vt:lpstr>
      <vt:lpstr>LinkedIn Posts Table | William Rodríguez - Ministro de Turismo - 24 of 26</vt:lpstr>
      <vt:lpstr>LinkedIn Posts Table | William Rodríguez - Ministro de Turismo - 25 of 26</vt:lpstr>
      <vt:lpstr>LinkedIn Posts Table | William Rodríguez - Ministro de Turismo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William Rodríguez - Ministro de Turismo - 1 of 26</dc:title>
  <dc:creator>Frederik Born</dc:creator>
  <cp:lastModifiedBy>Frederik Born</cp:lastModifiedBy>
  <cp:revision>1</cp:revision>
  <dcterms:created xsi:type="dcterms:W3CDTF">2023-10-11T20:20:56Z</dcterms:created>
  <dcterms:modified xsi:type="dcterms:W3CDTF">2023-10-11T20:23:48Z</dcterms:modified>
</cp:coreProperties>
</file>