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Telenoticias</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1711195</c:v>
                </c:pt>
                <c:pt idx="1">
                  <c:v>1711185</c:v>
                </c:pt>
                <c:pt idx="2">
                  <c:v>1711250</c:v>
                </c:pt>
                <c:pt idx="3">
                  <c:v>1711309</c:v>
                </c:pt>
                <c:pt idx="4">
                  <c:v>1711396</c:v>
                </c:pt>
                <c:pt idx="5">
                  <c:v>1711458</c:v>
                </c:pt>
                <c:pt idx="6">
                  <c:v>1711470</c:v>
                </c:pt>
                <c:pt idx="7">
                  <c:v>1711447</c:v>
                </c:pt>
                <c:pt idx="8">
                  <c:v>1711466</c:v>
                </c:pt>
                <c:pt idx="9">
                  <c:v>1711514</c:v>
                </c:pt>
                <c:pt idx="10">
                  <c:v>1711575</c:v>
                </c:pt>
                <c:pt idx="11">
                  <c:v>1711721</c:v>
                </c:pt>
                <c:pt idx="12">
                  <c:v>1711856</c:v>
                </c:pt>
                <c:pt idx="13">
                  <c:v>1711998</c:v>
                </c:pt>
                <c:pt idx="14">
                  <c:v>1712135</c:v>
                </c:pt>
                <c:pt idx="15">
                  <c:v>1712183</c:v>
                </c:pt>
                <c:pt idx="16">
                  <c:v>1712267</c:v>
                </c:pt>
                <c:pt idx="17">
                  <c:v>1712368</c:v>
                </c:pt>
                <c:pt idx="18">
                  <c:v>1712577</c:v>
                </c:pt>
                <c:pt idx="19">
                  <c:v>1712663</c:v>
                </c:pt>
                <c:pt idx="20">
                  <c:v>1712737</c:v>
                </c:pt>
                <c:pt idx="21">
                  <c:v>1712784</c:v>
                </c:pt>
                <c:pt idx="22">
                  <c:v>1712800</c:v>
                </c:pt>
                <c:pt idx="23">
                  <c:v>1712866</c:v>
                </c:pt>
                <c:pt idx="24">
                  <c:v>1712946</c:v>
                </c:pt>
                <c:pt idx="25">
                  <c:v>1713036</c:v>
                </c:pt>
                <c:pt idx="26">
                  <c:v>1713082</c:v>
                </c:pt>
                <c:pt idx="27">
                  <c:v>1713086</c:v>
                </c:pt>
                <c:pt idx="28">
                  <c:v>1713068</c:v>
                </c:pt>
                <c:pt idx="29">
                  <c:v>1713080</c:v>
                </c:pt>
                <c:pt idx="30">
                  <c:v>1713134</c:v>
                </c:pt>
                <c:pt idx="31">
                  <c:v>1713125</c:v>
                </c:pt>
                <c:pt idx="32">
                  <c:v>1713170</c:v>
                </c:pt>
                <c:pt idx="33">
                  <c:v>1713288</c:v>
                </c:pt>
                <c:pt idx="34">
                  <c:v>1713376</c:v>
                </c:pt>
                <c:pt idx="35">
                  <c:v>1713686</c:v>
                </c:pt>
                <c:pt idx="36">
                  <c:v>1713871</c:v>
                </c:pt>
                <c:pt idx="37">
                  <c:v>1714786</c:v>
                </c:pt>
                <c:pt idx="38">
                  <c:v>1714847</c:v>
                </c:pt>
                <c:pt idx="39">
                  <c:v>1714933</c:v>
                </c:pt>
                <c:pt idx="40">
                  <c:v>1714949</c:v>
                </c:pt>
                <c:pt idx="41">
                  <c:v>1714954</c:v>
                </c:pt>
                <c:pt idx="42">
                  <c:v>1714924</c:v>
                </c:pt>
                <c:pt idx="43">
                  <c:v>1714898</c:v>
                </c:pt>
                <c:pt idx="44">
                  <c:v>1714928</c:v>
                </c:pt>
                <c:pt idx="45">
                  <c:v>1714951</c:v>
                </c:pt>
                <c:pt idx="46">
                  <c:v>1714957</c:v>
                </c:pt>
                <c:pt idx="47">
                  <c:v>1714929</c:v>
                </c:pt>
                <c:pt idx="48">
                  <c:v>1714914</c:v>
                </c:pt>
                <c:pt idx="49">
                  <c:v>1714910</c:v>
                </c:pt>
                <c:pt idx="50">
                  <c:v>1714921</c:v>
                </c:pt>
                <c:pt idx="51">
                  <c:v>1714928</c:v>
                </c:pt>
                <c:pt idx="52">
                  <c:v>1715021</c:v>
                </c:pt>
                <c:pt idx="53">
                  <c:v>1715070</c:v>
                </c:pt>
                <c:pt idx="54">
                  <c:v>1715339</c:v>
                </c:pt>
                <c:pt idx="55">
                  <c:v>1715461</c:v>
                </c:pt>
                <c:pt idx="56">
                  <c:v>1715502</c:v>
                </c:pt>
                <c:pt idx="57">
                  <c:v>1715544</c:v>
                </c:pt>
                <c:pt idx="58">
                  <c:v>1715637</c:v>
                </c:pt>
                <c:pt idx="59">
                  <c:v>1715687</c:v>
                </c:pt>
                <c:pt idx="60">
                  <c:v>1715771</c:v>
                </c:pt>
                <c:pt idx="61">
                  <c:v>1715903</c:v>
                </c:pt>
                <c:pt idx="62">
                  <c:v>1715944</c:v>
                </c:pt>
                <c:pt idx="63">
                  <c:v>1715980</c:v>
                </c:pt>
                <c:pt idx="64">
                  <c:v>1715990</c:v>
                </c:pt>
                <c:pt idx="65">
                  <c:v>1716033</c:v>
                </c:pt>
                <c:pt idx="66">
                  <c:v>1716098</c:v>
                </c:pt>
                <c:pt idx="67">
                  <c:v>1716209</c:v>
                </c:pt>
                <c:pt idx="68">
                  <c:v>1716248</c:v>
                </c:pt>
                <c:pt idx="69">
                  <c:v>1716245</c:v>
                </c:pt>
                <c:pt idx="70">
                  <c:v>1716212</c:v>
                </c:pt>
                <c:pt idx="71">
                  <c:v>1716221</c:v>
                </c:pt>
                <c:pt idx="72">
                  <c:v>1716249</c:v>
                </c:pt>
                <c:pt idx="73">
                  <c:v>1716253</c:v>
                </c:pt>
                <c:pt idx="74">
                  <c:v>1716275</c:v>
                </c:pt>
                <c:pt idx="75">
                  <c:v>1716325</c:v>
                </c:pt>
                <c:pt idx="76">
                  <c:v>1716321</c:v>
                </c:pt>
                <c:pt idx="77">
                  <c:v>1716277</c:v>
                </c:pt>
                <c:pt idx="78">
                  <c:v>1716221</c:v>
                </c:pt>
                <c:pt idx="79">
                  <c:v>1716224</c:v>
                </c:pt>
                <c:pt idx="80">
                  <c:v>1716265</c:v>
                </c:pt>
                <c:pt idx="81">
                  <c:v>1716285</c:v>
                </c:pt>
                <c:pt idx="82">
                  <c:v>1716300</c:v>
                </c:pt>
                <c:pt idx="83">
                  <c:v>1716328</c:v>
                </c:pt>
                <c:pt idx="84">
                  <c:v>1716314</c:v>
                </c:pt>
                <c:pt idx="85">
                  <c:v>1716318</c:v>
                </c:pt>
                <c:pt idx="86">
                  <c:v>1716288</c:v>
                </c:pt>
                <c:pt idx="87">
                  <c:v>1716244</c:v>
                </c:pt>
                <c:pt idx="88">
                  <c:v>1716231</c:v>
                </c:pt>
                <c:pt idx="89">
                  <c:v>1716278</c:v>
                </c:pt>
              </c:numCache>
            </c:numRef>
          </c:val>
          <c:smooth val="0"/>
          <c:extLst>
            <c:ext xmlns:c16="http://schemas.microsoft.com/office/drawing/2014/chart" uri="{C3380CC4-5D6E-409C-BE32-E72D297353CC}">
              <c16:uniqueId val="{00000000-BAA5-49C2-9B1B-20CEAE19ED65}"/>
            </c:ext>
          </c:extLst>
        </c:ser>
        <c:dLbls>
          <c:showLegendKey val="0"/>
          <c:showVal val="0"/>
          <c:showCatName val="0"/>
          <c:showSerName val="0"/>
          <c:showPercent val="0"/>
          <c:showBubbleSize val="0"/>
        </c:dLbls>
        <c:smooth val="0"/>
        <c:axId val="321183760"/>
        <c:axId val="321184416"/>
      </c:lineChart>
      <c:dateAx>
        <c:axId val="32118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84416"/>
        <c:crosses val="autoZero"/>
        <c:auto val="1"/>
        <c:lblOffset val="100"/>
        <c:baseTimeUnit val="days"/>
      </c:dateAx>
      <c:valAx>
        <c:axId val="32118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8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Telenoticias</c:v>
                </c:pt>
              </c:strCache>
            </c:strRef>
          </c:tx>
          <c:spPr>
            <a:ln w="28575" cap="rnd">
              <a:solidFill>
                <a:schemeClr val="accent1"/>
              </a:solidFill>
              <a:round/>
            </a:ln>
            <a:effectLst/>
          </c:spPr>
          <c:marker>
            <c:symbol val="none"/>
          </c:marker>
          <c:cat>
            <c:numRef>
              <c:f>Sheet1!$A$2:$A$91</c:f>
              <c:numCache>
                <c:formatCode>m/d/yyyy</c:formatCode>
                <c:ptCount val="90"/>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numCache>
            </c:numRef>
          </c:cat>
          <c:val>
            <c:numRef>
              <c:f>Sheet1!$B$2:$B$91</c:f>
              <c:numCache>
                <c:formatCode>General</c:formatCode>
                <c:ptCount val="90"/>
                <c:pt idx="0">
                  <c:v>26</c:v>
                </c:pt>
                <c:pt idx="1">
                  <c:v>-10</c:v>
                </c:pt>
                <c:pt idx="2">
                  <c:v>65</c:v>
                </c:pt>
                <c:pt idx="3">
                  <c:v>59</c:v>
                </c:pt>
                <c:pt idx="4">
                  <c:v>87</c:v>
                </c:pt>
                <c:pt idx="5">
                  <c:v>62</c:v>
                </c:pt>
                <c:pt idx="6">
                  <c:v>12</c:v>
                </c:pt>
                <c:pt idx="7">
                  <c:v>-23</c:v>
                </c:pt>
                <c:pt idx="8">
                  <c:v>19</c:v>
                </c:pt>
                <c:pt idx="9">
                  <c:v>48</c:v>
                </c:pt>
                <c:pt idx="10">
                  <c:v>61</c:v>
                </c:pt>
                <c:pt idx="11">
                  <c:v>146</c:v>
                </c:pt>
                <c:pt idx="12">
                  <c:v>135</c:v>
                </c:pt>
                <c:pt idx="13">
                  <c:v>142</c:v>
                </c:pt>
                <c:pt idx="14">
                  <c:v>137</c:v>
                </c:pt>
                <c:pt idx="15">
                  <c:v>48</c:v>
                </c:pt>
                <c:pt idx="16">
                  <c:v>84</c:v>
                </c:pt>
                <c:pt idx="17">
                  <c:v>101</c:v>
                </c:pt>
                <c:pt idx="18">
                  <c:v>209</c:v>
                </c:pt>
                <c:pt idx="19">
                  <c:v>86</c:v>
                </c:pt>
                <c:pt idx="20">
                  <c:v>74</c:v>
                </c:pt>
                <c:pt idx="21">
                  <c:v>47</c:v>
                </c:pt>
                <c:pt idx="22">
                  <c:v>16</c:v>
                </c:pt>
                <c:pt idx="23">
                  <c:v>66</c:v>
                </c:pt>
                <c:pt idx="24">
                  <c:v>80</c:v>
                </c:pt>
                <c:pt idx="25">
                  <c:v>90</c:v>
                </c:pt>
                <c:pt idx="26">
                  <c:v>46</c:v>
                </c:pt>
                <c:pt idx="27">
                  <c:v>4</c:v>
                </c:pt>
                <c:pt idx="28">
                  <c:v>-18</c:v>
                </c:pt>
                <c:pt idx="29">
                  <c:v>12</c:v>
                </c:pt>
                <c:pt idx="30">
                  <c:v>54</c:v>
                </c:pt>
                <c:pt idx="31">
                  <c:v>-9</c:v>
                </c:pt>
                <c:pt idx="32">
                  <c:v>45</c:v>
                </c:pt>
                <c:pt idx="33">
                  <c:v>118</c:v>
                </c:pt>
                <c:pt idx="34">
                  <c:v>88</c:v>
                </c:pt>
                <c:pt idx="35">
                  <c:v>310</c:v>
                </c:pt>
                <c:pt idx="36">
                  <c:v>185</c:v>
                </c:pt>
                <c:pt idx="37">
                  <c:v>915</c:v>
                </c:pt>
                <c:pt idx="38">
                  <c:v>61</c:v>
                </c:pt>
                <c:pt idx="39">
                  <c:v>86</c:v>
                </c:pt>
                <c:pt idx="40">
                  <c:v>16</c:v>
                </c:pt>
                <c:pt idx="41">
                  <c:v>5</c:v>
                </c:pt>
                <c:pt idx="42">
                  <c:v>-30</c:v>
                </c:pt>
                <c:pt idx="43">
                  <c:v>-26</c:v>
                </c:pt>
                <c:pt idx="44">
                  <c:v>30</c:v>
                </c:pt>
                <c:pt idx="45">
                  <c:v>23</c:v>
                </c:pt>
                <c:pt idx="46">
                  <c:v>6</c:v>
                </c:pt>
                <c:pt idx="47">
                  <c:v>-28</c:v>
                </c:pt>
                <c:pt idx="48">
                  <c:v>-15</c:v>
                </c:pt>
                <c:pt idx="49">
                  <c:v>-4</c:v>
                </c:pt>
                <c:pt idx="50">
                  <c:v>11</c:v>
                </c:pt>
                <c:pt idx="51">
                  <c:v>7</c:v>
                </c:pt>
                <c:pt idx="52">
                  <c:v>93</c:v>
                </c:pt>
                <c:pt idx="53">
                  <c:v>49</c:v>
                </c:pt>
                <c:pt idx="54">
                  <c:v>269</c:v>
                </c:pt>
                <c:pt idx="55">
                  <c:v>122</c:v>
                </c:pt>
                <c:pt idx="56">
                  <c:v>41</c:v>
                </c:pt>
                <c:pt idx="57">
                  <c:v>42</c:v>
                </c:pt>
                <c:pt idx="58">
                  <c:v>93</c:v>
                </c:pt>
                <c:pt idx="59">
                  <c:v>50</c:v>
                </c:pt>
                <c:pt idx="60">
                  <c:v>84</c:v>
                </c:pt>
                <c:pt idx="61">
                  <c:v>132</c:v>
                </c:pt>
                <c:pt idx="62">
                  <c:v>41</c:v>
                </c:pt>
                <c:pt idx="63">
                  <c:v>36</c:v>
                </c:pt>
                <c:pt idx="64">
                  <c:v>10</c:v>
                </c:pt>
                <c:pt idx="65">
                  <c:v>43</c:v>
                </c:pt>
                <c:pt idx="66">
                  <c:v>65</c:v>
                </c:pt>
                <c:pt idx="67">
                  <c:v>111</c:v>
                </c:pt>
                <c:pt idx="68">
                  <c:v>39</c:v>
                </c:pt>
                <c:pt idx="69">
                  <c:v>-3</c:v>
                </c:pt>
                <c:pt idx="70">
                  <c:v>-33</c:v>
                </c:pt>
                <c:pt idx="71">
                  <c:v>9</c:v>
                </c:pt>
                <c:pt idx="72">
                  <c:v>28</c:v>
                </c:pt>
                <c:pt idx="73">
                  <c:v>4</c:v>
                </c:pt>
                <c:pt idx="74">
                  <c:v>22</c:v>
                </c:pt>
                <c:pt idx="75">
                  <c:v>50</c:v>
                </c:pt>
                <c:pt idx="76">
                  <c:v>-4</c:v>
                </c:pt>
                <c:pt idx="77">
                  <c:v>-44</c:v>
                </c:pt>
                <c:pt idx="78">
                  <c:v>-56</c:v>
                </c:pt>
                <c:pt idx="79">
                  <c:v>3</c:v>
                </c:pt>
                <c:pt idx="80">
                  <c:v>41</c:v>
                </c:pt>
                <c:pt idx="81">
                  <c:v>20</c:v>
                </c:pt>
                <c:pt idx="82">
                  <c:v>15</c:v>
                </c:pt>
                <c:pt idx="83">
                  <c:v>28</c:v>
                </c:pt>
                <c:pt idx="84">
                  <c:v>-14</c:v>
                </c:pt>
                <c:pt idx="85">
                  <c:v>4</c:v>
                </c:pt>
                <c:pt idx="86">
                  <c:v>-30</c:v>
                </c:pt>
                <c:pt idx="87">
                  <c:v>-44</c:v>
                </c:pt>
                <c:pt idx="88">
                  <c:v>-13</c:v>
                </c:pt>
                <c:pt idx="89">
                  <c:v>47</c:v>
                </c:pt>
              </c:numCache>
            </c:numRef>
          </c:val>
          <c:smooth val="0"/>
          <c:extLst>
            <c:ext xmlns:c16="http://schemas.microsoft.com/office/drawing/2014/chart" uri="{C3380CC4-5D6E-409C-BE32-E72D297353CC}">
              <c16:uniqueId val="{00000000-D597-42E7-B29C-05D90CA0E212}"/>
            </c:ext>
          </c:extLst>
        </c:ser>
        <c:dLbls>
          <c:showLegendKey val="0"/>
          <c:showVal val="0"/>
          <c:showCatName val="0"/>
          <c:showSerName val="0"/>
          <c:showPercent val="0"/>
          <c:showBubbleSize val="0"/>
        </c:dLbls>
        <c:smooth val="0"/>
        <c:axId val="633666824"/>
        <c:axId val="633667152"/>
      </c:lineChart>
      <c:dateAx>
        <c:axId val="63366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667152"/>
        <c:crosses val="autoZero"/>
        <c:auto val="1"/>
        <c:lblOffset val="100"/>
        <c:baseTimeUnit val="days"/>
      </c:dateAx>
      <c:valAx>
        <c:axId val="63366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66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618BC-6CC7-444C-832F-1752F1DADE6A}"/>
              </a:ext>
            </a:extLst>
          </p:cNvPr>
          <p:cNvSpPr>
            <a:spLocks noGrp="1"/>
          </p:cNvSpPr>
          <p:nvPr>
            <p:ph type="ctrTitle"/>
          </p:nvPr>
        </p:nvSpPr>
        <p:spPr/>
        <p:txBody>
          <a:bodyPr/>
          <a:lstStyle/>
          <a:p>
            <a:r>
              <a:rPr lang="en-US"/>
              <a:t>Reporte mensual - nO aDMIN</a:t>
            </a:r>
          </a:p>
        </p:txBody>
      </p:sp>
      <p:sp>
        <p:nvSpPr>
          <p:cNvPr id="3" name="Subtitle 2">
            <a:extLst>
              <a:ext uri="{FF2B5EF4-FFF2-40B4-BE49-F238E27FC236}">
                <a16:creationId xmlns:a16="http://schemas.microsoft.com/office/drawing/2014/main" id="{442A0E9B-F5FB-4547-A561-47A0CD8AE3A0}"/>
              </a:ext>
            </a:extLst>
          </p:cNvPr>
          <p:cNvSpPr>
            <a:spLocks noGrp="1"/>
          </p:cNvSpPr>
          <p:nvPr>
            <p:ph type="subTitle" idx="1"/>
          </p:nvPr>
        </p:nvSpPr>
        <p:spPr/>
        <p:txBody>
          <a:bodyPr/>
          <a:lstStyle/>
          <a:p>
            <a:r>
              <a:rPr lang="es-ES"/>
              <a:t>Centroamerica PN Asesores S.A.</a:t>
            </a:r>
            <a:endParaRPr lang="en-US"/>
          </a:p>
        </p:txBody>
      </p:sp>
    </p:spTree>
    <p:extLst>
      <p:ext uri="{BB962C8B-B14F-4D97-AF65-F5344CB8AC3E}">
        <p14:creationId xmlns:p14="http://schemas.microsoft.com/office/powerpoint/2010/main" val="4215530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4120-47B4-447B-855B-2DD98657F3BF}"/>
              </a:ext>
            </a:extLst>
          </p:cNvPr>
          <p:cNvSpPr>
            <a:spLocks noGrp="1"/>
          </p:cNvSpPr>
          <p:nvPr>
            <p:ph type="title"/>
          </p:nvPr>
        </p:nvSpPr>
        <p:spPr/>
        <p:txBody>
          <a:bodyPr/>
          <a:lstStyle/>
          <a:p>
            <a:r>
              <a:rPr lang="en-US"/>
              <a:t>Facebook Fans or Followers Total | Telenoticias</a:t>
            </a:r>
          </a:p>
        </p:txBody>
      </p:sp>
      <p:graphicFrame>
        <p:nvGraphicFramePr>
          <p:cNvPr id="6" name="Chart Placeholder 5">
            <a:extLst>
              <a:ext uri="{FF2B5EF4-FFF2-40B4-BE49-F238E27FC236}">
                <a16:creationId xmlns:a16="http://schemas.microsoft.com/office/drawing/2014/main" id="{24E5E320-C4A6-458F-AACA-F6E4D57D8502}"/>
              </a:ext>
            </a:extLst>
          </p:cNvPr>
          <p:cNvGraphicFramePr>
            <a:graphicFrameLocks noGrp="1"/>
          </p:cNvGraphicFramePr>
          <p:nvPr>
            <p:ph type="chart" sz="quarter" idx="13"/>
            <p:extLst>
              <p:ext uri="{D42A27DB-BD31-4B8C-83A1-F6EECF244321}">
                <p14:modId xmlns:p14="http://schemas.microsoft.com/office/powerpoint/2010/main" val="394327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DB462-1E86-4D1E-A143-54AC6520477D}"/>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887D4259-8DDE-4C94-BD2B-F47463A08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28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0686-A046-428D-9224-A27A17CBE584}"/>
              </a:ext>
            </a:extLst>
          </p:cNvPr>
          <p:cNvSpPr>
            <a:spLocks noGrp="1"/>
          </p:cNvSpPr>
          <p:nvPr>
            <p:ph type="title"/>
          </p:nvPr>
        </p:nvSpPr>
        <p:spPr/>
        <p:txBody>
          <a:bodyPr/>
          <a:lstStyle/>
          <a:p>
            <a:r>
              <a:rPr lang="en-US"/>
              <a:t>Facebook Copy of Own Posts Table | Telenoticias - 1 of 13</a:t>
            </a:r>
          </a:p>
        </p:txBody>
      </p:sp>
      <p:graphicFrame>
        <p:nvGraphicFramePr>
          <p:cNvPr id="5" name="Table Placeholder 4">
            <a:extLst>
              <a:ext uri="{FF2B5EF4-FFF2-40B4-BE49-F238E27FC236}">
                <a16:creationId xmlns:a16="http://schemas.microsoft.com/office/drawing/2014/main" id="{3683F65F-26BF-4674-9D7D-8A6F4BB7B519}"/>
              </a:ext>
            </a:extLst>
          </p:cNvPr>
          <p:cNvGraphicFramePr>
            <a:graphicFrameLocks noGrp="1"/>
          </p:cNvGraphicFramePr>
          <p:nvPr>
            <p:ph type="tbl" sz="quarter" idx="13"/>
            <p:extLst>
              <p:ext uri="{D42A27DB-BD31-4B8C-83A1-F6EECF244321}">
                <p14:modId xmlns:p14="http://schemas.microsoft.com/office/powerpoint/2010/main" val="115644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58548142"/>
                    </a:ext>
                  </a:extLst>
                </a:gridCol>
                <a:gridCol w="740664">
                  <a:extLst>
                    <a:ext uri="{9D8B030D-6E8A-4147-A177-3AD203B41FA5}">
                      <a16:colId xmlns:a16="http://schemas.microsoft.com/office/drawing/2014/main" val="2432662123"/>
                    </a:ext>
                  </a:extLst>
                </a:gridCol>
                <a:gridCol w="329184">
                  <a:extLst>
                    <a:ext uri="{9D8B030D-6E8A-4147-A177-3AD203B41FA5}">
                      <a16:colId xmlns:a16="http://schemas.microsoft.com/office/drawing/2014/main" val="3988809294"/>
                    </a:ext>
                  </a:extLst>
                </a:gridCol>
                <a:gridCol w="329184">
                  <a:extLst>
                    <a:ext uri="{9D8B030D-6E8A-4147-A177-3AD203B41FA5}">
                      <a16:colId xmlns:a16="http://schemas.microsoft.com/office/drawing/2014/main" val="2035495335"/>
                    </a:ext>
                  </a:extLst>
                </a:gridCol>
                <a:gridCol w="329184">
                  <a:extLst>
                    <a:ext uri="{9D8B030D-6E8A-4147-A177-3AD203B41FA5}">
                      <a16:colId xmlns:a16="http://schemas.microsoft.com/office/drawing/2014/main" val="2086679221"/>
                    </a:ext>
                  </a:extLst>
                </a:gridCol>
                <a:gridCol w="329184">
                  <a:extLst>
                    <a:ext uri="{9D8B030D-6E8A-4147-A177-3AD203B41FA5}">
                      <a16:colId xmlns:a16="http://schemas.microsoft.com/office/drawing/2014/main" val="1054225530"/>
                    </a:ext>
                  </a:extLst>
                </a:gridCol>
                <a:gridCol w="329184">
                  <a:extLst>
                    <a:ext uri="{9D8B030D-6E8A-4147-A177-3AD203B41FA5}">
                      <a16:colId xmlns:a16="http://schemas.microsoft.com/office/drawing/2014/main" val="2494106018"/>
                    </a:ext>
                  </a:extLst>
                </a:gridCol>
                <a:gridCol w="329184">
                  <a:extLst>
                    <a:ext uri="{9D8B030D-6E8A-4147-A177-3AD203B41FA5}">
                      <a16:colId xmlns:a16="http://schemas.microsoft.com/office/drawing/2014/main" val="2971349576"/>
                    </a:ext>
                  </a:extLst>
                </a:gridCol>
                <a:gridCol w="329184">
                  <a:extLst>
                    <a:ext uri="{9D8B030D-6E8A-4147-A177-3AD203B41FA5}">
                      <a16:colId xmlns:a16="http://schemas.microsoft.com/office/drawing/2014/main" val="3617218280"/>
                    </a:ext>
                  </a:extLst>
                </a:gridCol>
                <a:gridCol w="329184">
                  <a:extLst>
                    <a:ext uri="{9D8B030D-6E8A-4147-A177-3AD203B41FA5}">
                      <a16:colId xmlns:a16="http://schemas.microsoft.com/office/drawing/2014/main" val="534542204"/>
                    </a:ext>
                  </a:extLst>
                </a:gridCol>
                <a:gridCol w="329184">
                  <a:extLst>
                    <a:ext uri="{9D8B030D-6E8A-4147-A177-3AD203B41FA5}">
                      <a16:colId xmlns:a16="http://schemas.microsoft.com/office/drawing/2014/main" val="82124884"/>
                    </a:ext>
                  </a:extLst>
                </a:gridCol>
                <a:gridCol w="329184">
                  <a:extLst>
                    <a:ext uri="{9D8B030D-6E8A-4147-A177-3AD203B41FA5}">
                      <a16:colId xmlns:a16="http://schemas.microsoft.com/office/drawing/2014/main" val="3030979725"/>
                    </a:ext>
                  </a:extLst>
                </a:gridCol>
                <a:gridCol w="329184">
                  <a:extLst>
                    <a:ext uri="{9D8B030D-6E8A-4147-A177-3AD203B41FA5}">
                      <a16:colId xmlns:a16="http://schemas.microsoft.com/office/drawing/2014/main" val="2140000586"/>
                    </a:ext>
                  </a:extLst>
                </a:gridCol>
                <a:gridCol w="329184">
                  <a:extLst>
                    <a:ext uri="{9D8B030D-6E8A-4147-A177-3AD203B41FA5}">
                      <a16:colId xmlns:a16="http://schemas.microsoft.com/office/drawing/2014/main" val="1162126634"/>
                    </a:ext>
                  </a:extLst>
                </a:gridCol>
                <a:gridCol w="329184">
                  <a:extLst>
                    <a:ext uri="{9D8B030D-6E8A-4147-A177-3AD203B41FA5}">
                      <a16:colId xmlns:a16="http://schemas.microsoft.com/office/drawing/2014/main" val="4120581637"/>
                    </a:ext>
                  </a:extLst>
                </a:gridCol>
                <a:gridCol w="329184">
                  <a:extLst>
                    <a:ext uri="{9D8B030D-6E8A-4147-A177-3AD203B41FA5}">
                      <a16:colId xmlns:a16="http://schemas.microsoft.com/office/drawing/2014/main" val="1280337241"/>
                    </a:ext>
                  </a:extLst>
                </a:gridCol>
                <a:gridCol w="329184">
                  <a:extLst>
                    <a:ext uri="{9D8B030D-6E8A-4147-A177-3AD203B41FA5}">
                      <a16:colId xmlns:a16="http://schemas.microsoft.com/office/drawing/2014/main" val="238767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9657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23:30:06</a:t>
                      </a:r>
                      <a:r>
                        <a:rPr kumimoji="0" lang="es-ES" sz="1000" b="0" i="0" u="none" strike="noStrike" kern="1200" cap="none" spc="0" normalizeH="0" baseline="0" noProof="0">
                          <a:ln>
                            <a:noFill/>
                          </a:ln>
                          <a:solidFill>
                            <a:prstClr val="black"/>
                          </a:solidFill>
                          <a:effectLst/>
                          <a:uLnTx/>
                          <a:uFillTx/>
                          <a:latin typeface="Calibri"/>
                          <a:ea typeface="+mn-ea"/>
                          <a:cs typeface="+mn-cs"/>
                        </a:rPr>
                        <a:t>
 #LaSeleEnTeletica | Encuesta del Centro de Investigación y Estudios Políticos (CIEP-UCR) revela que creció la confianza de los costarricenses en una eventual clasificación a Catar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95201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23:10:01</a:t>
                      </a:r>
                      <a:r>
                        <a:rPr kumimoji="0" lang="es-ES" sz="1000" b="0" i="0" u="none" strike="noStrike" kern="1200" cap="none" spc="0" normalizeH="0" baseline="0" noProof="0">
                          <a:ln>
                            <a:noFill/>
                          </a:ln>
                          <a:solidFill>
                            <a:prstClr val="black"/>
                          </a:solidFill>
                          <a:effectLst/>
                          <a:uLnTx/>
                          <a:uFillTx/>
                          <a:latin typeface="Calibri"/>
                          <a:ea typeface="+mn-ea"/>
                          <a:cs typeface="+mn-cs"/>
                        </a:rPr>
                        <a:t>
 Careo entre Chaves y Figueres se concentró en las propuestas.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042062406"/>
                  </a:ext>
                </a:extLst>
              </a:tr>
            </a:tbl>
          </a:graphicData>
        </a:graphic>
      </p:graphicFrame>
      <p:sp>
        <p:nvSpPr>
          <p:cNvPr id="4" name="Text Placeholder 3">
            <a:extLst>
              <a:ext uri="{FF2B5EF4-FFF2-40B4-BE49-F238E27FC236}">
                <a16:creationId xmlns:a16="http://schemas.microsoft.com/office/drawing/2014/main" id="{D7836F0C-7BE4-491E-9921-EB8FF6284BE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356308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6452-A46D-48F5-9450-B8BEE18E7346}"/>
              </a:ext>
            </a:extLst>
          </p:cNvPr>
          <p:cNvSpPr>
            <a:spLocks noGrp="1"/>
          </p:cNvSpPr>
          <p:nvPr>
            <p:ph type="title"/>
          </p:nvPr>
        </p:nvSpPr>
        <p:spPr/>
        <p:txBody>
          <a:bodyPr/>
          <a:lstStyle/>
          <a:p>
            <a:r>
              <a:rPr lang="en-US"/>
              <a:t>Facebook Copy of Own Posts Table | Telenoticias - 2 of 13</a:t>
            </a:r>
          </a:p>
        </p:txBody>
      </p:sp>
      <p:graphicFrame>
        <p:nvGraphicFramePr>
          <p:cNvPr id="5" name="Table Placeholder 4">
            <a:extLst>
              <a:ext uri="{FF2B5EF4-FFF2-40B4-BE49-F238E27FC236}">
                <a16:creationId xmlns:a16="http://schemas.microsoft.com/office/drawing/2014/main" id="{3D9DAC5B-E07F-495C-BCCA-6F6384BC95ED}"/>
              </a:ext>
            </a:extLst>
          </p:cNvPr>
          <p:cNvGraphicFramePr>
            <a:graphicFrameLocks noGrp="1"/>
          </p:cNvGraphicFramePr>
          <p:nvPr>
            <p:ph type="tbl" sz="quarter" idx="13"/>
            <p:extLst>
              <p:ext uri="{D42A27DB-BD31-4B8C-83A1-F6EECF244321}">
                <p14:modId xmlns:p14="http://schemas.microsoft.com/office/powerpoint/2010/main" val="3503281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56806538"/>
                    </a:ext>
                  </a:extLst>
                </a:gridCol>
                <a:gridCol w="740664">
                  <a:extLst>
                    <a:ext uri="{9D8B030D-6E8A-4147-A177-3AD203B41FA5}">
                      <a16:colId xmlns:a16="http://schemas.microsoft.com/office/drawing/2014/main" val="1464306733"/>
                    </a:ext>
                  </a:extLst>
                </a:gridCol>
                <a:gridCol w="329184">
                  <a:extLst>
                    <a:ext uri="{9D8B030D-6E8A-4147-A177-3AD203B41FA5}">
                      <a16:colId xmlns:a16="http://schemas.microsoft.com/office/drawing/2014/main" val="3511010484"/>
                    </a:ext>
                  </a:extLst>
                </a:gridCol>
                <a:gridCol w="329184">
                  <a:extLst>
                    <a:ext uri="{9D8B030D-6E8A-4147-A177-3AD203B41FA5}">
                      <a16:colId xmlns:a16="http://schemas.microsoft.com/office/drawing/2014/main" val="4101805729"/>
                    </a:ext>
                  </a:extLst>
                </a:gridCol>
                <a:gridCol w="329184">
                  <a:extLst>
                    <a:ext uri="{9D8B030D-6E8A-4147-A177-3AD203B41FA5}">
                      <a16:colId xmlns:a16="http://schemas.microsoft.com/office/drawing/2014/main" val="3519337181"/>
                    </a:ext>
                  </a:extLst>
                </a:gridCol>
                <a:gridCol w="329184">
                  <a:extLst>
                    <a:ext uri="{9D8B030D-6E8A-4147-A177-3AD203B41FA5}">
                      <a16:colId xmlns:a16="http://schemas.microsoft.com/office/drawing/2014/main" val="3699941756"/>
                    </a:ext>
                  </a:extLst>
                </a:gridCol>
                <a:gridCol w="329184">
                  <a:extLst>
                    <a:ext uri="{9D8B030D-6E8A-4147-A177-3AD203B41FA5}">
                      <a16:colId xmlns:a16="http://schemas.microsoft.com/office/drawing/2014/main" val="2258634507"/>
                    </a:ext>
                  </a:extLst>
                </a:gridCol>
                <a:gridCol w="329184">
                  <a:extLst>
                    <a:ext uri="{9D8B030D-6E8A-4147-A177-3AD203B41FA5}">
                      <a16:colId xmlns:a16="http://schemas.microsoft.com/office/drawing/2014/main" val="1640008454"/>
                    </a:ext>
                  </a:extLst>
                </a:gridCol>
                <a:gridCol w="329184">
                  <a:extLst>
                    <a:ext uri="{9D8B030D-6E8A-4147-A177-3AD203B41FA5}">
                      <a16:colId xmlns:a16="http://schemas.microsoft.com/office/drawing/2014/main" val="3675199283"/>
                    </a:ext>
                  </a:extLst>
                </a:gridCol>
                <a:gridCol w="329184">
                  <a:extLst>
                    <a:ext uri="{9D8B030D-6E8A-4147-A177-3AD203B41FA5}">
                      <a16:colId xmlns:a16="http://schemas.microsoft.com/office/drawing/2014/main" val="1818033483"/>
                    </a:ext>
                  </a:extLst>
                </a:gridCol>
                <a:gridCol w="329184">
                  <a:extLst>
                    <a:ext uri="{9D8B030D-6E8A-4147-A177-3AD203B41FA5}">
                      <a16:colId xmlns:a16="http://schemas.microsoft.com/office/drawing/2014/main" val="3388221472"/>
                    </a:ext>
                  </a:extLst>
                </a:gridCol>
                <a:gridCol w="329184">
                  <a:extLst>
                    <a:ext uri="{9D8B030D-6E8A-4147-A177-3AD203B41FA5}">
                      <a16:colId xmlns:a16="http://schemas.microsoft.com/office/drawing/2014/main" val="2703649210"/>
                    </a:ext>
                  </a:extLst>
                </a:gridCol>
                <a:gridCol w="329184">
                  <a:extLst>
                    <a:ext uri="{9D8B030D-6E8A-4147-A177-3AD203B41FA5}">
                      <a16:colId xmlns:a16="http://schemas.microsoft.com/office/drawing/2014/main" val="155154484"/>
                    </a:ext>
                  </a:extLst>
                </a:gridCol>
                <a:gridCol w="329184">
                  <a:extLst>
                    <a:ext uri="{9D8B030D-6E8A-4147-A177-3AD203B41FA5}">
                      <a16:colId xmlns:a16="http://schemas.microsoft.com/office/drawing/2014/main" val="1231039551"/>
                    </a:ext>
                  </a:extLst>
                </a:gridCol>
                <a:gridCol w="329184">
                  <a:extLst>
                    <a:ext uri="{9D8B030D-6E8A-4147-A177-3AD203B41FA5}">
                      <a16:colId xmlns:a16="http://schemas.microsoft.com/office/drawing/2014/main" val="3948873146"/>
                    </a:ext>
                  </a:extLst>
                </a:gridCol>
                <a:gridCol w="329184">
                  <a:extLst>
                    <a:ext uri="{9D8B030D-6E8A-4147-A177-3AD203B41FA5}">
                      <a16:colId xmlns:a16="http://schemas.microsoft.com/office/drawing/2014/main" val="986886189"/>
                    </a:ext>
                  </a:extLst>
                </a:gridCol>
                <a:gridCol w="329184">
                  <a:extLst>
                    <a:ext uri="{9D8B030D-6E8A-4147-A177-3AD203B41FA5}">
                      <a16:colId xmlns:a16="http://schemas.microsoft.com/office/drawing/2014/main" val="270970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43059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23:00:31</a:t>
                      </a:r>
                      <a:r>
                        <a:rPr kumimoji="0" lang="es-ES" sz="1000" b="0" i="0" u="none" strike="noStrike" kern="1200" cap="none" spc="0" normalizeH="0" baseline="0" noProof="0">
                          <a:ln>
                            <a:noFill/>
                          </a:ln>
                          <a:solidFill>
                            <a:prstClr val="black"/>
                          </a:solidFill>
                          <a:effectLst/>
                          <a:uLnTx/>
                          <a:uFillTx/>
                          <a:latin typeface="Calibri"/>
                          <a:ea typeface="+mn-ea"/>
                          <a:cs typeface="+mn-cs"/>
                        </a:rPr>
                        <a:t>
 El sospechoso decía ser dueño de bares y tiendas en San José: así timaba a las víctimas para robarles el celular y otros bienes.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65529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22:42:50</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Los aspirantes presidenciales polemizaron acerca de la forma de acción que implementarán para realizar el rebajo en el impuesto a los hidrocarburos.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586675558"/>
                  </a:ext>
                </a:extLst>
              </a:tr>
            </a:tbl>
          </a:graphicData>
        </a:graphic>
      </p:graphicFrame>
      <p:sp>
        <p:nvSpPr>
          <p:cNvPr id="4" name="Text Placeholder 3">
            <a:extLst>
              <a:ext uri="{FF2B5EF4-FFF2-40B4-BE49-F238E27FC236}">
                <a16:creationId xmlns:a16="http://schemas.microsoft.com/office/drawing/2014/main" id="{6D71CFA3-4C5C-42BC-AF08-ABB5B5C7EB3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89790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CB219-E859-4DBA-BCD1-4F4DA838AB31}"/>
              </a:ext>
            </a:extLst>
          </p:cNvPr>
          <p:cNvSpPr>
            <a:spLocks noGrp="1"/>
          </p:cNvSpPr>
          <p:nvPr>
            <p:ph type="title"/>
          </p:nvPr>
        </p:nvSpPr>
        <p:spPr/>
        <p:txBody>
          <a:bodyPr/>
          <a:lstStyle/>
          <a:p>
            <a:r>
              <a:rPr lang="en-US"/>
              <a:t>Facebook Copy of Own Posts Table | Telenoticias - 3 of 13</a:t>
            </a:r>
          </a:p>
        </p:txBody>
      </p:sp>
      <p:graphicFrame>
        <p:nvGraphicFramePr>
          <p:cNvPr id="5" name="Table Placeholder 4">
            <a:extLst>
              <a:ext uri="{FF2B5EF4-FFF2-40B4-BE49-F238E27FC236}">
                <a16:creationId xmlns:a16="http://schemas.microsoft.com/office/drawing/2014/main" id="{C66DA0AA-936E-4178-8322-9D7CFE8E0772}"/>
              </a:ext>
            </a:extLst>
          </p:cNvPr>
          <p:cNvGraphicFramePr>
            <a:graphicFrameLocks noGrp="1"/>
          </p:cNvGraphicFramePr>
          <p:nvPr>
            <p:ph type="tbl" sz="quarter" idx="13"/>
            <p:extLst>
              <p:ext uri="{D42A27DB-BD31-4B8C-83A1-F6EECF244321}">
                <p14:modId xmlns:p14="http://schemas.microsoft.com/office/powerpoint/2010/main" val="53130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5299634"/>
                    </a:ext>
                  </a:extLst>
                </a:gridCol>
                <a:gridCol w="740664">
                  <a:extLst>
                    <a:ext uri="{9D8B030D-6E8A-4147-A177-3AD203B41FA5}">
                      <a16:colId xmlns:a16="http://schemas.microsoft.com/office/drawing/2014/main" val="830324817"/>
                    </a:ext>
                  </a:extLst>
                </a:gridCol>
                <a:gridCol w="329184">
                  <a:extLst>
                    <a:ext uri="{9D8B030D-6E8A-4147-A177-3AD203B41FA5}">
                      <a16:colId xmlns:a16="http://schemas.microsoft.com/office/drawing/2014/main" val="4045173532"/>
                    </a:ext>
                  </a:extLst>
                </a:gridCol>
                <a:gridCol w="329184">
                  <a:extLst>
                    <a:ext uri="{9D8B030D-6E8A-4147-A177-3AD203B41FA5}">
                      <a16:colId xmlns:a16="http://schemas.microsoft.com/office/drawing/2014/main" val="2785484658"/>
                    </a:ext>
                  </a:extLst>
                </a:gridCol>
                <a:gridCol w="329184">
                  <a:extLst>
                    <a:ext uri="{9D8B030D-6E8A-4147-A177-3AD203B41FA5}">
                      <a16:colId xmlns:a16="http://schemas.microsoft.com/office/drawing/2014/main" val="341056962"/>
                    </a:ext>
                  </a:extLst>
                </a:gridCol>
                <a:gridCol w="329184">
                  <a:extLst>
                    <a:ext uri="{9D8B030D-6E8A-4147-A177-3AD203B41FA5}">
                      <a16:colId xmlns:a16="http://schemas.microsoft.com/office/drawing/2014/main" val="1682024824"/>
                    </a:ext>
                  </a:extLst>
                </a:gridCol>
                <a:gridCol w="329184">
                  <a:extLst>
                    <a:ext uri="{9D8B030D-6E8A-4147-A177-3AD203B41FA5}">
                      <a16:colId xmlns:a16="http://schemas.microsoft.com/office/drawing/2014/main" val="2942547463"/>
                    </a:ext>
                  </a:extLst>
                </a:gridCol>
                <a:gridCol w="329184">
                  <a:extLst>
                    <a:ext uri="{9D8B030D-6E8A-4147-A177-3AD203B41FA5}">
                      <a16:colId xmlns:a16="http://schemas.microsoft.com/office/drawing/2014/main" val="3334856327"/>
                    </a:ext>
                  </a:extLst>
                </a:gridCol>
                <a:gridCol w="329184">
                  <a:extLst>
                    <a:ext uri="{9D8B030D-6E8A-4147-A177-3AD203B41FA5}">
                      <a16:colId xmlns:a16="http://schemas.microsoft.com/office/drawing/2014/main" val="1643222170"/>
                    </a:ext>
                  </a:extLst>
                </a:gridCol>
                <a:gridCol w="329184">
                  <a:extLst>
                    <a:ext uri="{9D8B030D-6E8A-4147-A177-3AD203B41FA5}">
                      <a16:colId xmlns:a16="http://schemas.microsoft.com/office/drawing/2014/main" val="973505656"/>
                    </a:ext>
                  </a:extLst>
                </a:gridCol>
                <a:gridCol w="329184">
                  <a:extLst>
                    <a:ext uri="{9D8B030D-6E8A-4147-A177-3AD203B41FA5}">
                      <a16:colId xmlns:a16="http://schemas.microsoft.com/office/drawing/2014/main" val="485663957"/>
                    </a:ext>
                  </a:extLst>
                </a:gridCol>
                <a:gridCol w="329184">
                  <a:extLst>
                    <a:ext uri="{9D8B030D-6E8A-4147-A177-3AD203B41FA5}">
                      <a16:colId xmlns:a16="http://schemas.microsoft.com/office/drawing/2014/main" val="2007254394"/>
                    </a:ext>
                  </a:extLst>
                </a:gridCol>
                <a:gridCol w="329184">
                  <a:extLst>
                    <a:ext uri="{9D8B030D-6E8A-4147-A177-3AD203B41FA5}">
                      <a16:colId xmlns:a16="http://schemas.microsoft.com/office/drawing/2014/main" val="2296986232"/>
                    </a:ext>
                  </a:extLst>
                </a:gridCol>
                <a:gridCol w="329184">
                  <a:extLst>
                    <a:ext uri="{9D8B030D-6E8A-4147-A177-3AD203B41FA5}">
                      <a16:colId xmlns:a16="http://schemas.microsoft.com/office/drawing/2014/main" val="618012974"/>
                    </a:ext>
                  </a:extLst>
                </a:gridCol>
                <a:gridCol w="329184">
                  <a:extLst>
                    <a:ext uri="{9D8B030D-6E8A-4147-A177-3AD203B41FA5}">
                      <a16:colId xmlns:a16="http://schemas.microsoft.com/office/drawing/2014/main" val="1972578414"/>
                    </a:ext>
                  </a:extLst>
                </a:gridCol>
                <a:gridCol w="329184">
                  <a:extLst>
                    <a:ext uri="{9D8B030D-6E8A-4147-A177-3AD203B41FA5}">
                      <a16:colId xmlns:a16="http://schemas.microsoft.com/office/drawing/2014/main" val="1015877656"/>
                    </a:ext>
                  </a:extLst>
                </a:gridCol>
                <a:gridCol w="329184">
                  <a:extLst>
                    <a:ext uri="{9D8B030D-6E8A-4147-A177-3AD203B41FA5}">
                      <a16:colId xmlns:a16="http://schemas.microsoft.com/office/drawing/2014/main" val="2913010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85717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22:37:46</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En el debate de Teletica, ambos coincidieron en que bajar el costo de la vida es fundamental.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76907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22:31:02</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Rodrigo Chaves y José María Figueres se vieron las caras, nuevamente, en un espacio organizado por Telenoticias.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572720177"/>
                  </a:ext>
                </a:extLst>
              </a:tr>
            </a:tbl>
          </a:graphicData>
        </a:graphic>
      </p:graphicFrame>
      <p:sp>
        <p:nvSpPr>
          <p:cNvPr id="4" name="Text Placeholder 3">
            <a:extLst>
              <a:ext uri="{FF2B5EF4-FFF2-40B4-BE49-F238E27FC236}">
                <a16:creationId xmlns:a16="http://schemas.microsoft.com/office/drawing/2014/main" id="{92F665B4-B49A-4761-ADAA-35176B2498B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414982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91C0-5696-49A0-92F1-FBB78E3470C2}"/>
              </a:ext>
            </a:extLst>
          </p:cNvPr>
          <p:cNvSpPr>
            <a:spLocks noGrp="1"/>
          </p:cNvSpPr>
          <p:nvPr>
            <p:ph type="title"/>
          </p:nvPr>
        </p:nvSpPr>
        <p:spPr/>
        <p:txBody>
          <a:bodyPr/>
          <a:lstStyle/>
          <a:p>
            <a:r>
              <a:rPr lang="en-US"/>
              <a:t>Facebook Copy of Own Posts Table | Telenoticias - 4 of 13</a:t>
            </a:r>
          </a:p>
        </p:txBody>
      </p:sp>
      <p:graphicFrame>
        <p:nvGraphicFramePr>
          <p:cNvPr id="5" name="Table Placeholder 4">
            <a:extLst>
              <a:ext uri="{FF2B5EF4-FFF2-40B4-BE49-F238E27FC236}">
                <a16:creationId xmlns:a16="http://schemas.microsoft.com/office/drawing/2014/main" id="{47977FD1-A3DD-4190-9EA6-CB3B6C2439E5}"/>
              </a:ext>
            </a:extLst>
          </p:cNvPr>
          <p:cNvGraphicFramePr>
            <a:graphicFrameLocks noGrp="1"/>
          </p:cNvGraphicFramePr>
          <p:nvPr>
            <p:ph type="tbl" sz="quarter" idx="13"/>
            <p:extLst>
              <p:ext uri="{D42A27DB-BD31-4B8C-83A1-F6EECF244321}">
                <p14:modId xmlns:p14="http://schemas.microsoft.com/office/powerpoint/2010/main" val="4700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5723977"/>
                    </a:ext>
                  </a:extLst>
                </a:gridCol>
                <a:gridCol w="740664">
                  <a:extLst>
                    <a:ext uri="{9D8B030D-6E8A-4147-A177-3AD203B41FA5}">
                      <a16:colId xmlns:a16="http://schemas.microsoft.com/office/drawing/2014/main" val="140262727"/>
                    </a:ext>
                  </a:extLst>
                </a:gridCol>
                <a:gridCol w="329184">
                  <a:extLst>
                    <a:ext uri="{9D8B030D-6E8A-4147-A177-3AD203B41FA5}">
                      <a16:colId xmlns:a16="http://schemas.microsoft.com/office/drawing/2014/main" val="360338944"/>
                    </a:ext>
                  </a:extLst>
                </a:gridCol>
                <a:gridCol w="329184">
                  <a:extLst>
                    <a:ext uri="{9D8B030D-6E8A-4147-A177-3AD203B41FA5}">
                      <a16:colId xmlns:a16="http://schemas.microsoft.com/office/drawing/2014/main" val="4253991358"/>
                    </a:ext>
                  </a:extLst>
                </a:gridCol>
                <a:gridCol w="329184">
                  <a:extLst>
                    <a:ext uri="{9D8B030D-6E8A-4147-A177-3AD203B41FA5}">
                      <a16:colId xmlns:a16="http://schemas.microsoft.com/office/drawing/2014/main" val="93759532"/>
                    </a:ext>
                  </a:extLst>
                </a:gridCol>
                <a:gridCol w="329184">
                  <a:extLst>
                    <a:ext uri="{9D8B030D-6E8A-4147-A177-3AD203B41FA5}">
                      <a16:colId xmlns:a16="http://schemas.microsoft.com/office/drawing/2014/main" val="3032162873"/>
                    </a:ext>
                  </a:extLst>
                </a:gridCol>
                <a:gridCol w="329184">
                  <a:extLst>
                    <a:ext uri="{9D8B030D-6E8A-4147-A177-3AD203B41FA5}">
                      <a16:colId xmlns:a16="http://schemas.microsoft.com/office/drawing/2014/main" val="3930652454"/>
                    </a:ext>
                  </a:extLst>
                </a:gridCol>
                <a:gridCol w="329184">
                  <a:extLst>
                    <a:ext uri="{9D8B030D-6E8A-4147-A177-3AD203B41FA5}">
                      <a16:colId xmlns:a16="http://schemas.microsoft.com/office/drawing/2014/main" val="31280132"/>
                    </a:ext>
                  </a:extLst>
                </a:gridCol>
                <a:gridCol w="329184">
                  <a:extLst>
                    <a:ext uri="{9D8B030D-6E8A-4147-A177-3AD203B41FA5}">
                      <a16:colId xmlns:a16="http://schemas.microsoft.com/office/drawing/2014/main" val="4103640789"/>
                    </a:ext>
                  </a:extLst>
                </a:gridCol>
                <a:gridCol w="329184">
                  <a:extLst>
                    <a:ext uri="{9D8B030D-6E8A-4147-A177-3AD203B41FA5}">
                      <a16:colId xmlns:a16="http://schemas.microsoft.com/office/drawing/2014/main" val="2716713760"/>
                    </a:ext>
                  </a:extLst>
                </a:gridCol>
                <a:gridCol w="329184">
                  <a:extLst>
                    <a:ext uri="{9D8B030D-6E8A-4147-A177-3AD203B41FA5}">
                      <a16:colId xmlns:a16="http://schemas.microsoft.com/office/drawing/2014/main" val="332399667"/>
                    </a:ext>
                  </a:extLst>
                </a:gridCol>
                <a:gridCol w="329184">
                  <a:extLst>
                    <a:ext uri="{9D8B030D-6E8A-4147-A177-3AD203B41FA5}">
                      <a16:colId xmlns:a16="http://schemas.microsoft.com/office/drawing/2014/main" val="2512503829"/>
                    </a:ext>
                  </a:extLst>
                </a:gridCol>
                <a:gridCol w="329184">
                  <a:extLst>
                    <a:ext uri="{9D8B030D-6E8A-4147-A177-3AD203B41FA5}">
                      <a16:colId xmlns:a16="http://schemas.microsoft.com/office/drawing/2014/main" val="1302941027"/>
                    </a:ext>
                  </a:extLst>
                </a:gridCol>
                <a:gridCol w="329184">
                  <a:extLst>
                    <a:ext uri="{9D8B030D-6E8A-4147-A177-3AD203B41FA5}">
                      <a16:colId xmlns:a16="http://schemas.microsoft.com/office/drawing/2014/main" val="594654491"/>
                    </a:ext>
                  </a:extLst>
                </a:gridCol>
                <a:gridCol w="329184">
                  <a:extLst>
                    <a:ext uri="{9D8B030D-6E8A-4147-A177-3AD203B41FA5}">
                      <a16:colId xmlns:a16="http://schemas.microsoft.com/office/drawing/2014/main" val="2646145905"/>
                    </a:ext>
                  </a:extLst>
                </a:gridCol>
                <a:gridCol w="329184">
                  <a:extLst>
                    <a:ext uri="{9D8B030D-6E8A-4147-A177-3AD203B41FA5}">
                      <a16:colId xmlns:a16="http://schemas.microsoft.com/office/drawing/2014/main" val="118194018"/>
                    </a:ext>
                  </a:extLst>
                </a:gridCol>
                <a:gridCol w="329184">
                  <a:extLst>
                    <a:ext uri="{9D8B030D-6E8A-4147-A177-3AD203B41FA5}">
                      <a16:colId xmlns:a16="http://schemas.microsoft.com/office/drawing/2014/main" val="397966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19521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22:30:04</a:t>
                      </a:r>
                      <a:r>
                        <a:rPr kumimoji="0" lang="es-ES" sz="1000" b="0" i="0" u="none" strike="noStrike" kern="1200" cap="none" spc="0" normalizeH="0" baseline="0" noProof="0">
                          <a:ln>
                            <a:noFill/>
                          </a:ln>
                          <a:solidFill>
                            <a:prstClr val="black"/>
                          </a:solidFill>
                          <a:effectLst/>
                          <a:uLnTx/>
                          <a:uFillTx/>
                          <a:latin typeface="Calibri"/>
                          <a:ea typeface="+mn-ea"/>
                          <a:cs typeface="+mn-cs"/>
                        </a:rPr>
                        <a:t>
 Las intervenciones fueron claves en la investigación: los sujetos mencionaron el hecho delictivo por teléfono, sin conocer que se trataba de la vivienda de un funcionario judicial.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60517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22:27:33</a:t>
                      </a:r>
                      <a:r>
                        <a:rPr kumimoji="0" lang="es-ES" sz="1000" b="0" i="0" u="none" strike="noStrike" kern="1200" cap="none" spc="0" normalizeH="0" baseline="0" noProof="0">
                          <a:ln>
                            <a:noFill/>
                          </a:ln>
                          <a:solidFill>
                            <a:prstClr val="black"/>
                          </a:solidFill>
                          <a:effectLst/>
                          <a:uLnTx/>
                          <a:uFillTx/>
                          <a:latin typeface="Calibri"/>
                          <a:ea typeface="+mn-ea"/>
                          <a:cs typeface="+mn-cs"/>
                        </a:rPr>
                        <a:t>
 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00204764"/>
                  </a:ext>
                </a:extLst>
              </a:tr>
            </a:tbl>
          </a:graphicData>
        </a:graphic>
      </p:graphicFrame>
      <p:sp>
        <p:nvSpPr>
          <p:cNvPr id="4" name="Text Placeholder 3">
            <a:extLst>
              <a:ext uri="{FF2B5EF4-FFF2-40B4-BE49-F238E27FC236}">
                <a16:creationId xmlns:a16="http://schemas.microsoft.com/office/drawing/2014/main" id="{9FBB4341-40D6-447F-9436-E1683CB9F3B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71391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DD69-E073-4F4F-859E-A048BBD3134D}"/>
              </a:ext>
            </a:extLst>
          </p:cNvPr>
          <p:cNvSpPr>
            <a:spLocks noGrp="1"/>
          </p:cNvSpPr>
          <p:nvPr>
            <p:ph type="title"/>
          </p:nvPr>
        </p:nvSpPr>
        <p:spPr/>
        <p:txBody>
          <a:bodyPr/>
          <a:lstStyle/>
          <a:p>
            <a:r>
              <a:rPr lang="en-US"/>
              <a:t>Facebook Copy of Own Posts Table | Telenoticias - 5 of 13</a:t>
            </a:r>
          </a:p>
        </p:txBody>
      </p:sp>
      <p:graphicFrame>
        <p:nvGraphicFramePr>
          <p:cNvPr id="5" name="Table Placeholder 4">
            <a:extLst>
              <a:ext uri="{FF2B5EF4-FFF2-40B4-BE49-F238E27FC236}">
                <a16:creationId xmlns:a16="http://schemas.microsoft.com/office/drawing/2014/main" id="{D3F8A10C-38B7-4170-AEC0-CA04B4182037}"/>
              </a:ext>
            </a:extLst>
          </p:cNvPr>
          <p:cNvGraphicFramePr>
            <a:graphicFrameLocks noGrp="1"/>
          </p:cNvGraphicFramePr>
          <p:nvPr>
            <p:ph type="tbl" sz="quarter" idx="13"/>
            <p:extLst>
              <p:ext uri="{D42A27DB-BD31-4B8C-83A1-F6EECF244321}">
                <p14:modId xmlns:p14="http://schemas.microsoft.com/office/powerpoint/2010/main" val="421529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2375474"/>
                    </a:ext>
                  </a:extLst>
                </a:gridCol>
                <a:gridCol w="740664">
                  <a:extLst>
                    <a:ext uri="{9D8B030D-6E8A-4147-A177-3AD203B41FA5}">
                      <a16:colId xmlns:a16="http://schemas.microsoft.com/office/drawing/2014/main" val="1816800470"/>
                    </a:ext>
                  </a:extLst>
                </a:gridCol>
                <a:gridCol w="329184">
                  <a:extLst>
                    <a:ext uri="{9D8B030D-6E8A-4147-A177-3AD203B41FA5}">
                      <a16:colId xmlns:a16="http://schemas.microsoft.com/office/drawing/2014/main" val="2302522015"/>
                    </a:ext>
                  </a:extLst>
                </a:gridCol>
                <a:gridCol w="329184">
                  <a:extLst>
                    <a:ext uri="{9D8B030D-6E8A-4147-A177-3AD203B41FA5}">
                      <a16:colId xmlns:a16="http://schemas.microsoft.com/office/drawing/2014/main" val="3771072242"/>
                    </a:ext>
                  </a:extLst>
                </a:gridCol>
                <a:gridCol w="329184">
                  <a:extLst>
                    <a:ext uri="{9D8B030D-6E8A-4147-A177-3AD203B41FA5}">
                      <a16:colId xmlns:a16="http://schemas.microsoft.com/office/drawing/2014/main" val="391254291"/>
                    </a:ext>
                  </a:extLst>
                </a:gridCol>
                <a:gridCol w="329184">
                  <a:extLst>
                    <a:ext uri="{9D8B030D-6E8A-4147-A177-3AD203B41FA5}">
                      <a16:colId xmlns:a16="http://schemas.microsoft.com/office/drawing/2014/main" val="2350947315"/>
                    </a:ext>
                  </a:extLst>
                </a:gridCol>
                <a:gridCol w="329184">
                  <a:extLst>
                    <a:ext uri="{9D8B030D-6E8A-4147-A177-3AD203B41FA5}">
                      <a16:colId xmlns:a16="http://schemas.microsoft.com/office/drawing/2014/main" val="2829273558"/>
                    </a:ext>
                  </a:extLst>
                </a:gridCol>
                <a:gridCol w="329184">
                  <a:extLst>
                    <a:ext uri="{9D8B030D-6E8A-4147-A177-3AD203B41FA5}">
                      <a16:colId xmlns:a16="http://schemas.microsoft.com/office/drawing/2014/main" val="1947438374"/>
                    </a:ext>
                  </a:extLst>
                </a:gridCol>
                <a:gridCol w="329184">
                  <a:extLst>
                    <a:ext uri="{9D8B030D-6E8A-4147-A177-3AD203B41FA5}">
                      <a16:colId xmlns:a16="http://schemas.microsoft.com/office/drawing/2014/main" val="2696837035"/>
                    </a:ext>
                  </a:extLst>
                </a:gridCol>
                <a:gridCol w="329184">
                  <a:extLst>
                    <a:ext uri="{9D8B030D-6E8A-4147-A177-3AD203B41FA5}">
                      <a16:colId xmlns:a16="http://schemas.microsoft.com/office/drawing/2014/main" val="2064880890"/>
                    </a:ext>
                  </a:extLst>
                </a:gridCol>
                <a:gridCol w="329184">
                  <a:extLst>
                    <a:ext uri="{9D8B030D-6E8A-4147-A177-3AD203B41FA5}">
                      <a16:colId xmlns:a16="http://schemas.microsoft.com/office/drawing/2014/main" val="2098069073"/>
                    </a:ext>
                  </a:extLst>
                </a:gridCol>
                <a:gridCol w="329184">
                  <a:extLst>
                    <a:ext uri="{9D8B030D-6E8A-4147-A177-3AD203B41FA5}">
                      <a16:colId xmlns:a16="http://schemas.microsoft.com/office/drawing/2014/main" val="554594682"/>
                    </a:ext>
                  </a:extLst>
                </a:gridCol>
                <a:gridCol w="329184">
                  <a:extLst>
                    <a:ext uri="{9D8B030D-6E8A-4147-A177-3AD203B41FA5}">
                      <a16:colId xmlns:a16="http://schemas.microsoft.com/office/drawing/2014/main" val="2409528016"/>
                    </a:ext>
                  </a:extLst>
                </a:gridCol>
                <a:gridCol w="329184">
                  <a:extLst>
                    <a:ext uri="{9D8B030D-6E8A-4147-A177-3AD203B41FA5}">
                      <a16:colId xmlns:a16="http://schemas.microsoft.com/office/drawing/2014/main" val="3182169824"/>
                    </a:ext>
                  </a:extLst>
                </a:gridCol>
                <a:gridCol w="329184">
                  <a:extLst>
                    <a:ext uri="{9D8B030D-6E8A-4147-A177-3AD203B41FA5}">
                      <a16:colId xmlns:a16="http://schemas.microsoft.com/office/drawing/2014/main" val="790740775"/>
                    </a:ext>
                  </a:extLst>
                </a:gridCol>
                <a:gridCol w="329184">
                  <a:extLst>
                    <a:ext uri="{9D8B030D-6E8A-4147-A177-3AD203B41FA5}">
                      <a16:colId xmlns:a16="http://schemas.microsoft.com/office/drawing/2014/main" val="3606310501"/>
                    </a:ext>
                  </a:extLst>
                </a:gridCol>
                <a:gridCol w="329184">
                  <a:extLst>
                    <a:ext uri="{9D8B030D-6E8A-4147-A177-3AD203B41FA5}">
                      <a16:colId xmlns:a16="http://schemas.microsoft.com/office/drawing/2014/main" val="383585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94168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22:23:37</a:t>
                      </a:r>
                      <a:r>
                        <a:rPr kumimoji="0" lang="es-ES" sz="1000" b="0" i="0" u="none" strike="noStrike" kern="1200" cap="none" spc="0" normalizeH="0" baseline="0" noProof="0">
                          <a:ln>
                            <a:noFill/>
                          </a:ln>
                          <a:solidFill>
                            <a:prstClr val="black"/>
                          </a:solidFill>
                          <a:effectLst/>
                          <a:uLnTx/>
                          <a:uFillTx/>
                          <a:latin typeface="Calibri"/>
                          <a:ea typeface="+mn-ea"/>
                          <a:cs typeface="+mn-cs"/>
                        </a:rPr>
                        <a:t>
 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85247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22:13:14</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370794680"/>
                  </a:ext>
                </a:extLst>
              </a:tr>
            </a:tbl>
          </a:graphicData>
        </a:graphic>
      </p:graphicFrame>
      <p:sp>
        <p:nvSpPr>
          <p:cNvPr id="4" name="Text Placeholder 3">
            <a:extLst>
              <a:ext uri="{FF2B5EF4-FFF2-40B4-BE49-F238E27FC236}">
                <a16:creationId xmlns:a16="http://schemas.microsoft.com/office/drawing/2014/main" id="{3505BD9E-CC25-473C-977B-67AEE045746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997458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790E5-DED4-435D-AB61-94F374AD338D}"/>
              </a:ext>
            </a:extLst>
          </p:cNvPr>
          <p:cNvSpPr>
            <a:spLocks noGrp="1"/>
          </p:cNvSpPr>
          <p:nvPr>
            <p:ph type="title"/>
          </p:nvPr>
        </p:nvSpPr>
        <p:spPr/>
        <p:txBody>
          <a:bodyPr/>
          <a:lstStyle/>
          <a:p>
            <a:r>
              <a:rPr lang="en-US"/>
              <a:t>Facebook Copy of Own Posts Table | Telenoticias - 6 of 13</a:t>
            </a:r>
          </a:p>
        </p:txBody>
      </p:sp>
      <p:graphicFrame>
        <p:nvGraphicFramePr>
          <p:cNvPr id="5" name="Table Placeholder 4">
            <a:extLst>
              <a:ext uri="{FF2B5EF4-FFF2-40B4-BE49-F238E27FC236}">
                <a16:creationId xmlns:a16="http://schemas.microsoft.com/office/drawing/2014/main" id="{632040AC-D6B6-4746-BB4B-1F14CFB0CC2A}"/>
              </a:ext>
            </a:extLst>
          </p:cNvPr>
          <p:cNvGraphicFramePr>
            <a:graphicFrameLocks noGrp="1"/>
          </p:cNvGraphicFramePr>
          <p:nvPr>
            <p:ph type="tbl" sz="quarter" idx="13"/>
            <p:extLst>
              <p:ext uri="{D42A27DB-BD31-4B8C-83A1-F6EECF244321}">
                <p14:modId xmlns:p14="http://schemas.microsoft.com/office/powerpoint/2010/main" val="36759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6745157"/>
                    </a:ext>
                  </a:extLst>
                </a:gridCol>
                <a:gridCol w="740664">
                  <a:extLst>
                    <a:ext uri="{9D8B030D-6E8A-4147-A177-3AD203B41FA5}">
                      <a16:colId xmlns:a16="http://schemas.microsoft.com/office/drawing/2014/main" val="1853590337"/>
                    </a:ext>
                  </a:extLst>
                </a:gridCol>
                <a:gridCol w="329184">
                  <a:extLst>
                    <a:ext uri="{9D8B030D-6E8A-4147-A177-3AD203B41FA5}">
                      <a16:colId xmlns:a16="http://schemas.microsoft.com/office/drawing/2014/main" val="1694534797"/>
                    </a:ext>
                  </a:extLst>
                </a:gridCol>
                <a:gridCol w="329184">
                  <a:extLst>
                    <a:ext uri="{9D8B030D-6E8A-4147-A177-3AD203B41FA5}">
                      <a16:colId xmlns:a16="http://schemas.microsoft.com/office/drawing/2014/main" val="2427107680"/>
                    </a:ext>
                  </a:extLst>
                </a:gridCol>
                <a:gridCol w="329184">
                  <a:extLst>
                    <a:ext uri="{9D8B030D-6E8A-4147-A177-3AD203B41FA5}">
                      <a16:colId xmlns:a16="http://schemas.microsoft.com/office/drawing/2014/main" val="301650412"/>
                    </a:ext>
                  </a:extLst>
                </a:gridCol>
                <a:gridCol w="329184">
                  <a:extLst>
                    <a:ext uri="{9D8B030D-6E8A-4147-A177-3AD203B41FA5}">
                      <a16:colId xmlns:a16="http://schemas.microsoft.com/office/drawing/2014/main" val="1849726917"/>
                    </a:ext>
                  </a:extLst>
                </a:gridCol>
                <a:gridCol w="329184">
                  <a:extLst>
                    <a:ext uri="{9D8B030D-6E8A-4147-A177-3AD203B41FA5}">
                      <a16:colId xmlns:a16="http://schemas.microsoft.com/office/drawing/2014/main" val="372868634"/>
                    </a:ext>
                  </a:extLst>
                </a:gridCol>
                <a:gridCol w="329184">
                  <a:extLst>
                    <a:ext uri="{9D8B030D-6E8A-4147-A177-3AD203B41FA5}">
                      <a16:colId xmlns:a16="http://schemas.microsoft.com/office/drawing/2014/main" val="2947807066"/>
                    </a:ext>
                  </a:extLst>
                </a:gridCol>
                <a:gridCol w="329184">
                  <a:extLst>
                    <a:ext uri="{9D8B030D-6E8A-4147-A177-3AD203B41FA5}">
                      <a16:colId xmlns:a16="http://schemas.microsoft.com/office/drawing/2014/main" val="4176417085"/>
                    </a:ext>
                  </a:extLst>
                </a:gridCol>
                <a:gridCol w="329184">
                  <a:extLst>
                    <a:ext uri="{9D8B030D-6E8A-4147-A177-3AD203B41FA5}">
                      <a16:colId xmlns:a16="http://schemas.microsoft.com/office/drawing/2014/main" val="1841365252"/>
                    </a:ext>
                  </a:extLst>
                </a:gridCol>
                <a:gridCol w="329184">
                  <a:extLst>
                    <a:ext uri="{9D8B030D-6E8A-4147-A177-3AD203B41FA5}">
                      <a16:colId xmlns:a16="http://schemas.microsoft.com/office/drawing/2014/main" val="4270428494"/>
                    </a:ext>
                  </a:extLst>
                </a:gridCol>
                <a:gridCol w="329184">
                  <a:extLst>
                    <a:ext uri="{9D8B030D-6E8A-4147-A177-3AD203B41FA5}">
                      <a16:colId xmlns:a16="http://schemas.microsoft.com/office/drawing/2014/main" val="1175750016"/>
                    </a:ext>
                  </a:extLst>
                </a:gridCol>
                <a:gridCol w="329184">
                  <a:extLst>
                    <a:ext uri="{9D8B030D-6E8A-4147-A177-3AD203B41FA5}">
                      <a16:colId xmlns:a16="http://schemas.microsoft.com/office/drawing/2014/main" val="917352549"/>
                    </a:ext>
                  </a:extLst>
                </a:gridCol>
                <a:gridCol w="329184">
                  <a:extLst>
                    <a:ext uri="{9D8B030D-6E8A-4147-A177-3AD203B41FA5}">
                      <a16:colId xmlns:a16="http://schemas.microsoft.com/office/drawing/2014/main" val="2005440546"/>
                    </a:ext>
                  </a:extLst>
                </a:gridCol>
                <a:gridCol w="329184">
                  <a:extLst>
                    <a:ext uri="{9D8B030D-6E8A-4147-A177-3AD203B41FA5}">
                      <a16:colId xmlns:a16="http://schemas.microsoft.com/office/drawing/2014/main" val="3317988479"/>
                    </a:ext>
                  </a:extLst>
                </a:gridCol>
                <a:gridCol w="329184">
                  <a:extLst>
                    <a:ext uri="{9D8B030D-6E8A-4147-A177-3AD203B41FA5}">
                      <a16:colId xmlns:a16="http://schemas.microsoft.com/office/drawing/2014/main" val="3065625454"/>
                    </a:ext>
                  </a:extLst>
                </a:gridCol>
                <a:gridCol w="329184">
                  <a:extLst>
                    <a:ext uri="{9D8B030D-6E8A-4147-A177-3AD203B41FA5}">
                      <a16:colId xmlns:a16="http://schemas.microsoft.com/office/drawing/2014/main" val="336340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61339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22:07:21</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Ambos candidatos tuvieron un nuevo cara a cara esta noche, a pocos días del cierre del proceso electoral.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9826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22:02:15</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537131001"/>
                  </a:ext>
                </a:extLst>
              </a:tr>
            </a:tbl>
          </a:graphicData>
        </a:graphic>
      </p:graphicFrame>
      <p:sp>
        <p:nvSpPr>
          <p:cNvPr id="4" name="Text Placeholder 3">
            <a:extLst>
              <a:ext uri="{FF2B5EF4-FFF2-40B4-BE49-F238E27FC236}">
                <a16:creationId xmlns:a16="http://schemas.microsoft.com/office/drawing/2014/main" id="{6F5F5960-F857-4BB4-BC47-C202F2CB1FF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092039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3A48A-AFBE-4BA0-B211-52BF7D4234F8}"/>
              </a:ext>
            </a:extLst>
          </p:cNvPr>
          <p:cNvSpPr>
            <a:spLocks noGrp="1"/>
          </p:cNvSpPr>
          <p:nvPr>
            <p:ph type="title"/>
          </p:nvPr>
        </p:nvSpPr>
        <p:spPr/>
        <p:txBody>
          <a:bodyPr/>
          <a:lstStyle/>
          <a:p>
            <a:r>
              <a:rPr lang="en-US"/>
              <a:t>Facebook Copy of Own Posts Table | Telenoticias - 7 of 13</a:t>
            </a:r>
          </a:p>
        </p:txBody>
      </p:sp>
      <p:graphicFrame>
        <p:nvGraphicFramePr>
          <p:cNvPr id="5" name="Table Placeholder 4">
            <a:extLst>
              <a:ext uri="{FF2B5EF4-FFF2-40B4-BE49-F238E27FC236}">
                <a16:creationId xmlns:a16="http://schemas.microsoft.com/office/drawing/2014/main" id="{DCC64C42-C1C0-4D13-A53F-27E1244EB25A}"/>
              </a:ext>
            </a:extLst>
          </p:cNvPr>
          <p:cNvGraphicFramePr>
            <a:graphicFrameLocks noGrp="1"/>
          </p:cNvGraphicFramePr>
          <p:nvPr>
            <p:ph type="tbl" sz="quarter" idx="13"/>
            <p:extLst>
              <p:ext uri="{D42A27DB-BD31-4B8C-83A1-F6EECF244321}">
                <p14:modId xmlns:p14="http://schemas.microsoft.com/office/powerpoint/2010/main" val="227447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3559082"/>
                    </a:ext>
                  </a:extLst>
                </a:gridCol>
                <a:gridCol w="740664">
                  <a:extLst>
                    <a:ext uri="{9D8B030D-6E8A-4147-A177-3AD203B41FA5}">
                      <a16:colId xmlns:a16="http://schemas.microsoft.com/office/drawing/2014/main" val="3772528514"/>
                    </a:ext>
                  </a:extLst>
                </a:gridCol>
                <a:gridCol w="329184">
                  <a:extLst>
                    <a:ext uri="{9D8B030D-6E8A-4147-A177-3AD203B41FA5}">
                      <a16:colId xmlns:a16="http://schemas.microsoft.com/office/drawing/2014/main" val="513683775"/>
                    </a:ext>
                  </a:extLst>
                </a:gridCol>
                <a:gridCol w="329184">
                  <a:extLst>
                    <a:ext uri="{9D8B030D-6E8A-4147-A177-3AD203B41FA5}">
                      <a16:colId xmlns:a16="http://schemas.microsoft.com/office/drawing/2014/main" val="3421903457"/>
                    </a:ext>
                  </a:extLst>
                </a:gridCol>
                <a:gridCol w="329184">
                  <a:extLst>
                    <a:ext uri="{9D8B030D-6E8A-4147-A177-3AD203B41FA5}">
                      <a16:colId xmlns:a16="http://schemas.microsoft.com/office/drawing/2014/main" val="2510944989"/>
                    </a:ext>
                  </a:extLst>
                </a:gridCol>
                <a:gridCol w="329184">
                  <a:extLst>
                    <a:ext uri="{9D8B030D-6E8A-4147-A177-3AD203B41FA5}">
                      <a16:colId xmlns:a16="http://schemas.microsoft.com/office/drawing/2014/main" val="3726110941"/>
                    </a:ext>
                  </a:extLst>
                </a:gridCol>
                <a:gridCol w="329184">
                  <a:extLst>
                    <a:ext uri="{9D8B030D-6E8A-4147-A177-3AD203B41FA5}">
                      <a16:colId xmlns:a16="http://schemas.microsoft.com/office/drawing/2014/main" val="2521259432"/>
                    </a:ext>
                  </a:extLst>
                </a:gridCol>
                <a:gridCol w="329184">
                  <a:extLst>
                    <a:ext uri="{9D8B030D-6E8A-4147-A177-3AD203B41FA5}">
                      <a16:colId xmlns:a16="http://schemas.microsoft.com/office/drawing/2014/main" val="3929374036"/>
                    </a:ext>
                  </a:extLst>
                </a:gridCol>
                <a:gridCol w="329184">
                  <a:extLst>
                    <a:ext uri="{9D8B030D-6E8A-4147-A177-3AD203B41FA5}">
                      <a16:colId xmlns:a16="http://schemas.microsoft.com/office/drawing/2014/main" val="253475265"/>
                    </a:ext>
                  </a:extLst>
                </a:gridCol>
                <a:gridCol w="329184">
                  <a:extLst>
                    <a:ext uri="{9D8B030D-6E8A-4147-A177-3AD203B41FA5}">
                      <a16:colId xmlns:a16="http://schemas.microsoft.com/office/drawing/2014/main" val="2629083076"/>
                    </a:ext>
                  </a:extLst>
                </a:gridCol>
                <a:gridCol w="329184">
                  <a:extLst>
                    <a:ext uri="{9D8B030D-6E8A-4147-A177-3AD203B41FA5}">
                      <a16:colId xmlns:a16="http://schemas.microsoft.com/office/drawing/2014/main" val="3861492262"/>
                    </a:ext>
                  </a:extLst>
                </a:gridCol>
                <a:gridCol w="329184">
                  <a:extLst>
                    <a:ext uri="{9D8B030D-6E8A-4147-A177-3AD203B41FA5}">
                      <a16:colId xmlns:a16="http://schemas.microsoft.com/office/drawing/2014/main" val="3321862553"/>
                    </a:ext>
                  </a:extLst>
                </a:gridCol>
                <a:gridCol w="329184">
                  <a:extLst>
                    <a:ext uri="{9D8B030D-6E8A-4147-A177-3AD203B41FA5}">
                      <a16:colId xmlns:a16="http://schemas.microsoft.com/office/drawing/2014/main" val="1101768086"/>
                    </a:ext>
                  </a:extLst>
                </a:gridCol>
                <a:gridCol w="329184">
                  <a:extLst>
                    <a:ext uri="{9D8B030D-6E8A-4147-A177-3AD203B41FA5}">
                      <a16:colId xmlns:a16="http://schemas.microsoft.com/office/drawing/2014/main" val="760099569"/>
                    </a:ext>
                  </a:extLst>
                </a:gridCol>
                <a:gridCol w="329184">
                  <a:extLst>
                    <a:ext uri="{9D8B030D-6E8A-4147-A177-3AD203B41FA5}">
                      <a16:colId xmlns:a16="http://schemas.microsoft.com/office/drawing/2014/main" val="3181983593"/>
                    </a:ext>
                  </a:extLst>
                </a:gridCol>
                <a:gridCol w="329184">
                  <a:extLst>
                    <a:ext uri="{9D8B030D-6E8A-4147-A177-3AD203B41FA5}">
                      <a16:colId xmlns:a16="http://schemas.microsoft.com/office/drawing/2014/main" val="3751042897"/>
                    </a:ext>
                  </a:extLst>
                </a:gridCol>
                <a:gridCol w="329184">
                  <a:extLst>
                    <a:ext uri="{9D8B030D-6E8A-4147-A177-3AD203B41FA5}">
                      <a16:colId xmlns:a16="http://schemas.microsoft.com/office/drawing/2014/main" val="3576695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14624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21:58:44</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92347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21:52:09</a:t>
                      </a:r>
                      <a:r>
                        <a:rPr kumimoji="0" lang="es-ES" sz="1000" b="0" i="0" u="none" strike="noStrike" kern="1200" cap="none" spc="0" normalizeH="0" baseline="0" noProof="0">
                          <a:ln>
                            <a:noFill/>
                          </a:ln>
                          <a:solidFill>
                            <a:prstClr val="black"/>
                          </a:solidFill>
                          <a:effectLst/>
                          <a:uLnTx/>
                          <a:uFillTx/>
                          <a:latin typeface="Calibri"/>
                          <a:ea typeface="+mn-ea"/>
                          <a:cs typeface="+mn-cs"/>
                        </a:rPr>
                        <a:t>
 En el #DebateTeletica también tenemos momentos para liberar tensión.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435106464"/>
                  </a:ext>
                </a:extLst>
              </a:tr>
            </a:tbl>
          </a:graphicData>
        </a:graphic>
      </p:graphicFrame>
      <p:sp>
        <p:nvSpPr>
          <p:cNvPr id="4" name="Text Placeholder 3">
            <a:extLst>
              <a:ext uri="{FF2B5EF4-FFF2-40B4-BE49-F238E27FC236}">
                <a16:creationId xmlns:a16="http://schemas.microsoft.com/office/drawing/2014/main" id="{F96A4EDD-68D7-4365-8352-EE457B54910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158149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5FD9E-85D7-4AC9-8645-FB10D8160C7A}"/>
              </a:ext>
            </a:extLst>
          </p:cNvPr>
          <p:cNvSpPr>
            <a:spLocks noGrp="1"/>
          </p:cNvSpPr>
          <p:nvPr>
            <p:ph type="title"/>
          </p:nvPr>
        </p:nvSpPr>
        <p:spPr/>
        <p:txBody>
          <a:bodyPr/>
          <a:lstStyle/>
          <a:p>
            <a:r>
              <a:rPr lang="en-US"/>
              <a:t>Facebook Copy of Own Posts Table | Telenoticias - 8 of 13</a:t>
            </a:r>
          </a:p>
        </p:txBody>
      </p:sp>
      <p:graphicFrame>
        <p:nvGraphicFramePr>
          <p:cNvPr id="5" name="Table Placeholder 4">
            <a:extLst>
              <a:ext uri="{FF2B5EF4-FFF2-40B4-BE49-F238E27FC236}">
                <a16:creationId xmlns:a16="http://schemas.microsoft.com/office/drawing/2014/main" id="{396FF5B6-66FC-4D77-8488-15882BC8DC14}"/>
              </a:ext>
            </a:extLst>
          </p:cNvPr>
          <p:cNvGraphicFramePr>
            <a:graphicFrameLocks noGrp="1"/>
          </p:cNvGraphicFramePr>
          <p:nvPr>
            <p:ph type="tbl" sz="quarter" idx="13"/>
            <p:extLst>
              <p:ext uri="{D42A27DB-BD31-4B8C-83A1-F6EECF244321}">
                <p14:modId xmlns:p14="http://schemas.microsoft.com/office/powerpoint/2010/main" val="35904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4451196"/>
                    </a:ext>
                  </a:extLst>
                </a:gridCol>
                <a:gridCol w="740664">
                  <a:extLst>
                    <a:ext uri="{9D8B030D-6E8A-4147-A177-3AD203B41FA5}">
                      <a16:colId xmlns:a16="http://schemas.microsoft.com/office/drawing/2014/main" val="165951973"/>
                    </a:ext>
                  </a:extLst>
                </a:gridCol>
                <a:gridCol w="329184">
                  <a:extLst>
                    <a:ext uri="{9D8B030D-6E8A-4147-A177-3AD203B41FA5}">
                      <a16:colId xmlns:a16="http://schemas.microsoft.com/office/drawing/2014/main" val="3181225597"/>
                    </a:ext>
                  </a:extLst>
                </a:gridCol>
                <a:gridCol w="329184">
                  <a:extLst>
                    <a:ext uri="{9D8B030D-6E8A-4147-A177-3AD203B41FA5}">
                      <a16:colId xmlns:a16="http://schemas.microsoft.com/office/drawing/2014/main" val="1936609915"/>
                    </a:ext>
                  </a:extLst>
                </a:gridCol>
                <a:gridCol w="329184">
                  <a:extLst>
                    <a:ext uri="{9D8B030D-6E8A-4147-A177-3AD203B41FA5}">
                      <a16:colId xmlns:a16="http://schemas.microsoft.com/office/drawing/2014/main" val="2097014019"/>
                    </a:ext>
                  </a:extLst>
                </a:gridCol>
                <a:gridCol w="329184">
                  <a:extLst>
                    <a:ext uri="{9D8B030D-6E8A-4147-A177-3AD203B41FA5}">
                      <a16:colId xmlns:a16="http://schemas.microsoft.com/office/drawing/2014/main" val="3287867178"/>
                    </a:ext>
                  </a:extLst>
                </a:gridCol>
                <a:gridCol w="329184">
                  <a:extLst>
                    <a:ext uri="{9D8B030D-6E8A-4147-A177-3AD203B41FA5}">
                      <a16:colId xmlns:a16="http://schemas.microsoft.com/office/drawing/2014/main" val="316374622"/>
                    </a:ext>
                  </a:extLst>
                </a:gridCol>
                <a:gridCol w="329184">
                  <a:extLst>
                    <a:ext uri="{9D8B030D-6E8A-4147-A177-3AD203B41FA5}">
                      <a16:colId xmlns:a16="http://schemas.microsoft.com/office/drawing/2014/main" val="1374997103"/>
                    </a:ext>
                  </a:extLst>
                </a:gridCol>
                <a:gridCol w="329184">
                  <a:extLst>
                    <a:ext uri="{9D8B030D-6E8A-4147-A177-3AD203B41FA5}">
                      <a16:colId xmlns:a16="http://schemas.microsoft.com/office/drawing/2014/main" val="2490542447"/>
                    </a:ext>
                  </a:extLst>
                </a:gridCol>
                <a:gridCol w="329184">
                  <a:extLst>
                    <a:ext uri="{9D8B030D-6E8A-4147-A177-3AD203B41FA5}">
                      <a16:colId xmlns:a16="http://schemas.microsoft.com/office/drawing/2014/main" val="249425664"/>
                    </a:ext>
                  </a:extLst>
                </a:gridCol>
                <a:gridCol w="329184">
                  <a:extLst>
                    <a:ext uri="{9D8B030D-6E8A-4147-A177-3AD203B41FA5}">
                      <a16:colId xmlns:a16="http://schemas.microsoft.com/office/drawing/2014/main" val="2237972988"/>
                    </a:ext>
                  </a:extLst>
                </a:gridCol>
                <a:gridCol w="329184">
                  <a:extLst>
                    <a:ext uri="{9D8B030D-6E8A-4147-A177-3AD203B41FA5}">
                      <a16:colId xmlns:a16="http://schemas.microsoft.com/office/drawing/2014/main" val="3168120678"/>
                    </a:ext>
                  </a:extLst>
                </a:gridCol>
                <a:gridCol w="329184">
                  <a:extLst>
                    <a:ext uri="{9D8B030D-6E8A-4147-A177-3AD203B41FA5}">
                      <a16:colId xmlns:a16="http://schemas.microsoft.com/office/drawing/2014/main" val="3854556593"/>
                    </a:ext>
                  </a:extLst>
                </a:gridCol>
                <a:gridCol w="329184">
                  <a:extLst>
                    <a:ext uri="{9D8B030D-6E8A-4147-A177-3AD203B41FA5}">
                      <a16:colId xmlns:a16="http://schemas.microsoft.com/office/drawing/2014/main" val="1178579656"/>
                    </a:ext>
                  </a:extLst>
                </a:gridCol>
                <a:gridCol w="329184">
                  <a:extLst>
                    <a:ext uri="{9D8B030D-6E8A-4147-A177-3AD203B41FA5}">
                      <a16:colId xmlns:a16="http://schemas.microsoft.com/office/drawing/2014/main" val="3366862648"/>
                    </a:ext>
                  </a:extLst>
                </a:gridCol>
                <a:gridCol w="329184">
                  <a:extLst>
                    <a:ext uri="{9D8B030D-6E8A-4147-A177-3AD203B41FA5}">
                      <a16:colId xmlns:a16="http://schemas.microsoft.com/office/drawing/2014/main" val="2974579028"/>
                    </a:ext>
                  </a:extLst>
                </a:gridCol>
                <a:gridCol w="329184">
                  <a:extLst>
                    <a:ext uri="{9D8B030D-6E8A-4147-A177-3AD203B41FA5}">
                      <a16:colId xmlns:a16="http://schemas.microsoft.com/office/drawing/2014/main" val="840018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88960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21:48:08</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23731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21:39:59</a:t>
                      </a:r>
                      <a:r>
                        <a:rPr kumimoji="0" lang="es-ES" sz="1000" b="0" i="0" u="none" strike="noStrike" kern="1200" cap="none" spc="0" normalizeH="0" baseline="0" noProof="0">
                          <a:ln>
                            <a:noFill/>
                          </a:ln>
                          <a:solidFill>
                            <a:prstClr val="black"/>
                          </a:solidFill>
                          <a:effectLst/>
                          <a:uLnTx/>
                          <a:uFillTx/>
                          <a:latin typeface="Calibri"/>
                          <a:ea typeface="+mn-ea"/>
                          <a:cs typeface="+mn-cs"/>
                        </a:rPr>
                        <a:t>
 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813383651"/>
                  </a:ext>
                </a:extLst>
              </a:tr>
            </a:tbl>
          </a:graphicData>
        </a:graphic>
      </p:graphicFrame>
      <p:sp>
        <p:nvSpPr>
          <p:cNvPr id="4" name="Text Placeholder 3">
            <a:extLst>
              <a:ext uri="{FF2B5EF4-FFF2-40B4-BE49-F238E27FC236}">
                <a16:creationId xmlns:a16="http://schemas.microsoft.com/office/drawing/2014/main" id="{EF8E9C52-E8C7-475B-BB75-E8099EAB47B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70564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4EB7A-A094-44C6-9A07-DE5ADC32CB6A}"/>
              </a:ext>
            </a:extLst>
          </p:cNvPr>
          <p:cNvSpPr>
            <a:spLocks noGrp="1"/>
          </p:cNvSpPr>
          <p:nvPr>
            <p:ph type="title"/>
          </p:nvPr>
        </p:nvSpPr>
        <p:spPr/>
        <p:txBody>
          <a:bodyPr/>
          <a:lstStyle/>
          <a:p>
            <a:r>
              <a:rPr lang="en-US"/>
              <a:t>Facebook Copy of Own Posts Table | Telenoticias - 9 of 13</a:t>
            </a:r>
          </a:p>
        </p:txBody>
      </p:sp>
      <p:graphicFrame>
        <p:nvGraphicFramePr>
          <p:cNvPr id="5" name="Table Placeholder 4">
            <a:extLst>
              <a:ext uri="{FF2B5EF4-FFF2-40B4-BE49-F238E27FC236}">
                <a16:creationId xmlns:a16="http://schemas.microsoft.com/office/drawing/2014/main" id="{028457AB-C676-4E37-A5DA-7D4609EA4003}"/>
              </a:ext>
            </a:extLst>
          </p:cNvPr>
          <p:cNvGraphicFramePr>
            <a:graphicFrameLocks noGrp="1"/>
          </p:cNvGraphicFramePr>
          <p:nvPr>
            <p:ph type="tbl" sz="quarter" idx="13"/>
            <p:extLst>
              <p:ext uri="{D42A27DB-BD31-4B8C-83A1-F6EECF244321}">
                <p14:modId xmlns:p14="http://schemas.microsoft.com/office/powerpoint/2010/main" val="103772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10183360"/>
                    </a:ext>
                  </a:extLst>
                </a:gridCol>
                <a:gridCol w="740664">
                  <a:extLst>
                    <a:ext uri="{9D8B030D-6E8A-4147-A177-3AD203B41FA5}">
                      <a16:colId xmlns:a16="http://schemas.microsoft.com/office/drawing/2014/main" val="1833533676"/>
                    </a:ext>
                  </a:extLst>
                </a:gridCol>
                <a:gridCol w="329184">
                  <a:extLst>
                    <a:ext uri="{9D8B030D-6E8A-4147-A177-3AD203B41FA5}">
                      <a16:colId xmlns:a16="http://schemas.microsoft.com/office/drawing/2014/main" val="2738536893"/>
                    </a:ext>
                  </a:extLst>
                </a:gridCol>
                <a:gridCol w="329184">
                  <a:extLst>
                    <a:ext uri="{9D8B030D-6E8A-4147-A177-3AD203B41FA5}">
                      <a16:colId xmlns:a16="http://schemas.microsoft.com/office/drawing/2014/main" val="3122575905"/>
                    </a:ext>
                  </a:extLst>
                </a:gridCol>
                <a:gridCol w="329184">
                  <a:extLst>
                    <a:ext uri="{9D8B030D-6E8A-4147-A177-3AD203B41FA5}">
                      <a16:colId xmlns:a16="http://schemas.microsoft.com/office/drawing/2014/main" val="1921846463"/>
                    </a:ext>
                  </a:extLst>
                </a:gridCol>
                <a:gridCol w="329184">
                  <a:extLst>
                    <a:ext uri="{9D8B030D-6E8A-4147-A177-3AD203B41FA5}">
                      <a16:colId xmlns:a16="http://schemas.microsoft.com/office/drawing/2014/main" val="1761759041"/>
                    </a:ext>
                  </a:extLst>
                </a:gridCol>
                <a:gridCol w="329184">
                  <a:extLst>
                    <a:ext uri="{9D8B030D-6E8A-4147-A177-3AD203B41FA5}">
                      <a16:colId xmlns:a16="http://schemas.microsoft.com/office/drawing/2014/main" val="1827313317"/>
                    </a:ext>
                  </a:extLst>
                </a:gridCol>
                <a:gridCol w="329184">
                  <a:extLst>
                    <a:ext uri="{9D8B030D-6E8A-4147-A177-3AD203B41FA5}">
                      <a16:colId xmlns:a16="http://schemas.microsoft.com/office/drawing/2014/main" val="4212334397"/>
                    </a:ext>
                  </a:extLst>
                </a:gridCol>
                <a:gridCol w="329184">
                  <a:extLst>
                    <a:ext uri="{9D8B030D-6E8A-4147-A177-3AD203B41FA5}">
                      <a16:colId xmlns:a16="http://schemas.microsoft.com/office/drawing/2014/main" val="250875026"/>
                    </a:ext>
                  </a:extLst>
                </a:gridCol>
                <a:gridCol w="329184">
                  <a:extLst>
                    <a:ext uri="{9D8B030D-6E8A-4147-A177-3AD203B41FA5}">
                      <a16:colId xmlns:a16="http://schemas.microsoft.com/office/drawing/2014/main" val="3469336703"/>
                    </a:ext>
                  </a:extLst>
                </a:gridCol>
                <a:gridCol w="329184">
                  <a:extLst>
                    <a:ext uri="{9D8B030D-6E8A-4147-A177-3AD203B41FA5}">
                      <a16:colId xmlns:a16="http://schemas.microsoft.com/office/drawing/2014/main" val="2894887056"/>
                    </a:ext>
                  </a:extLst>
                </a:gridCol>
                <a:gridCol w="329184">
                  <a:extLst>
                    <a:ext uri="{9D8B030D-6E8A-4147-A177-3AD203B41FA5}">
                      <a16:colId xmlns:a16="http://schemas.microsoft.com/office/drawing/2014/main" val="3758759075"/>
                    </a:ext>
                  </a:extLst>
                </a:gridCol>
                <a:gridCol w="329184">
                  <a:extLst>
                    <a:ext uri="{9D8B030D-6E8A-4147-A177-3AD203B41FA5}">
                      <a16:colId xmlns:a16="http://schemas.microsoft.com/office/drawing/2014/main" val="3139012151"/>
                    </a:ext>
                  </a:extLst>
                </a:gridCol>
                <a:gridCol w="329184">
                  <a:extLst>
                    <a:ext uri="{9D8B030D-6E8A-4147-A177-3AD203B41FA5}">
                      <a16:colId xmlns:a16="http://schemas.microsoft.com/office/drawing/2014/main" val="2787235087"/>
                    </a:ext>
                  </a:extLst>
                </a:gridCol>
                <a:gridCol w="329184">
                  <a:extLst>
                    <a:ext uri="{9D8B030D-6E8A-4147-A177-3AD203B41FA5}">
                      <a16:colId xmlns:a16="http://schemas.microsoft.com/office/drawing/2014/main" val="1039730402"/>
                    </a:ext>
                  </a:extLst>
                </a:gridCol>
                <a:gridCol w="329184">
                  <a:extLst>
                    <a:ext uri="{9D8B030D-6E8A-4147-A177-3AD203B41FA5}">
                      <a16:colId xmlns:a16="http://schemas.microsoft.com/office/drawing/2014/main" val="1058063882"/>
                    </a:ext>
                  </a:extLst>
                </a:gridCol>
                <a:gridCol w="329184">
                  <a:extLst>
                    <a:ext uri="{9D8B030D-6E8A-4147-A177-3AD203B41FA5}">
                      <a16:colId xmlns:a16="http://schemas.microsoft.com/office/drawing/2014/main" val="276413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61040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21:36:18</a:t>
                      </a:r>
                      <a:r>
                        <a:rPr kumimoji="0" lang="es-ES" sz="1000" b="0" i="0" u="none" strike="noStrike" kern="1200" cap="none" spc="0" normalizeH="0" baseline="0" noProof="0">
                          <a:ln>
                            <a:noFill/>
                          </a:ln>
                          <a:solidFill>
                            <a:prstClr val="black"/>
                          </a:solidFill>
                          <a:effectLst/>
                          <a:uLnTx/>
                          <a:uFillTx/>
                          <a:latin typeface="Calibri"/>
                          <a:ea typeface="+mn-ea"/>
                          <a:cs typeface="+mn-cs"/>
                        </a:rPr>
                        <a:t>
 #Óscar | Los oficiales de la policía de Los Ángeles "terminaron de explicar cuáles eran las opciones y dijeron '¿te gustaría que hiciéramos algo?', y él dijo 'no'".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1653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21:04:58</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Rodrigo Chaves y José María Figueres se ven las caras, nuevamente, en un espacio organizado por Telenoticias.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271816402"/>
                  </a:ext>
                </a:extLst>
              </a:tr>
            </a:tbl>
          </a:graphicData>
        </a:graphic>
      </p:graphicFrame>
      <p:sp>
        <p:nvSpPr>
          <p:cNvPr id="4" name="Text Placeholder 3">
            <a:extLst>
              <a:ext uri="{FF2B5EF4-FFF2-40B4-BE49-F238E27FC236}">
                <a16:creationId xmlns:a16="http://schemas.microsoft.com/office/drawing/2014/main" id="{F4934463-A738-4CF7-B919-36711BC9536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225738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7358-C1EC-4A22-804C-22457093DCE7}"/>
              </a:ext>
            </a:extLst>
          </p:cNvPr>
          <p:cNvSpPr>
            <a:spLocks noGrp="1"/>
          </p:cNvSpPr>
          <p:nvPr>
            <p:ph type="title"/>
          </p:nvPr>
        </p:nvSpPr>
        <p:spPr/>
        <p:txBody>
          <a:bodyPr/>
          <a:lstStyle/>
          <a:p>
            <a:r>
              <a:rPr lang="en-US"/>
              <a:t>Facebook Copy of Own Posts Table | Telenoticias - 10 of 13</a:t>
            </a:r>
          </a:p>
        </p:txBody>
      </p:sp>
      <p:graphicFrame>
        <p:nvGraphicFramePr>
          <p:cNvPr id="5" name="Table Placeholder 4">
            <a:extLst>
              <a:ext uri="{FF2B5EF4-FFF2-40B4-BE49-F238E27FC236}">
                <a16:creationId xmlns:a16="http://schemas.microsoft.com/office/drawing/2014/main" id="{7D2A13FB-CBAF-4931-8190-0C97CEA5DCDB}"/>
              </a:ext>
            </a:extLst>
          </p:cNvPr>
          <p:cNvGraphicFramePr>
            <a:graphicFrameLocks noGrp="1"/>
          </p:cNvGraphicFramePr>
          <p:nvPr>
            <p:ph type="tbl" sz="quarter" idx="13"/>
            <p:extLst>
              <p:ext uri="{D42A27DB-BD31-4B8C-83A1-F6EECF244321}">
                <p14:modId xmlns:p14="http://schemas.microsoft.com/office/powerpoint/2010/main" val="364284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044402"/>
                    </a:ext>
                  </a:extLst>
                </a:gridCol>
                <a:gridCol w="740664">
                  <a:extLst>
                    <a:ext uri="{9D8B030D-6E8A-4147-A177-3AD203B41FA5}">
                      <a16:colId xmlns:a16="http://schemas.microsoft.com/office/drawing/2014/main" val="1155863220"/>
                    </a:ext>
                  </a:extLst>
                </a:gridCol>
                <a:gridCol w="329184">
                  <a:extLst>
                    <a:ext uri="{9D8B030D-6E8A-4147-A177-3AD203B41FA5}">
                      <a16:colId xmlns:a16="http://schemas.microsoft.com/office/drawing/2014/main" val="4195308200"/>
                    </a:ext>
                  </a:extLst>
                </a:gridCol>
                <a:gridCol w="329184">
                  <a:extLst>
                    <a:ext uri="{9D8B030D-6E8A-4147-A177-3AD203B41FA5}">
                      <a16:colId xmlns:a16="http://schemas.microsoft.com/office/drawing/2014/main" val="659252825"/>
                    </a:ext>
                  </a:extLst>
                </a:gridCol>
                <a:gridCol w="329184">
                  <a:extLst>
                    <a:ext uri="{9D8B030D-6E8A-4147-A177-3AD203B41FA5}">
                      <a16:colId xmlns:a16="http://schemas.microsoft.com/office/drawing/2014/main" val="3029285542"/>
                    </a:ext>
                  </a:extLst>
                </a:gridCol>
                <a:gridCol w="329184">
                  <a:extLst>
                    <a:ext uri="{9D8B030D-6E8A-4147-A177-3AD203B41FA5}">
                      <a16:colId xmlns:a16="http://schemas.microsoft.com/office/drawing/2014/main" val="1928405727"/>
                    </a:ext>
                  </a:extLst>
                </a:gridCol>
                <a:gridCol w="329184">
                  <a:extLst>
                    <a:ext uri="{9D8B030D-6E8A-4147-A177-3AD203B41FA5}">
                      <a16:colId xmlns:a16="http://schemas.microsoft.com/office/drawing/2014/main" val="138607910"/>
                    </a:ext>
                  </a:extLst>
                </a:gridCol>
                <a:gridCol w="329184">
                  <a:extLst>
                    <a:ext uri="{9D8B030D-6E8A-4147-A177-3AD203B41FA5}">
                      <a16:colId xmlns:a16="http://schemas.microsoft.com/office/drawing/2014/main" val="2315538795"/>
                    </a:ext>
                  </a:extLst>
                </a:gridCol>
                <a:gridCol w="329184">
                  <a:extLst>
                    <a:ext uri="{9D8B030D-6E8A-4147-A177-3AD203B41FA5}">
                      <a16:colId xmlns:a16="http://schemas.microsoft.com/office/drawing/2014/main" val="1705224350"/>
                    </a:ext>
                  </a:extLst>
                </a:gridCol>
                <a:gridCol w="329184">
                  <a:extLst>
                    <a:ext uri="{9D8B030D-6E8A-4147-A177-3AD203B41FA5}">
                      <a16:colId xmlns:a16="http://schemas.microsoft.com/office/drawing/2014/main" val="3878468246"/>
                    </a:ext>
                  </a:extLst>
                </a:gridCol>
                <a:gridCol w="329184">
                  <a:extLst>
                    <a:ext uri="{9D8B030D-6E8A-4147-A177-3AD203B41FA5}">
                      <a16:colId xmlns:a16="http://schemas.microsoft.com/office/drawing/2014/main" val="3455794645"/>
                    </a:ext>
                  </a:extLst>
                </a:gridCol>
                <a:gridCol w="329184">
                  <a:extLst>
                    <a:ext uri="{9D8B030D-6E8A-4147-A177-3AD203B41FA5}">
                      <a16:colId xmlns:a16="http://schemas.microsoft.com/office/drawing/2014/main" val="782051901"/>
                    </a:ext>
                  </a:extLst>
                </a:gridCol>
                <a:gridCol w="329184">
                  <a:extLst>
                    <a:ext uri="{9D8B030D-6E8A-4147-A177-3AD203B41FA5}">
                      <a16:colId xmlns:a16="http://schemas.microsoft.com/office/drawing/2014/main" val="3364509139"/>
                    </a:ext>
                  </a:extLst>
                </a:gridCol>
                <a:gridCol w="329184">
                  <a:extLst>
                    <a:ext uri="{9D8B030D-6E8A-4147-A177-3AD203B41FA5}">
                      <a16:colId xmlns:a16="http://schemas.microsoft.com/office/drawing/2014/main" val="368768970"/>
                    </a:ext>
                  </a:extLst>
                </a:gridCol>
                <a:gridCol w="329184">
                  <a:extLst>
                    <a:ext uri="{9D8B030D-6E8A-4147-A177-3AD203B41FA5}">
                      <a16:colId xmlns:a16="http://schemas.microsoft.com/office/drawing/2014/main" val="3435666737"/>
                    </a:ext>
                  </a:extLst>
                </a:gridCol>
                <a:gridCol w="329184">
                  <a:extLst>
                    <a:ext uri="{9D8B030D-6E8A-4147-A177-3AD203B41FA5}">
                      <a16:colId xmlns:a16="http://schemas.microsoft.com/office/drawing/2014/main" val="383541822"/>
                    </a:ext>
                  </a:extLst>
                </a:gridCol>
                <a:gridCol w="329184">
                  <a:extLst>
                    <a:ext uri="{9D8B030D-6E8A-4147-A177-3AD203B41FA5}">
                      <a16:colId xmlns:a16="http://schemas.microsoft.com/office/drawing/2014/main" val="179116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6139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20:50:02</a:t>
                      </a:r>
                      <a:r>
                        <a:rPr kumimoji="0" lang="es-ES" sz="1000" b="0" i="0" u="none" strike="noStrike" kern="1200" cap="none" spc="0" normalizeH="0" baseline="0" noProof="0">
                          <a:ln>
                            <a:noFill/>
                          </a:ln>
                          <a:solidFill>
                            <a:prstClr val="black"/>
                          </a:solidFill>
                          <a:effectLst/>
                          <a:uLnTx/>
                          <a:uFillTx/>
                          <a:latin typeface="Calibri"/>
                          <a:ea typeface="+mn-ea"/>
                          <a:cs typeface="+mn-cs"/>
                        </a:rPr>
                        <a:t>
 ¡Acompáñenos en el #DebateTeletica en minutos!
#EnVivo➡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34085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20:49:11</a:t>
                      </a:r>
                      <a:r>
                        <a:rPr kumimoji="0" lang="es-ES" sz="1000" b="0" i="0" u="none" strike="noStrike" kern="1200" cap="none" spc="0" normalizeH="0" baseline="0" noProof="0">
                          <a:ln>
                            <a:noFill/>
                          </a:ln>
                          <a:solidFill>
                            <a:prstClr val="black"/>
                          </a:solidFill>
                          <a:effectLst/>
                          <a:uLnTx/>
                          <a:uFillTx/>
                          <a:latin typeface="Calibri"/>
                          <a:ea typeface="+mn-ea"/>
                          <a:cs typeface="+mn-cs"/>
                        </a:rPr>
                        <a:t>
 Figueres y Chaves ya están en las instalaciones de Canal 7, y se preparan para enfrentarse en el #DebateTeletica.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680170331"/>
                  </a:ext>
                </a:extLst>
              </a:tr>
            </a:tbl>
          </a:graphicData>
        </a:graphic>
      </p:graphicFrame>
      <p:sp>
        <p:nvSpPr>
          <p:cNvPr id="4" name="Text Placeholder 3">
            <a:extLst>
              <a:ext uri="{FF2B5EF4-FFF2-40B4-BE49-F238E27FC236}">
                <a16:creationId xmlns:a16="http://schemas.microsoft.com/office/drawing/2014/main" id="{DCBBC95C-1F16-40C2-BC6D-F2FD225141C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30702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18FB-8273-4DE4-A061-9DF6C452C681}"/>
              </a:ext>
            </a:extLst>
          </p:cNvPr>
          <p:cNvSpPr>
            <a:spLocks noGrp="1"/>
          </p:cNvSpPr>
          <p:nvPr>
            <p:ph type="title"/>
          </p:nvPr>
        </p:nvSpPr>
        <p:spPr/>
        <p:txBody>
          <a:bodyPr/>
          <a:lstStyle/>
          <a:p>
            <a:r>
              <a:rPr lang="en-US"/>
              <a:t>Facebook Copy of Own Posts Table | Telenoticias - 11 of 13</a:t>
            </a:r>
          </a:p>
        </p:txBody>
      </p:sp>
      <p:graphicFrame>
        <p:nvGraphicFramePr>
          <p:cNvPr id="5" name="Table Placeholder 4">
            <a:extLst>
              <a:ext uri="{FF2B5EF4-FFF2-40B4-BE49-F238E27FC236}">
                <a16:creationId xmlns:a16="http://schemas.microsoft.com/office/drawing/2014/main" id="{D6ECC1EB-EA44-4694-9CFA-A4CE8ED2E436}"/>
              </a:ext>
            </a:extLst>
          </p:cNvPr>
          <p:cNvGraphicFramePr>
            <a:graphicFrameLocks noGrp="1"/>
          </p:cNvGraphicFramePr>
          <p:nvPr>
            <p:ph type="tbl" sz="quarter" idx="13"/>
            <p:extLst>
              <p:ext uri="{D42A27DB-BD31-4B8C-83A1-F6EECF244321}">
                <p14:modId xmlns:p14="http://schemas.microsoft.com/office/powerpoint/2010/main" val="103802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00706268"/>
                    </a:ext>
                  </a:extLst>
                </a:gridCol>
                <a:gridCol w="740664">
                  <a:extLst>
                    <a:ext uri="{9D8B030D-6E8A-4147-A177-3AD203B41FA5}">
                      <a16:colId xmlns:a16="http://schemas.microsoft.com/office/drawing/2014/main" val="4237695146"/>
                    </a:ext>
                  </a:extLst>
                </a:gridCol>
                <a:gridCol w="329184">
                  <a:extLst>
                    <a:ext uri="{9D8B030D-6E8A-4147-A177-3AD203B41FA5}">
                      <a16:colId xmlns:a16="http://schemas.microsoft.com/office/drawing/2014/main" val="4058239072"/>
                    </a:ext>
                  </a:extLst>
                </a:gridCol>
                <a:gridCol w="329184">
                  <a:extLst>
                    <a:ext uri="{9D8B030D-6E8A-4147-A177-3AD203B41FA5}">
                      <a16:colId xmlns:a16="http://schemas.microsoft.com/office/drawing/2014/main" val="1714780820"/>
                    </a:ext>
                  </a:extLst>
                </a:gridCol>
                <a:gridCol w="329184">
                  <a:extLst>
                    <a:ext uri="{9D8B030D-6E8A-4147-A177-3AD203B41FA5}">
                      <a16:colId xmlns:a16="http://schemas.microsoft.com/office/drawing/2014/main" val="182733233"/>
                    </a:ext>
                  </a:extLst>
                </a:gridCol>
                <a:gridCol w="329184">
                  <a:extLst>
                    <a:ext uri="{9D8B030D-6E8A-4147-A177-3AD203B41FA5}">
                      <a16:colId xmlns:a16="http://schemas.microsoft.com/office/drawing/2014/main" val="3072853951"/>
                    </a:ext>
                  </a:extLst>
                </a:gridCol>
                <a:gridCol w="329184">
                  <a:extLst>
                    <a:ext uri="{9D8B030D-6E8A-4147-A177-3AD203B41FA5}">
                      <a16:colId xmlns:a16="http://schemas.microsoft.com/office/drawing/2014/main" val="1146479565"/>
                    </a:ext>
                  </a:extLst>
                </a:gridCol>
                <a:gridCol w="329184">
                  <a:extLst>
                    <a:ext uri="{9D8B030D-6E8A-4147-A177-3AD203B41FA5}">
                      <a16:colId xmlns:a16="http://schemas.microsoft.com/office/drawing/2014/main" val="1121737630"/>
                    </a:ext>
                  </a:extLst>
                </a:gridCol>
                <a:gridCol w="329184">
                  <a:extLst>
                    <a:ext uri="{9D8B030D-6E8A-4147-A177-3AD203B41FA5}">
                      <a16:colId xmlns:a16="http://schemas.microsoft.com/office/drawing/2014/main" val="280207382"/>
                    </a:ext>
                  </a:extLst>
                </a:gridCol>
                <a:gridCol w="329184">
                  <a:extLst>
                    <a:ext uri="{9D8B030D-6E8A-4147-A177-3AD203B41FA5}">
                      <a16:colId xmlns:a16="http://schemas.microsoft.com/office/drawing/2014/main" val="1553232469"/>
                    </a:ext>
                  </a:extLst>
                </a:gridCol>
                <a:gridCol w="329184">
                  <a:extLst>
                    <a:ext uri="{9D8B030D-6E8A-4147-A177-3AD203B41FA5}">
                      <a16:colId xmlns:a16="http://schemas.microsoft.com/office/drawing/2014/main" val="941555719"/>
                    </a:ext>
                  </a:extLst>
                </a:gridCol>
                <a:gridCol w="329184">
                  <a:extLst>
                    <a:ext uri="{9D8B030D-6E8A-4147-A177-3AD203B41FA5}">
                      <a16:colId xmlns:a16="http://schemas.microsoft.com/office/drawing/2014/main" val="2721550445"/>
                    </a:ext>
                  </a:extLst>
                </a:gridCol>
                <a:gridCol w="329184">
                  <a:extLst>
                    <a:ext uri="{9D8B030D-6E8A-4147-A177-3AD203B41FA5}">
                      <a16:colId xmlns:a16="http://schemas.microsoft.com/office/drawing/2014/main" val="2566428432"/>
                    </a:ext>
                  </a:extLst>
                </a:gridCol>
                <a:gridCol w="329184">
                  <a:extLst>
                    <a:ext uri="{9D8B030D-6E8A-4147-A177-3AD203B41FA5}">
                      <a16:colId xmlns:a16="http://schemas.microsoft.com/office/drawing/2014/main" val="324666049"/>
                    </a:ext>
                  </a:extLst>
                </a:gridCol>
                <a:gridCol w="329184">
                  <a:extLst>
                    <a:ext uri="{9D8B030D-6E8A-4147-A177-3AD203B41FA5}">
                      <a16:colId xmlns:a16="http://schemas.microsoft.com/office/drawing/2014/main" val="3108184469"/>
                    </a:ext>
                  </a:extLst>
                </a:gridCol>
                <a:gridCol w="329184">
                  <a:extLst>
                    <a:ext uri="{9D8B030D-6E8A-4147-A177-3AD203B41FA5}">
                      <a16:colId xmlns:a16="http://schemas.microsoft.com/office/drawing/2014/main" val="2327261240"/>
                    </a:ext>
                  </a:extLst>
                </a:gridCol>
                <a:gridCol w="329184">
                  <a:extLst>
                    <a:ext uri="{9D8B030D-6E8A-4147-A177-3AD203B41FA5}">
                      <a16:colId xmlns:a16="http://schemas.microsoft.com/office/drawing/2014/main" val="105728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71683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20:37:24</a:t>
                      </a:r>
                      <a:r>
                        <a:rPr kumimoji="0" lang="es-ES" sz="1000" b="0" i="0" u="none" strike="noStrike" kern="1200" cap="none" spc="0" normalizeH="0" baseline="0" noProof="0">
                          <a:ln>
                            <a:noFill/>
                          </a:ln>
                          <a:solidFill>
                            <a:prstClr val="black"/>
                          </a:solidFill>
                          <a:effectLst/>
                          <a:uLnTx/>
                          <a:uFillTx/>
                          <a:latin typeface="Calibri"/>
                          <a:ea typeface="+mn-ea"/>
                          <a:cs typeface="+mn-cs"/>
                        </a:rPr>
                        <a:t>
 #Elecciones2022 | Este es el ambiente que se vive en las afuera de Canal 7.  
Sintonice el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13749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20:30:04</a:t>
                      </a:r>
                      <a:r>
                        <a:rPr kumimoji="0" lang="es-ES" sz="1000" b="0" i="0" u="none" strike="noStrike" kern="1200" cap="none" spc="0" normalizeH="0" baseline="0" noProof="0">
                          <a:ln>
                            <a:noFill/>
                          </a:ln>
                          <a:solidFill>
                            <a:prstClr val="black"/>
                          </a:solidFill>
                          <a:effectLst/>
                          <a:uLnTx/>
                          <a:uFillTx/>
                          <a:latin typeface="Calibri"/>
                          <a:ea typeface="+mn-ea"/>
                          <a:cs typeface="+mn-cs"/>
                        </a:rPr>
                        <a:t>
 "Llevan ya ocho años luchando por ella", dijo un alto funcionario de defensa estadounidense sobre la muy disputada región del Donbás.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642151735"/>
                  </a:ext>
                </a:extLst>
              </a:tr>
            </a:tbl>
          </a:graphicData>
        </a:graphic>
      </p:graphicFrame>
      <p:sp>
        <p:nvSpPr>
          <p:cNvPr id="4" name="Text Placeholder 3">
            <a:extLst>
              <a:ext uri="{FF2B5EF4-FFF2-40B4-BE49-F238E27FC236}">
                <a16:creationId xmlns:a16="http://schemas.microsoft.com/office/drawing/2014/main" id="{14F9EF1F-9222-4EDA-920A-6B405143CD9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27842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D97C-8848-48C9-9CAA-F663A73BC0B4}"/>
              </a:ext>
            </a:extLst>
          </p:cNvPr>
          <p:cNvSpPr>
            <a:spLocks noGrp="1"/>
          </p:cNvSpPr>
          <p:nvPr>
            <p:ph type="title"/>
          </p:nvPr>
        </p:nvSpPr>
        <p:spPr/>
        <p:txBody>
          <a:bodyPr/>
          <a:lstStyle/>
          <a:p>
            <a:r>
              <a:rPr lang="en-US"/>
              <a:t>Facebook Copy of Own Posts Table | Telenoticias - 12 of 13</a:t>
            </a:r>
          </a:p>
        </p:txBody>
      </p:sp>
      <p:graphicFrame>
        <p:nvGraphicFramePr>
          <p:cNvPr id="5" name="Table Placeholder 4">
            <a:extLst>
              <a:ext uri="{FF2B5EF4-FFF2-40B4-BE49-F238E27FC236}">
                <a16:creationId xmlns:a16="http://schemas.microsoft.com/office/drawing/2014/main" id="{784AB9C8-0DA0-4CA5-BCDC-B902F389D99D}"/>
              </a:ext>
            </a:extLst>
          </p:cNvPr>
          <p:cNvGraphicFramePr>
            <a:graphicFrameLocks noGrp="1"/>
          </p:cNvGraphicFramePr>
          <p:nvPr>
            <p:ph type="tbl" sz="quarter" idx="13"/>
            <p:extLst>
              <p:ext uri="{D42A27DB-BD31-4B8C-83A1-F6EECF244321}">
                <p14:modId xmlns:p14="http://schemas.microsoft.com/office/powerpoint/2010/main" val="3388963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1923958"/>
                    </a:ext>
                  </a:extLst>
                </a:gridCol>
                <a:gridCol w="740664">
                  <a:extLst>
                    <a:ext uri="{9D8B030D-6E8A-4147-A177-3AD203B41FA5}">
                      <a16:colId xmlns:a16="http://schemas.microsoft.com/office/drawing/2014/main" val="1954116253"/>
                    </a:ext>
                  </a:extLst>
                </a:gridCol>
                <a:gridCol w="329184">
                  <a:extLst>
                    <a:ext uri="{9D8B030D-6E8A-4147-A177-3AD203B41FA5}">
                      <a16:colId xmlns:a16="http://schemas.microsoft.com/office/drawing/2014/main" val="583838230"/>
                    </a:ext>
                  </a:extLst>
                </a:gridCol>
                <a:gridCol w="329184">
                  <a:extLst>
                    <a:ext uri="{9D8B030D-6E8A-4147-A177-3AD203B41FA5}">
                      <a16:colId xmlns:a16="http://schemas.microsoft.com/office/drawing/2014/main" val="3081159116"/>
                    </a:ext>
                  </a:extLst>
                </a:gridCol>
                <a:gridCol w="329184">
                  <a:extLst>
                    <a:ext uri="{9D8B030D-6E8A-4147-A177-3AD203B41FA5}">
                      <a16:colId xmlns:a16="http://schemas.microsoft.com/office/drawing/2014/main" val="1563617435"/>
                    </a:ext>
                  </a:extLst>
                </a:gridCol>
                <a:gridCol w="329184">
                  <a:extLst>
                    <a:ext uri="{9D8B030D-6E8A-4147-A177-3AD203B41FA5}">
                      <a16:colId xmlns:a16="http://schemas.microsoft.com/office/drawing/2014/main" val="620090780"/>
                    </a:ext>
                  </a:extLst>
                </a:gridCol>
                <a:gridCol w="329184">
                  <a:extLst>
                    <a:ext uri="{9D8B030D-6E8A-4147-A177-3AD203B41FA5}">
                      <a16:colId xmlns:a16="http://schemas.microsoft.com/office/drawing/2014/main" val="2202973643"/>
                    </a:ext>
                  </a:extLst>
                </a:gridCol>
                <a:gridCol w="329184">
                  <a:extLst>
                    <a:ext uri="{9D8B030D-6E8A-4147-A177-3AD203B41FA5}">
                      <a16:colId xmlns:a16="http://schemas.microsoft.com/office/drawing/2014/main" val="1839727391"/>
                    </a:ext>
                  </a:extLst>
                </a:gridCol>
                <a:gridCol w="329184">
                  <a:extLst>
                    <a:ext uri="{9D8B030D-6E8A-4147-A177-3AD203B41FA5}">
                      <a16:colId xmlns:a16="http://schemas.microsoft.com/office/drawing/2014/main" val="2669625454"/>
                    </a:ext>
                  </a:extLst>
                </a:gridCol>
                <a:gridCol w="329184">
                  <a:extLst>
                    <a:ext uri="{9D8B030D-6E8A-4147-A177-3AD203B41FA5}">
                      <a16:colId xmlns:a16="http://schemas.microsoft.com/office/drawing/2014/main" val="1377884844"/>
                    </a:ext>
                  </a:extLst>
                </a:gridCol>
                <a:gridCol w="329184">
                  <a:extLst>
                    <a:ext uri="{9D8B030D-6E8A-4147-A177-3AD203B41FA5}">
                      <a16:colId xmlns:a16="http://schemas.microsoft.com/office/drawing/2014/main" val="824180476"/>
                    </a:ext>
                  </a:extLst>
                </a:gridCol>
                <a:gridCol w="329184">
                  <a:extLst>
                    <a:ext uri="{9D8B030D-6E8A-4147-A177-3AD203B41FA5}">
                      <a16:colId xmlns:a16="http://schemas.microsoft.com/office/drawing/2014/main" val="1317913893"/>
                    </a:ext>
                  </a:extLst>
                </a:gridCol>
                <a:gridCol w="329184">
                  <a:extLst>
                    <a:ext uri="{9D8B030D-6E8A-4147-A177-3AD203B41FA5}">
                      <a16:colId xmlns:a16="http://schemas.microsoft.com/office/drawing/2014/main" val="3486214428"/>
                    </a:ext>
                  </a:extLst>
                </a:gridCol>
                <a:gridCol w="329184">
                  <a:extLst>
                    <a:ext uri="{9D8B030D-6E8A-4147-A177-3AD203B41FA5}">
                      <a16:colId xmlns:a16="http://schemas.microsoft.com/office/drawing/2014/main" val="3962671551"/>
                    </a:ext>
                  </a:extLst>
                </a:gridCol>
                <a:gridCol w="329184">
                  <a:extLst>
                    <a:ext uri="{9D8B030D-6E8A-4147-A177-3AD203B41FA5}">
                      <a16:colId xmlns:a16="http://schemas.microsoft.com/office/drawing/2014/main" val="1717740876"/>
                    </a:ext>
                  </a:extLst>
                </a:gridCol>
                <a:gridCol w="329184">
                  <a:extLst>
                    <a:ext uri="{9D8B030D-6E8A-4147-A177-3AD203B41FA5}">
                      <a16:colId xmlns:a16="http://schemas.microsoft.com/office/drawing/2014/main" val="1205032760"/>
                    </a:ext>
                  </a:extLst>
                </a:gridCol>
                <a:gridCol w="329184">
                  <a:extLst>
                    <a:ext uri="{9D8B030D-6E8A-4147-A177-3AD203B41FA5}">
                      <a16:colId xmlns:a16="http://schemas.microsoft.com/office/drawing/2014/main" val="44343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80484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20:23:23</a:t>
                      </a:r>
                      <a:r>
                        <a:rPr kumimoji="0" lang="es-ES" sz="1000" b="0" i="0" u="none" strike="noStrike" kern="1200" cap="none" spc="0" normalizeH="0" baseline="0" noProof="0">
                          <a:ln>
                            <a:noFill/>
                          </a:ln>
                          <a:solidFill>
                            <a:prstClr val="black"/>
                          </a:solidFill>
                          <a:effectLst/>
                          <a:uLnTx/>
                          <a:uFillTx/>
                          <a:latin typeface="Calibri"/>
                          <a:ea typeface="+mn-ea"/>
                          <a:cs typeface="+mn-cs"/>
                        </a:rPr>
                        <a:t>
 #Actualización | 13 unidades de bomberos combaten gigantesco incendio en Curridabat.
Más información ingresando a la nota: http://ow.ly/t1XJ50IxLML.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69647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20:14:14</a:t>
                      </a:r>
                      <a:r>
                        <a:rPr kumimoji="0" lang="es-ES" sz="1000" b="0" i="0" u="none" strike="noStrike" kern="1200" cap="none" spc="0" normalizeH="0" baseline="0" noProof="0">
                          <a:ln>
                            <a:noFill/>
                          </a:ln>
                          <a:solidFill>
                            <a:prstClr val="black"/>
                          </a:solidFill>
                          <a:effectLst/>
                          <a:uLnTx/>
                          <a:uFillTx/>
                          <a:latin typeface="Calibri"/>
                          <a:ea typeface="+mn-ea"/>
                          <a:cs typeface="+mn-cs"/>
                        </a:rPr>
                        <a:t>
 Bomberos combaten enorme incendio en Curridabat.
Más información ingresando al enlace: http://ow.ly/zs0650IxLGv.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219525310"/>
                  </a:ext>
                </a:extLst>
              </a:tr>
            </a:tbl>
          </a:graphicData>
        </a:graphic>
      </p:graphicFrame>
      <p:sp>
        <p:nvSpPr>
          <p:cNvPr id="4" name="Text Placeholder 3">
            <a:extLst>
              <a:ext uri="{FF2B5EF4-FFF2-40B4-BE49-F238E27FC236}">
                <a16:creationId xmlns:a16="http://schemas.microsoft.com/office/drawing/2014/main" id="{7F99B803-B7C9-441B-A7E4-51391BDED266}"/>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251896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5824E-68AC-4953-BAC5-FE705D77F97C}"/>
              </a:ext>
            </a:extLst>
          </p:cNvPr>
          <p:cNvSpPr>
            <a:spLocks noGrp="1"/>
          </p:cNvSpPr>
          <p:nvPr>
            <p:ph type="title"/>
          </p:nvPr>
        </p:nvSpPr>
        <p:spPr/>
        <p:txBody>
          <a:bodyPr/>
          <a:lstStyle/>
          <a:p>
            <a:r>
              <a:rPr lang="en-US"/>
              <a:t>Facebook Copy of Own Posts Table | Telenoticias - 13 of 13</a:t>
            </a:r>
          </a:p>
        </p:txBody>
      </p:sp>
      <p:graphicFrame>
        <p:nvGraphicFramePr>
          <p:cNvPr id="5" name="Table Placeholder 4">
            <a:extLst>
              <a:ext uri="{FF2B5EF4-FFF2-40B4-BE49-F238E27FC236}">
                <a16:creationId xmlns:a16="http://schemas.microsoft.com/office/drawing/2014/main" id="{92B96BF8-5101-48EA-B474-08BABEA3E955}"/>
              </a:ext>
            </a:extLst>
          </p:cNvPr>
          <p:cNvGraphicFramePr>
            <a:graphicFrameLocks noGrp="1"/>
          </p:cNvGraphicFramePr>
          <p:nvPr>
            <p:ph type="tbl" sz="quarter" idx="13"/>
            <p:extLst>
              <p:ext uri="{D42A27DB-BD31-4B8C-83A1-F6EECF244321}">
                <p14:modId xmlns:p14="http://schemas.microsoft.com/office/powerpoint/2010/main" val="37416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44588330"/>
                    </a:ext>
                  </a:extLst>
                </a:gridCol>
                <a:gridCol w="740664">
                  <a:extLst>
                    <a:ext uri="{9D8B030D-6E8A-4147-A177-3AD203B41FA5}">
                      <a16:colId xmlns:a16="http://schemas.microsoft.com/office/drawing/2014/main" val="2926207007"/>
                    </a:ext>
                  </a:extLst>
                </a:gridCol>
                <a:gridCol w="329184">
                  <a:extLst>
                    <a:ext uri="{9D8B030D-6E8A-4147-A177-3AD203B41FA5}">
                      <a16:colId xmlns:a16="http://schemas.microsoft.com/office/drawing/2014/main" val="3440555451"/>
                    </a:ext>
                  </a:extLst>
                </a:gridCol>
                <a:gridCol w="329184">
                  <a:extLst>
                    <a:ext uri="{9D8B030D-6E8A-4147-A177-3AD203B41FA5}">
                      <a16:colId xmlns:a16="http://schemas.microsoft.com/office/drawing/2014/main" val="3613569974"/>
                    </a:ext>
                  </a:extLst>
                </a:gridCol>
                <a:gridCol w="329184">
                  <a:extLst>
                    <a:ext uri="{9D8B030D-6E8A-4147-A177-3AD203B41FA5}">
                      <a16:colId xmlns:a16="http://schemas.microsoft.com/office/drawing/2014/main" val="1667898640"/>
                    </a:ext>
                  </a:extLst>
                </a:gridCol>
                <a:gridCol w="329184">
                  <a:extLst>
                    <a:ext uri="{9D8B030D-6E8A-4147-A177-3AD203B41FA5}">
                      <a16:colId xmlns:a16="http://schemas.microsoft.com/office/drawing/2014/main" val="3744222610"/>
                    </a:ext>
                  </a:extLst>
                </a:gridCol>
                <a:gridCol w="329184">
                  <a:extLst>
                    <a:ext uri="{9D8B030D-6E8A-4147-A177-3AD203B41FA5}">
                      <a16:colId xmlns:a16="http://schemas.microsoft.com/office/drawing/2014/main" val="2404247247"/>
                    </a:ext>
                  </a:extLst>
                </a:gridCol>
                <a:gridCol w="329184">
                  <a:extLst>
                    <a:ext uri="{9D8B030D-6E8A-4147-A177-3AD203B41FA5}">
                      <a16:colId xmlns:a16="http://schemas.microsoft.com/office/drawing/2014/main" val="1214370496"/>
                    </a:ext>
                  </a:extLst>
                </a:gridCol>
                <a:gridCol w="329184">
                  <a:extLst>
                    <a:ext uri="{9D8B030D-6E8A-4147-A177-3AD203B41FA5}">
                      <a16:colId xmlns:a16="http://schemas.microsoft.com/office/drawing/2014/main" val="600011644"/>
                    </a:ext>
                  </a:extLst>
                </a:gridCol>
                <a:gridCol w="329184">
                  <a:extLst>
                    <a:ext uri="{9D8B030D-6E8A-4147-A177-3AD203B41FA5}">
                      <a16:colId xmlns:a16="http://schemas.microsoft.com/office/drawing/2014/main" val="3705212790"/>
                    </a:ext>
                  </a:extLst>
                </a:gridCol>
                <a:gridCol w="329184">
                  <a:extLst>
                    <a:ext uri="{9D8B030D-6E8A-4147-A177-3AD203B41FA5}">
                      <a16:colId xmlns:a16="http://schemas.microsoft.com/office/drawing/2014/main" val="3312804514"/>
                    </a:ext>
                  </a:extLst>
                </a:gridCol>
                <a:gridCol w="329184">
                  <a:extLst>
                    <a:ext uri="{9D8B030D-6E8A-4147-A177-3AD203B41FA5}">
                      <a16:colId xmlns:a16="http://schemas.microsoft.com/office/drawing/2014/main" val="2209772717"/>
                    </a:ext>
                  </a:extLst>
                </a:gridCol>
                <a:gridCol w="329184">
                  <a:extLst>
                    <a:ext uri="{9D8B030D-6E8A-4147-A177-3AD203B41FA5}">
                      <a16:colId xmlns:a16="http://schemas.microsoft.com/office/drawing/2014/main" val="3269581016"/>
                    </a:ext>
                  </a:extLst>
                </a:gridCol>
                <a:gridCol w="329184">
                  <a:extLst>
                    <a:ext uri="{9D8B030D-6E8A-4147-A177-3AD203B41FA5}">
                      <a16:colId xmlns:a16="http://schemas.microsoft.com/office/drawing/2014/main" val="1462686716"/>
                    </a:ext>
                  </a:extLst>
                </a:gridCol>
                <a:gridCol w="329184">
                  <a:extLst>
                    <a:ext uri="{9D8B030D-6E8A-4147-A177-3AD203B41FA5}">
                      <a16:colId xmlns:a16="http://schemas.microsoft.com/office/drawing/2014/main" val="4151467365"/>
                    </a:ext>
                  </a:extLst>
                </a:gridCol>
                <a:gridCol w="329184">
                  <a:extLst>
                    <a:ext uri="{9D8B030D-6E8A-4147-A177-3AD203B41FA5}">
                      <a16:colId xmlns:a16="http://schemas.microsoft.com/office/drawing/2014/main" val="2252398502"/>
                    </a:ext>
                  </a:extLst>
                </a:gridCol>
                <a:gridCol w="329184">
                  <a:extLst>
                    <a:ext uri="{9D8B030D-6E8A-4147-A177-3AD203B41FA5}">
                      <a16:colId xmlns:a16="http://schemas.microsoft.com/office/drawing/2014/main" val="169022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0339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19:59:49</a:t>
                      </a:r>
                      <a:r>
                        <a:rPr kumimoji="0" lang="es-ES" sz="1000" b="0" i="0" u="none" strike="noStrike" kern="1200" cap="none" spc="0" normalizeH="0" baseline="0" noProof="0">
                          <a:ln>
                            <a:noFill/>
                          </a:ln>
                          <a:solidFill>
                            <a:prstClr val="black"/>
                          </a:solidFill>
                          <a:effectLst/>
                          <a:uLnTx/>
                          <a:uFillTx/>
                          <a:latin typeface="Calibri"/>
                          <a:ea typeface="+mn-ea"/>
                          <a:cs typeface="+mn-cs"/>
                        </a:rPr>
                        <a:t>
 #ÚltimaHora | Más detalles ingresando al enlace.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599510619"/>
                  </a:ext>
                </a:extLst>
              </a:tr>
            </a:tbl>
          </a:graphicData>
        </a:graphic>
      </p:graphicFrame>
      <p:sp>
        <p:nvSpPr>
          <p:cNvPr id="4" name="Text Placeholder 3">
            <a:extLst>
              <a:ext uri="{FF2B5EF4-FFF2-40B4-BE49-F238E27FC236}">
                <a16:creationId xmlns:a16="http://schemas.microsoft.com/office/drawing/2014/main" id="{0C18F682-868E-442E-BE49-94E0A015253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97299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221B0-3314-4B40-BFA8-A80CD61946F7}"/>
              </a:ext>
            </a:extLst>
          </p:cNvPr>
          <p:cNvSpPr>
            <a:spLocks noGrp="1"/>
          </p:cNvSpPr>
          <p:nvPr>
            <p:ph type="title"/>
          </p:nvPr>
        </p:nvSpPr>
        <p:spPr/>
        <p:txBody>
          <a:bodyPr/>
          <a:lstStyle/>
          <a:p>
            <a:r>
              <a:rPr lang="en-US"/>
              <a:t>Facebook Tabla Post | Telenoticias - 1 of 13</a:t>
            </a:r>
          </a:p>
        </p:txBody>
      </p:sp>
      <p:graphicFrame>
        <p:nvGraphicFramePr>
          <p:cNvPr id="5" name="Table Placeholder 4">
            <a:extLst>
              <a:ext uri="{FF2B5EF4-FFF2-40B4-BE49-F238E27FC236}">
                <a16:creationId xmlns:a16="http://schemas.microsoft.com/office/drawing/2014/main" id="{D21D86F1-860C-40A9-B239-5E83288312FD}"/>
              </a:ext>
            </a:extLst>
          </p:cNvPr>
          <p:cNvGraphicFramePr>
            <a:graphicFrameLocks noGrp="1"/>
          </p:cNvGraphicFramePr>
          <p:nvPr>
            <p:ph type="tbl" sz="quarter" idx="13"/>
            <p:extLst>
              <p:ext uri="{D42A27DB-BD31-4B8C-83A1-F6EECF244321}">
                <p14:modId xmlns:p14="http://schemas.microsoft.com/office/powerpoint/2010/main" val="316860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6630347"/>
                    </a:ext>
                  </a:extLst>
                </a:gridCol>
                <a:gridCol w="740664">
                  <a:extLst>
                    <a:ext uri="{9D8B030D-6E8A-4147-A177-3AD203B41FA5}">
                      <a16:colId xmlns:a16="http://schemas.microsoft.com/office/drawing/2014/main" val="1215253464"/>
                    </a:ext>
                  </a:extLst>
                </a:gridCol>
                <a:gridCol w="329184">
                  <a:extLst>
                    <a:ext uri="{9D8B030D-6E8A-4147-A177-3AD203B41FA5}">
                      <a16:colId xmlns:a16="http://schemas.microsoft.com/office/drawing/2014/main" val="3867527371"/>
                    </a:ext>
                  </a:extLst>
                </a:gridCol>
                <a:gridCol w="329184">
                  <a:extLst>
                    <a:ext uri="{9D8B030D-6E8A-4147-A177-3AD203B41FA5}">
                      <a16:colId xmlns:a16="http://schemas.microsoft.com/office/drawing/2014/main" val="257508595"/>
                    </a:ext>
                  </a:extLst>
                </a:gridCol>
                <a:gridCol w="329184">
                  <a:extLst>
                    <a:ext uri="{9D8B030D-6E8A-4147-A177-3AD203B41FA5}">
                      <a16:colId xmlns:a16="http://schemas.microsoft.com/office/drawing/2014/main" val="1468291101"/>
                    </a:ext>
                  </a:extLst>
                </a:gridCol>
                <a:gridCol w="329184">
                  <a:extLst>
                    <a:ext uri="{9D8B030D-6E8A-4147-A177-3AD203B41FA5}">
                      <a16:colId xmlns:a16="http://schemas.microsoft.com/office/drawing/2014/main" val="747068595"/>
                    </a:ext>
                  </a:extLst>
                </a:gridCol>
                <a:gridCol w="329184">
                  <a:extLst>
                    <a:ext uri="{9D8B030D-6E8A-4147-A177-3AD203B41FA5}">
                      <a16:colId xmlns:a16="http://schemas.microsoft.com/office/drawing/2014/main" val="2883957541"/>
                    </a:ext>
                  </a:extLst>
                </a:gridCol>
                <a:gridCol w="329184">
                  <a:extLst>
                    <a:ext uri="{9D8B030D-6E8A-4147-A177-3AD203B41FA5}">
                      <a16:colId xmlns:a16="http://schemas.microsoft.com/office/drawing/2014/main" val="2492837140"/>
                    </a:ext>
                  </a:extLst>
                </a:gridCol>
                <a:gridCol w="329184">
                  <a:extLst>
                    <a:ext uri="{9D8B030D-6E8A-4147-A177-3AD203B41FA5}">
                      <a16:colId xmlns:a16="http://schemas.microsoft.com/office/drawing/2014/main" val="2183815560"/>
                    </a:ext>
                  </a:extLst>
                </a:gridCol>
                <a:gridCol w="329184">
                  <a:extLst>
                    <a:ext uri="{9D8B030D-6E8A-4147-A177-3AD203B41FA5}">
                      <a16:colId xmlns:a16="http://schemas.microsoft.com/office/drawing/2014/main" val="1475646028"/>
                    </a:ext>
                  </a:extLst>
                </a:gridCol>
                <a:gridCol w="329184">
                  <a:extLst>
                    <a:ext uri="{9D8B030D-6E8A-4147-A177-3AD203B41FA5}">
                      <a16:colId xmlns:a16="http://schemas.microsoft.com/office/drawing/2014/main" val="64381932"/>
                    </a:ext>
                  </a:extLst>
                </a:gridCol>
                <a:gridCol w="329184">
                  <a:extLst>
                    <a:ext uri="{9D8B030D-6E8A-4147-A177-3AD203B41FA5}">
                      <a16:colId xmlns:a16="http://schemas.microsoft.com/office/drawing/2014/main" val="3943355322"/>
                    </a:ext>
                  </a:extLst>
                </a:gridCol>
                <a:gridCol w="329184">
                  <a:extLst>
                    <a:ext uri="{9D8B030D-6E8A-4147-A177-3AD203B41FA5}">
                      <a16:colId xmlns:a16="http://schemas.microsoft.com/office/drawing/2014/main" val="709123363"/>
                    </a:ext>
                  </a:extLst>
                </a:gridCol>
                <a:gridCol w="329184">
                  <a:extLst>
                    <a:ext uri="{9D8B030D-6E8A-4147-A177-3AD203B41FA5}">
                      <a16:colId xmlns:a16="http://schemas.microsoft.com/office/drawing/2014/main" val="3841098635"/>
                    </a:ext>
                  </a:extLst>
                </a:gridCol>
                <a:gridCol w="329184">
                  <a:extLst>
                    <a:ext uri="{9D8B030D-6E8A-4147-A177-3AD203B41FA5}">
                      <a16:colId xmlns:a16="http://schemas.microsoft.com/office/drawing/2014/main" val="1963081789"/>
                    </a:ext>
                  </a:extLst>
                </a:gridCol>
                <a:gridCol w="329184">
                  <a:extLst>
                    <a:ext uri="{9D8B030D-6E8A-4147-A177-3AD203B41FA5}">
                      <a16:colId xmlns:a16="http://schemas.microsoft.com/office/drawing/2014/main" val="2380701908"/>
                    </a:ext>
                  </a:extLst>
                </a:gridCol>
                <a:gridCol w="329184">
                  <a:extLst>
                    <a:ext uri="{9D8B030D-6E8A-4147-A177-3AD203B41FA5}">
                      <a16:colId xmlns:a16="http://schemas.microsoft.com/office/drawing/2014/main" val="378936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1480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23:30:06</a:t>
                      </a:r>
                      <a:r>
                        <a:rPr kumimoji="0" lang="es-ES" sz="1000" b="0" i="0" u="none" strike="noStrike" kern="1200" cap="none" spc="0" normalizeH="0" baseline="0" noProof="0">
                          <a:ln>
                            <a:noFill/>
                          </a:ln>
                          <a:solidFill>
                            <a:prstClr val="black"/>
                          </a:solidFill>
                          <a:effectLst/>
                          <a:uLnTx/>
                          <a:uFillTx/>
                          <a:latin typeface="Calibri"/>
                          <a:ea typeface="+mn-ea"/>
                          <a:cs typeface="+mn-cs"/>
                        </a:rPr>
                        <a:t>
 #LaSeleEnTeletica | Encuesta del Centro de Investigación y Estudios Políticos (CIEP-UCR) revela que creció la confianza de los costarricenses en una eventual clasificación a Catar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3711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23:10:01</a:t>
                      </a:r>
                      <a:r>
                        <a:rPr kumimoji="0" lang="es-ES" sz="1000" b="0" i="0" u="none" strike="noStrike" kern="1200" cap="none" spc="0" normalizeH="0" baseline="0" noProof="0">
                          <a:ln>
                            <a:noFill/>
                          </a:ln>
                          <a:solidFill>
                            <a:prstClr val="black"/>
                          </a:solidFill>
                          <a:effectLst/>
                          <a:uLnTx/>
                          <a:uFillTx/>
                          <a:latin typeface="Calibri"/>
                          <a:ea typeface="+mn-ea"/>
                          <a:cs typeface="+mn-cs"/>
                        </a:rPr>
                        <a:t>
 Careo entre Chaves y Figueres se concentró en las propuestas.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348216779"/>
                  </a:ext>
                </a:extLst>
              </a:tr>
            </a:tbl>
          </a:graphicData>
        </a:graphic>
      </p:graphicFrame>
      <p:sp>
        <p:nvSpPr>
          <p:cNvPr id="4" name="Text Placeholder 3">
            <a:extLst>
              <a:ext uri="{FF2B5EF4-FFF2-40B4-BE49-F238E27FC236}">
                <a16:creationId xmlns:a16="http://schemas.microsoft.com/office/drawing/2014/main" id="{EC253FF5-6138-493C-ABDC-E097AD21B7C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745747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F4788-E451-481B-8178-E035DC58C776}"/>
              </a:ext>
            </a:extLst>
          </p:cNvPr>
          <p:cNvSpPr>
            <a:spLocks noGrp="1"/>
          </p:cNvSpPr>
          <p:nvPr>
            <p:ph type="title"/>
          </p:nvPr>
        </p:nvSpPr>
        <p:spPr/>
        <p:txBody>
          <a:bodyPr/>
          <a:lstStyle/>
          <a:p>
            <a:r>
              <a:rPr lang="en-US"/>
              <a:t>Facebook Tabla Post | Telenoticias - 2 of 13</a:t>
            </a:r>
          </a:p>
        </p:txBody>
      </p:sp>
      <p:graphicFrame>
        <p:nvGraphicFramePr>
          <p:cNvPr id="5" name="Table Placeholder 4">
            <a:extLst>
              <a:ext uri="{FF2B5EF4-FFF2-40B4-BE49-F238E27FC236}">
                <a16:creationId xmlns:a16="http://schemas.microsoft.com/office/drawing/2014/main" id="{7C145579-F6EE-490D-B03F-690A9B0A3004}"/>
              </a:ext>
            </a:extLst>
          </p:cNvPr>
          <p:cNvGraphicFramePr>
            <a:graphicFrameLocks noGrp="1"/>
          </p:cNvGraphicFramePr>
          <p:nvPr>
            <p:ph type="tbl" sz="quarter" idx="13"/>
            <p:extLst>
              <p:ext uri="{D42A27DB-BD31-4B8C-83A1-F6EECF244321}">
                <p14:modId xmlns:p14="http://schemas.microsoft.com/office/powerpoint/2010/main" val="369374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2000504"/>
                    </a:ext>
                  </a:extLst>
                </a:gridCol>
                <a:gridCol w="740664">
                  <a:extLst>
                    <a:ext uri="{9D8B030D-6E8A-4147-A177-3AD203B41FA5}">
                      <a16:colId xmlns:a16="http://schemas.microsoft.com/office/drawing/2014/main" val="3962285189"/>
                    </a:ext>
                  </a:extLst>
                </a:gridCol>
                <a:gridCol w="329184">
                  <a:extLst>
                    <a:ext uri="{9D8B030D-6E8A-4147-A177-3AD203B41FA5}">
                      <a16:colId xmlns:a16="http://schemas.microsoft.com/office/drawing/2014/main" val="1134387396"/>
                    </a:ext>
                  </a:extLst>
                </a:gridCol>
                <a:gridCol w="329184">
                  <a:extLst>
                    <a:ext uri="{9D8B030D-6E8A-4147-A177-3AD203B41FA5}">
                      <a16:colId xmlns:a16="http://schemas.microsoft.com/office/drawing/2014/main" val="2524227348"/>
                    </a:ext>
                  </a:extLst>
                </a:gridCol>
                <a:gridCol w="329184">
                  <a:extLst>
                    <a:ext uri="{9D8B030D-6E8A-4147-A177-3AD203B41FA5}">
                      <a16:colId xmlns:a16="http://schemas.microsoft.com/office/drawing/2014/main" val="228110916"/>
                    </a:ext>
                  </a:extLst>
                </a:gridCol>
                <a:gridCol w="329184">
                  <a:extLst>
                    <a:ext uri="{9D8B030D-6E8A-4147-A177-3AD203B41FA5}">
                      <a16:colId xmlns:a16="http://schemas.microsoft.com/office/drawing/2014/main" val="1090323839"/>
                    </a:ext>
                  </a:extLst>
                </a:gridCol>
                <a:gridCol w="329184">
                  <a:extLst>
                    <a:ext uri="{9D8B030D-6E8A-4147-A177-3AD203B41FA5}">
                      <a16:colId xmlns:a16="http://schemas.microsoft.com/office/drawing/2014/main" val="4148586496"/>
                    </a:ext>
                  </a:extLst>
                </a:gridCol>
                <a:gridCol w="329184">
                  <a:extLst>
                    <a:ext uri="{9D8B030D-6E8A-4147-A177-3AD203B41FA5}">
                      <a16:colId xmlns:a16="http://schemas.microsoft.com/office/drawing/2014/main" val="2498966156"/>
                    </a:ext>
                  </a:extLst>
                </a:gridCol>
                <a:gridCol w="329184">
                  <a:extLst>
                    <a:ext uri="{9D8B030D-6E8A-4147-A177-3AD203B41FA5}">
                      <a16:colId xmlns:a16="http://schemas.microsoft.com/office/drawing/2014/main" val="2297589215"/>
                    </a:ext>
                  </a:extLst>
                </a:gridCol>
                <a:gridCol w="329184">
                  <a:extLst>
                    <a:ext uri="{9D8B030D-6E8A-4147-A177-3AD203B41FA5}">
                      <a16:colId xmlns:a16="http://schemas.microsoft.com/office/drawing/2014/main" val="3567585046"/>
                    </a:ext>
                  </a:extLst>
                </a:gridCol>
                <a:gridCol w="329184">
                  <a:extLst>
                    <a:ext uri="{9D8B030D-6E8A-4147-A177-3AD203B41FA5}">
                      <a16:colId xmlns:a16="http://schemas.microsoft.com/office/drawing/2014/main" val="3935175697"/>
                    </a:ext>
                  </a:extLst>
                </a:gridCol>
                <a:gridCol w="329184">
                  <a:extLst>
                    <a:ext uri="{9D8B030D-6E8A-4147-A177-3AD203B41FA5}">
                      <a16:colId xmlns:a16="http://schemas.microsoft.com/office/drawing/2014/main" val="3576042485"/>
                    </a:ext>
                  </a:extLst>
                </a:gridCol>
                <a:gridCol w="329184">
                  <a:extLst>
                    <a:ext uri="{9D8B030D-6E8A-4147-A177-3AD203B41FA5}">
                      <a16:colId xmlns:a16="http://schemas.microsoft.com/office/drawing/2014/main" val="2776536160"/>
                    </a:ext>
                  </a:extLst>
                </a:gridCol>
                <a:gridCol w="329184">
                  <a:extLst>
                    <a:ext uri="{9D8B030D-6E8A-4147-A177-3AD203B41FA5}">
                      <a16:colId xmlns:a16="http://schemas.microsoft.com/office/drawing/2014/main" val="2924529265"/>
                    </a:ext>
                  </a:extLst>
                </a:gridCol>
                <a:gridCol w="329184">
                  <a:extLst>
                    <a:ext uri="{9D8B030D-6E8A-4147-A177-3AD203B41FA5}">
                      <a16:colId xmlns:a16="http://schemas.microsoft.com/office/drawing/2014/main" val="2641742464"/>
                    </a:ext>
                  </a:extLst>
                </a:gridCol>
                <a:gridCol w="329184">
                  <a:extLst>
                    <a:ext uri="{9D8B030D-6E8A-4147-A177-3AD203B41FA5}">
                      <a16:colId xmlns:a16="http://schemas.microsoft.com/office/drawing/2014/main" val="2631008496"/>
                    </a:ext>
                  </a:extLst>
                </a:gridCol>
                <a:gridCol w="329184">
                  <a:extLst>
                    <a:ext uri="{9D8B030D-6E8A-4147-A177-3AD203B41FA5}">
                      <a16:colId xmlns:a16="http://schemas.microsoft.com/office/drawing/2014/main" val="58490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48732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23:00:31</a:t>
                      </a:r>
                      <a:r>
                        <a:rPr kumimoji="0" lang="es-ES" sz="1000" b="0" i="0" u="none" strike="noStrike" kern="1200" cap="none" spc="0" normalizeH="0" baseline="0" noProof="0">
                          <a:ln>
                            <a:noFill/>
                          </a:ln>
                          <a:solidFill>
                            <a:prstClr val="black"/>
                          </a:solidFill>
                          <a:effectLst/>
                          <a:uLnTx/>
                          <a:uFillTx/>
                          <a:latin typeface="Calibri"/>
                          <a:ea typeface="+mn-ea"/>
                          <a:cs typeface="+mn-cs"/>
                        </a:rPr>
                        <a:t>
 El sospechoso decía ser dueño de bares y tiendas en San José: así timaba a las víctimas para robarles el celular y otros bienes.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04/09/2022 08:08:14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81953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22:42:50</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Los aspirantes presidenciales polemizaron acerca de la forma de acción que implementarán para realizar el rebajo en el impuesto a los hidrocarburos.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056956924"/>
                  </a:ext>
                </a:extLst>
              </a:tr>
            </a:tbl>
          </a:graphicData>
        </a:graphic>
      </p:graphicFrame>
      <p:sp>
        <p:nvSpPr>
          <p:cNvPr id="4" name="Text Placeholder 3">
            <a:extLst>
              <a:ext uri="{FF2B5EF4-FFF2-40B4-BE49-F238E27FC236}">
                <a16:creationId xmlns:a16="http://schemas.microsoft.com/office/drawing/2014/main" id="{B866C4CF-6083-443C-A2ED-832473EA027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682808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D0D8D-E479-4CEC-8FCC-92779C41D597}"/>
              </a:ext>
            </a:extLst>
          </p:cNvPr>
          <p:cNvSpPr>
            <a:spLocks noGrp="1"/>
          </p:cNvSpPr>
          <p:nvPr>
            <p:ph type="title"/>
          </p:nvPr>
        </p:nvSpPr>
        <p:spPr/>
        <p:txBody>
          <a:bodyPr/>
          <a:lstStyle/>
          <a:p>
            <a:r>
              <a:rPr lang="en-US"/>
              <a:t>Facebook Tabla Post | Telenoticias - 3 of 13</a:t>
            </a:r>
          </a:p>
        </p:txBody>
      </p:sp>
      <p:graphicFrame>
        <p:nvGraphicFramePr>
          <p:cNvPr id="5" name="Table Placeholder 4">
            <a:extLst>
              <a:ext uri="{FF2B5EF4-FFF2-40B4-BE49-F238E27FC236}">
                <a16:creationId xmlns:a16="http://schemas.microsoft.com/office/drawing/2014/main" id="{4F6BDEE4-548E-43A7-B3DC-5C08057CD74C}"/>
              </a:ext>
            </a:extLst>
          </p:cNvPr>
          <p:cNvGraphicFramePr>
            <a:graphicFrameLocks noGrp="1"/>
          </p:cNvGraphicFramePr>
          <p:nvPr>
            <p:ph type="tbl" sz="quarter" idx="13"/>
            <p:extLst>
              <p:ext uri="{D42A27DB-BD31-4B8C-83A1-F6EECF244321}">
                <p14:modId xmlns:p14="http://schemas.microsoft.com/office/powerpoint/2010/main" val="424245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71082127"/>
                    </a:ext>
                  </a:extLst>
                </a:gridCol>
                <a:gridCol w="740664">
                  <a:extLst>
                    <a:ext uri="{9D8B030D-6E8A-4147-A177-3AD203B41FA5}">
                      <a16:colId xmlns:a16="http://schemas.microsoft.com/office/drawing/2014/main" val="1922401698"/>
                    </a:ext>
                  </a:extLst>
                </a:gridCol>
                <a:gridCol w="329184">
                  <a:extLst>
                    <a:ext uri="{9D8B030D-6E8A-4147-A177-3AD203B41FA5}">
                      <a16:colId xmlns:a16="http://schemas.microsoft.com/office/drawing/2014/main" val="1002215743"/>
                    </a:ext>
                  </a:extLst>
                </a:gridCol>
                <a:gridCol w="329184">
                  <a:extLst>
                    <a:ext uri="{9D8B030D-6E8A-4147-A177-3AD203B41FA5}">
                      <a16:colId xmlns:a16="http://schemas.microsoft.com/office/drawing/2014/main" val="1926881101"/>
                    </a:ext>
                  </a:extLst>
                </a:gridCol>
                <a:gridCol w="329184">
                  <a:extLst>
                    <a:ext uri="{9D8B030D-6E8A-4147-A177-3AD203B41FA5}">
                      <a16:colId xmlns:a16="http://schemas.microsoft.com/office/drawing/2014/main" val="2485107056"/>
                    </a:ext>
                  </a:extLst>
                </a:gridCol>
                <a:gridCol w="329184">
                  <a:extLst>
                    <a:ext uri="{9D8B030D-6E8A-4147-A177-3AD203B41FA5}">
                      <a16:colId xmlns:a16="http://schemas.microsoft.com/office/drawing/2014/main" val="267138309"/>
                    </a:ext>
                  </a:extLst>
                </a:gridCol>
                <a:gridCol w="329184">
                  <a:extLst>
                    <a:ext uri="{9D8B030D-6E8A-4147-A177-3AD203B41FA5}">
                      <a16:colId xmlns:a16="http://schemas.microsoft.com/office/drawing/2014/main" val="4057584612"/>
                    </a:ext>
                  </a:extLst>
                </a:gridCol>
                <a:gridCol w="329184">
                  <a:extLst>
                    <a:ext uri="{9D8B030D-6E8A-4147-A177-3AD203B41FA5}">
                      <a16:colId xmlns:a16="http://schemas.microsoft.com/office/drawing/2014/main" val="2651199939"/>
                    </a:ext>
                  </a:extLst>
                </a:gridCol>
                <a:gridCol w="329184">
                  <a:extLst>
                    <a:ext uri="{9D8B030D-6E8A-4147-A177-3AD203B41FA5}">
                      <a16:colId xmlns:a16="http://schemas.microsoft.com/office/drawing/2014/main" val="926314665"/>
                    </a:ext>
                  </a:extLst>
                </a:gridCol>
                <a:gridCol w="329184">
                  <a:extLst>
                    <a:ext uri="{9D8B030D-6E8A-4147-A177-3AD203B41FA5}">
                      <a16:colId xmlns:a16="http://schemas.microsoft.com/office/drawing/2014/main" val="2808971844"/>
                    </a:ext>
                  </a:extLst>
                </a:gridCol>
                <a:gridCol w="329184">
                  <a:extLst>
                    <a:ext uri="{9D8B030D-6E8A-4147-A177-3AD203B41FA5}">
                      <a16:colId xmlns:a16="http://schemas.microsoft.com/office/drawing/2014/main" val="867576079"/>
                    </a:ext>
                  </a:extLst>
                </a:gridCol>
                <a:gridCol w="329184">
                  <a:extLst>
                    <a:ext uri="{9D8B030D-6E8A-4147-A177-3AD203B41FA5}">
                      <a16:colId xmlns:a16="http://schemas.microsoft.com/office/drawing/2014/main" val="3943109880"/>
                    </a:ext>
                  </a:extLst>
                </a:gridCol>
                <a:gridCol w="329184">
                  <a:extLst>
                    <a:ext uri="{9D8B030D-6E8A-4147-A177-3AD203B41FA5}">
                      <a16:colId xmlns:a16="http://schemas.microsoft.com/office/drawing/2014/main" val="2515702453"/>
                    </a:ext>
                  </a:extLst>
                </a:gridCol>
                <a:gridCol w="329184">
                  <a:extLst>
                    <a:ext uri="{9D8B030D-6E8A-4147-A177-3AD203B41FA5}">
                      <a16:colId xmlns:a16="http://schemas.microsoft.com/office/drawing/2014/main" val="55017404"/>
                    </a:ext>
                  </a:extLst>
                </a:gridCol>
                <a:gridCol w="329184">
                  <a:extLst>
                    <a:ext uri="{9D8B030D-6E8A-4147-A177-3AD203B41FA5}">
                      <a16:colId xmlns:a16="http://schemas.microsoft.com/office/drawing/2014/main" val="4014696481"/>
                    </a:ext>
                  </a:extLst>
                </a:gridCol>
                <a:gridCol w="329184">
                  <a:extLst>
                    <a:ext uri="{9D8B030D-6E8A-4147-A177-3AD203B41FA5}">
                      <a16:colId xmlns:a16="http://schemas.microsoft.com/office/drawing/2014/main" val="227639662"/>
                    </a:ext>
                  </a:extLst>
                </a:gridCol>
                <a:gridCol w="329184">
                  <a:extLst>
                    <a:ext uri="{9D8B030D-6E8A-4147-A177-3AD203B41FA5}">
                      <a16:colId xmlns:a16="http://schemas.microsoft.com/office/drawing/2014/main" val="15932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78503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22:37:46</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En el debate de Teletica, ambos coincidieron en que bajar el costo de la vida es fundamental.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7809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22:31:02</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Rodrigo Chaves y José María Figueres se vieron las caras, nuevamente, en un espacio organizado por Telenoticias.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703015183"/>
                  </a:ext>
                </a:extLst>
              </a:tr>
            </a:tbl>
          </a:graphicData>
        </a:graphic>
      </p:graphicFrame>
      <p:sp>
        <p:nvSpPr>
          <p:cNvPr id="4" name="Text Placeholder 3">
            <a:extLst>
              <a:ext uri="{FF2B5EF4-FFF2-40B4-BE49-F238E27FC236}">
                <a16:creationId xmlns:a16="http://schemas.microsoft.com/office/drawing/2014/main" id="{BC413129-0AFA-4A54-9A15-29DC2639488F}"/>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856300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9026-249D-47D0-AA9C-48E5848A9329}"/>
              </a:ext>
            </a:extLst>
          </p:cNvPr>
          <p:cNvSpPr>
            <a:spLocks noGrp="1"/>
          </p:cNvSpPr>
          <p:nvPr>
            <p:ph type="title"/>
          </p:nvPr>
        </p:nvSpPr>
        <p:spPr/>
        <p:txBody>
          <a:bodyPr/>
          <a:lstStyle/>
          <a:p>
            <a:r>
              <a:rPr lang="en-US"/>
              <a:t>Facebook Tabla Post | Telenoticias - 4 of 13</a:t>
            </a:r>
          </a:p>
        </p:txBody>
      </p:sp>
      <p:graphicFrame>
        <p:nvGraphicFramePr>
          <p:cNvPr id="5" name="Table Placeholder 4">
            <a:extLst>
              <a:ext uri="{FF2B5EF4-FFF2-40B4-BE49-F238E27FC236}">
                <a16:creationId xmlns:a16="http://schemas.microsoft.com/office/drawing/2014/main" id="{AE7E846D-8086-47CE-BB44-4DA66AD5B7A7}"/>
              </a:ext>
            </a:extLst>
          </p:cNvPr>
          <p:cNvGraphicFramePr>
            <a:graphicFrameLocks noGrp="1"/>
          </p:cNvGraphicFramePr>
          <p:nvPr>
            <p:ph type="tbl" sz="quarter" idx="13"/>
            <p:extLst>
              <p:ext uri="{D42A27DB-BD31-4B8C-83A1-F6EECF244321}">
                <p14:modId xmlns:p14="http://schemas.microsoft.com/office/powerpoint/2010/main" val="268937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0591813"/>
                    </a:ext>
                  </a:extLst>
                </a:gridCol>
                <a:gridCol w="740664">
                  <a:extLst>
                    <a:ext uri="{9D8B030D-6E8A-4147-A177-3AD203B41FA5}">
                      <a16:colId xmlns:a16="http://schemas.microsoft.com/office/drawing/2014/main" val="921440538"/>
                    </a:ext>
                  </a:extLst>
                </a:gridCol>
                <a:gridCol w="329184">
                  <a:extLst>
                    <a:ext uri="{9D8B030D-6E8A-4147-A177-3AD203B41FA5}">
                      <a16:colId xmlns:a16="http://schemas.microsoft.com/office/drawing/2014/main" val="3317371695"/>
                    </a:ext>
                  </a:extLst>
                </a:gridCol>
                <a:gridCol w="329184">
                  <a:extLst>
                    <a:ext uri="{9D8B030D-6E8A-4147-A177-3AD203B41FA5}">
                      <a16:colId xmlns:a16="http://schemas.microsoft.com/office/drawing/2014/main" val="1932572811"/>
                    </a:ext>
                  </a:extLst>
                </a:gridCol>
                <a:gridCol w="329184">
                  <a:extLst>
                    <a:ext uri="{9D8B030D-6E8A-4147-A177-3AD203B41FA5}">
                      <a16:colId xmlns:a16="http://schemas.microsoft.com/office/drawing/2014/main" val="2057993096"/>
                    </a:ext>
                  </a:extLst>
                </a:gridCol>
                <a:gridCol w="329184">
                  <a:extLst>
                    <a:ext uri="{9D8B030D-6E8A-4147-A177-3AD203B41FA5}">
                      <a16:colId xmlns:a16="http://schemas.microsoft.com/office/drawing/2014/main" val="877976680"/>
                    </a:ext>
                  </a:extLst>
                </a:gridCol>
                <a:gridCol w="329184">
                  <a:extLst>
                    <a:ext uri="{9D8B030D-6E8A-4147-A177-3AD203B41FA5}">
                      <a16:colId xmlns:a16="http://schemas.microsoft.com/office/drawing/2014/main" val="3284698474"/>
                    </a:ext>
                  </a:extLst>
                </a:gridCol>
                <a:gridCol w="329184">
                  <a:extLst>
                    <a:ext uri="{9D8B030D-6E8A-4147-A177-3AD203B41FA5}">
                      <a16:colId xmlns:a16="http://schemas.microsoft.com/office/drawing/2014/main" val="1435185963"/>
                    </a:ext>
                  </a:extLst>
                </a:gridCol>
                <a:gridCol w="329184">
                  <a:extLst>
                    <a:ext uri="{9D8B030D-6E8A-4147-A177-3AD203B41FA5}">
                      <a16:colId xmlns:a16="http://schemas.microsoft.com/office/drawing/2014/main" val="1577593270"/>
                    </a:ext>
                  </a:extLst>
                </a:gridCol>
                <a:gridCol w="329184">
                  <a:extLst>
                    <a:ext uri="{9D8B030D-6E8A-4147-A177-3AD203B41FA5}">
                      <a16:colId xmlns:a16="http://schemas.microsoft.com/office/drawing/2014/main" val="753105000"/>
                    </a:ext>
                  </a:extLst>
                </a:gridCol>
                <a:gridCol w="329184">
                  <a:extLst>
                    <a:ext uri="{9D8B030D-6E8A-4147-A177-3AD203B41FA5}">
                      <a16:colId xmlns:a16="http://schemas.microsoft.com/office/drawing/2014/main" val="2478317867"/>
                    </a:ext>
                  </a:extLst>
                </a:gridCol>
                <a:gridCol w="329184">
                  <a:extLst>
                    <a:ext uri="{9D8B030D-6E8A-4147-A177-3AD203B41FA5}">
                      <a16:colId xmlns:a16="http://schemas.microsoft.com/office/drawing/2014/main" val="891196772"/>
                    </a:ext>
                  </a:extLst>
                </a:gridCol>
                <a:gridCol w="329184">
                  <a:extLst>
                    <a:ext uri="{9D8B030D-6E8A-4147-A177-3AD203B41FA5}">
                      <a16:colId xmlns:a16="http://schemas.microsoft.com/office/drawing/2014/main" val="1556219174"/>
                    </a:ext>
                  </a:extLst>
                </a:gridCol>
                <a:gridCol w="329184">
                  <a:extLst>
                    <a:ext uri="{9D8B030D-6E8A-4147-A177-3AD203B41FA5}">
                      <a16:colId xmlns:a16="http://schemas.microsoft.com/office/drawing/2014/main" val="3762164705"/>
                    </a:ext>
                  </a:extLst>
                </a:gridCol>
                <a:gridCol w="329184">
                  <a:extLst>
                    <a:ext uri="{9D8B030D-6E8A-4147-A177-3AD203B41FA5}">
                      <a16:colId xmlns:a16="http://schemas.microsoft.com/office/drawing/2014/main" val="1540491421"/>
                    </a:ext>
                  </a:extLst>
                </a:gridCol>
                <a:gridCol w="329184">
                  <a:extLst>
                    <a:ext uri="{9D8B030D-6E8A-4147-A177-3AD203B41FA5}">
                      <a16:colId xmlns:a16="http://schemas.microsoft.com/office/drawing/2014/main" val="1340215919"/>
                    </a:ext>
                  </a:extLst>
                </a:gridCol>
                <a:gridCol w="329184">
                  <a:extLst>
                    <a:ext uri="{9D8B030D-6E8A-4147-A177-3AD203B41FA5}">
                      <a16:colId xmlns:a16="http://schemas.microsoft.com/office/drawing/2014/main" val="338185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7943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22:30:04</a:t>
                      </a:r>
                      <a:r>
                        <a:rPr kumimoji="0" lang="es-ES" sz="1000" b="0" i="0" u="none" strike="noStrike" kern="1200" cap="none" spc="0" normalizeH="0" baseline="0" noProof="0">
                          <a:ln>
                            <a:noFill/>
                          </a:ln>
                          <a:solidFill>
                            <a:prstClr val="black"/>
                          </a:solidFill>
                          <a:effectLst/>
                          <a:uLnTx/>
                          <a:uFillTx/>
                          <a:latin typeface="Calibri"/>
                          <a:ea typeface="+mn-ea"/>
                          <a:cs typeface="+mn-cs"/>
                        </a:rPr>
                        <a:t>
 Las intervenciones fueron claves en la investigación: los sujetos mencionaron el hecho delictivo por teléfono, sin conocer que se trataba de la vivienda de un funcionario judicial.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13300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22:27:33</a:t>
                      </a:r>
                      <a:r>
                        <a:rPr kumimoji="0" lang="es-ES" sz="1000" b="0" i="0" u="none" strike="noStrike" kern="1200" cap="none" spc="0" normalizeH="0" baseline="0" noProof="0">
                          <a:ln>
                            <a:noFill/>
                          </a:ln>
                          <a:solidFill>
                            <a:prstClr val="black"/>
                          </a:solidFill>
                          <a:effectLst/>
                          <a:uLnTx/>
                          <a:uFillTx/>
                          <a:latin typeface="Calibri"/>
                          <a:ea typeface="+mn-ea"/>
                          <a:cs typeface="+mn-cs"/>
                        </a:rPr>
                        <a:t>
 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901555882"/>
                  </a:ext>
                </a:extLst>
              </a:tr>
            </a:tbl>
          </a:graphicData>
        </a:graphic>
      </p:graphicFrame>
      <p:sp>
        <p:nvSpPr>
          <p:cNvPr id="4" name="Text Placeholder 3">
            <a:extLst>
              <a:ext uri="{FF2B5EF4-FFF2-40B4-BE49-F238E27FC236}">
                <a16:creationId xmlns:a16="http://schemas.microsoft.com/office/drawing/2014/main" id="{984FF28B-E5D4-4DDC-8F4A-6623898AF40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021160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A2A0-5913-4D8C-A91A-E1F6B290F5D8}"/>
              </a:ext>
            </a:extLst>
          </p:cNvPr>
          <p:cNvSpPr>
            <a:spLocks noGrp="1"/>
          </p:cNvSpPr>
          <p:nvPr>
            <p:ph type="title"/>
          </p:nvPr>
        </p:nvSpPr>
        <p:spPr/>
        <p:txBody>
          <a:bodyPr/>
          <a:lstStyle/>
          <a:p>
            <a:r>
              <a:rPr lang="en-US"/>
              <a:t>Facebook Tabla Post | Telenoticias - 5 of 13</a:t>
            </a:r>
          </a:p>
        </p:txBody>
      </p:sp>
      <p:graphicFrame>
        <p:nvGraphicFramePr>
          <p:cNvPr id="5" name="Table Placeholder 4">
            <a:extLst>
              <a:ext uri="{FF2B5EF4-FFF2-40B4-BE49-F238E27FC236}">
                <a16:creationId xmlns:a16="http://schemas.microsoft.com/office/drawing/2014/main" id="{D3AA5506-30F5-41D2-B0B8-FB746F432CD1}"/>
              </a:ext>
            </a:extLst>
          </p:cNvPr>
          <p:cNvGraphicFramePr>
            <a:graphicFrameLocks noGrp="1"/>
          </p:cNvGraphicFramePr>
          <p:nvPr>
            <p:ph type="tbl" sz="quarter" idx="13"/>
            <p:extLst>
              <p:ext uri="{D42A27DB-BD31-4B8C-83A1-F6EECF244321}">
                <p14:modId xmlns:p14="http://schemas.microsoft.com/office/powerpoint/2010/main" val="334763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9412663"/>
                    </a:ext>
                  </a:extLst>
                </a:gridCol>
                <a:gridCol w="740664">
                  <a:extLst>
                    <a:ext uri="{9D8B030D-6E8A-4147-A177-3AD203B41FA5}">
                      <a16:colId xmlns:a16="http://schemas.microsoft.com/office/drawing/2014/main" val="3796415861"/>
                    </a:ext>
                  </a:extLst>
                </a:gridCol>
                <a:gridCol w="329184">
                  <a:extLst>
                    <a:ext uri="{9D8B030D-6E8A-4147-A177-3AD203B41FA5}">
                      <a16:colId xmlns:a16="http://schemas.microsoft.com/office/drawing/2014/main" val="3442778366"/>
                    </a:ext>
                  </a:extLst>
                </a:gridCol>
                <a:gridCol w="329184">
                  <a:extLst>
                    <a:ext uri="{9D8B030D-6E8A-4147-A177-3AD203B41FA5}">
                      <a16:colId xmlns:a16="http://schemas.microsoft.com/office/drawing/2014/main" val="978988249"/>
                    </a:ext>
                  </a:extLst>
                </a:gridCol>
                <a:gridCol w="329184">
                  <a:extLst>
                    <a:ext uri="{9D8B030D-6E8A-4147-A177-3AD203B41FA5}">
                      <a16:colId xmlns:a16="http://schemas.microsoft.com/office/drawing/2014/main" val="3963794748"/>
                    </a:ext>
                  </a:extLst>
                </a:gridCol>
                <a:gridCol w="329184">
                  <a:extLst>
                    <a:ext uri="{9D8B030D-6E8A-4147-A177-3AD203B41FA5}">
                      <a16:colId xmlns:a16="http://schemas.microsoft.com/office/drawing/2014/main" val="3669292629"/>
                    </a:ext>
                  </a:extLst>
                </a:gridCol>
                <a:gridCol w="329184">
                  <a:extLst>
                    <a:ext uri="{9D8B030D-6E8A-4147-A177-3AD203B41FA5}">
                      <a16:colId xmlns:a16="http://schemas.microsoft.com/office/drawing/2014/main" val="3437459143"/>
                    </a:ext>
                  </a:extLst>
                </a:gridCol>
                <a:gridCol w="329184">
                  <a:extLst>
                    <a:ext uri="{9D8B030D-6E8A-4147-A177-3AD203B41FA5}">
                      <a16:colId xmlns:a16="http://schemas.microsoft.com/office/drawing/2014/main" val="1335379478"/>
                    </a:ext>
                  </a:extLst>
                </a:gridCol>
                <a:gridCol w="329184">
                  <a:extLst>
                    <a:ext uri="{9D8B030D-6E8A-4147-A177-3AD203B41FA5}">
                      <a16:colId xmlns:a16="http://schemas.microsoft.com/office/drawing/2014/main" val="1126044949"/>
                    </a:ext>
                  </a:extLst>
                </a:gridCol>
                <a:gridCol w="329184">
                  <a:extLst>
                    <a:ext uri="{9D8B030D-6E8A-4147-A177-3AD203B41FA5}">
                      <a16:colId xmlns:a16="http://schemas.microsoft.com/office/drawing/2014/main" val="1964391558"/>
                    </a:ext>
                  </a:extLst>
                </a:gridCol>
                <a:gridCol w="329184">
                  <a:extLst>
                    <a:ext uri="{9D8B030D-6E8A-4147-A177-3AD203B41FA5}">
                      <a16:colId xmlns:a16="http://schemas.microsoft.com/office/drawing/2014/main" val="2138211503"/>
                    </a:ext>
                  </a:extLst>
                </a:gridCol>
                <a:gridCol w="329184">
                  <a:extLst>
                    <a:ext uri="{9D8B030D-6E8A-4147-A177-3AD203B41FA5}">
                      <a16:colId xmlns:a16="http://schemas.microsoft.com/office/drawing/2014/main" val="2852472045"/>
                    </a:ext>
                  </a:extLst>
                </a:gridCol>
                <a:gridCol w="329184">
                  <a:extLst>
                    <a:ext uri="{9D8B030D-6E8A-4147-A177-3AD203B41FA5}">
                      <a16:colId xmlns:a16="http://schemas.microsoft.com/office/drawing/2014/main" val="3620060031"/>
                    </a:ext>
                  </a:extLst>
                </a:gridCol>
                <a:gridCol w="329184">
                  <a:extLst>
                    <a:ext uri="{9D8B030D-6E8A-4147-A177-3AD203B41FA5}">
                      <a16:colId xmlns:a16="http://schemas.microsoft.com/office/drawing/2014/main" val="723891873"/>
                    </a:ext>
                  </a:extLst>
                </a:gridCol>
                <a:gridCol w="329184">
                  <a:extLst>
                    <a:ext uri="{9D8B030D-6E8A-4147-A177-3AD203B41FA5}">
                      <a16:colId xmlns:a16="http://schemas.microsoft.com/office/drawing/2014/main" val="2179431611"/>
                    </a:ext>
                  </a:extLst>
                </a:gridCol>
                <a:gridCol w="329184">
                  <a:extLst>
                    <a:ext uri="{9D8B030D-6E8A-4147-A177-3AD203B41FA5}">
                      <a16:colId xmlns:a16="http://schemas.microsoft.com/office/drawing/2014/main" val="4184452248"/>
                    </a:ext>
                  </a:extLst>
                </a:gridCol>
                <a:gridCol w="329184">
                  <a:extLst>
                    <a:ext uri="{9D8B030D-6E8A-4147-A177-3AD203B41FA5}">
                      <a16:colId xmlns:a16="http://schemas.microsoft.com/office/drawing/2014/main" val="316329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39408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22:23:37</a:t>
                      </a:r>
                      <a:r>
                        <a:rPr kumimoji="0" lang="es-ES" sz="1000" b="0" i="0" u="none" strike="noStrike" kern="1200" cap="none" spc="0" normalizeH="0" baseline="0" noProof="0">
                          <a:ln>
                            <a:noFill/>
                          </a:ln>
                          <a:solidFill>
                            <a:prstClr val="black"/>
                          </a:solidFill>
                          <a:effectLst/>
                          <a:uLnTx/>
                          <a:uFillTx/>
                          <a:latin typeface="Calibri"/>
                          <a:ea typeface="+mn-ea"/>
                          <a:cs typeface="+mn-cs"/>
                        </a:rPr>
                        <a:t>
 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60503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22:13:14</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20:17:16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89349497"/>
                  </a:ext>
                </a:extLst>
              </a:tr>
            </a:tbl>
          </a:graphicData>
        </a:graphic>
      </p:graphicFrame>
      <p:sp>
        <p:nvSpPr>
          <p:cNvPr id="4" name="Text Placeholder 3">
            <a:extLst>
              <a:ext uri="{FF2B5EF4-FFF2-40B4-BE49-F238E27FC236}">
                <a16:creationId xmlns:a16="http://schemas.microsoft.com/office/drawing/2014/main" id="{065F2CB8-76DE-4A08-B61C-CFE3E1C39B2C}"/>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423312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65C5-D0F9-4B30-A5F9-B0B31236E9F2}"/>
              </a:ext>
            </a:extLst>
          </p:cNvPr>
          <p:cNvSpPr>
            <a:spLocks noGrp="1"/>
          </p:cNvSpPr>
          <p:nvPr>
            <p:ph type="title"/>
          </p:nvPr>
        </p:nvSpPr>
        <p:spPr/>
        <p:txBody>
          <a:bodyPr/>
          <a:lstStyle/>
          <a:p>
            <a:r>
              <a:rPr lang="en-US"/>
              <a:t>Facebook Tabla Post | Telenoticias - 6 of 13</a:t>
            </a:r>
          </a:p>
        </p:txBody>
      </p:sp>
      <p:graphicFrame>
        <p:nvGraphicFramePr>
          <p:cNvPr id="5" name="Table Placeholder 4">
            <a:extLst>
              <a:ext uri="{FF2B5EF4-FFF2-40B4-BE49-F238E27FC236}">
                <a16:creationId xmlns:a16="http://schemas.microsoft.com/office/drawing/2014/main" id="{C934405C-0B04-4CD5-8C73-94DD401479A2}"/>
              </a:ext>
            </a:extLst>
          </p:cNvPr>
          <p:cNvGraphicFramePr>
            <a:graphicFrameLocks noGrp="1"/>
          </p:cNvGraphicFramePr>
          <p:nvPr>
            <p:ph type="tbl" sz="quarter" idx="13"/>
            <p:extLst>
              <p:ext uri="{D42A27DB-BD31-4B8C-83A1-F6EECF244321}">
                <p14:modId xmlns:p14="http://schemas.microsoft.com/office/powerpoint/2010/main" val="3853185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2489202"/>
                    </a:ext>
                  </a:extLst>
                </a:gridCol>
                <a:gridCol w="740664">
                  <a:extLst>
                    <a:ext uri="{9D8B030D-6E8A-4147-A177-3AD203B41FA5}">
                      <a16:colId xmlns:a16="http://schemas.microsoft.com/office/drawing/2014/main" val="2476038964"/>
                    </a:ext>
                  </a:extLst>
                </a:gridCol>
                <a:gridCol w="329184">
                  <a:extLst>
                    <a:ext uri="{9D8B030D-6E8A-4147-A177-3AD203B41FA5}">
                      <a16:colId xmlns:a16="http://schemas.microsoft.com/office/drawing/2014/main" val="127301757"/>
                    </a:ext>
                  </a:extLst>
                </a:gridCol>
                <a:gridCol w="329184">
                  <a:extLst>
                    <a:ext uri="{9D8B030D-6E8A-4147-A177-3AD203B41FA5}">
                      <a16:colId xmlns:a16="http://schemas.microsoft.com/office/drawing/2014/main" val="4195460673"/>
                    </a:ext>
                  </a:extLst>
                </a:gridCol>
                <a:gridCol w="329184">
                  <a:extLst>
                    <a:ext uri="{9D8B030D-6E8A-4147-A177-3AD203B41FA5}">
                      <a16:colId xmlns:a16="http://schemas.microsoft.com/office/drawing/2014/main" val="3938734769"/>
                    </a:ext>
                  </a:extLst>
                </a:gridCol>
                <a:gridCol w="329184">
                  <a:extLst>
                    <a:ext uri="{9D8B030D-6E8A-4147-A177-3AD203B41FA5}">
                      <a16:colId xmlns:a16="http://schemas.microsoft.com/office/drawing/2014/main" val="1873390933"/>
                    </a:ext>
                  </a:extLst>
                </a:gridCol>
                <a:gridCol w="329184">
                  <a:extLst>
                    <a:ext uri="{9D8B030D-6E8A-4147-A177-3AD203B41FA5}">
                      <a16:colId xmlns:a16="http://schemas.microsoft.com/office/drawing/2014/main" val="4058202966"/>
                    </a:ext>
                  </a:extLst>
                </a:gridCol>
                <a:gridCol w="329184">
                  <a:extLst>
                    <a:ext uri="{9D8B030D-6E8A-4147-A177-3AD203B41FA5}">
                      <a16:colId xmlns:a16="http://schemas.microsoft.com/office/drawing/2014/main" val="1739799224"/>
                    </a:ext>
                  </a:extLst>
                </a:gridCol>
                <a:gridCol w="329184">
                  <a:extLst>
                    <a:ext uri="{9D8B030D-6E8A-4147-A177-3AD203B41FA5}">
                      <a16:colId xmlns:a16="http://schemas.microsoft.com/office/drawing/2014/main" val="3009158277"/>
                    </a:ext>
                  </a:extLst>
                </a:gridCol>
                <a:gridCol w="329184">
                  <a:extLst>
                    <a:ext uri="{9D8B030D-6E8A-4147-A177-3AD203B41FA5}">
                      <a16:colId xmlns:a16="http://schemas.microsoft.com/office/drawing/2014/main" val="4133246024"/>
                    </a:ext>
                  </a:extLst>
                </a:gridCol>
                <a:gridCol w="329184">
                  <a:extLst>
                    <a:ext uri="{9D8B030D-6E8A-4147-A177-3AD203B41FA5}">
                      <a16:colId xmlns:a16="http://schemas.microsoft.com/office/drawing/2014/main" val="3254990780"/>
                    </a:ext>
                  </a:extLst>
                </a:gridCol>
                <a:gridCol w="329184">
                  <a:extLst>
                    <a:ext uri="{9D8B030D-6E8A-4147-A177-3AD203B41FA5}">
                      <a16:colId xmlns:a16="http://schemas.microsoft.com/office/drawing/2014/main" val="2560194518"/>
                    </a:ext>
                  </a:extLst>
                </a:gridCol>
                <a:gridCol w="329184">
                  <a:extLst>
                    <a:ext uri="{9D8B030D-6E8A-4147-A177-3AD203B41FA5}">
                      <a16:colId xmlns:a16="http://schemas.microsoft.com/office/drawing/2014/main" val="3229665463"/>
                    </a:ext>
                  </a:extLst>
                </a:gridCol>
                <a:gridCol w="329184">
                  <a:extLst>
                    <a:ext uri="{9D8B030D-6E8A-4147-A177-3AD203B41FA5}">
                      <a16:colId xmlns:a16="http://schemas.microsoft.com/office/drawing/2014/main" val="3016939876"/>
                    </a:ext>
                  </a:extLst>
                </a:gridCol>
                <a:gridCol w="329184">
                  <a:extLst>
                    <a:ext uri="{9D8B030D-6E8A-4147-A177-3AD203B41FA5}">
                      <a16:colId xmlns:a16="http://schemas.microsoft.com/office/drawing/2014/main" val="3568757656"/>
                    </a:ext>
                  </a:extLst>
                </a:gridCol>
                <a:gridCol w="329184">
                  <a:extLst>
                    <a:ext uri="{9D8B030D-6E8A-4147-A177-3AD203B41FA5}">
                      <a16:colId xmlns:a16="http://schemas.microsoft.com/office/drawing/2014/main" val="3048444231"/>
                    </a:ext>
                  </a:extLst>
                </a:gridCol>
                <a:gridCol w="329184">
                  <a:extLst>
                    <a:ext uri="{9D8B030D-6E8A-4147-A177-3AD203B41FA5}">
                      <a16:colId xmlns:a16="http://schemas.microsoft.com/office/drawing/2014/main" val="300529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44527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22:07:21</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Ambos candidatos tuvieron un nuevo cara a cara esta noche, a pocos días del cierre del proceso electoral.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08313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22:02:15</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720249194"/>
                  </a:ext>
                </a:extLst>
              </a:tr>
            </a:tbl>
          </a:graphicData>
        </a:graphic>
      </p:graphicFrame>
      <p:sp>
        <p:nvSpPr>
          <p:cNvPr id="4" name="Text Placeholder 3">
            <a:extLst>
              <a:ext uri="{FF2B5EF4-FFF2-40B4-BE49-F238E27FC236}">
                <a16:creationId xmlns:a16="http://schemas.microsoft.com/office/drawing/2014/main" id="{3037370D-1FD7-41A9-909F-C454E478B8B6}"/>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032120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AE40-12C8-4170-8CEF-A13E1596BF5A}"/>
              </a:ext>
            </a:extLst>
          </p:cNvPr>
          <p:cNvSpPr>
            <a:spLocks noGrp="1"/>
          </p:cNvSpPr>
          <p:nvPr>
            <p:ph type="title"/>
          </p:nvPr>
        </p:nvSpPr>
        <p:spPr/>
        <p:txBody>
          <a:bodyPr/>
          <a:lstStyle/>
          <a:p>
            <a:r>
              <a:rPr lang="en-US"/>
              <a:t>Facebook Tabla Post | Telenoticias - 7 of 13</a:t>
            </a:r>
          </a:p>
        </p:txBody>
      </p:sp>
      <p:graphicFrame>
        <p:nvGraphicFramePr>
          <p:cNvPr id="5" name="Table Placeholder 4">
            <a:extLst>
              <a:ext uri="{FF2B5EF4-FFF2-40B4-BE49-F238E27FC236}">
                <a16:creationId xmlns:a16="http://schemas.microsoft.com/office/drawing/2014/main" id="{647D4736-8601-46D4-8849-35872666702A}"/>
              </a:ext>
            </a:extLst>
          </p:cNvPr>
          <p:cNvGraphicFramePr>
            <a:graphicFrameLocks noGrp="1"/>
          </p:cNvGraphicFramePr>
          <p:nvPr>
            <p:ph type="tbl" sz="quarter" idx="13"/>
            <p:extLst>
              <p:ext uri="{D42A27DB-BD31-4B8C-83A1-F6EECF244321}">
                <p14:modId xmlns:p14="http://schemas.microsoft.com/office/powerpoint/2010/main" val="225611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3477569"/>
                    </a:ext>
                  </a:extLst>
                </a:gridCol>
                <a:gridCol w="740664">
                  <a:extLst>
                    <a:ext uri="{9D8B030D-6E8A-4147-A177-3AD203B41FA5}">
                      <a16:colId xmlns:a16="http://schemas.microsoft.com/office/drawing/2014/main" val="645627498"/>
                    </a:ext>
                  </a:extLst>
                </a:gridCol>
                <a:gridCol w="329184">
                  <a:extLst>
                    <a:ext uri="{9D8B030D-6E8A-4147-A177-3AD203B41FA5}">
                      <a16:colId xmlns:a16="http://schemas.microsoft.com/office/drawing/2014/main" val="1715654494"/>
                    </a:ext>
                  </a:extLst>
                </a:gridCol>
                <a:gridCol w="329184">
                  <a:extLst>
                    <a:ext uri="{9D8B030D-6E8A-4147-A177-3AD203B41FA5}">
                      <a16:colId xmlns:a16="http://schemas.microsoft.com/office/drawing/2014/main" val="1738261177"/>
                    </a:ext>
                  </a:extLst>
                </a:gridCol>
                <a:gridCol w="329184">
                  <a:extLst>
                    <a:ext uri="{9D8B030D-6E8A-4147-A177-3AD203B41FA5}">
                      <a16:colId xmlns:a16="http://schemas.microsoft.com/office/drawing/2014/main" val="1483817086"/>
                    </a:ext>
                  </a:extLst>
                </a:gridCol>
                <a:gridCol w="329184">
                  <a:extLst>
                    <a:ext uri="{9D8B030D-6E8A-4147-A177-3AD203B41FA5}">
                      <a16:colId xmlns:a16="http://schemas.microsoft.com/office/drawing/2014/main" val="3446956822"/>
                    </a:ext>
                  </a:extLst>
                </a:gridCol>
                <a:gridCol w="329184">
                  <a:extLst>
                    <a:ext uri="{9D8B030D-6E8A-4147-A177-3AD203B41FA5}">
                      <a16:colId xmlns:a16="http://schemas.microsoft.com/office/drawing/2014/main" val="679493583"/>
                    </a:ext>
                  </a:extLst>
                </a:gridCol>
                <a:gridCol w="329184">
                  <a:extLst>
                    <a:ext uri="{9D8B030D-6E8A-4147-A177-3AD203B41FA5}">
                      <a16:colId xmlns:a16="http://schemas.microsoft.com/office/drawing/2014/main" val="1181516202"/>
                    </a:ext>
                  </a:extLst>
                </a:gridCol>
                <a:gridCol w="329184">
                  <a:extLst>
                    <a:ext uri="{9D8B030D-6E8A-4147-A177-3AD203B41FA5}">
                      <a16:colId xmlns:a16="http://schemas.microsoft.com/office/drawing/2014/main" val="508419138"/>
                    </a:ext>
                  </a:extLst>
                </a:gridCol>
                <a:gridCol w="329184">
                  <a:extLst>
                    <a:ext uri="{9D8B030D-6E8A-4147-A177-3AD203B41FA5}">
                      <a16:colId xmlns:a16="http://schemas.microsoft.com/office/drawing/2014/main" val="420346762"/>
                    </a:ext>
                  </a:extLst>
                </a:gridCol>
                <a:gridCol w="329184">
                  <a:extLst>
                    <a:ext uri="{9D8B030D-6E8A-4147-A177-3AD203B41FA5}">
                      <a16:colId xmlns:a16="http://schemas.microsoft.com/office/drawing/2014/main" val="3044094860"/>
                    </a:ext>
                  </a:extLst>
                </a:gridCol>
                <a:gridCol w="329184">
                  <a:extLst>
                    <a:ext uri="{9D8B030D-6E8A-4147-A177-3AD203B41FA5}">
                      <a16:colId xmlns:a16="http://schemas.microsoft.com/office/drawing/2014/main" val="1863839080"/>
                    </a:ext>
                  </a:extLst>
                </a:gridCol>
                <a:gridCol w="329184">
                  <a:extLst>
                    <a:ext uri="{9D8B030D-6E8A-4147-A177-3AD203B41FA5}">
                      <a16:colId xmlns:a16="http://schemas.microsoft.com/office/drawing/2014/main" val="2705733705"/>
                    </a:ext>
                  </a:extLst>
                </a:gridCol>
                <a:gridCol w="329184">
                  <a:extLst>
                    <a:ext uri="{9D8B030D-6E8A-4147-A177-3AD203B41FA5}">
                      <a16:colId xmlns:a16="http://schemas.microsoft.com/office/drawing/2014/main" val="3703698491"/>
                    </a:ext>
                  </a:extLst>
                </a:gridCol>
                <a:gridCol w="329184">
                  <a:extLst>
                    <a:ext uri="{9D8B030D-6E8A-4147-A177-3AD203B41FA5}">
                      <a16:colId xmlns:a16="http://schemas.microsoft.com/office/drawing/2014/main" val="2021884081"/>
                    </a:ext>
                  </a:extLst>
                </a:gridCol>
                <a:gridCol w="329184">
                  <a:extLst>
                    <a:ext uri="{9D8B030D-6E8A-4147-A177-3AD203B41FA5}">
                      <a16:colId xmlns:a16="http://schemas.microsoft.com/office/drawing/2014/main" val="1904614299"/>
                    </a:ext>
                  </a:extLst>
                </a:gridCol>
                <a:gridCol w="329184">
                  <a:extLst>
                    <a:ext uri="{9D8B030D-6E8A-4147-A177-3AD203B41FA5}">
                      <a16:colId xmlns:a16="http://schemas.microsoft.com/office/drawing/2014/main" val="2162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72277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21:58:44</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30107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21:52:09</a:t>
                      </a:r>
                      <a:r>
                        <a:rPr kumimoji="0" lang="es-ES" sz="1000" b="0" i="0" u="none" strike="noStrike" kern="1200" cap="none" spc="0" normalizeH="0" baseline="0" noProof="0">
                          <a:ln>
                            <a:noFill/>
                          </a:ln>
                          <a:solidFill>
                            <a:prstClr val="black"/>
                          </a:solidFill>
                          <a:effectLst/>
                          <a:uLnTx/>
                          <a:uFillTx/>
                          <a:latin typeface="Calibri"/>
                          <a:ea typeface="+mn-ea"/>
                          <a:cs typeface="+mn-cs"/>
                        </a:rPr>
                        <a:t>
 En el #DebateTeletica también tenemos momentos para liberar tensión.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011846315"/>
                  </a:ext>
                </a:extLst>
              </a:tr>
            </a:tbl>
          </a:graphicData>
        </a:graphic>
      </p:graphicFrame>
      <p:sp>
        <p:nvSpPr>
          <p:cNvPr id="4" name="Text Placeholder 3">
            <a:extLst>
              <a:ext uri="{FF2B5EF4-FFF2-40B4-BE49-F238E27FC236}">
                <a16:creationId xmlns:a16="http://schemas.microsoft.com/office/drawing/2014/main" id="{A24EAC8C-7EE0-4233-94FD-227C7EA7453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87050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7FE4-038A-43E2-B2E5-644A2FE548C6}"/>
              </a:ext>
            </a:extLst>
          </p:cNvPr>
          <p:cNvSpPr>
            <a:spLocks noGrp="1"/>
          </p:cNvSpPr>
          <p:nvPr>
            <p:ph type="title"/>
          </p:nvPr>
        </p:nvSpPr>
        <p:spPr/>
        <p:txBody>
          <a:bodyPr/>
          <a:lstStyle/>
          <a:p>
            <a:r>
              <a:rPr lang="en-US"/>
              <a:t>Facebook Tabla Post | Telenoticias - 8 of 13</a:t>
            </a:r>
          </a:p>
        </p:txBody>
      </p:sp>
      <p:graphicFrame>
        <p:nvGraphicFramePr>
          <p:cNvPr id="5" name="Table Placeholder 4">
            <a:extLst>
              <a:ext uri="{FF2B5EF4-FFF2-40B4-BE49-F238E27FC236}">
                <a16:creationId xmlns:a16="http://schemas.microsoft.com/office/drawing/2014/main" id="{BA402AF5-BE3D-4FD4-9058-39E2A352229B}"/>
              </a:ext>
            </a:extLst>
          </p:cNvPr>
          <p:cNvGraphicFramePr>
            <a:graphicFrameLocks noGrp="1"/>
          </p:cNvGraphicFramePr>
          <p:nvPr>
            <p:ph type="tbl" sz="quarter" idx="13"/>
            <p:extLst>
              <p:ext uri="{D42A27DB-BD31-4B8C-83A1-F6EECF244321}">
                <p14:modId xmlns:p14="http://schemas.microsoft.com/office/powerpoint/2010/main" val="133068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4098354"/>
                    </a:ext>
                  </a:extLst>
                </a:gridCol>
                <a:gridCol w="740664">
                  <a:extLst>
                    <a:ext uri="{9D8B030D-6E8A-4147-A177-3AD203B41FA5}">
                      <a16:colId xmlns:a16="http://schemas.microsoft.com/office/drawing/2014/main" val="2326963487"/>
                    </a:ext>
                  </a:extLst>
                </a:gridCol>
                <a:gridCol w="329184">
                  <a:extLst>
                    <a:ext uri="{9D8B030D-6E8A-4147-A177-3AD203B41FA5}">
                      <a16:colId xmlns:a16="http://schemas.microsoft.com/office/drawing/2014/main" val="839815943"/>
                    </a:ext>
                  </a:extLst>
                </a:gridCol>
                <a:gridCol w="329184">
                  <a:extLst>
                    <a:ext uri="{9D8B030D-6E8A-4147-A177-3AD203B41FA5}">
                      <a16:colId xmlns:a16="http://schemas.microsoft.com/office/drawing/2014/main" val="3155205955"/>
                    </a:ext>
                  </a:extLst>
                </a:gridCol>
                <a:gridCol w="329184">
                  <a:extLst>
                    <a:ext uri="{9D8B030D-6E8A-4147-A177-3AD203B41FA5}">
                      <a16:colId xmlns:a16="http://schemas.microsoft.com/office/drawing/2014/main" val="54935526"/>
                    </a:ext>
                  </a:extLst>
                </a:gridCol>
                <a:gridCol w="329184">
                  <a:extLst>
                    <a:ext uri="{9D8B030D-6E8A-4147-A177-3AD203B41FA5}">
                      <a16:colId xmlns:a16="http://schemas.microsoft.com/office/drawing/2014/main" val="2478006233"/>
                    </a:ext>
                  </a:extLst>
                </a:gridCol>
                <a:gridCol w="329184">
                  <a:extLst>
                    <a:ext uri="{9D8B030D-6E8A-4147-A177-3AD203B41FA5}">
                      <a16:colId xmlns:a16="http://schemas.microsoft.com/office/drawing/2014/main" val="1810637325"/>
                    </a:ext>
                  </a:extLst>
                </a:gridCol>
                <a:gridCol w="329184">
                  <a:extLst>
                    <a:ext uri="{9D8B030D-6E8A-4147-A177-3AD203B41FA5}">
                      <a16:colId xmlns:a16="http://schemas.microsoft.com/office/drawing/2014/main" val="3500220660"/>
                    </a:ext>
                  </a:extLst>
                </a:gridCol>
                <a:gridCol w="329184">
                  <a:extLst>
                    <a:ext uri="{9D8B030D-6E8A-4147-A177-3AD203B41FA5}">
                      <a16:colId xmlns:a16="http://schemas.microsoft.com/office/drawing/2014/main" val="183482952"/>
                    </a:ext>
                  </a:extLst>
                </a:gridCol>
                <a:gridCol w="329184">
                  <a:extLst>
                    <a:ext uri="{9D8B030D-6E8A-4147-A177-3AD203B41FA5}">
                      <a16:colId xmlns:a16="http://schemas.microsoft.com/office/drawing/2014/main" val="998740139"/>
                    </a:ext>
                  </a:extLst>
                </a:gridCol>
                <a:gridCol w="329184">
                  <a:extLst>
                    <a:ext uri="{9D8B030D-6E8A-4147-A177-3AD203B41FA5}">
                      <a16:colId xmlns:a16="http://schemas.microsoft.com/office/drawing/2014/main" val="220875432"/>
                    </a:ext>
                  </a:extLst>
                </a:gridCol>
                <a:gridCol w="329184">
                  <a:extLst>
                    <a:ext uri="{9D8B030D-6E8A-4147-A177-3AD203B41FA5}">
                      <a16:colId xmlns:a16="http://schemas.microsoft.com/office/drawing/2014/main" val="1480620158"/>
                    </a:ext>
                  </a:extLst>
                </a:gridCol>
                <a:gridCol w="329184">
                  <a:extLst>
                    <a:ext uri="{9D8B030D-6E8A-4147-A177-3AD203B41FA5}">
                      <a16:colId xmlns:a16="http://schemas.microsoft.com/office/drawing/2014/main" val="3043995956"/>
                    </a:ext>
                  </a:extLst>
                </a:gridCol>
                <a:gridCol w="329184">
                  <a:extLst>
                    <a:ext uri="{9D8B030D-6E8A-4147-A177-3AD203B41FA5}">
                      <a16:colId xmlns:a16="http://schemas.microsoft.com/office/drawing/2014/main" val="286279400"/>
                    </a:ext>
                  </a:extLst>
                </a:gridCol>
                <a:gridCol w="329184">
                  <a:extLst>
                    <a:ext uri="{9D8B030D-6E8A-4147-A177-3AD203B41FA5}">
                      <a16:colId xmlns:a16="http://schemas.microsoft.com/office/drawing/2014/main" val="2430164629"/>
                    </a:ext>
                  </a:extLst>
                </a:gridCol>
                <a:gridCol w="329184">
                  <a:extLst>
                    <a:ext uri="{9D8B030D-6E8A-4147-A177-3AD203B41FA5}">
                      <a16:colId xmlns:a16="http://schemas.microsoft.com/office/drawing/2014/main" val="644718365"/>
                    </a:ext>
                  </a:extLst>
                </a:gridCol>
                <a:gridCol w="329184">
                  <a:extLst>
                    <a:ext uri="{9D8B030D-6E8A-4147-A177-3AD203B41FA5}">
                      <a16:colId xmlns:a16="http://schemas.microsoft.com/office/drawing/2014/main" val="333370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1813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21:48:08</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87865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21:39:59</a:t>
                      </a:r>
                      <a:r>
                        <a:rPr kumimoji="0" lang="es-ES" sz="1000" b="0" i="0" u="none" strike="noStrike" kern="1200" cap="none" spc="0" normalizeH="0" baseline="0" noProof="0">
                          <a:ln>
                            <a:noFill/>
                          </a:ln>
                          <a:solidFill>
                            <a:prstClr val="black"/>
                          </a:solidFill>
                          <a:effectLst/>
                          <a:uLnTx/>
                          <a:uFillTx/>
                          <a:latin typeface="Calibri"/>
                          <a:ea typeface="+mn-ea"/>
                          <a:cs typeface="+mn-cs"/>
                        </a:rPr>
                        <a:t>
 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046617344"/>
                  </a:ext>
                </a:extLst>
              </a:tr>
            </a:tbl>
          </a:graphicData>
        </a:graphic>
      </p:graphicFrame>
      <p:sp>
        <p:nvSpPr>
          <p:cNvPr id="4" name="Text Placeholder 3">
            <a:extLst>
              <a:ext uri="{FF2B5EF4-FFF2-40B4-BE49-F238E27FC236}">
                <a16:creationId xmlns:a16="http://schemas.microsoft.com/office/drawing/2014/main" id="{335B31CB-A4CE-4516-9C3C-02D8EEC9AC0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8171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5135-0A44-40B4-BA7F-1276FE3766EC}"/>
              </a:ext>
            </a:extLst>
          </p:cNvPr>
          <p:cNvSpPr>
            <a:spLocks noGrp="1"/>
          </p:cNvSpPr>
          <p:nvPr>
            <p:ph type="title"/>
          </p:nvPr>
        </p:nvSpPr>
        <p:spPr/>
        <p:txBody>
          <a:bodyPr/>
          <a:lstStyle/>
          <a:p>
            <a:r>
              <a:rPr lang="en-US"/>
              <a:t>Facebook Tabla Post | Telenoticias - 9 of 13</a:t>
            </a:r>
          </a:p>
        </p:txBody>
      </p:sp>
      <p:graphicFrame>
        <p:nvGraphicFramePr>
          <p:cNvPr id="5" name="Table Placeholder 4">
            <a:extLst>
              <a:ext uri="{FF2B5EF4-FFF2-40B4-BE49-F238E27FC236}">
                <a16:creationId xmlns:a16="http://schemas.microsoft.com/office/drawing/2014/main" id="{1640BDD7-854D-43F1-9AA0-C47C3BCDF581}"/>
              </a:ext>
            </a:extLst>
          </p:cNvPr>
          <p:cNvGraphicFramePr>
            <a:graphicFrameLocks noGrp="1"/>
          </p:cNvGraphicFramePr>
          <p:nvPr>
            <p:ph type="tbl" sz="quarter" idx="13"/>
            <p:extLst>
              <p:ext uri="{D42A27DB-BD31-4B8C-83A1-F6EECF244321}">
                <p14:modId xmlns:p14="http://schemas.microsoft.com/office/powerpoint/2010/main" val="3803300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3552179"/>
                    </a:ext>
                  </a:extLst>
                </a:gridCol>
                <a:gridCol w="740664">
                  <a:extLst>
                    <a:ext uri="{9D8B030D-6E8A-4147-A177-3AD203B41FA5}">
                      <a16:colId xmlns:a16="http://schemas.microsoft.com/office/drawing/2014/main" val="3493786706"/>
                    </a:ext>
                  </a:extLst>
                </a:gridCol>
                <a:gridCol w="329184">
                  <a:extLst>
                    <a:ext uri="{9D8B030D-6E8A-4147-A177-3AD203B41FA5}">
                      <a16:colId xmlns:a16="http://schemas.microsoft.com/office/drawing/2014/main" val="536078932"/>
                    </a:ext>
                  </a:extLst>
                </a:gridCol>
                <a:gridCol w="329184">
                  <a:extLst>
                    <a:ext uri="{9D8B030D-6E8A-4147-A177-3AD203B41FA5}">
                      <a16:colId xmlns:a16="http://schemas.microsoft.com/office/drawing/2014/main" val="1103255619"/>
                    </a:ext>
                  </a:extLst>
                </a:gridCol>
                <a:gridCol w="329184">
                  <a:extLst>
                    <a:ext uri="{9D8B030D-6E8A-4147-A177-3AD203B41FA5}">
                      <a16:colId xmlns:a16="http://schemas.microsoft.com/office/drawing/2014/main" val="1556218377"/>
                    </a:ext>
                  </a:extLst>
                </a:gridCol>
                <a:gridCol w="329184">
                  <a:extLst>
                    <a:ext uri="{9D8B030D-6E8A-4147-A177-3AD203B41FA5}">
                      <a16:colId xmlns:a16="http://schemas.microsoft.com/office/drawing/2014/main" val="4272046861"/>
                    </a:ext>
                  </a:extLst>
                </a:gridCol>
                <a:gridCol w="329184">
                  <a:extLst>
                    <a:ext uri="{9D8B030D-6E8A-4147-A177-3AD203B41FA5}">
                      <a16:colId xmlns:a16="http://schemas.microsoft.com/office/drawing/2014/main" val="4009993946"/>
                    </a:ext>
                  </a:extLst>
                </a:gridCol>
                <a:gridCol w="329184">
                  <a:extLst>
                    <a:ext uri="{9D8B030D-6E8A-4147-A177-3AD203B41FA5}">
                      <a16:colId xmlns:a16="http://schemas.microsoft.com/office/drawing/2014/main" val="2064412484"/>
                    </a:ext>
                  </a:extLst>
                </a:gridCol>
                <a:gridCol w="329184">
                  <a:extLst>
                    <a:ext uri="{9D8B030D-6E8A-4147-A177-3AD203B41FA5}">
                      <a16:colId xmlns:a16="http://schemas.microsoft.com/office/drawing/2014/main" val="1922584451"/>
                    </a:ext>
                  </a:extLst>
                </a:gridCol>
                <a:gridCol w="329184">
                  <a:extLst>
                    <a:ext uri="{9D8B030D-6E8A-4147-A177-3AD203B41FA5}">
                      <a16:colId xmlns:a16="http://schemas.microsoft.com/office/drawing/2014/main" val="682324005"/>
                    </a:ext>
                  </a:extLst>
                </a:gridCol>
                <a:gridCol w="329184">
                  <a:extLst>
                    <a:ext uri="{9D8B030D-6E8A-4147-A177-3AD203B41FA5}">
                      <a16:colId xmlns:a16="http://schemas.microsoft.com/office/drawing/2014/main" val="3534603024"/>
                    </a:ext>
                  </a:extLst>
                </a:gridCol>
                <a:gridCol w="329184">
                  <a:extLst>
                    <a:ext uri="{9D8B030D-6E8A-4147-A177-3AD203B41FA5}">
                      <a16:colId xmlns:a16="http://schemas.microsoft.com/office/drawing/2014/main" val="3548311661"/>
                    </a:ext>
                  </a:extLst>
                </a:gridCol>
                <a:gridCol w="329184">
                  <a:extLst>
                    <a:ext uri="{9D8B030D-6E8A-4147-A177-3AD203B41FA5}">
                      <a16:colId xmlns:a16="http://schemas.microsoft.com/office/drawing/2014/main" val="2595806199"/>
                    </a:ext>
                  </a:extLst>
                </a:gridCol>
                <a:gridCol w="329184">
                  <a:extLst>
                    <a:ext uri="{9D8B030D-6E8A-4147-A177-3AD203B41FA5}">
                      <a16:colId xmlns:a16="http://schemas.microsoft.com/office/drawing/2014/main" val="442416"/>
                    </a:ext>
                  </a:extLst>
                </a:gridCol>
                <a:gridCol w="329184">
                  <a:extLst>
                    <a:ext uri="{9D8B030D-6E8A-4147-A177-3AD203B41FA5}">
                      <a16:colId xmlns:a16="http://schemas.microsoft.com/office/drawing/2014/main" val="3391024407"/>
                    </a:ext>
                  </a:extLst>
                </a:gridCol>
                <a:gridCol w="329184">
                  <a:extLst>
                    <a:ext uri="{9D8B030D-6E8A-4147-A177-3AD203B41FA5}">
                      <a16:colId xmlns:a16="http://schemas.microsoft.com/office/drawing/2014/main" val="1516038356"/>
                    </a:ext>
                  </a:extLst>
                </a:gridCol>
                <a:gridCol w="329184">
                  <a:extLst>
                    <a:ext uri="{9D8B030D-6E8A-4147-A177-3AD203B41FA5}">
                      <a16:colId xmlns:a16="http://schemas.microsoft.com/office/drawing/2014/main" val="1756634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66224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21:36:18</a:t>
                      </a:r>
                      <a:r>
                        <a:rPr kumimoji="0" lang="es-ES" sz="1000" b="0" i="0" u="none" strike="noStrike" kern="1200" cap="none" spc="0" normalizeH="0" baseline="0" noProof="0">
                          <a:ln>
                            <a:noFill/>
                          </a:ln>
                          <a:solidFill>
                            <a:prstClr val="black"/>
                          </a:solidFill>
                          <a:effectLst/>
                          <a:uLnTx/>
                          <a:uFillTx/>
                          <a:latin typeface="Calibri"/>
                          <a:ea typeface="+mn-ea"/>
                          <a:cs typeface="+mn-cs"/>
                        </a:rPr>
                        <a:t>
 #Óscar | Los oficiales de la policía de Los Ángeles "terminaron de explicar cuáles eran las opciones y dijeron '¿te gustaría que hiciéramos algo?', y él dijo 'no'".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76825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21:04:58</a:t>
                      </a:r>
                      <a:r>
                        <a:rPr kumimoji="0" lang="es-ES" sz="1000" b="0" i="0" u="none" strike="noStrike" kern="1200" cap="none" spc="0" normalizeH="0" baseline="0" noProof="0">
                          <a:ln>
                            <a:noFill/>
                          </a:ln>
                          <a:solidFill>
                            <a:prstClr val="black"/>
                          </a:solidFill>
                          <a:effectLst/>
                          <a:uLnTx/>
                          <a:uFillTx/>
                          <a:latin typeface="Calibri"/>
                          <a:ea typeface="+mn-ea"/>
                          <a:cs typeface="+mn-cs"/>
                        </a:rPr>
                        <a:t>
 #DebateTeletica | Rodrigo Chaves y José María Figueres se ven las caras, nuevamente, en un espacio organizado por Telenoticias.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530484048"/>
                  </a:ext>
                </a:extLst>
              </a:tr>
            </a:tbl>
          </a:graphicData>
        </a:graphic>
      </p:graphicFrame>
      <p:sp>
        <p:nvSpPr>
          <p:cNvPr id="4" name="Text Placeholder 3">
            <a:extLst>
              <a:ext uri="{FF2B5EF4-FFF2-40B4-BE49-F238E27FC236}">
                <a16:creationId xmlns:a16="http://schemas.microsoft.com/office/drawing/2014/main" id="{0A174301-A9E1-46F8-9246-C8525B0E590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394390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E8DF7-F7C3-4F1A-AC36-283329427F48}"/>
              </a:ext>
            </a:extLst>
          </p:cNvPr>
          <p:cNvSpPr>
            <a:spLocks noGrp="1"/>
          </p:cNvSpPr>
          <p:nvPr>
            <p:ph type="title"/>
          </p:nvPr>
        </p:nvSpPr>
        <p:spPr/>
        <p:txBody>
          <a:bodyPr/>
          <a:lstStyle/>
          <a:p>
            <a:r>
              <a:rPr lang="en-US"/>
              <a:t>Facebook Tabla Post | Telenoticias - 10 of 13</a:t>
            </a:r>
          </a:p>
        </p:txBody>
      </p:sp>
      <p:graphicFrame>
        <p:nvGraphicFramePr>
          <p:cNvPr id="5" name="Table Placeholder 4">
            <a:extLst>
              <a:ext uri="{FF2B5EF4-FFF2-40B4-BE49-F238E27FC236}">
                <a16:creationId xmlns:a16="http://schemas.microsoft.com/office/drawing/2014/main" id="{A37CB487-F596-4EAA-BF76-988070301D22}"/>
              </a:ext>
            </a:extLst>
          </p:cNvPr>
          <p:cNvGraphicFramePr>
            <a:graphicFrameLocks noGrp="1"/>
          </p:cNvGraphicFramePr>
          <p:nvPr>
            <p:ph type="tbl" sz="quarter" idx="13"/>
            <p:extLst>
              <p:ext uri="{D42A27DB-BD31-4B8C-83A1-F6EECF244321}">
                <p14:modId xmlns:p14="http://schemas.microsoft.com/office/powerpoint/2010/main" val="104457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70509544"/>
                    </a:ext>
                  </a:extLst>
                </a:gridCol>
                <a:gridCol w="740664">
                  <a:extLst>
                    <a:ext uri="{9D8B030D-6E8A-4147-A177-3AD203B41FA5}">
                      <a16:colId xmlns:a16="http://schemas.microsoft.com/office/drawing/2014/main" val="2225352713"/>
                    </a:ext>
                  </a:extLst>
                </a:gridCol>
                <a:gridCol w="329184">
                  <a:extLst>
                    <a:ext uri="{9D8B030D-6E8A-4147-A177-3AD203B41FA5}">
                      <a16:colId xmlns:a16="http://schemas.microsoft.com/office/drawing/2014/main" val="78540800"/>
                    </a:ext>
                  </a:extLst>
                </a:gridCol>
                <a:gridCol w="329184">
                  <a:extLst>
                    <a:ext uri="{9D8B030D-6E8A-4147-A177-3AD203B41FA5}">
                      <a16:colId xmlns:a16="http://schemas.microsoft.com/office/drawing/2014/main" val="49260834"/>
                    </a:ext>
                  </a:extLst>
                </a:gridCol>
                <a:gridCol w="329184">
                  <a:extLst>
                    <a:ext uri="{9D8B030D-6E8A-4147-A177-3AD203B41FA5}">
                      <a16:colId xmlns:a16="http://schemas.microsoft.com/office/drawing/2014/main" val="1674381521"/>
                    </a:ext>
                  </a:extLst>
                </a:gridCol>
                <a:gridCol w="329184">
                  <a:extLst>
                    <a:ext uri="{9D8B030D-6E8A-4147-A177-3AD203B41FA5}">
                      <a16:colId xmlns:a16="http://schemas.microsoft.com/office/drawing/2014/main" val="3597389992"/>
                    </a:ext>
                  </a:extLst>
                </a:gridCol>
                <a:gridCol w="329184">
                  <a:extLst>
                    <a:ext uri="{9D8B030D-6E8A-4147-A177-3AD203B41FA5}">
                      <a16:colId xmlns:a16="http://schemas.microsoft.com/office/drawing/2014/main" val="4073593757"/>
                    </a:ext>
                  </a:extLst>
                </a:gridCol>
                <a:gridCol w="329184">
                  <a:extLst>
                    <a:ext uri="{9D8B030D-6E8A-4147-A177-3AD203B41FA5}">
                      <a16:colId xmlns:a16="http://schemas.microsoft.com/office/drawing/2014/main" val="1763483045"/>
                    </a:ext>
                  </a:extLst>
                </a:gridCol>
                <a:gridCol w="329184">
                  <a:extLst>
                    <a:ext uri="{9D8B030D-6E8A-4147-A177-3AD203B41FA5}">
                      <a16:colId xmlns:a16="http://schemas.microsoft.com/office/drawing/2014/main" val="1022583194"/>
                    </a:ext>
                  </a:extLst>
                </a:gridCol>
                <a:gridCol w="329184">
                  <a:extLst>
                    <a:ext uri="{9D8B030D-6E8A-4147-A177-3AD203B41FA5}">
                      <a16:colId xmlns:a16="http://schemas.microsoft.com/office/drawing/2014/main" val="2197957571"/>
                    </a:ext>
                  </a:extLst>
                </a:gridCol>
                <a:gridCol w="329184">
                  <a:extLst>
                    <a:ext uri="{9D8B030D-6E8A-4147-A177-3AD203B41FA5}">
                      <a16:colId xmlns:a16="http://schemas.microsoft.com/office/drawing/2014/main" val="2289399669"/>
                    </a:ext>
                  </a:extLst>
                </a:gridCol>
                <a:gridCol w="329184">
                  <a:extLst>
                    <a:ext uri="{9D8B030D-6E8A-4147-A177-3AD203B41FA5}">
                      <a16:colId xmlns:a16="http://schemas.microsoft.com/office/drawing/2014/main" val="2890904434"/>
                    </a:ext>
                  </a:extLst>
                </a:gridCol>
                <a:gridCol w="329184">
                  <a:extLst>
                    <a:ext uri="{9D8B030D-6E8A-4147-A177-3AD203B41FA5}">
                      <a16:colId xmlns:a16="http://schemas.microsoft.com/office/drawing/2014/main" val="2864744392"/>
                    </a:ext>
                  </a:extLst>
                </a:gridCol>
                <a:gridCol w="329184">
                  <a:extLst>
                    <a:ext uri="{9D8B030D-6E8A-4147-A177-3AD203B41FA5}">
                      <a16:colId xmlns:a16="http://schemas.microsoft.com/office/drawing/2014/main" val="1189404875"/>
                    </a:ext>
                  </a:extLst>
                </a:gridCol>
                <a:gridCol w="329184">
                  <a:extLst>
                    <a:ext uri="{9D8B030D-6E8A-4147-A177-3AD203B41FA5}">
                      <a16:colId xmlns:a16="http://schemas.microsoft.com/office/drawing/2014/main" val="718174757"/>
                    </a:ext>
                  </a:extLst>
                </a:gridCol>
                <a:gridCol w="329184">
                  <a:extLst>
                    <a:ext uri="{9D8B030D-6E8A-4147-A177-3AD203B41FA5}">
                      <a16:colId xmlns:a16="http://schemas.microsoft.com/office/drawing/2014/main" val="1422043028"/>
                    </a:ext>
                  </a:extLst>
                </a:gridCol>
                <a:gridCol w="329184">
                  <a:extLst>
                    <a:ext uri="{9D8B030D-6E8A-4147-A177-3AD203B41FA5}">
                      <a16:colId xmlns:a16="http://schemas.microsoft.com/office/drawing/2014/main" val="378539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04946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20:50:02</a:t>
                      </a:r>
                      <a:r>
                        <a:rPr kumimoji="0" lang="es-ES" sz="1000" b="0" i="0" u="none" strike="noStrike" kern="1200" cap="none" spc="0" normalizeH="0" baseline="0" noProof="0">
                          <a:ln>
                            <a:noFill/>
                          </a:ln>
                          <a:solidFill>
                            <a:prstClr val="black"/>
                          </a:solidFill>
                          <a:effectLst/>
                          <a:uLnTx/>
                          <a:uFillTx/>
                          <a:latin typeface="Calibri"/>
                          <a:ea typeface="+mn-ea"/>
                          <a:cs typeface="+mn-cs"/>
                        </a:rPr>
                        <a:t>
 ¡Acompáñenos en el #DebateTeletica en minutos!
#EnVivo➡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94631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20:49:11</a:t>
                      </a:r>
                      <a:r>
                        <a:rPr kumimoji="0" lang="es-ES" sz="1000" b="0" i="0" u="none" strike="noStrike" kern="1200" cap="none" spc="0" normalizeH="0" baseline="0" noProof="0">
                          <a:ln>
                            <a:noFill/>
                          </a:ln>
                          <a:solidFill>
                            <a:prstClr val="black"/>
                          </a:solidFill>
                          <a:effectLst/>
                          <a:uLnTx/>
                          <a:uFillTx/>
                          <a:latin typeface="Calibri"/>
                          <a:ea typeface="+mn-ea"/>
                          <a:cs typeface="+mn-cs"/>
                        </a:rPr>
                        <a:t>
 Figueres y Chaves ya están en las instalaciones de Canal 7, y se preparan para enfrentarse en el #DebateTeletica.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127382620"/>
                  </a:ext>
                </a:extLst>
              </a:tr>
            </a:tbl>
          </a:graphicData>
        </a:graphic>
      </p:graphicFrame>
      <p:sp>
        <p:nvSpPr>
          <p:cNvPr id="4" name="Text Placeholder 3">
            <a:extLst>
              <a:ext uri="{FF2B5EF4-FFF2-40B4-BE49-F238E27FC236}">
                <a16:creationId xmlns:a16="http://schemas.microsoft.com/office/drawing/2014/main" id="{C2E9FA39-B988-417F-A33B-AECC4DD433C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049597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BF0A-57F2-4CC6-8966-78415E4C6575}"/>
              </a:ext>
            </a:extLst>
          </p:cNvPr>
          <p:cNvSpPr>
            <a:spLocks noGrp="1"/>
          </p:cNvSpPr>
          <p:nvPr>
            <p:ph type="title"/>
          </p:nvPr>
        </p:nvSpPr>
        <p:spPr/>
        <p:txBody>
          <a:bodyPr/>
          <a:lstStyle/>
          <a:p>
            <a:r>
              <a:rPr lang="en-US"/>
              <a:t>Facebook Tabla Post | Telenoticias - 11 of 13</a:t>
            </a:r>
          </a:p>
        </p:txBody>
      </p:sp>
      <p:graphicFrame>
        <p:nvGraphicFramePr>
          <p:cNvPr id="5" name="Table Placeholder 4">
            <a:extLst>
              <a:ext uri="{FF2B5EF4-FFF2-40B4-BE49-F238E27FC236}">
                <a16:creationId xmlns:a16="http://schemas.microsoft.com/office/drawing/2014/main" id="{B0C3275E-8819-443E-A3F1-D4A3BB427A9B}"/>
              </a:ext>
            </a:extLst>
          </p:cNvPr>
          <p:cNvGraphicFramePr>
            <a:graphicFrameLocks noGrp="1"/>
          </p:cNvGraphicFramePr>
          <p:nvPr>
            <p:ph type="tbl" sz="quarter" idx="13"/>
            <p:extLst>
              <p:ext uri="{D42A27DB-BD31-4B8C-83A1-F6EECF244321}">
                <p14:modId xmlns:p14="http://schemas.microsoft.com/office/powerpoint/2010/main" val="153823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2896921"/>
                    </a:ext>
                  </a:extLst>
                </a:gridCol>
                <a:gridCol w="740664">
                  <a:extLst>
                    <a:ext uri="{9D8B030D-6E8A-4147-A177-3AD203B41FA5}">
                      <a16:colId xmlns:a16="http://schemas.microsoft.com/office/drawing/2014/main" val="623897111"/>
                    </a:ext>
                  </a:extLst>
                </a:gridCol>
                <a:gridCol w="329184">
                  <a:extLst>
                    <a:ext uri="{9D8B030D-6E8A-4147-A177-3AD203B41FA5}">
                      <a16:colId xmlns:a16="http://schemas.microsoft.com/office/drawing/2014/main" val="261509232"/>
                    </a:ext>
                  </a:extLst>
                </a:gridCol>
                <a:gridCol w="329184">
                  <a:extLst>
                    <a:ext uri="{9D8B030D-6E8A-4147-A177-3AD203B41FA5}">
                      <a16:colId xmlns:a16="http://schemas.microsoft.com/office/drawing/2014/main" val="3988342707"/>
                    </a:ext>
                  </a:extLst>
                </a:gridCol>
                <a:gridCol w="329184">
                  <a:extLst>
                    <a:ext uri="{9D8B030D-6E8A-4147-A177-3AD203B41FA5}">
                      <a16:colId xmlns:a16="http://schemas.microsoft.com/office/drawing/2014/main" val="1707004147"/>
                    </a:ext>
                  </a:extLst>
                </a:gridCol>
                <a:gridCol w="329184">
                  <a:extLst>
                    <a:ext uri="{9D8B030D-6E8A-4147-A177-3AD203B41FA5}">
                      <a16:colId xmlns:a16="http://schemas.microsoft.com/office/drawing/2014/main" val="3759166686"/>
                    </a:ext>
                  </a:extLst>
                </a:gridCol>
                <a:gridCol w="329184">
                  <a:extLst>
                    <a:ext uri="{9D8B030D-6E8A-4147-A177-3AD203B41FA5}">
                      <a16:colId xmlns:a16="http://schemas.microsoft.com/office/drawing/2014/main" val="3370931395"/>
                    </a:ext>
                  </a:extLst>
                </a:gridCol>
                <a:gridCol w="329184">
                  <a:extLst>
                    <a:ext uri="{9D8B030D-6E8A-4147-A177-3AD203B41FA5}">
                      <a16:colId xmlns:a16="http://schemas.microsoft.com/office/drawing/2014/main" val="469929504"/>
                    </a:ext>
                  </a:extLst>
                </a:gridCol>
                <a:gridCol w="329184">
                  <a:extLst>
                    <a:ext uri="{9D8B030D-6E8A-4147-A177-3AD203B41FA5}">
                      <a16:colId xmlns:a16="http://schemas.microsoft.com/office/drawing/2014/main" val="1392699422"/>
                    </a:ext>
                  </a:extLst>
                </a:gridCol>
                <a:gridCol w="329184">
                  <a:extLst>
                    <a:ext uri="{9D8B030D-6E8A-4147-A177-3AD203B41FA5}">
                      <a16:colId xmlns:a16="http://schemas.microsoft.com/office/drawing/2014/main" val="2295202512"/>
                    </a:ext>
                  </a:extLst>
                </a:gridCol>
                <a:gridCol w="329184">
                  <a:extLst>
                    <a:ext uri="{9D8B030D-6E8A-4147-A177-3AD203B41FA5}">
                      <a16:colId xmlns:a16="http://schemas.microsoft.com/office/drawing/2014/main" val="1729095049"/>
                    </a:ext>
                  </a:extLst>
                </a:gridCol>
                <a:gridCol w="329184">
                  <a:extLst>
                    <a:ext uri="{9D8B030D-6E8A-4147-A177-3AD203B41FA5}">
                      <a16:colId xmlns:a16="http://schemas.microsoft.com/office/drawing/2014/main" val="3524652883"/>
                    </a:ext>
                  </a:extLst>
                </a:gridCol>
                <a:gridCol w="329184">
                  <a:extLst>
                    <a:ext uri="{9D8B030D-6E8A-4147-A177-3AD203B41FA5}">
                      <a16:colId xmlns:a16="http://schemas.microsoft.com/office/drawing/2014/main" val="2863821606"/>
                    </a:ext>
                  </a:extLst>
                </a:gridCol>
                <a:gridCol w="329184">
                  <a:extLst>
                    <a:ext uri="{9D8B030D-6E8A-4147-A177-3AD203B41FA5}">
                      <a16:colId xmlns:a16="http://schemas.microsoft.com/office/drawing/2014/main" val="191904197"/>
                    </a:ext>
                  </a:extLst>
                </a:gridCol>
                <a:gridCol w="329184">
                  <a:extLst>
                    <a:ext uri="{9D8B030D-6E8A-4147-A177-3AD203B41FA5}">
                      <a16:colId xmlns:a16="http://schemas.microsoft.com/office/drawing/2014/main" val="1732243213"/>
                    </a:ext>
                  </a:extLst>
                </a:gridCol>
                <a:gridCol w="329184">
                  <a:extLst>
                    <a:ext uri="{9D8B030D-6E8A-4147-A177-3AD203B41FA5}">
                      <a16:colId xmlns:a16="http://schemas.microsoft.com/office/drawing/2014/main" val="248708958"/>
                    </a:ext>
                  </a:extLst>
                </a:gridCol>
                <a:gridCol w="329184">
                  <a:extLst>
                    <a:ext uri="{9D8B030D-6E8A-4147-A177-3AD203B41FA5}">
                      <a16:colId xmlns:a16="http://schemas.microsoft.com/office/drawing/2014/main" val="78883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10504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20:37:24</a:t>
                      </a:r>
                      <a:r>
                        <a:rPr kumimoji="0" lang="es-ES" sz="1000" b="0" i="0" u="none" strike="noStrike" kern="1200" cap="none" spc="0" normalizeH="0" baseline="0" noProof="0">
                          <a:ln>
                            <a:noFill/>
                          </a:ln>
                          <a:solidFill>
                            <a:prstClr val="black"/>
                          </a:solidFill>
                          <a:effectLst/>
                          <a:uLnTx/>
                          <a:uFillTx/>
                          <a:latin typeface="Calibri"/>
                          <a:ea typeface="+mn-ea"/>
                          <a:cs typeface="+mn-cs"/>
                        </a:rPr>
                        <a:t>
 #Elecciones2022 | Este es el ambiente que se vive en las afuera de Canal 7.  
Sintonice el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2649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20:30:04</a:t>
                      </a:r>
                      <a:r>
                        <a:rPr kumimoji="0" lang="es-ES" sz="1000" b="0" i="0" u="none" strike="noStrike" kern="1200" cap="none" spc="0" normalizeH="0" baseline="0" noProof="0">
                          <a:ln>
                            <a:noFill/>
                          </a:ln>
                          <a:solidFill>
                            <a:prstClr val="black"/>
                          </a:solidFill>
                          <a:effectLst/>
                          <a:uLnTx/>
                          <a:uFillTx/>
                          <a:latin typeface="Calibri"/>
                          <a:ea typeface="+mn-ea"/>
                          <a:cs typeface="+mn-cs"/>
                        </a:rPr>
                        <a:t>
 "Llevan ya ocho años luchando por ella", dijo un alto funcionario de defensa estadounidense sobre la muy disputada región del Donbás.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692331341"/>
                  </a:ext>
                </a:extLst>
              </a:tr>
            </a:tbl>
          </a:graphicData>
        </a:graphic>
      </p:graphicFrame>
      <p:sp>
        <p:nvSpPr>
          <p:cNvPr id="4" name="Text Placeholder 3">
            <a:extLst>
              <a:ext uri="{FF2B5EF4-FFF2-40B4-BE49-F238E27FC236}">
                <a16:creationId xmlns:a16="http://schemas.microsoft.com/office/drawing/2014/main" id="{DC4EE868-5C9B-4BA8-9DB0-055D145D972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071515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52E9F-E82F-452C-B7B3-E2197CA4A8E2}"/>
              </a:ext>
            </a:extLst>
          </p:cNvPr>
          <p:cNvSpPr>
            <a:spLocks noGrp="1"/>
          </p:cNvSpPr>
          <p:nvPr>
            <p:ph type="title"/>
          </p:nvPr>
        </p:nvSpPr>
        <p:spPr/>
        <p:txBody>
          <a:bodyPr/>
          <a:lstStyle/>
          <a:p>
            <a:r>
              <a:rPr lang="en-US"/>
              <a:t>Facebook Tabla Post | Telenoticias - 12 of 13</a:t>
            </a:r>
          </a:p>
        </p:txBody>
      </p:sp>
      <p:graphicFrame>
        <p:nvGraphicFramePr>
          <p:cNvPr id="5" name="Table Placeholder 4">
            <a:extLst>
              <a:ext uri="{FF2B5EF4-FFF2-40B4-BE49-F238E27FC236}">
                <a16:creationId xmlns:a16="http://schemas.microsoft.com/office/drawing/2014/main" id="{4A1541A3-1549-4489-B1EF-119590E472D1}"/>
              </a:ext>
            </a:extLst>
          </p:cNvPr>
          <p:cNvGraphicFramePr>
            <a:graphicFrameLocks noGrp="1"/>
          </p:cNvGraphicFramePr>
          <p:nvPr>
            <p:ph type="tbl" sz="quarter" idx="13"/>
            <p:extLst>
              <p:ext uri="{D42A27DB-BD31-4B8C-83A1-F6EECF244321}">
                <p14:modId xmlns:p14="http://schemas.microsoft.com/office/powerpoint/2010/main" val="256192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83770130"/>
                    </a:ext>
                  </a:extLst>
                </a:gridCol>
                <a:gridCol w="740664">
                  <a:extLst>
                    <a:ext uri="{9D8B030D-6E8A-4147-A177-3AD203B41FA5}">
                      <a16:colId xmlns:a16="http://schemas.microsoft.com/office/drawing/2014/main" val="3431548257"/>
                    </a:ext>
                  </a:extLst>
                </a:gridCol>
                <a:gridCol w="329184">
                  <a:extLst>
                    <a:ext uri="{9D8B030D-6E8A-4147-A177-3AD203B41FA5}">
                      <a16:colId xmlns:a16="http://schemas.microsoft.com/office/drawing/2014/main" val="2782336051"/>
                    </a:ext>
                  </a:extLst>
                </a:gridCol>
                <a:gridCol w="329184">
                  <a:extLst>
                    <a:ext uri="{9D8B030D-6E8A-4147-A177-3AD203B41FA5}">
                      <a16:colId xmlns:a16="http://schemas.microsoft.com/office/drawing/2014/main" val="1753477224"/>
                    </a:ext>
                  </a:extLst>
                </a:gridCol>
                <a:gridCol w="329184">
                  <a:extLst>
                    <a:ext uri="{9D8B030D-6E8A-4147-A177-3AD203B41FA5}">
                      <a16:colId xmlns:a16="http://schemas.microsoft.com/office/drawing/2014/main" val="3050410990"/>
                    </a:ext>
                  </a:extLst>
                </a:gridCol>
                <a:gridCol w="329184">
                  <a:extLst>
                    <a:ext uri="{9D8B030D-6E8A-4147-A177-3AD203B41FA5}">
                      <a16:colId xmlns:a16="http://schemas.microsoft.com/office/drawing/2014/main" val="289436035"/>
                    </a:ext>
                  </a:extLst>
                </a:gridCol>
                <a:gridCol w="329184">
                  <a:extLst>
                    <a:ext uri="{9D8B030D-6E8A-4147-A177-3AD203B41FA5}">
                      <a16:colId xmlns:a16="http://schemas.microsoft.com/office/drawing/2014/main" val="671145381"/>
                    </a:ext>
                  </a:extLst>
                </a:gridCol>
                <a:gridCol w="329184">
                  <a:extLst>
                    <a:ext uri="{9D8B030D-6E8A-4147-A177-3AD203B41FA5}">
                      <a16:colId xmlns:a16="http://schemas.microsoft.com/office/drawing/2014/main" val="1996327085"/>
                    </a:ext>
                  </a:extLst>
                </a:gridCol>
                <a:gridCol w="329184">
                  <a:extLst>
                    <a:ext uri="{9D8B030D-6E8A-4147-A177-3AD203B41FA5}">
                      <a16:colId xmlns:a16="http://schemas.microsoft.com/office/drawing/2014/main" val="2268104787"/>
                    </a:ext>
                  </a:extLst>
                </a:gridCol>
                <a:gridCol w="329184">
                  <a:extLst>
                    <a:ext uri="{9D8B030D-6E8A-4147-A177-3AD203B41FA5}">
                      <a16:colId xmlns:a16="http://schemas.microsoft.com/office/drawing/2014/main" val="2049994477"/>
                    </a:ext>
                  </a:extLst>
                </a:gridCol>
                <a:gridCol w="329184">
                  <a:extLst>
                    <a:ext uri="{9D8B030D-6E8A-4147-A177-3AD203B41FA5}">
                      <a16:colId xmlns:a16="http://schemas.microsoft.com/office/drawing/2014/main" val="758599340"/>
                    </a:ext>
                  </a:extLst>
                </a:gridCol>
                <a:gridCol w="329184">
                  <a:extLst>
                    <a:ext uri="{9D8B030D-6E8A-4147-A177-3AD203B41FA5}">
                      <a16:colId xmlns:a16="http://schemas.microsoft.com/office/drawing/2014/main" val="3816236427"/>
                    </a:ext>
                  </a:extLst>
                </a:gridCol>
                <a:gridCol w="329184">
                  <a:extLst>
                    <a:ext uri="{9D8B030D-6E8A-4147-A177-3AD203B41FA5}">
                      <a16:colId xmlns:a16="http://schemas.microsoft.com/office/drawing/2014/main" val="370099838"/>
                    </a:ext>
                  </a:extLst>
                </a:gridCol>
                <a:gridCol w="329184">
                  <a:extLst>
                    <a:ext uri="{9D8B030D-6E8A-4147-A177-3AD203B41FA5}">
                      <a16:colId xmlns:a16="http://schemas.microsoft.com/office/drawing/2014/main" val="953476881"/>
                    </a:ext>
                  </a:extLst>
                </a:gridCol>
                <a:gridCol w="329184">
                  <a:extLst>
                    <a:ext uri="{9D8B030D-6E8A-4147-A177-3AD203B41FA5}">
                      <a16:colId xmlns:a16="http://schemas.microsoft.com/office/drawing/2014/main" val="3260674854"/>
                    </a:ext>
                  </a:extLst>
                </a:gridCol>
                <a:gridCol w="329184">
                  <a:extLst>
                    <a:ext uri="{9D8B030D-6E8A-4147-A177-3AD203B41FA5}">
                      <a16:colId xmlns:a16="http://schemas.microsoft.com/office/drawing/2014/main" val="652657382"/>
                    </a:ext>
                  </a:extLst>
                </a:gridCol>
                <a:gridCol w="329184">
                  <a:extLst>
                    <a:ext uri="{9D8B030D-6E8A-4147-A177-3AD203B41FA5}">
                      <a16:colId xmlns:a16="http://schemas.microsoft.com/office/drawing/2014/main" val="3669126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25020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20:23:23</a:t>
                      </a:r>
                      <a:r>
                        <a:rPr kumimoji="0" lang="es-ES" sz="1000" b="0" i="0" u="none" strike="noStrike" kern="1200" cap="none" spc="0" normalizeH="0" baseline="0" noProof="0">
                          <a:ln>
                            <a:noFill/>
                          </a:ln>
                          <a:solidFill>
                            <a:prstClr val="black"/>
                          </a:solidFill>
                          <a:effectLst/>
                          <a:uLnTx/>
                          <a:uFillTx/>
                          <a:latin typeface="Calibri"/>
                          <a:ea typeface="+mn-ea"/>
                          <a:cs typeface="+mn-cs"/>
                        </a:rPr>
                        <a:t>
 #Actualización | 13 unidades de bomberos combaten gigantesco incendio en Curridabat.
Más información ingresando a la nota: http://ow.ly/t1XJ50IxLML.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49317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20:14:14</a:t>
                      </a:r>
                      <a:r>
                        <a:rPr kumimoji="0" lang="es-ES" sz="1000" b="0" i="0" u="none" strike="noStrike" kern="1200" cap="none" spc="0" normalizeH="0" baseline="0" noProof="0">
                          <a:ln>
                            <a:noFill/>
                          </a:ln>
                          <a:solidFill>
                            <a:prstClr val="black"/>
                          </a:solidFill>
                          <a:effectLst/>
                          <a:uLnTx/>
                          <a:uFillTx/>
                          <a:latin typeface="Calibri"/>
                          <a:ea typeface="+mn-ea"/>
                          <a:cs typeface="+mn-cs"/>
                        </a:rPr>
                        <a:t>
 Bomberos combaten enorme incendio en Curridabat.
Más información ingresando al enlace: http://ow.ly/zs0650IxLGv.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088911191"/>
                  </a:ext>
                </a:extLst>
              </a:tr>
            </a:tbl>
          </a:graphicData>
        </a:graphic>
      </p:graphicFrame>
      <p:sp>
        <p:nvSpPr>
          <p:cNvPr id="4" name="Text Placeholder 3">
            <a:extLst>
              <a:ext uri="{FF2B5EF4-FFF2-40B4-BE49-F238E27FC236}">
                <a16:creationId xmlns:a16="http://schemas.microsoft.com/office/drawing/2014/main" id="{FCB93E8D-242B-41A2-963D-56868DD91BE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93761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664A-3515-48E0-8EB3-82876624EFC0}"/>
              </a:ext>
            </a:extLst>
          </p:cNvPr>
          <p:cNvSpPr>
            <a:spLocks noGrp="1"/>
          </p:cNvSpPr>
          <p:nvPr>
            <p:ph type="title"/>
          </p:nvPr>
        </p:nvSpPr>
        <p:spPr/>
        <p:txBody>
          <a:bodyPr/>
          <a:lstStyle/>
          <a:p>
            <a:r>
              <a:rPr lang="en-US"/>
              <a:t>Facebook Tabla Post | Telenoticias - 13 of 13</a:t>
            </a:r>
          </a:p>
        </p:txBody>
      </p:sp>
      <p:graphicFrame>
        <p:nvGraphicFramePr>
          <p:cNvPr id="5" name="Table Placeholder 4">
            <a:extLst>
              <a:ext uri="{FF2B5EF4-FFF2-40B4-BE49-F238E27FC236}">
                <a16:creationId xmlns:a16="http://schemas.microsoft.com/office/drawing/2014/main" id="{F62323BB-98DB-4D7F-BB04-0C4B2BB404E1}"/>
              </a:ext>
            </a:extLst>
          </p:cNvPr>
          <p:cNvGraphicFramePr>
            <a:graphicFrameLocks noGrp="1"/>
          </p:cNvGraphicFramePr>
          <p:nvPr>
            <p:ph type="tbl" sz="quarter" idx="13"/>
            <p:extLst>
              <p:ext uri="{D42A27DB-BD31-4B8C-83A1-F6EECF244321}">
                <p14:modId xmlns:p14="http://schemas.microsoft.com/office/powerpoint/2010/main" val="397503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2762332"/>
                    </a:ext>
                  </a:extLst>
                </a:gridCol>
                <a:gridCol w="740664">
                  <a:extLst>
                    <a:ext uri="{9D8B030D-6E8A-4147-A177-3AD203B41FA5}">
                      <a16:colId xmlns:a16="http://schemas.microsoft.com/office/drawing/2014/main" val="498428741"/>
                    </a:ext>
                  </a:extLst>
                </a:gridCol>
                <a:gridCol w="329184">
                  <a:extLst>
                    <a:ext uri="{9D8B030D-6E8A-4147-A177-3AD203B41FA5}">
                      <a16:colId xmlns:a16="http://schemas.microsoft.com/office/drawing/2014/main" val="725464321"/>
                    </a:ext>
                  </a:extLst>
                </a:gridCol>
                <a:gridCol w="329184">
                  <a:extLst>
                    <a:ext uri="{9D8B030D-6E8A-4147-A177-3AD203B41FA5}">
                      <a16:colId xmlns:a16="http://schemas.microsoft.com/office/drawing/2014/main" val="60702433"/>
                    </a:ext>
                  </a:extLst>
                </a:gridCol>
                <a:gridCol w="329184">
                  <a:extLst>
                    <a:ext uri="{9D8B030D-6E8A-4147-A177-3AD203B41FA5}">
                      <a16:colId xmlns:a16="http://schemas.microsoft.com/office/drawing/2014/main" val="4089041194"/>
                    </a:ext>
                  </a:extLst>
                </a:gridCol>
                <a:gridCol w="329184">
                  <a:extLst>
                    <a:ext uri="{9D8B030D-6E8A-4147-A177-3AD203B41FA5}">
                      <a16:colId xmlns:a16="http://schemas.microsoft.com/office/drawing/2014/main" val="3421515431"/>
                    </a:ext>
                  </a:extLst>
                </a:gridCol>
                <a:gridCol w="329184">
                  <a:extLst>
                    <a:ext uri="{9D8B030D-6E8A-4147-A177-3AD203B41FA5}">
                      <a16:colId xmlns:a16="http://schemas.microsoft.com/office/drawing/2014/main" val="3274805860"/>
                    </a:ext>
                  </a:extLst>
                </a:gridCol>
                <a:gridCol w="329184">
                  <a:extLst>
                    <a:ext uri="{9D8B030D-6E8A-4147-A177-3AD203B41FA5}">
                      <a16:colId xmlns:a16="http://schemas.microsoft.com/office/drawing/2014/main" val="3106630891"/>
                    </a:ext>
                  </a:extLst>
                </a:gridCol>
                <a:gridCol w="329184">
                  <a:extLst>
                    <a:ext uri="{9D8B030D-6E8A-4147-A177-3AD203B41FA5}">
                      <a16:colId xmlns:a16="http://schemas.microsoft.com/office/drawing/2014/main" val="443405204"/>
                    </a:ext>
                  </a:extLst>
                </a:gridCol>
                <a:gridCol w="329184">
                  <a:extLst>
                    <a:ext uri="{9D8B030D-6E8A-4147-A177-3AD203B41FA5}">
                      <a16:colId xmlns:a16="http://schemas.microsoft.com/office/drawing/2014/main" val="3001170153"/>
                    </a:ext>
                  </a:extLst>
                </a:gridCol>
                <a:gridCol w="329184">
                  <a:extLst>
                    <a:ext uri="{9D8B030D-6E8A-4147-A177-3AD203B41FA5}">
                      <a16:colId xmlns:a16="http://schemas.microsoft.com/office/drawing/2014/main" val="3562063431"/>
                    </a:ext>
                  </a:extLst>
                </a:gridCol>
                <a:gridCol w="329184">
                  <a:extLst>
                    <a:ext uri="{9D8B030D-6E8A-4147-A177-3AD203B41FA5}">
                      <a16:colId xmlns:a16="http://schemas.microsoft.com/office/drawing/2014/main" val="843269393"/>
                    </a:ext>
                  </a:extLst>
                </a:gridCol>
                <a:gridCol w="329184">
                  <a:extLst>
                    <a:ext uri="{9D8B030D-6E8A-4147-A177-3AD203B41FA5}">
                      <a16:colId xmlns:a16="http://schemas.microsoft.com/office/drawing/2014/main" val="407387651"/>
                    </a:ext>
                  </a:extLst>
                </a:gridCol>
                <a:gridCol w="329184">
                  <a:extLst>
                    <a:ext uri="{9D8B030D-6E8A-4147-A177-3AD203B41FA5}">
                      <a16:colId xmlns:a16="http://schemas.microsoft.com/office/drawing/2014/main" val="3105474752"/>
                    </a:ext>
                  </a:extLst>
                </a:gridCol>
                <a:gridCol w="329184">
                  <a:extLst>
                    <a:ext uri="{9D8B030D-6E8A-4147-A177-3AD203B41FA5}">
                      <a16:colId xmlns:a16="http://schemas.microsoft.com/office/drawing/2014/main" val="3008553596"/>
                    </a:ext>
                  </a:extLst>
                </a:gridCol>
                <a:gridCol w="329184">
                  <a:extLst>
                    <a:ext uri="{9D8B030D-6E8A-4147-A177-3AD203B41FA5}">
                      <a16:colId xmlns:a16="http://schemas.microsoft.com/office/drawing/2014/main" val="2601899308"/>
                    </a:ext>
                  </a:extLst>
                </a:gridCol>
                <a:gridCol w="329184">
                  <a:extLst>
                    <a:ext uri="{9D8B030D-6E8A-4147-A177-3AD203B41FA5}">
                      <a16:colId xmlns:a16="http://schemas.microsoft.com/office/drawing/2014/main" val="181325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6354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 - 2022-03-31 19:59:49</a:t>
                      </a:r>
                      <a:r>
                        <a:rPr kumimoji="0" lang="es-ES" sz="1000" b="0" i="0" u="none" strike="noStrike" kern="1200" cap="none" spc="0" normalizeH="0" baseline="0" noProof="0">
                          <a:ln>
                            <a:noFill/>
                          </a:ln>
                          <a:solidFill>
                            <a:prstClr val="black"/>
                          </a:solidFill>
                          <a:effectLst/>
                          <a:uLnTx/>
                          <a:uFillTx/>
                          <a:latin typeface="Calibri"/>
                          <a:ea typeface="+mn-ea"/>
                          <a:cs typeface="+mn-cs"/>
                        </a:rPr>
                        <a:t>
 #ÚltimaHora | Más detalles ingresando al enlace.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04/08/2022 14:14:16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764057288"/>
                  </a:ext>
                </a:extLst>
              </a:tr>
            </a:tbl>
          </a:graphicData>
        </a:graphic>
      </p:graphicFrame>
      <p:sp>
        <p:nvSpPr>
          <p:cNvPr id="4" name="Text Placeholder 3">
            <a:extLst>
              <a:ext uri="{FF2B5EF4-FFF2-40B4-BE49-F238E27FC236}">
                <a16:creationId xmlns:a16="http://schemas.microsoft.com/office/drawing/2014/main" id="{1502AD19-E1AD-4635-BF60-2967381C8726}"/>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139402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654C-7187-40CE-B61C-8F74930F1D27}"/>
              </a:ext>
            </a:extLst>
          </p:cNvPr>
          <p:cNvSpPr>
            <a:spLocks noGrp="1"/>
          </p:cNvSpPr>
          <p:nvPr>
            <p:ph type="title"/>
          </p:nvPr>
        </p:nvSpPr>
        <p:spPr/>
        <p:txBody>
          <a:bodyPr/>
          <a:lstStyle/>
          <a:p>
            <a:r>
              <a:rPr lang="en-US"/>
              <a:t>Facebook User Questions Table | Telenoticias - 1 of 8</a:t>
            </a:r>
          </a:p>
        </p:txBody>
      </p:sp>
      <p:graphicFrame>
        <p:nvGraphicFramePr>
          <p:cNvPr id="5" name="Table Placeholder 4">
            <a:extLst>
              <a:ext uri="{FF2B5EF4-FFF2-40B4-BE49-F238E27FC236}">
                <a16:creationId xmlns:a16="http://schemas.microsoft.com/office/drawing/2014/main" id="{39B3B4D5-F4AD-40E6-8AB4-2561D9AF5684}"/>
              </a:ext>
            </a:extLst>
          </p:cNvPr>
          <p:cNvGraphicFramePr>
            <a:graphicFrameLocks noGrp="1"/>
          </p:cNvGraphicFramePr>
          <p:nvPr>
            <p:ph type="tbl" sz="quarter" idx="13"/>
            <p:extLst>
              <p:ext uri="{D42A27DB-BD31-4B8C-83A1-F6EECF244321}">
                <p14:modId xmlns:p14="http://schemas.microsoft.com/office/powerpoint/2010/main" val="370352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47727423"/>
                    </a:ext>
                  </a:extLst>
                </a:gridCol>
                <a:gridCol w="822960">
                  <a:extLst>
                    <a:ext uri="{9D8B030D-6E8A-4147-A177-3AD203B41FA5}">
                      <a16:colId xmlns:a16="http://schemas.microsoft.com/office/drawing/2014/main" val="201106022"/>
                    </a:ext>
                  </a:extLst>
                </a:gridCol>
                <a:gridCol w="822960">
                  <a:extLst>
                    <a:ext uri="{9D8B030D-6E8A-4147-A177-3AD203B41FA5}">
                      <a16:colId xmlns:a16="http://schemas.microsoft.com/office/drawing/2014/main" val="1097404408"/>
                    </a:ext>
                  </a:extLst>
                </a:gridCol>
                <a:gridCol w="822960">
                  <a:extLst>
                    <a:ext uri="{9D8B030D-6E8A-4147-A177-3AD203B41FA5}">
                      <a16:colId xmlns:a16="http://schemas.microsoft.com/office/drawing/2014/main" val="2645531912"/>
                    </a:ext>
                  </a:extLst>
                </a:gridCol>
                <a:gridCol w="822960">
                  <a:extLst>
                    <a:ext uri="{9D8B030D-6E8A-4147-A177-3AD203B41FA5}">
                      <a16:colId xmlns:a16="http://schemas.microsoft.com/office/drawing/2014/main" val="951959930"/>
                    </a:ext>
                  </a:extLst>
                </a:gridCol>
                <a:gridCol w="822960">
                  <a:extLst>
                    <a:ext uri="{9D8B030D-6E8A-4147-A177-3AD203B41FA5}">
                      <a16:colId xmlns:a16="http://schemas.microsoft.com/office/drawing/2014/main" val="3622756703"/>
                    </a:ext>
                  </a:extLst>
                </a:gridCol>
                <a:gridCol w="576072">
                  <a:extLst>
                    <a:ext uri="{9D8B030D-6E8A-4147-A177-3AD203B41FA5}">
                      <a16:colId xmlns:a16="http://schemas.microsoft.com/office/drawing/2014/main" val="2560024768"/>
                    </a:ext>
                  </a:extLst>
                </a:gridCol>
                <a:gridCol w="822960">
                  <a:extLst>
                    <a:ext uri="{9D8B030D-6E8A-4147-A177-3AD203B41FA5}">
                      <a16:colId xmlns:a16="http://schemas.microsoft.com/office/drawing/2014/main" val="136945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222865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- 2022-03-30 21:45:01</a:t>
                      </a:r>
                      <a:r>
                        <a:rPr kumimoji="0" lang="es-ES" sz="1000" b="0" i="0" u="none" strike="noStrike" kern="1200" cap="none" spc="0" normalizeH="0" baseline="0" noProof="0">
                          <a:ln>
                            <a:noFill/>
                          </a:ln>
                          <a:solidFill>
                            <a:prstClr val="black"/>
                          </a:solidFill>
                          <a:effectLst/>
                          <a:uLnTx/>
                          <a:uFillTx/>
                          <a:latin typeface="Calibri"/>
                          <a:ea typeface="+mn-ea"/>
                          <a:cs typeface="+mn-cs"/>
                        </a:rPr>
                        <a:t>
 Van a rebajar 100 colones por litro de combustible, talvez, y cómo van a detener los siguientes aumentos? Porqué RECOPE tarde o temprano va ir haciendo ajustes, pudiendo aumentos. La medida no tiene sentido, es como para endulzar, distraer  o medio tener contento al consumidor.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3922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- 2022-03-28 20:44:05</a:t>
                      </a:r>
                      <a:r>
                        <a:rPr kumimoji="0" lang="es-ES" sz="1000" b="0" i="0" u="none" strike="noStrike" kern="1200" cap="none" spc="0" normalizeH="0" baseline="0" noProof="0">
                          <a:ln>
                            <a:noFill/>
                          </a:ln>
                          <a:solidFill>
                            <a:prstClr val="black"/>
                          </a:solidFill>
                          <a:effectLst/>
                          <a:uLnTx/>
                          <a:uFillTx/>
                          <a:latin typeface="Calibri"/>
                          <a:ea typeface="+mn-ea"/>
                          <a:cs typeface="+mn-cs"/>
                        </a:rPr>
                        <a:t>
 El día de hoy escuché la noticia  que el FMI, trasladaría al señor Rodrigo Chaves, a la oficina bancaria que esta en Brazil,  los empleados al enterarse protestaron y NO aceptaron a este sujeto , por sus antecedentes de acosador sexual. 
Pregunto ¿ porqué  el TSE,  si permitió que este hombre fuera candidato presidencial  en nuestro país?
🤔😡😤.
Chaves es nocivo  y un peligro ☠para Costa Rica. Con PLN 🇳🇬tenemos democracia y estabilidad.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0053845"/>
                  </a:ext>
                </a:extLst>
              </a:tr>
            </a:tbl>
          </a:graphicData>
        </a:graphic>
      </p:graphicFrame>
      <p:sp>
        <p:nvSpPr>
          <p:cNvPr id="4" name="Text Placeholder 3">
            <a:extLst>
              <a:ext uri="{FF2B5EF4-FFF2-40B4-BE49-F238E27FC236}">
                <a16:creationId xmlns:a16="http://schemas.microsoft.com/office/drawing/2014/main" id="{737EBF82-13E7-4A8A-96A9-D750D2DEB50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577585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C83F9-8D32-434A-9F9D-CD17C63862AB}"/>
              </a:ext>
            </a:extLst>
          </p:cNvPr>
          <p:cNvSpPr>
            <a:spLocks noGrp="1"/>
          </p:cNvSpPr>
          <p:nvPr>
            <p:ph type="title"/>
          </p:nvPr>
        </p:nvSpPr>
        <p:spPr/>
        <p:txBody>
          <a:bodyPr/>
          <a:lstStyle/>
          <a:p>
            <a:r>
              <a:rPr lang="en-US"/>
              <a:t>Facebook User Questions Table | Telenoticias - 2 of 8</a:t>
            </a:r>
          </a:p>
        </p:txBody>
      </p:sp>
      <p:graphicFrame>
        <p:nvGraphicFramePr>
          <p:cNvPr id="5" name="Table Placeholder 4">
            <a:extLst>
              <a:ext uri="{FF2B5EF4-FFF2-40B4-BE49-F238E27FC236}">
                <a16:creationId xmlns:a16="http://schemas.microsoft.com/office/drawing/2014/main" id="{C0362DD4-013A-422D-91B3-06072D9845AA}"/>
              </a:ext>
            </a:extLst>
          </p:cNvPr>
          <p:cNvGraphicFramePr>
            <a:graphicFrameLocks noGrp="1"/>
          </p:cNvGraphicFramePr>
          <p:nvPr>
            <p:ph type="tbl" sz="quarter" idx="13"/>
            <p:extLst>
              <p:ext uri="{D42A27DB-BD31-4B8C-83A1-F6EECF244321}">
                <p14:modId xmlns:p14="http://schemas.microsoft.com/office/powerpoint/2010/main" val="10289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60940352"/>
                    </a:ext>
                  </a:extLst>
                </a:gridCol>
                <a:gridCol w="822960">
                  <a:extLst>
                    <a:ext uri="{9D8B030D-6E8A-4147-A177-3AD203B41FA5}">
                      <a16:colId xmlns:a16="http://schemas.microsoft.com/office/drawing/2014/main" val="2964954974"/>
                    </a:ext>
                  </a:extLst>
                </a:gridCol>
                <a:gridCol w="822960">
                  <a:extLst>
                    <a:ext uri="{9D8B030D-6E8A-4147-A177-3AD203B41FA5}">
                      <a16:colId xmlns:a16="http://schemas.microsoft.com/office/drawing/2014/main" val="439396099"/>
                    </a:ext>
                  </a:extLst>
                </a:gridCol>
                <a:gridCol w="822960">
                  <a:extLst>
                    <a:ext uri="{9D8B030D-6E8A-4147-A177-3AD203B41FA5}">
                      <a16:colId xmlns:a16="http://schemas.microsoft.com/office/drawing/2014/main" val="1058493245"/>
                    </a:ext>
                  </a:extLst>
                </a:gridCol>
                <a:gridCol w="822960">
                  <a:extLst>
                    <a:ext uri="{9D8B030D-6E8A-4147-A177-3AD203B41FA5}">
                      <a16:colId xmlns:a16="http://schemas.microsoft.com/office/drawing/2014/main" val="1835678348"/>
                    </a:ext>
                  </a:extLst>
                </a:gridCol>
                <a:gridCol w="822960">
                  <a:extLst>
                    <a:ext uri="{9D8B030D-6E8A-4147-A177-3AD203B41FA5}">
                      <a16:colId xmlns:a16="http://schemas.microsoft.com/office/drawing/2014/main" val="1753384213"/>
                    </a:ext>
                  </a:extLst>
                </a:gridCol>
                <a:gridCol w="576072">
                  <a:extLst>
                    <a:ext uri="{9D8B030D-6E8A-4147-A177-3AD203B41FA5}">
                      <a16:colId xmlns:a16="http://schemas.microsoft.com/office/drawing/2014/main" val="1984911692"/>
                    </a:ext>
                  </a:extLst>
                </a:gridCol>
                <a:gridCol w="822960">
                  <a:extLst>
                    <a:ext uri="{9D8B030D-6E8A-4147-A177-3AD203B41FA5}">
                      <a16:colId xmlns:a16="http://schemas.microsoft.com/office/drawing/2014/main" val="277276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157927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- 2022-03-24 08:48:29</a:t>
                      </a:r>
                      <a:r>
                        <a:rPr kumimoji="0" lang="es-ES" sz="1000" b="0" i="0" u="none" strike="noStrike" kern="1200" cap="none" spc="0" normalizeH="0" baseline="0" noProof="0">
                          <a:ln>
                            <a:noFill/>
                          </a:ln>
                          <a:solidFill>
                            <a:prstClr val="black"/>
                          </a:solidFill>
                          <a:effectLst/>
                          <a:uLnTx/>
                          <a:uFillTx/>
                          <a:latin typeface="Calibri"/>
                          <a:ea typeface="+mn-ea"/>
                          <a:cs typeface="+mn-cs"/>
                        </a:rPr>
                        <a:t>
 Y dónde están los reportajes sobre el video de suicidio del PLN ? Dónde están instigando al PLN sobre este tema ? Lo evidente cae por su peso y los compromisos generan cola que les majen, por eso la credibilidad de un periodismo objetivo y transparente se le ha cuestionado tanto a Canal 7. Hay cosas que son rescatables, pero indudablemente sus sesgos - en muchos temas - dan al traste con las cosas buenas que han hecho. Toca reflexionar que periodismo quieren seguir haciendo...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1999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- 2022-03-23 14:03:40</a:t>
                      </a:r>
                      <a:r>
                        <a:rPr kumimoji="0" lang="es-ES" sz="1000" b="0" i="0" u="none" strike="noStrike" kern="1200" cap="none" spc="0" normalizeH="0" baseline="0" noProof="0">
                          <a:ln>
                            <a:noFill/>
                          </a:ln>
                          <a:solidFill>
                            <a:prstClr val="black"/>
                          </a:solidFill>
                          <a:effectLst/>
                          <a:uLnTx/>
                          <a:uFillTx/>
                          <a:latin typeface="Calibri"/>
                          <a:ea typeface="+mn-ea"/>
                          <a:cs typeface="+mn-cs"/>
                        </a:rPr>
                        <a:t>
 Ya se les acabó el apoyo a la selección?
Ya les llego el "hasta el último minuto"?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708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- 2022-03-10 12:19:17</a:t>
                      </a:r>
                      <a:r>
                        <a:rPr kumimoji="0" lang="es-ES" sz="1000" b="0" i="0" u="none" strike="noStrike" kern="1200" cap="none" spc="0" normalizeH="0" baseline="0" noProof="0">
                          <a:ln>
                            <a:noFill/>
                          </a:ln>
                          <a:solidFill>
                            <a:prstClr val="black"/>
                          </a:solidFill>
                          <a:effectLst/>
                          <a:uLnTx/>
                          <a:uFillTx/>
                          <a:latin typeface="Calibri"/>
                          <a:ea typeface="+mn-ea"/>
                          <a:cs typeface="+mn-cs"/>
                        </a:rPr>
                        <a:t>
 Quien sabe cuánto le pagan a Ignacio Santos por hablar mal de Rusia y estar a favor de los genocidos de donbass?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32991843"/>
                  </a:ext>
                </a:extLst>
              </a:tr>
            </a:tbl>
          </a:graphicData>
        </a:graphic>
      </p:graphicFrame>
      <p:sp>
        <p:nvSpPr>
          <p:cNvPr id="4" name="Text Placeholder 3">
            <a:extLst>
              <a:ext uri="{FF2B5EF4-FFF2-40B4-BE49-F238E27FC236}">
                <a16:creationId xmlns:a16="http://schemas.microsoft.com/office/drawing/2014/main" id="{4F831B0C-950E-439E-9815-EECEECC7362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04099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803FC-40B1-42C2-9526-2D7D849AFDA3}"/>
              </a:ext>
            </a:extLst>
          </p:cNvPr>
          <p:cNvSpPr>
            <a:spLocks noGrp="1"/>
          </p:cNvSpPr>
          <p:nvPr>
            <p:ph type="title"/>
          </p:nvPr>
        </p:nvSpPr>
        <p:spPr/>
        <p:txBody>
          <a:bodyPr/>
          <a:lstStyle/>
          <a:p>
            <a:r>
              <a:rPr lang="en-US"/>
              <a:t>Facebook User Questions Table | Telenoticias - 3 of 8</a:t>
            </a:r>
          </a:p>
        </p:txBody>
      </p:sp>
      <p:graphicFrame>
        <p:nvGraphicFramePr>
          <p:cNvPr id="5" name="Table Placeholder 4">
            <a:extLst>
              <a:ext uri="{FF2B5EF4-FFF2-40B4-BE49-F238E27FC236}">
                <a16:creationId xmlns:a16="http://schemas.microsoft.com/office/drawing/2014/main" id="{8CCEC173-FB82-423D-B7E0-5C80F53FE16C}"/>
              </a:ext>
            </a:extLst>
          </p:cNvPr>
          <p:cNvGraphicFramePr>
            <a:graphicFrameLocks noGrp="1"/>
          </p:cNvGraphicFramePr>
          <p:nvPr>
            <p:ph type="tbl" sz="quarter" idx="13"/>
            <p:extLst>
              <p:ext uri="{D42A27DB-BD31-4B8C-83A1-F6EECF244321}">
                <p14:modId xmlns:p14="http://schemas.microsoft.com/office/powerpoint/2010/main" val="167710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29398114"/>
                    </a:ext>
                  </a:extLst>
                </a:gridCol>
                <a:gridCol w="822960">
                  <a:extLst>
                    <a:ext uri="{9D8B030D-6E8A-4147-A177-3AD203B41FA5}">
                      <a16:colId xmlns:a16="http://schemas.microsoft.com/office/drawing/2014/main" val="2722902422"/>
                    </a:ext>
                  </a:extLst>
                </a:gridCol>
                <a:gridCol w="822960">
                  <a:extLst>
                    <a:ext uri="{9D8B030D-6E8A-4147-A177-3AD203B41FA5}">
                      <a16:colId xmlns:a16="http://schemas.microsoft.com/office/drawing/2014/main" val="568388849"/>
                    </a:ext>
                  </a:extLst>
                </a:gridCol>
                <a:gridCol w="822960">
                  <a:extLst>
                    <a:ext uri="{9D8B030D-6E8A-4147-A177-3AD203B41FA5}">
                      <a16:colId xmlns:a16="http://schemas.microsoft.com/office/drawing/2014/main" val="3618020932"/>
                    </a:ext>
                  </a:extLst>
                </a:gridCol>
                <a:gridCol w="822960">
                  <a:extLst>
                    <a:ext uri="{9D8B030D-6E8A-4147-A177-3AD203B41FA5}">
                      <a16:colId xmlns:a16="http://schemas.microsoft.com/office/drawing/2014/main" val="2057207503"/>
                    </a:ext>
                  </a:extLst>
                </a:gridCol>
                <a:gridCol w="822960">
                  <a:extLst>
                    <a:ext uri="{9D8B030D-6E8A-4147-A177-3AD203B41FA5}">
                      <a16:colId xmlns:a16="http://schemas.microsoft.com/office/drawing/2014/main" val="3087778991"/>
                    </a:ext>
                  </a:extLst>
                </a:gridCol>
                <a:gridCol w="576072">
                  <a:extLst>
                    <a:ext uri="{9D8B030D-6E8A-4147-A177-3AD203B41FA5}">
                      <a16:colId xmlns:a16="http://schemas.microsoft.com/office/drawing/2014/main" val="968847079"/>
                    </a:ext>
                  </a:extLst>
                </a:gridCol>
                <a:gridCol w="822960">
                  <a:extLst>
                    <a:ext uri="{9D8B030D-6E8A-4147-A177-3AD203B41FA5}">
                      <a16:colId xmlns:a16="http://schemas.microsoft.com/office/drawing/2014/main" val="1034625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124779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- 2022-03-08 12:42:02</a:t>
                      </a:r>
                      <a:r>
                        <a:rPr kumimoji="0" lang="es-ES" sz="1000" b="0" i="0" u="none" strike="noStrike" kern="1200" cap="none" spc="0" normalizeH="0" baseline="0" noProof="0">
                          <a:ln>
                            <a:noFill/>
                          </a:ln>
                          <a:solidFill>
                            <a:prstClr val="black"/>
                          </a:solidFill>
                          <a:effectLst/>
                          <a:uLnTx/>
                          <a:uFillTx/>
                          <a:latin typeface="Calibri"/>
                          <a:ea typeface="+mn-ea"/>
                          <a:cs typeface="+mn-cs"/>
                        </a:rPr>
                        <a:t>
 Porqué no se le da todo ese pescado ilegal a pecadores que la están pulseando y lo pueden vender un poco más barato, así se ayudan y ayudan comercios y gente que necesita mucho en estos momentos?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077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- 2022-03-08 12:26:50</a:t>
                      </a:r>
                      <a:r>
                        <a:rPr kumimoji="0" lang="es-ES" sz="1000" b="0" i="0" u="none" strike="noStrike" kern="1200" cap="none" spc="0" normalizeH="0" baseline="0" noProof="0">
                          <a:ln>
                            <a:noFill/>
                          </a:ln>
                          <a:solidFill>
                            <a:prstClr val="black"/>
                          </a:solidFill>
                          <a:effectLst/>
                          <a:uLnTx/>
                          <a:uFillTx/>
                          <a:latin typeface="Calibri"/>
                          <a:ea typeface="+mn-ea"/>
                          <a:cs typeface="+mn-cs"/>
                        </a:rPr>
                        <a:t>
 Quisiera saber realmente que cosas buenas y positivas nos deja el gobierno saliente, en qué se usa el préstamo de FMI y etc?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751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- 2022-03-04 20:30:05</a:t>
                      </a:r>
                      <a:r>
                        <a:rPr kumimoji="0" lang="es-ES" sz="1000" b="0" i="0" u="none" strike="noStrike" kern="1200" cap="none" spc="0" normalizeH="0" baseline="0" noProof="0">
                          <a:ln>
                            <a:noFill/>
                          </a:ln>
                          <a:solidFill>
                            <a:prstClr val="black"/>
                          </a:solidFill>
                          <a:effectLst/>
                          <a:uLnTx/>
                          <a:uFillTx/>
                          <a:latin typeface="Calibri"/>
                          <a:ea typeface="+mn-ea"/>
                          <a:cs typeface="+mn-cs"/>
                        </a:rPr>
                        <a:t>
 Porque no informan de los diputados ￼actuales que tienen deudas millonarias con la CCSS ? Sería bueno la objetividad y que se informe de todos y de todo? El que mas debe Cruschang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774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- 2022-03-04 19:44:47</a:t>
                      </a:r>
                      <a:r>
                        <a:rPr kumimoji="0" lang="en-US" sz="1000" b="0" i="0" u="none" strike="noStrike" kern="1200" cap="none" spc="0" normalizeH="0" baseline="0" noProof="0">
                          <a:ln>
                            <a:noFill/>
                          </a:ln>
                          <a:solidFill>
                            <a:prstClr val="black"/>
                          </a:solidFill>
                          <a:effectLst/>
                          <a:uLnTx/>
                          <a:uFillTx/>
                          <a:latin typeface="Calibri"/>
                          <a:ea typeface="+mn-ea"/>
                          <a:cs typeface="+mn-cs"/>
                        </a:rPr>
                        <a:t>
 Y el dinero que recibe Pepito, como saben de que actividades procede???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69695206"/>
                  </a:ext>
                </a:extLst>
              </a:tr>
            </a:tbl>
          </a:graphicData>
        </a:graphic>
      </p:graphicFrame>
      <p:sp>
        <p:nvSpPr>
          <p:cNvPr id="4" name="Text Placeholder 3">
            <a:extLst>
              <a:ext uri="{FF2B5EF4-FFF2-40B4-BE49-F238E27FC236}">
                <a16:creationId xmlns:a16="http://schemas.microsoft.com/office/drawing/2014/main" id="{E672031C-3912-4DA0-AF84-79682D73ABE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88589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1E807-B061-4505-A19A-FDD2528504B9}"/>
              </a:ext>
            </a:extLst>
          </p:cNvPr>
          <p:cNvSpPr>
            <a:spLocks noGrp="1"/>
          </p:cNvSpPr>
          <p:nvPr>
            <p:ph type="title"/>
          </p:nvPr>
        </p:nvSpPr>
        <p:spPr/>
        <p:txBody>
          <a:bodyPr/>
          <a:lstStyle/>
          <a:p>
            <a:r>
              <a:rPr lang="en-US"/>
              <a:t>Facebook User Questions Table | Telenoticias - 4 of 8</a:t>
            </a:r>
          </a:p>
        </p:txBody>
      </p:sp>
      <p:graphicFrame>
        <p:nvGraphicFramePr>
          <p:cNvPr id="5" name="Table Placeholder 4">
            <a:extLst>
              <a:ext uri="{FF2B5EF4-FFF2-40B4-BE49-F238E27FC236}">
                <a16:creationId xmlns:a16="http://schemas.microsoft.com/office/drawing/2014/main" id="{D7CDA1C5-CCA3-4D34-B2A5-D08989E2D28D}"/>
              </a:ext>
            </a:extLst>
          </p:cNvPr>
          <p:cNvGraphicFramePr>
            <a:graphicFrameLocks noGrp="1"/>
          </p:cNvGraphicFramePr>
          <p:nvPr>
            <p:ph type="tbl" sz="quarter" idx="13"/>
            <p:extLst>
              <p:ext uri="{D42A27DB-BD31-4B8C-83A1-F6EECF244321}">
                <p14:modId xmlns:p14="http://schemas.microsoft.com/office/powerpoint/2010/main" val="216477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65769154"/>
                    </a:ext>
                  </a:extLst>
                </a:gridCol>
                <a:gridCol w="822960">
                  <a:extLst>
                    <a:ext uri="{9D8B030D-6E8A-4147-A177-3AD203B41FA5}">
                      <a16:colId xmlns:a16="http://schemas.microsoft.com/office/drawing/2014/main" val="4282943747"/>
                    </a:ext>
                  </a:extLst>
                </a:gridCol>
                <a:gridCol w="822960">
                  <a:extLst>
                    <a:ext uri="{9D8B030D-6E8A-4147-A177-3AD203B41FA5}">
                      <a16:colId xmlns:a16="http://schemas.microsoft.com/office/drawing/2014/main" val="2788679969"/>
                    </a:ext>
                  </a:extLst>
                </a:gridCol>
                <a:gridCol w="822960">
                  <a:extLst>
                    <a:ext uri="{9D8B030D-6E8A-4147-A177-3AD203B41FA5}">
                      <a16:colId xmlns:a16="http://schemas.microsoft.com/office/drawing/2014/main" val="3303085999"/>
                    </a:ext>
                  </a:extLst>
                </a:gridCol>
                <a:gridCol w="822960">
                  <a:extLst>
                    <a:ext uri="{9D8B030D-6E8A-4147-A177-3AD203B41FA5}">
                      <a16:colId xmlns:a16="http://schemas.microsoft.com/office/drawing/2014/main" val="2796433670"/>
                    </a:ext>
                  </a:extLst>
                </a:gridCol>
                <a:gridCol w="822960">
                  <a:extLst>
                    <a:ext uri="{9D8B030D-6E8A-4147-A177-3AD203B41FA5}">
                      <a16:colId xmlns:a16="http://schemas.microsoft.com/office/drawing/2014/main" val="2697236585"/>
                    </a:ext>
                  </a:extLst>
                </a:gridCol>
                <a:gridCol w="576072">
                  <a:extLst>
                    <a:ext uri="{9D8B030D-6E8A-4147-A177-3AD203B41FA5}">
                      <a16:colId xmlns:a16="http://schemas.microsoft.com/office/drawing/2014/main" val="1129726051"/>
                    </a:ext>
                  </a:extLst>
                </a:gridCol>
                <a:gridCol w="822960">
                  <a:extLst>
                    <a:ext uri="{9D8B030D-6E8A-4147-A177-3AD203B41FA5}">
                      <a16:colId xmlns:a16="http://schemas.microsoft.com/office/drawing/2014/main" val="101251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2273251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- 2022-02-11 13:31:48</a:t>
                      </a:r>
                      <a:r>
                        <a:rPr kumimoji="0" lang="es-ES" sz="1000" b="0" i="0" u="none" strike="noStrike" kern="1200" cap="none" spc="0" normalizeH="0" baseline="0" noProof="0">
                          <a:ln>
                            <a:noFill/>
                          </a:ln>
                          <a:solidFill>
                            <a:prstClr val="black"/>
                          </a:solidFill>
                          <a:effectLst/>
                          <a:uLnTx/>
                          <a:uFillTx/>
                          <a:latin typeface="Calibri"/>
                          <a:ea typeface="+mn-ea"/>
                          <a:cs typeface="+mn-cs"/>
                        </a:rPr>
                        <a:t>
 ¿Cuál es la necedad de los perios deportivos  de que tiene que salir jugando Brayan Ruiz, les da miedo que entre de cambio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329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- 2022-02-07 07:57:41</a:t>
                      </a:r>
                      <a:r>
                        <a:rPr kumimoji="0" lang="es-ES" sz="1000" b="0" i="0" u="none" strike="noStrike" kern="1200" cap="none" spc="0" normalizeH="0" baseline="0" noProof="0">
                          <a:ln>
                            <a:noFill/>
                          </a:ln>
                          <a:solidFill>
                            <a:prstClr val="black"/>
                          </a:solidFill>
                          <a:effectLst/>
                          <a:uLnTx/>
                          <a:uFillTx/>
                          <a:latin typeface="Calibri"/>
                          <a:ea typeface="+mn-ea"/>
                          <a:cs typeface="+mn-cs"/>
                        </a:rPr>
                        <a:t>
 Periodistas !!!
Diputados hombres....y diputadas mujeres...
¿De verdad?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2230206"/>
                  </a:ext>
                </a:extLst>
              </a:tr>
            </a:tbl>
          </a:graphicData>
        </a:graphic>
      </p:graphicFrame>
      <p:sp>
        <p:nvSpPr>
          <p:cNvPr id="4" name="Text Placeholder 3">
            <a:extLst>
              <a:ext uri="{FF2B5EF4-FFF2-40B4-BE49-F238E27FC236}">
                <a16:creationId xmlns:a16="http://schemas.microsoft.com/office/drawing/2014/main" id="{68EA21AA-9A9B-4D5A-BE9E-5E088C5D9EC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763016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B9CD-94AB-42E7-BC45-7CDCA1B730DE}"/>
              </a:ext>
            </a:extLst>
          </p:cNvPr>
          <p:cNvSpPr>
            <a:spLocks noGrp="1"/>
          </p:cNvSpPr>
          <p:nvPr>
            <p:ph type="title"/>
          </p:nvPr>
        </p:nvSpPr>
        <p:spPr/>
        <p:txBody>
          <a:bodyPr/>
          <a:lstStyle/>
          <a:p>
            <a:r>
              <a:rPr lang="en-US"/>
              <a:t>Facebook User Questions Table | Telenoticias - 5 of 8</a:t>
            </a:r>
          </a:p>
        </p:txBody>
      </p:sp>
      <p:graphicFrame>
        <p:nvGraphicFramePr>
          <p:cNvPr id="5" name="Table Placeholder 4">
            <a:extLst>
              <a:ext uri="{FF2B5EF4-FFF2-40B4-BE49-F238E27FC236}">
                <a16:creationId xmlns:a16="http://schemas.microsoft.com/office/drawing/2014/main" id="{008BC5E3-7C44-4F7A-9310-E86B3BAB7CBE}"/>
              </a:ext>
            </a:extLst>
          </p:cNvPr>
          <p:cNvGraphicFramePr>
            <a:graphicFrameLocks noGrp="1"/>
          </p:cNvGraphicFramePr>
          <p:nvPr>
            <p:ph type="tbl" sz="quarter" idx="13"/>
            <p:extLst>
              <p:ext uri="{D42A27DB-BD31-4B8C-83A1-F6EECF244321}">
                <p14:modId xmlns:p14="http://schemas.microsoft.com/office/powerpoint/2010/main" val="123643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73649599"/>
                    </a:ext>
                  </a:extLst>
                </a:gridCol>
                <a:gridCol w="822960">
                  <a:extLst>
                    <a:ext uri="{9D8B030D-6E8A-4147-A177-3AD203B41FA5}">
                      <a16:colId xmlns:a16="http://schemas.microsoft.com/office/drawing/2014/main" val="1199988686"/>
                    </a:ext>
                  </a:extLst>
                </a:gridCol>
                <a:gridCol w="822960">
                  <a:extLst>
                    <a:ext uri="{9D8B030D-6E8A-4147-A177-3AD203B41FA5}">
                      <a16:colId xmlns:a16="http://schemas.microsoft.com/office/drawing/2014/main" val="4200473851"/>
                    </a:ext>
                  </a:extLst>
                </a:gridCol>
                <a:gridCol w="822960">
                  <a:extLst>
                    <a:ext uri="{9D8B030D-6E8A-4147-A177-3AD203B41FA5}">
                      <a16:colId xmlns:a16="http://schemas.microsoft.com/office/drawing/2014/main" val="3051424188"/>
                    </a:ext>
                  </a:extLst>
                </a:gridCol>
                <a:gridCol w="822960">
                  <a:extLst>
                    <a:ext uri="{9D8B030D-6E8A-4147-A177-3AD203B41FA5}">
                      <a16:colId xmlns:a16="http://schemas.microsoft.com/office/drawing/2014/main" val="220833462"/>
                    </a:ext>
                  </a:extLst>
                </a:gridCol>
                <a:gridCol w="822960">
                  <a:extLst>
                    <a:ext uri="{9D8B030D-6E8A-4147-A177-3AD203B41FA5}">
                      <a16:colId xmlns:a16="http://schemas.microsoft.com/office/drawing/2014/main" val="173865126"/>
                    </a:ext>
                  </a:extLst>
                </a:gridCol>
                <a:gridCol w="576072">
                  <a:extLst>
                    <a:ext uri="{9D8B030D-6E8A-4147-A177-3AD203B41FA5}">
                      <a16:colId xmlns:a16="http://schemas.microsoft.com/office/drawing/2014/main" val="2055416022"/>
                    </a:ext>
                  </a:extLst>
                </a:gridCol>
                <a:gridCol w="822960">
                  <a:extLst>
                    <a:ext uri="{9D8B030D-6E8A-4147-A177-3AD203B41FA5}">
                      <a16:colId xmlns:a16="http://schemas.microsoft.com/office/drawing/2014/main" val="243289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89377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- 2022-02-01 21:07:36</a:t>
                      </a:r>
                      <a:r>
                        <a:rPr kumimoji="0" lang="es-ES" sz="1000" b="0" i="0" u="none" strike="noStrike" kern="1200" cap="none" spc="0" normalizeH="0" baseline="0" noProof="0">
                          <a:ln>
                            <a:noFill/>
                          </a:ln>
                          <a:solidFill>
                            <a:prstClr val="black"/>
                          </a:solidFill>
                          <a:effectLst/>
                          <a:uLnTx/>
                          <a:uFillTx/>
                          <a:latin typeface="Calibri"/>
                          <a:ea typeface="+mn-ea"/>
                          <a:cs typeface="+mn-cs"/>
                        </a:rPr>
                        <a:t>
 Tengo un negocio y haciendo Inventario, hacia falta parte de una mercaderia, llamamos a todo el Personal para hacer una Auditoria de toda la mercadeia en Existencia... Uno de los Empleados no llego mas, por mas que se contacto y se le dio aviso no se presento... Lo mandamos a llamar hasta con un Abogado para que diera la cara y aun asi no llego... Pasado el tiempo hace poco llego ese mismo empleado a buscar trabajo... Y creen le di trabajo o no...? Esta pequeña Historia es la misma historia pero con diferente Nombre... Porque hay Personas que le dan el Voto a Figuerres sabiendo lo que hizo en el Pasado, indiferentemente de los demas candidatos... Si fuera el caso de mi negocio yo no le di el Trabajo....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210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- 2022-01-19 11:05:58</a:t>
                      </a:r>
                      <a:r>
                        <a:rPr kumimoji="0" lang="es-ES" sz="1000" b="0" i="0" u="none" strike="noStrike" kern="1200" cap="none" spc="0" normalizeH="0" baseline="0" noProof="0">
                          <a:ln>
                            <a:noFill/>
                          </a:ln>
                          <a:solidFill>
                            <a:prstClr val="black"/>
                          </a:solidFill>
                          <a:effectLst/>
                          <a:uLnTx/>
                          <a:uFillTx/>
                          <a:latin typeface="Calibri"/>
                          <a:ea typeface="+mn-ea"/>
                          <a:cs typeface="+mn-cs"/>
                        </a:rPr>
                        <a:t>
 Que es la balacera que hay en la merced?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2301451"/>
                  </a:ext>
                </a:extLst>
              </a:tr>
            </a:tbl>
          </a:graphicData>
        </a:graphic>
      </p:graphicFrame>
      <p:sp>
        <p:nvSpPr>
          <p:cNvPr id="4" name="Text Placeholder 3">
            <a:extLst>
              <a:ext uri="{FF2B5EF4-FFF2-40B4-BE49-F238E27FC236}">
                <a16:creationId xmlns:a16="http://schemas.microsoft.com/office/drawing/2014/main" id="{CF33F7AA-22E9-46BD-8E6E-C95E5A93FFF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00091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97380-23D7-458A-A693-0F9421917566}"/>
              </a:ext>
            </a:extLst>
          </p:cNvPr>
          <p:cNvSpPr>
            <a:spLocks noGrp="1"/>
          </p:cNvSpPr>
          <p:nvPr>
            <p:ph type="title"/>
          </p:nvPr>
        </p:nvSpPr>
        <p:spPr/>
        <p:txBody>
          <a:bodyPr/>
          <a:lstStyle/>
          <a:p>
            <a:r>
              <a:rPr lang="en-US"/>
              <a:t>Facebook User Questions Table | Telenoticias - 6 of 8</a:t>
            </a:r>
          </a:p>
        </p:txBody>
      </p:sp>
      <p:graphicFrame>
        <p:nvGraphicFramePr>
          <p:cNvPr id="5" name="Table Placeholder 4">
            <a:extLst>
              <a:ext uri="{FF2B5EF4-FFF2-40B4-BE49-F238E27FC236}">
                <a16:creationId xmlns:a16="http://schemas.microsoft.com/office/drawing/2014/main" id="{A18BD28A-C7A6-430D-A01C-97190903B717}"/>
              </a:ext>
            </a:extLst>
          </p:cNvPr>
          <p:cNvGraphicFramePr>
            <a:graphicFrameLocks noGrp="1"/>
          </p:cNvGraphicFramePr>
          <p:nvPr>
            <p:ph type="tbl" sz="quarter" idx="13"/>
            <p:extLst>
              <p:ext uri="{D42A27DB-BD31-4B8C-83A1-F6EECF244321}">
                <p14:modId xmlns:p14="http://schemas.microsoft.com/office/powerpoint/2010/main" val="404557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77168759"/>
                    </a:ext>
                  </a:extLst>
                </a:gridCol>
                <a:gridCol w="822960">
                  <a:extLst>
                    <a:ext uri="{9D8B030D-6E8A-4147-A177-3AD203B41FA5}">
                      <a16:colId xmlns:a16="http://schemas.microsoft.com/office/drawing/2014/main" val="3575738554"/>
                    </a:ext>
                  </a:extLst>
                </a:gridCol>
                <a:gridCol w="822960">
                  <a:extLst>
                    <a:ext uri="{9D8B030D-6E8A-4147-A177-3AD203B41FA5}">
                      <a16:colId xmlns:a16="http://schemas.microsoft.com/office/drawing/2014/main" val="3232470303"/>
                    </a:ext>
                  </a:extLst>
                </a:gridCol>
                <a:gridCol w="822960">
                  <a:extLst>
                    <a:ext uri="{9D8B030D-6E8A-4147-A177-3AD203B41FA5}">
                      <a16:colId xmlns:a16="http://schemas.microsoft.com/office/drawing/2014/main" val="2383805437"/>
                    </a:ext>
                  </a:extLst>
                </a:gridCol>
                <a:gridCol w="822960">
                  <a:extLst>
                    <a:ext uri="{9D8B030D-6E8A-4147-A177-3AD203B41FA5}">
                      <a16:colId xmlns:a16="http://schemas.microsoft.com/office/drawing/2014/main" val="487367023"/>
                    </a:ext>
                  </a:extLst>
                </a:gridCol>
                <a:gridCol w="822960">
                  <a:extLst>
                    <a:ext uri="{9D8B030D-6E8A-4147-A177-3AD203B41FA5}">
                      <a16:colId xmlns:a16="http://schemas.microsoft.com/office/drawing/2014/main" val="2465589764"/>
                    </a:ext>
                  </a:extLst>
                </a:gridCol>
                <a:gridCol w="576072">
                  <a:extLst>
                    <a:ext uri="{9D8B030D-6E8A-4147-A177-3AD203B41FA5}">
                      <a16:colId xmlns:a16="http://schemas.microsoft.com/office/drawing/2014/main" val="2635271222"/>
                    </a:ext>
                  </a:extLst>
                </a:gridCol>
                <a:gridCol w="822960">
                  <a:extLst>
                    <a:ext uri="{9D8B030D-6E8A-4147-A177-3AD203B41FA5}">
                      <a16:colId xmlns:a16="http://schemas.microsoft.com/office/drawing/2014/main" val="1621839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233741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- 2022-01-19 07:23:32</a:t>
                      </a:r>
                      <a:r>
                        <a:rPr kumimoji="0" lang="es-ES" sz="1000" b="0" i="0" u="none" strike="noStrike" kern="1200" cap="none" spc="0" normalizeH="0" baseline="0" noProof="0">
                          <a:ln>
                            <a:noFill/>
                          </a:ln>
                          <a:solidFill>
                            <a:prstClr val="black"/>
                          </a:solidFill>
                          <a:effectLst/>
                          <a:uLnTx/>
                          <a:uFillTx/>
                          <a:latin typeface="Calibri"/>
                          <a:ea typeface="+mn-ea"/>
                          <a:cs typeface="+mn-cs"/>
                        </a:rPr>
                        <a:t>
 Puedo votar en el extranjero, cuál es el procedimiento?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644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- 2022-01-18 13:20:40</a:t>
                      </a:r>
                      <a:r>
                        <a:rPr kumimoji="0" lang="es-ES" sz="1000" b="0" i="0" u="none" strike="noStrike" kern="1200" cap="none" spc="0" normalizeH="0" baseline="0" noProof="0">
                          <a:ln>
                            <a:noFill/>
                          </a:ln>
                          <a:solidFill>
                            <a:prstClr val="black"/>
                          </a:solidFill>
                          <a:effectLst/>
                          <a:uLnTx/>
                          <a:uFillTx/>
                          <a:latin typeface="Calibri"/>
                          <a:ea typeface="+mn-ea"/>
                          <a:cs typeface="+mn-cs"/>
                        </a:rPr>
                        <a:t>
 Buenas tardes
Como es posible que la esposa de Figueres tenga Covid. Y Figueres ande en la calle y en campañas? No se supone que tiene que estar aislado en cuarentena??? O estoy tan mal yo que incluso lo escuche afónico y cuando cantaba La Penca o no se como se llama? Ni tan solo le salía la vos???
Por favor!!! Solo yo lo percibi?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700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- 2022-01-17 07:31:56</a:t>
                      </a:r>
                      <a:r>
                        <a:rPr kumimoji="0" lang="es-ES" sz="1000" b="0" i="0" u="none" strike="noStrike" kern="1200" cap="none" spc="0" normalizeH="0" baseline="0" noProof="0">
                          <a:ln>
                            <a:noFill/>
                          </a:ln>
                          <a:solidFill>
                            <a:prstClr val="black"/>
                          </a:solidFill>
                          <a:effectLst/>
                          <a:uLnTx/>
                          <a:uFillTx/>
                          <a:latin typeface="Calibri"/>
                          <a:ea typeface="+mn-ea"/>
                          <a:cs typeface="+mn-cs"/>
                        </a:rPr>
                        <a:t>
 Que vacilon, a este carajo del PAC si lo dejan hablar, que sera?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1929043"/>
                  </a:ext>
                </a:extLst>
              </a:tr>
            </a:tbl>
          </a:graphicData>
        </a:graphic>
      </p:graphicFrame>
      <p:sp>
        <p:nvSpPr>
          <p:cNvPr id="4" name="Text Placeholder 3">
            <a:extLst>
              <a:ext uri="{FF2B5EF4-FFF2-40B4-BE49-F238E27FC236}">
                <a16:creationId xmlns:a16="http://schemas.microsoft.com/office/drawing/2014/main" id="{BD3BECC1-51E0-46A1-8AD5-88348CD27DA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575461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3352-8BAF-4F2B-BF5A-45634407C684}"/>
              </a:ext>
            </a:extLst>
          </p:cNvPr>
          <p:cNvSpPr>
            <a:spLocks noGrp="1"/>
          </p:cNvSpPr>
          <p:nvPr>
            <p:ph type="title"/>
          </p:nvPr>
        </p:nvSpPr>
        <p:spPr/>
        <p:txBody>
          <a:bodyPr/>
          <a:lstStyle/>
          <a:p>
            <a:r>
              <a:rPr lang="en-US"/>
              <a:t>Facebook User Questions Table | Telenoticias - 7 of 8</a:t>
            </a:r>
          </a:p>
        </p:txBody>
      </p:sp>
      <p:graphicFrame>
        <p:nvGraphicFramePr>
          <p:cNvPr id="5" name="Table Placeholder 4">
            <a:extLst>
              <a:ext uri="{FF2B5EF4-FFF2-40B4-BE49-F238E27FC236}">
                <a16:creationId xmlns:a16="http://schemas.microsoft.com/office/drawing/2014/main" id="{D4A25113-22BA-49E2-9741-27CD47F7EA62}"/>
              </a:ext>
            </a:extLst>
          </p:cNvPr>
          <p:cNvGraphicFramePr>
            <a:graphicFrameLocks noGrp="1"/>
          </p:cNvGraphicFramePr>
          <p:nvPr>
            <p:ph type="tbl" sz="quarter" idx="13"/>
            <p:extLst>
              <p:ext uri="{D42A27DB-BD31-4B8C-83A1-F6EECF244321}">
                <p14:modId xmlns:p14="http://schemas.microsoft.com/office/powerpoint/2010/main" val="265398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54211419"/>
                    </a:ext>
                  </a:extLst>
                </a:gridCol>
                <a:gridCol w="822960">
                  <a:extLst>
                    <a:ext uri="{9D8B030D-6E8A-4147-A177-3AD203B41FA5}">
                      <a16:colId xmlns:a16="http://schemas.microsoft.com/office/drawing/2014/main" val="1424437530"/>
                    </a:ext>
                  </a:extLst>
                </a:gridCol>
                <a:gridCol w="822960">
                  <a:extLst>
                    <a:ext uri="{9D8B030D-6E8A-4147-A177-3AD203B41FA5}">
                      <a16:colId xmlns:a16="http://schemas.microsoft.com/office/drawing/2014/main" val="1819739187"/>
                    </a:ext>
                  </a:extLst>
                </a:gridCol>
                <a:gridCol w="822960">
                  <a:extLst>
                    <a:ext uri="{9D8B030D-6E8A-4147-A177-3AD203B41FA5}">
                      <a16:colId xmlns:a16="http://schemas.microsoft.com/office/drawing/2014/main" val="2104611015"/>
                    </a:ext>
                  </a:extLst>
                </a:gridCol>
                <a:gridCol w="822960">
                  <a:extLst>
                    <a:ext uri="{9D8B030D-6E8A-4147-A177-3AD203B41FA5}">
                      <a16:colId xmlns:a16="http://schemas.microsoft.com/office/drawing/2014/main" val="1411435076"/>
                    </a:ext>
                  </a:extLst>
                </a:gridCol>
                <a:gridCol w="822960">
                  <a:extLst>
                    <a:ext uri="{9D8B030D-6E8A-4147-A177-3AD203B41FA5}">
                      <a16:colId xmlns:a16="http://schemas.microsoft.com/office/drawing/2014/main" val="3982423207"/>
                    </a:ext>
                  </a:extLst>
                </a:gridCol>
                <a:gridCol w="576072">
                  <a:extLst>
                    <a:ext uri="{9D8B030D-6E8A-4147-A177-3AD203B41FA5}">
                      <a16:colId xmlns:a16="http://schemas.microsoft.com/office/drawing/2014/main" val="2628515575"/>
                    </a:ext>
                  </a:extLst>
                </a:gridCol>
                <a:gridCol w="822960">
                  <a:extLst>
                    <a:ext uri="{9D8B030D-6E8A-4147-A177-3AD203B41FA5}">
                      <a16:colId xmlns:a16="http://schemas.microsoft.com/office/drawing/2014/main" val="217435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273515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- 2022-01-14 07:45:14</a:t>
                      </a:r>
                      <a:r>
                        <a:rPr kumimoji="0" lang="es-ES" sz="1000" b="0" i="0" u="none" strike="noStrike" kern="1200" cap="none" spc="0" normalizeH="0" baseline="0" noProof="0">
                          <a:ln>
                            <a:noFill/>
                          </a:ln>
                          <a:solidFill>
                            <a:prstClr val="black"/>
                          </a:solidFill>
                          <a:effectLst/>
                          <a:uLnTx/>
                          <a:uFillTx/>
                          <a:latin typeface="Calibri"/>
                          <a:ea typeface="+mn-ea"/>
                          <a:cs typeface="+mn-cs"/>
                        </a:rPr>
                        <a:t>
 ¿Y cuándo va a hacer Liliana Carranza la entrevista? Una falta de respeto absoluta. Escuchar... básico.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401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- 2022-01-14 07:42:06</a:t>
                      </a:r>
                      <a:r>
                        <a:rPr kumimoji="0" lang="es-ES" sz="1000" b="0" i="0" u="none" strike="noStrike" kern="1200" cap="none" spc="0" normalizeH="0" baseline="0" noProof="0">
                          <a:ln>
                            <a:noFill/>
                          </a:ln>
                          <a:solidFill>
                            <a:prstClr val="black"/>
                          </a:solidFill>
                          <a:effectLst/>
                          <a:uLnTx/>
                          <a:uFillTx/>
                          <a:latin typeface="Calibri"/>
                          <a:ea typeface="+mn-ea"/>
                          <a:cs typeface="+mn-cs"/>
                        </a:rPr>
                        <a:t>
 La entrevista de Liliana Carranza a Rodrigo Chaves, ha sido una verdadera falta de respeto. Con esto no estoy diciendo q estoy de acuerdo con  ese candidato, lo q quiero es expresar mi frustración porque lo q uno desea es un periodista siga la línea de respeto, que deje hablar a la persona que invitan. Terrible sacar el rato para ver esto. Por qué no lo entrevistó don Ignacio Santos?  Más profesional que inclusive pienso q está señora debería entonces dedicarse a entrevistar a todos para ver si les trata a todos por igual.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26368271"/>
                  </a:ext>
                </a:extLst>
              </a:tr>
            </a:tbl>
          </a:graphicData>
        </a:graphic>
      </p:graphicFrame>
      <p:sp>
        <p:nvSpPr>
          <p:cNvPr id="4" name="Text Placeholder 3">
            <a:extLst>
              <a:ext uri="{FF2B5EF4-FFF2-40B4-BE49-F238E27FC236}">
                <a16:creationId xmlns:a16="http://schemas.microsoft.com/office/drawing/2014/main" id="{9118C92B-035D-4720-8D96-2BD92AAE7ED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97071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DB865-8A50-46C8-94A7-28D70C9E97A1}"/>
              </a:ext>
            </a:extLst>
          </p:cNvPr>
          <p:cNvSpPr>
            <a:spLocks noGrp="1"/>
          </p:cNvSpPr>
          <p:nvPr>
            <p:ph type="title"/>
          </p:nvPr>
        </p:nvSpPr>
        <p:spPr/>
        <p:txBody>
          <a:bodyPr/>
          <a:lstStyle/>
          <a:p>
            <a:r>
              <a:rPr lang="en-US"/>
              <a:t>Facebook User Questions Table | Telenoticias - 8 of 8</a:t>
            </a:r>
          </a:p>
        </p:txBody>
      </p:sp>
      <p:graphicFrame>
        <p:nvGraphicFramePr>
          <p:cNvPr id="5" name="Table Placeholder 4">
            <a:extLst>
              <a:ext uri="{FF2B5EF4-FFF2-40B4-BE49-F238E27FC236}">
                <a16:creationId xmlns:a16="http://schemas.microsoft.com/office/drawing/2014/main" id="{897B310A-A46B-4729-9E89-43E554F3DFEE}"/>
              </a:ext>
            </a:extLst>
          </p:cNvPr>
          <p:cNvGraphicFramePr>
            <a:graphicFrameLocks noGrp="1"/>
          </p:cNvGraphicFramePr>
          <p:nvPr>
            <p:ph type="tbl" sz="quarter" idx="13"/>
            <p:extLst>
              <p:ext uri="{D42A27DB-BD31-4B8C-83A1-F6EECF244321}">
                <p14:modId xmlns:p14="http://schemas.microsoft.com/office/powerpoint/2010/main" val="113901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48883127"/>
                    </a:ext>
                  </a:extLst>
                </a:gridCol>
                <a:gridCol w="822960">
                  <a:extLst>
                    <a:ext uri="{9D8B030D-6E8A-4147-A177-3AD203B41FA5}">
                      <a16:colId xmlns:a16="http://schemas.microsoft.com/office/drawing/2014/main" val="4035986792"/>
                    </a:ext>
                  </a:extLst>
                </a:gridCol>
                <a:gridCol w="822960">
                  <a:extLst>
                    <a:ext uri="{9D8B030D-6E8A-4147-A177-3AD203B41FA5}">
                      <a16:colId xmlns:a16="http://schemas.microsoft.com/office/drawing/2014/main" val="1922911283"/>
                    </a:ext>
                  </a:extLst>
                </a:gridCol>
                <a:gridCol w="822960">
                  <a:extLst>
                    <a:ext uri="{9D8B030D-6E8A-4147-A177-3AD203B41FA5}">
                      <a16:colId xmlns:a16="http://schemas.microsoft.com/office/drawing/2014/main" val="1051902360"/>
                    </a:ext>
                  </a:extLst>
                </a:gridCol>
                <a:gridCol w="822960">
                  <a:extLst>
                    <a:ext uri="{9D8B030D-6E8A-4147-A177-3AD203B41FA5}">
                      <a16:colId xmlns:a16="http://schemas.microsoft.com/office/drawing/2014/main" val="3255420100"/>
                    </a:ext>
                  </a:extLst>
                </a:gridCol>
                <a:gridCol w="822960">
                  <a:extLst>
                    <a:ext uri="{9D8B030D-6E8A-4147-A177-3AD203B41FA5}">
                      <a16:colId xmlns:a16="http://schemas.microsoft.com/office/drawing/2014/main" val="1174350115"/>
                    </a:ext>
                  </a:extLst>
                </a:gridCol>
                <a:gridCol w="576072">
                  <a:extLst>
                    <a:ext uri="{9D8B030D-6E8A-4147-A177-3AD203B41FA5}">
                      <a16:colId xmlns:a16="http://schemas.microsoft.com/office/drawing/2014/main" val="3284084045"/>
                    </a:ext>
                  </a:extLst>
                </a:gridCol>
                <a:gridCol w="822960">
                  <a:extLst>
                    <a:ext uri="{9D8B030D-6E8A-4147-A177-3AD203B41FA5}">
                      <a16:colId xmlns:a16="http://schemas.microsoft.com/office/drawing/2014/main" val="81462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extLst>
                  <a:ext uri="{0D108BD9-81ED-4DB2-BD59-A6C34878D82A}">
                    <a16:rowId xmlns:a16="http://schemas.microsoft.com/office/drawing/2014/main" val="415990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- 2022-01-13 07:30:16</a:t>
                      </a:r>
                      <a:r>
                        <a:rPr kumimoji="0" lang="es-ES" sz="1000" b="0" i="0" u="none" strike="noStrike" kern="1200" cap="none" spc="0" normalizeH="0" baseline="0" noProof="0">
                          <a:ln>
                            <a:noFill/>
                          </a:ln>
                          <a:solidFill>
                            <a:prstClr val="black"/>
                          </a:solidFill>
                          <a:effectLst/>
                          <a:uLnTx/>
                          <a:uFillTx/>
                          <a:latin typeface="Calibri"/>
                          <a:ea typeface="+mn-ea"/>
                          <a:cs typeface="+mn-cs"/>
                        </a:rPr>
                        <a:t>
 Andrés, por favor, hacé periodismo de calidad.   Estás perdiendo el tiempo de los costarricenses dedicándole tiempo del canal a preguntas desde tus propios juicios... más de 5 minutos para decirle a Elí tu opinión sobre lo que vos consideres campaña de altura o no.  Y toooodoslos temas IMPORTANTES?
Qué pena en verdad!!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693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- 2022-01-11 12:52:17</a:t>
                      </a:r>
                      <a:r>
                        <a:rPr kumimoji="0" lang="es-ES" sz="1000" b="0" i="0" u="none" strike="noStrike" kern="1200" cap="none" spc="0" normalizeH="0" baseline="0" noProof="0">
                          <a:ln>
                            <a:noFill/>
                          </a:ln>
                          <a:solidFill>
                            <a:prstClr val="black"/>
                          </a:solidFill>
                          <a:effectLst/>
                          <a:uLnTx/>
                          <a:uFillTx/>
                          <a:latin typeface="Calibri"/>
                          <a:ea typeface="+mn-ea"/>
                          <a:cs typeface="+mn-cs"/>
                        </a:rPr>
                        <a:t>
 Con tanto Covid no pueden haber votaciones. O será que unos días antes bajaran los casos?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384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was asked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- 2022-01-11 10:35:31</a:t>
                      </a:r>
                      <a:r>
                        <a:rPr kumimoji="0" lang="es-ES" sz="1000" b="0" i="0" u="none" strike="noStrike" kern="1200" cap="none" spc="0" normalizeH="0" baseline="0" noProof="0">
                          <a:ln>
                            <a:noFill/>
                          </a:ln>
                          <a:solidFill>
                            <a:prstClr val="black"/>
                          </a:solidFill>
                          <a:effectLst/>
                          <a:uLnTx/>
                          <a:uFillTx/>
                          <a:latin typeface="Calibri"/>
                          <a:ea typeface="+mn-ea"/>
                          <a:cs typeface="+mn-cs"/>
                        </a:rPr>
                        <a:t>
 Si tienen que ponerse vacunas constantemente, dónde está la inmunidad que estas generan?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1162738"/>
                  </a:ext>
                </a:extLst>
              </a:tr>
            </a:tbl>
          </a:graphicData>
        </a:graphic>
      </p:graphicFrame>
      <p:sp>
        <p:nvSpPr>
          <p:cNvPr id="4" name="Text Placeholder 3">
            <a:extLst>
              <a:ext uri="{FF2B5EF4-FFF2-40B4-BE49-F238E27FC236}">
                <a16:creationId xmlns:a16="http://schemas.microsoft.com/office/drawing/2014/main" id="{6E936108-763A-44B6-A005-3265FBAC515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08795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DB288-A449-4B8F-B5F8-69451EAC13A4}"/>
              </a:ext>
            </a:extLst>
          </p:cNvPr>
          <p:cNvSpPr>
            <a:spLocks noGrp="1"/>
          </p:cNvSpPr>
          <p:nvPr>
            <p:ph type="title"/>
          </p:nvPr>
        </p:nvSpPr>
        <p:spPr/>
        <p:txBody>
          <a:bodyPr/>
          <a:lstStyle/>
          <a:p>
            <a:r>
              <a:rPr lang="en-US"/>
              <a:t>Facebook Comments Table | Telenoticias - 1 of 4</a:t>
            </a:r>
          </a:p>
        </p:txBody>
      </p:sp>
      <p:graphicFrame>
        <p:nvGraphicFramePr>
          <p:cNvPr id="5" name="Table Placeholder 4">
            <a:extLst>
              <a:ext uri="{FF2B5EF4-FFF2-40B4-BE49-F238E27FC236}">
                <a16:creationId xmlns:a16="http://schemas.microsoft.com/office/drawing/2014/main" id="{843C654F-C52C-4384-9274-0192139007A9}"/>
              </a:ext>
            </a:extLst>
          </p:cNvPr>
          <p:cNvGraphicFramePr>
            <a:graphicFrameLocks noGrp="1"/>
          </p:cNvGraphicFramePr>
          <p:nvPr>
            <p:ph type="tbl" sz="quarter" idx="13"/>
            <p:extLst>
              <p:ext uri="{D42A27DB-BD31-4B8C-83A1-F6EECF244321}">
                <p14:modId xmlns:p14="http://schemas.microsoft.com/office/powerpoint/2010/main" val="3447221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2133389"/>
                    </a:ext>
                  </a:extLst>
                </a:gridCol>
                <a:gridCol w="4114800">
                  <a:extLst>
                    <a:ext uri="{9D8B030D-6E8A-4147-A177-3AD203B41FA5}">
                      <a16:colId xmlns:a16="http://schemas.microsoft.com/office/drawing/2014/main" val="3351376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97700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- 2022-09-20 20:41:52</a:t>
                      </a:r>
                      <a:r>
                        <a:rPr kumimoji="0" lang="en-US" sz="1000" b="0" i="0" u="none" strike="noStrike" kern="1200" cap="none" spc="0" normalizeH="0" baseline="0" noProof="0">
                          <a:ln>
                            <a:noFill/>
                          </a:ln>
                          <a:solidFill>
                            <a:prstClr val="black"/>
                          </a:solidFill>
                          <a:effectLst/>
                          <a:uLnTx/>
                          <a:uFillTx/>
                          <a:latin typeface="Calibri"/>
                          <a:ea typeface="+mn-ea"/>
                          <a:cs typeface="+mn-cs"/>
                        </a:rPr>
                        <a:t>
 Xenia Velásquez - Torres ahí está lo que preguntabas mi 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La Policía Judicial identificó a la víctima como María Fernanda Quesada Gutiérrez, de 28 años, y al supuesto homicida como de apellido Rovira, de 40 años.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88818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- 2022-09-04 15:57:27</a:t>
                      </a:r>
                      <a:r>
                        <a:rPr kumimoji="0" lang="en-US" sz="1000" b="0" i="0" u="none" strike="noStrike" kern="1200" cap="none" spc="0" normalizeH="0" baseline="0" noProof="0">
                          <a:ln>
                            <a:noFill/>
                          </a:ln>
                          <a:solidFill>
                            <a:prstClr val="black"/>
                          </a:solidFill>
                          <a:effectLst/>
                          <a:uLnTx/>
                          <a:uFillTx/>
                          <a:latin typeface="Calibri"/>
                          <a:ea typeface="+mn-ea"/>
                          <a:cs typeface="+mn-cs"/>
                        </a:rPr>
                        <a:t>
 Gerard Sancho  estás todo pend ejo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La Policía Judicial identificó a la víctima como María Fernanda Quesada Gutiérrez, de 28 años, y al supuesto homicida como de apellido Rovira, de 40 años.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7048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- 2022-07-21 18:18:53</a:t>
                      </a:r>
                      <a:r>
                        <a:rPr kumimoji="0" lang="es-ES" sz="1000" b="0" i="0" u="none" strike="noStrike" kern="1200" cap="none" spc="0" normalizeH="0" baseline="0" noProof="0">
                          <a:ln>
                            <a:noFill/>
                          </a:ln>
                          <a:solidFill>
                            <a:prstClr val="black"/>
                          </a:solidFill>
                          <a:effectLst/>
                          <a:uLnTx/>
                          <a:uFillTx/>
                          <a:latin typeface="Calibri"/>
                          <a:ea typeface="+mn-ea"/>
                          <a:cs typeface="+mn-cs"/>
                        </a:rPr>
                        <a:t>
 Yessy Montero tranquila, las leyes no sirven en toda america latina entera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La Policía Judicial identificó a la víctima como María Fernanda Quesada Gutiérrez, de 28 años, y al supuesto homicida como de apellido Rovira, de 40 años.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9701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- 2022-04-07 13:40:21</a:t>
                      </a:r>
                      <a:r>
                        <a:rPr kumimoji="0" lang="en-US" sz="1000" b="0" i="0" u="none" strike="noStrike" kern="1200" cap="none" spc="0" normalizeH="0" baseline="0" noProof="0">
                          <a:ln>
                            <a:noFill/>
                          </a:ln>
                          <a:solidFill>
                            <a:prstClr val="black"/>
                          </a:solidFill>
                          <a:effectLst/>
                          <a:uLnTx/>
                          <a:uFillTx/>
                          <a:latin typeface="Calibri"/>
                          <a:ea typeface="+mn-ea"/>
                          <a:cs typeface="+mn-cs"/>
                        </a:rPr>
                        <a:t>
 Ahora puede ir a Nicaragua tal vez allá pueda ganar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13370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- 2022-04-07 12:49:24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4641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- 2022-04-07 11:32:32</a:t>
                      </a:r>
                      <a:r>
                        <a:rPr kumimoji="0" lang="en-US" sz="1000" b="0" i="0" u="none" strike="noStrike" kern="1200" cap="none" spc="0" normalizeH="0" baseline="0" noProof="0">
                          <a:ln>
                            <a:noFill/>
                          </a:ln>
                          <a:solidFill>
                            <a:prstClr val="black"/>
                          </a:solidFill>
                          <a:effectLst/>
                          <a:uLnTx/>
                          <a:uFillTx/>
                          <a:latin typeface="Calibri"/>
                          <a:ea typeface="+mn-ea"/>
                          <a:cs typeface="+mn-cs"/>
                        </a:rPr>
                        <a:t>
 Uvb.  Bbjj99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5259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- 2022-04-07 11:17:49</a:t>
                      </a:r>
                      <a:r>
                        <a:rPr kumimoji="0" lang="es-ES" sz="1000" b="0" i="0" u="none" strike="noStrike" kern="1200" cap="none" spc="0" normalizeH="0" baseline="0" noProof="0">
                          <a:ln>
                            <a:noFill/>
                          </a:ln>
                          <a:solidFill>
                            <a:prstClr val="black"/>
                          </a:solidFill>
                          <a:effectLst/>
                          <a:uLnTx/>
                          <a:uFillTx/>
                          <a:latin typeface="Calibri"/>
                          <a:ea typeface="+mn-ea"/>
                          <a:cs typeface="+mn-cs"/>
                        </a:rPr>
                        <a:t>
 Daniela Bertarioni le  salio de tiro por la culata CANAL 7 
TALVES PAGA LOS MILLONES QUE LE DEBE A C R POR IMPUESTOS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0185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- 2022-04-07 10:38:01</a:t>
                      </a:r>
                      <a:r>
                        <a:rPr kumimoji="0" lang="es-ES" sz="1000" b="0" i="0" u="none" strike="noStrike" kern="1200" cap="none" spc="0" normalizeH="0" baseline="0" noProof="0">
                          <a:ln>
                            <a:noFill/>
                          </a:ln>
                          <a:solidFill>
                            <a:prstClr val="black"/>
                          </a:solidFill>
                          <a:effectLst/>
                          <a:uLnTx/>
                          <a:uFillTx/>
                          <a:latin typeface="Calibri"/>
                          <a:ea typeface="+mn-ea"/>
                          <a:cs typeface="+mn-cs"/>
                        </a:rPr>
                        <a:t>
 Mis respetos la verdad gano ante la mentira felicidades don Rodrigo.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570754619"/>
                  </a:ext>
                </a:extLst>
              </a:tr>
            </a:tbl>
          </a:graphicData>
        </a:graphic>
      </p:graphicFrame>
      <p:sp>
        <p:nvSpPr>
          <p:cNvPr id="4" name="Text Placeholder 3">
            <a:extLst>
              <a:ext uri="{FF2B5EF4-FFF2-40B4-BE49-F238E27FC236}">
                <a16:creationId xmlns:a16="http://schemas.microsoft.com/office/drawing/2014/main" id="{2159DDFA-AD16-4277-A56F-0E4EFE30619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985600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5CE2-EFEF-4292-8DC4-F5B4CCD323BE}"/>
              </a:ext>
            </a:extLst>
          </p:cNvPr>
          <p:cNvSpPr>
            <a:spLocks noGrp="1"/>
          </p:cNvSpPr>
          <p:nvPr>
            <p:ph type="title"/>
          </p:nvPr>
        </p:nvSpPr>
        <p:spPr/>
        <p:txBody>
          <a:bodyPr/>
          <a:lstStyle/>
          <a:p>
            <a:r>
              <a:rPr lang="en-US"/>
              <a:t>Facebook Comments Table | Telenoticias - 2 of 4</a:t>
            </a:r>
          </a:p>
        </p:txBody>
      </p:sp>
      <p:graphicFrame>
        <p:nvGraphicFramePr>
          <p:cNvPr id="5" name="Table Placeholder 4">
            <a:extLst>
              <a:ext uri="{FF2B5EF4-FFF2-40B4-BE49-F238E27FC236}">
                <a16:creationId xmlns:a16="http://schemas.microsoft.com/office/drawing/2014/main" id="{99071F1B-F5FE-43FE-AD67-1747B3B3F8F6}"/>
              </a:ext>
            </a:extLst>
          </p:cNvPr>
          <p:cNvGraphicFramePr>
            <a:graphicFrameLocks noGrp="1"/>
          </p:cNvGraphicFramePr>
          <p:nvPr>
            <p:ph type="tbl" sz="quarter" idx="13"/>
            <p:extLst>
              <p:ext uri="{D42A27DB-BD31-4B8C-83A1-F6EECF244321}">
                <p14:modId xmlns:p14="http://schemas.microsoft.com/office/powerpoint/2010/main" val="178428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5227475"/>
                    </a:ext>
                  </a:extLst>
                </a:gridCol>
                <a:gridCol w="4114800">
                  <a:extLst>
                    <a:ext uri="{9D8B030D-6E8A-4147-A177-3AD203B41FA5}">
                      <a16:colId xmlns:a16="http://schemas.microsoft.com/office/drawing/2014/main" val="205382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7407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- 2022-04-07 03:36:33</a:t>
                      </a:r>
                      <a:r>
                        <a:rPr kumimoji="0" lang="es-ES" sz="1000" b="0" i="0" u="none" strike="noStrike" kern="1200" cap="none" spc="0" normalizeH="0" baseline="0" noProof="0">
                          <a:ln>
                            <a:noFill/>
                          </a:ln>
                          <a:solidFill>
                            <a:prstClr val="black"/>
                          </a:solidFill>
                          <a:effectLst/>
                          <a:uLnTx/>
                          <a:uFillTx/>
                          <a:latin typeface="Calibri"/>
                          <a:ea typeface="+mn-ea"/>
                          <a:cs typeface="+mn-cs"/>
                        </a:rPr>
                        <a:t>
 Culiada y media par liberación ... A ver q pasa xq todos son ladrones aver cuanto dura esto al final d cuentas todos se llenan las bolsas a costillas d otros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7317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- 2022-04-06 23:11:30</a:t>
                      </a:r>
                      <a:r>
                        <a:rPr kumimoji="0" lang="es-ES" sz="1000" b="0" i="0" u="none" strike="noStrike" kern="1200" cap="none" spc="0" normalizeH="0" baseline="0" noProof="0">
                          <a:ln>
                            <a:noFill/>
                          </a:ln>
                          <a:solidFill>
                            <a:prstClr val="black"/>
                          </a:solidFill>
                          <a:effectLst/>
                          <a:uLnTx/>
                          <a:uFillTx/>
                          <a:latin typeface="Calibri"/>
                          <a:ea typeface="+mn-ea"/>
                          <a:cs typeface="+mn-cs"/>
                        </a:rPr>
                        <a:t>
 Jose ""Corre Fuera del Pais a Swissa por 7 anos"" Figueres,Quisiera decirle lo mucho que le admiro , por favor escriba un libro pues sus technicas de manipulacion y doble cara , o mas bien cara entera de Corrupto estafador come confites al igual que su padre pues los dos has demostrado la capacidad de desaparer tanto el efectivo de el pueblo asi como su rostro para la ley., le admiro, quiero ser igual a usted de astuto para aprovechar la insertidunbre sociales y una vez mas verme en la posicion de aprovechar los aflictos de mi pais costa rica para enriqueserme y salir de corriendo a europa hasta que pueda volver y diga "no hay cargos formales", por favor cualquier ayuda o consejo para poder seguir sus pasos serian de gran ayuda. mi mas sincera ambicion es poder cerrar otro banco de el pais como usted lo hizo con el Banco Anglo, espero su pasos! cuando costa rica vuelva a tener presidente ladrones como usted ya estaremos como primer mundo!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48371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22:42:52</a:t>
                      </a:r>
                      <a:r>
                        <a:rPr kumimoji="0" lang="en-US" sz="1000" b="0" i="0" u="none" strike="noStrike" kern="1200" cap="none" spc="0" normalizeH="0" baseline="0" noProof="0">
                          <a:ln>
                            <a:noFill/>
                          </a:ln>
                          <a:solidFill>
                            <a:prstClr val="black"/>
                          </a:solidFill>
                          <a:effectLst/>
                          <a:uLnTx/>
                          <a:uFillTx/>
                          <a:latin typeface="Calibri"/>
                          <a:ea typeface="+mn-ea"/>
                          <a:cs typeface="+mn-cs"/>
                        </a:rPr>
                        <a:t>
 Chavismo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4566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22:42:12</a:t>
                      </a:r>
                      <a:r>
                        <a:rPr kumimoji="0" lang="en-US" sz="1000" b="0" i="0" u="none" strike="noStrike" kern="1200" cap="none" spc="0" normalizeH="0" baseline="0" noProof="0">
                          <a:ln>
                            <a:noFill/>
                          </a:ln>
                          <a:solidFill>
                            <a:prstClr val="black"/>
                          </a:solidFill>
                          <a:effectLst/>
                          <a:uLnTx/>
                          <a:uFillTx/>
                          <a:latin typeface="Calibri"/>
                          <a:ea typeface="+mn-ea"/>
                          <a:cs typeface="+mn-cs"/>
                        </a:rPr>
                        <a:t>
 Playaso.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728749641"/>
                  </a:ext>
                </a:extLst>
              </a:tr>
            </a:tbl>
          </a:graphicData>
        </a:graphic>
      </p:graphicFrame>
      <p:sp>
        <p:nvSpPr>
          <p:cNvPr id="4" name="Text Placeholder 3">
            <a:extLst>
              <a:ext uri="{FF2B5EF4-FFF2-40B4-BE49-F238E27FC236}">
                <a16:creationId xmlns:a16="http://schemas.microsoft.com/office/drawing/2014/main" id="{FC6D9D55-3E70-4AD4-85A6-38C91D456C96}"/>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880194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90365-119E-4092-B085-9431E50ECC38}"/>
              </a:ext>
            </a:extLst>
          </p:cNvPr>
          <p:cNvSpPr>
            <a:spLocks noGrp="1"/>
          </p:cNvSpPr>
          <p:nvPr>
            <p:ph type="title"/>
          </p:nvPr>
        </p:nvSpPr>
        <p:spPr/>
        <p:txBody>
          <a:bodyPr/>
          <a:lstStyle/>
          <a:p>
            <a:r>
              <a:rPr lang="en-US"/>
              <a:t>Facebook Comments Table | Telenoticias - 3 of 4</a:t>
            </a:r>
          </a:p>
        </p:txBody>
      </p:sp>
      <p:graphicFrame>
        <p:nvGraphicFramePr>
          <p:cNvPr id="5" name="Table Placeholder 4">
            <a:extLst>
              <a:ext uri="{FF2B5EF4-FFF2-40B4-BE49-F238E27FC236}">
                <a16:creationId xmlns:a16="http://schemas.microsoft.com/office/drawing/2014/main" id="{D6BEF49D-E6D3-4964-B287-B2F9F7146178}"/>
              </a:ext>
            </a:extLst>
          </p:cNvPr>
          <p:cNvGraphicFramePr>
            <a:graphicFrameLocks noGrp="1"/>
          </p:cNvGraphicFramePr>
          <p:nvPr>
            <p:ph type="tbl" sz="quarter" idx="13"/>
            <p:extLst>
              <p:ext uri="{D42A27DB-BD31-4B8C-83A1-F6EECF244321}">
                <p14:modId xmlns:p14="http://schemas.microsoft.com/office/powerpoint/2010/main" val="302221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6262632"/>
                    </a:ext>
                  </a:extLst>
                </a:gridCol>
                <a:gridCol w="4114800">
                  <a:extLst>
                    <a:ext uri="{9D8B030D-6E8A-4147-A177-3AD203B41FA5}">
                      <a16:colId xmlns:a16="http://schemas.microsoft.com/office/drawing/2014/main" val="3263615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81657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21:00:01</a:t>
                      </a:r>
                      <a:r>
                        <a:rPr kumimoji="0" lang="en-US" sz="1000" b="0" i="0" u="none" strike="noStrike" kern="1200" cap="none" spc="0" normalizeH="0" baseline="0" noProof="0">
                          <a:ln>
                            <a:noFill/>
                          </a:ln>
                          <a:solidFill>
                            <a:prstClr val="black"/>
                          </a:solidFill>
                          <a:effectLst/>
                          <a:uLnTx/>
                          <a:uFillTx/>
                          <a:latin typeface="Calibri"/>
                          <a:ea typeface="+mn-ea"/>
                          <a:cs typeface="+mn-cs"/>
                        </a:rPr>
                        <a:t>
 Cara de ladrón la d Figueres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En el #DebateTeletica también tenemos momentos para liberar tensión.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9087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19:06:26</a:t>
                      </a:r>
                      <a:r>
                        <a:rPr kumimoji="0" lang="en-US" sz="1000" b="0" i="0" u="none" strike="noStrike" kern="1200" cap="none" spc="0" normalizeH="0" baseline="0" noProof="0">
                          <a:ln>
                            <a:noFill/>
                          </a:ln>
                          <a:solidFill>
                            <a:prstClr val="black"/>
                          </a:solidFill>
                          <a:effectLst/>
                          <a:uLnTx/>
                          <a:uFillTx/>
                          <a:latin typeface="Calibri"/>
                          <a:ea typeface="+mn-ea"/>
                          <a:cs typeface="+mn-cs"/>
                        </a:rPr>
                        <a:t>
 Dani mae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En el #DebateTeletica también tenemos momentos para liberar tensión. 
Sintonice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7634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- 2022-04-06 12:23:19</a:t>
                      </a:r>
                      <a:r>
                        <a:rPr kumimoji="0" lang="es-ES" sz="1000" b="0" i="0" u="none" strike="noStrike" kern="1200" cap="none" spc="0" normalizeH="0" baseline="0" noProof="0">
                          <a:ln>
                            <a:noFill/>
                          </a:ln>
                          <a:solidFill>
                            <a:prstClr val="black"/>
                          </a:solidFill>
                          <a:effectLst/>
                          <a:uLnTx/>
                          <a:uFillTx/>
                          <a:latin typeface="Calibri"/>
                          <a:ea typeface="+mn-ea"/>
                          <a:cs typeface="+mn-cs"/>
                        </a:rPr>
                        <a:t>
 Andrés Villalta como querrá quitarlas, si el es uno de ellos, después del desastre que hizo como gobierno, desde ab ntes de viajar a Suiza a la fecha, le han girado cerquita de los MIL QUINIENTOS MILLONES, cuando va a querer quitarlas, ( nunca)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2391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- 2022-04-06 12:12:01</a:t>
                      </a:r>
                      <a:r>
                        <a:rPr kumimoji="0" lang="es-ES" sz="1000" b="0" i="0" u="none" strike="noStrike" kern="1200" cap="none" spc="0" normalizeH="0" baseline="0" noProof="0">
                          <a:ln>
                            <a:noFill/>
                          </a:ln>
                          <a:solidFill>
                            <a:prstClr val="black"/>
                          </a:solidFill>
                          <a:effectLst/>
                          <a:uLnTx/>
                          <a:uFillTx/>
                          <a:latin typeface="Calibri"/>
                          <a:ea typeface="+mn-ea"/>
                          <a:cs typeface="+mn-cs"/>
                        </a:rPr>
                        <a:t>
 Kevin Jiménez Figueres con s, el pueblo te aborrece , Chávez Rodrigo,,EL PUEBLO ESTA CON TIGO.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7993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09:36:10</a:t>
                      </a:r>
                      <a:r>
                        <a:rPr kumimoji="0" lang="en-US" sz="1000" b="0" i="0" u="none" strike="noStrike" kern="1200" cap="none" spc="0" normalizeH="0" baseline="0" noProof="0">
                          <a:ln>
                            <a:noFill/>
                          </a:ln>
                          <a:solidFill>
                            <a:prstClr val="black"/>
                          </a:solidFill>
                          <a:effectLst/>
                          <a:uLnTx/>
                          <a:uFillTx/>
                          <a:latin typeface="Calibri"/>
                          <a:ea typeface="+mn-ea"/>
                          <a:cs typeface="+mn-cs"/>
                        </a:rPr>
                        <a:t>
 Victor Arias Artavia llore papi siga llorando que a usted lo veo llorando en todos los comentarios, chaves presidente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#Últimahora #UH | El candidato de Progreso Social Democrático suma un 44,4% de respaldo contra un 32,5% del aspirante de Liberación Nacional.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7975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Telenoticias</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- 2022-04-06 00:56:55</a:t>
                      </a:r>
                      <a:r>
                        <a:rPr kumimoji="0" lang="pt-BR" sz="1000" b="0" i="0" u="none" strike="noStrike" kern="1200" cap="none" spc="0" normalizeH="0" baseline="0" noProof="0">
                          <a:ln>
                            <a:noFill/>
                          </a:ln>
                          <a:solidFill>
                            <a:prstClr val="black"/>
                          </a:solidFill>
                          <a:effectLst/>
                          <a:uLnTx/>
                          <a:uFillTx/>
                          <a:latin typeface="Calibri"/>
                          <a:ea typeface="+mn-ea"/>
                          <a:cs typeface="+mn-cs"/>
                        </a:rPr>
                        <a:t>
 Excelente amigo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6440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- 2022-04-06 00:15:46</a:t>
                      </a:r>
                      <a:r>
                        <a:rPr kumimoji="0" lang="en-US" sz="1000" b="0" i="0" u="none" strike="noStrike" kern="1200" cap="none" spc="0" normalizeH="0" baseline="0" noProof="0">
                          <a:ln>
                            <a:noFill/>
                          </a:ln>
                          <a:solidFill>
                            <a:prstClr val="black"/>
                          </a:solidFill>
                          <a:effectLst/>
                          <a:uLnTx/>
                          <a:uFillTx/>
                          <a:latin typeface="Calibri"/>
                          <a:ea typeface="+mn-ea"/>
                          <a:cs typeface="+mn-cs"/>
                        </a:rPr>
                        <a:t>
 Ponsoñoso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399851309"/>
                  </a:ext>
                </a:extLst>
              </a:tr>
            </a:tbl>
          </a:graphicData>
        </a:graphic>
      </p:graphicFrame>
      <p:sp>
        <p:nvSpPr>
          <p:cNvPr id="4" name="Text Placeholder 3">
            <a:extLst>
              <a:ext uri="{FF2B5EF4-FFF2-40B4-BE49-F238E27FC236}">
                <a16:creationId xmlns:a16="http://schemas.microsoft.com/office/drawing/2014/main" id="{F9E69FB0-0526-47D2-9E92-D93C9516F94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3894459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C295-A900-4771-AB62-91E123342E7B}"/>
              </a:ext>
            </a:extLst>
          </p:cNvPr>
          <p:cNvSpPr>
            <a:spLocks noGrp="1"/>
          </p:cNvSpPr>
          <p:nvPr>
            <p:ph type="title"/>
          </p:nvPr>
        </p:nvSpPr>
        <p:spPr/>
        <p:txBody>
          <a:bodyPr/>
          <a:lstStyle/>
          <a:p>
            <a:r>
              <a:rPr lang="en-US"/>
              <a:t>Facebook Comments Table | Telenoticias - 4 of 4</a:t>
            </a:r>
          </a:p>
        </p:txBody>
      </p:sp>
      <p:graphicFrame>
        <p:nvGraphicFramePr>
          <p:cNvPr id="5" name="Table Placeholder 4">
            <a:extLst>
              <a:ext uri="{FF2B5EF4-FFF2-40B4-BE49-F238E27FC236}">
                <a16:creationId xmlns:a16="http://schemas.microsoft.com/office/drawing/2014/main" id="{ABFB6135-9C4E-442D-8A89-01743E654468}"/>
              </a:ext>
            </a:extLst>
          </p:cNvPr>
          <p:cNvGraphicFramePr>
            <a:graphicFrameLocks noGrp="1"/>
          </p:cNvGraphicFramePr>
          <p:nvPr>
            <p:ph type="tbl" sz="quarter" idx="13"/>
            <p:extLst>
              <p:ext uri="{D42A27DB-BD31-4B8C-83A1-F6EECF244321}">
                <p14:modId xmlns:p14="http://schemas.microsoft.com/office/powerpoint/2010/main" val="1217925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1181754"/>
                    </a:ext>
                  </a:extLst>
                </a:gridCol>
                <a:gridCol w="4114800">
                  <a:extLst>
                    <a:ext uri="{9D8B030D-6E8A-4147-A177-3AD203B41FA5}">
                      <a16:colId xmlns:a16="http://schemas.microsoft.com/office/drawing/2014/main" val="107102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9496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- 2022-04-05 23:43:31</a:t>
                      </a:r>
                      <a:r>
                        <a:rPr kumimoji="0" lang="es-ES" sz="1000" b="0" i="0" u="none" strike="noStrike" kern="1200" cap="none" spc="0" normalizeH="0" baseline="0" noProof="0">
                          <a:ln>
                            <a:noFill/>
                          </a:ln>
                          <a:solidFill>
                            <a:prstClr val="black"/>
                          </a:solidFill>
                          <a:effectLst/>
                          <a:uLnTx/>
                          <a:uFillTx/>
                          <a:latin typeface="Calibri"/>
                          <a:ea typeface="+mn-ea"/>
                          <a:cs typeface="+mn-cs"/>
                        </a:rPr>
                        <a:t>
 Kevin Jiménez Figueres con S, el pueblo te aborrece.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Rodrigo Chaves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62303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Telenoticias</a:t>
                      </a:r>
                      <a:r>
                        <a:rPr kumimoji="0" lang="es-E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s-ES" sz="1000" b="1" i="0" u="none" strike="noStrike" kern="1200" cap="none" spc="0" normalizeH="0" baseline="0" noProof="0">
                          <a:ln>
                            <a:noFill/>
                          </a:ln>
                          <a:solidFill>
                            <a:prstClr val="black"/>
                          </a:solidFill>
                          <a:effectLst/>
                          <a:uLnTx/>
                          <a:uFillTx/>
                          <a:latin typeface="Calibri"/>
                          <a:ea typeface="+mn-ea"/>
                          <a:cs typeface="+mn-cs"/>
                        </a:rPr>
                        <a:t>n/a - 2022-04-05 22:06:01</a:t>
                      </a:r>
                      <a:r>
                        <a:rPr kumimoji="0" lang="es-ES" sz="1000" b="0" i="0" u="none" strike="noStrike" kern="1200" cap="none" spc="0" normalizeH="0" baseline="0" noProof="0">
                          <a:ln>
                            <a:noFill/>
                          </a:ln>
                          <a:solidFill>
                            <a:prstClr val="black"/>
                          </a:solidFill>
                          <a:effectLst/>
                          <a:uLnTx/>
                          <a:uFillTx/>
                          <a:latin typeface="Calibri"/>
                          <a:ea typeface="+mn-ea"/>
                          <a:cs typeface="+mn-cs"/>
                        </a:rPr>
                        <a:t>
 Y cn Chaves es algo parecido es más mejor dicho no hay cara en k percinarce🤦🤦🤦🤦🙆🙆🙆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33481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- 2022-04-05 20:05:43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20793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- 2022-04-05 16:23:59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6431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Telenoticias</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- 2022-04-05 15:50:21</a:t>
                      </a:r>
                      <a:r>
                        <a:rPr kumimoji="0" lang="pt-BR" sz="1000" b="0" i="0" u="none" strike="noStrike" kern="1200" cap="none" spc="0" normalizeH="0" baseline="0" noProof="0">
                          <a:ln>
                            <a:noFill/>
                          </a:ln>
                          <a:solidFill>
                            <a:prstClr val="black"/>
                          </a:solidFill>
                          <a:effectLst/>
                          <a:uLnTx/>
                          <a:uFillTx/>
                          <a:latin typeface="Calibri"/>
                          <a:ea typeface="+mn-ea"/>
                          <a:cs typeface="+mn-cs"/>
                        </a:rPr>
                        <a:t>
 Esta mordido xq perdió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Figueres y Chaves se acusan de impulsar impuestos.
#DebateTeletica aquí: https://goo.gl/dzCLkF.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36667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Telenoticias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- 2022-04-05 15:47:08</a:t>
                      </a:r>
                      <a:r>
                        <a:rPr kumimoji="0" lang="en-US" sz="1000" b="0" i="0" u="none" strike="noStrike" kern="1200" cap="none" spc="0" normalizeH="0" baseline="0" noProof="0">
                          <a:ln>
                            <a:noFill/>
                          </a:ln>
                          <a:solidFill>
                            <a:prstClr val="black"/>
                          </a:solidFill>
                          <a:effectLst/>
                          <a:uLnTx/>
                          <a:uFillTx/>
                          <a:latin typeface="Calibri"/>
                          <a:ea typeface="+mn-ea"/>
                          <a:cs typeface="+mn-cs"/>
                        </a:rPr>
                        <a:t>
 Daniela Bertarioni 😂😂😂😂😂 días después culpa a quien por la derrota, 😂😂😂😂😂😂 aahhh si a Chávez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Estas son las conclusiones de José María Figueres en el #DebateTeletica.
Más información en Teletica.com.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59898439"/>
                  </a:ext>
                </a:extLst>
              </a:tr>
            </a:tbl>
          </a:graphicData>
        </a:graphic>
      </p:graphicFrame>
      <p:sp>
        <p:nvSpPr>
          <p:cNvPr id="4" name="Text Placeholder 3">
            <a:extLst>
              <a:ext uri="{FF2B5EF4-FFF2-40B4-BE49-F238E27FC236}">
                <a16:creationId xmlns:a16="http://schemas.microsoft.com/office/drawing/2014/main" id="{12840A20-46D8-4EFB-B1B8-3A51C6D5E81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615064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9461-9BBD-4927-BA45-76900E217283}"/>
              </a:ext>
            </a:extLst>
          </p:cNvPr>
          <p:cNvSpPr>
            <a:spLocks noGrp="1"/>
          </p:cNvSpPr>
          <p:nvPr>
            <p:ph type="title"/>
          </p:nvPr>
        </p:nvSpPr>
        <p:spPr/>
        <p:txBody>
          <a:bodyPr/>
          <a:lstStyle/>
          <a:p>
            <a:r>
              <a:rPr lang="en-US"/>
              <a:t>Facebook Fans Change | Telenoticias</a:t>
            </a:r>
          </a:p>
        </p:txBody>
      </p:sp>
      <p:graphicFrame>
        <p:nvGraphicFramePr>
          <p:cNvPr id="6" name="Chart Placeholder 5">
            <a:extLst>
              <a:ext uri="{FF2B5EF4-FFF2-40B4-BE49-F238E27FC236}">
                <a16:creationId xmlns:a16="http://schemas.microsoft.com/office/drawing/2014/main" id="{122CAEEA-467C-438D-9652-CA90620C1A73}"/>
              </a:ext>
            </a:extLst>
          </p:cNvPr>
          <p:cNvGraphicFramePr>
            <a:graphicFrameLocks noGrp="1"/>
          </p:cNvGraphicFramePr>
          <p:nvPr>
            <p:ph type="chart" sz="quarter" idx="13"/>
            <p:extLst>
              <p:ext uri="{D42A27DB-BD31-4B8C-83A1-F6EECF244321}">
                <p14:modId xmlns:p14="http://schemas.microsoft.com/office/powerpoint/2010/main" val="384391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852814-B346-4A2A-9B92-2C0E0428D6BA}"/>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F6B971CE-F966-45C4-AD5B-F9EC414F0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88931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6385</Words>
  <Application>Microsoft Office PowerPoint</Application>
  <PresentationFormat>On-screen Show (4:3)</PresentationFormat>
  <Paragraphs>1666</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Reporte mensual - nO aDMIN</vt:lpstr>
      <vt:lpstr>Facebook Fans or Followers Total | Telenoticias</vt:lpstr>
      <vt:lpstr>Facebook Copy of Own Posts Table | Telenoticias - 1 of 13</vt:lpstr>
      <vt:lpstr>Facebook Copy of Own Posts Table | Telenoticias - 2 of 13</vt:lpstr>
      <vt:lpstr>Facebook Copy of Own Posts Table | Telenoticias - 3 of 13</vt:lpstr>
      <vt:lpstr>Facebook Copy of Own Posts Table | Telenoticias - 4 of 13</vt:lpstr>
      <vt:lpstr>Facebook Copy of Own Posts Table | Telenoticias - 5 of 13</vt:lpstr>
      <vt:lpstr>Facebook Copy of Own Posts Table | Telenoticias - 6 of 13</vt:lpstr>
      <vt:lpstr>Facebook Copy of Own Posts Table | Telenoticias - 7 of 13</vt:lpstr>
      <vt:lpstr>Facebook Copy of Own Posts Table | Telenoticias - 8 of 13</vt:lpstr>
      <vt:lpstr>Facebook Copy of Own Posts Table | Telenoticias - 9 of 13</vt:lpstr>
      <vt:lpstr>Facebook Copy of Own Posts Table | Telenoticias - 10 of 13</vt:lpstr>
      <vt:lpstr>Facebook Copy of Own Posts Table | Telenoticias - 11 of 13</vt:lpstr>
      <vt:lpstr>Facebook Copy of Own Posts Table | Telenoticias - 12 of 13</vt:lpstr>
      <vt:lpstr>Facebook Copy of Own Posts Table | Telenoticias - 13 of 13</vt:lpstr>
      <vt:lpstr>Facebook Tabla Post | Telenoticias - 1 of 13</vt:lpstr>
      <vt:lpstr>Facebook Tabla Post | Telenoticias - 2 of 13</vt:lpstr>
      <vt:lpstr>Facebook Tabla Post | Telenoticias - 3 of 13</vt:lpstr>
      <vt:lpstr>Facebook Tabla Post | Telenoticias - 4 of 13</vt:lpstr>
      <vt:lpstr>Facebook Tabla Post | Telenoticias - 5 of 13</vt:lpstr>
      <vt:lpstr>Facebook Tabla Post | Telenoticias - 6 of 13</vt:lpstr>
      <vt:lpstr>Facebook Tabla Post | Telenoticias - 7 of 13</vt:lpstr>
      <vt:lpstr>Facebook Tabla Post | Telenoticias - 8 of 13</vt:lpstr>
      <vt:lpstr>Facebook Tabla Post | Telenoticias - 9 of 13</vt:lpstr>
      <vt:lpstr>Facebook Tabla Post | Telenoticias - 10 of 13</vt:lpstr>
      <vt:lpstr>Facebook Tabla Post | Telenoticias - 11 of 13</vt:lpstr>
      <vt:lpstr>Facebook Tabla Post | Telenoticias - 12 of 13</vt:lpstr>
      <vt:lpstr>Facebook Tabla Post | Telenoticias - 13 of 13</vt:lpstr>
      <vt:lpstr>Facebook User Questions Table | Telenoticias - 1 of 8</vt:lpstr>
      <vt:lpstr>Facebook User Questions Table | Telenoticias - 2 of 8</vt:lpstr>
      <vt:lpstr>Facebook User Questions Table | Telenoticias - 3 of 8</vt:lpstr>
      <vt:lpstr>Facebook User Questions Table | Telenoticias - 4 of 8</vt:lpstr>
      <vt:lpstr>Facebook User Questions Table | Telenoticias - 5 of 8</vt:lpstr>
      <vt:lpstr>Facebook User Questions Table | Telenoticias - 6 of 8</vt:lpstr>
      <vt:lpstr>Facebook User Questions Table | Telenoticias - 7 of 8</vt:lpstr>
      <vt:lpstr>Facebook User Questions Table | Telenoticias - 8 of 8</vt:lpstr>
      <vt:lpstr>Facebook Comments Table | Telenoticias - 1 of 4</vt:lpstr>
      <vt:lpstr>Facebook Comments Table | Telenoticias - 2 of 4</vt:lpstr>
      <vt:lpstr>Facebook Comments Table | Telenoticias - 3 of 4</vt:lpstr>
      <vt:lpstr>Facebook Comments Table | Telenoticias - 4 of 4</vt:lpstr>
      <vt:lpstr>Facebook Fans Change | Telenoticias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mensual - nO aDMIN</dc:title>
  <dc:creator>Frederik Born</dc:creator>
  <cp:lastModifiedBy>Frederik Born</cp:lastModifiedBy>
  <cp:revision>1</cp:revision>
  <dcterms:created xsi:type="dcterms:W3CDTF">2023-08-30T22:24:11Z</dcterms:created>
  <dcterms:modified xsi:type="dcterms:W3CDTF">2023-08-30T22:29:05Z</dcterms:modified>
</cp:coreProperties>
</file>