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4" r:id="rId57"/>
    <p:sldId id="315" r:id="rId58"/>
    <p:sldId id="316" r:id="rId59"/>
    <p:sldId id="318" r:id="rId60"/>
    <p:sldId id="319" r:id="rId61"/>
    <p:sldId id="320" r:id="rId62"/>
    <p:sldId id="321" r:id="rId63"/>
    <p:sldId id="322" r:id="rId64"/>
    <p:sldId id="323" r:id="rId65"/>
    <p:sldId id="324"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8" r:id="rId117"/>
    <p:sldId id="379" r:id="rId118"/>
    <p:sldId id="380" r:id="rId119"/>
    <p:sldId id="381" r:id="rId120"/>
  </p:sldIdLst>
  <p:sldSz cx="9144000" cy="6858000" type="screen4x3"/>
  <p:notesSz cx="6858000" cy="9144000"/>
  <p:embeddedFontLst>
    <p:embeddedFont>
      <p:font typeface="Calibri" panose="020F0502020204030204" pitchFamily="34" charset="0"/>
      <p:regular r:id="rId121"/>
      <p:bold r:id="rId122"/>
      <p:italic r:id="rId123"/>
      <p:boldItalic r:id="rId1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3.fntdata"/><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Instituto Costarricense de Turismo</c:v>
                </c:pt>
              </c:strCache>
            </c:strRef>
          </c:tx>
          <c:spPr>
            <a:ln w="28575" cap="rnd">
              <a:solidFill>
                <a:schemeClr val="accent1"/>
              </a:solidFill>
              <a:round/>
            </a:ln>
            <a:effectLst/>
          </c:spPr>
          <c:marker>
            <c:symbol val="none"/>
          </c:marker>
          <c:cat>
            <c:numRef>
              <c:f>Sheet1!$A$2</c:f>
              <c:numCache>
                <c:formatCode>m/d/yyyy</c:formatCode>
                <c:ptCount val="1"/>
                <c:pt idx="0">
                  <c:v>44927</c:v>
                </c:pt>
              </c:numCache>
            </c:numRef>
          </c:cat>
          <c:val>
            <c:numRef>
              <c:f>Sheet1!$B$2</c:f>
              <c:numCache>
                <c:formatCode>General</c:formatCode>
                <c:ptCount val="1"/>
                <c:pt idx="0">
                  <c:v>63732</c:v>
                </c:pt>
              </c:numCache>
            </c:numRef>
          </c:val>
          <c:smooth val="0"/>
          <c:extLst>
            <c:ext xmlns:c16="http://schemas.microsoft.com/office/drawing/2014/chart" uri="{C3380CC4-5D6E-409C-BE32-E72D297353CC}">
              <c16:uniqueId val="{00000000-C837-46FB-8501-A885EF60C02B}"/>
            </c:ext>
          </c:extLst>
        </c:ser>
        <c:dLbls>
          <c:showLegendKey val="0"/>
          <c:showVal val="0"/>
          <c:showCatName val="0"/>
          <c:showSerName val="0"/>
          <c:showPercent val="0"/>
          <c:showBubbleSize val="0"/>
        </c:dLbls>
        <c:smooth val="0"/>
        <c:axId val="51098760"/>
        <c:axId val="334039576"/>
      </c:lineChart>
      <c:dateAx>
        <c:axId val="5109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39576"/>
        <c:crosses val="autoZero"/>
        <c:auto val="1"/>
        <c:lblOffset val="100"/>
        <c:baseTimeUnit val="days"/>
      </c:dateAx>
      <c:valAx>
        <c:axId val="33403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9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unique Reach</c:v>
                </c:pt>
              </c:strCache>
            </c:strRef>
          </c:tx>
          <c:spPr>
            <a:ln w="28575" cap="rnd">
              <a:solidFill>
                <a:schemeClr val="accent1"/>
              </a:solidFill>
              <a:round/>
            </a:ln>
            <a:effectLst/>
          </c:spPr>
          <c:marker>
            <c:symbol val="none"/>
          </c:marker>
          <c:cat>
            <c:numRef>
              <c:f>Sheet1!$A$2</c:f>
              <c:numCache>
                <c:formatCode>m/d/yyyy</c:formatCode>
                <c:ptCount val="1"/>
                <c:pt idx="0">
                  <c:v>44927</c:v>
                </c:pt>
              </c:numCache>
            </c:numRef>
          </c:cat>
          <c:val>
            <c:numRef>
              <c:f>Sheet1!$B$2</c:f>
              <c:numCache>
                <c:formatCode>General</c:formatCode>
                <c:ptCount val="1"/>
                <c:pt idx="0">
                  <c:v>269564</c:v>
                </c:pt>
              </c:numCache>
            </c:numRef>
          </c:val>
          <c:smooth val="0"/>
          <c:extLst>
            <c:ext xmlns:c16="http://schemas.microsoft.com/office/drawing/2014/chart" uri="{C3380CC4-5D6E-409C-BE32-E72D297353CC}">
              <c16:uniqueId val="{00000000-69E7-421B-9ED6-1F8C924E50F6}"/>
            </c:ext>
          </c:extLst>
        </c:ser>
        <c:ser>
          <c:idx val="1"/>
          <c:order val="1"/>
          <c:tx>
            <c:strRef>
              <c:f>Sheet1!$C$1</c:f>
              <c:strCache>
                <c:ptCount val="1"/>
                <c:pt idx="0">
                  <c:v>Paid unique Reach</c:v>
                </c:pt>
              </c:strCache>
            </c:strRef>
          </c:tx>
          <c:spPr>
            <a:ln w="28575" cap="rnd">
              <a:solidFill>
                <a:schemeClr val="accent2"/>
              </a:solidFill>
              <a:round/>
            </a:ln>
            <a:effectLst/>
          </c:spPr>
          <c:marker>
            <c:symbol val="none"/>
          </c:marker>
          <c:cat>
            <c:numRef>
              <c:f>Sheet1!$A$2</c:f>
              <c:numCache>
                <c:formatCode>m/d/yyyy</c:formatCode>
                <c:ptCount val="1"/>
                <c:pt idx="0">
                  <c:v>44927</c:v>
                </c:pt>
              </c:numCache>
            </c:numRef>
          </c:cat>
          <c:val>
            <c:numRef>
              <c:f>Sheet1!$C$2</c:f>
              <c:numCache>
                <c:formatCode>General</c:formatCode>
                <c:ptCount val="1"/>
                <c:pt idx="0">
                  <c:v>1503542</c:v>
                </c:pt>
              </c:numCache>
            </c:numRef>
          </c:val>
          <c:smooth val="0"/>
          <c:extLst>
            <c:ext xmlns:c16="http://schemas.microsoft.com/office/drawing/2014/chart" uri="{C3380CC4-5D6E-409C-BE32-E72D297353CC}">
              <c16:uniqueId val="{00000001-69E7-421B-9ED6-1F8C924E50F6}"/>
            </c:ext>
          </c:extLst>
        </c:ser>
        <c:ser>
          <c:idx val="2"/>
          <c:order val="2"/>
          <c:tx>
            <c:strRef>
              <c:f>Sheet1!$D$1</c:f>
              <c:strCache>
                <c:ptCount val="1"/>
                <c:pt idx="0">
                  <c:v>Total unique Reach</c:v>
                </c:pt>
              </c:strCache>
            </c:strRef>
          </c:tx>
          <c:spPr>
            <a:ln w="28575" cap="rnd">
              <a:solidFill>
                <a:schemeClr val="accent3"/>
              </a:solidFill>
              <a:round/>
            </a:ln>
            <a:effectLst/>
          </c:spPr>
          <c:marker>
            <c:symbol val="none"/>
          </c:marker>
          <c:cat>
            <c:numRef>
              <c:f>Sheet1!$A$2</c:f>
              <c:numCache>
                <c:formatCode>m/d/yyyy</c:formatCode>
                <c:ptCount val="1"/>
                <c:pt idx="0">
                  <c:v>44927</c:v>
                </c:pt>
              </c:numCache>
            </c:numRef>
          </c:cat>
          <c:val>
            <c:numRef>
              <c:f>Sheet1!$D$2</c:f>
              <c:numCache>
                <c:formatCode>General</c:formatCode>
                <c:ptCount val="1"/>
                <c:pt idx="0">
                  <c:v>1623967</c:v>
                </c:pt>
              </c:numCache>
            </c:numRef>
          </c:val>
          <c:smooth val="0"/>
          <c:extLst>
            <c:ext xmlns:c16="http://schemas.microsoft.com/office/drawing/2014/chart" uri="{C3380CC4-5D6E-409C-BE32-E72D297353CC}">
              <c16:uniqueId val="{00000002-69E7-421B-9ED6-1F8C924E50F6}"/>
            </c:ext>
          </c:extLst>
        </c:ser>
        <c:dLbls>
          <c:showLegendKey val="0"/>
          <c:showVal val="0"/>
          <c:showCatName val="0"/>
          <c:showSerName val="0"/>
          <c:showPercent val="0"/>
          <c:showBubbleSize val="0"/>
        </c:dLbls>
        <c:smooth val="0"/>
        <c:axId val="402135376"/>
        <c:axId val="402138000"/>
      </c:lineChart>
      <c:dateAx>
        <c:axId val="40213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38000"/>
        <c:crosses val="autoZero"/>
        <c:auto val="1"/>
        <c:lblOffset val="100"/>
        <c:baseTimeUnit val="days"/>
      </c:dateAx>
      <c:valAx>
        <c:axId val="40213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3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49</c:v>
                </c:pt>
                <c:pt idx="1">
                  <c:v>1527</c:v>
                </c:pt>
                <c:pt idx="2">
                  <c:v>7020</c:v>
                </c:pt>
                <c:pt idx="3">
                  <c:v>6070</c:v>
                </c:pt>
                <c:pt idx="4">
                  <c:v>2527</c:v>
                </c:pt>
                <c:pt idx="5">
                  <c:v>937</c:v>
                </c:pt>
                <c:pt idx="6">
                  <c:v>443</c:v>
                </c:pt>
              </c:numCache>
            </c:numRef>
          </c:val>
          <c:extLst>
            <c:ext xmlns:c16="http://schemas.microsoft.com/office/drawing/2014/chart" uri="{C3380CC4-5D6E-409C-BE32-E72D297353CC}">
              <c16:uniqueId val="{00000000-2FBB-402D-88A7-6FD0FC47F4A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47</c:v>
                </c:pt>
                <c:pt idx="1">
                  <c:v>2375</c:v>
                </c:pt>
                <c:pt idx="2">
                  <c:v>11455</c:v>
                </c:pt>
                <c:pt idx="3">
                  <c:v>10433</c:v>
                </c:pt>
                <c:pt idx="4">
                  <c:v>4606</c:v>
                </c:pt>
                <c:pt idx="5">
                  <c:v>1704</c:v>
                </c:pt>
                <c:pt idx="6">
                  <c:v>699</c:v>
                </c:pt>
              </c:numCache>
            </c:numRef>
          </c:val>
          <c:extLst>
            <c:ext xmlns:c16="http://schemas.microsoft.com/office/drawing/2014/chart" uri="{C3380CC4-5D6E-409C-BE32-E72D297353CC}">
              <c16:uniqueId val="{00000001-2FBB-402D-88A7-6FD0FC47F4A9}"/>
            </c:ext>
          </c:extLst>
        </c:ser>
        <c:dLbls>
          <c:showLegendKey val="0"/>
          <c:showVal val="0"/>
          <c:showCatName val="0"/>
          <c:showSerName val="0"/>
          <c:showPercent val="0"/>
          <c:showBubbleSize val="0"/>
        </c:dLbls>
        <c:gapWidth val="219"/>
        <c:overlap val="-27"/>
        <c:axId val="667903488"/>
        <c:axId val="667905784"/>
      </c:barChart>
      <c:catAx>
        <c:axId val="66790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905784"/>
        <c:crosses val="autoZero"/>
        <c:auto val="1"/>
        <c:lblAlgn val="ctr"/>
        <c:lblOffset val="100"/>
        <c:noMultiLvlLbl val="0"/>
      </c:catAx>
      <c:valAx>
        <c:axId val="66790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90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Instituto Costarricense de Turismo</c:v>
                </c:pt>
              </c:strCache>
            </c:strRef>
          </c:tx>
          <c:spPr>
            <a:ln w="28575" cap="rnd">
              <a:solidFill>
                <a:schemeClr val="accent1"/>
              </a:solidFill>
              <a:round/>
            </a:ln>
            <a:effectLst/>
          </c:spPr>
          <c:marker>
            <c:symbol val="none"/>
          </c:marker>
          <c:cat>
            <c:numRef>
              <c:f>Sheet1!$A$2</c:f>
              <c:numCache>
                <c:formatCode>m/d/yyyy</c:formatCode>
                <c:ptCount val="1"/>
                <c:pt idx="0">
                  <c:v>44927</c:v>
                </c:pt>
              </c:numCache>
            </c:numRef>
          </c:cat>
          <c:val>
            <c:numRef>
              <c:f>Sheet1!$B$2</c:f>
              <c:numCache>
                <c:formatCode>General</c:formatCode>
                <c:ptCount val="1"/>
                <c:pt idx="0">
                  <c:v>52039</c:v>
                </c:pt>
              </c:numCache>
            </c:numRef>
          </c:val>
          <c:smooth val="0"/>
          <c:extLst>
            <c:ext xmlns:c16="http://schemas.microsoft.com/office/drawing/2014/chart" uri="{C3380CC4-5D6E-409C-BE32-E72D297353CC}">
              <c16:uniqueId val="{00000000-BD1A-478C-A395-F46EB4348408}"/>
            </c:ext>
          </c:extLst>
        </c:ser>
        <c:dLbls>
          <c:showLegendKey val="0"/>
          <c:showVal val="0"/>
          <c:showCatName val="0"/>
          <c:showSerName val="0"/>
          <c:showPercent val="0"/>
          <c:showBubbleSize val="0"/>
        </c:dLbls>
        <c:smooth val="0"/>
        <c:axId val="736568760"/>
        <c:axId val="736559904"/>
      </c:lineChart>
      <c:dateAx>
        <c:axId val="73656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6559904"/>
        <c:crosses val="autoZero"/>
        <c:auto val="1"/>
        <c:lblOffset val="100"/>
        <c:baseTimeUnit val="days"/>
      </c:dateAx>
      <c:valAx>
        <c:axId val="73655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656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Instituto Costarricense de Turismo</c:v>
                </c:pt>
              </c:strCache>
            </c:strRef>
          </c:tx>
          <c:spPr>
            <a:ln w="28575" cap="rnd">
              <a:solidFill>
                <a:schemeClr val="accent1"/>
              </a:solidFill>
              <a:round/>
            </a:ln>
            <a:effectLst/>
          </c:spPr>
          <c:marker>
            <c:symbol val="none"/>
          </c:marker>
          <c:cat>
            <c:numRef>
              <c:f>Sheet1!$A$2</c:f>
              <c:numCache>
                <c:formatCode>m/d/yyyy</c:formatCode>
                <c:ptCount val="1"/>
                <c:pt idx="0">
                  <c:v>44927</c:v>
                </c:pt>
              </c:numCache>
            </c:numRef>
          </c:cat>
          <c:val>
            <c:numRef>
              <c:f>Sheet1!$B$2</c:f>
              <c:numCache>
                <c:formatCode>General</c:formatCode>
                <c:ptCount val="1"/>
                <c:pt idx="0">
                  <c:v>1623967</c:v>
                </c:pt>
              </c:numCache>
            </c:numRef>
          </c:val>
          <c:smooth val="0"/>
          <c:extLst>
            <c:ext xmlns:c16="http://schemas.microsoft.com/office/drawing/2014/chart" uri="{C3380CC4-5D6E-409C-BE32-E72D297353CC}">
              <c16:uniqueId val="{00000000-DDA0-4257-8BBD-D8422EEE3AA0}"/>
            </c:ext>
          </c:extLst>
        </c:ser>
        <c:dLbls>
          <c:showLegendKey val="0"/>
          <c:showVal val="0"/>
          <c:showCatName val="0"/>
          <c:showSerName val="0"/>
          <c:showPercent val="0"/>
          <c:showBubbleSize val="0"/>
        </c:dLbls>
        <c:smooth val="0"/>
        <c:axId val="741695888"/>
        <c:axId val="741688344"/>
      </c:lineChart>
      <c:dateAx>
        <c:axId val="74169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1688344"/>
        <c:crosses val="autoZero"/>
        <c:auto val="1"/>
        <c:lblOffset val="100"/>
        <c:baseTimeUnit val="days"/>
      </c:dateAx>
      <c:valAx>
        <c:axId val="74168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169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Instituto Costarricense de Turismo</c:v>
                </c:pt>
              </c:strCache>
            </c:strRef>
          </c:tx>
          <c:spPr>
            <a:ln w="28575" cap="rnd">
              <a:solidFill>
                <a:schemeClr val="accent1"/>
              </a:solidFill>
              <a:round/>
            </a:ln>
            <a:effectLst/>
          </c:spPr>
          <c:marker>
            <c:symbol val="none"/>
          </c:marker>
          <c:cat>
            <c:numRef>
              <c:f>Sheet1!$A$2</c:f>
              <c:numCache>
                <c:formatCode>m/d/yyyy</c:formatCode>
                <c:ptCount val="1"/>
                <c:pt idx="0">
                  <c:v>44927</c:v>
                </c:pt>
              </c:numCache>
            </c:numRef>
          </c:cat>
          <c:val>
            <c:numRef>
              <c:f>Sheet1!$B$2</c:f>
              <c:numCache>
                <c:formatCode>General</c:formatCode>
                <c:ptCount val="1"/>
                <c:pt idx="0">
                  <c:v>41</c:v>
                </c:pt>
              </c:numCache>
            </c:numRef>
          </c:val>
          <c:smooth val="0"/>
          <c:extLst>
            <c:ext xmlns:c16="http://schemas.microsoft.com/office/drawing/2014/chart" uri="{C3380CC4-5D6E-409C-BE32-E72D297353CC}">
              <c16:uniqueId val="{00000000-9C1B-4455-8FA1-4030C5F8FE60}"/>
            </c:ext>
          </c:extLst>
        </c:ser>
        <c:dLbls>
          <c:showLegendKey val="0"/>
          <c:showVal val="0"/>
          <c:showCatName val="0"/>
          <c:showSerName val="0"/>
          <c:showPercent val="0"/>
          <c:showBubbleSize val="0"/>
        </c:dLbls>
        <c:smooth val="0"/>
        <c:axId val="994779392"/>
        <c:axId val="994775784"/>
      </c:lineChart>
      <c:dateAx>
        <c:axId val="99477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4775784"/>
        <c:crosses val="autoZero"/>
        <c:auto val="1"/>
        <c:lblOffset val="100"/>
        <c:baseTimeUnit val="days"/>
      </c:dateAx>
      <c:valAx>
        <c:axId val="99477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477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3D0CE-1602-44D0-92A2-408BF410F56D}"/>
              </a:ext>
            </a:extLst>
          </p:cNvPr>
          <p:cNvSpPr>
            <a:spLocks noGrp="1"/>
          </p:cNvSpPr>
          <p:nvPr>
            <p:ph type="ctrTitle"/>
          </p:nvPr>
        </p:nvSpPr>
        <p:spPr/>
        <p:txBody>
          <a:bodyPr/>
          <a:lstStyle/>
          <a:p>
            <a:r>
              <a:rPr lang="en-US"/>
              <a:t>Reporte mensual</a:t>
            </a:r>
          </a:p>
        </p:txBody>
      </p:sp>
      <p:sp>
        <p:nvSpPr>
          <p:cNvPr id="3" name="Subtitle 2">
            <a:extLst>
              <a:ext uri="{FF2B5EF4-FFF2-40B4-BE49-F238E27FC236}">
                <a16:creationId xmlns:a16="http://schemas.microsoft.com/office/drawing/2014/main" id="{74C2B3CC-4AE1-4006-8448-47F803B61A05}"/>
              </a:ext>
            </a:extLst>
          </p:cNvPr>
          <p:cNvSpPr>
            <a:spLocks noGrp="1"/>
          </p:cNvSpPr>
          <p:nvPr>
            <p:ph type="subTitle" idx="1"/>
          </p:nvPr>
        </p:nvSpPr>
        <p:spPr/>
        <p:txBody>
          <a:bodyPr/>
          <a:lstStyle/>
          <a:p>
            <a:r>
              <a:rPr lang="es-ES"/>
              <a:t>Centroamerica PN Asesores S.A.</a:t>
            </a:r>
            <a:endParaRPr lang="en-US"/>
          </a:p>
        </p:txBody>
      </p:sp>
    </p:spTree>
    <p:extLst>
      <p:ext uri="{BB962C8B-B14F-4D97-AF65-F5344CB8AC3E}">
        <p14:creationId xmlns:p14="http://schemas.microsoft.com/office/powerpoint/2010/main" val="1700489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65B14-DB74-4554-A082-479952C32F5B}"/>
              </a:ext>
            </a:extLst>
          </p:cNvPr>
          <p:cNvSpPr>
            <a:spLocks noGrp="1"/>
          </p:cNvSpPr>
          <p:nvPr>
            <p:ph type="title"/>
          </p:nvPr>
        </p:nvSpPr>
        <p:spPr/>
        <p:txBody>
          <a:bodyPr/>
          <a:lstStyle/>
          <a:p>
            <a:r>
              <a:rPr lang="en-US"/>
              <a:t>Facebook Fans or Followers Total | Instituto Costarricense de Turismo</a:t>
            </a:r>
          </a:p>
        </p:txBody>
      </p:sp>
      <p:graphicFrame>
        <p:nvGraphicFramePr>
          <p:cNvPr id="6" name="Chart Placeholder 5">
            <a:extLst>
              <a:ext uri="{FF2B5EF4-FFF2-40B4-BE49-F238E27FC236}">
                <a16:creationId xmlns:a16="http://schemas.microsoft.com/office/drawing/2014/main" id="{BB7B0D7D-34EA-4B06-887A-1819A4E92A7E}"/>
              </a:ext>
            </a:extLst>
          </p:cNvPr>
          <p:cNvGraphicFramePr>
            <a:graphicFrameLocks noGrp="1"/>
          </p:cNvGraphicFramePr>
          <p:nvPr>
            <p:ph type="chart" sz="quarter" idx="13"/>
            <p:extLst>
              <p:ext uri="{D42A27DB-BD31-4B8C-83A1-F6EECF244321}">
                <p14:modId xmlns:p14="http://schemas.microsoft.com/office/powerpoint/2010/main" val="989011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0452A-6039-42FC-999B-35FF4472CA07}"/>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1AEFD51C-D10E-40A6-B80F-B23D9ACCF6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052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33E2-B224-45C0-BC87-276251214842}"/>
              </a:ext>
            </a:extLst>
          </p:cNvPr>
          <p:cNvSpPr>
            <a:spLocks noGrp="1"/>
          </p:cNvSpPr>
          <p:nvPr>
            <p:ph type="title"/>
          </p:nvPr>
        </p:nvSpPr>
        <p:spPr/>
        <p:txBody>
          <a:bodyPr/>
          <a:lstStyle/>
          <a:p>
            <a:r>
              <a:rPr lang="en-US"/>
              <a:t>Facebook Reach unique by tipe | Instituto Costarricense de Turismo</a:t>
            </a:r>
          </a:p>
        </p:txBody>
      </p:sp>
      <p:graphicFrame>
        <p:nvGraphicFramePr>
          <p:cNvPr id="6" name="Chart Placeholder 5">
            <a:extLst>
              <a:ext uri="{FF2B5EF4-FFF2-40B4-BE49-F238E27FC236}">
                <a16:creationId xmlns:a16="http://schemas.microsoft.com/office/drawing/2014/main" id="{87697A94-CFA1-439B-94F1-8D358EBEAB0D}"/>
              </a:ext>
            </a:extLst>
          </p:cNvPr>
          <p:cNvGraphicFramePr>
            <a:graphicFrameLocks noGrp="1"/>
          </p:cNvGraphicFramePr>
          <p:nvPr>
            <p:ph type="chart" sz="quarter" idx="13"/>
            <p:extLst>
              <p:ext uri="{D42A27DB-BD31-4B8C-83A1-F6EECF244321}">
                <p14:modId xmlns:p14="http://schemas.microsoft.com/office/powerpoint/2010/main" val="629184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8D717-F24E-4279-9FF7-34314DFE6DA1}"/>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8FF763A4-2E49-4227-A315-E75FA1FDD6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249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A2F5-B54A-422E-B764-D77227C9E33E}"/>
              </a:ext>
            </a:extLst>
          </p:cNvPr>
          <p:cNvSpPr>
            <a:spLocks noGrp="1"/>
          </p:cNvSpPr>
          <p:nvPr>
            <p:ph type="title"/>
          </p:nvPr>
        </p:nvSpPr>
        <p:spPr/>
        <p:txBody>
          <a:bodyPr/>
          <a:lstStyle/>
          <a:p>
            <a:r>
              <a:rPr lang="en-US"/>
              <a:t>Facebook Own Posts Table | Instituto Costarricense de Turismo - 1 of 26</a:t>
            </a:r>
          </a:p>
        </p:txBody>
      </p:sp>
      <p:graphicFrame>
        <p:nvGraphicFramePr>
          <p:cNvPr id="5" name="Table Placeholder 4">
            <a:extLst>
              <a:ext uri="{FF2B5EF4-FFF2-40B4-BE49-F238E27FC236}">
                <a16:creationId xmlns:a16="http://schemas.microsoft.com/office/drawing/2014/main" id="{FC3975E4-E1E1-4C42-BF2F-E6A66355328B}"/>
              </a:ext>
            </a:extLst>
          </p:cNvPr>
          <p:cNvGraphicFramePr>
            <a:graphicFrameLocks noGrp="1"/>
          </p:cNvGraphicFramePr>
          <p:nvPr>
            <p:ph type="tbl" sz="quarter" idx="13"/>
            <p:extLst>
              <p:ext uri="{D42A27DB-BD31-4B8C-83A1-F6EECF244321}">
                <p14:modId xmlns:p14="http://schemas.microsoft.com/office/powerpoint/2010/main" val="207442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56776900"/>
                    </a:ext>
                  </a:extLst>
                </a:gridCol>
                <a:gridCol w="411480">
                  <a:extLst>
                    <a:ext uri="{9D8B030D-6E8A-4147-A177-3AD203B41FA5}">
                      <a16:colId xmlns:a16="http://schemas.microsoft.com/office/drawing/2014/main" val="2194498101"/>
                    </a:ext>
                  </a:extLst>
                </a:gridCol>
                <a:gridCol w="246888">
                  <a:extLst>
                    <a:ext uri="{9D8B030D-6E8A-4147-A177-3AD203B41FA5}">
                      <a16:colId xmlns:a16="http://schemas.microsoft.com/office/drawing/2014/main" val="21472382"/>
                    </a:ext>
                  </a:extLst>
                </a:gridCol>
                <a:gridCol w="246888">
                  <a:extLst>
                    <a:ext uri="{9D8B030D-6E8A-4147-A177-3AD203B41FA5}">
                      <a16:colId xmlns:a16="http://schemas.microsoft.com/office/drawing/2014/main" val="1543853314"/>
                    </a:ext>
                  </a:extLst>
                </a:gridCol>
                <a:gridCol w="246888">
                  <a:extLst>
                    <a:ext uri="{9D8B030D-6E8A-4147-A177-3AD203B41FA5}">
                      <a16:colId xmlns:a16="http://schemas.microsoft.com/office/drawing/2014/main" val="2250774740"/>
                    </a:ext>
                  </a:extLst>
                </a:gridCol>
                <a:gridCol w="246888">
                  <a:extLst>
                    <a:ext uri="{9D8B030D-6E8A-4147-A177-3AD203B41FA5}">
                      <a16:colId xmlns:a16="http://schemas.microsoft.com/office/drawing/2014/main" val="962687664"/>
                    </a:ext>
                  </a:extLst>
                </a:gridCol>
                <a:gridCol w="246888">
                  <a:extLst>
                    <a:ext uri="{9D8B030D-6E8A-4147-A177-3AD203B41FA5}">
                      <a16:colId xmlns:a16="http://schemas.microsoft.com/office/drawing/2014/main" val="2812032777"/>
                    </a:ext>
                  </a:extLst>
                </a:gridCol>
                <a:gridCol w="246888">
                  <a:extLst>
                    <a:ext uri="{9D8B030D-6E8A-4147-A177-3AD203B41FA5}">
                      <a16:colId xmlns:a16="http://schemas.microsoft.com/office/drawing/2014/main" val="727037852"/>
                    </a:ext>
                  </a:extLst>
                </a:gridCol>
                <a:gridCol w="246888">
                  <a:extLst>
                    <a:ext uri="{9D8B030D-6E8A-4147-A177-3AD203B41FA5}">
                      <a16:colId xmlns:a16="http://schemas.microsoft.com/office/drawing/2014/main" val="2180379767"/>
                    </a:ext>
                  </a:extLst>
                </a:gridCol>
                <a:gridCol w="246888">
                  <a:extLst>
                    <a:ext uri="{9D8B030D-6E8A-4147-A177-3AD203B41FA5}">
                      <a16:colId xmlns:a16="http://schemas.microsoft.com/office/drawing/2014/main" val="2418945902"/>
                    </a:ext>
                  </a:extLst>
                </a:gridCol>
                <a:gridCol w="246888">
                  <a:extLst>
                    <a:ext uri="{9D8B030D-6E8A-4147-A177-3AD203B41FA5}">
                      <a16:colId xmlns:a16="http://schemas.microsoft.com/office/drawing/2014/main" val="2829670741"/>
                    </a:ext>
                  </a:extLst>
                </a:gridCol>
                <a:gridCol w="246888">
                  <a:extLst>
                    <a:ext uri="{9D8B030D-6E8A-4147-A177-3AD203B41FA5}">
                      <a16:colId xmlns:a16="http://schemas.microsoft.com/office/drawing/2014/main" val="3117346304"/>
                    </a:ext>
                  </a:extLst>
                </a:gridCol>
                <a:gridCol w="246888">
                  <a:extLst>
                    <a:ext uri="{9D8B030D-6E8A-4147-A177-3AD203B41FA5}">
                      <a16:colId xmlns:a16="http://schemas.microsoft.com/office/drawing/2014/main" val="458494352"/>
                    </a:ext>
                  </a:extLst>
                </a:gridCol>
                <a:gridCol w="246888">
                  <a:extLst>
                    <a:ext uri="{9D8B030D-6E8A-4147-A177-3AD203B41FA5}">
                      <a16:colId xmlns:a16="http://schemas.microsoft.com/office/drawing/2014/main" val="1697538474"/>
                    </a:ext>
                  </a:extLst>
                </a:gridCol>
                <a:gridCol w="246888">
                  <a:extLst>
                    <a:ext uri="{9D8B030D-6E8A-4147-A177-3AD203B41FA5}">
                      <a16:colId xmlns:a16="http://schemas.microsoft.com/office/drawing/2014/main" val="4195691"/>
                    </a:ext>
                  </a:extLst>
                </a:gridCol>
                <a:gridCol w="246888">
                  <a:extLst>
                    <a:ext uri="{9D8B030D-6E8A-4147-A177-3AD203B41FA5}">
                      <a16:colId xmlns:a16="http://schemas.microsoft.com/office/drawing/2014/main" val="3966427994"/>
                    </a:ext>
                  </a:extLst>
                </a:gridCol>
                <a:gridCol w="246888">
                  <a:extLst>
                    <a:ext uri="{9D8B030D-6E8A-4147-A177-3AD203B41FA5}">
                      <a16:colId xmlns:a16="http://schemas.microsoft.com/office/drawing/2014/main" val="1892438925"/>
                    </a:ext>
                  </a:extLst>
                </a:gridCol>
                <a:gridCol w="246888">
                  <a:extLst>
                    <a:ext uri="{9D8B030D-6E8A-4147-A177-3AD203B41FA5}">
                      <a16:colId xmlns:a16="http://schemas.microsoft.com/office/drawing/2014/main" val="2464890784"/>
                    </a:ext>
                  </a:extLst>
                </a:gridCol>
                <a:gridCol w="246888">
                  <a:extLst>
                    <a:ext uri="{9D8B030D-6E8A-4147-A177-3AD203B41FA5}">
                      <a16:colId xmlns:a16="http://schemas.microsoft.com/office/drawing/2014/main" val="3116061714"/>
                    </a:ext>
                  </a:extLst>
                </a:gridCol>
                <a:gridCol w="246888">
                  <a:extLst>
                    <a:ext uri="{9D8B030D-6E8A-4147-A177-3AD203B41FA5}">
                      <a16:colId xmlns:a16="http://schemas.microsoft.com/office/drawing/2014/main" val="42106935"/>
                    </a:ext>
                  </a:extLst>
                </a:gridCol>
                <a:gridCol w="246888">
                  <a:extLst>
                    <a:ext uri="{9D8B030D-6E8A-4147-A177-3AD203B41FA5}">
                      <a16:colId xmlns:a16="http://schemas.microsoft.com/office/drawing/2014/main" val="4184330120"/>
                    </a:ext>
                  </a:extLst>
                </a:gridCol>
                <a:gridCol w="246888">
                  <a:extLst>
                    <a:ext uri="{9D8B030D-6E8A-4147-A177-3AD203B41FA5}">
                      <a16:colId xmlns:a16="http://schemas.microsoft.com/office/drawing/2014/main" val="663615799"/>
                    </a:ext>
                  </a:extLst>
                </a:gridCol>
                <a:gridCol w="246888">
                  <a:extLst>
                    <a:ext uri="{9D8B030D-6E8A-4147-A177-3AD203B41FA5}">
                      <a16:colId xmlns:a16="http://schemas.microsoft.com/office/drawing/2014/main" val="2264879040"/>
                    </a:ext>
                  </a:extLst>
                </a:gridCol>
                <a:gridCol w="246888">
                  <a:extLst>
                    <a:ext uri="{9D8B030D-6E8A-4147-A177-3AD203B41FA5}">
                      <a16:colId xmlns:a16="http://schemas.microsoft.com/office/drawing/2014/main" val="249806915"/>
                    </a:ext>
                  </a:extLst>
                </a:gridCol>
                <a:gridCol w="246888">
                  <a:extLst>
                    <a:ext uri="{9D8B030D-6E8A-4147-A177-3AD203B41FA5}">
                      <a16:colId xmlns:a16="http://schemas.microsoft.com/office/drawing/2014/main" val="786544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422205340"/>
                  </a:ext>
                </a:extLst>
              </a:tr>
            </a:tbl>
          </a:graphicData>
        </a:graphic>
      </p:graphicFrame>
      <p:sp>
        <p:nvSpPr>
          <p:cNvPr id="4" name="Text Placeholder 3">
            <a:extLst>
              <a:ext uri="{FF2B5EF4-FFF2-40B4-BE49-F238E27FC236}">
                <a16:creationId xmlns:a16="http://schemas.microsoft.com/office/drawing/2014/main" id="{6B8AC2C4-4374-4544-83AA-0B47644661E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3075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EDC2-FD4C-4CB6-8849-7657F35DFF7A}"/>
              </a:ext>
            </a:extLst>
          </p:cNvPr>
          <p:cNvSpPr>
            <a:spLocks noGrp="1"/>
          </p:cNvSpPr>
          <p:nvPr>
            <p:ph type="title"/>
          </p:nvPr>
        </p:nvSpPr>
        <p:spPr/>
        <p:txBody>
          <a:bodyPr/>
          <a:lstStyle/>
          <a:p>
            <a:r>
              <a:rPr lang="en-US"/>
              <a:t>Facebook Own Posts Table | Instituto Costarricense de Turismo - 2 of 26</a:t>
            </a:r>
          </a:p>
        </p:txBody>
      </p:sp>
      <p:graphicFrame>
        <p:nvGraphicFramePr>
          <p:cNvPr id="5" name="Table Placeholder 4">
            <a:extLst>
              <a:ext uri="{FF2B5EF4-FFF2-40B4-BE49-F238E27FC236}">
                <a16:creationId xmlns:a16="http://schemas.microsoft.com/office/drawing/2014/main" id="{9372AE5E-3F11-4632-B794-B002D4E08831}"/>
              </a:ext>
            </a:extLst>
          </p:cNvPr>
          <p:cNvGraphicFramePr>
            <a:graphicFrameLocks noGrp="1"/>
          </p:cNvGraphicFramePr>
          <p:nvPr>
            <p:ph type="tbl" sz="quarter" idx="13"/>
            <p:extLst>
              <p:ext uri="{D42A27DB-BD31-4B8C-83A1-F6EECF244321}">
                <p14:modId xmlns:p14="http://schemas.microsoft.com/office/powerpoint/2010/main" val="188111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07701772"/>
                    </a:ext>
                  </a:extLst>
                </a:gridCol>
                <a:gridCol w="411480">
                  <a:extLst>
                    <a:ext uri="{9D8B030D-6E8A-4147-A177-3AD203B41FA5}">
                      <a16:colId xmlns:a16="http://schemas.microsoft.com/office/drawing/2014/main" val="1436234167"/>
                    </a:ext>
                  </a:extLst>
                </a:gridCol>
                <a:gridCol w="246888">
                  <a:extLst>
                    <a:ext uri="{9D8B030D-6E8A-4147-A177-3AD203B41FA5}">
                      <a16:colId xmlns:a16="http://schemas.microsoft.com/office/drawing/2014/main" val="2875802792"/>
                    </a:ext>
                  </a:extLst>
                </a:gridCol>
                <a:gridCol w="246888">
                  <a:extLst>
                    <a:ext uri="{9D8B030D-6E8A-4147-A177-3AD203B41FA5}">
                      <a16:colId xmlns:a16="http://schemas.microsoft.com/office/drawing/2014/main" val="3289279187"/>
                    </a:ext>
                  </a:extLst>
                </a:gridCol>
                <a:gridCol w="246888">
                  <a:extLst>
                    <a:ext uri="{9D8B030D-6E8A-4147-A177-3AD203B41FA5}">
                      <a16:colId xmlns:a16="http://schemas.microsoft.com/office/drawing/2014/main" val="3745458006"/>
                    </a:ext>
                  </a:extLst>
                </a:gridCol>
                <a:gridCol w="246888">
                  <a:extLst>
                    <a:ext uri="{9D8B030D-6E8A-4147-A177-3AD203B41FA5}">
                      <a16:colId xmlns:a16="http://schemas.microsoft.com/office/drawing/2014/main" val="3261420514"/>
                    </a:ext>
                  </a:extLst>
                </a:gridCol>
                <a:gridCol w="246888">
                  <a:extLst>
                    <a:ext uri="{9D8B030D-6E8A-4147-A177-3AD203B41FA5}">
                      <a16:colId xmlns:a16="http://schemas.microsoft.com/office/drawing/2014/main" val="2650026059"/>
                    </a:ext>
                  </a:extLst>
                </a:gridCol>
                <a:gridCol w="246888">
                  <a:extLst>
                    <a:ext uri="{9D8B030D-6E8A-4147-A177-3AD203B41FA5}">
                      <a16:colId xmlns:a16="http://schemas.microsoft.com/office/drawing/2014/main" val="1373353566"/>
                    </a:ext>
                  </a:extLst>
                </a:gridCol>
                <a:gridCol w="246888">
                  <a:extLst>
                    <a:ext uri="{9D8B030D-6E8A-4147-A177-3AD203B41FA5}">
                      <a16:colId xmlns:a16="http://schemas.microsoft.com/office/drawing/2014/main" val="2266614647"/>
                    </a:ext>
                  </a:extLst>
                </a:gridCol>
                <a:gridCol w="246888">
                  <a:extLst>
                    <a:ext uri="{9D8B030D-6E8A-4147-A177-3AD203B41FA5}">
                      <a16:colId xmlns:a16="http://schemas.microsoft.com/office/drawing/2014/main" val="984616455"/>
                    </a:ext>
                  </a:extLst>
                </a:gridCol>
                <a:gridCol w="246888">
                  <a:extLst>
                    <a:ext uri="{9D8B030D-6E8A-4147-A177-3AD203B41FA5}">
                      <a16:colId xmlns:a16="http://schemas.microsoft.com/office/drawing/2014/main" val="473699816"/>
                    </a:ext>
                  </a:extLst>
                </a:gridCol>
                <a:gridCol w="246888">
                  <a:extLst>
                    <a:ext uri="{9D8B030D-6E8A-4147-A177-3AD203B41FA5}">
                      <a16:colId xmlns:a16="http://schemas.microsoft.com/office/drawing/2014/main" val="1576079100"/>
                    </a:ext>
                  </a:extLst>
                </a:gridCol>
                <a:gridCol w="246888">
                  <a:extLst>
                    <a:ext uri="{9D8B030D-6E8A-4147-A177-3AD203B41FA5}">
                      <a16:colId xmlns:a16="http://schemas.microsoft.com/office/drawing/2014/main" val="3134792861"/>
                    </a:ext>
                  </a:extLst>
                </a:gridCol>
                <a:gridCol w="246888">
                  <a:extLst>
                    <a:ext uri="{9D8B030D-6E8A-4147-A177-3AD203B41FA5}">
                      <a16:colId xmlns:a16="http://schemas.microsoft.com/office/drawing/2014/main" val="1474592200"/>
                    </a:ext>
                  </a:extLst>
                </a:gridCol>
                <a:gridCol w="246888">
                  <a:extLst>
                    <a:ext uri="{9D8B030D-6E8A-4147-A177-3AD203B41FA5}">
                      <a16:colId xmlns:a16="http://schemas.microsoft.com/office/drawing/2014/main" val="2812216892"/>
                    </a:ext>
                  </a:extLst>
                </a:gridCol>
                <a:gridCol w="246888">
                  <a:extLst>
                    <a:ext uri="{9D8B030D-6E8A-4147-A177-3AD203B41FA5}">
                      <a16:colId xmlns:a16="http://schemas.microsoft.com/office/drawing/2014/main" val="3024736460"/>
                    </a:ext>
                  </a:extLst>
                </a:gridCol>
                <a:gridCol w="246888">
                  <a:extLst>
                    <a:ext uri="{9D8B030D-6E8A-4147-A177-3AD203B41FA5}">
                      <a16:colId xmlns:a16="http://schemas.microsoft.com/office/drawing/2014/main" val="275536996"/>
                    </a:ext>
                  </a:extLst>
                </a:gridCol>
                <a:gridCol w="246888">
                  <a:extLst>
                    <a:ext uri="{9D8B030D-6E8A-4147-A177-3AD203B41FA5}">
                      <a16:colId xmlns:a16="http://schemas.microsoft.com/office/drawing/2014/main" val="2611085080"/>
                    </a:ext>
                  </a:extLst>
                </a:gridCol>
                <a:gridCol w="246888">
                  <a:extLst>
                    <a:ext uri="{9D8B030D-6E8A-4147-A177-3AD203B41FA5}">
                      <a16:colId xmlns:a16="http://schemas.microsoft.com/office/drawing/2014/main" val="1006356541"/>
                    </a:ext>
                  </a:extLst>
                </a:gridCol>
                <a:gridCol w="246888">
                  <a:extLst>
                    <a:ext uri="{9D8B030D-6E8A-4147-A177-3AD203B41FA5}">
                      <a16:colId xmlns:a16="http://schemas.microsoft.com/office/drawing/2014/main" val="247581581"/>
                    </a:ext>
                  </a:extLst>
                </a:gridCol>
                <a:gridCol w="246888">
                  <a:extLst>
                    <a:ext uri="{9D8B030D-6E8A-4147-A177-3AD203B41FA5}">
                      <a16:colId xmlns:a16="http://schemas.microsoft.com/office/drawing/2014/main" val="3833932854"/>
                    </a:ext>
                  </a:extLst>
                </a:gridCol>
                <a:gridCol w="246888">
                  <a:extLst>
                    <a:ext uri="{9D8B030D-6E8A-4147-A177-3AD203B41FA5}">
                      <a16:colId xmlns:a16="http://schemas.microsoft.com/office/drawing/2014/main" val="2784957944"/>
                    </a:ext>
                  </a:extLst>
                </a:gridCol>
                <a:gridCol w="246888">
                  <a:extLst>
                    <a:ext uri="{9D8B030D-6E8A-4147-A177-3AD203B41FA5}">
                      <a16:colId xmlns:a16="http://schemas.microsoft.com/office/drawing/2014/main" val="932163370"/>
                    </a:ext>
                  </a:extLst>
                </a:gridCol>
                <a:gridCol w="246888">
                  <a:extLst>
                    <a:ext uri="{9D8B030D-6E8A-4147-A177-3AD203B41FA5}">
                      <a16:colId xmlns:a16="http://schemas.microsoft.com/office/drawing/2014/main" val="1349894581"/>
                    </a:ext>
                  </a:extLst>
                </a:gridCol>
                <a:gridCol w="246888">
                  <a:extLst>
                    <a:ext uri="{9D8B030D-6E8A-4147-A177-3AD203B41FA5}">
                      <a16:colId xmlns:a16="http://schemas.microsoft.com/office/drawing/2014/main" val="313718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2336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- 2023-01-31 08:16:15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Efraín Chacón Ureña.
Pionero del turismo sostenible en Costa Rica y fundador de San Gerardo de Dota.
Nos unimos al dolor de su familia y amigos en este momento de inmenso dolor, extendiendo un sincero pésame.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3773981"/>
                  </a:ext>
                </a:extLst>
              </a:tr>
            </a:tbl>
          </a:graphicData>
        </a:graphic>
      </p:graphicFrame>
      <p:sp>
        <p:nvSpPr>
          <p:cNvPr id="4" name="Text Placeholder 3">
            <a:extLst>
              <a:ext uri="{FF2B5EF4-FFF2-40B4-BE49-F238E27FC236}">
                <a16:creationId xmlns:a16="http://schemas.microsoft.com/office/drawing/2014/main" id="{555AFECC-2D66-4B71-BAE7-30C5BAE1A94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09907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5C4A-13D1-4463-8366-F23302E9FF59}"/>
              </a:ext>
            </a:extLst>
          </p:cNvPr>
          <p:cNvSpPr>
            <a:spLocks noGrp="1"/>
          </p:cNvSpPr>
          <p:nvPr>
            <p:ph type="title"/>
          </p:nvPr>
        </p:nvSpPr>
        <p:spPr/>
        <p:txBody>
          <a:bodyPr/>
          <a:lstStyle/>
          <a:p>
            <a:r>
              <a:rPr lang="en-US"/>
              <a:t>Facebook Own Posts Table | Instituto Costarricense de Turismo - 3 of 26</a:t>
            </a:r>
          </a:p>
        </p:txBody>
      </p:sp>
      <p:graphicFrame>
        <p:nvGraphicFramePr>
          <p:cNvPr id="5" name="Table Placeholder 4">
            <a:extLst>
              <a:ext uri="{FF2B5EF4-FFF2-40B4-BE49-F238E27FC236}">
                <a16:creationId xmlns:a16="http://schemas.microsoft.com/office/drawing/2014/main" id="{FB2EA619-5E50-4E64-877F-0AC0834FE468}"/>
              </a:ext>
            </a:extLst>
          </p:cNvPr>
          <p:cNvGraphicFramePr>
            <a:graphicFrameLocks noGrp="1"/>
          </p:cNvGraphicFramePr>
          <p:nvPr>
            <p:ph type="tbl" sz="quarter" idx="13"/>
            <p:extLst>
              <p:ext uri="{D42A27DB-BD31-4B8C-83A1-F6EECF244321}">
                <p14:modId xmlns:p14="http://schemas.microsoft.com/office/powerpoint/2010/main" val="362836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33953412"/>
                    </a:ext>
                  </a:extLst>
                </a:gridCol>
                <a:gridCol w="411480">
                  <a:extLst>
                    <a:ext uri="{9D8B030D-6E8A-4147-A177-3AD203B41FA5}">
                      <a16:colId xmlns:a16="http://schemas.microsoft.com/office/drawing/2014/main" val="3486773509"/>
                    </a:ext>
                  </a:extLst>
                </a:gridCol>
                <a:gridCol w="246888">
                  <a:extLst>
                    <a:ext uri="{9D8B030D-6E8A-4147-A177-3AD203B41FA5}">
                      <a16:colId xmlns:a16="http://schemas.microsoft.com/office/drawing/2014/main" val="3857662851"/>
                    </a:ext>
                  </a:extLst>
                </a:gridCol>
                <a:gridCol w="246888">
                  <a:extLst>
                    <a:ext uri="{9D8B030D-6E8A-4147-A177-3AD203B41FA5}">
                      <a16:colId xmlns:a16="http://schemas.microsoft.com/office/drawing/2014/main" val="3786011997"/>
                    </a:ext>
                  </a:extLst>
                </a:gridCol>
                <a:gridCol w="246888">
                  <a:extLst>
                    <a:ext uri="{9D8B030D-6E8A-4147-A177-3AD203B41FA5}">
                      <a16:colId xmlns:a16="http://schemas.microsoft.com/office/drawing/2014/main" val="3690228650"/>
                    </a:ext>
                  </a:extLst>
                </a:gridCol>
                <a:gridCol w="246888">
                  <a:extLst>
                    <a:ext uri="{9D8B030D-6E8A-4147-A177-3AD203B41FA5}">
                      <a16:colId xmlns:a16="http://schemas.microsoft.com/office/drawing/2014/main" val="3148051288"/>
                    </a:ext>
                  </a:extLst>
                </a:gridCol>
                <a:gridCol w="246888">
                  <a:extLst>
                    <a:ext uri="{9D8B030D-6E8A-4147-A177-3AD203B41FA5}">
                      <a16:colId xmlns:a16="http://schemas.microsoft.com/office/drawing/2014/main" val="361162201"/>
                    </a:ext>
                  </a:extLst>
                </a:gridCol>
                <a:gridCol w="246888">
                  <a:extLst>
                    <a:ext uri="{9D8B030D-6E8A-4147-A177-3AD203B41FA5}">
                      <a16:colId xmlns:a16="http://schemas.microsoft.com/office/drawing/2014/main" val="3036048336"/>
                    </a:ext>
                  </a:extLst>
                </a:gridCol>
                <a:gridCol w="246888">
                  <a:extLst>
                    <a:ext uri="{9D8B030D-6E8A-4147-A177-3AD203B41FA5}">
                      <a16:colId xmlns:a16="http://schemas.microsoft.com/office/drawing/2014/main" val="3300188096"/>
                    </a:ext>
                  </a:extLst>
                </a:gridCol>
                <a:gridCol w="246888">
                  <a:extLst>
                    <a:ext uri="{9D8B030D-6E8A-4147-A177-3AD203B41FA5}">
                      <a16:colId xmlns:a16="http://schemas.microsoft.com/office/drawing/2014/main" val="2407765617"/>
                    </a:ext>
                  </a:extLst>
                </a:gridCol>
                <a:gridCol w="246888">
                  <a:extLst>
                    <a:ext uri="{9D8B030D-6E8A-4147-A177-3AD203B41FA5}">
                      <a16:colId xmlns:a16="http://schemas.microsoft.com/office/drawing/2014/main" val="4155522416"/>
                    </a:ext>
                  </a:extLst>
                </a:gridCol>
                <a:gridCol w="246888">
                  <a:extLst>
                    <a:ext uri="{9D8B030D-6E8A-4147-A177-3AD203B41FA5}">
                      <a16:colId xmlns:a16="http://schemas.microsoft.com/office/drawing/2014/main" val="1317428571"/>
                    </a:ext>
                  </a:extLst>
                </a:gridCol>
                <a:gridCol w="246888">
                  <a:extLst>
                    <a:ext uri="{9D8B030D-6E8A-4147-A177-3AD203B41FA5}">
                      <a16:colId xmlns:a16="http://schemas.microsoft.com/office/drawing/2014/main" val="1353577947"/>
                    </a:ext>
                  </a:extLst>
                </a:gridCol>
                <a:gridCol w="246888">
                  <a:extLst>
                    <a:ext uri="{9D8B030D-6E8A-4147-A177-3AD203B41FA5}">
                      <a16:colId xmlns:a16="http://schemas.microsoft.com/office/drawing/2014/main" val="1617742062"/>
                    </a:ext>
                  </a:extLst>
                </a:gridCol>
                <a:gridCol w="246888">
                  <a:extLst>
                    <a:ext uri="{9D8B030D-6E8A-4147-A177-3AD203B41FA5}">
                      <a16:colId xmlns:a16="http://schemas.microsoft.com/office/drawing/2014/main" val="880982430"/>
                    </a:ext>
                  </a:extLst>
                </a:gridCol>
                <a:gridCol w="246888">
                  <a:extLst>
                    <a:ext uri="{9D8B030D-6E8A-4147-A177-3AD203B41FA5}">
                      <a16:colId xmlns:a16="http://schemas.microsoft.com/office/drawing/2014/main" val="3587348777"/>
                    </a:ext>
                  </a:extLst>
                </a:gridCol>
                <a:gridCol w="246888">
                  <a:extLst>
                    <a:ext uri="{9D8B030D-6E8A-4147-A177-3AD203B41FA5}">
                      <a16:colId xmlns:a16="http://schemas.microsoft.com/office/drawing/2014/main" val="1745942472"/>
                    </a:ext>
                  </a:extLst>
                </a:gridCol>
                <a:gridCol w="246888">
                  <a:extLst>
                    <a:ext uri="{9D8B030D-6E8A-4147-A177-3AD203B41FA5}">
                      <a16:colId xmlns:a16="http://schemas.microsoft.com/office/drawing/2014/main" val="3361370498"/>
                    </a:ext>
                  </a:extLst>
                </a:gridCol>
                <a:gridCol w="246888">
                  <a:extLst>
                    <a:ext uri="{9D8B030D-6E8A-4147-A177-3AD203B41FA5}">
                      <a16:colId xmlns:a16="http://schemas.microsoft.com/office/drawing/2014/main" val="4280432168"/>
                    </a:ext>
                  </a:extLst>
                </a:gridCol>
                <a:gridCol w="246888">
                  <a:extLst>
                    <a:ext uri="{9D8B030D-6E8A-4147-A177-3AD203B41FA5}">
                      <a16:colId xmlns:a16="http://schemas.microsoft.com/office/drawing/2014/main" val="172356741"/>
                    </a:ext>
                  </a:extLst>
                </a:gridCol>
                <a:gridCol w="246888">
                  <a:extLst>
                    <a:ext uri="{9D8B030D-6E8A-4147-A177-3AD203B41FA5}">
                      <a16:colId xmlns:a16="http://schemas.microsoft.com/office/drawing/2014/main" val="482007888"/>
                    </a:ext>
                  </a:extLst>
                </a:gridCol>
                <a:gridCol w="246888">
                  <a:extLst>
                    <a:ext uri="{9D8B030D-6E8A-4147-A177-3AD203B41FA5}">
                      <a16:colId xmlns:a16="http://schemas.microsoft.com/office/drawing/2014/main" val="729819448"/>
                    </a:ext>
                  </a:extLst>
                </a:gridCol>
                <a:gridCol w="246888">
                  <a:extLst>
                    <a:ext uri="{9D8B030D-6E8A-4147-A177-3AD203B41FA5}">
                      <a16:colId xmlns:a16="http://schemas.microsoft.com/office/drawing/2014/main" val="454440476"/>
                    </a:ext>
                  </a:extLst>
                </a:gridCol>
                <a:gridCol w="246888">
                  <a:extLst>
                    <a:ext uri="{9D8B030D-6E8A-4147-A177-3AD203B41FA5}">
                      <a16:colId xmlns:a16="http://schemas.microsoft.com/office/drawing/2014/main" val="479210631"/>
                    </a:ext>
                  </a:extLst>
                </a:gridCol>
                <a:gridCol w="246888">
                  <a:extLst>
                    <a:ext uri="{9D8B030D-6E8A-4147-A177-3AD203B41FA5}">
                      <a16:colId xmlns:a16="http://schemas.microsoft.com/office/drawing/2014/main" val="4077156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0977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- 2023-01-29 09:01:00</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parque Nacional Corcovado tiene el 2,5% de la biodiversidad del planeta?
Imaginate toparte con una danta en la playa y observar a lo lejos desde un bote la aletas de un tiburón Toro cuando ingresa al río, eso y mucho más es lo que ofrece este parque y que recomendamos al 100%.
¿Te apuntás a visitarlo?
Más información en el siguiente enlace: https://www.sinac.go.cr/ES/ac/acosa/pnc/Paginas/default.aspx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4590129"/>
                  </a:ext>
                </a:extLst>
              </a:tr>
            </a:tbl>
          </a:graphicData>
        </a:graphic>
      </p:graphicFrame>
      <p:sp>
        <p:nvSpPr>
          <p:cNvPr id="4" name="Text Placeholder 3">
            <a:extLst>
              <a:ext uri="{FF2B5EF4-FFF2-40B4-BE49-F238E27FC236}">
                <a16:creationId xmlns:a16="http://schemas.microsoft.com/office/drawing/2014/main" id="{18994E61-DD56-42CD-8702-AC8646E052E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1394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DE6AA-F768-491F-A964-D6816B497C48}"/>
              </a:ext>
            </a:extLst>
          </p:cNvPr>
          <p:cNvSpPr>
            <a:spLocks noGrp="1"/>
          </p:cNvSpPr>
          <p:nvPr>
            <p:ph type="title"/>
          </p:nvPr>
        </p:nvSpPr>
        <p:spPr/>
        <p:txBody>
          <a:bodyPr/>
          <a:lstStyle/>
          <a:p>
            <a:r>
              <a:rPr lang="en-US"/>
              <a:t>Facebook Own Posts Table | Instituto Costarricense de Turismo - 4 of 26</a:t>
            </a:r>
          </a:p>
        </p:txBody>
      </p:sp>
      <p:graphicFrame>
        <p:nvGraphicFramePr>
          <p:cNvPr id="5" name="Table Placeholder 4">
            <a:extLst>
              <a:ext uri="{FF2B5EF4-FFF2-40B4-BE49-F238E27FC236}">
                <a16:creationId xmlns:a16="http://schemas.microsoft.com/office/drawing/2014/main" id="{B8FD8B23-1B63-442A-B9F1-885C19DD854F}"/>
              </a:ext>
            </a:extLst>
          </p:cNvPr>
          <p:cNvGraphicFramePr>
            <a:graphicFrameLocks noGrp="1"/>
          </p:cNvGraphicFramePr>
          <p:nvPr>
            <p:ph type="tbl" sz="quarter" idx="13"/>
            <p:extLst>
              <p:ext uri="{D42A27DB-BD31-4B8C-83A1-F6EECF244321}">
                <p14:modId xmlns:p14="http://schemas.microsoft.com/office/powerpoint/2010/main" val="1370447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37626137"/>
                    </a:ext>
                  </a:extLst>
                </a:gridCol>
                <a:gridCol w="411480">
                  <a:extLst>
                    <a:ext uri="{9D8B030D-6E8A-4147-A177-3AD203B41FA5}">
                      <a16:colId xmlns:a16="http://schemas.microsoft.com/office/drawing/2014/main" val="3998190032"/>
                    </a:ext>
                  </a:extLst>
                </a:gridCol>
                <a:gridCol w="246888">
                  <a:extLst>
                    <a:ext uri="{9D8B030D-6E8A-4147-A177-3AD203B41FA5}">
                      <a16:colId xmlns:a16="http://schemas.microsoft.com/office/drawing/2014/main" val="776067182"/>
                    </a:ext>
                  </a:extLst>
                </a:gridCol>
                <a:gridCol w="246888">
                  <a:extLst>
                    <a:ext uri="{9D8B030D-6E8A-4147-A177-3AD203B41FA5}">
                      <a16:colId xmlns:a16="http://schemas.microsoft.com/office/drawing/2014/main" val="4062390163"/>
                    </a:ext>
                  </a:extLst>
                </a:gridCol>
                <a:gridCol w="246888">
                  <a:extLst>
                    <a:ext uri="{9D8B030D-6E8A-4147-A177-3AD203B41FA5}">
                      <a16:colId xmlns:a16="http://schemas.microsoft.com/office/drawing/2014/main" val="1878303252"/>
                    </a:ext>
                  </a:extLst>
                </a:gridCol>
                <a:gridCol w="246888">
                  <a:extLst>
                    <a:ext uri="{9D8B030D-6E8A-4147-A177-3AD203B41FA5}">
                      <a16:colId xmlns:a16="http://schemas.microsoft.com/office/drawing/2014/main" val="3202531731"/>
                    </a:ext>
                  </a:extLst>
                </a:gridCol>
                <a:gridCol w="246888">
                  <a:extLst>
                    <a:ext uri="{9D8B030D-6E8A-4147-A177-3AD203B41FA5}">
                      <a16:colId xmlns:a16="http://schemas.microsoft.com/office/drawing/2014/main" val="1645444101"/>
                    </a:ext>
                  </a:extLst>
                </a:gridCol>
                <a:gridCol w="246888">
                  <a:extLst>
                    <a:ext uri="{9D8B030D-6E8A-4147-A177-3AD203B41FA5}">
                      <a16:colId xmlns:a16="http://schemas.microsoft.com/office/drawing/2014/main" val="2091093241"/>
                    </a:ext>
                  </a:extLst>
                </a:gridCol>
                <a:gridCol w="246888">
                  <a:extLst>
                    <a:ext uri="{9D8B030D-6E8A-4147-A177-3AD203B41FA5}">
                      <a16:colId xmlns:a16="http://schemas.microsoft.com/office/drawing/2014/main" val="3096962263"/>
                    </a:ext>
                  </a:extLst>
                </a:gridCol>
                <a:gridCol w="246888">
                  <a:extLst>
                    <a:ext uri="{9D8B030D-6E8A-4147-A177-3AD203B41FA5}">
                      <a16:colId xmlns:a16="http://schemas.microsoft.com/office/drawing/2014/main" val="266525418"/>
                    </a:ext>
                  </a:extLst>
                </a:gridCol>
                <a:gridCol w="246888">
                  <a:extLst>
                    <a:ext uri="{9D8B030D-6E8A-4147-A177-3AD203B41FA5}">
                      <a16:colId xmlns:a16="http://schemas.microsoft.com/office/drawing/2014/main" val="1330376725"/>
                    </a:ext>
                  </a:extLst>
                </a:gridCol>
                <a:gridCol w="246888">
                  <a:extLst>
                    <a:ext uri="{9D8B030D-6E8A-4147-A177-3AD203B41FA5}">
                      <a16:colId xmlns:a16="http://schemas.microsoft.com/office/drawing/2014/main" val="2331231743"/>
                    </a:ext>
                  </a:extLst>
                </a:gridCol>
                <a:gridCol w="246888">
                  <a:extLst>
                    <a:ext uri="{9D8B030D-6E8A-4147-A177-3AD203B41FA5}">
                      <a16:colId xmlns:a16="http://schemas.microsoft.com/office/drawing/2014/main" val="1818527434"/>
                    </a:ext>
                  </a:extLst>
                </a:gridCol>
                <a:gridCol w="246888">
                  <a:extLst>
                    <a:ext uri="{9D8B030D-6E8A-4147-A177-3AD203B41FA5}">
                      <a16:colId xmlns:a16="http://schemas.microsoft.com/office/drawing/2014/main" val="338429210"/>
                    </a:ext>
                  </a:extLst>
                </a:gridCol>
                <a:gridCol w="246888">
                  <a:extLst>
                    <a:ext uri="{9D8B030D-6E8A-4147-A177-3AD203B41FA5}">
                      <a16:colId xmlns:a16="http://schemas.microsoft.com/office/drawing/2014/main" val="3950717003"/>
                    </a:ext>
                  </a:extLst>
                </a:gridCol>
                <a:gridCol w="246888">
                  <a:extLst>
                    <a:ext uri="{9D8B030D-6E8A-4147-A177-3AD203B41FA5}">
                      <a16:colId xmlns:a16="http://schemas.microsoft.com/office/drawing/2014/main" val="3223117914"/>
                    </a:ext>
                  </a:extLst>
                </a:gridCol>
                <a:gridCol w="246888">
                  <a:extLst>
                    <a:ext uri="{9D8B030D-6E8A-4147-A177-3AD203B41FA5}">
                      <a16:colId xmlns:a16="http://schemas.microsoft.com/office/drawing/2014/main" val="4038631147"/>
                    </a:ext>
                  </a:extLst>
                </a:gridCol>
                <a:gridCol w="246888">
                  <a:extLst>
                    <a:ext uri="{9D8B030D-6E8A-4147-A177-3AD203B41FA5}">
                      <a16:colId xmlns:a16="http://schemas.microsoft.com/office/drawing/2014/main" val="3792228838"/>
                    </a:ext>
                  </a:extLst>
                </a:gridCol>
                <a:gridCol w="246888">
                  <a:extLst>
                    <a:ext uri="{9D8B030D-6E8A-4147-A177-3AD203B41FA5}">
                      <a16:colId xmlns:a16="http://schemas.microsoft.com/office/drawing/2014/main" val="2572652190"/>
                    </a:ext>
                  </a:extLst>
                </a:gridCol>
                <a:gridCol w="246888">
                  <a:extLst>
                    <a:ext uri="{9D8B030D-6E8A-4147-A177-3AD203B41FA5}">
                      <a16:colId xmlns:a16="http://schemas.microsoft.com/office/drawing/2014/main" val="4104362088"/>
                    </a:ext>
                  </a:extLst>
                </a:gridCol>
                <a:gridCol w="246888">
                  <a:extLst>
                    <a:ext uri="{9D8B030D-6E8A-4147-A177-3AD203B41FA5}">
                      <a16:colId xmlns:a16="http://schemas.microsoft.com/office/drawing/2014/main" val="1518215015"/>
                    </a:ext>
                  </a:extLst>
                </a:gridCol>
                <a:gridCol w="246888">
                  <a:extLst>
                    <a:ext uri="{9D8B030D-6E8A-4147-A177-3AD203B41FA5}">
                      <a16:colId xmlns:a16="http://schemas.microsoft.com/office/drawing/2014/main" val="398577724"/>
                    </a:ext>
                  </a:extLst>
                </a:gridCol>
                <a:gridCol w="246888">
                  <a:extLst>
                    <a:ext uri="{9D8B030D-6E8A-4147-A177-3AD203B41FA5}">
                      <a16:colId xmlns:a16="http://schemas.microsoft.com/office/drawing/2014/main" val="336127032"/>
                    </a:ext>
                  </a:extLst>
                </a:gridCol>
                <a:gridCol w="246888">
                  <a:extLst>
                    <a:ext uri="{9D8B030D-6E8A-4147-A177-3AD203B41FA5}">
                      <a16:colId xmlns:a16="http://schemas.microsoft.com/office/drawing/2014/main" val="2052137014"/>
                    </a:ext>
                  </a:extLst>
                </a:gridCol>
                <a:gridCol w="246888">
                  <a:extLst>
                    <a:ext uri="{9D8B030D-6E8A-4147-A177-3AD203B41FA5}">
                      <a16:colId xmlns:a16="http://schemas.microsoft.com/office/drawing/2014/main" val="153877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62871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- 2023-01-28 09:00:28</a:t>
                      </a:r>
                      <a:r>
                        <a:rPr kumimoji="0" lang="es-ES" sz="1000" b="0" i="0" u="none" strike="noStrike" kern="1200" cap="none" spc="0" normalizeH="0" baseline="0" noProof="0">
                          <a:ln>
                            <a:noFill/>
                          </a:ln>
                          <a:solidFill>
                            <a:prstClr val="black"/>
                          </a:solidFill>
                          <a:effectLst/>
                          <a:uLnTx/>
                          <a:uFillTx/>
                          <a:latin typeface="+mn-lt"/>
                          <a:ea typeface="+mn-ea"/>
                          <a:cs typeface="+mn-cs"/>
                        </a:rPr>
                        <a:t>
 Con una duración aproximada de una hora y media desde el centro de San José y una variedad de actividades al aire libre como senderos, el volcán Poás es una excelente opción para pasear en un día.
Disfruta con precaución de este coloso activo y respira el aire puro de las zonas cercanas y recordá llevar un buen abrigo. 
Reserva tu entrada en el siguiente enlace: https://www.sinac.go.cr/ES/resvlinea/Paginas/default.aspx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6247497"/>
                  </a:ext>
                </a:extLst>
              </a:tr>
            </a:tbl>
          </a:graphicData>
        </a:graphic>
      </p:graphicFrame>
      <p:sp>
        <p:nvSpPr>
          <p:cNvPr id="4" name="Text Placeholder 3">
            <a:extLst>
              <a:ext uri="{FF2B5EF4-FFF2-40B4-BE49-F238E27FC236}">
                <a16:creationId xmlns:a16="http://schemas.microsoft.com/office/drawing/2014/main" id="{AFE5C8A1-72D3-4893-9144-9161E0EA756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69872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C4677-D7AE-414E-B5D8-78D2FB2AFB7E}"/>
              </a:ext>
            </a:extLst>
          </p:cNvPr>
          <p:cNvSpPr>
            <a:spLocks noGrp="1"/>
          </p:cNvSpPr>
          <p:nvPr>
            <p:ph type="title"/>
          </p:nvPr>
        </p:nvSpPr>
        <p:spPr/>
        <p:txBody>
          <a:bodyPr/>
          <a:lstStyle/>
          <a:p>
            <a:r>
              <a:rPr lang="en-US"/>
              <a:t>Facebook Own Posts Table | Instituto Costarricense de Turismo - 5 of 26</a:t>
            </a:r>
          </a:p>
        </p:txBody>
      </p:sp>
      <p:graphicFrame>
        <p:nvGraphicFramePr>
          <p:cNvPr id="5" name="Table Placeholder 4">
            <a:extLst>
              <a:ext uri="{FF2B5EF4-FFF2-40B4-BE49-F238E27FC236}">
                <a16:creationId xmlns:a16="http://schemas.microsoft.com/office/drawing/2014/main" id="{50F0D076-9C9E-4680-8660-0568DB6EAD09}"/>
              </a:ext>
            </a:extLst>
          </p:cNvPr>
          <p:cNvGraphicFramePr>
            <a:graphicFrameLocks noGrp="1"/>
          </p:cNvGraphicFramePr>
          <p:nvPr>
            <p:ph type="tbl" sz="quarter" idx="13"/>
            <p:extLst>
              <p:ext uri="{D42A27DB-BD31-4B8C-83A1-F6EECF244321}">
                <p14:modId xmlns:p14="http://schemas.microsoft.com/office/powerpoint/2010/main" val="6919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47003159"/>
                    </a:ext>
                  </a:extLst>
                </a:gridCol>
                <a:gridCol w="411480">
                  <a:extLst>
                    <a:ext uri="{9D8B030D-6E8A-4147-A177-3AD203B41FA5}">
                      <a16:colId xmlns:a16="http://schemas.microsoft.com/office/drawing/2014/main" val="1179322497"/>
                    </a:ext>
                  </a:extLst>
                </a:gridCol>
                <a:gridCol w="246888">
                  <a:extLst>
                    <a:ext uri="{9D8B030D-6E8A-4147-A177-3AD203B41FA5}">
                      <a16:colId xmlns:a16="http://schemas.microsoft.com/office/drawing/2014/main" val="870563258"/>
                    </a:ext>
                  </a:extLst>
                </a:gridCol>
                <a:gridCol w="246888">
                  <a:extLst>
                    <a:ext uri="{9D8B030D-6E8A-4147-A177-3AD203B41FA5}">
                      <a16:colId xmlns:a16="http://schemas.microsoft.com/office/drawing/2014/main" val="1625609693"/>
                    </a:ext>
                  </a:extLst>
                </a:gridCol>
                <a:gridCol w="246888">
                  <a:extLst>
                    <a:ext uri="{9D8B030D-6E8A-4147-A177-3AD203B41FA5}">
                      <a16:colId xmlns:a16="http://schemas.microsoft.com/office/drawing/2014/main" val="11654230"/>
                    </a:ext>
                  </a:extLst>
                </a:gridCol>
                <a:gridCol w="246888">
                  <a:extLst>
                    <a:ext uri="{9D8B030D-6E8A-4147-A177-3AD203B41FA5}">
                      <a16:colId xmlns:a16="http://schemas.microsoft.com/office/drawing/2014/main" val="2860946057"/>
                    </a:ext>
                  </a:extLst>
                </a:gridCol>
                <a:gridCol w="246888">
                  <a:extLst>
                    <a:ext uri="{9D8B030D-6E8A-4147-A177-3AD203B41FA5}">
                      <a16:colId xmlns:a16="http://schemas.microsoft.com/office/drawing/2014/main" val="3973031614"/>
                    </a:ext>
                  </a:extLst>
                </a:gridCol>
                <a:gridCol w="246888">
                  <a:extLst>
                    <a:ext uri="{9D8B030D-6E8A-4147-A177-3AD203B41FA5}">
                      <a16:colId xmlns:a16="http://schemas.microsoft.com/office/drawing/2014/main" val="3680103078"/>
                    </a:ext>
                  </a:extLst>
                </a:gridCol>
                <a:gridCol w="246888">
                  <a:extLst>
                    <a:ext uri="{9D8B030D-6E8A-4147-A177-3AD203B41FA5}">
                      <a16:colId xmlns:a16="http://schemas.microsoft.com/office/drawing/2014/main" val="2715568615"/>
                    </a:ext>
                  </a:extLst>
                </a:gridCol>
                <a:gridCol w="246888">
                  <a:extLst>
                    <a:ext uri="{9D8B030D-6E8A-4147-A177-3AD203B41FA5}">
                      <a16:colId xmlns:a16="http://schemas.microsoft.com/office/drawing/2014/main" val="3711572106"/>
                    </a:ext>
                  </a:extLst>
                </a:gridCol>
                <a:gridCol w="246888">
                  <a:extLst>
                    <a:ext uri="{9D8B030D-6E8A-4147-A177-3AD203B41FA5}">
                      <a16:colId xmlns:a16="http://schemas.microsoft.com/office/drawing/2014/main" val="3613045317"/>
                    </a:ext>
                  </a:extLst>
                </a:gridCol>
                <a:gridCol w="246888">
                  <a:extLst>
                    <a:ext uri="{9D8B030D-6E8A-4147-A177-3AD203B41FA5}">
                      <a16:colId xmlns:a16="http://schemas.microsoft.com/office/drawing/2014/main" val="3757168261"/>
                    </a:ext>
                  </a:extLst>
                </a:gridCol>
                <a:gridCol w="246888">
                  <a:extLst>
                    <a:ext uri="{9D8B030D-6E8A-4147-A177-3AD203B41FA5}">
                      <a16:colId xmlns:a16="http://schemas.microsoft.com/office/drawing/2014/main" val="2079456790"/>
                    </a:ext>
                  </a:extLst>
                </a:gridCol>
                <a:gridCol w="246888">
                  <a:extLst>
                    <a:ext uri="{9D8B030D-6E8A-4147-A177-3AD203B41FA5}">
                      <a16:colId xmlns:a16="http://schemas.microsoft.com/office/drawing/2014/main" val="1377858966"/>
                    </a:ext>
                  </a:extLst>
                </a:gridCol>
                <a:gridCol w="246888">
                  <a:extLst>
                    <a:ext uri="{9D8B030D-6E8A-4147-A177-3AD203B41FA5}">
                      <a16:colId xmlns:a16="http://schemas.microsoft.com/office/drawing/2014/main" val="494787527"/>
                    </a:ext>
                  </a:extLst>
                </a:gridCol>
                <a:gridCol w="246888">
                  <a:extLst>
                    <a:ext uri="{9D8B030D-6E8A-4147-A177-3AD203B41FA5}">
                      <a16:colId xmlns:a16="http://schemas.microsoft.com/office/drawing/2014/main" val="2522415990"/>
                    </a:ext>
                  </a:extLst>
                </a:gridCol>
                <a:gridCol w="246888">
                  <a:extLst>
                    <a:ext uri="{9D8B030D-6E8A-4147-A177-3AD203B41FA5}">
                      <a16:colId xmlns:a16="http://schemas.microsoft.com/office/drawing/2014/main" val="2290172627"/>
                    </a:ext>
                  </a:extLst>
                </a:gridCol>
                <a:gridCol w="246888">
                  <a:extLst>
                    <a:ext uri="{9D8B030D-6E8A-4147-A177-3AD203B41FA5}">
                      <a16:colId xmlns:a16="http://schemas.microsoft.com/office/drawing/2014/main" val="452867617"/>
                    </a:ext>
                  </a:extLst>
                </a:gridCol>
                <a:gridCol w="246888">
                  <a:extLst>
                    <a:ext uri="{9D8B030D-6E8A-4147-A177-3AD203B41FA5}">
                      <a16:colId xmlns:a16="http://schemas.microsoft.com/office/drawing/2014/main" val="518113222"/>
                    </a:ext>
                  </a:extLst>
                </a:gridCol>
                <a:gridCol w="246888">
                  <a:extLst>
                    <a:ext uri="{9D8B030D-6E8A-4147-A177-3AD203B41FA5}">
                      <a16:colId xmlns:a16="http://schemas.microsoft.com/office/drawing/2014/main" val="1662276905"/>
                    </a:ext>
                  </a:extLst>
                </a:gridCol>
                <a:gridCol w="246888">
                  <a:extLst>
                    <a:ext uri="{9D8B030D-6E8A-4147-A177-3AD203B41FA5}">
                      <a16:colId xmlns:a16="http://schemas.microsoft.com/office/drawing/2014/main" val="16002484"/>
                    </a:ext>
                  </a:extLst>
                </a:gridCol>
                <a:gridCol w="246888">
                  <a:extLst>
                    <a:ext uri="{9D8B030D-6E8A-4147-A177-3AD203B41FA5}">
                      <a16:colId xmlns:a16="http://schemas.microsoft.com/office/drawing/2014/main" val="3745405916"/>
                    </a:ext>
                  </a:extLst>
                </a:gridCol>
                <a:gridCol w="246888">
                  <a:extLst>
                    <a:ext uri="{9D8B030D-6E8A-4147-A177-3AD203B41FA5}">
                      <a16:colId xmlns:a16="http://schemas.microsoft.com/office/drawing/2014/main" val="3644847749"/>
                    </a:ext>
                  </a:extLst>
                </a:gridCol>
                <a:gridCol w="246888">
                  <a:extLst>
                    <a:ext uri="{9D8B030D-6E8A-4147-A177-3AD203B41FA5}">
                      <a16:colId xmlns:a16="http://schemas.microsoft.com/office/drawing/2014/main" val="387284822"/>
                    </a:ext>
                  </a:extLst>
                </a:gridCol>
                <a:gridCol w="246888">
                  <a:extLst>
                    <a:ext uri="{9D8B030D-6E8A-4147-A177-3AD203B41FA5}">
                      <a16:colId xmlns:a16="http://schemas.microsoft.com/office/drawing/2014/main" val="329143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4795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- 2023-01-27 10:01:25</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El medio canadiense Travel Week dio a conocer a sus lectores que Costa Rica ahora es miembro del Consejo Mundial de Turismo Sostenible.
Todo esto gracias a programas como la Certificación de Turismo Sostenible para las empresas del sector turístico, que promueve a los destinos aplicar prácticas de sostenibilidad turística.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0834413"/>
                  </a:ext>
                </a:extLst>
              </a:tr>
            </a:tbl>
          </a:graphicData>
        </a:graphic>
      </p:graphicFrame>
      <p:sp>
        <p:nvSpPr>
          <p:cNvPr id="4" name="Text Placeholder 3">
            <a:extLst>
              <a:ext uri="{FF2B5EF4-FFF2-40B4-BE49-F238E27FC236}">
                <a16:creationId xmlns:a16="http://schemas.microsoft.com/office/drawing/2014/main" id="{02E5BD29-C861-463B-89F0-3E182516AC1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15018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CADA8-BB1B-4108-B7C8-C01A7030B6BB}"/>
              </a:ext>
            </a:extLst>
          </p:cNvPr>
          <p:cNvSpPr>
            <a:spLocks noGrp="1"/>
          </p:cNvSpPr>
          <p:nvPr>
            <p:ph type="title"/>
          </p:nvPr>
        </p:nvSpPr>
        <p:spPr/>
        <p:txBody>
          <a:bodyPr/>
          <a:lstStyle/>
          <a:p>
            <a:r>
              <a:rPr lang="en-US"/>
              <a:t>Facebook Own Posts Table | Instituto Costarricense de Turismo - 6 of 26</a:t>
            </a:r>
          </a:p>
        </p:txBody>
      </p:sp>
      <p:graphicFrame>
        <p:nvGraphicFramePr>
          <p:cNvPr id="5" name="Table Placeholder 4">
            <a:extLst>
              <a:ext uri="{FF2B5EF4-FFF2-40B4-BE49-F238E27FC236}">
                <a16:creationId xmlns:a16="http://schemas.microsoft.com/office/drawing/2014/main" id="{C1E2EBD4-45FC-48FC-9773-E18FC90799F9}"/>
              </a:ext>
            </a:extLst>
          </p:cNvPr>
          <p:cNvGraphicFramePr>
            <a:graphicFrameLocks noGrp="1"/>
          </p:cNvGraphicFramePr>
          <p:nvPr>
            <p:ph type="tbl" sz="quarter" idx="13"/>
            <p:extLst>
              <p:ext uri="{D42A27DB-BD31-4B8C-83A1-F6EECF244321}">
                <p14:modId xmlns:p14="http://schemas.microsoft.com/office/powerpoint/2010/main" val="127237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03237463"/>
                    </a:ext>
                  </a:extLst>
                </a:gridCol>
                <a:gridCol w="411480">
                  <a:extLst>
                    <a:ext uri="{9D8B030D-6E8A-4147-A177-3AD203B41FA5}">
                      <a16:colId xmlns:a16="http://schemas.microsoft.com/office/drawing/2014/main" val="151157522"/>
                    </a:ext>
                  </a:extLst>
                </a:gridCol>
                <a:gridCol w="246888">
                  <a:extLst>
                    <a:ext uri="{9D8B030D-6E8A-4147-A177-3AD203B41FA5}">
                      <a16:colId xmlns:a16="http://schemas.microsoft.com/office/drawing/2014/main" val="3153364867"/>
                    </a:ext>
                  </a:extLst>
                </a:gridCol>
                <a:gridCol w="246888">
                  <a:extLst>
                    <a:ext uri="{9D8B030D-6E8A-4147-A177-3AD203B41FA5}">
                      <a16:colId xmlns:a16="http://schemas.microsoft.com/office/drawing/2014/main" val="1617360352"/>
                    </a:ext>
                  </a:extLst>
                </a:gridCol>
                <a:gridCol w="246888">
                  <a:extLst>
                    <a:ext uri="{9D8B030D-6E8A-4147-A177-3AD203B41FA5}">
                      <a16:colId xmlns:a16="http://schemas.microsoft.com/office/drawing/2014/main" val="2517080865"/>
                    </a:ext>
                  </a:extLst>
                </a:gridCol>
                <a:gridCol w="246888">
                  <a:extLst>
                    <a:ext uri="{9D8B030D-6E8A-4147-A177-3AD203B41FA5}">
                      <a16:colId xmlns:a16="http://schemas.microsoft.com/office/drawing/2014/main" val="2102415938"/>
                    </a:ext>
                  </a:extLst>
                </a:gridCol>
                <a:gridCol w="246888">
                  <a:extLst>
                    <a:ext uri="{9D8B030D-6E8A-4147-A177-3AD203B41FA5}">
                      <a16:colId xmlns:a16="http://schemas.microsoft.com/office/drawing/2014/main" val="1683108438"/>
                    </a:ext>
                  </a:extLst>
                </a:gridCol>
                <a:gridCol w="246888">
                  <a:extLst>
                    <a:ext uri="{9D8B030D-6E8A-4147-A177-3AD203B41FA5}">
                      <a16:colId xmlns:a16="http://schemas.microsoft.com/office/drawing/2014/main" val="3483149372"/>
                    </a:ext>
                  </a:extLst>
                </a:gridCol>
                <a:gridCol w="246888">
                  <a:extLst>
                    <a:ext uri="{9D8B030D-6E8A-4147-A177-3AD203B41FA5}">
                      <a16:colId xmlns:a16="http://schemas.microsoft.com/office/drawing/2014/main" val="1762606166"/>
                    </a:ext>
                  </a:extLst>
                </a:gridCol>
                <a:gridCol w="246888">
                  <a:extLst>
                    <a:ext uri="{9D8B030D-6E8A-4147-A177-3AD203B41FA5}">
                      <a16:colId xmlns:a16="http://schemas.microsoft.com/office/drawing/2014/main" val="2357350958"/>
                    </a:ext>
                  </a:extLst>
                </a:gridCol>
                <a:gridCol w="246888">
                  <a:extLst>
                    <a:ext uri="{9D8B030D-6E8A-4147-A177-3AD203B41FA5}">
                      <a16:colId xmlns:a16="http://schemas.microsoft.com/office/drawing/2014/main" val="4290016899"/>
                    </a:ext>
                  </a:extLst>
                </a:gridCol>
                <a:gridCol w="246888">
                  <a:extLst>
                    <a:ext uri="{9D8B030D-6E8A-4147-A177-3AD203B41FA5}">
                      <a16:colId xmlns:a16="http://schemas.microsoft.com/office/drawing/2014/main" val="2705129839"/>
                    </a:ext>
                  </a:extLst>
                </a:gridCol>
                <a:gridCol w="246888">
                  <a:extLst>
                    <a:ext uri="{9D8B030D-6E8A-4147-A177-3AD203B41FA5}">
                      <a16:colId xmlns:a16="http://schemas.microsoft.com/office/drawing/2014/main" val="2822509128"/>
                    </a:ext>
                  </a:extLst>
                </a:gridCol>
                <a:gridCol w="246888">
                  <a:extLst>
                    <a:ext uri="{9D8B030D-6E8A-4147-A177-3AD203B41FA5}">
                      <a16:colId xmlns:a16="http://schemas.microsoft.com/office/drawing/2014/main" val="1599473743"/>
                    </a:ext>
                  </a:extLst>
                </a:gridCol>
                <a:gridCol w="246888">
                  <a:extLst>
                    <a:ext uri="{9D8B030D-6E8A-4147-A177-3AD203B41FA5}">
                      <a16:colId xmlns:a16="http://schemas.microsoft.com/office/drawing/2014/main" val="2768156960"/>
                    </a:ext>
                  </a:extLst>
                </a:gridCol>
                <a:gridCol w="246888">
                  <a:extLst>
                    <a:ext uri="{9D8B030D-6E8A-4147-A177-3AD203B41FA5}">
                      <a16:colId xmlns:a16="http://schemas.microsoft.com/office/drawing/2014/main" val="811976665"/>
                    </a:ext>
                  </a:extLst>
                </a:gridCol>
                <a:gridCol w="246888">
                  <a:extLst>
                    <a:ext uri="{9D8B030D-6E8A-4147-A177-3AD203B41FA5}">
                      <a16:colId xmlns:a16="http://schemas.microsoft.com/office/drawing/2014/main" val="735109959"/>
                    </a:ext>
                  </a:extLst>
                </a:gridCol>
                <a:gridCol w="246888">
                  <a:extLst>
                    <a:ext uri="{9D8B030D-6E8A-4147-A177-3AD203B41FA5}">
                      <a16:colId xmlns:a16="http://schemas.microsoft.com/office/drawing/2014/main" val="3707585519"/>
                    </a:ext>
                  </a:extLst>
                </a:gridCol>
                <a:gridCol w="246888">
                  <a:extLst>
                    <a:ext uri="{9D8B030D-6E8A-4147-A177-3AD203B41FA5}">
                      <a16:colId xmlns:a16="http://schemas.microsoft.com/office/drawing/2014/main" val="3266048497"/>
                    </a:ext>
                  </a:extLst>
                </a:gridCol>
                <a:gridCol w="246888">
                  <a:extLst>
                    <a:ext uri="{9D8B030D-6E8A-4147-A177-3AD203B41FA5}">
                      <a16:colId xmlns:a16="http://schemas.microsoft.com/office/drawing/2014/main" val="2269310393"/>
                    </a:ext>
                  </a:extLst>
                </a:gridCol>
                <a:gridCol w="246888">
                  <a:extLst>
                    <a:ext uri="{9D8B030D-6E8A-4147-A177-3AD203B41FA5}">
                      <a16:colId xmlns:a16="http://schemas.microsoft.com/office/drawing/2014/main" val="588369714"/>
                    </a:ext>
                  </a:extLst>
                </a:gridCol>
                <a:gridCol w="246888">
                  <a:extLst>
                    <a:ext uri="{9D8B030D-6E8A-4147-A177-3AD203B41FA5}">
                      <a16:colId xmlns:a16="http://schemas.microsoft.com/office/drawing/2014/main" val="2406759756"/>
                    </a:ext>
                  </a:extLst>
                </a:gridCol>
                <a:gridCol w="246888">
                  <a:extLst>
                    <a:ext uri="{9D8B030D-6E8A-4147-A177-3AD203B41FA5}">
                      <a16:colId xmlns:a16="http://schemas.microsoft.com/office/drawing/2014/main" val="196007855"/>
                    </a:ext>
                  </a:extLst>
                </a:gridCol>
                <a:gridCol w="246888">
                  <a:extLst>
                    <a:ext uri="{9D8B030D-6E8A-4147-A177-3AD203B41FA5}">
                      <a16:colId xmlns:a16="http://schemas.microsoft.com/office/drawing/2014/main" val="1046332983"/>
                    </a:ext>
                  </a:extLst>
                </a:gridCol>
                <a:gridCol w="246888">
                  <a:extLst>
                    <a:ext uri="{9D8B030D-6E8A-4147-A177-3AD203B41FA5}">
                      <a16:colId xmlns:a16="http://schemas.microsoft.com/office/drawing/2014/main" val="4129348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52787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16:49:38</a:t>
                      </a:r>
                      <a:r>
                        <a:rPr kumimoji="0" lang="es-ES" sz="1000" b="0" i="0" u="none" strike="noStrike" kern="1200" cap="none" spc="0" normalizeH="0" baseline="0" noProof="0">
                          <a:ln>
                            <a:noFill/>
                          </a:ln>
                          <a:solidFill>
                            <a:prstClr val="black"/>
                          </a:solidFill>
                          <a:effectLst/>
                          <a:uLnTx/>
                          <a:uFillTx/>
                          <a:latin typeface="+mn-lt"/>
                          <a:ea typeface="+mn-ea"/>
                          <a:cs typeface="+mn-cs"/>
                        </a:rPr>
                        <a:t>
 Este 26 de enero celebramos el Día de la Educación Ambiental y en el ICT estamos felices de contribuir en el desarrollo de herramientas para que los empresarios turísticos tomen conciencia de la importancia del cuidado del ambiente y los entornos para lograr sostenibilidad en los destinos.
¿Qué destino tico has visitado recientemente? Contanos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18149895"/>
                  </a:ext>
                </a:extLst>
              </a:tr>
            </a:tbl>
          </a:graphicData>
        </a:graphic>
      </p:graphicFrame>
      <p:sp>
        <p:nvSpPr>
          <p:cNvPr id="4" name="Text Placeholder 3">
            <a:extLst>
              <a:ext uri="{FF2B5EF4-FFF2-40B4-BE49-F238E27FC236}">
                <a16:creationId xmlns:a16="http://schemas.microsoft.com/office/drawing/2014/main" id="{B0C28293-7BC6-481E-992B-B1C2FA3D06C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74113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9124-7A23-4984-BA55-8F5DC08986B2}"/>
              </a:ext>
            </a:extLst>
          </p:cNvPr>
          <p:cNvSpPr>
            <a:spLocks noGrp="1"/>
          </p:cNvSpPr>
          <p:nvPr>
            <p:ph type="title"/>
          </p:nvPr>
        </p:nvSpPr>
        <p:spPr/>
        <p:txBody>
          <a:bodyPr/>
          <a:lstStyle/>
          <a:p>
            <a:r>
              <a:rPr lang="en-US"/>
              <a:t>Facebook Own Posts Table | Instituto Costarricense de Turismo - 7 of 26</a:t>
            </a:r>
          </a:p>
        </p:txBody>
      </p:sp>
      <p:graphicFrame>
        <p:nvGraphicFramePr>
          <p:cNvPr id="5" name="Table Placeholder 4">
            <a:extLst>
              <a:ext uri="{FF2B5EF4-FFF2-40B4-BE49-F238E27FC236}">
                <a16:creationId xmlns:a16="http://schemas.microsoft.com/office/drawing/2014/main" id="{FD915FF6-3A94-46B8-8703-8408969864C8}"/>
              </a:ext>
            </a:extLst>
          </p:cNvPr>
          <p:cNvGraphicFramePr>
            <a:graphicFrameLocks noGrp="1"/>
          </p:cNvGraphicFramePr>
          <p:nvPr>
            <p:ph type="tbl" sz="quarter" idx="13"/>
            <p:extLst>
              <p:ext uri="{D42A27DB-BD31-4B8C-83A1-F6EECF244321}">
                <p14:modId xmlns:p14="http://schemas.microsoft.com/office/powerpoint/2010/main" val="121184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64598813"/>
                    </a:ext>
                  </a:extLst>
                </a:gridCol>
                <a:gridCol w="411480">
                  <a:extLst>
                    <a:ext uri="{9D8B030D-6E8A-4147-A177-3AD203B41FA5}">
                      <a16:colId xmlns:a16="http://schemas.microsoft.com/office/drawing/2014/main" val="2024135948"/>
                    </a:ext>
                  </a:extLst>
                </a:gridCol>
                <a:gridCol w="246888">
                  <a:extLst>
                    <a:ext uri="{9D8B030D-6E8A-4147-A177-3AD203B41FA5}">
                      <a16:colId xmlns:a16="http://schemas.microsoft.com/office/drawing/2014/main" val="408955282"/>
                    </a:ext>
                  </a:extLst>
                </a:gridCol>
                <a:gridCol w="246888">
                  <a:extLst>
                    <a:ext uri="{9D8B030D-6E8A-4147-A177-3AD203B41FA5}">
                      <a16:colId xmlns:a16="http://schemas.microsoft.com/office/drawing/2014/main" val="2464707682"/>
                    </a:ext>
                  </a:extLst>
                </a:gridCol>
                <a:gridCol w="246888">
                  <a:extLst>
                    <a:ext uri="{9D8B030D-6E8A-4147-A177-3AD203B41FA5}">
                      <a16:colId xmlns:a16="http://schemas.microsoft.com/office/drawing/2014/main" val="2773804484"/>
                    </a:ext>
                  </a:extLst>
                </a:gridCol>
                <a:gridCol w="246888">
                  <a:extLst>
                    <a:ext uri="{9D8B030D-6E8A-4147-A177-3AD203B41FA5}">
                      <a16:colId xmlns:a16="http://schemas.microsoft.com/office/drawing/2014/main" val="3087912936"/>
                    </a:ext>
                  </a:extLst>
                </a:gridCol>
                <a:gridCol w="246888">
                  <a:extLst>
                    <a:ext uri="{9D8B030D-6E8A-4147-A177-3AD203B41FA5}">
                      <a16:colId xmlns:a16="http://schemas.microsoft.com/office/drawing/2014/main" val="3413877356"/>
                    </a:ext>
                  </a:extLst>
                </a:gridCol>
                <a:gridCol w="246888">
                  <a:extLst>
                    <a:ext uri="{9D8B030D-6E8A-4147-A177-3AD203B41FA5}">
                      <a16:colId xmlns:a16="http://schemas.microsoft.com/office/drawing/2014/main" val="888336044"/>
                    </a:ext>
                  </a:extLst>
                </a:gridCol>
                <a:gridCol w="246888">
                  <a:extLst>
                    <a:ext uri="{9D8B030D-6E8A-4147-A177-3AD203B41FA5}">
                      <a16:colId xmlns:a16="http://schemas.microsoft.com/office/drawing/2014/main" val="1562312708"/>
                    </a:ext>
                  </a:extLst>
                </a:gridCol>
                <a:gridCol w="246888">
                  <a:extLst>
                    <a:ext uri="{9D8B030D-6E8A-4147-A177-3AD203B41FA5}">
                      <a16:colId xmlns:a16="http://schemas.microsoft.com/office/drawing/2014/main" val="977672247"/>
                    </a:ext>
                  </a:extLst>
                </a:gridCol>
                <a:gridCol w="246888">
                  <a:extLst>
                    <a:ext uri="{9D8B030D-6E8A-4147-A177-3AD203B41FA5}">
                      <a16:colId xmlns:a16="http://schemas.microsoft.com/office/drawing/2014/main" val="3228455980"/>
                    </a:ext>
                  </a:extLst>
                </a:gridCol>
                <a:gridCol w="246888">
                  <a:extLst>
                    <a:ext uri="{9D8B030D-6E8A-4147-A177-3AD203B41FA5}">
                      <a16:colId xmlns:a16="http://schemas.microsoft.com/office/drawing/2014/main" val="885433174"/>
                    </a:ext>
                  </a:extLst>
                </a:gridCol>
                <a:gridCol w="246888">
                  <a:extLst>
                    <a:ext uri="{9D8B030D-6E8A-4147-A177-3AD203B41FA5}">
                      <a16:colId xmlns:a16="http://schemas.microsoft.com/office/drawing/2014/main" val="670626241"/>
                    </a:ext>
                  </a:extLst>
                </a:gridCol>
                <a:gridCol w="246888">
                  <a:extLst>
                    <a:ext uri="{9D8B030D-6E8A-4147-A177-3AD203B41FA5}">
                      <a16:colId xmlns:a16="http://schemas.microsoft.com/office/drawing/2014/main" val="2165615074"/>
                    </a:ext>
                  </a:extLst>
                </a:gridCol>
                <a:gridCol w="246888">
                  <a:extLst>
                    <a:ext uri="{9D8B030D-6E8A-4147-A177-3AD203B41FA5}">
                      <a16:colId xmlns:a16="http://schemas.microsoft.com/office/drawing/2014/main" val="1881580559"/>
                    </a:ext>
                  </a:extLst>
                </a:gridCol>
                <a:gridCol w="246888">
                  <a:extLst>
                    <a:ext uri="{9D8B030D-6E8A-4147-A177-3AD203B41FA5}">
                      <a16:colId xmlns:a16="http://schemas.microsoft.com/office/drawing/2014/main" val="767500136"/>
                    </a:ext>
                  </a:extLst>
                </a:gridCol>
                <a:gridCol w="246888">
                  <a:extLst>
                    <a:ext uri="{9D8B030D-6E8A-4147-A177-3AD203B41FA5}">
                      <a16:colId xmlns:a16="http://schemas.microsoft.com/office/drawing/2014/main" val="1950134082"/>
                    </a:ext>
                  </a:extLst>
                </a:gridCol>
                <a:gridCol w="246888">
                  <a:extLst>
                    <a:ext uri="{9D8B030D-6E8A-4147-A177-3AD203B41FA5}">
                      <a16:colId xmlns:a16="http://schemas.microsoft.com/office/drawing/2014/main" val="3326981114"/>
                    </a:ext>
                  </a:extLst>
                </a:gridCol>
                <a:gridCol w="246888">
                  <a:extLst>
                    <a:ext uri="{9D8B030D-6E8A-4147-A177-3AD203B41FA5}">
                      <a16:colId xmlns:a16="http://schemas.microsoft.com/office/drawing/2014/main" val="2945510932"/>
                    </a:ext>
                  </a:extLst>
                </a:gridCol>
                <a:gridCol w="246888">
                  <a:extLst>
                    <a:ext uri="{9D8B030D-6E8A-4147-A177-3AD203B41FA5}">
                      <a16:colId xmlns:a16="http://schemas.microsoft.com/office/drawing/2014/main" val="1073782361"/>
                    </a:ext>
                  </a:extLst>
                </a:gridCol>
                <a:gridCol w="246888">
                  <a:extLst>
                    <a:ext uri="{9D8B030D-6E8A-4147-A177-3AD203B41FA5}">
                      <a16:colId xmlns:a16="http://schemas.microsoft.com/office/drawing/2014/main" val="3796593524"/>
                    </a:ext>
                  </a:extLst>
                </a:gridCol>
                <a:gridCol w="246888">
                  <a:extLst>
                    <a:ext uri="{9D8B030D-6E8A-4147-A177-3AD203B41FA5}">
                      <a16:colId xmlns:a16="http://schemas.microsoft.com/office/drawing/2014/main" val="656335101"/>
                    </a:ext>
                  </a:extLst>
                </a:gridCol>
                <a:gridCol w="246888">
                  <a:extLst>
                    <a:ext uri="{9D8B030D-6E8A-4147-A177-3AD203B41FA5}">
                      <a16:colId xmlns:a16="http://schemas.microsoft.com/office/drawing/2014/main" val="4089317738"/>
                    </a:ext>
                  </a:extLst>
                </a:gridCol>
                <a:gridCol w="246888">
                  <a:extLst>
                    <a:ext uri="{9D8B030D-6E8A-4147-A177-3AD203B41FA5}">
                      <a16:colId xmlns:a16="http://schemas.microsoft.com/office/drawing/2014/main" val="3818405223"/>
                    </a:ext>
                  </a:extLst>
                </a:gridCol>
                <a:gridCol w="246888">
                  <a:extLst>
                    <a:ext uri="{9D8B030D-6E8A-4147-A177-3AD203B41FA5}">
                      <a16:colId xmlns:a16="http://schemas.microsoft.com/office/drawing/2014/main" val="148462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2362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13:45:07</a:t>
                      </a:r>
                      <a:r>
                        <a:rPr kumimoji="0" lang="es-ES" sz="1000" b="0" i="0" u="none" strike="noStrike" kern="1200" cap="none" spc="0" normalizeH="0" baseline="0" noProof="0">
                          <a:ln>
                            <a:noFill/>
                          </a:ln>
                          <a:solidFill>
                            <a:prstClr val="black"/>
                          </a:solidFill>
                          <a:effectLst/>
                          <a:uLnTx/>
                          <a:uFillTx/>
                          <a:latin typeface="+mn-lt"/>
                          <a:ea typeface="+mn-ea"/>
                          <a:cs typeface="+mn-cs"/>
                        </a:rPr>
                        <a:t>
 El ICT se complace en informar acerca del arribo por primera vez del Crucero MSC Poesía este jueves al Puerto de Puntarenas.
Este buque reúne un estilo elegante y creativo con artesanía tradicional. Además visitará 53 destinos diferentes en un total de 33 países y cinco continentes, incluyendo Costa Rica. 🇨🇷 🚢
https://www.facebook.com/100064302625105/posts/pfbid02Pw3qpCy2jQwWXrifeLDfzu2mJZJFiGAwkJZ3ciT7QVqwubfRtmejCgS61J5LaLP8l/?d=w&amp;mibextid=qC1gEa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6941536"/>
                  </a:ext>
                </a:extLst>
              </a:tr>
            </a:tbl>
          </a:graphicData>
        </a:graphic>
      </p:graphicFrame>
      <p:sp>
        <p:nvSpPr>
          <p:cNvPr id="4" name="Text Placeholder 3">
            <a:extLst>
              <a:ext uri="{FF2B5EF4-FFF2-40B4-BE49-F238E27FC236}">
                <a16:creationId xmlns:a16="http://schemas.microsoft.com/office/drawing/2014/main" id="{59BCEDC6-6816-4E7C-AE44-982646F08E2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83856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C49C-6EED-40C7-BDC8-DFEA1C07D764}"/>
              </a:ext>
            </a:extLst>
          </p:cNvPr>
          <p:cNvSpPr>
            <a:spLocks noGrp="1"/>
          </p:cNvSpPr>
          <p:nvPr>
            <p:ph type="title"/>
          </p:nvPr>
        </p:nvSpPr>
        <p:spPr/>
        <p:txBody>
          <a:bodyPr/>
          <a:lstStyle/>
          <a:p>
            <a:r>
              <a:rPr lang="en-US"/>
              <a:t>Facebook Own Posts Table | Instituto Costarricense de Turismo - 8 of 26</a:t>
            </a:r>
          </a:p>
        </p:txBody>
      </p:sp>
      <p:graphicFrame>
        <p:nvGraphicFramePr>
          <p:cNvPr id="5" name="Table Placeholder 4">
            <a:extLst>
              <a:ext uri="{FF2B5EF4-FFF2-40B4-BE49-F238E27FC236}">
                <a16:creationId xmlns:a16="http://schemas.microsoft.com/office/drawing/2014/main" id="{8A4632AE-533D-467C-85D3-B43BA75F88C8}"/>
              </a:ext>
            </a:extLst>
          </p:cNvPr>
          <p:cNvGraphicFramePr>
            <a:graphicFrameLocks noGrp="1"/>
          </p:cNvGraphicFramePr>
          <p:nvPr>
            <p:ph type="tbl" sz="quarter" idx="13"/>
            <p:extLst>
              <p:ext uri="{D42A27DB-BD31-4B8C-83A1-F6EECF244321}">
                <p14:modId xmlns:p14="http://schemas.microsoft.com/office/powerpoint/2010/main" val="57969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01183220"/>
                    </a:ext>
                  </a:extLst>
                </a:gridCol>
                <a:gridCol w="411480">
                  <a:extLst>
                    <a:ext uri="{9D8B030D-6E8A-4147-A177-3AD203B41FA5}">
                      <a16:colId xmlns:a16="http://schemas.microsoft.com/office/drawing/2014/main" val="2832045879"/>
                    </a:ext>
                  </a:extLst>
                </a:gridCol>
                <a:gridCol w="246888">
                  <a:extLst>
                    <a:ext uri="{9D8B030D-6E8A-4147-A177-3AD203B41FA5}">
                      <a16:colId xmlns:a16="http://schemas.microsoft.com/office/drawing/2014/main" val="2732159516"/>
                    </a:ext>
                  </a:extLst>
                </a:gridCol>
                <a:gridCol w="246888">
                  <a:extLst>
                    <a:ext uri="{9D8B030D-6E8A-4147-A177-3AD203B41FA5}">
                      <a16:colId xmlns:a16="http://schemas.microsoft.com/office/drawing/2014/main" val="3971393982"/>
                    </a:ext>
                  </a:extLst>
                </a:gridCol>
                <a:gridCol w="246888">
                  <a:extLst>
                    <a:ext uri="{9D8B030D-6E8A-4147-A177-3AD203B41FA5}">
                      <a16:colId xmlns:a16="http://schemas.microsoft.com/office/drawing/2014/main" val="3881813291"/>
                    </a:ext>
                  </a:extLst>
                </a:gridCol>
                <a:gridCol w="246888">
                  <a:extLst>
                    <a:ext uri="{9D8B030D-6E8A-4147-A177-3AD203B41FA5}">
                      <a16:colId xmlns:a16="http://schemas.microsoft.com/office/drawing/2014/main" val="2073505193"/>
                    </a:ext>
                  </a:extLst>
                </a:gridCol>
                <a:gridCol w="246888">
                  <a:extLst>
                    <a:ext uri="{9D8B030D-6E8A-4147-A177-3AD203B41FA5}">
                      <a16:colId xmlns:a16="http://schemas.microsoft.com/office/drawing/2014/main" val="2960234663"/>
                    </a:ext>
                  </a:extLst>
                </a:gridCol>
                <a:gridCol w="246888">
                  <a:extLst>
                    <a:ext uri="{9D8B030D-6E8A-4147-A177-3AD203B41FA5}">
                      <a16:colId xmlns:a16="http://schemas.microsoft.com/office/drawing/2014/main" val="3348456134"/>
                    </a:ext>
                  </a:extLst>
                </a:gridCol>
                <a:gridCol w="246888">
                  <a:extLst>
                    <a:ext uri="{9D8B030D-6E8A-4147-A177-3AD203B41FA5}">
                      <a16:colId xmlns:a16="http://schemas.microsoft.com/office/drawing/2014/main" val="1810209735"/>
                    </a:ext>
                  </a:extLst>
                </a:gridCol>
                <a:gridCol w="246888">
                  <a:extLst>
                    <a:ext uri="{9D8B030D-6E8A-4147-A177-3AD203B41FA5}">
                      <a16:colId xmlns:a16="http://schemas.microsoft.com/office/drawing/2014/main" val="79716228"/>
                    </a:ext>
                  </a:extLst>
                </a:gridCol>
                <a:gridCol w="246888">
                  <a:extLst>
                    <a:ext uri="{9D8B030D-6E8A-4147-A177-3AD203B41FA5}">
                      <a16:colId xmlns:a16="http://schemas.microsoft.com/office/drawing/2014/main" val="1648742587"/>
                    </a:ext>
                  </a:extLst>
                </a:gridCol>
                <a:gridCol w="246888">
                  <a:extLst>
                    <a:ext uri="{9D8B030D-6E8A-4147-A177-3AD203B41FA5}">
                      <a16:colId xmlns:a16="http://schemas.microsoft.com/office/drawing/2014/main" val="887519895"/>
                    </a:ext>
                  </a:extLst>
                </a:gridCol>
                <a:gridCol w="246888">
                  <a:extLst>
                    <a:ext uri="{9D8B030D-6E8A-4147-A177-3AD203B41FA5}">
                      <a16:colId xmlns:a16="http://schemas.microsoft.com/office/drawing/2014/main" val="1973040085"/>
                    </a:ext>
                  </a:extLst>
                </a:gridCol>
                <a:gridCol w="246888">
                  <a:extLst>
                    <a:ext uri="{9D8B030D-6E8A-4147-A177-3AD203B41FA5}">
                      <a16:colId xmlns:a16="http://schemas.microsoft.com/office/drawing/2014/main" val="4137362385"/>
                    </a:ext>
                  </a:extLst>
                </a:gridCol>
                <a:gridCol w="246888">
                  <a:extLst>
                    <a:ext uri="{9D8B030D-6E8A-4147-A177-3AD203B41FA5}">
                      <a16:colId xmlns:a16="http://schemas.microsoft.com/office/drawing/2014/main" val="940128749"/>
                    </a:ext>
                  </a:extLst>
                </a:gridCol>
                <a:gridCol w="246888">
                  <a:extLst>
                    <a:ext uri="{9D8B030D-6E8A-4147-A177-3AD203B41FA5}">
                      <a16:colId xmlns:a16="http://schemas.microsoft.com/office/drawing/2014/main" val="2314440016"/>
                    </a:ext>
                  </a:extLst>
                </a:gridCol>
                <a:gridCol w="246888">
                  <a:extLst>
                    <a:ext uri="{9D8B030D-6E8A-4147-A177-3AD203B41FA5}">
                      <a16:colId xmlns:a16="http://schemas.microsoft.com/office/drawing/2014/main" val="1912482287"/>
                    </a:ext>
                  </a:extLst>
                </a:gridCol>
                <a:gridCol w="246888">
                  <a:extLst>
                    <a:ext uri="{9D8B030D-6E8A-4147-A177-3AD203B41FA5}">
                      <a16:colId xmlns:a16="http://schemas.microsoft.com/office/drawing/2014/main" val="2516259470"/>
                    </a:ext>
                  </a:extLst>
                </a:gridCol>
                <a:gridCol w="246888">
                  <a:extLst>
                    <a:ext uri="{9D8B030D-6E8A-4147-A177-3AD203B41FA5}">
                      <a16:colId xmlns:a16="http://schemas.microsoft.com/office/drawing/2014/main" val="1805174881"/>
                    </a:ext>
                  </a:extLst>
                </a:gridCol>
                <a:gridCol w="246888">
                  <a:extLst>
                    <a:ext uri="{9D8B030D-6E8A-4147-A177-3AD203B41FA5}">
                      <a16:colId xmlns:a16="http://schemas.microsoft.com/office/drawing/2014/main" val="1597695528"/>
                    </a:ext>
                  </a:extLst>
                </a:gridCol>
                <a:gridCol w="246888">
                  <a:extLst>
                    <a:ext uri="{9D8B030D-6E8A-4147-A177-3AD203B41FA5}">
                      <a16:colId xmlns:a16="http://schemas.microsoft.com/office/drawing/2014/main" val="2805110175"/>
                    </a:ext>
                  </a:extLst>
                </a:gridCol>
                <a:gridCol w="246888">
                  <a:extLst>
                    <a:ext uri="{9D8B030D-6E8A-4147-A177-3AD203B41FA5}">
                      <a16:colId xmlns:a16="http://schemas.microsoft.com/office/drawing/2014/main" val="2140471224"/>
                    </a:ext>
                  </a:extLst>
                </a:gridCol>
                <a:gridCol w="246888">
                  <a:extLst>
                    <a:ext uri="{9D8B030D-6E8A-4147-A177-3AD203B41FA5}">
                      <a16:colId xmlns:a16="http://schemas.microsoft.com/office/drawing/2014/main" val="1255280831"/>
                    </a:ext>
                  </a:extLst>
                </a:gridCol>
                <a:gridCol w="246888">
                  <a:extLst>
                    <a:ext uri="{9D8B030D-6E8A-4147-A177-3AD203B41FA5}">
                      <a16:colId xmlns:a16="http://schemas.microsoft.com/office/drawing/2014/main" val="3799394644"/>
                    </a:ext>
                  </a:extLst>
                </a:gridCol>
                <a:gridCol w="246888">
                  <a:extLst>
                    <a:ext uri="{9D8B030D-6E8A-4147-A177-3AD203B41FA5}">
                      <a16:colId xmlns:a16="http://schemas.microsoft.com/office/drawing/2014/main" val="243092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4085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09:05:40</a:t>
                      </a:r>
                      <a:r>
                        <a:rPr kumimoji="0" lang="es-ES" sz="1000" b="0" i="0" u="none" strike="noStrike" kern="1200" cap="none" spc="0" normalizeH="0" baseline="0" noProof="0">
                          <a:ln>
                            <a:noFill/>
                          </a:ln>
                          <a:solidFill>
                            <a:prstClr val="black"/>
                          </a:solidFill>
                          <a:effectLst/>
                          <a:uLnTx/>
                          <a:uFillTx/>
                          <a:latin typeface="+mn-lt"/>
                          <a:ea typeface="+mn-ea"/>
                          <a:cs typeface="+mn-cs"/>
                        </a:rPr>
                        <a:t>
 ¿Sabés qué es el nibs de cacao? ¿Qué tal un refrescante sorrel? Descubrí estos y muchos más secretos de la gastronomía del Caribe en este nuevo episodio.
Si sos amante de nuestras raíces y querés hacerte agua la boca, te invitamos a disfrutar, compartir y descubrir esta Costa Rica de sabores caribeños.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0129934"/>
                  </a:ext>
                </a:extLst>
              </a:tr>
            </a:tbl>
          </a:graphicData>
        </a:graphic>
      </p:graphicFrame>
      <p:sp>
        <p:nvSpPr>
          <p:cNvPr id="4" name="Text Placeholder 3">
            <a:extLst>
              <a:ext uri="{FF2B5EF4-FFF2-40B4-BE49-F238E27FC236}">
                <a16:creationId xmlns:a16="http://schemas.microsoft.com/office/drawing/2014/main" id="{00A03D52-6E30-4558-A576-A8C19B00901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19962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CC3E-5716-4208-A18B-4F6478F373F4}"/>
              </a:ext>
            </a:extLst>
          </p:cNvPr>
          <p:cNvSpPr>
            <a:spLocks noGrp="1"/>
          </p:cNvSpPr>
          <p:nvPr>
            <p:ph type="title"/>
          </p:nvPr>
        </p:nvSpPr>
        <p:spPr/>
        <p:txBody>
          <a:bodyPr/>
          <a:lstStyle/>
          <a:p>
            <a:r>
              <a:rPr lang="en-US"/>
              <a:t>Facebook Own Posts Table | Instituto Costarricense de Turismo - 9 of 26</a:t>
            </a:r>
          </a:p>
        </p:txBody>
      </p:sp>
      <p:graphicFrame>
        <p:nvGraphicFramePr>
          <p:cNvPr id="5" name="Table Placeholder 4">
            <a:extLst>
              <a:ext uri="{FF2B5EF4-FFF2-40B4-BE49-F238E27FC236}">
                <a16:creationId xmlns:a16="http://schemas.microsoft.com/office/drawing/2014/main" id="{C8EE2BF7-D358-4E99-B660-382AAA497BA2}"/>
              </a:ext>
            </a:extLst>
          </p:cNvPr>
          <p:cNvGraphicFramePr>
            <a:graphicFrameLocks noGrp="1"/>
          </p:cNvGraphicFramePr>
          <p:nvPr>
            <p:ph type="tbl" sz="quarter" idx="13"/>
            <p:extLst>
              <p:ext uri="{D42A27DB-BD31-4B8C-83A1-F6EECF244321}">
                <p14:modId xmlns:p14="http://schemas.microsoft.com/office/powerpoint/2010/main" val="214463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81055037"/>
                    </a:ext>
                  </a:extLst>
                </a:gridCol>
                <a:gridCol w="411480">
                  <a:extLst>
                    <a:ext uri="{9D8B030D-6E8A-4147-A177-3AD203B41FA5}">
                      <a16:colId xmlns:a16="http://schemas.microsoft.com/office/drawing/2014/main" val="3229230964"/>
                    </a:ext>
                  </a:extLst>
                </a:gridCol>
                <a:gridCol w="246888">
                  <a:extLst>
                    <a:ext uri="{9D8B030D-6E8A-4147-A177-3AD203B41FA5}">
                      <a16:colId xmlns:a16="http://schemas.microsoft.com/office/drawing/2014/main" val="182115981"/>
                    </a:ext>
                  </a:extLst>
                </a:gridCol>
                <a:gridCol w="246888">
                  <a:extLst>
                    <a:ext uri="{9D8B030D-6E8A-4147-A177-3AD203B41FA5}">
                      <a16:colId xmlns:a16="http://schemas.microsoft.com/office/drawing/2014/main" val="3456450316"/>
                    </a:ext>
                  </a:extLst>
                </a:gridCol>
                <a:gridCol w="246888">
                  <a:extLst>
                    <a:ext uri="{9D8B030D-6E8A-4147-A177-3AD203B41FA5}">
                      <a16:colId xmlns:a16="http://schemas.microsoft.com/office/drawing/2014/main" val="806558695"/>
                    </a:ext>
                  </a:extLst>
                </a:gridCol>
                <a:gridCol w="246888">
                  <a:extLst>
                    <a:ext uri="{9D8B030D-6E8A-4147-A177-3AD203B41FA5}">
                      <a16:colId xmlns:a16="http://schemas.microsoft.com/office/drawing/2014/main" val="2902792929"/>
                    </a:ext>
                  </a:extLst>
                </a:gridCol>
                <a:gridCol w="246888">
                  <a:extLst>
                    <a:ext uri="{9D8B030D-6E8A-4147-A177-3AD203B41FA5}">
                      <a16:colId xmlns:a16="http://schemas.microsoft.com/office/drawing/2014/main" val="1246614490"/>
                    </a:ext>
                  </a:extLst>
                </a:gridCol>
                <a:gridCol w="246888">
                  <a:extLst>
                    <a:ext uri="{9D8B030D-6E8A-4147-A177-3AD203B41FA5}">
                      <a16:colId xmlns:a16="http://schemas.microsoft.com/office/drawing/2014/main" val="630683675"/>
                    </a:ext>
                  </a:extLst>
                </a:gridCol>
                <a:gridCol w="246888">
                  <a:extLst>
                    <a:ext uri="{9D8B030D-6E8A-4147-A177-3AD203B41FA5}">
                      <a16:colId xmlns:a16="http://schemas.microsoft.com/office/drawing/2014/main" val="4240779735"/>
                    </a:ext>
                  </a:extLst>
                </a:gridCol>
                <a:gridCol w="246888">
                  <a:extLst>
                    <a:ext uri="{9D8B030D-6E8A-4147-A177-3AD203B41FA5}">
                      <a16:colId xmlns:a16="http://schemas.microsoft.com/office/drawing/2014/main" val="1836896057"/>
                    </a:ext>
                  </a:extLst>
                </a:gridCol>
                <a:gridCol w="246888">
                  <a:extLst>
                    <a:ext uri="{9D8B030D-6E8A-4147-A177-3AD203B41FA5}">
                      <a16:colId xmlns:a16="http://schemas.microsoft.com/office/drawing/2014/main" val="2397671386"/>
                    </a:ext>
                  </a:extLst>
                </a:gridCol>
                <a:gridCol w="246888">
                  <a:extLst>
                    <a:ext uri="{9D8B030D-6E8A-4147-A177-3AD203B41FA5}">
                      <a16:colId xmlns:a16="http://schemas.microsoft.com/office/drawing/2014/main" val="1186371759"/>
                    </a:ext>
                  </a:extLst>
                </a:gridCol>
                <a:gridCol w="246888">
                  <a:extLst>
                    <a:ext uri="{9D8B030D-6E8A-4147-A177-3AD203B41FA5}">
                      <a16:colId xmlns:a16="http://schemas.microsoft.com/office/drawing/2014/main" val="1238135060"/>
                    </a:ext>
                  </a:extLst>
                </a:gridCol>
                <a:gridCol w="246888">
                  <a:extLst>
                    <a:ext uri="{9D8B030D-6E8A-4147-A177-3AD203B41FA5}">
                      <a16:colId xmlns:a16="http://schemas.microsoft.com/office/drawing/2014/main" val="1592011677"/>
                    </a:ext>
                  </a:extLst>
                </a:gridCol>
                <a:gridCol w="246888">
                  <a:extLst>
                    <a:ext uri="{9D8B030D-6E8A-4147-A177-3AD203B41FA5}">
                      <a16:colId xmlns:a16="http://schemas.microsoft.com/office/drawing/2014/main" val="3579423500"/>
                    </a:ext>
                  </a:extLst>
                </a:gridCol>
                <a:gridCol w="246888">
                  <a:extLst>
                    <a:ext uri="{9D8B030D-6E8A-4147-A177-3AD203B41FA5}">
                      <a16:colId xmlns:a16="http://schemas.microsoft.com/office/drawing/2014/main" val="1245677163"/>
                    </a:ext>
                  </a:extLst>
                </a:gridCol>
                <a:gridCol w="246888">
                  <a:extLst>
                    <a:ext uri="{9D8B030D-6E8A-4147-A177-3AD203B41FA5}">
                      <a16:colId xmlns:a16="http://schemas.microsoft.com/office/drawing/2014/main" val="3193586921"/>
                    </a:ext>
                  </a:extLst>
                </a:gridCol>
                <a:gridCol w="246888">
                  <a:extLst>
                    <a:ext uri="{9D8B030D-6E8A-4147-A177-3AD203B41FA5}">
                      <a16:colId xmlns:a16="http://schemas.microsoft.com/office/drawing/2014/main" val="190863522"/>
                    </a:ext>
                  </a:extLst>
                </a:gridCol>
                <a:gridCol w="246888">
                  <a:extLst>
                    <a:ext uri="{9D8B030D-6E8A-4147-A177-3AD203B41FA5}">
                      <a16:colId xmlns:a16="http://schemas.microsoft.com/office/drawing/2014/main" val="1363139902"/>
                    </a:ext>
                  </a:extLst>
                </a:gridCol>
                <a:gridCol w="246888">
                  <a:extLst>
                    <a:ext uri="{9D8B030D-6E8A-4147-A177-3AD203B41FA5}">
                      <a16:colId xmlns:a16="http://schemas.microsoft.com/office/drawing/2014/main" val="1934451980"/>
                    </a:ext>
                  </a:extLst>
                </a:gridCol>
                <a:gridCol w="246888">
                  <a:extLst>
                    <a:ext uri="{9D8B030D-6E8A-4147-A177-3AD203B41FA5}">
                      <a16:colId xmlns:a16="http://schemas.microsoft.com/office/drawing/2014/main" val="3042348774"/>
                    </a:ext>
                  </a:extLst>
                </a:gridCol>
                <a:gridCol w="246888">
                  <a:extLst>
                    <a:ext uri="{9D8B030D-6E8A-4147-A177-3AD203B41FA5}">
                      <a16:colId xmlns:a16="http://schemas.microsoft.com/office/drawing/2014/main" val="3895976601"/>
                    </a:ext>
                  </a:extLst>
                </a:gridCol>
                <a:gridCol w="246888">
                  <a:extLst>
                    <a:ext uri="{9D8B030D-6E8A-4147-A177-3AD203B41FA5}">
                      <a16:colId xmlns:a16="http://schemas.microsoft.com/office/drawing/2014/main" val="1411743039"/>
                    </a:ext>
                  </a:extLst>
                </a:gridCol>
                <a:gridCol w="246888">
                  <a:extLst>
                    <a:ext uri="{9D8B030D-6E8A-4147-A177-3AD203B41FA5}">
                      <a16:colId xmlns:a16="http://schemas.microsoft.com/office/drawing/2014/main" val="1259911517"/>
                    </a:ext>
                  </a:extLst>
                </a:gridCol>
                <a:gridCol w="246888">
                  <a:extLst>
                    <a:ext uri="{9D8B030D-6E8A-4147-A177-3AD203B41FA5}">
                      <a16:colId xmlns:a16="http://schemas.microsoft.com/office/drawing/2014/main" val="232197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93475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09:03:09</a:t>
                      </a:r>
                      <a:r>
                        <a:rPr kumimoji="0" lang="es-ES" sz="1000" b="0" i="0" u="none" strike="noStrike" kern="1200" cap="none" spc="0" normalizeH="0" baseline="0" noProof="0">
                          <a:ln>
                            <a:noFill/>
                          </a:ln>
                          <a:solidFill>
                            <a:prstClr val="black"/>
                          </a:solidFill>
                          <a:effectLst/>
                          <a:uLnTx/>
                          <a:uFillTx/>
                          <a:latin typeface="+mn-lt"/>
                          <a:ea typeface="+mn-ea"/>
                          <a:cs typeface="+mn-cs"/>
                        </a:rPr>
                        <a:t>
 Llegó el esperado video sobre algunas manifestaciones de la gastronomía del Caribe costarricense y vino lleno de sabores, secretos y personas increíbles, que logran crear proyectos únicos que antojan al país y al mundo entero.
Desde cacao de exportación hasta cocina tradicional Bibrí, esto y mucho más, lo encontrarás en este nuevo capítulo de la serie audiovisual “Descubrí una Costa Rica de sabores” que mostrará parte del gran aporte cultural de esta provincia, a la experiencia en el paladar de los viajeros.
¿De qué te antojaste más? Contanos en los comentarios y esperá la otra semana el capítulo final de la serie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5028206"/>
                  </a:ext>
                </a:extLst>
              </a:tr>
            </a:tbl>
          </a:graphicData>
        </a:graphic>
      </p:graphicFrame>
      <p:sp>
        <p:nvSpPr>
          <p:cNvPr id="4" name="Text Placeholder 3">
            <a:extLst>
              <a:ext uri="{FF2B5EF4-FFF2-40B4-BE49-F238E27FC236}">
                <a16:creationId xmlns:a16="http://schemas.microsoft.com/office/drawing/2014/main" id="{CD5C4ED3-7A77-4B2F-ACBF-9876841D55B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03036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B5465-6805-4A9B-8930-003148E8B0E4}"/>
              </a:ext>
            </a:extLst>
          </p:cNvPr>
          <p:cNvSpPr>
            <a:spLocks noGrp="1"/>
          </p:cNvSpPr>
          <p:nvPr>
            <p:ph type="title"/>
          </p:nvPr>
        </p:nvSpPr>
        <p:spPr/>
        <p:txBody>
          <a:bodyPr/>
          <a:lstStyle/>
          <a:p>
            <a:r>
              <a:rPr lang="en-US"/>
              <a:t>Facebook Own Posts Table | Instituto Costarricense de Turismo - 10 of 26</a:t>
            </a:r>
          </a:p>
        </p:txBody>
      </p:sp>
      <p:graphicFrame>
        <p:nvGraphicFramePr>
          <p:cNvPr id="5" name="Table Placeholder 4">
            <a:extLst>
              <a:ext uri="{FF2B5EF4-FFF2-40B4-BE49-F238E27FC236}">
                <a16:creationId xmlns:a16="http://schemas.microsoft.com/office/drawing/2014/main" id="{63BFC0B0-A88D-4EE1-B3DA-032E7F1CC5F0}"/>
              </a:ext>
            </a:extLst>
          </p:cNvPr>
          <p:cNvGraphicFramePr>
            <a:graphicFrameLocks noGrp="1"/>
          </p:cNvGraphicFramePr>
          <p:nvPr>
            <p:ph type="tbl" sz="quarter" idx="13"/>
            <p:extLst>
              <p:ext uri="{D42A27DB-BD31-4B8C-83A1-F6EECF244321}">
                <p14:modId xmlns:p14="http://schemas.microsoft.com/office/powerpoint/2010/main" val="45715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03989144"/>
                    </a:ext>
                  </a:extLst>
                </a:gridCol>
                <a:gridCol w="411480">
                  <a:extLst>
                    <a:ext uri="{9D8B030D-6E8A-4147-A177-3AD203B41FA5}">
                      <a16:colId xmlns:a16="http://schemas.microsoft.com/office/drawing/2014/main" val="2734197583"/>
                    </a:ext>
                  </a:extLst>
                </a:gridCol>
                <a:gridCol w="246888">
                  <a:extLst>
                    <a:ext uri="{9D8B030D-6E8A-4147-A177-3AD203B41FA5}">
                      <a16:colId xmlns:a16="http://schemas.microsoft.com/office/drawing/2014/main" val="1598159388"/>
                    </a:ext>
                  </a:extLst>
                </a:gridCol>
                <a:gridCol w="246888">
                  <a:extLst>
                    <a:ext uri="{9D8B030D-6E8A-4147-A177-3AD203B41FA5}">
                      <a16:colId xmlns:a16="http://schemas.microsoft.com/office/drawing/2014/main" val="712005622"/>
                    </a:ext>
                  </a:extLst>
                </a:gridCol>
                <a:gridCol w="246888">
                  <a:extLst>
                    <a:ext uri="{9D8B030D-6E8A-4147-A177-3AD203B41FA5}">
                      <a16:colId xmlns:a16="http://schemas.microsoft.com/office/drawing/2014/main" val="1888690858"/>
                    </a:ext>
                  </a:extLst>
                </a:gridCol>
                <a:gridCol w="246888">
                  <a:extLst>
                    <a:ext uri="{9D8B030D-6E8A-4147-A177-3AD203B41FA5}">
                      <a16:colId xmlns:a16="http://schemas.microsoft.com/office/drawing/2014/main" val="4066509983"/>
                    </a:ext>
                  </a:extLst>
                </a:gridCol>
                <a:gridCol w="246888">
                  <a:extLst>
                    <a:ext uri="{9D8B030D-6E8A-4147-A177-3AD203B41FA5}">
                      <a16:colId xmlns:a16="http://schemas.microsoft.com/office/drawing/2014/main" val="1835771631"/>
                    </a:ext>
                  </a:extLst>
                </a:gridCol>
                <a:gridCol w="246888">
                  <a:extLst>
                    <a:ext uri="{9D8B030D-6E8A-4147-A177-3AD203B41FA5}">
                      <a16:colId xmlns:a16="http://schemas.microsoft.com/office/drawing/2014/main" val="4287833411"/>
                    </a:ext>
                  </a:extLst>
                </a:gridCol>
                <a:gridCol w="246888">
                  <a:extLst>
                    <a:ext uri="{9D8B030D-6E8A-4147-A177-3AD203B41FA5}">
                      <a16:colId xmlns:a16="http://schemas.microsoft.com/office/drawing/2014/main" val="3579823753"/>
                    </a:ext>
                  </a:extLst>
                </a:gridCol>
                <a:gridCol w="246888">
                  <a:extLst>
                    <a:ext uri="{9D8B030D-6E8A-4147-A177-3AD203B41FA5}">
                      <a16:colId xmlns:a16="http://schemas.microsoft.com/office/drawing/2014/main" val="1984803929"/>
                    </a:ext>
                  </a:extLst>
                </a:gridCol>
                <a:gridCol w="246888">
                  <a:extLst>
                    <a:ext uri="{9D8B030D-6E8A-4147-A177-3AD203B41FA5}">
                      <a16:colId xmlns:a16="http://schemas.microsoft.com/office/drawing/2014/main" val="1984753925"/>
                    </a:ext>
                  </a:extLst>
                </a:gridCol>
                <a:gridCol w="246888">
                  <a:extLst>
                    <a:ext uri="{9D8B030D-6E8A-4147-A177-3AD203B41FA5}">
                      <a16:colId xmlns:a16="http://schemas.microsoft.com/office/drawing/2014/main" val="407916901"/>
                    </a:ext>
                  </a:extLst>
                </a:gridCol>
                <a:gridCol w="246888">
                  <a:extLst>
                    <a:ext uri="{9D8B030D-6E8A-4147-A177-3AD203B41FA5}">
                      <a16:colId xmlns:a16="http://schemas.microsoft.com/office/drawing/2014/main" val="2198578210"/>
                    </a:ext>
                  </a:extLst>
                </a:gridCol>
                <a:gridCol w="246888">
                  <a:extLst>
                    <a:ext uri="{9D8B030D-6E8A-4147-A177-3AD203B41FA5}">
                      <a16:colId xmlns:a16="http://schemas.microsoft.com/office/drawing/2014/main" val="2872967644"/>
                    </a:ext>
                  </a:extLst>
                </a:gridCol>
                <a:gridCol w="246888">
                  <a:extLst>
                    <a:ext uri="{9D8B030D-6E8A-4147-A177-3AD203B41FA5}">
                      <a16:colId xmlns:a16="http://schemas.microsoft.com/office/drawing/2014/main" val="3419052161"/>
                    </a:ext>
                  </a:extLst>
                </a:gridCol>
                <a:gridCol w="246888">
                  <a:extLst>
                    <a:ext uri="{9D8B030D-6E8A-4147-A177-3AD203B41FA5}">
                      <a16:colId xmlns:a16="http://schemas.microsoft.com/office/drawing/2014/main" val="3388742803"/>
                    </a:ext>
                  </a:extLst>
                </a:gridCol>
                <a:gridCol w="246888">
                  <a:extLst>
                    <a:ext uri="{9D8B030D-6E8A-4147-A177-3AD203B41FA5}">
                      <a16:colId xmlns:a16="http://schemas.microsoft.com/office/drawing/2014/main" val="2024566892"/>
                    </a:ext>
                  </a:extLst>
                </a:gridCol>
                <a:gridCol w="246888">
                  <a:extLst>
                    <a:ext uri="{9D8B030D-6E8A-4147-A177-3AD203B41FA5}">
                      <a16:colId xmlns:a16="http://schemas.microsoft.com/office/drawing/2014/main" val="2153289382"/>
                    </a:ext>
                  </a:extLst>
                </a:gridCol>
                <a:gridCol w="246888">
                  <a:extLst>
                    <a:ext uri="{9D8B030D-6E8A-4147-A177-3AD203B41FA5}">
                      <a16:colId xmlns:a16="http://schemas.microsoft.com/office/drawing/2014/main" val="2378794447"/>
                    </a:ext>
                  </a:extLst>
                </a:gridCol>
                <a:gridCol w="246888">
                  <a:extLst>
                    <a:ext uri="{9D8B030D-6E8A-4147-A177-3AD203B41FA5}">
                      <a16:colId xmlns:a16="http://schemas.microsoft.com/office/drawing/2014/main" val="1612071913"/>
                    </a:ext>
                  </a:extLst>
                </a:gridCol>
                <a:gridCol w="246888">
                  <a:extLst>
                    <a:ext uri="{9D8B030D-6E8A-4147-A177-3AD203B41FA5}">
                      <a16:colId xmlns:a16="http://schemas.microsoft.com/office/drawing/2014/main" val="957594570"/>
                    </a:ext>
                  </a:extLst>
                </a:gridCol>
                <a:gridCol w="246888">
                  <a:extLst>
                    <a:ext uri="{9D8B030D-6E8A-4147-A177-3AD203B41FA5}">
                      <a16:colId xmlns:a16="http://schemas.microsoft.com/office/drawing/2014/main" val="210827539"/>
                    </a:ext>
                  </a:extLst>
                </a:gridCol>
                <a:gridCol w="246888">
                  <a:extLst>
                    <a:ext uri="{9D8B030D-6E8A-4147-A177-3AD203B41FA5}">
                      <a16:colId xmlns:a16="http://schemas.microsoft.com/office/drawing/2014/main" val="650883769"/>
                    </a:ext>
                  </a:extLst>
                </a:gridCol>
                <a:gridCol w="246888">
                  <a:extLst>
                    <a:ext uri="{9D8B030D-6E8A-4147-A177-3AD203B41FA5}">
                      <a16:colId xmlns:a16="http://schemas.microsoft.com/office/drawing/2014/main" val="650656412"/>
                    </a:ext>
                  </a:extLst>
                </a:gridCol>
                <a:gridCol w="246888">
                  <a:extLst>
                    <a:ext uri="{9D8B030D-6E8A-4147-A177-3AD203B41FA5}">
                      <a16:colId xmlns:a16="http://schemas.microsoft.com/office/drawing/2014/main" val="402432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63212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09:01:04</a:t>
                      </a:r>
                      <a:r>
                        <a:rPr kumimoji="0" lang="es-ES" sz="1000" b="0" i="0" u="none" strike="noStrike" kern="1200" cap="none" spc="0" normalizeH="0" baseline="0" noProof="0">
                          <a:ln>
                            <a:noFill/>
                          </a:ln>
                          <a:solidFill>
                            <a:prstClr val="black"/>
                          </a:solidFill>
                          <a:effectLst/>
                          <a:uLnTx/>
                          <a:uFillTx/>
                          <a:latin typeface="+mn-lt"/>
                          <a:ea typeface="+mn-ea"/>
                          <a:cs typeface="+mn-cs"/>
                        </a:rPr>
                        <a:t>
 El cacao tico se ha vuelto una sensación en Holanda, Canadá y Alemania. Daniel South nos explica el proceso de su preparación.
Buscá algo dulce y dale play a nuestro nuevo episodio dedicado a las joyas del caribe.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8882131"/>
                  </a:ext>
                </a:extLst>
              </a:tr>
            </a:tbl>
          </a:graphicData>
        </a:graphic>
      </p:graphicFrame>
      <p:sp>
        <p:nvSpPr>
          <p:cNvPr id="4" name="Text Placeholder 3">
            <a:extLst>
              <a:ext uri="{FF2B5EF4-FFF2-40B4-BE49-F238E27FC236}">
                <a16:creationId xmlns:a16="http://schemas.microsoft.com/office/drawing/2014/main" id="{9BB61172-5647-4625-A561-A1B89BF82F2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7325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A4E1-6C09-440A-8ABF-A4B4B1A1C9B7}"/>
              </a:ext>
            </a:extLst>
          </p:cNvPr>
          <p:cNvSpPr>
            <a:spLocks noGrp="1"/>
          </p:cNvSpPr>
          <p:nvPr>
            <p:ph type="title"/>
          </p:nvPr>
        </p:nvSpPr>
        <p:spPr/>
        <p:txBody>
          <a:bodyPr/>
          <a:lstStyle/>
          <a:p>
            <a:r>
              <a:rPr lang="en-US"/>
              <a:t>Facebook Own Posts Table | Instituto Costarricense de Turismo - 11 of 26</a:t>
            </a:r>
          </a:p>
        </p:txBody>
      </p:sp>
      <p:graphicFrame>
        <p:nvGraphicFramePr>
          <p:cNvPr id="5" name="Table Placeholder 4">
            <a:extLst>
              <a:ext uri="{FF2B5EF4-FFF2-40B4-BE49-F238E27FC236}">
                <a16:creationId xmlns:a16="http://schemas.microsoft.com/office/drawing/2014/main" id="{E5D3D819-FFF9-4EA3-B51E-0AE1852E8B05}"/>
              </a:ext>
            </a:extLst>
          </p:cNvPr>
          <p:cNvGraphicFramePr>
            <a:graphicFrameLocks noGrp="1"/>
          </p:cNvGraphicFramePr>
          <p:nvPr>
            <p:ph type="tbl" sz="quarter" idx="13"/>
            <p:extLst>
              <p:ext uri="{D42A27DB-BD31-4B8C-83A1-F6EECF244321}">
                <p14:modId xmlns:p14="http://schemas.microsoft.com/office/powerpoint/2010/main" val="2533494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81313062"/>
                    </a:ext>
                  </a:extLst>
                </a:gridCol>
                <a:gridCol w="411480">
                  <a:extLst>
                    <a:ext uri="{9D8B030D-6E8A-4147-A177-3AD203B41FA5}">
                      <a16:colId xmlns:a16="http://schemas.microsoft.com/office/drawing/2014/main" val="2324033441"/>
                    </a:ext>
                  </a:extLst>
                </a:gridCol>
                <a:gridCol w="246888">
                  <a:extLst>
                    <a:ext uri="{9D8B030D-6E8A-4147-A177-3AD203B41FA5}">
                      <a16:colId xmlns:a16="http://schemas.microsoft.com/office/drawing/2014/main" val="4259921208"/>
                    </a:ext>
                  </a:extLst>
                </a:gridCol>
                <a:gridCol w="246888">
                  <a:extLst>
                    <a:ext uri="{9D8B030D-6E8A-4147-A177-3AD203B41FA5}">
                      <a16:colId xmlns:a16="http://schemas.microsoft.com/office/drawing/2014/main" val="1531672855"/>
                    </a:ext>
                  </a:extLst>
                </a:gridCol>
                <a:gridCol w="246888">
                  <a:extLst>
                    <a:ext uri="{9D8B030D-6E8A-4147-A177-3AD203B41FA5}">
                      <a16:colId xmlns:a16="http://schemas.microsoft.com/office/drawing/2014/main" val="769551955"/>
                    </a:ext>
                  </a:extLst>
                </a:gridCol>
                <a:gridCol w="246888">
                  <a:extLst>
                    <a:ext uri="{9D8B030D-6E8A-4147-A177-3AD203B41FA5}">
                      <a16:colId xmlns:a16="http://schemas.microsoft.com/office/drawing/2014/main" val="3640120936"/>
                    </a:ext>
                  </a:extLst>
                </a:gridCol>
                <a:gridCol w="246888">
                  <a:extLst>
                    <a:ext uri="{9D8B030D-6E8A-4147-A177-3AD203B41FA5}">
                      <a16:colId xmlns:a16="http://schemas.microsoft.com/office/drawing/2014/main" val="2852971142"/>
                    </a:ext>
                  </a:extLst>
                </a:gridCol>
                <a:gridCol w="246888">
                  <a:extLst>
                    <a:ext uri="{9D8B030D-6E8A-4147-A177-3AD203B41FA5}">
                      <a16:colId xmlns:a16="http://schemas.microsoft.com/office/drawing/2014/main" val="33988185"/>
                    </a:ext>
                  </a:extLst>
                </a:gridCol>
                <a:gridCol w="246888">
                  <a:extLst>
                    <a:ext uri="{9D8B030D-6E8A-4147-A177-3AD203B41FA5}">
                      <a16:colId xmlns:a16="http://schemas.microsoft.com/office/drawing/2014/main" val="619638868"/>
                    </a:ext>
                  </a:extLst>
                </a:gridCol>
                <a:gridCol w="246888">
                  <a:extLst>
                    <a:ext uri="{9D8B030D-6E8A-4147-A177-3AD203B41FA5}">
                      <a16:colId xmlns:a16="http://schemas.microsoft.com/office/drawing/2014/main" val="784551901"/>
                    </a:ext>
                  </a:extLst>
                </a:gridCol>
                <a:gridCol w="246888">
                  <a:extLst>
                    <a:ext uri="{9D8B030D-6E8A-4147-A177-3AD203B41FA5}">
                      <a16:colId xmlns:a16="http://schemas.microsoft.com/office/drawing/2014/main" val="2863201249"/>
                    </a:ext>
                  </a:extLst>
                </a:gridCol>
                <a:gridCol w="246888">
                  <a:extLst>
                    <a:ext uri="{9D8B030D-6E8A-4147-A177-3AD203B41FA5}">
                      <a16:colId xmlns:a16="http://schemas.microsoft.com/office/drawing/2014/main" val="1959162394"/>
                    </a:ext>
                  </a:extLst>
                </a:gridCol>
                <a:gridCol w="246888">
                  <a:extLst>
                    <a:ext uri="{9D8B030D-6E8A-4147-A177-3AD203B41FA5}">
                      <a16:colId xmlns:a16="http://schemas.microsoft.com/office/drawing/2014/main" val="2096372468"/>
                    </a:ext>
                  </a:extLst>
                </a:gridCol>
                <a:gridCol w="246888">
                  <a:extLst>
                    <a:ext uri="{9D8B030D-6E8A-4147-A177-3AD203B41FA5}">
                      <a16:colId xmlns:a16="http://schemas.microsoft.com/office/drawing/2014/main" val="2016734455"/>
                    </a:ext>
                  </a:extLst>
                </a:gridCol>
                <a:gridCol w="246888">
                  <a:extLst>
                    <a:ext uri="{9D8B030D-6E8A-4147-A177-3AD203B41FA5}">
                      <a16:colId xmlns:a16="http://schemas.microsoft.com/office/drawing/2014/main" val="3040120056"/>
                    </a:ext>
                  </a:extLst>
                </a:gridCol>
                <a:gridCol w="246888">
                  <a:extLst>
                    <a:ext uri="{9D8B030D-6E8A-4147-A177-3AD203B41FA5}">
                      <a16:colId xmlns:a16="http://schemas.microsoft.com/office/drawing/2014/main" val="210981467"/>
                    </a:ext>
                  </a:extLst>
                </a:gridCol>
                <a:gridCol w="246888">
                  <a:extLst>
                    <a:ext uri="{9D8B030D-6E8A-4147-A177-3AD203B41FA5}">
                      <a16:colId xmlns:a16="http://schemas.microsoft.com/office/drawing/2014/main" val="407716103"/>
                    </a:ext>
                  </a:extLst>
                </a:gridCol>
                <a:gridCol w="246888">
                  <a:extLst>
                    <a:ext uri="{9D8B030D-6E8A-4147-A177-3AD203B41FA5}">
                      <a16:colId xmlns:a16="http://schemas.microsoft.com/office/drawing/2014/main" val="3309038545"/>
                    </a:ext>
                  </a:extLst>
                </a:gridCol>
                <a:gridCol w="246888">
                  <a:extLst>
                    <a:ext uri="{9D8B030D-6E8A-4147-A177-3AD203B41FA5}">
                      <a16:colId xmlns:a16="http://schemas.microsoft.com/office/drawing/2014/main" val="1989082060"/>
                    </a:ext>
                  </a:extLst>
                </a:gridCol>
                <a:gridCol w="246888">
                  <a:extLst>
                    <a:ext uri="{9D8B030D-6E8A-4147-A177-3AD203B41FA5}">
                      <a16:colId xmlns:a16="http://schemas.microsoft.com/office/drawing/2014/main" val="753236595"/>
                    </a:ext>
                  </a:extLst>
                </a:gridCol>
                <a:gridCol w="246888">
                  <a:extLst>
                    <a:ext uri="{9D8B030D-6E8A-4147-A177-3AD203B41FA5}">
                      <a16:colId xmlns:a16="http://schemas.microsoft.com/office/drawing/2014/main" val="726645010"/>
                    </a:ext>
                  </a:extLst>
                </a:gridCol>
                <a:gridCol w="246888">
                  <a:extLst>
                    <a:ext uri="{9D8B030D-6E8A-4147-A177-3AD203B41FA5}">
                      <a16:colId xmlns:a16="http://schemas.microsoft.com/office/drawing/2014/main" val="1948757083"/>
                    </a:ext>
                  </a:extLst>
                </a:gridCol>
                <a:gridCol w="246888">
                  <a:extLst>
                    <a:ext uri="{9D8B030D-6E8A-4147-A177-3AD203B41FA5}">
                      <a16:colId xmlns:a16="http://schemas.microsoft.com/office/drawing/2014/main" val="3367438670"/>
                    </a:ext>
                  </a:extLst>
                </a:gridCol>
                <a:gridCol w="246888">
                  <a:extLst>
                    <a:ext uri="{9D8B030D-6E8A-4147-A177-3AD203B41FA5}">
                      <a16:colId xmlns:a16="http://schemas.microsoft.com/office/drawing/2014/main" val="273996816"/>
                    </a:ext>
                  </a:extLst>
                </a:gridCol>
                <a:gridCol w="246888">
                  <a:extLst>
                    <a:ext uri="{9D8B030D-6E8A-4147-A177-3AD203B41FA5}">
                      <a16:colId xmlns:a16="http://schemas.microsoft.com/office/drawing/2014/main" val="280782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03340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- 2023-01-25 09:57:32</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activó una campaña de publicidad en exteriores en las ubicaciones de New York, Chicago y Toronto, esto como una extensión estratégica de la campaña Only The Essentials.
Dicha activación se localiza en puntos estratégicos de alto tráfico de conductores y transeúntes de tres de las ciudades que según estudios del ICT, se concentran cerca de 4 millones de los best prospects o turistas con alto interés en viajar a Costa Rica desde Estados Unidos y Canadá.
Más información en el siguiente enlace: https://ict.go.cr/es/noticias-destacadas/2144-costa-rica-activa-campana-de-publicidad-en-exteriores-en-new-york-chicago-y-toronto.html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9362920"/>
                  </a:ext>
                </a:extLst>
              </a:tr>
            </a:tbl>
          </a:graphicData>
        </a:graphic>
      </p:graphicFrame>
      <p:sp>
        <p:nvSpPr>
          <p:cNvPr id="4" name="Text Placeholder 3">
            <a:extLst>
              <a:ext uri="{FF2B5EF4-FFF2-40B4-BE49-F238E27FC236}">
                <a16:creationId xmlns:a16="http://schemas.microsoft.com/office/drawing/2014/main" id="{10EBF220-9AA7-4A4F-BFDD-76734EC55F3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0368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8112-A41E-40CF-B977-71FD5A98A550}"/>
              </a:ext>
            </a:extLst>
          </p:cNvPr>
          <p:cNvSpPr>
            <a:spLocks noGrp="1"/>
          </p:cNvSpPr>
          <p:nvPr>
            <p:ph type="title"/>
          </p:nvPr>
        </p:nvSpPr>
        <p:spPr/>
        <p:txBody>
          <a:bodyPr/>
          <a:lstStyle/>
          <a:p>
            <a:r>
              <a:rPr lang="en-US"/>
              <a:t>Facebook Own Posts Table | Instituto Costarricense de Turismo - 12 of 26</a:t>
            </a:r>
          </a:p>
        </p:txBody>
      </p:sp>
      <p:graphicFrame>
        <p:nvGraphicFramePr>
          <p:cNvPr id="5" name="Table Placeholder 4">
            <a:extLst>
              <a:ext uri="{FF2B5EF4-FFF2-40B4-BE49-F238E27FC236}">
                <a16:creationId xmlns:a16="http://schemas.microsoft.com/office/drawing/2014/main" id="{D2735E51-6807-45A5-9186-C01EA3D26CC1}"/>
              </a:ext>
            </a:extLst>
          </p:cNvPr>
          <p:cNvGraphicFramePr>
            <a:graphicFrameLocks noGrp="1"/>
          </p:cNvGraphicFramePr>
          <p:nvPr>
            <p:ph type="tbl" sz="quarter" idx="13"/>
            <p:extLst>
              <p:ext uri="{D42A27DB-BD31-4B8C-83A1-F6EECF244321}">
                <p14:modId xmlns:p14="http://schemas.microsoft.com/office/powerpoint/2010/main" val="113129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11744683"/>
                    </a:ext>
                  </a:extLst>
                </a:gridCol>
                <a:gridCol w="411480">
                  <a:extLst>
                    <a:ext uri="{9D8B030D-6E8A-4147-A177-3AD203B41FA5}">
                      <a16:colId xmlns:a16="http://schemas.microsoft.com/office/drawing/2014/main" val="2116579460"/>
                    </a:ext>
                  </a:extLst>
                </a:gridCol>
                <a:gridCol w="246888">
                  <a:extLst>
                    <a:ext uri="{9D8B030D-6E8A-4147-A177-3AD203B41FA5}">
                      <a16:colId xmlns:a16="http://schemas.microsoft.com/office/drawing/2014/main" val="2412428714"/>
                    </a:ext>
                  </a:extLst>
                </a:gridCol>
                <a:gridCol w="246888">
                  <a:extLst>
                    <a:ext uri="{9D8B030D-6E8A-4147-A177-3AD203B41FA5}">
                      <a16:colId xmlns:a16="http://schemas.microsoft.com/office/drawing/2014/main" val="2906048909"/>
                    </a:ext>
                  </a:extLst>
                </a:gridCol>
                <a:gridCol w="246888">
                  <a:extLst>
                    <a:ext uri="{9D8B030D-6E8A-4147-A177-3AD203B41FA5}">
                      <a16:colId xmlns:a16="http://schemas.microsoft.com/office/drawing/2014/main" val="442732050"/>
                    </a:ext>
                  </a:extLst>
                </a:gridCol>
                <a:gridCol w="246888">
                  <a:extLst>
                    <a:ext uri="{9D8B030D-6E8A-4147-A177-3AD203B41FA5}">
                      <a16:colId xmlns:a16="http://schemas.microsoft.com/office/drawing/2014/main" val="2052501619"/>
                    </a:ext>
                  </a:extLst>
                </a:gridCol>
                <a:gridCol w="246888">
                  <a:extLst>
                    <a:ext uri="{9D8B030D-6E8A-4147-A177-3AD203B41FA5}">
                      <a16:colId xmlns:a16="http://schemas.microsoft.com/office/drawing/2014/main" val="377652306"/>
                    </a:ext>
                  </a:extLst>
                </a:gridCol>
                <a:gridCol w="246888">
                  <a:extLst>
                    <a:ext uri="{9D8B030D-6E8A-4147-A177-3AD203B41FA5}">
                      <a16:colId xmlns:a16="http://schemas.microsoft.com/office/drawing/2014/main" val="780755586"/>
                    </a:ext>
                  </a:extLst>
                </a:gridCol>
                <a:gridCol w="246888">
                  <a:extLst>
                    <a:ext uri="{9D8B030D-6E8A-4147-A177-3AD203B41FA5}">
                      <a16:colId xmlns:a16="http://schemas.microsoft.com/office/drawing/2014/main" val="3296274133"/>
                    </a:ext>
                  </a:extLst>
                </a:gridCol>
                <a:gridCol w="246888">
                  <a:extLst>
                    <a:ext uri="{9D8B030D-6E8A-4147-A177-3AD203B41FA5}">
                      <a16:colId xmlns:a16="http://schemas.microsoft.com/office/drawing/2014/main" val="2634279548"/>
                    </a:ext>
                  </a:extLst>
                </a:gridCol>
                <a:gridCol w="246888">
                  <a:extLst>
                    <a:ext uri="{9D8B030D-6E8A-4147-A177-3AD203B41FA5}">
                      <a16:colId xmlns:a16="http://schemas.microsoft.com/office/drawing/2014/main" val="519861478"/>
                    </a:ext>
                  </a:extLst>
                </a:gridCol>
                <a:gridCol w="246888">
                  <a:extLst>
                    <a:ext uri="{9D8B030D-6E8A-4147-A177-3AD203B41FA5}">
                      <a16:colId xmlns:a16="http://schemas.microsoft.com/office/drawing/2014/main" val="4123507890"/>
                    </a:ext>
                  </a:extLst>
                </a:gridCol>
                <a:gridCol w="246888">
                  <a:extLst>
                    <a:ext uri="{9D8B030D-6E8A-4147-A177-3AD203B41FA5}">
                      <a16:colId xmlns:a16="http://schemas.microsoft.com/office/drawing/2014/main" val="4262129455"/>
                    </a:ext>
                  </a:extLst>
                </a:gridCol>
                <a:gridCol w="246888">
                  <a:extLst>
                    <a:ext uri="{9D8B030D-6E8A-4147-A177-3AD203B41FA5}">
                      <a16:colId xmlns:a16="http://schemas.microsoft.com/office/drawing/2014/main" val="2897443830"/>
                    </a:ext>
                  </a:extLst>
                </a:gridCol>
                <a:gridCol w="246888">
                  <a:extLst>
                    <a:ext uri="{9D8B030D-6E8A-4147-A177-3AD203B41FA5}">
                      <a16:colId xmlns:a16="http://schemas.microsoft.com/office/drawing/2014/main" val="3733315798"/>
                    </a:ext>
                  </a:extLst>
                </a:gridCol>
                <a:gridCol w="246888">
                  <a:extLst>
                    <a:ext uri="{9D8B030D-6E8A-4147-A177-3AD203B41FA5}">
                      <a16:colId xmlns:a16="http://schemas.microsoft.com/office/drawing/2014/main" val="2391313132"/>
                    </a:ext>
                  </a:extLst>
                </a:gridCol>
                <a:gridCol w="246888">
                  <a:extLst>
                    <a:ext uri="{9D8B030D-6E8A-4147-A177-3AD203B41FA5}">
                      <a16:colId xmlns:a16="http://schemas.microsoft.com/office/drawing/2014/main" val="3267080961"/>
                    </a:ext>
                  </a:extLst>
                </a:gridCol>
                <a:gridCol w="246888">
                  <a:extLst>
                    <a:ext uri="{9D8B030D-6E8A-4147-A177-3AD203B41FA5}">
                      <a16:colId xmlns:a16="http://schemas.microsoft.com/office/drawing/2014/main" val="4164055129"/>
                    </a:ext>
                  </a:extLst>
                </a:gridCol>
                <a:gridCol w="246888">
                  <a:extLst>
                    <a:ext uri="{9D8B030D-6E8A-4147-A177-3AD203B41FA5}">
                      <a16:colId xmlns:a16="http://schemas.microsoft.com/office/drawing/2014/main" val="2173108595"/>
                    </a:ext>
                  </a:extLst>
                </a:gridCol>
                <a:gridCol w="246888">
                  <a:extLst>
                    <a:ext uri="{9D8B030D-6E8A-4147-A177-3AD203B41FA5}">
                      <a16:colId xmlns:a16="http://schemas.microsoft.com/office/drawing/2014/main" val="4002667153"/>
                    </a:ext>
                  </a:extLst>
                </a:gridCol>
                <a:gridCol w="246888">
                  <a:extLst>
                    <a:ext uri="{9D8B030D-6E8A-4147-A177-3AD203B41FA5}">
                      <a16:colId xmlns:a16="http://schemas.microsoft.com/office/drawing/2014/main" val="564991000"/>
                    </a:ext>
                  </a:extLst>
                </a:gridCol>
                <a:gridCol w="246888">
                  <a:extLst>
                    <a:ext uri="{9D8B030D-6E8A-4147-A177-3AD203B41FA5}">
                      <a16:colId xmlns:a16="http://schemas.microsoft.com/office/drawing/2014/main" val="1521642602"/>
                    </a:ext>
                  </a:extLst>
                </a:gridCol>
                <a:gridCol w="246888">
                  <a:extLst>
                    <a:ext uri="{9D8B030D-6E8A-4147-A177-3AD203B41FA5}">
                      <a16:colId xmlns:a16="http://schemas.microsoft.com/office/drawing/2014/main" val="923432013"/>
                    </a:ext>
                  </a:extLst>
                </a:gridCol>
                <a:gridCol w="246888">
                  <a:extLst>
                    <a:ext uri="{9D8B030D-6E8A-4147-A177-3AD203B41FA5}">
                      <a16:colId xmlns:a16="http://schemas.microsoft.com/office/drawing/2014/main" val="2733359503"/>
                    </a:ext>
                  </a:extLst>
                </a:gridCol>
                <a:gridCol w="246888">
                  <a:extLst>
                    <a:ext uri="{9D8B030D-6E8A-4147-A177-3AD203B41FA5}">
                      <a16:colId xmlns:a16="http://schemas.microsoft.com/office/drawing/2014/main" val="3750287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3453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- 2023-01-24 17:47:23</a:t>
                      </a:r>
                      <a:r>
                        <a:rPr kumimoji="0" lang="es-ES" sz="1000" b="0" i="0" u="none" strike="noStrike" kern="1200" cap="none" spc="0" normalizeH="0" baseline="0" noProof="0">
                          <a:ln>
                            <a:noFill/>
                          </a:ln>
                          <a:solidFill>
                            <a:prstClr val="black"/>
                          </a:solidFill>
                          <a:effectLst/>
                          <a:uLnTx/>
                          <a:uFillTx/>
                          <a:latin typeface="+mn-lt"/>
                          <a:ea typeface="+mn-ea"/>
                          <a:cs typeface="+mn-cs"/>
                        </a:rPr>
                        <a:t>
 Seguimos creando lazos de valor, ahora de la mano de la línea de hoteles RIU en la Feria Internacional de Turismo, celebrada en Madrid, España.
“Nos llena de mucha alegría para el turismo en general, pero sobre todo para la provincia de Guanacaste".
William Rodríguez.
Ministro de Turismo.
Más Información en el siguiente link: https://www.ict.go.cr/es/noticias-destacadas/2143-hoteles-riu-y-costa-rica-estrechan-sus-lazos-en-fitur.html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3743982"/>
                  </a:ext>
                </a:extLst>
              </a:tr>
            </a:tbl>
          </a:graphicData>
        </a:graphic>
      </p:graphicFrame>
      <p:sp>
        <p:nvSpPr>
          <p:cNvPr id="4" name="Text Placeholder 3">
            <a:extLst>
              <a:ext uri="{FF2B5EF4-FFF2-40B4-BE49-F238E27FC236}">
                <a16:creationId xmlns:a16="http://schemas.microsoft.com/office/drawing/2014/main" id="{4B15434A-255F-4841-A2A0-D7493995625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76821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8CC9C-43FE-4EC7-93D7-FEEE6F9C574A}"/>
              </a:ext>
            </a:extLst>
          </p:cNvPr>
          <p:cNvSpPr>
            <a:spLocks noGrp="1"/>
          </p:cNvSpPr>
          <p:nvPr>
            <p:ph type="title"/>
          </p:nvPr>
        </p:nvSpPr>
        <p:spPr/>
        <p:txBody>
          <a:bodyPr/>
          <a:lstStyle/>
          <a:p>
            <a:r>
              <a:rPr lang="en-US"/>
              <a:t>Facebook Own Posts Table | Instituto Costarricense de Turismo - 13 of 26</a:t>
            </a:r>
          </a:p>
        </p:txBody>
      </p:sp>
      <p:graphicFrame>
        <p:nvGraphicFramePr>
          <p:cNvPr id="5" name="Table Placeholder 4">
            <a:extLst>
              <a:ext uri="{FF2B5EF4-FFF2-40B4-BE49-F238E27FC236}">
                <a16:creationId xmlns:a16="http://schemas.microsoft.com/office/drawing/2014/main" id="{13A2CAD4-5FED-46F5-8ACB-390580B9A3E4}"/>
              </a:ext>
            </a:extLst>
          </p:cNvPr>
          <p:cNvGraphicFramePr>
            <a:graphicFrameLocks noGrp="1"/>
          </p:cNvGraphicFramePr>
          <p:nvPr>
            <p:ph type="tbl" sz="quarter" idx="13"/>
            <p:extLst>
              <p:ext uri="{D42A27DB-BD31-4B8C-83A1-F6EECF244321}">
                <p14:modId xmlns:p14="http://schemas.microsoft.com/office/powerpoint/2010/main" val="6778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80459050"/>
                    </a:ext>
                  </a:extLst>
                </a:gridCol>
                <a:gridCol w="411480">
                  <a:extLst>
                    <a:ext uri="{9D8B030D-6E8A-4147-A177-3AD203B41FA5}">
                      <a16:colId xmlns:a16="http://schemas.microsoft.com/office/drawing/2014/main" val="2119724371"/>
                    </a:ext>
                  </a:extLst>
                </a:gridCol>
                <a:gridCol w="246888">
                  <a:extLst>
                    <a:ext uri="{9D8B030D-6E8A-4147-A177-3AD203B41FA5}">
                      <a16:colId xmlns:a16="http://schemas.microsoft.com/office/drawing/2014/main" val="3708596155"/>
                    </a:ext>
                  </a:extLst>
                </a:gridCol>
                <a:gridCol w="246888">
                  <a:extLst>
                    <a:ext uri="{9D8B030D-6E8A-4147-A177-3AD203B41FA5}">
                      <a16:colId xmlns:a16="http://schemas.microsoft.com/office/drawing/2014/main" val="3866328113"/>
                    </a:ext>
                  </a:extLst>
                </a:gridCol>
                <a:gridCol w="246888">
                  <a:extLst>
                    <a:ext uri="{9D8B030D-6E8A-4147-A177-3AD203B41FA5}">
                      <a16:colId xmlns:a16="http://schemas.microsoft.com/office/drawing/2014/main" val="495585637"/>
                    </a:ext>
                  </a:extLst>
                </a:gridCol>
                <a:gridCol w="246888">
                  <a:extLst>
                    <a:ext uri="{9D8B030D-6E8A-4147-A177-3AD203B41FA5}">
                      <a16:colId xmlns:a16="http://schemas.microsoft.com/office/drawing/2014/main" val="1494551672"/>
                    </a:ext>
                  </a:extLst>
                </a:gridCol>
                <a:gridCol w="246888">
                  <a:extLst>
                    <a:ext uri="{9D8B030D-6E8A-4147-A177-3AD203B41FA5}">
                      <a16:colId xmlns:a16="http://schemas.microsoft.com/office/drawing/2014/main" val="2567849336"/>
                    </a:ext>
                  </a:extLst>
                </a:gridCol>
                <a:gridCol w="246888">
                  <a:extLst>
                    <a:ext uri="{9D8B030D-6E8A-4147-A177-3AD203B41FA5}">
                      <a16:colId xmlns:a16="http://schemas.microsoft.com/office/drawing/2014/main" val="2296558959"/>
                    </a:ext>
                  </a:extLst>
                </a:gridCol>
                <a:gridCol w="246888">
                  <a:extLst>
                    <a:ext uri="{9D8B030D-6E8A-4147-A177-3AD203B41FA5}">
                      <a16:colId xmlns:a16="http://schemas.microsoft.com/office/drawing/2014/main" val="1602603507"/>
                    </a:ext>
                  </a:extLst>
                </a:gridCol>
                <a:gridCol w="246888">
                  <a:extLst>
                    <a:ext uri="{9D8B030D-6E8A-4147-A177-3AD203B41FA5}">
                      <a16:colId xmlns:a16="http://schemas.microsoft.com/office/drawing/2014/main" val="2393842825"/>
                    </a:ext>
                  </a:extLst>
                </a:gridCol>
                <a:gridCol w="246888">
                  <a:extLst>
                    <a:ext uri="{9D8B030D-6E8A-4147-A177-3AD203B41FA5}">
                      <a16:colId xmlns:a16="http://schemas.microsoft.com/office/drawing/2014/main" val="287865111"/>
                    </a:ext>
                  </a:extLst>
                </a:gridCol>
                <a:gridCol w="246888">
                  <a:extLst>
                    <a:ext uri="{9D8B030D-6E8A-4147-A177-3AD203B41FA5}">
                      <a16:colId xmlns:a16="http://schemas.microsoft.com/office/drawing/2014/main" val="4273111497"/>
                    </a:ext>
                  </a:extLst>
                </a:gridCol>
                <a:gridCol w="246888">
                  <a:extLst>
                    <a:ext uri="{9D8B030D-6E8A-4147-A177-3AD203B41FA5}">
                      <a16:colId xmlns:a16="http://schemas.microsoft.com/office/drawing/2014/main" val="348556459"/>
                    </a:ext>
                  </a:extLst>
                </a:gridCol>
                <a:gridCol w="246888">
                  <a:extLst>
                    <a:ext uri="{9D8B030D-6E8A-4147-A177-3AD203B41FA5}">
                      <a16:colId xmlns:a16="http://schemas.microsoft.com/office/drawing/2014/main" val="1190320407"/>
                    </a:ext>
                  </a:extLst>
                </a:gridCol>
                <a:gridCol w="246888">
                  <a:extLst>
                    <a:ext uri="{9D8B030D-6E8A-4147-A177-3AD203B41FA5}">
                      <a16:colId xmlns:a16="http://schemas.microsoft.com/office/drawing/2014/main" val="1669696687"/>
                    </a:ext>
                  </a:extLst>
                </a:gridCol>
                <a:gridCol w="246888">
                  <a:extLst>
                    <a:ext uri="{9D8B030D-6E8A-4147-A177-3AD203B41FA5}">
                      <a16:colId xmlns:a16="http://schemas.microsoft.com/office/drawing/2014/main" val="4130252632"/>
                    </a:ext>
                  </a:extLst>
                </a:gridCol>
                <a:gridCol w="246888">
                  <a:extLst>
                    <a:ext uri="{9D8B030D-6E8A-4147-A177-3AD203B41FA5}">
                      <a16:colId xmlns:a16="http://schemas.microsoft.com/office/drawing/2014/main" val="1884009826"/>
                    </a:ext>
                  </a:extLst>
                </a:gridCol>
                <a:gridCol w="246888">
                  <a:extLst>
                    <a:ext uri="{9D8B030D-6E8A-4147-A177-3AD203B41FA5}">
                      <a16:colId xmlns:a16="http://schemas.microsoft.com/office/drawing/2014/main" val="1986323490"/>
                    </a:ext>
                  </a:extLst>
                </a:gridCol>
                <a:gridCol w="246888">
                  <a:extLst>
                    <a:ext uri="{9D8B030D-6E8A-4147-A177-3AD203B41FA5}">
                      <a16:colId xmlns:a16="http://schemas.microsoft.com/office/drawing/2014/main" val="4234479721"/>
                    </a:ext>
                  </a:extLst>
                </a:gridCol>
                <a:gridCol w="246888">
                  <a:extLst>
                    <a:ext uri="{9D8B030D-6E8A-4147-A177-3AD203B41FA5}">
                      <a16:colId xmlns:a16="http://schemas.microsoft.com/office/drawing/2014/main" val="3583397628"/>
                    </a:ext>
                  </a:extLst>
                </a:gridCol>
                <a:gridCol w="246888">
                  <a:extLst>
                    <a:ext uri="{9D8B030D-6E8A-4147-A177-3AD203B41FA5}">
                      <a16:colId xmlns:a16="http://schemas.microsoft.com/office/drawing/2014/main" val="1080888728"/>
                    </a:ext>
                  </a:extLst>
                </a:gridCol>
                <a:gridCol w="246888">
                  <a:extLst>
                    <a:ext uri="{9D8B030D-6E8A-4147-A177-3AD203B41FA5}">
                      <a16:colId xmlns:a16="http://schemas.microsoft.com/office/drawing/2014/main" val="2482629918"/>
                    </a:ext>
                  </a:extLst>
                </a:gridCol>
                <a:gridCol w="246888">
                  <a:extLst>
                    <a:ext uri="{9D8B030D-6E8A-4147-A177-3AD203B41FA5}">
                      <a16:colId xmlns:a16="http://schemas.microsoft.com/office/drawing/2014/main" val="3007201084"/>
                    </a:ext>
                  </a:extLst>
                </a:gridCol>
                <a:gridCol w="246888">
                  <a:extLst>
                    <a:ext uri="{9D8B030D-6E8A-4147-A177-3AD203B41FA5}">
                      <a16:colId xmlns:a16="http://schemas.microsoft.com/office/drawing/2014/main" val="3066535713"/>
                    </a:ext>
                  </a:extLst>
                </a:gridCol>
                <a:gridCol w="246888">
                  <a:extLst>
                    <a:ext uri="{9D8B030D-6E8A-4147-A177-3AD203B41FA5}">
                      <a16:colId xmlns:a16="http://schemas.microsoft.com/office/drawing/2014/main" val="3716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2635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- 2023-01-23 10:01:19</a:t>
                      </a:r>
                      <a:r>
                        <a:rPr kumimoji="0" lang="es-ES" sz="1000" b="0" i="0" u="none" strike="noStrike" kern="1200" cap="none" spc="0" normalizeH="0" baseline="0" noProof="0">
                          <a:ln>
                            <a:noFill/>
                          </a:ln>
                          <a:solidFill>
                            <a:prstClr val="black"/>
                          </a:solidFill>
                          <a:effectLst/>
                          <a:uLnTx/>
                          <a:uFillTx/>
                          <a:latin typeface="+mn-lt"/>
                          <a:ea typeface="+mn-ea"/>
                          <a:cs typeface="+mn-cs"/>
                        </a:rPr>
                        <a:t>
 Costa Rica nombrada miembro del Consejo Global de Turismo
Sostenible en Canadá. 
La divulgación de esta nota tuvo un alcance de visitas en 53,100 un mes. Esto es un esfuerzo del Departamento de Promoción del ICT y de la agencia de relaciones públicas en Estados Unidos y Canadá para mantener a Costa Rica en la mente de los mejores prospectos de ese país.
Para leer la nota completa, podés ingresar el siguiente enlace:
shorturl.at/dlpR4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46066239"/>
                  </a:ext>
                </a:extLst>
              </a:tr>
            </a:tbl>
          </a:graphicData>
        </a:graphic>
      </p:graphicFrame>
      <p:sp>
        <p:nvSpPr>
          <p:cNvPr id="4" name="Text Placeholder 3">
            <a:extLst>
              <a:ext uri="{FF2B5EF4-FFF2-40B4-BE49-F238E27FC236}">
                <a16:creationId xmlns:a16="http://schemas.microsoft.com/office/drawing/2014/main" id="{BBA2F6F3-16CE-44ED-B3DF-CFBAE70F2D6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09863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6A81F-3400-46D6-9F87-BCCD483F7F7E}"/>
              </a:ext>
            </a:extLst>
          </p:cNvPr>
          <p:cNvSpPr>
            <a:spLocks noGrp="1"/>
          </p:cNvSpPr>
          <p:nvPr>
            <p:ph type="title"/>
          </p:nvPr>
        </p:nvSpPr>
        <p:spPr/>
        <p:txBody>
          <a:bodyPr/>
          <a:lstStyle/>
          <a:p>
            <a:r>
              <a:rPr lang="en-US"/>
              <a:t>Facebook Own Posts Table | Instituto Costarricense de Turismo - 14 of 26</a:t>
            </a:r>
          </a:p>
        </p:txBody>
      </p:sp>
      <p:graphicFrame>
        <p:nvGraphicFramePr>
          <p:cNvPr id="5" name="Table Placeholder 4">
            <a:extLst>
              <a:ext uri="{FF2B5EF4-FFF2-40B4-BE49-F238E27FC236}">
                <a16:creationId xmlns:a16="http://schemas.microsoft.com/office/drawing/2014/main" id="{9F7BF8BB-3509-4E27-A841-52F7F0D55D1B}"/>
              </a:ext>
            </a:extLst>
          </p:cNvPr>
          <p:cNvGraphicFramePr>
            <a:graphicFrameLocks noGrp="1"/>
          </p:cNvGraphicFramePr>
          <p:nvPr>
            <p:ph type="tbl" sz="quarter" idx="13"/>
            <p:extLst>
              <p:ext uri="{D42A27DB-BD31-4B8C-83A1-F6EECF244321}">
                <p14:modId xmlns:p14="http://schemas.microsoft.com/office/powerpoint/2010/main" val="49976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06487034"/>
                    </a:ext>
                  </a:extLst>
                </a:gridCol>
                <a:gridCol w="411480">
                  <a:extLst>
                    <a:ext uri="{9D8B030D-6E8A-4147-A177-3AD203B41FA5}">
                      <a16:colId xmlns:a16="http://schemas.microsoft.com/office/drawing/2014/main" val="2985397838"/>
                    </a:ext>
                  </a:extLst>
                </a:gridCol>
                <a:gridCol w="246888">
                  <a:extLst>
                    <a:ext uri="{9D8B030D-6E8A-4147-A177-3AD203B41FA5}">
                      <a16:colId xmlns:a16="http://schemas.microsoft.com/office/drawing/2014/main" val="2986329157"/>
                    </a:ext>
                  </a:extLst>
                </a:gridCol>
                <a:gridCol w="246888">
                  <a:extLst>
                    <a:ext uri="{9D8B030D-6E8A-4147-A177-3AD203B41FA5}">
                      <a16:colId xmlns:a16="http://schemas.microsoft.com/office/drawing/2014/main" val="3689846987"/>
                    </a:ext>
                  </a:extLst>
                </a:gridCol>
                <a:gridCol w="246888">
                  <a:extLst>
                    <a:ext uri="{9D8B030D-6E8A-4147-A177-3AD203B41FA5}">
                      <a16:colId xmlns:a16="http://schemas.microsoft.com/office/drawing/2014/main" val="953273469"/>
                    </a:ext>
                  </a:extLst>
                </a:gridCol>
                <a:gridCol w="246888">
                  <a:extLst>
                    <a:ext uri="{9D8B030D-6E8A-4147-A177-3AD203B41FA5}">
                      <a16:colId xmlns:a16="http://schemas.microsoft.com/office/drawing/2014/main" val="323025020"/>
                    </a:ext>
                  </a:extLst>
                </a:gridCol>
                <a:gridCol w="246888">
                  <a:extLst>
                    <a:ext uri="{9D8B030D-6E8A-4147-A177-3AD203B41FA5}">
                      <a16:colId xmlns:a16="http://schemas.microsoft.com/office/drawing/2014/main" val="1509122479"/>
                    </a:ext>
                  </a:extLst>
                </a:gridCol>
                <a:gridCol w="246888">
                  <a:extLst>
                    <a:ext uri="{9D8B030D-6E8A-4147-A177-3AD203B41FA5}">
                      <a16:colId xmlns:a16="http://schemas.microsoft.com/office/drawing/2014/main" val="3550972030"/>
                    </a:ext>
                  </a:extLst>
                </a:gridCol>
                <a:gridCol w="246888">
                  <a:extLst>
                    <a:ext uri="{9D8B030D-6E8A-4147-A177-3AD203B41FA5}">
                      <a16:colId xmlns:a16="http://schemas.microsoft.com/office/drawing/2014/main" val="1049631548"/>
                    </a:ext>
                  </a:extLst>
                </a:gridCol>
                <a:gridCol w="246888">
                  <a:extLst>
                    <a:ext uri="{9D8B030D-6E8A-4147-A177-3AD203B41FA5}">
                      <a16:colId xmlns:a16="http://schemas.microsoft.com/office/drawing/2014/main" val="1950141486"/>
                    </a:ext>
                  </a:extLst>
                </a:gridCol>
                <a:gridCol w="246888">
                  <a:extLst>
                    <a:ext uri="{9D8B030D-6E8A-4147-A177-3AD203B41FA5}">
                      <a16:colId xmlns:a16="http://schemas.microsoft.com/office/drawing/2014/main" val="1339601030"/>
                    </a:ext>
                  </a:extLst>
                </a:gridCol>
                <a:gridCol w="246888">
                  <a:extLst>
                    <a:ext uri="{9D8B030D-6E8A-4147-A177-3AD203B41FA5}">
                      <a16:colId xmlns:a16="http://schemas.microsoft.com/office/drawing/2014/main" val="2834415974"/>
                    </a:ext>
                  </a:extLst>
                </a:gridCol>
                <a:gridCol w="246888">
                  <a:extLst>
                    <a:ext uri="{9D8B030D-6E8A-4147-A177-3AD203B41FA5}">
                      <a16:colId xmlns:a16="http://schemas.microsoft.com/office/drawing/2014/main" val="4078416930"/>
                    </a:ext>
                  </a:extLst>
                </a:gridCol>
                <a:gridCol w="246888">
                  <a:extLst>
                    <a:ext uri="{9D8B030D-6E8A-4147-A177-3AD203B41FA5}">
                      <a16:colId xmlns:a16="http://schemas.microsoft.com/office/drawing/2014/main" val="807556339"/>
                    </a:ext>
                  </a:extLst>
                </a:gridCol>
                <a:gridCol w="246888">
                  <a:extLst>
                    <a:ext uri="{9D8B030D-6E8A-4147-A177-3AD203B41FA5}">
                      <a16:colId xmlns:a16="http://schemas.microsoft.com/office/drawing/2014/main" val="2016578806"/>
                    </a:ext>
                  </a:extLst>
                </a:gridCol>
                <a:gridCol w="246888">
                  <a:extLst>
                    <a:ext uri="{9D8B030D-6E8A-4147-A177-3AD203B41FA5}">
                      <a16:colId xmlns:a16="http://schemas.microsoft.com/office/drawing/2014/main" val="3521443412"/>
                    </a:ext>
                  </a:extLst>
                </a:gridCol>
                <a:gridCol w="246888">
                  <a:extLst>
                    <a:ext uri="{9D8B030D-6E8A-4147-A177-3AD203B41FA5}">
                      <a16:colId xmlns:a16="http://schemas.microsoft.com/office/drawing/2014/main" val="1434711308"/>
                    </a:ext>
                  </a:extLst>
                </a:gridCol>
                <a:gridCol w="246888">
                  <a:extLst>
                    <a:ext uri="{9D8B030D-6E8A-4147-A177-3AD203B41FA5}">
                      <a16:colId xmlns:a16="http://schemas.microsoft.com/office/drawing/2014/main" val="3262310135"/>
                    </a:ext>
                  </a:extLst>
                </a:gridCol>
                <a:gridCol w="246888">
                  <a:extLst>
                    <a:ext uri="{9D8B030D-6E8A-4147-A177-3AD203B41FA5}">
                      <a16:colId xmlns:a16="http://schemas.microsoft.com/office/drawing/2014/main" val="2736253854"/>
                    </a:ext>
                  </a:extLst>
                </a:gridCol>
                <a:gridCol w="246888">
                  <a:extLst>
                    <a:ext uri="{9D8B030D-6E8A-4147-A177-3AD203B41FA5}">
                      <a16:colId xmlns:a16="http://schemas.microsoft.com/office/drawing/2014/main" val="3462968230"/>
                    </a:ext>
                  </a:extLst>
                </a:gridCol>
                <a:gridCol w="246888">
                  <a:extLst>
                    <a:ext uri="{9D8B030D-6E8A-4147-A177-3AD203B41FA5}">
                      <a16:colId xmlns:a16="http://schemas.microsoft.com/office/drawing/2014/main" val="1922136058"/>
                    </a:ext>
                  </a:extLst>
                </a:gridCol>
                <a:gridCol w="246888">
                  <a:extLst>
                    <a:ext uri="{9D8B030D-6E8A-4147-A177-3AD203B41FA5}">
                      <a16:colId xmlns:a16="http://schemas.microsoft.com/office/drawing/2014/main" val="344090116"/>
                    </a:ext>
                  </a:extLst>
                </a:gridCol>
                <a:gridCol w="246888">
                  <a:extLst>
                    <a:ext uri="{9D8B030D-6E8A-4147-A177-3AD203B41FA5}">
                      <a16:colId xmlns:a16="http://schemas.microsoft.com/office/drawing/2014/main" val="2909162170"/>
                    </a:ext>
                  </a:extLst>
                </a:gridCol>
                <a:gridCol w="246888">
                  <a:extLst>
                    <a:ext uri="{9D8B030D-6E8A-4147-A177-3AD203B41FA5}">
                      <a16:colId xmlns:a16="http://schemas.microsoft.com/office/drawing/2014/main" val="2720646155"/>
                    </a:ext>
                  </a:extLst>
                </a:gridCol>
                <a:gridCol w="246888">
                  <a:extLst>
                    <a:ext uri="{9D8B030D-6E8A-4147-A177-3AD203B41FA5}">
                      <a16:colId xmlns:a16="http://schemas.microsoft.com/office/drawing/2014/main" val="421942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10709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13:00:29</a:t>
                      </a:r>
                      <a:r>
                        <a:rPr kumimoji="0" lang="es-ES" sz="1000" b="0" i="0" u="none" strike="noStrike" kern="1200" cap="none" spc="0" normalizeH="0" baseline="0" noProof="0">
                          <a:ln>
                            <a:noFill/>
                          </a:ln>
                          <a:solidFill>
                            <a:prstClr val="black"/>
                          </a:solidFill>
                          <a:effectLst/>
                          <a:uLnTx/>
                          <a:uFillTx/>
                          <a:latin typeface="+mn-lt"/>
                          <a:ea typeface="+mn-ea"/>
                          <a:cs typeface="+mn-cs"/>
                        </a:rPr>
                        <a:t>
 En Costa Rica tenemos 4 especies consideradas símbolos naciones, entre ellas están El Yigüirro, El Venado Cola Blanca y El Manatí.
A esta lista se les unió una nueva especie que es muy querida por los ticos.
¿Ya sabés cuál es?
Pista: Hoy no tengo ganas de hacer nada.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3050500"/>
                  </a:ext>
                </a:extLst>
              </a:tr>
            </a:tbl>
          </a:graphicData>
        </a:graphic>
      </p:graphicFrame>
      <p:sp>
        <p:nvSpPr>
          <p:cNvPr id="4" name="Text Placeholder 3">
            <a:extLst>
              <a:ext uri="{FF2B5EF4-FFF2-40B4-BE49-F238E27FC236}">
                <a16:creationId xmlns:a16="http://schemas.microsoft.com/office/drawing/2014/main" id="{C71779AD-8E93-4A8D-B0DD-90D9371AED7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87627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C9BF8-3F2F-45D8-B7EB-D2DE261D7C2C}"/>
              </a:ext>
            </a:extLst>
          </p:cNvPr>
          <p:cNvSpPr>
            <a:spLocks noGrp="1"/>
          </p:cNvSpPr>
          <p:nvPr>
            <p:ph type="title"/>
          </p:nvPr>
        </p:nvSpPr>
        <p:spPr/>
        <p:txBody>
          <a:bodyPr/>
          <a:lstStyle/>
          <a:p>
            <a:r>
              <a:rPr lang="en-US"/>
              <a:t>Facebook Own Posts Table | Instituto Costarricense de Turismo - 15 of 26</a:t>
            </a:r>
          </a:p>
        </p:txBody>
      </p:sp>
      <p:graphicFrame>
        <p:nvGraphicFramePr>
          <p:cNvPr id="5" name="Table Placeholder 4">
            <a:extLst>
              <a:ext uri="{FF2B5EF4-FFF2-40B4-BE49-F238E27FC236}">
                <a16:creationId xmlns:a16="http://schemas.microsoft.com/office/drawing/2014/main" id="{A079E43F-CD1F-477A-8357-D1BE0DB41AE4}"/>
              </a:ext>
            </a:extLst>
          </p:cNvPr>
          <p:cNvGraphicFramePr>
            <a:graphicFrameLocks noGrp="1"/>
          </p:cNvGraphicFramePr>
          <p:nvPr>
            <p:ph type="tbl" sz="quarter" idx="13"/>
            <p:extLst>
              <p:ext uri="{D42A27DB-BD31-4B8C-83A1-F6EECF244321}">
                <p14:modId xmlns:p14="http://schemas.microsoft.com/office/powerpoint/2010/main" val="174812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10019658"/>
                    </a:ext>
                  </a:extLst>
                </a:gridCol>
                <a:gridCol w="411480">
                  <a:extLst>
                    <a:ext uri="{9D8B030D-6E8A-4147-A177-3AD203B41FA5}">
                      <a16:colId xmlns:a16="http://schemas.microsoft.com/office/drawing/2014/main" val="1064652435"/>
                    </a:ext>
                  </a:extLst>
                </a:gridCol>
                <a:gridCol w="246888">
                  <a:extLst>
                    <a:ext uri="{9D8B030D-6E8A-4147-A177-3AD203B41FA5}">
                      <a16:colId xmlns:a16="http://schemas.microsoft.com/office/drawing/2014/main" val="1154783239"/>
                    </a:ext>
                  </a:extLst>
                </a:gridCol>
                <a:gridCol w="246888">
                  <a:extLst>
                    <a:ext uri="{9D8B030D-6E8A-4147-A177-3AD203B41FA5}">
                      <a16:colId xmlns:a16="http://schemas.microsoft.com/office/drawing/2014/main" val="2793268290"/>
                    </a:ext>
                  </a:extLst>
                </a:gridCol>
                <a:gridCol w="246888">
                  <a:extLst>
                    <a:ext uri="{9D8B030D-6E8A-4147-A177-3AD203B41FA5}">
                      <a16:colId xmlns:a16="http://schemas.microsoft.com/office/drawing/2014/main" val="1505529256"/>
                    </a:ext>
                  </a:extLst>
                </a:gridCol>
                <a:gridCol w="246888">
                  <a:extLst>
                    <a:ext uri="{9D8B030D-6E8A-4147-A177-3AD203B41FA5}">
                      <a16:colId xmlns:a16="http://schemas.microsoft.com/office/drawing/2014/main" val="3223977939"/>
                    </a:ext>
                  </a:extLst>
                </a:gridCol>
                <a:gridCol w="246888">
                  <a:extLst>
                    <a:ext uri="{9D8B030D-6E8A-4147-A177-3AD203B41FA5}">
                      <a16:colId xmlns:a16="http://schemas.microsoft.com/office/drawing/2014/main" val="3606735380"/>
                    </a:ext>
                  </a:extLst>
                </a:gridCol>
                <a:gridCol w="246888">
                  <a:extLst>
                    <a:ext uri="{9D8B030D-6E8A-4147-A177-3AD203B41FA5}">
                      <a16:colId xmlns:a16="http://schemas.microsoft.com/office/drawing/2014/main" val="1537544068"/>
                    </a:ext>
                  </a:extLst>
                </a:gridCol>
                <a:gridCol w="246888">
                  <a:extLst>
                    <a:ext uri="{9D8B030D-6E8A-4147-A177-3AD203B41FA5}">
                      <a16:colId xmlns:a16="http://schemas.microsoft.com/office/drawing/2014/main" val="1818742979"/>
                    </a:ext>
                  </a:extLst>
                </a:gridCol>
                <a:gridCol w="246888">
                  <a:extLst>
                    <a:ext uri="{9D8B030D-6E8A-4147-A177-3AD203B41FA5}">
                      <a16:colId xmlns:a16="http://schemas.microsoft.com/office/drawing/2014/main" val="3013525706"/>
                    </a:ext>
                  </a:extLst>
                </a:gridCol>
                <a:gridCol w="246888">
                  <a:extLst>
                    <a:ext uri="{9D8B030D-6E8A-4147-A177-3AD203B41FA5}">
                      <a16:colId xmlns:a16="http://schemas.microsoft.com/office/drawing/2014/main" val="4229857218"/>
                    </a:ext>
                  </a:extLst>
                </a:gridCol>
                <a:gridCol w="246888">
                  <a:extLst>
                    <a:ext uri="{9D8B030D-6E8A-4147-A177-3AD203B41FA5}">
                      <a16:colId xmlns:a16="http://schemas.microsoft.com/office/drawing/2014/main" val="1844777951"/>
                    </a:ext>
                  </a:extLst>
                </a:gridCol>
                <a:gridCol w="246888">
                  <a:extLst>
                    <a:ext uri="{9D8B030D-6E8A-4147-A177-3AD203B41FA5}">
                      <a16:colId xmlns:a16="http://schemas.microsoft.com/office/drawing/2014/main" val="2005577004"/>
                    </a:ext>
                  </a:extLst>
                </a:gridCol>
                <a:gridCol w="246888">
                  <a:extLst>
                    <a:ext uri="{9D8B030D-6E8A-4147-A177-3AD203B41FA5}">
                      <a16:colId xmlns:a16="http://schemas.microsoft.com/office/drawing/2014/main" val="3542351846"/>
                    </a:ext>
                  </a:extLst>
                </a:gridCol>
                <a:gridCol w="246888">
                  <a:extLst>
                    <a:ext uri="{9D8B030D-6E8A-4147-A177-3AD203B41FA5}">
                      <a16:colId xmlns:a16="http://schemas.microsoft.com/office/drawing/2014/main" val="2977516939"/>
                    </a:ext>
                  </a:extLst>
                </a:gridCol>
                <a:gridCol w="246888">
                  <a:extLst>
                    <a:ext uri="{9D8B030D-6E8A-4147-A177-3AD203B41FA5}">
                      <a16:colId xmlns:a16="http://schemas.microsoft.com/office/drawing/2014/main" val="226777623"/>
                    </a:ext>
                  </a:extLst>
                </a:gridCol>
                <a:gridCol w="246888">
                  <a:extLst>
                    <a:ext uri="{9D8B030D-6E8A-4147-A177-3AD203B41FA5}">
                      <a16:colId xmlns:a16="http://schemas.microsoft.com/office/drawing/2014/main" val="1726847665"/>
                    </a:ext>
                  </a:extLst>
                </a:gridCol>
                <a:gridCol w="246888">
                  <a:extLst>
                    <a:ext uri="{9D8B030D-6E8A-4147-A177-3AD203B41FA5}">
                      <a16:colId xmlns:a16="http://schemas.microsoft.com/office/drawing/2014/main" val="1087658391"/>
                    </a:ext>
                  </a:extLst>
                </a:gridCol>
                <a:gridCol w="246888">
                  <a:extLst>
                    <a:ext uri="{9D8B030D-6E8A-4147-A177-3AD203B41FA5}">
                      <a16:colId xmlns:a16="http://schemas.microsoft.com/office/drawing/2014/main" val="714712589"/>
                    </a:ext>
                  </a:extLst>
                </a:gridCol>
                <a:gridCol w="246888">
                  <a:extLst>
                    <a:ext uri="{9D8B030D-6E8A-4147-A177-3AD203B41FA5}">
                      <a16:colId xmlns:a16="http://schemas.microsoft.com/office/drawing/2014/main" val="3792902520"/>
                    </a:ext>
                  </a:extLst>
                </a:gridCol>
                <a:gridCol w="246888">
                  <a:extLst>
                    <a:ext uri="{9D8B030D-6E8A-4147-A177-3AD203B41FA5}">
                      <a16:colId xmlns:a16="http://schemas.microsoft.com/office/drawing/2014/main" val="92173946"/>
                    </a:ext>
                  </a:extLst>
                </a:gridCol>
                <a:gridCol w="246888">
                  <a:extLst>
                    <a:ext uri="{9D8B030D-6E8A-4147-A177-3AD203B41FA5}">
                      <a16:colId xmlns:a16="http://schemas.microsoft.com/office/drawing/2014/main" val="1494875808"/>
                    </a:ext>
                  </a:extLst>
                </a:gridCol>
                <a:gridCol w="246888">
                  <a:extLst>
                    <a:ext uri="{9D8B030D-6E8A-4147-A177-3AD203B41FA5}">
                      <a16:colId xmlns:a16="http://schemas.microsoft.com/office/drawing/2014/main" val="1666896989"/>
                    </a:ext>
                  </a:extLst>
                </a:gridCol>
                <a:gridCol w="246888">
                  <a:extLst>
                    <a:ext uri="{9D8B030D-6E8A-4147-A177-3AD203B41FA5}">
                      <a16:colId xmlns:a16="http://schemas.microsoft.com/office/drawing/2014/main" val="821325688"/>
                    </a:ext>
                  </a:extLst>
                </a:gridCol>
                <a:gridCol w="246888">
                  <a:extLst>
                    <a:ext uri="{9D8B030D-6E8A-4147-A177-3AD203B41FA5}">
                      <a16:colId xmlns:a16="http://schemas.microsoft.com/office/drawing/2014/main" val="167830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631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09:00:20</a:t>
                      </a:r>
                      <a:r>
                        <a:rPr kumimoji="0" lang="es-ES" sz="1000" b="0" i="0" u="none" strike="noStrike" kern="1200" cap="none" spc="0" normalizeH="0" baseline="0" noProof="0">
                          <a:ln>
                            <a:noFill/>
                          </a:ln>
                          <a:solidFill>
                            <a:prstClr val="black"/>
                          </a:solidFill>
                          <a:effectLst/>
                          <a:uLnTx/>
                          <a:uFillTx/>
                          <a:latin typeface="+mn-lt"/>
                          <a:ea typeface="+mn-ea"/>
                          <a:cs typeface="+mn-cs"/>
                        </a:rPr>
                        <a:t>
 Costa Rica cuenta con una importante red de museos dedicados a coleccionar, custodiar, mostrar la herencia cultural y tratar de difundir nuestros valores.
El pasado miércoles 18 de enero, celebramos el Día Mundial del Selfie en los Museos, es por eso que les compartimos una guía de nuestros museos nacionales para que visités los que más te gusten y te tomés tu selfie.
Ingresá a la guían en el siguiente link: https://bit.ly/3CYDII7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7933998"/>
                  </a:ext>
                </a:extLst>
              </a:tr>
            </a:tbl>
          </a:graphicData>
        </a:graphic>
      </p:graphicFrame>
      <p:sp>
        <p:nvSpPr>
          <p:cNvPr id="4" name="Text Placeholder 3">
            <a:extLst>
              <a:ext uri="{FF2B5EF4-FFF2-40B4-BE49-F238E27FC236}">
                <a16:creationId xmlns:a16="http://schemas.microsoft.com/office/drawing/2014/main" id="{3D7A206E-B957-4F66-89AD-0574F4F4C26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841245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7F0C-069F-47F6-B8A8-F9AE10DD9D15}"/>
              </a:ext>
            </a:extLst>
          </p:cNvPr>
          <p:cNvSpPr>
            <a:spLocks noGrp="1"/>
          </p:cNvSpPr>
          <p:nvPr>
            <p:ph type="title"/>
          </p:nvPr>
        </p:nvSpPr>
        <p:spPr/>
        <p:txBody>
          <a:bodyPr/>
          <a:lstStyle/>
          <a:p>
            <a:r>
              <a:rPr lang="en-US"/>
              <a:t>Facebook Own Posts Table | Instituto Costarricense de Turismo - 16 of 26</a:t>
            </a:r>
          </a:p>
        </p:txBody>
      </p:sp>
      <p:graphicFrame>
        <p:nvGraphicFramePr>
          <p:cNvPr id="5" name="Table Placeholder 4">
            <a:extLst>
              <a:ext uri="{FF2B5EF4-FFF2-40B4-BE49-F238E27FC236}">
                <a16:creationId xmlns:a16="http://schemas.microsoft.com/office/drawing/2014/main" id="{0E78E134-2B28-4A37-A494-B34D762A3990}"/>
              </a:ext>
            </a:extLst>
          </p:cNvPr>
          <p:cNvGraphicFramePr>
            <a:graphicFrameLocks noGrp="1"/>
          </p:cNvGraphicFramePr>
          <p:nvPr>
            <p:ph type="tbl" sz="quarter" idx="13"/>
            <p:extLst>
              <p:ext uri="{D42A27DB-BD31-4B8C-83A1-F6EECF244321}">
                <p14:modId xmlns:p14="http://schemas.microsoft.com/office/powerpoint/2010/main" val="329577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33711677"/>
                    </a:ext>
                  </a:extLst>
                </a:gridCol>
                <a:gridCol w="411480">
                  <a:extLst>
                    <a:ext uri="{9D8B030D-6E8A-4147-A177-3AD203B41FA5}">
                      <a16:colId xmlns:a16="http://schemas.microsoft.com/office/drawing/2014/main" val="2099796631"/>
                    </a:ext>
                  </a:extLst>
                </a:gridCol>
                <a:gridCol w="246888">
                  <a:extLst>
                    <a:ext uri="{9D8B030D-6E8A-4147-A177-3AD203B41FA5}">
                      <a16:colId xmlns:a16="http://schemas.microsoft.com/office/drawing/2014/main" val="455268259"/>
                    </a:ext>
                  </a:extLst>
                </a:gridCol>
                <a:gridCol w="246888">
                  <a:extLst>
                    <a:ext uri="{9D8B030D-6E8A-4147-A177-3AD203B41FA5}">
                      <a16:colId xmlns:a16="http://schemas.microsoft.com/office/drawing/2014/main" val="1310489695"/>
                    </a:ext>
                  </a:extLst>
                </a:gridCol>
                <a:gridCol w="246888">
                  <a:extLst>
                    <a:ext uri="{9D8B030D-6E8A-4147-A177-3AD203B41FA5}">
                      <a16:colId xmlns:a16="http://schemas.microsoft.com/office/drawing/2014/main" val="4031359696"/>
                    </a:ext>
                  </a:extLst>
                </a:gridCol>
                <a:gridCol w="246888">
                  <a:extLst>
                    <a:ext uri="{9D8B030D-6E8A-4147-A177-3AD203B41FA5}">
                      <a16:colId xmlns:a16="http://schemas.microsoft.com/office/drawing/2014/main" val="1033414414"/>
                    </a:ext>
                  </a:extLst>
                </a:gridCol>
                <a:gridCol w="246888">
                  <a:extLst>
                    <a:ext uri="{9D8B030D-6E8A-4147-A177-3AD203B41FA5}">
                      <a16:colId xmlns:a16="http://schemas.microsoft.com/office/drawing/2014/main" val="827540897"/>
                    </a:ext>
                  </a:extLst>
                </a:gridCol>
                <a:gridCol w="246888">
                  <a:extLst>
                    <a:ext uri="{9D8B030D-6E8A-4147-A177-3AD203B41FA5}">
                      <a16:colId xmlns:a16="http://schemas.microsoft.com/office/drawing/2014/main" val="3985750233"/>
                    </a:ext>
                  </a:extLst>
                </a:gridCol>
                <a:gridCol w="246888">
                  <a:extLst>
                    <a:ext uri="{9D8B030D-6E8A-4147-A177-3AD203B41FA5}">
                      <a16:colId xmlns:a16="http://schemas.microsoft.com/office/drawing/2014/main" val="3010588053"/>
                    </a:ext>
                  </a:extLst>
                </a:gridCol>
                <a:gridCol w="246888">
                  <a:extLst>
                    <a:ext uri="{9D8B030D-6E8A-4147-A177-3AD203B41FA5}">
                      <a16:colId xmlns:a16="http://schemas.microsoft.com/office/drawing/2014/main" val="2295033336"/>
                    </a:ext>
                  </a:extLst>
                </a:gridCol>
                <a:gridCol w="246888">
                  <a:extLst>
                    <a:ext uri="{9D8B030D-6E8A-4147-A177-3AD203B41FA5}">
                      <a16:colId xmlns:a16="http://schemas.microsoft.com/office/drawing/2014/main" val="3260070022"/>
                    </a:ext>
                  </a:extLst>
                </a:gridCol>
                <a:gridCol w="246888">
                  <a:extLst>
                    <a:ext uri="{9D8B030D-6E8A-4147-A177-3AD203B41FA5}">
                      <a16:colId xmlns:a16="http://schemas.microsoft.com/office/drawing/2014/main" val="1747311626"/>
                    </a:ext>
                  </a:extLst>
                </a:gridCol>
                <a:gridCol w="246888">
                  <a:extLst>
                    <a:ext uri="{9D8B030D-6E8A-4147-A177-3AD203B41FA5}">
                      <a16:colId xmlns:a16="http://schemas.microsoft.com/office/drawing/2014/main" val="1088697282"/>
                    </a:ext>
                  </a:extLst>
                </a:gridCol>
                <a:gridCol w="246888">
                  <a:extLst>
                    <a:ext uri="{9D8B030D-6E8A-4147-A177-3AD203B41FA5}">
                      <a16:colId xmlns:a16="http://schemas.microsoft.com/office/drawing/2014/main" val="3946322716"/>
                    </a:ext>
                  </a:extLst>
                </a:gridCol>
                <a:gridCol w="246888">
                  <a:extLst>
                    <a:ext uri="{9D8B030D-6E8A-4147-A177-3AD203B41FA5}">
                      <a16:colId xmlns:a16="http://schemas.microsoft.com/office/drawing/2014/main" val="2142971357"/>
                    </a:ext>
                  </a:extLst>
                </a:gridCol>
                <a:gridCol w="246888">
                  <a:extLst>
                    <a:ext uri="{9D8B030D-6E8A-4147-A177-3AD203B41FA5}">
                      <a16:colId xmlns:a16="http://schemas.microsoft.com/office/drawing/2014/main" val="2051651382"/>
                    </a:ext>
                  </a:extLst>
                </a:gridCol>
                <a:gridCol w="246888">
                  <a:extLst>
                    <a:ext uri="{9D8B030D-6E8A-4147-A177-3AD203B41FA5}">
                      <a16:colId xmlns:a16="http://schemas.microsoft.com/office/drawing/2014/main" val="84876230"/>
                    </a:ext>
                  </a:extLst>
                </a:gridCol>
                <a:gridCol w="246888">
                  <a:extLst>
                    <a:ext uri="{9D8B030D-6E8A-4147-A177-3AD203B41FA5}">
                      <a16:colId xmlns:a16="http://schemas.microsoft.com/office/drawing/2014/main" val="687900838"/>
                    </a:ext>
                  </a:extLst>
                </a:gridCol>
                <a:gridCol w="246888">
                  <a:extLst>
                    <a:ext uri="{9D8B030D-6E8A-4147-A177-3AD203B41FA5}">
                      <a16:colId xmlns:a16="http://schemas.microsoft.com/office/drawing/2014/main" val="4191245305"/>
                    </a:ext>
                  </a:extLst>
                </a:gridCol>
                <a:gridCol w="246888">
                  <a:extLst>
                    <a:ext uri="{9D8B030D-6E8A-4147-A177-3AD203B41FA5}">
                      <a16:colId xmlns:a16="http://schemas.microsoft.com/office/drawing/2014/main" val="224224097"/>
                    </a:ext>
                  </a:extLst>
                </a:gridCol>
                <a:gridCol w="246888">
                  <a:extLst>
                    <a:ext uri="{9D8B030D-6E8A-4147-A177-3AD203B41FA5}">
                      <a16:colId xmlns:a16="http://schemas.microsoft.com/office/drawing/2014/main" val="1158767336"/>
                    </a:ext>
                  </a:extLst>
                </a:gridCol>
                <a:gridCol w="246888">
                  <a:extLst>
                    <a:ext uri="{9D8B030D-6E8A-4147-A177-3AD203B41FA5}">
                      <a16:colId xmlns:a16="http://schemas.microsoft.com/office/drawing/2014/main" val="816403066"/>
                    </a:ext>
                  </a:extLst>
                </a:gridCol>
                <a:gridCol w="246888">
                  <a:extLst>
                    <a:ext uri="{9D8B030D-6E8A-4147-A177-3AD203B41FA5}">
                      <a16:colId xmlns:a16="http://schemas.microsoft.com/office/drawing/2014/main" val="3791675238"/>
                    </a:ext>
                  </a:extLst>
                </a:gridCol>
                <a:gridCol w="246888">
                  <a:extLst>
                    <a:ext uri="{9D8B030D-6E8A-4147-A177-3AD203B41FA5}">
                      <a16:colId xmlns:a16="http://schemas.microsoft.com/office/drawing/2014/main" val="3018761950"/>
                    </a:ext>
                  </a:extLst>
                </a:gridCol>
                <a:gridCol w="246888">
                  <a:extLst>
                    <a:ext uri="{9D8B030D-6E8A-4147-A177-3AD203B41FA5}">
                      <a16:colId xmlns:a16="http://schemas.microsoft.com/office/drawing/2014/main" val="4098439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9465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13:00:25</a:t>
                      </a:r>
                      <a:r>
                        <a:rPr kumimoji="0" lang="es-ES" sz="1000" b="0" i="0" u="none" strike="noStrike" kern="1200" cap="none" spc="0" normalizeH="0" baseline="0" noProof="0">
                          <a:ln>
                            <a:noFill/>
                          </a:ln>
                          <a:solidFill>
                            <a:prstClr val="black"/>
                          </a:solidFill>
                          <a:effectLst/>
                          <a:uLnTx/>
                          <a:uFillTx/>
                          <a:latin typeface="+mn-lt"/>
                          <a:ea typeface="+mn-ea"/>
                          <a:cs typeface="+mn-cs"/>
                        </a:rPr>
                        <a:t>
 En Costa Rica contamos con muchísimas cataratas que te sorprenderán con su belleza.
En un comentario, contanos: ¿cuáles conocés? O ¿Cuáles te gustaría llegar a visitar?
En esta foto te dejamos 4 cataratas que te recomendamos ir a visitar y descubrir toda su belleza.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0832908"/>
                  </a:ext>
                </a:extLst>
              </a:tr>
            </a:tbl>
          </a:graphicData>
        </a:graphic>
      </p:graphicFrame>
      <p:sp>
        <p:nvSpPr>
          <p:cNvPr id="4" name="Text Placeholder 3">
            <a:extLst>
              <a:ext uri="{FF2B5EF4-FFF2-40B4-BE49-F238E27FC236}">
                <a16:creationId xmlns:a16="http://schemas.microsoft.com/office/drawing/2014/main" id="{E5435A54-3C4A-4231-849F-6F6925F3157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69443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6830F-53CD-487A-9005-1D9E5C9344B8}"/>
              </a:ext>
            </a:extLst>
          </p:cNvPr>
          <p:cNvSpPr>
            <a:spLocks noGrp="1"/>
          </p:cNvSpPr>
          <p:nvPr>
            <p:ph type="title"/>
          </p:nvPr>
        </p:nvSpPr>
        <p:spPr/>
        <p:txBody>
          <a:bodyPr/>
          <a:lstStyle/>
          <a:p>
            <a:r>
              <a:rPr lang="en-US"/>
              <a:t>Facebook Own Posts Table | Instituto Costarricense de Turismo - 17 of 26</a:t>
            </a:r>
          </a:p>
        </p:txBody>
      </p:sp>
      <p:graphicFrame>
        <p:nvGraphicFramePr>
          <p:cNvPr id="5" name="Table Placeholder 4">
            <a:extLst>
              <a:ext uri="{FF2B5EF4-FFF2-40B4-BE49-F238E27FC236}">
                <a16:creationId xmlns:a16="http://schemas.microsoft.com/office/drawing/2014/main" id="{9D361891-20F4-4425-9E4D-5A0248FAD07A}"/>
              </a:ext>
            </a:extLst>
          </p:cNvPr>
          <p:cNvGraphicFramePr>
            <a:graphicFrameLocks noGrp="1"/>
          </p:cNvGraphicFramePr>
          <p:nvPr>
            <p:ph type="tbl" sz="quarter" idx="13"/>
            <p:extLst>
              <p:ext uri="{D42A27DB-BD31-4B8C-83A1-F6EECF244321}">
                <p14:modId xmlns:p14="http://schemas.microsoft.com/office/powerpoint/2010/main" val="1617189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2310417"/>
                    </a:ext>
                  </a:extLst>
                </a:gridCol>
                <a:gridCol w="411480">
                  <a:extLst>
                    <a:ext uri="{9D8B030D-6E8A-4147-A177-3AD203B41FA5}">
                      <a16:colId xmlns:a16="http://schemas.microsoft.com/office/drawing/2014/main" val="530529454"/>
                    </a:ext>
                  </a:extLst>
                </a:gridCol>
                <a:gridCol w="246888">
                  <a:extLst>
                    <a:ext uri="{9D8B030D-6E8A-4147-A177-3AD203B41FA5}">
                      <a16:colId xmlns:a16="http://schemas.microsoft.com/office/drawing/2014/main" val="2677964818"/>
                    </a:ext>
                  </a:extLst>
                </a:gridCol>
                <a:gridCol w="246888">
                  <a:extLst>
                    <a:ext uri="{9D8B030D-6E8A-4147-A177-3AD203B41FA5}">
                      <a16:colId xmlns:a16="http://schemas.microsoft.com/office/drawing/2014/main" val="2887015792"/>
                    </a:ext>
                  </a:extLst>
                </a:gridCol>
                <a:gridCol w="246888">
                  <a:extLst>
                    <a:ext uri="{9D8B030D-6E8A-4147-A177-3AD203B41FA5}">
                      <a16:colId xmlns:a16="http://schemas.microsoft.com/office/drawing/2014/main" val="602351704"/>
                    </a:ext>
                  </a:extLst>
                </a:gridCol>
                <a:gridCol w="246888">
                  <a:extLst>
                    <a:ext uri="{9D8B030D-6E8A-4147-A177-3AD203B41FA5}">
                      <a16:colId xmlns:a16="http://schemas.microsoft.com/office/drawing/2014/main" val="860257936"/>
                    </a:ext>
                  </a:extLst>
                </a:gridCol>
                <a:gridCol w="246888">
                  <a:extLst>
                    <a:ext uri="{9D8B030D-6E8A-4147-A177-3AD203B41FA5}">
                      <a16:colId xmlns:a16="http://schemas.microsoft.com/office/drawing/2014/main" val="1648958616"/>
                    </a:ext>
                  </a:extLst>
                </a:gridCol>
                <a:gridCol w="246888">
                  <a:extLst>
                    <a:ext uri="{9D8B030D-6E8A-4147-A177-3AD203B41FA5}">
                      <a16:colId xmlns:a16="http://schemas.microsoft.com/office/drawing/2014/main" val="518585703"/>
                    </a:ext>
                  </a:extLst>
                </a:gridCol>
                <a:gridCol w="246888">
                  <a:extLst>
                    <a:ext uri="{9D8B030D-6E8A-4147-A177-3AD203B41FA5}">
                      <a16:colId xmlns:a16="http://schemas.microsoft.com/office/drawing/2014/main" val="471912994"/>
                    </a:ext>
                  </a:extLst>
                </a:gridCol>
                <a:gridCol w="246888">
                  <a:extLst>
                    <a:ext uri="{9D8B030D-6E8A-4147-A177-3AD203B41FA5}">
                      <a16:colId xmlns:a16="http://schemas.microsoft.com/office/drawing/2014/main" val="3313175347"/>
                    </a:ext>
                  </a:extLst>
                </a:gridCol>
                <a:gridCol w="246888">
                  <a:extLst>
                    <a:ext uri="{9D8B030D-6E8A-4147-A177-3AD203B41FA5}">
                      <a16:colId xmlns:a16="http://schemas.microsoft.com/office/drawing/2014/main" val="3325997146"/>
                    </a:ext>
                  </a:extLst>
                </a:gridCol>
                <a:gridCol w="246888">
                  <a:extLst>
                    <a:ext uri="{9D8B030D-6E8A-4147-A177-3AD203B41FA5}">
                      <a16:colId xmlns:a16="http://schemas.microsoft.com/office/drawing/2014/main" val="1891962625"/>
                    </a:ext>
                  </a:extLst>
                </a:gridCol>
                <a:gridCol w="246888">
                  <a:extLst>
                    <a:ext uri="{9D8B030D-6E8A-4147-A177-3AD203B41FA5}">
                      <a16:colId xmlns:a16="http://schemas.microsoft.com/office/drawing/2014/main" val="3285652721"/>
                    </a:ext>
                  </a:extLst>
                </a:gridCol>
                <a:gridCol w="246888">
                  <a:extLst>
                    <a:ext uri="{9D8B030D-6E8A-4147-A177-3AD203B41FA5}">
                      <a16:colId xmlns:a16="http://schemas.microsoft.com/office/drawing/2014/main" val="2154853179"/>
                    </a:ext>
                  </a:extLst>
                </a:gridCol>
                <a:gridCol w="246888">
                  <a:extLst>
                    <a:ext uri="{9D8B030D-6E8A-4147-A177-3AD203B41FA5}">
                      <a16:colId xmlns:a16="http://schemas.microsoft.com/office/drawing/2014/main" val="161537101"/>
                    </a:ext>
                  </a:extLst>
                </a:gridCol>
                <a:gridCol w="246888">
                  <a:extLst>
                    <a:ext uri="{9D8B030D-6E8A-4147-A177-3AD203B41FA5}">
                      <a16:colId xmlns:a16="http://schemas.microsoft.com/office/drawing/2014/main" val="2603406118"/>
                    </a:ext>
                  </a:extLst>
                </a:gridCol>
                <a:gridCol w="246888">
                  <a:extLst>
                    <a:ext uri="{9D8B030D-6E8A-4147-A177-3AD203B41FA5}">
                      <a16:colId xmlns:a16="http://schemas.microsoft.com/office/drawing/2014/main" val="2223539941"/>
                    </a:ext>
                  </a:extLst>
                </a:gridCol>
                <a:gridCol w="246888">
                  <a:extLst>
                    <a:ext uri="{9D8B030D-6E8A-4147-A177-3AD203B41FA5}">
                      <a16:colId xmlns:a16="http://schemas.microsoft.com/office/drawing/2014/main" val="4294279419"/>
                    </a:ext>
                  </a:extLst>
                </a:gridCol>
                <a:gridCol w="246888">
                  <a:extLst>
                    <a:ext uri="{9D8B030D-6E8A-4147-A177-3AD203B41FA5}">
                      <a16:colId xmlns:a16="http://schemas.microsoft.com/office/drawing/2014/main" val="2319594377"/>
                    </a:ext>
                  </a:extLst>
                </a:gridCol>
                <a:gridCol w="246888">
                  <a:extLst>
                    <a:ext uri="{9D8B030D-6E8A-4147-A177-3AD203B41FA5}">
                      <a16:colId xmlns:a16="http://schemas.microsoft.com/office/drawing/2014/main" val="3448640776"/>
                    </a:ext>
                  </a:extLst>
                </a:gridCol>
                <a:gridCol w="246888">
                  <a:extLst>
                    <a:ext uri="{9D8B030D-6E8A-4147-A177-3AD203B41FA5}">
                      <a16:colId xmlns:a16="http://schemas.microsoft.com/office/drawing/2014/main" val="3564515356"/>
                    </a:ext>
                  </a:extLst>
                </a:gridCol>
                <a:gridCol w="246888">
                  <a:extLst>
                    <a:ext uri="{9D8B030D-6E8A-4147-A177-3AD203B41FA5}">
                      <a16:colId xmlns:a16="http://schemas.microsoft.com/office/drawing/2014/main" val="458732185"/>
                    </a:ext>
                  </a:extLst>
                </a:gridCol>
                <a:gridCol w="246888">
                  <a:extLst>
                    <a:ext uri="{9D8B030D-6E8A-4147-A177-3AD203B41FA5}">
                      <a16:colId xmlns:a16="http://schemas.microsoft.com/office/drawing/2014/main" val="1105543769"/>
                    </a:ext>
                  </a:extLst>
                </a:gridCol>
                <a:gridCol w="246888">
                  <a:extLst>
                    <a:ext uri="{9D8B030D-6E8A-4147-A177-3AD203B41FA5}">
                      <a16:colId xmlns:a16="http://schemas.microsoft.com/office/drawing/2014/main" val="931657461"/>
                    </a:ext>
                  </a:extLst>
                </a:gridCol>
                <a:gridCol w="246888">
                  <a:extLst>
                    <a:ext uri="{9D8B030D-6E8A-4147-A177-3AD203B41FA5}">
                      <a16:colId xmlns:a16="http://schemas.microsoft.com/office/drawing/2014/main" val="390236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0749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09:39:53</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desde Madrid!
Esta mañana en el stand de Costa Rica en FITUR, la Federación de Cámaras de Turismo de Centro América (FEDECATUR) y la Red Costarricense de Turismo Accesible, firmaron un Convenio de Cooperación Internacional, que busca mejorar la accesibilidad de los productos turísticos de Centroamérica para personas con discapacidad, así como las iniciativas que la posicionen mediante campañas de promoción de turismo accesible, de la mano con capacitaciones para las personas, empresas, gobiernos locales y organizaciones relacionadas al turismo.
A partir de la firma de este convenio se logrará poner en marcha y ejecutar el proyecto “Herramientas para la Reactivación del Turismo en Centroamérica” (REACTUR), creado con el objetivo de apoyar en el desarrollo de productos turísticos, accesibles e innovadores para mejorar la experiencia de ocio y recreación de personas con discapacidad, además con el acuerdo se impulsan y cumplen paralelamente los Objetivos de Desarrollo Sostenible de la ONU.
La firma contó con la presencia de Wilmam Rodriguez, Ministro de Turismo, Shirley Calvo, Presidenta Ejecutiva de CANATUR y representante de FEDECATUR.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60692502"/>
                  </a:ext>
                </a:extLst>
              </a:tr>
            </a:tbl>
          </a:graphicData>
        </a:graphic>
      </p:graphicFrame>
      <p:sp>
        <p:nvSpPr>
          <p:cNvPr id="4" name="Text Placeholder 3">
            <a:extLst>
              <a:ext uri="{FF2B5EF4-FFF2-40B4-BE49-F238E27FC236}">
                <a16:creationId xmlns:a16="http://schemas.microsoft.com/office/drawing/2014/main" id="{263A6B07-8779-4A8C-9B7F-73792516C7C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34871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775BF-E581-402D-849E-AFD853D06551}"/>
              </a:ext>
            </a:extLst>
          </p:cNvPr>
          <p:cNvSpPr>
            <a:spLocks noGrp="1"/>
          </p:cNvSpPr>
          <p:nvPr>
            <p:ph type="title"/>
          </p:nvPr>
        </p:nvSpPr>
        <p:spPr/>
        <p:txBody>
          <a:bodyPr/>
          <a:lstStyle/>
          <a:p>
            <a:r>
              <a:rPr lang="en-US"/>
              <a:t>Facebook Own Posts Table | Instituto Costarricense de Turismo - 18 of 26</a:t>
            </a:r>
          </a:p>
        </p:txBody>
      </p:sp>
      <p:graphicFrame>
        <p:nvGraphicFramePr>
          <p:cNvPr id="5" name="Table Placeholder 4">
            <a:extLst>
              <a:ext uri="{FF2B5EF4-FFF2-40B4-BE49-F238E27FC236}">
                <a16:creationId xmlns:a16="http://schemas.microsoft.com/office/drawing/2014/main" id="{BDD9537F-4B93-4C31-9B46-C0B5EB2C5918}"/>
              </a:ext>
            </a:extLst>
          </p:cNvPr>
          <p:cNvGraphicFramePr>
            <a:graphicFrameLocks noGrp="1"/>
          </p:cNvGraphicFramePr>
          <p:nvPr>
            <p:ph type="tbl" sz="quarter" idx="13"/>
            <p:extLst>
              <p:ext uri="{D42A27DB-BD31-4B8C-83A1-F6EECF244321}">
                <p14:modId xmlns:p14="http://schemas.microsoft.com/office/powerpoint/2010/main" val="2307098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11581504"/>
                    </a:ext>
                  </a:extLst>
                </a:gridCol>
                <a:gridCol w="411480">
                  <a:extLst>
                    <a:ext uri="{9D8B030D-6E8A-4147-A177-3AD203B41FA5}">
                      <a16:colId xmlns:a16="http://schemas.microsoft.com/office/drawing/2014/main" val="4201478689"/>
                    </a:ext>
                  </a:extLst>
                </a:gridCol>
                <a:gridCol w="246888">
                  <a:extLst>
                    <a:ext uri="{9D8B030D-6E8A-4147-A177-3AD203B41FA5}">
                      <a16:colId xmlns:a16="http://schemas.microsoft.com/office/drawing/2014/main" val="3735823653"/>
                    </a:ext>
                  </a:extLst>
                </a:gridCol>
                <a:gridCol w="246888">
                  <a:extLst>
                    <a:ext uri="{9D8B030D-6E8A-4147-A177-3AD203B41FA5}">
                      <a16:colId xmlns:a16="http://schemas.microsoft.com/office/drawing/2014/main" val="1028878003"/>
                    </a:ext>
                  </a:extLst>
                </a:gridCol>
                <a:gridCol w="246888">
                  <a:extLst>
                    <a:ext uri="{9D8B030D-6E8A-4147-A177-3AD203B41FA5}">
                      <a16:colId xmlns:a16="http://schemas.microsoft.com/office/drawing/2014/main" val="1185266781"/>
                    </a:ext>
                  </a:extLst>
                </a:gridCol>
                <a:gridCol w="246888">
                  <a:extLst>
                    <a:ext uri="{9D8B030D-6E8A-4147-A177-3AD203B41FA5}">
                      <a16:colId xmlns:a16="http://schemas.microsoft.com/office/drawing/2014/main" val="1716159519"/>
                    </a:ext>
                  </a:extLst>
                </a:gridCol>
                <a:gridCol w="246888">
                  <a:extLst>
                    <a:ext uri="{9D8B030D-6E8A-4147-A177-3AD203B41FA5}">
                      <a16:colId xmlns:a16="http://schemas.microsoft.com/office/drawing/2014/main" val="2025033055"/>
                    </a:ext>
                  </a:extLst>
                </a:gridCol>
                <a:gridCol w="246888">
                  <a:extLst>
                    <a:ext uri="{9D8B030D-6E8A-4147-A177-3AD203B41FA5}">
                      <a16:colId xmlns:a16="http://schemas.microsoft.com/office/drawing/2014/main" val="2705425333"/>
                    </a:ext>
                  </a:extLst>
                </a:gridCol>
                <a:gridCol w="246888">
                  <a:extLst>
                    <a:ext uri="{9D8B030D-6E8A-4147-A177-3AD203B41FA5}">
                      <a16:colId xmlns:a16="http://schemas.microsoft.com/office/drawing/2014/main" val="3254862140"/>
                    </a:ext>
                  </a:extLst>
                </a:gridCol>
                <a:gridCol w="246888">
                  <a:extLst>
                    <a:ext uri="{9D8B030D-6E8A-4147-A177-3AD203B41FA5}">
                      <a16:colId xmlns:a16="http://schemas.microsoft.com/office/drawing/2014/main" val="43899459"/>
                    </a:ext>
                  </a:extLst>
                </a:gridCol>
                <a:gridCol w="246888">
                  <a:extLst>
                    <a:ext uri="{9D8B030D-6E8A-4147-A177-3AD203B41FA5}">
                      <a16:colId xmlns:a16="http://schemas.microsoft.com/office/drawing/2014/main" val="2016853902"/>
                    </a:ext>
                  </a:extLst>
                </a:gridCol>
                <a:gridCol w="246888">
                  <a:extLst>
                    <a:ext uri="{9D8B030D-6E8A-4147-A177-3AD203B41FA5}">
                      <a16:colId xmlns:a16="http://schemas.microsoft.com/office/drawing/2014/main" val="306685660"/>
                    </a:ext>
                  </a:extLst>
                </a:gridCol>
                <a:gridCol w="246888">
                  <a:extLst>
                    <a:ext uri="{9D8B030D-6E8A-4147-A177-3AD203B41FA5}">
                      <a16:colId xmlns:a16="http://schemas.microsoft.com/office/drawing/2014/main" val="1465527369"/>
                    </a:ext>
                  </a:extLst>
                </a:gridCol>
                <a:gridCol w="246888">
                  <a:extLst>
                    <a:ext uri="{9D8B030D-6E8A-4147-A177-3AD203B41FA5}">
                      <a16:colId xmlns:a16="http://schemas.microsoft.com/office/drawing/2014/main" val="3173424428"/>
                    </a:ext>
                  </a:extLst>
                </a:gridCol>
                <a:gridCol w="246888">
                  <a:extLst>
                    <a:ext uri="{9D8B030D-6E8A-4147-A177-3AD203B41FA5}">
                      <a16:colId xmlns:a16="http://schemas.microsoft.com/office/drawing/2014/main" val="1483515092"/>
                    </a:ext>
                  </a:extLst>
                </a:gridCol>
                <a:gridCol w="246888">
                  <a:extLst>
                    <a:ext uri="{9D8B030D-6E8A-4147-A177-3AD203B41FA5}">
                      <a16:colId xmlns:a16="http://schemas.microsoft.com/office/drawing/2014/main" val="2679522204"/>
                    </a:ext>
                  </a:extLst>
                </a:gridCol>
                <a:gridCol w="246888">
                  <a:extLst>
                    <a:ext uri="{9D8B030D-6E8A-4147-A177-3AD203B41FA5}">
                      <a16:colId xmlns:a16="http://schemas.microsoft.com/office/drawing/2014/main" val="296659561"/>
                    </a:ext>
                  </a:extLst>
                </a:gridCol>
                <a:gridCol w="246888">
                  <a:extLst>
                    <a:ext uri="{9D8B030D-6E8A-4147-A177-3AD203B41FA5}">
                      <a16:colId xmlns:a16="http://schemas.microsoft.com/office/drawing/2014/main" val="2119217218"/>
                    </a:ext>
                  </a:extLst>
                </a:gridCol>
                <a:gridCol w="246888">
                  <a:extLst>
                    <a:ext uri="{9D8B030D-6E8A-4147-A177-3AD203B41FA5}">
                      <a16:colId xmlns:a16="http://schemas.microsoft.com/office/drawing/2014/main" val="1219425958"/>
                    </a:ext>
                  </a:extLst>
                </a:gridCol>
                <a:gridCol w="246888">
                  <a:extLst>
                    <a:ext uri="{9D8B030D-6E8A-4147-A177-3AD203B41FA5}">
                      <a16:colId xmlns:a16="http://schemas.microsoft.com/office/drawing/2014/main" val="2449416374"/>
                    </a:ext>
                  </a:extLst>
                </a:gridCol>
                <a:gridCol w="246888">
                  <a:extLst>
                    <a:ext uri="{9D8B030D-6E8A-4147-A177-3AD203B41FA5}">
                      <a16:colId xmlns:a16="http://schemas.microsoft.com/office/drawing/2014/main" val="2895727989"/>
                    </a:ext>
                  </a:extLst>
                </a:gridCol>
                <a:gridCol w="246888">
                  <a:extLst>
                    <a:ext uri="{9D8B030D-6E8A-4147-A177-3AD203B41FA5}">
                      <a16:colId xmlns:a16="http://schemas.microsoft.com/office/drawing/2014/main" val="1708155766"/>
                    </a:ext>
                  </a:extLst>
                </a:gridCol>
                <a:gridCol w="246888">
                  <a:extLst>
                    <a:ext uri="{9D8B030D-6E8A-4147-A177-3AD203B41FA5}">
                      <a16:colId xmlns:a16="http://schemas.microsoft.com/office/drawing/2014/main" val="1077549179"/>
                    </a:ext>
                  </a:extLst>
                </a:gridCol>
                <a:gridCol w="246888">
                  <a:extLst>
                    <a:ext uri="{9D8B030D-6E8A-4147-A177-3AD203B41FA5}">
                      <a16:colId xmlns:a16="http://schemas.microsoft.com/office/drawing/2014/main" val="2921579376"/>
                    </a:ext>
                  </a:extLst>
                </a:gridCol>
                <a:gridCol w="246888">
                  <a:extLst>
                    <a:ext uri="{9D8B030D-6E8A-4147-A177-3AD203B41FA5}">
                      <a16:colId xmlns:a16="http://schemas.microsoft.com/office/drawing/2014/main" val="416098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4772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09:00:15</a:t>
                      </a:r>
                      <a:r>
                        <a:rPr kumimoji="0" lang="es-ES" sz="1000" b="0" i="0" u="none" strike="noStrike" kern="1200" cap="none" spc="0" normalizeH="0" baseline="0" noProof="0">
                          <a:ln>
                            <a:noFill/>
                          </a:ln>
                          <a:solidFill>
                            <a:prstClr val="black"/>
                          </a:solidFill>
                          <a:effectLst/>
                          <a:uLnTx/>
                          <a:uFillTx/>
                          <a:latin typeface="+mn-lt"/>
                          <a:ea typeface="+mn-ea"/>
                          <a:cs typeface="+mn-cs"/>
                        </a:rPr>
                        <a:t>
 Seguimos celebrando el Día Mundial del Selfie en los Museos. 🤳📷 📸
En Costa Rica contamos con una gran cantidad de
museos de todo tipo, por eso te motivamos a ir a
visitarlos y aprender de lo que más te gusta.
Contanos: ¿Qué te gusta más? ¿Museos de Historia o
museos de 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882532"/>
                  </a:ext>
                </a:extLst>
              </a:tr>
            </a:tbl>
          </a:graphicData>
        </a:graphic>
      </p:graphicFrame>
      <p:sp>
        <p:nvSpPr>
          <p:cNvPr id="4" name="Text Placeholder 3">
            <a:extLst>
              <a:ext uri="{FF2B5EF4-FFF2-40B4-BE49-F238E27FC236}">
                <a16:creationId xmlns:a16="http://schemas.microsoft.com/office/drawing/2014/main" id="{EDCE74C2-69F9-415F-8D88-2F19AF1BC97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6809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711EF-9630-4656-95E3-3746A86F3550}"/>
              </a:ext>
            </a:extLst>
          </p:cNvPr>
          <p:cNvSpPr>
            <a:spLocks noGrp="1"/>
          </p:cNvSpPr>
          <p:nvPr>
            <p:ph type="title"/>
          </p:nvPr>
        </p:nvSpPr>
        <p:spPr/>
        <p:txBody>
          <a:bodyPr/>
          <a:lstStyle/>
          <a:p>
            <a:r>
              <a:rPr lang="en-US"/>
              <a:t>Facebook Own Posts Table | Instituto Costarricense de Turismo - 19 of 26</a:t>
            </a:r>
          </a:p>
        </p:txBody>
      </p:sp>
      <p:graphicFrame>
        <p:nvGraphicFramePr>
          <p:cNvPr id="5" name="Table Placeholder 4">
            <a:extLst>
              <a:ext uri="{FF2B5EF4-FFF2-40B4-BE49-F238E27FC236}">
                <a16:creationId xmlns:a16="http://schemas.microsoft.com/office/drawing/2014/main" id="{CA0E729C-47BB-4BFC-8B76-737DB3476286}"/>
              </a:ext>
            </a:extLst>
          </p:cNvPr>
          <p:cNvGraphicFramePr>
            <a:graphicFrameLocks noGrp="1"/>
          </p:cNvGraphicFramePr>
          <p:nvPr>
            <p:ph type="tbl" sz="quarter" idx="13"/>
            <p:extLst>
              <p:ext uri="{D42A27DB-BD31-4B8C-83A1-F6EECF244321}">
                <p14:modId xmlns:p14="http://schemas.microsoft.com/office/powerpoint/2010/main" val="1941404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4661294"/>
                    </a:ext>
                  </a:extLst>
                </a:gridCol>
                <a:gridCol w="411480">
                  <a:extLst>
                    <a:ext uri="{9D8B030D-6E8A-4147-A177-3AD203B41FA5}">
                      <a16:colId xmlns:a16="http://schemas.microsoft.com/office/drawing/2014/main" val="4262701725"/>
                    </a:ext>
                  </a:extLst>
                </a:gridCol>
                <a:gridCol w="246888">
                  <a:extLst>
                    <a:ext uri="{9D8B030D-6E8A-4147-A177-3AD203B41FA5}">
                      <a16:colId xmlns:a16="http://schemas.microsoft.com/office/drawing/2014/main" val="2651983233"/>
                    </a:ext>
                  </a:extLst>
                </a:gridCol>
                <a:gridCol w="246888">
                  <a:extLst>
                    <a:ext uri="{9D8B030D-6E8A-4147-A177-3AD203B41FA5}">
                      <a16:colId xmlns:a16="http://schemas.microsoft.com/office/drawing/2014/main" val="521947506"/>
                    </a:ext>
                  </a:extLst>
                </a:gridCol>
                <a:gridCol w="246888">
                  <a:extLst>
                    <a:ext uri="{9D8B030D-6E8A-4147-A177-3AD203B41FA5}">
                      <a16:colId xmlns:a16="http://schemas.microsoft.com/office/drawing/2014/main" val="2040705850"/>
                    </a:ext>
                  </a:extLst>
                </a:gridCol>
                <a:gridCol w="246888">
                  <a:extLst>
                    <a:ext uri="{9D8B030D-6E8A-4147-A177-3AD203B41FA5}">
                      <a16:colId xmlns:a16="http://schemas.microsoft.com/office/drawing/2014/main" val="4185571262"/>
                    </a:ext>
                  </a:extLst>
                </a:gridCol>
                <a:gridCol w="246888">
                  <a:extLst>
                    <a:ext uri="{9D8B030D-6E8A-4147-A177-3AD203B41FA5}">
                      <a16:colId xmlns:a16="http://schemas.microsoft.com/office/drawing/2014/main" val="2160584987"/>
                    </a:ext>
                  </a:extLst>
                </a:gridCol>
                <a:gridCol w="246888">
                  <a:extLst>
                    <a:ext uri="{9D8B030D-6E8A-4147-A177-3AD203B41FA5}">
                      <a16:colId xmlns:a16="http://schemas.microsoft.com/office/drawing/2014/main" val="1483616900"/>
                    </a:ext>
                  </a:extLst>
                </a:gridCol>
                <a:gridCol w="246888">
                  <a:extLst>
                    <a:ext uri="{9D8B030D-6E8A-4147-A177-3AD203B41FA5}">
                      <a16:colId xmlns:a16="http://schemas.microsoft.com/office/drawing/2014/main" val="30568572"/>
                    </a:ext>
                  </a:extLst>
                </a:gridCol>
                <a:gridCol w="246888">
                  <a:extLst>
                    <a:ext uri="{9D8B030D-6E8A-4147-A177-3AD203B41FA5}">
                      <a16:colId xmlns:a16="http://schemas.microsoft.com/office/drawing/2014/main" val="1210371060"/>
                    </a:ext>
                  </a:extLst>
                </a:gridCol>
                <a:gridCol w="246888">
                  <a:extLst>
                    <a:ext uri="{9D8B030D-6E8A-4147-A177-3AD203B41FA5}">
                      <a16:colId xmlns:a16="http://schemas.microsoft.com/office/drawing/2014/main" val="3753861871"/>
                    </a:ext>
                  </a:extLst>
                </a:gridCol>
                <a:gridCol w="246888">
                  <a:extLst>
                    <a:ext uri="{9D8B030D-6E8A-4147-A177-3AD203B41FA5}">
                      <a16:colId xmlns:a16="http://schemas.microsoft.com/office/drawing/2014/main" val="649674647"/>
                    </a:ext>
                  </a:extLst>
                </a:gridCol>
                <a:gridCol w="246888">
                  <a:extLst>
                    <a:ext uri="{9D8B030D-6E8A-4147-A177-3AD203B41FA5}">
                      <a16:colId xmlns:a16="http://schemas.microsoft.com/office/drawing/2014/main" val="313909181"/>
                    </a:ext>
                  </a:extLst>
                </a:gridCol>
                <a:gridCol w="246888">
                  <a:extLst>
                    <a:ext uri="{9D8B030D-6E8A-4147-A177-3AD203B41FA5}">
                      <a16:colId xmlns:a16="http://schemas.microsoft.com/office/drawing/2014/main" val="1560796062"/>
                    </a:ext>
                  </a:extLst>
                </a:gridCol>
                <a:gridCol w="246888">
                  <a:extLst>
                    <a:ext uri="{9D8B030D-6E8A-4147-A177-3AD203B41FA5}">
                      <a16:colId xmlns:a16="http://schemas.microsoft.com/office/drawing/2014/main" val="3256042037"/>
                    </a:ext>
                  </a:extLst>
                </a:gridCol>
                <a:gridCol w="246888">
                  <a:extLst>
                    <a:ext uri="{9D8B030D-6E8A-4147-A177-3AD203B41FA5}">
                      <a16:colId xmlns:a16="http://schemas.microsoft.com/office/drawing/2014/main" val="913477903"/>
                    </a:ext>
                  </a:extLst>
                </a:gridCol>
                <a:gridCol w="246888">
                  <a:extLst>
                    <a:ext uri="{9D8B030D-6E8A-4147-A177-3AD203B41FA5}">
                      <a16:colId xmlns:a16="http://schemas.microsoft.com/office/drawing/2014/main" val="2772341627"/>
                    </a:ext>
                  </a:extLst>
                </a:gridCol>
                <a:gridCol w="246888">
                  <a:extLst>
                    <a:ext uri="{9D8B030D-6E8A-4147-A177-3AD203B41FA5}">
                      <a16:colId xmlns:a16="http://schemas.microsoft.com/office/drawing/2014/main" val="1409243872"/>
                    </a:ext>
                  </a:extLst>
                </a:gridCol>
                <a:gridCol w="246888">
                  <a:extLst>
                    <a:ext uri="{9D8B030D-6E8A-4147-A177-3AD203B41FA5}">
                      <a16:colId xmlns:a16="http://schemas.microsoft.com/office/drawing/2014/main" val="1285791746"/>
                    </a:ext>
                  </a:extLst>
                </a:gridCol>
                <a:gridCol w="246888">
                  <a:extLst>
                    <a:ext uri="{9D8B030D-6E8A-4147-A177-3AD203B41FA5}">
                      <a16:colId xmlns:a16="http://schemas.microsoft.com/office/drawing/2014/main" val="3651565412"/>
                    </a:ext>
                  </a:extLst>
                </a:gridCol>
                <a:gridCol w="246888">
                  <a:extLst>
                    <a:ext uri="{9D8B030D-6E8A-4147-A177-3AD203B41FA5}">
                      <a16:colId xmlns:a16="http://schemas.microsoft.com/office/drawing/2014/main" val="420142431"/>
                    </a:ext>
                  </a:extLst>
                </a:gridCol>
                <a:gridCol w="246888">
                  <a:extLst>
                    <a:ext uri="{9D8B030D-6E8A-4147-A177-3AD203B41FA5}">
                      <a16:colId xmlns:a16="http://schemas.microsoft.com/office/drawing/2014/main" val="396578138"/>
                    </a:ext>
                  </a:extLst>
                </a:gridCol>
                <a:gridCol w="246888">
                  <a:extLst>
                    <a:ext uri="{9D8B030D-6E8A-4147-A177-3AD203B41FA5}">
                      <a16:colId xmlns:a16="http://schemas.microsoft.com/office/drawing/2014/main" val="1489332894"/>
                    </a:ext>
                  </a:extLst>
                </a:gridCol>
                <a:gridCol w="246888">
                  <a:extLst>
                    <a:ext uri="{9D8B030D-6E8A-4147-A177-3AD203B41FA5}">
                      <a16:colId xmlns:a16="http://schemas.microsoft.com/office/drawing/2014/main" val="734509670"/>
                    </a:ext>
                  </a:extLst>
                </a:gridCol>
                <a:gridCol w="246888">
                  <a:extLst>
                    <a:ext uri="{9D8B030D-6E8A-4147-A177-3AD203B41FA5}">
                      <a16:colId xmlns:a16="http://schemas.microsoft.com/office/drawing/2014/main" val="3749614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6146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13:07:37</a:t>
                      </a:r>
                      <a:r>
                        <a:rPr kumimoji="0" lang="es-ES" sz="1000" b="0" i="0" u="none" strike="noStrike" kern="1200" cap="none" spc="0" normalizeH="0" baseline="0" noProof="0">
                          <a:ln>
                            <a:noFill/>
                          </a:ln>
                          <a:solidFill>
                            <a:prstClr val="black"/>
                          </a:solidFill>
                          <a:effectLst/>
                          <a:uLnTx/>
                          <a:uFillTx/>
                          <a:latin typeface="+mn-lt"/>
                          <a:ea typeface="+mn-ea"/>
                          <a:cs typeface="+mn-cs"/>
                        </a:rPr>
                        <a:t>
 Costa Rica fue galardonada con la medalla al mérito, otorgada en el marco de la XXV Conferencia Iberoamericana Ministros y Empresarios de Turismo 2023 (CIMET), realizada en Madrid, España. El reconocimiento fue recibido por William Rodríguez, Ministro de Turismo, quien lidera la delegación costarricense en FITUR, una de las bolsas de negociación global de turismo más importantes del mundo.
CIMET destacó la importancia del desarrollo iberoamericano del: turismo de reuniones, incentivos, congresos y eventos, el impulso de las Mypimes turísticas, así como los viajes de negocios en los países de la región.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0078010"/>
                  </a:ext>
                </a:extLst>
              </a:tr>
            </a:tbl>
          </a:graphicData>
        </a:graphic>
      </p:graphicFrame>
      <p:sp>
        <p:nvSpPr>
          <p:cNvPr id="4" name="Text Placeholder 3">
            <a:extLst>
              <a:ext uri="{FF2B5EF4-FFF2-40B4-BE49-F238E27FC236}">
                <a16:creationId xmlns:a16="http://schemas.microsoft.com/office/drawing/2014/main" id="{8B65164E-6B85-4F3C-B33D-640D08154B8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75194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CC917-2CB3-43F2-9CC5-053442A3371B}"/>
              </a:ext>
            </a:extLst>
          </p:cNvPr>
          <p:cNvSpPr>
            <a:spLocks noGrp="1"/>
          </p:cNvSpPr>
          <p:nvPr>
            <p:ph type="title"/>
          </p:nvPr>
        </p:nvSpPr>
        <p:spPr/>
        <p:txBody>
          <a:bodyPr/>
          <a:lstStyle/>
          <a:p>
            <a:r>
              <a:rPr lang="en-US"/>
              <a:t>Facebook Own Posts Table | Instituto Costarricense de Turismo - 20 of 26</a:t>
            </a:r>
          </a:p>
        </p:txBody>
      </p:sp>
      <p:graphicFrame>
        <p:nvGraphicFramePr>
          <p:cNvPr id="5" name="Table Placeholder 4">
            <a:extLst>
              <a:ext uri="{FF2B5EF4-FFF2-40B4-BE49-F238E27FC236}">
                <a16:creationId xmlns:a16="http://schemas.microsoft.com/office/drawing/2014/main" id="{3F300094-2400-4C71-928B-FC36F59D6222}"/>
              </a:ext>
            </a:extLst>
          </p:cNvPr>
          <p:cNvGraphicFramePr>
            <a:graphicFrameLocks noGrp="1"/>
          </p:cNvGraphicFramePr>
          <p:nvPr>
            <p:ph type="tbl" sz="quarter" idx="13"/>
            <p:extLst>
              <p:ext uri="{D42A27DB-BD31-4B8C-83A1-F6EECF244321}">
                <p14:modId xmlns:p14="http://schemas.microsoft.com/office/powerpoint/2010/main" val="190708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9204301"/>
                    </a:ext>
                  </a:extLst>
                </a:gridCol>
                <a:gridCol w="411480">
                  <a:extLst>
                    <a:ext uri="{9D8B030D-6E8A-4147-A177-3AD203B41FA5}">
                      <a16:colId xmlns:a16="http://schemas.microsoft.com/office/drawing/2014/main" val="2717607129"/>
                    </a:ext>
                  </a:extLst>
                </a:gridCol>
                <a:gridCol w="246888">
                  <a:extLst>
                    <a:ext uri="{9D8B030D-6E8A-4147-A177-3AD203B41FA5}">
                      <a16:colId xmlns:a16="http://schemas.microsoft.com/office/drawing/2014/main" val="1948586039"/>
                    </a:ext>
                  </a:extLst>
                </a:gridCol>
                <a:gridCol w="246888">
                  <a:extLst>
                    <a:ext uri="{9D8B030D-6E8A-4147-A177-3AD203B41FA5}">
                      <a16:colId xmlns:a16="http://schemas.microsoft.com/office/drawing/2014/main" val="1644881875"/>
                    </a:ext>
                  </a:extLst>
                </a:gridCol>
                <a:gridCol w="246888">
                  <a:extLst>
                    <a:ext uri="{9D8B030D-6E8A-4147-A177-3AD203B41FA5}">
                      <a16:colId xmlns:a16="http://schemas.microsoft.com/office/drawing/2014/main" val="2824283694"/>
                    </a:ext>
                  </a:extLst>
                </a:gridCol>
                <a:gridCol w="246888">
                  <a:extLst>
                    <a:ext uri="{9D8B030D-6E8A-4147-A177-3AD203B41FA5}">
                      <a16:colId xmlns:a16="http://schemas.microsoft.com/office/drawing/2014/main" val="3741166240"/>
                    </a:ext>
                  </a:extLst>
                </a:gridCol>
                <a:gridCol w="246888">
                  <a:extLst>
                    <a:ext uri="{9D8B030D-6E8A-4147-A177-3AD203B41FA5}">
                      <a16:colId xmlns:a16="http://schemas.microsoft.com/office/drawing/2014/main" val="1006788349"/>
                    </a:ext>
                  </a:extLst>
                </a:gridCol>
                <a:gridCol w="246888">
                  <a:extLst>
                    <a:ext uri="{9D8B030D-6E8A-4147-A177-3AD203B41FA5}">
                      <a16:colId xmlns:a16="http://schemas.microsoft.com/office/drawing/2014/main" val="1746323696"/>
                    </a:ext>
                  </a:extLst>
                </a:gridCol>
                <a:gridCol w="246888">
                  <a:extLst>
                    <a:ext uri="{9D8B030D-6E8A-4147-A177-3AD203B41FA5}">
                      <a16:colId xmlns:a16="http://schemas.microsoft.com/office/drawing/2014/main" val="1394608860"/>
                    </a:ext>
                  </a:extLst>
                </a:gridCol>
                <a:gridCol w="246888">
                  <a:extLst>
                    <a:ext uri="{9D8B030D-6E8A-4147-A177-3AD203B41FA5}">
                      <a16:colId xmlns:a16="http://schemas.microsoft.com/office/drawing/2014/main" val="301796543"/>
                    </a:ext>
                  </a:extLst>
                </a:gridCol>
                <a:gridCol w="246888">
                  <a:extLst>
                    <a:ext uri="{9D8B030D-6E8A-4147-A177-3AD203B41FA5}">
                      <a16:colId xmlns:a16="http://schemas.microsoft.com/office/drawing/2014/main" val="2283740121"/>
                    </a:ext>
                  </a:extLst>
                </a:gridCol>
                <a:gridCol w="246888">
                  <a:extLst>
                    <a:ext uri="{9D8B030D-6E8A-4147-A177-3AD203B41FA5}">
                      <a16:colId xmlns:a16="http://schemas.microsoft.com/office/drawing/2014/main" val="3580050544"/>
                    </a:ext>
                  </a:extLst>
                </a:gridCol>
                <a:gridCol w="246888">
                  <a:extLst>
                    <a:ext uri="{9D8B030D-6E8A-4147-A177-3AD203B41FA5}">
                      <a16:colId xmlns:a16="http://schemas.microsoft.com/office/drawing/2014/main" val="2889914455"/>
                    </a:ext>
                  </a:extLst>
                </a:gridCol>
                <a:gridCol w="246888">
                  <a:extLst>
                    <a:ext uri="{9D8B030D-6E8A-4147-A177-3AD203B41FA5}">
                      <a16:colId xmlns:a16="http://schemas.microsoft.com/office/drawing/2014/main" val="1303610147"/>
                    </a:ext>
                  </a:extLst>
                </a:gridCol>
                <a:gridCol w="246888">
                  <a:extLst>
                    <a:ext uri="{9D8B030D-6E8A-4147-A177-3AD203B41FA5}">
                      <a16:colId xmlns:a16="http://schemas.microsoft.com/office/drawing/2014/main" val="980362343"/>
                    </a:ext>
                  </a:extLst>
                </a:gridCol>
                <a:gridCol w="246888">
                  <a:extLst>
                    <a:ext uri="{9D8B030D-6E8A-4147-A177-3AD203B41FA5}">
                      <a16:colId xmlns:a16="http://schemas.microsoft.com/office/drawing/2014/main" val="3148684332"/>
                    </a:ext>
                  </a:extLst>
                </a:gridCol>
                <a:gridCol w="246888">
                  <a:extLst>
                    <a:ext uri="{9D8B030D-6E8A-4147-A177-3AD203B41FA5}">
                      <a16:colId xmlns:a16="http://schemas.microsoft.com/office/drawing/2014/main" val="4105229815"/>
                    </a:ext>
                  </a:extLst>
                </a:gridCol>
                <a:gridCol w="246888">
                  <a:extLst>
                    <a:ext uri="{9D8B030D-6E8A-4147-A177-3AD203B41FA5}">
                      <a16:colId xmlns:a16="http://schemas.microsoft.com/office/drawing/2014/main" val="108236792"/>
                    </a:ext>
                  </a:extLst>
                </a:gridCol>
                <a:gridCol w="246888">
                  <a:extLst>
                    <a:ext uri="{9D8B030D-6E8A-4147-A177-3AD203B41FA5}">
                      <a16:colId xmlns:a16="http://schemas.microsoft.com/office/drawing/2014/main" val="1842481052"/>
                    </a:ext>
                  </a:extLst>
                </a:gridCol>
                <a:gridCol w="246888">
                  <a:extLst>
                    <a:ext uri="{9D8B030D-6E8A-4147-A177-3AD203B41FA5}">
                      <a16:colId xmlns:a16="http://schemas.microsoft.com/office/drawing/2014/main" val="2912534114"/>
                    </a:ext>
                  </a:extLst>
                </a:gridCol>
                <a:gridCol w="246888">
                  <a:extLst>
                    <a:ext uri="{9D8B030D-6E8A-4147-A177-3AD203B41FA5}">
                      <a16:colId xmlns:a16="http://schemas.microsoft.com/office/drawing/2014/main" val="2571868219"/>
                    </a:ext>
                  </a:extLst>
                </a:gridCol>
                <a:gridCol w="246888">
                  <a:extLst>
                    <a:ext uri="{9D8B030D-6E8A-4147-A177-3AD203B41FA5}">
                      <a16:colId xmlns:a16="http://schemas.microsoft.com/office/drawing/2014/main" val="2473728269"/>
                    </a:ext>
                  </a:extLst>
                </a:gridCol>
                <a:gridCol w="246888">
                  <a:extLst>
                    <a:ext uri="{9D8B030D-6E8A-4147-A177-3AD203B41FA5}">
                      <a16:colId xmlns:a16="http://schemas.microsoft.com/office/drawing/2014/main" val="3089823007"/>
                    </a:ext>
                  </a:extLst>
                </a:gridCol>
                <a:gridCol w="246888">
                  <a:extLst>
                    <a:ext uri="{9D8B030D-6E8A-4147-A177-3AD203B41FA5}">
                      <a16:colId xmlns:a16="http://schemas.microsoft.com/office/drawing/2014/main" val="3079650978"/>
                    </a:ext>
                  </a:extLst>
                </a:gridCol>
                <a:gridCol w="246888">
                  <a:extLst>
                    <a:ext uri="{9D8B030D-6E8A-4147-A177-3AD203B41FA5}">
                      <a16:colId xmlns:a16="http://schemas.microsoft.com/office/drawing/2014/main" val="1431749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7120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11:19:34</a:t>
                      </a:r>
                      <a:r>
                        <a:rPr kumimoji="0" lang="es-ES" sz="1000" b="0" i="0" u="none" strike="noStrike" kern="1200" cap="none" spc="0" normalizeH="0" baseline="0" noProof="0">
                          <a:ln>
                            <a:noFill/>
                          </a:ln>
                          <a:solidFill>
                            <a:prstClr val="black"/>
                          </a:solidFill>
                          <a:effectLst/>
                          <a:uLnTx/>
                          <a:uFillTx/>
                          <a:latin typeface="+mn-lt"/>
                          <a:ea typeface="+mn-ea"/>
                          <a:cs typeface="+mn-cs"/>
                        </a:rPr>
                        <a:t>
 Esta semana se celebró el Día Mundial del Selfie en los Museos.
Te extendemos una invitación, a vos y a toda tu familia para que vayás a visitar y conocer un poquito de nuestra historia o arte Costarricense.
Contanos: ¿Cuál de estos museos te gustaría conocer? 🤳📷 📸
Hoy, lo más pronto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5199849"/>
                  </a:ext>
                </a:extLst>
              </a:tr>
            </a:tbl>
          </a:graphicData>
        </a:graphic>
      </p:graphicFrame>
      <p:sp>
        <p:nvSpPr>
          <p:cNvPr id="4" name="Text Placeholder 3">
            <a:extLst>
              <a:ext uri="{FF2B5EF4-FFF2-40B4-BE49-F238E27FC236}">
                <a16:creationId xmlns:a16="http://schemas.microsoft.com/office/drawing/2014/main" id="{F0018AA8-D94F-4D2D-8711-48575B2DF9E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84261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D606-39D1-4ABF-AD02-381BECD8B657}"/>
              </a:ext>
            </a:extLst>
          </p:cNvPr>
          <p:cNvSpPr>
            <a:spLocks noGrp="1"/>
          </p:cNvSpPr>
          <p:nvPr>
            <p:ph type="title"/>
          </p:nvPr>
        </p:nvSpPr>
        <p:spPr/>
        <p:txBody>
          <a:bodyPr/>
          <a:lstStyle/>
          <a:p>
            <a:r>
              <a:rPr lang="en-US"/>
              <a:t>Facebook Own Posts Table | Instituto Costarricense de Turismo - 21 of 26</a:t>
            </a:r>
          </a:p>
        </p:txBody>
      </p:sp>
      <p:graphicFrame>
        <p:nvGraphicFramePr>
          <p:cNvPr id="5" name="Table Placeholder 4">
            <a:extLst>
              <a:ext uri="{FF2B5EF4-FFF2-40B4-BE49-F238E27FC236}">
                <a16:creationId xmlns:a16="http://schemas.microsoft.com/office/drawing/2014/main" id="{D86D1A56-043E-4D5A-A066-E6D51FC68995}"/>
              </a:ext>
            </a:extLst>
          </p:cNvPr>
          <p:cNvGraphicFramePr>
            <a:graphicFrameLocks noGrp="1"/>
          </p:cNvGraphicFramePr>
          <p:nvPr>
            <p:ph type="tbl" sz="quarter" idx="13"/>
            <p:extLst>
              <p:ext uri="{D42A27DB-BD31-4B8C-83A1-F6EECF244321}">
                <p14:modId xmlns:p14="http://schemas.microsoft.com/office/powerpoint/2010/main" val="265591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42535213"/>
                    </a:ext>
                  </a:extLst>
                </a:gridCol>
                <a:gridCol w="411480">
                  <a:extLst>
                    <a:ext uri="{9D8B030D-6E8A-4147-A177-3AD203B41FA5}">
                      <a16:colId xmlns:a16="http://schemas.microsoft.com/office/drawing/2014/main" val="287077185"/>
                    </a:ext>
                  </a:extLst>
                </a:gridCol>
                <a:gridCol w="246888">
                  <a:extLst>
                    <a:ext uri="{9D8B030D-6E8A-4147-A177-3AD203B41FA5}">
                      <a16:colId xmlns:a16="http://schemas.microsoft.com/office/drawing/2014/main" val="658278653"/>
                    </a:ext>
                  </a:extLst>
                </a:gridCol>
                <a:gridCol w="246888">
                  <a:extLst>
                    <a:ext uri="{9D8B030D-6E8A-4147-A177-3AD203B41FA5}">
                      <a16:colId xmlns:a16="http://schemas.microsoft.com/office/drawing/2014/main" val="1555244582"/>
                    </a:ext>
                  </a:extLst>
                </a:gridCol>
                <a:gridCol w="246888">
                  <a:extLst>
                    <a:ext uri="{9D8B030D-6E8A-4147-A177-3AD203B41FA5}">
                      <a16:colId xmlns:a16="http://schemas.microsoft.com/office/drawing/2014/main" val="1132540677"/>
                    </a:ext>
                  </a:extLst>
                </a:gridCol>
                <a:gridCol w="246888">
                  <a:extLst>
                    <a:ext uri="{9D8B030D-6E8A-4147-A177-3AD203B41FA5}">
                      <a16:colId xmlns:a16="http://schemas.microsoft.com/office/drawing/2014/main" val="1687929137"/>
                    </a:ext>
                  </a:extLst>
                </a:gridCol>
                <a:gridCol w="246888">
                  <a:extLst>
                    <a:ext uri="{9D8B030D-6E8A-4147-A177-3AD203B41FA5}">
                      <a16:colId xmlns:a16="http://schemas.microsoft.com/office/drawing/2014/main" val="4035062928"/>
                    </a:ext>
                  </a:extLst>
                </a:gridCol>
                <a:gridCol w="246888">
                  <a:extLst>
                    <a:ext uri="{9D8B030D-6E8A-4147-A177-3AD203B41FA5}">
                      <a16:colId xmlns:a16="http://schemas.microsoft.com/office/drawing/2014/main" val="1621223990"/>
                    </a:ext>
                  </a:extLst>
                </a:gridCol>
                <a:gridCol w="246888">
                  <a:extLst>
                    <a:ext uri="{9D8B030D-6E8A-4147-A177-3AD203B41FA5}">
                      <a16:colId xmlns:a16="http://schemas.microsoft.com/office/drawing/2014/main" val="1030548819"/>
                    </a:ext>
                  </a:extLst>
                </a:gridCol>
                <a:gridCol w="246888">
                  <a:extLst>
                    <a:ext uri="{9D8B030D-6E8A-4147-A177-3AD203B41FA5}">
                      <a16:colId xmlns:a16="http://schemas.microsoft.com/office/drawing/2014/main" val="3175253104"/>
                    </a:ext>
                  </a:extLst>
                </a:gridCol>
                <a:gridCol w="246888">
                  <a:extLst>
                    <a:ext uri="{9D8B030D-6E8A-4147-A177-3AD203B41FA5}">
                      <a16:colId xmlns:a16="http://schemas.microsoft.com/office/drawing/2014/main" val="826463122"/>
                    </a:ext>
                  </a:extLst>
                </a:gridCol>
                <a:gridCol w="246888">
                  <a:extLst>
                    <a:ext uri="{9D8B030D-6E8A-4147-A177-3AD203B41FA5}">
                      <a16:colId xmlns:a16="http://schemas.microsoft.com/office/drawing/2014/main" val="3729005631"/>
                    </a:ext>
                  </a:extLst>
                </a:gridCol>
                <a:gridCol w="246888">
                  <a:extLst>
                    <a:ext uri="{9D8B030D-6E8A-4147-A177-3AD203B41FA5}">
                      <a16:colId xmlns:a16="http://schemas.microsoft.com/office/drawing/2014/main" val="3053365356"/>
                    </a:ext>
                  </a:extLst>
                </a:gridCol>
                <a:gridCol w="246888">
                  <a:extLst>
                    <a:ext uri="{9D8B030D-6E8A-4147-A177-3AD203B41FA5}">
                      <a16:colId xmlns:a16="http://schemas.microsoft.com/office/drawing/2014/main" val="962973245"/>
                    </a:ext>
                  </a:extLst>
                </a:gridCol>
                <a:gridCol w="246888">
                  <a:extLst>
                    <a:ext uri="{9D8B030D-6E8A-4147-A177-3AD203B41FA5}">
                      <a16:colId xmlns:a16="http://schemas.microsoft.com/office/drawing/2014/main" val="1514285811"/>
                    </a:ext>
                  </a:extLst>
                </a:gridCol>
                <a:gridCol w="246888">
                  <a:extLst>
                    <a:ext uri="{9D8B030D-6E8A-4147-A177-3AD203B41FA5}">
                      <a16:colId xmlns:a16="http://schemas.microsoft.com/office/drawing/2014/main" val="851410323"/>
                    </a:ext>
                  </a:extLst>
                </a:gridCol>
                <a:gridCol w="246888">
                  <a:extLst>
                    <a:ext uri="{9D8B030D-6E8A-4147-A177-3AD203B41FA5}">
                      <a16:colId xmlns:a16="http://schemas.microsoft.com/office/drawing/2014/main" val="1209315373"/>
                    </a:ext>
                  </a:extLst>
                </a:gridCol>
                <a:gridCol w="246888">
                  <a:extLst>
                    <a:ext uri="{9D8B030D-6E8A-4147-A177-3AD203B41FA5}">
                      <a16:colId xmlns:a16="http://schemas.microsoft.com/office/drawing/2014/main" val="915454881"/>
                    </a:ext>
                  </a:extLst>
                </a:gridCol>
                <a:gridCol w="246888">
                  <a:extLst>
                    <a:ext uri="{9D8B030D-6E8A-4147-A177-3AD203B41FA5}">
                      <a16:colId xmlns:a16="http://schemas.microsoft.com/office/drawing/2014/main" val="3960444977"/>
                    </a:ext>
                  </a:extLst>
                </a:gridCol>
                <a:gridCol w="246888">
                  <a:extLst>
                    <a:ext uri="{9D8B030D-6E8A-4147-A177-3AD203B41FA5}">
                      <a16:colId xmlns:a16="http://schemas.microsoft.com/office/drawing/2014/main" val="2999703130"/>
                    </a:ext>
                  </a:extLst>
                </a:gridCol>
                <a:gridCol w="246888">
                  <a:extLst>
                    <a:ext uri="{9D8B030D-6E8A-4147-A177-3AD203B41FA5}">
                      <a16:colId xmlns:a16="http://schemas.microsoft.com/office/drawing/2014/main" val="4025288155"/>
                    </a:ext>
                  </a:extLst>
                </a:gridCol>
                <a:gridCol w="246888">
                  <a:extLst>
                    <a:ext uri="{9D8B030D-6E8A-4147-A177-3AD203B41FA5}">
                      <a16:colId xmlns:a16="http://schemas.microsoft.com/office/drawing/2014/main" val="4196312227"/>
                    </a:ext>
                  </a:extLst>
                </a:gridCol>
                <a:gridCol w="246888">
                  <a:extLst>
                    <a:ext uri="{9D8B030D-6E8A-4147-A177-3AD203B41FA5}">
                      <a16:colId xmlns:a16="http://schemas.microsoft.com/office/drawing/2014/main" val="2102137614"/>
                    </a:ext>
                  </a:extLst>
                </a:gridCol>
                <a:gridCol w="246888">
                  <a:extLst>
                    <a:ext uri="{9D8B030D-6E8A-4147-A177-3AD203B41FA5}">
                      <a16:colId xmlns:a16="http://schemas.microsoft.com/office/drawing/2014/main" val="3778502200"/>
                    </a:ext>
                  </a:extLst>
                </a:gridCol>
                <a:gridCol w="246888">
                  <a:extLst>
                    <a:ext uri="{9D8B030D-6E8A-4147-A177-3AD203B41FA5}">
                      <a16:colId xmlns:a16="http://schemas.microsoft.com/office/drawing/2014/main" val="330444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1321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10:31:24</a:t>
                      </a:r>
                      <a:r>
                        <a:rPr kumimoji="0" lang="es-ES" sz="1000" b="0" i="0" u="none" strike="noStrike" kern="1200" cap="none" spc="0" normalizeH="0" baseline="0" noProof="0">
                          <a:ln>
                            <a:noFill/>
                          </a:ln>
                          <a:solidFill>
                            <a:prstClr val="black"/>
                          </a:solidFill>
                          <a:effectLst/>
                          <a:uLnTx/>
                          <a:uFillTx/>
                          <a:latin typeface="+mn-lt"/>
                          <a:ea typeface="+mn-ea"/>
                          <a:cs typeface="+mn-cs"/>
                        </a:rPr>
                        <a:t>
 ¡Costa Rica presente en Fitur 2023!
Nuestro país participa con 35 empresarios turísticos en una de las ferias más importantes del mundo, mostrando lo más reciente de su oferta y su modelo sostenible. 
Esta es una oportunidad para hacer negocios y alianzas con una vitrina de 8500 empresas de 131 países de los cinco continentes, incluyendo Costa Rica.
Más información en el siguiente enlace: https://www.ict.go.cr/es/noticias-destacadas/2142-costa-rica-dejará-“huella-sostenible”-durante-su-participación-en-fitur,-en-madrid-españa.html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76176577"/>
                  </a:ext>
                </a:extLst>
              </a:tr>
            </a:tbl>
          </a:graphicData>
        </a:graphic>
      </p:graphicFrame>
      <p:sp>
        <p:nvSpPr>
          <p:cNvPr id="4" name="Text Placeholder 3">
            <a:extLst>
              <a:ext uri="{FF2B5EF4-FFF2-40B4-BE49-F238E27FC236}">
                <a16:creationId xmlns:a16="http://schemas.microsoft.com/office/drawing/2014/main" id="{9377BCB6-6CA9-4284-BC39-AB02962EA3F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70342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13FC5-ED19-4988-8977-5419E1D030D1}"/>
              </a:ext>
            </a:extLst>
          </p:cNvPr>
          <p:cNvSpPr>
            <a:spLocks noGrp="1"/>
          </p:cNvSpPr>
          <p:nvPr>
            <p:ph type="title"/>
          </p:nvPr>
        </p:nvSpPr>
        <p:spPr/>
        <p:txBody>
          <a:bodyPr/>
          <a:lstStyle/>
          <a:p>
            <a:r>
              <a:rPr lang="en-US"/>
              <a:t>Facebook Own Posts Table | Instituto Costarricense de Turismo - 22 of 26</a:t>
            </a:r>
          </a:p>
        </p:txBody>
      </p:sp>
      <p:graphicFrame>
        <p:nvGraphicFramePr>
          <p:cNvPr id="5" name="Table Placeholder 4">
            <a:extLst>
              <a:ext uri="{FF2B5EF4-FFF2-40B4-BE49-F238E27FC236}">
                <a16:creationId xmlns:a16="http://schemas.microsoft.com/office/drawing/2014/main" id="{A539E6E9-A8F9-4EDD-BCA8-6CD42537F2A9}"/>
              </a:ext>
            </a:extLst>
          </p:cNvPr>
          <p:cNvGraphicFramePr>
            <a:graphicFrameLocks noGrp="1"/>
          </p:cNvGraphicFramePr>
          <p:nvPr>
            <p:ph type="tbl" sz="quarter" idx="13"/>
            <p:extLst>
              <p:ext uri="{D42A27DB-BD31-4B8C-83A1-F6EECF244321}">
                <p14:modId xmlns:p14="http://schemas.microsoft.com/office/powerpoint/2010/main" val="51590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14356060"/>
                    </a:ext>
                  </a:extLst>
                </a:gridCol>
                <a:gridCol w="411480">
                  <a:extLst>
                    <a:ext uri="{9D8B030D-6E8A-4147-A177-3AD203B41FA5}">
                      <a16:colId xmlns:a16="http://schemas.microsoft.com/office/drawing/2014/main" val="415009828"/>
                    </a:ext>
                  </a:extLst>
                </a:gridCol>
                <a:gridCol w="246888">
                  <a:extLst>
                    <a:ext uri="{9D8B030D-6E8A-4147-A177-3AD203B41FA5}">
                      <a16:colId xmlns:a16="http://schemas.microsoft.com/office/drawing/2014/main" val="2873756661"/>
                    </a:ext>
                  </a:extLst>
                </a:gridCol>
                <a:gridCol w="246888">
                  <a:extLst>
                    <a:ext uri="{9D8B030D-6E8A-4147-A177-3AD203B41FA5}">
                      <a16:colId xmlns:a16="http://schemas.microsoft.com/office/drawing/2014/main" val="130383352"/>
                    </a:ext>
                  </a:extLst>
                </a:gridCol>
                <a:gridCol w="246888">
                  <a:extLst>
                    <a:ext uri="{9D8B030D-6E8A-4147-A177-3AD203B41FA5}">
                      <a16:colId xmlns:a16="http://schemas.microsoft.com/office/drawing/2014/main" val="2743995945"/>
                    </a:ext>
                  </a:extLst>
                </a:gridCol>
                <a:gridCol w="246888">
                  <a:extLst>
                    <a:ext uri="{9D8B030D-6E8A-4147-A177-3AD203B41FA5}">
                      <a16:colId xmlns:a16="http://schemas.microsoft.com/office/drawing/2014/main" val="2566595845"/>
                    </a:ext>
                  </a:extLst>
                </a:gridCol>
                <a:gridCol w="246888">
                  <a:extLst>
                    <a:ext uri="{9D8B030D-6E8A-4147-A177-3AD203B41FA5}">
                      <a16:colId xmlns:a16="http://schemas.microsoft.com/office/drawing/2014/main" val="3121174160"/>
                    </a:ext>
                  </a:extLst>
                </a:gridCol>
                <a:gridCol w="246888">
                  <a:extLst>
                    <a:ext uri="{9D8B030D-6E8A-4147-A177-3AD203B41FA5}">
                      <a16:colId xmlns:a16="http://schemas.microsoft.com/office/drawing/2014/main" val="3020417841"/>
                    </a:ext>
                  </a:extLst>
                </a:gridCol>
                <a:gridCol w="246888">
                  <a:extLst>
                    <a:ext uri="{9D8B030D-6E8A-4147-A177-3AD203B41FA5}">
                      <a16:colId xmlns:a16="http://schemas.microsoft.com/office/drawing/2014/main" val="4128348570"/>
                    </a:ext>
                  </a:extLst>
                </a:gridCol>
                <a:gridCol w="246888">
                  <a:extLst>
                    <a:ext uri="{9D8B030D-6E8A-4147-A177-3AD203B41FA5}">
                      <a16:colId xmlns:a16="http://schemas.microsoft.com/office/drawing/2014/main" val="1992441538"/>
                    </a:ext>
                  </a:extLst>
                </a:gridCol>
                <a:gridCol w="246888">
                  <a:extLst>
                    <a:ext uri="{9D8B030D-6E8A-4147-A177-3AD203B41FA5}">
                      <a16:colId xmlns:a16="http://schemas.microsoft.com/office/drawing/2014/main" val="3113051739"/>
                    </a:ext>
                  </a:extLst>
                </a:gridCol>
                <a:gridCol w="246888">
                  <a:extLst>
                    <a:ext uri="{9D8B030D-6E8A-4147-A177-3AD203B41FA5}">
                      <a16:colId xmlns:a16="http://schemas.microsoft.com/office/drawing/2014/main" val="1232376037"/>
                    </a:ext>
                  </a:extLst>
                </a:gridCol>
                <a:gridCol w="246888">
                  <a:extLst>
                    <a:ext uri="{9D8B030D-6E8A-4147-A177-3AD203B41FA5}">
                      <a16:colId xmlns:a16="http://schemas.microsoft.com/office/drawing/2014/main" val="850766005"/>
                    </a:ext>
                  </a:extLst>
                </a:gridCol>
                <a:gridCol w="246888">
                  <a:extLst>
                    <a:ext uri="{9D8B030D-6E8A-4147-A177-3AD203B41FA5}">
                      <a16:colId xmlns:a16="http://schemas.microsoft.com/office/drawing/2014/main" val="1750731972"/>
                    </a:ext>
                  </a:extLst>
                </a:gridCol>
                <a:gridCol w="246888">
                  <a:extLst>
                    <a:ext uri="{9D8B030D-6E8A-4147-A177-3AD203B41FA5}">
                      <a16:colId xmlns:a16="http://schemas.microsoft.com/office/drawing/2014/main" val="1219421460"/>
                    </a:ext>
                  </a:extLst>
                </a:gridCol>
                <a:gridCol w="246888">
                  <a:extLst>
                    <a:ext uri="{9D8B030D-6E8A-4147-A177-3AD203B41FA5}">
                      <a16:colId xmlns:a16="http://schemas.microsoft.com/office/drawing/2014/main" val="3249167842"/>
                    </a:ext>
                  </a:extLst>
                </a:gridCol>
                <a:gridCol w="246888">
                  <a:extLst>
                    <a:ext uri="{9D8B030D-6E8A-4147-A177-3AD203B41FA5}">
                      <a16:colId xmlns:a16="http://schemas.microsoft.com/office/drawing/2014/main" val="1379454090"/>
                    </a:ext>
                  </a:extLst>
                </a:gridCol>
                <a:gridCol w="246888">
                  <a:extLst>
                    <a:ext uri="{9D8B030D-6E8A-4147-A177-3AD203B41FA5}">
                      <a16:colId xmlns:a16="http://schemas.microsoft.com/office/drawing/2014/main" val="4264114223"/>
                    </a:ext>
                  </a:extLst>
                </a:gridCol>
                <a:gridCol w="246888">
                  <a:extLst>
                    <a:ext uri="{9D8B030D-6E8A-4147-A177-3AD203B41FA5}">
                      <a16:colId xmlns:a16="http://schemas.microsoft.com/office/drawing/2014/main" val="1683699187"/>
                    </a:ext>
                  </a:extLst>
                </a:gridCol>
                <a:gridCol w="246888">
                  <a:extLst>
                    <a:ext uri="{9D8B030D-6E8A-4147-A177-3AD203B41FA5}">
                      <a16:colId xmlns:a16="http://schemas.microsoft.com/office/drawing/2014/main" val="3634959225"/>
                    </a:ext>
                  </a:extLst>
                </a:gridCol>
                <a:gridCol w="246888">
                  <a:extLst>
                    <a:ext uri="{9D8B030D-6E8A-4147-A177-3AD203B41FA5}">
                      <a16:colId xmlns:a16="http://schemas.microsoft.com/office/drawing/2014/main" val="2793586710"/>
                    </a:ext>
                  </a:extLst>
                </a:gridCol>
                <a:gridCol w="246888">
                  <a:extLst>
                    <a:ext uri="{9D8B030D-6E8A-4147-A177-3AD203B41FA5}">
                      <a16:colId xmlns:a16="http://schemas.microsoft.com/office/drawing/2014/main" val="2698428781"/>
                    </a:ext>
                  </a:extLst>
                </a:gridCol>
                <a:gridCol w="246888">
                  <a:extLst>
                    <a:ext uri="{9D8B030D-6E8A-4147-A177-3AD203B41FA5}">
                      <a16:colId xmlns:a16="http://schemas.microsoft.com/office/drawing/2014/main" val="3431107697"/>
                    </a:ext>
                  </a:extLst>
                </a:gridCol>
                <a:gridCol w="246888">
                  <a:extLst>
                    <a:ext uri="{9D8B030D-6E8A-4147-A177-3AD203B41FA5}">
                      <a16:colId xmlns:a16="http://schemas.microsoft.com/office/drawing/2014/main" val="3433694439"/>
                    </a:ext>
                  </a:extLst>
                </a:gridCol>
                <a:gridCol w="246888">
                  <a:extLst>
                    <a:ext uri="{9D8B030D-6E8A-4147-A177-3AD203B41FA5}">
                      <a16:colId xmlns:a16="http://schemas.microsoft.com/office/drawing/2014/main" val="23724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991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09:10:12</a:t>
                      </a:r>
                      <a:r>
                        <a:rPr kumimoji="0" lang="es-ES" sz="1000" b="0" i="0" u="none" strike="noStrike" kern="1200" cap="none" spc="0" normalizeH="0" baseline="0" noProof="0">
                          <a:ln>
                            <a:noFill/>
                          </a:ln>
                          <a:solidFill>
                            <a:prstClr val="black"/>
                          </a:solidFill>
                          <a:effectLst/>
                          <a:uLnTx/>
                          <a:uFillTx/>
                          <a:latin typeface="+mn-lt"/>
                          <a:ea typeface="+mn-ea"/>
                          <a:cs typeface="+mn-cs"/>
                        </a:rPr>
                        <a:t>
 En este episodio mostramos de la mano de maestras de la cocina autóctona guanacasteca, los sabores y las técnicas tradicionales que pocas personas conservan como un tesoro y que hacen que estos platillos sean irresistibles.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33784110"/>
                  </a:ext>
                </a:extLst>
              </a:tr>
            </a:tbl>
          </a:graphicData>
        </a:graphic>
      </p:graphicFrame>
      <p:sp>
        <p:nvSpPr>
          <p:cNvPr id="4" name="Text Placeholder 3">
            <a:extLst>
              <a:ext uri="{FF2B5EF4-FFF2-40B4-BE49-F238E27FC236}">
                <a16:creationId xmlns:a16="http://schemas.microsoft.com/office/drawing/2014/main" id="{B3773B16-7FE5-4CE7-8FF7-7588B8C8D4B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74354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BF18-3F6C-488E-81F7-0E26C86F5E49}"/>
              </a:ext>
            </a:extLst>
          </p:cNvPr>
          <p:cNvSpPr>
            <a:spLocks noGrp="1"/>
          </p:cNvSpPr>
          <p:nvPr>
            <p:ph type="title"/>
          </p:nvPr>
        </p:nvSpPr>
        <p:spPr/>
        <p:txBody>
          <a:bodyPr/>
          <a:lstStyle/>
          <a:p>
            <a:r>
              <a:rPr lang="en-US"/>
              <a:t>Facebook Own Posts Table | Instituto Costarricense de Turismo - 23 of 26</a:t>
            </a:r>
          </a:p>
        </p:txBody>
      </p:sp>
      <p:graphicFrame>
        <p:nvGraphicFramePr>
          <p:cNvPr id="5" name="Table Placeholder 4">
            <a:extLst>
              <a:ext uri="{FF2B5EF4-FFF2-40B4-BE49-F238E27FC236}">
                <a16:creationId xmlns:a16="http://schemas.microsoft.com/office/drawing/2014/main" id="{7D725D7A-3DCF-4C74-A083-954B51EBBE4C}"/>
              </a:ext>
            </a:extLst>
          </p:cNvPr>
          <p:cNvGraphicFramePr>
            <a:graphicFrameLocks noGrp="1"/>
          </p:cNvGraphicFramePr>
          <p:nvPr>
            <p:ph type="tbl" sz="quarter" idx="13"/>
            <p:extLst>
              <p:ext uri="{D42A27DB-BD31-4B8C-83A1-F6EECF244321}">
                <p14:modId xmlns:p14="http://schemas.microsoft.com/office/powerpoint/2010/main" val="134126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6675419"/>
                    </a:ext>
                  </a:extLst>
                </a:gridCol>
                <a:gridCol w="411480">
                  <a:extLst>
                    <a:ext uri="{9D8B030D-6E8A-4147-A177-3AD203B41FA5}">
                      <a16:colId xmlns:a16="http://schemas.microsoft.com/office/drawing/2014/main" val="1640055947"/>
                    </a:ext>
                  </a:extLst>
                </a:gridCol>
                <a:gridCol w="246888">
                  <a:extLst>
                    <a:ext uri="{9D8B030D-6E8A-4147-A177-3AD203B41FA5}">
                      <a16:colId xmlns:a16="http://schemas.microsoft.com/office/drawing/2014/main" val="2528914493"/>
                    </a:ext>
                  </a:extLst>
                </a:gridCol>
                <a:gridCol w="246888">
                  <a:extLst>
                    <a:ext uri="{9D8B030D-6E8A-4147-A177-3AD203B41FA5}">
                      <a16:colId xmlns:a16="http://schemas.microsoft.com/office/drawing/2014/main" val="2969434005"/>
                    </a:ext>
                  </a:extLst>
                </a:gridCol>
                <a:gridCol w="246888">
                  <a:extLst>
                    <a:ext uri="{9D8B030D-6E8A-4147-A177-3AD203B41FA5}">
                      <a16:colId xmlns:a16="http://schemas.microsoft.com/office/drawing/2014/main" val="1896758207"/>
                    </a:ext>
                  </a:extLst>
                </a:gridCol>
                <a:gridCol w="246888">
                  <a:extLst>
                    <a:ext uri="{9D8B030D-6E8A-4147-A177-3AD203B41FA5}">
                      <a16:colId xmlns:a16="http://schemas.microsoft.com/office/drawing/2014/main" val="1496330827"/>
                    </a:ext>
                  </a:extLst>
                </a:gridCol>
                <a:gridCol w="246888">
                  <a:extLst>
                    <a:ext uri="{9D8B030D-6E8A-4147-A177-3AD203B41FA5}">
                      <a16:colId xmlns:a16="http://schemas.microsoft.com/office/drawing/2014/main" val="2860536223"/>
                    </a:ext>
                  </a:extLst>
                </a:gridCol>
                <a:gridCol w="246888">
                  <a:extLst>
                    <a:ext uri="{9D8B030D-6E8A-4147-A177-3AD203B41FA5}">
                      <a16:colId xmlns:a16="http://schemas.microsoft.com/office/drawing/2014/main" val="852915761"/>
                    </a:ext>
                  </a:extLst>
                </a:gridCol>
                <a:gridCol w="246888">
                  <a:extLst>
                    <a:ext uri="{9D8B030D-6E8A-4147-A177-3AD203B41FA5}">
                      <a16:colId xmlns:a16="http://schemas.microsoft.com/office/drawing/2014/main" val="2851197835"/>
                    </a:ext>
                  </a:extLst>
                </a:gridCol>
                <a:gridCol w="246888">
                  <a:extLst>
                    <a:ext uri="{9D8B030D-6E8A-4147-A177-3AD203B41FA5}">
                      <a16:colId xmlns:a16="http://schemas.microsoft.com/office/drawing/2014/main" val="971238871"/>
                    </a:ext>
                  </a:extLst>
                </a:gridCol>
                <a:gridCol w="246888">
                  <a:extLst>
                    <a:ext uri="{9D8B030D-6E8A-4147-A177-3AD203B41FA5}">
                      <a16:colId xmlns:a16="http://schemas.microsoft.com/office/drawing/2014/main" val="201049419"/>
                    </a:ext>
                  </a:extLst>
                </a:gridCol>
                <a:gridCol w="246888">
                  <a:extLst>
                    <a:ext uri="{9D8B030D-6E8A-4147-A177-3AD203B41FA5}">
                      <a16:colId xmlns:a16="http://schemas.microsoft.com/office/drawing/2014/main" val="1938488108"/>
                    </a:ext>
                  </a:extLst>
                </a:gridCol>
                <a:gridCol w="246888">
                  <a:extLst>
                    <a:ext uri="{9D8B030D-6E8A-4147-A177-3AD203B41FA5}">
                      <a16:colId xmlns:a16="http://schemas.microsoft.com/office/drawing/2014/main" val="4133824183"/>
                    </a:ext>
                  </a:extLst>
                </a:gridCol>
                <a:gridCol w="246888">
                  <a:extLst>
                    <a:ext uri="{9D8B030D-6E8A-4147-A177-3AD203B41FA5}">
                      <a16:colId xmlns:a16="http://schemas.microsoft.com/office/drawing/2014/main" val="3610733316"/>
                    </a:ext>
                  </a:extLst>
                </a:gridCol>
                <a:gridCol w="246888">
                  <a:extLst>
                    <a:ext uri="{9D8B030D-6E8A-4147-A177-3AD203B41FA5}">
                      <a16:colId xmlns:a16="http://schemas.microsoft.com/office/drawing/2014/main" val="4228280549"/>
                    </a:ext>
                  </a:extLst>
                </a:gridCol>
                <a:gridCol w="246888">
                  <a:extLst>
                    <a:ext uri="{9D8B030D-6E8A-4147-A177-3AD203B41FA5}">
                      <a16:colId xmlns:a16="http://schemas.microsoft.com/office/drawing/2014/main" val="2035905105"/>
                    </a:ext>
                  </a:extLst>
                </a:gridCol>
                <a:gridCol w="246888">
                  <a:extLst>
                    <a:ext uri="{9D8B030D-6E8A-4147-A177-3AD203B41FA5}">
                      <a16:colId xmlns:a16="http://schemas.microsoft.com/office/drawing/2014/main" val="3246678697"/>
                    </a:ext>
                  </a:extLst>
                </a:gridCol>
                <a:gridCol w="246888">
                  <a:extLst>
                    <a:ext uri="{9D8B030D-6E8A-4147-A177-3AD203B41FA5}">
                      <a16:colId xmlns:a16="http://schemas.microsoft.com/office/drawing/2014/main" val="3704138986"/>
                    </a:ext>
                  </a:extLst>
                </a:gridCol>
                <a:gridCol w="246888">
                  <a:extLst>
                    <a:ext uri="{9D8B030D-6E8A-4147-A177-3AD203B41FA5}">
                      <a16:colId xmlns:a16="http://schemas.microsoft.com/office/drawing/2014/main" val="3292794118"/>
                    </a:ext>
                  </a:extLst>
                </a:gridCol>
                <a:gridCol w="246888">
                  <a:extLst>
                    <a:ext uri="{9D8B030D-6E8A-4147-A177-3AD203B41FA5}">
                      <a16:colId xmlns:a16="http://schemas.microsoft.com/office/drawing/2014/main" val="1997012960"/>
                    </a:ext>
                  </a:extLst>
                </a:gridCol>
                <a:gridCol w="246888">
                  <a:extLst>
                    <a:ext uri="{9D8B030D-6E8A-4147-A177-3AD203B41FA5}">
                      <a16:colId xmlns:a16="http://schemas.microsoft.com/office/drawing/2014/main" val="976062529"/>
                    </a:ext>
                  </a:extLst>
                </a:gridCol>
                <a:gridCol w="246888">
                  <a:extLst>
                    <a:ext uri="{9D8B030D-6E8A-4147-A177-3AD203B41FA5}">
                      <a16:colId xmlns:a16="http://schemas.microsoft.com/office/drawing/2014/main" val="2175898977"/>
                    </a:ext>
                  </a:extLst>
                </a:gridCol>
                <a:gridCol w="246888">
                  <a:extLst>
                    <a:ext uri="{9D8B030D-6E8A-4147-A177-3AD203B41FA5}">
                      <a16:colId xmlns:a16="http://schemas.microsoft.com/office/drawing/2014/main" val="2629179771"/>
                    </a:ext>
                  </a:extLst>
                </a:gridCol>
                <a:gridCol w="246888">
                  <a:extLst>
                    <a:ext uri="{9D8B030D-6E8A-4147-A177-3AD203B41FA5}">
                      <a16:colId xmlns:a16="http://schemas.microsoft.com/office/drawing/2014/main" val="2315182338"/>
                    </a:ext>
                  </a:extLst>
                </a:gridCol>
                <a:gridCol w="246888">
                  <a:extLst>
                    <a:ext uri="{9D8B030D-6E8A-4147-A177-3AD203B41FA5}">
                      <a16:colId xmlns:a16="http://schemas.microsoft.com/office/drawing/2014/main" val="153084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08439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09:08:16</a:t>
                      </a:r>
                      <a:r>
                        <a:rPr kumimoji="0" lang="es-ES" sz="1000" b="0" i="0" u="none" strike="noStrike" kern="1200" cap="none" spc="0" normalizeH="0" baseline="0" noProof="0">
                          <a:ln>
                            <a:noFill/>
                          </a:ln>
                          <a:solidFill>
                            <a:prstClr val="black"/>
                          </a:solidFill>
                          <a:effectLst/>
                          <a:uLnTx/>
                          <a:uFillTx/>
                          <a:latin typeface="+mn-lt"/>
                          <a:ea typeface="+mn-ea"/>
                          <a:cs typeface="+mn-cs"/>
                        </a:rPr>
                        <a:t>
 ¿Se te antoja una gallina achiotada? ¿Y qué tal unas rosquillas horneadas? 
Te invitamos a decidirte viendo estos y muchos platillos más en este nuevo episodio sobre la gastronomía tradicional guanacasteca.
Contanos en los comentarios cuántos platillos de aquí te faltan por degustar.
Descubrí una Costa Rica de sabores tanto en Guanacaste como en el resto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0891397"/>
                  </a:ext>
                </a:extLst>
              </a:tr>
            </a:tbl>
          </a:graphicData>
        </a:graphic>
      </p:graphicFrame>
      <p:sp>
        <p:nvSpPr>
          <p:cNvPr id="4" name="Text Placeholder 3">
            <a:extLst>
              <a:ext uri="{FF2B5EF4-FFF2-40B4-BE49-F238E27FC236}">
                <a16:creationId xmlns:a16="http://schemas.microsoft.com/office/drawing/2014/main" id="{B2F35081-3F1A-408A-8259-320A786B3AA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173756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D79F-40E5-45DA-970A-AEF6E938FDCF}"/>
              </a:ext>
            </a:extLst>
          </p:cNvPr>
          <p:cNvSpPr>
            <a:spLocks noGrp="1"/>
          </p:cNvSpPr>
          <p:nvPr>
            <p:ph type="title"/>
          </p:nvPr>
        </p:nvSpPr>
        <p:spPr/>
        <p:txBody>
          <a:bodyPr/>
          <a:lstStyle/>
          <a:p>
            <a:r>
              <a:rPr lang="en-US"/>
              <a:t>Facebook Own Posts Table | Instituto Costarricense de Turismo - 24 of 26</a:t>
            </a:r>
          </a:p>
        </p:txBody>
      </p:sp>
      <p:graphicFrame>
        <p:nvGraphicFramePr>
          <p:cNvPr id="5" name="Table Placeholder 4">
            <a:extLst>
              <a:ext uri="{FF2B5EF4-FFF2-40B4-BE49-F238E27FC236}">
                <a16:creationId xmlns:a16="http://schemas.microsoft.com/office/drawing/2014/main" id="{96DFCDF9-045D-4703-9165-05AE9EBF766F}"/>
              </a:ext>
            </a:extLst>
          </p:cNvPr>
          <p:cNvGraphicFramePr>
            <a:graphicFrameLocks noGrp="1"/>
          </p:cNvGraphicFramePr>
          <p:nvPr>
            <p:ph type="tbl" sz="quarter" idx="13"/>
            <p:extLst>
              <p:ext uri="{D42A27DB-BD31-4B8C-83A1-F6EECF244321}">
                <p14:modId xmlns:p14="http://schemas.microsoft.com/office/powerpoint/2010/main" val="343025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87418859"/>
                    </a:ext>
                  </a:extLst>
                </a:gridCol>
                <a:gridCol w="411480">
                  <a:extLst>
                    <a:ext uri="{9D8B030D-6E8A-4147-A177-3AD203B41FA5}">
                      <a16:colId xmlns:a16="http://schemas.microsoft.com/office/drawing/2014/main" val="493452996"/>
                    </a:ext>
                  </a:extLst>
                </a:gridCol>
                <a:gridCol w="246888">
                  <a:extLst>
                    <a:ext uri="{9D8B030D-6E8A-4147-A177-3AD203B41FA5}">
                      <a16:colId xmlns:a16="http://schemas.microsoft.com/office/drawing/2014/main" val="3486461818"/>
                    </a:ext>
                  </a:extLst>
                </a:gridCol>
                <a:gridCol w="246888">
                  <a:extLst>
                    <a:ext uri="{9D8B030D-6E8A-4147-A177-3AD203B41FA5}">
                      <a16:colId xmlns:a16="http://schemas.microsoft.com/office/drawing/2014/main" val="553366007"/>
                    </a:ext>
                  </a:extLst>
                </a:gridCol>
                <a:gridCol w="246888">
                  <a:extLst>
                    <a:ext uri="{9D8B030D-6E8A-4147-A177-3AD203B41FA5}">
                      <a16:colId xmlns:a16="http://schemas.microsoft.com/office/drawing/2014/main" val="3960527915"/>
                    </a:ext>
                  </a:extLst>
                </a:gridCol>
                <a:gridCol w="246888">
                  <a:extLst>
                    <a:ext uri="{9D8B030D-6E8A-4147-A177-3AD203B41FA5}">
                      <a16:colId xmlns:a16="http://schemas.microsoft.com/office/drawing/2014/main" val="1565542901"/>
                    </a:ext>
                  </a:extLst>
                </a:gridCol>
                <a:gridCol w="246888">
                  <a:extLst>
                    <a:ext uri="{9D8B030D-6E8A-4147-A177-3AD203B41FA5}">
                      <a16:colId xmlns:a16="http://schemas.microsoft.com/office/drawing/2014/main" val="1609695207"/>
                    </a:ext>
                  </a:extLst>
                </a:gridCol>
                <a:gridCol w="246888">
                  <a:extLst>
                    <a:ext uri="{9D8B030D-6E8A-4147-A177-3AD203B41FA5}">
                      <a16:colId xmlns:a16="http://schemas.microsoft.com/office/drawing/2014/main" val="3125159454"/>
                    </a:ext>
                  </a:extLst>
                </a:gridCol>
                <a:gridCol w="246888">
                  <a:extLst>
                    <a:ext uri="{9D8B030D-6E8A-4147-A177-3AD203B41FA5}">
                      <a16:colId xmlns:a16="http://schemas.microsoft.com/office/drawing/2014/main" val="1834157609"/>
                    </a:ext>
                  </a:extLst>
                </a:gridCol>
                <a:gridCol w="246888">
                  <a:extLst>
                    <a:ext uri="{9D8B030D-6E8A-4147-A177-3AD203B41FA5}">
                      <a16:colId xmlns:a16="http://schemas.microsoft.com/office/drawing/2014/main" val="4016674910"/>
                    </a:ext>
                  </a:extLst>
                </a:gridCol>
                <a:gridCol w="246888">
                  <a:extLst>
                    <a:ext uri="{9D8B030D-6E8A-4147-A177-3AD203B41FA5}">
                      <a16:colId xmlns:a16="http://schemas.microsoft.com/office/drawing/2014/main" val="3667884290"/>
                    </a:ext>
                  </a:extLst>
                </a:gridCol>
                <a:gridCol w="246888">
                  <a:extLst>
                    <a:ext uri="{9D8B030D-6E8A-4147-A177-3AD203B41FA5}">
                      <a16:colId xmlns:a16="http://schemas.microsoft.com/office/drawing/2014/main" val="3672298823"/>
                    </a:ext>
                  </a:extLst>
                </a:gridCol>
                <a:gridCol w="246888">
                  <a:extLst>
                    <a:ext uri="{9D8B030D-6E8A-4147-A177-3AD203B41FA5}">
                      <a16:colId xmlns:a16="http://schemas.microsoft.com/office/drawing/2014/main" val="344654702"/>
                    </a:ext>
                  </a:extLst>
                </a:gridCol>
                <a:gridCol w="246888">
                  <a:extLst>
                    <a:ext uri="{9D8B030D-6E8A-4147-A177-3AD203B41FA5}">
                      <a16:colId xmlns:a16="http://schemas.microsoft.com/office/drawing/2014/main" val="2751533608"/>
                    </a:ext>
                  </a:extLst>
                </a:gridCol>
                <a:gridCol w="246888">
                  <a:extLst>
                    <a:ext uri="{9D8B030D-6E8A-4147-A177-3AD203B41FA5}">
                      <a16:colId xmlns:a16="http://schemas.microsoft.com/office/drawing/2014/main" val="2164225296"/>
                    </a:ext>
                  </a:extLst>
                </a:gridCol>
                <a:gridCol w="246888">
                  <a:extLst>
                    <a:ext uri="{9D8B030D-6E8A-4147-A177-3AD203B41FA5}">
                      <a16:colId xmlns:a16="http://schemas.microsoft.com/office/drawing/2014/main" val="3990186776"/>
                    </a:ext>
                  </a:extLst>
                </a:gridCol>
                <a:gridCol w="246888">
                  <a:extLst>
                    <a:ext uri="{9D8B030D-6E8A-4147-A177-3AD203B41FA5}">
                      <a16:colId xmlns:a16="http://schemas.microsoft.com/office/drawing/2014/main" val="650987163"/>
                    </a:ext>
                  </a:extLst>
                </a:gridCol>
                <a:gridCol w="246888">
                  <a:extLst>
                    <a:ext uri="{9D8B030D-6E8A-4147-A177-3AD203B41FA5}">
                      <a16:colId xmlns:a16="http://schemas.microsoft.com/office/drawing/2014/main" val="146553087"/>
                    </a:ext>
                  </a:extLst>
                </a:gridCol>
                <a:gridCol w="246888">
                  <a:extLst>
                    <a:ext uri="{9D8B030D-6E8A-4147-A177-3AD203B41FA5}">
                      <a16:colId xmlns:a16="http://schemas.microsoft.com/office/drawing/2014/main" val="38929345"/>
                    </a:ext>
                  </a:extLst>
                </a:gridCol>
                <a:gridCol w="246888">
                  <a:extLst>
                    <a:ext uri="{9D8B030D-6E8A-4147-A177-3AD203B41FA5}">
                      <a16:colId xmlns:a16="http://schemas.microsoft.com/office/drawing/2014/main" val="2229031444"/>
                    </a:ext>
                  </a:extLst>
                </a:gridCol>
                <a:gridCol w="246888">
                  <a:extLst>
                    <a:ext uri="{9D8B030D-6E8A-4147-A177-3AD203B41FA5}">
                      <a16:colId xmlns:a16="http://schemas.microsoft.com/office/drawing/2014/main" val="1437188061"/>
                    </a:ext>
                  </a:extLst>
                </a:gridCol>
                <a:gridCol w="246888">
                  <a:extLst>
                    <a:ext uri="{9D8B030D-6E8A-4147-A177-3AD203B41FA5}">
                      <a16:colId xmlns:a16="http://schemas.microsoft.com/office/drawing/2014/main" val="2405649622"/>
                    </a:ext>
                  </a:extLst>
                </a:gridCol>
                <a:gridCol w="246888">
                  <a:extLst>
                    <a:ext uri="{9D8B030D-6E8A-4147-A177-3AD203B41FA5}">
                      <a16:colId xmlns:a16="http://schemas.microsoft.com/office/drawing/2014/main" val="1507305284"/>
                    </a:ext>
                  </a:extLst>
                </a:gridCol>
                <a:gridCol w="246888">
                  <a:extLst>
                    <a:ext uri="{9D8B030D-6E8A-4147-A177-3AD203B41FA5}">
                      <a16:colId xmlns:a16="http://schemas.microsoft.com/office/drawing/2014/main" val="465094408"/>
                    </a:ext>
                  </a:extLst>
                </a:gridCol>
                <a:gridCol w="246888">
                  <a:extLst>
                    <a:ext uri="{9D8B030D-6E8A-4147-A177-3AD203B41FA5}">
                      <a16:colId xmlns:a16="http://schemas.microsoft.com/office/drawing/2014/main" val="33846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2723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09:00:12</a:t>
                      </a:r>
                      <a:r>
                        <a:rPr kumimoji="0" lang="es-ES" sz="1000" b="0" i="0" u="none" strike="noStrike" kern="1200" cap="none" spc="0" normalizeH="0" baseline="0" noProof="0">
                          <a:ln>
                            <a:noFill/>
                          </a:ln>
                          <a:solidFill>
                            <a:prstClr val="black"/>
                          </a:solidFill>
                          <a:effectLst/>
                          <a:uLnTx/>
                          <a:uFillTx/>
                          <a:latin typeface="+mn-lt"/>
                          <a:ea typeface="+mn-ea"/>
                          <a:cs typeface="+mn-cs"/>
                        </a:rPr>
                        <a:t>
 "El maíz pujagua es importante porque de ahí sale el chicheme, el atol, la mazamorra y del maíz blanco los tamales y las tortillas".
Esto es parte de lo que conversamos con María Elena Espinoza, cocinera tradicional de Guatil de Santa Cruz, quién nos enseñó los secretos y tradiciones de su pueblo. No te perdás este nuevo episodio dedicado a La Pampa Guanacasteca, el cual está lleno de tradiciones, pero ante todo, sabores increíbles.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0873685"/>
                  </a:ext>
                </a:extLst>
              </a:tr>
            </a:tbl>
          </a:graphicData>
        </a:graphic>
      </p:graphicFrame>
      <p:sp>
        <p:nvSpPr>
          <p:cNvPr id="4" name="Text Placeholder 3">
            <a:extLst>
              <a:ext uri="{FF2B5EF4-FFF2-40B4-BE49-F238E27FC236}">
                <a16:creationId xmlns:a16="http://schemas.microsoft.com/office/drawing/2014/main" id="{9C08C896-DC79-42FE-A59E-ECDC1735621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78582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59EDD-73A9-42EB-88D9-3B4667467E42}"/>
              </a:ext>
            </a:extLst>
          </p:cNvPr>
          <p:cNvSpPr>
            <a:spLocks noGrp="1"/>
          </p:cNvSpPr>
          <p:nvPr>
            <p:ph type="title"/>
          </p:nvPr>
        </p:nvSpPr>
        <p:spPr/>
        <p:txBody>
          <a:bodyPr/>
          <a:lstStyle/>
          <a:p>
            <a:r>
              <a:rPr lang="en-US"/>
              <a:t>Facebook Own Posts Table | Instituto Costarricense de Turismo - 25 of 26</a:t>
            </a:r>
          </a:p>
        </p:txBody>
      </p:sp>
      <p:graphicFrame>
        <p:nvGraphicFramePr>
          <p:cNvPr id="5" name="Table Placeholder 4">
            <a:extLst>
              <a:ext uri="{FF2B5EF4-FFF2-40B4-BE49-F238E27FC236}">
                <a16:creationId xmlns:a16="http://schemas.microsoft.com/office/drawing/2014/main" id="{24F686F7-EADB-416F-BC08-5C7DB77EE87B}"/>
              </a:ext>
            </a:extLst>
          </p:cNvPr>
          <p:cNvGraphicFramePr>
            <a:graphicFrameLocks noGrp="1"/>
          </p:cNvGraphicFramePr>
          <p:nvPr>
            <p:ph type="tbl" sz="quarter" idx="13"/>
            <p:extLst>
              <p:ext uri="{D42A27DB-BD31-4B8C-83A1-F6EECF244321}">
                <p14:modId xmlns:p14="http://schemas.microsoft.com/office/powerpoint/2010/main" val="2313584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02723854"/>
                    </a:ext>
                  </a:extLst>
                </a:gridCol>
                <a:gridCol w="411480">
                  <a:extLst>
                    <a:ext uri="{9D8B030D-6E8A-4147-A177-3AD203B41FA5}">
                      <a16:colId xmlns:a16="http://schemas.microsoft.com/office/drawing/2014/main" val="1187263362"/>
                    </a:ext>
                  </a:extLst>
                </a:gridCol>
                <a:gridCol w="246888">
                  <a:extLst>
                    <a:ext uri="{9D8B030D-6E8A-4147-A177-3AD203B41FA5}">
                      <a16:colId xmlns:a16="http://schemas.microsoft.com/office/drawing/2014/main" val="1580180544"/>
                    </a:ext>
                  </a:extLst>
                </a:gridCol>
                <a:gridCol w="246888">
                  <a:extLst>
                    <a:ext uri="{9D8B030D-6E8A-4147-A177-3AD203B41FA5}">
                      <a16:colId xmlns:a16="http://schemas.microsoft.com/office/drawing/2014/main" val="4095107583"/>
                    </a:ext>
                  </a:extLst>
                </a:gridCol>
                <a:gridCol w="246888">
                  <a:extLst>
                    <a:ext uri="{9D8B030D-6E8A-4147-A177-3AD203B41FA5}">
                      <a16:colId xmlns:a16="http://schemas.microsoft.com/office/drawing/2014/main" val="1271497666"/>
                    </a:ext>
                  </a:extLst>
                </a:gridCol>
                <a:gridCol w="246888">
                  <a:extLst>
                    <a:ext uri="{9D8B030D-6E8A-4147-A177-3AD203B41FA5}">
                      <a16:colId xmlns:a16="http://schemas.microsoft.com/office/drawing/2014/main" val="965590788"/>
                    </a:ext>
                  </a:extLst>
                </a:gridCol>
                <a:gridCol w="246888">
                  <a:extLst>
                    <a:ext uri="{9D8B030D-6E8A-4147-A177-3AD203B41FA5}">
                      <a16:colId xmlns:a16="http://schemas.microsoft.com/office/drawing/2014/main" val="2191298021"/>
                    </a:ext>
                  </a:extLst>
                </a:gridCol>
                <a:gridCol w="246888">
                  <a:extLst>
                    <a:ext uri="{9D8B030D-6E8A-4147-A177-3AD203B41FA5}">
                      <a16:colId xmlns:a16="http://schemas.microsoft.com/office/drawing/2014/main" val="3842099988"/>
                    </a:ext>
                  </a:extLst>
                </a:gridCol>
                <a:gridCol w="246888">
                  <a:extLst>
                    <a:ext uri="{9D8B030D-6E8A-4147-A177-3AD203B41FA5}">
                      <a16:colId xmlns:a16="http://schemas.microsoft.com/office/drawing/2014/main" val="1989185165"/>
                    </a:ext>
                  </a:extLst>
                </a:gridCol>
                <a:gridCol w="246888">
                  <a:extLst>
                    <a:ext uri="{9D8B030D-6E8A-4147-A177-3AD203B41FA5}">
                      <a16:colId xmlns:a16="http://schemas.microsoft.com/office/drawing/2014/main" val="316501191"/>
                    </a:ext>
                  </a:extLst>
                </a:gridCol>
                <a:gridCol w="246888">
                  <a:extLst>
                    <a:ext uri="{9D8B030D-6E8A-4147-A177-3AD203B41FA5}">
                      <a16:colId xmlns:a16="http://schemas.microsoft.com/office/drawing/2014/main" val="2527037758"/>
                    </a:ext>
                  </a:extLst>
                </a:gridCol>
                <a:gridCol w="246888">
                  <a:extLst>
                    <a:ext uri="{9D8B030D-6E8A-4147-A177-3AD203B41FA5}">
                      <a16:colId xmlns:a16="http://schemas.microsoft.com/office/drawing/2014/main" val="2788252044"/>
                    </a:ext>
                  </a:extLst>
                </a:gridCol>
                <a:gridCol w="246888">
                  <a:extLst>
                    <a:ext uri="{9D8B030D-6E8A-4147-A177-3AD203B41FA5}">
                      <a16:colId xmlns:a16="http://schemas.microsoft.com/office/drawing/2014/main" val="3144807834"/>
                    </a:ext>
                  </a:extLst>
                </a:gridCol>
                <a:gridCol w="246888">
                  <a:extLst>
                    <a:ext uri="{9D8B030D-6E8A-4147-A177-3AD203B41FA5}">
                      <a16:colId xmlns:a16="http://schemas.microsoft.com/office/drawing/2014/main" val="3886181577"/>
                    </a:ext>
                  </a:extLst>
                </a:gridCol>
                <a:gridCol w="246888">
                  <a:extLst>
                    <a:ext uri="{9D8B030D-6E8A-4147-A177-3AD203B41FA5}">
                      <a16:colId xmlns:a16="http://schemas.microsoft.com/office/drawing/2014/main" val="2583308633"/>
                    </a:ext>
                  </a:extLst>
                </a:gridCol>
                <a:gridCol w="246888">
                  <a:extLst>
                    <a:ext uri="{9D8B030D-6E8A-4147-A177-3AD203B41FA5}">
                      <a16:colId xmlns:a16="http://schemas.microsoft.com/office/drawing/2014/main" val="1545404169"/>
                    </a:ext>
                  </a:extLst>
                </a:gridCol>
                <a:gridCol w="246888">
                  <a:extLst>
                    <a:ext uri="{9D8B030D-6E8A-4147-A177-3AD203B41FA5}">
                      <a16:colId xmlns:a16="http://schemas.microsoft.com/office/drawing/2014/main" val="1960128508"/>
                    </a:ext>
                  </a:extLst>
                </a:gridCol>
                <a:gridCol w="246888">
                  <a:extLst>
                    <a:ext uri="{9D8B030D-6E8A-4147-A177-3AD203B41FA5}">
                      <a16:colId xmlns:a16="http://schemas.microsoft.com/office/drawing/2014/main" val="3540207488"/>
                    </a:ext>
                  </a:extLst>
                </a:gridCol>
                <a:gridCol w="246888">
                  <a:extLst>
                    <a:ext uri="{9D8B030D-6E8A-4147-A177-3AD203B41FA5}">
                      <a16:colId xmlns:a16="http://schemas.microsoft.com/office/drawing/2014/main" val="523002686"/>
                    </a:ext>
                  </a:extLst>
                </a:gridCol>
                <a:gridCol w="246888">
                  <a:extLst>
                    <a:ext uri="{9D8B030D-6E8A-4147-A177-3AD203B41FA5}">
                      <a16:colId xmlns:a16="http://schemas.microsoft.com/office/drawing/2014/main" val="1751038427"/>
                    </a:ext>
                  </a:extLst>
                </a:gridCol>
                <a:gridCol w="246888">
                  <a:extLst>
                    <a:ext uri="{9D8B030D-6E8A-4147-A177-3AD203B41FA5}">
                      <a16:colId xmlns:a16="http://schemas.microsoft.com/office/drawing/2014/main" val="2639320938"/>
                    </a:ext>
                  </a:extLst>
                </a:gridCol>
                <a:gridCol w="246888">
                  <a:extLst>
                    <a:ext uri="{9D8B030D-6E8A-4147-A177-3AD203B41FA5}">
                      <a16:colId xmlns:a16="http://schemas.microsoft.com/office/drawing/2014/main" val="540770822"/>
                    </a:ext>
                  </a:extLst>
                </a:gridCol>
                <a:gridCol w="246888">
                  <a:extLst>
                    <a:ext uri="{9D8B030D-6E8A-4147-A177-3AD203B41FA5}">
                      <a16:colId xmlns:a16="http://schemas.microsoft.com/office/drawing/2014/main" val="2550286318"/>
                    </a:ext>
                  </a:extLst>
                </a:gridCol>
                <a:gridCol w="246888">
                  <a:extLst>
                    <a:ext uri="{9D8B030D-6E8A-4147-A177-3AD203B41FA5}">
                      <a16:colId xmlns:a16="http://schemas.microsoft.com/office/drawing/2014/main" val="3921325697"/>
                    </a:ext>
                  </a:extLst>
                </a:gridCol>
                <a:gridCol w="246888">
                  <a:extLst>
                    <a:ext uri="{9D8B030D-6E8A-4147-A177-3AD203B41FA5}">
                      <a16:colId xmlns:a16="http://schemas.microsoft.com/office/drawing/2014/main" val="373826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9885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- 2023-01-18 12:52:42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Mundial del Selfie en los Museos.
En Costa Rica tenemos una gran cantidad de museos llenos de historia y arte. Esto aparte de una celebración, también es una invitación para que visités, conozcás más de estos hermosos lugares y te tomés un selfie.
Contanos: ¿Cuál es tu museo favorito en Costa Rica?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7583040"/>
                  </a:ext>
                </a:extLst>
              </a:tr>
            </a:tbl>
          </a:graphicData>
        </a:graphic>
      </p:graphicFrame>
      <p:sp>
        <p:nvSpPr>
          <p:cNvPr id="4" name="Text Placeholder 3">
            <a:extLst>
              <a:ext uri="{FF2B5EF4-FFF2-40B4-BE49-F238E27FC236}">
                <a16:creationId xmlns:a16="http://schemas.microsoft.com/office/drawing/2014/main" id="{8439C200-20F0-4035-8F77-416C0B29648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74436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D2DEF-FDEB-4266-BA3C-7E7B7EC93A3B}"/>
              </a:ext>
            </a:extLst>
          </p:cNvPr>
          <p:cNvSpPr>
            <a:spLocks noGrp="1"/>
          </p:cNvSpPr>
          <p:nvPr>
            <p:ph type="title"/>
          </p:nvPr>
        </p:nvSpPr>
        <p:spPr/>
        <p:txBody>
          <a:bodyPr/>
          <a:lstStyle/>
          <a:p>
            <a:r>
              <a:rPr lang="en-US"/>
              <a:t>Facebook Own Posts Table | Instituto Costarricense de Turismo - 26 of 26</a:t>
            </a:r>
          </a:p>
        </p:txBody>
      </p:sp>
      <p:graphicFrame>
        <p:nvGraphicFramePr>
          <p:cNvPr id="5" name="Table Placeholder 4">
            <a:extLst>
              <a:ext uri="{FF2B5EF4-FFF2-40B4-BE49-F238E27FC236}">
                <a16:creationId xmlns:a16="http://schemas.microsoft.com/office/drawing/2014/main" id="{1EA6CF43-CC00-497B-B7D0-B2DC096870D4}"/>
              </a:ext>
            </a:extLst>
          </p:cNvPr>
          <p:cNvGraphicFramePr>
            <a:graphicFrameLocks noGrp="1"/>
          </p:cNvGraphicFramePr>
          <p:nvPr>
            <p:ph type="tbl" sz="quarter" idx="13"/>
            <p:extLst>
              <p:ext uri="{D42A27DB-BD31-4B8C-83A1-F6EECF244321}">
                <p14:modId xmlns:p14="http://schemas.microsoft.com/office/powerpoint/2010/main" val="73934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73065166"/>
                    </a:ext>
                  </a:extLst>
                </a:gridCol>
                <a:gridCol w="411480">
                  <a:extLst>
                    <a:ext uri="{9D8B030D-6E8A-4147-A177-3AD203B41FA5}">
                      <a16:colId xmlns:a16="http://schemas.microsoft.com/office/drawing/2014/main" val="2682720405"/>
                    </a:ext>
                  </a:extLst>
                </a:gridCol>
                <a:gridCol w="246888">
                  <a:extLst>
                    <a:ext uri="{9D8B030D-6E8A-4147-A177-3AD203B41FA5}">
                      <a16:colId xmlns:a16="http://schemas.microsoft.com/office/drawing/2014/main" val="2943746340"/>
                    </a:ext>
                  </a:extLst>
                </a:gridCol>
                <a:gridCol w="246888">
                  <a:extLst>
                    <a:ext uri="{9D8B030D-6E8A-4147-A177-3AD203B41FA5}">
                      <a16:colId xmlns:a16="http://schemas.microsoft.com/office/drawing/2014/main" val="851651554"/>
                    </a:ext>
                  </a:extLst>
                </a:gridCol>
                <a:gridCol w="246888">
                  <a:extLst>
                    <a:ext uri="{9D8B030D-6E8A-4147-A177-3AD203B41FA5}">
                      <a16:colId xmlns:a16="http://schemas.microsoft.com/office/drawing/2014/main" val="2714976933"/>
                    </a:ext>
                  </a:extLst>
                </a:gridCol>
                <a:gridCol w="246888">
                  <a:extLst>
                    <a:ext uri="{9D8B030D-6E8A-4147-A177-3AD203B41FA5}">
                      <a16:colId xmlns:a16="http://schemas.microsoft.com/office/drawing/2014/main" val="3757421107"/>
                    </a:ext>
                  </a:extLst>
                </a:gridCol>
                <a:gridCol w="246888">
                  <a:extLst>
                    <a:ext uri="{9D8B030D-6E8A-4147-A177-3AD203B41FA5}">
                      <a16:colId xmlns:a16="http://schemas.microsoft.com/office/drawing/2014/main" val="254496839"/>
                    </a:ext>
                  </a:extLst>
                </a:gridCol>
                <a:gridCol w="246888">
                  <a:extLst>
                    <a:ext uri="{9D8B030D-6E8A-4147-A177-3AD203B41FA5}">
                      <a16:colId xmlns:a16="http://schemas.microsoft.com/office/drawing/2014/main" val="356172521"/>
                    </a:ext>
                  </a:extLst>
                </a:gridCol>
                <a:gridCol w="246888">
                  <a:extLst>
                    <a:ext uri="{9D8B030D-6E8A-4147-A177-3AD203B41FA5}">
                      <a16:colId xmlns:a16="http://schemas.microsoft.com/office/drawing/2014/main" val="2152479236"/>
                    </a:ext>
                  </a:extLst>
                </a:gridCol>
                <a:gridCol w="246888">
                  <a:extLst>
                    <a:ext uri="{9D8B030D-6E8A-4147-A177-3AD203B41FA5}">
                      <a16:colId xmlns:a16="http://schemas.microsoft.com/office/drawing/2014/main" val="2486886271"/>
                    </a:ext>
                  </a:extLst>
                </a:gridCol>
                <a:gridCol w="246888">
                  <a:extLst>
                    <a:ext uri="{9D8B030D-6E8A-4147-A177-3AD203B41FA5}">
                      <a16:colId xmlns:a16="http://schemas.microsoft.com/office/drawing/2014/main" val="682897716"/>
                    </a:ext>
                  </a:extLst>
                </a:gridCol>
                <a:gridCol w="246888">
                  <a:extLst>
                    <a:ext uri="{9D8B030D-6E8A-4147-A177-3AD203B41FA5}">
                      <a16:colId xmlns:a16="http://schemas.microsoft.com/office/drawing/2014/main" val="2794722674"/>
                    </a:ext>
                  </a:extLst>
                </a:gridCol>
                <a:gridCol w="246888">
                  <a:extLst>
                    <a:ext uri="{9D8B030D-6E8A-4147-A177-3AD203B41FA5}">
                      <a16:colId xmlns:a16="http://schemas.microsoft.com/office/drawing/2014/main" val="1954891754"/>
                    </a:ext>
                  </a:extLst>
                </a:gridCol>
                <a:gridCol w="246888">
                  <a:extLst>
                    <a:ext uri="{9D8B030D-6E8A-4147-A177-3AD203B41FA5}">
                      <a16:colId xmlns:a16="http://schemas.microsoft.com/office/drawing/2014/main" val="2318901327"/>
                    </a:ext>
                  </a:extLst>
                </a:gridCol>
                <a:gridCol w="246888">
                  <a:extLst>
                    <a:ext uri="{9D8B030D-6E8A-4147-A177-3AD203B41FA5}">
                      <a16:colId xmlns:a16="http://schemas.microsoft.com/office/drawing/2014/main" val="2746111054"/>
                    </a:ext>
                  </a:extLst>
                </a:gridCol>
                <a:gridCol w="246888">
                  <a:extLst>
                    <a:ext uri="{9D8B030D-6E8A-4147-A177-3AD203B41FA5}">
                      <a16:colId xmlns:a16="http://schemas.microsoft.com/office/drawing/2014/main" val="3297866658"/>
                    </a:ext>
                  </a:extLst>
                </a:gridCol>
                <a:gridCol w="246888">
                  <a:extLst>
                    <a:ext uri="{9D8B030D-6E8A-4147-A177-3AD203B41FA5}">
                      <a16:colId xmlns:a16="http://schemas.microsoft.com/office/drawing/2014/main" val="725147306"/>
                    </a:ext>
                  </a:extLst>
                </a:gridCol>
                <a:gridCol w="246888">
                  <a:extLst>
                    <a:ext uri="{9D8B030D-6E8A-4147-A177-3AD203B41FA5}">
                      <a16:colId xmlns:a16="http://schemas.microsoft.com/office/drawing/2014/main" val="2819333081"/>
                    </a:ext>
                  </a:extLst>
                </a:gridCol>
                <a:gridCol w="246888">
                  <a:extLst>
                    <a:ext uri="{9D8B030D-6E8A-4147-A177-3AD203B41FA5}">
                      <a16:colId xmlns:a16="http://schemas.microsoft.com/office/drawing/2014/main" val="1871078602"/>
                    </a:ext>
                  </a:extLst>
                </a:gridCol>
                <a:gridCol w="246888">
                  <a:extLst>
                    <a:ext uri="{9D8B030D-6E8A-4147-A177-3AD203B41FA5}">
                      <a16:colId xmlns:a16="http://schemas.microsoft.com/office/drawing/2014/main" val="4019646405"/>
                    </a:ext>
                  </a:extLst>
                </a:gridCol>
                <a:gridCol w="246888">
                  <a:extLst>
                    <a:ext uri="{9D8B030D-6E8A-4147-A177-3AD203B41FA5}">
                      <a16:colId xmlns:a16="http://schemas.microsoft.com/office/drawing/2014/main" val="236214260"/>
                    </a:ext>
                  </a:extLst>
                </a:gridCol>
                <a:gridCol w="246888">
                  <a:extLst>
                    <a:ext uri="{9D8B030D-6E8A-4147-A177-3AD203B41FA5}">
                      <a16:colId xmlns:a16="http://schemas.microsoft.com/office/drawing/2014/main" val="3462538080"/>
                    </a:ext>
                  </a:extLst>
                </a:gridCol>
                <a:gridCol w="246888">
                  <a:extLst>
                    <a:ext uri="{9D8B030D-6E8A-4147-A177-3AD203B41FA5}">
                      <a16:colId xmlns:a16="http://schemas.microsoft.com/office/drawing/2014/main" val="1653282752"/>
                    </a:ext>
                  </a:extLst>
                </a:gridCol>
                <a:gridCol w="246888">
                  <a:extLst>
                    <a:ext uri="{9D8B030D-6E8A-4147-A177-3AD203B41FA5}">
                      <a16:colId xmlns:a16="http://schemas.microsoft.com/office/drawing/2014/main" val="4152379832"/>
                    </a:ext>
                  </a:extLst>
                </a:gridCol>
                <a:gridCol w="246888">
                  <a:extLst>
                    <a:ext uri="{9D8B030D-6E8A-4147-A177-3AD203B41FA5}">
                      <a16:colId xmlns:a16="http://schemas.microsoft.com/office/drawing/2014/main" val="15526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08401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- 2023-01-17 18:29:55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la señora María Elena Dobles Vargas, madre de Flora Ayub Dobles, directora de la Cámara Costarricense de Hoteles (CCH).
Nos solidarizamos con su estimable familia en este momento de dolor.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3590868"/>
                  </a:ext>
                </a:extLst>
              </a:tr>
            </a:tbl>
          </a:graphicData>
        </a:graphic>
      </p:graphicFrame>
      <p:sp>
        <p:nvSpPr>
          <p:cNvPr id="4" name="Text Placeholder 3">
            <a:extLst>
              <a:ext uri="{FF2B5EF4-FFF2-40B4-BE49-F238E27FC236}">
                <a16:creationId xmlns:a16="http://schemas.microsoft.com/office/drawing/2014/main" id="{1B155D99-011E-4F66-B720-16064FB41B5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87091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3BD76-BD17-4051-B831-D69AFE2E274D}"/>
              </a:ext>
            </a:extLst>
          </p:cNvPr>
          <p:cNvSpPr>
            <a:spLocks noGrp="1"/>
          </p:cNvSpPr>
          <p:nvPr>
            <p:ph type="title"/>
          </p:nvPr>
        </p:nvSpPr>
        <p:spPr/>
        <p:txBody>
          <a:bodyPr/>
          <a:lstStyle/>
          <a:p>
            <a:r>
              <a:rPr lang="en-US"/>
              <a:t>Facebook Own Posts Table | Instituto Costarricense de Turismo - 1 of 25</a:t>
            </a:r>
          </a:p>
        </p:txBody>
      </p:sp>
      <p:graphicFrame>
        <p:nvGraphicFramePr>
          <p:cNvPr id="5" name="Table Placeholder 4">
            <a:extLst>
              <a:ext uri="{FF2B5EF4-FFF2-40B4-BE49-F238E27FC236}">
                <a16:creationId xmlns:a16="http://schemas.microsoft.com/office/drawing/2014/main" id="{6D961570-06BC-40D3-86B3-E85CB45A6702}"/>
              </a:ext>
            </a:extLst>
          </p:cNvPr>
          <p:cNvGraphicFramePr>
            <a:graphicFrameLocks noGrp="1"/>
          </p:cNvGraphicFramePr>
          <p:nvPr>
            <p:ph type="tbl" sz="quarter" idx="13"/>
            <p:extLst>
              <p:ext uri="{D42A27DB-BD31-4B8C-83A1-F6EECF244321}">
                <p14:modId xmlns:p14="http://schemas.microsoft.com/office/powerpoint/2010/main" val="255582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48085772"/>
                    </a:ext>
                  </a:extLst>
                </a:gridCol>
                <a:gridCol w="1069847">
                  <a:extLst>
                    <a:ext uri="{9D8B030D-6E8A-4147-A177-3AD203B41FA5}">
                      <a16:colId xmlns:a16="http://schemas.microsoft.com/office/drawing/2014/main" val="1119136787"/>
                    </a:ext>
                  </a:extLst>
                </a:gridCol>
                <a:gridCol w="493776">
                  <a:extLst>
                    <a:ext uri="{9D8B030D-6E8A-4147-A177-3AD203B41FA5}">
                      <a16:colId xmlns:a16="http://schemas.microsoft.com/office/drawing/2014/main" val="4173734407"/>
                    </a:ext>
                  </a:extLst>
                </a:gridCol>
                <a:gridCol w="493776">
                  <a:extLst>
                    <a:ext uri="{9D8B030D-6E8A-4147-A177-3AD203B41FA5}">
                      <a16:colId xmlns:a16="http://schemas.microsoft.com/office/drawing/2014/main" val="2993757559"/>
                    </a:ext>
                  </a:extLst>
                </a:gridCol>
                <a:gridCol w="493776">
                  <a:extLst>
                    <a:ext uri="{9D8B030D-6E8A-4147-A177-3AD203B41FA5}">
                      <a16:colId xmlns:a16="http://schemas.microsoft.com/office/drawing/2014/main" val="3983619487"/>
                    </a:ext>
                  </a:extLst>
                </a:gridCol>
                <a:gridCol w="493776">
                  <a:extLst>
                    <a:ext uri="{9D8B030D-6E8A-4147-A177-3AD203B41FA5}">
                      <a16:colId xmlns:a16="http://schemas.microsoft.com/office/drawing/2014/main" val="3814247782"/>
                    </a:ext>
                  </a:extLst>
                </a:gridCol>
                <a:gridCol w="493776">
                  <a:extLst>
                    <a:ext uri="{9D8B030D-6E8A-4147-A177-3AD203B41FA5}">
                      <a16:colId xmlns:a16="http://schemas.microsoft.com/office/drawing/2014/main" val="3332148653"/>
                    </a:ext>
                  </a:extLst>
                </a:gridCol>
                <a:gridCol w="493776">
                  <a:extLst>
                    <a:ext uri="{9D8B030D-6E8A-4147-A177-3AD203B41FA5}">
                      <a16:colId xmlns:a16="http://schemas.microsoft.com/office/drawing/2014/main" val="2846572982"/>
                    </a:ext>
                  </a:extLst>
                </a:gridCol>
                <a:gridCol w="493776">
                  <a:extLst>
                    <a:ext uri="{9D8B030D-6E8A-4147-A177-3AD203B41FA5}">
                      <a16:colId xmlns:a16="http://schemas.microsoft.com/office/drawing/2014/main" val="2166937020"/>
                    </a:ext>
                  </a:extLst>
                </a:gridCol>
                <a:gridCol w="493776">
                  <a:extLst>
                    <a:ext uri="{9D8B030D-6E8A-4147-A177-3AD203B41FA5}">
                      <a16:colId xmlns:a16="http://schemas.microsoft.com/office/drawing/2014/main" val="1458594573"/>
                    </a:ext>
                  </a:extLst>
                </a:gridCol>
                <a:gridCol w="493776">
                  <a:extLst>
                    <a:ext uri="{9D8B030D-6E8A-4147-A177-3AD203B41FA5}">
                      <a16:colId xmlns:a16="http://schemas.microsoft.com/office/drawing/2014/main" val="2687378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779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- 2023-01-31 08:16:15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Efraín Chacón Ureña.
Pionero del turismo sostenible en Costa Rica y fundador de San Gerardo de Dota.
Nos unimos al dolor de su familia y amigos en este momento de inmenso dolor, extendiendo un sincero pésame.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0408151"/>
                  </a:ext>
                </a:extLst>
              </a:tr>
            </a:tbl>
          </a:graphicData>
        </a:graphic>
      </p:graphicFrame>
      <p:sp>
        <p:nvSpPr>
          <p:cNvPr id="4" name="Text Placeholder 3">
            <a:extLst>
              <a:ext uri="{FF2B5EF4-FFF2-40B4-BE49-F238E27FC236}">
                <a16:creationId xmlns:a16="http://schemas.microsoft.com/office/drawing/2014/main" id="{73489EA0-7B06-4CF9-ABAD-B229007A4CA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37455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73B-7FD4-4D68-9E76-801B0DAC670A}"/>
              </a:ext>
            </a:extLst>
          </p:cNvPr>
          <p:cNvSpPr>
            <a:spLocks noGrp="1"/>
          </p:cNvSpPr>
          <p:nvPr>
            <p:ph type="title"/>
          </p:nvPr>
        </p:nvSpPr>
        <p:spPr/>
        <p:txBody>
          <a:bodyPr/>
          <a:lstStyle/>
          <a:p>
            <a:r>
              <a:rPr lang="en-US"/>
              <a:t>Facebook Own Posts Table | Instituto Costarricense de Turismo - 2 of 25</a:t>
            </a:r>
          </a:p>
        </p:txBody>
      </p:sp>
      <p:graphicFrame>
        <p:nvGraphicFramePr>
          <p:cNvPr id="5" name="Table Placeholder 4">
            <a:extLst>
              <a:ext uri="{FF2B5EF4-FFF2-40B4-BE49-F238E27FC236}">
                <a16:creationId xmlns:a16="http://schemas.microsoft.com/office/drawing/2014/main" id="{9DFE2D3C-FB15-44E4-9AA6-855258D16256}"/>
              </a:ext>
            </a:extLst>
          </p:cNvPr>
          <p:cNvGraphicFramePr>
            <a:graphicFrameLocks noGrp="1"/>
          </p:cNvGraphicFramePr>
          <p:nvPr>
            <p:ph type="tbl" sz="quarter" idx="13"/>
            <p:extLst>
              <p:ext uri="{D42A27DB-BD31-4B8C-83A1-F6EECF244321}">
                <p14:modId xmlns:p14="http://schemas.microsoft.com/office/powerpoint/2010/main" val="2238973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701184892"/>
                    </a:ext>
                  </a:extLst>
                </a:gridCol>
                <a:gridCol w="1069847">
                  <a:extLst>
                    <a:ext uri="{9D8B030D-6E8A-4147-A177-3AD203B41FA5}">
                      <a16:colId xmlns:a16="http://schemas.microsoft.com/office/drawing/2014/main" val="291907531"/>
                    </a:ext>
                  </a:extLst>
                </a:gridCol>
                <a:gridCol w="493776">
                  <a:extLst>
                    <a:ext uri="{9D8B030D-6E8A-4147-A177-3AD203B41FA5}">
                      <a16:colId xmlns:a16="http://schemas.microsoft.com/office/drawing/2014/main" val="3633042330"/>
                    </a:ext>
                  </a:extLst>
                </a:gridCol>
                <a:gridCol w="493776">
                  <a:extLst>
                    <a:ext uri="{9D8B030D-6E8A-4147-A177-3AD203B41FA5}">
                      <a16:colId xmlns:a16="http://schemas.microsoft.com/office/drawing/2014/main" val="2624281975"/>
                    </a:ext>
                  </a:extLst>
                </a:gridCol>
                <a:gridCol w="493776">
                  <a:extLst>
                    <a:ext uri="{9D8B030D-6E8A-4147-A177-3AD203B41FA5}">
                      <a16:colId xmlns:a16="http://schemas.microsoft.com/office/drawing/2014/main" val="2191351147"/>
                    </a:ext>
                  </a:extLst>
                </a:gridCol>
                <a:gridCol w="493776">
                  <a:extLst>
                    <a:ext uri="{9D8B030D-6E8A-4147-A177-3AD203B41FA5}">
                      <a16:colId xmlns:a16="http://schemas.microsoft.com/office/drawing/2014/main" val="2761463540"/>
                    </a:ext>
                  </a:extLst>
                </a:gridCol>
                <a:gridCol w="493776">
                  <a:extLst>
                    <a:ext uri="{9D8B030D-6E8A-4147-A177-3AD203B41FA5}">
                      <a16:colId xmlns:a16="http://schemas.microsoft.com/office/drawing/2014/main" val="136524926"/>
                    </a:ext>
                  </a:extLst>
                </a:gridCol>
                <a:gridCol w="493776">
                  <a:extLst>
                    <a:ext uri="{9D8B030D-6E8A-4147-A177-3AD203B41FA5}">
                      <a16:colId xmlns:a16="http://schemas.microsoft.com/office/drawing/2014/main" val="3355448616"/>
                    </a:ext>
                  </a:extLst>
                </a:gridCol>
                <a:gridCol w="493776">
                  <a:extLst>
                    <a:ext uri="{9D8B030D-6E8A-4147-A177-3AD203B41FA5}">
                      <a16:colId xmlns:a16="http://schemas.microsoft.com/office/drawing/2014/main" val="4002758252"/>
                    </a:ext>
                  </a:extLst>
                </a:gridCol>
                <a:gridCol w="493776">
                  <a:extLst>
                    <a:ext uri="{9D8B030D-6E8A-4147-A177-3AD203B41FA5}">
                      <a16:colId xmlns:a16="http://schemas.microsoft.com/office/drawing/2014/main" val="337188933"/>
                    </a:ext>
                  </a:extLst>
                </a:gridCol>
                <a:gridCol w="493776">
                  <a:extLst>
                    <a:ext uri="{9D8B030D-6E8A-4147-A177-3AD203B41FA5}">
                      <a16:colId xmlns:a16="http://schemas.microsoft.com/office/drawing/2014/main" val="4135629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614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- 2023-01-29 09:01:00</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parque Nacional Corcovado tiene el 2,5% de la biodiversidad del planeta?
Imaginate toparte con una danta en la playa y observar a lo lejos desde un bote la aletas de un tiburón Toro cuando ingresa al río, eso y mucho más es lo que ofrece este parque y que recomendamos al 100%.
¿Te apuntás a visitarlo?
Más información en el siguiente enlace: https://www.sinac.go.cr/ES/ac/acosa/pnc/Paginas/default.aspx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42206461"/>
                  </a:ext>
                </a:extLst>
              </a:tr>
            </a:tbl>
          </a:graphicData>
        </a:graphic>
      </p:graphicFrame>
      <p:sp>
        <p:nvSpPr>
          <p:cNvPr id="4" name="Text Placeholder 3">
            <a:extLst>
              <a:ext uri="{FF2B5EF4-FFF2-40B4-BE49-F238E27FC236}">
                <a16:creationId xmlns:a16="http://schemas.microsoft.com/office/drawing/2014/main" id="{F48C46A4-F0EF-4E39-ACD4-5F14F639817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55512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8BB76-4830-4EE6-9318-E525A7443E77}"/>
              </a:ext>
            </a:extLst>
          </p:cNvPr>
          <p:cNvSpPr>
            <a:spLocks noGrp="1"/>
          </p:cNvSpPr>
          <p:nvPr>
            <p:ph type="title"/>
          </p:nvPr>
        </p:nvSpPr>
        <p:spPr/>
        <p:txBody>
          <a:bodyPr/>
          <a:lstStyle/>
          <a:p>
            <a:r>
              <a:rPr lang="en-US"/>
              <a:t>Facebook Own Posts Table | Instituto Costarricense de Turismo - 3 of 25</a:t>
            </a:r>
          </a:p>
        </p:txBody>
      </p:sp>
      <p:graphicFrame>
        <p:nvGraphicFramePr>
          <p:cNvPr id="5" name="Table Placeholder 4">
            <a:extLst>
              <a:ext uri="{FF2B5EF4-FFF2-40B4-BE49-F238E27FC236}">
                <a16:creationId xmlns:a16="http://schemas.microsoft.com/office/drawing/2014/main" id="{DB41F78B-10C1-4BB5-AE3D-E041C3E5CEC5}"/>
              </a:ext>
            </a:extLst>
          </p:cNvPr>
          <p:cNvGraphicFramePr>
            <a:graphicFrameLocks noGrp="1"/>
          </p:cNvGraphicFramePr>
          <p:nvPr>
            <p:ph type="tbl" sz="quarter" idx="13"/>
            <p:extLst>
              <p:ext uri="{D42A27DB-BD31-4B8C-83A1-F6EECF244321}">
                <p14:modId xmlns:p14="http://schemas.microsoft.com/office/powerpoint/2010/main" val="57202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213475888"/>
                    </a:ext>
                  </a:extLst>
                </a:gridCol>
                <a:gridCol w="1069847">
                  <a:extLst>
                    <a:ext uri="{9D8B030D-6E8A-4147-A177-3AD203B41FA5}">
                      <a16:colId xmlns:a16="http://schemas.microsoft.com/office/drawing/2014/main" val="3279622995"/>
                    </a:ext>
                  </a:extLst>
                </a:gridCol>
                <a:gridCol w="493776">
                  <a:extLst>
                    <a:ext uri="{9D8B030D-6E8A-4147-A177-3AD203B41FA5}">
                      <a16:colId xmlns:a16="http://schemas.microsoft.com/office/drawing/2014/main" val="1812458749"/>
                    </a:ext>
                  </a:extLst>
                </a:gridCol>
                <a:gridCol w="493776">
                  <a:extLst>
                    <a:ext uri="{9D8B030D-6E8A-4147-A177-3AD203B41FA5}">
                      <a16:colId xmlns:a16="http://schemas.microsoft.com/office/drawing/2014/main" val="139275854"/>
                    </a:ext>
                  </a:extLst>
                </a:gridCol>
                <a:gridCol w="493776">
                  <a:extLst>
                    <a:ext uri="{9D8B030D-6E8A-4147-A177-3AD203B41FA5}">
                      <a16:colId xmlns:a16="http://schemas.microsoft.com/office/drawing/2014/main" val="3349757768"/>
                    </a:ext>
                  </a:extLst>
                </a:gridCol>
                <a:gridCol w="493776">
                  <a:extLst>
                    <a:ext uri="{9D8B030D-6E8A-4147-A177-3AD203B41FA5}">
                      <a16:colId xmlns:a16="http://schemas.microsoft.com/office/drawing/2014/main" val="2423670091"/>
                    </a:ext>
                  </a:extLst>
                </a:gridCol>
                <a:gridCol w="493776">
                  <a:extLst>
                    <a:ext uri="{9D8B030D-6E8A-4147-A177-3AD203B41FA5}">
                      <a16:colId xmlns:a16="http://schemas.microsoft.com/office/drawing/2014/main" val="21579268"/>
                    </a:ext>
                  </a:extLst>
                </a:gridCol>
                <a:gridCol w="493776">
                  <a:extLst>
                    <a:ext uri="{9D8B030D-6E8A-4147-A177-3AD203B41FA5}">
                      <a16:colId xmlns:a16="http://schemas.microsoft.com/office/drawing/2014/main" val="747715608"/>
                    </a:ext>
                  </a:extLst>
                </a:gridCol>
                <a:gridCol w="493776">
                  <a:extLst>
                    <a:ext uri="{9D8B030D-6E8A-4147-A177-3AD203B41FA5}">
                      <a16:colId xmlns:a16="http://schemas.microsoft.com/office/drawing/2014/main" val="2954848574"/>
                    </a:ext>
                  </a:extLst>
                </a:gridCol>
                <a:gridCol w="493776">
                  <a:extLst>
                    <a:ext uri="{9D8B030D-6E8A-4147-A177-3AD203B41FA5}">
                      <a16:colId xmlns:a16="http://schemas.microsoft.com/office/drawing/2014/main" val="2913600943"/>
                    </a:ext>
                  </a:extLst>
                </a:gridCol>
                <a:gridCol w="493776">
                  <a:extLst>
                    <a:ext uri="{9D8B030D-6E8A-4147-A177-3AD203B41FA5}">
                      <a16:colId xmlns:a16="http://schemas.microsoft.com/office/drawing/2014/main" val="1428715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839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- 2023-01-28 09:00:28</a:t>
                      </a:r>
                      <a:r>
                        <a:rPr kumimoji="0" lang="es-ES" sz="1000" b="0" i="0" u="none" strike="noStrike" kern="1200" cap="none" spc="0" normalizeH="0" baseline="0" noProof="0">
                          <a:ln>
                            <a:noFill/>
                          </a:ln>
                          <a:solidFill>
                            <a:prstClr val="black"/>
                          </a:solidFill>
                          <a:effectLst/>
                          <a:uLnTx/>
                          <a:uFillTx/>
                          <a:latin typeface="+mn-lt"/>
                          <a:ea typeface="+mn-ea"/>
                          <a:cs typeface="+mn-cs"/>
                        </a:rPr>
                        <a:t>
 Con una duración aproximada de una hora y media desde el centro de San José y una variedad de actividades al aire libre como senderos, el volcán Poás es una excelente opción para pasear en un día.
Disfruta con precaución de este coloso activo y respira el aire puro de las zonas cercanas y recordá llevar un buen abrigo. 
Reserva tu entrada en el siguiente enlace: https://www.sinac.go.cr/ES/resvlinea/Paginas/default.aspx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33540107"/>
                  </a:ext>
                </a:extLst>
              </a:tr>
            </a:tbl>
          </a:graphicData>
        </a:graphic>
      </p:graphicFrame>
      <p:sp>
        <p:nvSpPr>
          <p:cNvPr id="4" name="Text Placeholder 3">
            <a:extLst>
              <a:ext uri="{FF2B5EF4-FFF2-40B4-BE49-F238E27FC236}">
                <a16:creationId xmlns:a16="http://schemas.microsoft.com/office/drawing/2014/main" id="{694CBC23-E1AF-4195-9B71-FC5357AFBFB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64710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8D66-9156-47B9-BA13-610D26CDBD13}"/>
              </a:ext>
            </a:extLst>
          </p:cNvPr>
          <p:cNvSpPr>
            <a:spLocks noGrp="1"/>
          </p:cNvSpPr>
          <p:nvPr>
            <p:ph type="title"/>
          </p:nvPr>
        </p:nvSpPr>
        <p:spPr/>
        <p:txBody>
          <a:bodyPr/>
          <a:lstStyle/>
          <a:p>
            <a:r>
              <a:rPr lang="en-US"/>
              <a:t>Facebook Own Posts Table | Instituto Costarricense de Turismo - 4 of 25</a:t>
            </a:r>
          </a:p>
        </p:txBody>
      </p:sp>
      <p:graphicFrame>
        <p:nvGraphicFramePr>
          <p:cNvPr id="5" name="Table Placeholder 4">
            <a:extLst>
              <a:ext uri="{FF2B5EF4-FFF2-40B4-BE49-F238E27FC236}">
                <a16:creationId xmlns:a16="http://schemas.microsoft.com/office/drawing/2014/main" id="{221A5CB2-EE43-48C0-9C0E-304D62C1AA5A}"/>
              </a:ext>
            </a:extLst>
          </p:cNvPr>
          <p:cNvGraphicFramePr>
            <a:graphicFrameLocks noGrp="1"/>
          </p:cNvGraphicFramePr>
          <p:nvPr>
            <p:ph type="tbl" sz="quarter" idx="13"/>
            <p:extLst>
              <p:ext uri="{D42A27DB-BD31-4B8C-83A1-F6EECF244321}">
                <p14:modId xmlns:p14="http://schemas.microsoft.com/office/powerpoint/2010/main" val="143742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802588509"/>
                    </a:ext>
                  </a:extLst>
                </a:gridCol>
                <a:gridCol w="1069847">
                  <a:extLst>
                    <a:ext uri="{9D8B030D-6E8A-4147-A177-3AD203B41FA5}">
                      <a16:colId xmlns:a16="http://schemas.microsoft.com/office/drawing/2014/main" val="2774991709"/>
                    </a:ext>
                  </a:extLst>
                </a:gridCol>
                <a:gridCol w="493776">
                  <a:extLst>
                    <a:ext uri="{9D8B030D-6E8A-4147-A177-3AD203B41FA5}">
                      <a16:colId xmlns:a16="http://schemas.microsoft.com/office/drawing/2014/main" val="2212372520"/>
                    </a:ext>
                  </a:extLst>
                </a:gridCol>
                <a:gridCol w="493776">
                  <a:extLst>
                    <a:ext uri="{9D8B030D-6E8A-4147-A177-3AD203B41FA5}">
                      <a16:colId xmlns:a16="http://schemas.microsoft.com/office/drawing/2014/main" val="1645005408"/>
                    </a:ext>
                  </a:extLst>
                </a:gridCol>
                <a:gridCol w="493776">
                  <a:extLst>
                    <a:ext uri="{9D8B030D-6E8A-4147-A177-3AD203B41FA5}">
                      <a16:colId xmlns:a16="http://schemas.microsoft.com/office/drawing/2014/main" val="86619276"/>
                    </a:ext>
                  </a:extLst>
                </a:gridCol>
                <a:gridCol w="493776">
                  <a:extLst>
                    <a:ext uri="{9D8B030D-6E8A-4147-A177-3AD203B41FA5}">
                      <a16:colId xmlns:a16="http://schemas.microsoft.com/office/drawing/2014/main" val="1469103999"/>
                    </a:ext>
                  </a:extLst>
                </a:gridCol>
                <a:gridCol w="493776">
                  <a:extLst>
                    <a:ext uri="{9D8B030D-6E8A-4147-A177-3AD203B41FA5}">
                      <a16:colId xmlns:a16="http://schemas.microsoft.com/office/drawing/2014/main" val="201985829"/>
                    </a:ext>
                  </a:extLst>
                </a:gridCol>
                <a:gridCol w="493776">
                  <a:extLst>
                    <a:ext uri="{9D8B030D-6E8A-4147-A177-3AD203B41FA5}">
                      <a16:colId xmlns:a16="http://schemas.microsoft.com/office/drawing/2014/main" val="3220788181"/>
                    </a:ext>
                  </a:extLst>
                </a:gridCol>
                <a:gridCol w="493776">
                  <a:extLst>
                    <a:ext uri="{9D8B030D-6E8A-4147-A177-3AD203B41FA5}">
                      <a16:colId xmlns:a16="http://schemas.microsoft.com/office/drawing/2014/main" val="2418303667"/>
                    </a:ext>
                  </a:extLst>
                </a:gridCol>
                <a:gridCol w="493776">
                  <a:extLst>
                    <a:ext uri="{9D8B030D-6E8A-4147-A177-3AD203B41FA5}">
                      <a16:colId xmlns:a16="http://schemas.microsoft.com/office/drawing/2014/main" val="3985272495"/>
                    </a:ext>
                  </a:extLst>
                </a:gridCol>
                <a:gridCol w="493776">
                  <a:extLst>
                    <a:ext uri="{9D8B030D-6E8A-4147-A177-3AD203B41FA5}">
                      <a16:colId xmlns:a16="http://schemas.microsoft.com/office/drawing/2014/main" val="2693480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348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- 2023-01-27 10:01:25</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El medio canadiense Travel Week dio a conocer a sus lectores que Costa Rica ahora es miembro del Consejo Mundial de Turismo Sostenible.
Todo esto gracias a programas como la Certificación de Turismo Sostenible para las empresas del sector turístico, que promueve a los destinos aplicar prácticas de sostenibilidad turística.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0769643"/>
                  </a:ext>
                </a:extLst>
              </a:tr>
            </a:tbl>
          </a:graphicData>
        </a:graphic>
      </p:graphicFrame>
      <p:sp>
        <p:nvSpPr>
          <p:cNvPr id="4" name="Text Placeholder 3">
            <a:extLst>
              <a:ext uri="{FF2B5EF4-FFF2-40B4-BE49-F238E27FC236}">
                <a16:creationId xmlns:a16="http://schemas.microsoft.com/office/drawing/2014/main" id="{80F01053-4D2D-4E33-83FB-B7A7E5850F8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84573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55C3-E1B9-460F-BCAE-314079985499}"/>
              </a:ext>
            </a:extLst>
          </p:cNvPr>
          <p:cNvSpPr>
            <a:spLocks noGrp="1"/>
          </p:cNvSpPr>
          <p:nvPr>
            <p:ph type="title"/>
          </p:nvPr>
        </p:nvSpPr>
        <p:spPr/>
        <p:txBody>
          <a:bodyPr/>
          <a:lstStyle/>
          <a:p>
            <a:r>
              <a:rPr lang="en-US"/>
              <a:t>Facebook Own Posts Table | Instituto Costarricense de Turismo - 5 of 25</a:t>
            </a:r>
          </a:p>
        </p:txBody>
      </p:sp>
      <p:graphicFrame>
        <p:nvGraphicFramePr>
          <p:cNvPr id="5" name="Table Placeholder 4">
            <a:extLst>
              <a:ext uri="{FF2B5EF4-FFF2-40B4-BE49-F238E27FC236}">
                <a16:creationId xmlns:a16="http://schemas.microsoft.com/office/drawing/2014/main" id="{94286DCF-E93B-4D07-9D63-016B6D33DB33}"/>
              </a:ext>
            </a:extLst>
          </p:cNvPr>
          <p:cNvGraphicFramePr>
            <a:graphicFrameLocks noGrp="1"/>
          </p:cNvGraphicFramePr>
          <p:nvPr>
            <p:ph type="tbl" sz="quarter" idx="13"/>
            <p:extLst>
              <p:ext uri="{D42A27DB-BD31-4B8C-83A1-F6EECF244321}">
                <p14:modId xmlns:p14="http://schemas.microsoft.com/office/powerpoint/2010/main" val="239250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137401569"/>
                    </a:ext>
                  </a:extLst>
                </a:gridCol>
                <a:gridCol w="1069847">
                  <a:extLst>
                    <a:ext uri="{9D8B030D-6E8A-4147-A177-3AD203B41FA5}">
                      <a16:colId xmlns:a16="http://schemas.microsoft.com/office/drawing/2014/main" val="1687637791"/>
                    </a:ext>
                  </a:extLst>
                </a:gridCol>
                <a:gridCol w="493776">
                  <a:extLst>
                    <a:ext uri="{9D8B030D-6E8A-4147-A177-3AD203B41FA5}">
                      <a16:colId xmlns:a16="http://schemas.microsoft.com/office/drawing/2014/main" val="4103491220"/>
                    </a:ext>
                  </a:extLst>
                </a:gridCol>
                <a:gridCol w="493776">
                  <a:extLst>
                    <a:ext uri="{9D8B030D-6E8A-4147-A177-3AD203B41FA5}">
                      <a16:colId xmlns:a16="http://schemas.microsoft.com/office/drawing/2014/main" val="3095023115"/>
                    </a:ext>
                  </a:extLst>
                </a:gridCol>
                <a:gridCol w="493776">
                  <a:extLst>
                    <a:ext uri="{9D8B030D-6E8A-4147-A177-3AD203B41FA5}">
                      <a16:colId xmlns:a16="http://schemas.microsoft.com/office/drawing/2014/main" val="2327306911"/>
                    </a:ext>
                  </a:extLst>
                </a:gridCol>
                <a:gridCol w="493776">
                  <a:extLst>
                    <a:ext uri="{9D8B030D-6E8A-4147-A177-3AD203B41FA5}">
                      <a16:colId xmlns:a16="http://schemas.microsoft.com/office/drawing/2014/main" val="2570136214"/>
                    </a:ext>
                  </a:extLst>
                </a:gridCol>
                <a:gridCol w="493776">
                  <a:extLst>
                    <a:ext uri="{9D8B030D-6E8A-4147-A177-3AD203B41FA5}">
                      <a16:colId xmlns:a16="http://schemas.microsoft.com/office/drawing/2014/main" val="2906863130"/>
                    </a:ext>
                  </a:extLst>
                </a:gridCol>
                <a:gridCol w="493776">
                  <a:extLst>
                    <a:ext uri="{9D8B030D-6E8A-4147-A177-3AD203B41FA5}">
                      <a16:colId xmlns:a16="http://schemas.microsoft.com/office/drawing/2014/main" val="2618551627"/>
                    </a:ext>
                  </a:extLst>
                </a:gridCol>
                <a:gridCol w="493776">
                  <a:extLst>
                    <a:ext uri="{9D8B030D-6E8A-4147-A177-3AD203B41FA5}">
                      <a16:colId xmlns:a16="http://schemas.microsoft.com/office/drawing/2014/main" val="3846447750"/>
                    </a:ext>
                  </a:extLst>
                </a:gridCol>
                <a:gridCol w="493776">
                  <a:extLst>
                    <a:ext uri="{9D8B030D-6E8A-4147-A177-3AD203B41FA5}">
                      <a16:colId xmlns:a16="http://schemas.microsoft.com/office/drawing/2014/main" val="2857049634"/>
                    </a:ext>
                  </a:extLst>
                </a:gridCol>
                <a:gridCol w="493776">
                  <a:extLst>
                    <a:ext uri="{9D8B030D-6E8A-4147-A177-3AD203B41FA5}">
                      <a16:colId xmlns:a16="http://schemas.microsoft.com/office/drawing/2014/main" val="1107237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618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16:49:38</a:t>
                      </a:r>
                      <a:r>
                        <a:rPr kumimoji="0" lang="es-ES" sz="1000" b="0" i="0" u="none" strike="noStrike" kern="1200" cap="none" spc="0" normalizeH="0" baseline="0" noProof="0">
                          <a:ln>
                            <a:noFill/>
                          </a:ln>
                          <a:solidFill>
                            <a:prstClr val="black"/>
                          </a:solidFill>
                          <a:effectLst/>
                          <a:uLnTx/>
                          <a:uFillTx/>
                          <a:latin typeface="+mn-lt"/>
                          <a:ea typeface="+mn-ea"/>
                          <a:cs typeface="+mn-cs"/>
                        </a:rPr>
                        <a:t>
 Este 26 de enero celebramos el Día de la Educación Ambiental y en el ICT estamos felices de contribuir en el desarrollo de herramientas para que los empresarios turísticos tomen conciencia de la importancia del cuidado del ambiente y los entornos para lograr sostenibilidad en los destinos.
¿Qué destino tico has visitado recientemente? Contanos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98127466"/>
                  </a:ext>
                </a:extLst>
              </a:tr>
            </a:tbl>
          </a:graphicData>
        </a:graphic>
      </p:graphicFrame>
      <p:sp>
        <p:nvSpPr>
          <p:cNvPr id="4" name="Text Placeholder 3">
            <a:extLst>
              <a:ext uri="{FF2B5EF4-FFF2-40B4-BE49-F238E27FC236}">
                <a16:creationId xmlns:a16="http://schemas.microsoft.com/office/drawing/2014/main" id="{A1974F53-B938-41AF-B72B-4BDA17B8D8C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82525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32103-60C5-4E08-B838-67849D5B7377}"/>
              </a:ext>
            </a:extLst>
          </p:cNvPr>
          <p:cNvSpPr>
            <a:spLocks noGrp="1"/>
          </p:cNvSpPr>
          <p:nvPr>
            <p:ph type="title"/>
          </p:nvPr>
        </p:nvSpPr>
        <p:spPr/>
        <p:txBody>
          <a:bodyPr/>
          <a:lstStyle/>
          <a:p>
            <a:r>
              <a:rPr lang="en-US"/>
              <a:t>Facebook Own Posts Table | Instituto Costarricense de Turismo - 6 of 25</a:t>
            </a:r>
          </a:p>
        </p:txBody>
      </p:sp>
      <p:graphicFrame>
        <p:nvGraphicFramePr>
          <p:cNvPr id="5" name="Table Placeholder 4">
            <a:extLst>
              <a:ext uri="{FF2B5EF4-FFF2-40B4-BE49-F238E27FC236}">
                <a16:creationId xmlns:a16="http://schemas.microsoft.com/office/drawing/2014/main" id="{F00F6F95-FD48-4E9A-A3A0-06C863B10F69}"/>
              </a:ext>
            </a:extLst>
          </p:cNvPr>
          <p:cNvGraphicFramePr>
            <a:graphicFrameLocks noGrp="1"/>
          </p:cNvGraphicFramePr>
          <p:nvPr>
            <p:ph type="tbl" sz="quarter" idx="13"/>
            <p:extLst>
              <p:ext uri="{D42A27DB-BD31-4B8C-83A1-F6EECF244321}">
                <p14:modId xmlns:p14="http://schemas.microsoft.com/office/powerpoint/2010/main" val="278875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06599758"/>
                    </a:ext>
                  </a:extLst>
                </a:gridCol>
                <a:gridCol w="1069847">
                  <a:extLst>
                    <a:ext uri="{9D8B030D-6E8A-4147-A177-3AD203B41FA5}">
                      <a16:colId xmlns:a16="http://schemas.microsoft.com/office/drawing/2014/main" val="2983437685"/>
                    </a:ext>
                  </a:extLst>
                </a:gridCol>
                <a:gridCol w="493776">
                  <a:extLst>
                    <a:ext uri="{9D8B030D-6E8A-4147-A177-3AD203B41FA5}">
                      <a16:colId xmlns:a16="http://schemas.microsoft.com/office/drawing/2014/main" val="885022640"/>
                    </a:ext>
                  </a:extLst>
                </a:gridCol>
                <a:gridCol w="493776">
                  <a:extLst>
                    <a:ext uri="{9D8B030D-6E8A-4147-A177-3AD203B41FA5}">
                      <a16:colId xmlns:a16="http://schemas.microsoft.com/office/drawing/2014/main" val="3699170548"/>
                    </a:ext>
                  </a:extLst>
                </a:gridCol>
                <a:gridCol w="493776">
                  <a:extLst>
                    <a:ext uri="{9D8B030D-6E8A-4147-A177-3AD203B41FA5}">
                      <a16:colId xmlns:a16="http://schemas.microsoft.com/office/drawing/2014/main" val="499820996"/>
                    </a:ext>
                  </a:extLst>
                </a:gridCol>
                <a:gridCol w="493776">
                  <a:extLst>
                    <a:ext uri="{9D8B030D-6E8A-4147-A177-3AD203B41FA5}">
                      <a16:colId xmlns:a16="http://schemas.microsoft.com/office/drawing/2014/main" val="3714925715"/>
                    </a:ext>
                  </a:extLst>
                </a:gridCol>
                <a:gridCol w="493776">
                  <a:extLst>
                    <a:ext uri="{9D8B030D-6E8A-4147-A177-3AD203B41FA5}">
                      <a16:colId xmlns:a16="http://schemas.microsoft.com/office/drawing/2014/main" val="839544222"/>
                    </a:ext>
                  </a:extLst>
                </a:gridCol>
                <a:gridCol w="493776">
                  <a:extLst>
                    <a:ext uri="{9D8B030D-6E8A-4147-A177-3AD203B41FA5}">
                      <a16:colId xmlns:a16="http://schemas.microsoft.com/office/drawing/2014/main" val="391372443"/>
                    </a:ext>
                  </a:extLst>
                </a:gridCol>
                <a:gridCol w="493776">
                  <a:extLst>
                    <a:ext uri="{9D8B030D-6E8A-4147-A177-3AD203B41FA5}">
                      <a16:colId xmlns:a16="http://schemas.microsoft.com/office/drawing/2014/main" val="467903043"/>
                    </a:ext>
                  </a:extLst>
                </a:gridCol>
                <a:gridCol w="493776">
                  <a:extLst>
                    <a:ext uri="{9D8B030D-6E8A-4147-A177-3AD203B41FA5}">
                      <a16:colId xmlns:a16="http://schemas.microsoft.com/office/drawing/2014/main" val="3328980884"/>
                    </a:ext>
                  </a:extLst>
                </a:gridCol>
                <a:gridCol w="493776">
                  <a:extLst>
                    <a:ext uri="{9D8B030D-6E8A-4147-A177-3AD203B41FA5}">
                      <a16:colId xmlns:a16="http://schemas.microsoft.com/office/drawing/2014/main" val="2343254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813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13:45:07</a:t>
                      </a:r>
                      <a:r>
                        <a:rPr kumimoji="0" lang="es-ES" sz="1000" b="0" i="0" u="none" strike="noStrike" kern="1200" cap="none" spc="0" normalizeH="0" baseline="0" noProof="0">
                          <a:ln>
                            <a:noFill/>
                          </a:ln>
                          <a:solidFill>
                            <a:prstClr val="black"/>
                          </a:solidFill>
                          <a:effectLst/>
                          <a:uLnTx/>
                          <a:uFillTx/>
                          <a:latin typeface="+mn-lt"/>
                          <a:ea typeface="+mn-ea"/>
                          <a:cs typeface="+mn-cs"/>
                        </a:rPr>
                        <a:t>
 El ICT se complace en informar acerca del arribo por primera vez del Crucero MSC Poesía este jueves al Puerto de Puntarenas.
Este buque reúne un estilo elegante y creativo con artesanía tradicional. Además visitará 53 destinos diferentes en un total de 33 países y cinco continentes, incluyendo Costa Rica. 🇨🇷 🚢
https://www.facebook.com/100064302625105/posts/pfbid02Pw3qpCy2jQwWXrifeLDfzu2mJZJFiGAwkJZ3ciT7QVqwubfRtmejCgS61J5LaLP8l/?d=w&amp;mibextid=qC1gEa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2630850"/>
                  </a:ext>
                </a:extLst>
              </a:tr>
            </a:tbl>
          </a:graphicData>
        </a:graphic>
      </p:graphicFrame>
      <p:sp>
        <p:nvSpPr>
          <p:cNvPr id="4" name="Text Placeholder 3">
            <a:extLst>
              <a:ext uri="{FF2B5EF4-FFF2-40B4-BE49-F238E27FC236}">
                <a16:creationId xmlns:a16="http://schemas.microsoft.com/office/drawing/2014/main" id="{A13EE7A3-FFE2-4055-ACCE-4A996E99AC5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57875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FE0DC-8493-4C43-B083-F6BBC36317A6}"/>
              </a:ext>
            </a:extLst>
          </p:cNvPr>
          <p:cNvSpPr>
            <a:spLocks noGrp="1"/>
          </p:cNvSpPr>
          <p:nvPr>
            <p:ph type="title"/>
          </p:nvPr>
        </p:nvSpPr>
        <p:spPr/>
        <p:txBody>
          <a:bodyPr/>
          <a:lstStyle/>
          <a:p>
            <a:r>
              <a:rPr lang="en-US"/>
              <a:t>Facebook Own Posts Table | Instituto Costarricense de Turismo - 7 of 25</a:t>
            </a:r>
          </a:p>
        </p:txBody>
      </p:sp>
      <p:graphicFrame>
        <p:nvGraphicFramePr>
          <p:cNvPr id="5" name="Table Placeholder 4">
            <a:extLst>
              <a:ext uri="{FF2B5EF4-FFF2-40B4-BE49-F238E27FC236}">
                <a16:creationId xmlns:a16="http://schemas.microsoft.com/office/drawing/2014/main" id="{751A8F41-B227-417A-A5E6-4EF79B480787}"/>
              </a:ext>
            </a:extLst>
          </p:cNvPr>
          <p:cNvGraphicFramePr>
            <a:graphicFrameLocks noGrp="1"/>
          </p:cNvGraphicFramePr>
          <p:nvPr>
            <p:ph type="tbl" sz="quarter" idx="13"/>
            <p:extLst>
              <p:ext uri="{D42A27DB-BD31-4B8C-83A1-F6EECF244321}">
                <p14:modId xmlns:p14="http://schemas.microsoft.com/office/powerpoint/2010/main" val="51195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48704972"/>
                    </a:ext>
                  </a:extLst>
                </a:gridCol>
                <a:gridCol w="1069847">
                  <a:extLst>
                    <a:ext uri="{9D8B030D-6E8A-4147-A177-3AD203B41FA5}">
                      <a16:colId xmlns:a16="http://schemas.microsoft.com/office/drawing/2014/main" val="2087749720"/>
                    </a:ext>
                  </a:extLst>
                </a:gridCol>
                <a:gridCol w="493776">
                  <a:extLst>
                    <a:ext uri="{9D8B030D-6E8A-4147-A177-3AD203B41FA5}">
                      <a16:colId xmlns:a16="http://schemas.microsoft.com/office/drawing/2014/main" val="1633179384"/>
                    </a:ext>
                  </a:extLst>
                </a:gridCol>
                <a:gridCol w="493776">
                  <a:extLst>
                    <a:ext uri="{9D8B030D-6E8A-4147-A177-3AD203B41FA5}">
                      <a16:colId xmlns:a16="http://schemas.microsoft.com/office/drawing/2014/main" val="3936003909"/>
                    </a:ext>
                  </a:extLst>
                </a:gridCol>
                <a:gridCol w="493776">
                  <a:extLst>
                    <a:ext uri="{9D8B030D-6E8A-4147-A177-3AD203B41FA5}">
                      <a16:colId xmlns:a16="http://schemas.microsoft.com/office/drawing/2014/main" val="2196729651"/>
                    </a:ext>
                  </a:extLst>
                </a:gridCol>
                <a:gridCol w="493776">
                  <a:extLst>
                    <a:ext uri="{9D8B030D-6E8A-4147-A177-3AD203B41FA5}">
                      <a16:colId xmlns:a16="http://schemas.microsoft.com/office/drawing/2014/main" val="1556076326"/>
                    </a:ext>
                  </a:extLst>
                </a:gridCol>
                <a:gridCol w="493776">
                  <a:extLst>
                    <a:ext uri="{9D8B030D-6E8A-4147-A177-3AD203B41FA5}">
                      <a16:colId xmlns:a16="http://schemas.microsoft.com/office/drawing/2014/main" val="2615479244"/>
                    </a:ext>
                  </a:extLst>
                </a:gridCol>
                <a:gridCol w="493776">
                  <a:extLst>
                    <a:ext uri="{9D8B030D-6E8A-4147-A177-3AD203B41FA5}">
                      <a16:colId xmlns:a16="http://schemas.microsoft.com/office/drawing/2014/main" val="2346141962"/>
                    </a:ext>
                  </a:extLst>
                </a:gridCol>
                <a:gridCol w="493776">
                  <a:extLst>
                    <a:ext uri="{9D8B030D-6E8A-4147-A177-3AD203B41FA5}">
                      <a16:colId xmlns:a16="http://schemas.microsoft.com/office/drawing/2014/main" val="2435344106"/>
                    </a:ext>
                  </a:extLst>
                </a:gridCol>
                <a:gridCol w="493776">
                  <a:extLst>
                    <a:ext uri="{9D8B030D-6E8A-4147-A177-3AD203B41FA5}">
                      <a16:colId xmlns:a16="http://schemas.microsoft.com/office/drawing/2014/main" val="901813261"/>
                    </a:ext>
                  </a:extLst>
                </a:gridCol>
                <a:gridCol w="493776">
                  <a:extLst>
                    <a:ext uri="{9D8B030D-6E8A-4147-A177-3AD203B41FA5}">
                      <a16:colId xmlns:a16="http://schemas.microsoft.com/office/drawing/2014/main" val="91773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08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09:05:40</a:t>
                      </a:r>
                      <a:r>
                        <a:rPr kumimoji="0" lang="es-ES" sz="1000" b="0" i="0" u="none" strike="noStrike" kern="1200" cap="none" spc="0" normalizeH="0" baseline="0" noProof="0">
                          <a:ln>
                            <a:noFill/>
                          </a:ln>
                          <a:solidFill>
                            <a:prstClr val="black"/>
                          </a:solidFill>
                          <a:effectLst/>
                          <a:uLnTx/>
                          <a:uFillTx/>
                          <a:latin typeface="+mn-lt"/>
                          <a:ea typeface="+mn-ea"/>
                          <a:cs typeface="+mn-cs"/>
                        </a:rPr>
                        <a:t>
 ¿Sabés qué es el nibs de cacao? ¿Qué tal un refrescante sorrel? Descubrí estos y muchos más secretos de la gastronomía del Caribe en este nuevo episodio.
Si sos amante de nuestras raíces y querés hacerte agua la boca, te invitamos a disfrutar, compartir y descubrir esta Costa Rica de sabores caribeños.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8741086"/>
                  </a:ext>
                </a:extLst>
              </a:tr>
            </a:tbl>
          </a:graphicData>
        </a:graphic>
      </p:graphicFrame>
      <p:sp>
        <p:nvSpPr>
          <p:cNvPr id="4" name="Text Placeholder 3">
            <a:extLst>
              <a:ext uri="{FF2B5EF4-FFF2-40B4-BE49-F238E27FC236}">
                <a16:creationId xmlns:a16="http://schemas.microsoft.com/office/drawing/2014/main" id="{45BFFE6E-7A32-4DE1-9BC9-FA00B971BDD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653222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A6C2-C6EA-46DA-9EDA-71DBD6DCAEBB}"/>
              </a:ext>
            </a:extLst>
          </p:cNvPr>
          <p:cNvSpPr>
            <a:spLocks noGrp="1"/>
          </p:cNvSpPr>
          <p:nvPr>
            <p:ph type="title"/>
          </p:nvPr>
        </p:nvSpPr>
        <p:spPr/>
        <p:txBody>
          <a:bodyPr/>
          <a:lstStyle/>
          <a:p>
            <a:r>
              <a:rPr lang="en-US"/>
              <a:t>Facebook Own Posts Table | Instituto Costarricense de Turismo - 8 of 25</a:t>
            </a:r>
          </a:p>
        </p:txBody>
      </p:sp>
      <p:graphicFrame>
        <p:nvGraphicFramePr>
          <p:cNvPr id="5" name="Table Placeholder 4">
            <a:extLst>
              <a:ext uri="{FF2B5EF4-FFF2-40B4-BE49-F238E27FC236}">
                <a16:creationId xmlns:a16="http://schemas.microsoft.com/office/drawing/2014/main" id="{862041AF-F9F9-4A90-A691-1AE11CBCCD62}"/>
              </a:ext>
            </a:extLst>
          </p:cNvPr>
          <p:cNvGraphicFramePr>
            <a:graphicFrameLocks noGrp="1"/>
          </p:cNvGraphicFramePr>
          <p:nvPr>
            <p:ph type="tbl" sz="quarter" idx="13"/>
            <p:extLst>
              <p:ext uri="{D42A27DB-BD31-4B8C-83A1-F6EECF244321}">
                <p14:modId xmlns:p14="http://schemas.microsoft.com/office/powerpoint/2010/main" val="2720512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540236125"/>
                    </a:ext>
                  </a:extLst>
                </a:gridCol>
                <a:gridCol w="1069847">
                  <a:extLst>
                    <a:ext uri="{9D8B030D-6E8A-4147-A177-3AD203B41FA5}">
                      <a16:colId xmlns:a16="http://schemas.microsoft.com/office/drawing/2014/main" val="430458516"/>
                    </a:ext>
                  </a:extLst>
                </a:gridCol>
                <a:gridCol w="493776">
                  <a:extLst>
                    <a:ext uri="{9D8B030D-6E8A-4147-A177-3AD203B41FA5}">
                      <a16:colId xmlns:a16="http://schemas.microsoft.com/office/drawing/2014/main" val="635928795"/>
                    </a:ext>
                  </a:extLst>
                </a:gridCol>
                <a:gridCol w="493776">
                  <a:extLst>
                    <a:ext uri="{9D8B030D-6E8A-4147-A177-3AD203B41FA5}">
                      <a16:colId xmlns:a16="http://schemas.microsoft.com/office/drawing/2014/main" val="702334726"/>
                    </a:ext>
                  </a:extLst>
                </a:gridCol>
                <a:gridCol w="493776">
                  <a:extLst>
                    <a:ext uri="{9D8B030D-6E8A-4147-A177-3AD203B41FA5}">
                      <a16:colId xmlns:a16="http://schemas.microsoft.com/office/drawing/2014/main" val="4268254414"/>
                    </a:ext>
                  </a:extLst>
                </a:gridCol>
                <a:gridCol w="493776">
                  <a:extLst>
                    <a:ext uri="{9D8B030D-6E8A-4147-A177-3AD203B41FA5}">
                      <a16:colId xmlns:a16="http://schemas.microsoft.com/office/drawing/2014/main" val="4214189226"/>
                    </a:ext>
                  </a:extLst>
                </a:gridCol>
                <a:gridCol w="493776">
                  <a:extLst>
                    <a:ext uri="{9D8B030D-6E8A-4147-A177-3AD203B41FA5}">
                      <a16:colId xmlns:a16="http://schemas.microsoft.com/office/drawing/2014/main" val="2716853623"/>
                    </a:ext>
                  </a:extLst>
                </a:gridCol>
                <a:gridCol w="493776">
                  <a:extLst>
                    <a:ext uri="{9D8B030D-6E8A-4147-A177-3AD203B41FA5}">
                      <a16:colId xmlns:a16="http://schemas.microsoft.com/office/drawing/2014/main" val="2034312231"/>
                    </a:ext>
                  </a:extLst>
                </a:gridCol>
                <a:gridCol w="493776">
                  <a:extLst>
                    <a:ext uri="{9D8B030D-6E8A-4147-A177-3AD203B41FA5}">
                      <a16:colId xmlns:a16="http://schemas.microsoft.com/office/drawing/2014/main" val="1720615291"/>
                    </a:ext>
                  </a:extLst>
                </a:gridCol>
                <a:gridCol w="493776">
                  <a:extLst>
                    <a:ext uri="{9D8B030D-6E8A-4147-A177-3AD203B41FA5}">
                      <a16:colId xmlns:a16="http://schemas.microsoft.com/office/drawing/2014/main" val="679199260"/>
                    </a:ext>
                  </a:extLst>
                </a:gridCol>
                <a:gridCol w="493776">
                  <a:extLst>
                    <a:ext uri="{9D8B030D-6E8A-4147-A177-3AD203B41FA5}">
                      <a16:colId xmlns:a16="http://schemas.microsoft.com/office/drawing/2014/main" val="356627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926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09:03:09</a:t>
                      </a:r>
                      <a:r>
                        <a:rPr kumimoji="0" lang="es-ES" sz="1000" b="0" i="0" u="none" strike="noStrike" kern="1200" cap="none" spc="0" normalizeH="0" baseline="0" noProof="0">
                          <a:ln>
                            <a:noFill/>
                          </a:ln>
                          <a:solidFill>
                            <a:prstClr val="black"/>
                          </a:solidFill>
                          <a:effectLst/>
                          <a:uLnTx/>
                          <a:uFillTx/>
                          <a:latin typeface="+mn-lt"/>
                          <a:ea typeface="+mn-ea"/>
                          <a:cs typeface="+mn-cs"/>
                        </a:rPr>
                        <a:t>
 Llegó el esperado video sobre algunas manifestaciones de la gastronomía del Caribe costarricense y vino lleno de sabores, secretos y personas increíbles, que logran crear proyectos únicos que antojan al país y al mundo entero.
Desde cacao de exportación hasta cocina tradicional Bibrí, esto y mucho más, lo encontrarás en este nuevo capítulo de la serie audiovisual “Descubrí una Costa Rica de sabores” que mostrará parte del gran aporte cultural de esta provincia, a la experiencia en el paladar de los viajeros.
¿De qué te antojaste más? Contanos en los comentarios y esperá la otra semana el capítulo final de la serie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92860638"/>
                  </a:ext>
                </a:extLst>
              </a:tr>
            </a:tbl>
          </a:graphicData>
        </a:graphic>
      </p:graphicFrame>
      <p:sp>
        <p:nvSpPr>
          <p:cNvPr id="4" name="Text Placeholder 3">
            <a:extLst>
              <a:ext uri="{FF2B5EF4-FFF2-40B4-BE49-F238E27FC236}">
                <a16:creationId xmlns:a16="http://schemas.microsoft.com/office/drawing/2014/main" id="{FE719803-DC46-4FE0-9B99-70EC0F15A2F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35309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9FA91-99C2-40EA-9745-365810AC644C}"/>
              </a:ext>
            </a:extLst>
          </p:cNvPr>
          <p:cNvSpPr>
            <a:spLocks noGrp="1"/>
          </p:cNvSpPr>
          <p:nvPr>
            <p:ph type="title"/>
          </p:nvPr>
        </p:nvSpPr>
        <p:spPr/>
        <p:txBody>
          <a:bodyPr/>
          <a:lstStyle/>
          <a:p>
            <a:r>
              <a:rPr lang="en-US"/>
              <a:t>Facebook Own Posts Table | Instituto Costarricense de Turismo - 9 of 25</a:t>
            </a:r>
          </a:p>
        </p:txBody>
      </p:sp>
      <p:graphicFrame>
        <p:nvGraphicFramePr>
          <p:cNvPr id="5" name="Table Placeholder 4">
            <a:extLst>
              <a:ext uri="{FF2B5EF4-FFF2-40B4-BE49-F238E27FC236}">
                <a16:creationId xmlns:a16="http://schemas.microsoft.com/office/drawing/2014/main" id="{6845E536-3B57-4049-9073-B705CDDE8314}"/>
              </a:ext>
            </a:extLst>
          </p:cNvPr>
          <p:cNvGraphicFramePr>
            <a:graphicFrameLocks noGrp="1"/>
          </p:cNvGraphicFramePr>
          <p:nvPr>
            <p:ph type="tbl" sz="quarter" idx="13"/>
            <p:extLst>
              <p:ext uri="{D42A27DB-BD31-4B8C-83A1-F6EECF244321}">
                <p14:modId xmlns:p14="http://schemas.microsoft.com/office/powerpoint/2010/main" val="1608511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047168904"/>
                    </a:ext>
                  </a:extLst>
                </a:gridCol>
                <a:gridCol w="1069847">
                  <a:extLst>
                    <a:ext uri="{9D8B030D-6E8A-4147-A177-3AD203B41FA5}">
                      <a16:colId xmlns:a16="http://schemas.microsoft.com/office/drawing/2014/main" val="96972950"/>
                    </a:ext>
                  </a:extLst>
                </a:gridCol>
                <a:gridCol w="493776">
                  <a:extLst>
                    <a:ext uri="{9D8B030D-6E8A-4147-A177-3AD203B41FA5}">
                      <a16:colId xmlns:a16="http://schemas.microsoft.com/office/drawing/2014/main" val="1168085919"/>
                    </a:ext>
                  </a:extLst>
                </a:gridCol>
                <a:gridCol w="493776">
                  <a:extLst>
                    <a:ext uri="{9D8B030D-6E8A-4147-A177-3AD203B41FA5}">
                      <a16:colId xmlns:a16="http://schemas.microsoft.com/office/drawing/2014/main" val="1381341395"/>
                    </a:ext>
                  </a:extLst>
                </a:gridCol>
                <a:gridCol w="493776">
                  <a:extLst>
                    <a:ext uri="{9D8B030D-6E8A-4147-A177-3AD203B41FA5}">
                      <a16:colId xmlns:a16="http://schemas.microsoft.com/office/drawing/2014/main" val="1696915475"/>
                    </a:ext>
                  </a:extLst>
                </a:gridCol>
                <a:gridCol w="493776">
                  <a:extLst>
                    <a:ext uri="{9D8B030D-6E8A-4147-A177-3AD203B41FA5}">
                      <a16:colId xmlns:a16="http://schemas.microsoft.com/office/drawing/2014/main" val="4095012224"/>
                    </a:ext>
                  </a:extLst>
                </a:gridCol>
                <a:gridCol w="493776">
                  <a:extLst>
                    <a:ext uri="{9D8B030D-6E8A-4147-A177-3AD203B41FA5}">
                      <a16:colId xmlns:a16="http://schemas.microsoft.com/office/drawing/2014/main" val="499110859"/>
                    </a:ext>
                  </a:extLst>
                </a:gridCol>
                <a:gridCol w="493776">
                  <a:extLst>
                    <a:ext uri="{9D8B030D-6E8A-4147-A177-3AD203B41FA5}">
                      <a16:colId xmlns:a16="http://schemas.microsoft.com/office/drawing/2014/main" val="1786057835"/>
                    </a:ext>
                  </a:extLst>
                </a:gridCol>
                <a:gridCol w="493776">
                  <a:extLst>
                    <a:ext uri="{9D8B030D-6E8A-4147-A177-3AD203B41FA5}">
                      <a16:colId xmlns:a16="http://schemas.microsoft.com/office/drawing/2014/main" val="1894232820"/>
                    </a:ext>
                  </a:extLst>
                </a:gridCol>
                <a:gridCol w="493776">
                  <a:extLst>
                    <a:ext uri="{9D8B030D-6E8A-4147-A177-3AD203B41FA5}">
                      <a16:colId xmlns:a16="http://schemas.microsoft.com/office/drawing/2014/main" val="1289514263"/>
                    </a:ext>
                  </a:extLst>
                </a:gridCol>
                <a:gridCol w="493776">
                  <a:extLst>
                    <a:ext uri="{9D8B030D-6E8A-4147-A177-3AD203B41FA5}">
                      <a16:colId xmlns:a16="http://schemas.microsoft.com/office/drawing/2014/main" val="726374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092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09:01:04</a:t>
                      </a:r>
                      <a:r>
                        <a:rPr kumimoji="0" lang="es-ES" sz="1000" b="0" i="0" u="none" strike="noStrike" kern="1200" cap="none" spc="0" normalizeH="0" baseline="0" noProof="0">
                          <a:ln>
                            <a:noFill/>
                          </a:ln>
                          <a:solidFill>
                            <a:prstClr val="black"/>
                          </a:solidFill>
                          <a:effectLst/>
                          <a:uLnTx/>
                          <a:uFillTx/>
                          <a:latin typeface="+mn-lt"/>
                          <a:ea typeface="+mn-ea"/>
                          <a:cs typeface="+mn-cs"/>
                        </a:rPr>
                        <a:t>
 El cacao tico se ha vuelto una sensación en Holanda, Canadá y Alemania. Daniel South nos explica el proceso de su preparación.
Buscá algo dulce y dale play a nuestro nuevo episodio dedicado a las joyas del caribe.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61806060"/>
                  </a:ext>
                </a:extLst>
              </a:tr>
            </a:tbl>
          </a:graphicData>
        </a:graphic>
      </p:graphicFrame>
      <p:sp>
        <p:nvSpPr>
          <p:cNvPr id="4" name="Text Placeholder 3">
            <a:extLst>
              <a:ext uri="{FF2B5EF4-FFF2-40B4-BE49-F238E27FC236}">
                <a16:creationId xmlns:a16="http://schemas.microsoft.com/office/drawing/2014/main" id="{4E172AAF-00BF-4AB8-8FB7-6BED947ED84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82018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503B-2136-4994-8153-86C5301C43E7}"/>
              </a:ext>
            </a:extLst>
          </p:cNvPr>
          <p:cNvSpPr>
            <a:spLocks noGrp="1"/>
          </p:cNvSpPr>
          <p:nvPr>
            <p:ph type="title"/>
          </p:nvPr>
        </p:nvSpPr>
        <p:spPr/>
        <p:txBody>
          <a:bodyPr/>
          <a:lstStyle/>
          <a:p>
            <a:r>
              <a:rPr lang="en-US"/>
              <a:t>Facebook Own Posts Table | Instituto Costarricense de Turismo - 10 of 25</a:t>
            </a:r>
          </a:p>
        </p:txBody>
      </p:sp>
      <p:graphicFrame>
        <p:nvGraphicFramePr>
          <p:cNvPr id="5" name="Table Placeholder 4">
            <a:extLst>
              <a:ext uri="{FF2B5EF4-FFF2-40B4-BE49-F238E27FC236}">
                <a16:creationId xmlns:a16="http://schemas.microsoft.com/office/drawing/2014/main" id="{1E525351-9671-496C-BE17-89B3A04D5E5F}"/>
              </a:ext>
            </a:extLst>
          </p:cNvPr>
          <p:cNvGraphicFramePr>
            <a:graphicFrameLocks noGrp="1"/>
          </p:cNvGraphicFramePr>
          <p:nvPr>
            <p:ph type="tbl" sz="quarter" idx="13"/>
            <p:extLst>
              <p:ext uri="{D42A27DB-BD31-4B8C-83A1-F6EECF244321}">
                <p14:modId xmlns:p14="http://schemas.microsoft.com/office/powerpoint/2010/main" val="36726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445372338"/>
                    </a:ext>
                  </a:extLst>
                </a:gridCol>
                <a:gridCol w="1069847">
                  <a:extLst>
                    <a:ext uri="{9D8B030D-6E8A-4147-A177-3AD203B41FA5}">
                      <a16:colId xmlns:a16="http://schemas.microsoft.com/office/drawing/2014/main" val="931581561"/>
                    </a:ext>
                  </a:extLst>
                </a:gridCol>
                <a:gridCol w="493776">
                  <a:extLst>
                    <a:ext uri="{9D8B030D-6E8A-4147-A177-3AD203B41FA5}">
                      <a16:colId xmlns:a16="http://schemas.microsoft.com/office/drawing/2014/main" val="2109870756"/>
                    </a:ext>
                  </a:extLst>
                </a:gridCol>
                <a:gridCol w="493776">
                  <a:extLst>
                    <a:ext uri="{9D8B030D-6E8A-4147-A177-3AD203B41FA5}">
                      <a16:colId xmlns:a16="http://schemas.microsoft.com/office/drawing/2014/main" val="1183672109"/>
                    </a:ext>
                  </a:extLst>
                </a:gridCol>
                <a:gridCol w="493776">
                  <a:extLst>
                    <a:ext uri="{9D8B030D-6E8A-4147-A177-3AD203B41FA5}">
                      <a16:colId xmlns:a16="http://schemas.microsoft.com/office/drawing/2014/main" val="287505090"/>
                    </a:ext>
                  </a:extLst>
                </a:gridCol>
                <a:gridCol w="493776">
                  <a:extLst>
                    <a:ext uri="{9D8B030D-6E8A-4147-A177-3AD203B41FA5}">
                      <a16:colId xmlns:a16="http://schemas.microsoft.com/office/drawing/2014/main" val="1277761510"/>
                    </a:ext>
                  </a:extLst>
                </a:gridCol>
                <a:gridCol w="493776">
                  <a:extLst>
                    <a:ext uri="{9D8B030D-6E8A-4147-A177-3AD203B41FA5}">
                      <a16:colId xmlns:a16="http://schemas.microsoft.com/office/drawing/2014/main" val="1146960752"/>
                    </a:ext>
                  </a:extLst>
                </a:gridCol>
                <a:gridCol w="493776">
                  <a:extLst>
                    <a:ext uri="{9D8B030D-6E8A-4147-A177-3AD203B41FA5}">
                      <a16:colId xmlns:a16="http://schemas.microsoft.com/office/drawing/2014/main" val="3673489340"/>
                    </a:ext>
                  </a:extLst>
                </a:gridCol>
                <a:gridCol w="493776">
                  <a:extLst>
                    <a:ext uri="{9D8B030D-6E8A-4147-A177-3AD203B41FA5}">
                      <a16:colId xmlns:a16="http://schemas.microsoft.com/office/drawing/2014/main" val="3453149981"/>
                    </a:ext>
                  </a:extLst>
                </a:gridCol>
                <a:gridCol w="493776">
                  <a:extLst>
                    <a:ext uri="{9D8B030D-6E8A-4147-A177-3AD203B41FA5}">
                      <a16:colId xmlns:a16="http://schemas.microsoft.com/office/drawing/2014/main" val="3768791190"/>
                    </a:ext>
                  </a:extLst>
                </a:gridCol>
                <a:gridCol w="493776">
                  <a:extLst>
                    <a:ext uri="{9D8B030D-6E8A-4147-A177-3AD203B41FA5}">
                      <a16:colId xmlns:a16="http://schemas.microsoft.com/office/drawing/2014/main" val="1686887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340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- 2023-01-25 09:57:32</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activó una campaña de publicidad en exteriores en las ubicaciones de New York, Chicago y Toronto, esto como una extensión estratégica de la campaña Only The Essentials.
Dicha activación se localiza en puntos estratégicos de alto tráfico de conductores y transeúntes de tres de las ciudades que según estudios del ICT, se concentran cerca de 4 millones de los best prospects o turistas con alto interés en viajar a Costa Rica desde Estados Unidos y Canadá.
Más información en el siguiente enlace: https://ict.go.cr/es/noticias-destacadas/2144-costa-rica-activa-campana-de-publicidad-en-exteriores-en-new-york-chicago-y-toronto.html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95465107"/>
                  </a:ext>
                </a:extLst>
              </a:tr>
            </a:tbl>
          </a:graphicData>
        </a:graphic>
      </p:graphicFrame>
      <p:sp>
        <p:nvSpPr>
          <p:cNvPr id="4" name="Text Placeholder 3">
            <a:extLst>
              <a:ext uri="{FF2B5EF4-FFF2-40B4-BE49-F238E27FC236}">
                <a16:creationId xmlns:a16="http://schemas.microsoft.com/office/drawing/2014/main" id="{2DEEE65B-BFDD-4D81-97A0-4A53E617987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31403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2D1C-8FCE-4356-96B1-228035DB6D85}"/>
              </a:ext>
            </a:extLst>
          </p:cNvPr>
          <p:cNvSpPr>
            <a:spLocks noGrp="1"/>
          </p:cNvSpPr>
          <p:nvPr>
            <p:ph type="title"/>
          </p:nvPr>
        </p:nvSpPr>
        <p:spPr/>
        <p:txBody>
          <a:bodyPr/>
          <a:lstStyle/>
          <a:p>
            <a:r>
              <a:rPr lang="en-US"/>
              <a:t>Facebook Own Posts Table | Instituto Costarricense de Turismo - 11 of 25</a:t>
            </a:r>
          </a:p>
        </p:txBody>
      </p:sp>
      <p:graphicFrame>
        <p:nvGraphicFramePr>
          <p:cNvPr id="5" name="Table Placeholder 4">
            <a:extLst>
              <a:ext uri="{FF2B5EF4-FFF2-40B4-BE49-F238E27FC236}">
                <a16:creationId xmlns:a16="http://schemas.microsoft.com/office/drawing/2014/main" id="{9BF8F7F6-2168-4AC7-8C80-8C2777891807}"/>
              </a:ext>
            </a:extLst>
          </p:cNvPr>
          <p:cNvGraphicFramePr>
            <a:graphicFrameLocks noGrp="1"/>
          </p:cNvGraphicFramePr>
          <p:nvPr>
            <p:ph type="tbl" sz="quarter" idx="13"/>
            <p:extLst>
              <p:ext uri="{D42A27DB-BD31-4B8C-83A1-F6EECF244321}">
                <p14:modId xmlns:p14="http://schemas.microsoft.com/office/powerpoint/2010/main" val="169800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52153745"/>
                    </a:ext>
                  </a:extLst>
                </a:gridCol>
                <a:gridCol w="1069847">
                  <a:extLst>
                    <a:ext uri="{9D8B030D-6E8A-4147-A177-3AD203B41FA5}">
                      <a16:colId xmlns:a16="http://schemas.microsoft.com/office/drawing/2014/main" val="1623320837"/>
                    </a:ext>
                  </a:extLst>
                </a:gridCol>
                <a:gridCol w="493776">
                  <a:extLst>
                    <a:ext uri="{9D8B030D-6E8A-4147-A177-3AD203B41FA5}">
                      <a16:colId xmlns:a16="http://schemas.microsoft.com/office/drawing/2014/main" val="667934992"/>
                    </a:ext>
                  </a:extLst>
                </a:gridCol>
                <a:gridCol w="493776">
                  <a:extLst>
                    <a:ext uri="{9D8B030D-6E8A-4147-A177-3AD203B41FA5}">
                      <a16:colId xmlns:a16="http://schemas.microsoft.com/office/drawing/2014/main" val="2777788541"/>
                    </a:ext>
                  </a:extLst>
                </a:gridCol>
                <a:gridCol w="493776">
                  <a:extLst>
                    <a:ext uri="{9D8B030D-6E8A-4147-A177-3AD203B41FA5}">
                      <a16:colId xmlns:a16="http://schemas.microsoft.com/office/drawing/2014/main" val="3429758462"/>
                    </a:ext>
                  </a:extLst>
                </a:gridCol>
                <a:gridCol w="493776">
                  <a:extLst>
                    <a:ext uri="{9D8B030D-6E8A-4147-A177-3AD203B41FA5}">
                      <a16:colId xmlns:a16="http://schemas.microsoft.com/office/drawing/2014/main" val="1108080400"/>
                    </a:ext>
                  </a:extLst>
                </a:gridCol>
                <a:gridCol w="493776">
                  <a:extLst>
                    <a:ext uri="{9D8B030D-6E8A-4147-A177-3AD203B41FA5}">
                      <a16:colId xmlns:a16="http://schemas.microsoft.com/office/drawing/2014/main" val="3097031794"/>
                    </a:ext>
                  </a:extLst>
                </a:gridCol>
                <a:gridCol w="493776">
                  <a:extLst>
                    <a:ext uri="{9D8B030D-6E8A-4147-A177-3AD203B41FA5}">
                      <a16:colId xmlns:a16="http://schemas.microsoft.com/office/drawing/2014/main" val="3783587288"/>
                    </a:ext>
                  </a:extLst>
                </a:gridCol>
                <a:gridCol w="493776">
                  <a:extLst>
                    <a:ext uri="{9D8B030D-6E8A-4147-A177-3AD203B41FA5}">
                      <a16:colId xmlns:a16="http://schemas.microsoft.com/office/drawing/2014/main" val="3667044151"/>
                    </a:ext>
                  </a:extLst>
                </a:gridCol>
                <a:gridCol w="493776">
                  <a:extLst>
                    <a:ext uri="{9D8B030D-6E8A-4147-A177-3AD203B41FA5}">
                      <a16:colId xmlns:a16="http://schemas.microsoft.com/office/drawing/2014/main" val="3179625157"/>
                    </a:ext>
                  </a:extLst>
                </a:gridCol>
                <a:gridCol w="493776">
                  <a:extLst>
                    <a:ext uri="{9D8B030D-6E8A-4147-A177-3AD203B41FA5}">
                      <a16:colId xmlns:a16="http://schemas.microsoft.com/office/drawing/2014/main" val="349617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724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- 2023-01-24 17:47:23</a:t>
                      </a:r>
                      <a:r>
                        <a:rPr kumimoji="0" lang="es-ES" sz="1000" b="0" i="0" u="none" strike="noStrike" kern="1200" cap="none" spc="0" normalizeH="0" baseline="0" noProof="0">
                          <a:ln>
                            <a:noFill/>
                          </a:ln>
                          <a:solidFill>
                            <a:prstClr val="black"/>
                          </a:solidFill>
                          <a:effectLst/>
                          <a:uLnTx/>
                          <a:uFillTx/>
                          <a:latin typeface="+mn-lt"/>
                          <a:ea typeface="+mn-ea"/>
                          <a:cs typeface="+mn-cs"/>
                        </a:rPr>
                        <a:t>
 Seguimos creando lazos de valor, ahora de la mano de la línea de hoteles RIU en la Feria Internacional de Turismo, celebrada en Madrid, España.
“Nos llena de mucha alegría para el turismo en general, pero sobre todo para la provincia de Guanacaste".
William Rodríguez.
Ministro de Turismo.
Más Información en el siguiente link: https://www.ict.go.cr/es/noticias-destacadas/2143-hoteles-riu-y-costa-rica-estrechan-sus-lazos-en-fitur.html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41784299"/>
                  </a:ext>
                </a:extLst>
              </a:tr>
            </a:tbl>
          </a:graphicData>
        </a:graphic>
      </p:graphicFrame>
      <p:sp>
        <p:nvSpPr>
          <p:cNvPr id="4" name="Text Placeholder 3">
            <a:extLst>
              <a:ext uri="{FF2B5EF4-FFF2-40B4-BE49-F238E27FC236}">
                <a16:creationId xmlns:a16="http://schemas.microsoft.com/office/drawing/2014/main" id="{1D589C17-700A-4A11-91B3-23F26FB31B3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86733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D8637-88DF-4300-8EFE-0955A70F8E6D}"/>
              </a:ext>
            </a:extLst>
          </p:cNvPr>
          <p:cNvSpPr>
            <a:spLocks noGrp="1"/>
          </p:cNvSpPr>
          <p:nvPr>
            <p:ph type="title"/>
          </p:nvPr>
        </p:nvSpPr>
        <p:spPr/>
        <p:txBody>
          <a:bodyPr/>
          <a:lstStyle/>
          <a:p>
            <a:r>
              <a:rPr lang="en-US"/>
              <a:t>Facebook Own Posts Table | Instituto Costarricense de Turismo - 12 of 25</a:t>
            </a:r>
          </a:p>
        </p:txBody>
      </p:sp>
      <p:graphicFrame>
        <p:nvGraphicFramePr>
          <p:cNvPr id="5" name="Table Placeholder 4">
            <a:extLst>
              <a:ext uri="{FF2B5EF4-FFF2-40B4-BE49-F238E27FC236}">
                <a16:creationId xmlns:a16="http://schemas.microsoft.com/office/drawing/2014/main" id="{CA0C47A9-BFF2-42A4-9621-C77DCBD6FBCA}"/>
              </a:ext>
            </a:extLst>
          </p:cNvPr>
          <p:cNvGraphicFramePr>
            <a:graphicFrameLocks noGrp="1"/>
          </p:cNvGraphicFramePr>
          <p:nvPr>
            <p:ph type="tbl" sz="quarter" idx="13"/>
            <p:extLst>
              <p:ext uri="{D42A27DB-BD31-4B8C-83A1-F6EECF244321}">
                <p14:modId xmlns:p14="http://schemas.microsoft.com/office/powerpoint/2010/main" val="359417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576778038"/>
                    </a:ext>
                  </a:extLst>
                </a:gridCol>
                <a:gridCol w="1069847">
                  <a:extLst>
                    <a:ext uri="{9D8B030D-6E8A-4147-A177-3AD203B41FA5}">
                      <a16:colId xmlns:a16="http://schemas.microsoft.com/office/drawing/2014/main" val="4195223291"/>
                    </a:ext>
                  </a:extLst>
                </a:gridCol>
                <a:gridCol w="493776">
                  <a:extLst>
                    <a:ext uri="{9D8B030D-6E8A-4147-A177-3AD203B41FA5}">
                      <a16:colId xmlns:a16="http://schemas.microsoft.com/office/drawing/2014/main" val="1093283871"/>
                    </a:ext>
                  </a:extLst>
                </a:gridCol>
                <a:gridCol w="493776">
                  <a:extLst>
                    <a:ext uri="{9D8B030D-6E8A-4147-A177-3AD203B41FA5}">
                      <a16:colId xmlns:a16="http://schemas.microsoft.com/office/drawing/2014/main" val="1240185517"/>
                    </a:ext>
                  </a:extLst>
                </a:gridCol>
                <a:gridCol w="493776">
                  <a:extLst>
                    <a:ext uri="{9D8B030D-6E8A-4147-A177-3AD203B41FA5}">
                      <a16:colId xmlns:a16="http://schemas.microsoft.com/office/drawing/2014/main" val="2424391646"/>
                    </a:ext>
                  </a:extLst>
                </a:gridCol>
                <a:gridCol w="493776">
                  <a:extLst>
                    <a:ext uri="{9D8B030D-6E8A-4147-A177-3AD203B41FA5}">
                      <a16:colId xmlns:a16="http://schemas.microsoft.com/office/drawing/2014/main" val="2799137953"/>
                    </a:ext>
                  </a:extLst>
                </a:gridCol>
                <a:gridCol w="493776">
                  <a:extLst>
                    <a:ext uri="{9D8B030D-6E8A-4147-A177-3AD203B41FA5}">
                      <a16:colId xmlns:a16="http://schemas.microsoft.com/office/drawing/2014/main" val="168399679"/>
                    </a:ext>
                  </a:extLst>
                </a:gridCol>
                <a:gridCol w="493776">
                  <a:extLst>
                    <a:ext uri="{9D8B030D-6E8A-4147-A177-3AD203B41FA5}">
                      <a16:colId xmlns:a16="http://schemas.microsoft.com/office/drawing/2014/main" val="2921832817"/>
                    </a:ext>
                  </a:extLst>
                </a:gridCol>
                <a:gridCol w="493776">
                  <a:extLst>
                    <a:ext uri="{9D8B030D-6E8A-4147-A177-3AD203B41FA5}">
                      <a16:colId xmlns:a16="http://schemas.microsoft.com/office/drawing/2014/main" val="3942769634"/>
                    </a:ext>
                  </a:extLst>
                </a:gridCol>
                <a:gridCol w="493776">
                  <a:extLst>
                    <a:ext uri="{9D8B030D-6E8A-4147-A177-3AD203B41FA5}">
                      <a16:colId xmlns:a16="http://schemas.microsoft.com/office/drawing/2014/main" val="1651159996"/>
                    </a:ext>
                  </a:extLst>
                </a:gridCol>
                <a:gridCol w="493776">
                  <a:extLst>
                    <a:ext uri="{9D8B030D-6E8A-4147-A177-3AD203B41FA5}">
                      <a16:colId xmlns:a16="http://schemas.microsoft.com/office/drawing/2014/main" val="104812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614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- 2023-01-23 10:01:19</a:t>
                      </a:r>
                      <a:r>
                        <a:rPr kumimoji="0" lang="es-ES" sz="1000" b="0" i="0" u="none" strike="noStrike" kern="1200" cap="none" spc="0" normalizeH="0" baseline="0" noProof="0">
                          <a:ln>
                            <a:noFill/>
                          </a:ln>
                          <a:solidFill>
                            <a:prstClr val="black"/>
                          </a:solidFill>
                          <a:effectLst/>
                          <a:uLnTx/>
                          <a:uFillTx/>
                          <a:latin typeface="+mn-lt"/>
                          <a:ea typeface="+mn-ea"/>
                          <a:cs typeface="+mn-cs"/>
                        </a:rPr>
                        <a:t>
 Costa Rica nombrada miembro del Consejo Global de Turismo
Sostenible en Canadá. 
La divulgación de esta nota tuvo un alcance de visitas en 53,100 un mes. Esto es un esfuerzo del Departamento de Promoción del ICT y de la agencia de relaciones públicas en Estados Unidos y Canadá para mantener a Costa Rica en la mente de los mejores prospectos de ese país.
Para leer la nota completa, podés ingresar el siguiente enlace:
shorturl.at/dlpR4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1648125"/>
                  </a:ext>
                </a:extLst>
              </a:tr>
            </a:tbl>
          </a:graphicData>
        </a:graphic>
      </p:graphicFrame>
      <p:sp>
        <p:nvSpPr>
          <p:cNvPr id="4" name="Text Placeholder 3">
            <a:extLst>
              <a:ext uri="{FF2B5EF4-FFF2-40B4-BE49-F238E27FC236}">
                <a16:creationId xmlns:a16="http://schemas.microsoft.com/office/drawing/2014/main" id="{0D241707-F7C6-417C-8511-A07A6A4663D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87682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EA75C-2F12-4FAF-BE81-CEA0E685CCCB}"/>
              </a:ext>
            </a:extLst>
          </p:cNvPr>
          <p:cNvSpPr>
            <a:spLocks noGrp="1"/>
          </p:cNvSpPr>
          <p:nvPr>
            <p:ph type="title"/>
          </p:nvPr>
        </p:nvSpPr>
        <p:spPr/>
        <p:txBody>
          <a:bodyPr/>
          <a:lstStyle/>
          <a:p>
            <a:r>
              <a:rPr lang="en-US"/>
              <a:t>Facebook Own Posts Table | Instituto Costarricense de Turismo - 13 of 25</a:t>
            </a:r>
          </a:p>
        </p:txBody>
      </p:sp>
      <p:graphicFrame>
        <p:nvGraphicFramePr>
          <p:cNvPr id="5" name="Table Placeholder 4">
            <a:extLst>
              <a:ext uri="{FF2B5EF4-FFF2-40B4-BE49-F238E27FC236}">
                <a16:creationId xmlns:a16="http://schemas.microsoft.com/office/drawing/2014/main" id="{0C71E6B7-2E31-42DD-9639-CA5599E7D09C}"/>
              </a:ext>
            </a:extLst>
          </p:cNvPr>
          <p:cNvGraphicFramePr>
            <a:graphicFrameLocks noGrp="1"/>
          </p:cNvGraphicFramePr>
          <p:nvPr>
            <p:ph type="tbl" sz="quarter" idx="13"/>
            <p:extLst>
              <p:ext uri="{D42A27DB-BD31-4B8C-83A1-F6EECF244321}">
                <p14:modId xmlns:p14="http://schemas.microsoft.com/office/powerpoint/2010/main" val="3041698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75368625"/>
                    </a:ext>
                  </a:extLst>
                </a:gridCol>
                <a:gridCol w="1069847">
                  <a:extLst>
                    <a:ext uri="{9D8B030D-6E8A-4147-A177-3AD203B41FA5}">
                      <a16:colId xmlns:a16="http://schemas.microsoft.com/office/drawing/2014/main" val="594224095"/>
                    </a:ext>
                  </a:extLst>
                </a:gridCol>
                <a:gridCol w="493776">
                  <a:extLst>
                    <a:ext uri="{9D8B030D-6E8A-4147-A177-3AD203B41FA5}">
                      <a16:colId xmlns:a16="http://schemas.microsoft.com/office/drawing/2014/main" val="3767650400"/>
                    </a:ext>
                  </a:extLst>
                </a:gridCol>
                <a:gridCol w="493776">
                  <a:extLst>
                    <a:ext uri="{9D8B030D-6E8A-4147-A177-3AD203B41FA5}">
                      <a16:colId xmlns:a16="http://schemas.microsoft.com/office/drawing/2014/main" val="547483882"/>
                    </a:ext>
                  </a:extLst>
                </a:gridCol>
                <a:gridCol w="493776">
                  <a:extLst>
                    <a:ext uri="{9D8B030D-6E8A-4147-A177-3AD203B41FA5}">
                      <a16:colId xmlns:a16="http://schemas.microsoft.com/office/drawing/2014/main" val="1016325364"/>
                    </a:ext>
                  </a:extLst>
                </a:gridCol>
                <a:gridCol w="493776">
                  <a:extLst>
                    <a:ext uri="{9D8B030D-6E8A-4147-A177-3AD203B41FA5}">
                      <a16:colId xmlns:a16="http://schemas.microsoft.com/office/drawing/2014/main" val="1297350729"/>
                    </a:ext>
                  </a:extLst>
                </a:gridCol>
                <a:gridCol w="493776">
                  <a:extLst>
                    <a:ext uri="{9D8B030D-6E8A-4147-A177-3AD203B41FA5}">
                      <a16:colId xmlns:a16="http://schemas.microsoft.com/office/drawing/2014/main" val="2288863046"/>
                    </a:ext>
                  </a:extLst>
                </a:gridCol>
                <a:gridCol w="493776">
                  <a:extLst>
                    <a:ext uri="{9D8B030D-6E8A-4147-A177-3AD203B41FA5}">
                      <a16:colId xmlns:a16="http://schemas.microsoft.com/office/drawing/2014/main" val="580750779"/>
                    </a:ext>
                  </a:extLst>
                </a:gridCol>
                <a:gridCol w="493776">
                  <a:extLst>
                    <a:ext uri="{9D8B030D-6E8A-4147-A177-3AD203B41FA5}">
                      <a16:colId xmlns:a16="http://schemas.microsoft.com/office/drawing/2014/main" val="3578421810"/>
                    </a:ext>
                  </a:extLst>
                </a:gridCol>
                <a:gridCol w="493776">
                  <a:extLst>
                    <a:ext uri="{9D8B030D-6E8A-4147-A177-3AD203B41FA5}">
                      <a16:colId xmlns:a16="http://schemas.microsoft.com/office/drawing/2014/main" val="2112969811"/>
                    </a:ext>
                  </a:extLst>
                </a:gridCol>
                <a:gridCol w="493776">
                  <a:extLst>
                    <a:ext uri="{9D8B030D-6E8A-4147-A177-3AD203B41FA5}">
                      <a16:colId xmlns:a16="http://schemas.microsoft.com/office/drawing/2014/main" val="451774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155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13:00:29</a:t>
                      </a:r>
                      <a:r>
                        <a:rPr kumimoji="0" lang="es-ES" sz="1000" b="0" i="0" u="none" strike="noStrike" kern="1200" cap="none" spc="0" normalizeH="0" baseline="0" noProof="0">
                          <a:ln>
                            <a:noFill/>
                          </a:ln>
                          <a:solidFill>
                            <a:prstClr val="black"/>
                          </a:solidFill>
                          <a:effectLst/>
                          <a:uLnTx/>
                          <a:uFillTx/>
                          <a:latin typeface="+mn-lt"/>
                          <a:ea typeface="+mn-ea"/>
                          <a:cs typeface="+mn-cs"/>
                        </a:rPr>
                        <a:t>
 En Costa Rica tenemos 4 especies consideradas símbolos naciones, entre ellas están El Yigüirro, El Venado Cola Blanca y El Manatí.
A esta lista se les unió una nueva especie que es muy querida por los ticos.
¿Ya sabés cuál es?
Pista: Hoy no tengo ganas de hacer nada.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3907905"/>
                  </a:ext>
                </a:extLst>
              </a:tr>
            </a:tbl>
          </a:graphicData>
        </a:graphic>
      </p:graphicFrame>
      <p:sp>
        <p:nvSpPr>
          <p:cNvPr id="4" name="Text Placeholder 3">
            <a:extLst>
              <a:ext uri="{FF2B5EF4-FFF2-40B4-BE49-F238E27FC236}">
                <a16:creationId xmlns:a16="http://schemas.microsoft.com/office/drawing/2014/main" id="{12389642-5316-4C46-B8D8-A66ED7756C2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14529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FF21-BAA0-42C7-A505-C8845CE8485B}"/>
              </a:ext>
            </a:extLst>
          </p:cNvPr>
          <p:cNvSpPr>
            <a:spLocks noGrp="1"/>
          </p:cNvSpPr>
          <p:nvPr>
            <p:ph type="title"/>
          </p:nvPr>
        </p:nvSpPr>
        <p:spPr/>
        <p:txBody>
          <a:bodyPr/>
          <a:lstStyle/>
          <a:p>
            <a:r>
              <a:rPr lang="en-US"/>
              <a:t>Facebook Own Posts Table | Instituto Costarricense de Turismo - 14 of 25</a:t>
            </a:r>
          </a:p>
        </p:txBody>
      </p:sp>
      <p:graphicFrame>
        <p:nvGraphicFramePr>
          <p:cNvPr id="5" name="Table Placeholder 4">
            <a:extLst>
              <a:ext uri="{FF2B5EF4-FFF2-40B4-BE49-F238E27FC236}">
                <a16:creationId xmlns:a16="http://schemas.microsoft.com/office/drawing/2014/main" id="{D7A52F45-7988-4CF2-A742-FD26AE2A90DE}"/>
              </a:ext>
            </a:extLst>
          </p:cNvPr>
          <p:cNvGraphicFramePr>
            <a:graphicFrameLocks noGrp="1"/>
          </p:cNvGraphicFramePr>
          <p:nvPr>
            <p:ph type="tbl" sz="quarter" idx="13"/>
            <p:extLst>
              <p:ext uri="{D42A27DB-BD31-4B8C-83A1-F6EECF244321}">
                <p14:modId xmlns:p14="http://schemas.microsoft.com/office/powerpoint/2010/main" val="84650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018460441"/>
                    </a:ext>
                  </a:extLst>
                </a:gridCol>
                <a:gridCol w="1069847">
                  <a:extLst>
                    <a:ext uri="{9D8B030D-6E8A-4147-A177-3AD203B41FA5}">
                      <a16:colId xmlns:a16="http://schemas.microsoft.com/office/drawing/2014/main" val="2759738291"/>
                    </a:ext>
                  </a:extLst>
                </a:gridCol>
                <a:gridCol w="493776">
                  <a:extLst>
                    <a:ext uri="{9D8B030D-6E8A-4147-A177-3AD203B41FA5}">
                      <a16:colId xmlns:a16="http://schemas.microsoft.com/office/drawing/2014/main" val="774136136"/>
                    </a:ext>
                  </a:extLst>
                </a:gridCol>
                <a:gridCol w="493776">
                  <a:extLst>
                    <a:ext uri="{9D8B030D-6E8A-4147-A177-3AD203B41FA5}">
                      <a16:colId xmlns:a16="http://schemas.microsoft.com/office/drawing/2014/main" val="2678997574"/>
                    </a:ext>
                  </a:extLst>
                </a:gridCol>
                <a:gridCol w="493776">
                  <a:extLst>
                    <a:ext uri="{9D8B030D-6E8A-4147-A177-3AD203B41FA5}">
                      <a16:colId xmlns:a16="http://schemas.microsoft.com/office/drawing/2014/main" val="636879208"/>
                    </a:ext>
                  </a:extLst>
                </a:gridCol>
                <a:gridCol w="493776">
                  <a:extLst>
                    <a:ext uri="{9D8B030D-6E8A-4147-A177-3AD203B41FA5}">
                      <a16:colId xmlns:a16="http://schemas.microsoft.com/office/drawing/2014/main" val="3629945488"/>
                    </a:ext>
                  </a:extLst>
                </a:gridCol>
                <a:gridCol w="493776">
                  <a:extLst>
                    <a:ext uri="{9D8B030D-6E8A-4147-A177-3AD203B41FA5}">
                      <a16:colId xmlns:a16="http://schemas.microsoft.com/office/drawing/2014/main" val="2685745737"/>
                    </a:ext>
                  </a:extLst>
                </a:gridCol>
                <a:gridCol w="493776">
                  <a:extLst>
                    <a:ext uri="{9D8B030D-6E8A-4147-A177-3AD203B41FA5}">
                      <a16:colId xmlns:a16="http://schemas.microsoft.com/office/drawing/2014/main" val="935140696"/>
                    </a:ext>
                  </a:extLst>
                </a:gridCol>
                <a:gridCol w="493776">
                  <a:extLst>
                    <a:ext uri="{9D8B030D-6E8A-4147-A177-3AD203B41FA5}">
                      <a16:colId xmlns:a16="http://schemas.microsoft.com/office/drawing/2014/main" val="2199049006"/>
                    </a:ext>
                  </a:extLst>
                </a:gridCol>
                <a:gridCol w="493776">
                  <a:extLst>
                    <a:ext uri="{9D8B030D-6E8A-4147-A177-3AD203B41FA5}">
                      <a16:colId xmlns:a16="http://schemas.microsoft.com/office/drawing/2014/main" val="3269866426"/>
                    </a:ext>
                  </a:extLst>
                </a:gridCol>
                <a:gridCol w="493776">
                  <a:extLst>
                    <a:ext uri="{9D8B030D-6E8A-4147-A177-3AD203B41FA5}">
                      <a16:colId xmlns:a16="http://schemas.microsoft.com/office/drawing/2014/main" val="1800632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02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09:00:20</a:t>
                      </a:r>
                      <a:r>
                        <a:rPr kumimoji="0" lang="es-ES" sz="1000" b="0" i="0" u="none" strike="noStrike" kern="1200" cap="none" spc="0" normalizeH="0" baseline="0" noProof="0">
                          <a:ln>
                            <a:noFill/>
                          </a:ln>
                          <a:solidFill>
                            <a:prstClr val="black"/>
                          </a:solidFill>
                          <a:effectLst/>
                          <a:uLnTx/>
                          <a:uFillTx/>
                          <a:latin typeface="+mn-lt"/>
                          <a:ea typeface="+mn-ea"/>
                          <a:cs typeface="+mn-cs"/>
                        </a:rPr>
                        <a:t>
 Costa Rica cuenta con una importante red de museos dedicados a coleccionar, custodiar, mostrar la herencia cultural y tratar de difundir nuestros valores.
El pasado miércoles 18 de enero, celebramos el Día Mundial del Selfie en los Museos, es por eso que les compartimos una guía de nuestros museos nacionales para que visités los que más te gusten y te tomés tu selfie.
Ingresá a la guían en el siguiente link: https://bit.ly/3CYDII7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72382666"/>
                  </a:ext>
                </a:extLst>
              </a:tr>
            </a:tbl>
          </a:graphicData>
        </a:graphic>
      </p:graphicFrame>
      <p:sp>
        <p:nvSpPr>
          <p:cNvPr id="4" name="Text Placeholder 3">
            <a:extLst>
              <a:ext uri="{FF2B5EF4-FFF2-40B4-BE49-F238E27FC236}">
                <a16:creationId xmlns:a16="http://schemas.microsoft.com/office/drawing/2014/main" id="{0E8E6080-82E9-4F06-A625-57DA7389DC0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49330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022E-9142-4E75-84E7-7523C97D9E39}"/>
              </a:ext>
            </a:extLst>
          </p:cNvPr>
          <p:cNvSpPr>
            <a:spLocks noGrp="1"/>
          </p:cNvSpPr>
          <p:nvPr>
            <p:ph type="title"/>
          </p:nvPr>
        </p:nvSpPr>
        <p:spPr/>
        <p:txBody>
          <a:bodyPr/>
          <a:lstStyle/>
          <a:p>
            <a:r>
              <a:rPr lang="en-US"/>
              <a:t>Facebook Own Posts Table | Instituto Costarricense de Turismo - 15 of 25</a:t>
            </a:r>
          </a:p>
        </p:txBody>
      </p:sp>
      <p:graphicFrame>
        <p:nvGraphicFramePr>
          <p:cNvPr id="5" name="Table Placeholder 4">
            <a:extLst>
              <a:ext uri="{FF2B5EF4-FFF2-40B4-BE49-F238E27FC236}">
                <a16:creationId xmlns:a16="http://schemas.microsoft.com/office/drawing/2014/main" id="{B55D4711-8E3E-4A10-8890-CBFB81C091DB}"/>
              </a:ext>
            </a:extLst>
          </p:cNvPr>
          <p:cNvGraphicFramePr>
            <a:graphicFrameLocks noGrp="1"/>
          </p:cNvGraphicFramePr>
          <p:nvPr>
            <p:ph type="tbl" sz="quarter" idx="13"/>
            <p:extLst>
              <p:ext uri="{D42A27DB-BD31-4B8C-83A1-F6EECF244321}">
                <p14:modId xmlns:p14="http://schemas.microsoft.com/office/powerpoint/2010/main" val="321496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192143251"/>
                    </a:ext>
                  </a:extLst>
                </a:gridCol>
                <a:gridCol w="1069847">
                  <a:extLst>
                    <a:ext uri="{9D8B030D-6E8A-4147-A177-3AD203B41FA5}">
                      <a16:colId xmlns:a16="http://schemas.microsoft.com/office/drawing/2014/main" val="3872497825"/>
                    </a:ext>
                  </a:extLst>
                </a:gridCol>
                <a:gridCol w="493776">
                  <a:extLst>
                    <a:ext uri="{9D8B030D-6E8A-4147-A177-3AD203B41FA5}">
                      <a16:colId xmlns:a16="http://schemas.microsoft.com/office/drawing/2014/main" val="3913650121"/>
                    </a:ext>
                  </a:extLst>
                </a:gridCol>
                <a:gridCol w="493776">
                  <a:extLst>
                    <a:ext uri="{9D8B030D-6E8A-4147-A177-3AD203B41FA5}">
                      <a16:colId xmlns:a16="http://schemas.microsoft.com/office/drawing/2014/main" val="1936269096"/>
                    </a:ext>
                  </a:extLst>
                </a:gridCol>
                <a:gridCol w="493776">
                  <a:extLst>
                    <a:ext uri="{9D8B030D-6E8A-4147-A177-3AD203B41FA5}">
                      <a16:colId xmlns:a16="http://schemas.microsoft.com/office/drawing/2014/main" val="1722076364"/>
                    </a:ext>
                  </a:extLst>
                </a:gridCol>
                <a:gridCol w="493776">
                  <a:extLst>
                    <a:ext uri="{9D8B030D-6E8A-4147-A177-3AD203B41FA5}">
                      <a16:colId xmlns:a16="http://schemas.microsoft.com/office/drawing/2014/main" val="2360933616"/>
                    </a:ext>
                  </a:extLst>
                </a:gridCol>
                <a:gridCol w="493776">
                  <a:extLst>
                    <a:ext uri="{9D8B030D-6E8A-4147-A177-3AD203B41FA5}">
                      <a16:colId xmlns:a16="http://schemas.microsoft.com/office/drawing/2014/main" val="942356410"/>
                    </a:ext>
                  </a:extLst>
                </a:gridCol>
                <a:gridCol w="493776">
                  <a:extLst>
                    <a:ext uri="{9D8B030D-6E8A-4147-A177-3AD203B41FA5}">
                      <a16:colId xmlns:a16="http://schemas.microsoft.com/office/drawing/2014/main" val="4201254796"/>
                    </a:ext>
                  </a:extLst>
                </a:gridCol>
                <a:gridCol w="493776">
                  <a:extLst>
                    <a:ext uri="{9D8B030D-6E8A-4147-A177-3AD203B41FA5}">
                      <a16:colId xmlns:a16="http://schemas.microsoft.com/office/drawing/2014/main" val="1447879706"/>
                    </a:ext>
                  </a:extLst>
                </a:gridCol>
                <a:gridCol w="493776">
                  <a:extLst>
                    <a:ext uri="{9D8B030D-6E8A-4147-A177-3AD203B41FA5}">
                      <a16:colId xmlns:a16="http://schemas.microsoft.com/office/drawing/2014/main" val="754264792"/>
                    </a:ext>
                  </a:extLst>
                </a:gridCol>
                <a:gridCol w="493776">
                  <a:extLst>
                    <a:ext uri="{9D8B030D-6E8A-4147-A177-3AD203B41FA5}">
                      <a16:colId xmlns:a16="http://schemas.microsoft.com/office/drawing/2014/main" val="43585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38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13:00:25</a:t>
                      </a:r>
                      <a:r>
                        <a:rPr kumimoji="0" lang="es-ES" sz="1000" b="0" i="0" u="none" strike="noStrike" kern="1200" cap="none" spc="0" normalizeH="0" baseline="0" noProof="0">
                          <a:ln>
                            <a:noFill/>
                          </a:ln>
                          <a:solidFill>
                            <a:prstClr val="black"/>
                          </a:solidFill>
                          <a:effectLst/>
                          <a:uLnTx/>
                          <a:uFillTx/>
                          <a:latin typeface="+mn-lt"/>
                          <a:ea typeface="+mn-ea"/>
                          <a:cs typeface="+mn-cs"/>
                        </a:rPr>
                        <a:t>
 En Costa Rica contamos con muchísimas cataratas que te sorprenderán con su belleza.
En un comentario, contanos: ¿cuáles conocés? O ¿Cuáles te gustaría llegar a visitar?
En esta foto te dejamos 4 cataratas que te recomendamos ir a visitar y descubrir toda su belleza.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9876019"/>
                  </a:ext>
                </a:extLst>
              </a:tr>
            </a:tbl>
          </a:graphicData>
        </a:graphic>
      </p:graphicFrame>
      <p:sp>
        <p:nvSpPr>
          <p:cNvPr id="4" name="Text Placeholder 3">
            <a:extLst>
              <a:ext uri="{FF2B5EF4-FFF2-40B4-BE49-F238E27FC236}">
                <a16:creationId xmlns:a16="http://schemas.microsoft.com/office/drawing/2014/main" id="{8F8EB199-E2B5-4014-BAF1-76A1CA47BA0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90292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2E3CB-CFA4-425F-8D0E-0E9C18E0570A}"/>
              </a:ext>
            </a:extLst>
          </p:cNvPr>
          <p:cNvSpPr>
            <a:spLocks noGrp="1"/>
          </p:cNvSpPr>
          <p:nvPr>
            <p:ph type="title"/>
          </p:nvPr>
        </p:nvSpPr>
        <p:spPr/>
        <p:txBody>
          <a:bodyPr/>
          <a:lstStyle/>
          <a:p>
            <a:r>
              <a:rPr lang="en-US"/>
              <a:t>Facebook Own Posts Table | Instituto Costarricense de Turismo - 16 of 25</a:t>
            </a:r>
          </a:p>
        </p:txBody>
      </p:sp>
      <p:graphicFrame>
        <p:nvGraphicFramePr>
          <p:cNvPr id="5" name="Table Placeholder 4">
            <a:extLst>
              <a:ext uri="{FF2B5EF4-FFF2-40B4-BE49-F238E27FC236}">
                <a16:creationId xmlns:a16="http://schemas.microsoft.com/office/drawing/2014/main" id="{492AFD2D-189B-4D01-AA45-BB9881176C32}"/>
              </a:ext>
            </a:extLst>
          </p:cNvPr>
          <p:cNvGraphicFramePr>
            <a:graphicFrameLocks noGrp="1"/>
          </p:cNvGraphicFramePr>
          <p:nvPr>
            <p:ph type="tbl" sz="quarter" idx="13"/>
            <p:extLst>
              <p:ext uri="{D42A27DB-BD31-4B8C-83A1-F6EECF244321}">
                <p14:modId xmlns:p14="http://schemas.microsoft.com/office/powerpoint/2010/main" val="364093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68606226"/>
                    </a:ext>
                  </a:extLst>
                </a:gridCol>
                <a:gridCol w="1069847">
                  <a:extLst>
                    <a:ext uri="{9D8B030D-6E8A-4147-A177-3AD203B41FA5}">
                      <a16:colId xmlns:a16="http://schemas.microsoft.com/office/drawing/2014/main" val="1745784855"/>
                    </a:ext>
                  </a:extLst>
                </a:gridCol>
                <a:gridCol w="493776">
                  <a:extLst>
                    <a:ext uri="{9D8B030D-6E8A-4147-A177-3AD203B41FA5}">
                      <a16:colId xmlns:a16="http://schemas.microsoft.com/office/drawing/2014/main" val="1425647298"/>
                    </a:ext>
                  </a:extLst>
                </a:gridCol>
                <a:gridCol w="493776">
                  <a:extLst>
                    <a:ext uri="{9D8B030D-6E8A-4147-A177-3AD203B41FA5}">
                      <a16:colId xmlns:a16="http://schemas.microsoft.com/office/drawing/2014/main" val="4100019543"/>
                    </a:ext>
                  </a:extLst>
                </a:gridCol>
                <a:gridCol w="493776">
                  <a:extLst>
                    <a:ext uri="{9D8B030D-6E8A-4147-A177-3AD203B41FA5}">
                      <a16:colId xmlns:a16="http://schemas.microsoft.com/office/drawing/2014/main" val="4270269555"/>
                    </a:ext>
                  </a:extLst>
                </a:gridCol>
                <a:gridCol w="493776">
                  <a:extLst>
                    <a:ext uri="{9D8B030D-6E8A-4147-A177-3AD203B41FA5}">
                      <a16:colId xmlns:a16="http://schemas.microsoft.com/office/drawing/2014/main" val="3240391241"/>
                    </a:ext>
                  </a:extLst>
                </a:gridCol>
                <a:gridCol w="493776">
                  <a:extLst>
                    <a:ext uri="{9D8B030D-6E8A-4147-A177-3AD203B41FA5}">
                      <a16:colId xmlns:a16="http://schemas.microsoft.com/office/drawing/2014/main" val="3378825310"/>
                    </a:ext>
                  </a:extLst>
                </a:gridCol>
                <a:gridCol w="493776">
                  <a:extLst>
                    <a:ext uri="{9D8B030D-6E8A-4147-A177-3AD203B41FA5}">
                      <a16:colId xmlns:a16="http://schemas.microsoft.com/office/drawing/2014/main" val="1292047552"/>
                    </a:ext>
                  </a:extLst>
                </a:gridCol>
                <a:gridCol w="493776">
                  <a:extLst>
                    <a:ext uri="{9D8B030D-6E8A-4147-A177-3AD203B41FA5}">
                      <a16:colId xmlns:a16="http://schemas.microsoft.com/office/drawing/2014/main" val="912489484"/>
                    </a:ext>
                  </a:extLst>
                </a:gridCol>
                <a:gridCol w="493776">
                  <a:extLst>
                    <a:ext uri="{9D8B030D-6E8A-4147-A177-3AD203B41FA5}">
                      <a16:colId xmlns:a16="http://schemas.microsoft.com/office/drawing/2014/main" val="336067212"/>
                    </a:ext>
                  </a:extLst>
                </a:gridCol>
                <a:gridCol w="493776">
                  <a:extLst>
                    <a:ext uri="{9D8B030D-6E8A-4147-A177-3AD203B41FA5}">
                      <a16:colId xmlns:a16="http://schemas.microsoft.com/office/drawing/2014/main" val="157897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819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09:39:53</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desde Madrid!
Esta mañana en el stand de Costa Rica en FITUR, la Federación de Cámaras de Turismo de Centro América (FEDECATUR) y la Red Costarricense de Turismo Accesible, firmaron un Convenio de Cooperación Internacional, que busca mejorar la accesibilidad de los productos turísticos de Centroamérica para personas con discapacidad, así como las iniciativas que la posicionen mediante campañas de promoción de turismo accesible, de la mano con capacitaciones para las personas, empresas, gobiernos locales y organizaciones relacionadas al turismo.
A partir de la firma de este convenio se logrará poner en marcha y ejecutar el proyecto “Herramientas para la Reactivación del Turismo en Centroamérica” (REACTUR), creado con el objetivo de apoyar en el desarrollo de productos turísticos, accesibles e innovadores para mejorar la experiencia de ocio y recreación de personas con discapacidad, además con el acuerdo se impulsan y cumplen paralelamente los Objetivos de Desarrollo Sostenible de la ONU.
La firma contó con la presencia de Wilmam Rodriguez, Ministro de Turismo, Shirley Calvo, Presidenta Ejecutiva de CANATUR y representante de FEDECATUR.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02747532"/>
                  </a:ext>
                </a:extLst>
              </a:tr>
            </a:tbl>
          </a:graphicData>
        </a:graphic>
      </p:graphicFrame>
      <p:sp>
        <p:nvSpPr>
          <p:cNvPr id="4" name="Text Placeholder 3">
            <a:extLst>
              <a:ext uri="{FF2B5EF4-FFF2-40B4-BE49-F238E27FC236}">
                <a16:creationId xmlns:a16="http://schemas.microsoft.com/office/drawing/2014/main" id="{3E9973E8-383E-4865-90AE-8CA7638E644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71475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761B-6344-4521-8928-1491FD8ACE54}"/>
              </a:ext>
            </a:extLst>
          </p:cNvPr>
          <p:cNvSpPr>
            <a:spLocks noGrp="1"/>
          </p:cNvSpPr>
          <p:nvPr>
            <p:ph type="title"/>
          </p:nvPr>
        </p:nvSpPr>
        <p:spPr/>
        <p:txBody>
          <a:bodyPr/>
          <a:lstStyle/>
          <a:p>
            <a:r>
              <a:rPr lang="en-US"/>
              <a:t>Facebook Own Posts Table | Instituto Costarricense de Turismo - 17 of 25</a:t>
            </a:r>
          </a:p>
        </p:txBody>
      </p:sp>
      <p:graphicFrame>
        <p:nvGraphicFramePr>
          <p:cNvPr id="5" name="Table Placeholder 4">
            <a:extLst>
              <a:ext uri="{FF2B5EF4-FFF2-40B4-BE49-F238E27FC236}">
                <a16:creationId xmlns:a16="http://schemas.microsoft.com/office/drawing/2014/main" id="{0F1B0AA0-F2EF-4E3B-9ECA-BB347DECD376}"/>
              </a:ext>
            </a:extLst>
          </p:cNvPr>
          <p:cNvGraphicFramePr>
            <a:graphicFrameLocks noGrp="1"/>
          </p:cNvGraphicFramePr>
          <p:nvPr>
            <p:ph type="tbl" sz="quarter" idx="13"/>
            <p:extLst>
              <p:ext uri="{D42A27DB-BD31-4B8C-83A1-F6EECF244321}">
                <p14:modId xmlns:p14="http://schemas.microsoft.com/office/powerpoint/2010/main" val="1279771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744361489"/>
                    </a:ext>
                  </a:extLst>
                </a:gridCol>
                <a:gridCol w="1069847">
                  <a:extLst>
                    <a:ext uri="{9D8B030D-6E8A-4147-A177-3AD203B41FA5}">
                      <a16:colId xmlns:a16="http://schemas.microsoft.com/office/drawing/2014/main" val="4168687709"/>
                    </a:ext>
                  </a:extLst>
                </a:gridCol>
                <a:gridCol w="493776">
                  <a:extLst>
                    <a:ext uri="{9D8B030D-6E8A-4147-A177-3AD203B41FA5}">
                      <a16:colId xmlns:a16="http://schemas.microsoft.com/office/drawing/2014/main" val="1803675144"/>
                    </a:ext>
                  </a:extLst>
                </a:gridCol>
                <a:gridCol w="493776">
                  <a:extLst>
                    <a:ext uri="{9D8B030D-6E8A-4147-A177-3AD203B41FA5}">
                      <a16:colId xmlns:a16="http://schemas.microsoft.com/office/drawing/2014/main" val="1462079317"/>
                    </a:ext>
                  </a:extLst>
                </a:gridCol>
                <a:gridCol w="493776">
                  <a:extLst>
                    <a:ext uri="{9D8B030D-6E8A-4147-A177-3AD203B41FA5}">
                      <a16:colId xmlns:a16="http://schemas.microsoft.com/office/drawing/2014/main" val="483927730"/>
                    </a:ext>
                  </a:extLst>
                </a:gridCol>
                <a:gridCol w="493776">
                  <a:extLst>
                    <a:ext uri="{9D8B030D-6E8A-4147-A177-3AD203B41FA5}">
                      <a16:colId xmlns:a16="http://schemas.microsoft.com/office/drawing/2014/main" val="1221083170"/>
                    </a:ext>
                  </a:extLst>
                </a:gridCol>
                <a:gridCol w="493776">
                  <a:extLst>
                    <a:ext uri="{9D8B030D-6E8A-4147-A177-3AD203B41FA5}">
                      <a16:colId xmlns:a16="http://schemas.microsoft.com/office/drawing/2014/main" val="1178938089"/>
                    </a:ext>
                  </a:extLst>
                </a:gridCol>
                <a:gridCol w="493776">
                  <a:extLst>
                    <a:ext uri="{9D8B030D-6E8A-4147-A177-3AD203B41FA5}">
                      <a16:colId xmlns:a16="http://schemas.microsoft.com/office/drawing/2014/main" val="3056271779"/>
                    </a:ext>
                  </a:extLst>
                </a:gridCol>
                <a:gridCol w="493776">
                  <a:extLst>
                    <a:ext uri="{9D8B030D-6E8A-4147-A177-3AD203B41FA5}">
                      <a16:colId xmlns:a16="http://schemas.microsoft.com/office/drawing/2014/main" val="3892274103"/>
                    </a:ext>
                  </a:extLst>
                </a:gridCol>
                <a:gridCol w="493776">
                  <a:extLst>
                    <a:ext uri="{9D8B030D-6E8A-4147-A177-3AD203B41FA5}">
                      <a16:colId xmlns:a16="http://schemas.microsoft.com/office/drawing/2014/main" val="1842435103"/>
                    </a:ext>
                  </a:extLst>
                </a:gridCol>
                <a:gridCol w="493776">
                  <a:extLst>
                    <a:ext uri="{9D8B030D-6E8A-4147-A177-3AD203B41FA5}">
                      <a16:colId xmlns:a16="http://schemas.microsoft.com/office/drawing/2014/main" val="496788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534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09:00:15</a:t>
                      </a:r>
                      <a:r>
                        <a:rPr kumimoji="0" lang="es-ES" sz="1000" b="0" i="0" u="none" strike="noStrike" kern="1200" cap="none" spc="0" normalizeH="0" baseline="0" noProof="0">
                          <a:ln>
                            <a:noFill/>
                          </a:ln>
                          <a:solidFill>
                            <a:prstClr val="black"/>
                          </a:solidFill>
                          <a:effectLst/>
                          <a:uLnTx/>
                          <a:uFillTx/>
                          <a:latin typeface="+mn-lt"/>
                          <a:ea typeface="+mn-ea"/>
                          <a:cs typeface="+mn-cs"/>
                        </a:rPr>
                        <a:t>
 Seguimos celebrando el Día Mundial del Selfie en los Museos. 🤳📷 📸
En Costa Rica contamos con una gran cantidad de
museos de todo tipo, por eso te motivamos a ir a
visitarlos y aprender de lo que más te gusta.
Contanos: ¿Qué te gusta más? ¿Museos de Historia o
museos de 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3378319"/>
                  </a:ext>
                </a:extLst>
              </a:tr>
            </a:tbl>
          </a:graphicData>
        </a:graphic>
      </p:graphicFrame>
      <p:sp>
        <p:nvSpPr>
          <p:cNvPr id="4" name="Text Placeholder 3">
            <a:extLst>
              <a:ext uri="{FF2B5EF4-FFF2-40B4-BE49-F238E27FC236}">
                <a16:creationId xmlns:a16="http://schemas.microsoft.com/office/drawing/2014/main" id="{2EAC6DAB-02A5-4654-B772-5E09B284E46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370675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9CA5-E329-428F-93E4-F87747BFC921}"/>
              </a:ext>
            </a:extLst>
          </p:cNvPr>
          <p:cNvSpPr>
            <a:spLocks noGrp="1"/>
          </p:cNvSpPr>
          <p:nvPr>
            <p:ph type="title"/>
          </p:nvPr>
        </p:nvSpPr>
        <p:spPr/>
        <p:txBody>
          <a:bodyPr/>
          <a:lstStyle/>
          <a:p>
            <a:r>
              <a:rPr lang="en-US"/>
              <a:t>Facebook Own Posts Table | Instituto Costarricense de Turismo - 18 of 25</a:t>
            </a:r>
          </a:p>
        </p:txBody>
      </p:sp>
      <p:graphicFrame>
        <p:nvGraphicFramePr>
          <p:cNvPr id="5" name="Table Placeholder 4">
            <a:extLst>
              <a:ext uri="{FF2B5EF4-FFF2-40B4-BE49-F238E27FC236}">
                <a16:creationId xmlns:a16="http://schemas.microsoft.com/office/drawing/2014/main" id="{9A13FFDF-7A87-42FC-A869-20CAD380EC29}"/>
              </a:ext>
            </a:extLst>
          </p:cNvPr>
          <p:cNvGraphicFramePr>
            <a:graphicFrameLocks noGrp="1"/>
          </p:cNvGraphicFramePr>
          <p:nvPr>
            <p:ph type="tbl" sz="quarter" idx="13"/>
            <p:extLst>
              <p:ext uri="{D42A27DB-BD31-4B8C-83A1-F6EECF244321}">
                <p14:modId xmlns:p14="http://schemas.microsoft.com/office/powerpoint/2010/main" val="206613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16710529"/>
                    </a:ext>
                  </a:extLst>
                </a:gridCol>
                <a:gridCol w="1069847">
                  <a:extLst>
                    <a:ext uri="{9D8B030D-6E8A-4147-A177-3AD203B41FA5}">
                      <a16:colId xmlns:a16="http://schemas.microsoft.com/office/drawing/2014/main" val="711267918"/>
                    </a:ext>
                  </a:extLst>
                </a:gridCol>
                <a:gridCol w="493776">
                  <a:extLst>
                    <a:ext uri="{9D8B030D-6E8A-4147-A177-3AD203B41FA5}">
                      <a16:colId xmlns:a16="http://schemas.microsoft.com/office/drawing/2014/main" val="2840411937"/>
                    </a:ext>
                  </a:extLst>
                </a:gridCol>
                <a:gridCol w="493776">
                  <a:extLst>
                    <a:ext uri="{9D8B030D-6E8A-4147-A177-3AD203B41FA5}">
                      <a16:colId xmlns:a16="http://schemas.microsoft.com/office/drawing/2014/main" val="38900569"/>
                    </a:ext>
                  </a:extLst>
                </a:gridCol>
                <a:gridCol w="493776">
                  <a:extLst>
                    <a:ext uri="{9D8B030D-6E8A-4147-A177-3AD203B41FA5}">
                      <a16:colId xmlns:a16="http://schemas.microsoft.com/office/drawing/2014/main" val="3511001986"/>
                    </a:ext>
                  </a:extLst>
                </a:gridCol>
                <a:gridCol w="493776">
                  <a:extLst>
                    <a:ext uri="{9D8B030D-6E8A-4147-A177-3AD203B41FA5}">
                      <a16:colId xmlns:a16="http://schemas.microsoft.com/office/drawing/2014/main" val="2839533782"/>
                    </a:ext>
                  </a:extLst>
                </a:gridCol>
                <a:gridCol w="493776">
                  <a:extLst>
                    <a:ext uri="{9D8B030D-6E8A-4147-A177-3AD203B41FA5}">
                      <a16:colId xmlns:a16="http://schemas.microsoft.com/office/drawing/2014/main" val="2757193528"/>
                    </a:ext>
                  </a:extLst>
                </a:gridCol>
                <a:gridCol w="493776">
                  <a:extLst>
                    <a:ext uri="{9D8B030D-6E8A-4147-A177-3AD203B41FA5}">
                      <a16:colId xmlns:a16="http://schemas.microsoft.com/office/drawing/2014/main" val="1135974517"/>
                    </a:ext>
                  </a:extLst>
                </a:gridCol>
                <a:gridCol w="493776">
                  <a:extLst>
                    <a:ext uri="{9D8B030D-6E8A-4147-A177-3AD203B41FA5}">
                      <a16:colId xmlns:a16="http://schemas.microsoft.com/office/drawing/2014/main" val="889127115"/>
                    </a:ext>
                  </a:extLst>
                </a:gridCol>
                <a:gridCol w="493776">
                  <a:extLst>
                    <a:ext uri="{9D8B030D-6E8A-4147-A177-3AD203B41FA5}">
                      <a16:colId xmlns:a16="http://schemas.microsoft.com/office/drawing/2014/main" val="460773772"/>
                    </a:ext>
                  </a:extLst>
                </a:gridCol>
                <a:gridCol w="493776">
                  <a:extLst>
                    <a:ext uri="{9D8B030D-6E8A-4147-A177-3AD203B41FA5}">
                      <a16:colId xmlns:a16="http://schemas.microsoft.com/office/drawing/2014/main" val="2419961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15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13:07:37</a:t>
                      </a:r>
                      <a:r>
                        <a:rPr kumimoji="0" lang="es-ES" sz="1000" b="0" i="0" u="none" strike="noStrike" kern="1200" cap="none" spc="0" normalizeH="0" baseline="0" noProof="0">
                          <a:ln>
                            <a:noFill/>
                          </a:ln>
                          <a:solidFill>
                            <a:prstClr val="black"/>
                          </a:solidFill>
                          <a:effectLst/>
                          <a:uLnTx/>
                          <a:uFillTx/>
                          <a:latin typeface="+mn-lt"/>
                          <a:ea typeface="+mn-ea"/>
                          <a:cs typeface="+mn-cs"/>
                        </a:rPr>
                        <a:t>
 Costa Rica fue galardonada con la medalla al mérito, otorgada en el marco de la XXV Conferencia Iberoamericana Ministros y Empresarios de Turismo 2023 (CIMET), realizada en Madrid, España. El reconocimiento fue recibido por William Rodríguez, Ministro de Turismo, quien lidera la delegación costarricense en FITUR, una de las bolsas de negociación global de turismo más importantes del mundo.
CIMET destacó la importancia del desarrollo iberoamericano del: turismo de reuniones, incentivos, congresos y eventos, el impulso de las Mypimes turísticas, así como los viajes de negocios en los países de la región.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9713848"/>
                  </a:ext>
                </a:extLst>
              </a:tr>
            </a:tbl>
          </a:graphicData>
        </a:graphic>
      </p:graphicFrame>
      <p:sp>
        <p:nvSpPr>
          <p:cNvPr id="4" name="Text Placeholder 3">
            <a:extLst>
              <a:ext uri="{FF2B5EF4-FFF2-40B4-BE49-F238E27FC236}">
                <a16:creationId xmlns:a16="http://schemas.microsoft.com/office/drawing/2014/main" id="{2FB90CC4-94BB-4B24-96D8-18BDC794616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54622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A7B3A-6010-4392-A894-C088BAF7671C}"/>
              </a:ext>
            </a:extLst>
          </p:cNvPr>
          <p:cNvSpPr>
            <a:spLocks noGrp="1"/>
          </p:cNvSpPr>
          <p:nvPr>
            <p:ph type="title"/>
          </p:nvPr>
        </p:nvSpPr>
        <p:spPr/>
        <p:txBody>
          <a:bodyPr/>
          <a:lstStyle/>
          <a:p>
            <a:r>
              <a:rPr lang="en-US"/>
              <a:t>Facebook Own Posts Table | Instituto Costarricense de Turismo - 19 of 25</a:t>
            </a:r>
          </a:p>
        </p:txBody>
      </p:sp>
      <p:graphicFrame>
        <p:nvGraphicFramePr>
          <p:cNvPr id="5" name="Table Placeholder 4">
            <a:extLst>
              <a:ext uri="{FF2B5EF4-FFF2-40B4-BE49-F238E27FC236}">
                <a16:creationId xmlns:a16="http://schemas.microsoft.com/office/drawing/2014/main" id="{2FBF44D2-3961-44D0-8949-7A76CF7F0429}"/>
              </a:ext>
            </a:extLst>
          </p:cNvPr>
          <p:cNvGraphicFramePr>
            <a:graphicFrameLocks noGrp="1"/>
          </p:cNvGraphicFramePr>
          <p:nvPr>
            <p:ph type="tbl" sz="quarter" idx="13"/>
            <p:extLst>
              <p:ext uri="{D42A27DB-BD31-4B8C-83A1-F6EECF244321}">
                <p14:modId xmlns:p14="http://schemas.microsoft.com/office/powerpoint/2010/main" val="330795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540979708"/>
                    </a:ext>
                  </a:extLst>
                </a:gridCol>
                <a:gridCol w="1069847">
                  <a:extLst>
                    <a:ext uri="{9D8B030D-6E8A-4147-A177-3AD203B41FA5}">
                      <a16:colId xmlns:a16="http://schemas.microsoft.com/office/drawing/2014/main" val="165956105"/>
                    </a:ext>
                  </a:extLst>
                </a:gridCol>
                <a:gridCol w="493776">
                  <a:extLst>
                    <a:ext uri="{9D8B030D-6E8A-4147-A177-3AD203B41FA5}">
                      <a16:colId xmlns:a16="http://schemas.microsoft.com/office/drawing/2014/main" val="1890015676"/>
                    </a:ext>
                  </a:extLst>
                </a:gridCol>
                <a:gridCol w="493776">
                  <a:extLst>
                    <a:ext uri="{9D8B030D-6E8A-4147-A177-3AD203B41FA5}">
                      <a16:colId xmlns:a16="http://schemas.microsoft.com/office/drawing/2014/main" val="1292669657"/>
                    </a:ext>
                  </a:extLst>
                </a:gridCol>
                <a:gridCol w="493776">
                  <a:extLst>
                    <a:ext uri="{9D8B030D-6E8A-4147-A177-3AD203B41FA5}">
                      <a16:colId xmlns:a16="http://schemas.microsoft.com/office/drawing/2014/main" val="1336496897"/>
                    </a:ext>
                  </a:extLst>
                </a:gridCol>
                <a:gridCol w="493776">
                  <a:extLst>
                    <a:ext uri="{9D8B030D-6E8A-4147-A177-3AD203B41FA5}">
                      <a16:colId xmlns:a16="http://schemas.microsoft.com/office/drawing/2014/main" val="1087540716"/>
                    </a:ext>
                  </a:extLst>
                </a:gridCol>
                <a:gridCol w="493776">
                  <a:extLst>
                    <a:ext uri="{9D8B030D-6E8A-4147-A177-3AD203B41FA5}">
                      <a16:colId xmlns:a16="http://schemas.microsoft.com/office/drawing/2014/main" val="3139932803"/>
                    </a:ext>
                  </a:extLst>
                </a:gridCol>
                <a:gridCol w="493776">
                  <a:extLst>
                    <a:ext uri="{9D8B030D-6E8A-4147-A177-3AD203B41FA5}">
                      <a16:colId xmlns:a16="http://schemas.microsoft.com/office/drawing/2014/main" val="3614874117"/>
                    </a:ext>
                  </a:extLst>
                </a:gridCol>
                <a:gridCol w="493776">
                  <a:extLst>
                    <a:ext uri="{9D8B030D-6E8A-4147-A177-3AD203B41FA5}">
                      <a16:colId xmlns:a16="http://schemas.microsoft.com/office/drawing/2014/main" val="3753783284"/>
                    </a:ext>
                  </a:extLst>
                </a:gridCol>
                <a:gridCol w="493776">
                  <a:extLst>
                    <a:ext uri="{9D8B030D-6E8A-4147-A177-3AD203B41FA5}">
                      <a16:colId xmlns:a16="http://schemas.microsoft.com/office/drawing/2014/main" val="306203214"/>
                    </a:ext>
                  </a:extLst>
                </a:gridCol>
                <a:gridCol w="493776">
                  <a:extLst>
                    <a:ext uri="{9D8B030D-6E8A-4147-A177-3AD203B41FA5}">
                      <a16:colId xmlns:a16="http://schemas.microsoft.com/office/drawing/2014/main" val="13114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61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11:19:34</a:t>
                      </a:r>
                      <a:r>
                        <a:rPr kumimoji="0" lang="es-ES" sz="1000" b="0" i="0" u="none" strike="noStrike" kern="1200" cap="none" spc="0" normalizeH="0" baseline="0" noProof="0">
                          <a:ln>
                            <a:noFill/>
                          </a:ln>
                          <a:solidFill>
                            <a:prstClr val="black"/>
                          </a:solidFill>
                          <a:effectLst/>
                          <a:uLnTx/>
                          <a:uFillTx/>
                          <a:latin typeface="+mn-lt"/>
                          <a:ea typeface="+mn-ea"/>
                          <a:cs typeface="+mn-cs"/>
                        </a:rPr>
                        <a:t>
 Esta semana se celebró el Día Mundial del Selfie en los Museos.
Te extendemos una invitación, a vos y a toda tu familia para que vayás a visitar y conocer un poquito de nuestra historia o arte Costarricense.
Contanos: ¿Cuál de estos museos te gustaría conocer? 🤳📷 📸
Hoy, lo más pronto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01459381"/>
                  </a:ext>
                </a:extLst>
              </a:tr>
            </a:tbl>
          </a:graphicData>
        </a:graphic>
      </p:graphicFrame>
      <p:sp>
        <p:nvSpPr>
          <p:cNvPr id="4" name="Text Placeholder 3">
            <a:extLst>
              <a:ext uri="{FF2B5EF4-FFF2-40B4-BE49-F238E27FC236}">
                <a16:creationId xmlns:a16="http://schemas.microsoft.com/office/drawing/2014/main" id="{00A97197-9D46-426C-A295-10A8867D181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87261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75853-F7D0-47C6-A979-CA3EC5ABB7BE}"/>
              </a:ext>
            </a:extLst>
          </p:cNvPr>
          <p:cNvSpPr>
            <a:spLocks noGrp="1"/>
          </p:cNvSpPr>
          <p:nvPr>
            <p:ph type="title"/>
          </p:nvPr>
        </p:nvSpPr>
        <p:spPr/>
        <p:txBody>
          <a:bodyPr/>
          <a:lstStyle/>
          <a:p>
            <a:r>
              <a:rPr lang="en-US"/>
              <a:t>Facebook Own Posts Table | Instituto Costarricense de Turismo - 20 of 25</a:t>
            </a:r>
          </a:p>
        </p:txBody>
      </p:sp>
      <p:graphicFrame>
        <p:nvGraphicFramePr>
          <p:cNvPr id="5" name="Table Placeholder 4">
            <a:extLst>
              <a:ext uri="{FF2B5EF4-FFF2-40B4-BE49-F238E27FC236}">
                <a16:creationId xmlns:a16="http://schemas.microsoft.com/office/drawing/2014/main" id="{21496C15-EF39-4E65-96C8-40617ED9EDBA}"/>
              </a:ext>
            </a:extLst>
          </p:cNvPr>
          <p:cNvGraphicFramePr>
            <a:graphicFrameLocks noGrp="1"/>
          </p:cNvGraphicFramePr>
          <p:nvPr>
            <p:ph type="tbl" sz="quarter" idx="13"/>
            <p:extLst>
              <p:ext uri="{D42A27DB-BD31-4B8C-83A1-F6EECF244321}">
                <p14:modId xmlns:p14="http://schemas.microsoft.com/office/powerpoint/2010/main" val="137208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55385522"/>
                    </a:ext>
                  </a:extLst>
                </a:gridCol>
                <a:gridCol w="1069847">
                  <a:extLst>
                    <a:ext uri="{9D8B030D-6E8A-4147-A177-3AD203B41FA5}">
                      <a16:colId xmlns:a16="http://schemas.microsoft.com/office/drawing/2014/main" val="1346209064"/>
                    </a:ext>
                  </a:extLst>
                </a:gridCol>
                <a:gridCol w="493776">
                  <a:extLst>
                    <a:ext uri="{9D8B030D-6E8A-4147-A177-3AD203B41FA5}">
                      <a16:colId xmlns:a16="http://schemas.microsoft.com/office/drawing/2014/main" val="4204378845"/>
                    </a:ext>
                  </a:extLst>
                </a:gridCol>
                <a:gridCol w="493776">
                  <a:extLst>
                    <a:ext uri="{9D8B030D-6E8A-4147-A177-3AD203B41FA5}">
                      <a16:colId xmlns:a16="http://schemas.microsoft.com/office/drawing/2014/main" val="3605926706"/>
                    </a:ext>
                  </a:extLst>
                </a:gridCol>
                <a:gridCol w="493776">
                  <a:extLst>
                    <a:ext uri="{9D8B030D-6E8A-4147-A177-3AD203B41FA5}">
                      <a16:colId xmlns:a16="http://schemas.microsoft.com/office/drawing/2014/main" val="1850444073"/>
                    </a:ext>
                  </a:extLst>
                </a:gridCol>
                <a:gridCol w="493776">
                  <a:extLst>
                    <a:ext uri="{9D8B030D-6E8A-4147-A177-3AD203B41FA5}">
                      <a16:colId xmlns:a16="http://schemas.microsoft.com/office/drawing/2014/main" val="2367616676"/>
                    </a:ext>
                  </a:extLst>
                </a:gridCol>
                <a:gridCol w="493776">
                  <a:extLst>
                    <a:ext uri="{9D8B030D-6E8A-4147-A177-3AD203B41FA5}">
                      <a16:colId xmlns:a16="http://schemas.microsoft.com/office/drawing/2014/main" val="3045349407"/>
                    </a:ext>
                  </a:extLst>
                </a:gridCol>
                <a:gridCol w="493776">
                  <a:extLst>
                    <a:ext uri="{9D8B030D-6E8A-4147-A177-3AD203B41FA5}">
                      <a16:colId xmlns:a16="http://schemas.microsoft.com/office/drawing/2014/main" val="619972238"/>
                    </a:ext>
                  </a:extLst>
                </a:gridCol>
                <a:gridCol w="493776">
                  <a:extLst>
                    <a:ext uri="{9D8B030D-6E8A-4147-A177-3AD203B41FA5}">
                      <a16:colId xmlns:a16="http://schemas.microsoft.com/office/drawing/2014/main" val="1483461547"/>
                    </a:ext>
                  </a:extLst>
                </a:gridCol>
                <a:gridCol w="493776">
                  <a:extLst>
                    <a:ext uri="{9D8B030D-6E8A-4147-A177-3AD203B41FA5}">
                      <a16:colId xmlns:a16="http://schemas.microsoft.com/office/drawing/2014/main" val="358152772"/>
                    </a:ext>
                  </a:extLst>
                </a:gridCol>
                <a:gridCol w="493776">
                  <a:extLst>
                    <a:ext uri="{9D8B030D-6E8A-4147-A177-3AD203B41FA5}">
                      <a16:colId xmlns:a16="http://schemas.microsoft.com/office/drawing/2014/main" val="264661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089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10:31:24</a:t>
                      </a:r>
                      <a:r>
                        <a:rPr kumimoji="0" lang="es-ES" sz="1000" b="0" i="0" u="none" strike="noStrike" kern="1200" cap="none" spc="0" normalizeH="0" baseline="0" noProof="0">
                          <a:ln>
                            <a:noFill/>
                          </a:ln>
                          <a:solidFill>
                            <a:prstClr val="black"/>
                          </a:solidFill>
                          <a:effectLst/>
                          <a:uLnTx/>
                          <a:uFillTx/>
                          <a:latin typeface="+mn-lt"/>
                          <a:ea typeface="+mn-ea"/>
                          <a:cs typeface="+mn-cs"/>
                        </a:rPr>
                        <a:t>
 ¡Costa Rica presente en Fitur 2023!
Nuestro país participa con 35 empresarios turísticos en una de las ferias más importantes del mundo, mostrando lo más reciente de su oferta y su modelo sostenible. 
Esta es una oportunidad para hacer negocios y alianzas con una vitrina de 8500 empresas de 131 países de los cinco continentes, incluyendo Costa Rica.
Más información en el siguiente enlace: https://www.ict.go.cr/es/noticias-destacadas/2142-costa-rica-dejará-“huella-sostenible”-durante-su-participación-en-fitur,-en-madrid-españa.html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81909968"/>
                  </a:ext>
                </a:extLst>
              </a:tr>
            </a:tbl>
          </a:graphicData>
        </a:graphic>
      </p:graphicFrame>
      <p:sp>
        <p:nvSpPr>
          <p:cNvPr id="4" name="Text Placeholder 3">
            <a:extLst>
              <a:ext uri="{FF2B5EF4-FFF2-40B4-BE49-F238E27FC236}">
                <a16:creationId xmlns:a16="http://schemas.microsoft.com/office/drawing/2014/main" id="{C96789F7-8735-4BEE-BA27-57912AD3514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525206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27F7-9E68-4355-A540-8E3F181EA23B}"/>
              </a:ext>
            </a:extLst>
          </p:cNvPr>
          <p:cNvSpPr>
            <a:spLocks noGrp="1"/>
          </p:cNvSpPr>
          <p:nvPr>
            <p:ph type="title"/>
          </p:nvPr>
        </p:nvSpPr>
        <p:spPr/>
        <p:txBody>
          <a:bodyPr/>
          <a:lstStyle/>
          <a:p>
            <a:r>
              <a:rPr lang="en-US"/>
              <a:t>Facebook Own Posts Table | Instituto Costarricense de Turismo - 21 of 25</a:t>
            </a:r>
          </a:p>
        </p:txBody>
      </p:sp>
      <p:graphicFrame>
        <p:nvGraphicFramePr>
          <p:cNvPr id="5" name="Table Placeholder 4">
            <a:extLst>
              <a:ext uri="{FF2B5EF4-FFF2-40B4-BE49-F238E27FC236}">
                <a16:creationId xmlns:a16="http://schemas.microsoft.com/office/drawing/2014/main" id="{79858E64-2620-4ED9-AB34-9370E089B96C}"/>
              </a:ext>
            </a:extLst>
          </p:cNvPr>
          <p:cNvGraphicFramePr>
            <a:graphicFrameLocks noGrp="1"/>
          </p:cNvGraphicFramePr>
          <p:nvPr>
            <p:ph type="tbl" sz="quarter" idx="13"/>
            <p:extLst>
              <p:ext uri="{D42A27DB-BD31-4B8C-83A1-F6EECF244321}">
                <p14:modId xmlns:p14="http://schemas.microsoft.com/office/powerpoint/2010/main" val="245288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2427474"/>
                    </a:ext>
                  </a:extLst>
                </a:gridCol>
                <a:gridCol w="1069847">
                  <a:extLst>
                    <a:ext uri="{9D8B030D-6E8A-4147-A177-3AD203B41FA5}">
                      <a16:colId xmlns:a16="http://schemas.microsoft.com/office/drawing/2014/main" val="1310701620"/>
                    </a:ext>
                  </a:extLst>
                </a:gridCol>
                <a:gridCol w="493776">
                  <a:extLst>
                    <a:ext uri="{9D8B030D-6E8A-4147-A177-3AD203B41FA5}">
                      <a16:colId xmlns:a16="http://schemas.microsoft.com/office/drawing/2014/main" val="1686561317"/>
                    </a:ext>
                  </a:extLst>
                </a:gridCol>
                <a:gridCol w="493776">
                  <a:extLst>
                    <a:ext uri="{9D8B030D-6E8A-4147-A177-3AD203B41FA5}">
                      <a16:colId xmlns:a16="http://schemas.microsoft.com/office/drawing/2014/main" val="595351985"/>
                    </a:ext>
                  </a:extLst>
                </a:gridCol>
                <a:gridCol w="493776">
                  <a:extLst>
                    <a:ext uri="{9D8B030D-6E8A-4147-A177-3AD203B41FA5}">
                      <a16:colId xmlns:a16="http://schemas.microsoft.com/office/drawing/2014/main" val="3359360048"/>
                    </a:ext>
                  </a:extLst>
                </a:gridCol>
                <a:gridCol w="493776">
                  <a:extLst>
                    <a:ext uri="{9D8B030D-6E8A-4147-A177-3AD203B41FA5}">
                      <a16:colId xmlns:a16="http://schemas.microsoft.com/office/drawing/2014/main" val="288534666"/>
                    </a:ext>
                  </a:extLst>
                </a:gridCol>
                <a:gridCol w="493776">
                  <a:extLst>
                    <a:ext uri="{9D8B030D-6E8A-4147-A177-3AD203B41FA5}">
                      <a16:colId xmlns:a16="http://schemas.microsoft.com/office/drawing/2014/main" val="1113594882"/>
                    </a:ext>
                  </a:extLst>
                </a:gridCol>
                <a:gridCol w="493776">
                  <a:extLst>
                    <a:ext uri="{9D8B030D-6E8A-4147-A177-3AD203B41FA5}">
                      <a16:colId xmlns:a16="http://schemas.microsoft.com/office/drawing/2014/main" val="4186564880"/>
                    </a:ext>
                  </a:extLst>
                </a:gridCol>
                <a:gridCol w="493776">
                  <a:extLst>
                    <a:ext uri="{9D8B030D-6E8A-4147-A177-3AD203B41FA5}">
                      <a16:colId xmlns:a16="http://schemas.microsoft.com/office/drawing/2014/main" val="3210086605"/>
                    </a:ext>
                  </a:extLst>
                </a:gridCol>
                <a:gridCol w="493776">
                  <a:extLst>
                    <a:ext uri="{9D8B030D-6E8A-4147-A177-3AD203B41FA5}">
                      <a16:colId xmlns:a16="http://schemas.microsoft.com/office/drawing/2014/main" val="1184628403"/>
                    </a:ext>
                  </a:extLst>
                </a:gridCol>
                <a:gridCol w="493776">
                  <a:extLst>
                    <a:ext uri="{9D8B030D-6E8A-4147-A177-3AD203B41FA5}">
                      <a16:colId xmlns:a16="http://schemas.microsoft.com/office/drawing/2014/main" val="151291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011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09:10:12</a:t>
                      </a:r>
                      <a:r>
                        <a:rPr kumimoji="0" lang="es-ES" sz="1000" b="0" i="0" u="none" strike="noStrike" kern="1200" cap="none" spc="0" normalizeH="0" baseline="0" noProof="0">
                          <a:ln>
                            <a:noFill/>
                          </a:ln>
                          <a:solidFill>
                            <a:prstClr val="black"/>
                          </a:solidFill>
                          <a:effectLst/>
                          <a:uLnTx/>
                          <a:uFillTx/>
                          <a:latin typeface="+mn-lt"/>
                          <a:ea typeface="+mn-ea"/>
                          <a:cs typeface="+mn-cs"/>
                        </a:rPr>
                        <a:t>
 En este episodio mostramos de la mano de maestras de la cocina autóctona guanacasteca, los sabores y las técnicas tradicionales que pocas personas conservan como un tesoro y que hacen que estos platillos sean irresistibles.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66494727"/>
                  </a:ext>
                </a:extLst>
              </a:tr>
            </a:tbl>
          </a:graphicData>
        </a:graphic>
      </p:graphicFrame>
      <p:sp>
        <p:nvSpPr>
          <p:cNvPr id="4" name="Text Placeholder 3">
            <a:extLst>
              <a:ext uri="{FF2B5EF4-FFF2-40B4-BE49-F238E27FC236}">
                <a16:creationId xmlns:a16="http://schemas.microsoft.com/office/drawing/2014/main" id="{BBAFD68D-B5B9-4198-93A4-0A5A11BF66A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94639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72F44-B02F-469A-B6F9-81D339444EB1}"/>
              </a:ext>
            </a:extLst>
          </p:cNvPr>
          <p:cNvSpPr>
            <a:spLocks noGrp="1"/>
          </p:cNvSpPr>
          <p:nvPr>
            <p:ph type="title"/>
          </p:nvPr>
        </p:nvSpPr>
        <p:spPr/>
        <p:txBody>
          <a:bodyPr/>
          <a:lstStyle/>
          <a:p>
            <a:r>
              <a:rPr lang="en-US"/>
              <a:t>Facebook Own Posts Table | Instituto Costarricense de Turismo - 22 of 25</a:t>
            </a:r>
          </a:p>
        </p:txBody>
      </p:sp>
      <p:graphicFrame>
        <p:nvGraphicFramePr>
          <p:cNvPr id="5" name="Table Placeholder 4">
            <a:extLst>
              <a:ext uri="{FF2B5EF4-FFF2-40B4-BE49-F238E27FC236}">
                <a16:creationId xmlns:a16="http://schemas.microsoft.com/office/drawing/2014/main" id="{9275314C-F222-4C11-BE2A-919E24584EAA}"/>
              </a:ext>
            </a:extLst>
          </p:cNvPr>
          <p:cNvGraphicFramePr>
            <a:graphicFrameLocks noGrp="1"/>
          </p:cNvGraphicFramePr>
          <p:nvPr>
            <p:ph type="tbl" sz="quarter" idx="13"/>
            <p:extLst>
              <p:ext uri="{D42A27DB-BD31-4B8C-83A1-F6EECF244321}">
                <p14:modId xmlns:p14="http://schemas.microsoft.com/office/powerpoint/2010/main" val="1648460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982454759"/>
                    </a:ext>
                  </a:extLst>
                </a:gridCol>
                <a:gridCol w="1069847">
                  <a:extLst>
                    <a:ext uri="{9D8B030D-6E8A-4147-A177-3AD203B41FA5}">
                      <a16:colId xmlns:a16="http://schemas.microsoft.com/office/drawing/2014/main" val="2056968687"/>
                    </a:ext>
                  </a:extLst>
                </a:gridCol>
                <a:gridCol w="493776">
                  <a:extLst>
                    <a:ext uri="{9D8B030D-6E8A-4147-A177-3AD203B41FA5}">
                      <a16:colId xmlns:a16="http://schemas.microsoft.com/office/drawing/2014/main" val="1371766772"/>
                    </a:ext>
                  </a:extLst>
                </a:gridCol>
                <a:gridCol w="493776">
                  <a:extLst>
                    <a:ext uri="{9D8B030D-6E8A-4147-A177-3AD203B41FA5}">
                      <a16:colId xmlns:a16="http://schemas.microsoft.com/office/drawing/2014/main" val="4172739183"/>
                    </a:ext>
                  </a:extLst>
                </a:gridCol>
                <a:gridCol w="493776">
                  <a:extLst>
                    <a:ext uri="{9D8B030D-6E8A-4147-A177-3AD203B41FA5}">
                      <a16:colId xmlns:a16="http://schemas.microsoft.com/office/drawing/2014/main" val="1611347922"/>
                    </a:ext>
                  </a:extLst>
                </a:gridCol>
                <a:gridCol w="493776">
                  <a:extLst>
                    <a:ext uri="{9D8B030D-6E8A-4147-A177-3AD203B41FA5}">
                      <a16:colId xmlns:a16="http://schemas.microsoft.com/office/drawing/2014/main" val="546477299"/>
                    </a:ext>
                  </a:extLst>
                </a:gridCol>
                <a:gridCol w="493776">
                  <a:extLst>
                    <a:ext uri="{9D8B030D-6E8A-4147-A177-3AD203B41FA5}">
                      <a16:colId xmlns:a16="http://schemas.microsoft.com/office/drawing/2014/main" val="1908552385"/>
                    </a:ext>
                  </a:extLst>
                </a:gridCol>
                <a:gridCol w="493776">
                  <a:extLst>
                    <a:ext uri="{9D8B030D-6E8A-4147-A177-3AD203B41FA5}">
                      <a16:colId xmlns:a16="http://schemas.microsoft.com/office/drawing/2014/main" val="3723998622"/>
                    </a:ext>
                  </a:extLst>
                </a:gridCol>
                <a:gridCol w="493776">
                  <a:extLst>
                    <a:ext uri="{9D8B030D-6E8A-4147-A177-3AD203B41FA5}">
                      <a16:colId xmlns:a16="http://schemas.microsoft.com/office/drawing/2014/main" val="3014853444"/>
                    </a:ext>
                  </a:extLst>
                </a:gridCol>
                <a:gridCol w="493776">
                  <a:extLst>
                    <a:ext uri="{9D8B030D-6E8A-4147-A177-3AD203B41FA5}">
                      <a16:colId xmlns:a16="http://schemas.microsoft.com/office/drawing/2014/main" val="2586201252"/>
                    </a:ext>
                  </a:extLst>
                </a:gridCol>
                <a:gridCol w="493776">
                  <a:extLst>
                    <a:ext uri="{9D8B030D-6E8A-4147-A177-3AD203B41FA5}">
                      <a16:colId xmlns:a16="http://schemas.microsoft.com/office/drawing/2014/main" val="1842150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699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09:08:16</a:t>
                      </a:r>
                      <a:r>
                        <a:rPr kumimoji="0" lang="es-ES" sz="1000" b="0" i="0" u="none" strike="noStrike" kern="1200" cap="none" spc="0" normalizeH="0" baseline="0" noProof="0">
                          <a:ln>
                            <a:noFill/>
                          </a:ln>
                          <a:solidFill>
                            <a:prstClr val="black"/>
                          </a:solidFill>
                          <a:effectLst/>
                          <a:uLnTx/>
                          <a:uFillTx/>
                          <a:latin typeface="+mn-lt"/>
                          <a:ea typeface="+mn-ea"/>
                          <a:cs typeface="+mn-cs"/>
                        </a:rPr>
                        <a:t>
 ¿Se te antoja una gallina achiotada? ¿Y qué tal unas rosquillas horneadas? 
Te invitamos a decidirte viendo estos y muchos platillos más en este nuevo episodio sobre la gastronomía tradicional guanacasteca.
Contanos en los comentarios cuántos platillos de aquí te faltan por degustar.
Descubrí una Costa Rica de sabores tanto en Guanacaste como en el resto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14:10:07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232834"/>
                  </a:ext>
                </a:extLst>
              </a:tr>
            </a:tbl>
          </a:graphicData>
        </a:graphic>
      </p:graphicFrame>
      <p:sp>
        <p:nvSpPr>
          <p:cNvPr id="4" name="Text Placeholder 3">
            <a:extLst>
              <a:ext uri="{FF2B5EF4-FFF2-40B4-BE49-F238E27FC236}">
                <a16:creationId xmlns:a16="http://schemas.microsoft.com/office/drawing/2014/main" id="{BC3134F0-705A-47F7-BB6C-5C13B2BCACE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2596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4C41-F8BB-45C3-954D-765D42DEF165}"/>
              </a:ext>
            </a:extLst>
          </p:cNvPr>
          <p:cNvSpPr>
            <a:spLocks noGrp="1"/>
          </p:cNvSpPr>
          <p:nvPr>
            <p:ph type="title"/>
          </p:nvPr>
        </p:nvSpPr>
        <p:spPr/>
        <p:txBody>
          <a:bodyPr/>
          <a:lstStyle/>
          <a:p>
            <a:r>
              <a:rPr lang="en-US"/>
              <a:t>Facebook Own Posts Table | Instituto Costarricense de Turismo - 23 of 25</a:t>
            </a:r>
          </a:p>
        </p:txBody>
      </p:sp>
      <p:graphicFrame>
        <p:nvGraphicFramePr>
          <p:cNvPr id="5" name="Table Placeholder 4">
            <a:extLst>
              <a:ext uri="{FF2B5EF4-FFF2-40B4-BE49-F238E27FC236}">
                <a16:creationId xmlns:a16="http://schemas.microsoft.com/office/drawing/2014/main" id="{A6B91BCC-FA9F-4BE8-94CE-0C3F801E387E}"/>
              </a:ext>
            </a:extLst>
          </p:cNvPr>
          <p:cNvGraphicFramePr>
            <a:graphicFrameLocks noGrp="1"/>
          </p:cNvGraphicFramePr>
          <p:nvPr>
            <p:ph type="tbl" sz="quarter" idx="13"/>
            <p:extLst>
              <p:ext uri="{D42A27DB-BD31-4B8C-83A1-F6EECF244321}">
                <p14:modId xmlns:p14="http://schemas.microsoft.com/office/powerpoint/2010/main" val="130301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136122838"/>
                    </a:ext>
                  </a:extLst>
                </a:gridCol>
                <a:gridCol w="1069847">
                  <a:extLst>
                    <a:ext uri="{9D8B030D-6E8A-4147-A177-3AD203B41FA5}">
                      <a16:colId xmlns:a16="http://schemas.microsoft.com/office/drawing/2014/main" val="3463114026"/>
                    </a:ext>
                  </a:extLst>
                </a:gridCol>
                <a:gridCol w="493776">
                  <a:extLst>
                    <a:ext uri="{9D8B030D-6E8A-4147-A177-3AD203B41FA5}">
                      <a16:colId xmlns:a16="http://schemas.microsoft.com/office/drawing/2014/main" val="699474573"/>
                    </a:ext>
                  </a:extLst>
                </a:gridCol>
                <a:gridCol w="493776">
                  <a:extLst>
                    <a:ext uri="{9D8B030D-6E8A-4147-A177-3AD203B41FA5}">
                      <a16:colId xmlns:a16="http://schemas.microsoft.com/office/drawing/2014/main" val="4141309097"/>
                    </a:ext>
                  </a:extLst>
                </a:gridCol>
                <a:gridCol w="493776">
                  <a:extLst>
                    <a:ext uri="{9D8B030D-6E8A-4147-A177-3AD203B41FA5}">
                      <a16:colId xmlns:a16="http://schemas.microsoft.com/office/drawing/2014/main" val="4199862106"/>
                    </a:ext>
                  </a:extLst>
                </a:gridCol>
                <a:gridCol w="493776">
                  <a:extLst>
                    <a:ext uri="{9D8B030D-6E8A-4147-A177-3AD203B41FA5}">
                      <a16:colId xmlns:a16="http://schemas.microsoft.com/office/drawing/2014/main" val="4292464029"/>
                    </a:ext>
                  </a:extLst>
                </a:gridCol>
                <a:gridCol w="493776">
                  <a:extLst>
                    <a:ext uri="{9D8B030D-6E8A-4147-A177-3AD203B41FA5}">
                      <a16:colId xmlns:a16="http://schemas.microsoft.com/office/drawing/2014/main" val="2889588832"/>
                    </a:ext>
                  </a:extLst>
                </a:gridCol>
                <a:gridCol w="493776">
                  <a:extLst>
                    <a:ext uri="{9D8B030D-6E8A-4147-A177-3AD203B41FA5}">
                      <a16:colId xmlns:a16="http://schemas.microsoft.com/office/drawing/2014/main" val="2430599521"/>
                    </a:ext>
                  </a:extLst>
                </a:gridCol>
                <a:gridCol w="493776">
                  <a:extLst>
                    <a:ext uri="{9D8B030D-6E8A-4147-A177-3AD203B41FA5}">
                      <a16:colId xmlns:a16="http://schemas.microsoft.com/office/drawing/2014/main" val="3026659408"/>
                    </a:ext>
                  </a:extLst>
                </a:gridCol>
                <a:gridCol w="493776">
                  <a:extLst>
                    <a:ext uri="{9D8B030D-6E8A-4147-A177-3AD203B41FA5}">
                      <a16:colId xmlns:a16="http://schemas.microsoft.com/office/drawing/2014/main" val="2334688865"/>
                    </a:ext>
                  </a:extLst>
                </a:gridCol>
                <a:gridCol w="493776">
                  <a:extLst>
                    <a:ext uri="{9D8B030D-6E8A-4147-A177-3AD203B41FA5}">
                      <a16:colId xmlns:a16="http://schemas.microsoft.com/office/drawing/2014/main" val="28786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956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09:00:12</a:t>
                      </a:r>
                      <a:r>
                        <a:rPr kumimoji="0" lang="es-ES" sz="1000" b="0" i="0" u="none" strike="noStrike" kern="1200" cap="none" spc="0" normalizeH="0" baseline="0" noProof="0">
                          <a:ln>
                            <a:noFill/>
                          </a:ln>
                          <a:solidFill>
                            <a:prstClr val="black"/>
                          </a:solidFill>
                          <a:effectLst/>
                          <a:uLnTx/>
                          <a:uFillTx/>
                          <a:latin typeface="+mn-lt"/>
                          <a:ea typeface="+mn-ea"/>
                          <a:cs typeface="+mn-cs"/>
                        </a:rPr>
                        <a:t>
 "El maíz pujagua es importante porque de ahí sale el chicheme, el atol, la mazamorra y del maíz blanco los tamales y las tortillas".
Esto es parte de lo que conversamos con María Elena Espinoza, cocinera tradicional de Guatil de Santa Cruz, quién nos enseñó los secretos y tradiciones de su pueblo. No te perdás este nuevo episodio dedicado a La Pampa Guanacasteca, el cual está lleno de tradiciones, pero ante todo, sabores increíbles.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3861805"/>
                  </a:ext>
                </a:extLst>
              </a:tr>
            </a:tbl>
          </a:graphicData>
        </a:graphic>
      </p:graphicFrame>
      <p:sp>
        <p:nvSpPr>
          <p:cNvPr id="4" name="Text Placeholder 3">
            <a:extLst>
              <a:ext uri="{FF2B5EF4-FFF2-40B4-BE49-F238E27FC236}">
                <a16:creationId xmlns:a16="http://schemas.microsoft.com/office/drawing/2014/main" id="{F1D9EE12-C962-4430-8510-756F72BF305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663620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A798-DBFA-42C1-8D90-5AA789D86A6E}"/>
              </a:ext>
            </a:extLst>
          </p:cNvPr>
          <p:cNvSpPr>
            <a:spLocks noGrp="1"/>
          </p:cNvSpPr>
          <p:nvPr>
            <p:ph type="title"/>
          </p:nvPr>
        </p:nvSpPr>
        <p:spPr/>
        <p:txBody>
          <a:bodyPr/>
          <a:lstStyle/>
          <a:p>
            <a:r>
              <a:rPr lang="en-US"/>
              <a:t>Facebook Own Posts Table | Instituto Costarricense de Turismo - 24 of 25</a:t>
            </a:r>
          </a:p>
        </p:txBody>
      </p:sp>
      <p:graphicFrame>
        <p:nvGraphicFramePr>
          <p:cNvPr id="5" name="Table Placeholder 4">
            <a:extLst>
              <a:ext uri="{FF2B5EF4-FFF2-40B4-BE49-F238E27FC236}">
                <a16:creationId xmlns:a16="http://schemas.microsoft.com/office/drawing/2014/main" id="{29DAAE12-11C6-44D9-AA26-451B3C3DD1D7}"/>
              </a:ext>
            </a:extLst>
          </p:cNvPr>
          <p:cNvGraphicFramePr>
            <a:graphicFrameLocks noGrp="1"/>
          </p:cNvGraphicFramePr>
          <p:nvPr>
            <p:ph type="tbl" sz="quarter" idx="13"/>
            <p:extLst>
              <p:ext uri="{D42A27DB-BD31-4B8C-83A1-F6EECF244321}">
                <p14:modId xmlns:p14="http://schemas.microsoft.com/office/powerpoint/2010/main" val="800616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61111265"/>
                    </a:ext>
                  </a:extLst>
                </a:gridCol>
                <a:gridCol w="1069847">
                  <a:extLst>
                    <a:ext uri="{9D8B030D-6E8A-4147-A177-3AD203B41FA5}">
                      <a16:colId xmlns:a16="http://schemas.microsoft.com/office/drawing/2014/main" val="3432523991"/>
                    </a:ext>
                  </a:extLst>
                </a:gridCol>
                <a:gridCol w="493776">
                  <a:extLst>
                    <a:ext uri="{9D8B030D-6E8A-4147-A177-3AD203B41FA5}">
                      <a16:colId xmlns:a16="http://schemas.microsoft.com/office/drawing/2014/main" val="3967038724"/>
                    </a:ext>
                  </a:extLst>
                </a:gridCol>
                <a:gridCol w="493776">
                  <a:extLst>
                    <a:ext uri="{9D8B030D-6E8A-4147-A177-3AD203B41FA5}">
                      <a16:colId xmlns:a16="http://schemas.microsoft.com/office/drawing/2014/main" val="216028376"/>
                    </a:ext>
                  </a:extLst>
                </a:gridCol>
                <a:gridCol w="493776">
                  <a:extLst>
                    <a:ext uri="{9D8B030D-6E8A-4147-A177-3AD203B41FA5}">
                      <a16:colId xmlns:a16="http://schemas.microsoft.com/office/drawing/2014/main" val="809837602"/>
                    </a:ext>
                  </a:extLst>
                </a:gridCol>
                <a:gridCol w="493776">
                  <a:extLst>
                    <a:ext uri="{9D8B030D-6E8A-4147-A177-3AD203B41FA5}">
                      <a16:colId xmlns:a16="http://schemas.microsoft.com/office/drawing/2014/main" val="885651207"/>
                    </a:ext>
                  </a:extLst>
                </a:gridCol>
                <a:gridCol w="493776">
                  <a:extLst>
                    <a:ext uri="{9D8B030D-6E8A-4147-A177-3AD203B41FA5}">
                      <a16:colId xmlns:a16="http://schemas.microsoft.com/office/drawing/2014/main" val="2688220259"/>
                    </a:ext>
                  </a:extLst>
                </a:gridCol>
                <a:gridCol w="493776">
                  <a:extLst>
                    <a:ext uri="{9D8B030D-6E8A-4147-A177-3AD203B41FA5}">
                      <a16:colId xmlns:a16="http://schemas.microsoft.com/office/drawing/2014/main" val="1736638888"/>
                    </a:ext>
                  </a:extLst>
                </a:gridCol>
                <a:gridCol w="493776">
                  <a:extLst>
                    <a:ext uri="{9D8B030D-6E8A-4147-A177-3AD203B41FA5}">
                      <a16:colId xmlns:a16="http://schemas.microsoft.com/office/drawing/2014/main" val="955334110"/>
                    </a:ext>
                  </a:extLst>
                </a:gridCol>
                <a:gridCol w="493776">
                  <a:extLst>
                    <a:ext uri="{9D8B030D-6E8A-4147-A177-3AD203B41FA5}">
                      <a16:colId xmlns:a16="http://schemas.microsoft.com/office/drawing/2014/main" val="3554030806"/>
                    </a:ext>
                  </a:extLst>
                </a:gridCol>
                <a:gridCol w="493776">
                  <a:extLst>
                    <a:ext uri="{9D8B030D-6E8A-4147-A177-3AD203B41FA5}">
                      <a16:colId xmlns:a16="http://schemas.microsoft.com/office/drawing/2014/main" val="1794221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229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- 2023-01-18 12:52:42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Mundial del Selfie en los Museos.
En Costa Rica tenemos una gran cantidad de museos llenos de historia y arte. Esto aparte de una celebración, también es una invitación para que visités, conozcás más de estos hermosos lugares y te tomés un selfie.
Contanos: ¿Cuál es tu museo favorito en Costa Rica?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32288358"/>
                  </a:ext>
                </a:extLst>
              </a:tr>
            </a:tbl>
          </a:graphicData>
        </a:graphic>
      </p:graphicFrame>
      <p:sp>
        <p:nvSpPr>
          <p:cNvPr id="4" name="Text Placeholder 3">
            <a:extLst>
              <a:ext uri="{FF2B5EF4-FFF2-40B4-BE49-F238E27FC236}">
                <a16:creationId xmlns:a16="http://schemas.microsoft.com/office/drawing/2014/main" id="{BA2943E2-EC29-4139-BF5E-5D551B26201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9048668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F1DC6-1048-460E-BCFB-39E7BAA9BDE2}"/>
              </a:ext>
            </a:extLst>
          </p:cNvPr>
          <p:cNvSpPr>
            <a:spLocks noGrp="1"/>
          </p:cNvSpPr>
          <p:nvPr>
            <p:ph type="title"/>
          </p:nvPr>
        </p:nvSpPr>
        <p:spPr/>
        <p:txBody>
          <a:bodyPr/>
          <a:lstStyle/>
          <a:p>
            <a:r>
              <a:rPr lang="en-US"/>
              <a:t>Facebook Own Posts Table | Instituto Costarricense de Turismo - 25 of 25</a:t>
            </a:r>
          </a:p>
        </p:txBody>
      </p:sp>
      <p:graphicFrame>
        <p:nvGraphicFramePr>
          <p:cNvPr id="5" name="Table Placeholder 4">
            <a:extLst>
              <a:ext uri="{FF2B5EF4-FFF2-40B4-BE49-F238E27FC236}">
                <a16:creationId xmlns:a16="http://schemas.microsoft.com/office/drawing/2014/main" id="{EDB1EC37-FBC9-47B7-9E2B-040AB0F48581}"/>
              </a:ext>
            </a:extLst>
          </p:cNvPr>
          <p:cNvGraphicFramePr>
            <a:graphicFrameLocks noGrp="1"/>
          </p:cNvGraphicFramePr>
          <p:nvPr>
            <p:ph type="tbl" sz="quarter" idx="13"/>
            <p:extLst>
              <p:ext uri="{D42A27DB-BD31-4B8C-83A1-F6EECF244321}">
                <p14:modId xmlns:p14="http://schemas.microsoft.com/office/powerpoint/2010/main" val="3767895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30898051"/>
                    </a:ext>
                  </a:extLst>
                </a:gridCol>
                <a:gridCol w="1069847">
                  <a:extLst>
                    <a:ext uri="{9D8B030D-6E8A-4147-A177-3AD203B41FA5}">
                      <a16:colId xmlns:a16="http://schemas.microsoft.com/office/drawing/2014/main" val="1289355869"/>
                    </a:ext>
                  </a:extLst>
                </a:gridCol>
                <a:gridCol w="493776">
                  <a:extLst>
                    <a:ext uri="{9D8B030D-6E8A-4147-A177-3AD203B41FA5}">
                      <a16:colId xmlns:a16="http://schemas.microsoft.com/office/drawing/2014/main" val="814118859"/>
                    </a:ext>
                  </a:extLst>
                </a:gridCol>
                <a:gridCol w="493776">
                  <a:extLst>
                    <a:ext uri="{9D8B030D-6E8A-4147-A177-3AD203B41FA5}">
                      <a16:colId xmlns:a16="http://schemas.microsoft.com/office/drawing/2014/main" val="1065957065"/>
                    </a:ext>
                  </a:extLst>
                </a:gridCol>
                <a:gridCol w="493776">
                  <a:extLst>
                    <a:ext uri="{9D8B030D-6E8A-4147-A177-3AD203B41FA5}">
                      <a16:colId xmlns:a16="http://schemas.microsoft.com/office/drawing/2014/main" val="3674974472"/>
                    </a:ext>
                  </a:extLst>
                </a:gridCol>
                <a:gridCol w="493776">
                  <a:extLst>
                    <a:ext uri="{9D8B030D-6E8A-4147-A177-3AD203B41FA5}">
                      <a16:colId xmlns:a16="http://schemas.microsoft.com/office/drawing/2014/main" val="584722867"/>
                    </a:ext>
                  </a:extLst>
                </a:gridCol>
                <a:gridCol w="493776">
                  <a:extLst>
                    <a:ext uri="{9D8B030D-6E8A-4147-A177-3AD203B41FA5}">
                      <a16:colId xmlns:a16="http://schemas.microsoft.com/office/drawing/2014/main" val="3767488338"/>
                    </a:ext>
                  </a:extLst>
                </a:gridCol>
                <a:gridCol w="493776">
                  <a:extLst>
                    <a:ext uri="{9D8B030D-6E8A-4147-A177-3AD203B41FA5}">
                      <a16:colId xmlns:a16="http://schemas.microsoft.com/office/drawing/2014/main" val="2818984963"/>
                    </a:ext>
                  </a:extLst>
                </a:gridCol>
                <a:gridCol w="493776">
                  <a:extLst>
                    <a:ext uri="{9D8B030D-6E8A-4147-A177-3AD203B41FA5}">
                      <a16:colId xmlns:a16="http://schemas.microsoft.com/office/drawing/2014/main" val="188647911"/>
                    </a:ext>
                  </a:extLst>
                </a:gridCol>
                <a:gridCol w="493776">
                  <a:extLst>
                    <a:ext uri="{9D8B030D-6E8A-4147-A177-3AD203B41FA5}">
                      <a16:colId xmlns:a16="http://schemas.microsoft.com/office/drawing/2014/main" val="3879400025"/>
                    </a:ext>
                  </a:extLst>
                </a:gridCol>
                <a:gridCol w="493776">
                  <a:extLst>
                    <a:ext uri="{9D8B030D-6E8A-4147-A177-3AD203B41FA5}">
                      <a16:colId xmlns:a16="http://schemas.microsoft.com/office/drawing/2014/main" val="170219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327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- 2023-01-17 18:29:55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la señora María Elena Dobles Vargas, madre de Flora Ayub Dobles, directora de la Cámara Costarricense de Hoteles (CCH).
Nos solidarizamos con su estimable familia en este momento de dolor.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75651019"/>
                  </a:ext>
                </a:extLst>
              </a:tr>
            </a:tbl>
          </a:graphicData>
        </a:graphic>
      </p:graphicFrame>
      <p:sp>
        <p:nvSpPr>
          <p:cNvPr id="4" name="Text Placeholder 3">
            <a:extLst>
              <a:ext uri="{FF2B5EF4-FFF2-40B4-BE49-F238E27FC236}">
                <a16:creationId xmlns:a16="http://schemas.microsoft.com/office/drawing/2014/main" id="{EDCBD1CB-B9CD-4924-A9FA-4FCB7858149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300077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C0D7B-9FAE-41ED-B051-F339D42D4C41}"/>
              </a:ext>
            </a:extLst>
          </p:cNvPr>
          <p:cNvSpPr>
            <a:spLocks noGrp="1"/>
          </p:cNvSpPr>
          <p:nvPr>
            <p:ph type="title"/>
          </p:nvPr>
        </p:nvSpPr>
        <p:spPr/>
        <p:txBody>
          <a:bodyPr/>
          <a:lstStyle/>
          <a:p>
            <a:r>
              <a:rPr lang="en-US"/>
              <a:t>Facebook Fan Demographics | Instituto Costarricense de Turismo</a:t>
            </a:r>
          </a:p>
        </p:txBody>
      </p:sp>
      <p:graphicFrame>
        <p:nvGraphicFramePr>
          <p:cNvPr id="6" name="Chart Placeholder 5">
            <a:extLst>
              <a:ext uri="{FF2B5EF4-FFF2-40B4-BE49-F238E27FC236}">
                <a16:creationId xmlns:a16="http://schemas.microsoft.com/office/drawing/2014/main" id="{D986F176-D041-4A34-B339-0BD5FC8E358E}"/>
              </a:ext>
            </a:extLst>
          </p:cNvPr>
          <p:cNvGraphicFramePr>
            <a:graphicFrameLocks noGrp="1"/>
          </p:cNvGraphicFramePr>
          <p:nvPr>
            <p:ph type="chart" sz="quarter" idx="13"/>
            <p:extLst>
              <p:ext uri="{D42A27DB-BD31-4B8C-83A1-F6EECF244321}">
                <p14:modId xmlns:p14="http://schemas.microsoft.com/office/powerpoint/2010/main" val="1218456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C156A-BA46-4EF9-8EAF-E320B9B5981B}"/>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D5B61475-6D0A-4B4E-B1FF-7A2342EA86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5995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5570E-0EFF-4876-A236-8E059207B176}"/>
              </a:ext>
            </a:extLst>
          </p:cNvPr>
          <p:cNvSpPr>
            <a:spLocks noGrp="1"/>
          </p:cNvSpPr>
          <p:nvPr>
            <p:ph type="title"/>
          </p:nvPr>
        </p:nvSpPr>
        <p:spPr/>
        <p:txBody>
          <a:bodyPr/>
          <a:lstStyle/>
          <a:p>
            <a:r>
              <a:rPr lang="en-US"/>
              <a:t>Facebook Fans by Country Table | Instituto Costarricense de Turismo - 1 of 3</a:t>
            </a:r>
          </a:p>
        </p:txBody>
      </p:sp>
      <p:graphicFrame>
        <p:nvGraphicFramePr>
          <p:cNvPr id="5" name="Table Placeholder 4">
            <a:extLst>
              <a:ext uri="{FF2B5EF4-FFF2-40B4-BE49-F238E27FC236}">
                <a16:creationId xmlns:a16="http://schemas.microsoft.com/office/drawing/2014/main" id="{9E0F00A3-9B9D-49AA-8B75-8000D663729B}"/>
              </a:ext>
            </a:extLst>
          </p:cNvPr>
          <p:cNvGraphicFramePr>
            <a:graphicFrameLocks noGrp="1"/>
          </p:cNvGraphicFramePr>
          <p:nvPr>
            <p:ph type="tbl" sz="quarter" idx="13"/>
            <p:extLst>
              <p:ext uri="{D42A27DB-BD31-4B8C-83A1-F6EECF244321}">
                <p14:modId xmlns:p14="http://schemas.microsoft.com/office/powerpoint/2010/main" val="2955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72572763"/>
                    </a:ext>
                  </a:extLst>
                </a:gridCol>
                <a:gridCol w="1645920">
                  <a:extLst>
                    <a:ext uri="{9D8B030D-6E8A-4147-A177-3AD203B41FA5}">
                      <a16:colId xmlns:a16="http://schemas.microsoft.com/office/drawing/2014/main" val="3259069170"/>
                    </a:ext>
                  </a:extLst>
                </a:gridCol>
                <a:gridCol w="1645920">
                  <a:extLst>
                    <a:ext uri="{9D8B030D-6E8A-4147-A177-3AD203B41FA5}">
                      <a16:colId xmlns:a16="http://schemas.microsoft.com/office/drawing/2014/main" val="3775176034"/>
                    </a:ext>
                  </a:extLst>
                </a:gridCol>
                <a:gridCol w="1645920">
                  <a:extLst>
                    <a:ext uri="{9D8B030D-6E8A-4147-A177-3AD203B41FA5}">
                      <a16:colId xmlns:a16="http://schemas.microsoft.com/office/drawing/2014/main" val="1575993054"/>
                    </a:ext>
                  </a:extLst>
                </a:gridCol>
                <a:gridCol w="1645920">
                  <a:extLst>
                    <a:ext uri="{9D8B030D-6E8A-4147-A177-3AD203B41FA5}">
                      <a16:colId xmlns:a16="http://schemas.microsoft.com/office/drawing/2014/main" val="293843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0672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94.432135632405 %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7912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1.4584336769097 %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extLst>
                  <a:ext uri="{0D108BD9-81ED-4DB2-BD59-A6C34878D82A}">
                    <a16:rowId xmlns:a16="http://schemas.microsoft.com/office/drawing/2014/main" val="40666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0.70128118678355 %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25061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Nicaragua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0.40073210673346 %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45633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Guatemala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0.28898950004816 %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63891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0.28706290338118 %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20804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Salvador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0.22155861670359 %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33997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0.21770542336962 %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65164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0.18110008669685 %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88300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0.16568731336095 %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869307730"/>
                  </a:ext>
                </a:extLst>
              </a:tr>
            </a:tbl>
          </a:graphicData>
        </a:graphic>
      </p:graphicFrame>
      <p:sp>
        <p:nvSpPr>
          <p:cNvPr id="4" name="Text Placeholder 3">
            <a:extLst>
              <a:ext uri="{FF2B5EF4-FFF2-40B4-BE49-F238E27FC236}">
                <a16:creationId xmlns:a16="http://schemas.microsoft.com/office/drawing/2014/main" id="{7A6A491D-2BE1-41A3-A77A-A41FC7895CF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406642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3412D-AFEB-430C-B7DF-B55634B21173}"/>
              </a:ext>
            </a:extLst>
          </p:cNvPr>
          <p:cNvSpPr>
            <a:spLocks noGrp="1"/>
          </p:cNvSpPr>
          <p:nvPr>
            <p:ph type="title"/>
          </p:nvPr>
        </p:nvSpPr>
        <p:spPr/>
        <p:txBody>
          <a:bodyPr/>
          <a:lstStyle/>
          <a:p>
            <a:r>
              <a:rPr lang="en-US"/>
              <a:t>Facebook Fans by Country Table | Instituto Costarricense de Turismo - 2 of 3</a:t>
            </a:r>
          </a:p>
        </p:txBody>
      </p:sp>
      <p:graphicFrame>
        <p:nvGraphicFramePr>
          <p:cNvPr id="5" name="Table Placeholder 4">
            <a:extLst>
              <a:ext uri="{FF2B5EF4-FFF2-40B4-BE49-F238E27FC236}">
                <a16:creationId xmlns:a16="http://schemas.microsoft.com/office/drawing/2014/main" id="{697000D3-F1B8-4A17-BD49-2652FA7E0EB8}"/>
              </a:ext>
            </a:extLst>
          </p:cNvPr>
          <p:cNvGraphicFramePr>
            <a:graphicFrameLocks noGrp="1"/>
          </p:cNvGraphicFramePr>
          <p:nvPr>
            <p:ph type="tbl" sz="quarter" idx="13"/>
            <p:extLst>
              <p:ext uri="{D42A27DB-BD31-4B8C-83A1-F6EECF244321}">
                <p14:modId xmlns:p14="http://schemas.microsoft.com/office/powerpoint/2010/main" val="2645480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47153262"/>
                    </a:ext>
                  </a:extLst>
                </a:gridCol>
                <a:gridCol w="1645920">
                  <a:extLst>
                    <a:ext uri="{9D8B030D-6E8A-4147-A177-3AD203B41FA5}">
                      <a16:colId xmlns:a16="http://schemas.microsoft.com/office/drawing/2014/main" val="4084345902"/>
                    </a:ext>
                  </a:extLst>
                </a:gridCol>
                <a:gridCol w="1645920">
                  <a:extLst>
                    <a:ext uri="{9D8B030D-6E8A-4147-A177-3AD203B41FA5}">
                      <a16:colId xmlns:a16="http://schemas.microsoft.com/office/drawing/2014/main" val="4087380299"/>
                    </a:ext>
                  </a:extLst>
                </a:gridCol>
                <a:gridCol w="1645920">
                  <a:extLst>
                    <a:ext uri="{9D8B030D-6E8A-4147-A177-3AD203B41FA5}">
                      <a16:colId xmlns:a16="http://schemas.microsoft.com/office/drawing/2014/main" val="2666465684"/>
                    </a:ext>
                  </a:extLst>
                </a:gridCol>
                <a:gridCol w="1645920">
                  <a:extLst>
                    <a:ext uri="{9D8B030D-6E8A-4147-A177-3AD203B41FA5}">
                      <a16:colId xmlns:a16="http://schemas.microsoft.com/office/drawing/2014/main" val="346037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330647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0.15412773335902 %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86635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0.14834794335806 %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11400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0.14064155669011 %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0287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0.12908197668818 %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extLst>
                  <a:ext uri="{0D108BD9-81ED-4DB2-BD59-A6C34878D82A}">
                    <a16:rowId xmlns:a16="http://schemas.microsoft.com/office/drawing/2014/main" val="273402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0.1252287833542 %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907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Honduras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0.1098160100183 %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0915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0.10210962335035 %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7256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Ecuador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0.10018302668336 %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0186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0.073210673345535 %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extLst>
                  <a:ext uri="{0D108BD9-81ED-4DB2-BD59-A6C34878D82A}">
                    <a16:rowId xmlns:a16="http://schemas.microsoft.com/office/drawing/2014/main" val="237862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0.05201811000867 %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extLst>
                  <a:ext uri="{0D108BD9-81ED-4DB2-BD59-A6C34878D82A}">
                    <a16:rowId xmlns:a16="http://schemas.microsoft.com/office/drawing/2014/main" val="1265791695"/>
                  </a:ext>
                </a:extLst>
              </a:tr>
            </a:tbl>
          </a:graphicData>
        </a:graphic>
      </p:graphicFrame>
      <p:sp>
        <p:nvSpPr>
          <p:cNvPr id="4" name="Text Placeholder 3">
            <a:extLst>
              <a:ext uri="{FF2B5EF4-FFF2-40B4-BE49-F238E27FC236}">
                <a16:creationId xmlns:a16="http://schemas.microsoft.com/office/drawing/2014/main" id="{8D8ADE64-97F4-484D-88B4-CC0696892ED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91028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59D69-0763-4996-80B4-100EDA7D6CAC}"/>
              </a:ext>
            </a:extLst>
          </p:cNvPr>
          <p:cNvSpPr>
            <a:spLocks noGrp="1"/>
          </p:cNvSpPr>
          <p:nvPr>
            <p:ph type="title"/>
          </p:nvPr>
        </p:nvSpPr>
        <p:spPr/>
        <p:txBody>
          <a:bodyPr/>
          <a:lstStyle/>
          <a:p>
            <a:r>
              <a:rPr lang="en-US"/>
              <a:t>Facebook Fans by Country Table | Instituto Costarricense de Turismo - 3 of 3</a:t>
            </a:r>
          </a:p>
        </p:txBody>
      </p:sp>
      <p:graphicFrame>
        <p:nvGraphicFramePr>
          <p:cNvPr id="5" name="Table Placeholder 4">
            <a:extLst>
              <a:ext uri="{FF2B5EF4-FFF2-40B4-BE49-F238E27FC236}">
                <a16:creationId xmlns:a16="http://schemas.microsoft.com/office/drawing/2014/main" id="{AB2D4747-3C7A-4F01-88A1-541D55018308}"/>
              </a:ext>
            </a:extLst>
          </p:cNvPr>
          <p:cNvGraphicFramePr>
            <a:graphicFrameLocks noGrp="1"/>
          </p:cNvGraphicFramePr>
          <p:nvPr>
            <p:ph type="tbl" sz="quarter" idx="13"/>
            <p:extLst>
              <p:ext uri="{D42A27DB-BD31-4B8C-83A1-F6EECF244321}">
                <p14:modId xmlns:p14="http://schemas.microsoft.com/office/powerpoint/2010/main" val="2291639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6610200"/>
                    </a:ext>
                  </a:extLst>
                </a:gridCol>
                <a:gridCol w="1645920">
                  <a:extLst>
                    <a:ext uri="{9D8B030D-6E8A-4147-A177-3AD203B41FA5}">
                      <a16:colId xmlns:a16="http://schemas.microsoft.com/office/drawing/2014/main" val="2621976803"/>
                    </a:ext>
                  </a:extLst>
                </a:gridCol>
                <a:gridCol w="1645920">
                  <a:extLst>
                    <a:ext uri="{9D8B030D-6E8A-4147-A177-3AD203B41FA5}">
                      <a16:colId xmlns:a16="http://schemas.microsoft.com/office/drawing/2014/main" val="2017027541"/>
                    </a:ext>
                  </a:extLst>
                </a:gridCol>
                <a:gridCol w="1645920">
                  <a:extLst>
                    <a:ext uri="{9D8B030D-6E8A-4147-A177-3AD203B41FA5}">
                      <a16:colId xmlns:a16="http://schemas.microsoft.com/office/drawing/2014/main" val="3144218720"/>
                    </a:ext>
                  </a:extLst>
                </a:gridCol>
                <a:gridCol w="1645920">
                  <a:extLst>
                    <a:ext uri="{9D8B030D-6E8A-4147-A177-3AD203B41FA5}">
                      <a16:colId xmlns:a16="http://schemas.microsoft.com/office/drawing/2014/main" val="2139603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01523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0.046238320007706 %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316586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0.042385126673731 %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2798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Dominican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0.038531933339755 %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a:t>
                      </a:r>
                    </a:p>
                  </a:txBody>
                  <a:tcPr/>
                </a:tc>
                <a:extLst>
                  <a:ext uri="{0D108BD9-81ED-4DB2-BD59-A6C34878D82A}">
                    <a16:rowId xmlns:a16="http://schemas.microsoft.com/office/drawing/2014/main" val="3255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0.036605336672768 %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extLst>
                  <a:ext uri="{0D108BD9-81ED-4DB2-BD59-A6C34878D82A}">
                    <a16:rowId xmlns:a16="http://schemas.microsoft.com/office/drawing/2014/main" val="368644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0.036605336672768 %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92176018"/>
                  </a:ext>
                </a:extLst>
              </a:tr>
            </a:tbl>
          </a:graphicData>
        </a:graphic>
      </p:graphicFrame>
      <p:sp>
        <p:nvSpPr>
          <p:cNvPr id="4" name="Text Placeholder 3">
            <a:extLst>
              <a:ext uri="{FF2B5EF4-FFF2-40B4-BE49-F238E27FC236}">
                <a16:creationId xmlns:a16="http://schemas.microsoft.com/office/drawing/2014/main" id="{67EBBB7F-95ED-4EBD-91E2-DA4B76CF843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800328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C59C-A52F-4AD8-803C-4C080197946B}"/>
              </a:ext>
            </a:extLst>
          </p:cNvPr>
          <p:cNvSpPr>
            <a:spLocks noGrp="1"/>
          </p:cNvSpPr>
          <p:nvPr>
            <p:ph type="title"/>
          </p:nvPr>
        </p:nvSpPr>
        <p:spPr/>
        <p:txBody>
          <a:bodyPr/>
          <a:lstStyle/>
          <a:p>
            <a:r>
              <a:rPr lang="en-US"/>
              <a:t>Facebook Fans By City Table | Instituto Costarricense de Turismo - 1 of 3</a:t>
            </a:r>
          </a:p>
        </p:txBody>
      </p:sp>
      <p:graphicFrame>
        <p:nvGraphicFramePr>
          <p:cNvPr id="5" name="Table Placeholder 4">
            <a:extLst>
              <a:ext uri="{FF2B5EF4-FFF2-40B4-BE49-F238E27FC236}">
                <a16:creationId xmlns:a16="http://schemas.microsoft.com/office/drawing/2014/main" id="{D6025973-E97A-4D22-B3CE-1CA0A9DFD54D}"/>
              </a:ext>
            </a:extLst>
          </p:cNvPr>
          <p:cNvGraphicFramePr>
            <a:graphicFrameLocks noGrp="1"/>
          </p:cNvGraphicFramePr>
          <p:nvPr>
            <p:ph type="tbl" sz="quarter" idx="13"/>
            <p:extLst>
              <p:ext uri="{D42A27DB-BD31-4B8C-83A1-F6EECF244321}">
                <p14:modId xmlns:p14="http://schemas.microsoft.com/office/powerpoint/2010/main" val="1661477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24781910"/>
                    </a:ext>
                  </a:extLst>
                </a:gridCol>
                <a:gridCol w="1645920">
                  <a:extLst>
                    <a:ext uri="{9D8B030D-6E8A-4147-A177-3AD203B41FA5}">
                      <a16:colId xmlns:a16="http://schemas.microsoft.com/office/drawing/2014/main" val="29830706"/>
                    </a:ext>
                  </a:extLst>
                </a:gridCol>
                <a:gridCol w="1645920">
                  <a:extLst>
                    <a:ext uri="{9D8B030D-6E8A-4147-A177-3AD203B41FA5}">
                      <a16:colId xmlns:a16="http://schemas.microsoft.com/office/drawing/2014/main" val="131015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9873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San José, Provincia de San José,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extLst>
                  <a:ext uri="{0D108BD9-81ED-4DB2-BD59-A6C34878D82A}">
                    <a16:rowId xmlns:a16="http://schemas.microsoft.com/office/drawing/2014/main" val="121533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Cartago, Provincia de Cartago,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extLst>
                  <a:ext uri="{0D108BD9-81ED-4DB2-BD59-A6C34878D82A}">
                    <a16:rowId xmlns:a16="http://schemas.microsoft.com/office/drawing/2014/main" val="415587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Heredia, Provincia de Heredia,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425893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Alajuela, Provincia de Alajuela,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92862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Liberia, Provincia de Guanacaste,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214927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Unión, Cartago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413831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Guápiles, Limón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76511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Fortuna, Alajuela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69335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del General, San José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4070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Turrialba, Cartago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081537371"/>
                  </a:ext>
                </a:extLst>
              </a:tr>
            </a:tbl>
          </a:graphicData>
        </a:graphic>
      </p:graphicFrame>
      <p:sp>
        <p:nvSpPr>
          <p:cNvPr id="4" name="Text Placeholder 3">
            <a:extLst>
              <a:ext uri="{FF2B5EF4-FFF2-40B4-BE49-F238E27FC236}">
                <a16:creationId xmlns:a16="http://schemas.microsoft.com/office/drawing/2014/main" id="{A59722D9-D2FD-4831-8ADD-2E78FA69AB0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70651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D5071-D44B-4F94-9662-384CB723F75C}"/>
              </a:ext>
            </a:extLst>
          </p:cNvPr>
          <p:cNvSpPr>
            <a:spLocks noGrp="1"/>
          </p:cNvSpPr>
          <p:nvPr>
            <p:ph type="title"/>
          </p:nvPr>
        </p:nvSpPr>
        <p:spPr/>
        <p:txBody>
          <a:bodyPr/>
          <a:lstStyle/>
          <a:p>
            <a:r>
              <a:rPr lang="en-US"/>
              <a:t>Facebook Fans By City Table | Instituto Costarricense de Turismo - 2 of 3</a:t>
            </a:r>
          </a:p>
        </p:txBody>
      </p:sp>
      <p:graphicFrame>
        <p:nvGraphicFramePr>
          <p:cNvPr id="5" name="Table Placeholder 4">
            <a:extLst>
              <a:ext uri="{FF2B5EF4-FFF2-40B4-BE49-F238E27FC236}">
                <a16:creationId xmlns:a16="http://schemas.microsoft.com/office/drawing/2014/main" id="{C0E7275B-F040-468B-985A-80C94DBB87ED}"/>
              </a:ext>
            </a:extLst>
          </p:cNvPr>
          <p:cNvGraphicFramePr>
            <a:graphicFrameLocks noGrp="1"/>
          </p:cNvGraphicFramePr>
          <p:nvPr>
            <p:ph type="tbl" sz="quarter" idx="13"/>
            <p:extLst>
              <p:ext uri="{D42A27DB-BD31-4B8C-83A1-F6EECF244321}">
                <p14:modId xmlns:p14="http://schemas.microsoft.com/office/powerpoint/2010/main" val="271030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94757289"/>
                    </a:ext>
                  </a:extLst>
                </a:gridCol>
                <a:gridCol w="1645920">
                  <a:extLst>
                    <a:ext uri="{9D8B030D-6E8A-4147-A177-3AD203B41FA5}">
                      <a16:colId xmlns:a16="http://schemas.microsoft.com/office/drawing/2014/main" val="1228252291"/>
                    </a:ext>
                  </a:extLst>
                </a:gridCol>
                <a:gridCol w="1645920">
                  <a:extLst>
                    <a:ext uri="{9D8B030D-6E8A-4147-A177-3AD203B41FA5}">
                      <a16:colId xmlns:a16="http://schemas.microsoft.com/office/drawing/2014/main" val="423455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7045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San Ramón, Provincia de Alajuela,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20794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Quesada, Provincia de Alajuela,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17867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Limón, Provincia de Limón,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99258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Quepos, Provincia de Puntarenas,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2946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Desamparados, San José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4247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Grecia, Provincia de Alajuela,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1483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 Norte, Heredia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0492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Jacó, Provincia de Puntarenas,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4862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Nicoya, Provincia de Guanacaste,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9880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San Pedro, San José Province,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54547896"/>
                  </a:ext>
                </a:extLst>
              </a:tr>
            </a:tbl>
          </a:graphicData>
        </a:graphic>
      </p:graphicFrame>
      <p:sp>
        <p:nvSpPr>
          <p:cNvPr id="4" name="Text Placeholder 3">
            <a:extLst>
              <a:ext uri="{FF2B5EF4-FFF2-40B4-BE49-F238E27FC236}">
                <a16:creationId xmlns:a16="http://schemas.microsoft.com/office/drawing/2014/main" id="{4A721813-8CF7-48C9-8C1A-48449C693AC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586422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D631-D391-49F7-98A8-AB9A5F755769}"/>
              </a:ext>
            </a:extLst>
          </p:cNvPr>
          <p:cNvSpPr>
            <a:spLocks noGrp="1"/>
          </p:cNvSpPr>
          <p:nvPr>
            <p:ph type="title"/>
          </p:nvPr>
        </p:nvSpPr>
        <p:spPr/>
        <p:txBody>
          <a:bodyPr/>
          <a:lstStyle/>
          <a:p>
            <a:r>
              <a:rPr lang="en-US"/>
              <a:t>Facebook Fans By City Table | Instituto Costarricense de Turismo - 3 of 3</a:t>
            </a:r>
          </a:p>
        </p:txBody>
      </p:sp>
      <p:graphicFrame>
        <p:nvGraphicFramePr>
          <p:cNvPr id="5" name="Table Placeholder 4">
            <a:extLst>
              <a:ext uri="{FF2B5EF4-FFF2-40B4-BE49-F238E27FC236}">
                <a16:creationId xmlns:a16="http://schemas.microsoft.com/office/drawing/2014/main" id="{891EBDCD-FB76-475C-BEE4-8B132EF5A8AF}"/>
              </a:ext>
            </a:extLst>
          </p:cNvPr>
          <p:cNvGraphicFramePr>
            <a:graphicFrameLocks noGrp="1"/>
          </p:cNvGraphicFramePr>
          <p:nvPr>
            <p:ph type="tbl" sz="quarter" idx="13"/>
            <p:extLst>
              <p:ext uri="{D42A27DB-BD31-4B8C-83A1-F6EECF244321}">
                <p14:modId xmlns:p14="http://schemas.microsoft.com/office/powerpoint/2010/main" val="287368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12482660"/>
                    </a:ext>
                  </a:extLst>
                </a:gridCol>
                <a:gridCol w="1645920">
                  <a:extLst>
                    <a:ext uri="{9D8B030D-6E8A-4147-A177-3AD203B41FA5}">
                      <a16:colId xmlns:a16="http://schemas.microsoft.com/office/drawing/2014/main" val="1925345518"/>
                    </a:ext>
                  </a:extLst>
                </a:gridCol>
                <a:gridCol w="1645920">
                  <a:extLst>
                    <a:ext uri="{9D8B030D-6E8A-4147-A177-3AD203B41FA5}">
                      <a16:colId xmlns:a16="http://schemas.microsoft.com/office/drawing/2014/main" val="202584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7306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Santa Cruz, Guanacaste Province,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07333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 Ana, Provincia de San José,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5800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San Miguel, Provincia de San José, Costa 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4151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Curridabat, Provincia de San José,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8574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Monte Verde, Puntarenas Province, 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33127213"/>
                  </a:ext>
                </a:extLst>
              </a:tr>
            </a:tbl>
          </a:graphicData>
        </a:graphic>
      </p:graphicFrame>
      <p:sp>
        <p:nvSpPr>
          <p:cNvPr id="4" name="Text Placeholder 3">
            <a:extLst>
              <a:ext uri="{FF2B5EF4-FFF2-40B4-BE49-F238E27FC236}">
                <a16:creationId xmlns:a16="http://schemas.microsoft.com/office/drawing/2014/main" id="{58CE56B3-D0FD-4303-BB9B-8DE23A85F7E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736884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5C631-D4E4-41E2-9072-4E2A215CED45}"/>
              </a:ext>
            </a:extLst>
          </p:cNvPr>
          <p:cNvSpPr>
            <a:spLocks noGrp="1"/>
          </p:cNvSpPr>
          <p:nvPr>
            <p:ph type="title"/>
          </p:nvPr>
        </p:nvSpPr>
        <p:spPr/>
        <p:txBody>
          <a:bodyPr/>
          <a:lstStyle/>
          <a:p>
            <a:r>
              <a:rPr lang="en-US"/>
              <a:t>Facebook Key Metrics Table | Instituto Costarricense de Turismo</a:t>
            </a:r>
          </a:p>
        </p:txBody>
      </p:sp>
      <p:graphicFrame>
        <p:nvGraphicFramePr>
          <p:cNvPr id="5" name="Table Placeholder 4">
            <a:extLst>
              <a:ext uri="{FF2B5EF4-FFF2-40B4-BE49-F238E27FC236}">
                <a16:creationId xmlns:a16="http://schemas.microsoft.com/office/drawing/2014/main" id="{054DCDBB-6F91-4233-A09B-0F17322E31FD}"/>
              </a:ext>
            </a:extLst>
          </p:cNvPr>
          <p:cNvGraphicFramePr>
            <a:graphicFrameLocks noGrp="1"/>
          </p:cNvGraphicFramePr>
          <p:nvPr>
            <p:ph type="tbl" sz="quarter" idx="13"/>
            <p:extLst>
              <p:ext uri="{D42A27DB-BD31-4B8C-83A1-F6EECF244321}">
                <p14:modId xmlns:p14="http://schemas.microsoft.com/office/powerpoint/2010/main" val="309404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146948771"/>
                    </a:ext>
                  </a:extLst>
                </a:gridCol>
                <a:gridCol w="740665">
                  <a:extLst>
                    <a:ext uri="{9D8B030D-6E8A-4147-A177-3AD203B41FA5}">
                      <a16:colId xmlns:a16="http://schemas.microsoft.com/office/drawing/2014/main" val="2081788760"/>
                    </a:ext>
                  </a:extLst>
                </a:gridCol>
                <a:gridCol w="411480">
                  <a:extLst>
                    <a:ext uri="{9D8B030D-6E8A-4147-A177-3AD203B41FA5}">
                      <a16:colId xmlns:a16="http://schemas.microsoft.com/office/drawing/2014/main" val="3095793708"/>
                    </a:ext>
                  </a:extLst>
                </a:gridCol>
                <a:gridCol w="740665">
                  <a:extLst>
                    <a:ext uri="{9D8B030D-6E8A-4147-A177-3AD203B41FA5}">
                      <a16:colId xmlns:a16="http://schemas.microsoft.com/office/drawing/2014/main" val="2887466514"/>
                    </a:ext>
                  </a:extLst>
                </a:gridCol>
                <a:gridCol w="411480">
                  <a:extLst>
                    <a:ext uri="{9D8B030D-6E8A-4147-A177-3AD203B41FA5}">
                      <a16:colId xmlns:a16="http://schemas.microsoft.com/office/drawing/2014/main" val="2502320991"/>
                    </a:ext>
                  </a:extLst>
                </a:gridCol>
                <a:gridCol w="411480">
                  <a:extLst>
                    <a:ext uri="{9D8B030D-6E8A-4147-A177-3AD203B41FA5}">
                      <a16:colId xmlns:a16="http://schemas.microsoft.com/office/drawing/2014/main" val="1100925631"/>
                    </a:ext>
                  </a:extLst>
                </a:gridCol>
                <a:gridCol w="411480">
                  <a:extLst>
                    <a:ext uri="{9D8B030D-6E8A-4147-A177-3AD203B41FA5}">
                      <a16:colId xmlns:a16="http://schemas.microsoft.com/office/drawing/2014/main" val="871556123"/>
                    </a:ext>
                  </a:extLst>
                </a:gridCol>
                <a:gridCol w="411480">
                  <a:extLst>
                    <a:ext uri="{9D8B030D-6E8A-4147-A177-3AD203B41FA5}">
                      <a16:colId xmlns:a16="http://schemas.microsoft.com/office/drawing/2014/main" val="2515877851"/>
                    </a:ext>
                  </a:extLst>
                </a:gridCol>
                <a:gridCol w="411480">
                  <a:extLst>
                    <a:ext uri="{9D8B030D-6E8A-4147-A177-3AD203B41FA5}">
                      <a16:colId xmlns:a16="http://schemas.microsoft.com/office/drawing/2014/main" val="37066590"/>
                    </a:ext>
                  </a:extLst>
                </a:gridCol>
                <a:gridCol w="411480">
                  <a:extLst>
                    <a:ext uri="{9D8B030D-6E8A-4147-A177-3AD203B41FA5}">
                      <a16:colId xmlns:a16="http://schemas.microsoft.com/office/drawing/2014/main" val="1658029113"/>
                    </a:ext>
                  </a:extLst>
                </a:gridCol>
                <a:gridCol w="411480">
                  <a:extLst>
                    <a:ext uri="{9D8B030D-6E8A-4147-A177-3AD203B41FA5}">
                      <a16:colId xmlns:a16="http://schemas.microsoft.com/office/drawing/2014/main" val="1173471181"/>
                    </a:ext>
                  </a:extLst>
                </a:gridCol>
                <a:gridCol w="411480">
                  <a:extLst>
                    <a:ext uri="{9D8B030D-6E8A-4147-A177-3AD203B41FA5}">
                      <a16:colId xmlns:a16="http://schemas.microsoft.com/office/drawing/2014/main" val="1134314569"/>
                    </a:ext>
                  </a:extLst>
                </a:gridCol>
                <a:gridCol w="411480">
                  <a:extLst>
                    <a:ext uri="{9D8B030D-6E8A-4147-A177-3AD203B41FA5}">
                      <a16:colId xmlns:a16="http://schemas.microsoft.com/office/drawing/2014/main" val="110806577"/>
                    </a:ext>
                  </a:extLst>
                </a:gridCol>
                <a:gridCol w="411480">
                  <a:extLst>
                    <a:ext uri="{9D8B030D-6E8A-4147-A177-3AD203B41FA5}">
                      <a16:colId xmlns:a16="http://schemas.microsoft.com/office/drawing/2014/main" val="5401499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5451786"/>
                  </a:ext>
                </a:extLst>
              </a:tr>
              <a:tr h="370840">
                <a:tc>
                  <a:txBody>
                    <a:bodyPr/>
                    <a:lstStyle/>
                    <a:p>
                      <a:r>
                        <a:rPr lang="en-US" sz="1000"/>
                        <a:t>Instituto Costarricense de Turismo</a:t>
                      </a:r>
                    </a:p>
                  </a:txBody>
                  <a:tcPr/>
                </a:tc>
                <a:tc>
                  <a:txBody>
                    <a:bodyPr/>
                    <a:lstStyle/>
                    <a:p>
                      <a:r>
                        <a:rPr lang="en-US" sz="1000"/>
                        <a:t>63732</a:t>
                      </a:r>
                    </a:p>
                  </a:txBody>
                  <a:tcPr/>
                </a:tc>
                <a:tc>
                  <a:txBody>
                    <a:bodyPr/>
                    <a:lstStyle/>
                    <a:p>
                      <a:r>
                        <a:rPr lang="en-US" sz="1000"/>
                        <a:t>1061</a:t>
                      </a:r>
                    </a:p>
                  </a:txBody>
                  <a:tcPr/>
                </a:tc>
                <a:tc>
                  <a:txBody>
                    <a:bodyPr/>
                    <a:lstStyle/>
                    <a:p>
                      <a:r>
                        <a:rPr lang="en-US" sz="1000"/>
                        <a:t>63732</a:t>
                      </a:r>
                    </a:p>
                  </a:txBody>
                  <a:tcPr/>
                </a:tc>
                <a:tc>
                  <a:txBody>
                    <a:bodyPr/>
                    <a:lstStyle/>
                    <a:p>
                      <a:r>
                        <a:rPr lang="en-US" sz="1000"/>
                        <a:t>1061</a:t>
                      </a:r>
                    </a:p>
                  </a:txBody>
                  <a:tcPr/>
                </a:tc>
                <a:tc>
                  <a:txBody>
                    <a:bodyPr/>
                    <a:lstStyle/>
                    <a:p>
                      <a:r>
                        <a:rPr lang="en-US" sz="1000"/>
                        <a:t>41</a:t>
                      </a:r>
                    </a:p>
                  </a:txBody>
                  <a:tcPr/>
                </a:tc>
                <a:tc>
                  <a:txBody>
                    <a:bodyPr/>
                    <a:lstStyle/>
                    <a:p>
                      <a:r>
                        <a:rPr lang="en-US" sz="1000"/>
                        <a:t>18815</a:t>
                      </a:r>
                    </a:p>
                  </a:txBody>
                  <a:tcPr/>
                </a:tc>
                <a:tc>
                  <a:txBody>
                    <a:bodyPr/>
                    <a:lstStyle/>
                    <a:p>
                      <a:r>
                        <a:rPr lang="en-US" sz="1000"/>
                        <a:t>5</a:t>
                      </a:r>
                    </a:p>
                  </a:txBody>
                  <a:tcPr/>
                </a:tc>
                <a:tc>
                  <a:txBody>
                    <a:bodyPr/>
                    <a:lstStyle/>
                    <a:p>
                      <a:r>
                        <a:rPr lang="en-US" sz="1000"/>
                        <a:t>932</a:t>
                      </a:r>
                    </a:p>
                  </a:txBody>
                  <a:tcPr/>
                </a:tc>
                <a:tc>
                  <a:txBody>
                    <a:bodyPr/>
                    <a:lstStyle/>
                    <a:p>
                      <a:r>
                        <a:rPr lang="en-US" sz="1000"/>
                        <a:t>1965</a:t>
                      </a:r>
                    </a:p>
                  </a:txBody>
                  <a:tcPr/>
                </a:tc>
                <a:tc>
                  <a:txBody>
                    <a:bodyPr/>
                    <a:lstStyle/>
                    <a:p>
                      <a:r>
                        <a:rPr lang="en-US" sz="1000"/>
                        <a:t>0</a:t>
                      </a:r>
                    </a:p>
                  </a:txBody>
                  <a:tcPr/>
                </a:tc>
                <a:tc>
                  <a:txBody>
                    <a:bodyPr/>
                    <a:lstStyle/>
                    <a:p>
                      <a:r>
                        <a:rPr lang="en-US" sz="1000"/>
                        <a:t>0</a:t>
                      </a:r>
                    </a:p>
                  </a:txBody>
                  <a:tcPr/>
                </a:tc>
                <a:tc>
                  <a:txBody>
                    <a:bodyPr/>
                    <a:lstStyle/>
                    <a:p>
                      <a:r>
                        <a:rPr lang="en-US" sz="1000"/>
                        <a:t>0.8379 %</a:t>
                      </a:r>
                    </a:p>
                  </a:txBody>
                  <a:tcPr/>
                </a:tc>
                <a:tc>
                  <a:txBody>
                    <a:bodyPr/>
                    <a:lstStyle/>
                    <a:p>
                      <a:r>
                        <a:rPr lang="en-US" sz="1000"/>
                        <a:t>0.0 %</a:t>
                      </a:r>
                    </a:p>
                  </a:txBody>
                  <a:tcPr/>
                </a:tc>
                <a:extLst>
                  <a:ext uri="{0D108BD9-81ED-4DB2-BD59-A6C34878D82A}">
                    <a16:rowId xmlns:a16="http://schemas.microsoft.com/office/drawing/2014/main" val="2560447319"/>
                  </a:ext>
                </a:extLst>
              </a:tr>
            </a:tbl>
          </a:graphicData>
        </a:graphic>
      </p:graphicFrame>
      <p:sp>
        <p:nvSpPr>
          <p:cNvPr id="4" name="Text Placeholder 3">
            <a:extLst>
              <a:ext uri="{FF2B5EF4-FFF2-40B4-BE49-F238E27FC236}">
                <a16:creationId xmlns:a16="http://schemas.microsoft.com/office/drawing/2014/main" id="{12774833-96DC-44FE-AEFB-BE54F40B9E2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23559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9CFD9-F3B6-4B37-A86A-668F884B0C26}"/>
              </a:ext>
            </a:extLst>
          </p:cNvPr>
          <p:cNvSpPr>
            <a:spLocks noGrp="1"/>
          </p:cNvSpPr>
          <p:nvPr>
            <p:ph type="title"/>
          </p:nvPr>
        </p:nvSpPr>
        <p:spPr/>
        <p:txBody>
          <a:bodyPr/>
          <a:lstStyle/>
          <a:p>
            <a:r>
              <a:rPr lang="pt-BR"/>
              <a:t>Facebook Fans Total | Instituto Costarricense de Turismo</a:t>
            </a:r>
            <a:endParaRPr lang="en-US"/>
          </a:p>
        </p:txBody>
      </p:sp>
      <p:graphicFrame>
        <p:nvGraphicFramePr>
          <p:cNvPr id="6" name="Chart Placeholder 5">
            <a:extLst>
              <a:ext uri="{FF2B5EF4-FFF2-40B4-BE49-F238E27FC236}">
                <a16:creationId xmlns:a16="http://schemas.microsoft.com/office/drawing/2014/main" id="{BFD2CF91-DA70-4C29-A098-E956D58F341D}"/>
              </a:ext>
            </a:extLst>
          </p:cNvPr>
          <p:cNvGraphicFramePr>
            <a:graphicFrameLocks noGrp="1"/>
          </p:cNvGraphicFramePr>
          <p:nvPr>
            <p:ph type="chart" sz="quarter" idx="13"/>
            <p:extLst>
              <p:ext uri="{D42A27DB-BD31-4B8C-83A1-F6EECF244321}">
                <p14:modId xmlns:p14="http://schemas.microsoft.com/office/powerpoint/2010/main" val="2962155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D3A570-B267-4AA8-A795-3CBBCC0E40CB}"/>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D84CB84A-BCE8-41BA-98C3-57885C2CF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6731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BA14-1848-4889-A98B-A7E8B4D94AAD}"/>
              </a:ext>
            </a:extLst>
          </p:cNvPr>
          <p:cNvSpPr>
            <a:spLocks noGrp="1"/>
          </p:cNvSpPr>
          <p:nvPr>
            <p:ph type="title"/>
          </p:nvPr>
        </p:nvSpPr>
        <p:spPr/>
        <p:txBody>
          <a:bodyPr/>
          <a:lstStyle/>
          <a:p>
            <a:r>
              <a:rPr lang="en-US"/>
              <a:t>Facebook Reach | Instituto Costarricense de Turismo</a:t>
            </a:r>
          </a:p>
        </p:txBody>
      </p:sp>
      <p:graphicFrame>
        <p:nvGraphicFramePr>
          <p:cNvPr id="6" name="Chart Placeholder 5">
            <a:extLst>
              <a:ext uri="{FF2B5EF4-FFF2-40B4-BE49-F238E27FC236}">
                <a16:creationId xmlns:a16="http://schemas.microsoft.com/office/drawing/2014/main" id="{433B519A-5C82-4BB9-B5B2-FC3BEA30B35D}"/>
              </a:ext>
            </a:extLst>
          </p:cNvPr>
          <p:cNvGraphicFramePr>
            <a:graphicFrameLocks noGrp="1"/>
          </p:cNvGraphicFramePr>
          <p:nvPr>
            <p:ph type="chart" sz="quarter" idx="13"/>
            <p:extLst>
              <p:ext uri="{D42A27DB-BD31-4B8C-83A1-F6EECF244321}">
                <p14:modId xmlns:p14="http://schemas.microsoft.com/office/powerpoint/2010/main" val="3280885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C1BED-774D-4866-AF60-7C55D5D64172}"/>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18EC3A33-379C-4A38-B53C-A62528277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29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43DE2-C417-4156-8F37-C67ED9A31604}"/>
              </a:ext>
            </a:extLst>
          </p:cNvPr>
          <p:cNvSpPr>
            <a:spLocks noGrp="1"/>
          </p:cNvSpPr>
          <p:nvPr>
            <p:ph type="title"/>
          </p:nvPr>
        </p:nvSpPr>
        <p:spPr/>
        <p:txBody>
          <a:bodyPr/>
          <a:lstStyle/>
          <a:p>
            <a:r>
              <a:rPr lang="en-US"/>
              <a:t>Facebook Key Metrics Table | Instituto Costarricense de Turismo</a:t>
            </a:r>
          </a:p>
        </p:txBody>
      </p:sp>
      <p:graphicFrame>
        <p:nvGraphicFramePr>
          <p:cNvPr id="5" name="Table Placeholder 4">
            <a:extLst>
              <a:ext uri="{FF2B5EF4-FFF2-40B4-BE49-F238E27FC236}">
                <a16:creationId xmlns:a16="http://schemas.microsoft.com/office/drawing/2014/main" id="{B3D88D37-BABB-4A6B-97F9-FE51B2D87CF7}"/>
              </a:ext>
            </a:extLst>
          </p:cNvPr>
          <p:cNvGraphicFramePr>
            <a:graphicFrameLocks noGrp="1"/>
          </p:cNvGraphicFramePr>
          <p:nvPr>
            <p:ph type="tbl" sz="quarter" idx="13"/>
            <p:extLst>
              <p:ext uri="{D42A27DB-BD31-4B8C-83A1-F6EECF244321}">
                <p14:modId xmlns:p14="http://schemas.microsoft.com/office/powerpoint/2010/main" val="128455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802153842"/>
                    </a:ext>
                  </a:extLst>
                </a:gridCol>
                <a:gridCol w="411480">
                  <a:extLst>
                    <a:ext uri="{9D8B030D-6E8A-4147-A177-3AD203B41FA5}">
                      <a16:colId xmlns:a16="http://schemas.microsoft.com/office/drawing/2014/main" val="2513984361"/>
                    </a:ext>
                  </a:extLst>
                </a:gridCol>
                <a:gridCol w="411480">
                  <a:extLst>
                    <a:ext uri="{9D8B030D-6E8A-4147-A177-3AD203B41FA5}">
                      <a16:colId xmlns:a16="http://schemas.microsoft.com/office/drawing/2014/main" val="2867645641"/>
                    </a:ext>
                  </a:extLst>
                </a:gridCol>
                <a:gridCol w="411480">
                  <a:extLst>
                    <a:ext uri="{9D8B030D-6E8A-4147-A177-3AD203B41FA5}">
                      <a16:colId xmlns:a16="http://schemas.microsoft.com/office/drawing/2014/main" val="3039121945"/>
                    </a:ext>
                  </a:extLst>
                </a:gridCol>
                <a:gridCol w="411480">
                  <a:extLst>
                    <a:ext uri="{9D8B030D-6E8A-4147-A177-3AD203B41FA5}">
                      <a16:colId xmlns:a16="http://schemas.microsoft.com/office/drawing/2014/main" val="1034992540"/>
                    </a:ext>
                  </a:extLst>
                </a:gridCol>
                <a:gridCol w="411480">
                  <a:extLst>
                    <a:ext uri="{9D8B030D-6E8A-4147-A177-3AD203B41FA5}">
                      <a16:colId xmlns:a16="http://schemas.microsoft.com/office/drawing/2014/main" val="3282315974"/>
                    </a:ext>
                  </a:extLst>
                </a:gridCol>
                <a:gridCol w="411480">
                  <a:extLst>
                    <a:ext uri="{9D8B030D-6E8A-4147-A177-3AD203B41FA5}">
                      <a16:colId xmlns:a16="http://schemas.microsoft.com/office/drawing/2014/main" val="1449643341"/>
                    </a:ext>
                  </a:extLst>
                </a:gridCol>
                <a:gridCol w="411480">
                  <a:extLst>
                    <a:ext uri="{9D8B030D-6E8A-4147-A177-3AD203B41FA5}">
                      <a16:colId xmlns:a16="http://schemas.microsoft.com/office/drawing/2014/main" val="1673504819"/>
                    </a:ext>
                  </a:extLst>
                </a:gridCol>
                <a:gridCol w="411480">
                  <a:extLst>
                    <a:ext uri="{9D8B030D-6E8A-4147-A177-3AD203B41FA5}">
                      <a16:colId xmlns:a16="http://schemas.microsoft.com/office/drawing/2014/main" val="2267152875"/>
                    </a:ext>
                  </a:extLst>
                </a:gridCol>
                <a:gridCol w="411480">
                  <a:extLst>
                    <a:ext uri="{9D8B030D-6E8A-4147-A177-3AD203B41FA5}">
                      <a16:colId xmlns:a16="http://schemas.microsoft.com/office/drawing/2014/main" val="2517813322"/>
                    </a:ext>
                  </a:extLst>
                </a:gridCol>
                <a:gridCol w="411480">
                  <a:extLst>
                    <a:ext uri="{9D8B030D-6E8A-4147-A177-3AD203B41FA5}">
                      <a16:colId xmlns:a16="http://schemas.microsoft.com/office/drawing/2014/main" val="3567436691"/>
                    </a:ext>
                  </a:extLst>
                </a:gridCol>
                <a:gridCol w="411480">
                  <a:extLst>
                    <a:ext uri="{9D8B030D-6E8A-4147-A177-3AD203B41FA5}">
                      <a16:colId xmlns:a16="http://schemas.microsoft.com/office/drawing/2014/main" val="1932772146"/>
                    </a:ext>
                  </a:extLst>
                </a:gridCol>
                <a:gridCol w="411480">
                  <a:extLst>
                    <a:ext uri="{9D8B030D-6E8A-4147-A177-3AD203B41FA5}">
                      <a16:colId xmlns:a16="http://schemas.microsoft.com/office/drawing/2014/main" val="3596911634"/>
                    </a:ext>
                  </a:extLst>
                </a:gridCol>
                <a:gridCol w="411480">
                  <a:extLst>
                    <a:ext uri="{9D8B030D-6E8A-4147-A177-3AD203B41FA5}">
                      <a16:colId xmlns:a16="http://schemas.microsoft.com/office/drawing/2014/main" val="1835953214"/>
                    </a:ext>
                  </a:extLst>
                </a:gridCol>
                <a:gridCol w="411480">
                  <a:extLst>
                    <a:ext uri="{9D8B030D-6E8A-4147-A177-3AD203B41FA5}">
                      <a16:colId xmlns:a16="http://schemas.microsoft.com/office/drawing/2014/main" val="2769539719"/>
                    </a:ext>
                  </a:extLst>
                </a:gridCol>
                <a:gridCol w="411480">
                  <a:extLst>
                    <a:ext uri="{9D8B030D-6E8A-4147-A177-3AD203B41FA5}">
                      <a16:colId xmlns:a16="http://schemas.microsoft.com/office/drawing/2014/main" val="3932829639"/>
                    </a:ext>
                  </a:extLst>
                </a:gridCol>
                <a:gridCol w="411480">
                  <a:extLst>
                    <a:ext uri="{9D8B030D-6E8A-4147-A177-3AD203B41FA5}">
                      <a16:colId xmlns:a16="http://schemas.microsoft.com/office/drawing/2014/main" val="32837304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1828914631"/>
                  </a:ext>
                </a:extLst>
              </a:tr>
              <a:tr h="370840">
                <a:tc>
                  <a:txBody>
                    <a:bodyPr/>
                    <a:lstStyle/>
                    <a:p>
                      <a:r>
                        <a:rPr lang="en-US" sz="1000"/>
                        <a:t>Instituto Costarricense de Turismo</a:t>
                      </a:r>
                    </a:p>
                  </a:txBody>
                  <a:tcPr/>
                </a:tc>
                <a:tc>
                  <a:txBody>
                    <a:bodyPr/>
                    <a:lstStyle/>
                    <a:p>
                      <a:r>
                        <a:rPr lang="en-US" sz="1000"/>
                        <a:t>52039</a:t>
                      </a:r>
                    </a:p>
                  </a:txBody>
                  <a:tcPr/>
                </a:tc>
                <a:tc>
                  <a:txBody>
                    <a:bodyPr/>
                    <a:lstStyle/>
                    <a:p>
                      <a:r>
                        <a:rPr lang="en-US" sz="1000"/>
                        <a:t>1120</a:t>
                      </a:r>
                    </a:p>
                  </a:txBody>
                  <a:tcPr/>
                </a:tc>
                <a:tc>
                  <a:txBody>
                    <a:bodyPr/>
                    <a:lstStyle/>
                    <a:p>
                      <a:r>
                        <a:rPr lang="en-US" sz="1000"/>
                        <a:t>43</a:t>
                      </a:r>
                    </a:p>
                  </a:txBody>
                  <a:tcPr/>
                </a:tc>
                <a:tc>
                  <a:txBody>
                    <a:bodyPr/>
                    <a:lstStyle/>
                    <a:p>
                      <a:r>
                        <a:rPr lang="en-US" sz="1000"/>
                        <a:t>45350.806451613</a:t>
                      </a:r>
                    </a:p>
                  </a:txBody>
                  <a:tcPr/>
                </a:tc>
                <a:tc>
                  <a:txBody>
                    <a:bodyPr/>
                    <a:lstStyle/>
                    <a:p>
                      <a:r>
                        <a:rPr lang="en-US" sz="1000"/>
                        <a:t>63817</a:t>
                      </a:r>
                    </a:p>
                  </a:txBody>
                  <a:tcPr/>
                </a:tc>
                <a:tc>
                  <a:txBody>
                    <a:bodyPr/>
                    <a:lstStyle/>
                    <a:p>
                      <a:r>
                        <a:rPr lang="en-US" sz="1000"/>
                        <a:t>41</a:t>
                      </a:r>
                    </a:p>
                  </a:txBody>
                  <a:tcPr/>
                </a:tc>
                <a:tc>
                  <a:txBody>
                    <a:bodyPr/>
                    <a:lstStyle/>
                    <a:p>
                      <a:r>
                        <a:rPr lang="en-US" sz="1000"/>
                        <a:t>4238949</a:t>
                      </a:r>
                    </a:p>
                  </a:txBody>
                  <a:tcPr/>
                </a:tc>
                <a:tc>
                  <a:txBody>
                    <a:bodyPr/>
                    <a:lstStyle/>
                    <a:p>
                      <a:r>
                        <a:rPr lang="en-US" sz="1000"/>
                        <a:t>128144.70967742</a:t>
                      </a:r>
                    </a:p>
                  </a:txBody>
                  <a:tcPr/>
                </a:tc>
                <a:tc>
                  <a:txBody>
                    <a:bodyPr/>
                    <a:lstStyle/>
                    <a:p>
                      <a:r>
                        <a:rPr lang="en-US" sz="1000"/>
                        <a:t>269180</a:t>
                      </a:r>
                    </a:p>
                  </a:txBody>
                  <a:tcPr/>
                </a:tc>
                <a:tc>
                  <a:txBody>
                    <a:bodyPr/>
                    <a:lstStyle/>
                    <a:p>
                      <a:r>
                        <a:rPr lang="en-US" sz="1000"/>
                        <a:t>11.88 %</a:t>
                      </a:r>
                    </a:p>
                  </a:txBody>
                  <a:tcPr/>
                </a:tc>
                <a:tc>
                  <a:txBody>
                    <a:bodyPr/>
                    <a:lstStyle/>
                    <a:p>
                      <a:r>
                        <a:rPr lang="en-US" sz="1000"/>
                        <a:t>303151</a:t>
                      </a:r>
                    </a:p>
                  </a:txBody>
                  <a:tcPr/>
                </a:tc>
                <a:tc>
                  <a:txBody>
                    <a:bodyPr/>
                    <a:lstStyle/>
                    <a:p>
                      <a:r>
                        <a:rPr lang="en-US" sz="1000"/>
                        <a:t>89601</a:t>
                      </a:r>
                    </a:p>
                  </a:txBody>
                  <a:tcPr/>
                </a:tc>
                <a:tc>
                  <a:txBody>
                    <a:bodyPr/>
                    <a:lstStyle/>
                    <a:p>
                      <a:r>
                        <a:rPr lang="en-US" sz="1000"/>
                        <a:t>0</a:t>
                      </a:r>
                    </a:p>
                  </a:txBody>
                  <a:tcPr/>
                </a:tc>
                <a:tc>
                  <a:txBody>
                    <a:bodyPr/>
                    <a:lstStyle/>
                    <a:p>
                      <a:r>
                        <a:rPr lang="en-US" sz="1000"/>
                        <a:t>243201</a:t>
                      </a:r>
                    </a:p>
                  </a:txBody>
                  <a:tcPr/>
                </a:tc>
                <a:tc>
                  <a:txBody>
                    <a:bodyPr/>
                    <a:lstStyle/>
                    <a:p>
                      <a:r>
                        <a:rPr lang="en-US" sz="1000"/>
                        <a:t>25979</a:t>
                      </a:r>
                    </a:p>
                  </a:txBody>
                  <a:tcPr/>
                </a:tc>
                <a:tc>
                  <a:txBody>
                    <a:bodyPr/>
                    <a:lstStyle/>
                    <a:p>
                      <a:r>
                        <a:rPr lang="en-US" sz="1000"/>
                        <a:t>4</a:t>
                      </a:r>
                    </a:p>
                  </a:txBody>
                  <a:tcPr/>
                </a:tc>
                <a:extLst>
                  <a:ext uri="{0D108BD9-81ED-4DB2-BD59-A6C34878D82A}">
                    <a16:rowId xmlns:a16="http://schemas.microsoft.com/office/drawing/2014/main" val="167449516"/>
                  </a:ext>
                </a:extLst>
              </a:tr>
            </a:tbl>
          </a:graphicData>
        </a:graphic>
      </p:graphicFrame>
      <p:sp>
        <p:nvSpPr>
          <p:cNvPr id="4" name="Text Placeholder 3">
            <a:extLst>
              <a:ext uri="{FF2B5EF4-FFF2-40B4-BE49-F238E27FC236}">
                <a16:creationId xmlns:a16="http://schemas.microsoft.com/office/drawing/2014/main" id="{5F6B233C-0BCC-4646-B3D3-7AD092B8C8A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917434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D6E6D-0CCF-48DC-A03A-1F4513C7D1B7}"/>
              </a:ext>
            </a:extLst>
          </p:cNvPr>
          <p:cNvSpPr>
            <a:spLocks noGrp="1"/>
          </p:cNvSpPr>
          <p:nvPr>
            <p:ph type="title"/>
          </p:nvPr>
        </p:nvSpPr>
        <p:spPr/>
        <p:txBody>
          <a:bodyPr/>
          <a:lstStyle/>
          <a:p>
            <a:r>
              <a:rPr lang="en-US"/>
              <a:t>Facebook Copy of Own Posts Table | Instituto Costarricense de Turismo - 1 of 25</a:t>
            </a:r>
          </a:p>
        </p:txBody>
      </p:sp>
      <p:graphicFrame>
        <p:nvGraphicFramePr>
          <p:cNvPr id="5" name="Table Placeholder 4">
            <a:extLst>
              <a:ext uri="{FF2B5EF4-FFF2-40B4-BE49-F238E27FC236}">
                <a16:creationId xmlns:a16="http://schemas.microsoft.com/office/drawing/2014/main" id="{448A4260-AF24-4313-888A-436AE6B9B903}"/>
              </a:ext>
            </a:extLst>
          </p:cNvPr>
          <p:cNvGraphicFramePr>
            <a:graphicFrameLocks noGrp="1"/>
          </p:cNvGraphicFramePr>
          <p:nvPr>
            <p:ph type="tbl" sz="quarter" idx="13"/>
            <p:extLst>
              <p:ext uri="{D42A27DB-BD31-4B8C-83A1-F6EECF244321}">
                <p14:modId xmlns:p14="http://schemas.microsoft.com/office/powerpoint/2010/main" val="28689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2917671"/>
                    </a:ext>
                  </a:extLst>
                </a:gridCol>
                <a:gridCol w="740664">
                  <a:extLst>
                    <a:ext uri="{9D8B030D-6E8A-4147-A177-3AD203B41FA5}">
                      <a16:colId xmlns:a16="http://schemas.microsoft.com/office/drawing/2014/main" val="3664597348"/>
                    </a:ext>
                  </a:extLst>
                </a:gridCol>
                <a:gridCol w="329184">
                  <a:extLst>
                    <a:ext uri="{9D8B030D-6E8A-4147-A177-3AD203B41FA5}">
                      <a16:colId xmlns:a16="http://schemas.microsoft.com/office/drawing/2014/main" val="1034318316"/>
                    </a:ext>
                  </a:extLst>
                </a:gridCol>
                <a:gridCol w="329184">
                  <a:extLst>
                    <a:ext uri="{9D8B030D-6E8A-4147-A177-3AD203B41FA5}">
                      <a16:colId xmlns:a16="http://schemas.microsoft.com/office/drawing/2014/main" val="2498632583"/>
                    </a:ext>
                  </a:extLst>
                </a:gridCol>
                <a:gridCol w="329184">
                  <a:extLst>
                    <a:ext uri="{9D8B030D-6E8A-4147-A177-3AD203B41FA5}">
                      <a16:colId xmlns:a16="http://schemas.microsoft.com/office/drawing/2014/main" val="871166796"/>
                    </a:ext>
                  </a:extLst>
                </a:gridCol>
                <a:gridCol w="329184">
                  <a:extLst>
                    <a:ext uri="{9D8B030D-6E8A-4147-A177-3AD203B41FA5}">
                      <a16:colId xmlns:a16="http://schemas.microsoft.com/office/drawing/2014/main" val="1273749278"/>
                    </a:ext>
                  </a:extLst>
                </a:gridCol>
                <a:gridCol w="329184">
                  <a:extLst>
                    <a:ext uri="{9D8B030D-6E8A-4147-A177-3AD203B41FA5}">
                      <a16:colId xmlns:a16="http://schemas.microsoft.com/office/drawing/2014/main" val="1247121488"/>
                    </a:ext>
                  </a:extLst>
                </a:gridCol>
                <a:gridCol w="329184">
                  <a:extLst>
                    <a:ext uri="{9D8B030D-6E8A-4147-A177-3AD203B41FA5}">
                      <a16:colId xmlns:a16="http://schemas.microsoft.com/office/drawing/2014/main" val="1358142723"/>
                    </a:ext>
                  </a:extLst>
                </a:gridCol>
                <a:gridCol w="329184">
                  <a:extLst>
                    <a:ext uri="{9D8B030D-6E8A-4147-A177-3AD203B41FA5}">
                      <a16:colId xmlns:a16="http://schemas.microsoft.com/office/drawing/2014/main" val="4111054185"/>
                    </a:ext>
                  </a:extLst>
                </a:gridCol>
                <a:gridCol w="329184">
                  <a:extLst>
                    <a:ext uri="{9D8B030D-6E8A-4147-A177-3AD203B41FA5}">
                      <a16:colId xmlns:a16="http://schemas.microsoft.com/office/drawing/2014/main" val="3529263786"/>
                    </a:ext>
                  </a:extLst>
                </a:gridCol>
                <a:gridCol w="329184">
                  <a:extLst>
                    <a:ext uri="{9D8B030D-6E8A-4147-A177-3AD203B41FA5}">
                      <a16:colId xmlns:a16="http://schemas.microsoft.com/office/drawing/2014/main" val="3416133255"/>
                    </a:ext>
                  </a:extLst>
                </a:gridCol>
                <a:gridCol w="329184">
                  <a:extLst>
                    <a:ext uri="{9D8B030D-6E8A-4147-A177-3AD203B41FA5}">
                      <a16:colId xmlns:a16="http://schemas.microsoft.com/office/drawing/2014/main" val="842835521"/>
                    </a:ext>
                  </a:extLst>
                </a:gridCol>
                <a:gridCol w="329184">
                  <a:extLst>
                    <a:ext uri="{9D8B030D-6E8A-4147-A177-3AD203B41FA5}">
                      <a16:colId xmlns:a16="http://schemas.microsoft.com/office/drawing/2014/main" val="3905256186"/>
                    </a:ext>
                  </a:extLst>
                </a:gridCol>
                <a:gridCol w="329184">
                  <a:extLst>
                    <a:ext uri="{9D8B030D-6E8A-4147-A177-3AD203B41FA5}">
                      <a16:colId xmlns:a16="http://schemas.microsoft.com/office/drawing/2014/main" val="2552691376"/>
                    </a:ext>
                  </a:extLst>
                </a:gridCol>
                <a:gridCol w="329184">
                  <a:extLst>
                    <a:ext uri="{9D8B030D-6E8A-4147-A177-3AD203B41FA5}">
                      <a16:colId xmlns:a16="http://schemas.microsoft.com/office/drawing/2014/main" val="3912773950"/>
                    </a:ext>
                  </a:extLst>
                </a:gridCol>
                <a:gridCol w="329184">
                  <a:extLst>
                    <a:ext uri="{9D8B030D-6E8A-4147-A177-3AD203B41FA5}">
                      <a16:colId xmlns:a16="http://schemas.microsoft.com/office/drawing/2014/main" val="2015010140"/>
                    </a:ext>
                  </a:extLst>
                </a:gridCol>
                <a:gridCol w="329184">
                  <a:extLst>
                    <a:ext uri="{9D8B030D-6E8A-4147-A177-3AD203B41FA5}">
                      <a16:colId xmlns:a16="http://schemas.microsoft.com/office/drawing/2014/main" val="12669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248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- 2023-01-31 08:16:15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Efraín Chacón Ureña.
Pionero del turismo sostenible en Costa Rica y fundador de San Gerardo de Dota.
Nos unimos al dolor de su familia y amigos en este momento de inmenso dolor, extendiendo un sincero pésame.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70515020"/>
                  </a:ext>
                </a:extLst>
              </a:tr>
            </a:tbl>
          </a:graphicData>
        </a:graphic>
      </p:graphicFrame>
      <p:sp>
        <p:nvSpPr>
          <p:cNvPr id="4" name="Text Placeholder 3">
            <a:extLst>
              <a:ext uri="{FF2B5EF4-FFF2-40B4-BE49-F238E27FC236}">
                <a16:creationId xmlns:a16="http://schemas.microsoft.com/office/drawing/2014/main" id="{74B73F7A-D76D-434E-8583-40B91CD6CD6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09188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3BCC7-7214-4C8F-9BA4-C4B692A33D5B}"/>
              </a:ext>
            </a:extLst>
          </p:cNvPr>
          <p:cNvSpPr>
            <a:spLocks noGrp="1"/>
          </p:cNvSpPr>
          <p:nvPr>
            <p:ph type="title"/>
          </p:nvPr>
        </p:nvSpPr>
        <p:spPr/>
        <p:txBody>
          <a:bodyPr/>
          <a:lstStyle/>
          <a:p>
            <a:r>
              <a:rPr lang="en-US"/>
              <a:t>Facebook Copy of Own Posts Table | Instituto Costarricense de Turismo - 2 of 25</a:t>
            </a:r>
          </a:p>
        </p:txBody>
      </p:sp>
      <p:graphicFrame>
        <p:nvGraphicFramePr>
          <p:cNvPr id="5" name="Table Placeholder 4">
            <a:extLst>
              <a:ext uri="{FF2B5EF4-FFF2-40B4-BE49-F238E27FC236}">
                <a16:creationId xmlns:a16="http://schemas.microsoft.com/office/drawing/2014/main" id="{E86B835C-EBB0-42D7-AAC8-621BD9E01BA3}"/>
              </a:ext>
            </a:extLst>
          </p:cNvPr>
          <p:cNvGraphicFramePr>
            <a:graphicFrameLocks noGrp="1"/>
          </p:cNvGraphicFramePr>
          <p:nvPr>
            <p:ph type="tbl" sz="quarter" idx="13"/>
            <p:extLst>
              <p:ext uri="{D42A27DB-BD31-4B8C-83A1-F6EECF244321}">
                <p14:modId xmlns:p14="http://schemas.microsoft.com/office/powerpoint/2010/main" val="50546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97308408"/>
                    </a:ext>
                  </a:extLst>
                </a:gridCol>
                <a:gridCol w="740664">
                  <a:extLst>
                    <a:ext uri="{9D8B030D-6E8A-4147-A177-3AD203B41FA5}">
                      <a16:colId xmlns:a16="http://schemas.microsoft.com/office/drawing/2014/main" val="1039251488"/>
                    </a:ext>
                  </a:extLst>
                </a:gridCol>
                <a:gridCol w="329184">
                  <a:extLst>
                    <a:ext uri="{9D8B030D-6E8A-4147-A177-3AD203B41FA5}">
                      <a16:colId xmlns:a16="http://schemas.microsoft.com/office/drawing/2014/main" val="949215226"/>
                    </a:ext>
                  </a:extLst>
                </a:gridCol>
                <a:gridCol w="329184">
                  <a:extLst>
                    <a:ext uri="{9D8B030D-6E8A-4147-A177-3AD203B41FA5}">
                      <a16:colId xmlns:a16="http://schemas.microsoft.com/office/drawing/2014/main" val="438413618"/>
                    </a:ext>
                  </a:extLst>
                </a:gridCol>
                <a:gridCol w="329184">
                  <a:extLst>
                    <a:ext uri="{9D8B030D-6E8A-4147-A177-3AD203B41FA5}">
                      <a16:colId xmlns:a16="http://schemas.microsoft.com/office/drawing/2014/main" val="4101935973"/>
                    </a:ext>
                  </a:extLst>
                </a:gridCol>
                <a:gridCol w="329184">
                  <a:extLst>
                    <a:ext uri="{9D8B030D-6E8A-4147-A177-3AD203B41FA5}">
                      <a16:colId xmlns:a16="http://schemas.microsoft.com/office/drawing/2014/main" val="634066815"/>
                    </a:ext>
                  </a:extLst>
                </a:gridCol>
                <a:gridCol w="329184">
                  <a:extLst>
                    <a:ext uri="{9D8B030D-6E8A-4147-A177-3AD203B41FA5}">
                      <a16:colId xmlns:a16="http://schemas.microsoft.com/office/drawing/2014/main" val="4066074992"/>
                    </a:ext>
                  </a:extLst>
                </a:gridCol>
                <a:gridCol w="329184">
                  <a:extLst>
                    <a:ext uri="{9D8B030D-6E8A-4147-A177-3AD203B41FA5}">
                      <a16:colId xmlns:a16="http://schemas.microsoft.com/office/drawing/2014/main" val="2645034436"/>
                    </a:ext>
                  </a:extLst>
                </a:gridCol>
                <a:gridCol w="329184">
                  <a:extLst>
                    <a:ext uri="{9D8B030D-6E8A-4147-A177-3AD203B41FA5}">
                      <a16:colId xmlns:a16="http://schemas.microsoft.com/office/drawing/2014/main" val="2746117574"/>
                    </a:ext>
                  </a:extLst>
                </a:gridCol>
                <a:gridCol w="329184">
                  <a:extLst>
                    <a:ext uri="{9D8B030D-6E8A-4147-A177-3AD203B41FA5}">
                      <a16:colId xmlns:a16="http://schemas.microsoft.com/office/drawing/2014/main" val="2179485645"/>
                    </a:ext>
                  </a:extLst>
                </a:gridCol>
                <a:gridCol w="329184">
                  <a:extLst>
                    <a:ext uri="{9D8B030D-6E8A-4147-A177-3AD203B41FA5}">
                      <a16:colId xmlns:a16="http://schemas.microsoft.com/office/drawing/2014/main" val="2566893434"/>
                    </a:ext>
                  </a:extLst>
                </a:gridCol>
                <a:gridCol w="329184">
                  <a:extLst>
                    <a:ext uri="{9D8B030D-6E8A-4147-A177-3AD203B41FA5}">
                      <a16:colId xmlns:a16="http://schemas.microsoft.com/office/drawing/2014/main" val="3701206725"/>
                    </a:ext>
                  </a:extLst>
                </a:gridCol>
                <a:gridCol w="329184">
                  <a:extLst>
                    <a:ext uri="{9D8B030D-6E8A-4147-A177-3AD203B41FA5}">
                      <a16:colId xmlns:a16="http://schemas.microsoft.com/office/drawing/2014/main" val="22676023"/>
                    </a:ext>
                  </a:extLst>
                </a:gridCol>
                <a:gridCol w="329184">
                  <a:extLst>
                    <a:ext uri="{9D8B030D-6E8A-4147-A177-3AD203B41FA5}">
                      <a16:colId xmlns:a16="http://schemas.microsoft.com/office/drawing/2014/main" val="3587773427"/>
                    </a:ext>
                  </a:extLst>
                </a:gridCol>
                <a:gridCol w="329184">
                  <a:extLst>
                    <a:ext uri="{9D8B030D-6E8A-4147-A177-3AD203B41FA5}">
                      <a16:colId xmlns:a16="http://schemas.microsoft.com/office/drawing/2014/main" val="4099916544"/>
                    </a:ext>
                  </a:extLst>
                </a:gridCol>
                <a:gridCol w="329184">
                  <a:extLst>
                    <a:ext uri="{9D8B030D-6E8A-4147-A177-3AD203B41FA5}">
                      <a16:colId xmlns:a16="http://schemas.microsoft.com/office/drawing/2014/main" val="3501714655"/>
                    </a:ext>
                  </a:extLst>
                </a:gridCol>
                <a:gridCol w="329184">
                  <a:extLst>
                    <a:ext uri="{9D8B030D-6E8A-4147-A177-3AD203B41FA5}">
                      <a16:colId xmlns:a16="http://schemas.microsoft.com/office/drawing/2014/main" val="138021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457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- 2023-01-29 09:01:00</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parque Nacional Corcovado tiene el 2,5% de la biodiversidad del planeta?
Imaginate toparte con una danta en la playa y observar a lo lejos desde un bote la aletas de un tiburón Toro cuando ingresa al río, eso y mucho más es lo que ofrece este parque y que recomendamos al 100%.
¿Te apuntás a visitarlo?
Más información en el siguiente enlace: https://www.sinac.go.cr/ES/ac/acosa/pnc/Paginas/default.aspx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81362816"/>
                  </a:ext>
                </a:extLst>
              </a:tr>
            </a:tbl>
          </a:graphicData>
        </a:graphic>
      </p:graphicFrame>
      <p:sp>
        <p:nvSpPr>
          <p:cNvPr id="4" name="Text Placeholder 3">
            <a:extLst>
              <a:ext uri="{FF2B5EF4-FFF2-40B4-BE49-F238E27FC236}">
                <a16:creationId xmlns:a16="http://schemas.microsoft.com/office/drawing/2014/main" id="{6E143925-11DC-401A-87B6-4D3CBC97441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4021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DBCB-47E4-404A-9541-231989BC5367}"/>
              </a:ext>
            </a:extLst>
          </p:cNvPr>
          <p:cNvSpPr>
            <a:spLocks noGrp="1"/>
          </p:cNvSpPr>
          <p:nvPr>
            <p:ph type="title"/>
          </p:nvPr>
        </p:nvSpPr>
        <p:spPr/>
        <p:txBody>
          <a:bodyPr/>
          <a:lstStyle/>
          <a:p>
            <a:r>
              <a:rPr lang="en-US"/>
              <a:t>Facebook Copy of Own Posts Table | Instituto Costarricense de Turismo - 3 of 25</a:t>
            </a:r>
          </a:p>
        </p:txBody>
      </p:sp>
      <p:graphicFrame>
        <p:nvGraphicFramePr>
          <p:cNvPr id="5" name="Table Placeholder 4">
            <a:extLst>
              <a:ext uri="{FF2B5EF4-FFF2-40B4-BE49-F238E27FC236}">
                <a16:creationId xmlns:a16="http://schemas.microsoft.com/office/drawing/2014/main" id="{E77B8A47-B1E8-4034-8F52-C9297BD3320B}"/>
              </a:ext>
            </a:extLst>
          </p:cNvPr>
          <p:cNvGraphicFramePr>
            <a:graphicFrameLocks noGrp="1"/>
          </p:cNvGraphicFramePr>
          <p:nvPr>
            <p:ph type="tbl" sz="quarter" idx="13"/>
            <p:extLst>
              <p:ext uri="{D42A27DB-BD31-4B8C-83A1-F6EECF244321}">
                <p14:modId xmlns:p14="http://schemas.microsoft.com/office/powerpoint/2010/main" val="168066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7815907"/>
                    </a:ext>
                  </a:extLst>
                </a:gridCol>
                <a:gridCol w="740664">
                  <a:extLst>
                    <a:ext uri="{9D8B030D-6E8A-4147-A177-3AD203B41FA5}">
                      <a16:colId xmlns:a16="http://schemas.microsoft.com/office/drawing/2014/main" val="2614793859"/>
                    </a:ext>
                  </a:extLst>
                </a:gridCol>
                <a:gridCol w="329184">
                  <a:extLst>
                    <a:ext uri="{9D8B030D-6E8A-4147-A177-3AD203B41FA5}">
                      <a16:colId xmlns:a16="http://schemas.microsoft.com/office/drawing/2014/main" val="2761227580"/>
                    </a:ext>
                  </a:extLst>
                </a:gridCol>
                <a:gridCol w="329184">
                  <a:extLst>
                    <a:ext uri="{9D8B030D-6E8A-4147-A177-3AD203B41FA5}">
                      <a16:colId xmlns:a16="http://schemas.microsoft.com/office/drawing/2014/main" val="2539759553"/>
                    </a:ext>
                  </a:extLst>
                </a:gridCol>
                <a:gridCol w="329184">
                  <a:extLst>
                    <a:ext uri="{9D8B030D-6E8A-4147-A177-3AD203B41FA5}">
                      <a16:colId xmlns:a16="http://schemas.microsoft.com/office/drawing/2014/main" val="3349973611"/>
                    </a:ext>
                  </a:extLst>
                </a:gridCol>
                <a:gridCol w="329184">
                  <a:extLst>
                    <a:ext uri="{9D8B030D-6E8A-4147-A177-3AD203B41FA5}">
                      <a16:colId xmlns:a16="http://schemas.microsoft.com/office/drawing/2014/main" val="1362915138"/>
                    </a:ext>
                  </a:extLst>
                </a:gridCol>
                <a:gridCol w="329184">
                  <a:extLst>
                    <a:ext uri="{9D8B030D-6E8A-4147-A177-3AD203B41FA5}">
                      <a16:colId xmlns:a16="http://schemas.microsoft.com/office/drawing/2014/main" val="937508071"/>
                    </a:ext>
                  </a:extLst>
                </a:gridCol>
                <a:gridCol w="329184">
                  <a:extLst>
                    <a:ext uri="{9D8B030D-6E8A-4147-A177-3AD203B41FA5}">
                      <a16:colId xmlns:a16="http://schemas.microsoft.com/office/drawing/2014/main" val="3307651278"/>
                    </a:ext>
                  </a:extLst>
                </a:gridCol>
                <a:gridCol w="329184">
                  <a:extLst>
                    <a:ext uri="{9D8B030D-6E8A-4147-A177-3AD203B41FA5}">
                      <a16:colId xmlns:a16="http://schemas.microsoft.com/office/drawing/2014/main" val="3579929383"/>
                    </a:ext>
                  </a:extLst>
                </a:gridCol>
                <a:gridCol w="329184">
                  <a:extLst>
                    <a:ext uri="{9D8B030D-6E8A-4147-A177-3AD203B41FA5}">
                      <a16:colId xmlns:a16="http://schemas.microsoft.com/office/drawing/2014/main" val="4182457991"/>
                    </a:ext>
                  </a:extLst>
                </a:gridCol>
                <a:gridCol w="329184">
                  <a:extLst>
                    <a:ext uri="{9D8B030D-6E8A-4147-A177-3AD203B41FA5}">
                      <a16:colId xmlns:a16="http://schemas.microsoft.com/office/drawing/2014/main" val="4237422251"/>
                    </a:ext>
                  </a:extLst>
                </a:gridCol>
                <a:gridCol w="329184">
                  <a:extLst>
                    <a:ext uri="{9D8B030D-6E8A-4147-A177-3AD203B41FA5}">
                      <a16:colId xmlns:a16="http://schemas.microsoft.com/office/drawing/2014/main" val="2890578464"/>
                    </a:ext>
                  </a:extLst>
                </a:gridCol>
                <a:gridCol w="329184">
                  <a:extLst>
                    <a:ext uri="{9D8B030D-6E8A-4147-A177-3AD203B41FA5}">
                      <a16:colId xmlns:a16="http://schemas.microsoft.com/office/drawing/2014/main" val="822918056"/>
                    </a:ext>
                  </a:extLst>
                </a:gridCol>
                <a:gridCol w="329184">
                  <a:extLst>
                    <a:ext uri="{9D8B030D-6E8A-4147-A177-3AD203B41FA5}">
                      <a16:colId xmlns:a16="http://schemas.microsoft.com/office/drawing/2014/main" val="3296450025"/>
                    </a:ext>
                  </a:extLst>
                </a:gridCol>
                <a:gridCol w="329184">
                  <a:extLst>
                    <a:ext uri="{9D8B030D-6E8A-4147-A177-3AD203B41FA5}">
                      <a16:colId xmlns:a16="http://schemas.microsoft.com/office/drawing/2014/main" val="1959531394"/>
                    </a:ext>
                  </a:extLst>
                </a:gridCol>
                <a:gridCol w="329184">
                  <a:extLst>
                    <a:ext uri="{9D8B030D-6E8A-4147-A177-3AD203B41FA5}">
                      <a16:colId xmlns:a16="http://schemas.microsoft.com/office/drawing/2014/main" val="3700289498"/>
                    </a:ext>
                  </a:extLst>
                </a:gridCol>
                <a:gridCol w="329184">
                  <a:extLst>
                    <a:ext uri="{9D8B030D-6E8A-4147-A177-3AD203B41FA5}">
                      <a16:colId xmlns:a16="http://schemas.microsoft.com/office/drawing/2014/main" val="307651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350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- 2023-01-28 09:00:28</a:t>
                      </a:r>
                      <a:r>
                        <a:rPr kumimoji="0" lang="es-ES" sz="1000" b="0" i="0" u="none" strike="noStrike" kern="1200" cap="none" spc="0" normalizeH="0" baseline="0" noProof="0">
                          <a:ln>
                            <a:noFill/>
                          </a:ln>
                          <a:solidFill>
                            <a:prstClr val="black"/>
                          </a:solidFill>
                          <a:effectLst/>
                          <a:uLnTx/>
                          <a:uFillTx/>
                          <a:latin typeface="+mn-lt"/>
                          <a:ea typeface="+mn-ea"/>
                          <a:cs typeface="+mn-cs"/>
                        </a:rPr>
                        <a:t>
 Con una duración aproximada de una hora y media desde el centro de San José y una variedad de actividades al aire libre como senderos, el volcán Poás es una excelente opción para pasear en un día.
Disfruta con precaución de este coloso activo y respira el aire puro de las zonas cercanas y recordá llevar un buen abrigo. 
Reserva tu entrada en el siguiente enlace: https://www.sinac.go.cr/ES/resvlinea/Paginas/default.aspx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47649094"/>
                  </a:ext>
                </a:extLst>
              </a:tr>
            </a:tbl>
          </a:graphicData>
        </a:graphic>
      </p:graphicFrame>
      <p:sp>
        <p:nvSpPr>
          <p:cNvPr id="4" name="Text Placeholder 3">
            <a:extLst>
              <a:ext uri="{FF2B5EF4-FFF2-40B4-BE49-F238E27FC236}">
                <a16:creationId xmlns:a16="http://schemas.microsoft.com/office/drawing/2014/main" id="{0FBA12DD-7E95-4063-95F0-776BACE393F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001667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14A7-6D87-4803-A0C2-A1A9B2C8197C}"/>
              </a:ext>
            </a:extLst>
          </p:cNvPr>
          <p:cNvSpPr>
            <a:spLocks noGrp="1"/>
          </p:cNvSpPr>
          <p:nvPr>
            <p:ph type="title"/>
          </p:nvPr>
        </p:nvSpPr>
        <p:spPr/>
        <p:txBody>
          <a:bodyPr/>
          <a:lstStyle/>
          <a:p>
            <a:r>
              <a:rPr lang="en-US"/>
              <a:t>Facebook Copy of Own Posts Table | Instituto Costarricense de Turismo - 4 of 25</a:t>
            </a:r>
          </a:p>
        </p:txBody>
      </p:sp>
      <p:graphicFrame>
        <p:nvGraphicFramePr>
          <p:cNvPr id="5" name="Table Placeholder 4">
            <a:extLst>
              <a:ext uri="{FF2B5EF4-FFF2-40B4-BE49-F238E27FC236}">
                <a16:creationId xmlns:a16="http://schemas.microsoft.com/office/drawing/2014/main" id="{1C542076-B8F4-4F86-A92B-8A4B834B0F18}"/>
              </a:ext>
            </a:extLst>
          </p:cNvPr>
          <p:cNvGraphicFramePr>
            <a:graphicFrameLocks noGrp="1"/>
          </p:cNvGraphicFramePr>
          <p:nvPr>
            <p:ph type="tbl" sz="quarter" idx="13"/>
            <p:extLst>
              <p:ext uri="{D42A27DB-BD31-4B8C-83A1-F6EECF244321}">
                <p14:modId xmlns:p14="http://schemas.microsoft.com/office/powerpoint/2010/main" val="476643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6359849"/>
                    </a:ext>
                  </a:extLst>
                </a:gridCol>
                <a:gridCol w="740664">
                  <a:extLst>
                    <a:ext uri="{9D8B030D-6E8A-4147-A177-3AD203B41FA5}">
                      <a16:colId xmlns:a16="http://schemas.microsoft.com/office/drawing/2014/main" val="275311860"/>
                    </a:ext>
                  </a:extLst>
                </a:gridCol>
                <a:gridCol w="329184">
                  <a:extLst>
                    <a:ext uri="{9D8B030D-6E8A-4147-A177-3AD203B41FA5}">
                      <a16:colId xmlns:a16="http://schemas.microsoft.com/office/drawing/2014/main" val="1741567504"/>
                    </a:ext>
                  </a:extLst>
                </a:gridCol>
                <a:gridCol w="329184">
                  <a:extLst>
                    <a:ext uri="{9D8B030D-6E8A-4147-A177-3AD203B41FA5}">
                      <a16:colId xmlns:a16="http://schemas.microsoft.com/office/drawing/2014/main" val="1486309848"/>
                    </a:ext>
                  </a:extLst>
                </a:gridCol>
                <a:gridCol w="329184">
                  <a:extLst>
                    <a:ext uri="{9D8B030D-6E8A-4147-A177-3AD203B41FA5}">
                      <a16:colId xmlns:a16="http://schemas.microsoft.com/office/drawing/2014/main" val="3132510296"/>
                    </a:ext>
                  </a:extLst>
                </a:gridCol>
                <a:gridCol w="329184">
                  <a:extLst>
                    <a:ext uri="{9D8B030D-6E8A-4147-A177-3AD203B41FA5}">
                      <a16:colId xmlns:a16="http://schemas.microsoft.com/office/drawing/2014/main" val="3253506436"/>
                    </a:ext>
                  </a:extLst>
                </a:gridCol>
                <a:gridCol w="329184">
                  <a:extLst>
                    <a:ext uri="{9D8B030D-6E8A-4147-A177-3AD203B41FA5}">
                      <a16:colId xmlns:a16="http://schemas.microsoft.com/office/drawing/2014/main" val="453323909"/>
                    </a:ext>
                  </a:extLst>
                </a:gridCol>
                <a:gridCol w="329184">
                  <a:extLst>
                    <a:ext uri="{9D8B030D-6E8A-4147-A177-3AD203B41FA5}">
                      <a16:colId xmlns:a16="http://schemas.microsoft.com/office/drawing/2014/main" val="3095598388"/>
                    </a:ext>
                  </a:extLst>
                </a:gridCol>
                <a:gridCol w="329184">
                  <a:extLst>
                    <a:ext uri="{9D8B030D-6E8A-4147-A177-3AD203B41FA5}">
                      <a16:colId xmlns:a16="http://schemas.microsoft.com/office/drawing/2014/main" val="4100501337"/>
                    </a:ext>
                  </a:extLst>
                </a:gridCol>
                <a:gridCol w="329184">
                  <a:extLst>
                    <a:ext uri="{9D8B030D-6E8A-4147-A177-3AD203B41FA5}">
                      <a16:colId xmlns:a16="http://schemas.microsoft.com/office/drawing/2014/main" val="1670629270"/>
                    </a:ext>
                  </a:extLst>
                </a:gridCol>
                <a:gridCol w="329184">
                  <a:extLst>
                    <a:ext uri="{9D8B030D-6E8A-4147-A177-3AD203B41FA5}">
                      <a16:colId xmlns:a16="http://schemas.microsoft.com/office/drawing/2014/main" val="3570207631"/>
                    </a:ext>
                  </a:extLst>
                </a:gridCol>
                <a:gridCol w="329184">
                  <a:extLst>
                    <a:ext uri="{9D8B030D-6E8A-4147-A177-3AD203B41FA5}">
                      <a16:colId xmlns:a16="http://schemas.microsoft.com/office/drawing/2014/main" val="2788085260"/>
                    </a:ext>
                  </a:extLst>
                </a:gridCol>
                <a:gridCol w="329184">
                  <a:extLst>
                    <a:ext uri="{9D8B030D-6E8A-4147-A177-3AD203B41FA5}">
                      <a16:colId xmlns:a16="http://schemas.microsoft.com/office/drawing/2014/main" val="697578461"/>
                    </a:ext>
                  </a:extLst>
                </a:gridCol>
                <a:gridCol w="329184">
                  <a:extLst>
                    <a:ext uri="{9D8B030D-6E8A-4147-A177-3AD203B41FA5}">
                      <a16:colId xmlns:a16="http://schemas.microsoft.com/office/drawing/2014/main" val="890722997"/>
                    </a:ext>
                  </a:extLst>
                </a:gridCol>
                <a:gridCol w="329184">
                  <a:extLst>
                    <a:ext uri="{9D8B030D-6E8A-4147-A177-3AD203B41FA5}">
                      <a16:colId xmlns:a16="http://schemas.microsoft.com/office/drawing/2014/main" val="3079512666"/>
                    </a:ext>
                  </a:extLst>
                </a:gridCol>
                <a:gridCol w="329184">
                  <a:extLst>
                    <a:ext uri="{9D8B030D-6E8A-4147-A177-3AD203B41FA5}">
                      <a16:colId xmlns:a16="http://schemas.microsoft.com/office/drawing/2014/main" val="2983768567"/>
                    </a:ext>
                  </a:extLst>
                </a:gridCol>
                <a:gridCol w="329184">
                  <a:extLst>
                    <a:ext uri="{9D8B030D-6E8A-4147-A177-3AD203B41FA5}">
                      <a16:colId xmlns:a16="http://schemas.microsoft.com/office/drawing/2014/main" val="52416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939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- 2023-01-27 10:01:25</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El medio canadiense Travel Week dio a conocer a sus lectores que Costa Rica ahora es miembro del Consejo Mundial de Turismo Sostenible.
Todo esto gracias a programas como la Certificación de Turismo Sostenible para las empresas del sector turístico, que promueve a los destinos aplicar prácticas de sostenibilidad turística.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9819132"/>
                  </a:ext>
                </a:extLst>
              </a:tr>
            </a:tbl>
          </a:graphicData>
        </a:graphic>
      </p:graphicFrame>
      <p:sp>
        <p:nvSpPr>
          <p:cNvPr id="4" name="Text Placeholder 3">
            <a:extLst>
              <a:ext uri="{FF2B5EF4-FFF2-40B4-BE49-F238E27FC236}">
                <a16:creationId xmlns:a16="http://schemas.microsoft.com/office/drawing/2014/main" id="{5123423B-1C0D-45A6-8665-1B619667588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648075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6127-E31E-43B0-B674-AB616ED74ACC}"/>
              </a:ext>
            </a:extLst>
          </p:cNvPr>
          <p:cNvSpPr>
            <a:spLocks noGrp="1"/>
          </p:cNvSpPr>
          <p:nvPr>
            <p:ph type="title"/>
          </p:nvPr>
        </p:nvSpPr>
        <p:spPr/>
        <p:txBody>
          <a:bodyPr/>
          <a:lstStyle/>
          <a:p>
            <a:r>
              <a:rPr lang="en-US"/>
              <a:t>Facebook Copy of Own Posts Table | Instituto Costarricense de Turismo - 5 of 25</a:t>
            </a:r>
          </a:p>
        </p:txBody>
      </p:sp>
      <p:graphicFrame>
        <p:nvGraphicFramePr>
          <p:cNvPr id="5" name="Table Placeholder 4">
            <a:extLst>
              <a:ext uri="{FF2B5EF4-FFF2-40B4-BE49-F238E27FC236}">
                <a16:creationId xmlns:a16="http://schemas.microsoft.com/office/drawing/2014/main" id="{180B81C3-ED71-47B5-AEA5-5A4FCFB19689}"/>
              </a:ext>
            </a:extLst>
          </p:cNvPr>
          <p:cNvGraphicFramePr>
            <a:graphicFrameLocks noGrp="1"/>
          </p:cNvGraphicFramePr>
          <p:nvPr>
            <p:ph type="tbl" sz="quarter" idx="13"/>
            <p:extLst>
              <p:ext uri="{D42A27DB-BD31-4B8C-83A1-F6EECF244321}">
                <p14:modId xmlns:p14="http://schemas.microsoft.com/office/powerpoint/2010/main" val="1508492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93982947"/>
                    </a:ext>
                  </a:extLst>
                </a:gridCol>
                <a:gridCol w="740664">
                  <a:extLst>
                    <a:ext uri="{9D8B030D-6E8A-4147-A177-3AD203B41FA5}">
                      <a16:colId xmlns:a16="http://schemas.microsoft.com/office/drawing/2014/main" val="3278337236"/>
                    </a:ext>
                  </a:extLst>
                </a:gridCol>
                <a:gridCol w="329184">
                  <a:extLst>
                    <a:ext uri="{9D8B030D-6E8A-4147-A177-3AD203B41FA5}">
                      <a16:colId xmlns:a16="http://schemas.microsoft.com/office/drawing/2014/main" val="791853456"/>
                    </a:ext>
                  </a:extLst>
                </a:gridCol>
                <a:gridCol w="329184">
                  <a:extLst>
                    <a:ext uri="{9D8B030D-6E8A-4147-A177-3AD203B41FA5}">
                      <a16:colId xmlns:a16="http://schemas.microsoft.com/office/drawing/2014/main" val="36804930"/>
                    </a:ext>
                  </a:extLst>
                </a:gridCol>
                <a:gridCol w="329184">
                  <a:extLst>
                    <a:ext uri="{9D8B030D-6E8A-4147-A177-3AD203B41FA5}">
                      <a16:colId xmlns:a16="http://schemas.microsoft.com/office/drawing/2014/main" val="654481167"/>
                    </a:ext>
                  </a:extLst>
                </a:gridCol>
                <a:gridCol w="329184">
                  <a:extLst>
                    <a:ext uri="{9D8B030D-6E8A-4147-A177-3AD203B41FA5}">
                      <a16:colId xmlns:a16="http://schemas.microsoft.com/office/drawing/2014/main" val="4286159953"/>
                    </a:ext>
                  </a:extLst>
                </a:gridCol>
                <a:gridCol w="329184">
                  <a:extLst>
                    <a:ext uri="{9D8B030D-6E8A-4147-A177-3AD203B41FA5}">
                      <a16:colId xmlns:a16="http://schemas.microsoft.com/office/drawing/2014/main" val="1148040177"/>
                    </a:ext>
                  </a:extLst>
                </a:gridCol>
                <a:gridCol w="329184">
                  <a:extLst>
                    <a:ext uri="{9D8B030D-6E8A-4147-A177-3AD203B41FA5}">
                      <a16:colId xmlns:a16="http://schemas.microsoft.com/office/drawing/2014/main" val="1013470231"/>
                    </a:ext>
                  </a:extLst>
                </a:gridCol>
                <a:gridCol w="329184">
                  <a:extLst>
                    <a:ext uri="{9D8B030D-6E8A-4147-A177-3AD203B41FA5}">
                      <a16:colId xmlns:a16="http://schemas.microsoft.com/office/drawing/2014/main" val="71343322"/>
                    </a:ext>
                  </a:extLst>
                </a:gridCol>
                <a:gridCol w="329184">
                  <a:extLst>
                    <a:ext uri="{9D8B030D-6E8A-4147-A177-3AD203B41FA5}">
                      <a16:colId xmlns:a16="http://schemas.microsoft.com/office/drawing/2014/main" val="4194343674"/>
                    </a:ext>
                  </a:extLst>
                </a:gridCol>
                <a:gridCol w="329184">
                  <a:extLst>
                    <a:ext uri="{9D8B030D-6E8A-4147-A177-3AD203B41FA5}">
                      <a16:colId xmlns:a16="http://schemas.microsoft.com/office/drawing/2014/main" val="3464392123"/>
                    </a:ext>
                  </a:extLst>
                </a:gridCol>
                <a:gridCol w="329184">
                  <a:extLst>
                    <a:ext uri="{9D8B030D-6E8A-4147-A177-3AD203B41FA5}">
                      <a16:colId xmlns:a16="http://schemas.microsoft.com/office/drawing/2014/main" val="3258098711"/>
                    </a:ext>
                  </a:extLst>
                </a:gridCol>
                <a:gridCol w="329184">
                  <a:extLst>
                    <a:ext uri="{9D8B030D-6E8A-4147-A177-3AD203B41FA5}">
                      <a16:colId xmlns:a16="http://schemas.microsoft.com/office/drawing/2014/main" val="1511026201"/>
                    </a:ext>
                  </a:extLst>
                </a:gridCol>
                <a:gridCol w="329184">
                  <a:extLst>
                    <a:ext uri="{9D8B030D-6E8A-4147-A177-3AD203B41FA5}">
                      <a16:colId xmlns:a16="http://schemas.microsoft.com/office/drawing/2014/main" val="253820022"/>
                    </a:ext>
                  </a:extLst>
                </a:gridCol>
                <a:gridCol w="329184">
                  <a:extLst>
                    <a:ext uri="{9D8B030D-6E8A-4147-A177-3AD203B41FA5}">
                      <a16:colId xmlns:a16="http://schemas.microsoft.com/office/drawing/2014/main" val="2158898384"/>
                    </a:ext>
                  </a:extLst>
                </a:gridCol>
                <a:gridCol w="329184">
                  <a:extLst>
                    <a:ext uri="{9D8B030D-6E8A-4147-A177-3AD203B41FA5}">
                      <a16:colId xmlns:a16="http://schemas.microsoft.com/office/drawing/2014/main" val="2957096129"/>
                    </a:ext>
                  </a:extLst>
                </a:gridCol>
                <a:gridCol w="329184">
                  <a:extLst>
                    <a:ext uri="{9D8B030D-6E8A-4147-A177-3AD203B41FA5}">
                      <a16:colId xmlns:a16="http://schemas.microsoft.com/office/drawing/2014/main" val="362910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154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16:49:38</a:t>
                      </a:r>
                      <a:r>
                        <a:rPr kumimoji="0" lang="es-ES" sz="1000" b="0" i="0" u="none" strike="noStrike" kern="1200" cap="none" spc="0" normalizeH="0" baseline="0" noProof="0">
                          <a:ln>
                            <a:noFill/>
                          </a:ln>
                          <a:solidFill>
                            <a:prstClr val="black"/>
                          </a:solidFill>
                          <a:effectLst/>
                          <a:uLnTx/>
                          <a:uFillTx/>
                          <a:latin typeface="+mn-lt"/>
                          <a:ea typeface="+mn-ea"/>
                          <a:cs typeface="+mn-cs"/>
                        </a:rPr>
                        <a:t>
 Este 26 de enero celebramos el Día de la Educación Ambiental y en el ICT estamos felices de contribuir en el desarrollo de herramientas para que los empresarios turísticos tomen conciencia de la importancia del cuidado del ambiente y los entornos para lograr sostenibilidad en los destinos.
¿Qué destino tico has visitado recientemente? Contanos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72411567"/>
                  </a:ext>
                </a:extLst>
              </a:tr>
            </a:tbl>
          </a:graphicData>
        </a:graphic>
      </p:graphicFrame>
      <p:sp>
        <p:nvSpPr>
          <p:cNvPr id="4" name="Text Placeholder 3">
            <a:extLst>
              <a:ext uri="{FF2B5EF4-FFF2-40B4-BE49-F238E27FC236}">
                <a16:creationId xmlns:a16="http://schemas.microsoft.com/office/drawing/2014/main" id="{BC406146-5442-4249-B0A4-EAE4140192B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9883319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5FD21-0247-46BD-B2BC-49822328BE75}"/>
              </a:ext>
            </a:extLst>
          </p:cNvPr>
          <p:cNvSpPr>
            <a:spLocks noGrp="1"/>
          </p:cNvSpPr>
          <p:nvPr>
            <p:ph type="title"/>
          </p:nvPr>
        </p:nvSpPr>
        <p:spPr/>
        <p:txBody>
          <a:bodyPr/>
          <a:lstStyle/>
          <a:p>
            <a:r>
              <a:rPr lang="en-US"/>
              <a:t>Facebook Copy of Own Posts Table | Instituto Costarricense de Turismo - 6 of 25</a:t>
            </a:r>
          </a:p>
        </p:txBody>
      </p:sp>
      <p:graphicFrame>
        <p:nvGraphicFramePr>
          <p:cNvPr id="5" name="Table Placeholder 4">
            <a:extLst>
              <a:ext uri="{FF2B5EF4-FFF2-40B4-BE49-F238E27FC236}">
                <a16:creationId xmlns:a16="http://schemas.microsoft.com/office/drawing/2014/main" id="{EFA8AF77-B85B-49CD-BD4D-D75310EE9A91}"/>
              </a:ext>
            </a:extLst>
          </p:cNvPr>
          <p:cNvGraphicFramePr>
            <a:graphicFrameLocks noGrp="1"/>
          </p:cNvGraphicFramePr>
          <p:nvPr>
            <p:ph type="tbl" sz="quarter" idx="13"/>
            <p:extLst>
              <p:ext uri="{D42A27DB-BD31-4B8C-83A1-F6EECF244321}">
                <p14:modId xmlns:p14="http://schemas.microsoft.com/office/powerpoint/2010/main" val="64911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49385674"/>
                    </a:ext>
                  </a:extLst>
                </a:gridCol>
                <a:gridCol w="740664">
                  <a:extLst>
                    <a:ext uri="{9D8B030D-6E8A-4147-A177-3AD203B41FA5}">
                      <a16:colId xmlns:a16="http://schemas.microsoft.com/office/drawing/2014/main" val="3705915653"/>
                    </a:ext>
                  </a:extLst>
                </a:gridCol>
                <a:gridCol w="329184">
                  <a:extLst>
                    <a:ext uri="{9D8B030D-6E8A-4147-A177-3AD203B41FA5}">
                      <a16:colId xmlns:a16="http://schemas.microsoft.com/office/drawing/2014/main" val="3905296903"/>
                    </a:ext>
                  </a:extLst>
                </a:gridCol>
                <a:gridCol w="329184">
                  <a:extLst>
                    <a:ext uri="{9D8B030D-6E8A-4147-A177-3AD203B41FA5}">
                      <a16:colId xmlns:a16="http://schemas.microsoft.com/office/drawing/2014/main" val="1401484888"/>
                    </a:ext>
                  </a:extLst>
                </a:gridCol>
                <a:gridCol w="329184">
                  <a:extLst>
                    <a:ext uri="{9D8B030D-6E8A-4147-A177-3AD203B41FA5}">
                      <a16:colId xmlns:a16="http://schemas.microsoft.com/office/drawing/2014/main" val="3251616439"/>
                    </a:ext>
                  </a:extLst>
                </a:gridCol>
                <a:gridCol w="329184">
                  <a:extLst>
                    <a:ext uri="{9D8B030D-6E8A-4147-A177-3AD203B41FA5}">
                      <a16:colId xmlns:a16="http://schemas.microsoft.com/office/drawing/2014/main" val="3695796757"/>
                    </a:ext>
                  </a:extLst>
                </a:gridCol>
                <a:gridCol w="329184">
                  <a:extLst>
                    <a:ext uri="{9D8B030D-6E8A-4147-A177-3AD203B41FA5}">
                      <a16:colId xmlns:a16="http://schemas.microsoft.com/office/drawing/2014/main" val="2685598042"/>
                    </a:ext>
                  </a:extLst>
                </a:gridCol>
                <a:gridCol w="329184">
                  <a:extLst>
                    <a:ext uri="{9D8B030D-6E8A-4147-A177-3AD203B41FA5}">
                      <a16:colId xmlns:a16="http://schemas.microsoft.com/office/drawing/2014/main" val="2432847399"/>
                    </a:ext>
                  </a:extLst>
                </a:gridCol>
                <a:gridCol w="329184">
                  <a:extLst>
                    <a:ext uri="{9D8B030D-6E8A-4147-A177-3AD203B41FA5}">
                      <a16:colId xmlns:a16="http://schemas.microsoft.com/office/drawing/2014/main" val="1455722457"/>
                    </a:ext>
                  </a:extLst>
                </a:gridCol>
                <a:gridCol w="329184">
                  <a:extLst>
                    <a:ext uri="{9D8B030D-6E8A-4147-A177-3AD203B41FA5}">
                      <a16:colId xmlns:a16="http://schemas.microsoft.com/office/drawing/2014/main" val="2804843112"/>
                    </a:ext>
                  </a:extLst>
                </a:gridCol>
                <a:gridCol w="329184">
                  <a:extLst>
                    <a:ext uri="{9D8B030D-6E8A-4147-A177-3AD203B41FA5}">
                      <a16:colId xmlns:a16="http://schemas.microsoft.com/office/drawing/2014/main" val="1041121881"/>
                    </a:ext>
                  </a:extLst>
                </a:gridCol>
                <a:gridCol w="329184">
                  <a:extLst>
                    <a:ext uri="{9D8B030D-6E8A-4147-A177-3AD203B41FA5}">
                      <a16:colId xmlns:a16="http://schemas.microsoft.com/office/drawing/2014/main" val="1519186436"/>
                    </a:ext>
                  </a:extLst>
                </a:gridCol>
                <a:gridCol w="329184">
                  <a:extLst>
                    <a:ext uri="{9D8B030D-6E8A-4147-A177-3AD203B41FA5}">
                      <a16:colId xmlns:a16="http://schemas.microsoft.com/office/drawing/2014/main" val="1980420021"/>
                    </a:ext>
                  </a:extLst>
                </a:gridCol>
                <a:gridCol w="329184">
                  <a:extLst>
                    <a:ext uri="{9D8B030D-6E8A-4147-A177-3AD203B41FA5}">
                      <a16:colId xmlns:a16="http://schemas.microsoft.com/office/drawing/2014/main" val="1401238961"/>
                    </a:ext>
                  </a:extLst>
                </a:gridCol>
                <a:gridCol w="329184">
                  <a:extLst>
                    <a:ext uri="{9D8B030D-6E8A-4147-A177-3AD203B41FA5}">
                      <a16:colId xmlns:a16="http://schemas.microsoft.com/office/drawing/2014/main" val="2960507278"/>
                    </a:ext>
                  </a:extLst>
                </a:gridCol>
                <a:gridCol w="329184">
                  <a:extLst>
                    <a:ext uri="{9D8B030D-6E8A-4147-A177-3AD203B41FA5}">
                      <a16:colId xmlns:a16="http://schemas.microsoft.com/office/drawing/2014/main" val="4096237153"/>
                    </a:ext>
                  </a:extLst>
                </a:gridCol>
                <a:gridCol w="329184">
                  <a:extLst>
                    <a:ext uri="{9D8B030D-6E8A-4147-A177-3AD203B41FA5}">
                      <a16:colId xmlns:a16="http://schemas.microsoft.com/office/drawing/2014/main" val="883332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230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13:45:07</a:t>
                      </a:r>
                      <a:r>
                        <a:rPr kumimoji="0" lang="es-ES" sz="1000" b="0" i="0" u="none" strike="noStrike" kern="1200" cap="none" spc="0" normalizeH="0" baseline="0" noProof="0">
                          <a:ln>
                            <a:noFill/>
                          </a:ln>
                          <a:solidFill>
                            <a:prstClr val="black"/>
                          </a:solidFill>
                          <a:effectLst/>
                          <a:uLnTx/>
                          <a:uFillTx/>
                          <a:latin typeface="+mn-lt"/>
                          <a:ea typeface="+mn-ea"/>
                          <a:cs typeface="+mn-cs"/>
                        </a:rPr>
                        <a:t>
 El ICT se complace en informar acerca del arribo por primera vez del Crucero MSC Poesía este jueves al Puerto de Puntarenas.
Este buque reúne un estilo elegante y creativo con artesanía tradicional. Además visitará 53 destinos diferentes en un total de 33 países y cinco continentes, incluyendo Costa Rica. 🇨🇷 🚢
https://www.facebook.com/100064302625105/posts/pfbid02Pw3qpCy2jQwWXrifeLDfzu2mJZJFiGAwkJZ3ciT7QVqwubfRtmejCgS61J5LaLP8l/?d=w&amp;mibextid=qC1gEa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44827886"/>
                  </a:ext>
                </a:extLst>
              </a:tr>
            </a:tbl>
          </a:graphicData>
        </a:graphic>
      </p:graphicFrame>
      <p:sp>
        <p:nvSpPr>
          <p:cNvPr id="4" name="Text Placeholder 3">
            <a:extLst>
              <a:ext uri="{FF2B5EF4-FFF2-40B4-BE49-F238E27FC236}">
                <a16:creationId xmlns:a16="http://schemas.microsoft.com/office/drawing/2014/main" id="{B91886BC-62BD-4FE5-8464-C5B34238841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300851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FAB11-6A1E-4040-852D-AFF6900C0800}"/>
              </a:ext>
            </a:extLst>
          </p:cNvPr>
          <p:cNvSpPr>
            <a:spLocks noGrp="1"/>
          </p:cNvSpPr>
          <p:nvPr>
            <p:ph type="title"/>
          </p:nvPr>
        </p:nvSpPr>
        <p:spPr/>
        <p:txBody>
          <a:bodyPr/>
          <a:lstStyle/>
          <a:p>
            <a:r>
              <a:rPr lang="en-US"/>
              <a:t>Facebook Copy of Own Posts Table | Instituto Costarricense de Turismo - 7 of 25</a:t>
            </a:r>
          </a:p>
        </p:txBody>
      </p:sp>
      <p:graphicFrame>
        <p:nvGraphicFramePr>
          <p:cNvPr id="5" name="Table Placeholder 4">
            <a:extLst>
              <a:ext uri="{FF2B5EF4-FFF2-40B4-BE49-F238E27FC236}">
                <a16:creationId xmlns:a16="http://schemas.microsoft.com/office/drawing/2014/main" id="{8AF02907-264B-4B65-BCCA-572980338E84}"/>
              </a:ext>
            </a:extLst>
          </p:cNvPr>
          <p:cNvGraphicFramePr>
            <a:graphicFrameLocks noGrp="1"/>
          </p:cNvGraphicFramePr>
          <p:nvPr>
            <p:ph type="tbl" sz="quarter" idx="13"/>
            <p:extLst>
              <p:ext uri="{D42A27DB-BD31-4B8C-83A1-F6EECF244321}">
                <p14:modId xmlns:p14="http://schemas.microsoft.com/office/powerpoint/2010/main" val="309148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7820403"/>
                    </a:ext>
                  </a:extLst>
                </a:gridCol>
                <a:gridCol w="740664">
                  <a:extLst>
                    <a:ext uri="{9D8B030D-6E8A-4147-A177-3AD203B41FA5}">
                      <a16:colId xmlns:a16="http://schemas.microsoft.com/office/drawing/2014/main" val="1093820357"/>
                    </a:ext>
                  </a:extLst>
                </a:gridCol>
                <a:gridCol w="329184">
                  <a:extLst>
                    <a:ext uri="{9D8B030D-6E8A-4147-A177-3AD203B41FA5}">
                      <a16:colId xmlns:a16="http://schemas.microsoft.com/office/drawing/2014/main" val="2030390469"/>
                    </a:ext>
                  </a:extLst>
                </a:gridCol>
                <a:gridCol w="329184">
                  <a:extLst>
                    <a:ext uri="{9D8B030D-6E8A-4147-A177-3AD203B41FA5}">
                      <a16:colId xmlns:a16="http://schemas.microsoft.com/office/drawing/2014/main" val="2620587729"/>
                    </a:ext>
                  </a:extLst>
                </a:gridCol>
                <a:gridCol w="329184">
                  <a:extLst>
                    <a:ext uri="{9D8B030D-6E8A-4147-A177-3AD203B41FA5}">
                      <a16:colId xmlns:a16="http://schemas.microsoft.com/office/drawing/2014/main" val="110121852"/>
                    </a:ext>
                  </a:extLst>
                </a:gridCol>
                <a:gridCol w="329184">
                  <a:extLst>
                    <a:ext uri="{9D8B030D-6E8A-4147-A177-3AD203B41FA5}">
                      <a16:colId xmlns:a16="http://schemas.microsoft.com/office/drawing/2014/main" val="4113109835"/>
                    </a:ext>
                  </a:extLst>
                </a:gridCol>
                <a:gridCol w="329184">
                  <a:extLst>
                    <a:ext uri="{9D8B030D-6E8A-4147-A177-3AD203B41FA5}">
                      <a16:colId xmlns:a16="http://schemas.microsoft.com/office/drawing/2014/main" val="1053047850"/>
                    </a:ext>
                  </a:extLst>
                </a:gridCol>
                <a:gridCol w="329184">
                  <a:extLst>
                    <a:ext uri="{9D8B030D-6E8A-4147-A177-3AD203B41FA5}">
                      <a16:colId xmlns:a16="http://schemas.microsoft.com/office/drawing/2014/main" val="2415299317"/>
                    </a:ext>
                  </a:extLst>
                </a:gridCol>
                <a:gridCol w="329184">
                  <a:extLst>
                    <a:ext uri="{9D8B030D-6E8A-4147-A177-3AD203B41FA5}">
                      <a16:colId xmlns:a16="http://schemas.microsoft.com/office/drawing/2014/main" val="445896755"/>
                    </a:ext>
                  </a:extLst>
                </a:gridCol>
                <a:gridCol w="329184">
                  <a:extLst>
                    <a:ext uri="{9D8B030D-6E8A-4147-A177-3AD203B41FA5}">
                      <a16:colId xmlns:a16="http://schemas.microsoft.com/office/drawing/2014/main" val="4119101386"/>
                    </a:ext>
                  </a:extLst>
                </a:gridCol>
                <a:gridCol w="329184">
                  <a:extLst>
                    <a:ext uri="{9D8B030D-6E8A-4147-A177-3AD203B41FA5}">
                      <a16:colId xmlns:a16="http://schemas.microsoft.com/office/drawing/2014/main" val="610717718"/>
                    </a:ext>
                  </a:extLst>
                </a:gridCol>
                <a:gridCol w="329184">
                  <a:extLst>
                    <a:ext uri="{9D8B030D-6E8A-4147-A177-3AD203B41FA5}">
                      <a16:colId xmlns:a16="http://schemas.microsoft.com/office/drawing/2014/main" val="1780439323"/>
                    </a:ext>
                  </a:extLst>
                </a:gridCol>
                <a:gridCol w="329184">
                  <a:extLst>
                    <a:ext uri="{9D8B030D-6E8A-4147-A177-3AD203B41FA5}">
                      <a16:colId xmlns:a16="http://schemas.microsoft.com/office/drawing/2014/main" val="3183409599"/>
                    </a:ext>
                  </a:extLst>
                </a:gridCol>
                <a:gridCol w="329184">
                  <a:extLst>
                    <a:ext uri="{9D8B030D-6E8A-4147-A177-3AD203B41FA5}">
                      <a16:colId xmlns:a16="http://schemas.microsoft.com/office/drawing/2014/main" val="3807542506"/>
                    </a:ext>
                  </a:extLst>
                </a:gridCol>
                <a:gridCol w="329184">
                  <a:extLst>
                    <a:ext uri="{9D8B030D-6E8A-4147-A177-3AD203B41FA5}">
                      <a16:colId xmlns:a16="http://schemas.microsoft.com/office/drawing/2014/main" val="4109997577"/>
                    </a:ext>
                  </a:extLst>
                </a:gridCol>
                <a:gridCol w="329184">
                  <a:extLst>
                    <a:ext uri="{9D8B030D-6E8A-4147-A177-3AD203B41FA5}">
                      <a16:colId xmlns:a16="http://schemas.microsoft.com/office/drawing/2014/main" val="3263651285"/>
                    </a:ext>
                  </a:extLst>
                </a:gridCol>
                <a:gridCol w="329184">
                  <a:extLst>
                    <a:ext uri="{9D8B030D-6E8A-4147-A177-3AD203B41FA5}">
                      <a16:colId xmlns:a16="http://schemas.microsoft.com/office/drawing/2014/main" val="418595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822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09:05:40</a:t>
                      </a:r>
                      <a:r>
                        <a:rPr kumimoji="0" lang="es-ES" sz="1000" b="0" i="0" u="none" strike="noStrike" kern="1200" cap="none" spc="0" normalizeH="0" baseline="0" noProof="0">
                          <a:ln>
                            <a:noFill/>
                          </a:ln>
                          <a:solidFill>
                            <a:prstClr val="black"/>
                          </a:solidFill>
                          <a:effectLst/>
                          <a:uLnTx/>
                          <a:uFillTx/>
                          <a:latin typeface="+mn-lt"/>
                          <a:ea typeface="+mn-ea"/>
                          <a:cs typeface="+mn-cs"/>
                        </a:rPr>
                        <a:t>
 ¿Sabés qué es el nibs de cacao? ¿Qué tal un refrescante sorrel? Descubrí estos y muchos más secretos de la gastronomía del Caribe en este nuevo episodio.
Si sos amante de nuestras raíces y querés hacerte agua la boca, te invitamos a disfrutar, compartir y descubrir esta Costa Rica de sabores caribeños.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4502776"/>
                  </a:ext>
                </a:extLst>
              </a:tr>
            </a:tbl>
          </a:graphicData>
        </a:graphic>
      </p:graphicFrame>
      <p:sp>
        <p:nvSpPr>
          <p:cNvPr id="4" name="Text Placeholder 3">
            <a:extLst>
              <a:ext uri="{FF2B5EF4-FFF2-40B4-BE49-F238E27FC236}">
                <a16:creationId xmlns:a16="http://schemas.microsoft.com/office/drawing/2014/main" id="{CFF57007-3F8A-4C49-BC09-7C270C95D31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323293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01B1A-4121-4B06-AADC-06A51B051A64}"/>
              </a:ext>
            </a:extLst>
          </p:cNvPr>
          <p:cNvSpPr>
            <a:spLocks noGrp="1"/>
          </p:cNvSpPr>
          <p:nvPr>
            <p:ph type="title"/>
          </p:nvPr>
        </p:nvSpPr>
        <p:spPr/>
        <p:txBody>
          <a:bodyPr/>
          <a:lstStyle/>
          <a:p>
            <a:r>
              <a:rPr lang="en-US"/>
              <a:t>Facebook Copy of Own Posts Table | Instituto Costarricense de Turismo - 8 of 25</a:t>
            </a:r>
          </a:p>
        </p:txBody>
      </p:sp>
      <p:graphicFrame>
        <p:nvGraphicFramePr>
          <p:cNvPr id="5" name="Table Placeholder 4">
            <a:extLst>
              <a:ext uri="{FF2B5EF4-FFF2-40B4-BE49-F238E27FC236}">
                <a16:creationId xmlns:a16="http://schemas.microsoft.com/office/drawing/2014/main" id="{F18AE912-28CE-4882-BFFA-99749D3D7752}"/>
              </a:ext>
            </a:extLst>
          </p:cNvPr>
          <p:cNvGraphicFramePr>
            <a:graphicFrameLocks noGrp="1"/>
          </p:cNvGraphicFramePr>
          <p:nvPr>
            <p:ph type="tbl" sz="quarter" idx="13"/>
            <p:extLst>
              <p:ext uri="{D42A27DB-BD31-4B8C-83A1-F6EECF244321}">
                <p14:modId xmlns:p14="http://schemas.microsoft.com/office/powerpoint/2010/main" val="62296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60617925"/>
                    </a:ext>
                  </a:extLst>
                </a:gridCol>
                <a:gridCol w="740664">
                  <a:extLst>
                    <a:ext uri="{9D8B030D-6E8A-4147-A177-3AD203B41FA5}">
                      <a16:colId xmlns:a16="http://schemas.microsoft.com/office/drawing/2014/main" val="2077452118"/>
                    </a:ext>
                  </a:extLst>
                </a:gridCol>
                <a:gridCol w="329184">
                  <a:extLst>
                    <a:ext uri="{9D8B030D-6E8A-4147-A177-3AD203B41FA5}">
                      <a16:colId xmlns:a16="http://schemas.microsoft.com/office/drawing/2014/main" val="296510797"/>
                    </a:ext>
                  </a:extLst>
                </a:gridCol>
                <a:gridCol w="329184">
                  <a:extLst>
                    <a:ext uri="{9D8B030D-6E8A-4147-A177-3AD203B41FA5}">
                      <a16:colId xmlns:a16="http://schemas.microsoft.com/office/drawing/2014/main" val="3047346859"/>
                    </a:ext>
                  </a:extLst>
                </a:gridCol>
                <a:gridCol w="329184">
                  <a:extLst>
                    <a:ext uri="{9D8B030D-6E8A-4147-A177-3AD203B41FA5}">
                      <a16:colId xmlns:a16="http://schemas.microsoft.com/office/drawing/2014/main" val="4120532089"/>
                    </a:ext>
                  </a:extLst>
                </a:gridCol>
                <a:gridCol w="329184">
                  <a:extLst>
                    <a:ext uri="{9D8B030D-6E8A-4147-A177-3AD203B41FA5}">
                      <a16:colId xmlns:a16="http://schemas.microsoft.com/office/drawing/2014/main" val="1827762213"/>
                    </a:ext>
                  </a:extLst>
                </a:gridCol>
                <a:gridCol w="329184">
                  <a:extLst>
                    <a:ext uri="{9D8B030D-6E8A-4147-A177-3AD203B41FA5}">
                      <a16:colId xmlns:a16="http://schemas.microsoft.com/office/drawing/2014/main" val="480285882"/>
                    </a:ext>
                  </a:extLst>
                </a:gridCol>
                <a:gridCol w="329184">
                  <a:extLst>
                    <a:ext uri="{9D8B030D-6E8A-4147-A177-3AD203B41FA5}">
                      <a16:colId xmlns:a16="http://schemas.microsoft.com/office/drawing/2014/main" val="4213337625"/>
                    </a:ext>
                  </a:extLst>
                </a:gridCol>
                <a:gridCol w="329184">
                  <a:extLst>
                    <a:ext uri="{9D8B030D-6E8A-4147-A177-3AD203B41FA5}">
                      <a16:colId xmlns:a16="http://schemas.microsoft.com/office/drawing/2014/main" val="2975777503"/>
                    </a:ext>
                  </a:extLst>
                </a:gridCol>
                <a:gridCol w="329184">
                  <a:extLst>
                    <a:ext uri="{9D8B030D-6E8A-4147-A177-3AD203B41FA5}">
                      <a16:colId xmlns:a16="http://schemas.microsoft.com/office/drawing/2014/main" val="4230275688"/>
                    </a:ext>
                  </a:extLst>
                </a:gridCol>
                <a:gridCol w="329184">
                  <a:extLst>
                    <a:ext uri="{9D8B030D-6E8A-4147-A177-3AD203B41FA5}">
                      <a16:colId xmlns:a16="http://schemas.microsoft.com/office/drawing/2014/main" val="4145651913"/>
                    </a:ext>
                  </a:extLst>
                </a:gridCol>
                <a:gridCol w="329184">
                  <a:extLst>
                    <a:ext uri="{9D8B030D-6E8A-4147-A177-3AD203B41FA5}">
                      <a16:colId xmlns:a16="http://schemas.microsoft.com/office/drawing/2014/main" val="2567131090"/>
                    </a:ext>
                  </a:extLst>
                </a:gridCol>
                <a:gridCol w="329184">
                  <a:extLst>
                    <a:ext uri="{9D8B030D-6E8A-4147-A177-3AD203B41FA5}">
                      <a16:colId xmlns:a16="http://schemas.microsoft.com/office/drawing/2014/main" val="226094818"/>
                    </a:ext>
                  </a:extLst>
                </a:gridCol>
                <a:gridCol w="329184">
                  <a:extLst>
                    <a:ext uri="{9D8B030D-6E8A-4147-A177-3AD203B41FA5}">
                      <a16:colId xmlns:a16="http://schemas.microsoft.com/office/drawing/2014/main" val="4063791927"/>
                    </a:ext>
                  </a:extLst>
                </a:gridCol>
                <a:gridCol w="329184">
                  <a:extLst>
                    <a:ext uri="{9D8B030D-6E8A-4147-A177-3AD203B41FA5}">
                      <a16:colId xmlns:a16="http://schemas.microsoft.com/office/drawing/2014/main" val="2758222068"/>
                    </a:ext>
                  </a:extLst>
                </a:gridCol>
                <a:gridCol w="329184">
                  <a:extLst>
                    <a:ext uri="{9D8B030D-6E8A-4147-A177-3AD203B41FA5}">
                      <a16:colId xmlns:a16="http://schemas.microsoft.com/office/drawing/2014/main" val="2043794329"/>
                    </a:ext>
                  </a:extLst>
                </a:gridCol>
                <a:gridCol w="329184">
                  <a:extLst>
                    <a:ext uri="{9D8B030D-6E8A-4147-A177-3AD203B41FA5}">
                      <a16:colId xmlns:a16="http://schemas.microsoft.com/office/drawing/2014/main" val="25553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474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09:03:09</a:t>
                      </a:r>
                      <a:r>
                        <a:rPr kumimoji="0" lang="es-ES" sz="1000" b="0" i="0" u="none" strike="noStrike" kern="1200" cap="none" spc="0" normalizeH="0" baseline="0" noProof="0">
                          <a:ln>
                            <a:noFill/>
                          </a:ln>
                          <a:solidFill>
                            <a:prstClr val="black"/>
                          </a:solidFill>
                          <a:effectLst/>
                          <a:uLnTx/>
                          <a:uFillTx/>
                          <a:latin typeface="+mn-lt"/>
                          <a:ea typeface="+mn-ea"/>
                          <a:cs typeface="+mn-cs"/>
                        </a:rPr>
                        <a:t>
 Llegó el esperado video sobre algunas manifestaciones de la gastronomía del Caribe costarricense y vino lleno de sabores, secretos y personas increíbles, que logran crear proyectos únicos que antojan al país y al mundo entero.
Desde cacao de exportación hasta cocina tradicional Bibrí, esto y mucho más, lo encontrarás en este nuevo capítulo de la serie audiovisual “Descubrí una Costa Rica de sabores” que mostrará parte del gran aporte cultural de esta provincia, a la experiencia en el paladar de los viajeros.
¿De qué te antojaste más? Contanos en los comentarios y esperá la otra semana el capítulo final de la serie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39925661"/>
                  </a:ext>
                </a:extLst>
              </a:tr>
            </a:tbl>
          </a:graphicData>
        </a:graphic>
      </p:graphicFrame>
      <p:sp>
        <p:nvSpPr>
          <p:cNvPr id="4" name="Text Placeholder 3">
            <a:extLst>
              <a:ext uri="{FF2B5EF4-FFF2-40B4-BE49-F238E27FC236}">
                <a16:creationId xmlns:a16="http://schemas.microsoft.com/office/drawing/2014/main" id="{8F9683CA-45E1-45EC-AA16-D97760C0F77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19046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6D7E-6232-420F-98F6-FBFD9A8F727E}"/>
              </a:ext>
            </a:extLst>
          </p:cNvPr>
          <p:cNvSpPr>
            <a:spLocks noGrp="1"/>
          </p:cNvSpPr>
          <p:nvPr>
            <p:ph type="title"/>
          </p:nvPr>
        </p:nvSpPr>
        <p:spPr/>
        <p:txBody>
          <a:bodyPr/>
          <a:lstStyle/>
          <a:p>
            <a:r>
              <a:rPr lang="en-US"/>
              <a:t>Facebook Copy of Own Posts Table | Instituto Costarricense de Turismo - 9 of 25</a:t>
            </a:r>
          </a:p>
        </p:txBody>
      </p:sp>
      <p:graphicFrame>
        <p:nvGraphicFramePr>
          <p:cNvPr id="5" name="Table Placeholder 4">
            <a:extLst>
              <a:ext uri="{FF2B5EF4-FFF2-40B4-BE49-F238E27FC236}">
                <a16:creationId xmlns:a16="http://schemas.microsoft.com/office/drawing/2014/main" id="{BA49094A-9C99-4661-94AB-B20998B8B61A}"/>
              </a:ext>
            </a:extLst>
          </p:cNvPr>
          <p:cNvGraphicFramePr>
            <a:graphicFrameLocks noGrp="1"/>
          </p:cNvGraphicFramePr>
          <p:nvPr>
            <p:ph type="tbl" sz="quarter" idx="13"/>
            <p:extLst>
              <p:ext uri="{D42A27DB-BD31-4B8C-83A1-F6EECF244321}">
                <p14:modId xmlns:p14="http://schemas.microsoft.com/office/powerpoint/2010/main" val="397377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81835335"/>
                    </a:ext>
                  </a:extLst>
                </a:gridCol>
                <a:gridCol w="740664">
                  <a:extLst>
                    <a:ext uri="{9D8B030D-6E8A-4147-A177-3AD203B41FA5}">
                      <a16:colId xmlns:a16="http://schemas.microsoft.com/office/drawing/2014/main" val="4247462540"/>
                    </a:ext>
                  </a:extLst>
                </a:gridCol>
                <a:gridCol w="329184">
                  <a:extLst>
                    <a:ext uri="{9D8B030D-6E8A-4147-A177-3AD203B41FA5}">
                      <a16:colId xmlns:a16="http://schemas.microsoft.com/office/drawing/2014/main" val="679122342"/>
                    </a:ext>
                  </a:extLst>
                </a:gridCol>
                <a:gridCol w="329184">
                  <a:extLst>
                    <a:ext uri="{9D8B030D-6E8A-4147-A177-3AD203B41FA5}">
                      <a16:colId xmlns:a16="http://schemas.microsoft.com/office/drawing/2014/main" val="3915236160"/>
                    </a:ext>
                  </a:extLst>
                </a:gridCol>
                <a:gridCol w="329184">
                  <a:extLst>
                    <a:ext uri="{9D8B030D-6E8A-4147-A177-3AD203B41FA5}">
                      <a16:colId xmlns:a16="http://schemas.microsoft.com/office/drawing/2014/main" val="3968323393"/>
                    </a:ext>
                  </a:extLst>
                </a:gridCol>
                <a:gridCol w="329184">
                  <a:extLst>
                    <a:ext uri="{9D8B030D-6E8A-4147-A177-3AD203B41FA5}">
                      <a16:colId xmlns:a16="http://schemas.microsoft.com/office/drawing/2014/main" val="2623255539"/>
                    </a:ext>
                  </a:extLst>
                </a:gridCol>
                <a:gridCol w="329184">
                  <a:extLst>
                    <a:ext uri="{9D8B030D-6E8A-4147-A177-3AD203B41FA5}">
                      <a16:colId xmlns:a16="http://schemas.microsoft.com/office/drawing/2014/main" val="672877111"/>
                    </a:ext>
                  </a:extLst>
                </a:gridCol>
                <a:gridCol w="329184">
                  <a:extLst>
                    <a:ext uri="{9D8B030D-6E8A-4147-A177-3AD203B41FA5}">
                      <a16:colId xmlns:a16="http://schemas.microsoft.com/office/drawing/2014/main" val="2149977695"/>
                    </a:ext>
                  </a:extLst>
                </a:gridCol>
                <a:gridCol w="329184">
                  <a:extLst>
                    <a:ext uri="{9D8B030D-6E8A-4147-A177-3AD203B41FA5}">
                      <a16:colId xmlns:a16="http://schemas.microsoft.com/office/drawing/2014/main" val="3680453174"/>
                    </a:ext>
                  </a:extLst>
                </a:gridCol>
                <a:gridCol w="329184">
                  <a:extLst>
                    <a:ext uri="{9D8B030D-6E8A-4147-A177-3AD203B41FA5}">
                      <a16:colId xmlns:a16="http://schemas.microsoft.com/office/drawing/2014/main" val="1929089027"/>
                    </a:ext>
                  </a:extLst>
                </a:gridCol>
                <a:gridCol w="329184">
                  <a:extLst>
                    <a:ext uri="{9D8B030D-6E8A-4147-A177-3AD203B41FA5}">
                      <a16:colId xmlns:a16="http://schemas.microsoft.com/office/drawing/2014/main" val="2966932446"/>
                    </a:ext>
                  </a:extLst>
                </a:gridCol>
                <a:gridCol w="329184">
                  <a:extLst>
                    <a:ext uri="{9D8B030D-6E8A-4147-A177-3AD203B41FA5}">
                      <a16:colId xmlns:a16="http://schemas.microsoft.com/office/drawing/2014/main" val="1182297868"/>
                    </a:ext>
                  </a:extLst>
                </a:gridCol>
                <a:gridCol w="329184">
                  <a:extLst>
                    <a:ext uri="{9D8B030D-6E8A-4147-A177-3AD203B41FA5}">
                      <a16:colId xmlns:a16="http://schemas.microsoft.com/office/drawing/2014/main" val="2843870997"/>
                    </a:ext>
                  </a:extLst>
                </a:gridCol>
                <a:gridCol w="329184">
                  <a:extLst>
                    <a:ext uri="{9D8B030D-6E8A-4147-A177-3AD203B41FA5}">
                      <a16:colId xmlns:a16="http://schemas.microsoft.com/office/drawing/2014/main" val="2176577759"/>
                    </a:ext>
                  </a:extLst>
                </a:gridCol>
                <a:gridCol w="329184">
                  <a:extLst>
                    <a:ext uri="{9D8B030D-6E8A-4147-A177-3AD203B41FA5}">
                      <a16:colId xmlns:a16="http://schemas.microsoft.com/office/drawing/2014/main" val="1408381881"/>
                    </a:ext>
                  </a:extLst>
                </a:gridCol>
                <a:gridCol w="329184">
                  <a:extLst>
                    <a:ext uri="{9D8B030D-6E8A-4147-A177-3AD203B41FA5}">
                      <a16:colId xmlns:a16="http://schemas.microsoft.com/office/drawing/2014/main" val="214210673"/>
                    </a:ext>
                  </a:extLst>
                </a:gridCol>
                <a:gridCol w="329184">
                  <a:extLst>
                    <a:ext uri="{9D8B030D-6E8A-4147-A177-3AD203B41FA5}">
                      <a16:colId xmlns:a16="http://schemas.microsoft.com/office/drawing/2014/main" val="220544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987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09:01:04</a:t>
                      </a:r>
                      <a:r>
                        <a:rPr kumimoji="0" lang="es-ES" sz="1000" b="0" i="0" u="none" strike="noStrike" kern="1200" cap="none" spc="0" normalizeH="0" baseline="0" noProof="0">
                          <a:ln>
                            <a:noFill/>
                          </a:ln>
                          <a:solidFill>
                            <a:prstClr val="black"/>
                          </a:solidFill>
                          <a:effectLst/>
                          <a:uLnTx/>
                          <a:uFillTx/>
                          <a:latin typeface="+mn-lt"/>
                          <a:ea typeface="+mn-ea"/>
                          <a:cs typeface="+mn-cs"/>
                        </a:rPr>
                        <a:t>
 El cacao tico se ha vuelto una sensación en Holanda, Canadá y Alemania. Daniel South nos explica el proceso de su preparación.
Buscá algo dulce y dale play a nuestro nuevo episodio dedicado a las joyas del caribe.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98644692"/>
                  </a:ext>
                </a:extLst>
              </a:tr>
            </a:tbl>
          </a:graphicData>
        </a:graphic>
      </p:graphicFrame>
      <p:sp>
        <p:nvSpPr>
          <p:cNvPr id="4" name="Text Placeholder 3">
            <a:extLst>
              <a:ext uri="{FF2B5EF4-FFF2-40B4-BE49-F238E27FC236}">
                <a16:creationId xmlns:a16="http://schemas.microsoft.com/office/drawing/2014/main" id="{782C9634-99D8-4636-BE20-14905E07386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049520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E8B4-85C1-4D72-8AE7-A8E09528487D}"/>
              </a:ext>
            </a:extLst>
          </p:cNvPr>
          <p:cNvSpPr>
            <a:spLocks noGrp="1"/>
          </p:cNvSpPr>
          <p:nvPr>
            <p:ph type="title"/>
          </p:nvPr>
        </p:nvSpPr>
        <p:spPr/>
        <p:txBody>
          <a:bodyPr/>
          <a:lstStyle/>
          <a:p>
            <a:r>
              <a:rPr lang="en-US"/>
              <a:t>Facebook Copy of Own Posts Table | Instituto Costarricense de Turismo - 10 of 25</a:t>
            </a:r>
          </a:p>
        </p:txBody>
      </p:sp>
      <p:graphicFrame>
        <p:nvGraphicFramePr>
          <p:cNvPr id="5" name="Table Placeholder 4">
            <a:extLst>
              <a:ext uri="{FF2B5EF4-FFF2-40B4-BE49-F238E27FC236}">
                <a16:creationId xmlns:a16="http://schemas.microsoft.com/office/drawing/2014/main" id="{28EC6181-46B0-485C-8C76-FE5EB61ED757}"/>
              </a:ext>
            </a:extLst>
          </p:cNvPr>
          <p:cNvGraphicFramePr>
            <a:graphicFrameLocks noGrp="1"/>
          </p:cNvGraphicFramePr>
          <p:nvPr>
            <p:ph type="tbl" sz="quarter" idx="13"/>
            <p:extLst>
              <p:ext uri="{D42A27DB-BD31-4B8C-83A1-F6EECF244321}">
                <p14:modId xmlns:p14="http://schemas.microsoft.com/office/powerpoint/2010/main" val="28400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59218944"/>
                    </a:ext>
                  </a:extLst>
                </a:gridCol>
                <a:gridCol w="740664">
                  <a:extLst>
                    <a:ext uri="{9D8B030D-6E8A-4147-A177-3AD203B41FA5}">
                      <a16:colId xmlns:a16="http://schemas.microsoft.com/office/drawing/2014/main" val="936197414"/>
                    </a:ext>
                  </a:extLst>
                </a:gridCol>
                <a:gridCol w="329184">
                  <a:extLst>
                    <a:ext uri="{9D8B030D-6E8A-4147-A177-3AD203B41FA5}">
                      <a16:colId xmlns:a16="http://schemas.microsoft.com/office/drawing/2014/main" val="1595243165"/>
                    </a:ext>
                  </a:extLst>
                </a:gridCol>
                <a:gridCol w="329184">
                  <a:extLst>
                    <a:ext uri="{9D8B030D-6E8A-4147-A177-3AD203B41FA5}">
                      <a16:colId xmlns:a16="http://schemas.microsoft.com/office/drawing/2014/main" val="2780532116"/>
                    </a:ext>
                  </a:extLst>
                </a:gridCol>
                <a:gridCol w="329184">
                  <a:extLst>
                    <a:ext uri="{9D8B030D-6E8A-4147-A177-3AD203B41FA5}">
                      <a16:colId xmlns:a16="http://schemas.microsoft.com/office/drawing/2014/main" val="944698929"/>
                    </a:ext>
                  </a:extLst>
                </a:gridCol>
                <a:gridCol w="329184">
                  <a:extLst>
                    <a:ext uri="{9D8B030D-6E8A-4147-A177-3AD203B41FA5}">
                      <a16:colId xmlns:a16="http://schemas.microsoft.com/office/drawing/2014/main" val="2237575435"/>
                    </a:ext>
                  </a:extLst>
                </a:gridCol>
                <a:gridCol w="329184">
                  <a:extLst>
                    <a:ext uri="{9D8B030D-6E8A-4147-A177-3AD203B41FA5}">
                      <a16:colId xmlns:a16="http://schemas.microsoft.com/office/drawing/2014/main" val="4026609455"/>
                    </a:ext>
                  </a:extLst>
                </a:gridCol>
                <a:gridCol w="329184">
                  <a:extLst>
                    <a:ext uri="{9D8B030D-6E8A-4147-A177-3AD203B41FA5}">
                      <a16:colId xmlns:a16="http://schemas.microsoft.com/office/drawing/2014/main" val="3966996562"/>
                    </a:ext>
                  </a:extLst>
                </a:gridCol>
                <a:gridCol w="329184">
                  <a:extLst>
                    <a:ext uri="{9D8B030D-6E8A-4147-A177-3AD203B41FA5}">
                      <a16:colId xmlns:a16="http://schemas.microsoft.com/office/drawing/2014/main" val="3326557989"/>
                    </a:ext>
                  </a:extLst>
                </a:gridCol>
                <a:gridCol w="329184">
                  <a:extLst>
                    <a:ext uri="{9D8B030D-6E8A-4147-A177-3AD203B41FA5}">
                      <a16:colId xmlns:a16="http://schemas.microsoft.com/office/drawing/2014/main" val="1322012479"/>
                    </a:ext>
                  </a:extLst>
                </a:gridCol>
                <a:gridCol w="329184">
                  <a:extLst>
                    <a:ext uri="{9D8B030D-6E8A-4147-A177-3AD203B41FA5}">
                      <a16:colId xmlns:a16="http://schemas.microsoft.com/office/drawing/2014/main" val="2561430935"/>
                    </a:ext>
                  </a:extLst>
                </a:gridCol>
                <a:gridCol w="329184">
                  <a:extLst>
                    <a:ext uri="{9D8B030D-6E8A-4147-A177-3AD203B41FA5}">
                      <a16:colId xmlns:a16="http://schemas.microsoft.com/office/drawing/2014/main" val="3524125981"/>
                    </a:ext>
                  </a:extLst>
                </a:gridCol>
                <a:gridCol w="329184">
                  <a:extLst>
                    <a:ext uri="{9D8B030D-6E8A-4147-A177-3AD203B41FA5}">
                      <a16:colId xmlns:a16="http://schemas.microsoft.com/office/drawing/2014/main" val="246943602"/>
                    </a:ext>
                  </a:extLst>
                </a:gridCol>
                <a:gridCol w="329184">
                  <a:extLst>
                    <a:ext uri="{9D8B030D-6E8A-4147-A177-3AD203B41FA5}">
                      <a16:colId xmlns:a16="http://schemas.microsoft.com/office/drawing/2014/main" val="793895876"/>
                    </a:ext>
                  </a:extLst>
                </a:gridCol>
                <a:gridCol w="329184">
                  <a:extLst>
                    <a:ext uri="{9D8B030D-6E8A-4147-A177-3AD203B41FA5}">
                      <a16:colId xmlns:a16="http://schemas.microsoft.com/office/drawing/2014/main" val="2220254974"/>
                    </a:ext>
                  </a:extLst>
                </a:gridCol>
                <a:gridCol w="329184">
                  <a:extLst>
                    <a:ext uri="{9D8B030D-6E8A-4147-A177-3AD203B41FA5}">
                      <a16:colId xmlns:a16="http://schemas.microsoft.com/office/drawing/2014/main" val="2654686160"/>
                    </a:ext>
                  </a:extLst>
                </a:gridCol>
                <a:gridCol w="329184">
                  <a:extLst>
                    <a:ext uri="{9D8B030D-6E8A-4147-A177-3AD203B41FA5}">
                      <a16:colId xmlns:a16="http://schemas.microsoft.com/office/drawing/2014/main" val="2816722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923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- 2023-01-25 09:57:32</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activó una campaña de publicidad en exteriores en las ubicaciones de New York, Chicago y Toronto, esto como una extensión estratégica de la campaña Only The Essentials.
Dicha activación se localiza en puntos estratégicos de alto tráfico de conductores y transeúntes de tres de las ciudades que según estudios del ICT, se concentran cerca de 4 millones de los best prospects o turistas con alto interés en viajar a Costa Rica desde Estados Unidos y Canadá.
Más información en el siguiente enlace: https://ict.go.cr/es/noticias-destacadas/2144-costa-rica-activa-campana-de-publicidad-en-exteriores-en-new-york-chicago-y-toronto.html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97228792"/>
                  </a:ext>
                </a:extLst>
              </a:tr>
            </a:tbl>
          </a:graphicData>
        </a:graphic>
      </p:graphicFrame>
      <p:sp>
        <p:nvSpPr>
          <p:cNvPr id="4" name="Text Placeholder 3">
            <a:extLst>
              <a:ext uri="{FF2B5EF4-FFF2-40B4-BE49-F238E27FC236}">
                <a16:creationId xmlns:a16="http://schemas.microsoft.com/office/drawing/2014/main" id="{C7737A6C-E997-4030-8405-EEB76940185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938262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BF210-1D2A-45CB-87D8-04BF67E83271}"/>
              </a:ext>
            </a:extLst>
          </p:cNvPr>
          <p:cNvSpPr>
            <a:spLocks noGrp="1"/>
          </p:cNvSpPr>
          <p:nvPr>
            <p:ph type="title"/>
          </p:nvPr>
        </p:nvSpPr>
        <p:spPr/>
        <p:txBody>
          <a:bodyPr/>
          <a:lstStyle/>
          <a:p>
            <a:r>
              <a:rPr lang="en-US"/>
              <a:t>Facebook Copy of Own Posts Table | Instituto Costarricense de Turismo - 11 of 25</a:t>
            </a:r>
          </a:p>
        </p:txBody>
      </p:sp>
      <p:graphicFrame>
        <p:nvGraphicFramePr>
          <p:cNvPr id="5" name="Table Placeholder 4">
            <a:extLst>
              <a:ext uri="{FF2B5EF4-FFF2-40B4-BE49-F238E27FC236}">
                <a16:creationId xmlns:a16="http://schemas.microsoft.com/office/drawing/2014/main" id="{27BB1F41-7A8B-408B-A019-EADE03FC1BF5}"/>
              </a:ext>
            </a:extLst>
          </p:cNvPr>
          <p:cNvGraphicFramePr>
            <a:graphicFrameLocks noGrp="1"/>
          </p:cNvGraphicFramePr>
          <p:nvPr>
            <p:ph type="tbl" sz="quarter" idx="13"/>
            <p:extLst>
              <p:ext uri="{D42A27DB-BD31-4B8C-83A1-F6EECF244321}">
                <p14:modId xmlns:p14="http://schemas.microsoft.com/office/powerpoint/2010/main" val="118315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6096689"/>
                    </a:ext>
                  </a:extLst>
                </a:gridCol>
                <a:gridCol w="740664">
                  <a:extLst>
                    <a:ext uri="{9D8B030D-6E8A-4147-A177-3AD203B41FA5}">
                      <a16:colId xmlns:a16="http://schemas.microsoft.com/office/drawing/2014/main" val="3981189690"/>
                    </a:ext>
                  </a:extLst>
                </a:gridCol>
                <a:gridCol w="329184">
                  <a:extLst>
                    <a:ext uri="{9D8B030D-6E8A-4147-A177-3AD203B41FA5}">
                      <a16:colId xmlns:a16="http://schemas.microsoft.com/office/drawing/2014/main" val="2209206181"/>
                    </a:ext>
                  </a:extLst>
                </a:gridCol>
                <a:gridCol w="329184">
                  <a:extLst>
                    <a:ext uri="{9D8B030D-6E8A-4147-A177-3AD203B41FA5}">
                      <a16:colId xmlns:a16="http://schemas.microsoft.com/office/drawing/2014/main" val="2597348735"/>
                    </a:ext>
                  </a:extLst>
                </a:gridCol>
                <a:gridCol w="329184">
                  <a:extLst>
                    <a:ext uri="{9D8B030D-6E8A-4147-A177-3AD203B41FA5}">
                      <a16:colId xmlns:a16="http://schemas.microsoft.com/office/drawing/2014/main" val="2187965276"/>
                    </a:ext>
                  </a:extLst>
                </a:gridCol>
                <a:gridCol w="329184">
                  <a:extLst>
                    <a:ext uri="{9D8B030D-6E8A-4147-A177-3AD203B41FA5}">
                      <a16:colId xmlns:a16="http://schemas.microsoft.com/office/drawing/2014/main" val="2810054902"/>
                    </a:ext>
                  </a:extLst>
                </a:gridCol>
                <a:gridCol w="329184">
                  <a:extLst>
                    <a:ext uri="{9D8B030D-6E8A-4147-A177-3AD203B41FA5}">
                      <a16:colId xmlns:a16="http://schemas.microsoft.com/office/drawing/2014/main" val="1234306899"/>
                    </a:ext>
                  </a:extLst>
                </a:gridCol>
                <a:gridCol w="329184">
                  <a:extLst>
                    <a:ext uri="{9D8B030D-6E8A-4147-A177-3AD203B41FA5}">
                      <a16:colId xmlns:a16="http://schemas.microsoft.com/office/drawing/2014/main" val="1824443372"/>
                    </a:ext>
                  </a:extLst>
                </a:gridCol>
                <a:gridCol w="329184">
                  <a:extLst>
                    <a:ext uri="{9D8B030D-6E8A-4147-A177-3AD203B41FA5}">
                      <a16:colId xmlns:a16="http://schemas.microsoft.com/office/drawing/2014/main" val="242658897"/>
                    </a:ext>
                  </a:extLst>
                </a:gridCol>
                <a:gridCol w="329184">
                  <a:extLst>
                    <a:ext uri="{9D8B030D-6E8A-4147-A177-3AD203B41FA5}">
                      <a16:colId xmlns:a16="http://schemas.microsoft.com/office/drawing/2014/main" val="2239529197"/>
                    </a:ext>
                  </a:extLst>
                </a:gridCol>
                <a:gridCol w="329184">
                  <a:extLst>
                    <a:ext uri="{9D8B030D-6E8A-4147-A177-3AD203B41FA5}">
                      <a16:colId xmlns:a16="http://schemas.microsoft.com/office/drawing/2014/main" val="647498900"/>
                    </a:ext>
                  </a:extLst>
                </a:gridCol>
                <a:gridCol w="329184">
                  <a:extLst>
                    <a:ext uri="{9D8B030D-6E8A-4147-A177-3AD203B41FA5}">
                      <a16:colId xmlns:a16="http://schemas.microsoft.com/office/drawing/2014/main" val="697732173"/>
                    </a:ext>
                  </a:extLst>
                </a:gridCol>
                <a:gridCol w="329184">
                  <a:extLst>
                    <a:ext uri="{9D8B030D-6E8A-4147-A177-3AD203B41FA5}">
                      <a16:colId xmlns:a16="http://schemas.microsoft.com/office/drawing/2014/main" val="3074677775"/>
                    </a:ext>
                  </a:extLst>
                </a:gridCol>
                <a:gridCol w="329184">
                  <a:extLst>
                    <a:ext uri="{9D8B030D-6E8A-4147-A177-3AD203B41FA5}">
                      <a16:colId xmlns:a16="http://schemas.microsoft.com/office/drawing/2014/main" val="1175245559"/>
                    </a:ext>
                  </a:extLst>
                </a:gridCol>
                <a:gridCol w="329184">
                  <a:extLst>
                    <a:ext uri="{9D8B030D-6E8A-4147-A177-3AD203B41FA5}">
                      <a16:colId xmlns:a16="http://schemas.microsoft.com/office/drawing/2014/main" val="3311589824"/>
                    </a:ext>
                  </a:extLst>
                </a:gridCol>
                <a:gridCol w="329184">
                  <a:extLst>
                    <a:ext uri="{9D8B030D-6E8A-4147-A177-3AD203B41FA5}">
                      <a16:colId xmlns:a16="http://schemas.microsoft.com/office/drawing/2014/main" val="4211296546"/>
                    </a:ext>
                  </a:extLst>
                </a:gridCol>
                <a:gridCol w="329184">
                  <a:extLst>
                    <a:ext uri="{9D8B030D-6E8A-4147-A177-3AD203B41FA5}">
                      <a16:colId xmlns:a16="http://schemas.microsoft.com/office/drawing/2014/main" val="38666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957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- 2023-01-24 17:47:23</a:t>
                      </a:r>
                      <a:r>
                        <a:rPr kumimoji="0" lang="es-ES" sz="1000" b="0" i="0" u="none" strike="noStrike" kern="1200" cap="none" spc="0" normalizeH="0" baseline="0" noProof="0">
                          <a:ln>
                            <a:noFill/>
                          </a:ln>
                          <a:solidFill>
                            <a:prstClr val="black"/>
                          </a:solidFill>
                          <a:effectLst/>
                          <a:uLnTx/>
                          <a:uFillTx/>
                          <a:latin typeface="+mn-lt"/>
                          <a:ea typeface="+mn-ea"/>
                          <a:cs typeface="+mn-cs"/>
                        </a:rPr>
                        <a:t>
 Seguimos creando lazos de valor, ahora de la mano de la línea de hoteles RIU en la Feria Internacional de Turismo, celebrada en Madrid, España.
“Nos llena de mucha alegría para el turismo en general, pero sobre todo para la provincia de Guanacaste".
William Rodríguez.
Ministro de Turismo.
Más Información en el siguiente link: https://www.ict.go.cr/es/noticias-destacadas/2143-hoteles-riu-y-costa-rica-estrechan-sus-lazos-en-fitur.html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23135596"/>
                  </a:ext>
                </a:extLst>
              </a:tr>
            </a:tbl>
          </a:graphicData>
        </a:graphic>
      </p:graphicFrame>
      <p:sp>
        <p:nvSpPr>
          <p:cNvPr id="4" name="Text Placeholder 3">
            <a:extLst>
              <a:ext uri="{FF2B5EF4-FFF2-40B4-BE49-F238E27FC236}">
                <a16:creationId xmlns:a16="http://schemas.microsoft.com/office/drawing/2014/main" id="{173796E4-8808-4123-83AF-C8DE09C132F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902440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66D2A-ECE4-4CA2-BFFE-F65F4C5BDA08}"/>
              </a:ext>
            </a:extLst>
          </p:cNvPr>
          <p:cNvSpPr>
            <a:spLocks noGrp="1"/>
          </p:cNvSpPr>
          <p:nvPr>
            <p:ph type="title"/>
          </p:nvPr>
        </p:nvSpPr>
        <p:spPr/>
        <p:txBody>
          <a:bodyPr/>
          <a:lstStyle/>
          <a:p>
            <a:r>
              <a:rPr lang="en-US"/>
              <a:t>Facebook Copy of Own Posts Table | Instituto Costarricense de Turismo - 12 of 25</a:t>
            </a:r>
          </a:p>
        </p:txBody>
      </p:sp>
      <p:graphicFrame>
        <p:nvGraphicFramePr>
          <p:cNvPr id="5" name="Table Placeholder 4">
            <a:extLst>
              <a:ext uri="{FF2B5EF4-FFF2-40B4-BE49-F238E27FC236}">
                <a16:creationId xmlns:a16="http://schemas.microsoft.com/office/drawing/2014/main" id="{17E57A8A-EAAB-4F11-8657-84A1151DC0F5}"/>
              </a:ext>
            </a:extLst>
          </p:cNvPr>
          <p:cNvGraphicFramePr>
            <a:graphicFrameLocks noGrp="1"/>
          </p:cNvGraphicFramePr>
          <p:nvPr>
            <p:ph type="tbl" sz="quarter" idx="13"/>
            <p:extLst>
              <p:ext uri="{D42A27DB-BD31-4B8C-83A1-F6EECF244321}">
                <p14:modId xmlns:p14="http://schemas.microsoft.com/office/powerpoint/2010/main" val="285120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753830"/>
                    </a:ext>
                  </a:extLst>
                </a:gridCol>
                <a:gridCol w="740664">
                  <a:extLst>
                    <a:ext uri="{9D8B030D-6E8A-4147-A177-3AD203B41FA5}">
                      <a16:colId xmlns:a16="http://schemas.microsoft.com/office/drawing/2014/main" val="3476979892"/>
                    </a:ext>
                  </a:extLst>
                </a:gridCol>
                <a:gridCol w="329184">
                  <a:extLst>
                    <a:ext uri="{9D8B030D-6E8A-4147-A177-3AD203B41FA5}">
                      <a16:colId xmlns:a16="http://schemas.microsoft.com/office/drawing/2014/main" val="3242916390"/>
                    </a:ext>
                  </a:extLst>
                </a:gridCol>
                <a:gridCol w="329184">
                  <a:extLst>
                    <a:ext uri="{9D8B030D-6E8A-4147-A177-3AD203B41FA5}">
                      <a16:colId xmlns:a16="http://schemas.microsoft.com/office/drawing/2014/main" val="2441783443"/>
                    </a:ext>
                  </a:extLst>
                </a:gridCol>
                <a:gridCol w="329184">
                  <a:extLst>
                    <a:ext uri="{9D8B030D-6E8A-4147-A177-3AD203B41FA5}">
                      <a16:colId xmlns:a16="http://schemas.microsoft.com/office/drawing/2014/main" val="2779650338"/>
                    </a:ext>
                  </a:extLst>
                </a:gridCol>
                <a:gridCol w="329184">
                  <a:extLst>
                    <a:ext uri="{9D8B030D-6E8A-4147-A177-3AD203B41FA5}">
                      <a16:colId xmlns:a16="http://schemas.microsoft.com/office/drawing/2014/main" val="3953791088"/>
                    </a:ext>
                  </a:extLst>
                </a:gridCol>
                <a:gridCol w="329184">
                  <a:extLst>
                    <a:ext uri="{9D8B030D-6E8A-4147-A177-3AD203B41FA5}">
                      <a16:colId xmlns:a16="http://schemas.microsoft.com/office/drawing/2014/main" val="692265271"/>
                    </a:ext>
                  </a:extLst>
                </a:gridCol>
                <a:gridCol w="329184">
                  <a:extLst>
                    <a:ext uri="{9D8B030D-6E8A-4147-A177-3AD203B41FA5}">
                      <a16:colId xmlns:a16="http://schemas.microsoft.com/office/drawing/2014/main" val="2937360132"/>
                    </a:ext>
                  </a:extLst>
                </a:gridCol>
                <a:gridCol w="329184">
                  <a:extLst>
                    <a:ext uri="{9D8B030D-6E8A-4147-A177-3AD203B41FA5}">
                      <a16:colId xmlns:a16="http://schemas.microsoft.com/office/drawing/2014/main" val="1391397921"/>
                    </a:ext>
                  </a:extLst>
                </a:gridCol>
                <a:gridCol w="329184">
                  <a:extLst>
                    <a:ext uri="{9D8B030D-6E8A-4147-A177-3AD203B41FA5}">
                      <a16:colId xmlns:a16="http://schemas.microsoft.com/office/drawing/2014/main" val="3530922244"/>
                    </a:ext>
                  </a:extLst>
                </a:gridCol>
                <a:gridCol w="329184">
                  <a:extLst>
                    <a:ext uri="{9D8B030D-6E8A-4147-A177-3AD203B41FA5}">
                      <a16:colId xmlns:a16="http://schemas.microsoft.com/office/drawing/2014/main" val="1147655628"/>
                    </a:ext>
                  </a:extLst>
                </a:gridCol>
                <a:gridCol w="329184">
                  <a:extLst>
                    <a:ext uri="{9D8B030D-6E8A-4147-A177-3AD203B41FA5}">
                      <a16:colId xmlns:a16="http://schemas.microsoft.com/office/drawing/2014/main" val="1979847716"/>
                    </a:ext>
                  </a:extLst>
                </a:gridCol>
                <a:gridCol w="329184">
                  <a:extLst>
                    <a:ext uri="{9D8B030D-6E8A-4147-A177-3AD203B41FA5}">
                      <a16:colId xmlns:a16="http://schemas.microsoft.com/office/drawing/2014/main" val="1022445975"/>
                    </a:ext>
                  </a:extLst>
                </a:gridCol>
                <a:gridCol w="329184">
                  <a:extLst>
                    <a:ext uri="{9D8B030D-6E8A-4147-A177-3AD203B41FA5}">
                      <a16:colId xmlns:a16="http://schemas.microsoft.com/office/drawing/2014/main" val="3623357802"/>
                    </a:ext>
                  </a:extLst>
                </a:gridCol>
                <a:gridCol w="329184">
                  <a:extLst>
                    <a:ext uri="{9D8B030D-6E8A-4147-A177-3AD203B41FA5}">
                      <a16:colId xmlns:a16="http://schemas.microsoft.com/office/drawing/2014/main" val="1544112822"/>
                    </a:ext>
                  </a:extLst>
                </a:gridCol>
                <a:gridCol w="329184">
                  <a:extLst>
                    <a:ext uri="{9D8B030D-6E8A-4147-A177-3AD203B41FA5}">
                      <a16:colId xmlns:a16="http://schemas.microsoft.com/office/drawing/2014/main" val="3366973089"/>
                    </a:ext>
                  </a:extLst>
                </a:gridCol>
                <a:gridCol w="329184">
                  <a:extLst>
                    <a:ext uri="{9D8B030D-6E8A-4147-A177-3AD203B41FA5}">
                      <a16:colId xmlns:a16="http://schemas.microsoft.com/office/drawing/2014/main" val="325582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134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- 2023-01-23 10:01:19</a:t>
                      </a:r>
                      <a:r>
                        <a:rPr kumimoji="0" lang="es-ES" sz="1000" b="0" i="0" u="none" strike="noStrike" kern="1200" cap="none" spc="0" normalizeH="0" baseline="0" noProof="0">
                          <a:ln>
                            <a:noFill/>
                          </a:ln>
                          <a:solidFill>
                            <a:prstClr val="black"/>
                          </a:solidFill>
                          <a:effectLst/>
                          <a:uLnTx/>
                          <a:uFillTx/>
                          <a:latin typeface="+mn-lt"/>
                          <a:ea typeface="+mn-ea"/>
                          <a:cs typeface="+mn-cs"/>
                        </a:rPr>
                        <a:t>
 Costa Rica nombrada miembro del Consejo Global de Turismo
Sostenible en Canadá. 
La divulgación de esta nota tuvo un alcance de visitas en 53,100 un mes. Esto es un esfuerzo del Departamento de Promoción del ICT y de la agencia de relaciones públicas en Estados Unidos y Canadá para mantener a Costa Rica en la mente de los mejores prospectos de ese país.
Para leer la nota completa, podés ingresar el siguiente enlace:
shorturl.at/dlpR4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18839675"/>
                  </a:ext>
                </a:extLst>
              </a:tr>
            </a:tbl>
          </a:graphicData>
        </a:graphic>
      </p:graphicFrame>
      <p:sp>
        <p:nvSpPr>
          <p:cNvPr id="4" name="Text Placeholder 3">
            <a:extLst>
              <a:ext uri="{FF2B5EF4-FFF2-40B4-BE49-F238E27FC236}">
                <a16:creationId xmlns:a16="http://schemas.microsoft.com/office/drawing/2014/main" id="{1DD2F3C0-0689-4064-97B6-A287E55D0C7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640853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D92F-49CF-4925-8742-155629B7D058}"/>
              </a:ext>
            </a:extLst>
          </p:cNvPr>
          <p:cNvSpPr>
            <a:spLocks noGrp="1"/>
          </p:cNvSpPr>
          <p:nvPr>
            <p:ph type="title"/>
          </p:nvPr>
        </p:nvSpPr>
        <p:spPr/>
        <p:txBody>
          <a:bodyPr/>
          <a:lstStyle/>
          <a:p>
            <a:r>
              <a:rPr lang="en-US"/>
              <a:t>Facebook Copy of Own Posts Table | Instituto Costarricense de Turismo - 13 of 25</a:t>
            </a:r>
          </a:p>
        </p:txBody>
      </p:sp>
      <p:graphicFrame>
        <p:nvGraphicFramePr>
          <p:cNvPr id="5" name="Table Placeholder 4">
            <a:extLst>
              <a:ext uri="{FF2B5EF4-FFF2-40B4-BE49-F238E27FC236}">
                <a16:creationId xmlns:a16="http://schemas.microsoft.com/office/drawing/2014/main" id="{8C20AB47-B62A-41EF-8D34-7C2CF3F41494}"/>
              </a:ext>
            </a:extLst>
          </p:cNvPr>
          <p:cNvGraphicFramePr>
            <a:graphicFrameLocks noGrp="1"/>
          </p:cNvGraphicFramePr>
          <p:nvPr>
            <p:ph type="tbl" sz="quarter" idx="13"/>
            <p:extLst>
              <p:ext uri="{D42A27DB-BD31-4B8C-83A1-F6EECF244321}">
                <p14:modId xmlns:p14="http://schemas.microsoft.com/office/powerpoint/2010/main" val="3355481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3063221"/>
                    </a:ext>
                  </a:extLst>
                </a:gridCol>
                <a:gridCol w="740664">
                  <a:extLst>
                    <a:ext uri="{9D8B030D-6E8A-4147-A177-3AD203B41FA5}">
                      <a16:colId xmlns:a16="http://schemas.microsoft.com/office/drawing/2014/main" val="2904153736"/>
                    </a:ext>
                  </a:extLst>
                </a:gridCol>
                <a:gridCol w="329184">
                  <a:extLst>
                    <a:ext uri="{9D8B030D-6E8A-4147-A177-3AD203B41FA5}">
                      <a16:colId xmlns:a16="http://schemas.microsoft.com/office/drawing/2014/main" val="285315938"/>
                    </a:ext>
                  </a:extLst>
                </a:gridCol>
                <a:gridCol w="329184">
                  <a:extLst>
                    <a:ext uri="{9D8B030D-6E8A-4147-A177-3AD203B41FA5}">
                      <a16:colId xmlns:a16="http://schemas.microsoft.com/office/drawing/2014/main" val="3251605864"/>
                    </a:ext>
                  </a:extLst>
                </a:gridCol>
                <a:gridCol w="329184">
                  <a:extLst>
                    <a:ext uri="{9D8B030D-6E8A-4147-A177-3AD203B41FA5}">
                      <a16:colId xmlns:a16="http://schemas.microsoft.com/office/drawing/2014/main" val="2252673350"/>
                    </a:ext>
                  </a:extLst>
                </a:gridCol>
                <a:gridCol w="329184">
                  <a:extLst>
                    <a:ext uri="{9D8B030D-6E8A-4147-A177-3AD203B41FA5}">
                      <a16:colId xmlns:a16="http://schemas.microsoft.com/office/drawing/2014/main" val="225969332"/>
                    </a:ext>
                  </a:extLst>
                </a:gridCol>
                <a:gridCol w="329184">
                  <a:extLst>
                    <a:ext uri="{9D8B030D-6E8A-4147-A177-3AD203B41FA5}">
                      <a16:colId xmlns:a16="http://schemas.microsoft.com/office/drawing/2014/main" val="804268225"/>
                    </a:ext>
                  </a:extLst>
                </a:gridCol>
                <a:gridCol w="329184">
                  <a:extLst>
                    <a:ext uri="{9D8B030D-6E8A-4147-A177-3AD203B41FA5}">
                      <a16:colId xmlns:a16="http://schemas.microsoft.com/office/drawing/2014/main" val="1840515262"/>
                    </a:ext>
                  </a:extLst>
                </a:gridCol>
                <a:gridCol w="329184">
                  <a:extLst>
                    <a:ext uri="{9D8B030D-6E8A-4147-A177-3AD203B41FA5}">
                      <a16:colId xmlns:a16="http://schemas.microsoft.com/office/drawing/2014/main" val="333714592"/>
                    </a:ext>
                  </a:extLst>
                </a:gridCol>
                <a:gridCol w="329184">
                  <a:extLst>
                    <a:ext uri="{9D8B030D-6E8A-4147-A177-3AD203B41FA5}">
                      <a16:colId xmlns:a16="http://schemas.microsoft.com/office/drawing/2014/main" val="4077670713"/>
                    </a:ext>
                  </a:extLst>
                </a:gridCol>
                <a:gridCol w="329184">
                  <a:extLst>
                    <a:ext uri="{9D8B030D-6E8A-4147-A177-3AD203B41FA5}">
                      <a16:colId xmlns:a16="http://schemas.microsoft.com/office/drawing/2014/main" val="2742481846"/>
                    </a:ext>
                  </a:extLst>
                </a:gridCol>
                <a:gridCol w="329184">
                  <a:extLst>
                    <a:ext uri="{9D8B030D-6E8A-4147-A177-3AD203B41FA5}">
                      <a16:colId xmlns:a16="http://schemas.microsoft.com/office/drawing/2014/main" val="2380260073"/>
                    </a:ext>
                  </a:extLst>
                </a:gridCol>
                <a:gridCol w="329184">
                  <a:extLst>
                    <a:ext uri="{9D8B030D-6E8A-4147-A177-3AD203B41FA5}">
                      <a16:colId xmlns:a16="http://schemas.microsoft.com/office/drawing/2014/main" val="3572451339"/>
                    </a:ext>
                  </a:extLst>
                </a:gridCol>
                <a:gridCol w="329184">
                  <a:extLst>
                    <a:ext uri="{9D8B030D-6E8A-4147-A177-3AD203B41FA5}">
                      <a16:colId xmlns:a16="http://schemas.microsoft.com/office/drawing/2014/main" val="1988863966"/>
                    </a:ext>
                  </a:extLst>
                </a:gridCol>
                <a:gridCol w="329184">
                  <a:extLst>
                    <a:ext uri="{9D8B030D-6E8A-4147-A177-3AD203B41FA5}">
                      <a16:colId xmlns:a16="http://schemas.microsoft.com/office/drawing/2014/main" val="1488450701"/>
                    </a:ext>
                  </a:extLst>
                </a:gridCol>
                <a:gridCol w="329184">
                  <a:extLst>
                    <a:ext uri="{9D8B030D-6E8A-4147-A177-3AD203B41FA5}">
                      <a16:colId xmlns:a16="http://schemas.microsoft.com/office/drawing/2014/main" val="451249150"/>
                    </a:ext>
                  </a:extLst>
                </a:gridCol>
                <a:gridCol w="329184">
                  <a:extLst>
                    <a:ext uri="{9D8B030D-6E8A-4147-A177-3AD203B41FA5}">
                      <a16:colId xmlns:a16="http://schemas.microsoft.com/office/drawing/2014/main" val="40125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522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13:00:29</a:t>
                      </a:r>
                      <a:r>
                        <a:rPr kumimoji="0" lang="es-ES" sz="1000" b="0" i="0" u="none" strike="noStrike" kern="1200" cap="none" spc="0" normalizeH="0" baseline="0" noProof="0">
                          <a:ln>
                            <a:noFill/>
                          </a:ln>
                          <a:solidFill>
                            <a:prstClr val="black"/>
                          </a:solidFill>
                          <a:effectLst/>
                          <a:uLnTx/>
                          <a:uFillTx/>
                          <a:latin typeface="+mn-lt"/>
                          <a:ea typeface="+mn-ea"/>
                          <a:cs typeface="+mn-cs"/>
                        </a:rPr>
                        <a:t>
 En Costa Rica tenemos 4 especies consideradas símbolos naciones, entre ellas están El Yigüirro, El Venado Cola Blanca y El Manatí.
A esta lista se les unió una nueva especie que es muy querida por los ticos.
¿Ya sabés cuál es?
Pista: Hoy no tengo ganas de hacer nada.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46481362"/>
                  </a:ext>
                </a:extLst>
              </a:tr>
            </a:tbl>
          </a:graphicData>
        </a:graphic>
      </p:graphicFrame>
      <p:sp>
        <p:nvSpPr>
          <p:cNvPr id="4" name="Text Placeholder 3">
            <a:extLst>
              <a:ext uri="{FF2B5EF4-FFF2-40B4-BE49-F238E27FC236}">
                <a16:creationId xmlns:a16="http://schemas.microsoft.com/office/drawing/2014/main" id="{361F7727-7DE6-4685-AA17-BBEE426791E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696776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0D77-0BB5-4073-B0E7-58DD250D7C79}"/>
              </a:ext>
            </a:extLst>
          </p:cNvPr>
          <p:cNvSpPr>
            <a:spLocks noGrp="1"/>
          </p:cNvSpPr>
          <p:nvPr>
            <p:ph type="title"/>
          </p:nvPr>
        </p:nvSpPr>
        <p:spPr/>
        <p:txBody>
          <a:bodyPr/>
          <a:lstStyle/>
          <a:p>
            <a:r>
              <a:rPr lang="en-US"/>
              <a:t>Facebook Copy of Own Posts Table | Instituto Costarricense de Turismo - 14 of 25</a:t>
            </a:r>
          </a:p>
        </p:txBody>
      </p:sp>
      <p:graphicFrame>
        <p:nvGraphicFramePr>
          <p:cNvPr id="5" name="Table Placeholder 4">
            <a:extLst>
              <a:ext uri="{FF2B5EF4-FFF2-40B4-BE49-F238E27FC236}">
                <a16:creationId xmlns:a16="http://schemas.microsoft.com/office/drawing/2014/main" id="{BD949291-8D66-42B0-B128-55A0E98DFC1B}"/>
              </a:ext>
            </a:extLst>
          </p:cNvPr>
          <p:cNvGraphicFramePr>
            <a:graphicFrameLocks noGrp="1"/>
          </p:cNvGraphicFramePr>
          <p:nvPr>
            <p:ph type="tbl" sz="quarter" idx="13"/>
            <p:extLst>
              <p:ext uri="{D42A27DB-BD31-4B8C-83A1-F6EECF244321}">
                <p14:modId xmlns:p14="http://schemas.microsoft.com/office/powerpoint/2010/main" val="85179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4184849"/>
                    </a:ext>
                  </a:extLst>
                </a:gridCol>
                <a:gridCol w="740664">
                  <a:extLst>
                    <a:ext uri="{9D8B030D-6E8A-4147-A177-3AD203B41FA5}">
                      <a16:colId xmlns:a16="http://schemas.microsoft.com/office/drawing/2014/main" val="351403495"/>
                    </a:ext>
                  </a:extLst>
                </a:gridCol>
                <a:gridCol w="329184">
                  <a:extLst>
                    <a:ext uri="{9D8B030D-6E8A-4147-A177-3AD203B41FA5}">
                      <a16:colId xmlns:a16="http://schemas.microsoft.com/office/drawing/2014/main" val="377969340"/>
                    </a:ext>
                  </a:extLst>
                </a:gridCol>
                <a:gridCol w="329184">
                  <a:extLst>
                    <a:ext uri="{9D8B030D-6E8A-4147-A177-3AD203B41FA5}">
                      <a16:colId xmlns:a16="http://schemas.microsoft.com/office/drawing/2014/main" val="107380585"/>
                    </a:ext>
                  </a:extLst>
                </a:gridCol>
                <a:gridCol w="329184">
                  <a:extLst>
                    <a:ext uri="{9D8B030D-6E8A-4147-A177-3AD203B41FA5}">
                      <a16:colId xmlns:a16="http://schemas.microsoft.com/office/drawing/2014/main" val="889722801"/>
                    </a:ext>
                  </a:extLst>
                </a:gridCol>
                <a:gridCol w="329184">
                  <a:extLst>
                    <a:ext uri="{9D8B030D-6E8A-4147-A177-3AD203B41FA5}">
                      <a16:colId xmlns:a16="http://schemas.microsoft.com/office/drawing/2014/main" val="1580702358"/>
                    </a:ext>
                  </a:extLst>
                </a:gridCol>
                <a:gridCol w="329184">
                  <a:extLst>
                    <a:ext uri="{9D8B030D-6E8A-4147-A177-3AD203B41FA5}">
                      <a16:colId xmlns:a16="http://schemas.microsoft.com/office/drawing/2014/main" val="2587675598"/>
                    </a:ext>
                  </a:extLst>
                </a:gridCol>
                <a:gridCol w="329184">
                  <a:extLst>
                    <a:ext uri="{9D8B030D-6E8A-4147-A177-3AD203B41FA5}">
                      <a16:colId xmlns:a16="http://schemas.microsoft.com/office/drawing/2014/main" val="1481338805"/>
                    </a:ext>
                  </a:extLst>
                </a:gridCol>
                <a:gridCol w="329184">
                  <a:extLst>
                    <a:ext uri="{9D8B030D-6E8A-4147-A177-3AD203B41FA5}">
                      <a16:colId xmlns:a16="http://schemas.microsoft.com/office/drawing/2014/main" val="1415407186"/>
                    </a:ext>
                  </a:extLst>
                </a:gridCol>
                <a:gridCol w="329184">
                  <a:extLst>
                    <a:ext uri="{9D8B030D-6E8A-4147-A177-3AD203B41FA5}">
                      <a16:colId xmlns:a16="http://schemas.microsoft.com/office/drawing/2014/main" val="2736817034"/>
                    </a:ext>
                  </a:extLst>
                </a:gridCol>
                <a:gridCol w="329184">
                  <a:extLst>
                    <a:ext uri="{9D8B030D-6E8A-4147-A177-3AD203B41FA5}">
                      <a16:colId xmlns:a16="http://schemas.microsoft.com/office/drawing/2014/main" val="1348834149"/>
                    </a:ext>
                  </a:extLst>
                </a:gridCol>
                <a:gridCol w="329184">
                  <a:extLst>
                    <a:ext uri="{9D8B030D-6E8A-4147-A177-3AD203B41FA5}">
                      <a16:colId xmlns:a16="http://schemas.microsoft.com/office/drawing/2014/main" val="5897178"/>
                    </a:ext>
                  </a:extLst>
                </a:gridCol>
                <a:gridCol w="329184">
                  <a:extLst>
                    <a:ext uri="{9D8B030D-6E8A-4147-A177-3AD203B41FA5}">
                      <a16:colId xmlns:a16="http://schemas.microsoft.com/office/drawing/2014/main" val="498398775"/>
                    </a:ext>
                  </a:extLst>
                </a:gridCol>
                <a:gridCol w="329184">
                  <a:extLst>
                    <a:ext uri="{9D8B030D-6E8A-4147-A177-3AD203B41FA5}">
                      <a16:colId xmlns:a16="http://schemas.microsoft.com/office/drawing/2014/main" val="3177287242"/>
                    </a:ext>
                  </a:extLst>
                </a:gridCol>
                <a:gridCol w="329184">
                  <a:extLst>
                    <a:ext uri="{9D8B030D-6E8A-4147-A177-3AD203B41FA5}">
                      <a16:colId xmlns:a16="http://schemas.microsoft.com/office/drawing/2014/main" val="2842401930"/>
                    </a:ext>
                  </a:extLst>
                </a:gridCol>
                <a:gridCol w="329184">
                  <a:extLst>
                    <a:ext uri="{9D8B030D-6E8A-4147-A177-3AD203B41FA5}">
                      <a16:colId xmlns:a16="http://schemas.microsoft.com/office/drawing/2014/main" val="2157637821"/>
                    </a:ext>
                  </a:extLst>
                </a:gridCol>
                <a:gridCol w="329184">
                  <a:extLst>
                    <a:ext uri="{9D8B030D-6E8A-4147-A177-3AD203B41FA5}">
                      <a16:colId xmlns:a16="http://schemas.microsoft.com/office/drawing/2014/main" val="116052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181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09:00:20</a:t>
                      </a:r>
                      <a:r>
                        <a:rPr kumimoji="0" lang="es-ES" sz="1000" b="0" i="0" u="none" strike="noStrike" kern="1200" cap="none" spc="0" normalizeH="0" baseline="0" noProof="0">
                          <a:ln>
                            <a:noFill/>
                          </a:ln>
                          <a:solidFill>
                            <a:prstClr val="black"/>
                          </a:solidFill>
                          <a:effectLst/>
                          <a:uLnTx/>
                          <a:uFillTx/>
                          <a:latin typeface="+mn-lt"/>
                          <a:ea typeface="+mn-ea"/>
                          <a:cs typeface="+mn-cs"/>
                        </a:rPr>
                        <a:t>
 Costa Rica cuenta con una importante red de museos dedicados a coleccionar, custodiar, mostrar la herencia cultural y tratar de difundir nuestros valores.
El pasado miércoles 18 de enero, celebramos el Día Mundial del Selfie en los Museos, es por eso que les compartimos una guía de nuestros museos nacionales para que visités los que más te gusten y te tomés tu selfie.
Ingresá a la guían en el siguiente link: https://bit.ly/3CYDII7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52891545"/>
                  </a:ext>
                </a:extLst>
              </a:tr>
            </a:tbl>
          </a:graphicData>
        </a:graphic>
      </p:graphicFrame>
      <p:sp>
        <p:nvSpPr>
          <p:cNvPr id="4" name="Text Placeholder 3">
            <a:extLst>
              <a:ext uri="{FF2B5EF4-FFF2-40B4-BE49-F238E27FC236}">
                <a16:creationId xmlns:a16="http://schemas.microsoft.com/office/drawing/2014/main" id="{9EBD7C5D-B46A-4B2B-A746-034A09BF55A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027581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68A5-ABC6-4A1B-91C5-3639EE2C65DE}"/>
              </a:ext>
            </a:extLst>
          </p:cNvPr>
          <p:cNvSpPr>
            <a:spLocks noGrp="1"/>
          </p:cNvSpPr>
          <p:nvPr>
            <p:ph type="title"/>
          </p:nvPr>
        </p:nvSpPr>
        <p:spPr/>
        <p:txBody>
          <a:bodyPr/>
          <a:lstStyle/>
          <a:p>
            <a:r>
              <a:rPr lang="en-US"/>
              <a:t>Facebook Copy of Own Posts Table | Instituto Costarricense de Turismo - 15 of 25</a:t>
            </a:r>
          </a:p>
        </p:txBody>
      </p:sp>
      <p:graphicFrame>
        <p:nvGraphicFramePr>
          <p:cNvPr id="5" name="Table Placeholder 4">
            <a:extLst>
              <a:ext uri="{FF2B5EF4-FFF2-40B4-BE49-F238E27FC236}">
                <a16:creationId xmlns:a16="http://schemas.microsoft.com/office/drawing/2014/main" id="{EEA2DEC1-21F6-487B-8BC1-9A5F65DFD505}"/>
              </a:ext>
            </a:extLst>
          </p:cNvPr>
          <p:cNvGraphicFramePr>
            <a:graphicFrameLocks noGrp="1"/>
          </p:cNvGraphicFramePr>
          <p:nvPr>
            <p:ph type="tbl" sz="quarter" idx="13"/>
            <p:extLst>
              <p:ext uri="{D42A27DB-BD31-4B8C-83A1-F6EECF244321}">
                <p14:modId xmlns:p14="http://schemas.microsoft.com/office/powerpoint/2010/main" val="1155797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58888715"/>
                    </a:ext>
                  </a:extLst>
                </a:gridCol>
                <a:gridCol w="740664">
                  <a:extLst>
                    <a:ext uri="{9D8B030D-6E8A-4147-A177-3AD203B41FA5}">
                      <a16:colId xmlns:a16="http://schemas.microsoft.com/office/drawing/2014/main" val="3520450628"/>
                    </a:ext>
                  </a:extLst>
                </a:gridCol>
                <a:gridCol w="329184">
                  <a:extLst>
                    <a:ext uri="{9D8B030D-6E8A-4147-A177-3AD203B41FA5}">
                      <a16:colId xmlns:a16="http://schemas.microsoft.com/office/drawing/2014/main" val="3088881121"/>
                    </a:ext>
                  </a:extLst>
                </a:gridCol>
                <a:gridCol w="329184">
                  <a:extLst>
                    <a:ext uri="{9D8B030D-6E8A-4147-A177-3AD203B41FA5}">
                      <a16:colId xmlns:a16="http://schemas.microsoft.com/office/drawing/2014/main" val="2578817827"/>
                    </a:ext>
                  </a:extLst>
                </a:gridCol>
                <a:gridCol w="329184">
                  <a:extLst>
                    <a:ext uri="{9D8B030D-6E8A-4147-A177-3AD203B41FA5}">
                      <a16:colId xmlns:a16="http://schemas.microsoft.com/office/drawing/2014/main" val="2268450828"/>
                    </a:ext>
                  </a:extLst>
                </a:gridCol>
                <a:gridCol w="329184">
                  <a:extLst>
                    <a:ext uri="{9D8B030D-6E8A-4147-A177-3AD203B41FA5}">
                      <a16:colId xmlns:a16="http://schemas.microsoft.com/office/drawing/2014/main" val="2116336727"/>
                    </a:ext>
                  </a:extLst>
                </a:gridCol>
                <a:gridCol w="329184">
                  <a:extLst>
                    <a:ext uri="{9D8B030D-6E8A-4147-A177-3AD203B41FA5}">
                      <a16:colId xmlns:a16="http://schemas.microsoft.com/office/drawing/2014/main" val="1533414935"/>
                    </a:ext>
                  </a:extLst>
                </a:gridCol>
                <a:gridCol w="329184">
                  <a:extLst>
                    <a:ext uri="{9D8B030D-6E8A-4147-A177-3AD203B41FA5}">
                      <a16:colId xmlns:a16="http://schemas.microsoft.com/office/drawing/2014/main" val="4179754753"/>
                    </a:ext>
                  </a:extLst>
                </a:gridCol>
                <a:gridCol w="329184">
                  <a:extLst>
                    <a:ext uri="{9D8B030D-6E8A-4147-A177-3AD203B41FA5}">
                      <a16:colId xmlns:a16="http://schemas.microsoft.com/office/drawing/2014/main" val="4125078530"/>
                    </a:ext>
                  </a:extLst>
                </a:gridCol>
                <a:gridCol w="329184">
                  <a:extLst>
                    <a:ext uri="{9D8B030D-6E8A-4147-A177-3AD203B41FA5}">
                      <a16:colId xmlns:a16="http://schemas.microsoft.com/office/drawing/2014/main" val="869272141"/>
                    </a:ext>
                  </a:extLst>
                </a:gridCol>
                <a:gridCol w="329184">
                  <a:extLst>
                    <a:ext uri="{9D8B030D-6E8A-4147-A177-3AD203B41FA5}">
                      <a16:colId xmlns:a16="http://schemas.microsoft.com/office/drawing/2014/main" val="116784911"/>
                    </a:ext>
                  </a:extLst>
                </a:gridCol>
                <a:gridCol w="329184">
                  <a:extLst>
                    <a:ext uri="{9D8B030D-6E8A-4147-A177-3AD203B41FA5}">
                      <a16:colId xmlns:a16="http://schemas.microsoft.com/office/drawing/2014/main" val="925830867"/>
                    </a:ext>
                  </a:extLst>
                </a:gridCol>
                <a:gridCol w="329184">
                  <a:extLst>
                    <a:ext uri="{9D8B030D-6E8A-4147-A177-3AD203B41FA5}">
                      <a16:colId xmlns:a16="http://schemas.microsoft.com/office/drawing/2014/main" val="1582024522"/>
                    </a:ext>
                  </a:extLst>
                </a:gridCol>
                <a:gridCol w="329184">
                  <a:extLst>
                    <a:ext uri="{9D8B030D-6E8A-4147-A177-3AD203B41FA5}">
                      <a16:colId xmlns:a16="http://schemas.microsoft.com/office/drawing/2014/main" val="1191085346"/>
                    </a:ext>
                  </a:extLst>
                </a:gridCol>
                <a:gridCol w="329184">
                  <a:extLst>
                    <a:ext uri="{9D8B030D-6E8A-4147-A177-3AD203B41FA5}">
                      <a16:colId xmlns:a16="http://schemas.microsoft.com/office/drawing/2014/main" val="3622585216"/>
                    </a:ext>
                  </a:extLst>
                </a:gridCol>
                <a:gridCol w="329184">
                  <a:extLst>
                    <a:ext uri="{9D8B030D-6E8A-4147-A177-3AD203B41FA5}">
                      <a16:colId xmlns:a16="http://schemas.microsoft.com/office/drawing/2014/main" val="148506632"/>
                    </a:ext>
                  </a:extLst>
                </a:gridCol>
                <a:gridCol w="329184">
                  <a:extLst>
                    <a:ext uri="{9D8B030D-6E8A-4147-A177-3AD203B41FA5}">
                      <a16:colId xmlns:a16="http://schemas.microsoft.com/office/drawing/2014/main" val="58042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928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13:00:25</a:t>
                      </a:r>
                      <a:r>
                        <a:rPr kumimoji="0" lang="es-ES" sz="1000" b="0" i="0" u="none" strike="noStrike" kern="1200" cap="none" spc="0" normalizeH="0" baseline="0" noProof="0">
                          <a:ln>
                            <a:noFill/>
                          </a:ln>
                          <a:solidFill>
                            <a:prstClr val="black"/>
                          </a:solidFill>
                          <a:effectLst/>
                          <a:uLnTx/>
                          <a:uFillTx/>
                          <a:latin typeface="+mn-lt"/>
                          <a:ea typeface="+mn-ea"/>
                          <a:cs typeface="+mn-cs"/>
                        </a:rPr>
                        <a:t>
 En Costa Rica contamos con muchísimas cataratas que te sorprenderán con su belleza.
En un comentario, contanos: ¿cuáles conocés? O ¿Cuáles te gustaría llegar a visitar?
En esta foto te dejamos 4 cataratas que te recomendamos ir a visitar y descubrir toda su belleza.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57678867"/>
                  </a:ext>
                </a:extLst>
              </a:tr>
            </a:tbl>
          </a:graphicData>
        </a:graphic>
      </p:graphicFrame>
      <p:sp>
        <p:nvSpPr>
          <p:cNvPr id="4" name="Text Placeholder 3">
            <a:extLst>
              <a:ext uri="{FF2B5EF4-FFF2-40B4-BE49-F238E27FC236}">
                <a16:creationId xmlns:a16="http://schemas.microsoft.com/office/drawing/2014/main" id="{8C2F80CD-DD42-4197-B316-1D7CA2317BE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131027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1FDB-BFAF-4C0A-887E-FA454A92CEA1}"/>
              </a:ext>
            </a:extLst>
          </p:cNvPr>
          <p:cNvSpPr>
            <a:spLocks noGrp="1"/>
          </p:cNvSpPr>
          <p:nvPr>
            <p:ph type="title"/>
          </p:nvPr>
        </p:nvSpPr>
        <p:spPr/>
        <p:txBody>
          <a:bodyPr/>
          <a:lstStyle/>
          <a:p>
            <a:r>
              <a:rPr lang="en-US"/>
              <a:t>Facebook Copy of Own Posts Table | Instituto Costarricense de Turismo - 16 of 25</a:t>
            </a:r>
          </a:p>
        </p:txBody>
      </p:sp>
      <p:graphicFrame>
        <p:nvGraphicFramePr>
          <p:cNvPr id="5" name="Table Placeholder 4">
            <a:extLst>
              <a:ext uri="{FF2B5EF4-FFF2-40B4-BE49-F238E27FC236}">
                <a16:creationId xmlns:a16="http://schemas.microsoft.com/office/drawing/2014/main" id="{F04427A5-AE2D-4A9C-BDC5-6C4B1BB7B6E2}"/>
              </a:ext>
            </a:extLst>
          </p:cNvPr>
          <p:cNvGraphicFramePr>
            <a:graphicFrameLocks noGrp="1"/>
          </p:cNvGraphicFramePr>
          <p:nvPr>
            <p:ph type="tbl" sz="quarter" idx="13"/>
            <p:extLst>
              <p:ext uri="{D42A27DB-BD31-4B8C-83A1-F6EECF244321}">
                <p14:modId xmlns:p14="http://schemas.microsoft.com/office/powerpoint/2010/main" val="4289756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5272420"/>
                    </a:ext>
                  </a:extLst>
                </a:gridCol>
                <a:gridCol w="740664">
                  <a:extLst>
                    <a:ext uri="{9D8B030D-6E8A-4147-A177-3AD203B41FA5}">
                      <a16:colId xmlns:a16="http://schemas.microsoft.com/office/drawing/2014/main" val="1957331676"/>
                    </a:ext>
                  </a:extLst>
                </a:gridCol>
                <a:gridCol w="329184">
                  <a:extLst>
                    <a:ext uri="{9D8B030D-6E8A-4147-A177-3AD203B41FA5}">
                      <a16:colId xmlns:a16="http://schemas.microsoft.com/office/drawing/2014/main" val="2410944901"/>
                    </a:ext>
                  </a:extLst>
                </a:gridCol>
                <a:gridCol w="329184">
                  <a:extLst>
                    <a:ext uri="{9D8B030D-6E8A-4147-A177-3AD203B41FA5}">
                      <a16:colId xmlns:a16="http://schemas.microsoft.com/office/drawing/2014/main" val="2466623887"/>
                    </a:ext>
                  </a:extLst>
                </a:gridCol>
                <a:gridCol w="329184">
                  <a:extLst>
                    <a:ext uri="{9D8B030D-6E8A-4147-A177-3AD203B41FA5}">
                      <a16:colId xmlns:a16="http://schemas.microsoft.com/office/drawing/2014/main" val="4280361817"/>
                    </a:ext>
                  </a:extLst>
                </a:gridCol>
                <a:gridCol w="329184">
                  <a:extLst>
                    <a:ext uri="{9D8B030D-6E8A-4147-A177-3AD203B41FA5}">
                      <a16:colId xmlns:a16="http://schemas.microsoft.com/office/drawing/2014/main" val="1007344760"/>
                    </a:ext>
                  </a:extLst>
                </a:gridCol>
                <a:gridCol w="329184">
                  <a:extLst>
                    <a:ext uri="{9D8B030D-6E8A-4147-A177-3AD203B41FA5}">
                      <a16:colId xmlns:a16="http://schemas.microsoft.com/office/drawing/2014/main" val="109440623"/>
                    </a:ext>
                  </a:extLst>
                </a:gridCol>
                <a:gridCol w="329184">
                  <a:extLst>
                    <a:ext uri="{9D8B030D-6E8A-4147-A177-3AD203B41FA5}">
                      <a16:colId xmlns:a16="http://schemas.microsoft.com/office/drawing/2014/main" val="3165278762"/>
                    </a:ext>
                  </a:extLst>
                </a:gridCol>
                <a:gridCol w="329184">
                  <a:extLst>
                    <a:ext uri="{9D8B030D-6E8A-4147-A177-3AD203B41FA5}">
                      <a16:colId xmlns:a16="http://schemas.microsoft.com/office/drawing/2014/main" val="1443485362"/>
                    </a:ext>
                  </a:extLst>
                </a:gridCol>
                <a:gridCol w="329184">
                  <a:extLst>
                    <a:ext uri="{9D8B030D-6E8A-4147-A177-3AD203B41FA5}">
                      <a16:colId xmlns:a16="http://schemas.microsoft.com/office/drawing/2014/main" val="4235091433"/>
                    </a:ext>
                  </a:extLst>
                </a:gridCol>
                <a:gridCol w="329184">
                  <a:extLst>
                    <a:ext uri="{9D8B030D-6E8A-4147-A177-3AD203B41FA5}">
                      <a16:colId xmlns:a16="http://schemas.microsoft.com/office/drawing/2014/main" val="329928099"/>
                    </a:ext>
                  </a:extLst>
                </a:gridCol>
                <a:gridCol w="329184">
                  <a:extLst>
                    <a:ext uri="{9D8B030D-6E8A-4147-A177-3AD203B41FA5}">
                      <a16:colId xmlns:a16="http://schemas.microsoft.com/office/drawing/2014/main" val="4180629903"/>
                    </a:ext>
                  </a:extLst>
                </a:gridCol>
                <a:gridCol w="329184">
                  <a:extLst>
                    <a:ext uri="{9D8B030D-6E8A-4147-A177-3AD203B41FA5}">
                      <a16:colId xmlns:a16="http://schemas.microsoft.com/office/drawing/2014/main" val="152890443"/>
                    </a:ext>
                  </a:extLst>
                </a:gridCol>
                <a:gridCol w="329184">
                  <a:extLst>
                    <a:ext uri="{9D8B030D-6E8A-4147-A177-3AD203B41FA5}">
                      <a16:colId xmlns:a16="http://schemas.microsoft.com/office/drawing/2014/main" val="3333233609"/>
                    </a:ext>
                  </a:extLst>
                </a:gridCol>
                <a:gridCol w="329184">
                  <a:extLst>
                    <a:ext uri="{9D8B030D-6E8A-4147-A177-3AD203B41FA5}">
                      <a16:colId xmlns:a16="http://schemas.microsoft.com/office/drawing/2014/main" val="2769112694"/>
                    </a:ext>
                  </a:extLst>
                </a:gridCol>
                <a:gridCol w="329184">
                  <a:extLst>
                    <a:ext uri="{9D8B030D-6E8A-4147-A177-3AD203B41FA5}">
                      <a16:colId xmlns:a16="http://schemas.microsoft.com/office/drawing/2014/main" val="71345609"/>
                    </a:ext>
                  </a:extLst>
                </a:gridCol>
                <a:gridCol w="329184">
                  <a:extLst>
                    <a:ext uri="{9D8B030D-6E8A-4147-A177-3AD203B41FA5}">
                      <a16:colId xmlns:a16="http://schemas.microsoft.com/office/drawing/2014/main" val="339815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583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09:39:53</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desde Madrid!
Esta mañana en el stand de Costa Rica en FITUR, la Federación de Cámaras de Turismo de Centro América (FEDECATUR) y la Red Costarricense de Turismo Accesible, firmaron un Convenio de Cooperación Internacional, que busca mejorar la accesibilidad de los productos turísticos de Centroamérica para personas con discapacidad, así como las iniciativas que la posicionen mediante campañas de promoción de turismo accesible, de la mano con capacitaciones para las personas, empresas, gobiernos locales y organizaciones relacionadas al turismo.
A partir de la firma de este convenio se logrará poner en marcha y ejecutar el proyecto “Herramientas para la Reactivación del Turismo en Centroamérica” (REACTUR), creado con el objetivo de apoyar en el desarrollo de productos turísticos, accesibles e innovadores para mejorar la experiencia de ocio y recreación de personas con discapacidad, además con el acuerdo se impulsan y cumplen paralelamente los Objetivos de Desarrollo Sostenible de la ONU.
La firma contó con la presencia de Wilmam Rodriguez, Ministro de Turismo, Shirley Calvo, Presidenta Ejecutiva de CANATUR y representante de FEDECATUR.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71706907"/>
                  </a:ext>
                </a:extLst>
              </a:tr>
            </a:tbl>
          </a:graphicData>
        </a:graphic>
      </p:graphicFrame>
      <p:sp>
        <p:nvSpPr>
          <p:cNvPr id="4" name="Text Placeholder 3">
            <a:extLst>
              <a:ext uri="{FF2B5EF4-FFF2-40B4-BE49-F238E27FC236}">
                <a16:creationId xmlns:a16="http://schemas.microsoft.com/office/drawing/2014/main" id="{6885618F-4066-4665-B6E7-2E5C6F57008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1424715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32B0-1820-421A-BF66-AC7C07744A3B}"/>
              </a:ext>
            </a:extLst>
          </p:cNvPr>
          <p:cNvSpPr>
            <a:spLocks noGrp="1"/>
          </p:cNvSpPr>
          <p:nvPr>
            <p:ph type="title"/>
          </p:nvPr>
        </p:nvSpPr>
        <p:spPr/>
        <p:txBody>
          <a:bodyPr/>
          <a:lstStyle/>
          <a:p>
            <a:r>
              <a:rPr lang="en-US"/>
              <a:t>Facebook Copy of Own Posts Table | Instituto Costarricense de Turismo - 17 of 25</a:t>
            </a:r>
          </a:p>
        </p:txBody>
      </p:sp>
      <p:graphicFrame>
        <p:nvGraphicFramePr>
          <p:cNvPr id="5" name="Table Placeholder 4">
            <a:extLst>
              <a:ext uri="{FF2B5EF4-FFF2-40B4-BE49-F238E27FC236}">
                <a16:creationId xmlns:a16="http://schemas.microsoft.com/office/drawing/2014/main" id="{4F471EF9-8E6E-463A-AD85-C0E45BE9F89C}"/>
              </a:ext>
            </a:extLst>
          </p:cNvPr>
          <p:cNvGraphicFramePr>
            <a:graphicFrameLocks noGrp="1"/>
          </p:cNvGraphicFramePr>
          <p:nvPr>
            <p:ph type="tbl" sz="quarter" idx="13"/>
            <p:extLst>
              <p:ext uri="{D42A27DB-BD31-4B8C-83A1-F6EECF244321}">
                <p14:modId xmlns:p14="http://schemas.microsoft.com/office/powerpoint/2010/main" val="139550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9494417"/>
                    </a:ext>
                  </a:extLst>
                </a:gridCol>
                <a:gridCol w="740664">
                  <a:extLst>
                    <a:ext uri="{9D8B030D-6E8A-4147-A177-3AD203B41FA5}">
                      <a16:colId xmlns:a16="http://schemas.microsoft.com/office/drawing/2014/main" val="3654794950"/>
                    </a:ext>
                  </a:extLst>
                </a:gridCol>
                <a:gridCol w="329184">
                  <a:extLst>
                    <a:ext uri="{9D8B030D-6E8A-4147-A177-3AD203B41FA5}">
                      <a16:colId xmlns:a16="http://schemas.microsoft.com/office/drawing/2014/main" val="313626036"/>
                    </a:ext>
                  </a:extLst>
                </a:gridCol>
                <a:gridCol w="329184">
                  <a:extLst>
                    <a:ext uri="{9D8B030D-6E8A-4147-A177-3AD203B41FA5}">
                      <a16:colId xmlns:a16="http://schemas.microsoft.com/office/drawing/2014/main" val="1953292003"/>
                    </a:ext>
                  </a:extLst>
                </a:gridCol>
                <a:gridCol w="329184">
                  <a:extLst>
                    <a:ext uri="{9D8B030D-6E8A-4147-A177-3AD203B41FA5}">
                      <a16:colId xmlns:a16="http://schemas.microsoft.com/office/drawing/2014/main" val="173579392"/>
                    </a:ext>
                  </a:extLst>
                </a:gridCol>
                <a:gridCol w="329184">
                  <a:extLst>
                    <a:ext uri="{9D8B030D-6E8A-4147-A177-3AD203B41FA5}">
                      <a16:colId xmlns:a16="http://schemas.microsoft.com/office/drawing/2014/main" val="1071897404"/>
                    </a:ext>
                  </a:extLst>
                </a:gridCol>
                <a:gridCol w="329184">
                  <a:extLst>
                    <a:ext uri="{9D8B030D-6E8A-4147-A177-3AD203B41FA5}">
                      <a16:colId xmlns:a16="http://schemas.microsoft.com/office/drawing/2014/main" val="4161399020"/>
                    </a:ext>
                  </a:extLst>
                </a:gridCol>
                <a:gridCol w="329184">
                  <a:extLst>
                    <a:ext uri="{9D8B030D-6E8A-4147-A177-3AD203B41FA5}">
                      <a16:colId xmlns:a16="http://schemas.microsoft.com/office/drawing/2014/main" val="2883412773"/>
                    </a:ext>
                  </a:extLst>
                </a:gridCol>
                <a:gridCol w="329184">
                  <a:extLst>
                    <a:ext uri="{9D8B030D-6E8A-4147-A177-3AD203B41FA5}">
                      <a16:colId xmlns:a16="http://schemas.microsoft.com/office/drawing/2014/main" val="3137083401"/>
                    </a:ext>
                  </a:extLst>
                </a:gridCol>
                <a:gridCol w="329184">
                  <a:extLst>
                    <a:ext uri="{9D8B030D-6E8A-4147-A177-3AD203B41FA5}">
                      <a16:colId xmlns:a16="http://schemas.microsoft.com/office/drawing/2014/main" val="1298287671"/>
                    </a:ext>
                  </a:extLst>
                </a:gridCol>
                <a:gridCol w="329184">
                  <a:extLst>
                    <a:ext uri="{9D8B030D-6E8A-4147-A177-3AD203B41FA5}">
                      <a16:colId xmlns:a16="http://schemas.microsoft.com/office/drawing/2014/main" val="389081653"/>
                    </a:ext>
                  </a:extLst>
                </a:gridCol>
                <a:gridCol w="329184">
                  <a:extLst>
                    <a:ext uri="{9D8B030D-6E8A-4147-A177-3AD203B41FA5}">
                      <a16:colId xmlns:a16="http://schemas.microsoft.com/office/drawing/2014/main" val="1987940502"/>
                    </a:ext>
                  </a:extLst>
                </a:gridCol>
                <a:gridCol w="329184">
                  <a:extLst>
                    <a:ext uri="{9D8B030D-6E8A-4147-A177-3AD203B41FA5}">
                      <a16:colId xmlns:a16="http://schemas.microsoft.com/office/drawing/2014/main" val="2718518302"/>
                    </a:ext>
                  </a:extLst>
                </a:gridCol>
                <a:gridCol w="329184">
                  <a:extLst>
                    <a:ext uri="{9D8B030D-6E8A-4147-A177-3AD203B41FA5}">
                      <a16:colId xmlns:a16="http://schemas.microsoft.com/office/drawing/2014/main" val="2509255192"/>
                    </a:ext>
                  </a:extLst>
                </a:gridCol>
                <a:gridCol w="329184">
                  <a:extLst>
                    <a:ext uri="{9D8B030D-6E8A-4147-A177-3AD203B41FA5}">
                      <a16:colId xmlns:a16="http://schemas.microsoft.com/office/drawing/2014/main" val="3216053847"/>
                    </a:ext>
                  </a:extLst>
                </a:gridCol>
                <a:gridCol w="329184">
                  <a:extLst>
                    <a:ext uri="{9D8B030D-6E8A-4147-A177-3AD203B41FA5}">
                      <a16:colId xmlns:a16="http://schemas.microsoft.com/office/drawing/2014/main" val="3570937323"/>
                    </a:ext>
                  </a:extLst>
                </a:gridCol>
                <a:gridCol w="329184">
                  <a:extLst>
                    <a:ext uri="{9D8B030D-6E8A-4147-A177-3AD203B41FA5}">
                      <a16:colId xmlns:a16="http://schemas.microsoft.com/office/drawing/2014/main" val="1240908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561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09:00:15</a:t>
                      </a:r>
                      <a:r>
                        <a:rPr kumimoji="0" lang="es-ES" sz="1000" b="0" i="0" u="none" strike="noStrike" kern="1200" cap="none" spc="0" normalizeH="0" baseline="0" noProof="0">
                          <a:ln>
                            <a:noFill/>
                          </a:ln>
                          <a:solidFill>
                            <a:prstClr val="black"/>
                          </a:solidFill>
                          <a:effectLst/>
                          <a:uLnTx/>
                          <a:uFillTx/>
                          <a:latin typeface="+mn-lt"/>
                          <a:ea typeface="+mn-ea"/>
                          <a:cs typeface="+mn-cs"/>
                        </a:rPr>
                        <a:t>
 Seguimos celebrando el Día Mundial del Selfie en los Museos. 🤳📷 📸
En Costa Rica contamos con una gran cantidad de
museos de todo tipo, por eso te motivamos a ir a
visitarlos y aprender de lo que más te gusta.
Contanos: ¿Qué te gusta más? ¿Museos de Historia o
museos de 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08700565"/>
                  </a:ext>
                </a:extLst>
              </a:tr>
            </a:tbl>
          </a:graphicData>
        </a:graphic>
      </p:graphicFrame>
      <p:sp>
        <p:nvSpPr>
          <p:cNvPr id="4" name="Text Placeholder 3">
            <a:extLst>
              <a:ext uri="{FF2B5EF4-FFF2-40B4-BE49-F238E27FC236}">
                <a16:creationId xmlns:a16="http://schemas.microsoft.com/office/drawing/2014/main" id="{4F4B790A-0F9F-41D3-9DB6-10AED4B1673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67131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2F8-78E7-432E-AED2-024168EDEFCD}"/>
              </a:ext>
            </a:extLst>
          </p:cNvPr>
          <p:cNvSpPr>
            <a:spLocks noGrp="1"/>
          </p:cNvSpPr>
          <p:nvPr>
            <p:ph type="title"/>
          </p:nvPr>
        </p:nvSpPr>
        <p:spPr/>
        <p:txBody>
          <a:bodyPr/>
          <a:lstStyle/>
          <a:p>
            <a:r>
              <a:rPr lang="en-US"/>
              <a:t>Facebook Copy of Own Posts Table | Instituto Costarricense de Turismo - 18 of 25</a:t>
            </a:r>
          </a:p>
        </p:txBody>
      </p:sp>
      <p:graphicFrame>
        <p:nvGraphicFramePr>
          <p:cNvPr id="5" name="Table Placeholder 4">
            <a:extLst>
              <a:ext uri="{FF2B5EF4-FFF2-40B4-BE49-F238E27FC236}">
                <a16:creationId xmlns:a16="http://schemas.microsoft.com/office/drawing/2014/main" id="{52E21DC3-A316-4AA5-8245-1ED7057A6FDA}"/>
              </a:ext>
            </a:extLst>
          </p:cNvPr>
          <p:cNvGraphicFramePr>
            <a:graphicFrameLocks noGrp="1"/>
          </p:cNvGraphicFramePr>
          <p:nvPr>
            <p:ph type="tbl" sz="quarter" idx="13"/>
            <p:extLst>
              <p:ext uri="{D42A27DB-BD31-4B8C-83A1-F6EECF244321}">
                <p14:modId xmlns:p14="http://schemas.microsoft.com/office/powerpoint/2010/main" val="1831795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09790378"/>
                    </a:ext>
                  </a:extLst>
                </a:gridCol>
                <a:gridCol w="740664">
                  <a:extLst>
                    <a:ext uri="{9D8B030D-6E8A-4147-A177-3AD203B41FA5}">
                      <a16:colId xmlns:a16="http://schemas.microsoft.com/office/drawing/2014/main" val="120092365"/>
                    </a:ext>
                  </a:extLst>
                </a:gridCol>
                <a:gridCol w="329184">
                  <a:extLst>
                    <a:ext uri="{9D8B030D-6E8A-4147-A177-3AD203B41FA5}">
                      <a16:colId xmlns:a16="http://schemas.microsoft.com/office/drawing/2014/main" val="2850980472"/>
                    </a:ext>
                  </a:extLst>
                </a:gridCol>
                <a:gridCol w="329184">
                  <a:extLst>
                    <a:ext uri="{9D8B030D-6E8A-4147-A177-3AD203B41FA5}">
                      <a16:colId xmlns:a16="http://schemas.microsoft.com/office/drawing/2014/main" val="101833629"/>
                    </a:ext>
                  </a:extLst>
                </a:gridCol>
                <a:gridCol w="329184">
                  <a:extLst>
                    <a:ext uri="{9D8B030D-6E8A-4147-A177-3AD203B41FA5}">
                      <a16:colId xmlns:a16="http://schemas.microsoft.com/office/drawing/2014/main" val="910725047"/>
                    </a:ext>
                  </a:extLst>
                </a:gridCol>
                <a:gridCol w="329184">
                  <a:extLst>
                    <a:ext uri="{9D8B030D-6E8A-4147-A177-3AD203B41FA5}">
                      <a16:colId xmlns:a16="http://schemas.microsoft.com/office/drawing/2014/main" val="1284271543"/>
                    </a:ext>
                  </a:extLst>
                </a:gridCol>
                <a:gridCol w="329184">
                  <a:extLst>
                    <a:ext uri="{9D8B030D-6E8A-4147-A177-3AD203B41FA5}">
                      <a16:colId xmlns:a16="http://schemas.microsoft.com/office/drawing/2014/main" val="235496743"/>
                    </a:ext>
                  </a:extLst>
                </a:gridCol>
                <a:gridCol w="329184">
                  <a:extLst>
                    <a:ext uri="{9D8B030D-6E8A-4147-A177-3AD203B41FA5}">
                      <a16:colId xmlns:a16="http://schemas.microsoft.com/office/drawing/2014/main" val="2162326591"/>
                    </a:ext>
                  </a:extLst>
                </a:gridCol>
                <a:gridCol w="329184">
                  <a:extLst>
                    <a:ext uri="{9D8B030D-6E8A-4147-A177-3AD203B41FA5}">
                      <a16:colId xmlns:a16="http://schemas.microsoft.com/office/drawing/2014/main" val="3248600924"/>
                    </a:ext>
                  </a:extLst>
                </a:gridCol>
                <a:gridCol w="329184">
                  <a:extLst>
                    <a:ext uri="{9D8B030D-6E8A-4147-A177-3AD203B41FA5}">
                      <a16:colId xmlns:a16="http://schemas.microsoft.com/office/drawing/2014/main" val="1003800486"/>
                    </a:ext>
                  </a:extLst>
                </a:gridCol>
                <a:gridCol w="329184">
                  <a:extLst>
                    <a:ext uri="{9D8B030D-6E8A-4147-A177-3AD203B41FA5}">
                      <a16:colId xmlns:a16="http://schemas.microsoft.com/office/drawing/2014/main" val="2731873088"/>
                    </a:ext>
                  </a:extLst>
                </a:gridCol>
                <a:gridCol w="329184">
                  <a:extLst>
                    <a:ext uri="{9D8B030D-6E8A-4147-A177-3AD203B41FA5}">
                      <a16:colId xmlns:a16="http://schemas.microsoft.com/office/drawing/2014/main" val="4095150485"/>
                    </a:ext>
                  </a:extLst>
                </a:gridCol>
                <a:gridCol w="329184">
                  <a:extLst>
                    <a:ext uri="{9D8B030D-6E8A-4147-A177-3AD203B41FA5}">
                      <a16:colId xmlns:a16="http://schemas.microsoft.com/office/drawing/2014/main" val="4139314323"/>
                    </a:ext>
                  </a:extLst>
                </a:gridCol>
                <a:gridCol w="329184">
                  <a:extLst>
                    <a:ext uri="{9D8B030D-6E8A-4147-A177-3AD203B41FA5}">
                      <a16:colId xmlns:a16="http://schemas.microsoft.com/office/drawing/2014/main" val="2363933465"/>
                    </a:ext>
                  </a:extLst>
                </a:gridCol>
                <a:gridCol w="329184">
                  <a:extLst>
                    <a:ext uri="{9D8B030D-6E8A-4147-A177-3AD203B41FA5}">
                      <a16:colId xmlns:a16="http://schemas.microsoft.com/office/drawing/2014/main" val="1327700860"/>
                    </a:ext>
                  </a:extLst>
                </a:gridCol>
                <a:gridCol w="329184">
                  <a:extLst>
                    <a:ext uri="{9D8B030D-6E8A-4147-A177-3AD203B41FA5}">
                      <a16:colId xmlns:a16="http://schemas.microsoft.com/office/drawing/2014/main" val="2448340588"/>
                    </a:ext>
                  </a:extLst>
                </a:gridCol>
                <a:gridCol w="329184">
                  <a:extLst>
                    <a:ext uri="{9D8B030D-6E8A-4147-A177-3AD203B41FA5}">
                      <a16:colId xmlns:a16="http://schemas.microsoft.com/office/drawing/2014/main" val="237468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372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13:07:37</a:t>
                      </a:r>
                      <a:r>
                        <a:rPr kumimoji="0" lang="es-ES" sz="1000" b="0" i="0" u="none" strike="noStrike" kern="1200" cap="none" spc="0" normalizeH="0" baseline="0" noProof="0">
                          <a:ln>
                            <a:noFill/>
                          </a:ln>
                          <a:solidFill>
                            <a:prstClr val="black"/>
                          </a:solidFill>
                          <a:effectLst/>
                          <a:uLnTx/>
                          <a:uFillTx/>
                          <a:latin typeface="+mn-lt"/>
                          <a:ea typeface="+mn-ea"/>
                          <a:cs typeface="+mn-cs"/>
                        </a:rPr>
                        <a:t>
 Costa Rica fue galardonada con la medalla al mérito, otorgada en el marco de la XXV Conferencia Iberoamericana Ministros y Empresarios de Turismo 2023 (CIMET), realizada en Madrid, España. El reconocimiento fue recibido por William Rodríguez, Ministro de Turismo, quien lidera la delegación costarricense en FITUR, una de las bolsas de negociación global de turismo más importantes del mundo.
CIMET destacó la importancia del desarrollo iberoamericano del: turismo de reuniones, incentivos, congresos y eventos, el impulso de las Mypimes turísticas, así como los viajes de negocios en los países de la región.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10963870"/>
                  </a:ext>
                </a:extLst>
              </a:tr>
            </a:tbl>
          </a:graphicData>
        </a:graphic>
      </p:graphicFrame>
      <p:sp>
        <p:nvSpPr>
          <p:cNvPr id="4" name="Text Placeholder 3">
            <a:extLst>
              <a:ext uri="{FF2B5EF4-FFF2-40B4-BE49-F238E27FC236}">
                <a16:creationId xmlns:a16="http://schemas.microsoft.com/office/drawing/2014/main" id="{7F11BAEE-9243-4B7F-9178-5CC466BC308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1501348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6877F-4F0D-487A-A2CE-0109B27EFAE2}"/>
              </a:ext>
            </a:extLst>
          </p:cNvPr>
          <p:cNvSpPr>
            <a:spLocks noGrp="1"/>
          </p:cNvSpPr>
          <p:nvPr>
            <p:ph type="title"/>
          </p:nvPr>
        </p:nvSpPr>
        <p:spPr/>
        <p:txBody>
          <a:bodyPr/>
          <a:lstStyle/>
          <a:p>
            <a:r>
              <a:rPr lang="en-US"/>
              <a:t>Facebook Copy of Own Posts Table | Instituto Costarricense de Turismo - 19 of 25</a:t>
            </a:r>
          </a:p>
        </p:txBody>
      </p:sp>
      <p:graphicFrame>
        <p:nvGraphicFramePr>
          <p:cNvPr id="5" name="Table Placeholder 4">
            <a:extLst>
              <a:ext uri="{FF2B5EF4-FFF2-40B4-BE49-F238E27FC236}">
                <a16:creationId xmlns:a16="http://schemas.microsoft.com/office/drawing/2014/main" id="{9D17E1F4-96A4-412D-9414-6D1B475CC5A8}"/>
              </a:ext>
            </a:extLst>
          </p:cNvPr>
          <p:cNvGraphicFramePr>
            <a:graphicFrameLocks noGrp="1"/>
          </p:cNvGraphicFramePr>
          <p:nvPr>
            <p:ph type="tbl" sz="quarter" idx="13"/>
            <p:extLst>
              <p:ext uri="{D42A27DB-BD31-4B8C-83A1-F6EECF244321}">
                <p14:modId xmlns:p14="http://schemas.microsoft.com/office/powerpoint/2010/main" val="175213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24002743"/>
                    </a:ext>
                  </a:extLst>
                </a:gridCol>
                <a:gridCol w="740664">
                  <a:extLst>
                    <a:ext uri="{9D8B030D-6E8A-4147-A177-3AD203B41FA5}">
                      <a16:colId xmlns:a16="http://schemas.microsoft.com/office/drawing/2014/main" val="3049311601"/>
                    </a:ext>
                  </a:extLst>
                </a:gridCol>
                <a:gridCol w="329184">
                  <a:extLst>
                    <a:ext uri="{9D8B030D-6E8A-4147-A177-3AD203B41FA5}">
                      <a16:colId xmlns:a16="http://schemas.microsoft.com/office/drawing/2014/main" val="1716075425"/>
                    </a:ext>
                  </a:extLst>
                </a:gridCol>
                <a:gridCol w="329184">
                  <a:extLst>
                    <a:ext uri="{9D8B030D-6E8A-4147-A177-3AD203B41FA5}">
                      <a16:colId xmlns:a16="http://schemas.microsoft.com/office/drawing/2014/main" val="1056445026"/>
                    </a:ext>
                  </a:extLst>
                </a:gridCol>
                <a:gridCol w="329184">
                  <a:extLst>
                    <a:ext uri="{9D8B030D-6E8A-4147-A177-3AD203B41FA5}">
                      <a16:colId xmlns:a16="http://schemas.microsoft.com/office/drawing/2014/main" val="2041157940"/>
                    </a:ext>
                  </a:extLst>
                </a:gridCol>
                <a:gridCol w="329184">
                  <a:extLst>
                    <a:ext uri="{9D8B030D-6E8A-4147-A177-3AD203B41FA5}">
                      <a16:colId xmlns:a16="http://schemas.microsoft.com/office/drawing/2014/main" val="2583177144"/>
                    </a:ext>
                  </a:extLst>
                </a:gridCol>
                <a:gridCol w="329184">
                  <a:extLst>
                    <a:ext uri="{9D8B030D-6E8A-4147-A177-3AD203B41FA5}">
                      <a16:colId xmlns:a16="http://schemas.microsoft.com/office/drawing/2014/main" val="3725844036"/>
                    </a:ext>
                  </a:extLst>
                </a:gridCol>
                <a:gridCol w="329184">
                  <a:extLst>
                    <a:ext uri="{9D8B030D-6E8A-4147-A177-3AD203B41FA5}">
                      <a16:colId xmlns:a16="http://schemas.microsoft.com/office/drawing/2014/main" val="3392343336"/>
                    </a:ext>
                  </a:extLst>
                </a:gridCol>
                <a:gridCol w="329184">
                  <a:extLst>
                    <a:ext uri="{9D8B030D-6E8A-4147-A177-3AD203B41FA5}">
                      <a16:colId xmlns:a16="http://schemas.microsoft.com/office/drawing/2014/main" val="3791024854"/>
                    </a:ext>
                  </a:extLst>
                </a:gridCol>
                <a:gridCol w="329184">
                  <a:extLst>
                    <a:ext uri="{9D8B030D-6E8A-4147-A177-3AD203B41FA5}">
                      <a16:colId xmlns:a16="http://schemas.microsoft.com/office/drawing/2014/main" val="3659058218"/>
                    </a:ext>
                  </a:extLst>
                </a:gridCol>
                <a:gridCol w="329184">
                  <a:extLst>
                    <a:ext uri="{9D8B030D-6E8A-4147-A177-3AD203B41FA5}">
                      <a16:colId xmlns:a16="http://schemas.microsoft.com/office/drawing/2014/main" val="3138961335"/>
                    </a:ext>
                  </a:extLst>
                </a:gridCol>
                <a:gridCol w="329184">
                  <a:extLst>
                    <a:ext uri="{9D8B030D-6E8A-4147-A177-3AD203B41FA5}">
                      <a16:colId xmlns:a16="http://schemas.microsoft.com/office/drawing/2014/main" val="718226167"/>
                    </a:ext>
                  </a:extLst>
                </a:gridCol>
                <a:gridCol w="329184">
                  <a:extLst>
                    <a:ext uri="{9D8B030D-6E8A-4147-A177-3AD203B41FA5}">
                      <a16:colId xmlns:a16="http://schemas.microsoft.com/office/drawing/2014/main" val="1687817322"/>
                    </a:ext>
                  </a:extLst>
                </a:gridCol>
                <a:gridCol w="329184">
                  <a:extLst>
                    <a:ext uri="{9D8B030D-6E8A-4147-A177-3AD203B41FA5}">
                      <a16:colId xmlns:a16="http://schemas.microsoft.com/office/drawing/2014/main" val="3857931273"/>
                    </a:ext>
                  </a:extLst>
                </a:gridCol>
                <a:gridCol w="329184">
                  <a:extLst>
                    <a:ext uri="{9D8B030D-6E8A-4147-A177-3AD203B41FA5}">
                      <a16:colId xmlns:a16="http://schemas.microsoft.com/office/drawing/2014/main" val="289815423"/>
                    </a:ext>
                  </a:extLst>
                </a:gridCol>
                <a:gridCol w="329184">
                  <a:extLst>
                    <a:ext uri="{9D8B030D-6E8A-4147-A177-3AD203B41FA5}">
                      <a16:colId xmlns:a16="http://schemas.microsoft.com/office/drawing/2014/main" val="3483829219"/>
                    </a:ext>
                  </a:extLst>
                </a:gridCol>
                <a:gridCol w="329184">
                  <a:extLst>
                    <a:ext uri="{9D8B030D-6E8A-4147-A177-3AD203B41FA5}">
                      <a16:colId xmlns:a16="http://schemas.microsoft.com/office/drawing/2014/main" val="357194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088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11:19:34</a:t>
                      </a:r>
                      <a:r>
                        <a:rPr kumimoji="0" lang="es-ES" sz="1000" b="0" i="0" u="none" strike="noStrike" kern="1200" cap="none" spc="0" normalizeH="0" baseline="0" noProof="0">
                          <a:ln>
                            <a:noFill/>
                          </a:ln>
                          <a:solidFill>
                            <a:prstClr val="black"/>
                          </a:solidFill>
                          <a:effectLst/>
                          <a:uLnTx/>
                          <a:uFillTx/>
                          <a:latin typeface="+mn-lt"/>
                          <a:ea typeface="+mn-ea"/>
                          <a:cs typeface="+mn-cs"/>
                        </a:rPr>
                        <a:t>
 Esta semana se celebró el Día Mundial del Selfie en los Museos.
Te extendemos una invitación, a vos y a toda tu familia para que vayás a visitar y conocer un poquito de nuestra historia o arte Costarricense.
Contanos: ¿Cuál de estos museos te gustaría conocer? 🤳📷 📸
Hoy, lo más pronto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72798743"/>
                  </a:ext>
                </a:extLst>
              </a:tr>
            </a:tbl>
          </a:graphicData>
        </a:graphic>
      </p:graphicFrame>
      <p:sp>
        <p:nvSpPr>
          <p:cNvPr id="4" name="Text Placeholder 3">
            <a:extLst>
              <a:ext uri="{FF2B5EF4-FFF2-40B4-BE49-F238E27FC236}">
                <a16:creationId xmlns:a16="http://schemas.microsoft.com/office/drawing/2014/main" id="{CD00CCE6-4137-4E3C-8061-7CBB14A5DD0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258009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9D2F-B318-4A25-827E-F243846FF479}"/>
              </a:ext>
            </a:extLst>
          </p:cNvPr>
          <p:cNvSpPr>
            <a:spLocks noGrp="1"/>
          </p:cNvSpPr>
          <p:nvPr>
            <p:ph type="title"/>
          </p:nvPr>
        </p:nvSpPr>
        <p:spPr/>
        <p:txBody>
          <a:bodyPr/>
          <a:lstStyle/>
          <a:p>
            <a:r>
              <a:rPr lang="en-US"/>
              <a:t>Facebook Copy of Own Posts Table | Instituto Costarricense de Turismo - 20 of 25</a:t>
            </a:r>
          </a:p>
        </p:txBody>
      </p:sp>
      <p:graphicFrame>
        <p:nvGraphicFramePr>
          <p:cNvPr id="5" name="Table Placeholder 4">
            <a:extLst>
              <a:ext uri="{FF2B5EF4-FFF2-40B4-BE49-F238E27FC236}">
                <a16:creationId xmlns:a16="http://schemas.microsoft.com/office/drawing/2014/main" id="{92F9FB5F-90D1-472E-888D-2E99CFBAA355}"/>
              </a:ext>
            </a:extLst>
          </p:cNvPr>
          <p:cNvGraphicFramePr>
            <a:graphicFrameLocks noGrp="1"/>
          </p:cNvGraphicFramePr>
          <p:nvPr>
            <p:ph type="tbl" sz="quarter" idx="13"/>
            <p:extLst>
              <p:ext uri="{D42A27DB-BD31-4B8C-83A1-F6EECF244321}">
                <p14:modId xmlns:p14="http://schemas.microsoft.com/office/powerpoint/2010/main" val="238641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76446401"/>
                    </a:ext>
                  </a:extLst>
                </a:gridCol>
                <a:gridCol w="740664">
                  <a:extLst>
                    <a:ext uri="{9D8B030D-6E8A-4147-A177-3AD203B41FA5}">
                      <a16:colId xmlns:a16="http://schemas.microsoft.com/office/drawing/2014/main" val="3041177934"/>
                    </a:ext>
                  </a:extLst>
                </a:gridCol>
                <a:gridCol w="329184">
                  <a:extLst>
                    <a:ext uri="{9D8B030D-6E8A-4147-A177-3AD203B41FA5}">
                      <a16:colId xmlns:a16="http://schemas.microsoft.com/office/drawing/2014/main" val="2924828622"/>
                    </a:ext>
                  </a:extLst>
                </a:gridCol>
                <a:gridCol w="329184">
                  <a:extLst>
                    <a:ext uri="{9D8B030D-6E8A-4147-A177-3AD203B41FA5}">
                      <a16:colId xmlns:a16="http://schemas.microsoft.com/office/drawing/2014/main" val="1124401786"/>
                    </a:ext>
                  </a:extLst>
                </a:gridCol>
                <a:gridCol w="329184">
                  <a:extLst>
                    <a:ext uri="{9D8B030D-6E8A-4147-A177-3AD203B41FA5}">
                      <a16:colId xmlns:a16="http://schemas.microsoft.com/office/drawing/2014/main" val="1752957913"/>
                    </a:ext>
                  </a:extLst>
                </a:gridCol>
                <a:gridCol w="329184">
                  <a:extLst>
                    <a:ext uri="{9D8B030D-6E8A-4147-A177-3AD203B41FA5}">
                      <a16:colId xmlns:a16="http://schemas.microsoft.com/office/drawing/2014/main" val="592420590"/>
                    </a:ext>
                  </a:extLst>
                </a:gridCol>
                <a:gridCol w="329184">
                  <a:extLst>
                    <a:ext uri="{9D8B030D-6E8A-4147-A177-3AD203B41FA5}">
                      <a16:colId xmlns:a16="http://schemas.microsoft.com/office/drawing/2014/main" val="3332533445"/>
                    </a:ext>
                  </a:extLst>
                </a:gridCol>
                <a:gridCol w="329184">
                  <a:extLst>
                    <a:ext uri="{9D8B030D-6E8A-4147-A177-3AD203B41FA5}">
                      <a16:colId xmlns:a16="http://schemas.microsoft.com/office/drawing/2014/main" val="1794495071"/>
                    </a:ext>
                  </a:extLst>
                </a:gridCol>
                <a:gridCol w="329184">
                  <a:extLst>
                    <a:ext uri="{9D8B030D-6E8A-4147-A177-3AD203B41FA5}">
                      <a16:colId xmlns:a16="http://schemas.microsoft.com/office/drawing/2014/main" val="4009345645"/>
                    </a:ext>
                  </a:extLst>
                </a:gridCol>
                <a:gridCol w="329184">
                  <a:extLst>
                    <a:ext uri="{9D8B030D-6E8A-4147-A177-3AD203B41FA5}">
                      <a16:colId xmlns:a16="http://schemas.microsoft.com/office/drawing/2014/main" val="3946544853"/>
                    </a:ext>
                  </a:extLst>
                </a:gridCol>
                <a:gridCol w="329184">
                  <a:extLst>
                    <a:ext uri="{9D8B030D-6E8A-4147-A177-3AD203B41FA5}">
                      <a16:colId xmlns:a16="http://schemas.microsoft.com/office/drawing/2014/main" val="3240319413"/>
                    </a:ext>
                  </a:extLst>
                </a:gridCol>
                <a:gridCol w="329184">
                  <a:extLst>
                    <a:ext uri="{9D8B030D-6E8A-4147-A177-3AD203B41FA5}">
                      <a16:colId xmlns:a16="http://schemas.microsoft.com/office/drawing/2014/main" val="990990911"/>
                    </a:ext>
                  </a:extLst>
                </a:gridCol>
                <a:gridCol w="329184">
                  <a:extLst>
                    <a:ext uri="{9D8B030D-6E8A-4147-A177-3AD203B41FA5}">
                      <a16:colId xmlns:a16="http://schemas.microsoft.com/office/drawing/2014/main" val="482310093"/>
                    </a:ext>
                  </a:extLst>
                </a:gridCol>
                <a:gridCol w="329184">
                  <a:extLst>
                    <a:ext uri="{9D8B030D-6E8A-4147-A177-3AD203B41FA5}">
                      <a16:colId xmlns:a16="http://schemas.microsoft.com/office/drawing/2014/main" val="3788505088"/>
                    </a:ext>
                  </a:extLst>
                </a:gridCol>
                <a:gridCol w="329184">
                  <a:extLst>
                    <a:ext uri="{9D8B030D-6E8A-4147-A177-3AD203B41FA5}">
                      <a16:colId xmlns:a16="http://schemas.microsoft.com/office/drawing/2014/main" val="721650785"/>
                    </a:ext>
                  </a:extLst>
                </a:gridCol>
                <a:gridCol w="329184">
                  <a:extLst>
                    <a:ext uri="{9D8B030D-6E8A-4147-A177-3AD203B41FA5}">
                      <a16:colId xmlns:a16="http://schemas.microsoft.com/office/drawing/2014/main" val="2364908710"/>
                    </a:ext>
                  </a:extLst>
                </a:gridCol>
                <a:gridCol w="329184">
                  <a:extLst>
                    <a:ext uri="{9D8B030D-6E8A-4147-A177-3AD203B41FA5}">
                      <a16:colId xmlns:a16="http://schemas.microsoft.com/office/drawing/2014/main" val="34745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202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10:31:24</a:t>
                      </a:r>
                      <a:r>
                        <a:rPr kumimoji="0" lang="es-ES" sz="1000" b="0" i="0" u="none" strike="noStrike" kern="1200" cap="none" spc="0" normalizeH="0" baseline="0" noProof="0">
                          <a:ln>
                            <a:noFill/>
                          </a:ln>
                          <a:solidFill>
                            <a:prstClr val="black"/>
                          </a:solidFill>
                          <a:effectLst/>
                          <a:uLnTx/>
                          <a:uFillTx/>
                          <a:latin typeface="+mn-lt"/>
                          <a:ea typeface="+mn-ea"/>
                          <a:cs typeface="+mn-cs"/>
                        </a:rPr>
                        <a:t>
 ¡Costa Rica presente en Fitur 2023!
Nuestro país participa con 35 empresarios turísticos en una de las ferias más importantes del mundo, mostrando lo más reciente de su oferta y su modelo sostenible. 
Esta es una oportunidad para hacer negocios y alianzas con una vitrina de 8500 empresas de 131 países de los cinco continentes, incluyendo Costa Rica.
Más información en el siguiente enlace: https://www.ict.go.cr/es/noticias-destacadas/2142-costa-rica-dejará-“huella-sostenible”-durante-su-participación-en-fitur,-en-madrid-españa.html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52651934"/>
                  </a:ext>
                </a:extLst>
              </a:tr>
            </a:tbl>
          </a:graphicData>
        </a:graphic>
      </p:graphicFrame>
      <p:sp>
        <p:nvSpPr>
          <p:cNvPr id="4" name="Text Placeholder 3">
            <a:extLst>
              <a:ext uri="{FF2B5EF4-FFF2-40B4-BE49-F238E27FC236}">
                <a16:creationId xmlns:a16="http://schemas.microsoft.com/office/drawing/2014/main" id="{2495C997-7221-4A15-8409-DD1F453D3B7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972605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04FEE-04E4-4694-8DC8-A4CFF1944A0B}"/>
              </a:ext>
            </a:extLst>
          </p:cNvPr>
          <p:cNvSpPr>
            <a:spLocks noGrp="1"/>
          </p:cNvSpPr>
          <p:nvPr>
            <p:ph type="title"/>
          </p:nvPr>
        </p:nvSpPr>
        <p:spPr/>
        <p:txBody>
          <a:bodyPr/>
          <a:lstStyle/>
          <a:p>
            <a:r>
              <a:rPr lang="en-US"/>
              <a:t>Facebook Copy of Own Posts Table | Instituto Costarricense de Turismo - 21 of 25</a:t>
            </a:r>
          </a:p>
        </p:txBody>
      </p:sp>
      <p:graphicFrame>
        <p:nvGraphicFramePr>
          <p:cNvPr id="5" name="Table Placeholder 4">
            <a:extLst>
              <a:ext uri="{FF2B5EF4-FFF2-40B4-BE49-F238E27FC236}">
                <a16:creationId xmlns:a16="http://schemas.microsoft.com/office/drawing/2014/main" id="{A0D8818A-E307-4AAC-B004-26F3E9322878}"/>
              </a:ext>
            </a:extLst>
          </p:cNvPr>
          <p:cNvGraphicFramePr>
            <a:graphicFrameLocks noGrp="1"/>
          </p:cNvGraphicFramePr>
          <p:nvPr>
            <p:ph type="tbl" sz="quarter" idx="13"/>
            <p:extLst>
              <p:ext uri="{D42A27DB-BD31-4B8C-83A1-F6EECF244321}">
                <p14:modId xmlns:p14="http://schemas.microsoft.com/office/powerpoint/2010/main" val="58888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17696214"/>
                    </a:ext>
                  </a:extLst>
                </a:gridCol>
                <a:gridCol w="740664">
                  <a:extLst>
                    <a:ext uri="{9D8B030D-6E8A-4147-A177-3AD203B41FA5}">
                      <a16:colId xmlns:a16="http://schemas.microsoft.com/office/drawing/2014/main" val="816939910"/>
                    </a:ext>
                  </a:extLst>
                </a:gridCol>
                <a:gridCol w="329184">
                  <a:extLst>
                    <a:ext uri="{9D8B030D-6E8A-4147-A177-3AD203B41FA5}">
                      <a16:colId xmlns:a16="http://schemas.microsoft.com/office/drawing/2014/main" val="1297487801"/>
                    </a:ext>
                  </a:extLst>
                </a:gridCol>
                <a:gridCol w="329184">
                  <a:extLst>
                    <a:ext uri="{9D8B030D-6E8A-4147-A177-3AD203B41FA5}">
                      <a16:colId xmlns:a16="http://schemas.microsoft.com/office/drawing/2014/main" val="2576923564"/>
                    </a:ext>
                  </a:extLst>
                </a:gridCol>
                <a:gridCol w="329184">
                  <a:extLst>
                    <a:ext uri="{9D8B030D-6E8A-4147-A177-3AD203B41FA5}">
                      <a16:colId xmlns:a16="http://schemas.microsoft.com/office/drawing/2014/main" val="740060686"/>
                    </a:ext>
                  </a:extLst>
                </a:gridCol>
                <a:gridCol w="329184">
                  <a:extLst>
                    <a:ext uri="{9D8B030D-6E8A-4147-A177-3AD203B41FA5}">
                      <a16:colId xmlns:a16="http://schemas.microsoft.com/office/drawing/2014/main" val="621004231"/>
                    </a:ext>
                  </a:extLst>
                </a:gridCol>
                <a:gridCol w="329184">
                  <a:extLst>
                    <a:ext uri="{9D8B030D-6E8A-4147-A177-3AD203B41FA5}">
                      <a16:colId xmlns:a16="http://schemas.microsoft.com/office/drawing/2014/main" val="881368856"/>
                    </a:ext>
                  </a:extLst>
                </a:gridCol>
                <a:gridCol w="329184">
                  <a:extLst>
                    <a:ext uri="{9D8B030D-6E8A-4147-A177-3AD203B41FA5}">
                      <a16:colId xmlns:a16="http://schemas.microsoft.com/office/drawing/2014/main" val="3630374541"/>
                    </a:ext>
                  </a:extLst>
                </a:gridCol>
                <a:gridCol w="329184">
                  <a:extLst>
                    <a:ext uri="{9D8B030D-6E8A-4147-A177-3AD203B41FA5}">
                      <a16:colId xmlns:a16="http://schemas.microsoft.com/office/drawing/2014/main" val="2473283060"/>
                    </a:ext>
                  </a:extLst>
                </a:gridCol>
                <a:gridCol w="329184">
                  <a:extLst>
                    <a:ext uri="{9D8B030D-6E8A-4147-A177-3AD203B41FA5}">
                      <a16:colId xmlns:a16="http://schemas.microsoft.com/office/drawing/2014/main" val="3926370639"/>
                    </a:ext>
                  </a:extLst>
                </a:gridCol>
                <a:gridCol w="329184">
                  <a:extLst>
                    <a:ext uri="{9D8B030D-6E8A-4147-A177-3AD203B41FA5}">
                      <a16:colId xmlns:a16="http://schemas.microsoft.com/office/drawing/2014/main" val="4162345053"/>
                    </a:ext>
                  </a:extLst>
                </a:gridCol>
                <a:gridCol w="329184">
                  <a:extLst>
                    <a:ext uri="{9D8B030D-6E8A-4147-A177-3AD203B41FA5}">
                      <a16:colId xmlns:a16="http://schemas.microsoft.com/office/drawing/2014/main" val="1680581236"/>
                    </a:ext>
                  </a:extLst>
                </a:gridCol>
                <a:gridCol w="329184">
                  <a:extLst>
                    <a:ext uri="{9D8B030D-6E8A-4147-A177-3AD203B41FA5}">
                      <a16:colId xmlns:a16="http://schemas.microsoft.com/office/drawing/2014/main" val="2417741679"/>
                    </a:ext>
                  </a:extLst>
                </a:gridCol>
                <a:gridCol w="329184">
                  <a:extLst>
                    <a:ext uri="{9D8B030D-6E8A-4147-A177-3AD203B41FA5}">
                      <a16:colId xmlns:a16="http://schemas.microsoft.com/office/drawing/2014/main" val="3681145907"/>
                    </a:ext>
                  </a:extLst>
                </a:gridCol>
                <a:gridCol w="329184">
                  <a:extLst>
                    <a:ext uri="{9D8B030D-6E8A-4147-A177-3AD203B41FA5}">
                      <a16:colId xmlns:a16="http://schemas.microsoft.com/office/drawing/2014/main" val="1601796013"/>
                    </a:ext>
                  </a:extLst>
                </a:gridCol>
                <a:gridCol w="329184">
                  <a:extLst>
                    <a:ext uri="{9D8B030D-6E8A-4147-A177-3AD203B41FA5}">
                      <a16:colId xmlns:a16="http://schemas.microsoft.com/office/drawing/2014/main" val="959830891"/>
                    </a:ext>
                  </a:extLst>
                </a:gridCol>
                <a:gridCol w="329184">
                  <a:extLst>
                    <a:ext uri="{9D8B030D-6E8A-4147-A177-3AD203B41FA5}">
                      <a16:colId xmlns:a16="http://schemas.microsoft.com/office/drawing/2014/main" val="152846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962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09:10:12</a:t>
                      </a:r>
                      <a:r>
                        <a:rPr kumimoji="0" lang="es-ES" sz="1000" b="0" i="0" u="none" strike="noStrike" kern="1200" cap="none" spc="0" normalizeH="0" baseline="0" noProof="0">
                          <a:ln>
                            <a:noFill/>
                          </a:ln>
                          <a:solidFill>
                            <a:prstClr val="black"/>
                          </a:solidFill>
                          <a:effectLst/>
                          <a:uLnTx/>
                          <a:uFillTx/>
                          <a:latin typeface="+mn-lt"/>
                          <a:ea typeface="+mn-ea"/>
                          <a:cs typeface="+mn-cs"/>
                        </a:rPr>
                        <a:t>
 En este episodio mostramos de la mano de maestras de la cocina autóctona guanacasteca, los sabores y las técnicas tradicionales que pocas personas conservan como un tesoro y que hacen que estos platillos sean irresistibles.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3041967"/>
                  </a:ext>
                </a:extLst>
              </a:tr>
            </a:tbl>
          </a:graphicData>
        </a:graphic>
      </p:graphicFrame>
      <p:sp>
        <p:nvSpPr>
          <p:cNvPr id="4" name="Text Placeholder 3">
            <a:extLst>
              <a:ext uri="{FF2B5EF4-FFF2-40B4-BE49-F238E27FC236}">
                <a16:creationId xmlns:a16="http://schemas.microsoft.com/office/drawing/2014/main" id="{971F7BA8-C586-4997-9F32-83005A05ED4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772548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65FA-1E01-4E15-9383-953F56C2B4BD}"/>
              </a:ext>
            </a:extLst>
          </p:cNvPr>
          <p:cNvSpPr>
            <a:spLocks noGrp="1"/>
          </p:cNvSpPr>
          <p:nvPr>
            <p:ph type="title"/>
          </p:nvPr>
        </p:nvSpPr>
        <p:spPr/>
        <p:txBody>
          <a:bodyPr/>
          <a:lstStyle/>
          <a:p>
            <a:r>
              <a:rPr lang="en-US"/>
              <a:t>Facebook Copy of Own Posts Table | Instituto Costarricense de Turismo - 22 of 25</a:t>
            </a:r>
          </a:p>
        </p:txBody>
      </p:sp>
      <p:graphicFrame>
        <p:nvGraphicFramePr>
          <p:cNvPr id="5" name="Table Placeholder 4">
            <a:extLst>
              <a:ext uri="{FF2B5EF4-FFF2-40B4-BE49-F238E27FC236}">
                <a16:creationId xmlns:a16="http://schemas.microsoft.com/office/drawing/2014/main" id="{8B53925D-1B05-4223-A610-246450F3EAC4}"/>
              </a:ext>
            </a:extLst>
          </p:cNvPr>
          <p:cNvGraphicFramePr>
            <a:graphicFrameLocks noGrp="1"/>
          </p:cNvGraphicFramePr>
          <p:nvPr>
            <p:ph type="tbl" sz="quarter" idx="13"/>
            <p:extLst>
              <p:ext uri="{D42A27DB-BD31-4B8C-83A1-F6EECF244321}">
                <p14:modId xmlns:p14="http://schemas.microsoft.com/office/powerpoint/2010/main" val="13826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83158868"/>
                    </a:ext>
                  </a:extLst>
                </a:gridCol>
                <a:gridCol w="740664">
                  <a:extLst>
                    <a:ext uri="{9D8B030D-6E8A-4147-A177-3AD203B41FA5}">
                      <a16:colId xmlns:a16="http://schemas.microsoft.com/office/drawing/2014/main" val="2135821978"/>
                    </a:ext>
                  </a:extLst>
                </a:gridCol>
                <a:gridCol w="329184">
                  <a:extLst>
                    <a:ext uri="{9D8B030D-6E8A-4147-A177-3AD203B41FA5}">
                      <a16:colId xmlns:a16="http://schemas.microsoft.com/office/drawing/2014/main" val="2778066181"/>
                    </a:ext>
                  </a:extLst>
                </a:gridCol>
                <a:gridCol w="329184">
                  <a:extLst>
                    <a:ext uri="{9D8B030D-6E8A-4147-A177-3AD203B41FA5}">
                      <a16:colId xmlns:a16="http://schemas.microsoft.com/office/drawing/2014/main" val="3548865122"/>
                    </a:ext>
                  </a:extLst>
                </a:gridCol>
                <a:gridCol w="329184">
                  <a:extLst>
                    <a:ext uri="{9D8B030D-6E8A-4147-A177-3AD203B41FA5}">
                      <a16:colId xmlns:a16="http://schemas.microsoft.com/office/drawing/2014/main" val="1607787342"/>
                    </a:ext>
                  </a:extLst>
                </a:gridCol>
                <a:gridCol w="329184">
                  <a:extLst>
                    <a:ext uri="{9D8B030D-6E8A-4147-A177-3AD203B41FA5}">
                      <a16:colId xmlns:a16="http://schemas.microsoft.com/office/drawing/2014/main" val="3308214282"/>
                    </a:ext>
                  </a:extLst>
                </a:gridCol>
                <a:gridCol w="329184">
                  <a:extLst>
                    <a:ext uri="{9D8B030D-6E8A-4147-A177-3AD203B41FA5}">
                      <a16:colId xmlns:a16="http://schemas.microsoft.com/office/drawing/2014/main" val="1516855646"/>
                    </a:ext>
                  </a:extLst>
                </a:gridCol>
                <a:gridCol w="329184">
                  <a:extLst>
                    <a:ext uri="{9D8B030D-6E8A-4147-A177-3AD203B41FA5}">
                      <a16:colId xmlns:a16="http://schemas.microsoft.com/office/drawing/2014/main" val="1932750013"/>
                    </a:ext>
                  </a:extLst>
                </a:gridCol>
                <a:gridCol w="329184">
                  <a:extLst>
                    <a:ext uri="{9D8B030D-6E8A-4147-A177-3AD203B41FA5}">
                      <a16:colId xmlns:a16="http://schemas.microsoft.com/office/drawing/2014/main" val="35428837"/>
                    </a:ext>
                  </a:extLst>
                </a:gridCol>
                <a:gridCol w="329184">
                  <a:extLst>
                    <a:ext uri="{9D8B030D-6E8A-4147-A177-3AD203B41FA5}">
                      <a16:colId xmlns:a16="http://schemas.microsoft.com/office/drawing/2014/main" val="3968924817"/>
                    </a:ext>
                  </a:extLst>
                </a:gridCol>
                <a:gridCol w="329184">
                  <a:extLst>
                    <a:ext uri="{9D8B030D-6E8A-4147-A177-3AD203B41FA5}">
                      <a16:colId xmlns:a16="http://schemas.microsoft.com/office/drawing/2014/main" val="3536096914"/>
                    </a:ext>
                  </a:extLst>
                </a:gridCol>
                <a:gridCol w="329184">
                  <a:extLst>
                    <a:ext uri="{9D8B030D-6E8A-4147-A177-3AD203B41FA5}">
                      <a16:colId xmlns:a16="http://schemas.microsoft.com/office/drawing/2014/main" val="2025653463"/>
                    </a:ext>
                  </a:extLst>
                </a:gridCol>
                <a:gridCol w="329184">
                  <a:extLst>
                    <a:ext uri="{9D8B030D-6E8A-4147-A177-3AD203B41FA5}">
                      <a16:colId xmlns:a16="http://schemas.microsoft.com/office/drawing/2014/main" val="1517905277"/>
                    </a:ext>
                  </a:extLst>
                </a:gridCol>
                <a:gridCol w="329184">
                  <a:extLst>
                    <a:ext uri="{9D8B030D-6E8A-4147-A177-3AD203B41FA5}">
                      <a16:colId xmlns:a16="http://schemas.microsoft.com/office/drawing/2014/main" val="100538750"/>
                    </a:ext>
                  </a:extLst>
                </a:gridCol>
                <a:gridCol w="329184">
                  <a:extLst>
                    <a:ext uri="{9D8B030D-6E8A-4147-A177-3AD203B41FA5}">
                      <a16:colId xmlns:a16="http://schemas.microsoft.com/office/drawing/2014/main" val="3168287520"/>
                    </a:ext>
                  </a:extLst>
                </a:gridCol>
                <a:gridCol w="329184">
                  <a:extLst>
                    <a:ext uri="{9D8B030D-6E8A-4147-A177-3AD203B41FA5}">
                      <a16:colId xmlns:a16="http://schemas.microsoft.com/office/drawing/2014/main" val="583015002"/>
                    </a:ext>
                  </a:extLst>
                </a:gridCol>
                <a:gridCol w="329184">
                  <a:extLst>
                    <a:ext uri="{9D8B030D-6E8A-4147-A177-3AD203B41FA5}">
                      <a16:colId xmlns:a16="http://schemas.microsoft.com/office/drawing/2014/main" val="147435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447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09:08:16</a:t>
                      </a:r>
                      <a:r>
                        <a:rPr kumimoji="0" lang="es-ES" sz="1000" b="0" i="0" u="none" strike="noStrike" kern="1200" cap="none" spc="0" normalizeH="0" baseline="0" noProof="0">
                          <a:ln>
                            <a:noFill/>
                          </a:ln>
                          <a:solidFill>
                            <a:prstClr val="black"/>
                          </a:solidFill>
                          <a:effectLst/>
                          <a:uLnTx/>
                          <a:uFillTx/>
                          <a:latin typeface="+mn-lt"/>
                          <a:ea typeface="+mn-ea"/>
                          <a:cs typeface="+mn-cs"/>
                        </a:rPr>
                        <a:t>
 ¿Se te antoja una gallina achiotada? ¿Y qué tal unas rosquillas horneadas? 
Te invitamos a decidirte viendo estos y muchos platillos más en este nuevo episodio sobre la gastronomía tradicional guanacasteca.
Contanos en los comentarios cuántos platillos de aquí te faltan por degustar.
Descubrí una Costa Rica de sabores tanto en Guanacaste como en el resto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14:10:07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3482166"/>
                  </a:ext>
                </a:extLst>
              </a:tr>
            </a:tbl>
          </a:graphicData>
        </a:graphic>
      </p:graphicFrame>
      <p:sp>
        <p:nvSpPr>
          <p:cNvPr id="4" name="Text Placeholder 3">
            <a:extLst>
              <a:ext uri="{FF2B5EF4-FFF2-40B4-BE49-F238E27FC236}">
                <a16:creationId xmlns:a16="http://schemas.microsoft.com/office/drawing/2014/main" id="{F3AC03DE-A055-4E78-BBBC-F5B3BFE82A4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395354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45AD-D4E8-46A4-8978-93258452D451}"/>
              </a:ext>
            </a:extLst>
          </p:cNvPr>
          <p:cNvSpPr>
            <a:spLocks noGrp="1"/>
          </p:cNvSpPr>
          <p:nvPr>
            <p:ph type="title"/>
          </p:nvPr>
        </p:nvSpPr>
        <p:spPr/>
        <p:txBody>
          <a:bodyPr/>
          <a:lstStyle/>
          <a:p>
            <a:r>
              <a:rPr lang="en-US"/>
              <a:t>Facebook Copy of Own Posts Table | Instituto Costarricense de Turismo - 23 of 25</a:t>
            </a:r>
          </a:p>
        </p:txBody>
      </p:sp>
      <p:graphicFrame>
        <p:nvGraphicFramePr>
          <p:cNvPr id="5" name="Table Placeholder 4">
            <a:extLst>
              <a:ext uri="{FF2B5EF4-FFF2-40B4-BE49-F238E27FC236}">
                <a16:creationId xmlns:a16="http://schemas.microsoft.com/office/drawing/2014/main" id="{299350CE-E2D7-4100-9C16-D075C4D6B899}"/>
              </a:ext>
            </a:extLst>
          </p:cNvPr>
          <p:cNvGraphicFramePr>
            <a:graphicFrameLocks noGrp="1"/>
          </p:cNvGraphicFramePr>
          <p:nvPr>
            <p:ph type="tbl" sz="quarter" idx="13"/>
            <p:extLst>
              <p:ext uri="{D42A27DB-BD31-4B8C-83A1-F6EECF244321}">
                <p14:modId xmlns:p14="http://schemas.microsoft.com/office/powerpoint/2010/main" val="190457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0896108"/>
                    </a:ext>
                  </a:extLst>
                </a:gridCol>
                <a:gridCol w="740664">
                  <a:extLst>
                    <a:ext uri="{9D8B030D-6E8A-4147-A177-3AD203B41FA5}">
                      <a16:colId xmlns:a16="http://schemas.microsoft.com/office/drawing/2014/main" val="2739055925"/>
                    </a:ext>
                  </a:extLst>
                </a:gridCol>
                <a:gridCol w="329184">
                  <a:extLst>
                    <a:ext uri="{9D8B030D-6E8A-4147-A177-3AD203B41FA5}">
                      <a16:colId xmlns:a16="http://schemas.microsoft.com/office/drawing/2014/main" val="1254803248"/>
                    </a:ext>
                  </a:extLst>
                </a:gridCol>
                <a:gridCol w="329184">
                  <a:extLst>
                    <a:ext uri="{9D8B030D-6E8A-4147-A177-3AD203B41FA5}">
                      <a16:colId xmlns:a16="http://schemas.microsoft.com/office/drawing/2014/main" val="3126316436"/>
                    </a:ext>
                  </a:extLst>
                </a:gridCol>
                <a:gridCol w="329184">
                  <a:extLst>
                    <a:ext uri="{9D8B030D-6E8A-4147-A177-3AD203B41FA5}">
                      <a16:colId xmlns:a16="http://schemas.microsoft.com/office/drawing/2014/main" val="4036008068"/>
                    </a:ext>
                  </a:extLst>
                </a:gridCol>
                <a:gridCol w="329184">
                  <a:extLst>
                    <a:ext uri="{9D8B030D-6E8A-4147-A177-3AD203B41FA5}">
                      <a16:colId xmlns:a16="http://schemas.microsoft.com/office/drawing/2014/main" val="2411488291"/>
                    </a:ext>
                  </a:extLst>
                </a:gridCol>
                <a:gridCol w="329184">
                  <a:extLst>
                    <a:ext uri="{9D8B030D-6E8A-4147-A177-3AD203B41FA5}">
                      <a16:colId xmlns:a16="http://schemas.microsoft.com/office/drawing/2014/main" val="2043569105"/>
                    </a:ext>
                  </a:extLst>
                </a:gridCol>
                <a:gridCol w="329184">
                  <a:extLst>
                    <a:ext uri="{9D8B030D-6E8A-4147-A177-3AD203B41FA5}">
                      <a16:colId xmlns:a16="http://schemas.microsoft.com/office/drawing/2014/main" val="3261774912"/>
                    </a:ext>
                  </a:extLst>
                </a:gridCol>
                <a:gridCol w="329184">
                  <a:extLst>
                    <a:ext uri="{9D8B030D-6E8A-4147-A177-3AD203B41FA5}">
                      <a16:colId xmlns:a16="http://schemas.microsoft.com/office/drawing/2014/main" val="1829192304"/>
                    </a:ext>
                  </a:extLst>
                </a:gridCol>
                <a:gridCol w="329184">
                  <a:extLst>
                    <a:ext uri="{9D8B030D-6E8A-4147-A177-3AD203B41FA5}">
                      <a16:colId xmlns:a16="http://schemas.microsoft.com/office/drawing/2014/main" val="2309169066"/>
                    </a:ext>
                  </a:extLst>
                </a:gridCol>
                <a:gridCol w="329184">
                  <a:extLst>
                    <a:ext uri="{9D8B030D-6E8A-4147-A177-3AD203B41FA5}">
                      <a16:colId xmlns:a16="http://schemas.microsoft.com/office/drawing/2014/main" val="3121201785"/>
                    </a:ext>
                  </a:extLst>
                </a:gridCol>
                <a:gridCol w="329184">
                  <a:extLst>
                    <a:ext uri="{9D8B030D-6E8A-4147-A177-3AD203B41FA5}">
                      <a16:colId xmlns:a16="http://schemas.microsoft.com/office/drawing/2014/main" val="1194639617"/>
                    </a:ext>
                  </a:extLst>
                </a:gridCol>
                <a:gridCol w="329184">
                  <a:extLst>
                    <a:ext uri="{9D8B030D-6E8A-4147-A177-3AD203B41FA5}">
                      <a16:colId xmlns:a16="http://schemas.microsoft.com/office/drawing/2014/main" val="595180680"/>
                    </a:ext>
                  </a:extLst>
                </a:gridCol>
                <a:gridCol w="329184">
                  <a:extLst>
                    <a:ext uri="{9D8B030D-6E8A-4147-A177-3AD203B41FA5}">
                      <a16:colId xmlns:a16="http://schemas.microsoft.com/office/drawing/2014/main" val="1640476147"/>
                    </a:ext>
                  </a:extLst>
                </a:gridCol>
                <a:gridCol w="329184">
                  <a:extLst>
                    <a:ext uri="{9D8B030D-6E8A-4147-A177-3AD203B41FA5}">
                      <a16:colId xmlns:a16="http://schemas.microsoft.com/office/drawing/2014/main" val="2679708152"/>
                    </a:ext>
                  </a:extLst>
                </a:gridCol>
                <a:gridCol w="329184">
                  <a:extLst>
                    <a:ext uri="{9D8B030D-6E8A-4147-A177-3AD203B41FA5}">
                      <a16:colId xmlns:a16="http://schemas.microsoft.com/office/drawing/2014/main" val="3501230123"/>
                    </a:ext>
                  </a:extLst>
                </a:gridCol>
                <a:gridCol w="329184">
                  <a:extLst>
                    <a:ext uri="{9D8B030D-6E8A-4147-A177-3AD203B41FA5}">
                      <a16:colId xmlns:a16="http://schemas.microsoft.com/office/drawing/2014/main" val="98150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5557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09:00:12</a:t>
                      </a:r>
                      <a:r>
                        <a:rPr kumimoji="0" lang="es-ES" sz="1000" b="0" i="0" u="none" strike="noStrike" kern="1200" cap="none" spc="0" normalizeH="0" baseline="0" noProof="0">
                          <a:ln>
                            <a:noFill/>
                          </a:ln>
                          <a:solidFill>
                            <a:prstClr val="black"/>
                          </a:solidFill>
                          <a:effectLst/>
                          <a:uLnTx/>
                          <a:uFillTx/>
                          <a:latin typeface="+mn-lt"/>
                          <a:ea typeface="+mn-ea"/>
                          <a:cs typeface="+mn-cs"/>
                        </a:rPr>
                        <a:t>
 "El maíz pujagua es importante porque de ahí sale el chicheme, el atol, la mazamorra y del maíz blanco los tamales y las tortillas".
Esto es parte de lo que conversamos con María Elena Espinoza, cocinera tradicional de Guatil de Santa Cruz, quién nos enseñó los secretos y tradiciones de su pueblo. No te perdás este nuevo episodio dedicado a La Pampa Guanacasteca, el cual está lleno de tradiciones, pero ante todo, sabores increíbles.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7798176"/>
                  </a:ext>
                </a:extLst>
              </a:tr>
            </a:tbl>
          </a:graphicData>
        </a:graphic>
      </p:graphicFrame>
      <p:sp>
        <p:nvSpPr>
          <p:cNvPr id="4" name="Text Placeholder 3">
            <a:extLst>
              <a:ext uri="{FF2B5EF4-FFF2-40B4-BE49-F238E27FC236}">
                <a16:creationId xmlns:a16="http://schemas.microsoft.com/office/drawing/2014/main" id="{D88EB4BA-5643-4DBF-B3D9-C58A472A55E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075702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2D3AD-9557-47CA-B4DB-E33AFECD4BD9}"/>
              </a:ext>
            </a:extLst>
          </p:cNvPr>
          <p:cNvSpPr>
            <a:spLocks noGrp="1"/>
          </p:cNvSpPr>
          <p:nvPr>
            <p:ph type="title"/>
          </p:nvPr>
        </p:nvSpPr>
        <p:spPr/>
        <p:txBody>
          <a:bodyPr/>
          <a:lstStyle/>
          <a:p>
            <a:r>
              <a:rPr lang="en-US"/>
              <a:t>Facebook Copy of Own Posts Table | Instituto Costarricense de Turismo - 24 of 25</a:t>
            </a:r>
          </a:p>
        </p:txBody>
      </p:sp>
      <p:graphicFrame>
        <p:nvGraphicFramePr>
          <p:cNvPr id="5" name="Table Placeholder 4">
            <a:extLst>
              <a:ext uri="{FF2B5EF4-FFF2-40B4-BE49-F238E27FC236}">
                <a16:creationId xmlns:a16="http://schemas.microsoft.com/office/drawing/2014/main" id="{F1F8237B-FECC-4FDC-87CA-60E0A3FC0CE0}"/>
              </a:ext>
            </a:extLst>
          </p:cNvPr>
          <p:cNvGraphicFramePr>
            <a:graphicFrameLocks noGrp="1"/>
          </p:cNvGraphicFramePr>
          <p:nvPr>
            <p:ph type="tbl" sz="quarter" idx="13"/>
            <p:extLst>
              <p:ext uri="{D42A27DB-BD31-4B8C-83A1-F6EECF244321}">
                <p14:modId xmlns:p14="http://schemas.microsoft.com/office/powerpoint/2010/main" val="296453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7599693"/>
                    </a:ext>
                  </a:extLst>
                </a:gridCol>
                <a:gridCol w="740664">
                  <a:extLst>
                    <a:ext uri="{9D8B030D-6E8A-4147-A177-3AD203B41FA5}">
                      <a16:colId xmlns:a16="http://schemas.microsoft.com/office/drawing/2014/main" val="4068313024"/>
                    </a:ext>
                  </a:extLst>
                </a:gridCol>
                <a:gridCol w="329184">
                  <a:extLst>
                    <a:ext uri="{9D8B030D-6E8A-4147-A177-3AD203B41FA5}">
                      <a16:colId xmlns:a16="http://schemas.microsoft.com/office/drawing/2014/main" val="1423574718"/>
                    </a:ext>
                  </a:extLst>
                </a:gridCol>
                <a:gridCol w="329184">
                  <a:extLst>
                    <a:ext uri="{9D8B030D-6E8A-4147-A177-3AD203B41FA5}">
                      <a16:colId xmlns:a16="http://schemas.microsoft.com/office/drawing/2014/main" val="2752133459"/>
                    </a:ext>
                  </a:extLst>
                </a:gridCol>
                <a:gridCol w="329184">
                  <a:extLst>
                    <a:ext uri="{9D8B030D-6E8A-4147-A177-3AD203B41FA5}">
                      <a16:colId xmlns:a16="http://schemas.microsoft.com/office/drawing/2014/main" val="3540646053"/>
                    </a:ext>
                  </a:extLst>
                </a:gridCol>
                <a:gridCol w="329184">
                  <a:extLst>
                    <a:ext uri="{9D8B030D-6E8A-4147-A177-3AD203B41FA5}">
                      <a16:colId xmlns:a16="http://schemas.microsoft.com/office/drawing/2014/main" val="1681418799"/>
                    </a:ext>
                  </a:extLst>
                </a:gridCol>
                <a:gridCol w="329184">
                  <a:extLst>
                    <a:ext uri="{9D8B030D-6E8A-4147-A177-3AD203B41FA5}">
                      <a16:colId xmlns:a16="http://schemas.microsoft.com/office/drawing/2014/main" val="301425417"/>
                    </a:ext>
                  </a:extLst>
                </a:gridCol>
                <a:gridCol w="329184">
                  <a:extLst>
                    <a:ext uri="{9D8B030D-6E8A-4147-A177-3AD203B41FA5}">
                      <a16:colId xmlns:a16="http://schemas.microsoft.com/office/drawing/2014/main" val="3937156441"/>
                    </a:ext>
                  </a:extLst>
                </a:gridCol>
                <a:gridCol w="329184">
                  <a:extLst>
                    <a:ext uri="{9D8B030D-6E8A-4147-A177-3AD203B41FA5}">
                      <a16:colId xmlns:a16="http://schemas.microsoft.com/office/drawing/2014/main" val="3616324299"/>
                    </a:ext>
                  </a:extLst>
                </a:gridCol>
                <a:gridCol w="329184">
                  <a:extLst>
                    <a:ext uri="{9D8B030D-6E8A-4147-A177-3AD203B41FA5}">
                      <a16:colId xmlns:a16="http://schemas.microsoft.com/office/drawing/2014/main" val="2312228160"/>
                    </a:ext>
                  </a:extLst>
                </a:gridCol>
                <a:gridCol w="329184">
                  <a:extLst>
                    <a:ext uri="{9D8B030D-6E8A-4147-A177-3AD203B41FA5}">
                      <a16:colId xmlns:a16="http://schemas.microsoft.com/office/drawing/2014/main" val="4094591342"/>
                    </a:ext>
                  </a:extLst>
                </a:gridCol>
                <a:gridCol w="329184">
                  <a:extLst>
                    <a:ext uri="{9D8B030D-6E8A-4147-A177-3AD203B41FA5}">
                      <a16:colId xmlns:a16="http://schemas.microsoft.com/office/drawing/2014/main" val="33663959"/>
                    </a:ext>
                  </a:extLst>
                </a:gridCol>
                <a:gridCol w="329184">
                  <a:extLst>
                    <a:ext uri="{9D8B030D-6E8A-4147-A177-3AD203B41FA5}">
                      <a16:colId xmlns:a16="http://schemas.microsoft.com/office/drawing/2014/main" val="3972308185"/>
                    </a:ext>
                  </a:extLst>
                </a:gridCol>
                <a:gridCol w="329184">
                  <a:extLst>
                    <a:ext uri="{9D8B030D-6E8A-4147-A177-3AD203B41FA5}">
                      <a16:colId xmlns:a16="http://schemas.microsoft.com/office/drawing/2014/main" val="3983994863"/>
                    </a:ext>
                  </a:extLst>
                </a:gridCol>
                <a:gridCol w="329184">
                  <a:extLst>
                    <a:ext uri="{9D8B030D-6E8A-4147-A177-3AD203B41FA5}">
                      <a16:colId xmlns:a16="http://schemas.microsoft.com/office/drawing/2014/main" val="3001434662"/>
                    </a:ext>
                  </a:extLst>
                </a:gridCol>
                <a:gridCol w="329184">
                  <a:extLst>
                    <a:ext uri="{9D8B030D-6E8A-4147-A177-3AD203B41FA5}">
                      <a16:colId xmlns:a16="http://schemas.microsoft.com/office/drawing/2014/main" val="3169999515"/>
                    </a:ext>
                  </a:extLst>
                </a:gridCol>
                <a:gridCol w="329184">
                  <a:extLst>
                    <a:ext uri="{9D8B030D-6E8A-4147-A177-3AD203B41FA5}">
                      <a16:colId xmlns:a16="http://schemas.microsoft.com/office/drawing/2014/main" val="35199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225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- 2023-01-18 12:52:42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Mundial del Selfie en los Museos.
En Costa Rica tenemos una gran cantidad de museos llenos de historia y arte. Esto aparte de una celebración, también es una invitación para que visités, conozcás más de estos hermosos lugares y te tomés un selfie.
Contanos: ¿Cuál es tu museo favorito en Costa Rica?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36627792"/>
                  </a:ext>
                </a:extLst>
              </a:tr>
            </a:tbl>
          </a:graphicData>
        </a:graphic>
      </p:graphicFrame>
      <p:sp>
        <p:nvSpPr>
          <p:cNvPr id="4" name="Text Placeholder 3">
            <a:extLst>
              <a:ext uri="{FF2B5EF4-FFF2-40B4-BE49-F238E27FC236}">
                <a16:creationId xmlns:a16="http://schemas.microsoft.com/office/drawing/2014/main" id="{AB818860-D7D9-4A45-ADCD-ABDDE24438A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725353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A7B1-58D2-4922-B1D2-B01925592726}"/>
              </a:ext>
            </a:extLst>
          </p:cNvPr>
          <p:cNvSpPr>
            <a:spLocks noGrp="1"/>
          </p:cNvSpPr>
          <p:nvPr>
            <p:ph type="title"/>
          </p:nvPr>
        </p:nvSpPr>
        <p:spPr/>
        <p:txBody>
          <a:bodyPr/>
          <a:lstStyle/>
          <a:p>
            <a:r>
              <a:rPr lang="en-US"/>
              <a:t>Facebook Copy of Own Posts Table | Instituto Costarricense de Turismo - 25 of 25</a:t>
            </a:r>
          </a:p>
        </p:txBody>
      </p:sp>
      <p:graphicFrame>
        <p:nvGraphicFramePr>
          <p:cNvPr id="5" name="Table Placeholder 4">
            <a:extLst>
              <a:ext uri="{FF2B5EF4-FFF2-40B4-BE49-F238E27FC236}">
                <a16:creationId xmlns:a16="http://schemas.microsoft.com/office/drawing/2014/main" id="{D209D5DD-D415-486E-9FBA-86A6646FD110}"/>
              </a:ext>
            </a:extLst>
          </p:cNvPr>
          <p:cNvGraphicFramePr>
            <a:graphicFrameLocks noGrp="1"/>
          </p:cNvGraphicFramePr>
          <p:nvPr>
            <p:ph type="tbl" sz="quarter" idx="13"/>
            <p:extLst>
              <p:ext uri="{D42A27DB-BD31-4B8C-83A1-F6EECF244321}">
                <p14:modId xmlns:p14="http://schemas.microsoft.com/office/powerpoint/2010/main" val="228882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5306075"/>
                    </a:ext>
                  </a:extLst>
                </a:gridCol>
                <a:gridCol w="740664">
                  <a:extLst>
                    <a:ext uri="{9D8B030D-6E8A-4147-A177-3AD203B41FA5}">
                      <a16:colId xmlns:a16="http://schemas.microsoft.com/office/drawing/2014/main" val="3225676081"/>
                    </a:ext>
                  </a:extLst>
                </a:gridCol>
                <a:gridCol w="329184">
                  <a:extLst>
                    <a:ext uri="{9D8B030D-6E8A-4147-A177-3AD203B41FA5}">
                      <a16:colId xmlns:a16="http://schemas.microsoft.com/office/drawing/2014/main" val="851968721"/>
                    </a:ext>
                  </a:extLst>
                </a:gridCol>
                <a:gridCol w="329184">
                  <a:extLst>
                    <a:ext uri="{9D8B030D-6E8A-4147-A177-3AD203B41FA5}">
                      <a16:colId xmlns:a16="http://schemas.microsoft.com/office/drawing/2014/main" val="352592205"/>
                    </a:ext>
                  </a:extLst>
                </a:gridCol>
                <a:gridCol w="329184">
                  <a:extLst>
                    <a:ext uri="{9D8B030D-6E8A-4147-A177-3AD203B41FA5}">
                      <a16:colId xmlns:a16="http://schemas.microsoft.com/office/drawing/2014/main" val="3506427376"/>
                    </a:ext>
                  </a:extLst>
                </a:gridCol>
                <a:gridCol w="329184">
                  <a:extLst>
                    <a:ext uri="{9D8B030D-6E8A-4147-A177-3AD203B41FA5}">
                      <a16:colId xmlns:a16="http://schemas.microsoft.com/office/drawing/2014/main" val="2370770209"/>
                    </a:ext>
                  </a:extLst>
                </a:gridCol>
                <a:gridCol w="329184">
                  <a:extLst>
                    <a:ext uri="{9D8B030D-6E8A-4147-A177-3AD203B41FA5}">
                      <a16:colId xmlns:a16="http://schemas.microsoft.com/office/drawing/2014/main" val="1368231926"/>
                    </a:ext>
                  </a:extLst>
                </a:gridCol>
                <a:gridCol w="329184">
                  <a:extLst>
                    <a:ext uri="{9D8B030D-6E8A-4147-A177-3AD203B41FA5}">
                      <a16:colId xmlns:a16="http://schemas.microsoft.com/office/drawing/2014/main" val="177666609"/>
                    </a:ext>
                  </a:extLst>
                </a:gridCol>
                <a:gridCol w="329184">
                  <a:extLst>
                    <a:ext uri="{9D8B030D-6E8A-4147-A177-3AD203B41FA5}">
                      <a16:colId xmlns:a16="http://schemas.microsoft.com/office/drawing/2014/main" val="2030317291"/>
                    </a:ext>
                  </a:extLst>
                </a:gridCol>
                <a:gridCol w="329184">
                  <a:extLst>
                    <a:ext uri="{9D8B030D-6E8A-4147-A177-3AD203B41FA5}">
                      <a16:colId xmlns:a16="http://schemas.microsoft.com/office/drawing/2014/main" val="4160478820"/>
                    </a:ext>
                  </a:extLst>
                </a:gridCol>
                <a:gridCol w="329184">
                  <a:extLst>
                    <a:ext uri="{9D8B030D-6E8A-4147-A177-3AD203B41FA5}">
                      <a16:colId xmlns:a16="http://schemas.microsoft.com/office/drawing/2014/main" val="2255891624"/>
                    </a:ext>
                  </a:extLst>
                </a:gridCol>
                <a:gridCol w="329184">
                  <a:extLst>
                    <a:ext uri="{9D8B030D-6E8A-4147-A177-3AD203B41FA5}">
                      <a16:colId xmlns:a16="http://schemas.microsoft.com/office/drawing/2014/main" val="1522620559"/>
                    </a:ext>
                  </a:extLst>
                </a:gridCol>
                <a:gridCol w="329184">
                  <a:extLst>
                    <a:ext uri="{9D8B030D-6E8A-4147-A177-3AD203B41FA5}">
                      <a16:colId xmlns:a16="http://schemas.microsoft.com/office/drawing/2014/main" val="864264861"/>
                    </a:ext>
                  </a:extLst>
                </a:gridCol>
                <a:gridCol w="329184">
                  <a:extLst>
                    <a:ext uri="{9D8B030D-6E8A-4147-A177-3AD203B41FA5}">
                      <a16:colId xmlns:a16="http://schemas.microsoft.com/office/drawing/2014/main" val="3731868804"/>
                    </a:ext>
                  </a:extLst>
                </a:gridCol>
                <a:gridCol w="329184">
                  <a:extLst>
                    <a:ext uri="{9D8B030D-6E8A-4147-A177-3AD203B41FA5}">
                      <a16:colId xmlns:a16="http://schemas.microsoft.com/office/drawing/2014/main" val="3988379982"/>
                    </a:ext>
                  </a:extLst>
                </a:gridCol>
                <a:gridCol w="329184">
                  <a:extLst>
                    <a:ext uri="{9D8B030D-6E8A-4147-A177-3AD203B41FA5}">
                      <a16:colId xmlns:a16="http://schemas.microsoft.com/office/drawing/2014/main" val="4258357898"/>
                    </a:ext>
                  </a:extLst>
                </a:gridCol>
                <a:gridCol w="329184">
                  <a:extLst>
                    <a:ext uri="{9D8B030D-6E8A-4147-A177-3AD203B41FA5}">
                      <a16:colId xmlns:a16="http://schemas.microsoft.com/office/drawing/2014/main" val="4267422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452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- 2023-01-17 18:29:55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la señora María Elena Dobles Vargas, madre de Flora Ayub Dobles, directora de la Cámara Costarricense de Hoteles (CCH).
Nos solidarizamos con su estimable familia en este momento de dolor.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6769937"/>
                  </a:ext>
                </a:extLst>
              </a:tr>
            </a:tbl>
          </a:graphicData>
        </a:graphic>
      </p:graphicFrame>
      <p:sp>
        <p:nvSpPr>
          <p:cNvPr id="4" name="Text Placeholder 3">
            <a:extLst>
              <a:ext uri="{FF2B5EF4-FFF2-40B4-BE49-F238E27FC236}">
                <a16:creationId xmlns:a16="http://schemas.microsoft.com/office/drawing/2014/main" id="{352DC572-597D-4C03-8F7B-17B4C919A25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022028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A0DF4-A866-4BA3-8E75-711D366BDF06}"/>
              </a:ext>
            </a:extLst>
          </p:cNvPr>
          <p:cNvSpPr>
            <a:spLocks noGrp="1"/>
          </p:cNvSpPr>
          <p:nvPr>
            <p:ph type="title"/>
          </p:nvPr>
        </p:nvSpPr>
        <p:spPr/>
        <p:txBody>
          <a:bodyPr/>
          <a:lstStyle/>
          <a:p>
            <a:r>
              <a:rPr lang="en-US"/>
              <a:t>Facebook Tabla Post | Instituto Costarricense de Turismo - 1 of 25</a:t>
            </a:r>
          </a:p>
        </p:txBody>
      </p:sp>
      <p:graphicFrame>
        <p:nvGraphicFramePr>
          <p:cNvPr id="5" name="Table Placeholder 4">
            <a:extLst>
              <a:ext uri="{FF2B5EF4-FFF2-40B4-BE49-F238E27FC236}">
                <a16:creationId xmlns:a16="http://schemas.microsoft.com/office/drawing/2014/main" id="{2C3B473C-996B-4705-AD2F-93D311DF45A9}"/>
              </a:ext>
            </a:extLst>
          </p:cNvPr>
          <p:cNvGraphicFramePr>
            <a:graphicFrameLocks noGrp="1"/>
          </p:cNvGraphicFramePr>
          <p:nvPr>
            <p:ph type="tbl" sz="quarter" idx="13"/>
            <p:extLst>
              <p:ext uri="{D42A27DB-BD31-4B8C-83A1-F6EECF244321}">
                <p14:modId xmlns:p14="http://schemas.microsoft.com/office/powerpoint/2010/main" val="129001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73319382"/>
                    </a:ext>
                  </a:extLst>
                </a:gridCol>
                <a:gridCol w="740664">
                  <a:extLst>
                    <a:ext uri="{9D8B030D-6E8A-4147-A177-3AD203B41FA5}">
                      <a16:colId xmlns:a16="http://schemas.microsoft.com/office/drawing/2014/main" val="2214758846"/>
                    </a:ext>
                  </a:extLst>
                </a:gridCol>
                <a:gridCol w="329184">
                  <a:extLst>
                    <a:ext uri="{9D8B030D-6E8A-4147-A177-3AD203B41FA5}">
                      <a16:colId xmlns:a16="http://schemas.microsoft.com/office/drawing/2014/main" val="3727112212"/>
                    </a:ext>
                  </a:extLst>
                </a:gridCol>
                <a:gridCol w="329184">
                  <a:extLst>
                    <a:ext uri="{9D8B030D-6E8A-4147-A177-3AD203B41FA5}">
                      <a16:colId xmlns:a16="http://schemas.microsoft.com/office/drawing/2014/main" val="3900870941"/>
                    </a:ext>
                  </a:extLst>
                </a:gridCol>
                <a:gridCol w="329184">
                  <a:extLst>
                    <a:ext uri="{9D8B030D-6E8A-4147-A177-3AD203B41FA5}">
                      <a16:colId xmlns:a16="http://schemas.microsoft.com/office/drawing/2014/main" val="2500619734"/>
                    </a:ext>
                  </a:extLst>
                </a:gridCol>
                <a:gridCol w="329184">
                  <a:extLst>
                    <a:ext uri="{9D8B030D-6E8A-4147-A177-3AD203B41FA5}">
                      <a16:colId xmlns:a16="http://schemas.microsoft.com/office/drawing/2014/main" val="3009011060"/>
                    </a:ext>
                  </a:extLst>
                </a:gridCol>
                <a:gridCol w="329184">
                  <a:extLst>
                    <a:ext uri="{9D8B030D-6E8A-4147-A177-3AD203B41FA5}">
                      <a16:colId xmlns:a16="http://schemas.microsoft.com/office/drawing/2014/main" val="2626931739"/>
                    </a:ext>
                  </a:extLst>
                </a:gridCol>
                <a:gridCol w="329184">
                  <a:extLst>
                    <a:ext uri="{9D8B030D-6E8A-4147-A177-3AD203B41FA5}">
                      <a16:colId xmlns:a16="http://schemas.microsoft.com/office/drawing/2014/main" val="1187599196"/>
                    </a:ext>
                  </a:extLst>
                </a:gridCol>
                <a:gridCol w="329184">
                  <a:extLst>
                    <a:ext uri="{9D8B030D-6E8A-4147-A177-3AD203B41FA5}">
                      <a16:colId xmlns:a16="http://schemas.microsoft.com/office/drawing/2014/main" val="4123051149"/>
                    </a:ext>
                  </a:extLst>
                </a:gridCol>
                <a:gridCol w="329184">
                  <a:extLst>
                    <a:ext uri="{9D8B030D-6E8A-4147-A177-3AD203B41FA5}">
                      <a16:colId xmlns:a16="http://schemas.microsoft.com/office/drawing/2014/main" val="2109130437"/>
                    </a:ext>
                  </a:extLst>
                </a:gridCol>
                <a:gridCol w="329184">
                  <a:extLst>
                    <a:ext uri="{9D8B030D-6E8A-4147-A177-3AD203B41FA5}">
                      <a16:colId xmlns:a16="http://schemas.microsoft.com/office/drawing/2014/main" val="2000537853"/>
                    </a:ext>
                  </a:extLst>
                </a:gridCol>
                <a:gridCol w="329184">
                  <a:extLst>
                    <a:ext uri="{9D8B030D-6E8A-4147-A177-3AD203B41FA5}">
                      <a16:colId xmlns:a16="http://schemas.microsoft.com/office/drawing/2014/main" val="337260365"/>
                    </a:ext>
                  </a:extLst>
                </a:gridCol>
                <a:gridCol w="329184">
                  <a:extLst>
                    <a:ext uri="{9D8B030D-6E8A-4147-A177-3AD203B41FA5}">
                      <a16:colId xmlns:a16="http://schemas.microsoft.com/office/drawing/2014/main" val="1507891237"/>
                    </a:ext>
                  </a:extLst>
                </a:gridCol>
                <a:gridCol w="329184">
                  <a:extLst>
                    <a:ext uri="{9D8B030D-6E8A-4147-A177-3AD203B41FA5}">
                      <a16:colId xmlns:a16="http://schemas.microsoft.com/office/drawing/2014/main" val="2579081989"/>
                    </a:ext>
                  </a:extLst>
                </a:gridCol>
                <a:gridCol w="329184">
                  <a:extLst>
                    <a:ext uri="{9D8B030D-6E8A-4147-A177-3AD203B41FA5}">
                      <a16:colId xmlns:a16="http://schemas.microsoft.com/office/drawing/2014/main" val="954686683"/>
                    </a:ext>
                  </a:extLst>
                </a:gridCol>
                <a:gridCol w="329184">
                  <a:extLst>
                    <a:ext uri="{9D8B030D-6E8A-4147-A177-3AD203B41FA5}">
                      <a16:colId xmlns:a16="http://schemas.microsoft.com/office/drawing/2014/main" val="3519849195"/>
                    </a:ext>
                  </a:extLst>
                </a:gridCol>
                <a:gridCol w="329184">
                  <a:extLst>
                    <a:ext uri="{9D8B030D-6E8A-4147-A177-3AD203B41FA5}">
                      <a16:colId xmlns:a16="http://schemas.microsoft.com/office/drawing/2014/main" val="376722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0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- 2023-01-31 08:16:15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Efraín Chacón Ureña.
Pionero del turismo sostenible en Costa Rica y fundador de San Gerardo de Dota.
Nos unimos al dolor de su familia y amigos en este momento de inmenso dolor, extendiendo un sincero pésame.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29490601"/>
                  </a:ext>
                </a:extLst>
              </a:tr>
            </a:tbl>
          </a:graphicData>
        </a:graphic>
      </p:graphicFrame>
      <p:sp>
        <p:nvSpPr>
          <p:cNvPr id="4" name="Text Placeholder 3">
            <a:extLst>
              <a:ext uri="{FF2B5EF4-FFF2-40B4-BE49-F238E27FC236}">
                <a16:creationId xmlns:a16="http://schemas.microsoft.com/office/drawing/2014/main" id="{0B80C668-1600-467A-AB54-A67D9DBA085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524379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602EF-B8CE-46BE-90A9-E20C57919328}"/>
              </a:ext>
            </a:extLst>
          </p:cNvPr>
          <p:cNvSpPr>
            <a:spLocks noGrp="1"/>
          </p:cNvSpPr>
          <p:nvPr>
            <p:ph type="title"/>
          </p:nvPr>
        </p:nvSpPr>
        <p:spPr/>
        <p:txBody>
          <a:bodyPr/>
          <a:lstStyle/>
          <a:p>
            <a:r>
              <a:rPr lang="en-US"/>
              <a:t>Facebook Tabla Post | Instituto Costarricense de Turismo - 2 of 25</a:t>
            </a:r>
          </a:p>
        </p:txBody>
      </p:sp>
      <p:graphicFrame>
        <p:nvGraphicFramePr>
          <p:cNvPr id="5" name="Table Placeholder 4">
            <a:extLst>
              <a:ext uri="{FF2B5EF4-FFF2-40B4-BE49-F238E27FC236}">
                <a16:creationId xmlns:a16="http://schemas.microsoft.com/office/drawing/2014/main" id="{DF261E01-3AD1-4E07-9B71-CA568F491923}"/>
              </a:ext>
            </a:extLst>
          </p:cNvPr>
          <p:cNvGraphicFramePr>
            <a:graphicFrameLocks noGrp="1"/>
          </p:cNvGraphicFramePr>
          <p:nvPr>
            <p:ph type="tbl" sz="quarter" idx="13"/>
            <p:extLst>
              <p:ext uri="{D42A27DB-BD31-4B8C-83A1-F6EECF244321}">
                <p14:modId xmlns:p14="http://schemas.microsoft.com/office/powerpoint/2010/main" val="2030960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01738"/>
                    </a:ext>
                  </a:extLst>
                </a:gridCol>
                <a:gridCol w="740664">
                  <a:extLst>
                    <a:ext uri="{9D8B030D-6E8A-4147-A177-3AD203B41FA5}">
                      <a16:colId xmlns:a16="http://schemas.microsoft.com/office/drawing/2014/main" val="229534306"/>
                    </a:ext>
                  </a:extLst>
                </a:gridCol>
                <a:gridCol w="329184">
                  <a:extLst>
                    <a:ext uri="{9D8B030D-6E8A-4147-A177-3AD203B41FA5}">
                      <a16:colId xmlns:a16="http://schemas.microsoft.com/office/drawing/2014/main" val="557033484"/>
                    </a:ext>
                  </a:extLst>
                </a:gridCol>
                <a:gridCol w="329184">
                  <a:extLst>
                    <a:ext uri="{9D8B030D-6E8A-4147-A177-3AD203B41FA5}">
                      <a16:colId xmlns:a16="http://schemas.microsoft.com/office/drawing/2014/main" val="758674260"/>
                    </a:ext>
                  </a:extLst>
                </a:gridCol>
                <a:gridCol w="329184">
                  <a:extLst>
                    <a:ext uri="{9D8B030D-6E8A-4147-A177-3AD203B41FA5}">
                      <a16:colId xmlns:a16="http://schemas.microsoft.com/office/drawing/2014/main" val="2875089583"/>
                    </a:ext>
                  </a:extLst>
                </a:gridCol>
                <a:gridCol w="329184">
                  <a:extLst>
                    <a:ext uri="{9D8B030D-6E8A-4147-A177-3AD203B41FA5}">
                      <a16:colId xmlns:a16="http://schemas.microsoft.com/office/drawing/2014/main" val="1827920951"/>
                    </a:ext>
                  </a:extLst>
                </a:gridCol>
                <a:gridCol w="329184">
                  <a:extLst>
                    <a:ext uri="{9D8B030D-6E8A-4147-A177-3AD203B41FA5}">
                      <a16:colId xmlns:a16="http://schemas.microsoft.com/office/drawing/2014/main" val="336166876"/>
                    </a:ext>
                  </a:extLst>
                </a:gridCol>
                <a:gridCol w="329184">
                  <a:extLst>
                    <a:ext uri="{9D8B030D-6E8A-4147-A177-3AD203B41FA5}">
                      <a16:colId xmlns:a16="http://schemas.microsoft.com/office/drawing/2014/main" val="1329981525"/>
                    </a:ext>
                  </a:extLst>
                </a:gridCol>
                <a:gridCol w="329184">
                  <a:extLst>
                    <a:ext uri="{9D8B030D-6E8A-4147-A177-3AD203B41FA5}">
                      <a16:colId xmlns:a16="http://schemas.microsoft.com/office/drawing/2014/main" val="2412635686"/>
                    </a:ext>
                  </a:extLst>
                </a:gridCol>
                <a:gridCol w="329184">
                  <a:extLst>
                    <a:ext uri="{9D8B030D-6E8A-4147-A177-3AD203B41FA5}">
                      <a16:colId xmlns:a16="http://schemas.microsoft.com/office/drawing/2014/main" val="3620121274"/>
                    </a:ext>
                  </a:extLst>
                </a:gridCol>
                <a:gridCol w="329184">
                  <a:extLst>
                    <a:ext uri="{9D8B030D-6E8A-4147-A177-3AD203B41FA5}">
                      <a16:colId xmlns:a16="http://schemas.microsoft.com/office/drawing/2014/main" val="2073504768"/>
                    </a:ext>
                  </a:extLst>
                </a:gridCol>
                <a:gridCol w="329184">
                  <a:extLst>
                    <a:ext uri="{9D8B030D-6E8A-4147-A177-3AD203B41FA5}">
                      <a16:colId xmlns:a16="http://schemas.microsoft.com/office/drawing/2014/main" val="103686986"/>
                    </a:ext>
                  </a:extLst>
                </a:gridCol>
                <a:gridCol w="329184">
                  <a:extLst>
                    <a:ext uri="{9D8B030D-6E8A-4147-A177-3AD203B41FA5}">
                      <a16:colId xmlns:a16="http://schemas.microsoft.com/office/drawing/2014/main" val="3502968499"/>
                    </a:ext>
                  </a:extLst>
                </a:gridCol>
                <a:gridCol w="329184">
                  <a:extLst>
                    <a:ext uri="{9D8B030D-6E8A-4147-A177-3AD203B41FA5}">
                      <a16:colId xmlns:a16="http://schemas.microsoft.com/office/drawing/2014/main" val="228378448"/>
                    </a:ext>
                  </a:extLst>
                </a:gridCol>
                <a:gridCol w="329184">
                  <a:extLst>
                    <a:ext uri="{9D8B030D-6E8A-4147-A177-3AD203B41FA5}">
                      <a16:colId xmlns:a16="http://schemas.microsoft.com/office/drawing/2014/main" val="2515607224"/>
                    </a:ext>
                  </a:extLst>
                </a:gridCol>
                <a:gridCol w="329184">
                  <a:extLst>
                    <a:ext uri="{9D8B030D-6E8A-4147-A177-3AD203B41FA5}">
                      <a16:colId xmlns:a16="http://schemas.microsoft.com/office/drawing/2014/main" val="2204406596"/>
                    </a:ext>
                  </a:extLst>
                </a:gridCol>
                <a:gridCol w="329184">
                  <a:extLst>
                    <a:ext uri="{9D8B030D-6E8A-4147-A177-3AD203B41FA5}">
                      <a16:colId xmlns:a16="http://schemas.microsoft.com/office/drawing/2014/main" val="38444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213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- 2023-01-29 09:01:00</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parque Nacional Corcovado tiene el 2,5% de la biodiversidad del planeta?
Imaginate toparte con una danta en la playa y observar a lo lejos desde un bote la aletas de un tiburón Toro cuando ingresa al río, eso y mucho más es lo que ofrece este parque y que recomendamos al 100%.
¿Te apuntás a visitarlo?
Más información en el siguiente enlace: https://www.sinac.go.cr/ES/ac/acosa/pnc/Paginas/default.aspx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56133437"/>
                  </a:ext>
                </a:extLst>
              </a:tr>
            </a:tbl>
          </a:graphicData>
        </a:graphic>
      </p:graphicFrame>
      <p:sp>
        <p:nvSpPr>
          <p:cNvPr id="4" name="Text Placeholder 3">
            <a:extLst>
              <a:ext uri="{FF2B5EF4-FFF2-40B4-BE49-F238E27FC236}">
                <a16:creationId xmlns:a16="http://schemas.microsoft.com/office/drawing/2014/main" id="{E17D107E-E53A-4007-A998-C332EA89986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1003595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D59F-1B35-4510-8E23-8F5BE48B0F3C}"/>
              </a:ext>
            </a:extLst>
          </p:cNvPr>
          <p:cNvSpPr>
            <a:spLocks noGrp="1"/>
          </p:cNvSpPr>
          <p:nvPr>
            <p:ph type="title"/>
          </p:nvPr>
        </p:nvSpPr>
        <p:spPr/>
        <p:txBody>
          <a:bodyPr/>
          <a:lstStyle/>
          <a:p>
            <a:r>
              <a:rPr lang="en-US"/>
              <a:t>Facebook Tabla Post | Instituto Costarricense de Turismo - 3 of 25</a:t>
            </a:r>
          </a:p>
        </p:txBody>
      </p:sp>
      <p:graphicFrame>
        <p:nvGraphicFramePr>
          <p:cNvPr id="5" name="Table Placeholder 4">
            <a:extLst>
              <a:ext uri="{FF2B5EF4-FFF2-40B4-BE49-F238E27FC236}">
                <a16:creationId xmlns:a16="http://schemas.microsoft.com/office/drawing/2014/main" id="{9411B631-CBD9-4FFC-8C6F-759571C0199A}"/>
              </a:ext>
            </a:extLst>
          </p:cNvPr>
          <p:cNvGraphicFramePr>
            <a:graphicFrameLocks noGrp="1"/>
          </p:cNvGraphicFramePr>
          <p:nvPr>
            <p:ph type="tbl" sz="quarter" idx="13"/>
            <p:extLst>
              <p:ext uri="{D42A27DB-BD31-4B8C-83A1-F6EECF244321}">
                <p14:modId xmlns:p14="http://schemas.microsoft.com/office/powerpoint/2010/main" val="320154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53539708"/>
                    </a:ext>
                  </a:extLst>
                </a:gridCol>
                <a:gridCol w="740664">
                  <a:extLst>
                    <a:ext uri="{9D8B030D-6E8A-4147-A177-3AD203B41FA5}">
                      <a16:colId xmlns:a16="http://schemas.microsoft.com/office/drawing/2014/main" val="753462123"/>
                    </a:ext>
                  </a:extLst>
                </a:gridCol>
                <a:gridCol w="329184">
                  <a:extLst>
                    <a:ext uri="{9D8B030D-6E8A-4147-A177-3AD203B41FA5}">
                      <a16:colId xmlns:a16="http://schemas.microsoft.com/office/drawing/2014/main" val="3087393157"/>
                    </a:ext>
                  </a:extLst>
                </a:gridCol>
                <a:gridCol w="329184">
                  <a:extLst>
                    <a:ext uri="{9D8B030D-6E8A-4147-A177-3AD203B41FA5}">
                      <a16:colId xmlns:a16="http://schemas.microsoft.com/office/drawing/2014/main" val="2065307592"/>
                    </a:ext>
                  </a:extLst>
                </a:gridCol>
                <a:gridCol w="329184">
                  <a:extLst>
                    <a:ext uri="{9D8B030D-6E8A-4147-A177-3AD203B41FA5}">
                      <a16:colId xmlns:a16="http://schemas.microsoft.com/office/drawing/2014/main" val="1286955894"/>
                    </a:ext>
                  </a:extLst>
                </a:gridCol>
                <a:gridCol w="329184">
                  <a:extLst>
                    <a:ext uri="{9D8B030D-6E8A-4147-A177-3AD203B41FA5}">
                      <a16:colId xmlns:a16="http://schemas.microsoft.com/office/drawing/2014/main" val="1506694177"/>
                    </a:ext>
                  </a:extLst>
                </a:gridCol>
                <a:gridCol w="329184">
                  <a:extLst>
                    <a:ext uri="{9D8B030D-6E8A-4147-A177-3AD203B41FA5}">
                      <a16:colId xmlns:a16="http://schemas.microsoft.com/office/drawing/2014/main" val="1815206458"/>
                    </a:ext>
                  </a:extLst>
                </a:gridCol>
                <a:gridCol w="329184">
                  <a:extLst>
                    <a:ext uri="{9D8B030D-6E8A-4147-A177-3AD203B41FA5}">
                      <a16:colId xmlns:a16="http://schemas.microsoft.com/office/drawing/2014/main" val="2248741999"/>
                    </a:ext>
                  </a:extLst>
                </a:gridCol>
                <a:gridCol w="329184">
                  <a:extLst>
                    <a:ext uri="{9D8B030D-6E8A-4147-A177-3AD203B41FA5}">
                      <a16:colId xmlns:a16="http://schemas.microsoft.com/office/drawing/2014/main" val="1520023809"/>
                    </a:ext>
                  </a:extLst>
                </a:gridCol>
                <a:gridCol w="329184">
                  <a:extLst>
                    <a:ext uri="{9D8B030D-6E8A-4147-A177-3AD203B41FA5}">
                      <a16:colId xmlns:a16="http://schemas.microsoft.com/office/drawing/2014/main" val="1934770540"/>
                    </a:ext>
                  </a:extLst>
                </a:gridCol>
                <a:gridCol w="329184">
                  <a:extLst>
                    <a:ext uri="{9D8B030D-6E8A-4147-A177-3AD203B41FA5}">
                      <a16:colId xmlns:a16="http://schemas.microsoft.com/office/drawing/2014/main" val="2786194601"/>
                    </a:ext>
                  </a:extLst>
                </a:gridCol>
                <a:gridCol w="329184">
                  <a:extLst>
                    <a:ext uri="{9D8B030D-6E8A-4147-A177-3AD203B41FA5}">
                      <a16:colId xmlns:a16="http://schemas.microsoft.com/office/drawing/2014/main" val="518551763"/>
                    </a:ext>
                  </a:extLst>
                </a:gridCol>
                <a:gridCol w="329184">
                  <a:extLst>
                    <a:ext uri="{9D8B030D-6E8A-4147-A177-3AD203B41FA5}">
                      <a16:colId xmlns:a16="http://schemas.microsoft.com/office/drawing/2014/main" val="1988626020"/>
                    </a:ext>
                  </a:extLst>
                </a:gridCol>
                <a:gridCol w="329184">
                  <a:extLst>
                    <a:ext uri="{9D8B030D-6E8A-4147-A177-3AD203B41FA5}">
                      <a16:colId xmlns:a16="http://schemas.microsoft.com/office/drawing/2014/main" val="3917079136"/>
                    </a:ext>
                  </a:extLst>
                </a:gridCol>
                <a:gridCol w="329184">
                  <a:extLst>
                    <a:ext uri="{9D8B030D-6E8A-4147-A177-3AD203B41FA5}">
                      <a16:colId xmlns:a16="http://schemas.microsoft.com/office/drawing/2014/main" val="54129867"/>
                    </a:ext>
                  </a:extLst>
                </a:gridCol>
                <a:gridCol w="329184">
                  <a:extLst>
                    <a:ext uri="{9D8B030D-6E8A-4147-A177-3AD203B41FA5}">
                      <a16:colId xmlns:a16="http://schemas.microsoft.com/office/drawing/2014/main" val="1404375916"/>
                    </a:ext>
                  </a:extLst>
                </a:gridCol>
                <a:gridCol w="329184">
                  <a:extLst>
                    <a:ext uri="{9D8B030D-6E8A-4147-A177-3AD203B41FA5}">
                      <a16:colId xmlns:a16="http://schemas.microsoft.com/office/drawing/2014/main" val="402028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873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- 2023-01-28 09:00:28</a:t>
                      </a:r>
                      <a:r>
                        <a:rPr kumimoji="0" lang="es-ES" sz="1000" b="0" i="0" u="none" strike="noStrike" kern="1200" cap="none" spc="0" normalizeH="0" baseline="0" noProof="0">
                          <a:ln>
                            <a:noFill/>
                          </a:ln>
                          <a:solidFill>
                            <a:prstClr val="black"/>
                          </a:solidFill>
                          <a:effectLst/>
                          <a:uLnTx/>
                          <a:uFillTx/>
                          <a:latin typeface="+mn-lt"/>
                          <a:ea typeface="+mn-ea"/>
                          <a:cs typeface="+mn-cs"/>
                        </a:rPr>
                        <a:t>
 Con una duración aproximada de una hora y media desde el centro de San José y una variedad de actividades al aire libre como senderos, el volcán Poás es una excelente opción para pasear en un día.
Disfruta con precaución de este coloso activo y respira el aire puro de las zonas cercanas y recordá llevar un buen abrigo. 
Reserva tu entrada en el siguiente enlace: https://www.sinac.go.cr/ES/resvlinea/Paginas/default.aspx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84928877"/>
                  </a:ext>
                </a:extLst>
              </a:tr>
            </a:tbl>
          </a:graphicData>
        </a:graphic>
      </p:graphicFrame>
      <p:sp>
        <p:nvSpPr>
          <p:cNvPr id="4" name="Text Placeholder 3">
            <a:extLst>
              <a:ext uri="{FF2B5EF4-FFF2-40B4-BE49-F238E27FC236}">
                <a16:creationId xmlns:a16="http://schemas.microsoft.com/office/drawing/2014/main" id="{A48A6656-B3BF-4E46-8045-65500609F00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093535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679EE-E081-4681-8C5E-C9FB8879D122}"/>
              </a:ext>
            </a:extLst>
          </p:cNvPr>
          <p:cNvSpPr>
            <a:spLocks noGrp="1"/>
          </p:cNvSpPr>
          <p:nvPr>
            <p:ph type="title"/>
          </p:nvPr>
        </p:nvSpPr>
        <p:spPr/>
        <p:txBody>
          <a:bodyPr/>
          <a:lstStyle/>
          <a:p>
            <a:r>
              <a:rPr lang="en-US"/>
              <a:t>Facebook Tabla Post | Instituto Costarricense de Turismo - 4 of 25</a:t>
            </a:r>
          </a:p>
        </p:txBody>
      </p:sp>
      <p:graphicFrame>
        <p:nvGraphicFramePr>
          <p:cNvPr id="5" name="Table Placeholder 4">
            <a:extLst>
              <a:ext uri="{FF2B5EF4-FFF2-40B4-BE49-F238E27FC236}">
                <a16:creationId xmlns:a16="http://schemas.microsoft.com/office/drawing/2014/main" id="{EA6D9116-A9A6-4E5D-AA4F-E3F0ABDD3A1E}"/>
              </a:ext>
            </a:extLst>
          </p:cNvPr>
          <p:cNvGraphicFramePr>
            <a:graphicFrameLocks noGrp="1"/>
          </p:cNvGraphicFramePr>
          <p:nvPr>
            <p:ph type="tbl" sz="quarter" idx="13"/>
            <p:extLst>
              <p:ext uri="{D42A27DB-BD31-4B8C-83A1-F6EECF244321}">
                <p14:modId xmlns:p14="http://schemas.microsoft.com/office/powerpoint/2010/main" val="1528632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7792663"/>
                    </a:ext>
                  </a:extLst>
                </a:gridCol>
                <a:gridCol w="740664">
                  <a:extLst>
                    <a:ext uri="{9D8B030D-6E8A-4147-A177-3AD203B41FA5}">
                      <a16:colId xmlns:a16="http://schemas.microsoft.com/office/drawing/2014/main" val="2724465602"/>
                    </a:ext>
                  </a:extLst>
                </a:gridCol>
                <a:gridCol w="329184">
                  <a:extLst>
                    <a:ext uri="{9D8B030D-6E8A-4147-A177-3AD203B41FA5}">
                      <a16:colId xmlns:a16="http://schemas.microsoft.com/office/drawing/2014/main" val="1868252156"/>
                    </a:ext>
                  </a:extLst>
                </a:gridCol>
                <a:gridCol w="329184">
                  <a:extLst>
                    <a:ext uri="{9D8B030D-6E8A-4147-A177-3AD203B41FA5}">
                      <a16:colId xmlns:a16="http://schemas.microsoft.com/office/drawing/2014/main" val="1187152316"/>
                    </a:ext>
                  </a:extLst>
                </a:gridCol>
                <a:gridCol w="329184">
                  <a:extLst>
                    <a:ext uri="{9D8B030D-6E8A-4147-A177-3AD203B41FA5}">
                      <a16:colId xmlns:a16="http://schemas.microsoft.com/office/drawing/2014/main" val="3895655579"/>
                    </a:ext>
                  </a:extLst>
                </a:gridCol>
                <a:gridCol w="329184">
                  <a:extLst>
                    <a:ext uri="{9D8B030D-6E8A-4147-A177-3AD203B41FA5}">
                      <a16:colId xmlns:a16="http://schemas.microsoft.com/office/drawing/2014/main" val="1384845552"/>
                    </a:ext>
                  </a:extLst>
                </a:gridCol>
                <a:gridCol w="329184">
                  <a:extLst>
                    <a:ext uri="{9D8B030D-6E8A-4147-A177-3AD203B41FA5}">
                      <a16:colId xmlns:a16="http://schemas.microsoft.com/office/drawing/2014/main" val="3747466890"/>
                    </a:ext>
                  </a:extLst>
                </a:gridCol>
                <a:gridCol w="329184">
                  <a:extLst>
                    <a:ext uri="{9D8B030D-6E8A-4147-A177-3AD203B41FA5}">
                      <a16:colId xmlns:a16="http://schemas.microsoft.com/office/drawing/2014/main" val="1028340913"/>
                    </a:ext>
                  </a:extLst>
                </a:gridCol>
                <a:gridCol w="329184">
                  <a:extLst>
                    <a:ext uri="{9D8B030D-6E8A-4147-A177-3AD203B41FA5}">
                      <a16:colId xmlns:a16="http://schemas.microsoft.com/office/drawing/2014/main" val="773433962"/>
                    </a:ext>
                  </a:extLst>
                </a:gridCol>
                <a:gridCol w="329184">
                  <a:extLst>
                    <a:ext uri="{9D8B030D-6E8A-4147-A177-3AD203B41FA5}">
                      <a16:colId xmlns:a16="http://schemas.microsoft.com/office/drawing/2014/main" val="2414230953"/>
                    </a:ext>
                  </a:extLst>
                </a:gridCol>
                <a:gridCol w="329184">
                  <a:extLst>
                    <a:ext uri="{9D8B030D-6E8A-4147-A177-3AD203B41FA5}">
                      <a16:colId xmlns:a16="http://schemas.microsoft.com/office/drawing/2014/main" val="3424625443"/>
                    </a:ext>
                  </a:extLst>
                </a:gridCol>
                <a:gridCol w="329184">
                  <a:extLst>
                    <a:ext uri="{9D8B030D-6E8A-4147-A177-3AD203B41FA5}">
                      <a16:colId xmlns:a16="http://schemas.microsoft.com/office/drawing/2014/main" val="1333542761"/>
                    </a:ext>
                  </a:extLst>
                </a:gridCol>
                <a:gridCol w="329184">
                  <a:extLst>
                    <a:ext uri="{9D8B030D-6E8A-4147-A177-3AD203B41FA5}">
                      <a16:colId xmlns:a16="http://schemas.microsoft.com/office/drawing/2014/main" val="788935149"/>
                    </a:ext>
                  </a:extLst>
                </a:gridCol>
                <a:gridCol w="329184">
                  <a:extLst>
                    <a:ext uri="{9D8B030D-6E8A-4147-A177-3AD203B41FA5}">
                      <a16:colId xmlns:a16="http://schemas.microsoft.com/office/drawing/2014/main" val="3659637532"/>
                    </a:ext>
                  </a:extLst>
                </a:gridCol>
                <a:gridCol w="329184">
                  <a:extLst>
                    <a:ext uri="{9D8B030D-6E8A-4147-A177-3AD203B41FA5}">
                      <a16:colId xmlns:a16="http://schemas.microsoft.com/office/drawing/2014/main" val="1922802097"/>
                    </a:ext>
                  </a:extLst>
                </a:gridCol>
                <a:gridCol w="329184">
                  <a:extLst>
                    <a:ext uri="{9D8B030D-6E8A-4147-A177-3AD203B41FA5}">
                      <a16:colId xmlns:a16="http://schemas.microsoft.com/office/drawing/2014/main" val="1393850611"/>
                    </a:ext>
                  </a:extLst>
                </a:gridCol>
                <a:gridCol w="329184">
                  <a:extLst>
                    <a:ext uri="{9D8B030D-6E8A-4147-A177-3AD203B41FA5}">
                      <a16:colId xmlns:a16="http://schemas.microsoft.com/office/drawing/2014/main" val="232378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350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- 2023-01-27 10:01:25</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El medio canadiense Travel Week dio a conocer a sus lectores que Costa Rica ahora es miembro del Consejo Mundial de Turismo Sostenible.
Todo esto gracias a programas como la Certificación de Turismo Sostenible para las empresas del sector turístico, que promueve a los destinos aplicar prácticas de sostenibilidad turística.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4152670"/>
                  </a:ext>
                </a:extLst>
              </a:tr>
            </a:tbl>
          </a:graphicData>
        </a:graphic>
      </p:graphicFrame>
      <p:sp>
        <p:nvSpPr>
          <p:cNvPr id="4" name="Text Placeholder 3">
            <a:extLst>
              <a:ext uri="{FF2B5EF4-FFF2-40B4-BE49-F238E27FC236}">
                <a16:creationId xmlns:a16="http://schemas.microsoft.com/office/drawing/2014/main" id="{25D82E34-4E55-411C-BE56-9CF10D2F9B3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390064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4611B-BD9D-486A-AA6A-677CC32DFEB0}"/>
              </a:ext>
            </a:extLst>
          </p:cNvPr>
          <p:cNvSpPr>
            <a:spLocks noGrp="1"/>
          </p:cNvSpPr>
          <p:nvPr>
            <p:ph type="title"/>
          </p:nvPr>
        </p:nvSpPr>
        <p:spPr/>
        <p:txBody>
          <a:bodyPr/>
          <a:lstStyle/>
          <a:p>
            <a:r>
              <a:rPr lang="en-US"/>
              <a:t>Facebook Tabla Post | Instituto Costarricense de Turismo - 5 of 25</a:t>
            </a:r>
          </a:p>
        </p:txBody>
      </p:sp>
      <p:graphicFrame>
        <p:nvGraphicFramePr>
          <p:cNvPr id="5" name="Table Placeholder 4">
            <a:extLst>
              <a:ext uri="{FF2B5EF4-FFF2-40B4-BE49-F238E27FC236}">
                <a16:creationId xmlns:a16="http://schemas.microsoft.com/office/drawing/2014/main" id="{6B94AAC4-45AA-46D8-8059-1880D025F508}"/>
              </a:ext>
            </a:extLst>
          </p:cNvPr>
          <p:cNvGraphicFramePr>
            <a:graphicFrameLocks noGrp="1"/>
          </p:cNvGraphicFramePr>
          <p:nvPr>
            <p:ph type="tbl" sz="quarter" idx="13"/>
            <p:extLst>
              <p:ext uri="{D42A27DB-BD31-4B8C-83A1-F6EECF244321}">
                <p14:modId xmlns:p14="http://schemas.microsoft.com/office/powerpoint/2010/main" val="1892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47028244"/>
                    </a:ext>
                  </a:extLst>
                </a:gridCol>
                <a:gridCol w="740664">
                  <a:extLst>
                    <a:ext uri="{9D8B030D-6E8A-4147-A177-3AD203B41FA5}">
                      <a16:colId xmlns:a16="http://schemas.microsoft.com/office/drawing/2014/main" val="1653985961"/>
                    </a:ext>
                  </a:extLst>
                </a:gridCol>
                <a:gridCol w="329184">
                  <a:extLst>
                    <a:ext uri="{9D8B030D-6E8A-4147-A177-3AD203B41FA5}">
                      <a16:colId xmlns:a16="http://schemas.microsoft.com/office/drawing/2014/main" val="3357522763"/>
                    </a:ext>
                  </a:extLst>
                </a:gridCol>
                <a:gridCol w="329184">
                  <a:extLst>
                    <a:ext uri="{9D8B030D-6E8A-4147-A177-3AD203B41FA5}">
                      <a16:colId xmlns:a16="http://schemas.microsoft.com/office/drawing/2014/main" val="1706652192"/>
                    </a:ext>
                  </a:extLst>
                </a:gridCol>
                <a:gridCol w="329184">
                  <a:extLst>
                    <a:ext uri="{9D8B030D-6E8A-4147-A177-3AD203B41FA5}">
                      <a16:colId xmlns:a16="http://schemas.microsoft.com/office/drawing/2014/main" val="1220147437"/>
                    </a:ext>
                  </a:extLst>
                </a:gridCol>
                <a:gridCol w="329184">
                  <a:extLst>
                    <a:ext uri="{9D8B030D-6E8A-4147-A177-3AD203B41FA5}">
                      <a16:colId xmlns:a16="http://schemas.microsoft.com/office/drawing/2014/main" val="3786433453"/>
                    </a:ext>
                  </a:extLst>
                </a:gridCol>
                <a:gridCol w="329184">
                  <a:extLst>
                    <a:ext uri="{9D8B030D-6E8A-4147-A177-3AD203B41FA5}">
                      <a16:colId xmlns:a16="http://schemas.microsoft.com/office/drawing/2014/main" val="1050247506"/>
                    </a:ext>
                  </a:extLst>
                </a:gridCol>
                <a:gridCol w="329184">
                  <a:extLst>
                    <a:ext uri="{9D8B030D-6E8A-4147-A177-3AD203B41FA5}">
                      <a16:colId xmlns:a16="http://schemas.microsoft.com/office/drawing/2014/main" val="3476493813"/>
                    </a:ext>
                  </a:extLst>
                </a:gridCol>
                <a:gridCol w="329184">
                  <a:extLst>
                    <a:ext uri="{9D8B030D-6E8A-4147-A177-3AD203B41FA5}">
                      <a16:colId xmlns:a16="http://schemas.microsoft.com/office/drawing/2014/main" val="1782212716"/>
                    </a:ext>
                  </a:extLst>
                </a:gridCol>
                <a:gridCol w="329184">
                  <a:extLst>
                    <a:ext uri="{9D8B030D-6E8A-4147-A177-3AD203B41FA5}">
                      <a16:colId xmlns:a16="http://schemas.microsoft.com/office/drawing/2014/main" val="3048456716"/>
                    </a:ext>
                  </a:extLst>
                </a:gridCol>
                <a:gridCol w="329184">
                  <a:extLst>
                    <a:ext uri="{9D8B030D-6E8A-4147-A177-3AD203B41FA5}">
                      <a16:colId xmlns:a16="http://schemas.microsoft.com/office/drawing/2014/main" val="525980235"/>
                    </a:ext>
                  </a:extLst>
                </a:gridCol>
                <a:gridCol w="329184">
                  <a:extLst>
                    <a:ext uri="{9D8B030D-6E8A-4147-A177-3AD203B41FA5}">
                      <a16:colId xmlns:a16="http://schemas.microsoft.com/office/drawing/2014/main" val="1286899208"/>
                    </a:ext>
                  </a:extLst>
                </a:gridCol>
                <a:gridCol w="329184">
                  <a:extLst>
                    <a:ext uri="{9D8B030D-6E8A-4147-A177-3AD203B41FA5}">
                      <a16:colId xmlns:a16="http://schemas.microsoft.com/office/drawing/2014/main" val="1121486873"/>
                    </a:ext>
                  </a:extLst>
                </a:gridCol>
                <a:gridCol w="329184">
                  <a:extLst>
                    <a:ext uri="{9D8B030D-6E8A-4147-A177-3AD203B41FA5}">
                      <a16:colId xmlns:a16="http://schemas.microsoft.com/office/drawing/2014/main" val="2564059006"/>
                    </a:ext>
                  </a:extLst>
                </a:gridCol>
                <a:gridCol w="329184">
                  <a:extLst>
                    <a:ext uri="{9D8B030D-6E8A-4147-A177-3AD203B41FA5}">
                      <a16:colId xmlns:a16="http://schemas.microsoft.com/office/drawing/2014/main" val="2486229441"/>
                    </a:ext>
                  </a:extLst>
                </a:gridCol>
                <a:gridCol w="329184">
                  <a:extLst>
                    <a:ext uri="{9D8B030D-6E8A-4147-A177-3AD203B41FA5}">
                      <a16:colId xmlns:a16="http://schemas.microsoft.com/office/drawing/2014/main" val="2452223167"/>
                    </a:ext>
                  </a:extLst>
                </a:gridCol>
                <a:gridCol w="329184">
                  <a:extLst>
                    <a:ext uri="{9D8B030D-6E8A-4147-A177-3AD203B41FA5}">
                      <a16:colId xmlns:a16="http://schemas.microsoft.com/office/drawing/2014/main" val="3197142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298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16:49:38</a:t>
                      </a:r>
                      <a:r>
                        <a:rPr kumimoji="0" lang="es-ES" sz="1000" b="0" i="0" u="none" strike="noStrike" kern="1200" cap="none" spc="0" normalizeH="0" baseline="0" noProof="0">
                          <a:ln>
                            <a:noFill/>
                          </a:ln>
                          <a:solidFill>
                            <a:prstClr val="black"/>
                          </a:solidFill>
                          <a:effectLst/>
                          <a:uLnTx/>
                          <a:uFillTx/>
                          <a:latin typeface="+mn-lt"/>
                          <a:ea typeface="+mn-ea"/>
                          <a:cs typeface="+mn-cs"/>
                        </a:rPr>
                        <a:t>
 Este 26 de enero celebramos el Día de la Educación Ambiental y en el ICT estamos felices de contribuir en el desarrollo de herramientas para que los empresarios turísticos tomen conciencia de la importancia del cuidado del ambiente y los entornos para lograr sostenibilidad en los destinos.
¿Qué destino tico has visitado recientemente? Contanos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5944120"/>
                  </a:ext>
                </a:extLst>
              </a:tr>
            </a:tbl>
          </a:graphicData>
        </a:graphic>
      </p:graphicFrame>
      <p:sp>
        <p:nvSpPr>
          <p:cNvPr id="4" name="Text Placeholder 3">
            <a:extLst>
              <a:ext uri="{FF2B5EF4-FFF2-40B4-BE49-F238E27FC236}">
                <a16:creationId xmlns:a16="http://schemas.microsoft.com/office/drawing/2014/main" id="{C3CE076A-B447-41DF-9F5A-499035CE119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328026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341D-F0E6-4836-BCD4-FFD3303CAC60}"/>
              </a:ext>
            </a:extLst>
          </p:cNvPr>
          <p:cNvSpPr>
            <a:spLocks noGrp="1"/>
          </p:cNvSpPr>
          <p:nvPr>
            <p:ph type="title"/>
          </p:nvPr>
        </p:nvSpPr>
        <p:spPr/>
        <p:txBody>
          <a:bodyPr/>
          <a:lstStyle/>
          <a:p>
            <a:r>
              <a:rPr lang="en-US"/>
              <a:t>Facebook Tabla Post | Instituto Costarricense de Turismo - 6 of 25</a:t>
            </a:r>
          </a:p>
        </p:txBody>
      </p:sp>
      <p:graphicFrame>
        <p:nvGraphicFramePr>
          <p:cNvPr id="5" name="Table Placeholder 4">
            <a:extLst>
              <a:ext uri="{FF2B5EF4-FFF2-40B4-BE49-F238E27FC236}">
                <a16:creationId xmlns:a16="http://schemas.microsoft.com/office/drawing/2014/main" id="{AE805CAD-FBB3-4364-B029-24073F97B68C}"/>
              </a:ext>
            </a:extLst>
          </p:cNvPr>
          <p:cNvGraphicFramePr>
            <a:graphicFrameLocks noGrp="1"/>
          </p:cNvGraphicFramePr>
          <p:nvPr>
            <p:ph type="tbl" sz="quarter" idx="13"/>
            <p:extLst>
              <p:ext uri="{D42A27DB-BD31-4B8C-83A1-F6EECF244321}">
                <p14:modId xmlns:p14="http://schemas.microsoft.com/office/powerpoint/2010/main" val="4104288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32816295"/>
                    </a:ext>
                  </a:extLst>
                </a:gridCol>
                <a:gridCol w="740664">
                  <a:extLst>
                    <a:ext uri="{9D8B030D-6E8A-4147-A177-3AD203B41FA5}">
                      <a16:colId xmlns:a16="http://schemas.microsoft.com/office/drawing/2014/main" val="862901992"/>
                    </a:ext>
                  </a:extLst>
                </a:gridCol>
                <a:gridCol w="329184">
                  <a:extLst>
                    <a:ext uri="{9D8B030D-6E8A-4147-A177-3AD203B41FA5}">
                      <a16:colId xmlns:a16="http://schemas.microsoft.com/office/drawing/2014/main" val="222635978"/>
                    </a:ext>
                  </a:extLst>
                </a:gridCol>
                <a:gridCol w="329184">
                  <a:extLst>
                    <a:ext uri="{9D8B030D-6E8A-4147-A177-3AD203B41FA5}">
                      <a16:colId xmlns:a16="http://schemas.microsoft.com/office/drawing/2014/main" val="1823015665"/>
                    </a:ext>
                  </a:extLst>
                </a:gridCol>
                <a:gridCol w="329184">
                  <a:extLst>
                    <a:ext uri="{9D8B030D-6E8A-4147-A177-3AD203B41FA5}">
                      <a16:colId xmlns:a16="http://schemas.microsoft.com/office/drawing/2014/main" val="1793782188"/>
                    </a:ext>
                  </a:extLst>
                </a:gridCol>
                <a:gridCol w="329184">
                  <a:extLst>
                    <a:ext uri="{9D8B030D-6E8A-4147-A177-3AD203B41FA5}">
                      <a16:colId xmlns:a16="http://schemas.microsoft.com/office/drawing/2014/main" val="1373270604"/>
                    </a:ext>
                  </a:extLst>
                </a:gridCol>
                <a:gridCol w="329184">
                  <a:extLst>
                    <a:ext uri="{9D8B030D-6E8A-4147-A177-3AD203B41FA5}">
                      <a16:colId xmlns:a16="http://schemas.microsoft.com/office/drawing/2014/main" val="133741304"/>
                    </a:ext>
                  </a:extLst>
                </a:gridCol>
                <a:gridCol w="329184">
                  <a:extLst>
                    <a:ext uri="{9D8B030D-6E8A-4147-A177-3AD203B41FA5}">
                      <a16:colId xmlns:a16="http://schemas.microsoft.com/office/drawing/2014/main" val="483395094"/>
                    </a:ext>
                  </a:extLst>
                </a:gridCol>
                <a:gridCol w="329184">
                  <a:extLst>
                    <a:ext uri="{9D8B030D-6E8A-4147-A177-3AD203B41FA5}">
                      <a16:colId xmlns:a16="http://schemas.microsoft.com/office/drawing/2014/main" val="2396422185"/>
                    </a:ext>
                  </a:extLst>
                </a:gridCol>
                <a:gridCol w="329184">
                  <a:extLst>
                    <a:ext uri="{9D8B030D-6E8A-4147-A177-3AD203B41FA5}">
                      <a16:colId xmlns:a16="http://schemas.microsoft.com/office/drawing/2014/main" val="2484206100"/>
                    </a:ext>
                  </a:extLst>
                </a:gridCol>
                <a:gridCol w="329184">
                  <a:extLst>
                    <a:ext uri="{9D8B030D-6E8A-4147-A177-3AD203B41FA5}">
                      <a16:colId xmlns:a16="http://schemas.microsoft.com/office/drawing/2014/main" val="2203578104"/>
                    </a:ext>
                  </a:extLst>
                </a:gridCol>
                <a:gridCol w="329184">
                  <a:extLst>
                    <a:ext uri="{9D8B030D-6E8A-4147-A177-3AD203B41FA5}">
                      <a16:colId xmlns:a16="http://schemas.microsoft.com/office/drawing/2014/main" val="3266902298"/>
                    </a:ext>
                  </a:extLst>
                </a:gridCol>
                <a:gridCol w="329184">
                  <a:extLst>
                    <a:ext uri="{9D8B030D-6E8A-4147-A177-3AD203B41FA5}">
                      <a16:colId xmlns:a16="http://schemas.microsoft.com/office/drawing/2014/main" val="1349679954"/>
                    </a:ext>
                  </a:extLst>
                </a:gridCol>
                <a:gridCol w="329184">
                  <a:extLst>
                    <a:ext uri="{9D8B030D-6E8A-4147-A177-3AD203B41FA5}">
                      <a16:colId xmlns:a16="http://schemas.microsoft.com/office/drawing/2014/main" val="3323121699"/>
                    </a:ext>
                  </a:extLst>
                </a:gridCol>
                <a:gridCol w="329184">
                  <a:extLst>
                    <a:ext uri="{9D8B030D-6E8A-4147-A177-3AD203B41FA5}">
                      <a16:colId xmlns:a16="http://schemas.microsoft.com/office/drawing/2014/main" val="3208898172"/>
                    </a:ext>
                  </a:extLst>
                </a:gridCol>
                <a:gridCol w="329184">
                  <a:extLst>
                    <a:ext uri="{9D8B030D-6E8A-4147-A177-3AD203B41FA5}">
                      <a16:colId xmlns:a16="http://schemas.microsoft.com/office/drawing/2014/main" val="1252014447"/>
                    </a:ext>
                  </a:extLst>
                </a:gridCol>
                <a:gridCol w="329184">
                  <a:extLst>
                    <a:ext uri="{9D8B030D-6E8A-4147-A177-3AD203B41FA5}">
                      <a16:colId xmlns:a16="http://schemas.microsoft.com/office/drawing/2014/main" val="243788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148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13:45:07</a:t>
                      </a:r>
                      <a:r>
                        <a:rPr kumimoji="0" lang="es-ES" sz="1000" b="0" i="0" u="none" strike="noStrike" kern="1200" cap="none" spc="0" normalizeH="0" baseline="0" noProof="0">
                          <a:ln>
                            <a:noFill/>
                          </a:ln>
                          <a:solidFill>
                            <a:prstClr val="black"/>
                          </a:solidFill>
                          <a:effectLst/>
                          <a:uLnTx/>
                          <a:uFillTx/>
                          <a:latin typeface="+mn-lt"/>
                          <a:ea typeface="+mn-ea"/>
                          <a:cs typeface="+mn-cs"/>
                        </a:rPr>
                        <a:t>
 El ICT se complace en informar acerca del arribo por primera vez del Crucero MSC Poesía este jueves al Puerto de Puntarenas.
Este buque reúne un estilo elegante y creativo con artesanía tradicional. Además visitará 53 destinos diferentes en un total de 33 países y cinco continentes, incluyendo Costa Rica. 🇨🇷 🚢
https://www.facebook.com/100064302625105/posts/pfbid02Pw3qpCy2jQwWXrifeLDfzu2mJZJFiGAwkJZ3ciT7QVqwubfRtmejCgS61J5LaLP8l/?d=w&amp;mibextid=qC1gEa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12368170"/>
                  </a:ext>
                </a:extLst>
              </a:tr>
            </a:tbl>
          </a:graphicData>
        </a:graphic>
      </p:graphicFrame>
      <p:sp>
        <p:nvSpPr>
          <p:cNvPr id="4" name="Text Placeholder 3">
            <a:extLst>
              <a:ext uri="{FF2B5EF4-FFF2-40B4-BE49-F238E27FC236}">
                <a16:creationId xmlns:a16="http://schemas.microsoft.com/office/drawing/2014/main" id="{0E944E3B-4E9B-45E2-BD15-5F94D3ACEDE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854255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975E3-5D94-46F2-AF49-DAE59C353667}"/>
              </a:ext>
            </a:extLst>
          </p:cNvPr>
          <p:cNvSpPr>
            <a:spLocks noGrp="1"/>
          </p:cNvSpPr>
          <p:nvPr>
            <p:ph type="title"/>
          </p:nvPr>
        </p:nvSpPr>
        <p:spPr/>
        <p:txBody>
          <a:bodyPr/>
          <a:lstStyle/>
          <a:p>
            <a:r>
              <a:rPr lang="en-US"/>
              <a:t>Facebook Tabla Post | Instituto Costarricense de Turismo - 7 of 25</a:t>
            </a:r>
          </a:p>
        </p:txBody>
      </p:sp>
      <p:graphicFrame>
        <p:nvGraphicFramePr>
          <p:cNvPr id="5" name="Table Placeholder 4">
            <a:extLst>
              <a:ext uri="{FF2B5EF4-FFF2-40B4-BE49-F238E27FC236}">
                <a16:creationId xmlns:a16="http://schemas.microsoft.com/office/drawing/2014/main" id="{5ABE1AB3-7C48-424D-82C2-76DE3A175545}"/>
              </a:ext>
            </a:extLst>
          </p:cNvPr>
          <p:cNvGraphicFramePr>
            <a:graphicFrameLocks noGrp="1"/>
          </p:cNvGraphicFramePr>
          <p:nvPr>
            <p:ph type="tbl" sz="quarter" idx="13"/>
            <p:extLst>
              <p:ext uri="{D42A27DB-BD31-4B8C-83A1-F6EECF244321}">
                <p14:modId xmlns:p14="http://schemas.microsoft.com/office/powerpoint/2010/main" val="370127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04298400"/>
                    </a:ext>
                  </a:extLst>
                </a:gridCol>
                <a:gridCol w="740664">
                  <a:extLst>
                    <a:ext uri="{9D8B030D-6E8A-4147-A177-3AD203B41FA5}">
                      <a16:colId xmlns:a16="http://schemas.microsoft.com/office/drawing/2014/main" val="787145743"/>
                    </a:ext>
                  </a:extLst>
                </a:gridCol>
                <a:gridCol w="329184">
                  <a:extLst>
                    <a:ext uri="{9D8B030D-6E8A-4147-A177-3AD203B41FA5}">
                      <a16:colId xmlns:a16="http://schemas.microsoft.com/office/drawing/2014/main" val="2569655431"/>
                    </a:ext>
                  </a:extLst>
                </a:gridCol>
                <a:gridCol w="329184">
                  <a:extLst>
                    <a:ext uri="{9D8B030D-6E8A-4147-A177-3AD203B41FA5}">
                      <a16:colId xmlns:a16="http://schemas.microsoft.com/office/drawing/2014/main" val="3406456303"/>
                    </a:ext>
                  </a:extLst>
                </a:gridCol>
                <a:gridCol w="329184">
                  <a:extLst>
                    <a:ext uri="{9D8B030D-6E8A-4147-A177-3AD203B41FA5}">
                      <a16:colId xmlns:a16="http://schemas.microsoft.com/office/drawing/2014/main" val="836913249"/>
                    </a:ext>
                  </a:extLst>
                </a:gridCol>
                <a:gridCol w="329184">
                  <a:extLst>
                    <a:ext uri="{9D8B030D-6E8A-4147-A177-3AD203B41FA5}">
                      <a16:colId xmlns:a16="http://schemas.microsoft.com/office/drawing/2014/main" val="4776981"/>
                    </a:ext>
                  </a:extLst>
                </a:gridCol>
                <a:gridCol w="329184">
                  <a:extLst>
                    <a:ext uri="{9D8B030D-6E8A-4147-A177-3AD203B41FA5}">
                      <a16:colId xmlns:a16="http://schemas.microsoft.com/office/drawing/2014/main" val="3198932102"/>
                    </a:ext>
                  </a:extLst>
                </a:gridCol>
                <a:gridCol w="329184">
                  <a:extLst>
                    <a:ext uri="{9D8B030D-6E8A-4147-A177-3AD203B41FA5}">
                      <a16:colId xmlns:a16="http://schemas.microsoft.com/office/drawing/2014/main" val="2421102846"/>
                    </a:ext>
                  </a:extLst>
                </a:gridCol>
                <a:gridCol w="329184">
                  <a:extLst>
                    <a:ext uri="{9D8B030D-6E8A-4147-A177-3AD203B41FA5}">
                      <a16:colId xmlns:a16="http://schemas.microsoft.com/office/drawing/2014/main" val="4222021096"/>
                    </a:ext>
                  </a:extLst>
                </a:gridCol>
                <a:gridCol w="329184">
                  <a:extLst>
                    <a:ext uri="{9D8B030D-6E8A-4147-A177-3AD203B41FA5}">
                      <a16:colId xmlns:a16="http://schemas.microsoft.com/office/drawing/2014/main" val="3431128969"/>
                    </a:ext>
                  </a:extLst>
                </a:gridCol>
                <a:gridCol w="329184">
                  <a:extLst>
                    <a:ext uri="{9D8B030D-6E8A-4147-A177-3AD203B41FA5}">
                      <a16:colId xmlns:a16="http://schemas.microsoft.com/office/drawing/2014/main" val="2840134806"/>
                    </a:ext>
                  </a:extLst>
                </a:gridCol>
                <a:gridCol w="329184">
                  <a:extLst>
                    <a:ext uri="{9D8B030D-6E8A-4147-A177-3AD203B41FA5}">
                      <a16:colId xmlns:a16="http://schemas.microsoft.com/office/drawing/2014/main" val="355393600"/>
                    </a:ext>
                  </a:extLst>
                </a:gridCol>
                <a:gridCol w="329184">
                  <a:extLst>
                    <a:ext uri="{9D8B030D-6E8A-4147-A177-3AD203B41FA5}">
                      <a16:colId xmlns:a16="http://schemas.microsoft.com/office/drawing/2014/main" val="3315394361"/>
                    </a:ext>
                  </a:extLst>
                </a:gridCol>
                <a:gridCol w="329184">
                  <a:extLst>
                    <a:ext uri="{9D8B030D-6E8A-4147-A177-3AD203B41FA5}">
                      <a16:colId xmlns:a16="http://schemas.microsoft.com/office/drawing/2014/main" val="3196918825"/>
                    </a:ext>
                  </a:extLst>
                </a:gridCol>
                <a:gridCol w="329184">
                  <a:extLst>
                    <a:ext uri="{9D8B030D-6E8A-4147-A177-3AD203B41FA5}">
                      <a16:colId xmlns:a16="http://schemas.microsoft.com/office/drawing/2014/main" val="2648539589"/>
                    </a:ext>
                  </a:extLst>
                </a:gridCol>
                <a:gridCol w="329184">
                  <a:extLst>
                    <a:ext uri="{9D8B030D-6E8A-4147-A177-3AD203B41FA5}">
                      <a16:colId xmlns:a16="http://schemas.microsoft.com/office/drawing/2014/main" val="2357306172"/>
                    </a:ext>
                  </a:extLst>
                </a:gridCol>
                <a:gridCol w="329184">
                  <a:extLst>
                    <a:ext uri="{9D8B030D-6E8A-4147-A177-3AD203B41FA5}">
                      <a16:colId xmlns:a16="http://schemas.microsoft.com/office/drawing/2014/main" val="134640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660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09:05:40</a:t>
                      </a:r>
                      <a:r>
                        <a:rPr kumimoji="0" lang="es-ES" sz="1000" b="0" i="0" u="none" strike="noStrike" kern="1200" cap="none" spc="0" normalizeH="0" baseline="0" noProof="0">
                          <a:ln>
                            <a:noFill/>
                          </a:ln>
                          <a:solidFill>
                            <a:prstClr val="black"/>
                          </a:solidFill>
                          <a:effectLst/>
                          <a:uLnTx/>
                          <a:uFillTx/>
                          <a:latin typeface="+mn-lt"/>
                          <a:ea typeface="+mn-ea"/>
                          <a:cs typeface="+mn-cs"/>
                        </a:rPr>
                        <a:t>
 ¿Sabés qué es el nibs de cacao? ¿Qué tal un refrescante sorrel? Descubrí estos y muchos más secretos de la gastronomía del Caribe en este nuevo episodio.
Si sos amante de nuestras raíces y querés hacerte agua la boca, te invitamos a disfrutar, compartir y descubrir esta Costa Rica de sabores caribeños.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59542130"/>
                  </a:ext>
                </a:extLst>
              </a:tr>
            </a:tbl>
          </a:graphicData>
        </a:graphic>
      </p:graphicFrame>
      <p:sp>
        <p:nvSpPr>
          <p:cNvPr id="4" name="Text Placeholder 3">
            <a:extLst>
              <a:ext uri="{FF2B5EF4-FFF2-40B4-BE49-F238E27FC236}">
                <a16:creationId xmlns:a16="http://schemas.microsoft.com/office/drawing/2014/main" id="{9122A17B-058D-4EC9-AEEF-973E2566AB7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039177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B5E28-50D5-4087-9CE7-2565A1CAA7B8}"/>
              </a:ext>
            </a:extLst>
          </p:cNvPr>
          <p:cNvSpPr>
            <a:spLocks noGrp="1"/>
          </p:cNvSpPr>
          <p:nvPr>
            <p:ph type="title"/>
          </p:nvPr>
        </p:nvSpPr>
        <p:spPr/>
        <p:txBody>
          <a:bodyPr/>
          <a:lstStyle/>
          <a:p>
            <a:r>
              <a:rPr lang="en-US"/>
              <a:t>Facebook Tabla Post | Instituto Costarricense de Turismo - 8 of 25</a:t>
            </a:r>
          </a:p>
        </p:txBody>
      </p:sp>
      <p:graphicFrame>
        <p:nvGraphicFramePr>
          <p:cNvPr id="5" name="Table Placeholder 4">
            <a:extLst>
              <a:ext uri="{FF2B5EF4-FFF2-40B4-BE49-F238E27FC236}">
                <a16:creationId xmlns:a16="http://schemas.microsoft.com/office/drawing/2014/main" id="{459CED18-BB4E-4AA1-BE47-3A230FE6A9F9}"/>
              </a:ext>
            </a:extLst>
          </p:cNvPr>
          <p:cNvGraphicFramePr>
            <a:graphicFrameLocks noGrp="1"/>
          </p:cNvGraphicFramePr>
          <p:nvPr>
            <p:ph type="tbl" sz="quarter" idx="13"/>
            <p:extLst>
              <p:ext uri="{D42A27DB-BD31-4B8C-83A1-F6EECF244321}">
                <p14:modId xmlns:p14="http://schemas.microsoft.com/office/powerpoint/2010/main" val="399224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4445620"/>
                    </a:ext>
                  </a:extLst>
                </a:gridCol>
                <a:gridCol w="740664">
                  <a:extLst>
                    <a:ext uri="{9D8B030D-6E8A-4147-A177-3AD203B41FA5}">
                      <a16:colId xmlns:a16="http://schemas.microsoft.com/office/drawing/2014/main" val="4273554984"/>
                    </a:ext>
                  </a:extLst>
                </a:gridCol>
                <a:gridCol w="329184">
                  <a:extLst>
                    <a:ext uri="{9D8B030D-6E8A-4147-A177-3AD203B41FA5}">
                      <a16:colId xmlns:a16="http://schemas.microsoft.com/office/drawing/2014/main" val="65888754"/>
                    </a:ext>
                  </a:extLst>
                </a:gridCol>
                <a:gridCol w="329184">
                  <a:extLst>
                    <a:ext uri="{9D8B030D-6E8A-4147-A177-3AD203B41FA5}">
                      <a16:colId xmlns:a16="http://schemas.microsoft.com/office/drawing/2014/main" val="1457075061"/>
                    </a:ext>
                  </a:extLst>
                </a:gridCol>
                <a:gridCol w="329184">
                  <a:extLst>
                    <a:ext uri="{9D8B030D-6E8A-4147-A177-3AD203B41FA5}">
                      <a16:colId xmlns:a16="http://schemas.microsoft.com/office/drawing/2014/main" val="577580626"/>
                    </a:ext>
                  </a:extLst>
                </a:gridCol>
                <a:gridCol w="329184">
                  <a:extLst>
                    <a:ext uri="{9D8B030D-6E8A-4147-A177-3AD203B41FA5}">
                      <a16:colId xmlns:a16="http://schemas.microsoft.com/office/drawing/2014/main" val="1117000528"/>
                    </a:ext>
                  </a:extLst>
                </a:gridCol>
                <a:gridCol w="329184">
                  <a:extLst>
                    <a:ext uri="{9D8B030D-6E8A-4147-A177-3AD203B41FA5}">
                      <a16:colId xmlns:a16="http://schemas.microsoft.com/office/drawing/2014/main" val="3162451418"/>
                    </a:ext>
                  </a:extLst>
                </a:gridCol>
                <a:gridCol w="329184">
                  <a:extLst>
                    <a:ext uri="{9D8B030D-6E8A-4147-A177-3AD203B41FA5}">
                      <a16:colId xmlns:a16="http://schemas.microsoft.com/office/drawing/2014/main" val="728542279"/>
                    </a:ext>
                  </a:extLst>
                </a:gridCol>
                <a:gridCol w="329184">
                  <a:extLst>
                    <a:ext uri="{9D8B030D-6E8A-4147-A177-3AD203B41FA5}">
                      <a16:colId xmlns:a16="http://schemas.microsoft.com/office/drawing/2014/main" val="4157484945"/>
                    </a:ext>
                  </a:extLst>
                </a:gridCol>
                <a:gridCol w="329184">
                  <a:extLst>
                    <a:ext uri="{9D8B030D-6E8A-4147-A177-3AD203B41FA5}">
                      <a16:colId xmlns:a16="http://schemas.microsoft.com/office/drawing/2014/main" val="989403039"/>
                    </a:ext>
                  </a:extLst>
                </a:gridCol>
                <a:gridCol w="329184">
                  <a:extLst>
                    <a:ext uri="{9D8B030D-6E8A-4147-A177-3AD203B41FA5}">
                      <a16:colId xmlns:a16="http://schemas.microsoft.com/office/drawing/2014/main" val="668495305"/>
                    </a:ext>
                  </a:extLst>
                </a:gridCol>
                <a:gridCol w="329184">
                  <a:extLst>
                    <a:ext uri="{9D8B030D-6E8A-4147-A177-3AD203B41FA5}">
                      <a16:colId xmlns:a16="http://schemas.microsoft.com/office/drawing/2014/main" val="2631586792"/>
                    </a:ext>
                  </a:extLst>
                </a:gridCol>
                <a:gridCol w="329184">
                  <a:extLst>
                    <a:ext uri="{9D8B030D-6E8A-4147-A177-3AD203B41FA5}">
                      <a16:colId xmlns:a16="http://schemas.microsoft.com/office/drawing/2014/main" val="502921124"/>
                    </a:ext>
                  </a:extLst>
                </a:gridCol>
                <a:gridCol w="329184">
                  <a:extLst>
                    <a:ext uri="{9D8B030D-6E8A-4147-A177-3AD203B41FA5}">
                      <a16:colId xmlns:a16="http://schemas.microsoft.com/office/drawing/2014/main" val="1952596250"/>
                    </a:ext>
                  </a:extLst>
                </a:gridCol>
                <a:gridCol w="329184">
                  <a:extLst>
                    <a:ext uri="{9D8B030D-6E8A-4147-A177-3AD203B41FA5}">
                      <a16:colId xmlns:a16="http://schemas.microsoft.com/office/drawing/2014/main" val="2562074782"/>
                    </a:ext>
                  </a:extLst>
                </a:gridCol>
                <a:gridCol w="329184">
                  <a:extLst>
                    <a:ext uri="{9D8B030D-6E8A-4147-A177-3AD203B41FA5}">
                      <a16:colId xmlns:a16="http://schemas.microsoft.com/office/drawing/2014/main" val="2750348182"/>
                    </a:ext>
                  </a:extLst>
                </a:gridCol>
                <a:gridCol w="329184">
                  <a:extLst>
                    <a:ext uri="{9D8B030D-6E8A-4147-A177-3AD203B41FA5}">
                      <a16:colId xmlns:a16="http://schemas.microsoft.com/office/drawing/2014/main" val="18263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8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09:03:09</a:t>
                      </a:r>
                      <a:r>
                        <a:rPr kumimoji="0" lang="es-ES" sz="1000" b="0" i="0" u="none" strike="noStrike" kern="1200" cap="none" spc="0" normalizeH="0" baseline="0" noProof="0">
                          <a:ln>
                            <a:noFill/>
                          </a:ln>
                          <a:solidFill>
                            <a:prstClr val="black"/>
                          </a:solidFill>
                          <a:effectLst/>
                          <a:uLnTx/>
                          <a:uFillTx/>
                          <a:latin typeface="+mn-lt"/>
                          <a:ea typeface="+mn-ea"/>
                          <a:cs typeface="+mn-cs"/>
                        </a:rPr>
                        <a:t>
 Llegó el esperado video sobre algunas manifestaciones de la gastronomía del Caribe costarricense y vino lleno de sabores, secretos y personas increíbles, que logran crear proyectos únicos que antojan al país y al mundo entero.
Desde cacao de exportación hasta cocina tradicional Bibrí, esto y mucho más, lo encontrarás en este nuevo capítulo de la serie audiovisual “Descubrí una Costa Rica de sabores” que mostrará parte del gran aporte cultural de esta provincia, a la experiencia en el paladar de los viajeros.
¿De qué te antojaste más? Contanos en los comentarios y esperá la otra semana el capítulo final de la serie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18460653"/>
                  </a:ext>
                </a:extLst>
              </a:tr>
            </a:tbl>
          </a:graphicData>
        </a:graphic>
      </p:graphicFrame>
      <p:sp>
        <p:nvSpPr>
          <p:cNvPr id="4" name="Text Placeholder 3">
            <a:extLst>
              <a:ext uri="{FF2B5EF4-FFF2-40B4-BE49-F238E27FC236}">
                <a16:creationId xmlns:a16="http://schemas.microsoft.com/office/drawing/2014/main" id="{3488D656-6C4E-4A60-8EFE-9CCE97D8A26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3545985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ED91D-BFE3-4056-B8BB-22C8D207F24B}"/>
              </a:ext>
            </a:extLst>
          </p:cNvPr>
          <p:cNvSpPr>
            <a:spLocks noGrp="1"/>
          </p:cNvSpPr>
          <p:nvPr>
            <p:ph type="title"/>
          </p:nvPr>
        </p:nvSpPr>
        <p:spPr/>
        <p:txBody>
          <a:bodyPr/>
          <a:lstStyle/>
          <a:p>
            <a:r>
              <a:rPr lang="en-US"/>
              <a:t>Facebook Tabla Post | Instituto Costarricense de Turismo - 9 of 25</a:t>
            </a:r>
          </a:p>
        </p:txBody>
      </p:sp>
      <p:graphicFrame>
        <p:nvGraphicFramePr>
          <p:cNvPr id="5" name="Table Placeholder 4">
            <a:extLst>
              <a:ext uri="{FF2B5EF4-FFF2-40B4-BE49-F238E27FC236}">
                <a16:creationId xmlns:a16="http://schemas.microsoft.com/office/drawing/2014/main" id="{6FB3BFD7-44B1-4E3D-A2E0-B3C70C33CB47}"/>
              </a:ext>
            </a:extLst>
          </p:cNvPr>
          <p:cNvGraphicFramePr>
            <a:graphicFrameLocks noGrp="1"/>
          </p:cNvGraphicFramePr>
          <p:nvPr>
            <p:ph type="tbl" sz="quarter" idx="13"/>
            <p:extLst>
              <p:ext uri="{D42A27DB-BD31-4B8C-83A1-F6EECF244321}">
                <p14:modId xmlns:p14="http://schemas.microsoft.com/office/powerpoint/2010/main" val="114444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64166985"/>
                    </a:ext>
                  </a:extLst>
                </a:gridCol>
                <a:gridCol w="740664">
                  <a:extLst>
                    <a:ext uri="{9D8B030D-6E8A-4147-A177-3AD203B41FA5}">
                      <a16:colId xmlns:a16="http://schemas.microsoft.com/office/drawing/2014/main" val="794314133"/>
                    </a:ext>
                  </a:extLst>
                </a:gridCol>
                <a:gridCol w="329184">
                  <a:extLst>
                    <a:ext uri="{9D8B030D-6E8A-4147-A177-3AD203B41FA5}">
                      <a16:colId xmlns:a16="http://schemas.microsoft.com/office/drawing/2014/main" val="4284163578"/>
                    </a:ext>
                  </a:extLst>
                </a:gridCol>
                <a:gridCol w="329184">
                  <a:extLst>
                    <a:ext uri="{9D8B030D-6E8A-4147-A177-3AD203B41FA5}">
                      <a16:colId xmlns:a16="http://schemas.microsoft.com/office/drawing/2014/main" val="4152034027"/>
                    </a:ext>
                  </a:extLst>
                </a:gridCol>
                <a:gridCol w="329184">
                  <a:extLst>
                    <a:ext uri="{9D8B030D-6E8A-4147-A177-3AD203B41FA5}">
                      <a16:colId xmlns:a16="http://schemas.microsoft.com/office/drawing/2014/main" val="2350249167"/>
                    </a:ext>
                  </a:extLst>
                </a:gridCol>
                <a:gridCol w="329184">
                  <a:extLst>
                    <a:ext uri="{9D8B030D-6E8A-4147-A177-3AD203B41FA5}">
                      <a16:colId xmlns:a16="http://schemas.microsoft.com/office/drawing/2014/main" val="3622344243"/>
                    </a:ext>
                  </a:extLst>
                </a:gridCol>
                <a:gridCol w="329184">
                  <a:extLst>
                    <a:ext uri="{9D8B030D-6E8A-4147-A177-3AD203B41FA5}">
                      <a16:colId xmlns:a16="http://schemas.microsoft.com/office/drawing/2014/main" val="1135303090"/>
                    </a:ext>
                  </a:extLst>
                </a:gridCol>
                <a:gridCol w="329184">
                  <a:extLst>
                    <a:ext uri="{9D8B030D-6E8A-4147-A177-3AD203B41FA5}">
                      <a16:colId xmlns:a16="http://schemas.microsoft.com/office/drawing/2014/main" val="3799087257"/>
                    </a:ext>
                  </a:extLst>
                </a:gridCol>
                <a:gridCol w="329184">
                  <a:extLst>
                    <a:ext uri="{9D8B030D-6E8A-4147-A177-3AD203B41FA5}">
                      <a16:colId xmlns:a16="http://schemas.microsoft.com/office/drawing/2014/main" val="948305443"/>
                    </a:ext>
                  </a:extLst>
                </a:gridCol>
                <a:gridCol w="329184">
                  <a:extLst>
                    <a:ext uri="{9D8B030D-6E8A-4147-A177-3AD203B41FA5}">
                      <a16:colId xmlns:a16="http://schemas.microsoft.com/office/drawing/2014/main" val="2094668279"/>
                    </a:ext>
                  </a:extLst>
                </a:gridCol>
                <a:gridCol w="329184">
                  <a:extLst>
                    <a:ext uri="{9D8B030D-6E8A-4147-A177-3AD203B41FA5}">
                      <a16:colId xmlns:a16="http://schemas.microsoft.com/office/drawing/2014/main" val="2403021140"/>
                    </a:ext>
                  </a:extLst>
                </a:gridCol>
                <a:gridCol w="329184">
                  <a:extLst>
                    <a:ext uri="{9D8B030D-6E8A-4147-A177-3AD203B41FA5}">
                      <a16:colId xmlns:a16="http://schemas.microsoft.com/office/drawing/2014/main" val="822218548"/>
                    </a:ext>
                  </a:extLst>
                </a:gridCol>
                <a:gridCol w="329184">
                  <a:extLst>
                    <a:ext uri="{9D8B030D-6E8A-4147-A177-3AD203B41FA5}">
                      <a16:colId xmlns:a16="http://schemas.microsoft.com/office/drawing/2014/main" val="1488339924"/>
                    </a:ext>
                  </a:extLst>
                </a:gridCol>
                <a:gridCol w="329184">
                  <a:extLst>
                    <a:ext uri="{9D8B030D-6E8A-4147-A177-3AD203B41FA5}">
                      <a16:colId xmlns:a16="http://schemas.microsoft.com/office/drawing/2014/main" val="4122451878"/>
                    </a:ext>
                  </a:extLst>
                </a:gridCol>
                <a:gridCol w="329184">
                  <a:extLst>
                    <a:ext uri="{9D8B030D-6E8A-4147-A177-3AD203B41FA5}">
                      <a16:colId xmlns:a16="http://schemas.microsoft.com/office/drawing/2014/main" val="2685371521"/>
                    </a:ext>
                  </a:extLst>
                </a:gridCol>
                <a:gridCol w="329184">
                  <a:extLst>
                    <a:ext uri="{9D8B030D-6E8A-4147-A177-3AD203B41FA5}">
                      <a16:colId xmlns:a16="http://schemas.microsoft.com/office/drawing/2014/main" val="493336606"/>
                    </a:ext>
                  </a:extLst>
                </a:gridCol>
                <a:gridCol w="329184">
                  <a:extLst>
                    <a:ext uri="{9D8B030D-6E8A-4147-A177-3AD203B41FA5}">
                      <a16:colId xmlns:a16="http://schemas.microsoft.com/office/drawing/2014/main" val="165463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29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- 2023-01-26 09:01:04</a:t>
                      </a:r>
                      <a:r>
                        <a:rPr kumimoji="0" lang="es-ES" sz="1000" b="0" i="0" u="none" strike="noStrike" kern="1200" cap="none" spc="0" normalizeH="0" baseline="0" noProof="0">
                          <a:ln>
                            <a:noFill/>
                          </a:ln>
                          <a:solidFill>
                            <a:prstClr val="black"/>
                          </a:solidFill>
                          <a:effectLst/>
                          <a:uLnTx/>
                          <a:uFillTx/>
                          <a:latin typeface="+mn-lt"/>
                          <a:ea typeface="+mn-ea"/>
                          <a:cs typeface="+mn-cs"/>
                        </a:rPr>
                        <a:t>
 El cacao tico se ha vuelto una sensación en Holanda, Canadá y Alemania. Daniel South nos explica el proceso de su preparación.
Buscá algo dulce y dale play a nuestro nuevo episodio dedicado a las joyas del caribe.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02923398"/>
                  </a:ext>
                </a:extLst>
              </a:tr>
            </a:tbl>
          </a:graphicData>
        </a:graphic>
      </p:graphicFrame>
      <p:sp>
        <p:nvSpPr>
          <p:cNvPr id="4" name="Text Placeholder 3">
            <a:extLst>
              <a:ext uri="{FF2B5EF4-FFF2-40B4-BE49-F238E27FC236}">
                <a16:creationId xmlns:a16="http://schemas.microsoft.com/office/drawing/2014/main" id="{D2EC4599-4F2C-420C-9463-43302DD01D0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666870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99625-91DE-4B19-BF20-1C507A1E8DA3}"/>
              </a:ext>
            </a:extLst>
          </p:cNvPr>
          <p:cNvSpPr>
            <a:spLocks noGrp="1"/>
          </p:cNvSpPr>
          <p:nvPr>
            <p:ph type="title"/>
          </p:nvPr>
        </p:nvSpPr>
        <p:spPr/>
        <p:txBody>
          <a:bodyPr/>
          <a:lstStyle/>
          <a:p>
            <a:r>
              <a:rPr lang="en-US"/>
              <a:t>Facebook Tabla Post | Instituto Costarricense de Turismo - 10 of 25</a:t>
            </a:r>
          </a:p>
        </p:txBody>
      </p:sp>
      <p:graphicFrame>
        <p:nvGraphicFramePr>
          <p:cNvPr id="5" name="Table Placeholder 4">
            <a:extLst>
              <a:ext uri="{FF2B5EF4-FFF2-40B4-BE49-F238E27FC236}">
                <a16:creationId xmlns:a16="http://schemas.microsoft.com/office/drawing/2014/main" id="{B67F666E-1001-424F-893C-692052B7DDF4}"/>
              </a:ext>
            </a:extLst>
          </p:cNvPr>
          <p:cNvGraphicFramePr>
            <a:graphicFrameLocks noGrp="1"/>
          </p:cNvGraphicFramePr>
          <p:nvPr>
            <p:ph type="tbl" sz="quarter" idx="13"/>
            <p:extLst>
              <p:ext uri="{D42A27DB-BD31-4B8C-83A1-F6EECF244321}">
                <p14:modId xmlns:p14="http://schemas.microsoft.com/office/powerpoint/2010/main" val="423858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2428680"/>
                    </a:ext>
                  </a:extLst>
                </a:gridCol>
                <a:gridCol w="740664">
                  <a:extLst>
                    <a:ext uri="{9D8B030D-6E8A-4147-A177-3AD203B41FA5}">
                      <a16:colId xmlns:a16="http://schemas.microsoft.com/office/drawing/2014/main" val="129369646"/>
                    </a:ext>
                  </a:extLst>
                </a:gridCol>
                <a:gridCol w="329184">
                  <a:extLst>
                    <a:ext uri="{9D8B030D-6E8A-4147-A177-3AD203B41FA5}">
                      <a16:colId xmlns:a16="http://schemas.microsoft.com/office/drawing/2014/main" val="1973047791"/>
                    </a:ext>
                  </a:extLst>
                </a:gridCol>
                <a:gridCol w="329184">
                  <a:extLst>
                    <a:ext uri="{9D8B030D-6E8A-4147-A177-3AD203B41FA5}">
                      <a16:colId xmlns:a16="http://schemas.microsoft.com/office/drawing/2014/main" val="3670553206"/>
                    </a:ext>
                  </a:extLst>
                </a:gridCol>
                <a:gridCol w="329184">
                  <a:extLst>
                    <a:ext uri="{9D8B030D-6E8A-4147-A177-3AD203B41FA5}">
                      <a16:colId xmlns:a16="http://schemas.microsoft.com/office/drawing/2014/main" val="350638999"/>
                    </a:ext>
                  </a:extLst>
                </a:gridCol>
                <a:gridCol w="329184">
                  <a:extLst>
                    <a:ext uri="{9D8B030D-6E8A-4147-A177-3AD203B41FA5}">
                      <a16:colId xmlns:a16="http://schemas.microsoft.com/office/drawing/2014/main" val="2409917916"/>
                    </a:ext>
                  </a:extLst>
                </a:gridCol>
                <a:gridCol w="329184">
                  <a:extLst>
                    <a:ext uri="{9D8B030D-6E8A-4147-A177-3AD203B41FA5}">
                      <a16:colId xmlns:a16="http://schemas.microsoft.com/office/drawing/2014/main" val="2324547886"/>
                    </a:ext>
                  </a:extLst>
                </a:gridCol>
                <a:gridCol w="329184">
                  <a:extLst>
                    <a:ext uri="{9D8B030D-6E8A-4147-A177-3AD203B41FA5}">
                      <a16:colId xmlns:a16="http://schemas.microsoft.com/office/drawing/2014/main" val="4049111309"/>
                    </a:ext>
                  </a:extLst>
                </a:gridCol>
                <a:gridCol w="329184">
                  <a:extLst>
                    <a:ext uri="{9D8B030D-6E8A-4147-A177-3AD203B41FA5}">
                      <a16:colId xmlns:a16="http://schemas.microsoft.com/office/drawing/2014/main" val="4273539339"/>
                    </a:ext>
                  </a:extLst>
                </a:gridCol>
                <a:gridCol w="329184">
                  <a:extLst>
                    <a:ext uri="{9D8B030D-6E8A-4147-A177-3AD203B41FA5}">
                      <a16:colId xmlns:a16="http://schemas.microsoft.com/office/drawing/2014/main" val="28365843"/>
                    </a:ext>
                  </a:extLst>
                </a:gridCol>
                <a:gridCol w="329184">
                  <a:extLst>
                    <a:ext uri="{9D8B030D-6E8A-4147-A177-3AD203B41FA5}">
                      <a16:colId xmlns:a16="http://schemas.microsoft.com/office/drawing/2014/main" val="3479086197"/>
                    </a:ext>
                  </a:extLst>
                </a:gridCol>
                <a:gridCol w="329184">
                  <a:extLst>
                    <a:ext uri="{9D8B030D-6E8A-4147-A177-3AD203B41FA5}">
                      <a16:colId xmlns:a16="http://schemas.microsoft.com/office/drawing/2014/main" val="1649248336"/>
                    </a:ext>
                  </a:extLst>
                </a:gridCol>
                <a:gridCol w="329184">
                  <a:extLst>
                    <a:ext uri="{9D8B030D-6E8A-4147-A177-3AD203B41FA5}">
                      <a16:colId xmlns:a16="http://schemas.microsoft.com/office/drawing/2014/main" val="1986827170"/>
                    </a:ext>
                  </a:extLst>
                </a:gridCol>
                <a:gridCol w="329184">
                  <a:extLst>
                    <a:ext uri="{9D8B030D-6E8A-4147-A177-3AD203B41FA5}">
                      <a16:colId xmlns:a16="http://schemas.microsoft.com/office/drawing/2014/main" val="2838196215"/>
                    </a:ext>
                  </a:extLst>
                </a:gridCol>
                <a:gridCol w="329184">
                  <a:extLst>
                    <a:ext uri="{9D8B030D-6E8A-4147-A177-3AD203B41FA5}">
                      <a16:colId xmlns:a16="http://schemas.microsoft.com/office/drawing/2014/main" val="3688990312"/>
                    </a:ext>
                  </a:extLst>
                </a:gridCol>
                <a:gridCol w="329184">
                  <a:extLst>
                    <a:ext uri="{9D8B030D-6E8A-4147-A177-3AD203B41FA5}">
                      <a16:colId xmlns:a16="http://schemas.microsoft.com/office/drawing/2014/main" val="2740085459"/>
                    </a:ext>
                  </a:extLst>
                </a:gridCol>
                <a:gridCol w="329184">
                  <a:extLst>
                    <a:ext uri="{9D8B030D-6E8A-4147-A177-3AD203B41FA5}">
                      <a16:colId xmlns:a16="http://schemas.microsoft.com/office/drawing/2014/main" val="425663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786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- 2023-01-25 09:57:32</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activó una campaña de publicidad en exteriores en las ubicaciones de New York, Chicago y Toronto, esto como una extensión estratégica de la campaña Only The Essentials.
Dicha activación se localiza en puntos estratégicos de alto tráfico de conductores y transeúntes de tres de las ciudades que según estudios del ICT, se concentran cerca de 4 millones de los best prospects o turistas con alto interés en viajar a Costa Rica desde Estados Unidos y Canadá.
Más información en el siguiente enlace: https://ict.go.cr/es/noticias-destacadas/2144-costa-rica-activa-campana-de-publicidad-en-exteriores-en-new-york-chicago-y-toronto.html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66944903"/>
                  </a:ext>
                </a:extLst>
              </a:tr>
            </a:tbl>
          </a:graphicData>
        </a:graphic>
      </p:graphicFrame>
      <p:sp>
        <p:nvSpPr>
          <p:cNvPr id="4" name="Text Placeholder 3">
            <a:extLst>
              <a:ext uri="{FF2B5EF4-FFF2-40B4-BE49-F238E27FC236}">
                <a16:creationId xmlns:a16="http://schemas.microsoft.com/office/drawing/2014/main" id="{2F1948E0-4233-4401-887A-ED39F006DEB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5676629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B7F64-6E85-4CAA-A093-513BB8196657}"/>
              </a:ext>
            </a:extLst>
          </p:cNvPr>
          <p:cNvSpPr>
            <a:spLocks noGrp="1"/>
          </p:cNvSpPr>
          <p:nvPr>
            <p:ph type="title"/>
          </p:nvPr>
        </p:nvSpPr>
        <p:spPr/>
        <p:txBody>
          <a:bodyPr/>
          <a:lstStyle/>
          <a:p>
            <a:r>
              <a:rPr lang="en-US"/>
              <a:t>Facebook Tabla Post | Instituto Costarricense de Turismo - 11 of 25</a:t>
            </a:r>
          </a:p>
        </p:txBody>
      </p:sp>
      <p:graphicFrame>
        <p:nvGraphicFramePr>
          <p:cNvPr id="5" name="Table Placeholder 4">
            <a:extLst>
              <a:ext uri="{FF2B5EF4-FFF2-40B4-BE49-F238E27FC236}">
                <a16:creationId xmlns:a16="http://schemas.microsoft.com/office/drawing/2014/main" id="{D0F8A4AA-EE7A-4026-B1C8-A1F1CB4A8B37}"/>
              </a:ext>
            </a:extLst>
          </p:cNvPr>
          <p:cNvGraphicFramePr>
            <a:graphicFrameLocks noGrp="1"/>
          </p:cNvGraphicFramePr>
          <p:nvPr>
            <p:ph type="tbl" sz="quarter" idx="13"/>
            <p:extLst>
              <p:ext uri="{D42A27DB-BD31-4B8C-83A1-F6EECF244321}">
                <p14:modId xmlns:p14="http://schemas.microsoft.com/office/powerpoint/2010/main" val="382525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0598910"/>
                    </a:ext>
                  </a:extLst>
                </a:gridCol>
                <a:gridCol w="740664">
                  <a:extLst>
                    <a:ext uri="{9D8B030D-6E8A-4147-A177-3AD203B41FA5}">
                      <a16:colId xmlns:a16="http://schemas.microsoft.com/office/drawing/2014/main" val="713645639"/>
                    </a:ext>
                  </a:extLst>
                </a:gridCol>
                <a:gridCol w="329184">
                  <a:extLst>
                    <a:ext uri="{9D8B030D-6E8A-4147-A177-3AD203B41FA5}">
                      <a16:colId xmlns:a16="http://schemas.microsoft.com/office/drawing/2014/main" val="3226098992"/>
                    </a:ext>
                  </a:extLst>
                </a:gridCol>
                <a:gridCol w="329184">
                  <a:extLst>
                    <a:ext uri="{9D8B030D-6E8A-4147-A177-3AD203B41FA5}">
                      <a16:colId xmlns:a16="http://schemas.microsoft.com/office/drawing/2014/main" val="78377160"/>
                    </a:ext>
                  </a:extLst>
                </a:gridCol>
                <a:gridCol w="329184">
                  <a:extLst>
                    <a:ext uri="{9D8B030D-6E8A-4147-A177-3AD203B41FA5}">
                      <a16:colId xmlns:a16="http://schemas.microsoft.com/office/drawing/2014/main" val="1321563656"/>
                    </a:ext>
                  </a:extLst>
                </a:gridCol>
                <a:gridCol w="329184">
                  <a:extLst>
                    <a:ext uri="{9D8B030D-6E8A-4147-A177-3AD203B41FA5}">
                      <a16:colId xmlns:a16="http://schemas.microsoft.com/office/drawing/2014/main" val="4156462889"/>
                    </a:ext>
                  </a:extLst>
                </a:gridCol>
                <a:gridCol w="329184">
                  <a:extLst>
                    <a:ext uri="{9D8B030D-6E8A-4147-A177-3AD203B41FA5}">
                      <a16:colId xmlns:a16="http://schemas.microsoft.com/office/drawing/2014/main" val="3547503250"/>
                    </a:ext>
                  </a:extLst>
                </a:gridCol>
                <a:gridCol w="329184">
                  <a:extLst>
                    <a:ext uri="{9D8B030D-6E8A-4147-A177-3AD203B41FA5}">
                      <a16:colId xmlns:a16="http://schemas.microsoft.com/office/drawing/2014/main" val="1517759422"/>
                    </a:ext>
                  </a:extLst>
                </a:gridCol>
                <a:gridCol w="329184">
                  <a:extLst>
                    <a:ext uri="{9D8B030D-6E8A-4147-A177-3AD203B41FA5}">
                      <a16:colId xmlns:a16="http://schemas.microsoft.com/office/drawing/2014/main" val="3418272235"/>
                    </a:ext>
                  </a:extLst>
                </a:gridCol>
                <a:gridCol w="329184">
                  <a:extLst>
                    <a:ext uri="{9D8B030D-6E8A-4147-A177-3AD203B41FA5}">
                      <a16:colId xmlns:a16="http://schemas.microsoft.com/office/drawing/2014/main" val="315822382"/>
                    </a:ext>
                  </a:extLst>
                </a:gridCol>
                <a:gridCol w="329184">
                  <a:extLst>
                    <a:ext uri="{9D8B030D-6E8A-4147-A177-3AD203B41FA5}">
                      <a16:colId xmlns:a16="http://schemas.microsoft.com/office/drawing/2014/main" val="1422984173"/>
                    </a:ext>
                  </a:extLst>
                </a:gridCol>
                <a:gridCol w="329184">
                  <a:extLst>
                    <a:ext uri="{9D8B030D-6E8A-4147-A177-3AD203B41FA5}">
                      <a16:colId xmlns:a16="http://schemas.microsoft.com/office/drawing/2014/main" val="2344531902"/>
                    </a:ext>
                  </a:extLst>
                </a:gridCol>
                <a:gridCol w="329184">
                  <a:extLst>
                    <a:ext uri="{9D8B030D-6E8A-4147-A177-3AD203B41FA5}">
                      <a16:colId xmlns:a16="http://schemas.microsoft.com/office/drawing/2014/main" val="3644648151"/>
                    </a:ext>
                  </a:extLst>
                </a:gridCol>
                <a:gridCol w="329184">
                  <a:extLst>
                    <a:ext uri="{9D8B030D-6E8A-4147-A177-3AD203B41FA5}">
                      <a16:colId xmlns:a16="http://schemas.microsoft.com/office/drawing/2014/main" val="396985724"/>
                    </a:ext>
                  </a:extLst>
                </a:gridCol>
                <a:gridCol w="329184">
                  <a:extLst>
                    <a:ext uri="{9D8B030D-6E8A-4147-A177-3AD203B41FA5}">
                      <a16:colId xmlns:a16="http://schemas.microsoft.com/office/drawing/2014/main" val="2570297301"/>
                    </a:ext>
                  </a:extLst>
                </a:gridCol>
                <a:gridCol w="329184">
                  <a:extLst>
                    <a:ext uri="{9D8B030D-6E8A-4147-A177-3AD203B41FA5}">
                      <a16:colId xmlns:a16="http://schemas.microsoft.com/office/drawing/2014/main" val="1170320798"/>
                    </a:ext>
                  </a:extLst>
                </a:gridCol>
                <a:gridCol w="329184">
                  <a:extLst>
                    <a:ext uri="{9D8B030D-6E8A-4147-A177-3AD203B41FA5}">
                      <a16:colId xmlns:a16="http://schemas.microsoft.com/office/drawing/2014/main" val="3374572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368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- 2023-01-24 17:47:23</a:t>
                      </a:r>
                      <a:r>
                        <a:rPr kumimoji="0" lang="es-ES" sz="1000" b="0" i="0" u="none" strike="noStrike" kern="1200" cap="none" spc="0" normalizeH="0" baseline="0" noProof="0">
                          <a:ln>
                            <a:noFill/>
                          </a:ln>
                          <a:solidFill>
                            <a:prstClr val="black"/>
                          </a:solidFill>
                          <a:effectLst/>
                          <a:uLnTx/>
                          <a:uFillTx/>
                          <a:latin typeface="+mn-lt"/>
                          <a:ea typeface="+mn-ea"/>
                          <a:cs typeface="+mn-cs"/>
                        </a:rPr>
                        <a:t>
 Seguimos creando lazos de valor, ahora de la mano de la línea de hoteles RIU en la Feria Internacional de Turismo, celebrada en Madrid, España.
“Nos llena de mucha alegría para el turismo en general, pero sobre todo para la provincia de Guanacaste".
William Rodríguez.
Ministro de Turismo.
Más Información en el siguiente link: https://www.ict.go.cr/es/noticias-destacadas/2143-hoteles-riu-y-costa-rica-estrechan-sus-lazos-en-fitur.html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55689238"/>
                  </a:ext>
                </a:extLst>
              </a:tr>
            </a:tbl>
          </a:graphicData>
        </a:graphic>
      </p:graphicFrame>
      <p:sp>
        <p:nvSpPr>
          <p:cNvPr id="4" name="Text Placeholder 3">
            <a:extLst>
              <a:ext uri="{FF2B5EF4-FFF2-40B4-BE49-F238E27FC236}">
                <a16:creationId xmlns:a16="http://schemas.microsoft.com/office/drawing/2014/main" id="{E913AE59-319E-4610-A14E-E0A394A3BC9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741522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D8EDA-470F-4FB9-A1EE-AEA009C21244}"/>
              </a:ext>
            </a:extLst>
          </p:cNvPr>
          <p:cNvSpPr>
            <a:spLocks noGrp="1"/>
          </p:cNvSpPr>
          <p:nvPr>
            <p:ph type="title"/>
          </p:nvPr>
        </p:nvSpPr>
        <p:spPr/>
        <p:txBody>
          <a:bodyPr/>
          <a:lstStyle/>
          <a:p>
            <a:r>
              <a:rPr lang="en-US"/>
              <a:t>Facebook Tabla Post | Instituto Costarricense de Turismo - 12 of 25</a:t>
            </a:r>
          </a:p>
        </p:txBody>
      </p:sp>
      <p:graphicFrame>
        <p:nvGraphicFramePr>
          <p:cNvPr id="5" name="Table Placeholder 4">
            <a:extLst>
              <a:ext uri="{FF2B5EF4-FFF2-40B4-BE49-F238E27FC236}">
                <a16:creationId xmlns:a16="http://schemas.microsoft.com/office/drawing/2014/main" id="{806C8F66-E15A-45C0-B4CA-F96E994905BB}"/>
              </a:ext>
            </a:extLst>
          </p:cNvPr>
          <p:cNvGraphicFramePr>
            <a:graphicFrameLocks noGrp="1"/>
          </p:cNvGraphicFramePr>
          <p:nvPr>
            <p:ph type="tbl" sz="quarter" idx="13"/>
            <p:extLst>
              <p:ext uri="{D42A27DB-BD31-4B8C-83A1-F6EECF244321}">
                <p14:modId xmlns:p14="http://schemas.microsoft.com/office/powerpoint/2010/main" val="234789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4974566"/>
                    </a:ext>
                  </a:extLst>
                </a:gridCol>
                <a:gridCol w="740664">
                  <a:extLst>
                    <a:ext uri="{9D8B030D-6E8A-4147-A177-3AD203B41FA5}">
                      <a16:colId xmlns:a16="http://schemas.microsoft.com/office/drawing/2014/main" val="2658413681"/>
                    </a:ext>
                  </a:extLst>
                </a:gridCol>
                <a:gridCol w="329184">
                  <a:extLst>
                    <a:ext uri="{9D8B030D-6E8A-4147-A177-3AD203B41FA5}">
                      <a16:colId xmlns:a16="http://schemas.microsoft.com/office/drawing/2014/main" val="1786521757"/>
                    </a:ext>
                  </a:extLst>
                </a:gridCol>
                <a:gridCol w="329184">
                  <a:extLst>
                    <a:ext uri="{9D8B030D-6E8A-4147-A177-3AD203B41FA5}">
                      <a16:colId xmlns:a16="http://schemas.microsoft.com/office/drawing/2014/main" val="2082414339"/>
                    </a:ext>
                  </a:extLst>
                </a:gridCol>
                <a:gridCol w="329184">
                  <a:extLst>
                    <a:ext uri="{9D8B030D-6E8A-4147-A177-3AD203B41FA5}">
                      <a16:colId xmlns:a16="http://schemas.microsoft.com/office/drawing/2014/main" val="1020921903"/>
                    </a:ext>
                  </a:extLst>
                </a:gridCol>
                <a:gridCol w="329184">
                  <a:extLst>
                    <a:ext uri="{9D8B030D-6E8A-4147-A177-3AD203B41FA5}">
                      <a16:colId xmlns:a16="http://schemas.microsoft.com/office/drawing/2014/main" val="12433202"/>
                    </a:ext>
                  </a:extLst>
                </a:gridCol>
                <a:gridCol w="329184">
                  <a:extLst>
                    <a:ext uri="{9D8B030D-6E8A-4147-A177-3AD203B41FA5}">
                      <a16:colId xmlns:a16="http://schemas.microsoft.com/office/drawing/2014/main" val="627256216"/>
                    </a:ext>
                  </a:extLst>
                </a:gridCol>
                <a:gridCol w="329184">
                  <a:extLst>
                    <a:ext uri="{9D8B030D-6E8A-4147-A177-3AD203B41FA5}">
                      <a16:colId xmlns:a16="http://schemas.microsoft.com/office/drawing/2014/main" val="872995042"/>
                    </a:ext>
                  </a:extLst>
                </a:gridCol>
                <a:gridCol w="329184">
                  <a:extLst>
                    <a:ext uri="{9D8B030D-6E8A-4147-A177-3AD203B41FA5}">
                      <a16:colId xmlns:a16="http://schemas.microsoft.com/office/drawing/2014/main" val="1685984828"/>
                    </a:ext>
                  </a:extLst>
                </a:gridCol>
                <a:gridCol w="329184">
                  <a:extLst>
                    <a:ext uri="{9D8B030D-6E8A-4147-A177-3AD203B41FA5}">
                      <a16:colId xmlns:a16="http://schemas.microsoft.com/office/drawing/2014/main" val="544979552"/>
                    </a:ext>
                  </a:extLst>
                </a:gridCol>
                <a:gridCol w="329184">
                  <a:extLst>
                    <a:ext uri="{9D8B030D-6E8A-4147-A177-3AD203B41FA5}">
                      <a16:colId xmlns:a16="http://schemas.microsoft.com/office/drawing/2014/main" val="2128350048"/>
                    </a:ext>
                  </a:extLst>
                </a:gridCol>
                <a:gridCol w="329184">
                  <a:extLst>
                    <a:ext uri="{9D8B030D-6E8A-4147-A177-3AD203B41FA5}">
                      <a16:colId xmlns:a16="http://schemas.microsoft.com/office/drawing/2014/main" val="878100928"/>
                    </a:ext>
                  </a:extLst>
                </a:gridCol>
                <a:gridCol w="329184">
                  <a:extLst>
                    <a:ext uri="{9D8B030D-6E8A-4147-A177-3AD203B41FA5}">
                      <a16:colId xmlns:a16="http://schemas.microsoft.com/office/drawing/2014/main" val="985713921"/>
                    </a:ext>
                  </a:extLst>
                </a:gridCol>
                <a:gridCol w="329184">
                  <a:extLst>
                    <a:ext uri="{9D8B030D-6E8A-4147-A177-3AD203B41FA5}">
                      <a16:colId xmlns:a16="http://schemas.microsoft.com/office/drawing/2014/main" val="1595568850"/>
                    </a:ext>
                  </a:extLst>
                </a:gridCol>
                <a:gridCol w="329184">
                  <a:extLst>
                    <a:ext uri="{9D8B030D-6E8A-4147-A177-3AD203B41FA5}">
                      <a16:colId xmlns:a16="http://schemas.microsoft.com/office/drawing/2014/main" val="3888003913"/>
                    </a:ext>
                  </a:extLst>
                </a:gridCol>
                <a:gridCol w="329184">
                  <a:extLst>
                    <a:ext uri="{9D8B030D-6E8A-4147-A177-3AD203B41FA5}">
                      <a16:colId xmlns:a16="http://schemas.microsoft.com/office/drawing/2014/main" val="2432438802"/>
                    </a:ext>
                  </a:extLst>
                </a:gridCol>
                <a:gridCol w="329184">
                  <a:extLst>
                    <a:ext uri="{9D8B030D-6E8A-4147-A177-3AD203B41FA5}">
                      <a16:colId xmlns:a16="http://schemas.microsoft.com/office/drawing/2014/main" val="427365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940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- 2023-01-23 10:01:19</a:t>
                      </a:r>
                      <a:r>
                        <a:rPr kumimoji="0" lang="es-ES" sz="1000" b="0" i="0" u="none" strike="noStrike" kern="1200" cap="none" spc="0" normalizeH="0" baseline="0" noProof="0">
                          <a:ln>
                            <a:noFill/>
                          </a:ln>
                          <a:solidFill>
                            <a:prstClr val="black"/>
                          </a:solidFill>
                          <a:effectLst/>
                          <a:uLnTx/>
                          <a:uFillTx/>
                          <a:latin typeface="+mn-lt"/>
                          <a:ea typeface="+mn-ea"/>
                          <a:cs typeface="+mn-cs"/>
                        </a:rPr>
                        <a:t>
 Costa Rica nombrada miembro del Consejo Global de Turismo
Sostenible en Canadá. 
La divulgación de esta nota tuvo un alcance de visitas en 53,100 un mes. Esto es un esfuerzo del Departamento de Promoción del ICT y de la agencia de relaciones públicas en Estados Unidos y Canadá para mantener a Costa Rica en la mente de los mejores prospectos de ese país.
Para leer la nota completa, podés ingresar el siguiente enlace:
shorturl.at/dlpR4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35808829"/>
                  </a:ext>
                </a:extLst>
              </a:tr>
            </a:tbl>
          </a:graphicData>
        </a:graphic>
      </p:graphicFrame>
      <p:sp>
        <p:nvSpPr>
          <p:cNvPr id="4" name="Text Placeholder 3">
            <a:extLst>
              <a:ext uri="{FF2B5EF4-FFF2-40B4-BE49-F238E27FC236}">
                <a16:creationId xmlns:a16="http://schemas.microsoft.com/office/drawing/2014/main" id="{0B2A1527-0240-4677-943B-A2C475619AA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428909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10C0-029F-40D3-A2A1-B7543FD37D58}"/>
              </a:ext>
            </a:extLst>
          </p:cNvPr>
          <p:cNvSpPr>
            <a:spLocks noGrp="1"/>
          </p:cNvSpPr>
          <p:nvPr>
            <p:ph type="title"/>
          </p:nvPr>
        </p:nvSpPr>
        <p:spPr/>
        <p:txBody>
          <a:bodyPr/>
          <a:lstStyle/>
          <a:p>
            <a:r>
              <a:rPr lang="en-US"/>
              <a:t>Facebook Tabla Post | Instituto Costarricense de Turismo - 13 of 25</a:t>
            </a:r>
          </a:p>
        </p:txBody>
      </p:sp>
      <p:graphicFrame>
        <p:nvGraphicFramePr>
          <p:cNvPr id="5" name="Table Placeholder 4">
            <a:extLst>
              <a:ext uri="{FF2B5EF4-FFF2-40B4-BE49-F238E27FC236}">
                <a16:creationId xmlns:a16="http://schemas.microsoft.com/office/drawing/2014/main" id="{FD1B05A3-6DF8-4D1A-848E-E718879A57B2}"/>
              </a:ext>
            </a:extLst>
          </p:cNvPr>
          <p:cNvGraphicFramePr>
            <a:graphicFrameLocks noGrp="1"/>
          </p:cNvGraphicFramePr>
          <p:nvPr>
            <p:ph type="tbl" sz="quarter" idx="13"/>
            <p:extLst>
              <p:ext uri="{D42A27DB-BD31-4B8C-83A1-F6EECF244321}">
                <p14:modId xmlns:p14="http://schemas.microsoft.com/office/powerpoint/2010/main" val="913729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32625291"/>
                    </a:ext>
                  </a:extLst>
                </a:gridCol>
                <a:gridCol w="740664">
                  <a:extLst>
                    <a:ext uri="{9D8B030D-6E8A-4147-A177-3AD203B41FA5}">
                      <a16:colId xmlns:a16="http://schemas.microsoft.com/office/drawing/2014/main" val="1425947045"/>
                    </a:ext>
                  </a:extLst>
                </a:gridCol>
                <a:gridCol w="329184">
                  <a:extLst>
                    <a:ext uri="{9D8B030D-6E8A-4147-A177-3AD203B41FA5}">
                      <a16:colId xmlns:a16="http://schemas.microsoft.com/office/drawing/2014/main" val="2566317195"/>
                    </a:ext>
                  </a:extLst>
                </a:gridCol>
                <a:gridCol w="329184">
                  <a:extLst>
                    <a:ext uri="{9D8B030D-6E8A-4147-A177-3AD203B41FA5}">
                      <a16:colId xmlns:a16="http://schemas.microsoft.com/office/drawing/2014/main" val="3157584026"/>
                    </a:ext>
                  </a:extLst>
                </a:gridCol>
                <a:gridCol w="329184">
                  <a:extLst>
                    <a:ext uri="{9D8B030D-6E8A-4147-A177-3AD203B41FA5}">
                      <a16:colId xmlns:a16="http://schemas.microsoft.com/office/drawing/2014/main" val="1863719873"/>
                    </a:ext>
                  </a:extLst>
                </a:gridCol>
                <a:gridCol w="329184">
                  <a:extLst>
                    <a:ext uri="{9D8B030D-6E8A-4147-A177-3AD203B41FA5}">
                      <a16:colId xmlns:a16="http://schemas.microsoft.com/office/drawing/2014/main" val="1068355105"/>
                    </a:ext>
                  </a:extLst>
                </a:gridCol>
                <a:gridCol w="329184">
                  <a:extLst>
                    <a:ext uri="{9D8B030D-6E8A-4147-A177-3AD203B41FA5}">
                      <a16:colId xmlns:a16="http://schemas.microsoft.com/office/drawing/2014/main" val="1438495243"/>
                    </a:ext>
                  </a:extLst>
                </a:gridCol>
                <a:gridCol w="329184">
                  <a:extLst>
                    <a:ext uri="{9D8B030D-6E8A-4147-A177-3AD203B41FA5}">
                      <a16:colId xmlns:a16="http://schemas.microsoft.com/office/drawing/2014/main" val="2361409288"/>
                    </a:ext>
                  </a:extLst>
                </a:gridCol>
                <a:gridCol w="329184">
                  <a:extLst>
                    <a:ext uri="{9D8B030D-6E8A-4147-A177-3AD203B41FA5}">
                      <a16:colId xmlns:a16="http://schemas.microsoft.com/office/drawing/2014/main" val="458927878"/>
                    </a:ext>
                  </a:extLst>
                </a:gridCol>
                <a:gridCol w="329184">
                  <a:extLst>
                    <a:ext uri="{9D8B030D-6E8A-4147-A177-3AD203B41FA5}">
                      <a16:colId xmlns:a16="http://schemas.microsoft.com/office/drawing/2014/main" val="1793808046"/>
                    </a:ext>
                  </a:extLst>
                </a:gridCol>
                <a:gridCol w="329184">
                  <a:extLst>
                    <a:ext uri="{9D8B030D-6E8A-4147-A177-3AD203B41FA5}">
                      <a16:colId xmlns:a16="http://schemas.microsoft.com/office/drawing/2014/main" val="3302721539"/>
                    </a:ext>
                  </a:extLst>
                </a:gridCol>
                <a:gridCol w="329184">
                  <a:extLst>
                    <a:ext uri="{9D8B030D-6E8A-4147-A177-3AD203B41FA5}">
                      <a16:colId xmlns:a16="http://schemas.microsoft.com/office/drawing/2014/main" val="2680805613"/>
                    </a:ext>
                  </a:extLst>
                </a:gridCol>
                <a:gridCol w="329184">
                  <a:extLst>
                    <a:ext uri="{9D8B030D-6E8A-4147-A177-3AD203B41FA5}">
                      <a16:colId xmlns:a16="http://schemas.microsoft.com/office/drawing/2014/main" val="3461362890"/>
                    </a:ext>
                  </a:extLst>
                </a:gridCol>
                <a:gridCol w="329184">
                  <a:extLst>
                    <a:ext uri="{9D8B030D-6E8A-4147-A177-3AD203B41FA5}">
                      <a16:colId xmlns:a16="http://schemas.microsoft.com/office/drawing/2014/main" val="3320364881"/>
                    </a:ext>
                  </a:extLst>
                </a:gridCol>
                <a:gridCol w="329184">
                  <a:extLst>
                    <a:ext uri="{9D8B030D-6E8A-4147-A177-3AD203B41FA5}">
                      <a16:colId xmlns:a16="http://schemas.microsoft.com/office/drawing/2014/main" val="3234704951"/>
                    </a:ext>
                  </a:extLst>
                </a:gridCol>
                <a:gridCol w="329184">
                  <a:extLst>
                    <a:ext uri="{9D8B030D-6E8A-4147-A177-3AD203B41FA5}">
                      <a16:colId xmlns:a16="http://schemas.microsoft.com/office/drawing/2014/main" val="3555161348"/>
                    </a:ext>
                  </a:extLst>
                </a:gridCol>
                <a:gridCol w="329184">
                  <a:extLst>
                    <a:ext uri="{9D8B030D-6E8A-4147-A177-3AD203B41FA5}">
                      <a16:colId xmlns:a16="http://schemas.microsoft.com/office/drawing/2014/main" val="3507946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804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13:00:29</a:t>
                      </a:r>
                      <a:r>
                        <a:rPr kumimoji="0" lang="es-ES" sz="1000" b="0" i="0" u="none" strike="noStrike" kern="1200" cap="none" spc="0" normalizeH="0" baseline="0" noProof="0">
                          <a:ln>
                            <a:noFill/>
                          </a:ln>
                          <a:solidFill>
                            <a:prstClr val="black"/>
                          </a:solidFill>
                          <a:effectLst/>
                          <a:uLnTx/>
                          <a:uFillTx/>
                          <a:latin typeface="+mn-lt"/>
                          <a:ea typeface="+mn-ea"/>
                          <a:cs typeface="+mn-cs"/>
                        </a:rPr>
                        <a:t>
 En Costa Rica tenemos 4 especies consideradas símbolos naciones, entre ellas están El Yigüirro, El Venado Cola Blanca y El Manatí.
A esta lista se les unió una nueva especie que es muy querida por los ticos.
¿Ya sabés cuál es?
Pista: Hoy no tengo ganas de hacer nada.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17641586"/>
                  </a:ext>
                </a:extLst>
              </a:tr>
            </a:tbl>
          </a:graphicData>
        </a:graphic>
      </p:graphicFrame>
      <p:sp>
        <p:nvSpPr>
          <p:cNvPr id="4" name="Text Placeholder 3">
            <a:extLst>
              <a:ext uri="{FF2B5EF4-FFF2-40B4-BE49-F238E27FC236}">
                <a16:creationId xmlns:a16="http://schemas.microsoft.com/office/drawing/2014/main" id="{FD0CF042-E9AA-4487-AEBF-7DBA00B254B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835285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260F-9E0F-432D-9E59-91BEBAE2F333}"/>
              </a:ext>
            </a:extLst>
          </p:cNvPr>
          <p:cNvSpPr>
            <a:spLocks noGrp="1"/>
          </p:cNvSpPr>
          <p:nvPr>
            <p:ph type="title"/>
          </p:nvPr>
        </p:nvSpPr>
        <p:spPr/>
        <p:txBody>
          <a:bodyPr/>
          <a:lstStyle/>
          <a:p>
            <a:r>
              <a:rPr lang="en-US"/>
              <a:t>Facebook Tabla Post | Instituto Costarricense de Turismo - 14 of 25</a:t>
            </a:r>
          </a:p>
        </p:txBody>
      </p:sp>
      <p:graphicFrame>
        <p:nvGraphicFramePr>
          <p:cNvPr id="5" name="Table Placeholder 4">
            <a:extLst>
              <a:ext uri="{FF2B5EF4-FFF2-40B4-BE49-F238E27FC236}">
                <a16:creationId xmlns:a16="http://schemas.microsoft.com/office/drawing/2014/main" id="{CB7CF58A-43AF-4772-B22F-2D98302555F6}"/>
              </a:ext>
            </a:extLst>
          </p:cNvPr>
          <p:cNvGraphicFramePr>
            <a:graphicFrameLocks noGrp="1"/>
          </p:cNvGraphicFramePr>
          <p:nvPr>
            <p:ph type="tbl" sz="quarter" idx="13"/>
            <p:extLst>
              <p:ext uri="{D42A27DB-BD31-4B8C-83A1-F6EECF244321}">
                <p14:modId xmlns:p14="http://schemas.microsoft.com/office/powerpoint/2010/main" val="2923277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6604356"/>
                    </a:ext>
                  </a:extLst>
                </a:gridCol>
                <a:gridCol w="740664">
                  <a:extLst>
                    <a:ext uri="{9D8B030D-6E8A-4147-A177-3AD203B41FA5}">
                      <a16:colId xmlns:a16="http://schemas.microsoft.com/office/drawing/2014/main" val="1277771703"/>
                    </a:ext>
                  </a:extLst>
                </a:gridCol>
                <a:gridCol w="329184">
                  <a:extLst>
                    <a:ext uri="{9D8B030D-6E8A-4147-A177-3AD203B41FA5}">
                      <a16:colId xmlns:a16="http://schemas.microsoft.com/office/drawing/2014/main" val="2436874383"/>
                    </a:ext>
                  </a:extLst>
                </a:gridCol>
                <a:gridCol w="329184">
                  <a:extLst>
                    <a:ext uri="{9D8B030D-6E8A-4147-A177-3AD203B41FA5}">
                      <a16:colId xmlns:a16="http://schemas.microsoft.com/office/drawing/2014/main" val="954829659"/>
                    </a:ext>
                  </a:extLst>
                </a:gridCol>
                <a:gridCol w="329184">
                  <a:extLst>
                    <a:ext uri="{9D8B030D-6E8A-4147-A177-3AD203B41FA5}">
                      <a16:colId xmlns:a16="http://schemas.microsoft.com/office/drawing/2014/main" val="878077138"/>
                    </a:ext>
                  </a:extLst>
                </a:gridCol>
                <a:gridCol w="329184">
                  <a:extLst>
                    <a:ext uri="{9D8B030D-6E8A-4147-A177-3AD203B41FA5}">
                      <a16:colId xmlns:a16="http://schemas.microsoft.com/office/drawing/2014/main" val="473485820"/>
                    </a:ext>
                  </a:extLst>
                </a:gridCol>
                <a:gridCol w="329184">
                  <a:extLst>
                    <a:ext uri="{9D8B030D-6E8A-4147-A177-3AD203B41FA5}">
                      <a16:colId xmlns:a16="http://schemas.microsoft.com/office/drawing/2014/main" val="2996434321"/>
                    </a:ext>
                  </a:extLst>
                </a:gridCol>
                <a:gridCol w="329184">
                  <a:extLst>
                    <a:ext uri="{9D8B030D-6E8A-4147-A177-3AD203B41FA5}">
                      <a16:colId xmlns:a16="http://schemas.microsoft.com/office/drawing/2014/main" val="602344"/>
                    </a:ext>
                  </a:extLst>
                </a:gridCol>
                <a:gridCol w="329184">
                  <a:extLst>
                    <a:ext uri="{9D8B030D-6E8A-4147-A177-3AD203B41FA5}">
                      <a16:colId xmlns:a16="http://schemas.microsoft.com/office/drawing/2014/main" val="2572338773"/>
                    </a:ext>
                  </a:extLst>
                </a:gridCol>
                <a:gridCol w="329184">
                  <a:extLst>
                    <a:ext uri="{9D8B030D-6E8A-4147-A177-3AD203B41FA5}">
                      <a16:colId xmlns:a16="http://schemas.microsoft.com/office/drawing/2014/main" val="2627493670"/>
                    </a:ext>
                  </a:extLst>
                </a:gridCol>
                <a:gridCol w="329184">
                  <a:extLst>
                    <a:ext uri="{9D8B030D-6E8A-4147-A177-3AD203B41FA5}">
                      <a16:colId xmlns:a16="http://schemas.microsoft.com/office/drawing/2014/main" val="612550784"/>
                    </a:ext>
                  </a:extLst>
                </a:gridCol>
                <a:gridCol w="329184">
                  <a:extLst>
                    <a:ext uri="{9D8B030D-6E8A-4147-A177-3AD203B41FA5}">
                      <a16:colId xmlns:a16="http://schemas.microsoft.com/office/drawing/2014/main" val="1094575212"/>
                    </a:ext>
                  </a:extLst>
                </a:gridCol>
                <a:gridCol w="329184">
                  <a:extLst>
                    <a:ext uri="{9D8B030D-6E8A-4147-A177-3AD203B41FA5}">
                      <a16:colId xmlns:a16="http://schemas.microsoft.com/office/drawing/2014/main" val="1745709922"/>
                    </a:ext>
                  </a:extLst>
                </a:gridCol>
                <a:gridCol w="329184">
                  <a:extLst>
                    <a:ext uri="{9D8B030D-6E8A-4147-A177-3AD203B41FA5}">
                      <a16:colId xmlns:a16="http://schemas.microsoft.com/office/drawing/2014/main" val="2591695711"/>
                    </a:ext>
                  </a:extLst>
                </a:gridCol>
                <a:gridCol w="329184">
                  <a:extLst>
                    <a:ext uri="{9D8B030D-6E8A-4147-A177-3AD203B41FA5}">
                      <a16:colId xmlns:a16="http://schemas.microsoft.com/office/drawing/2014/main" val="1581292598"/>
                    </a:ext>
                  </a:extLst>
                </a:gridCol>
                <a:gridCol w="329184">
                  <a:extLst>
                    <a:ext uri="{9D8B030D-6E8A-4147-A177-3AD203B41FA5}">
                      <a16:colId xmlns:a16="http://schemas.microsoft.com/office/drawing/2014/main" val="3384455547"/>
                    </a:ext>
                  </a:extLst>
                </a:gridCol>
                <a:gridCol w="329184">
                  <a:extLst>
                    <a:ext uri="{9D8B030D-6E8A-4147-A177-3AD203B41FA5}">
                      <a16:colId xmlns:a16="http://schemas.microsoft.com/office/drawing/2014/main" val="257030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612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- 2023-01-22 09:00:20</a:t>
                      </a:r>
                      <a:r>
                        <a:rPr kumimoji="0" lang="es-ES" sz="1000" b="0" i="0" u="none" strike="noStrike" kern="1200" cap="none" spc="0" normalizeH="0" baseline="0" noProof="0">
                          <a:ln>
                            <a:noFill/>
                          </a:ln>
                          <a:solidFill>
                            <a:prstClr val="black"/>
                          </a:solidFill>
                          <a:effectLst/>
                          <a:uLnTx/>
                          <a:uFillTx/>
                          <a:latin typeface="+mn-lt"/>
                          <a:ea typeface="+mn-ea"/>
                          <a:cs typeface="+mn-cs"/>
                        </a:rPr>
                        <a:t>
 Costa Rica cuenta con una importante red de museos dedicados a coleccionar, custodiar, mostrar la herencia cultural y tratar de difundir nuestros valores.
El pasado miércoles 18 de enero, celebramos el Día Mundial del Selfie en los Museos, es por eso que les compartimos una guía de nuestros museos nacionales para que visités los que más te gusten y te tomés tu selfie.
Ingresá a la guían en el siguiente link: https://bit.ly/3CYDII7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06991528"/>
                  </a:ext>
                </a:extLst>
              </a:tr>
            </a:tbl>
          </a:graphicData>
        </a:graphic>
      </p:graphicFrame>
      <p:sp>
        <p:nvSpPr>
          <p:cNvPr id="4" name="Text Placeholder 3">
            <a:extLst>
              <a:ext uri="{FF2B5EF4-FFF2-40B4-BE49-F238E27FC236}">
                <a16:creationId xmlns:a16="http://schemas.microsoft.com/office/drawing/2014/main" id="{2024DCE2-85B5-4A78-A751-322D9EA80E8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7277538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89193-B9BE-458E-B1D4-A4140A3320BD}"/>
              </a:ext>
            </a:extLst>
          </p:cNvPr>
          <p:cNvSpPr>
            <a:spLocks noGrp="1"/>
          </p:cNvSpPr>
          <p:nvPr>
            <p:ph type="title"/>
          </p:nvPr>
        </p:nvSpPr>
        <p:spPr/>
        <p:txBody>
          <a:bodyPr/>
          <a:lstStyle/>
          <a:p>
            <a:r>
              <a:rPr lang="en-US"/>
              <a:t>Facebook Tabla Post | Instituto Costarricense de Turismo - 15 of 25</a:t>
            </a:r>
          </a:p>
        </p:txBody>
      </p:sp>
      <p:graphicFrame>
        <p:nvGraphicFramePr>
          <p:cNvPr id="5" name="Table Placeholder 4">
            <a:extLst>
              <a:ext uri="{FF2B5EF4-FFF2-40B4-BE49-F238E27FC236}">
                <a16:creationId xmlns:a16="http://schemas.microsoft.com/office/drawing/2014/main" id="{FE6EB37C-7769-4123-8C02-A792ABE0D746}"/>
              </a:ext>
            </a:extLst>
          </p:cNvPr>
          <p:cNvGraphicFramePr>
            <a:graphicFrameLocks noGrp="1"/>
          </p:cNvGraphicFramePr>
          <p:nvPr>
            <p:ph type="tbl" sz="quarter" idx="13"/>
            <p:extLst>
              <p:ext uri="{D42A27DB-BD31-4B8C-83A1-F6EECF244321}">
                <p14:modId xmlns:p14="http://schemas.microsoft.com/office/powerpoint/2010/main" val="3149573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9327506"/>
                    </a:ext>
                  </a:extLst>
                </a:gridCol>
                <a:gridCol w="740664">
                  <a:extLst>
                    <a:ext uri="{9D8B030D-6E8A-4147-A177-3AD203B41FA5}">
                      <a16:colId xmlns:a16="http://schemas.microsoft.com/office/drawing/2014/main" val="4057901584"/>
                    </a:ext>
                  </a:extLst>
                </a:gridCol>
                <a:gridCol w="329184">
                  <a:extLst>
                    <a:ext uri="{9D8B030D-6E8A-4147-A177-3AD203B41FA5}">
                      <a16:colId xmlns:a16="http://schemas.microsoft.com/office/drawing/2014/main" val="4215199772"/>
                    </a:ext>
                  </a:extLst>
                </a:gridCol>
                <a:gridCol w="329184">
                  <a:extLst>
                    <a:ext uri="{9D8B030D-6E8A-4147-A177-3AD203B41FA5}">
                      <a16:colId xmlns:a16="http://schemas.microsoft.com/office/drawing/2014/main" val="3168048241"/>
                    </a:ext>
                  </a:extLst>
                </a:gridCol>
                <a:gridCol w="329184">
                  <a:extLst>
                    <a:ext uri="{9D8B030D-6E8A-4147-A177-3AD203B41FA5}">
                      <a16:colId xmlns:a16="http://schemas.microsoft.com/office/drawing/2014/main" val="164533990"/>
                    </a:ext>
                  </a:extLst>
                </a:gridCol>
                <a:gridCol w="329184">
                  <a:extLst>
                    <a:ext uri="{9D8B030D-6E8A-4147-A177-3AD203B41FA5}">
                      <a16:colId xmlns:a16="http://schemas.microsoft.com/office/drawing/2014/main" val="3491237623"/>
                    </a:ext>
                  </a:extLst>
                </a:gridCol>
                <a:gridCol w="329184">
                  <a:extLst>
                    <a:ext uri="{9D8B030D-6E8A-4147-A177-3AD203B41FA5}">
                      <a16:colId xmlns:a16="http://schemas.microsoft.com/office/drawing/2014/main" val="3784995445"/>
                    </a:ext>
                  </a:extLst>
                </a:gridCol>
                <a:gridCol w="329184">
                  <a:extLst>
                    <a:ext uri="{9D8B030D-6E8A-4147-A177-3AD203B41FA5}">
                      <a16:colId xmlns:a16="http://schemas.microsoft.com/office/drawing/2014/main" val="3806937910"/>
                    </a:ext>
                  </a:extLst>
                </a:gridCol>
                <a:gridCol w="329184">
                  <a:extLst>
                    <a:ext uri="{9D8B030D-6E8A-4147-A177-3AD203B41FA5}">
                      <a16:colId xmlns:a16="http://schemas.microsoft.com/office/drawing/2014/main" val="443576946"/>
                    </a:ext>
                  </a:extLst>
                </a:gridCol>
                <a:gridCol w="329184">
                  <a:extLst>
                    <a:ext uri="{9D8B030D-6E8A-4147-A177-3AD203B41FA5}">
                      <a16:colId xmlns:a16="http://schemas.microsoft.com/office/drawing/2014/main" val="3252731867"/>
                    </a:ext>
                  </a:extLst>
                </a:gridCol>
                <a:gridCol w="329184">
                  <a:extLst>
                    <a:ext uri="{9D8B030D-6E8A-4147-A177-3AD203B41FA5}">
                      <a16:colId xmlns:a16="http://schemas.microsoft.com/office/drawing/2014/main" val="1729197095"/>
                    </a:ext>
                  </a:extLst>
                </a:gridCol>
                <a:gridCol w="329184">
                  <a:extLst>
                    <a:ext uri="{9D8B030D-6E8A-4147-A177-3AD203B41FA5}">
                      <a16:colId xmlns:a16="http://schemas.microsoft.com/office/drawing/2014/main" val="2705126483"/>
                    </a:ext>
                  </a:extLst>
                </a:gridCol>
                <a:gridCol w="329184">
                  <a:extLst>
                    <a:ext uri="{9D8B030D-6E8A-4147-A177-3AD203B41FA5}">
                      <a16:colId xmlns:a16="http://schemas.microsoft.com/office/drawing/2014/main" val="1683953490"/>
                    </a:ext>
                  </a:extLst>
                </a:gridCol>
                <a:gridCol w="329184">
                  <a:extLst>
                    <a:ext uri="{9D8B030D-6E8A-4147-A177-3AD203B41FA5}">
                      <a16:colId xmlns:a16="http://schemas.microsoft.com/office/drawing/2014/main" val="3636056361"/>
                    </a:ext>
                  </a:extLst>
                </a:gridCol>
                <a:gridCol w="329184">
                  <a:extLst>
                    <a:ext uri="{9D8B030D-6E8A-4147-A177-3AD203B41FA5}">
                      <a16:colId xmlns:a16="http://schemas.microsoft.com/office/drawing/2014/main" val="2924851080"/>
                    </a:ext>
                  </a:extLst>
                </a:gridCol>
                <a:gridCol w="329184">
                  <a:extLst>
                    <a:ext uri="{9D8B030D-6E8A-4147-A177-3AD203B41FA5}">
                      <a16:colId xmlns:a16="http://schemas.microsoft.com/office/drawing/2014/main" val="1176258578"/>
                    </a:ext>
                  </a:extLst>
                </a:gridCol>
                <a:gridCol w="329184">
                  <a:extLst>
                    <a:ext uri="{9D8B030D-6E8A-4147-A177-3AD203B41FA5}">
                      <a16:colId xmlns:a16="http://schemas.microsoft.com/office/drawing/2014/main" val="845197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382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13:00:25</a:t>
                      </a:r>
                      <a:r>
                        <a:rPr kumimoji="0" lang="es-ES" sz="1000" b="0" i="0" u="none" strike="noStrike" kern="1200" cap="none" spc="0" normalizeH="0" baseline="0" noProof="0">
                          <a:ln>
                            <a:noFill/>
                          </a:ln>
                          <a:solidFill>
                            <a:prstClr val="black"/>
                          </a:solidFill>
                          <a:effectLst/>
                          <a:uLnTx/>
                          <a:uFillTx/>
                          <a:latin typeface="+mn-lt"/>
                          <a:ea typeface="+mn-ea"/>
                          <a:cs typeface="+mn-cs"/>
                        </a:rPr>
                        <a:t>
 En Costa Rica contamos con muchísimas cataratas que te sorprenderán con su belleza.
En un comentario, contanos: ¿cuáles conocés? O ¿Cuáles te gustaría llegar a visitar?
En esta foto te dejamos 4 cataratas que te recomendamos ir a visitar y descubrir toda su belleza.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85733924"/>
                  </a:ext>
                </a:extLst>
              </a:tr>
            </a:tbl>
          </a:graphicData>
        </a:graphic>
      </p:graphicFrame>
      <p:sp>
        <p:nvSpPr>
          <p:cNvPr id="4" name="Text Placeholder 3">
            <a:extLst>
              <a:ext uri="{FF2B5EF4-FFF2-40B4-BE49-F238E27FC236}">
                <a16:creationId xmlns:a16="http://schemas.microsoft.com/office/drawing/2014/main" id="{E0B80D18-F8E8-4347-82A4-A891C00E065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001150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92AA7-BB88-447A-9C5E-19F38BF48A02}"/>
              </a:ext>
            </a:extLst>
          </p:cNvPr>
          <p:cNvSpPr>
            <a:spLocks noGrp="1"/>
          </p:cNvSpPr>
          <p:nvPr>
            <p:ph type="title"/>
          </p:nvPr>
        </p:nvSpPr>
        <p:spPr/>
        <p:txBody>
          <a:bodyPr/>
          <a:lstStyle/>
          <a:p>
            <a:r>
              <a:rPr lang="en-US"/>
              <a:t>Facebook Tabla Post | Instituto Costarricense de Turismo - 16 of 25</a:t>
            </a:r>
          </a:p>
        </p:txBody>
      </p:sp>
      <p:graphicFrame>
        <p:nvGraphicFramePr>
          <p:cNvPr id="5" name="Table Placeholder 4">
            <a:extLst>
              <a:ext uri="{FF2B5EF4-FFF2-40B4-BE49-F238E27FC236}">
                <a16:creationId xmlns:a16="http://schemas.microsoft.com/office/drawing/2014/main" id="{CA3A1AF2-4832-4645-A416-753FA339D265}"/>
              </a:ext>
            </a:extLst>
          </p:cNvPr>
          <p:cNvGraphicFramePr>
            <a:graphicFrameLocks noGrp="1"/>
          </p:cNvGraphicFramePr>
          <p:nvPr>
            <p:ph type="tbl" sz="quarter" idx="13"/>
            <p:extLst>
              <p:ext uri="{D42A27DB-BD31-4B8C-83A1-F6EECF244321}">
                <p14:modId xmlns:p14="http://schemas.microsoft.com/office/powerpoint/2010/main" val="337448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55313505"/>
                    </a:ext>
                  </a:extLst>
                </a:gridCol>
                <a:gridCol w="740664">
                  <a:extLst>
                    <a:ext uri="{9D8B030D-6E8A-4147-A177-3AD203B41FA5}">
                      <a16:colId xmlns:a16="http://schemas.microsoft.com/office/drawing/2014/main" val="963287852"/>
                    </a:ext>
                  </a:extLst>
                </a:gridCol>
                <a:gridCol w="329184">
                  <a:extLst>
                    <a:ext uri="{9D8B030D-6E8A-4147-A177-3AD203B41FA5}">
                      <a16:colId xmlns:a16="http://schemas.microsoft.com/office/drawing/2014/main" val="4098442080"/>
                    </a:ext>
                  </a:extLst>
                </a:gridCol>
                <a:gridCol w="329184">
                  <a:extLst>
                    <a:ext uri="{9D8B030D-6E8A-4147-A177-3AD203B41FA5}">
                      <a16:colId xmlns:a16="http://schemas.microsoft.com/office/drawing/2014/main" val="3511431989"/>
                    </a:ext>
                  </a:extLst>
                </a:gridCol>
                <a:gridCol w="329184">
                  <a:extLst>
                    <a:ext uri="{9D8B030D-6E8A-4147-A177-3AD203B41FA5}">
                      <a16:colId xmlns:a16="http://schemas.microsoft.com/office/drawing/2014/main" val="1132774677"/>
                    </a:ext>
                  </a:extLst>
                </a:gridCol>
                <a:gridCol w="329184">
                  <a:extLst>
                    <a:ext uri="{9D8B030D-6E8A-4147-A177-3AD203B41FA5}">
                      <a16:colId xmlns:a16="http://schemas.microsoft.com/office/drawing/2014/main" val="4120381289"/>
                    </a:ext>
                  </a:extLst>
                </a:gridCol>
                <a:gridCol w="329184">
                  <a:extLst>
                    <a:ext uri="{9D8B030D-6E8A-4147-A177-3AD203B41FA5}">
                      <a16:colId xmlns:a16="http://schemas.microsoft.com/office/drawing/2014/main" val="1892155951"/>
                    </a:ext>
                  </a:extLst>
                </a:gridCol>
                <a:gridCol w="329184">
                  <a:extLst>
                    <a:ext uri="{9D8B030D-6E8A-4147-A177-3AD203B41FA5}">
                      <a16:colId xmlns:a16="http://schemas.microsoft.com/office/drawing/2014/main" val="3396371504"/>
                    </a:ext>
                  </a:extLst>
                </a:gridCol>
                <a:gridCol w="329184">
                  <a:extLst>
                    <a:ext uri="{9D8B030D-6E8A-4147-A177-3AD203B41FA5}">
                      <a16:colId xmlns:a16="http://schemas.microsoft.com/office/drawing/2014/main" val="1098176642"/>
                    </a:ext>
                  </a:extLst>
                </a:gridCol>
                <a:gridCol w="329184">
                  <a:extLst>
                    <a:ext uri="{9D8B030D-6E8A-4147-A177-3AD203B41FA5}">
                      <a16:colId xmlns:a16="http://schemas.microsoft.com/office/drawing/2014/main" val="939425732"/>
                    </a:ext>
                  </a:extLst>
                </a:gridCol>
                <a:gridCol w="329184">
                  <a:extLst>
                    <a:ext uri="{9D8B030D-6E8A-4147-A177-3AD203B41FA5}">
                      <a16:colId xmlns:a16="http://schemas.microsoft.com/office/drawing/2014/main" val="1419791188"/>
                    </a:ext>
                  </a:extLst>
                </a:gridCol>
                <a:gridCol w="329184">
                  <a:extLst>
                    <a:ext uri="{9D8B030D-6E8A-4147-A177-3AD203B41FA5}">
                      <a16:colId xmlns:a16="http://schemas.microsoft.com/office/drawing/2014/main" val="1249095540"/>
                    </a:ext>
                  </a:extLst>
                </a:gridCol>
                <a:gridCol w="329184">
                  <a:extLst>
                    <a:ext uri="{9D8B030D-6E8A-4147-A177-3AD203B41FA5}">
                      <a16:colId xmlns:a16="http://schemas.microsoft.com/office/drawing/2014/main" val="3068368092"/>
                    </a:ext>
                  </a:extLst>
                </a:gridCol>
                <a:gridCol w="329184">
                  <a:extLst>
                    <a:ext uri="{9D8B030D-6E8A-4147-A177-3AD203B41FA5}">
                      <a16:colId xmlns:a16="http://schemas.microsoft.com/office/drawing/2014/main" val="951370417"/>
                    </a:ext>
                  </a:extLst>
                </a:gridCol>
                <a:gridCol w="329184">
                  <a:extLst>
                    <a:ext uri="{9D8B030D-6E8A-4147-A177-3AD203B41FA5}">
                      <a16:colId xmlns:a16="http://schemas.microsoft.com/office/drawing/2014/main" val="2461638776"/>
                    </a:ext>
                  </a:extLst>
                </a:gridCol>
                <a:gridCol w="329184">
                  <a:extLst>
                    <a:ext uri="{9D8B030D-6E8A-4147-A177-3AD203B41FA5}">
                      <a16:colId xmlns:a16="http://schemas.microsoft.com/office/drawing/2014/main" val="2887074282"/>
                    </a:ext>
                  </a:extLst>
                </a:gridCol>
                <a:gridCol w="329184">
                  <a:extLst>
                    <a:ext uri="{9D8B030D-6E8A-4147-A177-3AD203B41FA5}">
                      <a16:colId xmlns:a16="http://schemas.microsoft.com/office/drawing/2014/main" val="182864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647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09:39:53</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desde Madrid!
Esta mañana en el stand de Costa Rica en FITUR, la Federación de Cámaras de Turismo de Centro América (FEDECATUR) y la Red Costarricense de Turismo Accesible, firmaron un Convenio de Cooperación Internacional, que busca mejorar la accesibilidad de los productos turísticos de Centroamérica para personas con discapacidad, así como las iniciativas que la posicionen mediante campañas de promoción de turismo accesible, de la mano con capacitaciones para las personas, empresas, gobiernos locales y organizaciones relacionadas al turismo.
A partir de la firma de este convenio se logrará poner en marcha y ejecutar el proyecto “Herramientas para la Reactivación del Turismo en Centroamérica” (REACTUR), creado con el objetivo de apoyar en el desarrollo de productos turísticos, accesibles e innovadores para mejorar la experiencia de ocio y recreación de personas con discapacidad, además con el acuerdo se impulsan y cumplen paralelamente los Objetivos de Desarrollo Sostenible de la ONU.
La firma contó con la presencia de Wilmam Rodriguez, Ministro de Turismo, Shirley Calvo, Presidenta Ejecutiva de CANATUR y representante de FEDECATUR.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53658146"/>
                  </a:ext>
                </a:extLst>
              </a:tr>
            </a:tbl>
          </a:graphicData>
        </a:graphic>
      </p:graphicFrame>
      <p:sp>
        <p:nvSpPr>
          <p:cNvPr id="4" name="Text Placeholder 3">
            <a:extLst>
              <a:ext uri="{FF2B5EF4-FFF2-40B4-BE49-F238E27FC236}">
                <a16:creationId xmlns:a16="http://schemas.microsoft.com/office/drawing/2014/main" id="{49BACC65-3C1D-456F-8DD1-EEE77D4AC8B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444715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064E-E84A-44FC-8F45-63FB66CF3F5A}"/>
              </a:ext>
            </a:extLst>
          </p:cNvPr>
          <p:cNvSpPr>
            <a:spLocks noGrp="1"/>
          </p:cNvSpPr>
          <p:nvPr>
            <p:ph type="title"/>
          </p:nvPr>
        </p:nvSpPr>
        <p:spPr/>
        <p:txBody>
          <a:bodyPr/>
          <a:lstStyle/>
          <a:p>
            <a:r>
              <a:rPr lang="en-US"/>
              <a:t>Facebook Tabla Post | Instituto Costarricense de Turismo - 17 of 25</a:t>
            </a:r>
          </a:p>
        </p:txBody>
      </p:sp>
      <p:graphicFrame>
        <p:nvGraphicFramePr>
          <p:cNvPr id="5" name="Table Placeholder 4">
            <a:extLst>
              <a:ext uri="{FF2B5EF4-FFF2-40B4-BE49-F238E27FC236}">
                <a16:creationId xmlns:a16="http://schemas.microsoft.com/office/drawing/2014/main" id="{83B14471-B660-4CD8-8F1C-030AFE54E21A}"/>
              </a:ext>
            </a:extLst>
          </p:cNvPr>
          <p:cNvGraphicFramePr>
            <a:graphicFrameLocks noGrp="1"/>
          </p:cNvGraphicFramePr>
          <p:nvPr>
            <p:ph type="tbl" sz="quarter" idx="13"/>
            <p:extLst>
              <p:ext uri="{D42A27DB-BD31-4B8C-83A1-F6EECF244321}">
                <p14:modId xmlns:p14="http://schemas.microsoft.com/office/powerpoint/2010/main" val="347475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0007006"/>
                    </a:ext>
                  </a:extLst>
                </a:gridCol>
                <a:gridCol w="740664">
                  <a:extLst>
                    <a:ext uri="{9D8B030D-6E8A-4147-A177-3AD203B41FA5}">
                      <a16:colId xmlns:a16="http://schemas.microsoft.com/office/drawing/2014/main" val="526796786"/>
                    </a:ext>
                  </a:extLst>
                </a:gridCol>
                <a:gridCol w="329184">
                  <a:extLst>
                    <a:ext uri="{9D8B030D-6E8A-4147-A177-3AD203B41FA5}">
                      <a16:colId xmlns:a16="http://schemas.microsoft.com/office/drawing/2014/main" val="3067614963"/>
                    </a:ext>
                  </a:extLst>
                </a:gridCol>
                <a:gridCol w="329184">
                  <a:extLst>
                    <a:ext uri="{9D8B030D-6E8A-4147-A177-3AD203B41FA5}">
                      <a16:colId xmlns:a16="http://schemas.microsoft.com/office/drawing/2014/main" val="2841781037"/>
                    </a:ext>
                  </a:extLst>
                </a:gridCol>
                <a:gridCol w="329184">
                  <a:extLst>
                    <a:ext uri="{9D8B030D-6E8A-4147-A177-3AD203B41FA5}">
                      <a16:colId xmlns:a16="http://schemas.microsoft.com/office/drawing/2014/main" val="2957190938"/>
                    </a:ext>
                  </a:extLst>
                </a:gridCol>
                <a:gridCol w="329184">
                  <a:extLst>
                    <a:ext uri="{9D8B030D-6E8A-4147-A177-3AD203B41FA5}">
                      <a16:colId xmlns:a16="http://schemas.microsoft.com/office/drawing/2014/main" val="2644424724"/>
                    </a:ext>
                  </a:extLst>
                </a:gridCol>
                <a:gridCol w="329184">
                  <a:extLst>
                    <a:ext uri="{9D8B030D-6E8A-4147-A177-3AD203B41FA5}">
                      <a16:colId xmlns:a16="http://schemas.microsoft.com/office/drawing/2014/main" val="661271210"/>
                    </a:ext>
                  </a:extLst>
                </a:gridCol>
                <a:gridCol w="329184">
                  <a:extLst>
                    <a:ext uri="{9D8B030D-6E8A-4147-A177-3AD203B41FA5}">
                      <a16:colId xmlns:a16="http://schemas.microsoft.com/office/drawing/2014/main" val="349829371"/>
                    </a:ext>
                  </a:extLst>
                </a:gridCol>
                <a:gridCol w="329184">
                  <a:extLst>
                    <a:ext uri="{9D8B030D-6E8A-4147-A177-3AD203B41FA5}">
                      <a16:colId xmlns:a16="http://schemas.microsoft.com/office/drawing/2014/main" val="183394460"/>
                    </a:ext>
                  </a:extLst>
                </a:gridCol>
                <a:gridCol w="329184">
                  <a:extLst>
                    <a:ext uri="{9D8B030D-6E8A-4147-A177-3AD203B41FA5}">
                      <a16:colId xmlns:a16="http://schemas.microsoft.com/office/drawing/2014/main" val="2297019374"/>
                    </a:ext>
                  </a:extLst>
                </a:gridCol>
                <a:gridCol w="329184">
                  <a:extLst>
                    <a:ext uri="{9D8B030D-6E8A-4147-A177-3AD203B41FA5}">
                      <a16:colId xmlns:a16="http://schemas.microsoft.com/office/drawing/2014/main" val="192388267"/>
                    </a:ext>
                  </a:extLst>
                </a:gridCol>
                <a:gridCol w="329184">
                  <a:extLst>
                    <a:ext uri="{9D8B030D-6E8A-4147-A177-3AD203B41FA5}">
                      <a16:colId xmlns:a16="http://schemas.microsoft.com/office/drawing/2014/main" val="1930778323"/>
                    </a:ext>
                  </a:extLst>
                </a:gridCol>
                <a:gridCol w="329184">
                  <a:extLst>
                    <a:ext uri="{9D8B030D-6E8A-4147-A177-3AD203B41FA5}">
                      <a16:colId xmlns:a16="http://schemas.microsoft.com/office/drawing/2014/main" val="346948022"/>
                    </a:ext>
                  </a:extLst>
                </a:gridCol>
                <a:gridCol w="329184">
                  <a:extLst>
                    <a:ext uri="{9D8B030D-6E8A-4147-A177-3AD203B41FA5}">
                      <a16:colId xmlns:a16="http://schemas.microsoft.com/office/drawing/2014/main" val="779752659"/>
                    </a:ext>
                  </a:extLst>
                </a:gridCol>
                <a:gridCol w="329184">
                  <a:extLst>
                    <a:ext uri="{9D8B030D-6E8A-4147-A177-3AD203B41FA5}">
                      <a16:colId xmlns:a16="http://schemas.microsoft.com/office/drawing/2014/main" val="376432305"/>
                    </a:ext>
                  </a:extLst>
                </a:gridCol>
                <a:gridCol w="329184">
                  <a:extLst>
                    <a:ext uri="{9D8B030D-6E8A-4147-A177-3AD203B41FA5}">
                      <a16:colId xmlns:a16="http://schemas.microsoft.com/office/drawing/2014/main" val="3216774632"/>
                    </a:ext>
                  </a:extLst>
                </a:gridCol>
                <a:gridCol w="329184">
                  <a:extLst>
                    <a:ext uri="{9D8B030D-6E8A-4147-A177-3AD203B41FA5}">
                      <a16:colId xmlns:a16="http://schemas.microsoft.com/office/drawing/2014/main" val="218876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173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- 2023-01-21 09:00:15</a:t>
                      </a:r>
                      <a:r>
                        <a:rPr kumimoji="0" lang="es-ES" sz="1000" b="0" i="0" u="none" strike="noStrike" kern="1200" cap="none" spc="0" normalizeH="0" baseline="0" noProof="0">
                          <a:ln>
                            <a:noFill/>
                          </a:ln>
                          <a:solidFill>
                            <a:prstClr val="black"/>
                          </a:solidFill>
                          <a:effectLst/>
                          <a:uLnTx/>
                          <a:uFillTx/>
                          <a:latin typeface="+mn-lt"/>
                          <a:ea typeface="+mn-ea"/>
                          <a:cs typeface="+mn-cs"/>
                        </a:rPr>
                        <a:t>
 Seguimos celebrando el Día Mundial del Selfie en los Museos. 🤳📷 📸
En Costa Rica contamos con una gran cantidad de
museos de todo tipo, por eso te motivamos a ir a
visitarlos y aprender de lo que más te gusta.
Contanos: ¿Qué te gusta más? ¿Museos de Historia o
museos de 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96719949"/>
                  </a:ext>
                </a:extLst>
              </a:tr>
            </a:tbl>
          </a:graphicData>
        </a:graphic>
      </p:graphicFrame>
      <p:sp>
        <p:nvSpPr>
          <p:cNvPr id="4" name="Text Placeholder 3">
            <a:extLst>
              <a:ext uri="{FF2B5EF4-FFF2-40B4-BE49-F238E27FC236}">
                <a16:creationId xmlns:a16="http://schemas.microsoft.com/office/drawing/2014/main" id="{ABAD6491-CB19-48A6-A95B-495F93966DF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6642381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4831C-569C-4220-85CC-2F0E92C3F37D}"/>
              </a:ext>
            </a:extLst>
          </p:cNvPr>
          <p:cNvSpPr>
            <a:spLocks noGrp="1"/>
          </p:cNvSpPr>
          <p:nvPr>
            <p:ph type="title"/>
          </p:nvPr>
        </p:nvSpPr>
        <p:spPr/>
        <p:txBody>
          <a:bodyPr/>
          <a:lstStyle/>
          <a:p>
            <a:r>
              <a:rPr lang="en-US"/>
              <a:t>Facebook Tabla Post | Instituto Costarricense de Turismo - 18 of 25</a:t>
            </a:r>
          </a:p>
        </p:txBody>
      </p:sp>
      <p:graphicFrame>
        <p:nvGraphicFramePr>
          <p:cNvPr id="5" name="Table Placeholder 4">
            <a:extLst>
              <a:ext uri="{FF2B5EF4-FFF2-40B4-BE49-F238E27FC236}">
                <a16:creationId xmlns:a16="http://schemas.microsoft.com/office/drawing/2014/main" id="{05E26538-2D4A-4ABA-BFF1-C54535FA369B}"/>
              </a:ext>
            </a:extLst>
          </p:cNvPr>
          <p:cNvGraphicFramePr>
            <a:graphicFrameLocks noGrp="1"/>
          </p:cNvGraphicFramePr>
          <p:nvPr>
            <p:ph type="tbl" sz="quarter" idx="13"/>
            <p:extLst>
              <p:ext uri="{D42A27DB-BD31-4B8C-83A1-F6EECF244321}">
                <p14:modId xmlns:p14="http://schemas.microsoft.com/office/powerpoint/2010/main" val="70485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1191017"/>
                    </a:ext>
                  </a:extLst>
                </a:gridCol>
                <a:gridCol w="740664">
                  <a:extLst>
                    <a:ext uri="{9D8B030D-6E8A-4147-A177-3AD203B41FA5}">
                      <a16:colId xmlns:a16="http://schemas.microsoft.com/office/drawing/2014/main" val="1046825020"/>
                    </a:ext>
                  </a:extLst>
                </a:gridCol>
                <a:gridCol w="329184">
                  <a:extLst>
                    <a:ext uri="{9D8B030D-6E8A-4147-A177-3AD203B41FA5}">
                      <a16:colId xmlns:a16="http://schemas.microsoft.com/office/drawing/2014/main" val="38259437"/>
                    </a:ext>
                  </a:extLst>
                </a:gridCol>
                <a:gridCol w="329184">
                  <a:extLst>
                    <a:ext uri="{9D8B030D-6E8A-4147-A177-3AD203B41FA5}">
                      <a16:colId xmlns:a16="http://schemas.microsoft.com/office/drawing/2014/main" val="828819141"/>
                    </a:ext>
                  </a:extLst>
                </a:gridCol>
                <a:gridCol w="329184">
                  <a:extLst>
                    <a:ext uri="{9D8B030D-6E8A-4147-A177-3AD203B41FA5}">
                      <a16:colId xmlns:a16="http://schemas.microsoft.com/office/drawing/2014/main" val="2027726149"/>
                    </a:ext>
                  </a:extLst>
                </a:gridCol>
                <a:gridCol w="329184">
                  <a:extLst>
                    <a:ext uri="{9D8B030D-6E8A-4147-A177-3AD203B41FA5}">
                      <a16:colId xmlns:a16="http://schemas.microsoft.com/office/drawing/2014/main" val="254118424"/>
                    </a:ext>
                  </a:extLst>
                </a:gridCol>
                <a:gridCol w="329184">
                  <a:extLst>
                    <a:ext uri="{9D8B030D-6E8A-4147-A177-3AD203B41FA5}">
                      <a16:colId xmlns:a16="http://schemas.microsoft.com/office/drawing/2014/main" val="905508666"/>
                    </a:ext>
                  </a:extLst>
                </a:gridCol>
                <a:gridCol w="329184">
                  <a:extLst>
                    <a:ext uri="{9D8B030D-6E8A-4147-A177-3AD203B41FA5}">
                      <a16:colId xmlns:a16="http://schemas.microsoft.com/office/drawing/2014/main" val="3845983751"/>
                    </a:ext>
                  </a:extLst>
                </a:gridCol>
                <a:gridCol w="329184">
                  <a:extLst>
                    <a:ext uri="{9D8B030D-6E8A-4147-A177-3AD203B41FA5}">
                      <a16:colId xmlns:a16="http://schemas.microsoft.com/office/drawing/2014/main" val="1948147257"/>
                    </a:ext>
                  </a:extLst>
                </a:gridCol>
                <a:gridCol w="329184">
                  <a:extLst>
                    <a:ext uri="{9D8B030D-6E8A-4147-A177-3AD203B41FA5}">
                      <a16:colId xmlns:a16="http://schemas.microsoft.com/office/drawing/2014/main" val="2123040802"/>
                    </a:ext>
                  </a:extLst>
                </a:gridCol>
                <a:gridCol w="329184">
                  <a:extLst>
                    <a:ext uri="{9D8B030D-6E8A-4147-A177-3AD203B41FA5}">
                      <a16:colId xmlns:a16="http://schemas.microsoft.com/office/drawing/2014/main" val="1769079070"/>
                    </a:ext>
                  </a:extLst>
                </a:gridCol>
                <a:gridCol w="329184">
                  <a:extLst>
                    <a:ext uri="{9D8B030D-6E8A-4147-A177-3AD203B41FA5}">
                      <a16:colId xmlns:a16="http://schemas.microsoft.com/office/drawing/2014/main" val="2493031079"/>
                    </a:ext>
                  </a:extLst>
                </a:gridCol>
                <a:gridCol w="329184">
                  <a:extLst>
                    <a:ext uri="{9D8B030D-6E8A-4147-A177-3AD203B41FA5}">
                      <a16:colId xmlns:a16="http://schemas.microsoft.com/office/drawing/2014/main" val="2179158808"/>
                    </a:ext>
                  </a:extLst>
                </a:gridCol>
                <a:gridCol w="329184">
                  <a:extLst>
                    <a:ext uri="{9D8B030D-6E8A-4147-A177-3AD203B41FA5}">
                      <a16:colId xmlns:a16="http://schemas.microsoft.com/office/drawing/2014/main" val="3973158828"/>
                    </a:ext>
                  </a:extLst>
                </a:gridCol>
                <a:gridCol w="329184">
                  <a:extLst>
                    <a:ext uri="{9D8B030D-6E8A-4147-A177-3AD203B41FA5}">
                      <a16:colId xmlns:a16="http://schemas.microsoft.com/office/drawing/2014/main" val="3885124563"/>
                    </a:ext>
                  </a:extLst>
                </a:gridCol>
                <a:gridCol w="329184">
                  <a:extLst>
                    <a:ext uri="{9D8B030D-6E8A-4147-A177-3AD203B41FA5}">
                      <a16:colId xmlns:a16="http://schemas.microsoft.com/office/drawing/2014/main" val="592736126"/>
                    </a:ext>
                  </a:extLst>
                </a:gridCol>
                <a:gridCol w="329184">
                  <a:extLst>
                    <a:ext uri="{9D8B030D-6E8A-4147-A177-3AD203B41FA5}">
                      <a16:colId xmlns:a16="http://schemas.microsoft.com/office/drawing/2014/main" val="3548495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907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13:07:37</a:t>
                      </a:r>
                      <a:r>
                        <a:rPr kumimoji="0" lang="es-ES" sz="1000" b="0" i="0" u="none" strike="noStrike" kern="1200" cap="none" spc="0" normalizeH="0" baseline="0" noProof="0">
                          <a:ln>
                            <a:noFill/>
                          </a:ln>
                          <a:solidFill>
                            <a:prstClr val="black"/>
                          </a:solidFill>
                          <a:effectLst/>
                          <a:uLnTx/>
                          <a:uFillTx/>
                          <a:latin typeface="+mn-lt"/>
                          <a:ea typeface="+mn-ea"/>
                          <a:cs typeface="+mn-cs"/>
                        </a:rPr>
                        <a:t>
 Costa Rica fue galardonada con la medalla al mérito, otorgada en el marco de la XXV Conferencia Iberoamericana Ministros y Empresarios de Turismo 2023 (CIMET), realizada en Madrid, España. El reconocimiento fue recibido por William Rodríguez, Ministro de Turismo, quien lidera la delegación costarricense en FITUR, una de las bolsas de negociación global de turismo más importantes del mundo.
CIMET destacó la importancia del desarrollo iberoamericano del: turismo de reuniones, incentivos, congresos y eventos, el impulso de las Mypimes turísticas, así como los viajes de negocios en los países de la región.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8309"/>
                  </a:ext>
                </a:extLst>
              </a:tr>
            </a:tbl>
          </a:graphicData>
        </a:graphic>
      </p:graphicFrame>
      <p:sp>
        <p:nvSpPr>
          <p:cNvPr id="4" name="Text Placeholder 3">
            <a:extLst>
              <a:ext uri="{FF2B5EF4-FFF2-40B4-BE49-F238E27FC236}">
                <a16:creationId xmlns:a16="http://schemas.microsoft.com/office/drawing/2014/main" id="{24250A44-8035-4D7A-A689-98D254DB2EF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213851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DFDC-8FB5-4F0A-B74A-FED89AAE39D8}"/>
              </a:ext>
            </a:extLst>
          </p:cNvPr>
          <p:cNvSpPr>
            <a:spLocks noGrp="1"/>
          </p:cNvSpPr>
          <p:nvPr>
            <p:ph type="title"/>
          </p:nvPr>
        </p:nvSpPr>
        <p:spPr/>
        <p:txBody>
          <a:bodyPr/>
          <a:lstStyle/>
          <a:p>
            <a:r>
              <a:rPr lang="en-US"/>
              <a:t>Facebook Tabla Post | Instituto Costarricense de Turismo - 19 of 25</a:t>
            </a:r>
          </a:p>
        </p:txBody>
      </p:sp>
      <p:graphicFrame>
        <p:nvGraphicFramePr>
          <p:cNvPr id="5" name="Table Placeholder 4">
            <a:extLst>
              <a:ext uri="{FF2B5EF4-FFF2-40B4-BE49-F238E27FC236}">
                <a16:creationId xmlns:a16="http://schemas.microsoft.com/office/drawing/2014/main" id="{D63EF36D-4047-455C-99FB-697C852A443C}"/>
              </a:ext>
            </a:extLst>
          </p:cNvPr>
          <p:cNvGraphicFramePr>
            <a:graphicFrameLocks noGrp="1"/>
          </p:cNvGraphicFramePr>
          <p:nvPr>
            <p:ph type="tbl" sz="quarter" idx="13"/>
            <p:extLst>
              <p:ext uri="{D42A27DB-BD31-4B8C-83A1-F6EECF244321}">
                <p14:modId xmlns:p14="http://schemas.microsoft.com/office/powerpoint/2010/main" val="162719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8990050"/>
                    </a:ext>
                  </a:extLst>
                </a:gridCol>
                <a:gridCol w="740664">
                  <a:extLst>
                    <a:ext uri="{9D8B030D-6E8A-4147-A177-3AD203B41FA5}">
                      <a16:colId xmlns:a16="http://schemas.microsoft.com/office/drawing/2014/main" val="3854517455"/>
                    </a:ext>
                  </a:extLst>
                </a:gridCol>
                <a:gridCol w="329184">
                  <a:extLst>
                    <a:ext uri="{9D8B030D-6E8A-4147-A177-3AD203B41FA5}">
                      <a16:colId xmlns:a16="http://schemas.microsoft.com/office/drawing/2014/main" val="4023473681"/>
                    </a:ext>
                  </a:extLst>
                </a:gridCol>
                <a:gridCol w="329184">
                  <a:extLst>
                    <a:ext uri="{9D8B030D-6E8A-4147-A177-3AD203B41FA5}">
                      <a16:colId xmlns:a16="http://schemas.microsoft.com/office/drawing/2014/main" val="643823606"/>
                    </a:ext>
                  </a:extLst>
                </a:gridCol>
                <a:gridCol w="329184">
                  <a:extLst>
                    <a:ext uri="{9D8B030D-6E8A-4147-A177-3AD203B41FA5}">
                      <a16:colId xmlns:a16="http://schemas.microsoft.com/office/drawing/2014/main" val="2400007490"/>
                    </a:ext>
                  </a:extLst>
                </a:gridCol>
                <a:gridCol w="329184">
                  <a:extLst>
                    <a:ext uri="{9D8B030D-6E8A-4147-A177-3AD203B41FA5}">
                      <a16:colId xmlns:a16="http://schemas.microsoft.com/office/drawing/2014/main" val="2777052924"/>
                    </a:ext>
                  </a:extLst>
                </a:gridCol>
                <a:gridCol w="329184">
                  <a:extLst>
                    <a:ext uri="{9D8B030D-6E8A-4147-A177-3AD203B41FA5}">
                      <a16:colId xmlns:a16="http://schemas.microsoft.com/office/drawing/2014/main" val="4278694282"/>
                    </a:ext>
                  </a:extLst>
                </a:gridCol>
                <a:gridCol w="329184">
                  <a:extLst>
                    <a:ext uri="{9D8B030D-6E8A-4147-A177-3AD203B41FA5}">
                      <a16:colId xmlns:a16="http://schemas.microsoft.com/office/drawing/2014/main" val="3849872566"/>
                    </a:ext>
                  </a:extLst>
                </a:gridCol>
                <a:gridCol w="329184">
                  <a:extLst>
                    <a:ext uri="{9D8B030D-6E8A-4147-A177-3AD203B41FA5}">
                      <a16:colId xmlns:a16="http://schemas.microsoft.com/office/drawing/2014/main" val="2763884076"/>
                    </a:ext>
                  </a:extLst>
                </a:gridCol>
                <a:gridCol w="329184">
                  <a:extLst>
                    <a:ext uri="{9D8B030D-6E8A-4147-A177-3AD203B41FA5}">
                      <a16:colId xmlns:a16="http://schemas.microsoft.com/office/drawing/2014/main" val="3520735217"/>
                    </a:ext>
                  </a:extLst>
                </a:gridCol>
                <a:gridCol w="329184">
                  <a:extLst>
                    <a:ext uri="{9D8B030D-6E8A-4147-A177-3AD203B41FA5}">
                      <a16:colId xmlns:a16="http://schemas.microsoft.com/office/drawing/2014/main" val="1263052361"/>
                    </a:ext>
                  </a:extLst>
                </a:gridCol>
                <a:gridCol w="329184">
                  <a:extLst>
                    <a:ext uri="{9D8B030D-6E8A-4147-A177-3AD203B41FA5}">
                      <a16:colId xmlns:a16="http://schemas.microsoft.com/office/drawing/2014/main" val="1167368319"/>
                    </a:ext>
                  </a:extLst>
                </a:gridCol>
                <a:gridCol w="329184">
                  <a:extLst>
                    <a:ext uri="{9D8B030D-6E8A-4147-A177-3AD203B41FA5}">
                      <a16:colId xmlns:a16="http://schemas.microsoft.com/office/drawing/2014/main" val="2136004660"/>
                    </a:ext>
                  </a:extLst>
                </a:gridCol>
                <a:gridCol w="329184">
                  <a:extLst>
                    <a:ext uri="{9D8B030D-6E8A-4147-A177-3AD203B41FA5}">
                      <a16:colId xmlns:a16="http://schemas.microsoft.com/office/drawing/2014/main" val="3177278000"/>
                    </a:ext>
                  </a:extLst>
                </a:gridCol>
                <a:gridCol w="329184">
                  <a:extLst>
                    <a:ext uri="{9D8B030D-6E8A-4147-A177-3AD203B41FA5}">
                      <a16:colId xmlns:a16="http://schemas.microsoft.com/office/drawing/2014/main" val="2598437541"/>
                    </a:ext>
                  </a:extLst>
                </a:gridCol>
                <a:gridCol w="329184">
                  <a:extLst>
                    <a:ext uri="{9D8B030D-6E8A-4147-A177-3AD203B41FA5}">
                      <a16:colId xmlns:a16="http://schemas.microsoft.com/office/drawing/2014/main" val="161915149"/>
                    </a:ext>
                  </a:extLst>
                </a:gridCol>
                <a:gridCol w="329184">
                  <a:extLst>
                    <a:ext uri="{9D8B030D-6E8A-4147-A177-3AD203B41FA5}">
                      <a16:colId xmlns:a16="http://schemas.microsoft.com/office/drawing/2014/main" val="350781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797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- 2023-01-20 11:19:34</a:t>
                      </a:r>
                      <a:r>
                        <a:rPr kumimoji="0" lang="es-ES" sz="1000" b="0" i="0" u="none" strike="noStrike" kern="1200" cap="none" spc="0" normalizeH="0" baseline="0" noProof="0">
                          <a:ln>
                            <a:noFill/>
                          </a:ln>
                          <a:solidFill>
                            <a:prstClr val="black"/>
                          </a:solidFill>
                          <a:effectLst/>
                          <a:uLnTx/>
                          <a:uFillTx/>
                          <a:latin typeface="+mn-lt"/>
                          <a:ea typeface="+mn-ea"/>
                          <a:cs typeface="+mn-cs"/>
                        </a:rPr>
                        <a:t>
 Esta semana se celebró el Día Mundial del Selfie en los Museos.
Te extendemos una invitación, a vos y a toda tu familia para que vayás a visitar y conocer un poquito de nuestra historia o arte Costarricense.
Contanos: ¿Cuál de estos museos te gustaría conocer? 🤳📷 📸
Hoy, lo más pronto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22381307"/>
                  </a:ext>
                </a:extLst>
              </a:tr>
            </a:tbl>
          </a:graphicData>
        </a:graphic>
      </p:graphicFrame>
      <p:sp>
        <p:nvSpPr>
          <p:cNvPr id="4" name="Text Placeholder 3">
            <a:extLst>
              <a:ext uri="{FF2B5EF4-FFF2-40B4-BE49-F238E27FC236}">
                <a16:creationId xmlns:a16="http://schemas.microsoft.com/office/drawing/2014/main" id="{05F98C51-4B19-419A-8262-38E0502AAA2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6390180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A306-C42F-42A4-B8FA-15E272122E06}"/>
              </a:ext>
            </a:extLst>
          </p:cNvPr>
          <p:cNvSpPr>
            <a:spLocks noGrp="1"/>
          </p:cNvSpPr>
          <p:nvPr>
            <p:ph type="title"/>
          </p:nvPr>
        </p:nvSpPr>
        <p:spPr/>
        <p:txBody>
          <a:bodyPr/>
          <a:lstStyle/>
          <a:p>
            <a:r>
              <a:rPr lang="en-US"/>
              <a:t>Facebook Tabla Post | Instituto Costarricense de Turismo - 20 of 25</a:t>
            </a:r>
          </a:p>
        </p:txBody>
      </p:sp>
      <p:graphicFrame>
        <p:nvGraphicFramePr>
          <p:cNvPr id="5" name="Table Placeholder 4">
            <a:extLst>
              <a:ext uri="{FF2B5EF4-FFF2-40B4-BE49-F238E27FC236}">
                <a16:creationId xmlns:a16="http://schemas.microsoft.com/office/drawing/2014/main" id="{73644939-200A-4527-AA6D-45DBAD05CAA7}"/>
              </a:ext>
            </a:extLst>
          </p:cNvPr>
          <p:cNvGraphicFramePr>
            <a:graphicFrameLocks noGrp="1"/>
          </p:cNvGraphicFramePr>
          <p:nvPr>
            <p:ph type="tbl" sz="quarter" idx="13"/>
            <p:extLst>
              <p:ext uri="{D42A27DB-BD31-4B8C-83A1-F6EECF244321}">
                <p14:modId xmlns:p14="http://schemas.microsoft.com/office/powerpoint/2010/main" val="133745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5536929"/>
                    </a:ext>
                  </a:extLst>
                </a:gridCol>
                <a:gridCol w="740664">
                  <a:extLst>
                    <a:ext uri="{9D8B030D-6E8A-4147-A177-3AD203B41FA5}">
                      <a16:colId xmlns:a16="http://schemas.microsoft.com/office/drawing/2014/main" val="877463380"/>
                    </a:ext>
                  </a:extLst>
                </a:gridCol>
                <a:gridCol w="329184">
                  <a:extLst>
                    <a:ext uri="{9D8B030D-6E8A-4147-A177-3AD203B41FA5}">
                      <a16:colId xmlns:a16="http://schemas.microsoft.com/office/drawing/2014/main" val="3192798528"/>
                    </a:ext>
                  </a:extLst>
                </a:gridCol>
                <a:gridCol w="329184">
                  <a:extLst>
                    <a:ext uri="{9D8B030D-6E8A-4147-A177-3AD203B41FA5}">
                      <a16:colId xmlns:a16="http://schemas.microsoft.com/office/drawing/2014/main" val="3160339008"/>
                    </a:ext>
                  </a:extLst>
                </a:gridCol>
                <a:gridCol w="329184">
                  <a:extLst>
                    <a:ext uri="{9D8B030D-6E8A-4147-A177-3AD203B41FA5}">
                      <a16:colId xmlns:a16="http://schemas.microsoft.com/office/drawing/2014/main" val="1943280936"/>
                    </a:ext>
                  </a:extLst>
                </a:gridCol>
                <a:gridCol w="329184">
                  <a:extLst>
                    <a:ext uri="{9D8B030D-6E8A-4147-A177-3AD203B41FA5}">
                      <a16:colId xmlns:a16="http://schemas.microsoft.com/office/drawing/2014/main" val="2133247357"/>
                    </a:ext>
                  </a:extLst>
                </a:gridCol>
                <a:gridCol w="329184">
                  <a:extLst>
                    <a:ext uri="{9D8B030D-6E8A-4147-A177-3AD203B41FA5}">
                      <a16:colId xmlns:a16="http://schemas.microsoft.com/office/drawing/2014/main" val="3014519228"/>
                    </a:ext>
                  </a:extLst>
                </a:gridCol>
                <a:gridCol w="329184">
                  <a:extLst>
                    <a:ext uri="{9D8B030D-6E8A-4147-A177-3AD203B41FA5}">
                      <a16:colId xmlns:a16="http://schemas.microsoft.com/office/drawing/2014/main" val="75686690"/>
                    </a:ext>
                  </a:extLst>
                </a:gridCol>
                <a:gridCol w="329184">
                  <a:extLst>
                    <a:ext uri="{9D8B030D-6E8A-4147-A177-3AD203B41FA5}">
                      <a16:colId xmlns:a16="http://schemas.microsoft.com/office/drawing/2014/main" val="1149457204"/>
                    </a:ext>
                  </a:extLst>
                </a:gridCol>
                <a:gridCol w="329184">
                  <a:extLst>
                    <a:ext uri="{9D8B030D-6E8A-4147-A177-3AD203B41FA5}">
                      <a16:colId xmlns:a16="http://schemas.microsoft.com/office/drawing/2014/main" val="2015595118"/>
                    </a:ext>
                  </a:extLst>
                </a:gridCol>
                <a:gridCol w="329184">
                  <a:extLst>
                    <a:ext uri="{9D8B030D-6E8A-4147-A177-3AD203B41FA5}">
                      <a16:colId xmlns:a16="http://schemas.microsoft.com/office/drawing/2014/main" val="2843454099"/>
                    </a:ext>
                  </a:extLst>
                </a:gridCol>
                <a:gridCol w="329184">
                  <a:extLst>
                    <a:ext uri="{9D8B030D-6E8A-4147-A177-3AD203B41FA5}">
                      <a16:colId xmlns:a16="http://schemas.microsoft.com/office/drawing/2014/main" val="1417700105"/>
                    </a:ext>
                  </a:extLst>
                </a:gridCol>
                <a:gridCol w="329184">
                  <a:extLst>
                    <a:ext uri="{9D8B030D-6E8A-4147-A177-3AD203B41FA5}">
                      <a16:colId xmlns:a16="http://schemas.microsoft.com/office/drawing/2014/main" val="1042071715"/>
                    </a:ext>
                  </a:extLst>
                </a:gridCol>
                <a:gridCol w="329184">
                  <a:extLst>
                    <a:ext uri="{9D8B030D-6E8A-4147-A177-3AD203B41FA5}">
                      <a16:colId xmlns:a16="http://schemas.microsoft.com/office/drawing/2014/main" val="910811471"/>
                    </a:ext>
                  </a:extLst>
                </a:gridCol>
                <a:gridCol w="329184">
                  <a:extLst>
                    <a:ext uri="{9D8B030D-6E8A-4147-A177-3AD203B41FA5}">
                      <a16:colId xmlns:a16="http://schemas.microsoft.com/office/drawing/2014/main" val="2183288960"/>
                    </a:ext>
                  </a:extLst>
                </a:gridCol>
                <a:gridCol w="329184">
                  <a:extLst>
                    <a:ext uri="{9D8B030D-6E8A-4147-A177-3AD203B41FA5}">
                      <a16:colId xmlns:a16="http://schemas.microsoft.com/office/drawing/2014/main" val="3707103454"/>
                    </a:ext>
                  </a:extLst>
                </a:gridCol>
                <a:gridCol w="329184">
                  <a:extLst>
                    <a:ext uri="{9D8B030D-6E8A-4147-A177-3AD203B41FA5}">
                      <a16:colId xmlns:a16="http://schemas.microsoft.com/office/drawing/2014/main" val="5807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586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10:31:24</a:t>
                      </a:r>
                      <a:r>
                        <a:rPr kumimoji="0" lang="es-ES" sz="1000" b="0" i="0" u="none" strike="noStrike" kern="1200" cap="none" spc="0" normalizeH="0" baseline="0" noProof="0">
                          <a:ln>
                            <a:noFill/>
                          </a:ln>
                          <a:solidFill>
                            <a:prstClr val="black"/>
                          </a:solidFill>
                          <a:effectLst/>
                          <a:uLnTx/>
                          <a:uFillTx/>
                          <a:latin typeface="+mn-lt"/>
                          <a:ea typeface="+mn-ea"/>
                          <a:cs typeface="+mn-cs"/>
                        </a:rPr>
                        <a:t>
 ¡Costa Rica presente en Fitur 2023!
Nuestro país participa con 35 empresarios turísticos en una de las ferias más importantes del mundo, mostrando lo más reciente de su oferta y su modelo sostenible. 
Esta es una oportunidad para hacer negocios y alianzas con una vitrina de 8500 empresas de 131 países de los cinco continentes, incluyendo Costa Rica.
Más información en el siguiente enlace: https://www.ict.go.cr/es/noticias-destacadas/2142-costa-rica-dejará-“huella-sostenible”-durante-su-participación-en-fitur,-en-madrid-españa.html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49322074"/>
                  </a:ext>
                </a:extLst>
              </a:tr>
            </a:tbl>
          </a:graphicData>
        </a:graphic>
      </p:graphicFrame>
      <p:sp>
        <p:nvSpPr>
          <p:cNvPr id="4" name="Text Placeholder 3">
            <a:extLst>
              <a:ext uri="{FF2B5EF4-FFF2-40B4-BE49-F238E27FC236}">
                <a16:creationId xmlns:a16="http://schemas.microsoft.com/office/drawing/2014/main" id="{581D153D-49CE-47BB-8116-1E8EA684F50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324290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3F01-3FE5-4F60-A52C-F81BAC19C17F}"/>
              </a:ext>
            </a:extLst>
          </p:cNvPr>
          <p:cNvSpPr>
            <a:spLocks noGrp="1"/>
          </p:cNvSpPr>
          <p:nvPr>
            <p:ph type="title"/>
          </p:nvPr>
        </p:nvSpPr>
        <p:spPr/>
        <p:txBody>
          <a:bodyPr/>
          <a:lstStyle/>
          <a:p>
            <a:r>
              <a:rPr lang="en-US"/>
              <a:t>Facebook Tabla Post | Instituto Costarricense de Turismo - 21 of 25</a:t>
            </a:r>
          </a:p>
        </p:txBody>
      </p:sp>
      <p:graphicFrame>
        <p:nvGraphicFramePr>
          <p:cNvPr id="5" name="Table Placeholder 4">
            <a:extLst>
              <a:ext uri="{FF2B5EF4-FFF2-40B4-BE49-F238E27FC236}">
                <a16:creationId xmlns:a16="http://schemas.microsoft.com/office/drawing/2014/main" id="{E2D22C65-33A7-4D75-A513-1D0C21C8B73C}"/>
              </a:ext>
            </a:extLst>
          </p:cNvPr>
          <p:cNvGraphicFramePr>
            <a:graphicFrameLocks noGrp="1"/>
          </p:cNvGraphicFramePr>
          <p:nvPr>
            <p:ph type="tbl" sz="quarter" idx="13"/>
            <p:extLst>
              <p:ext uri="{D42A27DB-BD31-4B8C-83A1-F6EECF244321}">
                <p14:modId xmlns:p14="http://schemas.microsoft.com/office/powerpoint/2010/main" val="297660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77899969"/>
                    </a:ext>
                  </a:extLst>
                </a:gridCol>
                <a:gridCol w="740664">
                  <a:extLst>
                    <a:ext uri="{9D8B030D-6E8A-4147-A177-3AD203B41FA5}">
                      <a16:colId xmlns:a16="http://schemas.microsoft.com/office/drawing/2014/main" val="1219694855"/>
                    </a:ext>
                  </a:extLst>
                </a:gridCol>
                <a:gridCol w="329184">
                  <a:extLst>
                    <a:ext uri="{9D8B030D-6E8A-4147-A177-3AD203B41FA5}">
                      <a16:colId xmlns:a16="http://schemas.microsoft.com/office/drawing/2014/main" val="1129581420"/>
                    </a:ext>
                  </a:extLst>
                </a:gridCol>
                <a:gridCol w="329184">
                  <a:extLst>
                    <a:ext uri="{9D8B030D-6E8A-4147-A177-3AD203B41FA5}">
                      <a16:colId xmlns:a16="http://schemas.microsoft.com/office/drawing/2014/main" val="3444615551"/>
                    </a:ext>
                  </a:extLst>
                </a:gridCol>
                <a:gridCol w="329184">
                  <a:extLst>
                    <a:ext uri="{9D8B030D-6E8A-4147-A177-3AD203B41FA5}">
                      <a16:colId xmlns:a16="http://schemas.microsoft.com/office/drawing/2014/main" val="2751550909"/>
                    </a:ext>
                  </a:extLst>
                </a:gridCol>
                <a:gridCol w="329184">
                  <a:extLst>
                    <a:ext uri="{9D8B030D-6E8A-4147-A177-3AD203B41FA5}">
                      <a16:colId xmlns:a16="http://schemas.microsoft.com/office/drawing/2014/main" val="3888883230"/>
                    </a:ext>
                  </a:extLst>
                </a:gridCol>
                <a:gridCol w="329184">
                  <a:extLst>
                    <a:ext uri="{9D8B030D-6E8A-4147-A177-3AD203B41FA5}">
                      <a16:colId xmlns:a16="http://schemas.microsoft.com/office/drawing/2014/main" val="1431688103"/>
                    </a:ext>
                  </a:extLst>
                </a:gridCol>
                <a:gridCol w="329184">
                  <a:extLst>
                    <a:ext uri="{9D8B030D-6E8A-4147-A177-3AD203B41FA5}">
                      <a16:colId xmlns:a16="http://schemas.microsoft.com/office/drawing/2014/main" val="3244279563"/>
                    </a:ext>
                  </a:extLst>
                </a:gridCol>
                <a:gridCol w="329184">
                  <a:extLst>
                    <a:ext uri="{9D8B030D-6E8A-4147-A177-3AD203B41FA5}">
                      <a16:colId xmlns:a16="http://schemas.microsoft.com/office/drawing/2014/main" val="2379634784"/>
                    </a:ext>
                  </a:extLst>
                </a:gridCol>
                <a:gridCol w="329184">
                  <a:extLst>
                    <a:ext uri="{9D8B030D-6E8A-4147-A177-3AD203B41FA5}">
                      <a16:colId xmlns:a16="http://schemas.microsoft.com/office/drawing/2014/main" val="1524294318"/>
                    </a:ext>
                  </a:extLst>
                </a:gridCol>
                <a:gridCol w="329184">
                  <a:extLst>
                    <a:ext uri="{9D8B030D-6E8A-4147-A177-3AD203B41FA5}">
                      <a16:colId xmlns:a16="http://schemas.microsoft.com/office/drawing/2014/main" val="2930954952"/>
                    </a:ext>
                  </a:extLst>
                </a:gridCol>
                <a:gridCol w="329184">
                  <a:extLst>
                    <a:ext uri="{9D8B030D-6E8A-4147-A177-3AD203B41FA5}">
                      <a16:colId xmlns:a16="http://schemas.microsoft.com/office/drawing/2014/main" val="1756545299"/>
                    </a:ext>
                  </a:extLst>
                </a:gridCol>
                <a:gridCol w="329184">
                  <a:extLst>
                    <a:ext uri="{9D8B030D-6E8A-4147-A177-3AD203B41FA5}">
                      <a16:colId xmlns:a16="http://schemas.microsoft.com/office/drawing/2014/main" val="355364621"/>
                    </a:ext>
                  </a:extLst>
                </a:gridCol>
                <a:gridCol w="329184">
                  <a:extLst>
                    <a:ext uri="{9D8B030D-6E8A-4147-A177-3AD203B41FA5}">
                      <a16:colId xmlns:a16="http://schemas.microsoft.com/office/drawing/2014/main" val="1939829844"/>
                    </a:ext>
                  </a:extLst>
                </a:gridCol>
                <a:gridCol w="329184">
                  <a:extLst>
                    <a:ext uri="{9D8B030D-6E8A-4147-A177-3AD203B41FA5}">
                      <a16:colId xmlns:a16="http://schemas.microsoft.com/office/drawing/2014/main" val="1477730138"/>
                    </a:ext>
                  </a:extLst>
                </a:gridCol>
                <a:gridCol w="329184">
                  <a:extLst>
                    <a:ext uri="{9D8B030D-6E8A-4147-A177-3AD203B41FA5}">
                      <a16:colId xmlns:a16="http://schemas.microsoft.com/office/drawing/2014/main" val="13468821"/>
                    </a:ext>
                  </a:extLst>
                </a:gridCol>
                <a:gridCol w="329184">
                  <a:extLst>
                    <a:ext uri="{9D8B030D-6E8A-4147-A177-3AD203B41FA5}">
                      <a16:colId xmlns:a16="http://schemas.microsoft.com/office/drawing/2014/main" val="22048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204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09:10:12</a:t>
                      </a:r>
                      <a:r>
                        <a:rPr kumimoji="0" lang="es-ES" sz="1000" b="0" i="0" u="none" strike="noStrike" kern="1200" cap="none" spc="0" normalizeH="0" baseline="0" noProof="0">
                          <a:ln>
                            <a:noFill/>
                          </a:ln>
                          <a:solidFill>
                            <a:prstClr val="black"/>
                          </a:solidFill>
                          <a:effectLst/>
                          <a:uLnTx/>
                          <a:uFillTx/>
                          <a:latin typeface="+mn-lt"/>
                          <a:ea typeface="+mn-ea"/>
                          <a:cs typeface="+mn-cs"/>
                        </a:rPr>
                        <a:t>
 En este episodio mostramos de la mano de maestras de la cocina autóctona guanacasteca, los sabores y las técnicas tradicionales que pocas personas conservan como un tesoro y que hacen que estos platillos sean irresistibles.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25563278"/>
                  </a:ext>
                </a:extLst>
              </a:tr>
            </a:tbl>
          </a:graphicData>
        </a:graphic>
      </p:graphicFrame>
      <p:sp>
        <p:nvSpPr>
          <p:cNvPr id="4" name="Text Placeholder 3">
            <a:extLst>
              <a:ext uri="{FF2B5EF4-FFF2-40B4-BE49-F238E27FC236}">
                <a16:creationId xmlns:a16="http://schemas.microsoft.com/office/drawing/2014/main" id="{738A0D42-66E2-4CE5-AF35-83573285D8E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248505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A2AB9-7BA4-4F9E-A6D9-1A023FAD9596}"/>
              </a:ext>
            </a:extLst>
          </p:cNvPr>
          <p:cNvSpPr>
            <a:spLocks noGrp="1"/>
          </p:cNvSpPr>
          <p:nvPr>
            <p:ph type="title"/>
          </p:nvPr>
        </p:nvSpPr>
        <p:spPr/>
        <p:txBody>
          <a:bodyPr/>
          <a:lstStyle/>
          <a:p>
            <a:r>
              <a:rPr lang="en-US"/>
              <a:t>Facebook Tabla Post | Instituto Costarricense de Turismo - 22 of 25</a:t>
            </a:r>
          </a:p>
        </p:txBody>
      </p:sp>
      <p:graphicFrame>
        <p:nvGraphicFramePr>
          <p:cNvPr id="5" name="Table Placeholder 4">
            <a:extLst>
              <a:ext uri="{FF2B5EF4-FFF2-40B4-BE49-F238E27FC236}">
                <a16:creationId xmlns:a16="http://schemas.microsoft.com/office/drawing/2014/main" id="{01B706CF-2B8A-4C9E-ACE5-E3A5834BA5C3}"/>
              </a:ext>
            </a:extLst>
          </p:cNvPr>
          <p:cNvGraphicFramePr>
            <a:graphicFrameLocks noGrp="1"/>
          </p:cNvGraphicFramePr>
          <p:nvPr>
            <p:ph type="tbl" sz="quarter" idx="13"/>
            <p:extLst>
              <p:ext uri="{D42A27DB-BD31-4B8C-83A1-F6EECF244321}">
                <p14:modId xmlns:p14="http://schemas.microsoft.com/office/powerpoint/2010/main" val="156204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1582158"/>
                    </a:ext>
                  </a:extLst>
                </a:gridCol>
                <a:gridCol w="740664">
                  <a:extLst>
                    <a:ext uri="{9D8B030D-6E8A-4147-A177-3AD203B41FA5}">
                      <a16:colId xmlns:a16="http://schemas.microsoft.com/office/drawing/2014/main" val="1536592384"/>
                    </a:ext>
                  </a:extLst>
                </a:gridCol>
                <a:gridCol w="329184">
                  <a:extLst>
                    <a:ext uri="{9D8B030D-6E8A-4147-A177-3AD203B41FA5}">
                      <a16:colId xmlns:a16="http://schemas.microsoft.com/office/drawing/2014/main" val="1105506146"/>
                    </a:ext>
                  </a:extLst>
                </a:gridCol>
                <a:gridCol w="329184">
                  <a:extLst>
                    <a:ext uri="{9D8B030D-6E8A-4147-A177-3AD203B41FA5}">
                      <a16:colId xmlns:a16="http://schemas.microsoft.com/office/drawing/2014/main" val="3368512202"/>
                    </a:ext>
                  </a:extLst>
                </a:gridCol>
                <a:gridCol w="329184">
                  <a:extLst>
                    <a:ext uri="{9D8B030D-6E8A-4147-A177-3AD203B41FA5}">
                      <a16:colId xmlns:a16="http://schemas.microsoft.com/office/drawing/2014/main" val="1799078247"/>
                    </a:ext>
                  </a:extLst>
                </a:gridCol>
                <a:gridCol w="329184">
                  <a:extLst>
                    <a:ext uri="{9D8B030D-6E8A-4147-A177-3AD203B41FA5}">
                      <a16:colId xmlns:a16="http://schemas.microsoft.com/office/drawing/2014/main" val="2584593306"/>
                    </a:ext>
                  </a:extLst>
                </a:gridCol>
                <a:gridCol w="329184">
                  <a:extLst>
                    <a:ext uri="{9D8B030D-6E8A-4147-A177-3AD203B41FA5}">
                      <a16:colId xmlns:a16="http://schemas.microsoft.com/office/drawing/2014/main" val="3640961109"/>
                    </a:ext>
                  </a:extLst>
                </a:gridCol>
                <a:gridCol w="329184">
                  <a:extLst>
                    <a:ext uri="{9D8B030D-6E8A-4147-A177-3AD203B41FA5}">
                      <a16:colId xmlns:a16="http://schemas.microsoft.com/office/drawing/2014/main" val="1911445497"/>
                    </a:ext>
                  </a:extLst>
                </a:gridCol>
                <a:gridCol w="329184">
                  <a:extLst>
                    <a:ext uri="{9D8B030D-6E8A-4147-A177-3AD203B41FA5}">
                      <a16:colId xmlns:a16="http://schemas.microsoft.com/office/drawing/2014/main" val="5145000"/>
                    </a:ext>
                  </a:extLst>
                </a:gridCol>
                <a:gridCol w="329184">
                  <a:extLst>
                    <a:ext uri="{9D8B030D-6E8A-4147-A177-3AD203B41FA5}">
                      <a16:colId xmlns:a16="http://schemas.microsoft.com/office/drawing/2014/main" val="730671156"/>
                    </a:ext>
                  </a:extLst>
                </a:gridCol>
                <a:gridCol w="329184">
                  <a:extLst>
                    <a:ext uri="{9D8B030D-6E8A-4147-A177-3AD203B41FA5}">
                      <a16:colId xmlns:a16="http://schemas.microsoft.com/office/drawing/2014/main" val="829406986"/>
                    </a:ext>
                  </a:extLst>
                </a:gridCol>
                <a:gridCol w="329184">
                  <a:extLst>
                    <a:ext uri="{9D8B030D-6E8A-4147-A177-3AD203B41FA5}">
                      <a16:colId xmlns:a16="http://schemas.microsoft.com/office/drawing/2014/main" val="4235050762"/>
                    </a:ext>
                  </a:extLst>
                </a:gridCol>
                <a:gridCol w="329184">
                  <a:extLst>
                    <a:ext uri="{9D8B030D-6E8A-4147-A177-3AD203B41FA5}">
                      <a16:colId xmlns:a16="http://schemas.microsoft.com/office/drawing/2014/main" val="54325670"/>
                    </a:ext>
                  </a:extLst>
                </a:gridCol>
                <a:gridCol w="329184">
                  <a:extLst>
                    <a:ext uri="{9D8B030D-6E8A-4147-A177-3AD203B41FA5}">
                      <a16:colId xmlns:a16="http://schemas.microsoft.com/office/drawing/2014/main" val="1400117131"/>
                    </a:ext>
                  </a:extLst>
                </a:gridCol>
                <a:gridCol w="329184">
                  <a:extLst>
                    <a:ext uri="{9D8B030D-6E8A-4147-A177-3AD203B41FA5}">
                      <a16:colId xmlns:a16="http://schemas.microsoft.com/office/drawing/2014/main" val="2414713094"/>
                    </a:ext>
                  </a:extLst>
                </a:gridCol>
                <a:gridCol w="329184">
                  <a:extLst>
                    <a:ext uri="{9D8B030D-6E8A-4147-A177-3AD203B41FA5}">
                      <a16:colId xmlns:a16="http://schemas.microsoft.com/office/drawing/2014/main" val="3190977864"/>
                    </a:ext>
                  </a:extLst>
                </a:gridCol>
                <a:gridCol w="329184">
                  <a:extLst>
                    <a:ext uri="{9D8B030D-6E8A-4147-A177-3AD203B41FA5}">
                      <a16:colId xmlns:a16="http://schemas.microsoft.com/office/drawing/2014/main" val="615843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053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09:08:16</a:t>
                      </a:r>
                      <a:r>
                        <a:rPr kumimoji="0" lang="es-ES" sz="1000" b="0" i="0" u="none" strike="noStrike" kern="1200" cap="none" spc="0" normalizeH="0" baseline="0" noProof="0">
                          <a:ln>
                            <a:noFill/>
                          </a:ln>
                          <a:solidFill>
                            <a:prstClr val="black"/>
                          </a:solidFill>
                          <a:effectLst/>
                          <a:uLnTx/>
                          <a:uFillTx/>
                          <a:latin typeface="+mn-lt"/>
                          <a:ea typeface="+mn-ea"/>
                          <a:cs typeface="+mn-cs"/>
                        </a:rPr>
                        <a:t>
 ¿Se te antoja una gallina achiotada? ¿Y qué tal unas rosquillas horneadas? 
Te invitamos a decidirte viendo estos y muchos platillos más en este nuevo episodio sobre la gastronomía tradicional guanacasteca.
Contanos en los comentarios cuántos platillos de aquí te faltan por degustar.
Descubrí una Costa Rica de sabores tanto en Guanacaste como en el resto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14:10:07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98980716"/>
                  </a:ext>
                </a:extLst>
              </a:tr>
            </a:tbl>
          </a:graphicData>
        </a:graphic>
      </p:graphicFrame>
      <p:sp>
        <p:nvSpPr>
          <p:cNvPr id="4" name="Text Placeholder 3">
            <a:extLst>
              <a:ext uri="{FF2B5EF4-FFF2-40B4-BE49-F238E27FC236}">
                <a16:creationId xmlns:a16="http://schemas.microsoft.com/office/drawing/2014/main" id="{F2BB0720-1AE3-4854-ABD5-50F01F8B660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648326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475D2-C2E1-4E9D-A277-5FE143316C45}"/>
              </a:ext>
            </a:extLst>
          </p:cNvPr>
          <p:cNvSpPr>
            <a:spLocks noGrp="1"/>
          </p:cNvSpPr>
          <p:nvPr>
            <p:ph type="title"/>
          </p:nvPr>
        </p:nvSpPr>
        <p:spPr/>
        <p:txBody>
          <a:bodyPr/>
          <a:lstStyle/>
          <a:p>
            <a:r>
              <a:rPr lang="en-US"/>
              <a:t>Facebook Tabla Post | Instituto Costarricense de Turismo - 23 of 25</a:t>
            </a:r>
          </a:p>
        </p:txBody>
      </p:sp>
      <p:graphicFrame>
        <p:nvGraphicFramePr>
          <p:cNvPr id="5" name="Table Placeholder 4">
            <a:extLst>
              <a:ext uri="{FF2B5EF4-FFF2-40B4-BE49-F238E27FC236}">
                <a16:creationId xmlns:a16="http://schemas.microsoft.com/office/drawing/2014/main" id="{5A75249C-713E-49CC-982F-E2B6E85C0E7C}"/>
              </a:ext>
            </a:extLst>
          </p:cNvPr>
          <p:cNvGraphicFramePr>
            <a:graphicFrameLocks noGrp="1"/>
          </p:cNvGraphicFramePr>
          <p:nvPr>
            <p:ph type="tbl" sz="quarter" idx="13"/>
            <p:extLst>
              <p:ext uri="{D42A27DB-BD31-4B8C-83A1-F6EECF244321}">
                <p14:modId xmlns:p14="http://schemas.microsoft.com/office/powerpoint/2010/main" val="2417599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6645377"/>
                    </a:ext>
                  </a:extLst>
                </a:gridCol>
                <a:gridCol w="740664">
                  <a:extLst>
                    <a:ext uri="{9D8B030D-6E8A-4147-A177-3AD203B41FA5}">
                      <a16:colId xmlns:a16="http://schemas.microsoft.com/office/drawing/2014/main" val="474090462"/>
                    </a:ext>
                  </a:extLst>
                </a:gridCol>
                <a:gridCol w="329184">
                  <a:extLst>
                    <a:ext uri="{9D8B030D-6E8A-4147-A177-3AD203B41FA5}">
                      <a16:colId xmlns:a16="http://schemas.microsoft.com/office/drawing/2014/main" val="3970365959"/>
                    </a:ext>
                  </a:extLst>
                </a:gridCol>
                <a:gridCol w="329184">
                  <a:extLst>
                    <a:ext uri="{9D8B030D-6E8A-4147-A177-3AD203B41FA5}">
                      <a16:colId xmlns:a16="http://schemas.microsoft.com/office/drawing/2014/main" val="197053983"/>
                    </a:ext>
                  </a:extLst>
                </a:gridCol>
                <a:gridCol w="329184">
                  <a:extLst>
                    <a:ext uri="{9D8B030D-6E8A-4147-A177-3AD203B41FA5}">
                      <a16:colId xmlns:a16="http://schemas.microsoft.com/office/drawing/2014/main" val="2061367071"/>
                    </a:ext>
                  </a:extLst>
                </a:gridCol>
                <a:gridCol w="329184">
                  <a:extLst>
                    <a:ext uri="{9D8B030D-6E8A-4147-A177-3AD203B41FA5}">
                      <a16:colId xmlns:a16="http://schemas.microsoft.com/office/drawing/2014/main" val="687004218"/>
                    </a:ext>
                  </a:extLst>
                </a:gridCol>
                <a:gridCol w="329184">
                  <a:extLst>
                    <a:ext uri="{9D8B030D-6E8A-4147-A177-3AD203B41FA5}">
                      <a16:colId xmlns:a16="http://schemas.microsoft.com/office/drawing/2014/main" val="2971586320"/>
                    </a:ext>
                  </a:extLst>
                </a:gridCol>
                <a:gridCol w="329184">
                  <a:extLst>
                    <a:ext uri="{9D8B030D-6E8A-4147-A177-3AD203B41FA5}">
                      <a16:colId xmlns:a16="http://schemas.microsoft.com/office/drawing/2014/main" val="1287165656"/>
                    </a:ext>
                  </a:extLst>
                </a:gridCol>
                <a:gridCol w="329184">
                  <a:extLst>
                    <a:ext uri="{9D8B030D-6E8A-4147-A177-3AD203B41FA5}">
                      <a16:colId xmlns:a16="http://schemas.microsoft.com/office/drawing/2014/main" val="745675403"/>
                    </a:ext>
                  </a:extLst>
                </a:gridCol>
                <a:gridCol w="329184">
                  <a:extLst>
                    <a:ext uri="{9D8B030D-6E8A-4147-A177-3AD203B41FA5}">
                      <a16:colId xmlns:a16="http://schemas.microsoft.com/office/drawing/2014/main" val="616330294"/>
                    </a:ext>
                  </a:extLst>
                </a:gridCol>
                <a:gridCol w="329184">
                  <a:extLst>
                    <a:ext uri="{9D8B030D-6E8A-4147-A177-3AD203B41FA5}">
                      <a16:colId xmlns:a16="http://schemas.microsoft.com/office/drawing/2014/main" val="3254137267"/>
                    </a:ext>
                  </a:extLst>
                </a:gridCol>
                <a:gridCol w="329184">
                  <a:extLst>
                    <a:ext uri="{9D8B030D-6E8A-4147-A177-3AD203B41FA5}">
                      <a16:colId xmlns:a16="http://schemas.microsoft.com/office/drawing/2014/main" val="696319266"/>
                    </a:ext>
                  </a:extLst>
                </a:gridCol>
                <a:gridCol w="329184">
                  <a:extLst>
                    <a:ext uri="{9D8B030D-6E8A-4147-A177-3AD203B41FA5}">
                      <a16:colId xmlns:a16="http://schemas.microsoft.com/office/drawing/2014/main" val="695800525"/>
                    </a:ext>
                  </a:extLst>
                </a:gridCol>
                <a:gridCol w="329184">
                  <a:extLst>
                    <a:ext uri="{9D8B030D-6E8A-4147-A177-3AD203B41FA5}">
                      <a16:colId xmlns:a16="http://schemas.microsoft.com/office/drawing/2014/main" val="408424656"/>
                    </a:ext>
                  </a:extLst>
                </a:gridCol>
                <a:gridCol w="329184">
                  <a:extLst>
                    <a:ext uri="{9D8B030D-6E8A-4147-A177-3AD203B41FA5}">
                      <a16:colId xmlns:a16="http://schemas.microsoft.com/office/drawing/2014/main" val="583883872"/>
                    </a:ext>
                  </a:extLst>
                </a:gridCol>
                <a:gridCol w="329184">
                  <a:extLst>
                    <a:ext uri="{9D8B030D-6E8A-4147-A177-3AD203B41FA5}">
                      <a16:colId xmlns:a16="http://schemas.microsoft.com/office/drawing/2014/main" val="3980352191"/>
                    </a:ext>
                  </a:extLst>
                </a:gridCol>
                <a:gridCol w="329184">
                  <a:extLst>
                    <a:ext uri="{9D8B030D-6E8A-4147-A177-3AD203B41FA5}">
                      <a16:colId xmlns:a16="http://schemas.microsoft.com/office/drawing/2014/main" val="281286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017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- 2023-01-19 09:00:12</a:t>
                      </a:r>
                      <a:r>
                        <a:rPr kumimoji="0" lang="es-ES" sz="1000" b="0" i="0" u="none" strike="noStrike" kern="1200" cap="none" spc="0" normalizeH="0" baseline="0" noProof="0">
                          <a:ln>
                            <a:noFill/>
                          </a:ln>
                          <a:solidFill>
                            <a:prstClr val="black"/>
                          </a:solidFill>
                          <a:effectLst/>
                          <a:uLnTx/>
                          <a:uFillTx/>
                          <a:latin typeface="+mn-lt"/>
                          <a:ea typeface="+mn-ea"/>
                          <a:cs typeface="+mn-cs"/>
                        </a:rPr>
                        <a:t>
 "El maíz pujagua es importante porque de ahí sale el chicheme, el atol, la mazamorra y del maíz blanco los tamales y las tortillas".
Esto es parte de lo que conversamos con María Elena Espinoza, cocinera tradicional de Guatil de Santa Cruz, quién nos enseñó los secretos y tradiciones de su pueblo. No te perdás este nuevo episodio dedicado a La Pampa Guanacasteca, el cual está lleno de tradiciones, pero ante todo, sabores increíbles.
Descubrí una Costa Rica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70335049"/>
                  </a:ext>
                </a:extLst>
              </a:tr>
            </a:tbl>
          </a:graphicData>
        </a:graphic>
      </p:graphicFrame>
      <p:sp>
        <p:nvSpPr>
          <p:cNvPr id="4" name="Text Placeholder 3">
            <a:extLst>
              <a:ext uri="{FF2B5EF4-FFF2-40B4-BE49-F238E27FC236}">
                <a16:creationId xmlns:a16="http://schemas.microsoft.com/office/drawing/2014/main" id="{3D1ABB0D-0866-4889-976C-D11943716C4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651409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70FDE-EFB5-44F9-BA70-A11BE3842CFA}"/>
              </a:ext>
            </a:extLst>
          </p:cNvPr>
          <p:cNvSpPr>
            <a:spLocks noGrp="1"/>
          </p:cNvSpPr>
          <p:nvPr>
            <p:ph type="title"/>
          </p:nvPr>
        </p:nvSpPr>
        <p:spPr/>
        <p:txBody>
          <a:bodyPr/>
          <a:lstStyle/>
          <a:p>
            <a:r>
              <a:rPr lang="en-US"/>
              <a:t>Facebook Tabla Post | Instituto Costarricense de Turismo - 24 of 25</a:t>
            </a:r>
          </a:p>
        </p:txBody>
      </p:sp>
      <p:graphicFrame>
        <p:nvGraphicFramePr>
          <p:cNvPr id="5" name="Table Placeholder 4">
            <a:extLst>
              <a:ext uri="{FF2B5EF4-FFF2-40B4-BE49-F238E27FC236}">
                <a16:creationId xmlns:a16="http://schemas.microsoft.com/office/drawing/2014/main" id="{AB76D70C-01D9-49C2-A907-4447BD4179FA}"/>
              </a:ext>
            </a:extLst>
          </p:cNvPr>
          <p:cNvGraphicFramePr>
            <a:graphicFrameLocks noGrp="1"/>
          </p:cNvGraphicFramePr>
          <p:nvPr>
            <p:ph type="tbl" sz="quarter" idx="13"/>
            <p:extLst>
              <p:ext uri="{D42A27DB-BD31-4B8C-83A1-F6EECF244321}">
                <p14:modId xmlns:p14="http://schemas.microsoft.com/office/powerpoint/2010/main" val="201600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96313021"/>
                    </a:ext>
                  </a:extLst>
                </a:gridCol>
                <a:gridCol w="740664">
                  <a:extLst>
                    <a:ext uri="{9D8B030D-6E8A-4147-A177-3AD203B41FA5}">
                      <a16:colId xmlns:a16="http://schemas.microsoft.com/office/drawing/2014/main" val="4208742792"/>
                    </a:ext>
                  </a:extLst>
                </a:gridCol>
                <a:gridCol w="329184">
                  <a:extLst>
                    <a:ext uri="{9D8B030D-6E8A-4147-A177-3AD203B41FA5}">
                      <a16:colId xmlns:a16="http://schemas.microsoft.com/office/drawing/2014/main" val="426733039"/>
                    </a:ext>
                  </a:extLst>
                </a:gridCol>
                <a:gridCol w="329184">
                  <a:extLst>
                    <a:ext uri="{9D8B030D-6E8A-4147-A177-3AD203B41FA5}">
                      <a16:colId xmlns:a16="http://schemas.microsoft.com/office/drawing/2014/main" val="1584469395"/>
                    </a:ext>
                  </a:extLst>
                </a:gridCol>
                <a:gridCol w="329184">
                  <a:extLst>
                    <a:ext uri="{9D8B030D-6E8A-4147-A177-3AD203B41FA5}">
                      <a16:colId xmlns:a16="http://schemas.microsoft.com/office/drawing/2014/main" val="923167733"/>
                    </a:ext>
                  </a:extLst>
                </a:gridCol>
                <a:gridCol w="329184">
                  <a:extLst>
                    <a:ext uri="{9D8B030D-6E8A-4147-A177-3AD203B41FA5}">
                      <a16:colId xmlns:a16="http://schemas.microsoft.com/office/drawing/2014/main" val="2363012447"/>
                    </a:ext>
                  </a:extLst>
                </a:gridCol>
                <a:gridCol w="329184">
                  <a:extLst>
                    <a:ext uri="{9D8B030D-6E8A-4147-A177-3AD203B41FA5}">
                      <a16:colId xmlns:a16="http://schemas.microsoft.com/office/drawing/2014/main" val="918271599"/>
                    </a:ext>
                  </a:extLst>
                </a:gridCol>
                <a:gridCol w="329184">
                  <a:extLst>
                    <a:ext uri="{9D8B030D-6E8A-4147-A177-3AD203B41FA5}">
                      <a16:colId xmlns:a16="http://schemas.microsoft.com/office/drawing/2014/main" val="1467241021"/>
                    </a:ext>
                  </a:extLst>
                </a:gridCol>
                <a:gridCol w="329184">
                  <a:extLst>
                    <a:ext uri="{9D8B030D-6E8A-4147-A177-3AD203B41FA5}">
                      <a16:colId xmlns:a16="http://schemas.microsoft.com/office/drawing/2014/main" val="1477933390"/>
                    </a:ext>
                  </a:extLst>
                </a:gridCol>
                <a:gridCol w="329184">
                  <a:extLst>
                    <a:ext uri="{9D8B030D-6E8A-4147-A177-3AD203B41FA5}">
                      <a16:colId xmlns:a16="http://schemas.microsoft.com/office/drawing/2014/main" val="2274228490"/>
                    </a:ext>
                  </a:extLst>
                </a:gridCol>
                <a:gridCol w="329184">
                  <a:extLst>
                    <a:ext uri="{9D8B030D-6E8A-4147-A177-3AD203B41FA5}">
                      <a16:colId xmlns:a16="http://schemas.microsoft.com/office/drawing/2014/main" val="1421502853"/>
                    </a:ext>
                  </a:extLst>
                </a:gridCol>
                <a:gridCol w="329184">
                  <a:extLst>
                    <a:ext uri="{9D8B030D-6E8A-4147-A177-3AD203B41FA5}">
                      <a16:colId xmlns:a16="http://schemas.microsoft.com/office/drawing/2014/main" val="2757460183"/>
                    </a:ext>
                  </a:extLst>
                </a:gridCol>
                <a:gridCol w="329184">
                  <a:extLst>
                    <a:ext uri="{9D8B030D-6E8A-4147-A177-3AD203B41FA5}">
                      <a16:colId xmlns:a16="http://schemas.microsoft.com/office/drawing/2014/main" val="3297501740"/>
                    </a:ext>
                  </a:extLst>
                </a:gridCol>
                <a:gridCol w="329184">
                  <a:extLst>
                    <a:ext uri="{9D8B030D-6E8A-4147-A177-3AD203B41FA5}">
                      <a16:colId xmlns:a16="http://schemas.microsoft.com/office/drawing/2014/main" val="935099930"/>
                    </a:ext>
                  </a:extLst>
                </a:gridCol>
                <a:gridCol w="329184">
                  <a:extLst>
                    <a:ext uri="{9D8B030D-6E8A-4147-A177-3AD203B41FA5}">
                      <a16:colId xmlns:a16="http://schemas.microsoft.com/office/drawing/2014/main" val="535683704"/>
                    </a:ext>
                  </a:extLst>
                </a:gridCol>
                <a:gridCol w="329184">
                  <a:extLst>
                    <a:ext uri="{9D8B030D-6E8A-4147-A177-3AD203B41FA5}">
                      <a16:colId xmlns:a16="http://schemas.microsoft.com/office/drawing/2014/main" val="1248860789"/>
                    </a:ext>
                  </a:extLst>
                </a:gridCol>
                <a:gridCol w="329184">
                  <a:extLst>
                    <a:ext uri="{9D8B030D-6E8A-4147-A177-3AD203B41FA5}">
                      <a16:colId xmlns:a16="http://schemas.microsoft.com/office/drawing/2014/main" val="417405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364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- 2023-01-18 12:52:42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Mundial del Selfie en los Museos.
En Costa Rica tenemos una gran cantidad de museos llenos de historia y arte. Esto aparte de una celebración, también es una invitación para que visités, conozcás más de estos hermosos lugares y te tomés un selfie.
Contanos: ¿Cuál es tu museo favorito en Costa Rica?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62890151"/>
                  </a:ext>
                </a:extLst>
              </a:tr>
            </a:tbl>
          </a:graphicData>
        </a:graphic>
      </p:graphicFrame>
      <p:sp>
        <p:nvSpPr>
          <p:cNvPr id="4" name="Text Placeholder 3">
            <a:extLst>
              <a:ext uri="{FF2B5EF4-FFF2-40B4-BE49-F238E27FC236}">
                <a16:creationId xmlns:a16="http://schemas.microsoft.com/office/drawing/2014/main" id="{04E339D3-2240-4589-803F-A72F98E84F2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306830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63968-69F9-4CF8-9A10-C4C4C1F7D3B6}"/>
              </a:ext>
            </a:extLst>
          </p:cNvPr>
          <p:cNvSpPr>
            <a:spLocks noGrp="1"/>
          </p:cNvSpPr>
          <p:nvPr>
            <p:ph type="title"/>
          </p:nvPr>
        </p:nvSpPr>
        <p:spPr/>
        <p:txBody>
          <a:bodyPr/>
          <a:lstStyle/>
          <a:p>
            <a:r>
              <a:rPr lang="en-US"/>
              <a:t>Facebook Tabla Post | Instituto Costarricense de Turismo - 25 of 25</a:t>
            </a:r>
          </a:p>
        </p:txBody>
      </p:sp>
      <p:graphicFrame>
        <p:nvGraphicFramePr>
          <p:cNvPr id="5" name="Table Placeholder 4">
            <a:extLst>
              <a:ext uri="{FF2B5EF4-FFF2-40B4-BE49-F238E27FC236}">
                <a16:creationId xmlns:a16="http://schemas.microsoft.com/office/drawing/2014/main" id="{FA331B11-B8A7-4CAA-B9A1-8070B973D763}"/>
              </a:ext>
            </a:extLst>
          </p:cNvPr>
          <p:cNvGraphicFramePr>
            <a:graphicFrameLocks noGrp="1"/>
          </p:cNvGraphicFramePr>
          <p:nvPr>
            <p:ph type="tbl" sz="quarter" idx="13"/>
            <p:extLst>
              <p:ext uri="{D42A27DB-BD31-4B8C-83A1-F6EECF244321}">
                <p14:modId xmlns:p14="http://schemas.microsoft.com/office/powerpoint/2010/main" val="217912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52334880"/>
                    </a:ext>
                  </a:extLst>
                </a:gridCol>
                <a:gridCol w="740664">
                  <a:extLst>
                    <a:ext uri="{9D8B030D-6E8A-4147-A177-3AD203B41FA5}">
                      <a16:colId xmlns:a16="http://schemas.microsoft.com/office/drawing/2014/main" val="2192667441"/>
                    </a:ext>
                  </a:extLst>
                </a:gridCol>
                <a:gridCol w="329184">
                  <a:extLst>
                    <a:ext uri="{9D8B030D-6E8A-4147-A177-3AD203B41FA5}">
                      <a16:colId xmlns:a16="http://schemas.microsoft.com/office/drawing/2014/main" val="3847640553"/>
                    </a:ext>
                  </a:extLst>
                </a:gridCol>
                <a:gridCol w="329184">
                  <a:extLst>
                    <a:ext uri="{9D8B030D-6E8A-4147-A177-3AD203B41FA5}">
                      <a16:colId xmlns:a16="http://schemas.microsoft.com/office/drawing/2014/main" val="1473083865"/>
                    </a:ext>
                  </a:extLst>
                </a:gridCol>
                <a:gridCol w="329184">
                  <a:extLst>
                    <a:ext uri="{9D8B030D-6E8A-4147-A177-3AD203B41FA5}">
                      <a16:colId xmlns:a16="http://schemas.microsoft.com/office/drawing/2014/main" val="3219689670"/>
                    </a:ext>
                  </a:extLst>
                </a:gridCol>
                <a:gridCol w="329184">
                  <a:extLst>
                    <a:ext uri="{9D8B030D-6E8A-4147-A177-3AD203B41FA5}">
                      <a16:colId xmlns:a16="http://schemas.microsoft.com/office/drawing/2014/main" val="2626341737"/>
                    </a:ext>
                  </a:extLst>
                </a:gridCol>
                <a:gridCol w="329184">
                  <a:extLst>
                    <a:ext uri="{9D8B030D-6E8A-4147-A177-3AD203B41FA5}">
                      <a16:colId xmlns:a16="http://schemas.microsoft.com/office/drawing/2014/main" val="2873173204"/>
                    </a:ext>
                  </a:extLst>
                </a:gridCol>
                <a:gridCol w="329184">
                  <a:extLst>
                    <a:ext uri="{9D8B030D-6E8A-4147-A177-3AD203B41FA5}">
                      <a16:colId xmlns:a16="http://schemas.microsoft.com/office/drawing/2014/main" val="1103935138"/>
                    </a:ext>
                  </a:extLst>
                </a:gridCol>
                <a:gridCol w="329184">
                  <a:extLst>
                    <a:ext uri="{9D8B030D-6E8A-4147-A177-3AD203B41FA5}">
                      <a16:colId xmlns:a16="http://schemas.microsoft.com/office/drawing/2014/main" val="1361768906"/>
                    </a:ext>
                  </a:extLst>
                </a:gridCol>
                <a:gridCol w="329184">
                  <a:extLst>
                    <a:ext uri="{9D8B030D-6E8A-4147-A177-3AD203B41FA5}">
                      <a16:colId xmlns:a16="http://schemas.microsoft.com/office/drawing/2014/main" val="480048594"/>
                    </a:ext>
                  </a:extLst>
                </a:gridCol>
                <a:gridCol w="329184">
                  <a:extLst>
                    <a:ext uri="{9D8B030D-6E8A-4147-A177-3AD203B41FA5}">
                      <a16:colId xmlns:a16="http://schemas.microsoft.com/office/drawing/2014/main" val="1932782384"/>
                    </a:ext>
                  </a:extLst>
                </a:gridCol>
                <a:gridCol w="329184">
                  <a:extLst>
                    <a:ext uri="{9D8B030D-6E8A-4147-A177-3AD203B41FA5}">
                      <a16:colId xmlns:a16="http://schemas.microsoft.com/office/drawing/2014/main" val="3503961719"/>
                    </a:ext>
                  </a:extLst>
                </a:gridCol>
                <a:gridCol w="329184">
                  <a:extLst>
                    <a:ext uri="{9D8B030D-6E8A-4147-A177-3AD203B41FA5}">
                      <a16:colId xmlns:a16="http://schemas.microsoft.com/office/drawing/2014/main" val="2929431271"/>
                    </a:ext>
                  </a:extLst>
                </a:gridCol>
                <a:gridCol w="329184">
                  <a:extLst>
                    <a:ext uri="{9D8B030D-6E8A-4147-A177-3AD203B41FA5}">
                      <a16:colId xmlns:a16="http://schemas.microsoft.com/office/drawing/2014/main" val="762230960"/>
                    </a:ext>
                  </a:extLst>
                </a:gridCol>
                <a:gridCol w="329184">
                  <a:extLst>
                    <a:ext uri="{9D8B030D-6E8A-4147-A177-3AD203B41FA5}">
                      <a16:colId xmlns:a16="http://schemas.microsoft.com/office/drawing/2014/main" val="3067374526"/>
                    </a:ext>
                  </a:extLst>
                </a:gridCol>
                <a:gridCol w="329184">
                  <a:extLst>
                    <a:ext uri="{9D8B030D-6E8A-4147-A177-3AD203B41FA5}">
                      <a16:colId xmlns:a16="http://schemas.microsoft.com/office/drawing/2014/main" val="863144359"/>
                    </a:ext>
                  </a:extLst>
                </a:gridCol>
                <a:gridCol w="329184">
                  <a:extLst>
                    <a:ext uri="{9D8B030D-6E8A-4147-A177-3AD203B41FA5}">
                      <a16:colId xmlns:a16="http://schemas.microsoft.com/office/drawing/2014/main" val="68233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029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Instituto Costarricense de Turismo - 2023-01-17 18:29:55</a:t>
                      </a:r>
                      <a:r>
                        <a:rPr kumimoji="0" lang="es-ES" sz="1000" b="0" i="0" u="none" strike="noStrike" kern="1200" cap="none" spc="0" normalizeH="0" baseline="0" noProof="0">
                          <a:ln>
                            <a:noFill/>
                          </a:ln>
                          <a:solidFill>
                            <a:prstClr val="black"/>
                          </a:solidFill>
                          <a:effectLst/>
                          <a:uLnTx/>
                          <a:uFillTx/>
                          <a:latin typeface="+mn-lt"/>
                          <a:ea typeface="+mn-ea"/>
                          <a:cs typeface="+mn-cs"/>
                        </a:rPr>
                        <a:t>
 El Instituto Costarricense de Turismo lamenta profundamente el fallecimiento de la señora María Elena Dobles Vargas, madre de Flora Ayub Dobles, directora de la Cámara Costarricense de Hoteles (CCH).
Nos solidarizamos con su estimable familia en este momento de dolor.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02/03/2023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9562906"/>
                  </a:ext>
                </a:extLst>
              </a:tr>
            </a:tbl>
          </a:graphicData>
        </a:graphic>
      </p:graphicFrame>
      <p:sp>
        <p:nvSpPr>
          <p:cNvPr id="4" name="Text Placeholder 3">
            <a:extLst>
              <a:ext uri="{FF2B5EF4-FFF2-40B4-BE49-F238E27FC236}">
                <a16:creationId xmlns:a16="http://schemas.microsoft.com/office/drawing/2014/main" id="{B78DF1CA-C5E2-4AD2-A1F2-6D4600D5D6F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090074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E68F-912A-48F6-9D72-FDF675EA2CC7}"/>
              </a:ext>
            </a:extLst>
          </p:cNvPr>
          <p:cNvSpPr>
            <a:spLocks noGrp="1"/>
          </p:cNvSpPr>
          <p:nvPr>
            <p:ph type="title"/>
          </p:nvPr>
        </p:nvSpPr>
        <p:spPr/>
        <p:txBody>
          <a:bodyPr/>
          <a:lstStyle/>
          <a:p>
            <a:r>
              <a:rPr lang="en-US"/>
              <a:t>Facebook Fan Demographics Table | Instituto Costarricense de Turismo - 1 of 3</a:t>
            </a:r>
          </a:p>
        </p:txBody>
      </p:sp>
      <p:graphicFrame>
        <p:nvGraphicFramePr>
          <p:cNvPr id="5" name="Table Placeholder 4">
            <a:extLst>
              <a:ext uri="{FF2B5EF4-FFF2-40B4-BE49-F238E27FC236}">
                <a16:creationId xmlns:a16="http://schemas.microsoft.com/office/drawing/2014/main" id="{FCF61412-0537-473B-BEC2-9748CFA910FF}"/>
              </a:ext>
            </a:extLst>
          </p:cNvPr>
          <p:cNvGraphicFramePr>
            <a:graphicFrameLocks noGrp="1"/>
          </p:cNvGraphicFramePr>
          <p:nvPr>
            <p:ph type="tbl" sz="quarter" idx="13"/>
            <p:extLst>
              <p:ext uri="{D42A27DB-BD31-4B8C-83A1-F6EECF244321}">
                <p14:modId xmlns:p14="http://schemas.microsoft.com/office/powerpoint/2010/main" val="2058832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2054485"/>
                    </a:ext>
                  </a:extLst>
                </a:gridCol>
                <a:gridCol w="2057400">
                  <a:extLst>
                    <a:ext uri="{9D8B030D-6E8A-4147-A177-3AD203B41FA5}">
                      <a16:colId xmlns:a16="http://schemas.microsoft.com/office/drawing/2014/main" val="3245462436"/>
                    </a:ext>
                  </a:extLst>
                </a:gridCol>
                <a:gridCol w="822960">
                  <a:extLst>
                    <a:ext uri="{9D8B030D-6E8A-4147-A177-3AD203B41FA5}">
                      <a16:colId xmlns:a16="http://schemas.microsoft.com/office/drawing/2014/main" val="2014313329"/>
                    </a:ext>
                  </a:extLst>
                </a:gridCol>
                <a:gridCol w="822960">
                  <a:extLst>
                    <a:ext uri="{9D8B030D-6E8A-4147-A177-3AD203B41FA5}">
                      <a16:colId xmlns:a16="http://schemas.microsoft.com/office/drawing/2014/main" val="3335762343"/>
                    </a:ext>
                  </a:extLst>
                </a:gridCol>
                <a:gridCol w="822960">
                  <a:extLst>
                    <a:ext uri="{9D8B030D-6E8A-4147-A177-3AD203B41FA5}">
                      <a16:colId xmlns:a16="http://schemas.microsoft.com/office/drawing/2014/main" val="3557974127"/>
                    </a:ext>
                  </a:extLst>
                </a:gridCol>
                <a:gridCol w="822960">
                  <a:extLst>
                    <a:ext uri="{9D8B030D-6E8A-4147-A177-3AD203B41FA5}">
                      <a16:colId xmlns:a16="http://schemas.microsoft.com/office/drawing/2014/main" val="359021128"/>
                    </a:ext>
                  </a:extLst>
                </a:gridCol>
                <a:gridCol w="822960">
                  <a:extLst>
                    <a:ext uri="{9D8B030D-6E8A-4147-A177-3AD203B41FA5}">
                      <a16:colId xmlns:a16="http://schemas.microsoft.com/office/drawing/2014/main" val="232955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100607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0.090322084710585 %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718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4.5641478976093 %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240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22.013605965101 %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678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20.049581059267 %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879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8.8515643016373 %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073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3.2746560073795 %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629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1.3433007917596 %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310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0.094165577676993 %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695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2.9345068798524 %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541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13.490660312092 %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3941800"/>
                  </a:ext>
                </a:extLst>
              </a:tr>
            </a:tbl>
          </a:graphicData>
        </a:graphic>
      </p:graphicFrame>
      <p:sp>
        <p:nvSpPr>
          <p:cNvPr id="4" name="Text Placeholder 3">
            <a:extLst>
              <a:ext uri="{FF2B5EF4-FFF2-40B4-BE49-F238E27FC236}">
                <a16:creationId xmlns:a16="http://schemas.microsoft.com/office/drawing/2014/main" id="{5534F2C7-B711-428C-BF28-0FD5B1244FB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241832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F6BE-621B-4205-84CE-4F5D6AA50EB2}"/>
              </a:ext>
            </a:extLst>
          </p:cNvPr>
          <p:cNvSpPr>
            <a:spLocks noGrp="1"/>
          </p:cNvSpPr>
          <p:nvPr>
            <p:ph type="title"/>
          </p:nvPr>
        </p:nvSpPr>
        <p:spPr/>
        <p:txBody>
          <a:bodyPr/>
          <a:lstStyle/>
          <a:p>
            <a:r>
              <a:rPr lang="en-US"/>
              <a:t>Facebook Fan Demographics Table | Instituto Costarricense de Turismo - 2 of 3</a:t>
            </a:r>
          </a:p>
        </p:txBody>
      </p:sp>
      <p:graphicFrame>
        <p:nvGraphicFramePr>
          <p:cNvPr id="5" name="Table Placeholder 4">
            <a:extLst>
              <a:ext uri="{FF2B5EF4-FFF2-40B4-BE49-F238E27FC236}">
                <a16:creationId xmlns:a16="http://schemas.microsoft.com/office/drawing/2014/main" id="{323080B1-8735-4F12-A6FB-D7CC6718D59D}"/>
              </a:ext>
            </a:extLst>
          </p:cNvPr>
          <p:cNvGraphicFramePr>
            <a:graphicFrameLocks noGrp="1"/>
          </p:cNvGraphicFramePr>
          <p:nvPr>
            <p:ph type="tbl" sz="quarter" idx="13"/>
            <p:extLst>
              <p:ext uri="{D42A27DB-BD31-4B8C-83A1-F6EECF244321}">
                <p14:modId xmlns:p14="http://schemas.microsoft.com/office/powerpoint/2010/main" val="674525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3227592"/>
                    </a:ext>
                  </a:extLst>
                </a:gridCol>
                <a:gridCol w="2057400">
                  <a:extLst>
                    <a:ext uri="{9D8B030D-6E8A-4147-A177-3AD203B41FA5}">
                      <a16:colId xmlns:a16="http://schemas.microsoft.com/office/drawing/2014/main" val="1570833909"/>
                    </a:ext>
                  </a:extLst>
                </a:gridCol>
                <a:gridCol w="822960">
                  <a:extLst>
                    <a:ext uri="{9D8B030D-6E8A-4147-A177-3AD203B41FA5}">
                      <a16:colId xmlns:a16="http://schemas.microsoft.com/office/drawing/2014/main" val="2192038628"/>
                    </a:ext>
                  </a:extLst>
                </a:gridCol>
                <a:gridCol w="822960">
                  <a:extLst>
                    <a:ext uri="{9D8B030D-6E8A-4147-A177-3AD203B41FA5}">
                      <a16:colId xmlns:a16="http://schemas.microsoft.com/office/drawing/2014/main" val="4051849013"/>
                    </a:ext>
                  </a:extLst>
                </a:gridCol>
                <a:gridCol w="822960">
                  <a:extLst>
                    <a:ext uri="{9D8B030D-6E8A-4147-A177-3AD203B41FA5}">
                      <a16:colId xmlns:a16="http://schemas.microsoft.com/office/drawing/2014/main" val="2185733614"/>
                    </a:ext>
                  </a:extLst>
                </a:gridCol>
                <a:gridCol w="822960">
                  <a:extLst>
                    <a:ext uri="{9D8B030D-6E8A-4147-A177-3AD203B41FA5}">
                      <a16:colId xmlns:a16="http://schemas.microsoft.com/office/drawing/2014/main" val="2034780631"/>
                    </a:ext>
                  </a:extLst>
                </a:gridCol>
                <a:gridCol w="822960">
                  <a:extLst>
                    <a:ext uri="{9D8B030D-6E8A-4147-A177-3AD203B41FA5}">
                      <a16:colId xmlns:a16="http://schemas.microsoft.com/office/drawing/2014/main" val="116682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54509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11.665001153048 %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219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4.8562533630563 %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550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1.8006764547621 %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714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0.85133369205934 %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862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0.0019217464832039 %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419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0.06341763394573 %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4706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0.17295718348835 %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220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3.7108924590668 %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162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0.10761780305942 %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069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0.032669690214467 %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8733328"/>
                  </a:ext>
                </a:extLst>
              </a:tr>
            </a:tbl>
          </a:graphicData>
        </a:graphic>
      </p:graphicFrame>
      <p:sp>
        <p:nvSpPr>
          <p:cNvPr id="4" name="Text Placeholder 3">
            <a:extLst>
              <a:ext uri="{FF2B5EF4-FFF2-40B4-BE49-F238E27FC236}">
                <a16:creationId xmlns:a16="http://schemas.microsoft.com/office/drawing/2014/main" id="{37777E7A-0C1C-4423-850B-CDD17E803C9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326599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5EC97-4517-407B-A8B1-0CD4951DA207}"/>
              </a:ext>
            </a:extLst>
          </p:cNvPr>
          <p:cNvSpPr>
            <a:spLocks noGrp="1"/>
          </p:cNvSpPr>
          <p:nvPr>
            <p:ph type="title"/>
          </p:nvPr>
        </p:nvSpPr>
        <p:spPr/>
        <p:txBody>
          <a:bodyPr/>
          <a:lstStyle/>
          <a:p>
            <a:r>
              <a:rPr lang="en-US"/>
              <a:t>Facebook Fan Demographics Table | Instituto Costarricense de Turismo - 3 of 3</a:t>
            </a:r>
          </a:p>
        </p:txBody>
      </p:sp>
      <p:graphicFrame>
        <p:nvGraphicFramePr>
          <p:cNvPr id="5" name="Table Placeholder 4">
            <a:extLst>
              <a:ext uri="{FF2B5EF4-FFF2-40B4-BE49-F238E27FC236}">
                <a16:creationId xmlns:a16="http://schemas.microsoft.com/office/drawing/2014/main" id="{F3B940E7-0A5D-447B-843E-C9DB17604628}"/>
              </a:ext>
            </a:extLst>
          </p:cNvPr>
          <p:cNvGraphicFramePr>
            <a:graphicFrameLocks noGrp="1"/>
          </p:cNvGraphicFramePr>
          <p:nvPr>
            <p:ph type="tbl" sz="quarter" idx="13"/>
            <p:extLst>
              <p:ext uri="{D42A27DB-BD31-4B8C-83A1-F6EECF244321}">
                <p14:modId xmlns:p14="http://schemas.microsoft.com/office/powerpoint/2010/main" val="4163146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5381420"/>
                    </a:ext>
                  </a:extLst>
                </a:gridCol>
                <a:gridCol w="2057400">
                  <a:extLst>
                    <a:ext uri="{9D8B030D-6E8A-4147-A177-3AD203B41FA5}">
                      <a16:colId xmlns:a16="http://schemas.microsoft.com/office/drawing/2014/main" val="3382899237"/>
                    </a:ext>
                  </a:extLst>
                </a:gridCol>
                <a:gridCol w="822960">
                  <a:extLst>
                    <a:ext uri="{9D8B030D-6E8A-4147-A177-3AD203B41FA5}">
                      <a16:colId xmlns:a16="http://schemas.microsoft.com/office/drawing/2014/main" val="160148980"/>
                    </a:ext>
                  </a:extLst>
                </a:gridCol>
                <a:gridCol w="822960">
                  <a:extLst>
                    <a:ext uri="{9D8B030D-6E8A-4147-A177-3AD203B41FA5}">
                      <a16:colId xmlns:a16="http://schemas.microsoft.com/office/drawing/2014/main" val="508153653"/>
                    </a:ext>
                  </a:extLst>
                </a:gridCol>
                <a:gridCol w="822960">
                  <a:extLst>
                    <a:ext uri="{9D8B030D-6E8A-4147-A177-3AD203B41FA5}">
                      <a16:colId xmlns:a16="http://schemas.microsoft.com/office/drawing/2014/main" val="1270050196"/>
                    </a:ext>
                  </a:extLst>
                </a:gridCol>
                <a:gridCol w="822960">
                  <a:extLst>
                    <a:ext uri="{9D8B030D-6E8A-4147-A177-3AD203B41FA5}">
                      <a16:colId xmlns:a16="http://schemas.microsoft.com/office/drawing/2014/main" val="3948208233"/>
                    </a:ext>
                  </a:extLst>
                </a:gridCol>
                <a:gridCol w="822960">
                  <a:extLst>
                    <a:ext uri="{9D8B030D-6E8A-4147-A177-3AD203B41FA5}">
                      <a16:colId xmlns:a16="http://schemas.microsoft.com/office/drawing/2014/main" val="414175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425441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Instituto Costarricense de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0.030747943731263 %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9651151"/>
                  </a:ext>
                </a:extLst>
              </a:tr>
            </a:tbl>
          </a:graphicData>
        </a:graphic>
      </p:graphicFrame>
      <p:sp>
        <p:nvSpPr>
          <p:cNvPr id="4" name="Text Placeholder 3">
            <a:extLst>
              <a:ext uri="{FF2B5EF4-FFF2-40B4-BE49-F238E27FC236}">
                <a16:creationId xmlns:a16="http://schemas.microsoft.com/office/drawing/2014/main" id="{CEC3B8B9-C97A-4B8F-807F-F5B181CA37D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106379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18B0-A978-4DF5-BF66-6048E7EFF8E1}"/>
              </a:ext>
            </a:extLst>
          </p:cNvPr>
          <p:cNvSpPr>
            <a:spLocks noGrp="1"/>
          </p:cNvSpPr>
          <p:nvPr>
            <p:ph type="title"/>
          </p:nvPr>
        </p:nvSpPr>
        <p:spPr/>
        <p:txBody>
          <a:bodyPr/>
          <a:lstStyle/>
          <a:p>
            <a:r>
              <a:rPr lang="en-US"/>
              <a:t>Facebook Own Posts | Instituto Costarricense de Turismo</a:t>
            </a:r>
          </a:p>
        </p:txBody>
      </p:sp>
      <p:graphicFrame>
        <p:nvGraphicFramePr>
          <p:cNvPr id="6" name="Chart Placeholder 5">
            <a:extLst>
              <a:ext uri="{FF2B5EF4-FFF2-40B4-BE49-F238E27FC236}">
                <a16:creationId xmlns:a16="http://schemas.microsoft.com/office/drawing/2014/main" id="{234FFCD4-849A-4CDD-941B-3661DC9D5289}"/>
              </a:ext>
            </a:extLst>
          </p:cNvPr>
          <p:cNvGraphicFramePr>
            <a:graphicFrameLocks noGrp="1"/>
          </p:cNvGraphicFramePr>
          <p:nvPr>
            <p:ph type="chart" sz="quarter" idx="13"/>
            <p:extLst>
              <p:ext uri="{D42A27DB-BD31-4B8C-83A1-F6EECF244321}">
                <p14:modId xmlns:p14="http://schemas.microsoft.com/office/powerpoint/2010/main" val="23680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7E9969-E874-4E41-870A-ED61742A15BF}"/>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42172D0E-F7A5-453A-84F6-0E1502B1A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2493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8181</Words>
  <Application>Microsoft Office PowerPoint</Application>
  <PresentationFormat>On-screen Show (4:3)</PresentationFormat>
  <Paragraphs>4223</Paragraphs>
  <Slides>119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119</vt:i4>
      </vt:variant>
    </vt:vector>
  </HeadingPairs>
  <TitlesOfParts>
    <vt:vector size="122" baseType="lpstr">
      <vt:lpstr>Arial</vt:lpstr>
      <vt:lpstr>Calibri</vt:lpstr>
      <vt:lpstr>quintly_template</vt:lpstr>
      <vt:lpstr>Reporte mensual</vt:lpstr>
      <vt:lpstr>Facebook Fans or Followers Total | Instituto Costarricense de Turismo</vt:lpstr>
      <vt:lpstr>Facebook Reach unique by tipe | Instituto Costarricense de Turismo</vt:lpstr>
      <vt:lpstr>Facebook Own Posts Table | Instituto Costarricense de Turismo - 1 of 26</vt:lpstr>
      <vt:lpstr>Facebook Own Posts Table | Instituto Costarricense de Turismo - 2 of 26</vt:lpstr>
      <vt:lpstr>Facebook Own Posts Table | Instituto Costarricense de Turismo - 3 of 26</vt:lpstr>
      <vt:lpstr>Facebook Own Posts Table | Instituto Costarricense de Turismo - 4 of 26</vt:lpstr>
      <vt:lpstr>Facebook Own Posts Table | Instituto Costarricense de Turismo - 5 of 26</vt:lpstr>
      <vt:lpstr>Facebook Own Posts Table | Instituto Costarricense de Turismo - 6 of 26</vt:lpstr>
      <vt:lpstr>Facebook Own Posts Table | Instituto Costarricense de Turismo - 7 of 26</vt:lpstr>
      <vt:lpstr>Facebook Own Posts Table | Instituto Costarricense de Turismo - 8 of 26</vt:lpstr>
      <vt:lpstr>Facebook Own Posts Table | Instituto Costarricense de Turismo - 9 of 26</vt:lpstr>
      <vt:lpstr>Facebook Own Posts Table | Instituto Costarricense de Turismo - 10 of 26</vt:lpstr>
      <vt:lpstr>Facebook Own Posts Table | Instituto Costarricense de Turismo - 11 of 26</vt:lpstr>
      <vt:lpstr>Facebook Own Posts Table | Instituto Costarricense de Turismo - 12 of 26</vt:lpstr>
      <vt:lpstr>Facebook Own Posts Table | Instituto Costarricense de Turismo - 13 of 26</vt:lpstr>
      <vt:lpstr>Facebook Own Posts Table | Instituto Costarricense de Turismo - 14 of 26</vt:lpstr>
      <vt:lpstr>Facebook Own Posts Table | Instituto Costarricense de Turismo - 15 of 26</vt:lpstr>
      <vt:lpstr>Facebook Own Posts Table | Instituto Costarricense de Turismo - 16 of 26</vt:lpstr>
      <vt:lpstr>Facebook Own Posts Table | Instituto Costarricense de Turismo - 17 of 26</vt:lpstr>
      <vt:lpstr>Facebook Own Posts Table | Instituto Costarricense de Turismo - 18 of 26</vt:lpstr>
      <vt:lpstr>Facebook Own Posts Table | Instituto Costarricense de Turismo - 19 of 26</vt:lpstr>
      <vt:lpstr>Facebook Own Posts Table | Instituto Costarricense de Turismo - 20 of 26</vt:lpstr>
      <vt:lpstr>Facebook Own Posts Table | Instituto Costarricense de Turismo - 21 of 26</vt:lpstr>
      <vt:lpstr>Facebook Own Posts Table | Instituto Costarricense de Turismo - 22 of 26</vt:lpstr>
      <vt:lpstr>Facebook Own Posts Table | Instituto Costarricense de Turismo - 23 of 26</vt:lpstr>
      <vt:lpstr>Facebook Own Posts Table | Instituto Costarricense de Turismo - 24 of 26</vt:lpstr>
      <vt:lpstr>Facebook Own Posts Table | Instituto Costarricense de Turismo - 25 of 26</vt:lpstr>
      <vt:lpstr>Facebook Own Posts Table | Instituto Costarricense de Turismo - 26 of 26</vt:lpstr>
      <vt:lpstr>Facebook Own Posts Table | Instituto Costarricense de Turismo - 1 of 25</vt:lpstr>
      <vt:lpstr>Facebook Own Posts Table | Instituto Costarricense de Turismo - 2 of 25</vt:lpstr>
      <vt:lpstr>Facebook Own Posts Table | Instituto Costarricense de Turismo - 3 of 25</vt:lpstr>
      <vt:lpstr>Facebook Own Posts Table | Instituto Costarricense de Turismo - 4 of 25</vt:lpstr>
      <vt:lpstr>Facebook Own Posts Table | Instituto Costarricense de Turismo - 5 of 25</vt:lpstr>
      <vt:lpstr>Facebook Own Posts Table | Instituto Costarricense de Turismo - 6 of 25</vt:lpstr>
      <vt:lpstr>Facebook Own Posts Table | Instituto Costarricense de Turismo - 7 of 25</vt:lpstr>
      <vt:lpstr>Facebook Own Posts Table | Instituto Costarricense de Turismo - 8 of 25</vt:lpstr>
      <vt:lpstr>Facebook Own Posts Table | Instituto Costarricense de Turismo - 9 of 25</vt:lpstr>
      <vt:lpstr>Facebook Own Posts Table | Instituto Costarricense de Turismo - 10 of 25</vt:lpstr>
      <vt:lpstr>Facebook Own Posts Table | Instituto Costarricense de Turismo - 11 of 25</vt:lpstr>
      <vt:lpstr>Facebook Own Posts Table | Instituto Costarricense de Turismo - 12 of 25</vt:lpstr>
      <vt:lpstr>Facebook Own Posts Table | Instituto Costarricense de Turismo - 13 of 25</vt:lpstr>
      <vt:lpstr>Facebook Own Posts Table | Instituto Costarricense de Turismo - 14 of 25</vt:lpstr>
      <vt:lpstr>Facebook Own Posts Table | Instituto Costarricense de Turismo - 15 of 25</vt:lpstr>
      <vt:lpstr>Facebook Own Posts Table | Instituto Costarricense de Turismo - 16 of 25</vt:lpstr>
      <vt:lpstr>Facebook Own Posts Table | Instituto Costarricense de Turismo - 17 of 25</vt:lpstr>
      <vt:lpstr>Facebook Own Posts Table | Instituto Costarricense de Turismo - 18 of 25</vt:lpstr>
      <vt:lpstr>Facebook Own Posts Table | Instituto Costarricense de Turismo - 19 of 25</vt:lpstr>
      <vt:lpstr>Facebook Own Posts Table | Instituto Costarricense de Turismo - 20 of 25</vt:lpstr>
      <vt:lpstr>Facebook Own Posts Table | Instituto Costarricense de Turismo - 21 of 25</vt:lpstr>
      <vt:lpstr>Facebook Own Posts Table | Instituto Costarricense de Turismo - 22 of 25</vt:lpstr>
      <vt:lpstr>Facebook Own Posts Table | Instituto Costarricense de Turismo - 23 of 25</vt:lpstr>
      <vt:lpstr>Facebook Own Posts Table | Instituto Costarricense de Turismo - 24 of 25</vt:lpstr>
      <vt:lpstr>Facebook Own Posts Table | Instituto Costarricense de Turismo - 25 of 25</vt:lpstr>
      <vt:lpstr>Facebook Fan Demographics | Instituto Costarricense de Turismo</vt:lpstr>
      <vt:lpstr>Facebook Fans by Country Table | Instituto Costarricense de Turismo - 1 of 3</vt:lpstr>
      <vt:lpstr>Facebook Fans by Country Table | Instituto Costarricense de Turismo - 2 of 3</vt:lpstr>
      <vt:lpstr>Facebook Fans by Country Table | Instituto Costarricense de Turismo - 3 of 3</vt:lpstr>
      <vt:lpstr>Facebook Fans By City Table | Instituto Costarricense de Turismo - 1 of 3</vt:lpstr>
      <vt:lpstr>Facebook Fans By City Table | Instituto Costarricense de Turismo - 2 of 3</vt:lpstr>
      <vt:lpstr>Facebook Fans By City Table | Instituto Costarricense de Turismo - 3 of 3</vt:lpstr>
      <vt:lpstr>Facebook Key Metrics Table | Instituto Costarricense de Turismo</vt:lpstr>
      <vt:lpstr>Facebook Fans Total | Instituto Costarricense de Turismo</vt:lpstr>
      <vt:lpstr>Facebook Reach | Instituto Costarricense de Turismo</vt:lpstr>
      <vt:lpstr>Facebook Key Metrics Table | Instituto Costarricense de Turismo</vt:lpstr>
      <vt:lpstr>Facebook Copy of Own Posts Table | Instituto Costarricense de Turismo - 1 of 25</vt:lpstr>
      <vt:lpstr>Facebook Copy of Own Posts Table | Instituto Costarricense de Turismo - 2 of 25</vt:lpstr>
      <vt:lpstr>Facebook Copy of Own Posts Table | Instituto Costarricense de Turismo - 3 of 25</vt:lpstr>
      <vt:lpstr>Facebook Copy of Own Posts Table | Instituto Costarricense de Turismo - 4 of 25</vt:lpstr>
      <vt:lpstr>Facebook Copy of Own Posts Table | Instituto Costarricense de Turismo - 5 of 25</vt:lpstr>
      <vt:lpstr>Facebook Copy of Own Posts Table | Instituto Costarricense de Turismo - 6 of 25</vt:lpstr>
      <vt:lpstr>Facebook Copy of Own Posts Table | Instituto Costarricense de Turismo - 7 of 25</vt:lpstr>
      <vt:lpstr>Facebook Copy of Own Posts Table | Instituto Costarricense de Turismo - 8 of 25</vt:lpstr>
      <vt:lpstr>Facebook Copy of Own Posts Table | Instituto Costarricense de Turismo - 9 of 25</vt:lpstr>
      <vt:lpstr>Facebook Copy of Own Posts Table | Instituto Costarricense de Turismo - 10 of 25</vt:lpstr>
      <vt:lpstr>Facebook Copy of Own Posts Table | Instituto Costarricense de Turismo - 11 of 25</vt:lpstr>
      <vt:lpstr>Facebook Copy of Own Posts Table | Instituto Costarricense de Turismo - 12 of 25</vt:lpstr>
      <vt:lpstr>Facebook Copy of Own Posts Table | Instituto Costarricense de Turismo - 13 of 25</vt:lpstr>
      <vt:lpstr>Facebook Copy of Own Posts Table | Instituto Costarricense de Turismo - 14 of 25</vt:lpstr>
      <vt:lpstr>Facebook Copy of Own Posts Table | Instituto Costarricense de Turismo - 15 of 25</vt:lpstr>
      <vt:lpstr>Facebook Copy of Own Posts Table | Instituto Costarricense de Turismo - 16 of 25</vt:lpstr>
      <vt:lpstr>Facebook Copy of Own Posts Table | Instituto Costarricense de Turismo - 17 of 25</vt:lpstr>
      <vt:lpstr>Facebook Copy of Own Posts Table | Instituto Costarricense de Turismo - 18 of 25</vt:lpstr>
      <vt:lpstr>Facebook Copy of Own Posts Table | Instituto Costarricense de Turismo - 19 of 25</vt:lpstr>
      <vt:lpstr>Facebook Copy of Own Posts Table | Instituto Costarricense de Turismo - 20 of 25</vt:lpstr>
      <vt:lpstr>Facebook Copy of Own Posts Table | Instituto Costarricense de Turismo - 21 of 25</vt:lpstr>
      <vt:lpstr>Facebook Copy of Own Posts Table | Instituto Costarricense de Turismo - 22 of 25</vt:lpstr>
      <vt:lpstr>Facebook Copy of Own Posts Table | Instituto Costarricense de Turismo - 23 of 25</vt:lpstr>
      <vt:lpstr>Facebook Copy of Own Posts Table | Instituto Costarricense de Turismo - 24 of 25</vt:lpstr>
      <vt:lpstr>Facebook Copy of Own Posts Table | Instituto Costarricense de Turismo - 25 of 25</vt:lpstr>
      <vt:lpstr>Facebook Tabla Post | Instituto Costarricense de Turismo - 1 of 25</vt:lpstr>
      <vt:lpstr>Facebook Tabla Post | Instituto Costarricense de Turismo - 2 of 25</vt:lpstr>
      <vt:lpstr>Facebook Tabla Post | Instituto Costarricense de Turismo - 3 of 25</vt:lpstr>
      <vt:lpstr>Facebook Tabla Post | Instituto Costarricense de Turismo - 4 of 25</vt:lpstr>
      <vt:lpstr>Facebook Tabla Post | Instituto Costarricense de Turismo - 5 of 25</vt:lpstr>
      <vt:lpstr>Facebook Tabla Post | Instituto Costarricense de Turismo - 6 of 25</vt:lpstr>
      <vt:lpstr>Facebook Tabla Post | Instituto Costarricense de Turismo - 7 of 25</vt:lpstr>
      <vt:lpstr>Facebook Tabla Post | Instituto Costarricense de Turismo - 8 of 25</vt:lpstr>
      <vt:lpstr>Facebook Tabla Post | Instituto Costarricense de Turismo - 9 of 25</vt:lpstr>
      <vt:lpstr>Facebook Tabla Post | Instituto Costarricense de Turismo - 10 of 25</vt:lpstr>
      <vt:lpstr>Facebook Tabla Post | Instituto Costarricense de Turismo - 11 of 25</vt:lpstr>
      <vt:lpstr>Facebook Tabla Post | Instituto Costarricense de Turismo - 12 of 25</vt:lpstr>
      <vt:lpstr>Facebook Tabla Post | Instituto Costarricense de Turismo - 13 of 25</vt:lpstr>
      <vt:lpstr>Facebook Tabla Post | Instituto Costarricense de Turismo - 14 of 25</vt:lpstr>
      <vt:lpstr>Facebook Tabla Post | Instituto Costarricense de Turismo - 15 of 25</vt:lpstr>
      <vt:lpstr>Facebook Tabla Post | Instituto Costarricense de Turismo - 16 of 25</vt:lpstr>
      <vt:lpstr>Facebook Tabla Post | Instituto Costarricense de Turismo - 17 of 25</vt:lpstr>
      <vt:lpstr>Facebook Tabla Post | Instituto Costarricense de Turismo - 18 of 25</vt:lpstr>
      <vt:lpstr>Facebook Tabla Post | Instituto Costarricense de Turismo - 19 of 25</vt:lpstr>
      <vt:lpstr>Facebook Tabla Post | Instituto Costarricense de Turismo - 20 of 25</vt:lpstr>
      <vt:lpstr>Facebook Tabla Post | Instituto Costarricense de Turismo - 21 of 25</vt:lpstr>
      <vt:lpstr>Facebook Tabla Post | Instituto Costarricense de Turismo - 22 of 25</vt:lpstr>
      <vt:lpstr>Facebook Tabla Post | Instituto Costarricense de Turismo - 23 of 25</vt:lpstr>
      <vt:lpstr>Facebook Tabla Post | Instituto Costarricense de Turismo - 24 of 25</vt:lpstr>
      <vt:lpstr>Facebook Tabla Post | Instituto Costarricense de Turismo - 25 of 25</vt:lpstr>
      <vt:lpstr>Facebook Fan Demographics Table | Instituto Costarricense de Turismo - 1 of 3</vt:lpstr>
      <vt:lpstr>Facebook Fan Demographics Table | Instituto Costarricense de Turismo - 2 of 3</vt:lpstr>
      <vt:lpstr>Facebook Fan Demographics Table | Instituto Costarricense de Turismo - 3 of 3</vt:lpstr>
      <vt:lpstr>Facebook Own Posts | Instituto Costarricense de Turismo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mensual</dc:title>
  <dc:creator>Administrator</dc:creator>
  <cp:lastModifiedBy>Administrator</cp:lastModifiedBy>
  <cp:revision>1</cp:revision>
  <dcterms:created xsi:type="dcterms:W3CDTF">2023-02-03T20:07:07Z</dcterms:created>
  <dcterms:modified xsi:type="dcterms:W3CDTF">2023-02-03T20:16:22Z</dcterms:modified>
</cp:coreProperties>
</file>