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8618-84B2-427F-9494-656B21519148}"/>
              </a:ext>
            </a:extLst>
          </p:cNvPr>
          <p:cNvSpPr>
            <a:spLocks noGrp="1"/>
          </p:cNvSpPr>
          <p:nvPr>
            <p:ph type="title"/>
          </p:nvPr>
        </p:nvSpPr>
        <p:spPr/>
        <p:txBody>
          <a:bodyPr/>
          <a:lstStyle/>
          <a:p>
            <a:r>
              <a:rPr lang="en-US"/>
              <a:t>Instagram Posts Table | oficial_ict - 1 of 17</a:t>
            </a:r>
          </a:p>
        </p:txBody>
      </p:sp>
      <p:graphicFrame>
        <p:nvGraphicFramePr>
          <p:cNvPr id="5" name="Table Placeholder 4">
            <a:extLst>
              <a:ext uri="{FF2B5EF4-FFF2-40B4-BE49-F238E27FC236}">
                <a16:creationId xmlns:a16="http://schemas.microsoft.com/office/drawing/2014/main" id="{CEA76240-19DD-48AA-BDFB-7D3F624597D6}"/>
              </a:ext>
            </a:extLst>
          </p:cNvPr>
          <p:cNvGraphicFramePr>
            <a:graphicFrameLocks noGrp="1"/>
          </p:cNvGraphicFramePr>
          <p:nvPr>
            <p:ph type="tbl" sz="quarter" idx="13"/>
            <p:extLst>
              <p:ext uri="{D42A27DB-BD31-4B8C-83A1-F6EECF244321}">
                <p14:modId xmlns:p14="http://schemas.microsoft.com/office/powerpoint/2010/main" val="929134014"/>
              </p:ext>
            </p:extLst>
          </p:nvPr>
        </p:nvGraphicFramePr>
        <p:xfrm>
          <a:off x="457200" y="1731963"/>
          <a:ext cx="7982712" cy="423672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94378085"/>
                    </a:ext>
                  </a:extLst>
                </a:gridCol>
                <a:gridCol w="658368">
                  <a:extLst>
                    <a:ext uri="{9D8B030D-6E8A-4147-A177-3AD203B41FA5}">
                      <a16:colId xmlns:a16="http://schemas.microsoft.com/office/drawing/2014/main" val="1681751948"/>
                    </a:ext>
                  </a:extLst>
                </a:gridCol>
                <a:gridCol w="658368">
                  <a:extLst>
                    <a:ext uri="{9D8B030D-6E8A-4147-A177-3AD203B41FA5}">
                      <a16:colId xmlns:a16="http://schemas.microsoft.com/office/drawing/2014/main" val="3234678401"/>
                    </a:ext>
                  </a:extLst>
                </a:gridCol>
                <a:gridCol w="658368">
                  <a:extLst>
                    <a:ext uri="{9D8B030D-6E8A-4147-A177-3AD203B41FA5}">
                      <a16:colId xmlns:a16="http://schemas.microsoft.com/office/drawing/2014/main" val="3499710127"/>
                    </a:ext>
                  </a:extLst>
                </a:gridCol>
                <a:gridCol w="658368">
                  <a:extLst>
                    <a:ext uri="{9D8B030D-6E8A-4147-A177-3AD203B41FA5}">
                      <a16:colId xmlns:a16="http://schemas.microsoft.com/office/drawing/2014/main" val="62261530"/>
                    </a:ext>
                  </a:extLst>
                </a:gridCol>
                <a:gridCol w="658368">
                  <a:extLst>
                    <a:ext uri="{9D8B030D-6E8A-4147-A177-3AD203B41FA5}">
                      <a16:colId xmlns:a16="http://schemas.microsoft.com/office/drawing/2014/main" val="4151308413"/>
                    </a:ext>
                  </a:extLst>
                </a:gridCol>
                <a:gridCol w="658368">
                  <a:extLst>
                    <a:ext uri="{9D8B030D-6E8A-4147-A177-3AD203B41FA5}">
                      <a16:colId xmlns:a16="http://schemas.microsoft.com/office/drawing/2014/main" val="3001599657"/>
                    </a:ext>
                  </a:extLst>
                </a:gridCol>
                <a:gridCol w="658368">
                  <a:extLst>
                    <a:ext uri="{9D8B030D-6E8A-4147-A177-3AD203B41FA5}">
                      <a16:colId xmlns:a16="http://schemas.microsoft.com/office/drawing/2014/main" val="4029760313"/>
                    </a:ext>
                  </a:extLst>
                </a:gridCol>
                <a:gridCol w="658368">
                  <a:extLst>
                    <a:ext uri="{9D8B030D-6E8A-4147-A177-3AD203B41FA5}">
                      <a16:colId xmlns:a16="http://schemas.microsoft.com/office/drawing/2014/main" val="4231133389"/>
                    </a:ext>
                  </a:extLst>
                </a:gridCol>
                <a:gridCol w="658368">
                  <a:extLst>
                    <a:ext uri="{9D8B030D-6E8A-4147-A177-3AD203B41FA5}">
                      <a16:colId xmlns:a16="http://schemas.microsoft.com/office/drawing/2014/main" val="1849732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1118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- 2020-11-18 09:00:07</a:t>
                      </a:r>
                      <a:r>
                        <a:rPr kumimoji="0" lang="es-ES" sz="1000" b="0" i="0" u="none" strike="noStrike" kern="1200" cap="none" spc="0" normalizeH="0" baseline="0" noProof="0">
                          <a:ln>
                            <a:noFill/>
                          </a:ln>
                          <a:solidFill>
                            <a:prstClr val="black"/>
                          </a:solidFill>
                          <a:effectLst/>
                          <a:uLnTx/>
                          <a:uFillTx/>
                          <a:latin typeface="+mn-lt"/>
                          <a:ea typeface="+mn-ea"/>
                          <a:cs typeface="+mn-cs"/>
                        </a:rPr>
                        <a:t>
 @reactivemoslaesperanza  es un proyecto innovador creado para apoyar a los trabajadores de turismo que han perdido su empleo en la zona Guanacaste.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243243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- 2020-11-13 17:58:06</a:t>
                      </a:r>
                      <a:r>
                        <a:rPr kumimoji="0" lang="es-ES" sz="1000" b="0" i="0" u="none" strike="noStrike" kern="1200" cap="none" spc="0" normalizeH="0" baseline="0" noProof="0">
                          <a:ln>
                            <a:noFill/>
                          </a:ln>
                          <a:solidFill>
                            <a:prstClr val="black"/>
                          </a:solidFill>
                          <a:effectLst/>
                          <a:uLnTx/>
                          <a:uFillTx/>
                          <a:latin typeface="+mn-lt"/>
                          <a:ea typeface="+mn-ea"/>
                          <a:cs typeface="+mn-cs"/>
                        </a:rPr>
                        <a:t>
 ¡Información importante!
Según la Resolución DGT-R-40-2020, de la Dirección General de Tributación, del 10 de noviembre del 2020, se les reducirá un cincuenta por ciento (50%) del monto indicado a los rent a car; para ello mediante nuestra institución deben suministrar a la Administración Tributaria la información con el detalle de los vehículos que utilizan para el desarrollo de la actividad.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extLst>
                  <a:ext uri="{0D108BD9-81ED-4DB2-BD59-A6C34878D82A}">
                    <a16:rowId xmlns:a16="http://schemas.microsoft.com/office/drawing/2014/main" val="4135250362"/>
                  </a:ext>
                </a:extLst>
              </a:tr>
            </a:tbl>
          </a:graphicData>
        </a:graphic>
      </p:graphicFrame>
      <p:sp>
        <p:nvSpPr>
          <p:cNvPr id="4" name="Text Placeholder 3">
            <a:extLst>
              <a:ext uri="{FF2B5EF4-FFF2-40B4-BE49-F238E27FC236}">
                <a16:creationId xmlns:a16="http://schemas.microsoft.com/office/drawing/2014/main" id="{073B9363-86E2-4B21-972B-1DE9C8F83954}"/>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765904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DFECD-EE4B-47C4-988E-C900E6D7CFFF}"/>
              </a:ext>
            </a:extLst>
          </p:cNvPr>
          <p:cNvSpPr>
            <a:spLocks noGrp="1"/>
          </p:cNvSpPr>
          <p:nvPr>
            <p:ph type="title"/>
          </p:nvPr>
        </p:nvSpPr>
        <p:spPr/>
        <p:txBody>
          <a:bodyPr/>
          <a:lstStyle/>
          <a:p>
            <a:r>
              <a:rPr lang="en-US"/>
              <a:t>Instagram Posts Table | oficial_ict - 2 of 17</a:t>
            </a:r>
          </a:p>
        </p:txBody>
      </p:sp>
      <p:graphicFrame>
        <p:nvGraphicFramePr>
          <p:cNvPr id="5" name="Table Placeholder 4">
            <a:extLst>
              <a:ext uri="{FF2B5EF4-FFF2-40B4-BE49-F238E27FC236}">
                <a16:creationId xmlns:a16="http://schemas.microsoft.com/office/drawing/2014/main" id="{AA9ECE32-8979-4E85-8E2C-B8AF747DB3AE}"/>
              </a:ext>
            </a:extLst>
          </p:cNvPr>
          <p:cNvGraphicFramePr>
            <a:graphicFrameLocks noGrp="1"/>
          </p:cNvGraphicFramePr>
          <p:nvPr>
            <p:ph type="tbl" sz="quarter" idx="13"/>
            <p:extLst>
              <p:ext uri="{D42A27DB-BD31-4B8C-83A1-F6EECF244321}">
                <p14:modId xmlns:p14="http://schemas.microsoft.com/office/powerpoint/2010/main" val="2886839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0425299"/>
                    </a:ext>
                  </a:extLst>
                </a:gridCol>
                <a:gridCol w="658368">
                  <a:extLst>
                    <a:ext uri="{9D8B030D-6E8A-4147-A177-3AD203B41FA5}">
                      <a16:colId xmlns:a16="http://schemas.microsoft.com/office/drawing/2014/main" val="1403513680"/>
                    </a:ext>
                  </a:extLst>
                </a:gridCol>
                <a:gridCol w="658368">
                  <a:extLst>
                    <a:ext uri="{9D8B030D-6E8A-4147-A177-3AD203B41FA5}">
                      <a16:colId xmlns:a16="http://schemas.microsoft.com/office/drawing/2014/main" val="492892746"/>
                    </a:ext>
                  </a:extLst>
                </a:gridCol>
                <a:gridCol w="658368">
                  <a:extLst>
                    <a:ext uri="{9D8B030D-6E8A-4147-A177-3AD203B41FA5}">
                      <a16:colId xmlns:a16="http://schemas.microsoft.com/office/drawing/2014/main" val="805078123"/>
                    </a:ext>
                  </a:extLst>
                </a:gridCol>
                <a:gridCol w="658368">
                  <a:extLst>
                    <a:ext uri="{9D8B030D-6E8A-4147-A177-3AD203B41FA5}">
                      <a16:colId xmlns:a16="http://schemas.microsoft.com/office/drawing/2014/main" val="305109919"/>
                    </a:ext>
                  </a:extLst>
                </a:gridCol>
                <a:gridCol w="658368">
                  <a:extLst>
                    <a:ext uri="{9D8B030D-6E8A-4147-A177-3AD203B41FA5}">
                      <a16:colId xmlns:a16="http://schemas.microsoft.com/office/drawing/2014/main" val="2396375719"/>
                    </a:ext>
                  </a:extLst>
                </a:gridCol>
                <a:gridCol w="658368">
                  <a:extLst>
                    <a:ext uri="{9D8B030D-6E8A-4147-A177-3AD203B41FA5}">
                      <a16:colId xmlns:a16="http://schemas.microsoft.com/office/drawing/2014/main" val="1790337899"/>
                    </a:ext>
                  </a:extLst>
                </a:gridCol>
                <a:gridCol w="658368">
                  <a:extLst>
                    <a:ext uri="{9D8B030D-6E8A-4147-A177-3AD203B41FA5}">
                      <a16:colId xmlns:a16="http://schemas.microsoft.com/office/drawing/2014/main" val="2304364780"/>
                    </a:ext>
                  </a:extLst>
                </a:gridCol>
                <a:gridCol w="658368">
                  <a:extLst>
                    <a:ext uri="{9D8B030D-6E8A-4147-A177-3AD203B41FA5}">
                      <a16:colId xmlns:a16="http://schemas.microsoft.com/office/drawing/2014/main" val="1476377561"/>
                    </a:ext>
                  </a:extLst>
                </a:gridCol>
                <a:gridCol w="658368">
                  <a:extLst>
                    <a:ext uri="{9D8B030D-6E8A-4147-A177-3AD203B41FA5}">
                      <a16:colId xmlns:a16="http://schemas.microsoft.com/office/drawing/2014/main" val="367221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77553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- 2020-10-09 10:06:18</a:t>
                      </a:r>
                      <a:r>
                        <a:rPr kumimoji="0" lang="es-ES" sz="1000" b="0" i="0" u="none" strike="noStrike" kern="1200" cap="none" spc="0" normalizeH="0" baseline="0" noProof="0">
                          <a:ln>
                            <a:noFill/>
                          </a:ln>
                          <a:solidFill>
                            <a:prstClr val="black"/>
                          </a:solidFill>
                          <a:effectLst/>
                          <a:uLnTx/>
                          <a:uFillTx/>
                          <a:latin typeface="+mn-lt"/>
                          <a:ea typeface="+mn-ea"/>
                          <a:cs typeface="+mn-cs"/>
                        </a:rPr>
                        <a:t>
 ¡Anunciamos el nuevo horario de apertura de playas a partir del 15 de Octubre!🏖 
*Recordá ser un turista responsable, compartiendo con tu burbuja social aplicando todos los protocolos. 
Encontrarás más información en el siguiente link: https://bit.ly/3ddff3L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extLst>
                  <a:ext uri="{0D108BD9-81ED-4DB2-BD59-A6C34878D82A}">
                    <a16:rowId xmlns:a16="http://schemas.microsoft.com/office/drawing/2014/main" val="2102085752"/>
                  </a:ext>
                </a:extLst>
              </a:tr>
            </a:tbl>
          </a:graphicData>
        </a:graphic>
      </p:graphicFrame>
      <p:sp>
        <p:nvSpPr>
          <p:cNvPr id="4" name="Text Placeholder 3">
            <a:extLst>
              <a:ext uri="{FF2B5EF4-FFF2-40B4-BE49-F238E27FC236}">
                <a16:creationId xmlns:a16="http://schemas.microsoft.com/office/drawing/2014/main" id="{8354551B-C01D-46CC-9122-B46D5C63EF3D}"/>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507445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BF123-B9F3-4BF9-8DB3-E4B90911E6F7}"/>
              </a:ext>
            </a:extLst>
          </p:cNvPr>
          <p:cNvSpPr>
            <a:spLocks noGrp="1"/>
          </p:cNvSpPr>
          <p:nvPr>
            <p:ph type="title"/>
          </p:nvPr>
        </p:nvSpPr>
        <p:spPr/>
        <p:txBody>
          <a:bodyPr/>
          <a:lstStyle/>
          <a:p>
            <a:r>
              <a:rPr lang="en-US"/>
              <a:t>Instagram Posts Table | oficial_ict - 3 of 17</a:t>
            </a:r>
          </a:p>
        </p:txBody>
      </p:sp>
      <p:graphicFrame>
        <p:nvGraphicFramePr>
          <p:cNvPr id="5" name="Table Placeholder 4">
            <a:extLst>
              <a:ext uri="{FF2B5EF4-FFF2-40B4-BE49-F238E27FC236}">
                <a16:creationId xmlns:a16="http://schemas.microsoft.com/office/drawing/2014/main" id="{7EC1FAC2-624C-4128-8B49-100767129FB1}"/>
              </a:ext>
            </a:extLst>
          </p:cNvPr>
          <p:cNvGraphicFramePr>
            <a:graphicFrameLocks noGrp="1"/>
          </p:cNvGraphicFramePr>
          <p:nvPr>
            <p:ph type="tbl" sz="quarter" idx="13"/>
            <p:extLst>
              <p:ext uri="{D42A27DB-BD31-4B8C-83A1-F6EECF244321}">
                <p14:modId xmlns:p14="http://schemas.microsoft.com/office/powerpoint/2010/main" val="292712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2320814"/>
                    </a:ext>
                  </a:extLst>
                </a:gridCol>
                <a:gridCol w="658368">
                  <a:extLst>
                    <a:ext uri="{9D8B030D-6E8A-4147-A177-3AD203B41FA5}">
                      <a16:colId xmlns:a16="http://schemas.microsoft.com/office/drawing/2014/main" val="1451858603"/>
                    </a:ext>
                  </a:extLst>
                </a:gridCol>
                <a:gridCol w="658368">
                  <a:extLst>
                    <a:ext uri="{9D8B030D-6E8A-4147-A177-3AD203B41FA5}">
                      <a16:colId xmlns:a16="http://schemas.microsoft.com/office/drawing/2014/main" val="2941047855"/>
                    </a:ext>
                  </a:extLst>
                </a:gridCol>
                <a:gridCol w="658368">
                  <a:extLst>
                    <a:ext uri="{9D8B030D-6E8A-4147-A177-3AD203B41FA5}">
                      <a16:colId xmlns:a16="http://schemas.microsoft.com/office/drawing/2014/main" val="2571129642"/>
                    </a:ext>
                  </a:extLst>
                </a:gridCol>
                <a:gridCol w="658368">
                  <a:extLst>
                    <a:ext uri="{9D8B030D-6E8A-4147-A177-3AD203B41FA5}">
                      <a16:colId xmlns:a16="http://schemas.microsoft.com/office/drawing/2014/main" val="877459910"/>
                    </a:ext>
                  </a:extLst>
                </a:gridCol>
                <a:gridCol w="658368">
                  <a:extLst>
                    <a:ext uri="{9D8B030D-6E8A-4147-A177-3AD203B41FA5}">
                      <a16:colId xmlns:a16="http://schemas.microsoft.com/office/drawing/2014/main" val="1370386194"/>
                    </a:ext>
                  </a:extLst>
                </a:gridCol>
                <a:gridCol w="658368">
                  <a:extLst>
                    <a:ext uri="{9D8B030D-6E8A-4147-A177-3AD203B41FA5}">
                      <a16:colId xmlns:a16="http://schemas.microsoft.com/office/drawing/2014/main" val="2677472530"/>
                    </a:ext>
                  </a:extLst>
                </a:gridCol>
                <a:gridCol w="658368">
                  <a:extLst>
                    <a:ext uri="{9D8B030D-6E8A-4147-A177-3AD203B41FA5}">
                      <a16:colId xmlns:a16="http://schemas.microsoft.com/office/drawing/2014/main" val="3536344076"/>
                    </a:ext>
                  </a:extLst>
                </a:gridCol>
                <a:gridCol w="658368">
                  <a:extLst>
                    <a:ext uri="{9D8B030D-6E8A-4147-A177-3AD203B41FA5}">
                      <a16:colId xmlns:a16="http://schemas.microsoft.com/office/drawing/2014/main" val="2906758933"/>
                    </a:ext>
                  </a:extLst>
                </a:gridCol>
                <a:gridCol w="658368">
                  <a:extLst>
                    <a:ext uri="{9D8B030D-6E8A-4147-A177-3AD203B41FA5}">
                      <a16:colId xmlns:a16="http://schemas.microsoft.com/office/drawing/2014/main" val="66354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3292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- 2020-10-06 16:32:30</a:t>
                      </a:r>
                      <a:r>
                        <a:rPr kumimoji="0" lang="es-ES" sz="1000" b="0" i="0" u="none" strike="noStrike" kern="1200" cap="none" spc="0" normalizeH="0" baseline="0" noProof="0">
                          <a:ln>
                            <a:noFill/>
                          </a:ln>
                          <a:solidFill>
                            <a:prstClr val="black"/>
                          </a:solidFill>
                          <a:effectLst/>
                          <a:uLnTx/>
                          <a:uFillTx/>
                          <a:latin typeface="+mn-lt"/>
                          <a:ea typeface="+mn-ea"/>
                          <a:cs typeface="+mn-cs"/>
                        </a:rPr>
                        <a:t>
 Cuando visités la zona de Poás de Alajuela, debés hacer una parada estratégica en el @tourdefresacostarica , un lugar en donde conocerás todas las maravillas que ofrece está fruta y además estarás apoyando a nuestro sector practicando turismo rural. 🍓
*El video fue grabado antes del 9 de septiembre, actualmente el uso de mascarilla es obligatorio.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extLst>
                  <a:ext uri="{0D108BD9-81ED-4DB2-BD59-A6C34878D82A}">
                    <a16:rowId xmlns:a16="http://schemas.microsoft.com/office/drawing/2014/main" val="251428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- 2020-10-05 16:44:46</a:t>
                      </a:r>
                      <a:r>
                        <a:rPr kumimoji="0" lang="es-ES" sz="1000" b="0" i="0" u="none" strike="noStrike" kern="1200" cap="none" spc="0" normalizeH="0" baseline="0" noProof="0">
                          <a:ln>
                            <a:noFill/>
                          </a:ln>
                          <a:solidFill>
                            <a:prstClr val="black"/>
                          </a:solidFill>
                          <a:effectLst/>
                          <a:uLnTx/>
                          <a:uFillTx/>
                          <a:latin typeface="+mn-lt"/>
                          <a:ea typeface="+mn-ea"/>
                          <a:cs typeface="+mn-cs"/>
                        </a:rPr>
                        <a:t>
 Nolyn Santamaría, es un ejemplo a seguir, luego de haberse quedado sin trabajo por causa de la crisis que enfrentamos actualmente, logró reinventarse, creando un proyecto familiar que se volvió su fiel aliado en estos momentos.
Conocé su historia aquí.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11/19/2020 00:13:03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extLst>
                  <a:ext uri="{0D108BD9-81ED-4DB2-BD59-A6C34878D82A}">
                    <a16:rowId xmlns:a16="http://schemas.microsoft.com/office/drawing/2014/main" val="1428581614"/>
                  </a:ext>
                </a:extLst>
              </a:tr>
            </a:tbl>
          </a:graphicData>
        </a:graphic>
      </p:graphicFrame>
      <p:sp>
        <p:nvSpPr>
          <p:cNvPr id="4" name="Text Placeholder 3">
            <a:extLst>
              <a:ext uri="{FF2B5EF4-FFF2-40B4-BE49-F238E27FC236}">
                <a16:creationId xmlns:a16="http://schemas.microsoft.com/office/drawing/2014/main" id="{4A876AB1-FDA8-49BE-AD46-EB244C64E8A7}"/>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143041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63507-8B56-44A3-BB3C-DAA85BE7029E}"/>
              </a:ext>
            </a:extLst>
          </p:cNvPr>
          <p:cNvSpPr>
            <a:spLocks noGrp="1"/>
          </p:cNvSpPr>
          <p:nvPr>
            <p:ph type="title"/>
          </p:nvPr>
        </p:nvSpPr>
        <p:spPr/>
        <p:txBody>
          <a:bodyPr/>
          <a:lstStyle/>
          <a:p>
            <a:r>
              <a:rPr lang="en-US"/>
              <a:t>Instagram Posts Table | oficial_ict - 4 of 17</a:t>
            </a:r>
          </a:p>
        </p:txBody>
      </p:sp>
      <p:graphicFrame>
        <p:nvGraphicFramePr>
          <p:cNvPr id="5" name="Table Placeholder 4">
            <a:extLst>
              <a:ext uri="{FF2B5EF4-FFF2-40B4-BE49-F238E27FC236}">
                <a16:creationId xmlns:a16="http://schemas.microsoft.com/office/drawing/2014/main" id="{83AC4386-2D51-4848-8DF5-B345A99F1F5D}"/>
              </a:ext>
            </a:extLst>
          </p:cNvPr>
          <p:cNvGraphicFramePr>
            <a:graphicFrameLocks noGrp="1"/>
          </p:cNvGraphicFramePr>
          <p:nvPr>
            <p:ph type="tbl" sz="quarter" idx="13"/>
            <p:extLst>
              <p:ext uri="{D42A27DB-BD31-4B8C-83A1-F6EECF244321}">
                <p14:modId xmlns:p14="http://schemas.microsoft.com/office/powerpoint/2010/main" val="187901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4705828"/>
                    </a:ext>
                  </a:extLst>
                </a:gridCol>
                <a:gridCol w="658368">
                  <a:extLst>
                    <a:ext uri="{9D8B030D-6E8A-4147-A177-3AD203B41FA5}">
                      <a16:colId xmlns:a16="http://schemas.microsoft.com/office/drawing/2014/main" val="1287461225"/>
                    </a:ext>
                  </a:extLst>
                </a:gridCol>
                <a:gridCol w="658368">
                  <a:extLst>
                    <a:ext uri="{9D8B030D-6E8A-4147-A177-3AD203B41FA5}">
                      <a16:colId xmlns:a16="http://schemas.microsoft.com/office/drawing/2014/main" val="3429357620"/>
                    </a:ext>
                  </a:extLst>
                </a:gridCol>
                <a:gridCol w="658368">
                  <a:extLst>
                    <a:ext uri="{9D8B030D-6E8A-4147-A177-3AD203B41FA5}">
                      <a16:colId xmlns:a16="http://schemas.microsoft.com/office/drawing/2014/main" val="652788568"/>
                    </a:ext>
                  </a:extLst>
                </a:gridCol>
                <a:gridCol w="658368">
                  <a:extLst>
                    <a:ext uri="{9D8B030D-6E8A-4147-A177-3AD203B41FA5}">
                      <a16:colId xmlns:a16="http://schemas.microsoft.com/office/drawing/2014/main" val="3627390732"/>
                    </a:ext>
                  </a:extLst>
                </a:gridCol>
                <a:gridCol w="658368">
                  <a:extLst>
                    <a:ext uri="{9D8B030D-6E8A-4147-A177-3AD203B41FA5}">
                      <a16:colId xmlns:a16="http://schemas.microsoft.com/office/drawing/2014/main" val="3677992861"/>
                    </a:ext>
                  </a:extLst>
                </a:gridCol>
                <a:gridCol w="658368">
                  <a:extLst>
                    <a:ext uri="{9D8B030D-6E8A-4147-A177-3AD203B41FA5}">
                      <a16:colId xmlns:a16="http://schemas.microsoft.com/office/drawing/2014/main" val="2028871080"/>
                    </a:ext>
                  </a:extLst>
                </a:gridCol>
                <a:gridCol w="658368">
                  <a:extLst>
                    <a:ext uri="{9D8B030D-6E8A-4147-A177-3AD203B41FA5}">
                      <a16:colId xmlns:a16="http://schemas.microsoft.com/office/drawing/2014/main" val="2629413250"/>
                    </a:ext>
                  </a:extLst>
                </a:gridCol>
                <a:gridCol w="658368">
                  <a:extLst>
                    <a:ext uri="{9D8B030D-6E8A-4147-A177-3AD203B41FA5}">
                      <a16:colId xmlns:a16="http://schemas.microsoft.com/office/drawing/2014/main" val="1870236903"/>
                    </a:ext>
                  </a:extLst>
                </a:gridCol>
                <a:gridCol w="658368">
                  <a:extLst>
                    <a:ext uri="{9D8B030D-6E8A-4147-A177-3AD203B41FA5}">
                      <a16:colId xmlns:a16="http://schemas.microsoft.com/office/drawing/2014/main" val="268353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2058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- 2020-09-27 11:01:22</a:t>
                      </a:r>
                      <a:r>
                        <a:rPr kumimoji="0" lang="es-ES" sz="1000" b="0" i="0" u="none" strike="noStrike" kern="1200" cap="none" spc="0" normalizeH="0" baseline="0" noProof="0">
                          <a:ln>
                            <a:noFill/>
                          </a:ln>
                          <a:solidFill>
                            <a:prstClr val="black"/>
                          </a:solidFill>
                          <a:effectLst/>
                          <a:uLnTx/>
                          <a:uFillTx/>
                          <a:latin typeface="+mn-lt"/>
                          <a:ea typeface="+mn-ea"/>
                          <a:cs typeface="+mn-cs"/>
                        </a:rPr>
                        <a:t>
 Hoy conmemoramos esos momentos cuando salimos a turistear en burbuja o solos, el disfrutar de la belleza de nuestra cultura y su gente, pero especialmente a todos esos grandes, pequeños y medianos empresarios que día a día hacen que todas nuestras experiencias sean inolvidables.
¡Les deseamos Feliz día mundial del turismo en 53 segundos!
@wewondermore ➡️ www.wondermore.org/costarica
@exploringcostarica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11/19/2020 00:13:03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extLst>
                  <a:ext uri="{0D108BD9-81ED-4DB2-BD59-A6C34878D82A}">
                    <a16:rowId xmlns:a16="http://schemas.microsoft.com/office/drawing/2014/main" val="3771612492"/>
                  </a:ext>
                </a:extLst>
              </a:tr>
            </a:tbl>
          </a:graphicData>
        </a:graphic>
      </p:graphicFrame>
      <p:sp>
        <p:nvSpPr>
          <p:cNvPr id="4" name="Text Placeholder 3">
            <a:extLst>
              <a:ext uri="{FF2B5EF4-FFF2-40B4-BE49-F238E27FC236}">
                <a16:creationId xmlns:a16="http://schemas.microsoft.com/office/drawing/2014/main" id="{E721E6CC-7A4C-4030-BB3E-6D4AB0E970C7}"/>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70614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0CD3A-3B11-44D4-BBF9-8058CFC6E4D9}"/>
              </a:ext>
            </a:extLst>
          </p:cNvPr>
          <p:cNvSpPr>
            <a:spLocks noGrp="1"/>
          </p:cNvSpPr>
          <p:nvPr>
            <p:ph type="title"/>
          </p:nvPr>
        </p:nvSpPr>
        <p:spPr/>
        <p:txBody>
          <a:bodyPr/>
          <a:lstStyle/>
          <a:p>
            <a:r>
              <a:rPr lang="en-US"/>
              <a:t>Instagram Posts Table | oficial_ict - 5 of 17</a:t>
            </a:r>
          </a:p>
        </p:txBody>
      </p:sp>
      <p:graphicFrame>
        <p:nvGraphicFramePr>
          <p:cNvPr id="5" name="Table Placeholder 4">
            <a:extLst>
              <a:ext uri="{FF2B5EF4-FFF2-40B4-BE49-F238E27FC236}">
                <a16:creationId xmlns:a16="http://schemas.microsoft.com/office/drawing/2014/main" id="{89666C39-9496-4E83-8267-EC04BB65CCC1}"/>
              </a:ext>
            </a:extLst>
          </p:cNvPr>
          <p:cNvGraphicFramePr>
            <a:graphicFrameLocks noGrp="1"/>
          </p:cNvGraphicFramePr>
          <p:nvPr>
            <p:ph type="tbl" sz="quarter" idx="13"/>
            <p:extLst>
              <p:ext uri="{D42A27DB-BD31-4B8C-83A1-F6EECF244321}">
                <p14:modId xmlns:p14="http://schemas.microsoft.com/office/powerpoint/2010/main" val="401758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0581457"/>
                    </a:ext>
                  </a:extLst>
                </a:gridCol>
                <a:gridCol w="658368">
                  <a:extLst>
                    <a:ext uri="{9D8B030D-6E8A-4147-A177-3AD203B41FA5}">
                      <a16:colId xmlns:a16="http://schemas.microsoft.com/office/drawing/2014/main" val="1640580508"/>
                    </a:ext>
                  </a:extLst>
                </a:gridCol>
                <a:gridCol w="658368">
                  <a:extLst>
                    <a:ext uri="{9D8B030D-6E8A-4147-A177-3AD203B41FA5}">
                      <a16:colId xmlns:a16="http://schemas.microsoft.com/office/drawing/2014/main" val="1252169729"/>
                    </a:ext>
                  </a:extLst>
                </a:gridCol>
                <a:gridCol w="658368">
                  <a:extLst>
                    <a:ext uri="{9D8B030D-6E8A-4147-A177-3AD203B41FA5}">
                      <a16:colId xmlns:a16="http://schemas.microsoft.com/office/drawing/2014/main" val="4072397005"/>
                    </a:ext>
                  </a:extLst>
                </a:gridCol>
                <a:gridCol w="658368">
                  <a:extLst>
                    <a:ext uri="{9D8B030D-6E8A-4147-A177-3AD203B41FA5}">
                      <a16:colId xmlns:a16="http://schemas.microsoft.com/office/drawing/2014/main" val="495457982"/>
                    </a:ext>
                  </a:extLst>
                </a:gridCol>
                <a:gridCol w="658368">
                  <a:extLst>
                    <a:ext uri="{9D8B030D-6E8A-4147-A177-3AD203B41FA5}">
                      <a16:colId xmlns:a16="http://schemas.microsoft.com/office/drawing/2014/main" val="3133027314"/>
                    </a:ext>
                  </a:extLst>
                </a:gridCol>
                <a:gridCol w="658368">
                  <a:extLst>
                    <a:ext uri="{9D8B030D-6E8A-4147-A177-3AD203B41FA5}">
                      <a16:colId xmlns:a16="http://schemas.microsoft.com/office/drawing/2014/main" val="2450079007"/>
                    </a:ext>
                  </a:extLst>
                </a:gridCol>
                <a:gridCol w="658368">
                  <a:extLst>
                    <a:ext uri="{9D8B030D-6E8A-4147-A177-3AD203B41FA5}">
                      <a16:colId xmlns:a16="http://schemas.microsoft.com/office/drawing/2014/main" val="4065538200"/>
                    </a:ext>
                  </a:extLst>
                </a:gridCol>
                <a:gridCol w="658368">
                  <a:extLst>
                    <a:ext uri="{9D8B030D-6E8A-4147-A177-3AD203B41FA5}">
                      <a16:colId xmlns:a16="http://schemas.microsoft.com/office/drawing/2014/main" val="2522012639"/>
                    </a:ext>
                  </a:extLst>
                </a:gridCol>
                <a:gridCol w="658368">
                  <a:extLst>
                    <a:ext uri="{9D8B030D-6E8A-4147-A177-3AD203B41FA5}">
                      <a16:colId xmlns:a16="http://schemas.microsoft.com/office/drawing/2014/main" val="3589807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21982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- 2020-09-17 11:42:57</a:t>
                      </a:r>
                      <a:r>
                        <a:rPr kumimoji="0" lang="es-ES" sz="1000" b="0" i="0" u="none" strike="noStrike" kern="1200" cap="none" spc="0" normalizeH="0" baseline="0" noProof="0">
                          <a:ln>
                            <a:noFill/>
                          </a:ln>
                          <a:solidFill>
                            <a:prstClr val="black"/>
                          </a:solidFill>
                          <a:effectLst/>
                          <a:uLnTx/>
                          <a:uFillTx/>
                          <a:latin typeface="+mn-lt"/>
                          <a:ea typeface="+mn-ea"/>
                          <a:cs typeface="+mn-cs"/>
                        </a:rPr>
                        <a:t>
 Uno de los principales atractivos turísticos de la zona de Quepos son las playas, pero también
encontrarás una gran variedad de bellezas naturales que te van a sorprender.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282884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- 2020-09-15 19:04:57</a:t>
                      </a:r>
                      <a:r>
                        <a:rPr kumimoji="0" lang="es-ES" sz="1000" b="0" i="0" u="none" strike="noStrike" kern="1200" cap="none" spc="0" normalizeH="0" baseline="0" noProof="0">
                          <a:ln>
                            <a:noFill/>
                          </a:ln>
                          <a:solidFill>
                            <a:prstClr val="black"/>
                          </a:solidFill>
                          <a:effectLst/>
                          <a:uLnTx/>
                          <a:uFillTx/>
                          <a:latin typeface="+mn-lt"/>
                          <a:ea typeface="+mn-ea"/>
                          <a:cs typeface="+mn-cs"/>
                        </a:rPr>
                        <a:t>
 ¡Está en nuestra esencia sentirnos orgullosos de nuestras raíces!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extLst>
                  <a:ext uri="{0D108BD9-81ED-4DB2-BD59-A6C34878D82A}">
                    <a16:rowId xmlns:a16="http://schemas.microsoft.com/office/drawing/2014/main" val="4198703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- 2020-08-31 14:06:18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la actualización de la lista de países y estados de la Unión Americana para el ingreso de turistas internacionales a los tres aeropuertos internacionales de nuestro país, Aeropuerto Internacional Juan Santamaría, Aeropuerto Daniel Oduber Quirós y Aeropuerto Tobías Bolaños.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11/19/2020 06:13:59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extLst>
                  <a:ext uri="{0D108BD9-81ED-4DB2-BD59-A6C34878D82A}">
                    <a16:rowId xmlns:a16="http://schemas.microsoft.com/office/drawing/2014/main" val="1922021961"/>
                  </a:ext>
                </a:extLst>
              </a:tr>
            </a:tbl>
          </a:graphicData>
        </a:graphic>
      </p:graphicFrame>
      <p:sp>
        <p:nvSpPr>
          <p:cNvPr id="4" name="Text Placeholder 3">
            <a:extLst>
              <a:ext uri="{FF2B5EF4-FFF2-40B4-BE49-F238E27FC236}">
                <a16:creationId xmlns:a16="http://schemas.microsoft.com/office/drawing/2014/main" id="{489DB3E6-48F8-4C6D-BBC6-FAB00D79A75D}"/>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180241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76AD-1AB8-4EE7-86A5-158F46ACE621}"/>
              </a:ext>
            </a:extLst>
          </p:cNvPr>
          <p:cNvSpPr>
            <a:spLocks noGrp="1"/>
          </p:cNvSpPr>
          <p:nvPr>
            <p:ph type="title"/>
          </p:nvPr>
        </p:nvSpPr>
        <p:spPr/>
        <p:txBody>
          <a:bodyPr/>
          <a:lstStyle/>
          <a:p>
            <a:r>
              <a:rPr lang="en-US"/>
              <a:t>Instagram Posts Table | oficial_ict - 6 of 17</a:t>
            </a:r>
          </a:p>
        </p:txBody>
      </p:sp>
      <p:graphicFrame>
        <p:nvGraphicFramePr>
          <p:cNvPr id="5" name="Table Placeholder 4">
            <a:extLst>
              <a:ext uri="{FF2B5EF4-FFF2-40B4-BE49-F238E27FC236}">
                <a16:creationId xmlns:a16="http://schemas.microsoft.com/office/drawing/2014/main" id="{64886839-1323-45B5-BFA9-DF87CA580C99}"/>
              </a:ext>
            </a:extLst>
          </p:cNvPr>
          <p:cNvGraphicFramePr>
            <a:graphicFrameLocks noGrp="1"/>
          </p:cNvGraphicFramePr>
          <p:nvPr>
            <p:ph type="tbl" sz="quarter" idx="13"/>
            <p:extLst>
              <p:ext uri="{D42A27DB-BD31-4B8C-83A1-F6EECF244321}">
                <p14:modId xmlns:p14="http://schemas.microsoft.com/office/powerpoint/2010/main" val="91565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5332859"/>
                    </a:ext>
                  </a:extLst>
                </a:gridCol>
                <a:gridCol w="658368">
                  <a:extLst>
                    <a:ext uri="{9D8B030D-6E8A-4147-A177-3AD203B41FA5}">
                      <a16:colId xmlns:a16="http://schemas.microsoft.com/office/drawing/2014/main" val="3780100160"/>
                    </a:ext>
                  </a:extLst>
                </a:gridCol>
                <a:gridCol w="658368">
                  <a:extLst>
                    <a:ext uri="{9D8B030D-6E8A-4147-A177-3AD203B41FA5}">
                      <a16:colId xmlns:a16="http://schemas.microsoft.com/office/drawing/2014/main" val="1082505172"/>
                    </a:ext>
                  </a:extLst>
                </a:gridCol>
                <a:gridCol w="658368">
                  <a:extLst>
                    <a:ext uri="{9D8B030D-6E8A-4147-A177-3AD203B41FA5}">
                      <a16:colId xmlns:a16="http://schemas.microsoft.com/office/drawing/2014/main" val="2513748541"/>
                    </a:ext>
                  </a:extLst>
                </a:gridCol>
                <a:gridCol w="658368">
                  <a:extLst>
                    <a:ext uri="{9D8B030D-6E8A-4147-A177-3AD203B41FA5}">
                      <a16:colId xmlns:a16="http://schemas.microsoft.com/office/drawing/2014/main" val="3441343597"/>
                    </a:ext>
                  </a:extLst>
                </a:gridCol>
                <a:gridCol w="658368">
                  <a:extLst>
                    <a:ext uri="{9D8B030D-6E8A-4147-A177-3AD203B41FA5}">
                      <a16:colId xmlns:a16="http://schemas.microsoft.com/office/drawing/2014/main" val="3283777058"/>
                    </a:ext>
                  </a:extLst>
                </a:gridCol>
                <a:gridCol w="658368">
                  <a:extLst>
                    <a:ext uri="{9D8B030D-6E8A-4147-A177-3AD203B41FA5}">
                      <a16:colId xmlns:a16="http://schemas.microsoft.com/office/drawing/2014/main" val="380518523"/>
                    </a:ext>
                  </a:extLst>
                </a:gridCol>
                <a:gridCol w="658368">
                  <a:extLst>
                    <a:ext uri="{9D8B030D-6E8A-4147-A177-3AD203B41FA5}">
                      <a16:colId xmlns:a16="http://schemas.microsoft.com/office/drawing/2014/main" val="3851770158"/>
                    </a:ext>
                  </a:extLst>
                </a:gridCol>
                <a:gridCol w="658368">
                  <a:extLst>
                    <a:ext uri="{9D8B030D-6E8A-4147-A177-3AD203B41FA5}">
                      <a16:colId xmlns:a16="http://schemas.microsoft.com/office/drawing/2014/main" val="3443012530"/>
                    </a:ext>
                  </a:extLst>
                </a:gridCol>
                <a:gridCol w="658368">
                  <a:extLst>
                    <a:ext uri="{9D8B030D-6E8A-4147-A177-3AD203B41FA5}">
                      <a16:colId xmlns:a16="http://schemas.microsoft.com/office/drawing/2014/main" val="272582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69751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- 2020-08-31 11:01:04</a:t>
                      </a:r>
                      <a:r>
                        <a:rPr kumimoji="0" lang="es-ES" sz="1000" b="0" i="0" u="none" strike="noStrike" kern="1200" cap="none" spc="0" normalizeH="0" baseline="0" noProof="0">
                          <a:ln>
                            <a:noFill/>
                          </a:ln>
                          <a:solidFill>
                            <a:prstClr val="black"/>
                          </a:solidFill>
                          <a:effectLst/>
                          <a:uLnTx/>
                          <a:uFillTx/>
                          <a:latin typeface="+mn-lt"/>
                          <a:ea typeface="+mn-ea"/>
                          <a:cs typeface="+mn-cs"/>
                        </a:rPr>
                        <a:t>
 Está en nuestra esencia volver a explorar nuestro país, por eso la zona de Los Santos es un destino que tenés que conocer. 🍃
@catursantos_cr 
*Recordá hacerlo con tu burbuja social.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11/19/2020 00:13:03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1672298501"/>
                  </a:ext>
                </a:extLst>
              </a:tr>
            </a:tbl>
          </a:graphicData>
        </a:graphic>
      </p:graphicFrame>
      <p:sp>
        <p:nvSpPr>
          <p:cNvPr id="4" name="Text Placeholder 3">
            <a:extLst>
              <a:ext uri="{FF2B5EF4-FFF2-40B4-BE49-F238E27FC236}">
                <a16:creationId xmlns:a16="http://schemas.microsoft.com/office/drawing/2014/main" id="{AADC2474-48CF-4AC6-B06D-3C328B91CBA2}"/>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1344253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9F34E-B4AF-4171-A0A7-26AE14DC9F70}"/>
              </a:ext>
            </a:extLst>
          </p:cNvPr>
          <p:cNvSpPr>
            <a:spLocks noGrp="1"/>
          </p:cNvSpPr>
          <p:nvPr>
            <p:ph type="title"/>
          </p:nvPr>
        </p:nvSpPr>
        <p:spPr/>
        <p:txBody>
          <a:bodyPr/>
          <a:lstStyle/>
          <a:p>
            <a:r>
              <a:rPr lang="en-US"/>
              <a:t>Instagram Posts Table | oficial_ict - 7 of 17</a:t>
            </a:r>
          </a:p>
        </p:txBody>
      </p:sp>
      <p:graphicFrame>
        <p:nvGraphicFramePr>
          <p:cNvPr id="5" name="Table Placeholder 4">
            <a:extLst>
              <a:ext uri="{FF2B5EF4-FFF2-40B4-BE49-F238E27FC236}">
                <a16:creationId xmlns:a16="http://schemas.microsoft.com/office/drawing/2014/main" id="{BA4236DE-CDCF-4F65-B9A4-D5CD9A64227A}"/>
              </a:ext>
            </a:extLst>
          </p:cNvPr>
          <p:cNvGraphicFramePr>
            <a:graphicFrameLocks noGrp="1"/>
          </p:cNvGraphicFramePr>
          <p:nvPr>
            <p:ph type="tbl" sz="quarter" idx="13"/>
            <p:extLst>
              <p:ext uri="{D42A27DB-BD31-4B8C-83A1-F6EECF244321}">
                <p14:modId xmlns:p14="http://schemas.microsoft.com/office/powerpoint/2010/main" val="3151371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8515207"/>
                    </a:ext>
                  </a:extLst>
                </a:gridCol>
                <a:gridCol w="658368">
                  <a:extLst>
                    <a:ext uri="{9D8B030D-6E8A-4147-A177-3AD203B41FA5}">
                      <a16:colId xmlns:a16="http://schemas.microsoft.com/office/drawing/2014/main" val="2588013965"/>
                    </a:ext>
                  </a:extLst>
                </a:gridCol>
                <a:gridCol w="658368">
                  <a:extLst>
                    <a:ext uri="{9D8B030D-6E8A-4147-A177-3AD203B41FA5}">
                      <a16:colId xmlns:a16="http://schemas.microsoft.com/office/drawing/2014/main" val="1203569348"/>
                    </a:ext>
                  </a:extLst>
                </a:gridCol>
                <a:gridCol w="658368">
                  <a:extLst>
                    <a:ext uri="{9D8B030D-6E8A-4147-A177-3AD203B41FA5}">
                      <a16:colId xmlns:a16="http://schemas.microsoft.com/office/drawing/2014/main" val="2272095282"/>
                    </a:ext>
                  </a:extLst>
                </a:gridCol>
                <a:gridCol w="658368">
                  <a:extLst>
                    <a:ext uri="{9D8B030D-6E8A-4147-A177-3AD203B41FA5}">
                      <a16:colId xmlns:a16="http://schemas.microsoft.com/office/drawing/2014/main" val="389391462"/>
                    </a:ext>
                  </a:extLst>
                </a:gridCol>
                <a:gridCol w="658368">
                  <a:extLst>
                    <a:ext uri="{9D8B030D-6E8A-4147-A177-3AD203B41FA5}">
                      <a16:colId xmlns:a16="http://schemas.microsoft.com/office/drawing/2014/main" val="1661739403"/>
                    </a:ext>
                  </a:extLst>
                </a:gridCol>
                <a:gridCol w="658368">
                  <a:extLst>
                    <a:ext uri="{9D8B030D-6E8A-4147-A177-3AD203B41FA5}">
                      <a16:colId xmlns:a16="http://schemas.microsoft.com/office/drawing/2014/main" val="601534950"/>
                    </a:ext>
                  </a:extLst>
                </a:gridCol>
                <a:gridCol w="658368">
                  <a:extLst>
                    <a:ext uri="{9D8B030D-6E8A-4147-A177-3AD203B41FA5}">
                      <a16:colId xmlns:a16="http://schemas.microsoft.com/office/drawing/2014/main" val="2830356210"/>
                    </a:ext>
                  </a:extLst>
                </a:gridCol>
                <a:gridCol w="658368">
                  <a:extLst>
                    <a:ext uri="{9D8B030D-6E8A-4147-A177-3AD203B41FA5}">
                      <a16:colId xmlns:a16="http://schemas.microsoft.com/office/drawing/2014/main" val="4093514325"/>
                    </a:ext>
                  </a:extLst>
                </a:gridCol>
                <a:gridCol w="658368">
                  <a:extLst>
                    <a:ext uri="{9D8B030D-6E8A-4147-A177-3AD203B41FA5}">
                      <a16:colId xmlns:a16="http://schemas.microsoft.com/office/drawing/2014/main" val="808095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35513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- 2020-08-28 13:09:10</a:t>
                      </a:r>
                      <a:r>
                        <a:rPr kumimoji="0" lang="es-ES" sz="1000" b="0" i="0" u="none" strike="noStrike" kern="1200" cap="none" spc="0" normalizeH="0" baseline="0" noProof="0">
                          <a:ln>
                            <a:noFill/>
                          </a:ln>
                          <a:solidFill>
                            <a:prstClr val="black"/>
                          </a:solidFill>
                          <a:effectLst/>
                          <a:uLnTx/>
                          <a:uFillTx/>
                          <a:latin typeface="+mn-lt"/>
                          <a:ea typeface="+mn-ea"/>
                          <a:cs typeface="+mn-cs"/>
                        </a:rPr>
                        <a:t>
 Presentamos las nuevas medidas para nuestro sector turismo,  compartidas en conferencia la de prensa del pasado miércoles 26 agosto que aplicarán a partir del mes de setiembre. 
El Señor Ministro de Turismo, Gustavo Segura Sancho, hace un llamado a la corresponsabilidad para que estas medidas que el Gobierno de la República anuncia tengan sostenibilidad en el tiempo. 
Más información y detalles en https://sites.google.com/presidencia.go.cr/alertas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11/19/2020 00:13:03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1787</a:t>
                      </a:r>
                    </a:p>
                  </a:txBody>
                  <a:tcPr/>
                </a:tc>
                <a:extLst>
                  <a:ext uri="{0D108BD9-81ED-4DB2-BD59-A6C34878D82A}">
                    <a16:rowId xmlns:a16="http://schemas.microsoft.com/office/drawing/2014/main" val="3588171440"/>
                  </a:ext>
                </a:extLst>
              </a:tr>
            </a:tbl>
          </a:graphicData>
        </a:graphic>
      </p:graphicFrame>
      <p:sp>
        <p:nvSpPr>
          <p:cNvPr id="4" name="Text Placeholder 3">
            <a:extLst>
              <a:ext uri="{FF2B5EF4-FFF2-40B4-BE49-F238E27FC236}">
                <a16:creationId xmlns:a16="http://schemas.microsoft.com/office/drawing/2014/main" id="{2CE5826A-D98F-438D-B785-0A91BAA1EAC1}"/>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2782322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FD2E-8E86-4E8E-B28A-ABB15DE1C025}"/>
              </a:ext>
            </a:extLst>
          </p:cNvPr>
          <p:cNvSpPr>
            <a:spLocks noGrp="1"/>
          </p:cNvSpPr>
          <p:nvPr>
            <p:ph type="title"/>
          </p:nvPr>
        </p:nvSpPr>
        <p:spPr/>
        <p:txBody>
          <a:bodyPr/>
          <a:lstStyle/>
          <a:p>
            <a:r>
              <a:rPr lang="en-US"/>
              <a:t>Instagram Posts Table | oficial_ict - 8 of 17</a:t>
            </a:r>
          </a:p>
        </p:txBody>
      </p:sp>
      <p:graphicFrame>
        <p:nvGraphicFramePr>
          <p:cNvPr id="5" name="Table Placeholder 4">
            <a:extLst>
              <a:ext uri="{FF2B5EF4-FFF2-40B4-BE49-F238E27FC236}">
                <a16:creationId xmlns:a16="http://schemas.microsoft.com/office/drawing/2014/main" id="{55EEB869-56A0-41EB-B495-BDFB151113E7}"/>
              </a:ext>
            </a:extLst>
          </p:cNvPr>
          <p:cNvGraphicFramePr>
            <a:graphicFrameLocks noGrp="1"/>
          </p:cNvGraphicFramePr>
          <p:nvPr>
            <p:ph type="tbl" sz="quarter" idx="13"/>
            <p:extLst>
              <p:ext uri="{D42A27DB-BD31-4B8C-83A1-F6EECF244321}">
                <p14:modId xmlns:p14="http://schemas.microsoft.com/office/powerpoint/2010/main" val="3927229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8975102"/>
                    </a:ext>
                  </a:extLst>
                </a:gridCol>
                <a:gridCol w="658368">
                  <a:extLst>
                    <a:ext uri="{9D8B030D-6E8A-4147-A177-3AD203B41FA5}">
                      <a16:colId xmlns:a16="http://schemas.microsoft.com/office/drawing/2014/main" val="2248097922"/>
                    </a:ext>
                  </a:extLst>
                </a:gridCol>
                <a:gridCol w="658368">
                  <a:extLst>
                    <a:ext uri="{9D8B030D-6E8A-4147-A177-3AD203B41FA5}">
                      <a16:colId xmlns:a16="http://schemas.microsoft.com/office/drawing/2014/main" val="2791290277"/>
                    </a:ext>
                  </a:extLst>
                </a:gridCol>
                <a:gridCol w="658368">
                  <a:extLst>
                    <a:ext uri="{9D8B030D-6E8A-4147-A177-3AD203B41FA5}">
                      <a16:colId xmlns:a16="http://schemas.microsoft.com/office/drawing/2014/main" val="2286359920"/>
                    </a:ext>
                  </a:extLst>
                </a:gridCol>
                <a:gridCol w="658368">
                  <a:extLst>
                    <a:ext uri="{9D8B030D-6E8A-4147-A177-3AD203B41FA5}">
                      <a16:colId xmlns:a16="http://schemas.microsoft.com/office/drawing/2014/main" val="557078877"/>
                    </a:ext>
                  </a:extLst>
                </a:gridCol>
                <a:gridCol w="658368">
                  <a:extLst>
                    <a:ext uri="{9D8B030D-6E8A-4147-A177-3AD203B41FA5}">
                      <a16:colId xmlns:a16="http://schemas.microsoft.com/office/drawing/2014/main" val="378994416"/>
                    </a:ext>
                  </a:extLst>
                </a:gridCol>
                <a:gridCol w="658368">
                  <a:extLst>
                    <a:ext uri="{9D8B030D-6E8A-4147-A177-3AD203B41FA5}">
                      <a16:colId xmlns:a16="http://schemas.microsoft.com/office/drawing/2014/main" val="1415808395"/>
                    </a:ext>
                  </a:extLst>
                </a:gridCol>
                <a:gridCol w="658368">
                  <a:extLst>
                    <a:ext uri="{9D8B030D-6E8A-4147-A177-3AD203B41FA5}">
                      <a16:colId xmlns:a16="http://schemas.microsoft.com/office/drawing/2014/main" val="3422080913"/>
                    </a:ext>
                  </a:extLst>
                </a:gridCol>
                <a:gridCol w="658368">
                  <a:extLst>
                    <a:ext uri="{9D8B030D-6E8A-4147-A177-3AD203B41FA5}">
                      <a16:colId xmlns:a16="http://schemas.microsoft.com/office/drawing/2014/main" val="1447927076"/>
                    </a:ext>
                  </a:extLst>
                </a:gridCol>
                <a:gridCol w="658368">
                  <a:extLst>
                    <a:ext uri="{9D8B030D-6E8A-4147-A177-3AD203B41FA5}">
                      <a16:colId xmlns:a16="http://schemas.microsoft.com/office/drawing/2014/main" val="419867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5848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- 2020-08-06 12:30:36</a:t>
                      </a:r>
                      <a:r>
                        <a:rPr kumimoji="0" lang="es-ES" sz="1000" b="0" i="0" u="none" strike="noStrike" kern="1200" cap="none" spc="0" normalizeH="0" baseline="0" noProof="0">
                          <a:ln>
                            <a:noFill/>
                          </a:ln>
                          <a:solidFill>
                            <a:prstClr val="black"/>
                          </a:solidFill>
                          <a:effectLst/>
                          <a:uLnTx/>
                          <a:uFillTx/>
                          <a:latin typeface="+mn-lt"/>
                          <a:ea typeface="+mn-ea"/>
                          <a:cs typeface="+mn-cs"/>
                        </a:rPr>
                        <a:t>
 Un momento de celebración y esperanza, porque al recibir de nuevo vuelos comerciales nuestro sector se está comenzando a reactivar y aunque sabemos bien que es un proceso gradual, pronto volveremos a levantarnos y posicionarnos como el sector #1 del país.
¡Juntos saldremos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extLst>
                  <a:ext uri="{0D108BD9-81ED-4DB2-BD59-A6C34878D82A}">
                    <a16:rowId xmlns:a16="http://schemas.microsoft.com/office/drawing/2014/main" val="4254928572"/>
                  </a:ext>
                </a:extLst>
              </a:tr>
            </a:tbl>
          </a:graphicData>
        </a:graphic>
      </p:graphicFrame>
      <p:sp>
        <p:nvSpPr>
          <p:cNvPr id="4" name="Text Placeholder 3">
            <a:extLst>
              <a:ext uri="{FF2B5EF4-FFF2-40B4-BE49-F238E27FC236}">
                <a16:creationId xmlns:a16="http://schemas.microsoft.com/office/drawing/2014/main" id="{B8760A34-0C02-4AA5-9AE2-1EEDDF90A4C3}"/>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7814802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BBE42-A2CA-4FA6-A71B-10E9A2BD4BE4}"/>
              </a:ext>
            </a:extLst>
          </p:cNvPr>
          <p:cNvSpPr>
            <a:spLocks noGrp="1"/>
          </p:cNvSpPr>
          <p:nvPr>
            <p:ph type="title"/>
          </p:nvPr>
        </p:nvSpPr>
        <p:spPr/>
        <p:txBody>
          <a:bodyPr/>
          <a:lstStyle/>
          <a:p>
            <a:r>
              <a:rPr lang="en-US"/>
              <a:t>Instagram Posts Table | oficial_ict - 9 of 17</a:t>
            </a:r>
          </a:p>
        </p:txBody>
      </p:sp>
      <p:graphicFrame>
        <p:nvGraphicFramePr>
          <p:cNvPr id="5" name="Table Placeholder 4">
            <a:extLst>
              <a:ext uri="{FF2B5EF4-FFF2-40B4-BE49-F238E27FC236}">
                <a16:creationId xmlns:a16="http://schemas.microsoft.com/office/drawing/2014/main" id="{B277E6BB-0D16-48E4-AAF9-C37F714CE433}"/>
              </a:ext>
            </a:extLst>
          </p:cNvPr>
          <p:cNvGraphicFramePr>
            <a:graphicFrameLocks noGrp="1"/>
          </p:cNvGraphicFramePr>
          <p:nvPr>
            <p:ph type="tbl" sz="quarter" idx="13"/>
            <p:extLst>
              <p:ext uri="{D42A27DB-BD31-4B8C-83A1-F6EECF244321}">
                <p14:modId xmlns:p14="http://schemas.microsoft.com/office/powerpoint/2010/main" val="60224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4080865"/>
                    </a:ext>
                  </a:extLst>
                </a:gridCol>
                <a:gridCol w="658368">
                  <a:extLst>
                    <a:ext uri="{9D8B030D-6E8A-4147-A177-3AD203B41FA5}">
                      <a16:colId xmlns:a16="http://schemas.microsoft.com/office/drawing/2014/main" val="938016318"/>
                    </a:ext>
                  </a:extLst>
                </a:gridCol>
                <a:gridCol w="658368">
                  <a:extLst>
                    <a:ext uri="{9D8B030D-6E8A-4147-A177-3AD203B41FA5}">
                      <a16:colId xmlns:a16="http://schemas.microsoft.com/office/drawing/2014/main" val="1486520510"/>
                    </a:ext>
                  </a:extLst>
                </a:gridCol>
                <a:gridCol w="658368">
                  <a:extLst>
                    <a:ext uri="{9D8B030D-6E8A-4147-A177-3AD203B41FA5}">
                      <a16:colId xmlns:a16="http://schemas.microsoft.com/office/drawing/2014/main" val="3306330922"/>
                    </a:ext>
                  </a:extLst>
                </a:gridCol>
                <a:gridCol w="658368">
                  <a:extLst>
                    <a:ext uri="{9D8B030D-6E8A-4147-A177-3AD203B41FA5}">
                      <a16:colId xmlns:a16="http://schemas.microsoft.com/office/drawing/2014/main" val="4232191298"/>
                    </a:ext>
                  </a:extLst>
                </a:gridCol>
                <a:gridCol w="658368">
                  <a:extLst>
                    <a:ext uri="{9D8B030D-6E8A-4147-A177-3AD203B41FA5}">
                      <a16:colId xmlns:a16="http://schemas.microsoft.com/office/drawing/2014/main" val="3185683445"/>
                    </a:ext>
                  </a:extLst>
                </a:gridCol>
                <a:gridCol w="658368">
                  <a:extLst>
                    <a:ext uri="{9D8B030D-6E8A-4147-A177-3AD203B41FA5}">
                      <a16:colId xmlns:a16="http://schemas.microsoft.com/office/drawing/2014/main" val="2121183760"/>
                    </a:ext>
                  </a:extLst>
                </a:gridCol>
                <a:gridCol w="658368">
                  <a:extLst>
                    <a:ext uri="{9D8B030D-6E8A-4147-A177-3AD203B41FA5}">
                      <a16:colId xmlns:a16="http://schemas.microsoft.com/office/drawing/2014/main" val="2242978811"/>
                    </a:ext>
                  </a:extLst>
                </a:gridCol>
                <a:gridCol w="658368">
                  <a:extLst>
                    <a:ext uri="{9D8B030D-6E8A-4147-A177-3AD203B41FA5}">
                      <a16:colId xmlns:a16="http://schemas.microsoft.com/office/drawing/2014/main" val="928069997"/>
                    </a:ext>
                  </a:extLst>
                </a:gridCol>
                <a:gridCol w="658368">
                  <a:extLst>
                    <a:ext uri="{9D8B030D-6E8A-4147-A177-3AD203B41FA5}">
                      <a16:colId xmlns:a16="http://schemas.microsoft.com/office/drawing/2014/main" val="3890263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4649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- 2020-08-06 12:30:19</a:t>
                      </a:r>
                      <a:r>
                        <a:rPr kumimoji="0" lang="es-ES" sz="1000" b="0" i="0" u="none" strike="noStrike" kern="1200" cap="none" spc="0" normalizeH="0" baseline="0" noProof="0">
                          <a:ln>
                            <a:noFill/>
                          </a:ln>
                          <a:solidFill>
                            <a:prstClr val="black"/>
                          </a:solidFill>
                          <a:effectLst/>
                          <a:uLnTx/>
                          <a:uFillTx/>
                          <a:latin typeface="+mn-lt"/>
                          <a:ea typeface="+mn-ea"/>
                          <a:cs typeface="+mn-cs"/>
                        </a:rPr>
                        <a:t>
 Un momento de celebración y esperanza, porque al recibir de nuevo vuelos comerciales nuestro sector se está comenzando a reactivar y aunque sabemos bien que es un proceso gradual, pronto volveremos a levantarnos y posicionarnos como el sector #1 del país.
¡Juntos saldremos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a:t>
                      </a:r>
                    </a:p>
                  </a:txBody>
                  <a:tcPr/>
                </a:tc>
                <a:extLst>
                  <a:ext uri="{0D108BD9-81ED-4DB2-BD59-A6C34878D82A}">
                    <a16:rowId xmlns:a16="http://schemas.microsoft.com/office/drawing/2014/main" val="3313349360"/>
                  </a:ext>
                </a:extLst>
              </a:tr>
            </a:tbl>
          </a:graphicData>
        </a:graphic>
      </p:graphicFrame>
      <p:sp>
        <p:nvSpPr>
          <p:cNvPr id="4" name="Text Placeholder 3">
            <a:extLst>
              <a:ext uri="{FF2B5EF4-FFF2-40B4-BE49-F238E27FC236}">
                <a16:creationId xmlns:a16="http://schemas.microsoft.com/office/drawing/2014/main" id="{6F5BD377-4D3F-4F29-8AC2-C17F731300D6}"/>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5455263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81C60-9E16-498F-AC9B-B575217BE3F9}"/>
              </a:ext>
            </a:extLst>
          </p:cNvPr>
          <p:cNvSpPr>
            <a:spLocks noGrp="1"/>
          </p:cNvSpPr>
          <p:nvPr>
            <p:ph type="title"/>
          </p:nvPr>
        </p:nvSpPr>
        <p:spPr/>
        <p:txBody>
          <a:bodyPr/>
          <a:lstStyle/>
          <a:p>
            <a:r>
              <a:rPr lang="en-US"/>
              <a:t>Instagram Posts Table | oficial_ict - 10 of 17</a:t>
            </a:r>
          </a:p>
        </p:txBody>
      </p:sp>
      <p:graphicFrame>
        <p:nvGraphicFramePr>
          <p:cNvPr id="5" name="Table Placeholder 4">
            <a:extLst>
              <a:ext uri="{FF2B5EF4-FFF2-40B4-BE49-F238E27FC236}">
                <a16:creationId xmlns:a16="http://schemas.microsoft.com/office/drawing/2014/main" id="{B092A8C4-E92C-4FC1-9896-D10CAD2B51CE}"/>
              </a:ext>
            </a:extLst>
          </p:cNvPr>
          <p:cNvGraphicFramePr>
            <a:graphicFrameLocks noGrp="1"/>
          </p:cNvGraphicFramePr>
          <p:nvPr>
            <p:ph type="tbl" sz="quarter" idx="13"/>
            <p:extLst>
              <p:ext uri="{D42A27DB-BD31-4B8C-83A1-F6EECF244321}">
                <p14:modId xmlns:p14="http://schemas.microsoft.com/office/powerpoint/2010/main" val="2873667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35455549"/>
                    </a:ext>
                  </a:extLst>
                </a:gridCol>
                <a:gridCol w="658368">
                  <a:extLst>
                    <a:ext uri="{9D8B030D-6E8A-4147-A177-3AD203B41FA5}">
                      <a16:colId xmlns:a16="http://schemas.microsoft.com/office/drawing/2014/main" val="2005038692"/>
                    </a:ext>
                  </a:extLst>
                </a:gridCol>
                <a:gridCol w="658368">
                  <a:extLst>
                    <a:ext uri="{9D8B030D-6E8A-4147-A177-3AD203B41FA5}">
                      <a16:colId xmlns:a16="http://schemas.microsoft.com/office/drawing/2014/main" val="838549425"/>
                    </a:ext>
                  </a:extLst>
                </a:gridCol>
                <a:gridCol w="658368">
                  <a:extLst>
                    <a:ext uri="{9D8B030D-6E8A-4147-A177-3AD203B41FA5}">
                      <a16:colId xmlns:a16="http://schemas.microsoft.com/office/drawing/2014/main" val="2064392638"/>
                    </a:ext>
                  </a:extLst>
                </a:gridCol>
                <a:gridCol w="658368">
                  <a:extLst>
                    <a:ext uri="{9D8B030D-6E8A-4147-A177-3AD203B41FA5}">
                      <a16:colId xmlns:a16="http://schemas.microsoft.com/office/drawing/2014/main" val="542505367"/>
                    </a:ext>
                  </a:extLst>
                </a:gridCol>
                <a:gridCol w="658368">
                  <a:extLst>
                    <a:ext uri="{9D8B030D-6E8A-4147-A177-3AD203B41FA5}">
                      <a16:colId xmlns:a16="http://schemas.microsoft.com/office/drawing/2014/main" val="2922580691"/>
                    </a:ext>
                  </a:extLst>
                </a:gridCol>
                <a:gridCol w="658368">
                  <a:extLst>
                    <a:ext uri="{9D8B030D-6E8A-4147-A177-3AD203B41FA5}">
                      <a16:colId xmlns:a16="http://schemas.microsoft.com/office/drawing/2014/main" val="3853127705"/>
                    </a:ext>
                  </a:extLst>
                </a:gridCol>
                <a:gridCol w="658368">
                  <a:extLst>
                    <a:ext uri="{9D8B030D-6E8A-4147-A177-3AD203B41FA5}">
                      <a16:colId xmlns:a16="http://schemas.microsoft.com/office/drawing/2014/main" val="952917336"/>
                    </a:ext>
                  </a:extLst>
                </a:gridCol>
                <a:gridCol w="658368">
                  <a:extLst>
                    <a:ext uri="{9D8B030D-6E8A-4147-A177-3AD203B41FA5}">
                      <a16:colId xmlns:a16="http://schemas.microsoft.com/office/drawing/2014/main" val="2932188505"/>
                    </a:ext>
                  </a:extLst>
                </a:gridCol>
                <a:gridCol w="658368">
                  <a:extLst>
                    <a:ext uri="{9D8B030D-6E8A-4147-A177-3AD203B41FA5}">
                      <a16:colId xmlns:a16="http://schemas.microsoft.com/office/drawing/2014/main" val="71768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3948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- 2020-08-06 12:29:17</a:t>
                      </a:r>
                      <a:r>
                        <a:rPr kumimoji="0" lang="es-ES" sz="1000" b="0" i="0" u="none" strike="noStrike" kern="1200" cap="none" spc="0" normalizeH="0" baseline="0" noProof="0">
                          <a:ln>
                            <a:noFill/>
                          </a:ln>
                          <a:solidFill>
                            <a:prstClr val="black"/>
                          </a:solidFill>
                          <a:effectLst/>
                          <a:uLnTx/>
                          <a:uFillTx/>
                          <a:latin typeface="+mn-lt"/>
                          <a:ea typeface="+mn-ea"/>
                          <a:cs typeface="+mn-cs"/>
                        </a:rPr>
                        <a:t>
 Un momento de celebración y esperanza, porque al recibir de nuevo vuelos comerciales nuestro sector se está comenzando a reactivar y aunque sabemos bien que es un proceso gradual, pronto volveremos a levantarnos y posicionarnos como el sector #1 del país.
¡Juntos saldremos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1675</a:t>
                      </a:r>
                    </a:p>
                  </a:txBody>
                  <a:tcPr/>
                </a:tc>
                <a:extLst>
                  <a:ext uri="{0D108BD9-81ED-4DB2-BD59-A6C34878D82A}">
                    <a16:rowId xmlns:a16="http://schemas.microsoft.com/office/drawing/2014/main" val="65756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14:38:51</a:t>
                      </a:r>
                      <a:r>
                        <a:rPr kumimoji="0" lang="es-ES" sz="1000" b="0" i="0" u="none" strike="noStrike" kern="1200" cap="none" spc="0" normalizeH="0" baseline="0" noProof="0">
                          <a:ln>
                            <a:noFill/>
                          </a:ln>
                          <a:solidFill>
                            <a:prstClr val="black"/>
                          </a:solidFill>
                          <a:effectLst/>
                          <a:uLnTx/>
                          <a:uFillTx/>
                          <a:latin typeface="+mn-lt"/>
                          <a:ea typeface="+mn-ea"/>
                          <a:cs typeface="+mn-cs"/>
                        </a:rPr>
                        <a:t>
 ¡Estamos comprometidos con nuestros artesanos!
Por ese motivo en las próximos días se hará un importante anuncio para mejorar la competitividad de su productos de nuestra “Artesanía con Identidad."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extLst>
                  <a:ext uri="{0D108BD9-81ED-4DB2-BD59-A6C34878D82A}">
                    <a16:rowId xmlns:a16="http://schemas.microsoft.com/office/drawing/2014/main" val="1210611127"/>
                  </a:ext>
                </a:extLst>
              </a:tr>
            </a:tbl>
          </a:graphicData>
        </a:graphic>
      </p:graphicFrame>
      <p:sp>
        <p:nvSpPr>
          <p:cNvPr id="4" name="Text Placeholder 3">
            <a:extLst>
              <a:ext uri="{FF2B5EF4-FFF2-40B4-BE49-F238E27FC236}">
                <a16:creationId xmlns:a16="http://schemas.microsoft.com/office/drawing/2014/main" id="{A7C474B5-1F3A-428B-9D4E-800C991021C4}"/>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4221816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9710D-7776-401A-A58C-5D1E1738C688}"/>
              </a:ext>
            </a:extLst>
          </p:cNvPr>
          <p:cNvSpPr>
            <a:spLocks noGrp="1"/>
          </p:cNvSpPr>
          <p:nvPr>
            <p:ph type="title"/>
          </p:nvPr>
        </p:nvSpPr>
        <p:spPr/>
        <p:txBody>
          <a:bodyPr/>
          <a:lstStyle/>
          <a:p>
            <a:r>
              <a:rPr lang="en-US"/>
              <a:t>Instagram Posts Table | oficial_ict - 11 of 17</a:t>
            </a:r>
          </a:p>
        </p:txBody>
      </p:sp>
      <p:graphicFrame>
        <p:nvGraphicFramePr>
          <p:cNvPr id="5" name="Table Placeholder 4">
            <a:extLst>
              <a:ext uri="{FF2B5EF4-FFF2-40B4-BE49-F238E27FC236}">
                <a16:creationId xmlns:a16="http://schemas.microsoft.com/office/drawing/2014/main" id="{21E15ADB-59ED-4200-900F-7505DAC9A6ED}"/>
              </a:ext>
            </a:extLst>
          </p:cNvPr>
          <p:cNvGraphicFramePr>
            <a:graphicFrameLocks noGrp="1"/>
          </p:cNvGraphicFramePr>
          <p:nvPr>
            <p:ph type="tbl" sz="quarter" idx="13"/>
            <p:extLst>
              <p:ext uri="{D42A27DB-BD31-4B8C-83A1-F6EECF244321}">
                <p14:modId xmlns:p14="http://schemas.microsoft.com/office/powerpoint/2010/main" val="1101465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881157"/>
                    </a:ext>
                  </a:extLst>
                </a:gridCol>
                <a:gridCol w="658368">
                  <a:extLst>
                    <a:ext uri="{9D8B030D-6E8A-4147-A177-3AD203B41FA5}">
                      <a16:colId xmlns:a16="http://schemas.microsoft.com/office/drawing/2014/main" val="3887976866"/>
                    </a:ext>
                  </a:extLst>
                </a:gridCol>
                <a:gridCol w="658368">
                  <a:extLst>
                    <a:ext uri="{9D8B030D-6E8A-4147-A177-3AD203B41FA5}">
                      <a16:colId xmlns:a16="http://schemas.microsoft.com/office/drawing/2014/main" val="2624682844"/>
                    </a:ext>
                  </a:extLst>
                </a:gridCol>
                <a:gridCol w="658368">
                  <a:extLst>
                    <a:ext uri="{9D8B030D-6E8A-4147-A177-3AD203B41FA5}">
                      <a16:colId xmlns:a16="http://schemas.microsoft.com/office/drawing/2014/main" val="3825115560"/>
                    </a:ext>
                  </a:extLst>
                </a:gridCol>
                <a:gridCol w="658368">
                  <a:extLst>
                    <a:ext uri="{9D8B030D-6E8A-4147-A177-3AD203B41FA5}">
                      <a16:colId xmlns:a16="http://schemas.microsoft.com/office/drawing/2014/main" val="1936797529"/>
                    </a:ext>
                  </a:extLst>
                </a:gridCol>
                <a:gridCol w="658368">
                  <a:extLst>
                    <a:ext uri="{9D8B030D-6E8A-4147-A177-3AD203B41FA5}">
                      <a16:colId xmlns:a16="http://schemas.microsoft.com/office/drawing/2014/main" val="54136361"/>
                    </a:ext>
                  </a:extLst>
                </a:gridCol>
                <a:gridCol w="658368">
                  <a:extLst>
                    <a:ext uri="{9D8B030D-6E8A-4147-A177-3AD203B41FA5}">
                      <a16:colId xmlns:a16="http://schemas.microsoft.com/office/drawing/2014/main" val="2185991321"/>
                    </a:ext>
                  </a:extLst>
                </a:gridCol>
                <a:gridCol w="658368">
                  <a:extLst>
                    <a:ext uri="{9D8B030D-6E8A-4147-A177-3AD203B41FA5}">
                      <a16:colId xmlns:a16="http://schemas.microsoft.com/office/drawing/2014/main" val="3078033599"/>
                    </a:ext>
                  </a:extLst>
                </a:gridCol>
                <a:gridCol w="658368">
                  <a:extLst>
                    <a:ext uri="{9D8B030D-6E8A-4147-A177-3AD203B41FA5}">
                      <a16:colId xmlns:a16="http://schemas.microsoft.com/office/drawing/2014/main" val="3177838740"/>
                    </a:ext>
                  </a:extLst>
                </a:gridCol>
                <a:gridCol w="658368">
                  <a:extLst>
                    <a:ext uri="{9D8B030D-6E8A-4147-A177-3AD203B41FA5}">
                      <a16:colId xmlns:a16="http://schemas.microsoft.com/office/drawing/2014/main" val="46684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0568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14:38:49</a:t>
                      </a:r>
                      <a:r>
                        <a:rPr kumimoji="0" lang="es-ES" sz="1000" b="0" i="0" u="none" strike="noStrike" kern="1200" cap="none" spc="0" normalizeH="0" baseline="0" noProof="0">
                          <a:ln>
                            <a:noFill/>
                          </a:ln>
                          <a:solidFill>
                            <a:prstClr val="black"/>
                          </a:solidFill>
                          <a:effectLst/>
                          <a:uLnTx/>
                          <a:uFillTx/>
                          <a:latin typeface="+mn-lt"/>
                          <a:ea typeface="+mn-ea"/>
                          <a:cs typeface="+mn-cs"/>
                        </a:rPr>
                        <a:t>
 El concepto de “Artesanía con Identidad”, impactará positivamente en la generación de productos novedosos, de alta calidad, que contribuyen a mejorar aspectos organizativos de los colectivos artesanales brindando un sello de calidad costarricense.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extLst>
                  <a:ext uri="{0D108BD9-81ED-4DB2-BD59-A6C34878D82A}">
                    <a16:rowId xmlns:a16="http://schemas.microsoft.com/office/drawing/2014/main" val="89783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14:33:35</a:t>
                      </a:r>
                      <a:r>
                        <a:rPr kumimoji="0" lang="es-ES" sz="1000" b="0" i="0" u="none" strike="noStrike" kern="1200" cap="none" spc="0" normalizeH="0" baseline="0" noProof="0">
                          <a:ln>
                            <a:noFill/>
                          </a:ln>
                          <a:solidFill>
                            <a:prstClr val="black"/>
                          </a:solidFill>
                          <a:effectLst/>
                          <a:uLnTx/>
                          <a:uFillTx/>
                          <a:latin typeface="+mn-lt"/>
                          <a:ea typeface="+mn-ea"/>
                          <a:cs typeface="+mn-cs"/>
                        </a:rPr>
                        <a:t>
 La “Artesanía con Identidad”, podrá mejorar la competitividad de los artesanos costarricenses que se verán fortalecidos una vez se vaya superando la situación del contexto del Covid-19. Sin duda que los ticos compremos artesanías 100% nacionales es una forma de apoyar a decenas de emprendedores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a:t>
                      </a:r>
                    </a:p>
                  </a:txBody>
                  <a:tcPr/>
                </a:tc>
                <a:extLst>
                  <a:ext uri="{0D108BD9-81ED-4DB2-BD59-A6C34878D82A}">
                    <a16:rowId xmlns:a16="http://schemas.microsoft.com/office/drawing/2014/main" val="2784879586"/>
                  </a:ext>
                </a:extLst>
              </a:tr>
            </a:tbl>
          </a:graphicData>
        </a:graphic>
      </p:graphicFrame>
      <p:sp>
        <p:nvSpPr>
          <p:cNvPr id="4" name="Text Placeholder 3">
            <a:extLst>
              <a:ext uri="{FF2B5EF4-FFF2-40B4-BE49-F238E27FC236}">
                <a16:creationId xmlns:a16="http://schemas.microsoft.com/office/drawing/2014/main" id="{093EABF2-EBD0-473A-AB56-E4AF3E44FAED}"/>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1099466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BF53E-D6FD-4B4F-A88B-0A48FEF166D6}"/>
              </a:ext>
            </a:extLst>
          </p:cNvPr>
          <p:cNvSpPr>
            <a:spLocks noGrp="1"/>
          </p:cNvSpPr>
          <p:nvPr>
            <p:ph type="title"/>
          </p:nvPr>
        </p:nvSpPr>
        <p:spPr/>
        <p:txBody>
          <a:bodyPr/>
          <a:lstStyle/>
          <a:p>
            <a:r>
              <a:rPr lang="en-US"/>
              <a:t>Instagram Posts Table | oficial_ict - 12 of 17</a:t>
            </a:r>
          </a:p>
        </p:txBody>
      </p:sp>
      <p:graphicFrame>
        <p:nvGraphicFramePr>
          <p:cNvPr id="5" name="Table Placeholder 4">
            <a:extLst>
              <a:ext uri="{FF2B5EF4-FFF2-40B4-BE49-F238E27FC236}">
                <a16:creationId xmlns:a16="http://schemas.microsoft.com/office/drawing/2014/main" id="{BF9DDEA7-4096-4452-8426-C885A58DB7F8}"/>
              </a:ext>
            </a:extLst>
          </p:cNvPr>
          <p:cNvGraphicFramePr>
            <a:graphicFrameLocks noGrp="1"/>
          </p:cNvGraphicFramePr>
          <p:nvPr>
            <p:ph type="tbl" sz="quarter" idx="13"/>
            <p:extLst>
              <p:ext uri="{D42A27DB-BD31-4B8C-83A1-F6EECF244321}">
                <p14:modId xmlns:p14="http://schemas.microsoft.com/office/powerpoint/2010/main" val="128136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6180565"/>
                    </a:ext>
                  </a:extLst>
                </a:gridCol>
                <a:gridCol w="658368">
                  <a:extLst>
                    <a:ext uri="{9D8B030D-6E8A-4147-A177-3AD203B41FA5}">
                      <a16:colId xmlns:a16="http://schemas.microsoft.com/office/drawing/2014/main" val="1631818452"/>
                    </a:ext>
                  </a:extLst>
                </a:gridCol>
                <a:gridCol w="658368">
                  <a:extLst>
                    <a:ext uri="{9D8B030D-6E8A-4147-A177-3AD203B41FA5}">
                      <a16:colId xmlns:a16="http://schemas.microsoft.com/office/drawing/2014/main" val="132275045"/>
                    </a:ext>
                  </a:extLst>
                </a:gridCol>
                <a:gridCol w="658368">
                  <a:extLst>
                    <a:ext uri="{9D8B030D-6E8A-4147-A177-3AD203B41FA5}">
                      <a16:colId xmlns:a16="http://schemas.microsoft.com/office/drawing/2014/main" val="21248785"/>
                    </a:ext>
                  </a:extLst>
                </a:gridCol>
                <a:gridCol w="658368">
                  <a:extLst>
                    <a:ext uri="{9D8B030D-6E8A-4147-A177-3AD203B41FA5}">
                      <a16:colId xmlns:a16="http://schemas.microsoft.com/office/drawing/2014/main" val="3224787189"/>
                    </a:ext>
                  </a:extLst>
                </a:gridCol>
                <a:gridCol w="658368">
                  <a:extLst>
                    <a:ext uri="{9D8B030D-6E8A-4147-A177-3AD203B41FA5}">
                      <a16:colId xmlns:a16="http://schemas.microsoft.com/office/drawing/2014/main" val="2530984372"/>
                    </a:ext>
                  </a:extLst>
                </a:gridCol>
                <a:gridCol w="658368">
                  <a:extLst>
                    <a:ext uri="{9D8B030D-6E8A-4147-A177-3AD203B41FA5}">
                      <a16:colId xmlns:a16="http://schemas.microsoft.com/office/drawing/2014/main" val="70510962"/>
                    </a:ext>
                  </a:extLst>
                </a:gridCol>
                <a:gridCol w="658368">
                  <a:extLst>
                    <a:ext uri="{9D8B030D-6E8A-4147-A177-3AD203B41FA5}">
                      <a16:colId xmlns:a16="http://schemas.microsoft.com/office/drawing/2014/main" val="3809061756"/>
                    </a:ext>
                  </a:extLst>
                </a:gridCol>
                <a:gridCol w="658368">
                  <a:extLst>
                    <a:ext uri="{9D8B030D-6E8A-4147-A177-3AD203B41FA5}">
                      <a16:colId xmlns:a16="http://schemas.microsoft.com/office/drawing/2014/main" val="2187795618"/>
                    </a:ext>
                  </a:extLst>
                </a:gridCol>
                <a:gridCol w="658368">
                  <a:extLst>
                    <a:ext uri="{9D8B030D-6E8A-4147-A177-3AD203B41FA5}">
                      <a16:colId xmlns:a16="http://schemas.microsoft.com/office/drawing/2014/main" val="1066254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4849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13:07:35</a:t>
                      </a:r>
                      <a:r>
                        <a:rPr kumimoji="0" lang="es-ES" sz="1000" b="0" i="0" u="none" strike="noStrike" kern="1200" cap="none" spc="0" normalizeH="0" baseline="0" noProof="0">
                          <a:ln>
                            <a:noFill/>
                          </a:ln>
                          <a:solidFill>
                            <a:prstClr val="black"/>
                          </a:solidFill>
                          <a:effectLst/>
                          <a:uLnTx/>
                          <a:uFillTx/>
                          <a:latin typeface="+mn-lt"/>
                          <a:ea typeface="+mn-ea"/>
                          <a:cs typeface="+mn-cs"/>
                        </a:rPr>
                        <a:t>
 El concepto de “Artesanía con Identidad”, impactará positivamente en la generación de productos novedosos y de alta calidad, que contribuyen a mejorar aspectos organizativos de los colectivos artesanales brindando un sello de calidad costarricense.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13:11:33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1837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13:00:10</a:t>
                      </a:r>
                      <a:r>
                        <a:rPr kumimoji="0" lang="es-ES" sz="1000" b="0" i="0" u="none" strike="noStrike" kern="1200" cap="none" spc="0" normalizeH="0" baseline="0" noProof="0">
                          <a:ln>
                            <a:noFill/>
                          </a:ln>
                          <a:solidFill>
                            <a:prstClr val="black"/>
                          </a:solidFill>
                          <a:effectLst/>
                          <a:uLnTx/>
                          <a:uFillTx/>
                          <a:latin typeface="+mn-lt"/>
                          <a:ea typeface="+mn-ea"/>
                          <a:cs typeface="+mn-cs"/>
                        </a:rPr>
                        <a:t>
 La “Artesanía con Identidad”, podrá mejorar la competitividad de los artesanos costarricenses que se verán fortalecidos una vez se vaya superando la situación del contexto del Covid-19. Sin duda que los ticos compremos artesanías 100% nacionales es una forma de apoyar a decenas de emprendedores.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07/29/2020 13:11:33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1948622208"/>
                  </a:ext>
                </a:extLst>
              </a:tr>
            </a:tbl>
          </a:graphicData>
        </a:graphic>
      </p:graphicFrame>
      <p:sp>
        <p:nvSpPr>
          <p:cNvPr id="4" name="Text Placeholder 3">
            <a:extLst>
              <a:ext uri="{FF2B5EF4-FFF2-40B4-BE49-F238E27FC236}">
                <a16:creationId xmlns:a16="http://schemas.microsoft.com/office/drawing/2014/main" id="{53E587D1-015D-491B-B5E2-E47878B02686}"/>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1990259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1E92-4932-4CC0-A6EE-13E3205C3B81}"/>
              </a:ext>
            </a:extLst>
          </p:cNvPr>
          <p:cNvSpPr>
            <a:spLocks noGrp="1"/>
          </p:cNvSpPr>
          <p:nvPr>
            <p:ph type="title"/>
          </p:nvPr>
        </p:nvSpPr>
        <p:spPr/>
        <p:txBody>
          <a:bodyPr/>
          <a:lstStyle/>
          <a:p>
            <a:r>
              <a:rPr lang="en-US"/>
              <a:t>Instagram Posts Table | oficial_ict - 13 of 17</a:t>
            </a:r>
          </a:p>
        </p:txBody>
      </p:sp>
      <p:graphicFrame>
        <p:nvGraphicFramePr>
          <p:cNvPr id="5" name="Table Placeholder 4">
            <a:extLst>
              <a:ext uri="{FF2B5EF4-FFF2-40B4-BE49-F238E27FC236}">
                <a16:creationId xmlns:a16="http://schemas.microsoft.com/office/drawing/2014/main" id="{49D53734-9E08-4481-BAE6-1FC9BAF8614B}"/>
              </a:ext>
            </a:extLst>
          </p:cNvPr>
          <p:cNvGraphicFramePr>
            <a:graphicFrameLocks noGrp="1"/>
          </p:cNvGraphicFramePr>
          <p:nvPr>
            <p:ph type="tbl" sz="quarter" idx="13"/>
            <p:extLst>
              <p:ext uri="{D42A27DB-BD31-4B8C-83A1-F6EECF244321}">
                <p14:modId xmlns:p14="http://schemas.microsoft.com/office/powerpoint/2010/main" val="317856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3339239"/>
                    </a:ext>
                  </a:extLst>
                </a:gridCol>
                <a:gridCol w="658368">
                  <a:extLst>
                    <a:ext uri="{9D8B030D-6E8A-4147-A177-3AD203B41FA5}">
                      <a16:colId xmlns:a16="http://schemas.microsoft.com/office/drawing/2014/main" val="1767362348"/>
                    </a:ext>
                  </a:extLst>
                </a:gridCol>
                <a:gridCol w="658368">
                  <a:extLst>
                    <a:ext uri="{9D8B030D-6E8A-4147-A177-3AD203B41FA5}">
                      <a16:colId xmlns:a16="http://schemas.microsoft.com/office/drawing/2014/main" val="2657366400"/>
                    </a:ext>
                  </a:extLst>
                </a:gridCol>
                <a:gridCol w="658368">
                  <a:extLst>
                    <a:ext uri="{9D8B030D-6E8A-4147-A177-3AD203B41FA5}">
                      <a16:colId xmlns:a16="http://schemas.microsoft.com/office/drawing/2014/main" val="2412563928"/>
                    </a:ext>
                  </a:extLst>
                </a:gridCol>
                <a:gridCol w="658368">
                  <a:extLst>
                    <a:ext uri="{9D8B030D-6E8A-4147-A177-3AD203B41FA5}">
                      <a16:colId xmlns:a16="http://schemas.microsoft.com/office/drawing/2014/main" val="316038600"/>
                    </a:ext>
                  </a:extLst>
                </a:gridCol>
                <a:gridCol w="658368">
                  <a:extLst>
                    <a:ext uri="{9D8B030D-6E8A-4147-A177-3AD203B41FA5}">
                      <a16:colId xmlns:a16="http://schemas.microsoft.com/office/drawing/2014/main" val="950038551"/>
                    </a:ext>
                  </a:extLst>
                </a:gridCol>
                <a:gridCol w="658368">
                  <a:extLst>
                    <a:ext uri="{9D8B030D-6E8A-4147-A177-3AD203B41FA5}">
                      <a16:colId xmlns:a16="http://schemas.microsoft.com/office/drawing/2014/main" val="2280379837"/>
                    </a:ext>
                  </a:extLst>
                </a:gridCol>
                <a:gridCol w="658368">
                  <a:extLst>
                    <a:ext uri="{9D8B030D-6E8A-4147-A177-3AD203B41FA5}">
                      <a16:colId xmlns:a16="http://schemas.microsoft.com/office/drawing/2014/main" val="2284126471"/>
                    </a:ext>
                  </a:extLst>
                </a:gridCol>
                <a:gridCol w="658368">
                  <a:extLst>
                    <a:ext uri="{9D8B030D-6E8A-4147-A177-3AD203B41FA5}">
                      <a16:colId xmlns:a16="http://schemas.microsoft.com/office/drawing/2014/main" val="2265635688"/>
                    </a:ext>
                  </a:extLst>
                </a:gridCol>
                <a:gridCol w="658368">
                  <a:extLst>
                    <a:ext uri="{9D8B030D-6E8A-4147-A177-3AD203B41FA5}">
                      <a16:colId xmlns:a16="http://schemas.microsoft.com/office/drawing/2014/main" val="27576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9586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- 2020-07-29 10:21:56</a:t>
                      </a:r>
                      <a:r>
                        <a:rPr kumimoji="0" lang="es-ES" sz="1000" b="0" i="0" u="none" strike="noStrike" kern="1200" cap="none" spc="0" normalizeH="0" baseline="0" noProof="0">
                          <a:ln>
                            <a:noFill/>
                          </a:ln>
                          <a:solidFill>
                            <a:prstClr val="black"/>
                          </a:solidFill>
                          <a:effectLst/>
                          <a:uLnTx/>
                          <a:uFillTx/>
                          <a:latin typeface="+mn-lt"/>
                          <a:ea typeface="+mn-ea"/>
                          <a:cs typeface="+mn-cs"/>
                        </a:rPr>
                        <a:t>
 Está en nuestra esencia incorporar el patrimonio cultural costarricense como parte de la oferta turística, por eso nos hemos unido a la creación de un sello Interinstitucional para posicionar la artesanía costarricense dentro y fuera del país, para validar su autenticidad y calidad. Conocé más este viernes 31 julio. 
¡Te esperamos
🕙10:00 a.m.
 #SelloArtesanalCR
#IdentidadCulturalCR
#pymesartesanales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08/06/2020 07:13:51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extLst>
                  <a:ext uri="{0D108BD9-81ED-4DB2-BD59-A6C34878D82A}">
                    <a16:rowId xmlns:a16="http://schemas.microsoft.com/office/drawing/2014/main" val="3621838064"/>
                  </a:ext>
                </a:extLst>
              </a:tr>
            </a:tbl>
          </a:graphicData>
        </a:graphic>
      </p:graphicFrame>
      <p:sp>
        <p:nvSpPr>
          <p:cNvPr id="4" name="Text Placeholder 3">
            <a:extLst>
              <a:ext uri="{FF2B5EF4-FFF2-40B4-BE49-F238E27FC236}">
                <a16:creationId xmlns:a16="http://schemas.microsoft.com/office/drawing/2014/main" id="{28298CA5-E71E-4E9A-8C0A-741E0F82832A}"/>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70500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C7E39-683C-42DF-8740-1B4C9E67001B}"/>
              </a:ext>
            </a:extLst>
          </p:cNvPr>
          <p:cNvSpPr>
            <a:spLocks noGrp="1"/>
          </p:cNvSpPr>
          <p:nvPr>
            <p:ph type="title"/>
          </p:nvPr>
        </p:nvSpPr>
        <p:spPr/>
        <p:txBody>
          <a:bodyPr/>
          <a:lstStyle/>
          <a:p>
            <a:r>
              <a:rPr lang="en-US"/>
              <a:t>Instagram Posts Table | oficial_ict - 14 of 17</a:t>
            </a:r>
          </a:p>
        </p:txBody>
      </p:sp>
      <p:graphicFrame>
        <p:nvGraphicFramePr>
          <p:cNvPr id="5" name="Table Placeholder 4">
            <a:extLst>
              <a:ext uri="{FF2B5EF4-FFF2-40B4-BE49-F238E27FC236}">
                <a16:creationId xmlns:a16="http://schemas.microsoft.com/office/drawing/2014/main" id="{44C45E6C-2A8F-496C-A8B9-731923562B74}"/>
              </a:ext>
            </a:extLst>
          </p:cNvPr>
          <p:cNvGraphicFramePr>
            <a:graphicFrameLocks noGrp="1"/>
          </p:cNvGraphicFramePr>
          <p:nvPr>
            <p:ph type="tbl" sz="quarter" idx="13"/>
            <p:extLst>
              <p:ext uri="{D42A27DB-BD31-4B8C-83A1-F6EECF244321}">
                <p14:modId xmlns:p14="http://schemas.microsoft.com/office/powerpoint/2010/main" val="3781001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7446155"/>
                    </a:ext>
                  </a:extLst>
                </a:gridCol>
                <a:gridCol w="658368">
                  <a:extLst>
                    <a:ext uri="{9D8B030D-6E8A-4147-A177-3AD203B41FA5}">
                      <a16:colId xmlns:a16="http://schemas.microsoft.com/office/drawing/2014/main" val="918684444"/>
                    </a:ext>
                  </a:extLst>
                </a:gridCol>
                <a:gridCol w="658368">
                  <a:extLst>
                    <a:ext uri="{9D8B030D-6E8A-4147-A177-3AD203B41FA5}">
                      <a16:colId xmlns:a16="http://schemas.microsoft.com/office/drawing/2014/main" val="1663790486"/>
                    </a:ext>
                  </a:extLst>
                </a:gridCol>
                <a:gridCol w="658368">
                  <a:extLst>
                    <a:ext uri="{9D8B030D-6E8A-4147-A177-3AD203B41FA5}">
                      <a16:colId xmlns:a16="http://schemas.microsoft.com/office/drawing/2014/main" val="1164344425"/>
                    </a:ext>
                  </a:extLst>
                </a:gridCol>
                <a:gridCol w="658368">
                  <a:extLst>
                    <a:ext uri="{9D8B030D-6E8A-4147-A177-3AD203B41FA5}">
                      <a16:colId xmlns:a16="http://schemas.microsoft.com/office/drawing/2014/main" val="2380023437"/>
                    </a:ext>
                  </a:extLst>
                </a:gridCol>
                <a:gridCol w="658368">
                  <a:extLst>
                    <a:ext uri="{9D8B030D-6E8A-4147-A177-3AD203B41FA5}">
                      <a16:colId xmlns:a16="http://schemas.microsoft.com/office/drawing/2014/main" val="3487414358"/>
                    </a:ext>
                  </a:extLst>
                </a:gridCol>
                <a:gridCol w="658368">
                  <a:extLst>
                    <a:ext uri="{9D8B030D-6E8A-4147-A177-3AD203B41FA5}">
                      <a16:colId xmlns:a16="http://schemas.microsoft.com/office/drawing/2014/main" val="2172794582"/>
                    </a:ext>
                  </a:extLst>
                </a:gridCol>
                <a:gridCol w="658368">
                  <a:extLst>
                    <a:ext uri="{9D8B030D-6E8A-4147-A177-3AD203B41FA5}">
                      <a16:colId xmlns:a16="http://schemas.microsoft.com/office/drawing/2014/main" val="67737213"/>
                    </a:ext>
                  </a:extLst>
                </a:gridCol>
                <a:gridCol w="658368">
                  <a:extLst>
                    <a:ext uri="{9D8B030D-6E8A-4147-A177-3AD203B41FA5}">
                      <a16:colId xmlns:a16="http://schemas.microsoft.com/office/drawing/2014/main" val="1035035476"/>
                    </a:ext>
                  </a:extLst>
                </a:gridCol>
                <a:gridCol w="658368">
                  <a:extLst>
                    <a:ext uri="{9D8B030D-6E8A-4147-A177-3AD203B41FA5}">
                      <a16:colId xmlns:a16="http://schemas.microsoft.com/office/drawing/2014/main" val="6970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5916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- 2020-07-18 17:25:18</a:t>
                      </a:r>
                      <a:r>
                        <a:rPr kumimoji="0" lang="es-ES" sz="1000" b="0" i="0" u="none" strike="noStrike" kern="1200" cap="none" spc="0" normalizeH="0" baseline="0" noProof="0">
                          <a:ln>
                            <a:noFill/>
                          </a:ln>
                          <a:solidFill>
                            <a:prstClr val="black"/>
                          </a:solidFill>
                          <a:effectLst/>
                          <a:uLnTx/>
                          <a:uFillTx/>
                          <a:latin typeface="+mn-lt"/>
                          <a:ea typeface="+mn-ea"/>
                          <a:cs typeface="+mn-cs"/>
                        </a:rPr>
                        <a:t>
 Compartimos las nuevas medidas dictadas por el Ministerio de Salud y la Comisión Nacional de Emergencias para nuestro sector del 20 al 31 de 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3201</a:t>
                      </a:r>
                    </a:p>
                  </a:txBody>
                  <a:tcPr/>
                </a:tc>
                <a:extLst>
                  <a:ext uri="{0D108BD9-81ED-4DB2-BD59-A6C34878D82A}">
                    <a16:rowId xmlns:a16="http://schemas.microsoft.com/office/drawing/2014/main" val="4125368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- 2020-07-18 11:39:54</a:t>
                      </a:r>
                      <a:r>
                        <a:rPr kumimoji="0" lang="es-ES" sz="1000" b="0" i="0" u="none" strike="noStrike" kern="1200" cap="none" spc="0" normalizeH="0" baseline="0" noProof="0">
                          <a:ln>
                            <a:noFill/>
                          </a:ln>
                          <a:solidFill>
                            <a:prstClr val="black"/>
                          </a:solidFill>
                          <a:effectLst/>
                          <a:uLnTx/>
                          <a:uFillTx/>
                          <a:latin typeface="+mn-lt"/>
                          <a:ea typeface="+mn-ea"/>
                          <a:cs typeface="+mn-cs"/>
                        </a:rPr>
                        <a:t>
 Desde este lunes 20 de julio hasta el viernes 24 de julio podrás ser parte de más capacitaciones en nuestra plataforma www.ictcapacita.go.cr 
Los cursos estarán disponibles a partir de la fecha y hora indicada.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08/06/2020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extLst>
                  <a:ext uri="{0D108BD9-81ED-4DB2-BD59-A6C34878D82A}">
                    <a16:rowId xmlns:a16="http://schemas.microsoft.com/office/drawing/2014/main" val="1943859860"/>
                  </a:ext>
                </a:extLst>
              </a:tr>
            </a:tbl>
          </a:graphicData>
        </a:graphic>
      </p:graphicFrame>
      <p:sp>
        <p:nvSpPr>
          <p:cNvPr id="4" name="Text Placeholder 3">
            <a:extLst>
              <a:ext uri="{FF2B5EF4-FFF2-40B4-BE49-F238E27FC236}">
                <a16:creationId xmlns:a16="http://schemas.microsoft.com/office/drawing/2014/main" id="{15A08441-89D0-4488-9652-12DE0FF7AD2E}"/>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4030796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8D42D0-AAD1-4D1C-B2D8-364B7511FAF8}"/>
              </a:ext>
            </a:extLst>
          </p:cNvPr>
          <p:cNvSpPr>
            <a:spLocks noGrp="1"/>
          </p:cNvSpPr>
          <p:nvPr>
            <p:ph type="title"/>
          </p:nvPr>
        </p:nvSpPr>
        <p:spPr/>
        <p:txBody>
          <a:bodyPr/>
          <a:lstStyle/>
          <a:p>
            <a:r>
              <a:rPr lang="en-US"/>
              <a:t>Instagram Posts Table | oficial_ict - 15 of 17</a:t>
            </a:r>
          </a:p>
        </p:txBody>
      </p:sp>
      <p:graphicFrame>
        <p:nvGraphicFramePr>
          <p:cNvPr id="5" name="Table Placeholder 4">
            <a:extLst>
              <a:ext uri="{FF2B5EF4-FFF2-40B4-BE49-F238E27FC236}">
                <a16:creationId xmlns:a16="http://schemas.microsoft.com/office/drawing/2014/main" id="{370B8167-DE78-4F04-8D02-F97E9DB9FFC1}"/>
              </a:ext>
            </a:extLst>
          </p:cNvPr>
          <p:cNvGraphicFramePr>
            <a:graphicFrameLocks noGrp="1"/>
          </p:cNvGraphicFramePr>
          <p:nvPr>
            <p:ph type="tbl" sz="quarter" idx="13"/>
            <p:extLst>
              <p:ext uri="{D42A27DB-BD31-4B8C-83A1-F6EECF244321}">
                <p14:modId xmlns:p14="http://schemas.microsoft.com/office/powerpoint/2010/main" val="268228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5384783"/>
                    </a:ext>
                  </a:extLst>
                </a:gridCol>
                <a:gridCol w="658368">
                  <a:extLst>
                    <a:ext uri="{9D8B030D-6E8A-4147-A177-3AD203B41FA5}">
                      <a16:colId xmlns:a16="http://schemas.microsoft.com/office/drawing/2014/main" val="3755885973"/>
                    </a:ext>
                  </a:extLst>
                </a:gridCol>
                <a:gridCol w="658368">
                  <a:extLst>
                    <a:ext uri="{9D8B030D-6E8A-4147-A177-3AD203B41FA5}">
                      <a16:colId xmlns:a16="http://schemas.microsoft.com/office/drawing/2014/main" val="559429467"/>
                    </a:ext>
                  </a:extLst>
                </a:gridCol>
                <a:gridCol w="658368">
                  <a:extLst>
                    <a:ext uri="{9D8B030D-6E8A-4147-A177-3AD203B41FA5}">
                      <a16:colId xmlns:a16="http://schemas.microsoft.com/office/drawing/2014/main" val="1756920318"/>
                    </a:ext>
                  </a:extLst>
                </a:gridCol>
                <a:gridCol w="658368">
                  <a:extLst>
                    <a:ext uri="{9D8B030D-6E8A-4147-A177-3AD203B41FA5}">
                      <a16:colId xmlns:a16="http://schemas.microsoft.com/office/drawing/2014/main" val="2243758092"/>
                    </a:ext>
                  </a:extLst>
                </a:gridCol>
                <a:gridCol w="658368">
                  <a:extLst>
                    <a:ext uri="{9D8B030D-6E8A-4147-A177-3AD203B41FA5}">
                      <a16:colId xmlns:a16="http://schemas.microsoft.com/office/drawing/2014/main" val="2683532412"/>
                    </a:ext>
                  </a:extLst>
                </a:gridCol>
                <a:gridCol w="658368">
                  <a:extLst>
                    <a:ext uri="{9D8B030D-6E8A-4147-A177-3AD203B41FA5}">
                      <a16:colId xmlns:a16="http://schemas.microsoft.com/office/drawing/2014/main" val="677975375"/>
                    </a:ext>
                  </a:extLst>
                </a:gridCol>
                <a:gridCol w="658368">
                  <a:extLst>
                    <a:ext uri="{9D8B030D-6E8A-4147-A177-3AD203B41FA5}">
                      <a16:colId xmlns:a16="http://schemas.microsoft.com/office/drawing/2014/main" val="3019125967"/>
                    </a:ext>
                  </a:extLst>
                </a:gridCol>
                <a:gridCol w="658368">
                  <a:extLst>
                    <a:ext uri="{9D8B030D-6E8A-4147-A177-3AD203B41FA5}">
                      <a16:colId xmlns:a16="http://schemas.microsoft.com/office/drawing/2014/main" val="1837786307"/>
                    </a:ext>
                  </a:extLst>
                </a:gridCol>
                <a:gridCol w="658368">
                  <a:extLst>
                    <a:ext uri="{9D8B030D-6E8A-4147-A177-3AD203B41FA5}">
                      <a16:colId xmlns:a16="http://schemas.microsoft.com/office/drawing/2014/main" val="377386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3083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- 2020-07-15 13:48:59</a:t>
                      </a:r>
                      <a:r>
                        <a:rPr kumimoji="0" lang="es-ES" sz="1000" b="0" i="0" u="none" strike="noStrike" kern="1200" cap="none" spc="0" normalizeH="0" baseline="0" noProof="0">
                          <a:ln>
                            <a:noFill/>
                          </a:ln>
                          <a:solidFill>
                            <a:prstClr val="black"/>
                          </a:solidFill>
                          <a:effectLst/>
                          <a:uLnTx/>
                          <a:uFillTx/>
                          <a:latin typeface="+mn-lt"/>
                          <a:ea typeface="+mn-ea"/>
                          <a:cs typeface="+mn-cs"/>
                        </a:rPr>
                        <a:t>
 ¡Está en nuestra esencia promover el turismo sostenible!
“El Consejo Global de Turismo Sostenible (GSTC) reconoce a la norma titulada Certificaciones y Turismo Socialmente Responsable de Costa Rica, como equivalente al conjunto completo de Criterios de la Industria del CMG (GSTC-I)”, brindándonos el premio Consejo Global de Turismo Sostenible (GSTC).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extLst>
                  <a:ext uri="{0D108BD9-81ED-4DB2-BD59-A6C34878D82A}">
                    <a16:rowId xmlns:a16="http://schemas.microsoft.com/office/drawing/2014/main" val="4243094233"/>
                  </a:ext>
                </a:extLst>
              </a:tr>
            </a:tbl>
          </a:graphicData>
        </a:graphic>
      </p:graphicFrame>
      <p:sp>
        <p:nvSpPr>
          <p:cNvPr id="4" name="Text Placeholder 3">
            <a:extLst>
              <a:ext uri="{FF2B5EF4-FFF2-40B4-BE49-F238E27FC236}">
                <a16:creationId xmlns:a16="http://schemas.microsoft.com/office/drawing/2014/main" id="{31B96FE7-FDFB-4D84-BABD-FDC1CD56BEFB}"/>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279056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C426-ECAA-4583-9D76-4C0546AA1ED2}"/>
              </a:ext>
            </a:extLst>
          </p:cNvPr>
          <p:cNvSpPr>
            <a:spLocks noGrp="1"/>
          </p:cNvSpPr>
          <p:nvPr>
            <p:ph type="title"/>
          </p:nvPr>
        </p:nvSpPr>
        <p:spPr/>
        <p:txBody>
          <a:bodyPr/>
          <a:lstStyle/>
          <a:p>
            <a:r>
              <a:rPr lang="en-US"/>
              <a:t>Instagram Posts Table | oficial_ict - 16 of 17</a:t>
            </a:r>
          </a:p>
        </p:txBody>
      </p:sp>
      <p:graphicFrame>
        <p:nvGraphicFramePr>
          <p:cNvPr id="5" name="Table Placeholder 4">
            <a:extLst>
              <a:ext uri="{FF2B5EF4-FFF2-40B4-BE49-F238E27FC236}">
                <a16:creationId xmlns:a16="http://schemas.microsoft.com/office/drawing/2014/main" id="{9FE16B9A-CEC8-480C-837B-EA3D237D0E9A}"/>
              </a:ext>
            </a:extLst>
          </p:cNvPr>
          <p:cNvGraphicFramePr>
            <a:graphicFrameLocks noGrp="1"/>
          </p:cNvGraphicFramePr>
          <p:nvPr>
            <p:ph type="tbl" sz="quarter" idx="13"/>
            <p:extLst>
              <p:ext uri="{D42A27DB-BD31-4B8C-83A1-F6EECF244321}">
                <p14:modId xmlns:p14="http://schemas.microsoft.com/office/powerpoint/2010/main" val="135106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5710367"/>
                    </a:ext>
                  </a:extLst>
                </a:gridCol>
                <a:gridCol w="658368">
                  <a:extLst>
                    <a:ext uri="{9D8B030D-6E8A-4147-A177-3AD203B41FA5}">
                      <a16:colId xmlns:a16="http://schemas.microsoft.com/office/drawing/2014/main" val="2110578708"/>
                    </a:ext>
                  </a:extLst>
                </a:gridCol>
                <a:gridCol w="658368">
                  <a:extLst>
                    <a:ext uri="{9D8B030D-6E8A-4147-A177-3AD203B41FA5}">
                      <a16:colId xmlns:a16="http://schemas.microsoft.com/office/drawing/2014/main" val="2776565401"/>
                    </a:ext>
                  </a:extLst>
                </a:gridCol>
                <a:gridCol w="658368">
                  <a:extLst>
                    <a:ext uri="{9D8B030D-6E8A-4147-A177-3AD203B41FA5}">
                      <a16:colId xmlns:a16="http://schemas.microsoft.com/office/drawing/2014/main" val="792748470"/>
                    </a:ext>
                  </a:extLst>
                </a:gridCol>
                <a:gridCol w="658368">
                  <a:extLst>
                    <a:ext uri="{9D8B030D-6E8A-4147-A177-3AD203B41FA5}">
                      <a16:colId xmlns:a16="http://schemas.microsoft.com/office/drawing/2014/main" val="330016916"/>
                    </a:ext>
                  </a:extLst>
                </a:gridCol>
                <a:gridCol w="658368">
                  <a:extLst>
                    <a:ext uri="{9D8B030D-6E8A-4147-A177-3AD203B41FA5}">
                      <a16:colId xmlns:a16="http://schemas.microsoft.com/office/drawing/2014/main" val="1948228348"/>
                    </a:ext>
                  </a:extLst>
                </a:gridCol>
                <a:gridCol w="658368">
                  <a:extLst>
                    <a:ext uri="{9D8B030D-6E8A-4147-A177-3AD203B41FA5}">
                      <a16:colId xmlns:a16="http://schemas.microsoft.com/office/drawing/2014/main" val="3398485064"/>
                    </a:ext>
                  </a:extLst>
                </a:gridCol>
                <a:gridCol w="658368">
                  <a:extLst>
                    <a:ext uri="{9D8B030D-6E8A-4147-A177-3AD203B41FA5}">
                      <a16:colId xmlns:a16="http://schemas.microsoft.com/office/drawing/2014/main" val="1175461193"/>
                    </a:ext>
                  </a:extLst>
                </a:gridCol>
                <a:gridCol w="658368">
                  <a:extLst>
                    <a:ext uri="{9D8B030D-6E8A-4147-A177-3AD203B41FA5}">
                      <a16:colId xmlns:a16="http://schemas.microsoft.com/office/drawing/2014/main" val="3542737234"/>
                    </a:ext>
                  </a:extLst>
                </a:gridCol>
                <a:gridCol w="658368">
                  <a:extLst>
                    <a:ext uri="{9D8B030D-6E8A-4147-A177-3AD203B41FA5}">
                      <a16:colId xmlns:a16="http://schemas.microsoft.com/office/drawing/2014/main" val="912167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5277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- 2020-07-15 13:48:51</a:t>
                      </a:r>
                      <a:r>
                        <a:rPr kumimoji="0" lang="es-ES" sz="1000" b="0" i="0" u="none" strike="noStrike" kern="1200" cap="none" spc="0" normalizeH="0" baseline="0" noProof="0">
                          <a:ln>
                            <a:noFill/>
                          </a:ln>
                          <a:solidFill>
                            <a:prstClr val="black"/>
                          </a:solidFill>
                          <a:effectLst/>
                          <a:uLnTx/>
                          <a:uFillTx/>
                          <a:latin typeface="+mn-lt"/>
                          <a:ea typeface="+mn-ea"/>
                          <a:cs typeface="+mn-cs"/>
                        </a:rPr>
                        <a:t>
 ¡Está en nuestra esencia promover el turismo sostenible!
“El Consejo Global de Turismo Sostenible (GSTC) reconoce a la norma titulada Certificaciones y Turismo Socialmente Responsable de Costa Rica, como equivalente al conjunto completo de Criterios de la Industria del CMG (GSTC-I)”, brindándonos el premio Consejo Global de Turismo Sostenible (GSTC).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extLst>
                  <a:ext uri="{0D108BD9-81ED-4DB2-BD59-A6C34878D82A}">
                    <a16:rowId xmlns:a16="http://schemas.microsoft.com/office/drawing/2014/main" val="2174677869"/>
                  </a:ext>
                </a:extLst>
              </a:tr>
            </a:tbl>
          </a:graphicData>
        </a:graphic>
      </p:graphicFrame>
      <p:sp>
        <p:nvSpPr>
          <p:cNvPr id="4" name="Text Placeholder 3">
            <a:extLst>
              <a:ext uri="{FF2B5EF4-FFF2-40B4-BE49-F238E27FC236}">
                <a16:creationId xmlns:a16="http://schemas.microsoft.com/office/drawing/2014/main" id="{9C9792B2-C68C-4890-9E18-2080B928C965}"/>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16766327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7662-D781-4548-9EB0-819F75286770}"/>
              </a:ext>
            </a:extLst>
          </p:cNvPr>
          <p:cNvSpPr>
            <a:spLocks noGrp="1"/>
          </p:cNvSpPr>
          <p:nvPr>
            <p:ph type="title"/>
          </p:nvPr>
        </p:nvSpPr>
        <p:spPr/>
        <p:txBody>
          <a:bodyPr/>
          <a:lstStyle/>
          <a:p>
            <a:r>
              <a:rPr lang="en-US"/>
              <a:t>Instagram Posts Table | oficial_ict - 17 of 17</a:t>
            </a:r>
          </a:p>
        </p:txBody>
      </p:sp>
      <p:graphicFrame>
        <p:nvGraphicFramePr>
          <p:cNvPr id="5" name="Table Placeholder 4">
            <a:extLst>
              <a:ext uri="{FF2B5EF4-FFF2-40B4-BE49-F238E27FC236}">
                <a16:creationId xmlns:a16="http://schemas.microsoft.com/office/drawing/2014/main" id="{6B0E737B-A1D9-42C1-B364-794F594B88B5}"/>
              </a:ext>
            </a:extLst>
          </p:cNvPr>
          <p:cNvGraphicFramePr>
            <a:graphicFrameLocks noGrp="1"/>
          </p:cNvGraphicFramePr>
          <p:nvPr>
            <p:ph type="tbl" sz="quarter" idx="13"/>
            <p:extLst>
              <p:ext uri="{D42A27DB-BD31-4B8C-83A1-F6EECF244321}">
                <p14:modId xmlns:p14="http://schemas.microsoft.com/office/powerpoint/2010/main" val="73664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5133853"/>
                    </a:ext>
                  </a:extLst>
                </a:gridCol>
                <a:gridCol w="658368">
                  <a:extLst>
                    <a:ext uri="{9D8B030D-6E8A-4147-A177-3AD203B41FA5}">
                      <a16:colId xmlns:a16="http://schemas.microsoft.com/office/drawing/2014/main" val="339177387"/>
                    </a:ext>
                  </a:extLst>
                </a:gridCol>
                <a:gridCol w="658368">
                  <a:extLst>
                    <a:ext uri="{9D8B030D-6E8A-4147-A177-3AD203B41FA5}">
                      <a16:colId xmlns:a16="http://schemas.microsoft.com/office/drawing/2014/main" val="2797970610"/>
                    </a:ext>
                  </a:extLst>
                </a:gridCol>
                <a:gridCol w="658368">
                  <a:extLst>
                    <a:ext uri="{9D8B030D-6E8A-4147-A177-3AD203B41FA5}">
                      <a16:colId xmlns:a16="http://schemas.microsoft.com/office/drawing/2014/main" val="1890246116"/>
                    </a:ext>
                  </a:extLst>
                </a:gridCol>
                <a:gridCol w="658368">
                  <a:extLst>
                    <a:ext uri="{9D8B030D-6E8A-4147-A177-3AD203B41FA5}">
                      <a16:colId xmlns:a16="http://schemas.microsoft.com/office/drawing/2014/main" val="2756553406"/>
                    </a:ext>
                  </a:extLst>
                </a:gridCol>
                <a:gridCol w="658368">
                  <a:extLst>
                    <a:ext uri="{9D8B030D-6E8A-4147-A177-3AD203B41FA5}">
                      <a16:colId xmlns:a16="http://schemas.microsoft.com/office/drawing/2014/main" val="3823513412"/>
                    </a:ext>
                  </a:extLst>
                </a:gridCol>
                <a:gridCol w="658368">
                  <a:extLst>
                    <a:ext uri="{9D8B030D-6E8A-4147-A177-3AD203B41FA5}">
                      <a16:colId xmlns:a16="http://schemas.microsoft.com/office/drawing/2014/main" val="575476718"/>
                    </a:ext>
                  </a:extLst>
                </a:gridCol>
                <a:gridCol w="658368">
                  <a:extLst>
                    <a:ext uri="{9D8B030D-6E8A-4147-A177-3AD203B41FA5}">
                      <a16:colId xmlns:a16="http://schemas.microsoft.com/office/drawing/2014/main" val="21156400"/>
                    </a:ext>
                  </a:extLst>
                </a:gridCol>
                <a:gridCol w="658368">
                  <a:extLst>
                    <a:ext uri="{9D8B030D-6E8A-4147-A177-3AD203B41FA5}">
                      <a16:colId xmlns:a16="http://schemas.microsoft.com/office/drawing/2014/main" val="2045117716"/>
                    </a:ext>
                  </a:extLst>
                </a:gridCol>
                <a:gridCol w="658368">
                  <a:extLst>
                    <a:ext uri="{9D8B030D-6E8A-4147-A177-3AD203B41FA5}">
                      <a16:colId xmlns:a16="http://schemas.microsoft.com/office/drawing/2014/main" val="197159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5862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oficial_ict - 2020-07-15 13:48:30</a:t>
                      </a:r>
                      <a:r>
                        <a:rPr kumimoji="0" lang="es-ES" sz="1000" b="0" i="0" u="none" strike="noStrike" kern="1200" cap="none" spc="0" normalizeH="0" baseline="0" noProof="0">
                          <a:ln>
                            <a:noFill/>
                          </a:ln>
                          <a:solidFill>
                            <a:prstClr val="black"/>
                          </a:solidFill>
                          <a:effectLst/>
                          <a:uLnTx/>
                          <a:uFillTx/>
                          <a:latin typeface="+mn-lt"/>
                          <a:ea typeface="+mn-ea"/>
                          <a:cs typeface="+mn-cs"/>
                        </a:rPr>
                        <a:t>
 ¡Está en nuestra esencia promover el turismo sostenible!
“El Consejo Global de Turismo Sostenible (GSTC) reconoce a la norma titulada Certificaciones y Turismo Socialmente Responsable de Costa Rica, como equivalente al conjunto completo de Criterios de la Industria del CMG (GSTC-I)”, brindándonos el premio Consejo Global de Turismo Sostenible (GSTC).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18:13:23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extLst>
                  <a:ext uri="{0D108BD9-81ED-4DB2-BD59-A6C34878D82A}">
                    <a16:rowId xmlns:a16="http://schemas.microsoft.com/office/drawing/2014/main" val="487310267"/>
                  </a:ext>
                </a:extLst>
              </a:tr>
            </a:tbl>
          </a:graphicData>
        </a:graphic>
      </p:graphicFrame>
      <p:sp>
        <p:nvSpPr>
          <p:cNvPr id="4" name="Text Placeholder 3">
            <a:extLst>
              <a:ext uri="{FF2B5EF4-FFF2-40B4-BE49-F238E27FC236}">
                <a16:creationId xmlns:a16="http://schemas.microsoft.com/office/drawing/2014/main" id="{365D0B61-32AA-47A3-BA21-BBE624C6BB5A}"/>
              </a:ext>
            </a:extLst>
          </p:cNvPr>
          <p:cNvSpPr>
            <a:spLocks noGrp="1"/>
          </p:cNvSpPr>
          <p:nvPr>
            <p:ph type="body" sz="quarter" idx="14"/>
          </p:nvPr>
        </p:nvSpPr>
        <p:spPr/>
        <p:txBody>
          <a:bodyPr/>
          <a:lstStyle/>
          <a:p>
            <a:r>
              <a:rPr lang="en-US"/>
              <a:t>02/01/2020 - 11/19/2020</a:t>
            </a:r>
          </a:p>
        </p:txBody>
      </p:sp>
    </p:spTree>
    <p:extLst>
      <p:ext uri="{BB962C8B-B14F-4D97-AF65-F5344CB8AC3E}">
        <p14:creationId xmlns:p14="http://schemas.microsoft.com/office/powerpoint/2010/main" val="3873460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1225</Words>
  <Application>Microsoft Office PowerPoint</Application>
  <PresentationFormat>On-screen Show (4:3)</PresentationFormat>
  <Paragraphs>454</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Instagram Posts Table | oficial_ict - 1 of 17</vt:lpstr>
      <vt:lpstr>Instagram Posts Table | oficial_ict - 2 of 17</vt:lpstr>
      <vt:lpstr>Instagram Posts Table | oficial_ict - 3 of 17</vt:lpstr>
      <vt:lpstr>Instagram Posts Table | oficial_ict - 4 of 17</vt:lpstr>
      <vt:lpstr>Instagram Posts Table | oficial_ict - 5 of 17</vt:lpstr>
      <vt:lpstr>Instagram Posts Table | oficial_ict - 6 of 17</vt:lpstr>
      <vt:lpstr>Instagram Posts Table | oficial_ict - 7 of 17</vt:lpstr>
      <vt:lpstr>Instagram Posts Table | oficial_ict - 8 of 17</vt:lpstr>
      <vt:lpstr>Instagram Posts Table | oficial_ict - 9 of 17</vt:lpstr>
      <vt:lpstr>Instagram Posts Table | oficial_ict - 10 of 17</vt:lpstr>
      <vt:lpstr>Instagram Posts Table | oficial_ict - 11 of 17</vt:lpstr>
      <vt:lpstr>Instagram Posts Table | oficial_ict - 12 of 17</vt:lpstr>
      <vt:lpstr>Instagram Posts Table | oficial_ict - 13 of 17</vt:lpstr>
      <vt:lpstr>Instagram Posts Table | oficial_ict - 14 of 17</vt:lpstr>
      <vt:lpstr>Instagram Posts Table | oficial_ict - 15 of 17</vt:lpstr>
      <vt:lpstr>Instagram Posts Table | oficial_ict - 16 of 17</vt:lpstr>
      <vt:lpstr>Instagram Posts Table | oficial_ict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oficial_ict - 1 of 17</dc:title>
  <dc:creator>Frederik Peiniger</dc:creator>
  <cp:lastModifiedBy>Frederik Peiniger</cp:lastModifiedBy>
  <cp:revision>1</cp:revision>
  <dcterms:created xsi:type="dcterms:W3CDTF">2020-11-20T15:37:58Z</dcterms:created>
  <dcterms:modified xsi:type="dcterms:W3CDTF">2020-11-20T15:41:24Z</dcterms:modified>
</cp:coreProperties>
</file>