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3A61F-039C-45A7-AB26-01122EE6A433}"/>
              </a:ext>
            </a:extLst>
          </p:cNvPr>
          <p:cNvSpPr>
            <a:spLocks noGrp="1"/>
          </p:cNvSpPr>
          <p:nvPr>
            <p:ph type="title"/>
          </p:nvPr>
        </p:nvSpPr>
        <p:spPr/>
        <p:txBody>
          <a:bodyPr/>
          <a:lstStyle/>
          <a:p>
            <a:r>
              <a:rPr lang="en-US"/>
              <a:t>Facebook Comments Table | Confidential - 1 of 9</a:t>
            </a:r>
          </a:p>
        </p:txBody>
      </p:sp>
      <p:graphicFrame>
        <p:nvGraphicFramePr>
          <p:cNvPr id="5" name="Table Placeholder 4">
            <a:extLst>
              <a:ext uri="{FF2B5EF4-FFF2-40B4-BE49-F238E27FC236}">
                <a16:creationId xmlns:a16="http://schemas.microsoft.com/office/drawing/2014/main" id="{B468FE73-53AF-4675-93F1-4E87DC2CA01C}"/>
              </a:ext>
            </a:extLst>
          </p:cNvPr>
          <p:cNvGraphicFramePr>
            <a:graphicFrameLocks noGrp="1"/>
          </p:cNvGraphicFramePr>
          <p:nvPr>
            <p:ph type="tbl" sz="quarter" idx="13"/>
            <p:extLst>
              <p:ext uri="{D42A27DB-BD31-4B8C-83A1-F6EECF244321}">
                <p14:modId xmlns:p14="http://schemas.microsoft.com/office/powerpoint/2010/main" val="365408597"/>
              </p:ext>
            </p:extLst>
          </p:nvPr>
        </p:nvGraphicFramePr>
        <p:xfrm>
          <a:off x="457200" y="1731963"/>
          <a:ext cx="8147304" cy="42418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4615008"/>
                    </a:ext>
                  </a:extLst>
                </a:gridCol>
                <a:gridCol w="905256">
                  <a:extLst>
                    <a:ext uri="{9D8B030D-6E8A-4147-A177-3AD203B41FA5}">
                      <a16:colId xmlns:a16="http://schemas.microsoft.com/office/drawing/2014/main" val="1907500777"/>
                    </a:ext>
                  </a:extLst>
                </a:gridCol>
                <a:gridCol w="3621024">
                  <a:extLst>
                    <a:ext uri="{9D8B030D-6E8A-4147-A177-3AD203B41FA5}">
                      <a16:colId xmlns:a16="http://schemas.microsoft.com/office/drawing/2014/main" val="3301406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8242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- 2020-09-01 13:37:56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1779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- 2020-08-31 19:40:29</a:t>
                      </a:r>
                      <a:r>
                        <a:rPr kumimoji="0" lang="es-ES" sz="1000" b="0" i="0" u="none" strike="noStrike" kern="1200" cap="none" spc="0" normalizeH="0" baseline="0" noProof="0">
                          <a:ln>
                            <a:noFill/>
                          </a:ln>
                          <a:solidFill>
                            <a:prstClr val="black"/>
                          </a:solidFill>
                          <a:effectLst/>
                          <a:uLnTx/>
                          <a:uFillTx/>
                          <a:latin typeface="+mn-lt"/>
                          <a:ea typeface="+mn-ea"/>
                          <a:cs typeface="+mn-cs"/>
                        </a:rPr>
                        <a:t>
 Christian Bravo Que en USA hay 36 millones de inmigrantes mexicanos... 
Y respecto a los datos de pobreza que tienes que decir? Porque si Costa Rica fuera del tamaño de México tendría 20% menos de pobres. Además mira el PIB per capita y compara tu solo.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¡Este en serio me lo pasaron! Pensando, tanta gente tan talentosa en todas las escuelas de la U, como para que un par de personajes por una metida de patas con estudio y video que lo único que sigue haciendo es dañar al país y la imagen de un sector productivo del cuál dependen no unos cuantos si no casi todo el país, desacrediten todo lo bueno que sí vale la pena y hace la U.
¡No hay que dejar que maes como estos traten de dividir e imponer un pensamiento tan ridículo! #Vaseguirsh #seamásserio #nomásFranciscos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24643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- 2020-08-31 18:44:08</a:t>
                      </a:r>
                      <a:r>
                        <a:rPr kumimoji="0" lang="es-ES" sz="1000" b="0" i="0" u="none" strike="noStrike" kern="1200" cap="none" spc="0" normalizeH="0" baseline="0" noProof="0">
                          <a:ln>
                            <a:noFill/>
                          </a:ln>
                          <a:solidFill>
                            <a:prstClr val="black"/>
                          </a:solidFill>
                          <a:effectLst/>
                          <a:uLnTx/>
                          <a:uFillTx/>
                          <a:latin typeface="+mn-lt"/>
                          <a:ea typeface="+mn-ea"/>
                          <a:cs typeface="+mn-cs"/>
                        </a:rPr>
                        <a:t>
 Los hijos del Ministro y la Nazi  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#genteque se encontró la metodología de investigación en una caja de cereal, galletas o en las crayolas de la choza… #vaseguirsh Francito y Lorencito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9852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- 2020-08-31 18:43:30</a:t>
                      </a:r>
                      <a:r>
                        <a:rPr kumimoji="0" lang="en-US" sz="1000" b="0" i="0" u="none" strike="noStrike" kern="1200" cap="none" spc="0" normalizeH="0" baseline="0" noProof="0">
                          <a:ln>
                            <a:noFill/>
                          </a:ln>
                          <a:solidFill>
                            <a:prstClr val="black"/>
                          </a:solidFill>
                          <a:effectLst/>
                          <a:uLnTx/>
                          <a:uFillTx/>
                          <a:latin typeface="+mn-lt"/>
                          <a:ea typeface="+mn-ea"/>
                          <a:cs typeface="+mn-cs"/>
                        </a:rPr>
                        <a:t>
 Esto le sale barato a Horizonte Holdings Train,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#genteque se encontró la metodología de investigación en una caja de cereal, galletas o en las crayolas de la choza… #vaseguirsh Francito y Lorencito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06878811"/>
                  </a:ext>
                </a:extLst>
              </a:tr>
            </a:tbl>
          </a:graphicData>
        </a:graphic>
      </p:graphicFrame>
      <p:sp>
        <p:nvSpPr>
          <p:cNvPr id="4" name="Text Placeholder 3">
            <a:extLst>
              <a:ext uri="{FF2B5EF4-FFF2-40B4-BE49-F238E27FC236}">
                <a16:creationId xmlns:a16="http://schemas.microsoft.com/office/drawing/2014/main" id="{EE95F2F1-18BF-4780-9CC3-AB85459B476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77486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3DBD1-5045-4282-9E37-49F553F25791}"/>
              </a:ext>
            </a:extLst>
          </p:cNvPr>
          <p:cNvSpPr>
            <a:spLocks noGrp="1"/>
          </p:cNvSpPr>
          <p:nvPr>
            <p:ph type="title"/>
          </p:nvPr>
        </p:nvSpPr>
        <p:spPr/>
        <p:txBody>
          <a:bodyPr/>
          <a:lstStyle/>
          <a:p>
            <a:r>
              <a:rPr lang="en-US"/>
              <a:t>Facebook Comments Table | Confidential - 2 of 9</a:t>
            </a:r>
          </a:p>
        </p:txBody>
      </p:sp>
      <p:graphicFrame>
        <p:nvGraphicFramePr>
          <p:cNvPr id="5" name="Table Placeholder 4">
            <a:extLst>
              <a:ext uri="{FF2B5EF4-FFF2-40B4-BE49-F238E27FC236}">
                <a16:creationId xmlns:a16="http://schemas.microsoft.com/office/drawing/2014/main" id="{40C824F2-0B69-4946-8813-84E7C35E0761}"/>
              </a:ext>
            </a:extLst>
          </p:cNvPr>
          <p:cNvGraphicFramePr>
            <a:graphicFrameLocks noGrp="1"/>
          </p:cNvGraphicFramePr>
          <p:nvPr>
            <p:ph type="tbl" sz="quarter" idx="13"/>
            <p:extLst>
              <p:ext uri="{D42A27DB-BD31-4B8C-83A1-F6EECF244321}">
                <p14:modId xmlns:p14="http://schemas.microsoft.com/office/powerpoint/2010/main" val="4136896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4764083"/>
                    </a:ext>
                  </a:extLst>
                </a:gridCol>
                <a:gridCol w="905256">
                  <a:extLst>
                    <a:ext uri="{9D8B030D-6E8A-4147-A177-3AD203B41FA5}">
                      <a16:colId xmlns:a16="http://schemas.microsoft.com/office/drawing/2014/main" val="2643003076"/>
                    </a:ext>
                  </a:extLst>
                </a:gridCol>
                <a:gridCol w="3621024">
                  <a:extLst>
                    <a:ext uri="{9D8B030D-6E8A-4147-A177-3AD203B41FA5}">
                      <a16:colId xmlns:a16="http://schemas.microsoft.com/office/drawing/2014/main" val="2437769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93305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- 2020-08-31 18:42:26</a:t>
                      </a:r>
                      <a:r>
                        <a:rPr kumimoji="0" lang="en-US" sz="1000" b="0" i="0" u="none" strike="noStrike" kern="1200" cap="none" spc="0" normalizeH="0" baseline="0" noProof="0">
                          <a:ln>
                            <a:noFill/>
                          </a:ln>
                          <a:solidFill>
                            <a:prstClr val="black"/>
                          </a:solidFill>
                          <a:effectLst/>
                          <a:uLnTx/>
                          <a:uFillTx/>
                          <a:latin typeface="+mn-lt"/>
                          <a:ea typeface="+mn-ea"/>
                          <a:cs typeface="+mn-cs"/>
                        </a:rPr>
                        <a:t>
 O de las Holdings???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#genteque se encontró la metodología de investigación en una caja de cereal, galletas o en las crayolas de la choza… #vaseguirsh Francito y Lorencito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23364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- 2020-08-31 18:41:56</a:t>
                      </a:r>
                      <a:r>
                        <a:rPr kumimoji="0" lang="es-ES" sz="1000" b="0" i="0" u="none" strike="noStrike" kern="1200" cap="none" spc="0" normalizeH="0" baseline="0" noProof="0">
                          <a:ln>
                            <a:noFill/>
                          </a:ln>
                          <a:solidFill>
                            <a:prstClr val="black"/>
                          </a:solidFill>
                          <a:effectLst/>
                          <a:uLnTx/>
                          <a:uFillTx/>
                          <a:latin typeface="+mn-lt"/>
                          <a:ea typeface="+mn-ea"/>
                          <a:cs typeface="+mn-cs"/>
                        </a:rPr>
                        <a:t>
 Porque no da la cara. Para saber quien del gobierno  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#genteque se encontró la metodología de investigación en una caja de cereal, galletas o en las crayolas de la choza… #vaseguirsh Francito y Lorencito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8388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- 2020-08-31 18:37:32</a:t>
                      </a:r>
                      <a:r>
                        <a:rPr kumimoji="0" lang="en-US" sz="1000" b="0" i="0" u="none" strike="noStrike" kern="1200" cap="none" spc="0" normalizeH="0" baseline="0" noProof="0">
                          <a:ln>
                            <a:noFill/>
                          </a:ln>
                          <a:solidFill>
                            <a:prstClr val="black"/>
                          </a:solidFill>
                          <a:effectLst/>
                          <a:uLnTx/>
                          <a:uFillTx/>
                          <a:latin typeface="+mn-lt"/>
                          <a:ea typeface="+mn-ea"/>
                          <a:cs typeface="+mn-cs"/>
                        </a:rPr>
                        <a:t>
 HOW MUCH???? TROLL.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#genteque se encontró la metodología de investigación en una caja de cereal, galletas o en las crayolas de la choza… #vaseguirsh Francito y Lorencito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46001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- 2020-08-31 18:05:37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#genteque se encontró la metodología de investigación en una caja de cereal, galletas o en las crayolas de la choza… #vaseguirsh Francito y Lorencito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3017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- 2020-08-31 17:38:57</a:t>
                      </a:r>
                      <a:r>
                        <a:rPr kumimoji="0" lang="es-ES" sz="1000" b="0" i="0" u="none" strike="noStrike" kern="1200" cap="none" spc="0" normalizeH="0" baseline="0" noProof="0">
                          <a:ln>
                            <a:noFill/>
                          </a:ln>
                          <a:solidFill>
                            <a:prstClr val="black"/>
                          </a:solidFill>
                          <a:effectLst/>
                          <a:uLnTx/>
                          <a:uFillTx/>
                          <a:latin typeface="+mn-lt"/>
                          <a:ea typeface="+mn-ea"/>
                          <a:cs typeface="+mn-cs"/>
                        </a:rPr>
                        <a:t>
 Mata Monchis y a usted sí, me imagino con esa lumbrera de comentario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#genteque se encontró la metodología de investigación en una caja de cereal, galletas o en las crayolas de la choza… #vaseguirsh Francito y Lorencito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9331841"/>
                  </a:ext>
                </a:extLst>
              </a:tr>
            </a:tbl>
          </a:graphicData>
        </a:graphic>
      </p:graphicFrame>
      <p:sp>
        <p:nvSpPr>
          <p:cNvPr id="4" name="Text Placeholder 3">
            <a:extLst>
              <a:ext uri="{FF2B5EF4-FFF2-40B4-BE49-F238E27FC236}">
                <a16:creationId xmlns:a16="http://schemas.microsoft.com/office/drawing/2014/main" id="{F6ABE04B-FE45-4273-A6F0-F4FFB283B6C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289090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190D4-0A4E-4C92-B752-78666CC54660}"/>
              </a:ext>
            </a:extLst>
          </p:cNvPr>
          <p:cNvSpPr>
            <a:spLocks noGrp="1"/>
          </p:cNvSpPr>
          <p:nvPr>
            <p:ph type="title"/>
          </p:nvPr>
        </p:nvSpPr>
        <p:spPr/>
        <p:txBody>
          <a:bodyPr/>
          <a:lstStyle/>
          <a:p>
            <a:r>
              <a:rPr lang="en-US"/>
              <a:t>Facebook Comments Table | Confidential - 3 of 9</a:t>
            </a:r>
          </a:p>
        </p:txBody>
      </p:sp>
      <p:graphicFrame>
        <p:nvGraphicFramePr>
          <p:cNvPr id="5" name="Table Placeholder 4">
            <a:extLst>
              <a:ext uri="{FF2B5EF4-FFF2-40B4-BE49-F238E27FC236}">
                <a16:creationId xmlns:a16="http://schemas.microsoft.com/office/drawing/2014/main" id="{6C616D2E-D831-49CE-85EF-FC62BA670DAA}"/>
              </a:ext>
            </a:extLst>
          </p:cNvPr>
          <p:cNvGraphicFramePr>
            <a:graphicFrameLocks noGrp="1"/>
          </p:cNvGraphicFramePr>
          <p:nvPr>
            <p:ph type="tbl" sz="quarter" idx="13"/>
            <p:extLst>
              <p:ext uri="{D42A27DB-BD31-4B8C-83A1-F6EECF244321}">
                <p14:modId xmlns:p14="http://schemas.microsoft.com/office/powerpoint/2010/main" val="2625534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2024227"/>
                    </a:ext>
                  </a:extLst>
                </a:gridCol>
                <a:gridCol w="905256">
                  <a:extLst>
                    <a:ext uri="{9D8B030D-6E8A-4147-A177-3AD203B41FA5}">
                      <a16:colId xmlns:a16="http://schemas.microsoft.com/office/drawing/2014/main" val="2161759014"/>
                    </a:ext>
                  </a:extLst>
                </a:gridCol>
                <a:gridCol w="3621024">
                  <a:extLst>
                    <a:ext uri="{9D8B030D-6E8A-4147-A177-3AD203B41FA5}">
                      <a16:colId xmlns:a16="http://schemas.microsoft.com/office/drawing/2014/main" val="210506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64284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- 2020-08-31 14:57:33</a:t>
                      </a:r>
                      <a:r>
                        <a:rPr kumimoji="0" lang="es-ES" sz="1000" b="0" i="0" u="none" strike="noStrike" kern="1200" cap="none" spc="0" normalizeH="0" baseline="0" noProof="0">
                          <a:ln>
                            <a:noFill/>
                          </a:ln>
                          <a:solidFill>
                            <a:prstClr val="black"/>
                          </a:solidFill>
                          <a:effectLst/>
                          <a:uLnTx/>
                          <a:uFillTx/>
                          <a:latin typeface="+mn-lt"/>
                          <a:ea typeface="+mn-ea"/>
                          <a:cs typeface="+mn-cs"/>
                        </a:rPr>
                        <a:t>
 Lena Ivanov y que tiene que ver USA? 😂😂😂😂😂😂😂 si CR fuera tan grande como México los datos serian iguales hay que ser muy ignorante para no ver la diferencia, es como comparar esos datos con la isla de pascua....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¡Este en serio me lo pasaron! Pensando, tanta gente tan talentosa en todas las escuelas de la U, como para que un par de personajes por una metida de patas con estudio y video que lo único que sigue haciendo es dañar al país y la imagen de un sector productivo del cuál dependen no unos cuantos si no casi todo el país, desacrediten todo lo bueno que sí vale la pena y hace la U.
¡No hay que dejar que maes como estos traten de dividir e imponer un pensamiento tan ridículo! #Vaseguirsh #seamásserio #nomásFranciscos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0418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Va'seguirsh</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- 2020-08-31 14:47:43</a:t>
                      </a:r>
                      <a:r>
                        <a:rPr kumimoji="0" lang="pt-BR" sz="1000" b="0" i="0" u="none" strike="noStrike" kern="1200" cap="none" spc="0" normalizeH="0" baseline="0" noProof="0">
                          <a:ln>
                            <a:noFill/>
                          </a:ln>
                          <a:solidFill>
                            <a:prstClr val="black"/>
                          </a:solidFill>
                          <a:effectLst/>
                          <a:uLnTx/>
                          <a:uFillTx/>
                          <a:latin typeface="+mn-lt"/>
                          <a:ea typeface="+mn-ea"/>
                          <a:cs typeface="+mn-cs"/>
                        </a:rPr>
                        <a:t>
 Que estupidez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¡Este en serio me lo pasaron! Pensando, tanta gente tan talentosa en todas las escuelas de la U, como para que un par de personajes por una metida de patas con estudio y video que lo único que sigue haciendo es dañar al país y la imagen de un sector productivo del cuál dependen no unos cuantos si no casi todo el país, desacrediten todo lo bueno que sí vale la pena y hace la U.
¡No hay que dejar que maes como estos traten de dividir e imponer un pensamiento tan ridículo! #Vaseguirsh #seamásserio #nomásFranciscos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94204396"/>
                  </a:ext>
                </a:extLst>
              </a:tr>
            </a:tbl>
          </a:graphicData>
        </a:graphic>
      </p:graphicFrame>
      <p:sp>
        <p:nvSpPr>
          <p:cNvPr id="4" name="Text Placeholder 3">
            <a:extLst>
              <a:ext uri="{FF2B5EF4-FFF2-40B4-BE49-F238E27FC236}">
                <a16:creationId xmlns:a16="http://schemas.microsoft.com/office/drawing/2014/main" id="{B4CBEA05-1001-4D88-A726-927C9F42C1E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110946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1E348-1A73-419A-ABC4-1F23AD53EE0E}"/>
              </a:ext>
            </a:extLst>
          </p:cNvPr>
          <p:cNvSpPr>
            <a:spLocks noGrp="1"/>
          </p:cNvSpPr>
          <p:nvPr>
            <p:ph type="title"/>
          </p:nvPr>
        </p:nvSpPr>
        <p:spPr/>
        <p:txBody>
          <a:bodyPr/>
          <a:lstStyle/>
          <a:p>
            <a:r>
              <a:rPr lang="en-US"/>
              <a:t>Facebook Comments Table | Confidential - 4 of 9</a:t>
            </a:r>
          </a:p>
        </p:txBody>
      </p:sp>
      <p:graphicFrame>
        <p:nvGraphicFramePr>
          <p:cNvPr id="5" name="Table Placeholder 4">
            <a:extLst>
              <a:ext uri="{FF2B5EF4-FFF2-40B4-BE49-F238E27FC236}">
                <a16:creationId xmlns:a16="http://schemas.microsoft.com/office/drawing/2014/main" id="{714C7550-D408-4309-971F-35332014396C}"/>
              </a:ext>
            </a:extLst>
          </p:cNvPr>
          <p:cNvGraphicFramePr>
            <a:graphicFrameLocks noGrp="1"/>
          </p:cNvGraphicFramePr>
          <p:nvPr>
            <p:ph type="tbl" sz="quarter" idx="13"/>
            <p:extLst>
              <p:ext uri="{D42A27DB-BD31-4B8C-83A1-F6EECF244321}">
                <p14:modId xmlns:p14="http://schemas.microsoft.com/office/powerpoint/2010/main" val="1183797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6334370"/>
                    </a:ext>
                  </a:extLst>
                </a:gridCol>
                <a:gridCol w="905256">
                  <a:extLst>
                    <a:ext uri="{9D8B030D-6E8A-4147-A177-3AD203B41FA5}">
                      <a16:colId xmlns:a16="http://schemas.microsoft.com/office/drawing/2014/main" val="1446382132"/>
                    </a:ext>
                  </a:extLst>
                </a:gridCol>
                <a:gridCol w="3621024">
                  <a:extLst>
                    <a:ext uri="{9D8B030D-6E8A-4147-A177-3AD203B41FA5}">
                      <a16:colId xmlns:a16="http://schemas.microsoft.com/office/drawing/2014/main" val="664408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22228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- 2020-08-31 14:27:29</a:t>
                      </a:r>
                      <a:r>
                        <a:rPr kumimoji="0" lang="en-US" sz="1000" b="0" i="0" u="none" strike="noStrike" kern="1200" cap="none" spc="0" normalizeH="0" baseline="0" noProof="0">
                          <a:ln>
                            <a:noFill/>
                          </a:ln>
                          <a:solidFill>
                            <a:prstClr val="black"/>
                          </a:solidFill>
                          <a:effectLst/>
                          <a:uLnTx/>
                          <a:uFillTx/>
                          <a:latin typeface="+mn-lt"/>
                          <a:ea typeface="+mn-ea"/>
                          <a:cs typeface="+mn-cs"/>
                        </a:rPr>
                        <a:t>
 Pleasse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6490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- 2020-08-31 13:42:49</a:t>
                      </a:r>
                      <a:r>
                        <a:rPr kumimoji="0" lang="es-ES" sz="1000" b="0" i="0" u="none" strike="noStrike" kern="1200" cap="none" spc="0" normalizeH="0" baseline="0" noProof="0">
                          <a:ln>
                            <a:noFill/>
                          </a:ln>
                          <a:solidFill>
                            <a:prstClr val="black"/>
                          </a:solidFill>
                          <a:effectLst/>
                          <a:uLnTx/>
                          <a:uFillTx/>
                          <a:latin typeface="+mn-lt"/>
                          <a:ea typeface="+mn-ea"/>
                          <a:cs typeface="+mn-cs"/>
                        </a:rPr>
                        <a:t>
 La cara lo dice todo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Mientras unos hacen la tarea, otros inventan datos, mienten, hacen faltas interpretaciones y los maquillan bajo el término "investigación".
Lo que nos faltaba, maes queriendo dividir aún MÁS a Costa Rica con mentiras y falsedades… ¿Será esto lo que este mae quiere que aprendan las nuevas generaciones? No olvidemos que nuestro país, ha salida adelante de la mano de empresas como las que este mae cuestionó y misma que luego le recetó sopa de muñeca con un video pichudísimo, donde hasta con dibujos le explicaron todo lo contrario a sus mentiras, mae #vaseguirsh por maes así es que otros se ven cegados.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82087122"/>
                  </a:ext>
                </a:extLst>
              </a:tr>
            </a:tbl>
          </a:graphicData>
        </a:graphic>
      </p:graphicFrame>
      <p:sp>
        <p:nvSpPr>
          <p:cNvPr id="4" name="Text Placeholder 3">
            <a:extLst>
              <a:ext uri="{FF2B5EF4-FFF2-40B4-BE49-F238E27FC236}">
                <a16:creationId xmlns:a16="http://schemas.microsoft.com/office/drawing/2014/main" id="{517E082A-2FE0-4B2D-9E4F-9A11583395E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25261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F3DC6-8A1B-48AD-B8AA-9E7A77486626}"/>
              </a:ext>
            </a:extLst>
          </p:cNvPr>
          <p:cNvSpPr>
            <a:spLocks noGrp="1"/>
          </p:cNvSpPr>
          <p:nvPr>
            <p:ph type="title"/>
          </p:nvPr>
        </p:nvSpPr>
        <p:spPr/>
        <p:txBody>
          <a:bodyPr/>
          <a:lstStyle/>
          <a:p>
            <a:r>
              <a:rPr lang="en-US"/>
              <a:t>Facebook Comments Table | Confidential - 5 of 9</a:t>
            </a:r>
          </a:p>
        </p:txBody>
      </p:sp>
      <p:graphicFrame>
        <p:nvGraphicFramePr>
          <p:cNvPr id="5" name="Table Placeholder 4">
            <a:extLst>
              <a:ext uri="{FF2B5EF4-FFF2-40B4-BE49-F238E27FC236}">
                <a16:creationId xmlns:a16="http://schemas.microsoft.com/office/drawing/2014/main" id="{C4248EB5-EF89-4DAA-8C96-962732A35569}"/>
              </a:ext>
            </a:extLst>
          </p:cNvPr>
          <p:cNvGraphicFramePr>
            <a:graphicFrameLocks noGrp="1"/>
          </p:cNvGraphicFramePr>
          <p:nvPr>
            <p:ph type="tbl" sz="quarter" idx="13"/>
            <p:extLst>
              <p:ext uri="{D42A27DB-BD31-4B8C-83A1-F6EECF244321}">
                <p14:modId xmlns:p14="http://schemas.microsoft.com/office/powerpoint/2010/main" val="293979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7583577"/>
                    </a:ext>
                  </a:extLst>
                </a:gridCol>
                <a:gridCol w="905256">
                  <a:extLst>
                    <a:ext uri="{9D8B030D-6E8A-4147-A177-3AD203B41FA5}">
                      <a16:colId xmlns:a16="http://schemas.microsoft.com/office/drawing/2014/main" val="4272336075"/>
                    </a:ext>
                  </a:extLst>
                </a:gridCol>
                <a:gridCol w="3621024">
                  <a:extLst>
                    <a:ext uri="{9D8B030D-6E8A-4147-A177-3AD203B41FA5}">
                      <a16:colId xmlns:a16="http://schemas.microsoft.com/office/drawing/2014/main" val="67305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2564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- 2020-08-31 13:41:57</a:t>
                      </a:r>
                      <a:r>
                        <a:rPr kumimoji="0" lang="es-ES" sz="1000" b="0" i="0" u="none" strike="noStrike" kern="1200" cap="none" spc="0" normalizeH="0" baseline="0" noProof="0">
                          <a:ln>
                            <a:noFill/>
                          </a:ln>
                          <a:solidFill>
                            <a:prstClr val="black"/>
                          </a:solidFill>
                          <a:effectLst/>
                          <a:uLnTx/>
                          <a:uFillTx/>
                          <a:latin typeface="+mn-lt"/>
                          <a:ea typeface="+mn-ea"/>
                          <a:cs typeface="+mn-cs"/>
                        </a:rPr>
                        <a:t>
 Va'seguirsh Dios guarde haciendo más estudios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Mientras unos hacen la tarea, otros inventan datos, mienten, hacen faltas interpretaciones y los maquillan bajo el término "investigación".
Lo que nos faltaba, maes queriendo dividir aún MÁS a Costa Rica con mentiras y falsedades… ¿Será esto lo que este mae quiere que aprendan las nuevas generaciones? No olvidemos que nuestro país, ha salida adelante de la mano de empresas como las que este mae cuestionó y misma que luego le recetó sopa de muñeca con un video pichudísimo, donde hasta con dibujos le explicaron todo lo contrario a sus mentiras, mae #vaseguirsh por maes así es que otros se ven cegados.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8113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- 2020-08-31 12:09:39</a:t>
                      </a:r>
                      <a:r>
                        <a:rPr kumimoji="0" lang="es-ES" sz="1000" b="0" i="0" u="none" strike="noStrike" kern="1200" cap="none" spc="0" normalizeH="0" baseline="0" noProof="0">
                          <a:ln>
                            <a:noFill/>
                          </a:ln>
                          <a:solidFill>
                            <a:prstClr val="black"/>
                          </a:solidFill>
                          <a:effectLst/>
                          <a:uLnTx/>
                          <a:uFillTx/>
                          <a:latin typeface="+mn-lt"/>
                          <a:ea typeface="+mn-ea"/>
                          <a:cs typeface="+mn-cs"/>
                        </a:rPr>
                        <a:t>
 Como siempre politicos los mas corruptos y ladrones del pais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4317602"/>
                  </a:ext>
                </a:extLst>
              </a:tr>
            </a:tbl>
          </a:graphicData>
        </a:graphic>
      </p:graphicFrame>
      <p:sp>
        <p:nvSpPr>
          <p:cNvPr id="4" name="Text Placeholder 3">
            <a:extLst>
              <a:ext uri="{FF2B5EF4-FFF2-40B4-BE49-F238E27FC236}">
                <a16:creationId xmlns:a16="http://schemas.microsoft.com/office/drawing/2014/main" id="{854D72FA-D920-40F0-AB5E-D52C3898F27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242961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25BEA-E346-452D-9BFF-F32BA6229020}"/>
              </a:ext>
            </a:extLst>
          </p:cNvPr>
          <p:cNvSpPr>
            <a:spLocks noGrp="1"/>
          </p:cNvSpPr>
          <p:nvPr>
            <p:ph type="title"/>
          </p:nvPr>
        </p:nvSpPr>
        <p:spPr/>
        <p:txBody>
          <a:bodyPr/>
          <a:lstStyle/>
          <a:p>
            <a:r>
              <a:rPr lang="en-US"/>
              <a:t>Facebook Comments Table | Confidential - 6 of 9</a:t>
            </a:r>
          </a:p>
        </p:txBody>
      </p:sp>
      <p:graphicFrame>
        <p:nvGraphicFramePr>
          <p:cNvPr id="5" name="Table Placeholder 4">
            <a:extLst>
              <a:ext uri="{FF2B5EF4-FFF2-40B4-BE49-F238E27FC236}">
                <a16:creationId xmlns:a16="http://schemas.microsoft.com/office/drawing/2014/main" id="{29EF4283-D23C-4358-B0BE-DB801A11F66F}"/>
              </a:ext>
            </a:extLst>
          </p:cNvPr>
          <p:cNvGraphicFramePr>
            <a:graphicFrameLocks noGrp="1"/>
          </p:cNvGraphicFramePr>
          <p:nvPr>
            <p:ph type="tbl" sz="quarter" idx="13"/>
            <p:extLst>
              <p:ext uri="{D42A27DB-BD31-4B8C-83A1-F6EECF244321}">
                <p14:modId xmlns:p14="http://schemas.microsoft.com/office/powerpoint/2010/main" val="1517453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4260802"/>
                    </a:ext>
                  </a:extLst>
                </a:gridCol>
                <a:gridCol w="905256">
                  <a:extLst>
                    <a:ext uri="{9D8B030D-6E8A-4147-A177-3AD203B41FA5}">
                      <a16:colId xmlns:a16="http://schemas.microsoft.com/office/drawing/2014/main" val="636180776"/>
                    </a:ext>
                  </a:extLst>
                </a:gridCol>
                <a:gridCol w="3621024">
                  <a:extLst>
                    <a:ext uri="{9D8B030D-6E8A-4147-A177-3AD203B41FA5}">
                      <a16:colId xmlns:a16="http://schemas.microsoft.com/office/drawing/2014/main" val="11268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44029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- 2020-08-31 11:27:06</a:t>
                      </a:r>
                      <a:r>
                        <a:rPr kumimoji="0" lang="en-US" sz="1000" b="0" i="0" u="none" strike="noStrike" kern="1200" cap="none" spc="0" normalizeH="0" baseline="0" noProof="0">
                          <a:ln>
                            <a:noFill/>
                          </a:ln>
                          <a:solidFill>
                            <a:prstClr val="black"/>
                          </a:solidFill>
                          <a:effectLst/>
                          <a:uLnTx/>
                          <a:uFillTx/>
                          <a:latin typeface="+mn-lt"/>
                          <a:ea typeface="+mn-ea"/>
                          <a:cs typeface="+mn-cs"/>
                        </a:rPr>
                        <a:t>
 Jaaa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9486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- 2020-08-31 09:16:30</a:t>
                      </a:r>
                      <a:r>
                        <a:rPr kumimoji="0" lang="en-US" sz="1000" b="0" i="0" u="none" strike="noStrike" kern="1200" cap="none" spc="0" normalizeH="0" baseline="0" noProof="0">
                          <a:ln>
                            <a:noFill/>
                          </a:ln>
                          <a:solidFill>
                            <a:prstClr val="black"/>
                          </a:solidFill>
                          <a:effectLst/>
                          <a:uLnTx/>
                          <a:uFillTx/>
                          <a:latin typeface="+mn-lt"/>
                          <a:ea typeface="+mn-ea"/>
                          <a:cs typeface="+mn-cs"/>
                        </a:rPr>
                        <a:t>
 Me huele que este perfil es patrocinado desde Zapote...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70064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- 2020-08-30 09:45:53</a:t>
                      </a:r>
                      <a:r>
                        <a:rPr kumimoji="0" lang="en-US" sz="1000" b="0" i="0" u="none" strike="noStrike" kern="1200" cap="none" spc="0" normalizeH="0" baseline="0" noProof="0">
                          <a:ln>
                            <a:noFill/>
                          </a:ln>
                          <a:solidFill>
                            <a:prstClr val="black"/>
                          </a:solidFill>
                          <a:effectLst/>
                          <a:uLnTx/>
                          <a:uFillTx/>
                          <a:latin typeface="+mn-lt"/>
                          <a:ea typeface="+mn-ea"/>
                          <a:cs typeface="+mn-cs"/>
                        </a:rPr>
                        <a:t>
 Legal que 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¡Este en serio me lo pasaron! Pensando, tanta gente tan talentosa en todas las escuelas de la U, como para que un par de personajes por una metida de patas con estudio y video que lo único que sigue haciendo es dañar al país y la imagen de un sector productivo del cuál dependen no unos cuantos si no casi todo el país, desacrediten todo lo bueno que sí vale la pena y hace la U.
¡No hay que dejar que maes como estos traten de dividir e imponer un pensamiento tan ridículo! #Vaseguirsh #seamásserio #nomásFranciscos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21357225"/>
                  </a:ext>
                </a:extLst>
              </a:tr>
            </a:tbl>
          </a:graphicData>
        </a:graphic>
      </p:graphicFrame>
      <p:sp>
        <p:nvSpPr>
          <p:cNvPr id="4" name="Text Placeholder 3">
            <a:extLst>
              <a:ext uri="{FF2B5EF4-FFF2-40B4-BE49-F238E27FC236}">
                <a16:creationId xmlns:a16="http://schemas.microsoft.com/office/drawing/2014/main" id="{B8FCCF16-1488-4266-A1B0-BE26E3985EC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882414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DFEB0-B006-4A50-A82D-97319E8F6C6F}"/>
              </a:ext>
            </a:extLst>
          </p:cNvPr>
          <p:cNvSpPr>
            <a:spLocks noGrp="1"/>
          </p:cNvSpPr>
          <p:nvPr>
            <p:ph type="title"/>
          </p:nvPr>
        </p:nvSpPr>
        <p:spPr/>
        <p:txBody>
          <a:bodyPr/>
          <a:lstStyle/>
          <a:p>
            <a:r>
              <a:rPr lang="en-US"/>
              <a:t>Facebook Comments Table | Confidential - 7 of 9</a:t>
            </a:r>
          </a:p>
        </p:txBody>
      </p:sp>
      <p:graphicFrame>
        <p:nvGraphicFramePr>
          <p:cNvPr id="5" name="Table Placeholder 4">
            <a:extLst>
              <a:ext uri="{FF2B5EF4-FFF2-40B4-BE49-F238E27FC236}">
                <a16:creationId xmlns:a16="http://schemas.microsoft.com/office/drawing/2014/main" id="{C16F0BEA-DA73-44E8-AD43-7ADDBF9CCCBC}"/>
              </a:ext>
            </a:extLst>
          </p:cNvPr>
          <p:cNvGraphicFramePr>
            <a:graphicFrameLocks noGrp="1"/>
          </p:cNvGraphicFramePr>
          <p:nvPr>
            <p:ph type="tbl" sz="quarter" idx="13"/>
            <p:extLst>
              <p:ext uri="{D42A27DB-BD31-4B8C-83A1-F6EECF244321}">
                <p14:modId xmlns:p14="http://schemas.microsoft.com/office/powerpoint/2010/main" val="3301892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3172711"/>
                    </a:ext>
                  </a:extLst>
                </a:gridCol>
                <a:gridCol w="905256">
                  <a:extLst>
                    <a:ext uri="{9D8B030D-6E8A-4147-A177-3AD203B41FA5}">
                      <a16:colId xmlns:a16="http://schemas.microsoft.com/office/drawing/2014/main" val="14243990"/>
                    </a:ext>
                  </a:extLst>
                </a:gridCol>
                <a:gridCol w="3621024">
                  <a:extLst>
                    <a:ext uri="{9D8B030D-6E8A-4147-A177-3AD203B41FA5}">
                      <a16:colId xmlns:a16="http://schemas.microsoft.com/office/drawing/2014/main" val="2686686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21831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- 2020-08-30 07:33:37</a:t>
                      </a:r>
                      <a:r>
                        <a:rPr kumimoji="0" lang="en-US" sz="1000" b="0" i="0" u="none" strike="noStrike" kern="1200" cap="none" spc="0" normalizeH="0" baseline="0" noProof="0">
                          <a:ln>
                            <a:noFill/>
                          </a:ln>
                          <a:solidFill>
                            <a:prstClr val="black"/>
                          </a:solidFill>
                          <a:effectLst/>
                          <a:uLnTx/>
                          <a:uFillTx/>
                          <a:latin typeface="+mn-lt"/>
                          <a:ea typeface="+mn-ea"/>
                          <a:cs typeface="+mn-cs"/>
                        </a:rPr>
                        <a:t>
 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5630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- 2020-08-30 02:40:54</a:t>
                      </a:r>
                      <a:r>
                        <a:rPr kumimoji="0" lang="en-US" sz="1000" b="0" i="0" u="none" strike="noStrike" kern="1200" cap="none" spc="0" normalizeH="0" baseline="0" noProof="0">
                          <a:ln>
                            <a:noFill/>
                          </a:ln>
                          <a:solidFill>
                            <a:prstClr val="black"/>
                          </a:solidFill>
                          <a:effectLst/>
                          <a:uLnTx/>
                          <a:uFillTx/>
                          <a:latin typeface="+mn-lt"/>
                          <a:ea typeface="+mn-ea"/>
                          <a:cs typeface="+mn-cs"/>
                        </a:rPr>
                        <a:t>
 Jose Eliuth Fernández,  Gabriel Fernández Mora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0501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- 2020-08-30 01:31:05</a:t>
                      </a:r>
                      <a:r>
                        <a:rPr kumimoji="0" lang="es-ES" sz="1000" b="0" i="0" u="none" strike="noStrike" kern="1200" cap="none" spc="0" normalizeH="0" baseline="0" noProof="0">
                          <a:ln>
                            <a:noFill/>
                          </a:ln>
                          <a:solidFill>
                            <a:prstClr val="black"/>
                          </a:solidFill>
                          <a:effectLst/>
                          <a:uLnTx/>
                          <a:uFillTx/>
                          <a:latin typeface="+mn-lt"/>
                          <a:ea typeface="+mn-ea"/>
                          <a:cs typeface="+mn-cs"/>
                        </a:rPr>
                        <a:t>
 Pero cuál es la primera escuela que se tira a bloquear las calles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¡Este en serio me lo pasaron! Pensando, tanta gente tan talentosa en todas las escuelas de la U, como para que un par de personajes por una metida de patas con estudio y video que lo único que sigue haciendo es dañar al país y la imagen de un sector productivo del cuál dependen no unos cuantos si no casi todo el país, desacrediten todo lo bueno que sí vale la pena y hace la U.
¡No hay que dejar que maes como estos traten de dividir e imponer un pensamiento tan ridículo! #Vaseguirsh #seamásserio #nomásFranciscos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70554068"/>
                  </a:ext>
                </a:extLst>
              </a:tr>
            </a:tbl>
          </a:graphicData>
        </a:graphic>
      </p:graphicFrame>
      <p:sp>
        <p:nvSpPr>
          <p:cNvPr id="4" name="Text Placeholder 3">
            <a:extLst>
              <a:ext uri="{FF2B5EF4-FFF2-40B4-BE49-F238E27FC236}">
                <a16:creationId xmlns:a16="http://schemas.microsoft.com/office/drawing/2014/main" id="{E2740D5B-1964-4CA6-8BD5-A5F1A3735FD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113561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7B118-40AE-460E-9C7E-201CE2405DFA}"/>
              </a:ext>
            </a:extLst>
          </p:cNvPr>
          <p:cNvSpPr>
            <a:spLocks noGrp="1"/>
          </p:cNvSpPr>
          <p:nvPr>
            <p:ph type="title"/>
          </p:nvPr>
        </p:nvSpPr>
        <p:spPr/>
        <p:txBody>
          <a:bodyPr/>
          <a:lstStyle/>
          <a:p>
            <a:r>
              <a:rPr lang="en-US"/>
              <a:t>Facebook Comments Table | Confidential - 8 of 9</a:t>
            </a:r>
          </a:p>
        </p:txBody>
      </p:sp>
      <p:graphicFrame>
        <p:nvGraphicFramePr>
          <p:cNvPr id="5" name="Table Placeholder 4">
            <a:extLst>
              <a:ext uri="{FF2B5EF4-FFF2-40B4-BE49-F238E27FC236}">
                <a16:creationId xmlns:a16="http://schemas.microsoft.com/office/drawing/2014/main" id="{CD8F6403-B8FC-4BB4-89C8-B8FEFFD5D1CE}"/>
              </a:ext>
            </a:extLst>
          </p:cNvPr>
          <p:cNvGraphicFramePr>
            <a:graphicFrameLocks noGrp="1"/>
          </p:cNvGraphicFramePr>
          <p:nvPr>
            <p:ph type="tbl" sz="quarter" idx="13"/>
            <p:extLst>
              <p:ext uri="{D42A27DB-BD31-4B8C-83A1-F6EECF244321}">
                <p14:modId xmlns:p14="http://schemas.microsoft.com/office/powerpoint/2010/main" val="3188495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5542831"/>
                    </a:ext>
                  </a:extLst>
                </a:gridCol>
                <a:gridCol w="905256">
                  <a:extLst>
                    <a:ext uri="{9D8B030D-6E8A-4147-A177-3AD203B41FA5}">
                      <a16:colId xmlns:a16="http://schemas.microsoft.com/office/drawing/2014/main" val="237418813"/>
                    </a:ext>
                  </a:extLst>
                </a:gridCol>
                <a:gridCol w="3621024">
                  <a:extLst>
                    <a:ext uri="{9D8B030D-6E8A-4147-A177-3AD203B41FA5}">
                      <a16:colId xmlns:a16="http://schemas.microsoft.com/office/drawing/2014/main" val="1720076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3809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- 2020-08-29 23:21:00</a:t>
                      </a:r>
                      <a:r>
                        <a:rPr kumimoji="0" lang="es-ES" sz="1000" b="0" i="0" u="none" strike="noStrike" kern="1200" cap="none" spc="0" normalizeH="0" baseline="0" noProof="0">
                          <a:ln>
                            <a:noFill/>
                          </a:ln>
                          <a:solidFill>
                            <a:prstClr val="black"/>
                          </a:solidFill>
                          <a:effectLst/>
                          <a:uLnTx/>
                          <a:uFillTx/>
                          <a:latin typeface="+mn-lt"/>
                          <a:ea typeface="+mn-ea"/>
                          <a:cs typeface="+mn-cs"/>
                        </a:rPr>
                        <a:t>
 Sabe q usted es mi héroe con ese comentario q le arda aquien le arda ojalá el presidente lea esto para ver si le da vergüenza al hjputa unos ni tenemos sueldo fijo y el putito 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4224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Va'seguirsh</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n/a - 2020-08-29 22:13:52</a:t>
                      </a:r>
                      <a:r>
                        <a:rPr kumimoji="0" lang="es-ES" sz="1000" b="0" i="0" u="none" strike="noStrike" kern="1200" cap="none" spc="0" normalizeH="0" baseline="0" noProof="0">
                          <a:ln>
                            <a:noFill/>
                          </a:ln>
                          <a:solidFill>
                            <a:prstClr val="black"/>
                          </a:solidFill>
                          <a:effectLst/>
                          <a:uLnTx/>
                          <a:uFillTx/>
                          <a:latin typeface="+mn-lt"/>
                          <a:ea typeface="+mn-ea"/>
                          <a:cs typeface="+mn-cs"/>
                        </a:rPr>
                        <a:t>
 Si es una pendejada es obvio que jamás nunca va a tener fundamento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1393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- 2020-08-29 17:54:47</a:t>
                      </a:r>
                      <a:r>
                        <a:rPr kumimoji="0" lang="en-US" sz="1000" b="0" i="0" u="none" strike="noStrike" kern="1200" cap="none" spc="0" normalizeH="0" baseline="0" noProof="0">
                          <a:ln>
                            <a:noFill/>
                          </a:ln>
                          <a:solidFill>
                            <a:prstClr val="black"/>
                          </a:solidFill>
                          <a:effectLst/>
                          <a:uLnTx/>
                          <a:uFillTx/>
                          <a:latin typeface="+mn-lt"/>
                          <a:ea typeface="+mn-ea"/>
                          <a:cs typeface="+mn-cs"/>
                        </a:rPr>
                        <a:t>
 Que bueno🤣👏👏👏👏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42920896"/>
                  </a:ext>
                </a:extLst>
              </a:tr>
            </a:tbl>
          </a:graphicData>
        </a:graphic>
      </p:graphicFrame>
      <p:sp>
        <p:nvSpPr>
          <p:cNvPr id="4" name="Text Placeholder 3">
            <a:extLst>
              <a:ext uri="{FF2B5EF4-FFF2-40B4-BE49-F238E27FC236}">
                <a16:creationId xmlns:a16="http://schemas.microsoft.com/office/drawing/2014/main" id="{1CF3BA59-D04B-4437-AD25-F415BE2E1A3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463429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721F1-2D9D-46A5-B887-EF5FA445A891}"/>
              </a:ext>
            </a:extLst>
          </p:cNvPr>
          <p:cNvSpPr>
            <a:spLocks noGrp="1"/>
          </p:cNvSpPr>
          <p:nvPr>
            <p:ph type="title"/>
          </p:nvPr>
        </p:nvSpPr>
        <p:spPr/>
        <p:txBody>
          <a:bodyPr/>
          <a:lstStyle/>
          <a:p>
            <a:r>
              <a:rPr lang="en-US"/>
              <a:t>Facebook Comments Table | Confidential - 9 of 9</a:t>
            </a:r>
          </a:p>
        </p:txBody>
      </p:sp>
      <p:graphicFrame>
        <p:nvGraphicFramePr>
          <p:cNvPr id="5" name="Table Placeholder 4">
            <a:extLst>
              <a:ext uri="{FF2B5EF4-FFF2-40B4-BE49-F238E27FC236}">
                <a16:creationId xmlns:a16="http://schemas.microsoft.com/office/drawing/2014/main" id="{8133B0E3-309A-4C0D-8107-A8BDBB68300A}"/>
              </a:ext>
            </a:extLst>
          </p:cNvPr>
          <p:cNvGraphicFramePr>
            <a:graphicFrameLocks noGrp="1"/>
          </p:cNvGraphicFramePr>
          <p:nvPr>
            <p:ph type="tbl" sz="quarter" idx="13"/>
            <p:extLst>
              <p:ext uri="{D42A27DB-BD31-4B8C-83A1-F6EECF244321}">
                <p14:modId xmlns:p14="http://schemas.microsoft.com/office/powerpoint/2010/main" val="92364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6687859"/>
                    </a:ext>
                  </a:extLst>
                </a:gridCol>
                <a:gridCol w="905256">
                  <a:extLst>
                    <a:ext uri="{9D8B030D-6E8A-4147-A177-3AD203B41FA5}">
                      <a16:colId xmlns:a16="http://schemas.microsoft.com/office/drawing/2014/main" val="2297775636"/>
                    </a:ext>
                  </a:extLst>
                </a:gridCol>
                <a:gridCol w="3621024">
                  <a:extLst>
                    <a:ext uri="{9D8B030D-6E8A-4147-A177-3AD203B41FA5}">
                      <a16:colId xmlns:a16="http://schemas.microsoft.com/office/drawing/2014/main" val="1719923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546641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Va'seguirsh</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- 2020-08-29 17:42:03</a:t>
                      </a:r>
                      <a:r>
                        <a:rPr kumimoji="0" lang="en-US" sz="1000" b="0" i="0" u="none" strike="noStrike" kern="1200" cap="none" spc="0" normalizeH="0" baseline="0" noProof="0">
                          <a:ln>
                            <a:noFill/>
                          </a:ln>
                          <a:solidFill>
                            <a:prstClr val="black"/>
                          </a:solidFill>
                          <a:effectLst/>
                          <a:uLnTx/>
                          <a:uFillTx/>
                          <a:latin typeface="+mn-lt"/>
                          <a:ea typeface="+mn-ea"/>
                          <a:cs typeface="+mn-cs"/>
                        </a:rPr>
                        <a:t>
 Esteban Tev García Alpízar correcto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¡SOLO COMPARTO! Pero la verdad, está bien bueno porque al final por hablar papaya, salen rascando muchos. Ejemplo, cuando se te olvida que sea la empresa de las águilas, o sea cualquier otra… ¡TODOS DEPENDEMOS DE LA VARA, más del 90% de los ticos que breteamos en alguna empresa privada y además muchos otros hemos estado jodidos, no como otros que tras de hablar papaya, su ingreso no sufre! #vaseguirsh #seamásserio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2086750"/>
                  </a:ext>
                </a:extLst>
              </a:tr>
            </a:tbl>
          </a:graphicData>
        </a:graphic>
      </p:graphicFrame>
      <p:sp>
        <p:nvSpPr>
          <p:cNvPr id="4" name="Text Placeholder 3">
            <a:extLst>
              <a:ext uri="{FF2B5EF4-FFF2-40B4-BE49-F238E27FC236}">
                <a16:creationId xmlns:a16="http://schemas.microsoft.com/office/drawing/2014/main" id="{5EB1A57A-44DD-4C6E-833C-45642A18626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1088025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2089</Words>
  <Application>Microsoft Office PowerPoint</Application>
  <PresentationFormat>On-screen Show (4:3)</PresentationFormat>
  <Paragraphs>120</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Comments Table | Confidential - 1 of 9</vt:lpstr>
      <vt:lpstr>Facebook Comments Table | Confidential - 2 of 9</vt:lpstr>
      <vt:lpstr>Facebook Comments Table | Confidential - 3 of 9</vt:lpstr>
      <vt:lpstr>Facebook Comments Table | Confidential - 4 of 9</vt:lpstr>
      <vt:lpstr>Facebook Comments Table | Confidential - 5 of 9</vt:lpstr>
      <vt:lpstr>Facebook Comments Table | Confidential - 6 of 9</vt:lpstr>
      <vt:lpstr>Facebook Comments Table | Confidential - 7 of 9</vt:lpstr>
      <vt:lpstr>Facebook Comments Table | Confidential - 8 of 9</vt:lpstr>
      <vt:lpstr>Facebook Comments Table | Confidential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Comments Table | Confidential - 1 of 9</dc:title>
  <dc:creator>Frederik Peiniger</dc:creator>
  <cp:lastModifiedBy>Frederik Peiniger</cp:lastModifiedBy>
  <cp:revision>1</cp:revision>
  <dcterms:created xsi:type="dcterms:W3CDTF">2020-09-02T13:31:31Z</dcterms:created>
  <dcterms:modified xsi:type="dcterms:W3CDTF">2020-09-02T13:32:17Z</dcterms:modified>
</cp:coreProperties>
</file>