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111166</c:v>
                </c:pt>
                <c:pt idx="4">
                  <c:v>111252</c:v>
                </c:pt>
                <c:pt idx="5">
                  <c:v>111544</c:v>
                </c:pt>
                <c:pt idx="6">
                  <c:v>111796</c:v>
                </c:pt>
                <c:pt idx="7">
                  <c:v>111957</c:v>
                </c:pt>
                <c:pt idx="8">
                  <c:v>112123</c:v>
                </c:pt>
                <c:pt idx="9">
                  <c:v>112239</c:v>
                </c:pt>
                <c:pt idx="10">
                  <c:v>112214</c:v>
                </c:pt>
                <c:pt idx="11">
                  <c:v>112279</c:v>
                </c:pt>
                <c:pt idx="12">
                  <c:v>112353</c:v>
                </c:pt>
                <c:pt idx="13">
                  <c:v>112465</c:v>
                </c:pt>
                <c:pt idx="14">
                  <c:v>112622</c:v>
                </c:pt>
                <c:pt idx="15">
                  <c:v>112705</c:v>
                </c:pt>
                <c:pt idx="16">
                  <c:v>112844</c:v>
                </c:pt>
                <c:pt idx="17">
                  <c:v>112905</c:v>
                </c:pt>
                <c:pt idx="18">
                  <c:v>112957</c:v>
                </c:pt>
                <c:pt idx="19">
                  <c:v>113068</c:v>
                </c:pt>
                <c:pt idx="20">
                  <c:v>113182</c:v>
                </c:pt>
                <c:pt idx="21">
                  <c:v>113312</c:v>
                </c:pt>
                <c:pt idx="22">
                  <c:v>113429</c:v>
                </c:pt>
                <c:pt idx="23">
                  <c:v>113592</c:v>
                </c:pt>
                <c:pt idx="24">
                  <c:v>113670</c:v>
                </c:pt>
                <c:pt idx="25">
                  <c:v>113726</c:v>
                </c:pt>
                <c:pt idx="26">
                  <c:v>113789</c:v>
                </c:pt>
                <c:pt idx="27">
                  <c:v>113922</c:v>
                </c:pt>
                <c:pt idx="28">
                  <c:v>113998</c:v>
                </c:pt>
                <c:pt idx="29">
                  <c:v>114077</c:v>
                </c:pt>
                <c:pt idx="30">
                  <c:v>114151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2D-4398-8CA8-A5DB5EE01E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3">
                  <c:v>6133</c:v>
                </c:pt>
                <c:pt idx="4">
                  <c:v>6136</c:v>
                </c:pt>
                <c:pt idx="5">
                  <c:v>6137</c:v>
                </c:pt>
                <c:pt idx="6">
                  <c:v>6141</c:v>
                </c:pt>
                <c:pt idx="7">
                  <c:v>6146</c:v>
                </c:pt>
                <c:pt idx="8">
                  <c:v>6149</c:v>
                </c:pt>
                <c:pt idx="9">
                  <c:v>6149</c:v>
                </c:pt>
                <c:pt idx="10">
                  <c:v>6151</c:v>
                </c:pt>
                <c:pt idx="11">
                  <c:v>6151</c:v>
                </c:pt>
                <c:pt idx="12">
                  <c:v>6153</c:v>
                </c:pt>
                <c:pt idx="13">
                  <c:v>6156</c:v>
                </c:pt>
                <c:pt idx="14">
                  <c:v>6158</c:v>
                </c:pt>
                <c:pt idx="15">
                  <c:v>6161</c:v>
                </c:pt>
                <c:pt idx="16">
                  <c:v>6165</c:v>
                </c:pt>
                <c:pt idx="17">
                  <c:v>6180</c:v>
                </c:pt>
                <c:pt idx="18">
                  <c:v>6183</c:v>
                </c:pt>
                <c:pt idx="19">
                  <c:v>6197</c:v>
                </c:pt>
                <c:pt idx="20">
                  <c:v>6197</c:v>
                </c:pt>
                <c:pt idx="21">
                  <c:v>6212</c:v>
                </c:pt>
                <c:pt idx="22">
                  <c:v>6231</c:v>
                </c:pt>
                <c:pt idx="23">
                  <c:v>6248</c:v>
                </c:pt>
                <c:pt idx="24">
                  <c:v>6249</c:v>
                </c:pt>
                <c:pt idx="25">
                  <c:v>6252</c:v>
                </c:pt>
                <c:pt idx="26">
                  <c:v>6264</c:v>
                </c:pt>
                <c:pt idx="27">
                  <c:v>6267</c:v>
                </c:pt>
                <c:pt idx="28">
                  <c:v>6275</c:v>
                </c:pt>
                <c:pt idx="29">
                  <c:v>6278</c:v>
                </c:pt>
                <c:pt idx="30">
                  <c:v>6282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2D-4398-8CA8-A5DB5EE01E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3">
                  <c:v>226414</c:v>
                </c:pt>
                <c:pt idx="4">
                  <c:v>226611</c:v>
                </c:pt>
                <c:pt idx="5">
                  <c:v>226839</c:v>
                </c:pt>
                <c:pt idx="6">
                  <c:v>227037</c:v>
                </c:pt>
                <c:pt idx="7">
                  <c:v>227268</c:v>
                </c:pt>
                <c:pt idx="8">
                  <c:v>227473</c:v>
                </c:pt>
                <c:pt idx="9">
                  <c:v>227646</c:v>
                </c:pt>
                <c:pt idx="10">
                  <c:v>227785</c:v>
                </c:pt>
                <c:pt idx="11">
                  <c:v>227938</c:v>
                </c:pt>
                <c:pt idx="12">
                  <c:v>228134</c:v>
                </c:pt>
                <c:pt idx="13">
                  <c:v>228358</c:v>
                </c:pt>
                <c:pt idx="14">
                  <c:v>228576</c:v>
                </c:pt>
                <c:pt idx="15">
                  <c:v>228811</c:v>
                </c:pt>
                <c:pt idx="16">
                  <c:v>229019</c:v>
                </c:pt>
                <c:pt idx="17">
                  <c:v>229227</c:v>
                </c:pt>
                <c:pt idx="18">
                  <c:v>229395</c:v>
                </c:pt>
                <c:pt idx="19">
                  <c:v>229610</c:v>
                </c:pt>
                <c:pt idx="20">
                  <c:v>229857</c:v>
                </c:pt>
                <c:pt idx="21">
                  <c:v>230081</c:v>
                </c:pt>
                <c:pt idx="22">
                  <c:v>230294</c:v>
                </c:pt>
                <c:pt idx="23">
                  <c:v>230479</c:v>
                </c:pt>
                <c:pt idx="24">
                  <c:v>230640</c:v>
                </c:pt>
                <c:pt idx="25">
                  <c:v>230797</c:v>
                </c:pt>
                <c:pt idx="26">
                  <c:v>231025</c:v>
                </c:pt>
                <c:pt idx="27">
                  <c:v>231258</c:v>
                </c:pt>
                <c:pt idx="28">
                  <c:v>231469</c:v>
                </c:pt>
                <c:pt idx="29">
                  <c:v>231678</c:v>
                </c:pt>
                <c:pt idx="30">
                  <c:v>231857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2D-4398-8CA8-A5DB5EE01E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3">
                  <c:v>2030221</c:v>
                </c:pt>
                <c:pt idx="4">
                  <c:v>2030414</c:v>
                </c:pt>
                <c:pt idx="5">
                  <c:v>2030660</c:v>
                </c:pt>
                <c:pt idx="6">
                  <c:v>2030936</c:v>
                </c:pt>
                <c:pt idx="7">
                  <c:v>2031217</c:v>
                </c:pt>
                <c:pt idx="8">
                  <c:v>2031489</c:v>
                </c:pt>
                <c:pt idx="9">
                  <c:v>2031750</c:v>
                </c:pt>
                <c:pt idx="10">
                  <c:v>2031980</c:v>
                </c:pt>
                <c:pt idx="11">
                  <c:v>2032201</c:v>
                </c:pt>
                <c:pt idx="12">
                  <c:v>2032425</c:v>
                </c:pt>
                <c:pt idx="13">
                  <c:v>2032722</c:v>
                </c:pt>
                <c:pt idx="14">
                  <c:v>2033013</c:v>
                </c:pt>
                <c:pt idx="15">
                  <c:v>2033350</c:v>
                </c:pt>
                <c:pt idx="16">
                  <c:v>2033621</c:v>
                </c:pt>
                <c:pt idx="17">
                  <c:v>2033858</c:v>
                </c:pt>
                <c:pt idx="18">
                  <c:v>2034036</c:v>
                </c:pt>
                <c:pt idx="19">
                  <c:v>2034359</c:v>
                </c:pt>
                <c:pt idx="20">
                  <c:v>2034657</c:v>
                </c:pt>
                <c:pt idx="21">
                  <c:v>2034931</c:v>
                </c:pt>
                <c:pt idx="22">
                  <c:v>2035173</c:v>
                </c:pt>
                <c:pt idx="23">
                  <c:v>2035479</c:v>
                </c:pt>
                <c:pt idx="24">
                  <c:v>2035764</c:v>
                </c:pt>
                <c:pt idx="25">
                  <c:v>2035978</c:v>
                </c:pt>
                <c:pt idx="26">
                  <c:v>2036244</c:v>
                </c:pt>
                <c:pt idx="27">
                  <c:v>2036463</c:v>
                </c:pt>
                <c:pt idx="28">
                  <c:v>2036762</c:v>
                </c:pt>
                <c:pt idx="29">
                  <c:v>2037006</c:v>
                </c:pt>
                <c:pt idx="30">
                  <c:v>2037215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2D-4398-8CA8-A5DB5EE01E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34480"/>
        <c:axId val="342602672"/>
      </c:lineChart>
      <c:dateAx>
        <c:axId val="25893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2672"/>
        <c:crosses val="autoZero"/>
        <c:auto val="1"/>
        <c:lblOffset val="100"/>
        <c:baseTimeUnit val="days"/>
      </c:dateAx>
      <c:valAx>
        <c:axId val="34260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3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Symrise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3">
                  <c:v>88</c:v>
                </c:pt>
                <c:pt idx="4">
                  <c:v>122</c:v>
                </c:pt>
                <c:pt idx="5">
                  <c:v>318</c:v>
                </c:pt>
                <c:pt idx="6">
                  <c:v>246</c:v>
                </c:pt>
                <c:pt idx="7">
                  <c:v>152</c:v>
                </c:pt>
                <c:pt idx="8">
                  <c:v>51</c:v>
                </c:pt>
                <c:pt idx="9">
                  <c:v>140</c:v>
                </c:pt>
                <c:pt idx="10">
                  <c:v>48</c:v>
                </c:pt>
                <c:pt idx="11">
                  <c:v>68</c:v>
                </c:pt>
                <c:pt idx="12">
                  <c:v>72</c:v>
                </c:pt>
                <c:pt idx="13">
                  <c:v>124</c:v>
                </c:pt>
                <c:pt idx="14">
                  <c:v>152</c:v>
                </c:pt>
                <c:pt idx="15">
                  <c:v>86</c:v>
                </c:pt>
                <c:pt idx="16">
                  <c:v>149</c:v>
                </c:pt>
                <c:pt idx="17">
                  <c:v>33</c:v>
                </c:pt>
                <c:pt idx="18">
                  <c:v>56</c:v>
                </c:pt>
                <c:pt idx="19">
                  <c:v>123</c:v>
                </c:pt>
                <c:pt idx="20">
                  <c:v>112</c:v>
                </c:pt>
                <c:pt idx="21">
                  <c:v>131</c:v>
                </c:pt>
                <c:pt idx="22">
                  <c:v>128</c:v>
                </c:pt>
                <c:pt idx="23">
                  <c:v>159</c:v>
                </c:pt>
                <c:pt idx="24">
                  <c:v>67</c:v>
                </c:pt>
                <c:pt idx="25">
                  <c:v>55</c:v>
                </c:pt>
                <c:pt idx="26">
                  <c:v>85</c:v>
                </c:pt>
                <c:pt idx="27">
                  <c:v>112</c:v>
                </c:pt>
                <c:pt idx="28">
                  <c:v>18</c:v>
                </c:pt>
                <c:pt idx="29">
                  <c:v>148</c:v>
                </c:pt>
                <c:pt idx="30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46-4E33-AE0F-44489D87E8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Symrise Flavor 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7</c:v>
                </c:pt>
                <c:pt idx="16">
                  <c:v>0</c:v>
                </c:pt>
                <c:pt idx="17">
                  <c:v>15</c:v>
                </c:pt>
                <c:pt idx="18">
                  <c:v>3</c:v>
                </c:pt>
                <c:pt idx="19">
                  <c:v>13</c:v>
                </c:pt>
                <c:pt idx="20">
                  <c:v>1</c:v>
                </c:pt>
                <c:pt idx="21">
                  <c:v>16</c:v>
                </c:pt>
                <c:pt idx="22">
                  <c:v>19</c:v>
                </c:pt>
                <c:pt idx="23">
                  <c:v>12</c:v>
                </c:pt>
                <c:pt idx="24">
                  <c:v>4</c:v>
                </c:pt>
                <c:pt idx="25">
                  <c:v>5</c:v>
                </c:pt>
                <c:pt idx="26">
                  <c:v>11</c:v>
                </c:pt>
                <c:pt idx="27">
                  <c:v>3</c:v>
                </c:pt>
                <c:pt idx="28">
                  <c:v>8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46-4E33-AE0F-44489D87E8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International Flavors &amp; Fragrances Inc.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3">
                  <c:v>116</c:v>
                </c:pt>
                <c:pt idx="4">
                  <c:v>203</c:v>
                </c:pt>
                <c:pt idx="5">
                  <c:v>232</c:v>
                </c:pt>
                <c:pt idx="6">
                  <c:v>213</c:v>
                </c:pt>
                <c:pt idx="7">
                  <c:v>212</c:v>
                </c:pt>
                <c:pt idx="8">
                  <c:v>203</c:v>
                </c:pt>
                <c:pt idx="9">
                  <c:v>168</c:v>
                </c:pt>
                <c:pt idx="10">
                  <c:v>133</c:v>
                </c:pt>
                <c:pt idx="11">
                  <c:v>170</c:v>
                </c:pt>
                <c:pt idx="12">
                  <c:v>189</c:v>
                </c:pt>
                <c:pt idx="13">
                  <c:v>226</c:v>
                </c:pt>
                <c:pt idx="14">
                  <c:v>236</c:v>
                </c:pt>
                <c:pt idx="15">
                  <c:v>235</c:v>
                </c:pt>
                <c:pt idx="16">
                  <c:v>210</c:v>
                </c:pt>
                <c:pt idx="17">
                  <c:v>195</c:v>
                </c:pt>
                <c:pt idx="18">
                  <c:v>163</c:v>
                </c:pt>
                <c:pt idx="19">
                  <c:v>235</c:v>
                </c:pt>
                <c:pt idx="20">
                  <c:v>231</c:v>
                </c:pt>
                <c:pt idx="21">
                  <c:v>221</c:v>
                </c:pt>
                <c:pt idx="22">
                  <c:v>211</c:v>
                </c:pt>
                <c:pt idx="23">
                  <c:v>181</c:v>
                </c:pt>
                <c:pt idx="24">
                  <c:v>160</c:v>
                </c:pt>
                <c:pt idx="25">
                  <c:v>157</c:v>
                </c:pt>
                <c:pt idx="26">
                  <c:v>236</c:v>
                </c:pt>
                <c:pt idx="27">
                  <c:v>231</c:v>
                </c:pt>
                <c:pt idx="28">
                  <c:v>-102</c:v>
                </c:pt>
                <c:pt idx="29">
                  <c:v>523</c:v>
                </c:pt>
                <c:pt idx="30">
                  <c:v>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46-4E33-AE0F-44489D87E89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Givaudan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3">
                  <c:v>182</c:v>
                </c:pt>
                <c:pt idx="4">
                  <c:v>194</c:v>
                </c:pt>
                <c:pt idx="5">
                  <c:v>259</c:v>
                </c:pt>
                <c:pt idx="6">
                  <c:v>281</c:v>
                </c:pt>
                <c:pt idx="7">
                  <c:v>259</c:v>
                </c:pt>
                <c:pt idx="8">
                  <c:v>295</c:v>
                </c:pt>
                <c:pt idx="9">
                  <c:v>245</c:v>
                </c:pt>
                <c:pt idx="10">
                  <c:v>237</c:v>
                </c:pt>
                <c:pt idx="11">
                  <c:v>216</c:v>
                </c:pt>
                <c:pt idx="12">
                  <c:v>229</c:v>
                </c:pt>
                <c:pt idx="13">
                  <c:v>300</c:v>
                </c:pt>
                <c:pt idx="14">
                  <c:v>318</c:v>
                </c:pt>
                <c:pt idx="15">
                  <c:v>335</c:v>
                </c:pt>
                <c:pt idx="16">
                  <c:v>254</c:v>
                </c:pt>
                <c:pt idx="17">
                  <c:v>202</c:v>
                </c:pt>
                <c:pt idx="18">
                  <c:v>169</c:v>
                </c:pt>
                <c:pt idx="19">
                  <c:v>317</c:v>
                </c:pt>
                <c:pt idx="20">
                  <c:v>277</c:v>
                </c:pt>
                <c:pt idx="21">
                  <c:v>326</c:v>
                </c:pt>
                <c:pt idx="22">
                  <c:v>243</c:v>
                </c:pt>
                <c:pt idx="23">
                  <c:v>301</c:v>
                </c:pt>
                <c:pt idx="24">
                  <c:v>301</c:v>
                </c:pt>
                <c:pt idx="25">
                  <c:v>223</c:v>
                </c:pt>
                <c:pt idx="26">
                  <c:v>250</c:v>
                </c:pt>
                <c:pt idx="27">
                  <c:v>223</c:v>
                </c:pt>
                <c:pt idx="28">
                  <c:v>306</c:v>
                </c:pt>
                <c:pt idx="29">
                  <c:v>230</c:v>
                </c:pt>
                <c:pt idx="30">
                  <c:v>204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46-4E33-AE0F-44489D87E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603328"/>
        <c:axId val="342606280"/>
      </c:lineChart>
      <c:dateAx>
        <c:axId val="34260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6280"/>
        <c:crosses val="autoZero"/>
        <c:auto val="1"/>
        <c:lblOffset val="100"/>
        <c:baseTimeUnit val="days"/>
      </c:dateAx>
      <c:valAx>
        <c:axId val="34260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60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AF42C-B3A6-454D-9B5F-D1651303FB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Symrise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137F8C-1811-4739-8320-A8808E6950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Cybay New Media</a:t>
            </a:r>
          </a:p>
        </p:txBody>
      </p:sp>
    </p:spTree>
    <p:extLst>
      <p:ext uri="{BB962C8B-B14F-4D97-AF65-F5344CB8AC3E}">
        <p14:creationId xmlns:p14="http://schemas.microsoft.com/office/powerpoint/2010/main" val="275987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96CC6-68AD-4140-8D60-78F2697D7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17ED6-6B37-4A85-A978-C24F887AA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381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636298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6604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7457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264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5875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7293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1702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949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4607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95764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4471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404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5852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404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24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27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7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32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81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BB064-5080-4302-938B-07F389BE7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02931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59FC6-5A83-470E-B01A-6AE5520D4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DA469C-DA86-45A1-AB6F-45E262F2F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284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789727907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60710625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769680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9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43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70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84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456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7C227-0223-42D9-AE5B-A6717B88E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16898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631FA-A6E9-49AA-B0AE-E05599C5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2A20F-426B-4DBA-AD7B-16FDFFE1E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083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493097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3828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014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2006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545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9732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5858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964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057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495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05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920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6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9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 Flavors &amp; Fragrances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1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4.5961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2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 Flavor 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2.7641 %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71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04090-55BA-4B08-9AEF-27AC4419D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672829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67F0A-3832-4E4A-9D98-D4BED32E1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42450-F2AA-4A13-83BE-5CA473458B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766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9F718-8714-4E36-B8DF-4EC5ACF9E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A7924-E6A9-4686-B50D-BFCB4147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83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05117-1F27-4C6B-B0CD-0A54A305C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| Symrise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0DD4C-AB15-480E-ACA1-644198CAF9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0243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CE513-848D-41E3-8C14-FA48FA332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08FF8-53A5-4AD4-AF12-FE3DEF0A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579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0E474-E95B-45FF-8AF4-19E3ED9E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Symrise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E6459-3CC3-446B-AC84-A524EAAAD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881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0888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252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628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433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639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719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68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641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48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5033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44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wearefirmenich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1.6890 %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68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givaudan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1.9185 %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0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68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iffinc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1.1046 %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86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symriseflavorna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1.5597 %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901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F4CF6-86C6-4632-943C-21CC19528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900909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338</Words>
  <Application>Microsoft Office PowerPoint</Application>
  <PresentationFormat>On-screen Show (4:3)</PresentationFormat>
  <Paragraphs>235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Symrise</vt:lpstr>
      <vt:lpstr>Twitter Key Metrics Table | Symrise</vt:lpstr>
      <vt:lpstr>LinkedIn Followers Table | Symrise</vt:lpstr>
      <vt:lpstr>Youtube Key Metrics Table | Symrise</vt:lpstr>
      <vt:lpstr>Youtube Video Views Total | Symrise</vt:lpstr>
      <vt:lpstr>Youtube Video Views Change | Symrise</vt:lpstr>
      <vt:lpstr>Instagram Key Metrics Table | Symrise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Symrise</dc:title>
  <dc:creator>Frederik Peiniger</dc:creator>
  <cp:lastModifiedBy>Frederik Peiniger</cp:lastModifiedBy>
  <cp:revision>1</cp:revision>
  <dcterms:created xsi:type="dcterms:W3CDTF">2020-08-03T22:29:17Z</dcterms:created>
  <dcterms:modified xsi:type="dcterms:W3CDTF">2020-08-03T22:29:33Z</dcterms:modified>
</cp:coreProperties>
</file>