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Lst>
  <p:sldSz cx="9144000" cy="6858000" type="screen4x3"/>
  <p:notesSz cx="6858000" cy="9144000"/>
  <p:embeddedFontLst>
    <p:embeddedFont>
      <p:font typeface="Calibri" panose="020F0502020204030204" pitchFamily="34" charset="0"/>
      <p:regular r:id="rId5"/>
      <p:bold r:id="rId6"/>
      <p:italic r:id="rId7"/>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7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F1A2F-9146-49BC-93C5-3B6941495748}"/>
              </a:ext>
            </a:extLst>
          </p:cNvPr>
          <p:cNvSpPr>
            <a:spLocks noGrp="1"/>
          </p:cNvSpPr>
          <p:nvPr>
            <p:ph type="title"/>
          </p:nvPr>
        </p:nvSpPr>
        <p:spPr/>
        <p:txBody>
          <a:bodyPr/>
          <a:lstStyle/>
          <a:p>
            <a:r>
              <a:rPr lang="en-US"/>
              <a:t>Facebook Own Posts Table | Fabio - 1 of 3</a:t>
            </a:r>
          </a:p>
        </p:txBody>
      </p:sp>
      <p:graphicFrame>
        <p:nvGraphicFramePr>
          <p:cNvPr id="5" name="Table Placeholder 4">
            <a:extLst>
              <a:ext uri="{FF2B5EF4-FFF2-40B4-BE49-F238E27FC236}">
                <a16:creationId xmlns:a16="http://schemas.microsoft.com/office/drawing/2014/main" id="{A76580F4-E71E-4A9E-8E8C-392570290F25}"/>
              </a:ext>
            </a:extLst>
          </p:cNvPr>
          <p:cNvGraphicFramePr>
            <a:graphicFrameLocks noGrp="1"/>
          </p:cNvGraphicFramePr>
          <p:nvPr>
            <p:ph type="tbl" sz="quarter" idx="13"/>
            <p:extLst>
              <p:ext uri="{D42A27DB-BD31-4B8C-83A1-F6EECF244321}">
                <p14:modId xmlns:p14="http://schemas.microsoft.com/office/powerpoint/2010/main" val="3962729159"/>
              </p:ext>
            </p:extLst>
          </p:nvPr>
        </p:nvGraphicFramePr>
        <p:xfrm>
          <a:off x="457200" y="1731963"/>
          <a:ext cx="7653528" cy="3749040"/>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388729607"/>
                    </a:ext>
                  </a:extLst>
                </a:gridCol>
                <a:gridCol w="1069848">
                  <a:extLst>
                    <a:ext uri="{9D8B030D-6E8A-4147-A177-3AD203B41FA5}">
                      <a16:colId xmlns:a16="http://schemas.microsoft.com/office/drawing/2014/main" val="2017156225"/>
                    </a:ext>
                  </a:extLst>
                </a:gridCol>
                <a:gridCol w="329184">
                  <a:extLst>
                    <a:ext uri="{9D8B030D-6E8A-4147-A177-3AD203B41FA5}">
                      <a16:colId xmlns:a16="http://schemas.microsoft.com/office/drawing/2014/main" val="2754999601"/>
                    </a:ext>
                  </a:extLst>
                </a:gridCol>
                <a:gridCol w="246888">
                  <a:extLst>
                    <a:ext uri="{9D8B030D-6E8A-4147-A177-3AD203B41FA5}">
                      <a16:colId xmlns:a16="http://schemas.microsoft.com/office/drawing/2014/main" val="2221293742"/>
                    </a:ext>
                  </a:extLst>
                </a:gridCol>
                <a:gridCol w="246888">
                  <a:extLst>
                    <a:ext uri="{9D8B030D-6E8A-4147-A177-3AD203B41FA5}">
                      <a16:colId xmlns:a16="http://schemas.microsoft.com/office/drawing/2014/main" val="450767974"/>
                    </a:ext>
                  </a:extLst>
                </a:gridCol>
                <a:gridCol w="246888">
                  <a:extLst>
                    <a:ext uri="{9D8B030D-6E8A-4147-A177-3AD203B41FA5}">
                      <a16:colId xmlns:a16="http://schemas.microsoft.com/office/drawing/2014/main" val="4145112593"/>
                    </a:ext>
                  </a:extLst>
                </a:gridCol>
                <a:gridCol w="246888">
                  <a:extLst>
                    <a:ext uri="{9D8B030D-6E8A-4147-A177-3AD203B41FA5}">
                      <a16:colId xmlns:a16="http://schemas.microsoft.com/office/drawing/2014/main" val="910948108"/>
                    </a:ext>
                  </a:extLst>
                </a:gridCol>
                <a:gridCol w="246888">
                  <a:extLst>
                    <a:ext uri="{9D8B030D-6E8A-4147-A177-3AD203B41FA5}">
                      <a16:colId xmlns:a16="http://schemas.microsoft.com/office/drawing/2014/main" val="1654583881"/>
                    </a:ext>
                  </a:extLst>
                </a:gridCol>
                <a:gridCol w="246888">
                  <a:extLst>
                    <a:ext uri="{9D8B030D-6E8A-4147-A177-3AD203B41FA5}">
                      <a16:colId xmlns:a16="http://schemas.microsoft.com/office/drawing/2014/main" val="2561421074"/>
                    </a:ext>
                  </a:extLst>
                </a:gridCol>
                <a:gridCol w="246888">
                  <a:extLst>
                    <a:ext uri="{9D8B030D-6E8A-4147-A177-3AD203B41FA5}">
                      <a16:colId xmlns:a16="http://schemas.microsoft.com/office/drawing/2014/main" val="1062075018"/>
                    </a:ext>
                  </a:extLst>
                </a:gridCol>
                <a:gridCol w="246888">
                  <a:extLst>
                    <a:ext uri="{9D8B030D-6E8A-4147-A177-3AD203B41FA5}">
                      <a16:colId xmlns:a16="http://schemas.microsoft.com/office/drawing/2014/main" val="2529320646"/>
                    </a:ext>
                  </a:extLst>
                </a:gridCol>
                <a:gridCol w="246888">
                  <a:extLst>
                    <a:ext uri="{9D8B030D-6E8A-4147-A177-3AD203B41FA5}">
                      <a16:colId xmlns:a16="http://schemas.microsoft.com/office/drawing/2014/main" val="1768931837"/>
                    </a:ext>
                  </a:extLst>
                </a:gridCol>
                <a:gridCol w="246888">
                  <a:extLst>
                    <a:ext uri="{9D8B030D-6E8A-4147-A177-3AD203B41FA5}">
                      <a16:colId xmlns:a16="http://schemas.microsoft.com/office/drawing/2014/main" val="1811668637"/>
                    </a:ext>
                  </a:extLst>
                </a:gridCol>
                <a:gridCol w="246888">
                  <a:extLst>
                    <a:ext uri="{9D8B030D-6E8A-4147-A177-3AD203B41FA5}">
                      <a16:colId xmlns:a16="http://schemas.microsoft.com/office/drawing/2014/main" val="926810218"/>
                    </a:ext>
                  </a:extLst>
                </a:gridCol>
                <a:gridCol w="246888">
                  <a:extLst>
                    <a:ext uri="{9D8B030D-6E8A-4147-A177-3AD203B41FA5}">
                      <a16:colId xmlns:a16="http://schemas.microsoft.com/office/drawing/2014/main" val="2988715771"/>
                    </a:ext>
                  </a:extLst>
                </a:gridCol>
                <a:gridCol w="246888">
                  <a:extLst>
                    <a:ext uri="{9D8B030D-6E8A-4147-A177-3AD203B41FA5}">
                      <a16:colId xmlns:a16="http://schemas.microsoft.com/office/drawing/2014/main" val="3255163482"/>
                    </a:ext>
                  </a:extLst>
                </a:gridCol>
                <a:gridCol w="246888">
                  <a:extLst>
                    <a:ext uri="{9D8B030D-6E8A-4147-A177-3AD203B41FA5}">
                      <a16:colId xmlns:a16="http://schemas.microsoft.com/office/drawing/2014/main" val="2661801525"/>
                    </a:ext>
                  </a:extLst>
                </a:gridCol>
                <a:gridCol w="246888">
                  <a:extLst>
                    <a:ext uri="{9D8B030D-6E8A-4147-A177-3AD203B41FA5}">
                      <a16:colId xmlns:a16="http://schemas.microsoft.com/office/drawing/2014/main" val="3829752680"/>
                    </a:ext>
                  </a:extLst>
                </a:gridCol>
                <a:gridCol w="246888">
                  <a:extLst>
                    <a:ext uri="{9D8B030D-6E8A-4147-A177-3AD203B41FA5}">
                      <a16:colId xmlns:a16="http://schemas.microsoft.com/office/drawing/2014/main" val="2623492143"/>
                    </a:ext>
                  </a:extLst>
                </a:gridCol>
                <a:gridCol w="246888">
                  <a:extLst>
                    <a:ext uri="{9D8B030D-6E8A-4147-A177-3AD203B41FA5}">
                      <a16:colId xmlns:a16="http://schemas.microsoft.com/office/drawing/2014/main" val="1704989104"/>
                    </a:ext>
                  </a:extLst>
                </a:gridCol>
                <a:gridCol w="246888">
                  <a:extLst>
                    <a:ext uri="{9D8B030D-6E8A-4147-A177-3AD203B41FA5}">
                      <a16:colId xmlns:a16="http://schemas.microsoft.com/office/drawing/2014/main" val="2819046533"/>
                    </a:ext>
                  </a:extLst>
                </a:gridCol>
                <a:gridCol w="246888">
                  <a:extLst>
                    <a:ext uri="{9D8B030D-6E8A-4147-A177-3AD203B41FA5}">
                      <a16:colId xmlns:a16="http://schemas.microsoft.com/office/drawing/2014/main" val="3307723651"/>
                    </a:ext>
                  </a:extLst>
                </a:gridCol>
                <a:gridCol w="246888">
                  <a:extLst>
                    <a:ext uri="{9D8B030D-6E8A-4147-A177-3AD203B41FA5}">
                      <a16:colId xmlns:a16="http://schemas.microsoft.com/office/drawing/2014/main" val="3056543801"/>
                    </a:ext>
                  </a:extLst>
                </a:gridCol>
                <a:gridCol w="246888">
                  <a:extLst>
                    <a:ext uri="{9D8B030D-6E8A-4147-A177-3AD203B41FA5}">
                      <a16:colId xmlns:a16="http://schemas.microsoft.com/office/drawing/2014/main" val="32976314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251924466"/>
                  </a:ext>
                </a:extLst>
              </a:tr>
            </a:tbl>
          </a:graphicData>
        </a:graphic>
      </p:graphicFrame>
      <p:sp>
        <p:nvSpPr>
          <p:cNvPr id="4" name="Text Placeholder 3">
            <a:extLst>
              <a:ext uri="{FF2B5EF4-FFF2-40B4-BE49-F238E27FC236}">
                <a16:creationId xmlns:a16="http://schemas.microsoft.com/office/drawing/2014/main" id="{60B15C71-5C4C-4C6A-8115-F76AAF2FB0D8}"/>
              </a:ext>
            </a:extLst>
          </p:cNvPr>
          <p:cNvSpPr>
            <a:spLocks noGrp="1"/>
          </p:cNvSpPr>
          <p:nvPr>
            <p:ph type="body" sz="quarter" idx="14"/>
          </p:nvPr>
        </p:nvSpPr>
        <p:spPr/>
        <p:txBody>
          <a:bodyPr/>
          <a:lstStyle/>
          <a:p>
            <a:r>
              <a:rPr lang="en-US"/>
              <a:t>02/01/2021 - 02/15/2021</a:t>
            </a:r>
          </a:p>
        </p:txBody>
      </p:sp>
    </p:spTree>
    <p:extLst>
      <p:ext uri="{BB962C8B-B14F-4D97-AF65-F5344CB8AC3E}">
        <p14:creationId xmlns:p14="http://schemas.microsoft.com/office/powerpoint/2010/main" val="7580887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BE3A5-8A44-485C-BEDC-1A2C13340EC9}"/>
              </a:ext>
            </a:extLst>
          </p:cNvPr>
          <p:cNvSpPr>
            <a:spLocks noGrp="1"/>
          </p:cNvSpPr>
          <p:nvPr>
            <p:ph type="title"/>
          </p:nvPr>
        </p:nvSpPr>
        <p:spPr/>
        <p:txBody>
          <a:bodyPr/>
          <a:lstStyle/>
          <a:p>
            <a:r>
              <a:rPr lang="en-US"/>
              <a:t>Facebook Own Posts Table | Fabio - 2 of 3</a:t>
            </a:r>
          </a:p>
        </p:txBody>
      </p:sp>
      <p:graphicFrame>
        <p:nvGraphicFramePr>
          <p:cNvPr id="5" name="Table Placeholder 4">
            <a:extLst>
              <a:ext uri="{FF2B5EF4-FFF2-40B4-BE49-F238E27FC236}">
                <a16:creationId xmlns:a16="http://schemas.microsoft.com/office/drawing/2014/main" id="{CC2D9F5E-3564-4D1F-9A3F-F34BB3E65CE3}"/>
              </a:ext>
            </a:extLst>
          </p:cNvPr>
          <p:cNvGraphicFramePr>
            <a:graphicFrameLocks noGrp="1"/>
          </p:cNvGraphicFramePr>
          <p:nvPr>
            <p:ph type="tbl" sz="quarter" idx="13"/>
            <p:extLst>
              <p:ext uri="{D42A27DB-BD31-4B8C-83A1-F6EECF244321}">
                <p14:modId xmlns:p14="http://schemas.microsoft.com/office/powerpoint/2010/main" val="3145214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39529946"/>
                    </a:ext>
                  </a:extLst>
                </a:gridCol>
                <a:gridCol w="1069848">
                  <a:extLst>
                    <a:ext uri="{9D8B030D-6E8A-4147-A177-3AD203B41FA5}">
                      <a16:colId xmlns:a16="http://schemas.microsoft.com/office/drawing/2014/main" val="2863379507"/>
                    </a:ext>
                  </a:extLst>
                </a:gridCol>
                <a:gridCol w="329184">
                  <a:extLst>
                    <a:ext uri="{9D8B030D-6E8A-4147-A177-3AD203B41FA5}">
                      <a16:colId xmlns:a16="http://schemas.microsoft.com/office/drawing/2014/main" val="2231498293"/>
                    </a:ext>
                  </a:extLst>
                </a:gridCol>
                <a:gridCol w="246888">
                  <a:extLst>
                    <a:ext uri="{9D8B030D-6E8A-4147-A177-3AD203B41FA5}">
                      <a16:colId xmlns:a16="http://schemas.microsoft.com/office/drawing/2014/main" val="2103839916"/>
                    </a:ext>
                  </a:extLst>
                </a:gridCol>
                <a:gridCol w="246888">
                  <a:extLst>
                    <a:ext uri="{9D8B030D-6E8A-4147-A177-3AD203B41FA5}">
                      <a16:colId xmlns:a16="http://schemas.microsoft.com/office/drawing/2014/main" val="2768740391"/>
                    </a:ext>
                  </a:extLst>
                </a:gridCol>
                <a:gridCol w="246888">
                  <a:extLst>
                    <a:ext uri="{9D8B030D-6E8A-4147-A177-3AD203B41FA5}">
                      <a16:colId xmlns:a16="http://schemas.microsoft.com/office/drawing/2014/main" val="1077460921"/>
                    </a:ext>
                  </a:extLst>
                </a:gridCol>
                <a:gridCol w="246888">
                  <a:extLst>
                    <a:ext uri="{9D8B030D-6E8A-4147-A177-3AD203B41FA5}">
                      <a16:colId xmlns:a16="http://schemas.microsoft.com/office/drawing/2014/main" val="3122106334"/>
                    </a:ext>
                  </a:extLst>
                </a:gridCol>
                <a:gridCol w="246888">
                  <a:extLst>
                    <a:ext uri="{9D8B030D-6E8A-4147-A177-3AD203B41FA5}">
                      <a16:colId xmlns:a16="http://schemas.microsoft.com/office/drawing/2014/main" val="2396218852"/>
                    </a:ext>
                  </a:extLst>
                </a:gridCol>
                <a:gridCol w="246888">
                  <a:extLst>
                    <a:ext uri="{9D8B030D-6E8A-4147-A177-3AD203B41FA5}">
                      <a16:colId xmlns:a16="http://schemas.microsoft.com/office/drawing/2014/main" val="1909493557"/>
                    </a:ext>
                  </a:extLst>
                </a:gridCol>
                <a:gridCol w="246888">
                  <a:extLst>
                    <a:ext uri="{9D8B030D-6E8A-4147-A177-3AD203B41FA5}">
                      <a16:colId xmlns:a16="http://schemas.microsoft.com/office/drawing/2014/main" val="1099159917"/>
                    </a:ext>
                  </a:extLst>
                </a:gridCol>
                <a:gridCol w="246888">
                  <a:extLst>
                    <a:ext uri="{9D8B030D-6E8A-4147-A177-3AD203B41FA5}">
                      <a16:colId xmlns:a16="http://schemas.microsoft.com/office/drawing/2014/main" val="2086524118"/>
                    </a:ext>
                  </a:extLst>
                </a:gridCol>
                <a:gridCol w="246888">
                  <a:extLst>
                    <a:ext uri="{9D8B030D-6E8A-4147-A177-3AD203B41FA5}">
                      <a16:colId xmlns:a16="http://schemas.microsoft.com/office/drawing/2014/main" val="4292116302"/>
                    </a:ext>
                  </a:extLst>
                </a:gridCol>
                <a:gridCol w="246888">
                  <a:extLst>
                    <a:ext uri="{9D8B030D-6E8A-4147-A177-3AD203B41FA5}">
                      <a16:colId xmlns:a16="http://schemas.microsoft.com/office/drawing/2014/main" val="2952541597"/>
                    </a:ext>
                  </a:extLst>
                </a:gridCol>
                <a:gridCol w="246888">
                  <a:extLst>
                    <a:ext uri="{9D8B030D-6E8A-4147-A177-3AD203B41FA5}">
                      <a16:colId xmlns:a16="http://schemas.microsoft.com/office/drawing/2014/main" val="3787441559"/>
                    </a:ext>
                  </a:extLst>
                </a:gridCol>
                <a:gridCol w="246888">
                  <a:extLst>
                    <a:ext uri="{9D8B030D-6E8A-4147-A177-3AD203B41FA5}">
                      <a16:colId xmlns:a16="http://schemas.microsoft.com/office/drawing/2014/main" val="510191095"/>
                    </a:ext>
                  </a:extLst>
                </a:gridCol>
                <a:gridCol w="246888">
                  <a:extLst>
                    <a:ext uri="{9D8B030D-6E8A-4147-A177-3AD203B41FA5}">
                      <a16:colId xmlns:a16="http://schemas.microsoft.com/office/drawing/2014/main" val="37046313"/>
                    </a:ext>
                  </a:extLst>
                </a:gridCol>
                <a:gridCol w="246888">
                  <a:extLst>
                    <a:ext uri="{9D8B030D-6E8A-4147-A177-3AD203B41FA5}">
                      <a16:colId xmlns:a16="http://schemas.microsoft.com/office/drawing/2014/main" val="2612746403"/>
                    </a:ext>
                  </a:extLst>
                </a:gridCol>
                <a:gridCol w="246888">
                  <a:extLst>
                    <a:ext uri="{9D8B030D-6E8A-4147-A177-3AD203B41FA5}">
                      <a16:colId xmlns:a16="http://schemas.microsoft.com/office/drawing/2014/main" val="2792664169"/>
                    </a:ext>
                  </a:extLst>
                </a:gridCol>
                <a:gridCol w="246888">
                  <a:extLst>
                    <a:ext uri="{9D8B030D-6E8A-4147-A177-3AD203B41FA5}">
                      <a16:colId xmlns:a16="http://schemas.microsoft.com/office/drawing/2014/main" val="3063740187"/>
                    </a:ext>
                  </a:extLst>
                </a:gridCol>
                <a:gridCol w="246888">
                  <a:extLst>
                    <a:ext uri="{9D8B030D-6E8A-4147-A177-3AD203B41FA5}">
                      <a16:colId xmlns:a16="http://schemas.microsoft.com/office/drawing/2014/main" val="303696626"/>
                    </a:ext>
                  </a:extLst>
                </a:gridCol>
                <a:gridCol w="246888">
                  <a:extLst>
                    <a:ext uri="{9D8B030D-6E8A-4147-A177-3AD203B41FA5}">
                      <a16:colId xmlns:a16="http://schemas.microsoft.com/office/drawing/2014/main" val="293634252"/>
                    </a:ext>
                  </a:extLst>
                </a:gridCol>
                <a:gridCol w="246888">
                  <a:extLst>
                    <a:ext uri="{9D8B030D-6E8A-4147-A177-3AD203B41FA5}">
                      <a16:colId xmlns:a16="http://schemas.microsoft.com/office/drawing/2014/main" val="67638799"/>
                    </a:ext>
                  </a:extLst>
                </a:gridCol>
                <a:gridCol w="246888">
                  <a:extLst>
                    <a:ext uri="{9D8B030D-6E8A-4147-A177-3AD203B41FA5}">
                      <a16:colId xmlns:a16="http://schemas.microsoft.com/office/drawing/2014/main" val="3867668180"/>
                    </a:ext>
                  </a:extLst>
                </a:gridCol>
                <a:gridCol w="246888">
                  <a:extLst>
                    <a:ext uri="{9D8B030D-6E8A-4147-A177-3AD203B41FA5}">
                      <a16:colId xmlns:a16="http://schemas.microsoft.com/office/drawing/2014/main" val="42432858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286128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Pisa in Azione - 2021-02-15 06:52:55</a:t>
                      </a:r>
                      <a:r>
                        <a:rPr kumimoji="0" lang="it-IT" sz="1000" b="0" i="0" u="none" strike="noStrike" kern="1200" cap="none" spc="0" normalizeH="0" baseline="0" noProof="0">
                          <a:ln>
                            <a:noFill/>
                          </a:ln>
                          <a:solidFill>
                            <a:prstClr val="black"/>
                          </a:solidFill>
                          <a:effectLst/>
                          <a:uLnTx/>
                          <a:uFillTx/>
                          <a:latin typeface="+mn-lt"/>
                          <a:ea typeface="+mn-ea"/>
                          <a:cs typeface="+mn-cs"/>
                        </a:rPr>
                        <a:t>
 CELEBRIAMO GALILEO ARRIVANDO RAPIDAMENTE ALLA REALIZZAZIONE DELLA CITTADELLA GALILEIANA!
Nasceva oggi nel 1564 Galileo Galilei a Pisa padre della scienza moderna, figura legata ai luoghi più iconici della nostra città. Vogliamo ricordarlo nel migliore dei modi.
Pisa attende di celebrare il suo illustre scienziato col progetto della Cittadella Galileiana nell’area dei Vecchi Macelli. Dopo anni di ritardo e le recenti proteste di questa Giunta, la Regione ha dichiarato di aver stanziato 2,5 mln per concludere il progetto (in realtà una partita di giro collegata alla vendita quote aeroporto nel 2015).  Senza questi fondi la Storica Domus Galilaeana, con le sue preziose collezioni e documenti in via Santa Maria, corre il serio  rischio di perdere o vedere spostati i suoi preziosi archivi e materiali.
Pisa in Azione si impegnerà in ogni sede e occasione per arrivare a questo bellissimo traguardo, ritenendo che sia il miglior modo per celebrare e riconoscere il contributo scientifico di Galilei.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https://scontent-iad3-1.xx.fbcdn.net/v/t1.0-9/p720x720/150833763_1578605008995999_8376915508199454290_o.jpg?_nc_cat=103&amp;ccb=3&amp;_nc_sid=8024bb&amp;_nc_ohc=1rE4vkSFvecAX9LPtcu&amp;_nc_ht=scontent-iad3-1.xx&amp;tp=6&amp;oh=1f7a35a7d3e858c996ca4be572033933&amp;oe=60514BB5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02/16/2021 07:44:31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03654736"/>
                  </a:ext>
                </a:extLst>
              </a:tr>
            </a:tbl>
          </a:graphicData>
        </a:graphic>
      </p:graphicFrame>
      <p:sp>
        <p:nvSpPr>
          <p:cNvPr id="4" name="Text Placeholder 3">
            <a:extLst>
              <a:ext uri="{FF2B5EF4-FFF2-40B4-BE49-F238E27FC236}">
                <a16:creationId xmlns:a16="http://schemas.microsoft.com/office/drawing/2014/main" id="{8471B5E8-71E1-4703-B055-7B1DD8D5BDF3}"/>
              </a:ext>
            </a:extLst>
          </p:cNvPr>
          <p:cNvSpPr>
            <a:spLocks noGrp="1"/>
          </p:cNvSpPr>
          <p:nvPr>
            <p:ph type="body" sz="quarter" idx="14"/>
          </p:nvPr>
        </p:nvSpPr>
        <p:spPr/>
        <p:txBody>
          <a:bodyPr/>
          <a:lstStyle/>
          <a:p>
            <a:r>
              <a:rPr lang="en-US"/>
              <a:t>02/01/2021 - 02/15/2021</a:t>
            </a:r>
          </a:p>
        </p:txBody>
      </p:sp>
    </p:spTree>
    <p:extLst>
      <p:ext uri="{BB962C8B-B14F-4D97-AF65-F5344CB8AC3E}">
        <p14:creationId xmlns:p14="http://schemas.microsoft.com/office/powerpoint/2010/main" val="39247769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65DB1-C2B1-4B93-8931-729D0F55C6B5}"/>
              </a:ext>
            </a:extLst>
          </p:cNvPr>
          <p:cNvSpPr>
            <a:spLocks noGrp="1"/>
          </p:cNvSpPr>
          <p:nvPr>
            <p:ph type="title"/>
          </p:nvPr>
        </p:nvSpPr>
        <p:spPr/>
        <p:txBody>
          <a:bodyPr/>
          <a:lstStyle/>
          <a:p>
            <a:r>
              <a:rPr lang="en-US"/>
              <a:t>Facebook Own Posts Table | Fabio - 3 of 3</a:t>
            </a:r>
          </a:p>
        </p:txBody>
      </p:sp>
      <p:graphicFrame>
        <p:nvGraphicFramePr>
          <p:cNvPr id="5" name="Table Placeholder 4">
            <a:extLst>
              <a:ext uri="{FF2B5EF4-FFF2-40B4-BE49-F238E27FC236}">
                <a16:creationId xmlns:a16="http://schemas.microsoft.com/office/drawing/2014/main" id="{9785C802-DFF1-459C-A64B-786A67076692}"/>
              </a:ext>
            </a:extLst>
          </p:cNvPr>
          <p:cNvGraphicFramePr>
            <a:graphicFrameLocks noGrp="1"/>
          </p:cNvGraphicFramePr>
          <p:nvPr>
            <p:ph type="tbl" sz="quarter" idx="13"/>
            <p:extLst>
              <p:ext uri="{D42A27DB-BD31-4B8C-83A1-F6EECF244321}">
                <p14:modId xmlns:p14="http://schemas.microsoft.com/office/powerpoint/2010/main" val="2336034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63525938"/>
                    </a:ext>
                  </a:extLst>
                </a:gridCol>
                <a:gridCol w="1069848">
                  <a:extLst>
                    <a:ext uri="{9D8B030D-6E8A-4147-A177-3AD203B41FA5}">
                      <a16:colId xmlns:a16="http://schemas.microsoft.com/office/drawing/2014/main" val="1289148960"/>
                    </a:ext>
                  </a:extLst>
                </a:gridCol>
                <a:gridCol w="329184">
                  <a:extLst>
                    <a:ext uri="{9D8B030D-6E8A-4147-A177-3AD203B41FA5}">
                      <a16:colId xmlns:a16="http://schemas.microsoft.com/office/drawing/2014/main" val="2048530658"/>
                    </a:ext>
                  </a:extLst>
                </a:gridCol>
                <a:gridCol w="246888">
                  <a:extLst>
                    <a:ext uri="{9D8B030D-6E8A-4147-A177-3AD203B41FA5}">
                      <a16:colId xmlns:a16="http://schemas.microsoft.com/office/drawing/2014/main" val="2904289784"/>
                    </a:ext>
                  </a:extLst>
                </a:gridCol>
                <a:gridCol w="246888">
                  <a:extLst>
                    <a:ext uri="{9D8B030D-6E8A-4147-A177-3AD203B41FA5}">
                      <a16:colId xmlns:a16="http://schemas.microsoft.com/office/drawing/2014/main" val="2453682441"/>
                    </a:ext>
                  </a:extLst>
                </a:gridCol>
                <a:gridCol w="246888">
                  <a:extLst>
                    <a:ext uri="{9D8B030D-6E8A-4147-A177-3AD203B41FA5}">
                      <a16:colId xmlns:a16="http://schemas.microsoft.com/office/drawing/2014/main" val="182634675"/>
                    </a:ext>
                  </a:extLst>
                </a:gridCol>
                <a:gridCol w="246888">
                  <a:extLst>
                    <a:ext uri="{9D8B030D-6E8A-4147-A177-3AD203B41FA5}">
                      <a16:colId xmlns:a16="http://schemas.microsoft.com/office/drawing/2014/main" val="615053253"/>
                    </a:ext>
                  </a:extLst>
                </a:gridCol>
                <a:gridCol w="246888">
                  <a:extLst>
                    <a:ext uri="{9D8B030D-6E8A-4147-A177-3AD203B41FA5}">
                      <a16:colId xmlns:a16="http://schemas.microsoft.com/office/drawing/2014/main" val="275084721"/>
                    </a:ext>
                  </a:extLst>
                </a:gridCol>
                <a:gridCol w="246888">
                  <a:extLst>
                    <a:ext uri="{9D8B030D-6E8A-4147-A177-3AD203B41FA5}">
                      <a16:colId xmlns:a16="http://schemas.microsoft.com/office/drawing/2014/main" val="314945753"/>
                    </a:ext>
                  </a:extLst>
                </a:gridCol>
                <a:gridCol w="246888">
                  <a:extLst>
                    <a:ext uri="{9D8B030D-6E8A-4147-A177-3AD203B41FA5}">
                      <a16:colId xmlns:a16="http://schemas.microsoft.com/office/drawing/2014/main" val="341121978"/>
                    </a:ext>
                  </a:extLst>
                </a:gridCol>
                <a:gridCol w="246888">
                  <a:extLst>
                    <a:ext uri="{9D8B030D-6E8A-4147-A177-3AD203B41FA5}">
                      <a16:colId xmlns:a16="http://schemas.microsoft.com/office/drawing/2014/main" val="3310636885"/>
                    </a:ext>
                  </a:extLst>
                </a:gridCol>
                <a:gridCol w="246888">
                  <a:extLst>
                    <a:ext uri="{9D8B030D-6E8A-4147-A177-3AD203B41FA5}">
                      <a16:colId xmlns:a16="http://schemas.microsoft.com/office/drawing/2014/main" val="1168290963"/>
                    </a:ext>
                  </a:extLst>
                </a:gridCol>
                <a:gridCol w="246888">
                  <a:extLst>
                    <a:ext uri="{9D8B030D-6E8A-4147-A177-3AD203B41FA5}">
                      <a16:colId xmlns:a16="http://schemas.microsoft.com/office/drawing/2014/main" val="3348867995"/>
                    </a:ext>
                  </a:extLst>
                </a:gridCol>
                <a:gridCol w="246888">
                  <a:extLst>
                    <a:ext uri="{9D8B030D-6E8A-4147-A177-3AD203B41FA5}">
                      <a16:colId xmlns:a16="http://schemas.microsoft.com/office/drawing/2014/main" val="419916339"/>
                    </a:ext>
                  </a:extLst>
                </a:gridCol>
                <a:gridCol w="246888">
                  <a:extLst>
                    <a:ext uri="{9D8B030D-6E8A-4147-A177-3AD203B41FA5}">
                      <a16:colId xmlns:a16="http://schemas.microsoft.com/office/drawing/2014/main" val="2552878301"/>
                    </a:ext>
                  </a:extLst>
                </a:gridCol>
                <a:gridCol w="246888">
                  <a:extLst>
                    <a:ext uri="{9D8B030D-6E8A-4147-A177-3AD203B41FA5}">
                      <a16:colId xmlns:a16="http://schemas.microsoft.com/office/drawing/2014/main" val="3857175231"/>
                    </a:ext>
                  </a:extLst>
                </a:gridCol>
                <a:gridCol w="246888">
                  <a:extLst>
                    <a:ext uri="{9D8B030D-6E8A-4147-A177-3AD203B41FA5}">
                      <a16:colId xmlns:a16="http://schemas.microsoft.com/office/drawing/2014/main" val="4049523177"/>
                    </a:ext>
                  </a:extLst>
                </a:gridCol>
                <a:gridCol w="246888">
                  <a:extLst>
                    <a:ext uri="{9D8B030D-6E8A-4147-A177-3AD203B41FA5}">
                      <a16:colId xmlns:a16="http://schemas.microsoft.com/office/drawing/2014/main" val="2601461340"/>
                    </a:ext>
                  </a:extLst>
                </a:gridCol>
                <a:gridCol w="246888">
                  <a:extLst>
                    <a:ext uri="{9D8B030D-6E8A-4147-A177-3AD203B41FA5}">
                      <a16:colId xmlns:a16="http://schemas.microsoft.com/office/drawing/2014/main" val="831063915"/>
                    </a:ext>
                  </a:extLst>
                </a:gridCol>
                <a:gridCol w="246888">
                  <a:extLst>
                    <a:ext uri="{9D8B030D-6E8A-4147-A177-3AD203B41FA5}">
                      <a16:colId xmlns:a16="http://schemas.microsoft.com/office/drawing/2014/main" val="2785197460"/>
                    </a:ext>
                  </a:extLst>
                </a:gridCol>
                <a:gridCol w="246888">
                  <a:extLst>
                    <a:ext uri="{9D8B030D-6E8A-4147-A177-3AD203B41FA5}">
                      <a16:colId xmlns:a16="http://schemas.microsoft.com/office/drawing/2014/main" val="1050570780"/>
                    </a:ext>
                  </a:extLst>
                </a:gridCol>
                <a:gridCol w="246888">
                  <a:extLst>
                    <a:ext uri="{9D8B030D-6E8A-4147-A177-3AD203B41FA5}">
                      <a16:colId xmlns:a16="http://schemas.microsoft.com/office/drawing/2014/main" val="3964907555"/>
                    </a:ext>
                  </a:extLst>
                </a:gridCol>
                <a:gridCol w="246888">
                  <a:extLst>
                    <a:ext uri="{9D8B030D-6E8A-4147-A177-3AD203B41FA5}">
                      <a16:colId xmlns:a16="http://schemas.microsoft.com/office/drawing/2014/main" val="1441519684"/>
                    </a:ext>
                  </a:extLst>
                </a:gridCol>
                <a:gridCol w="246888">
                  <a:extLst>
                    <a:ext uri="{9D8B030D-6E8A-4147-A177-3AD203B41FA5}">
                      <a16:colId xmlns:a16="http://schemas.microsoft.com/office/drawing/2014/main" val="25091483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8709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Pisa in Azione - 2021-02-10 06:19:02</a:t>
                      </a:r>
                      <a:r>
                        <a:rPr kumimoji="0" lang="it-IT" sz="1000" b="0" i="0" u="none" strike="noStrike" kern="1200" cap="none" spc="0" normalizeH="0" baseline="0" noProof="0">
                          <a:ln>
                            <a:noFill/>
                          </a:ln>
                          <a:solidFill>
                            <a:prstClr val="black"/>
                          </a:solidFill>
                          <a:effectLst/>
                          <a:uLnTx/>
                          <a:uFillTx/>
                          <a:latin typeface="+mn-lt"/>
                          <a:ea typeface="+mn-ea"/>
                          <a:cs typeface="+mn-cs"/>
                        </a:rPr>
                        <a:t>
 NextGenerationEU - RILANCIO COSTA TOSCANA
"Nell’ambito del NextGenerationEU non vi è alcun impegno per l’autostrada tirrenica, per la riconversione dell’ acciaieria di Piombino, per il gassificatore di Stagno, per la Tangenziale Nord-Est di Pisa, per il collegamento ferroviario tra Lucca e Porto di Livorno o per la nuova ferrovia nel grossetano, per i porti di Piombino e Livorno, e così via."
Comunicato stampa sui fondi del NextGeneration EU per la costa toscana, prodotto in collaborazione con il comitato di Livorno in Azione.
Leggi il testo completo:
https://www.pisainazione.it/2021/02/10/da-pisa-e-livorno-passa-il-rilancio-della-costa-toscana/
#NGEU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https://scontent-iad3-1.xx.fbcdn.net/v/t1.0-9/p720x720/149079205_1575027399353760_7602738401566744028_o.jpg?_nc_cat=102&amp;ccb=3&amp;_nc_sid=2d5d41&amp;_nc_ohc=MXngKZa5a_wAX_xXfYl&amp;_nc_ht=scontent-iad3-1.xx&amp;tp=6&amp;oh=a437e52ce0d1d0a5abc330d8786d3598&amp;oe=605186BB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02/16/2021 07:44:31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34466481"/>
                  </a:ext>
                </a:extLst>
              </a:tr>
            </a:tbl>
          </a:graphicData>
        </a:graphic>
      </p:graphicFrame>
      <p:sp>
        <p:nvSpPr>
          <p:cNvPr id="4" name="Text Placeholder 3">
            <a:extLst>
              <a:ext uri="{FF2B5EF4-FFF2-40B4-BE49-F238E27FC236}">
                <a16:creationId xmlns:a16="http://schemas.microsoft.com/office/drawing/2014/main" id="{82A416CF-9FD5-41E4-9E32-56EAF47F488E}"/>
              </a:ext>
            </a:extLst>
          </p:cNvPr>
          <p:cNvSpPr>
            <a:spLocks noGrp="1"/>
          </p:cNvSpPr>
          <p:nvPr>
            <p:ph type="body" sz="quarter" idx="14"/>
          </p:nvPr>
        </p:nvSpPr>
        <p:spPr/>
        <p:txBody>
          <a:bodyPr/>
          <a:lstStyle/>
          <a:p>
            <a:r>
              <a:rPr lang="en-US"/>
              <a:t>02/01/2021 - 02/15/2021</a:t>
            </a:r>
          </a:p>
        </p:txBody>
      </p:sp>
    </p:spTree>
    <p:extLst>
      <p:ext uri="{BB962C8B-B14F-4D97-AF65-F5344CB8AC3E}">
        <p14:creationId xmlns:p14="http://schemas.microsoft.com/office/powerpoint/2010/main" val="159823333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362</Words>
  <Application>Microsoft Office PowerPoint</Application>
  <PresentationFormat>On-screen Show (4:3)</PresentationFormat>
  <Paragraphs>126</Paragraphs>
  <Slides>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Arial</vt:lpstr>
      <vt:lpstr>Calibri</vt:lpstr>
      <vt:lpstr>quintly_template</vt:lpstr>
      <vt:lpstr>Facebook Own Posts Table | Fabio - 1 of 3</vt:lpstr>
      <vt:lpstr>Facebook Own Posts Table | Fabio - 2 of 3</vt:lpstr>
      <vt:lpstr>Facebook Own Posts Table | Fabio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Fabio - 1 of 3</dc:title>
  <dc:creator>Frederik Peiniger</dc:creator>
  <cp:lastModifiedBy>Frederik Peiniger</cp:lastModifiedBy>
  <cp:revision>1</cp:revision>
  <dcterms:created xsi:type="dcterms:W3CDTF">2021-02-16T11:38:02Z</dcterms:created>
  <dcterms:modified xsi:type="dcterms:W3CDTF">2021-02-16T11:38:34Z</dcterms:modified>
</cp:coreProperties>
</file>