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DB9E4-EB9F-4A4B-9423-1F61A5C4BE75}"/>
              </a:ext>
            </a:extLst>
          </p:cNvPr>
          <p:cNvSpPr>
            <a:spLocks noGrp="1"/>
          </p:cNvSpPr>
          <p:nvPr>
            <p:ph type="title"/>
          </p:nvPr>
        </p:nvSpPr>
        <p:spPr/>
        <p:txBody>
          <a:bodyPr/>
          <a:lstStyle/>
          <a:p>
            <a:r>
              <a:rPr lang="en-US"/>
              <a:t>Facebook Own Posts Table | All Pages - 1 of 9</a:t>
            </a:r>
          </a:p>
        </p:txBody>
      </p:sp>
      <p:graphicFrame>
        <p:nvGraphicFramePr>
          <p:cNvPr id="5" name="Table Placeholder 4">
            <a:extLst>
              <a:ext uri="{FF2B5EF4-FFF2-40B4-BE49-F238E27FC236}">
                <a16:creationId xmlns:a16="http://schemas.microsoft.com/office/drawing/2014/main" id="{75650F19-E286-4EE3-8FAE-DBDCAEF62C79}"/>
              </a:ext>
            </a:extLst>
          </p:cNvPr>
          <p:cNvGraphicFramePr>
            <a:graphicFrameLocks noGrp="1"/>
          </p:cNvGraphicFramePr>
          <p:nvPr>
            <p:ph type="tbl" sz="quarter" idx="13"/>
            <p:extLst>
              <p:ext uri="{D42A27DB-BD31-4B8C-83A1-F6EECF244321}">
                <p14:modId xmlns:p14="http://schemas.microsoft.com/office/powerpoint/2010/main" val="3402222567"/>
              </p:ext>
            </p:extLst>
          </p:nvPr>
        </p:nvGraphicFramePr>
        <p:xfrm>
          <a:off x="457200" y="1731963"/>
          <a:ext cx="7653526" cy="3962400"/>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14145450"/>
                    </a:ext>
                  </a:extLst>
                </a:gridCol>
                <a:gridCol w="1069847">
                  <a:extLst>
                    <a:ext uri="{9D8B030D-6E8A-4147-A177-3AD203B41FA5}">
                      <a16:colId xmlns:a16="http://schemas.microsoft.com/office/drawing/2014/main" val="3532029763"/>
                    </a:ext>
                  </a:extLst>
                </a:gridCol>
                <a:gridCol w="493776">
                  <a:extLst>
                    <a:ext uri="{9D8B030D-6E8A-4147-A177-3AD203B41FA5}">
                      <a16:colId xmlns:a16="http://schemas.microsoft.com/office/drawing/2014/main" val="3105290840"/>
                    </a:ext>
                  </a:extLst>
                </a:gridCol>
                <a:gridCol w="493776">
                  <a:extLst>
                    <a:ext uri="{9D8B030D-6E8A-4147-A177-3AD203B41FA5}">
                      <a16:colId xmlns:a16="http://schemas.microsoft.com/office/drawing/2014/main" val="1893614786"/>
                    </a:ext>
                  </a:extLst>
                </a:gridCol>
                <a:gridCol w="493776">
                  <a:extLst>
                    <a:ext uri="{9D8B030D-6E8A-4147-A177-3AD203B41FA5}">
                      <a16:colId xmlns:a16="http://schemas.microsoft.com/office/drawing/2014/main" val="4137400885"/>
                    </a:ext>
                  </a:extLst>
                </a:gridCol>
                <a:gridCol w="493776">
                  <a:extLst>
                    <a:ext uri="{9D8B030D-6E8A-4147-A177-3AD203B41FA5}">
                      <a16:colId xmlns:a16="http://schemas.microsoft.com/office/drawing/2014/main" val="3423264953"/>
                    </a:ext>
                  </a:extLst>
                </a:gridCol>
                <a:gridCol w="493776">
                  <a:extLst>
                    <a:ext uri="{9D8B030D-6E8A-4147-A177-3AD203B41FA5}">
                      <a16:colId xmlns:a16="http://schemas.microsoft.com/office/drawing/2014/main" val="2410428979"/>
                    </a:ext>
                  </a:extLst>
                </a:gridCol>
                <a:gridCol w="493776">
                  <a:extLst>
                    <a:ext uri="{9D8B030D-6E8A-4147-A177-3AD203B41FA5}">
                      <a16:colId xmlns:a16="http://schemas.microsoft.com/office/drawing/2014/main" val="2603895647"/>
                    </a:ext>
                  </a:extLst>
                </a:gridCol>
                <a:gridCol w="493776">
                  <a:extLst>
                    <a:ext uri="{9D8B030D-6E8A-4147-A177-3AD203B41FA5}">
                      <a16:colId xmlns:a16="http://schemas.microsoft.com/office/drawing/2014/main" val="664400707"/>
                    </a:ext>
                  </a:extLst>
                </a:gridCol>
                <a:gridCol w="493776">
                  <a:extLst>
                    <a:ext uri="{9D8B030D-6E8A-4147-A177-3AD203B41FA5}">
                      <a16:colId xmlns:a16="http://schemas.microsoft.com/office/drawing/2014/main" val="2136436863"/>
                    </a:ext>
                  </a:extLst>
                </a:gridCol>
                <a:gridCol w="493776">
                  <a:extLst>
                    <a:ext uri="{9D8B030D-6E8A-4147-A177-3AD203B41FA5}">
                      <a16:colId xmlns:a16="http://schemas.microsoft.com/office/drawing/2014/main" val="1297649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2676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- 2021-01-01 00:58:43</a:t>
                      </a:r>
                      <a:r>
                        <a:rPr kumimoji="0" lang="en-US" sz="1000" b="0" i="0" u="none" strike="noStrike" kern="1200" cap="none" spc="0" normalizeH="0" baseline="0" noProof="0">
                          <a:ln>
                            <a:noFill/>
                          </a:ln>
                          <a:solidFill>
                            <a:prstClr val="black"/>
                          </a:solidFill>
                          <a:effectLst/>
                          <a:uLnTx/>
                          <a:uFillTx/>
                          <a:latin typeface="+mn-lt"/>
                          <a:ea typeface="+mn-ea"/>
                          <a:cs typeface="+mn-cs"/>
                        </a:rPr>
                        <a:t>
 Thanks to each of you for your resilience and partnership this year. Wishing you a happy and healthy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04/07/2021 13:22:28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707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ROCKWOOL - 2021-01-01 12:05:07</a:t>
                      </a:r>
                      <a:r>
                        <a:rPr kumimoji="0" lang="en-US" sz="1000" b="0" i="0" u="none" strike="noStrike" kern="1200" cap="none" spc="0" normalizeH="0" baseline="0" noProof="0">
                          <a:ln>
                            <a:noFill/>
                          </a:ln>
                          <a:solidFill>
                            <a:prstClr val="black"/>
                          </a:solidFill>
                          <a:effectLst/>
                          <a:uLnTx/>
                          <a:uFillTx/>
                          <a:latin typeface="+mn-lt"/>
                          <a:ea typeface="+mn-ea"/>
                          <a:cs typeface="+mn-cs"/>
                        </a:rPr>
                        <a:t>
 Wishing you a very Happy, Safe and Healthy New Year! 🎈 #thisfuturerocks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344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- 2021-01-01 15:31:44</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We wish you peace and happiness in 2021! #happynewyear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285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- 2021-01-02 16:58:33</a:t>
                      </a:r>
                      <a:r>
                        <a:rPr kumimoji="0" lang="en-US" sz="1000" b="0" i="0" u="none" strike="noStrike" kern="1200" cap="none" spc="0" normalizeH="0" baseline="0" noProof="0">
                          <a:ln>
                            <a:noFill/>
                          </a:ln>
                          <a:solidFill>
                            <a:prstClr val="black"/>
                          </a:solidFill>
                          <a:effectLst/>
                          <a:uLnTx/>
                          <a:uFillTx/>
                          <a:latin typeface="+mn-lt"/>
                          <a:ea typeface="+mn-ea"/>
                          <a:cs typeface="+mn-cs"/>
                        </a:rPr>
                        <a:t>
 Looking good!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04/08/2021 13:21:04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9051935"/>
                  </a:ext>
                </a:extLst>
              </a:tr>
            </a:tbl>
          </a:graphicData>
        </a:graphic>
      </p:graphicFrame>
      <p:sp>
        <p:nvSpPr>
          <p:cNvPr id="4" name="Text Placeholder 3">
            <a:extLst>
              <a:ext uri="{FF2B5EF4-FFF2-40B4-BE49-F238E27FC236}">
                <a16:creationId xmlns:a16="http://schemas.microsoft.com/office/drawing/2014/main" id="{1ADA045C-F121-4FB3-A2A3-E9ACD00D8C99}"/>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947393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A4ED9-AFA2-4553-87A5-2B0085780613}"/>
              </a:ext>
            </a:extLst>
          </p:cNvPr>
          <p:cNvSpPr>
            <a:spLocks noGrp="1"/>
          </p:cNvSpPr>
          <p:nvPr>
            <p:ph type="title"/>
          </p:nvPr>
        </p:nvSpPr>
        <p:spPr/>
        <p:txBody>
          <a:bodyPr/>
          <a:lstStyle/>
          <a:p>
            <a:r>
              <a:rPr lang="en-US"/>
              <a:t>Facebook Own Posts Table | All Pages - 2 of 9</a:t>
            </a:r>
          </a:p>
        </p:txBody>
      </p:sp>
      <p:graphicFrame>
        <p:nvGraphicFramePr>
          <p:cNvPr id="5" name="Table Placeholder 4">
            <a:extLst>
              <a:ext uri="{FF2B5EF4-FFF2-40B4-BE49-F238E27FC236}">
                <a16:creationId xmlns:a16="http://schemas.microsoft.com/office/drawing/2014/main" id="{96142807-9F49-4BED-A6B6-3EEB88AC20B1}"/>
              </a:ext>
            </a:extLst>
          </p:cNvPr>
          <p:cNvGraphicFramePr>
            <a:graphicFrameLocks noGrp="1"/>
          </p:cNvGraphicFramePr>
          <p:nvPr>
            <p:ph type="tbl" sz="quarter" idx="13"/>
            <p:extLst>
              <p:ext uri="{D42A27DB-BD31-4B8C-83A1-F6EECF244321}">
                <p14:modId xmlns:p14="http://schemas.microsoft.com/office/powerpoint/2010/main" val="412550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792078632"/>
                    </a:ext>
                  </a:extLst>
                </a:gridCol>
                <a:gridCol w="1069847">
                  <a:extLst>
                    <a:ext uri="{9D8B030D-6E8A-4147-A177-3AD203B41FA5}">
                      <a16:colId xmlns:a16="http://schemas.microsoft.com/office/drawing/2014/main" val="2591367224"/>
                    </a:ext>
                  </a:extLst>
                </a:gridCol>
                <a:gridCol w="493776">
                  <a:extLst>
                    <a:ext uri="{9D8B030D-6E8A-4147-A177-3AD203B41FA5}">
                      <a16:colId xmlns:a16="http://schemas.microsoft.com/office/drawing/2014/main" val="3751842850"/>
                    </a:ext>
                  </a:extLst>
                </a:gridCol>
                <a:gridCol w="493776">
                  <a:extLst>
                    <a:ext uri="{9D8B030D-6E8A-4147-A177-3AD203B41FA5}">
                      <a16:colId xmlns:a16="http://schemas.microsoft.com/office/drawing/2014/main" val="2686867191"/>
                    </a:ext>
                  </a:extLst>
                </a:gridCol>
                <a:gridCol w="493776">
                  <a:extLst>
                    <a:ext uri="{9D8B030D-6E8A-4147-A177-3AD203B41FA5}">
                      <a16:colId xmlns:a16="http://schemas.microsoft.com/office/drawing/2014/main" val="324267514"/>
                    </a:ext>
                  </a:extLst>
                </a:gridCol>
                <a:gridCol w="493776">
                  <a:extLst>
                    <a:ext uri="{9D8B030D-6E8A-4147-A177-3AD203B41FA5}">
                      <a16:colId xmlns:a16="http://schemas.microsoft.com/office/drawing/2014/main" val="2830832362"/>
                    </a:ext>
                  </a:extLst>
                </a:gridCol>
                <a:gridCol w="493776">
                  <a:extLst>
                    <a:ext uri="{9D8B030D-6E8A-4147-A177-3AD203B41FA5}">
                      <a16:colId xmlns:a16="http://schemas.microsoft.com/office/drawing/2014/main" val="1344196015"/>
                    </a:ext>
                  </a:extLst>
                </a:gridCol>
                <a:gridCol w="493776">
                  <a:extLst>
                    <a:ext uri="{9D8B030D-6E8A-4147-A177-3AD203B41FA5}">
                      <a16:colId xmlns:a16="http://schemas.microsoft.com/office/drawing/2014/main" val="4190474273"/>
                    </a:ext>
                  </a:extLst>
                </a:gridCol>
                <a:gridCol w="493776">
                  <a:extLst>
                    <a:ext uri="{9D8B030D-6E8A-4147-A177-3AD203B41FA5}">
                      <a16:colId xmlns:a16="http://schemas.microsoft.com/office/drawing/2014/main" val="243958317"/>
                    </a:ext>
                  </a:extLst>
                </a:gridCol>
                <a:gridCol w="493776">
                  <a:extLst>
                    <a:ext uri="{9D8B030D-6E8A-4147-A177-3AD203B41FA5}">
                      <a16:colId xmlns:a16="http://schemas.microsoft.com/office/drawing/2014/main" val="125809452"/>
                    </a:ext>
                  </a:extLst>
                </a:gridCol>
                <a:gridCol w="493776">
                  <a:extLst>
                    <a:ext uri="{9D8B030D-6E8A-4147-A177-3AD203B41FA5}">
                      <a16:colId xmlns:a16="http://schemas.microsoft.com/office/drawing/2014/main" val="2114383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528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- 2021-01-04 15:16:38</a:t>
                      </a:r>
                      <a:r>
                        <a:rPr kumimoji="0" lang="en-US" sz="1000" b="0" i="0" u="none" strike="noStrike" kern="1200" cap="none" spc="0" normalizeH="0" baseline="0" noProof="0">
                          <a:ln>
                            <a:noFill/>
                          </a:ln>
                          <a:solidFill>
                            <a:prstClr val="black"/>
                          </a:solidFill>
                          <a:effectLst/>
                          <a:uLnTx/>
                          <a:uFillTx/>
                          <a:latin typeface="+mn-lt"/>
                          <a:ea typeface="+mn-ea"/>
                          <a:cs typeface="+mn-cs"/>
                        </a:rPr>
                        <a:t>
 Whether your new roof is the result of a planned project or because of unexpected circumstances, it can represent a significant, but necessary, home investment. If you’ve built up a fund for roof maintenance and repair, that’s great, but many times we’re left unprepared when roof needs come calling. Here are some reasons to consider roofing financing for your new roof or reroof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04/09/2021 13:19:25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600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- 2021-01-04 18:26:01</a:t>
                      </a:r>
                      <a:r>
                        <a:rPr kumimoji="0" lang="en-US" sz="1000" b="0" i="0" u="none" strike="noStrike" kern="1200" cap="none" spc="0" normalizeH="0" baseline="0" noProof="0">
                          <a:ln>
                            <a:noFill/>
                          </a:ln>
                          <a:solidFill>
                            <a:prstClr val="black"/>
                          </a:solidFill>
                          <a:effectLst/>
                          <a:uLnTx/>
                          <a:uFillTx/>
                          <a:latin typeface="+mn-lt"/>
                          <a:ea typeface="+mn-ea"/>
                          <a:cs typeface="+mn-cs"/>
                        </a:rPr>
                        <a:t>
 With our ColorView tools, you can start designing your next home project in just a few easy steps. Browse our gallery of sample, ready-to-design homes, or upload a photo of your home to visualize the changes in ColorView. https://bit.ly/2KZziZW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03/12/2021 13:15:54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2409038"/>
                  </a:ext>
                </a:extLst>
              </a:tr>
            </a:tbl>
          </a:graphicData>
        </a:graphic>
      </p:graphicFrame>
      <p:sp>
        <p:nvSpPr>
          <p:cNvPr id="4" name="Text Placeholder 3">
            <a:extLst>
              <a:ext uri="{FF2B5EF4-FFF2-40B4-BE49-F238E27FC236}">
                <a16:creationId xmlns:a16="http://schemas.microsoft.com/office/drawing/2014/main" id="{196AD9D1-7D6A-4CA5-AE9C-06CE32DABF1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745362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84964-019E-4BA7-A2A9-96D14740904E}"/>
              </a:ext>
            </a:extLst>
          </p:cNvPr>
          <p:cNvSpPr>
            <a:spLocks noGrp="1"/>
          </p:cNvSpPr>
          <p:nvPr>
            <p:ph type="title"/>
          </p:nvPr>
        </p:nvSpPr>
        <p:spPr/>
        <p:txBody>
          <a:bodyPr/>
          <a:lstStyle/>
          <a:p>
            <a:r>
              <a:rPr lang="en-US"/>
              <a:t>Facebook Own Posts Table | All Pages - 3 of 9</a:t>
            </a:r>
          </a:p>
        </p:txBody>
      </p:sp>
      <p:graphicFrame>
        <p:nvGraphicFramePr>
          <p:cNvPr id="5" name="Table Placeholder 4">
            <a:extLst>
              <a:ext uri="{FF2B5EF4-FFF2-40B4-BE49-F238E27FC236}">
                <a16:creationId xmlns:a16="http://schemas.microsoft.com/office/drawing/2014/main" id="{E031ADD4-95F5-4C46-A015-A82F83B2B354}"/>
              </a:ext>
            </a:extLst>
          </p:cNvPr>
          <p:cNvGraphicFramePr>
            <a:graphicFrameLocks noGrp="1"/>
          </p:cNvGraphicFramePr>
          <p:nvPr>
            <p:ph type="tbl" sz="quarter" idx="13"/>
            <p:extLst>
              <p:ext uri="{D42A27DB-BD31-4B8C-83A1-F6EECF244321}">
                <p14:modId xmlns:p14="http://schemas.microsoft.com/office/powerpoint/2010/main" val="197757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227111122"/>
                    </a:ext>
                  </a:extLst>
                </a:gridCol>
                <a:gridCol w="1069847">
                  <a:extLst>
                    <a:ext uri="{9D8B030D-6E8A-4147-A177-3AD203B41FA5}">
                      <a16:colId xmlns:a16="http://schemas.microsoft.com/office/drawing/2014/main" val="4108951313"/>
                    </a:ext>
                  </a:extLst>
                </a:gridCol>
                <a:gridCol w="493776">
                  <a:extLst>
                    <a:ext uri="{9D8B030D-6E8A-4147-A177-3AD203B41FA5}">
                      <a16:colId xmlns:a16="http://schemas.microsoft.com/office/drawing/2014/main" val="3994004789"/>
                    </a:ext>
                  </a:extLst>
                </a:gridCol>
                <a:gridCol w="493776">
                  <a:extLst>
                    <a:ext uri="{9D8B030D-6E8A-4147-A177-3AD203B41FA5}">
                      <a16:colId xmlns:a16="http://schemas.microsoft.com/office/drawing/2014/main" val="822574572"/>
                    </a:ext>
                  </a:extLst>
                </a:gridCol>
                <a:gridCol w="493776">
                  <a:extLst>
                    <a:ext uri="{9D8B030D-6E8A-4147-A177-3AD203B41FA5}">
                      <a16:colId xmlns:a16="http://schemas.microsoft.com/office/drawing/2014/main" val="4139509531"/>
                    </a:ext>
                  </a:extLst>
                </a:gridCol>
                <a:gridCol w="493776">
                  <a:extLst>
                    <a:ext uri="{9D8B030D-6E8A-4147-A177-3AD203B41FA5}">
                      <a16:colId xmlns:a16="http://schemas.microsoft.com/office/drawing/2014/main" val="3725956216"/>
                    </a:ext>
                  </a:extLst>
                </a:gridCol>
                <a:gridCol w="493776">
                  <a:extLst>
                    <a:ext uri="{9D8B030D-6E8A-4147-A177-3AD203B41FA5}">
                      <a16:colId xmlns:a16="http://schemas.microsoft.com/office/drawing/2014/main" val="2737589619"/>
                    </a:ext>
                  </a:extLst>
                </a:gridCol>
                <a:gridCol w="493776">
                  <a:extLst>
                    <a:ext uri="{9D8B030D-6E8A-4147-A177-3AD203B41FA5}">
                      <a16:colId xmlns:a16="http://schemas.microsoft.com/office/drawing/2014/main" val="270900266"/>
                    </a:ext>
                  </a:extLst>
                </a:gridCol>
                <a:gridCol w="493776">
                  <a:extLst>
                    <a:ext uri="{9D8B030D-6E8A-4147-A177-3AD203B41FA5}">
                      <a16:colId xmlns:a16="http://schemas.microsoft.com/office/drawing/2014/main" val="3881023760"/>
                    </a:ext>
                  </a:extLst>
                </a:gridCol>
                <a:gridCol w="493776">
                  <a:extLst>
                    <a:ext uri="{9D8B030D-6E8A-4147-A177-3AD203B41FA5}">
                      <a16:colId xmlns:a16="http://schemas.microsoft.com/office/drawing/2014/main" val="1544170913"/>
                    </a:ext>
                  </a:extLst>
                </a:gridCol>
                <a:gridCol w="493776">
                  <a:extLst>
                    <a:ext uri="{9D8B030D-6E8A-4147-A177-3AD203B41FA5}">
                      <a16:colId xmlns:a16="http://schemas.microsoft.com/office/drawing/2014/main" val="2085703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947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- 2021-01-05 14:23:38</a:t>
                      </a:r>
                      <a:r>
                        <a:rPr kumimoji="0" lang="en-US" sz="1000" b="0" i="0" u="none" strike="noStrike" kern="1200" cap="none" spc="0" normalizeH="0" baseline="0" noProof="0">
                          <a:ln>
                            <a:noFill/>
                          </a:ln>
                          <a:solidFill>
                            <a:prstClr val="black"/>
                          </a:solidFill>
                          <a:effectLst/>
                          <a:uLnTx/>
                          <a:uFillTx/>
                          <a:latin typeface="+mn-lt"/>
                          <a:ea typeface="+mn-ea"/>
                          <a:cs typeface="+mn-cs"/>
                        </a:rPr>
                        <a:t>
 Can you recommend anyone for this job? Industrial Electrician https://bit.ly/2JMF4O3 #Operations #Richmond,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391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- 2021-01-05 20:23:01</a:t>
                      </a:r>
                      <a:r>
                        <a:rPr kumimoji="0" lang="en-US" sz="1000" b="0" i="0" u="none" strike="noStrike" kern="1200" cap="none" spc="0" normalizeH="0" baseline="0" noProof="0">
                          <a:ln>
                            <a:noFill/>
                          </a:ln>
                          <a:solidFill>
                            <a:prstClr val="black"/>
                          </a:solidFill>
                          <a:effectLst/>
                          <a:uLnTx/>
                          <a:uFillTx/>
                          <a:latin typeface="+mn-lt"/>
                          <a:ea typeface="+mn-ea"/>
                          <a:cs typeface="+mn-cs"/>
                        </a:rPr>
                        <a:t>
 When designing new spaces, it’s critical to find collaborators who help you solve building problems creatively and efficiently, while tackling the most demanding challenges in acoustics, installation, engineering, and innovation. That’s where CertainTeed Architectural comes in. Learn how here: https://bit.ly/3oisOUs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03/15/2021 13:34:39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143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- 2021-01-06 16:40:25</a:t>
                      </a:r>
                      <a:r>
                        <a:rPr kumimoji="0" lang="en-US" sz="1000" b="0" i="0" u="none" strike="noStrike" kern="1200" cap="none" spc="0" normalizeH="0" baseline="0" noProof="0">
                          <a:ln>
                            <a:noFill/>
                          </a:ln>
                          <a:solidFill>
                            <a:prstClr val="black"/>
                          </a:solidFill>
                          <a:effectLst/>
                          <a:uLnTx/>
                          <a:uFillTx/>
                          <a:latin typeface="+mn-lt"/>
                          <a:ea typeface="+mn-ea"/>
                          <a:cs typeface="+mn-cs"/>
                        </a:rPr>
                        <a:t>
 Nice! Thanks for tagging us, Neighborhood Roofing.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13:17:43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5914447"/>
                  </a:ext>
                </a:extLst>
              </a:tr>
            </a:tbl>
          </a:graphicData>
        </a:graphic>
      </p:graphicFrame>
      <p:sp>
        <p:nvSpPr>
          <p:cNvPr id="4" name="Text Placeholder 3">
            <a:extLst>
              <a:ext uri="{FF2B5EF4-FFF2-40B4-BE49-F238E27FC236}">
                <a16:creationId xmlns:a16="http://schemas.microsoft.com/office/drawing/2014/main" id="{6BDB2A8B-B078-405D-9DD9-2BC69AACF7E8}"/>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061967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89ED-DAFA-421D-833A-295B9A939B57}"/>
              </a:ext>
            </a:extLst>
          </p:cNvPr>
          <p:cNvSpPr>
            <a:spLocks noGrp="1"/>
          </p:cNvSpPr>
          <p:nvPr>
            <p:ph type="title"/>
          </p:nvPr>
        </p:nvSpPr>
        <p:spPr/>
        <p:txBody>
          <a:bodyPr/>
          <a:lstStyle/>
          <a:p>
            <a:r>
              <a:rPr lang="en-US"/>
              <a:t>Facebook Own Posts Table | All Pages - 4 of 9</a:t>
            </a:r>
          </a:p>
        </p:txBody>
      </p:sp>
      <p:graphicFrame>
        <p:nvGraphicFramePr>
          <p:cNvPr id="5" name="Table Placeholder 4">
            <a:extLst>
              <a:ext uri="{FF2B5EF4-FFF2-40B4-BE49-F238E27FC236}">
                <a16:creationId xmlns:a16="http://schemas.microsoft.com/office/drawing/2014/main" id="{3CD5A2C0-7092-428C-AF62-4BE35F3F9633}"/>
              </a:ext>
            </a:extLst>
          </p:cNvPr>
          <p:cNvGraphicFramePr>
            <a:graphicFrameLocks noGrp="1"/>
          </p:cNvGraphicFramePr>
          <p:nvPr>
            <p:ph type="tbl" sz="quarter" idx="13"/>
            <p:extLst>
              <p:ext uri="{D42A27DB-BD31-4B8C-83A1-F6EECF244321}">
                <p14:modId xmlns:p14="http://schemas.microsoft.com/office/powerpoint/2010/main" val="944020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165254045"/>
                    </a:ext>
                  </a:extLst>
                </a:gridCol>
                <a:gridCol w="1069847">
                  <a:extLst>
                    <a:ext uri="{9D8B030D-6E8A-4147-A177-3AD203B41FA5}">
                      <a16:colId xmlns:a16="http://schemas.microsoft.com/office/drawing/2014/main" val="1158156189"/>
                    </a:ext>
                  </a:extLst>
                </a:gridCol>
                <a:gridCol w="493776">
                  <a:extLst>
                    <a:ext uri="{9D8B030D-6E8A-4147-A177-3AD203B41FA5}">
                      <a16:colId xmlns:a16="http://schemas.microsoft.com/office/drawing/2014/main" val="1535739606"/>
                    </a:ext>
                  </a:extLst>
                </a:gridCol>
                <a:gridCol w="493776">
                  <a:extLst>
                    <a:ext uri="{9D8B030D-6E8A-4147-A177-3AD203B41FA5}">
                      <a16:colId xmlns:a16="http://schemas.microsoft.com/office/drawing/2014/main" val="1855116619"/>
                    </a:ext>
                  </a:extLst>
                </a:gridCol>
                <a:gridCol w="493776">
                  <a:extLst>
                    <a:ext uri="{9D8B030D-6E8A-4147-A177-3AD203B41FA5}">
                      <a16:colId xmlns:a16="http://schemas.microsoft.com/office/drawing/2014/main" val="2544725309"/>
                    </a:ext>
                  </a:extLst>
                </a:gridCol>
                <a:gridCol w="493776">
                  <a:extLst>
                    <a:ext uri="{9D8B030D-6E8A-4147-A177-3AD203B41FA5}">
                      <a16:colId xmlns:a16="http://schemas.microsoft.com/office/drawing/2014/main" val="2094446363"/>
                    </a:ext>
                  </a:extLst>
                </a:gridCol>
                <a:gridCol w="493776">
                  <a:extLst>
                    <a:ext uri="{9D8B030D-6E8A-4147-A177-3AD203B41FA5}">
                      <a16:colId xmlns:a16="http://schemas.microsoft.com/office/drawing/2014/main" val="3388941749"/>
                    </a:ext>
                  </a:extLst>
                </a:gridCol>
                <a:gridCol w="493776">
                  <a:extLst>
                    <a:ext uri="{9D8B030D-6E8A-4147-A177-3AD203B41FA5}">
                      <a16:colId xmlns:a16="http://schemas.microsoft.com/office/drawing/2014/main" val="3992958486"/>
                    </a:ext>
                  </a:extLst>
                </a:gridCol>
                <a:gridCol w="493776">
                  <a:extLst>
                    <a:ext uri="{9D8B030D-6E8A-4147-A177-3AD203B41FA5}">
                      <a16:colId xmlns:a16="http://schemas.microsoft.com/office/drawing/2014/main" val="2383813123"/>
                    </a:ext>
                  </a:extLst>
                </a:gridCol>
                <a:gridCol w="493776">
                  <a:extLst>
                    <a:ext uri="{9D8B030D-6E8A-4147-A177-3AD203B41FA5}">
                      <a16:colId xmlns:a16="http://schemas.microsoft.com/office/drawing/2014/main" val="1705751474"/>
                    </a:ext>
                  </a:extLst>
                </a:gridCol>
                <a:gridCol w="493776">
                  <a:extLst>
                    <a:ext uri="{9D8B030D-6E8A-4147-A177-3AD203B41FA5}">
                      <a16:colId xmlns:a16="http://schemas.microsoft.com/office/drawing/2014/main" val="393310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798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- 2021-01-06 17:53:08</a:t>
                      </a:r>
                      <a:r>
                        <a:rPr kumimoji="0" lang="en-US" sz="1000" b="0" i="0" u="none" strike="noStrike" kern="1200" cap="none" spc="0" normalizeH="0" baseline="0" noProof="0">
                          <a:ln>
                            <a:noFill/>
                          </a:ln>
                          <a:solidFill>
                            <a:prstClr val="black"/>
                          </a:solidFill>
                          <a:effectLst/>
                          <a:uLnTx/>
                          <a:uFillTx/>
                          <a:latin typeface="+mn-lt"/>
                          <a:ea typeface="+mn-ea"/>
                          <a:cs typeface="+mn-cs"/>
                        </a:rPr>
                        <a:t>
 The Roof Deployment Project was spotted in New Market, Virginia to provide U.S. Navy Veteran George M with a brand new roof. Thank you to Best Choice Roofing and Home Improvement and Blue Ridge Habitat for Humanity!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13:17:43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635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- 2021-01-06 18:00:16</a:t>
                      </a:r>
                      <a:r>
                        <a:rPr kumimoji="0" lang="en-US" sz="1000" b="0" i="0" u="none" strike="noStrike" kern="1200" cap="none" spc="0" normalizeH="0" baseline="0" noProof="0">
                          <a:ln>
                            <a:noFill/>
                          </a:ln>
                          <a:solidFill>
                            <a:prstClr val="black"/>
                          </a:solidFill>
                          <a:effectLst/>
                          <a:uLnTx/>
                          <a:uFillTx/>
                          <a:latin typeface="+mn-lt"/>
                          <a:ea typeface="+mn-ea"/>
                          <a:cs typeface="+mn-cs"/>
                        </a:rPr>
                        <a:t>
 Our wood-look metal ceilings provide a sprawling, spacious atmosphere with unique views from all levels at the Mercedes Benz Financial Center. Learn more about our Metal offerings today: https://bit.ly/3oljOOo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13:25:45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533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- 2021-01-06 20:00:20</a:t>
                      </a:r>
                      <a:r>
                        <a:rPr kumimoji="0" lang="en-US" sz="1000" b="0" i="0" u="none" strike="noStrike" kern="1200" cap="none" spc="0" normalizeH="0" baseline="0" noProof="0">
                          <a:ln>
                            <a:noFill/>
                          </a:ln>
                          <a:solidFill>
                            <a:prstClr val="black"/>
                          </a:solidFill>
                          <a:effectLst/>
                          <a:uLnTx/>
                          <a:uFillTx/>
                          <a:latin typeface="+mn-lt"/>
                          <a:ea typeface="+mn-ea"/>
                          <a:cs typeface="+mn-cs"/>
                        </a:rPr>
                        <a:t>
 Need a reliable contractor to repair or protect your home from winter weather? Find a CertainTeed-certified local professional in your area now: https://bit.ly/3q7L8jN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13:25:45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9597971"/>
                  </a:ext>
                </a:extLst>
              </a:tr>
            </a:tbl>
          </a:graphicData>
        </a:graphic>
      </p:graphicFrame>
      <p:sp>
        <p:nvSpPr>
          <p:cNvPr id="4" name="Text Placeholder 3">
            <a:extLst>
              <a:ext uri="{FF2B5EF4-FFF2-40B4-BE49-F238E27FC236}">
                <a16:creationId xmlns:a16="http://schemas.microsoft.com/office/drawing/2014/main" id="{3A168C99-5F25-473F-B0A2-DC83ABDE880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88917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767F-AE5D-4DCA-8C66-3AC97AF1F00E}"/>
              </a:ext>
            </a:extLst>
          </p:cNvPr>
          <p:cNvSpPr>
            <a:spLocks noGrp="1"/>
          </p:cNvSpPr>
          <p:nvPr>
            <p:ph type="title"/>
          </p:nvPr>
        </p:nvSpPr>
        <p:spPr/>
        <p:txBody>
          <a:bodyPr/>
          <a:lstStyle/>
          <a:p>
            <a:r>
              <a:rPr lang="en-US"/>
              <a:t>Facebook Own Posts Table | All Pages - 5 of 9</a:t>
            </a:r>
          </a:p>
        </p:txBody>
      </p:sp>
      <p:graphicFrame>
        <p:nvGraphicFramePr>
          <p:cNvPr id="5" name="Table Placeholder 4">
            <a:extLst>
              <a:ext uri="{FF2B5EF4-FFF2-40B4-BE49-F238E27FC236}">
                <a16:creationId xmlns:a16="http://schemas.microsoft.com/office/drawing/2014/main" id="{B68EA871-64C3-43A5-8A46-ADC6BAE08501}"/>
              </a:ext>
            </a:extLst>
          </p:cNvPr>
          <p:cNvGraphicFramePr>
            <a:graphicFrameLocks noGrp="1"/>
          </p:cNvGraphicFramePr>
          <p:nvPr>
            <p:ph type="tbl" sz="quarter" idx="13"/>
            <p:extLst>
              <p:ext uri="{D42A27DB-BD31-4B8C-83A1-F6EECF244321}">
                <p14:modId xmlns:p14="http://schemas.microsoft.com/office/powerpoint/2010/main" val="347210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70338557"/>
                    </a:ext>
                  </a:extLst>
                </a:gridCol>
                <a:gridCol w="1069847">
                  <a:extLst>
                    <a:ext uri="{9D8B030D-6E8A-4147-A177-3AD203B41FA5}">
                      <a16:colId xmlns:a16="http://schemas.microsoft.com/office/drawing/2014/main" val="918795756"/>
                    </a:ext>
                  </a:extLst>
                </a:gridCol>
                <a:gridCol w="493776">
                  <a:extLst>
                    <a:ext uri="{9D8B030D-6E8A-4147-A177-3AD203B41FA5}">
                      <a16:colId xmlns:a16="http://schemas.microsoft.com/office/drawing/2014/main" val="2674917433"/>
                    </a:ext>
                  </a:extLst>
                </a:gridCol>
                <a:gridCol w="493776">
                  <a:extLst>
                    <a:ext uri="{9D8B030D-6E8A-4147-A177-3AD203B41FA5}">
                      <a16:colId xmlns:a16="http://schemas.microsoft.com/office/drawing/2014/main" val="2622926742"/>
                    </a:ext>
                  </a:extLst>
                </a:gridCol>
                <a:gridCol w="493776">
                  <a:extLst>
                    <a:ext uri="{9D8B030D-6E8A-4147-A177-3AD203B41FA5}">
                      <a16:colId xmlns:a16="http://schemas.microsoft.com/office/drawing/2014/main" val="2906566025"/>
                    </a:ext>
                  </a:extLst>
                </a:gridCol>
                <a:gridCol w="493776">
                  <a:extLst>
                    <a:ext uri="{9D8B030D-6E8A-4147-A177-3AD203B41FA5}">
                      <a16:colId xmlns:a16="http://schemas.microsoft.com/office/drawing/2014/main" val="108458871"/>
                    </a:ext>
                  </a:extLst>
                </a:gridCol>
                <a:gridCol w="493776">
                  <a:extLst>
                    <a:ext uri="{9D8B030D-6E8A-4147-A177-3AD203B41FA5}">
                      <a16:colId xmlns:a16="http://schemas.microsoft.com/office/drawing/2014/main" val="3460928586"/>
                    </a:ext>
                  </a:extLst>
                </a:gridCol>
                <a:gridCol w="493776">
                  <a:extLst>
                    <a:ext uri="{9D8B030D-6E8A-4147-A177-3AD203B41FA5}">
                      <a16:colId xmlns:a16="http://schemas.microsoft.com/office/drawing/2014/main" val="3388536762"/>
                    </a:ext>
                  </a:extLst>
                </a:gridCol>
                <a:gridCol w="493776">
                  <a:extLst>
                    <a:ext uri="{9D8B030D-6E8A-4147-A177-3AD203B41FA5}">
                      <a16:colId xmlns:a16="http://schemas.microsoft.com/office/drawing/2014/main" val="3718301303"/>
                    </a:ext>
                  </a:extLst>
                </a:gridCol>
                <a:gridCol w="493776">
                  <a:extLst>
                    <a:ext uri="{9D8B030D-6E8A-4147-A177-3AD203B41FA5}">
                      <a16:colId xmlns:a16="http://schemas.microsoft.com/office/drawing/2014/main" val="2030474366"/>
                    </a:ext>
                  </a:extLst>
                </a:gridCol>
                <a:gridCol w="493776">
                  <a:extLst>
                    <a:ext uri="{9D8B030D-6E8A-4147-A177-3AD203B41FA5}">
                      <a16:colId xmlns:a16="http://schemas.microsoft.com/office/drawing/2014/main" val="2879898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874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- 2021-01-07 14:23:45</a:t>
                      </a:r>
                      <a:r>
                        <a:rPr kumimoji="0" lang="en-US" sz="1000" b="0" i="0" u="none" strike="noStrike" kern="1200" cap="none" spc="0" normalizeH="0" baseline="0" noProof="0">
                          <a:ln>
                            <a:noFill/>
                          </a:ln>
                          <a:solidFill>
                            <a:prstClr val="black"/>
                          </a:solidFill>
                          <a:effectLst/>
                          <a:uLnTx/>
                          <a:uFillTx/>
                          <a:latin typeface="+mn-lt"/>
                          <a:ea typeface="+mn-ea"/>
                          <a:cs typeface="+mn-cs"/>
                        </a:rPr>
                        <a:t>
 Check out the latest opening at Johns Manville in #Richmond, IN. https://bit.ly/3hOn6Y2 #Operations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188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- 2021-01-07 19:58:34</a:t>
                      </a:r>
                      <a:r>
                        <a:rPr kumimoji="0" lang="en-US" sz="1000" b="0" i="0" u="none" strike="noStrike" kern="1200" cap="none" spc="0" normalizeH="0" baseline="0" noProof="0">
                          <a:ln>
                            <a:noFill/>
                          </a:ln>
                          <a:solidFill>
                            <a:prstClr val="black"/>
                          </a:solidFill>
                          <a:effectLst/>
                          <a:uLnTx/>
                          <a:uFillTx/>
                          <a:latin typeface="+mn-lt"/>
                          <a:ea typeface="+mn-ea"/>
                          <a:cs typeface="+mn-cs"/>
                        </a:rPr>
                        <a:t>
 Thanks for tagging us roofsource_wil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04/13/2021 13:27:32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6866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- 2021-01-07 20:00:13</a:t>
                      </a:r>
                      <a:r>
                        <a:rPr kumimoji="0" lang="en-US" sz="1000" b="0" i="0" u="none" strike="noStrike" kern="1200" cap="none" spc="0" normalizeH="0" baseline="0" noProof="0">
                          <a:ln>
                            <a:noFill/>
                          </a:ln>
                          <a:solidFill>
                            <a:prstClr val="black"/>
                          </a:solidFill>
                          <a:effectLst/>
                          <a:uLnTx/>
                          <a:uFillTx/>
                          <a:latin typeface="+mn-lt"/>
                          <a:ea typeface="+mn-ea"/>
                          <a:cs typeface="+mn-cs"/>
                        </a:rPr>
                        <a:t>
 Our interactive Design Tools make color selection a breeze no matter what level of color or design confidence you have. Get started designing your dream project today. https://bit.ly/3oqnZIC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03/16/2021 19:29:34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8331114"/>
                  </a:ext>
                </a:extLst>
              </a:tr>
            </a:tbl>
          </a:graphicData>
        </a:graphic>
      </p:graphicFrame>
      <p:sp>
        <p:nvSpPr>
          <p:cNvPr id="4" name="Text Placeholder 3">
            <a:extLst>
              <a:ext uri="{FF2B5EF4-FFF2-40B4-BE49-F238E27FC236}">
                <a16:creationId xmlns:a16="http://schemas.microsoft.com/office/drawing/2014/main" id="{485B7316-1199-4DD7-9FF0-43B94F16EBC6}"/>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382085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54D63-6A55-42FA-AD75-9C98633DF00F}"/>
              </a:ext>
            </a:extLst>
          </p:cNvPr>
          <p:cNvSpPr>
            <a:spLocks noGrp="1"/>
          </p:cNvSpPr>
          <p:nvPr>
            <p:ph type="title"/>
          </p:nvPr>
        </p:nvSpPr>
        <p:spPr/>
        <p:txBody>
          <a:bodyPr/>
          <a:lstStyle/>
          <a:p>
            <a:r>
              <a:rPr lang="en-US"/>
              <a:t>Facebook Own Posts Table | All Pages - 6 of 9</a:t>
            </a:r>
          </a:p>
        </p:txBody>
      </p:sp>
      <p:graphicFrame>
        <p:nvGraphicFramePr>
          <p:cNvPr id="5" name="Table Placeholder 4">
            <a:extLst>
              <a:ext uri="{FF2B5EF4-FFF2-40B4-BE49-F238E27FC236}">
                <a16:creationId xmlns:a16="http://schemas.microsoft.com/office/drawing/2014/main" id="{4EC3C798-B9DE-44E6-A5AA-1581AD0A2E62}"/>
              </a:ext>
            </a:extLst>
          </p:cNvPr>
          <p:cNvGraphicFramePr>
            <a:graphicFrameLocks noGrp="1"/>
          </p:cNvGraphicFramePr>
          <p:nvPr>
            <p:ph type="tbl" sz="quarter" idx="13"/>
            <p:extLst>
              <p:ext uri="{D42A27DB-BD31-4B8C-83A1-F6EECF244321}">
                <p14:modId xmlns:p14="http://schemas.microsoft.com/office/powerpoint/2010/main" val="385913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142037020"/>
                    </a:ext>
                  </a:extLst>
                </a:gridCol>
                <a:gridCol w="1069847">
                  <a:extLst>
                    <a:ext uri="{9D8B030D-6E8A-4147-A177-3AD203B41FA5}">
                      <a16:colId xmlns:a16="http://schemas.microsoft.com/office/drawing/2014/main" val="3990513933"/>
                    </a:ext>
                  </a:extLst>
                </a:gridCol>
                <a:gridCol w="493776">
                  <a:extLst>
                    <a:ext uri="{9D8B030D-6E8A-4147-A177-3AD203B41FA5}">
                      <a16:colId xmlns:a16="http://schemas.microsoft.com/office/drawing/2014/main" val="4005064278"/>
                    </a:ext>
                  </a:extLst>
                </a:gridCol>
                <a:gridCol w="493776">
                  <a:extLst>
                    <a:ext uri="{9D8B030D-6E8A-4147-A177-3AD203B41FA5}">
                      <a16:colId xmlns:a16="http://schemas.microsoft.com/office/drawing/2014/main" val="3654097301"/>
                    </a:ext>
                  </a:extLst>
                </a:gridCol>
                <a:gridCol w="493776">
                  <a:extLst>
                    <a:ext uri="{9D8B030D-6E8A-4147-A177-3AD203B41FA5}">
                      <a16:colId xmlns:a16="http://schemas.microsoft.com/office/drawing/2014/main" val="1805315960"/>
                    </a:ext>
                  </a:extLst>
                </a:gridCol>
                <a:gridCol w="493776">
                  <a:extLst>
                    <a:ext uri="{9D8B030D-6E8A-4147-A177-3AD203B41FA5}">
                      <a16:colId xmlns:a16="http://schemas.microsoft.com/office/drawing/2014/main" val="136038302"/>
                    </a:ext>
                  </a:extLst>
                </a:gridCol>
                <a:gridCol w="493776">
                  <a:extLst>
                    <a:ext uri="{9D8B030D-6E8A-4147-A177-3AD203B41FA5}">
                      <a16:colId xmlns:a16="http://schemas.microsoft.com/office/drawing/2014/main" val="3405454511"/>
                    </a:ext>
                  </a:extLst>
                </a:gridCol>
                <a:gridCol w="493776">
                  <a:extLst>
                    <a:ext uri="{9D8B030D-6E8A-4147-A177-3AD203B41FA5}">
                      <a16:colId xmlns:a16="http://schemas.microsoft.com/office/drawing/2014/main" val="2430686406"/>
                    </a:ext>
                  </a:extLst>
                </a:gridCol>
                <a:gridCol w="493776">
                  <a:extLst>
                    <a:ext uri="{9D8B030D-6E8A-4147-A177-3AD203B41FA5}">
                      <a16:colId xmlns:a16="http://schemas.microsoft.com/office/drawing/2014/main" val="1074255447"/>
                    </a:ext>
                  </a:extLst>
                </a:gridCol>
                <a:gridCol w="493776">
                  <a:extLst>
                    <a:ext uri="{9D8B030D-6E8A-4147-A177-3AD203B41FA5}">
                      <a16:colId xmlns:a16="http://schemas.microsoft.com/office/drawing/2014/main" val="1104243069"/>
                    </a:ext>
                  </a:extLst>
                </a:gridCol>
                <a:gridCol w="493776">
                  <a:extLst>
                    <a:ext uri="{9D8B030D-6E8A-4147-A177-3AD203B41FA5}">
                      <a16:colId xmlns:a16="http://schemas.microsoft.com/office/drawing/2014/main" val="231091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195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- 2021-01-07 20:00:17</a:t>
                      </a:r>
                      <a:r>
                        <a:rPr kumimoji="0" lang="en-US" sz="1000" b="0" i="0" u="none" strike="noStrike" kern="1200" cap="none" spc="0" normalizeH="0" baseline="0" noProof="0">
                          <a:ln>
                            <a:noFill/>
                          </a:ln>
                          <a:solidFill>
                            <a:prstClr val="black"/>
                          </a:solidFill>
                          <a:effectLst/>
                          <a:uLnTx/>
                          <a:uFillTx/>
                          <a:latin typeface="+mn-lt"/>
                          <a:ea typeface="+mn-ea"/>
                          <a:cs typeface="+mn-cs"/>
                        </a:rPr>
                        <a:t>
 One panel structure. Thousands of design possibilities. Explore custom solutions with Techstyle ceilings, including a full range of trim products that enables the same basic panel structure to take on countless creative forms.  https://bit.ly/2LajSSI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03/17/2021 13:31:21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623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- 2021-01-07 23:15:08</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first-ever R-19 fiberglass #ductwrap insulation. Read this case study to find out how JM’s innovative new insulation offered contractors in Washington State a much-needed solution to new code requirements. https://bit.ly/2L6haO5
#contractors #insulation #innovation #rvalue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339035"/>
                  </a:ext>
                </a:extLst>
              </a:tr>
            </a:tbl>
          </a:graphicData>
        </a:graphic>
      </p:graphicFrame>
      <p:sp>
        <p:nvSpPr>
          <p:cNvPr id="4" name="Text Placeholder 3">
            <a:extLst>
              <a:ext uri="{FF2B5EF4-FFF2-40B4-BE49-F238E27FC236}">
                <a16:creationId xmlns:a16="http://schemas.microsoft.com/office/drawing/2014/main" id="{1F8DB846-B8C8-49F2-AC8C-A56C5E9F3FB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78846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50760-1FE9-4694-AF8E-D4E530F5E42E}"/>
              </a:ext>
            </a:extLst>
          </p:cNvPr>
          <p:cNvSpPr>
            <a:spLocks noGrp="1"/>
          </p:cNvSpPr>
          <p:nvPr>
            <p:ph type="title"/>
          </p:nvPr>
        </p:nvSpPr>
        <p:spPr/>
        <p:txBody>
          <a:bodyPr/>
          <a:lstStyle/>
          <a:p>
            <a:r>
              <a:rPr lang="en-US"/>
              <a:t>Facebook Own Posts Table | All Pages - 7 of 9</a:t>
            </a:r>
          </a:p>
        </p:txBody>
      </p:sp>
      <p:graphicFrame>
        <p:nvGraphicFramePr>
          <p:cNvPr id="5" name="Table Placeholder 4">
            <a:extLst>
              <a:ext uri="{FF2B5EF4-FFF2-40B4-BE49-F238E27FC236}">
                <a16:creationId xmlns:a16="http://schemas.microsoft.com/office/drawing/2014/main" id="{AA0F0A36-A2EF-4302-870B-129221BCB5A7}"/>
              </a:ext>
            </a:extLst>
          </p:cNvPr>
          <p:cNvGraphicFramePr>
            <a:graphicFrameLocks noGrp="1"/>
          </p:cNvGraphicFramePr>
          <p:nvPr>
            <p:ph type="tbl" sz="quarter" idx="13"/>
            <p:extLst>
              <p:ext uri="{D42A27DB-BD31-4B8C-83A1-F6EECF244321}">
                <p14:modId xmlns:p14="http://schemas.microsoft.com/office/powerpoint/2010/main" val="261415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85260014"/>
                    </a:ext>
                  </a:extLst>
                </a:gridCol>
                <a:gridCol w="1069847">
                  <a:extLst>
                    <a:ext uri="{9D8B030D-6E8A-4147-A177-3AD203B41FA5}">
                      <a16:colId xmlns:a16="http://schemas.microsoft.com/office/drawing/2014/main" val="4087790468"/>
                    </a:ext>
                  </a:extLst>
                </a:gridCol>
                <a:gridCol w="493776">
                  <a:extLst>
                    <a:ext uri="{9D8B030D-6E8A-4147-A177-3AD203B41FA5}">
                      <a16:colId xmlns:a16="http://schemas.microsoft.com/office/drawing/2014/main" val="110183967"/>
                    </a:ext>
                  </a:extLst>
                </a:gridCol>
                <a:gridCol w="493776">
                  <a:extLst>
                    <a:ext uri="{9D8B030D-6E8A-4147-A177-3AD203B41FA5}">
                      <a16:colId xmlns:a16="http://schemas.microsoft.com/office/drawing/2014/main" val="3936426614"/>
                    </a:ext>
                  </a:extLst>
                </a:gridCol>
                <a:gridCol w="493776">
                  <a:extLst>
                    <a:ext uri="{9D8B030D-6E8A-4147-A177-3AD203B41FA5}">
                      <a16:colId xmlns:a16="http://schemas.microsoft.com/office/drawing/2014/main" val="3062561024"/>
                    </a:ext>
                  </a:extLst>
                </a:gridCol>
                <a:gridCol w="493776">
                  <a:extLst>
                    <a:ext uri="{9D8B030D-6E8A-4147-A177-3AD203B41FA5}">
                      <a16:colId xmlns:a16="http://schemas.microsoft.com/office/drawing/2014/main" val="1887519752"/>
                    </a:ext>
                  </a:extLst>
                </a:gridCol>
                <a:gridCol w="493776">
                  <a:extLst>
                    <a:ext uri="{9D8B030D-6E8A-4147-A177-3AD203B41FA5}">
                      <a16:colId xmlns:a16="http://schemas.microsoft.com/office/drawing/2014/main" val="3317942434"/>
                    </a:ext>
                  </a:extLst>
                </a:gridCol>
                <a:gridCol w="493776">
                  <a:extLst>
                    <a:ext uri="{9D8B030D-6E8A-4147-A177-3AD203B41FA5}">
                      <a16:colId xmlns:a16="http://schemas.microsoft.com/office/drawing/2014/main" val="1029020033"/>
                    </a:ext>
                  </a:extLst>
                </a:gridCol>
                <a:gridCol w="493776">
                  <a:extLst>
                    <a:ext uri="{9D8B030D-6E8A-4147-A177-3AD203B41FA5}">
                      <a16:colId xmlns:a16="http://schemas.microsoft.com/office/drawing/2014/main" val="1461746834"/>
                    </a:ext>
                  </a:extLst>
                </a:gridCol>
                <a:gridCol w="493776">
                  <a:extLst>
                    <a:ext uri="{9D8B030D-6E8A-4147-A177-3AD203B41FA5}">
                      <a16:colId xmlns:a16="http://schemas.microsoft.com/office/drawing/2014/main" val="3124860610"/>
                    </a:ext>
                  </a:extLst>
                </a:gridCol>
                <a:gridCol w="493776">
                  <a:extLst>
                    <a:ext uri="{9D8B030D-6E8A-4147-A177-3AD203B41FA5}">
                      <a16:colId xmlns:a16="http://schemas.microsoft.com/office/drawing/2014/main" val="287462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670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ROCKWOOL - 2021-01-11 16:34:00</a:t>
                      </a:r>
                      <a:r>
                        <a:rPr kumimoji="0" lang="en-US" sz="1000" b="0" i="0" u="none" strike="noStrike" kern="1200" cap="none" spc="0" normalizeH="0" baseline="0" noProof="0">
                          <a:ln>
                            <a:noFill/>
                          </a:ln>
                          <a:solidFill>
                            <a:prstClr val="black"/>
                          </a:solidFill>
                          <a:effectLst/>
                          <a:uLnTx/>
                          <a:uFillTx/>
                          <a:latin typeface="+mn-lt"/>
                          <a:ea typeface="+mn-ea"/>
                          <a:cs typeface="+mn-cs"/>
                        </a:rPr>
                        <a:t>
 Stone wool and glass wool insulation are two of the most commonly used insulation types in residential construction. In this video, Belinda from Carr Builds covers the differences as well as the pros and cons of each https://www.youtube.com/watch?v=wH4Oyj4fNxQ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8356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- 2021-01-11 18:43:03</a:t>
                      </a:r>
                      <a:r>
                        <a:rPr kumimoji="0" lang="en-US" sz="1000" b="0" i="0" u="none" strike="noStrike" kern="1200" cap="none" spc="0" normalizeH="0" baseline="0" noProof="0">
                          <a:ln>
                            <a:noFill/>
                          </a:ln>
                          <a:solidFill>
                            <a:prstClr val="black"/>
                          </a:solidFill>
                          <a:effectLst/>
                          <a:uLnTx/>
                          <a:uFillTx/>
                          <a:latin typeface="+mn-lt"/>
                          <a:ea typeface="+mn-ea"/>
                          <a:cs typeface="+mn-cs"/>
                        </a:rPr>
                        <a:t>
 Designed to mate neatly together for easy install, each STONEfaçade panel has a continuous fastening flange that allows you to simply screw it in place. It's also the only stone veneer with integrated rainscreen and a full complement of corners and accessories. https://bit.ly/3q58176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03/18/2021 13:13:28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9523743"/>
                  </a:ext>
                </a:extLst>
              </a:tr>
            </a:tbl>
          </a:graphicData>
        </a:graphic>
      </p:graphicFrame>
      <p:sp>
        <p:nvSpPr>
          <p:cNvPr id="4" name="Text Placeholder 3">
            <a:extLst>
              <a:ext uri="{FF2B5EF4-FFF2-40B4-BE49-F238E27FC236}">
                <a16:creationId xmlns:a16="http://schemas.microsoft.com/office/drawing/2014/main" id="{1DD1DA07-382A-43BC-AA0C-496D3962911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437528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EEC6D-345E-4BF9-A1EB-CFC01EEFD4EC}"/>
              </a:ext>
            </a:extLst>
          </p:cNvPr>
          <p:cNvSpPr>
            <a:spLocks noGrp="1"/>
          </p:cNvSpPr>
          <p:nvPr>
            <p:ph type="title"/>
          </p:nvPr>
        </p:nvSpPr>
        <p:spPr/>
        <p:txBody>
          <a:bodyPr/>
          <a:lstStyle/>
          <a:p>
            <a:r>
              <a:rPr lang="en-US"/>
              <a:t>Facebook Own Posts Table | All Pages - 8 of 9</a:t>
            </a:r>
          </a:p>
        </p:txBody>
      </p:sp>
      <p:graphicFrame>
        <p:nvGraphicFramePr>
          <p:cNvPr id="5" name="Table Placeholder 4">
            <a:extLst>
              <a:ext uri="{FF2B5EF4-FFF2-40B4-BE49-F238E27FC236}">
                <a16:creationId xmlns:a16="http://schemas.microsoft.com/office/drawing/2014/main" id="{6700C1D6-F20E-445A-B5B3-A1A43E1C5110}"/>
              </a:ext>
            </a:extLst>
          </p:cNvPr>
          <p:cNvGraphicFramePr>
            <a:graphicFrameLocks noGrp="1"/>
          </p:cNvGraphicFramePr>
          <p:nvPr>
            <p:ph type="tbl" sz="quarter" idx="13"/>
            <p:extLst>
              <p:ext uri="{D42A27DB-BD31-4B8C-83A1-F6EECF244321}">
                <p14:modId xmlns:p14="http://schemas.microsoft.com/office/powerpoint/2010/main" val="3778021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60886864"/>
                    </a:ext>
                  </a:extLst>
                </a:gridCol>
                <a:gridCol w="1069847">
                  <a:extLst>
                    <a:ext uri="{9D8B030D-6E8A-4147-A177-3AD203B41FA5}">
                      <a16:colId xmlns:a16="http://schemas.microsoft.com/office/drawing/2014/main" val="732293467"/>
                    </a:ext>
                  </a:extLst>
                </a:gridCol>
                <a:gridCol w="493776">
                  <a:extLst>
                    <a:ext uri="{9D8B030D-6E8A-4147-A177-3AD203B41FA5}">
                      <a16:colId xmlns:a16="http://schemas.microsoft.com/office/drawing/2014/main" val="1842219969"/>
                    </a:ext>
                  </a:extLst>
                </a:gridCol>
                <a:gridCol w="493776">
                  <a:extLst>
                    <a:ext uri="{9D8B030D-6E8A-4147-A177-3AD203B41FA5}">
                      <a16:colId xmlns:a16="http://schemas.microsoft.com/office/drawing/2014/main" val="724950535"/>
                    </a:ext>
                  </a:extLst>
                </a:gridCol>
                <a:gridCol w="493776">
                  <a:extLst>
                    <a:ext uri="{9D8B030D-6E8A-4147-A177-3AD203B41FA5}">
                      <a16:colId xmlns:a16="http://schemas.microsoft.com/office/drawing/2014/main" val="3244604056"/>
                    </a:ext>
                  </a:extLst>
                </a:gridCol>
                <a:gridCol w="493776">
                  <a:extLst>
                    <a:ext uri="{9D8B030D-6E8A-4147-A177-3AD203B41FA5}">
                      <a16:colId xmlns:a16="http://schemas.microsoft.com/office/drawing/2014/main" val="4215404441"/>
                    </a:ext>
                  </a:extLst>
                </a:gridCol>
                <a:gridCol w="493776">
                  <a:extLst>
                    <a:ext uri="{9D8B030D-6E8A-4147-A177-3AD203B41FA5}">
                      <a16:colId xmlns:a16="http://schemas.microsoft.com/office/drawing/2014/main" val="7997584"/>
                    </a:ext>
                  </a:extLst>
                </a:gridCol>
                <a:gridCol w="493776">
                  <a:extLst>
                    <a:ext uri="{9D8B030D-6E8A-4147-A177-3AD203B41FA5}">
                      <a16:colId xmlns:a16="http://schemas.microsoft.com/office/drawing/2014/main" val="2354241675"/>
                    </a:ext>
                  </a:extLst>
                </a:gridCol>
                <a:gridCol w="493776">
                  <a:extLst>
                    <a:ext uri="{9D8B030D-6E8A-4147-A177-3AD203B41FA5}">
                      <a16:colId xmlns:a16="http://schemas.microsoft.com/office/drawing/2014/main" val="1143915236"/>
                    </a:ext>
                  </a:extLst>
                </a:gridCol>
                <a:gridCol w="493776">
                  <a:extLst>
                    <a:ext uri="{9D8B030D-6E8A-4147-A177-3AD203B41FA5}">
                      <a16:colId xmlns:a16="http://schemas.microsoft.com/office/drawing/2014/main" val="190336765"/>
                    </a:ext>
                  </a:extLst>
                </a:gridCol>
                <a:gridCol w="493776">
                  <a:extLst>
                    <a:ext uri="{9D8B030D-6E8A-4147-A177-3AD203B41FA5}">
                      <a16:colId xmlns:a16="http://schemas.microsoft.com/office/drawing/2014/main" val="1751339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515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- 2021-01-11 19:16:32</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awesome display Terra Cotta by Robert Gerard Contracting Inc!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04/14/2021 13:29:24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822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- 2021-01-12 14:23:56</a:t>
                      </a:r>
                      <a:r>
                        <a:rPr kumimoji="0" lang="en-US" sz="1000" b="0" i="0" u="none" strike="noStrike" kern="1200" cap="none" spc="0" normalizeH="0" baseline="0" noProof="0">
                          <a:ln>
                            <a:noFill/>
                          </a:ln>
                          <a:solidFill>
                            <a:prstClr val="black"/>
                          </a:solidFill>
                          <a:effectLst/>
                          <a:uLnTx/>
                          <a:uFillTx/>
                          <a:latin typeface="+mn-lt"/>
                          <a:ea typeface="+mn-ea"/>
                          <a:cs typeface="+mn-cs"/>
                        </a:rPr>
                        <a:t>
 Want to work in #Hazleton, PA? View our latest opening. https://bit.ly/2LMYS4f #Operations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12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CertainTeed - 2021-01-12 18:15:05</a:t>
                      </a:r>
                      <a:r>
                        <a:rPr kumimoji="0" lang="en-US" sz="1000" b="0" i="0" u="none" strike="noStrike" kern="1200" cap="none" spc="0" normalizeH="0" baseline="0" noProof="0">
                          <a:ln>
                            <a:noFill/>
                          </a:ln>
                          <a:solidFill>
                            <a:prstClr val="black"/>
                          </a:solidFill>
                          <a:effectLst/>
                          <a:uLnTx/>
                          <a:uFillTx/>
                          <a:latin typeface="+mn-lt"/>
                          <a:ea typeface="+mn-ea"/>
                          <a:cs typeface="+mn-cs"/>
                        </a:rPr>
                        <a:t>
 Make sure your home is prepared for anything this winter with our storm readiness and recovery resource center. Everything you need to know to protect your home from Mother Nature:  https://bit.ly/3qcl6eV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03/19/2021 13:24:08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908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- 2021-01-12 19:28:37</a:t>
                      </a:r>
                      <a:r>
                        <a:rPr kumimoji="0" lang="en-US" sz="1000" b="0" i="0" u="none" strike="noStrike" kern="1200" cap="none" spc="0" normalizeH="0" baseline="0" noProof="0">
                          <a:ln>
                            <a:noFill/>
                          </a:ln>
                          <a:solidFill>
                            <a:prstClr val="black"/>
                          </a:solidFill>
                          <a:effectLst/>
                          <a:uLnTx/>
                          <a:uFillTx/>
                          <a:latin typeface="+mn-lt"/>
                          <a:ea typeface="+mn-ea"/>
                          <a:cs typeface="+mn-cs"/>
                        </a:rPr>
                        <a:t>
 🌧️ or ☀️ , nothing beats a new roof with OC Shingles! Nice job Ben Roofing Contractor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13:22:20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7040951"/>
                  </a:ext>
                </a:extLst>
              </a:tr>
            </a:tbl>
          </a:graphicData>
        </a:graphic>
      </p:graphicFrame>
      <p:sp>
        <p:nvSpPr>
          <p:cNvPr id="4" name="Text Placeholder 3">
            <a:extLst>
              <a:ext uri="{FF2B5EF4-FFF2-40B4-BE49-F238E27FC236}">
                <a16:creationId xmlns:a16="http://schemas.microsoft.com/office/drawing/2014/main" id="{CF055148-E6B8-4D76-AA94-1AA1EA28AEFE}"/>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798518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50BF-9F15-4639-B17D-02F628C1CE1B}"/>
              </a:ext>
            </a:extLst>
          </p:cNvPr>
          <p:cNvSpPr>
            <a:spLocks noGrp="1"/>
          </p:cNvSpPr>
          <p:nvPr>
            <p:ph type="title"/>
          </p:nvPr>
        </p:nvSpPr>
        <p:spPr/>
        <p:txBody>
          <a:bodyPr/>
          <a:lstStyle/>
          <a:p>
            <a:r>
              <a:rPr lang="en-US"/>
              <a:t>Facebook Own Posts Table | All Pages - 9 of 9</a:t>
            </a:r>
          </a:p>
        </p:txBody>
      </p:sp>
      <p:graphicFrame>
        <p:nvGraphicFramePr>
          <p:cNvPr id="5" name="Table Placeholder 4">
            <a:extLst>
              <a:ext uri="{FF2B5EF4-FFF2-40B4-BE49-F238E27FC236}">
                <a16:creationId xmlns:a16="http://schemas.microsoft.com/office/drawing/2014/main" id="{5D1C2E8A-5EF5-44A9-83FD-674DA3319544}"/>
              </a:ext>
            </a:extLst>
          </p:cNvPr>
          <p:cNvGraphicFramePr>
            <a:graphicFrameLocks noGrp="1"/>
          </p:cNvGraphicFramePr>
          <p:nvPr>
            <p:ph type="tbl" sz="quarter" idx="13"/>
            <p:extLst>
              <p:ext uri="{D42A27DB-BD31-4B8C-83A1-F6EECF244321}">
                <p14:modId xmlns:p14="http://schemas.microsoft.com/office/powerpoint/2010/main" val="2959707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824524386"/>
                    </a:ext>
                  </a:extLst>
                </a:gridCol>
                <a:gridCol w="1069847">
                  <a:extLst>
                    <a:ext uri="{9D8B030D-6E8A-4147-A177-3AD203B41FA5}">
                      <a16:colId xmlns:a16="http://schemas.microsoft.com/office/drawing/2014/main" val="4157260135"/>
                    </a:ext>
                  </a:extLst>
                </a:gridCol>
                <a:gridCol w="493776">
                  <a:extLst>
                    <a:ext uri="{9D8B030D-6E8A-4147-A177-3AD203B41FA5}">
                      <a16:colId xmlns:a16="http://schemas.microsoft.com/office/drawing/2014/main" val="4028298235"/>
                    </a:ext>
                  </a:extLst>
                </a:gridCol>
                <a:gridCol w="493776">
                  <a:extLst>
                    <a:ext uri="{9D8B030D-6E8A-4147-A177-3AD203B41FA5}">
                      <a16:colId xmlns:a16="http://schemas.microsoft.com/office/drawing/2014/main" val="2392256864"/>
                    </a:ext>
                  </a:extLst>
                </a:gridCol>
                <a:gridCol w="493776">
                  <a:extLst>
                    <a:ext uri="{9D8B030D-6E8A-4147-A177-3AD203B41FA5}">
                      <a16:colId xmlns:a16="http://schemas.microsoft.com/office/drawing/2014/main" val="4222791885"/>
                    </a:ext>
                  </a:extLst>
                </a:gridCol>
                <a:gridCol w="493776">
                  <a:extLst>
                    <a:ext uri="{9D8B030D-6E8A-4147-A177-3AD203B41FA5}">
                      <a16:colId xmlns:a16="http://schemas.microsoft.com/office/drawing/2014/main" val="4160675035"/>
                    </a:ext>
                  </a:extLst>
                </a:gridCol>
                <a:gridCol w="493776">
                  <a:extLst>
                    <a:ext uri="{9D8B030D-6E8A-4147-A177-3AD203B41FA5}">
                      <a16:colId xmlns:a16="http://schemas.microsoft.com/office/drawing/2014/main" val="897355368"/>
                    </a:ext>
                  </a:extLst>
                </a:gridCol>
                <a:gridCol w="493776">
                  <a:extLst>
                    <a:ext uri="{9D8B030D-6E8A-4147-A177-3AD203B41FA5}">
                      <a16:colId xmlns:a16="http://schemas.microsoft.com/office/drawing/2014/main" val="1026311456"/>
                    </a:ext>
                  </a:extLst>
                </a:gridCol>
                <a:gridCol w="493776">
                  <a:extLst>
                    <a:ext uri="{9D8B030D-6E8A-4147-A177-3AD203B41FA5}">
                      <a16:colId xmlns:a16="http://schemas.microsoft.com/office/drawing/2014/main" val="2678639751"/>
                    </a:ext>
                  </a:extLst>
                </a:gridCol>
                <a:gridCol w="493776">
                  <a:extLst>
                    <a:ext uri="{9D8B030D-6E8A-4147-A177-3AD203B41FA5}">
                      <a16:colId xmlns:a16="http://schemas.microsoft.com/office/drawing/2014/main" val="3325134788"/>
                    </a:ext>
                  </a:extLst>
                </a:gridCol>
                <a:gridCol w="493776">
                  <a:extLst>
                    <a:ext uri="{9D8B030D-6E8A-4147-A177-3AD203B41FA5}">
                      <a16:colId xmlns:a16="http://schemas.microsoft.com/office/drawing/2014/main" val="1568740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153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Johns Manville - 2021-01-12 20:52:41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19:04:44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48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Owens Corning Roofing - 2021-01-12 22:01:03</a:t>
                      </a:r>
                      <a:r>
                        <a:rPr kumimoji="0" lang="en-US" sz="1000" b="0" i="0" u="none" strike="noStrike" kern="1200" cap="none" spc="0" normalizeH="0" baseline="0" noProof="0">
                          <a:ln>
                            <a:noFill/>
                          </a:ln>
                          <a:solidFill>
                            <a:prstClr val="black"/>
                          </a:solidFill>
                          <a:effectLst/>
                          <a:uLnTx/>
                          <a:uFillTx/>
                          <a:latin typeface="+mn-lt"/>
                          <a:ea typeface="+mn-ea"/>
                          <a:cs typeface="+mn-cs"/>
                        </a:rPr>
                        <a:t>
 "From slate to great!" via Bealing Roofing and Exteriors,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04/19/2021 13:22:41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469709"/>
                  </a:ext>
                </a:extLst>
              </a:tr>
            </a:tbl>
          </a:graphicData>
        </a:graphic>
      </p:graphicFrame>
      <p:sp>
        <p:nvSpPr>
          <p:cNvPr id="4" name="Text Placeholder 3">
            <a:extLst>
              <a:ext uri="{FF2B5EF4-FFF2-40B4-BE49-F238E27FC236}">
                <a16:creationId xmlns:a16="http://schemas.microsoft.com/office/drawing/2014/main" id="{C12A2C73-47A6-47D2-8A95-BD8A92BF5A35}"/>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1983022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728</Words>
  <Application>Microsoft Office PowerPoint</Application>
  <PresentationFormat>On-screen Show (4:3)</PresentationFormat>
  <Paragraphs>392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All Pages - 1 of 9</vt:lpstr>
      <vt:lpstr>Facebook Own Posts Table | All Pages - 2 of 9</vt:lpstr>
      <vt:lpstr>Facebook Own Posts Table | All Pages - 3 of 9</vt:lpstr>
      <vt:lpstr>Facebook Own Posts Table | All Pages - 4 of 9</vt:lpstr>
      <vt:lpstr>Facebook Own Posts Table | All Pages - 5 of 9</vt:lpstr>
      <vt:lpstr>Facebook Own Posts Table | All Pages - 6 of 9</vt:lpstr>
      <vt:lpstr>Facebook Own Posts Table | All Pages - 7 of 9</vt:lpstr>
      <vt:lpstr>Facebook Own Posts Table | All Pages - 8 of 9</vt:lpstr>
      <vt:lpstr>Facebook Own Posts Table | All Pages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 - 1 of 9</dc:title>
  <dc:creator>Frederik Peiniger</dc:creator>
  <cp:lastModifiedBy>Frederik Peiniger</cp:lastModifiedBy>
  <cp:revision>1</cp:revision>
  <dcterms:created xsi:type="dcterms:W3CDTF">2021-04-19T19:54:07Z</dcterms:created>
  <dcterms:modified xsi:type="dcterms:W3CDTF">2021-04-19T19:57:32Z</dcterms:modified>
</cp:coreProperties>
</file>