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45536</c:v>
                </c:pt>
                <c:pt idx="1">
                  <c:v>45566</c:v>
                </c:pt>
                <c:pt idx="2">
                  <c:v>45597</c:v>
                </c:pt>
                <c:pt idx="3">
                  <c:v>45627</c:v>
                </c:pt>
                <c:pt idx="4">
                  <c:v>45658</c:v>
                </c:pt>
                <c:pt idx="5">
                  <c:v>45689</c:v>
                </c:pt>
                <c:pt idx="6">
                  <c:v>45717</c:v>
                </c:pt>
                <c:pt idx="7">
                  <c:v>45748</c:v>
                </c:pt>
                <c:pt idx="8">
                  <c:v>45778</c:v>
                </c:pt>
                <c:pt idx="9">
                  <c:v>45809</c:v>
                </c:pt>
              </c:numCache>
            </c:numRef>
          </c:cat>
          <c:val>
            <c:numRef>
              <c:f>Sheet1!$B$2:$B$11</c:f>
              <c:numCache>
                <c:formatCode>General</c:formatCode>
                <c:ptCount val="10"/>
                <c:pt idx="0">
                  <c:v>74720</c:v>
                </c:pt>
                <c:pt idx="1">
                  <c:v>74785</c:v>
                </c:pt>
                <c:pt idx="2">
                  <c:v>74779</c:v>
                </c:pt>
                <c:pt idx="3">
                  <c:v>74794</c:v>
                </c:pt>
                <c:pt idx="4">
                  <c:v>74814</c:v>
                </c:pt>
                <c:pt idx="5">
                  <c:v>74823</c:v>
                </c:pt>
                <c:pt idx="6">
                  <c:v>74940</c:v>
                </c:pt>
                <c:pt idx="7">
                  <c:v>75130</c:v>
                </c:pt>
                <c:pt idx="8">
                  <c:v>75285</c:v>
                </c:pt>
                <c:pt idx="9">
                  <c:v>75363</c:v>
                </c:pt>
              </c:numCache>
            </c:numRef>
          </c:val>
          <c:extLst>
            <c:ext xmlns:c16="http://schemas.microsoft.com/office/drawing/2014/chart" uri="{C3380CC4-5D6E-409C-BE32-E72D297353CC}">
              <c16:uniqueId val="{00000000-E96B-4168-954F-5C33018F7A42}"/>
            </c:ext>
          </c:extLst>
        </c:ser>
        <c:dLbls>
          <c:showLegendKey val="0"/>
          <c:showVal val="0"/>
          <c:showCatName val="0"/>
          <c:showSerName val="0"/>
          <c:showPercent val="0"/>
          <c:showBubbleSize val="0"/>
        </c:dLbls>
        <c:gapWidth val="219"/>
        <c:overlap val="-27"/>
        <c:axId val="409379192"/>
        <c:axId val="409379848"/>
      </c:barChart>
      <c:dateAx>
        <c:axId val="40937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79848"/>
        <c:crosses val="autoZero"/>
        <c:auto val="1"/>
        <c:lblOffset val="100"/>
        <c:baseTimeUnit val="months"/>
      </c:dateAx>
      <c:valAx>
        <c:axId val="40937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7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45809</c:v>
                </c:pt>
                <c:pt idx="1">
                  <c:v>45810</c:v>
                </c:pt>
                <c:pt idx="2">
                  <c:v>45811</c:v>
                </c:pt>
                <c:pt idx="3">
                  <c:v>45812</c:v>
                </c:pt>
                <c:pt idx="4">
                  <c:v>45813</c:v>
                </c:pt>
                <c:pt idx="5">
                  <c:v>45814</c:v>
                </c:pt>
                <c:pt idx="6">
                  <c:v>45815</c:v>
                </c:pt>
                <c:pt idx="7">
                  <c:v>45816</c:v>
                </c:pt>
                <c:pt idx="8">
                  <c:v>45817</c:v>
                </c:pt>
                <c:pt idx="9">
                  <c:v>45818</c:v>
                </c:pt>
                <c:pt idx="10">
                  <c:v>45819</c:v>
                </c:pt>
                <c:pt idx="11">
                  <c:v>45820</c:v>
                </c:pt>
                <c:pt idx="12">
                  <c:v>45821</c:v>
                </c:pt>
                <c:pt idx="13">
                  <c:v>45822</c:v>
                </c:pt>
                <c:pt idx="14">
                  <c:v>45823</c:v>
                </c:pt>
                <c:pt idx="15">
                  <c:v>45824</c:v>
                </c:pt>
                <c:pt idx="16">
                  <c:v>45825</c:v>
                </c:pt>
                <c:pt idx="17">
                  <c:v>45826</c:v>
                </c:pt>
                <c:pt idx="18">
                  <c:v>45827</c:v>
                </c:pt>
                <c:pt idx="19">
                  <c:v>45828</c:v>
                </c:pt>
                <c:pt idx="20">
                  <c:v>45829</c:v>
                </c:pt>
                <c:pt idx="21">
                  <c:v>45830</c:v>
                </c:pt>
                <c:pt idx="22">
                  <c:v>45831</c:v>
                </c:pt>
                <c:pt idx="23">
                  <c:v>45832</c:v>
                </c:pt>
                <c:pt idx="24">
                  <c:v>45833</c:v>
                </c:pt>
                <c:pt idx="25">
                  <c:v>45834</c:v>
                </c:pt>
                <c:pt idx="26">
                  <c:v>45835</c:v>
                </c:pt>
                <c:pt idx="27">
                  <c:v>45836</c:v>
                </c:pt>
                <c:pt idx="28">
                  <c:v>45837</c:v>
                </c:pt>
                <c:pt idx="29">
                  <c:v>45838</c:v>
                </c:pt>
              </c:numCache>
            </c:numRef>
          </c:cat>
          <c:val>
            <c:numRef>
              <c:f>Sheet1!$B$2:$B$31</c:f>
              <c:numCache>
                <c:formatCode>General</c:formatCode>
                <c:ptCount val="30"/>
                <c:pt idx="0">
                  <c:v>5.3125083007942199E-3</c:v>
                </c:pt>
                <c:pt idx="1">
                  <c:v>2.6561130441711601E-3</c:v>
                </c:pt>
                <c:pt idx="2">
                  <c:v>3.9840637450199202E-3</c:v>
                </c:pt>
                <c:pt idx="3">
                  <c:v>-3.9839050237042298E-3</c:v>
                </c:pt>
                <c:pt idx="4">
                  <c:v>1.3280212483399701E-3</c:v>
                </c:pt>
                <c:pt idx="5">
                  <c:v>0</c:v>
                </c:pt>
                <c:pt idx="6">
                  <c:v>1.3280036121698299E-2</c:v>
                </c:pt>
                <c:pt idx="7">
                  <c:v>1.32782727622791E-2</c:v>
                </c:pt>
                <c:pt idx="8">
                  <c:v>2.6553019742170201E-3</c:v>
                </c:pt>
                <c:pt idx="9">
                  <c:v>5.3104629396067598E-3</c:v>
                </c:pt>
                <c:pt idx="10">
                  <c:v>6.6377261805196002E-3</c:v>
                </c:pt>
                <c:pt idx="11">
                  <c:v>1.19471141082143E-2</c:v>
                </c:pt>
                <c:pt idx="12">
                  <c:v>1.0618388394101499E-2</c:v>
                </c:pt>
                <c:pt idx="13">
                  <c:v>3.9814728795339004E-3</c:v>
                </c:pt>
                <c:pt idx="14">
                  <c:v>6.6355239409703797E-3</c:v>
                </c:pt>
                <c:pt idx="15">
                  <c:v>-1.3270167336810099E-3</c:v>
                </c:pt>
                <c:pt idx="16">
                  <c:v>0</c:v>
                </c:pt>
                <c:pt idx="17">
                  <c:v>-6.6351717182440697E-3</c:v>
                </c:pt>
                <c:pt idx="18">
                  <c:v>0</c:v>
                </c:pt>
                <c:pt idx="19">
                  <c:v>6.6356120024949903E-3</c:v>
                </c:pt>
                <c:pt idx="20">
                  <c:v>-1.3270343436488101E-3</c:v>
                </c:pt>
                <c:pt idx="21">
                  <c:v>0</c:v>
                </c:pt>
                <c:pt idx="22">
                  <c:v>5.3082078163360098E-3</c:v>
                </c:pt>
                <c:pt idx="23">
                  <c:v>1.3269815151474901E-3</c:v>
                </c:pt>
                <c:pt idx="24">
                  <c:v>6.6348195329087103E-3</c:v>
                </c:pt>
                <c:pt idx="25">
                  <c:v>2.6537517415245798E-3</c:v>
                </c:pt>
                <c:pt idx="26">
                  <c:v>-1.3268406597051799E-3</c:v>
                </c:pt>
                <c:pt idx="27">
                  <c:v>1.3268582650001299E-3</c:v>
                </c:pt>
                <c:pt idx="28">
                  <c:v>1.3268406597051799E-3</c:v>
                </c:pt>
                <c:pt idx="29">
                  <c:v>-1.3268230548773999E-3</c:v>
                </c:pt>
              </c:numCache>
            </c:numRef>
          </c:val>
          <c:extLst>
            <c:ext xmlns:c16="http://schemas.microsoft.com/office/drawing/2014/chart" uri="{C3380CC4-5D6E-409C-BE32-E72D297353CC}">
              <c16:uniqueId val="{00000000-387A-4ADA-981D-51EF34F0C2E4}"/>
            </c:ext>
          </c:extLst>
        </c:ser>
        <c:dLbls>
          <c:showLegendKey val="0"/>
          <c:showVal val="0"/>
          <c:showCatName val="0"/>
          <c:showSerName val="0"/>
          <c:showPercent val="0"/>
          <c:showBubbleSize val="0"/>
        </c:dLbls>
        <c:gapWidth val="219"/>
        <c:overlap val="-27"/>
        <c:axId val="398227744"/>
        <c:axId val="400658520"/>
      </c:barChart>
      <c:dateAx>
        <c:axId val="39822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58520"/>
        <c:crosses val="autoZero"/>
        <c:auto val="1"/>
        <c:lblOffset val="100"/>
        <c:baseTimeUnit val="days"/>
      </c:dateAx>
      <c:valAx>
        <c:axId val="40065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2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45809</c:v>
                </c:pt>
                <c:pt idx="1">
                  <c:v>45810</c:v>
                </c:pt>
                <c:pt idx="2">
                  <c:v>45811</c:v>
                </c:pt>
                <c:pt idx="3">
                  <c:v>45812</c:v>
                </c:pt>
                <c:pt idx="4">
                  <c:v>45813</c:v>
                </c:pt>
                <c:pt idx="5">
                  <c:v>45814</c:v>
                </c:pt>
                <c:pt idx="6">
                  <c:v>45815</c:v>
                </c:pt>
                <c:pt idx="7">
                  <c:v>45816</c:v>
                </c:pt>
                <c:pt idx="8">
                  <c:v>45817</c:v>
                </c:pt>
                <c:pt idx="9">
                  <c:v>45818</c:v>
                </c:pt>
                <c:pt idx="10">
                  <c:v>45819</c:v>
                </c:pt>
                <c:pt idx="11">
                  <c:v>45820</c:v>
                </c:pt>
                <c:pt idx="12">
                  <c:v>45821</c:v>
                </c:pt>
                <c:pt idx="13">
                  <c:v>45822</c:v>
                </c:pt>
                <c:pt idx="14">
                  <c:v>45823</c:v>
                </c:pt>
                <c:pt idx="15">
                  <c:v>45824</c:v>
                </c:pt>
                <c:pt idx="16">
                  <c:v>45825</c:v>
                </c:pt>
                <c:pt idx="17">
                  <c:v>45826</c:v>
                </c:pt>
                <c:pt idx="18">
                  <c:v>45827</c:v>
                </c:pt>
                <c:pt idx="19">
                  <c:v>45828</c:v>
                </c:pt>
                <c:pt idx="20">
                  <c:v>45829</c:v>
                </c:pt>
                <c:pt idx="21">
                  <c:v>45830</c:v>
                </c:pt>
                <c:pt idx="22">
                  <c:v>45831</c:v>
                </c:pt>
                <c:pt idx="23">
                  <c:v>45832</c:v>
                </c:pt>
                <c:pt idx="24">
                  <c:v>45833</c:v>
                </c:pt>
                <c:pt idx="25">
                  <c:v>45834</c:v>
                </c:pt>
                <c:pt idx="26">
                  <c:v>45835</c:v>
                </c:pt>
                <c:pt idx="27">
                  <c:v>45836</c:v>
                </c:pt>
                <c:pt idx="28">
                  <c:v>45837</c:v>
                </c:pt>
                <c:pt idx="29">
                  <c:v>45838</c:v>
                </c:pt>
              </c:numCache>
            </c:numRef>
          </c:cat>
          <c:val>
            <c:numRef>
              <c:f>Sheet1!$B$2:$B$31</c:f>
              <c:numCache>
                <c:formatCode>General</c:formatCode>
                <c:ptCount val="30"/>
                <c:pt idx="0">
                  <c:v>4</c:v>
                </c:pt>
                <c:pt idx="1">
                  <c:v>2</c:v>
                </c:pt>
                <c:pt idx="2">
                  <c:v>3</c:v>
                </c:pt>
                <c:pt idx="3">
                  <c:v>-3</c:v>
                </c:pt>
                <c:pt idx="4">
                  <c:v>1</c:v>
                </c:pt>
                <c:pt idx="5">
                  <c:v>0</c:v>
                </c:pt>
                <c:pt idx="6">
                  <c:v>10</c:v>
                </c:pt>
                <c:pt idx="7">
                  <c:v>10</c:v>
                </c:pt>
                <c:pt idx="8">
                  <c:v>2</c:v>
                </c:pt>
                <c:pt idx="9">
                  <c:v>4</c:v>
                </c:pt>
                <c:pt idx="10">
                  <c:v>5</c:v>
                </c:pt>
                <c:pt idx="11">
                  <c:v>9</c:v>
                </c:pt>
                <c:pt idx="12">
                  <c:v>8</c:v>
                </c:pt>
                <c:pt idx="13">
                  <c:v>3</c:v>
                </c:pt>
                <c:pt idx="14">
                  <c:v>5</c:v>
                </c:pt>
                <c:pt idx="15">
                  <c:v>-1</c:v>
                </c:pt>
                <c:pt idx="16">
                  <c:v>0</c:v>
                </c:pt>
                <c:pt idx="17">
                  <c:v>-5</c:v>
                </c:pt>
                <c:pt idx="18">
                  <c:v>0</c:v>
                </c:pt>
                <c:pt idx="19">
                  <c:v>5</c:v>
                </c:pt>
                <c:pt idx="20">
                  <c:v>-1</c:v>
                </c:pt>
                <c:pt idx="21">
                  <c:v>0</c:v>
                </c:pt>
                <c:pt idx="22">
                  <c:v>4</c:v>
                </c:pt>
                <c:pt idx="23">
                  <c:v>1</c:v>
                </c:pt>
                <c:pt idx="24">
                  <c:v>5</c:v>
                </c:pt>
                <c:pt idx="25">
                  <c:v>2</c:v>
                </c:pt>
                <c:pt idx="26">
                  <c:v>-1</c:v>
                </c:pt>
                <c:pt idx="27">
                  <c:v>1</c:v>
                </c:pt>
                <c:pt idx="28">
                  <c:v>1</c:v>
                </c:pt>
                <c:pt idx="29">
                  <c:v>-1</c:v>
                </c:pt>
              </c:numCache>
            </c:numRef>
          </c:val>
          <c:smooth val="0"/>
          <c:extLst>
            <c:ext xmlns:c16="http://schemas.microsoft.com/office/drawing/2014/chart" uri="{C3380CC4-5D6E-409C-BE32-E72D297353CC}">
              <c16:uniqueId val="{00000000-D7D1-4340-B977-0D50EBF46B55}"/>
            </c:ext>
          </c:extLst>
        </c:ser>
        <c:dLbls>
          <c:showLegendKey val="0"/>
          <c:showVal val="0"/>
          <c:showCatName val="0"/>
          <c:showSerName val="0"/>
          <c:showPercent val="0"/>
          <c:showBubbleSize val="0"/>
        </c:dLbls>
        <c:smooth val="0"/>
        <c:axId val="261167352"/>
        <c:axId val="261167680"/>
      </c:lineChart>
      <c:dateAx>
        <c:axId val="26116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67680"/>
        <c:crosses val="autoZero"/>
        <c:auto val="1"/>
        <c:lblOffset val="100"/>
        <c:baseTimeUnit val="days"/>
      </c:dateAx>
      <c:valAx>
        <c:axId val="26116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6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45809</c:v>
                </c:pt>
                <c:pt idx="1">
                  <c:v>45810</c:v>
                </c:pt>
                <c:pt idx="2">
                  <c:v>45811</c:v>
                </c:pt>
                <c:pt idx="3">
                  <c:v>45812</c:v>
                </c:pt>
                <c:pt idx="4">
                  <c:v>45813</c:v>
                </c:pt>
                <c:pt idx="5">
                  <c:v>45814</c:v>
                </c:pt>
                <c:pt idx="6">
                  <c:v>45815</c:v>
                </c:pt>
                <c:pt idx="7">
                  <c:v>45816</c:v>
                </c:pt>
                <c:pt idx="8">
                  <c:v>45817</c:v>
                </c:pt>
                <c:pt idx="9">
                  <c:v>45818</c:v>
                </c:pt>
                <c:pt idx="10">
                  <c:v>45819</c:v>
                </c:pt>
                <c:pt idx="11">
                  <c:v>45820</c:v>
                </c:pt>
                <c:pt idx="12">
                  <c:v>45821</c:v>
                </c:pt>
                <c:pt idx="13">
                  <c:v>45822</c:v>
                </c:pt>
                <c:pt idx="14">
                  <c:v>45823</c:v>
                </c:pt>
                <c:pt idx="15">
                  <c:v>45824</c:v>
                </c:pt>
                <c:pt idx="16">
                  <c:v>45825</c:v>
                </c:pt>
                <c:pt idx="17">
                  <c:v>45826</c:v>
                </c:pt>
                <c:pt idx="18">
                  <c:v>45827</c:v>
                </c:pt>
                <c:pt idx="19">
                  <c:v>45828</c:v>
                </c:pt>
                <c:pt idx="20">
                  <c:v>45829</c:v>
                </c:pt>
                <c:pt idx="21">
                  <c:v>45830</c:v>
                </c:pt>
                <c:pt idx="22">
                  <c:v>45831</c:v>
                </c:pt>
                <c:pt idx="23">
                  <c:v>45832</c:v>
                </c:pt>
                <c:pt idx="24">
                  <c:v>45833</c:v>
                </c:pt>
                <c:pt idx="25">
                  <c:v>45834</c:v>
                </c:pt>
                <c:pt idx="26">
                  <c:v>45835</c:v>
                </c:pt>
                <c:pt idx="27">
                  <c:v>45836</c:v>
                </c:pt>
                <c:pt idx="28">
                  <c:v>45837</c:v>
                </c:pt>
                <c:pt idx="29">
                  <c:v>45838</c:v>
                </c:pt>
              </c:numCache>
            </c:numRef>
          </c:cat>
          <c:val>
            <c:numRef>
              <c:f>Sheet1!$B$2:$B$31</c:f>
              <c:numCache>
                <c:formatCode>General</c:formatCode>
                <c:ptCount val="30"/>
                <c:pt idx="0">
                  <c:v>75289</c:v>
                </c:pt>
                <c:pt idx="1">
                  <c:v>75290</c:v>
                </c:pt>
                <c:pt idx="2">
                  <c:v>75289</c:v>
                </c:pt>
                <c:pt idx="3">
                  <c:v>75291</c:v>
                </c:pt>
                <c:pt idx="4">
                  <c:v>75292</c:v>
                </c:pt>
                <c:pt idx="5">
                  <c:v>75295</c:v>
                </c:pt>
                <c:pt idx="6">
                  <c:v>75308</c:v>
                </c:pt>
                <c:pt idx="7">
                  <c:v>75311</c:v>
                </c:pt>
                <c:pt idx="8">
                  <c:v>75312</c:v>
                </c:pt>
                <c:pt idx="9">
                  <c:v>75320</c:v>
                </c:pt>
                <c:pt idx="10">
                  <c:v>75326</c:v>
                </c:pt>
                <c:pt idx="11">
                  <c:v>75337</c:v>
                </c:pt>
                <c:pt idx="12">
                  <c:v>75342</c:v>
                </c:pt>
                <c:pt idx="13">
                  <c:v>75345</c:v>
                </c:pt>
                <c:pt idx="14">
                  <c:v>75345</c:v>
                </c:pt>
                <c:pt idx="15">
                  <c:v>75350</c:v>
                </c:pt>
                <c:pt idx="16">
                  <c:v>75340</c:v>
                </c:pt>
                <c:pt idx="17">
                  <c:v>75341</c:v>
                </c:pt>
                <c:pt idx="18">
                  <c:v>75344</c:v>
                </c:pt>
                <c:pt idx="19">
                  <c:v>75344</c:v>
                </c:pt>
                <c:pt idx="20">
                  <c:v>75345</c:v>
                </c:pt>
                <c:pt idx="21">
                  <c:v>75350</c:v>
                </c:pt>
                <c:pt idx="22">
                  <c:v>75349</c:v>
                </c:pt>
                <c:pt idx="23">
                  <c:v>75355</c:v>
                </c:pt>
                <c:pt idx="24">
                  <c:v>5</c:v>
                </c:pt>
                <c:pt idx="25">
                  <c:v>75357</c:v>
                </c:pt>
                <c:pt idx="26">
                  <c:v>75359</c:v>
                </c:pt>
                <c:pt idx="27">
                  <c:v>75361</c:v>
                </c:pt>
                <c:pt idx="28">
                  <c:v>75361</c:v>
                </c:pt>
                <c:pt idx="29">
                  <c:v>75363</c:v>
                </c:pt>
              </c:numCache>
            </c:numRef>
          </c:val>
          <c:smooth val="0"/>
          <c:extLst>
            <c:ext xmlns:c16="http://schemas.microsoft.com/office/drawing/2014/chart" uri="{C3380CC4-5D6E-409C-BE32-E72D297353CC}">
              <c16:uniqueId val="{00000000-FF0D-47A8-BF6F-C3670CBBF661}"/>
            </c:ext>
          </c:extLst>
        </c:ser>
        <c:dLbls>
          <c:showLegendKey val="0"/>
          <c:showVal val="0"/>
          <c:showCatName val="0"/>
          <c:showSerName val="0"/>
          <c:showPercent val="0"/>
          <c:showBubbleSize val="0"/>
        </c:dLbls>
        <c:smooth val="0"/>
        <c:axId val="77340432"/>
        <c:axId val="77341416"/>
      </c:lineChart>
      <c:dateAx>
        <c:axId val="7734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341416"/>
        <c:crosses val="autoZero"/>
        <c:auto val="1"/>
        <c:lblOffset val="100"/>
        <c:baseTimeUnit val="days"/>
      </c:dateAx>
      <c:valAx>
        <c:axId val="7734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34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45809</c:v>
                </c:pt>
                <c:pt idx="1">
                  <c:v>45810</c:v>
                </c:pt>
                <c:pt idx="2">
                  <c:v>45811</c:v>
                </c:pt>
                <c:pt idx="3">
                  <c:v>45812</c:v>
                </c:pt>
                <c:pt idx="4">
                  <c:v>45813</c:v>
                </c:pt>
                <c:pt idx="5">
                  <c:v>45814</c:v>
                </c:pt>
                <c:pt idx="6">
                  <c:v>45815</c:v>
                </c:pt>
                <c:pt idx="7">
                  <c:v>45816</c:v>
                </c:pt>
                <c:pt idx="8">
                  <c:v>45817</c:v>
                </c:pt>
                <c:pt idx="9">
                  <c:v>45818</c:v>
                </c:pt>
                <c:pt idx="10">
                  <c:v>45819</c:v>
                </c:pt>
                <c:pt idx="11">
                  <c:v>45820</c:v>
                </c:pt>
                <c:pt idx="12">
                  <c:v>45821</c:v>
                </c:pt>
                <c:pt idx="13">
                  <c:v>45822</c:v>
                </c:pt>
                <c:pt idx="14">
                  <c:v>45823</c:v>
                </c:pt>
                <c:pt idx="15">
                  <c:v>45824</c:v>
                </c:pt>
                <c:pt idx="16">
                  <c:v>45825</c:v>
                </c:pt>
                <c:pt idx="17">
                  <c:v>45826</c:v>
                </c:pt>
                <c:pt idx="18">
                  <c:v>45827</c:v>
                </c:pt>
                <c:pt idx="19">
                  <c:v>45828</c:v>
                </c:pt>
                <c:pt idx="20">
                  <c:v>45829</c:v>
                </c:pt>
                <c:pt idx="21">
                  <c:v>45830</c:v>
                </c:pt>
                <c:pt idx="22">
                  <c:v>45831</c:v>
                </c:pt>
                <c:pt idx="23">
                  <c:v>45832</c:v>
                </c:pt>
                <c:pt idx="24">
                  <c:v>45833</c:v>
                </c:pt>
                <c:pt idx="25">
                  <c:v>45834</c:v>
                </c:pt>
                <c:pt idx="26">
                  <c:v>45835</c:v>
                </c:pt>
                <c:pt idx="27">
                  <c:v>45836</c:v>
                </c:pt>
                <c:pt idx="28">
                  <c:v>45837</c:v>
                </c:pt>
                <c:pt idx="29">
                  <c:v>45838</c:v>
                </c:pt>
              </c:numCache>
            </c:numRef>
          </c:cat>
          <c:val>
            <c:numRef>
              <c:f>Sheet1!$B$2:$B$31</c:f>
              <c:numCache>
                <c:formatCode>General</c:formatCode>
                <c:ptCount val="30"/>
                <c:pt idx="0">
                  <c:v>30210</c:v>
                </c:pt>
                <c:pt idx="1">
                  <c:v>18486</c:v>
                </c:pt>
                <c:pt idx="2">
                  <c:v>9503</c:v>
                </c:pt>
                <c:pt idx="3">
                  <c:v>8021</c:v>
                </c:pt>
                <c:pt idx="4">
                  <c:v>25593</c:v>
                </c:pt>
                <c:pt idx="5">
                  <c:v>16599</c:v>
                </c:pt>
                <c:pt idx="6">
                  <c:v>20441</c:v>
                </c:pt>
                <c:pt idx="7">
                  <c:v>29595</c:v>
                </c:pt>
                <c:pt idx="8">
                  <c:v>26902</c:v>
                </c:pt>
                <c:pt idx="9">
                  <c:v>18343</c:v>
                </c:pt>
                <c:pt idx="10">
                  <c:v>13501</c:v>
                </c:pt>
                <c:pt idx="11">
                  <c:v>25952</c:v>
                </c:pt>
                <c:pt idx="12">
                  <c:v>18355</c:v>
                </c:pt>
                <c:pt idx="13">
                  <c:v>13236</c:v>
                </c:pt>
                <c:pt idx="14">
                  <c:v>15042</c:v>
                </c:pt>
                <c:pt idx="15">
                  <c:v>11694</c:v>
                </c:pt>
                <c:pt idx="16">
                  <c:v>11250</c:v>
                </c:pt>
                <c:pt idx="17">
                  <c:v>8605</c:v>
                </c:pt>
                <c:pt idx="18">
                  <c:v>7697</c:v>
                </c:pt>
                <c:pt idx="19">
                  <c:v>7693</c:v>
                </c:pt>
                <c:pt idx="20">
                  <c:v>8929</c:v>
                </c:pt>
                <c:pt idx="21">
                  <c:v>7149</c:v>
                </c:pt>
                <c:pt idx="22">
                  <c:v>5482</c:v>
                </c:pt>
                <c:pt idx="23">
                  <c:v>7764</c:v>
                </c:pt>
                <c:pt idx="24">
                  <c:v>6369</c:v>
                </c:pt>
                <c:pt idx="25">
                  <c:v>4827</c:v>
                </c:pt>
                <c:pt idx="26">
                  <c:v>4259</c:v>
                </c:pt>
                <c:pt idx="27">
                  <c:v>4196</c:v>
                </c:pt>
                <c:pt idx="28">
                  <c:v>2796</c:v>
                </c:pt>
                <c:pt idx="29">
                  <c:v>2693</c:v>
                </c:pt>
              </c:numCache>
            </c:numRef>
          </c:val>
          <c:smooth val="0"/>
          <c:extLst>
            <c:ext xmlns:c16="http://schemas.microsoft.com/office/drawing/2014/chart" uri="{C3380CC4-5D6E-409C-BE32-E72D297353CC}">
              <c16:uniqueId val="{00000000-AB7C-4549-BD3F-3059D2B9BDFE}"/>
            </c:ext>
          </c:extLst>
        </c:ser>
        <c:dLbls>
          <c:showLegendKey val="0"/>
          <c:showVal val="0"/>
          <c:showCatName val="0"/>
          <c:showSerName val="0"/>
          <c:showPercent val="0"/>
          <c:showBubbleSize val="0"/>
        </c:dLbls>
        <c:smooth val="0"/>
        <c:axId val="414369104"/>
        <c:axId val="414370744"/>
      </c:lineChart>
      <c:dateAx>
        <c:axId val="41436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70744"/>
        <c:crosses val="autoZero"/>
        <c:auto val="1"/>
        <c:lblOffset val="100"/>
        <c:baseTimeUnit val="days"/>
      </c:dateAx>
      <c:valAx>
        <c:axId val="41437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6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Sheet1!$A$2:$A$22</c:f>
              <c:numCache>
                <c:formatCode>m/d/yyyy</c:formatCode>
                <c:ptCount val="21"/>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pt idx="19">
                  <c:v>45778</c:v>
                </c:pt>
                <c:pt idx="20">
                  <c:v>45809</c:v>
                </c:pt>
              </c:numCache>
            </c:numRef>
          </c:cat>
          <c:val>
            <c:numRef>
              <c:f>Sheet1!$B$2:$B$22</c:f>
              <c:numCache>
                <c:formatCode>General</c:formatCode>
                <c:ptCount val="21"/>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pt idx="14">
                  <c:v>119630</c:v>
                </c:pt>
                <c:pt idx="15">
                  <c:v>1589567</c:v>
                </c:pt>
                <c:pt idx="16">
                  <c:v>1401821</c:v>
                </c:pt>
                <c:pt idx="17">
                  <c:v>1856284</c:v>
                </c:pt>
                <c:pt idx="18">
                  <c:v>2332219</c:v>
                </c:pt>
                <c:pt idx="19">
                  <c:v>1445230</c:v>
                </c:pt>
                <c:pt idx="20">
                  <c:v>194930</c:v>
                </c:pt>
              </c:numCache>
            </c:numRef>
          </c:val>
          <c:extLst>
            <c:ext xmlns:c16="http://schemas.microsoft.com/office/drawing/2014/chart" uri="{C3380CC4-5D6E-409C-BE32-E72D297353CC}">
              <c16:uniqueId val="{00000000-E4F3-4921-8FA9-39CADB2DA195}"/>
            </c:ext>
          </c:extLst>
        </c:ser>
        <c:dLbls>
          <c:showLegendKey val="0"/>
          <c:showVal val="0"/>
          <c:showCatName val="0"/>
          <c:showSerName val="0"/>
          <c:showPercent val="0"/>
          <c:showBubbleSize val="0"/>
        </c:dLbls>
        <c:gapWidth val="219"/>
        <c:overlap val="-27"/>
        <c:axId val="410314392"/>
        <c:axId val="406115504"/>
      </c:barChart>
      <c:dateAx>
        <c:axId val="41031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15504"/>
        <c:crosses val="autoZero"/>
        <c:auto val="1"/>
        <c:lblOffset val="100"/>
        <c:baseTimeUnit val="months"/>
      </c:dateAx>
      <c:valAx>
        <c:axId val="40611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1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45809</c:v>
                </c:pt>
                <c:pt idx="1">
                  <c:v>45810</c:v>
                </c:pt>
                <c:pt idx="2">
                  <c:v>45811</c:v>
                </c:pt>
                <c:pt idx="3">
                  <c:v>45812</c:v>
                </c:pt>
                <c:pt idx="4">
                  <c:v>45813</c:v>
                </c:pt>
                <c:pt idx="5">
                  <c:v>45814</c:v>
                </c:pt>
                <c:pt idx="6">
                  <c:v>45815</c:v>
                </c:pt>
                <c:pt idx="7">
                  <c:v>45816</c:v>
                </c:pt>
                <c:pt idx="8">
                  <c:v>45817</c:v>
                </c:pt>
                <c:pt idx="9">
                  <c:v>45818</c:v>
                </c:pt>
                <c:pt idx="10">
                  <c:v>45819</c:v>
                </c:pt>
                <c:pt idx="11">
                  <c:v>45820</c:v>
                </c:pt>
                <c:pt idx="12">
                  <c:v>45821</c:v>
                </c:pt>
                <c:pt idx="13">
                  <c:v>45822</c:v>
                </c:pt>
                <c:pt idx="14">
                  <c:v>45823</c:v>
                </c:pt>
                <c:pt idx="15">
                  <c:v>45824</c:v>
                </c:pt>
                <c:pt idx="16">
                  <c:v>45825</c:v>
                </c:pt>
                <c:pt idx="17">
                  <c:v>45826</c:v>
                </c:pt>
                <c:pt idx="18">
                  <c:v>45827</c:v>
                </c:pt>
                <c:pt idx="19">
                  <c:v>45828</c:v>
                </c:pt>
                <c:pt idx="20">
                  <c:v>45829</c:v>
                </c:pt>
                <c:pt idx="21">
                  <c:v>45830</c:v>
                </c:pt>
                <c:pt idx="22">
                  <c:v>45831</c:v>
                </c:pt>
                <c:pt idx="23">
                  <c:v>45832</c:v>
                </c:pt>
                <c:pt idx="24">
                  <c:v>45833</c:v>
                </c:pt>
                <c:pt idx="25">
                  <c:v>45834</c:v>
                </c:pt>
                <c:pt idx="26">
                  <c:v>45835</c:v>
                </c:pt>
                <c:pt idx="27">
                  <c:v>45836</c:v>
                </c:pt>
                <c:pt idx="28">
                  <c:v>45837</c:v>
                </c:pt>
                <c:pt idx="29">
                  <c:v>45838</c:v>
                </c:pt>
              </c:numCache>
            </c:numRef>
          </c:cat>
          <c:val>
            <c:numRef>
              <c:f>Sheet1!$B$2:$B$31</c:f>
              <c:numCache>
                <c:formatCode>General</c:formatCode>
                <c:ptCount val="30"/>
                <c:pt idx="0">
                  <c:v>690</c:v>
                </c:pt>
                <c:pt idx="1">
                  <c:v>406</c:v>
                </c:pt>
                <c:pt idx="2">
                  <c:v>357</c:v>
                </c:pt>
                <c:pt idx="3">
                  <c:v>334</c:v>
                </c:pt>
                <c:pt idx="4">
                  <c:v>498</c:v>
                </c:pt>
                <c:pt idx="5">
                  <c:v>454</c:v>
                </c:pt>
                <c:pt idx="6">
                  <c:v>545</c:v>
                </c:pt>
                <c:pt idx="7">
                  <c:v>356</c:v>
                </c:pt>
                <c:pt idx="8">
                  <c:v>367</c:v>
                </c:pt>
                <c:pt idx="9">
                  <c:v>638</c:v>
                </c:pt>
                <c:pt idx="10">
                  <c:v>713</c:v>
                </c:pt>
                <c:pt idx="11">
                  <c:v>2792</c:v>
                </c:pt>
                <c:pt idx="12">
                  <c:v>870</c:v>
                </c:pt>
                <c:pt idx="13">
                  <c:v>609</c:v>
                </c:pt>
                <c:pt idx="14">
                  <c:v>705</c:v>
                </c:pt>
                <c:pt idx="15">
                  <c:v>559</c:v>
                </c:pt>
                <c:pt idx="16">
                  <c:v>598</c:v>
                </c:pt>
                <c:pt idx="17">
                  <c:v>523</c:v>
                </c:pt>
                <c:pt idx="18">
                  <c:v>543</c:v>
                </c:pt>
                <c:pt idx="19">
                  <c:v>480</c:v>
                </c:pt>
                <c:pt idx="20">
                  <c:v>461</c:v>
                </c:pt>
                <c:pt idx="21">
                  <c:v>508</c:v>
                </c:pt>
                <c:pt idx="22">
                  <c:v>471</c:v>
                </c:pt>
                <c:pt idx="23">
                  <c:v>409</c:v>
                </c:pt>
                <c:pt idx="24">
                  <c:v>370</c:v>
                </c:pt>
                <c:pt idx="25">
                  <c:v>241</c:v>
                </c:pt>
                <c:pt idx="26">
                  <c:v>251</c:v>
                </c:pt>
                <c:pt idx="27">
                  <c:v>200</c:v>
                </c:pt>
                <c:pt idx="28">
                  <c:v>280</c:v>
                </c:pt>
                <c:pt idx="29">
                  <c:v>445</c:v>
                </c:pt>
              </c:numCache>
            </c:numRef>
          </c:val>
          <c:smooth val="0"/>
          <c:extLst>
            <c:ext xmlns:c16="http://schemas.microsoft.com/office/drawing/2014/chart" uri="{C3380CC4-5D6E-409C-BE32-E72D297353CC}">
              <c16:uniqueId val="{00000000-6A8B-4A7F-9E1F-216076B45198}"/>
            </c:ext>
          </c:extLst>
        </c:ser>
        <c:dLbls>
          <c:showLegendKey val="0"/>
          <c:showVal val="0"/>
          <c:showCatName val="0"/>
          <c:showSerName val="0"/>
          <c:showPercent val="0"/>
          <c:showBubbleSize val="0"/>
        </c:dLbls>
        <c:smooth val="0"/>
        <c:axId val="406155320"/>
        <c:axId val="406151712"/>
      </c:lineChart>
      <c:dateAx>
        <c:axId val="406155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51712"/>
        <c:crosses val="autoZero"/>
        <c:auto val="1"/>
        <c:lblOffset val="100"/>
        <c:baseTimeUnit val="days"/>
      </c:dateAx>
      <c:valAx>
        <c:axId val="40615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5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Sheet1!$A$2:$A$22</c:f>
              <c:numCache>
                <c:formatCode>m/d/yyyy</c:formatCode>
                <c:ptCount val="21"/>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pt idx="19">
                  <c:v>45778</c:v>
                </c:pt>
                <c:pt idx="20">
                  <c:v>45809</c:v>
                </c:pt>
              </c:numCache>
            </c:numRef>
          </c:cat>
          <c:val>
            <c:numRef>
              <c:f>Sheet1!$B$2:$B$22</c:f>
              <c:numCache>
                <c:formatCode>General</c:formatCode>
                <c:ptCount val="21"/>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pt idx="14">
                  <c:v>7526</c:v>
                </c:pt>
                <c:pt idx="15">
                  <c:v>6488</c:v>
                </c:pt>
                <c:pt idx="16">
                  <c:v>7266</c:v>
                </c:pt>
                <c:pt idx="17">
                  <c:v>14125</c:v>
                </c:pt>
                <c:pt idx="18">
                  <c:v>13286</c:v>
                </c:pt>
                <c:pt idx="19">
                  <c:v>22477</c:v>
                </c:pt>
                <c:pt idx="20">
                  <c:v>15577</c:v>
                </c:pt>
              </c:numCache>
            </c:numRef>
          </c:val>
          <c:extLst>
            <c:ext xmlns:c16="http://schemas.microsoft.com/office/drawing/2014/chart" uri="{C3380CC4-5D6E-409C-BE32-E72D297353CC}">
              <c16:uniqueId val="{00000000-A85B-49E0-9669-FCFA84BD198C}"/>
            </c:ext>
          </c:extLst>
        </c:ser>
        <c:dLbls>
          <c:showLegendKey val="0"/>
          <c:showVal val="0"/>
          <c:showCatName val="0"/>
          <c:showSerName val="0"/>
          <c:showPercent val="0"/>
          <c:showBubbleSize val="0"/>
        </c:dLbls>
        <c:gapWidth val="219"/>
        <c:overlap val="-27"/>
        <c:axId val="405546112"/>
        <c:axId val="405546440"/>
      </c:barChart>
      <c:dateAx>
        <c:axId val="40554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46440"/>
        <c:crosses val="autoZero"/>
        <c:auto val="1"/>
        <c:lblOffset val="100"/>
        <c:baseTimeUnit val="months"/>
      </c:dateAx>
      <c:valAx>
        <c:axId val="40554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4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Sheet1!$A$2:$A$609</c:f>
              <c:numCache>
                <c:formatCode>m/d/yyyy</c:formatCode>
                <c:ptCount val="608"/>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pt idx="396">
                  <c:v>45627</c:v>
                </c:pt>
                <c:pt idx="397">
                  <c:v>45628</c:v>
                </c:pt>
                <c:pt idx="398">
                  <c:v>45629</c:v>
                </c:pt>
                <c:pt idx="399">
                  <c:v>45630</c:v>
                </c:pt>
                <c:pt idx="400">
                  <c:v>45631</c:v>
                </c:pt>
                <c:pt idx="401">
                  <c:v>45632</c:v>
                </c:pt>
                <c:pt idx="402">
                  <c:v>45633</c:v>
                </c:pt>
                <c:pt idx="403">
                  <c:v>45634</c:v>
                </c:pt>
                <c:pt idx="404">
                  <c:v>45635</c:v>
                </c:pt>
                <c:pt idx="405">
                  <c:v>45636</c:v>
                </c:pt>
                <c:pt idx="406">
                  <c:v>45637</c:v>
                </c:pt>
                <c:pt idx="407">
                  <c:v>45638</c:v>
                </c:pt>
                <c:pt idx="408">
                  <c:v>45639</c:v>
                </c:pt>
                <c:pt idx="409">
                  <c:v>45640</c:v>
                </c:pt>
                <c:pt idx="410">
                  <c:v>45641</c:v>
                </c:pt>
                <c:pt idx="411">
                  <c:v>45642</c:v>
                </c:pt>
                <c:pt idx="412">
                  <c:v>45643</c:v>
                </c:pt>
                <c:pt idx="413">
                  <c:v>45644</c:v>
                </c:pt>
                <c:pt idx="414">
                  <c:v>45645</c:v>
                </c:pt>
                <c:pt idx="415">
                  <c:v>45646</c:v>
                </c:pt>
                <c:pt idx="416">
                  <c:v>45647</c:v>
                </c:pt>
                <c:pt idx="417">
                  <c:v>45648</c:v>
                </c:pt>
                <c:pt idx="418">
                  <c:v>45649</c:v>
                </c:pt>
                <c:pt idx="419">
                  <c:v>45650</c:v>
                </c:pt>
                <c:pt idx="420">
                  <c:v>45651</c:v>
                </c:pt>
                <c:pt idx="421">
                  <c:v>45652</c:v>
                </c:pt>
                <c:pt idx="422">
                  <c:v>45653</c:v>
                </c:pt>
                <c:pt idx="423">
                  <c:v>45654</c:v>
                </c:pt>
                <c:pt idx="424">
                  <c:v>45655</c:v>
                </c:pt>
                <c:pt idx="425">
                  <c:v>45656</c:v>
                </c:pt>
                <c:pt idx="426">
                  <c:v>45657</c:v>
                </c:pt>
                <c:pt idx="427">
                  <c:v>45658</c:v>
                </c:pt>
                <c:pt idx="428">
                  <c:v>45659</c:v>
                </c:pt>
                <c:pt idx="429">
                  <c:v>45660</c:v>
                </c:pt>
                <c:pt idx="430">
                  <c:v>45661</c:v>
                </c:pt>
                <c:pt idx="431">
                  <c:v>45662</c:v>
                </c:pt>
                <c:pt idx="432">
                  <c:v>45663</c:v>
                </c:pt>
                <c:pt idx="433">
                  <c:v>45664</c:v>
                </c:pt>
                <c:pt idx="434">
                  <c:v>45665</c:v>
                </c:pt>
                <c:pt idx="435">
                  <c:v>45666</c:v>
                </c:pt>
                <c:pt idx="436">
                  <c:v>45667</c:v>
                </c:pt>
                <c:pt idx="437">
                  <c:v>45668</c:v>
                </c:pt>
                <c:pt idx="438">
                  <c:v>45669</c:v>
                </c:pt>
                <c:pt idx="439">
                  <c:v>45670</c:v>
                </c:pt>
                <c:pt idx="440">
                  <c:v>45671</c:v>
                </c:pt>
                <c:pt idx="441">
                  <c:v>45672</c:v>
                </c:pt>
                <c:pt idx="442">
                  <c:v>45673</c:v>
                </c:pt>
                <c:pt idx="443">
                  <c:v>45674</c:v>
                </c:pt>
                <c:pt idx="444">
                  <c:v>45675</c:v>
                </c:pt>
                <c:pt idx="445">
                  <c:v>45676</c:v>
                </c:pt>
                <c:pt idx="446">
                  <c:v>45677</c:v>
                </c:pt>
                <c:pt idx="447">
                  <c:v>45678</c:v>
                </c:pt>
                <c:pt idx="448">
                  <c:v>45679</c:v>
                </c:pt>
                <c:pt idx="449">
                  <c:v>45680</c:v>
                </c:pt>
                <c:pt idx="450">
                  <c:v>45681</c:v>
                </c:pt>
                <c:pt idx="451">
                  <c:v>45682</c:v>
                </c:pt>
                <c:pt idx="452">
                  <c:v>45683</c:v>
                </c:pt>
                <c:pt idx="453">
                  <c:v>45684</c:v>
                </c:pt>
                <c:pt idx="454">
                  <c:v>45685</c:v>
                </c:pt>
                <c:pt idx="455">
                  <c:v>45686</c:v>
                </c:pt>
                <c:pt idx="456">
                  <c:v>45687</c:v>
                </c:pt>
                <c:pt idx="457">
                  <c:v>45688</c:v>
                </c:pt>
                <c:pt idx="458">
                  <c:v>45689</c:v>
                </c:pt>
                <c:pt idx="459">
                  <c:v>45690</c:v>
                </c:pt>
                <c:pt idx="460">
                  <c:v>45691</c:v>
                </c:pt>
                <c:pt idx="461">
                  <c:v>45692</c:v>
                </c:pt>
                <c:pt idx="462">
                  <c:v>45693</c:v>
                </c:pt>
                <c:pt idx="463">
                  <c:v>45694</c:v>
                </c:pt>
                <c:pt idx="464">
                  <c:v>45695</c:v>
                </c:pt>
                <c:pt idx="465">
                  <c:v>45696</c:v>
                </c:pt>
                <c:pt idx="466">
                  <c:v>45697</c:v>
                </c:pt>
                <c:pt idx="467">
                  <c:v>45698</c:v>
                </c:pt>
                <c:pt idx="468">
                  <c:v>45699</c:v>
                </c:pt>
                <c:pt idx="469">
                  <c:v>45700</c:v>
                </c:pt>
                <c:pt idx="470">
                  <c:v>45701</c:v>
                </c:pt>
                <c:pt idx="471">
                  <c:v>45702</c:v>
                </c:pt>
                <c:pt idx="472">
                  <c:v>45703</c:v>
                </c:pt>
                <c:pt idx="473">
                  <c:v>45704</c:v>
                </c:pt>
                <c:pt idx="474">
                  <c:v>45705</c:v>
                </c:pt>
                <c:pt idx="475">
                  <c:v>45706</c:v>
                </c:pt>
                <c:pt idx="476">
                  <c:v>45707</c:v>
                </c:pt>
                <c:pt idx="477">
                  <c:v>45708</c:v>
                </c:pt>
                <c:pt idx="478">
                  <c:v>45709</c:v>
                </c:pt>
                <c:pt idx="479">
                  <c:v>45710</c:v>
                </c:pt>
                <c:pt idx="480">
                  <c:v>45711</c:v>
                </c:pt>
                <c:pt idx="481">
                  <c:v>45712</c:v>
                </c:pt>
                <c:pt idx="482">
                  <c:v>45713</c:v>
                </c:pt>
                <c:pt idx="483">
                  <c:v>45714</c:v>
                </c:pt>
                <c:pt idx="484">
                  <c:v>45715</c:v>
                </c:pt>
                <c:pt idx="485">
                  <c:v>45716</c:v>
                </c:pt>
                <c:pt idx="486">
                  <c:v>45717</c:v>
                </c:pt>
                <c:pt idx="487">
                  <c:v>45718</c:v>
                </c:pt>
                <c:pt idx="488">
                  <c:v>45719</c:v>
                </c:pt>
                <c:pt idx="489">
                  <c:v>45720</c:v>
                </c:pt>
                <c:pt idx="490">
                  <c:v>45721</c:v>
                </c:pt>
                <c:pt idx="491">
                  <c:v>45722</c:v>
                </c:pt>
                <c:pt idx="492">
                  <c:v>45723</c:v>
                </c:pt>
                <c:pt idx="493">
                  <c:v>45724</c:v>
                </c:pt>
                <c:pt idx="494">
                  <c:v>45725</c:v>
                </c:pt>
                <c:pt idx="495">
                  <c:v>45726</c:v>
                </c:pt>
                <c:pt idx="496">
                  <c:v>45727</c:v>
                </c:pt>
                <c:pt idx="497">
                  <c:v>45728</c:v>
                </c:pt>
                <c:pt idx="498">
                  <c:v>45729</c:v>
                </c:pt>
                <c:pt idx="499">
                  <c:v>45730</c:v>
                </c:pt>
                <c:pt idx="500">
                  <c:v>45731</c:v>
                </c:pt>
                <c:pt idx="501">
                  <c:v>45732</c:v>
                </c:pt>
                <c:pt idx="502">
                  <c:v>45733</c:v>
                </c:pt>
                <c:pt idx="503">
                  <c:v>45734</c:v>
                </c:pt>
                <c:pt idx="504">
                  <c:v>45735</c:v>
                </c:pt>
                <c:pt idx="505">
                  <c:v>45736</c:v>
                </c:pt>
                <c:pt idx="506">
                  <c:v>45737</c:v>
                </c:pt>
                <c:pt idx="507">
                  <c:v>45738</c:v>
                </c:pt>
                <c:pt idx="508">
                  <c:v>45739</c:v>
                </c:pt>
                <c:pt idx="509">
                  <c:v>45740</c:v>
                </c:pt>
                <c:pt idx="510">
                  <c:v>45741</c:v>
                </c:pt>
                <c:pt idx="511">
                  <c:v>45742</c:v>
                </c:pt>
                <c:pt idx="512">
                  <c:v>45743</c:v>
                </c:pt>
                <c:pt idx="513">
                  <c:v>45744</c:v>
                </c:pt>
                <c:pt idx="514">
                  <c:v>45745</c:v>
                </c:pt>
                <c:pt idx="515">
                  <c:v>45746</c:v>
                </c:pt>
                <c:pt idx="516">
                  <c:v>45747</c:v>
                </c:pt>
                <c:pt idx="517">
                  <c:v>45748</c:v>
                </c:pt>
                <c:pt idx="518">
                  <c:v>45749</c:v>
                </c:pt>
                <c:pt idx="519">
                  <c:v>45750</c:v>
                </c:pt>
                <c:pt idx="520">
                  <c:v>45751</c:v>
                </c:pt>
                <c:pt idx="521">
                  <c:v>45752</c:v>
                </c:pt>
                <c:pt idx="522">
                  <c:v>45753</c:v>
                </c:pt>
                <c:pt idx="523">
                  <c:v>45754</c:v>
                </c:pt>
                <c:pt idx="524">
                  <c:v>45755</c:v>
                </c:pt>
                <c:pt idx="525">
                  <c:v>45756</c:v>
                </c:pt>
                <c:pt idx="526">
                  <c:v>45757</c:v>
                </c:pt>
                <c:pt idx="527">
                  <c:v>45758</c:v>
                </c:pt>
                <c:pt idx="528">
                  <c:v>45759</c:v>
                </c:pt>
                <c:pt idx="529">
                  <c:v>45760</c:v>
                </c:pt>
                <c:pt idx="530">
                  <c:v>45761</c:v>
                </c:pt>
                <c:pt idx="531">
                  <c:v>45762</c:v>
                </c:pt>
                <c:pt idx="532">
                  <c:v>45763</c:v>
                </c:pt>
                <c:pt idx="533">
                  <c:v>45764</c:v>
                </c:pt>
                <c:pt idx="534">
                  <c:v>45765</c:v>
                </c:pt>
                <c:pt idx="535">
                  <c:v>45766</c:v>
                </c:pt>
                <c:pt idx="536">
                  <c:v>45767</c:v>
                </c:pt>
                <c:pt idx="537">
                  <c:v>45768</c:v>
                </c:pt>
                <c:pt idx="538">
                  <c:v>45769</c:v>
                </c:pt>
                <c:pt idx="539">
                  <c:v>45770</c:v>
                </c:pt>
                <c:pt idx="540">
                  <c:v>45771</c:v>
                </c:pt>
                <c:pt idx="541">
                  <c:v>45772</c:v>
                </c:pt>
                <c:pt idx="542">
                  <c:v>45773</c:v>
                </c:pt>
                <c:pt idx="543">
                  <c:v>45774</c:v>
                </c:pt>
                <c:pt idx="544">
                  <c:v>45775</c:v>
                </c:pt>
                <c:pt idx="545">
                  <c:v>45776</c:v>
                </c:pt>
                <c:pt idx="546">
                  <c:v>45777</c:v>
                </c:pt>
                <c:pt idx="547">
                  <c:v>45778</c:v>
                </c:pt>
                <c:pt idx="548">
                  <c:v>45779</c:v>
                </c:pt>
                <c:pt idx="549">
                  <c:v>45780</c:v>
                </c:pt>
                <c:pt idx="550">
                  <c:v>45781</c:v>
                </c:pt>
                <c:pt idx="551">
                  <c:v>45782</c:v>
                </c:pt>
                <c:pt idx="552">
                  <c:v>45783</c:v>
                </c:pt>
                <c:pt idx="553">
                  <c:v>45784</c:v>
                </c:pt>
                <c:pt idx="554">
                  <c:v>45785</c:v>
                </c:pt>
                <c:pt idx="555">
                  <c:v>45786</c:v>
                </c:pt>
                <c:pt idx="556">
                  <c:v>45787</c:v>
                </c:pt>
                <c:pt idx="557">
                  <c:v>45788</c:v>
                </c:pt>
                <c:pt idx="558">
                  <c:v>45789</c:v>
                </c:pt>
                <c:pt idx="559">
                  <c:v>45790</c:v>
                </c:pt>
                <c:pt idx="560">
                  <c:v>45791</c:v>
                </c:pt>
                <c:pt idx="561">
                  <c:v>45792</c:v>
                </c:pt>
                <c:pt idx="562">
                  <c:v>45793</c:v>
                </c:pt>
                <c:pt idx="563">
                  <c:v>45794</c:v>
                </c:pt>
                <c:pt idx="564">
                  <c:v>45795</c:v>
                </c:pt>
                <c:pt idx="565">
                  <c:v>45796</c:v>
                </c:pt>
                <c:pt idx="566">
                  <c:v>45797</c:v>
                </c:pt>
                <c:pt idx="567">
                  <c:v>45798</c:v>
                </c:pt>
                <c:pt idx="568">
                  <c:v>45799</c:v>
                </c:pt>
                <c:pt idx="569">
                  <c:v>45800</c:v>
                </c:pt>
                <c:pt idx="570">
                  <c:v>45801</c:v>
                </c:pt>
                <c:pt idx="571">
                  <c:v>45802</c:v>
                </c:pt>
                <c:pt idx="572">
                  <c:v>45803</c:v>
                </c:pt>
                <c:pt idx="573">
                  <c:v>45804</c:v>
                </c:pt>
                <c:pt idx="574">
                  <c:v>45805</c:v>
                </c:pt>
                <c:pt idx="575">
                  <c:v>45806</c:v>
                </c:pt>
                <c:pt idx="576">
                  <c:v>45807</c:v>
                </c:pt>
                <c:pt idx="577">
                  <c:v>45808</c:v>
                </c:pt>
                <c:pt idx="578">
                  <c:v>45809</c:v>
                </c:pt>
                <c:pt idx="579">
                  <c:v>45810</c:v>
                </c:pt>
                <c:pt idx="580">
                  <c:v>45811</c:v>
                </c:pt>
                <c:pt idx="581">
                  <c:v>45812</c:v>
                </c:pt>
                <c:pt idx="582">
                  <c:v>45813</c:v>
                </c:pt>
                <c:pt idx="583">
                  <c:v>45814</c:v>
                </c:pt>
                <c:pt idx="584">
                  <c:v>45815</c:v>
                </c:pt>
                <c:pt idx="585">
                  <c:v>45816</c:v>
                </c:pt>
                <c:pt idx="586">
                  <c:v>45817</c:v>
                </c:pt>
                <c:pt idx="587">
                  <c:v>45818</c:v>
                </c:pt>
                <c:pt idx="588">
                  <c:v>45819</c:v>
                </c:pt>
                <c:pt idx="589">
                  <c:v>45820</c:v>
                </c:pt>
                <c:pt idx="590">
                  <c:v>45821</c:v>
                </c:pt>
                <c:pt idx="591">
                  <c:v>45822</c:v>
                </c:pt>
                <c:pt idx="592">
                  <c:v>45823</c:v>
                </c:pt>
                <c:pt idx="593">
                  <c:v>45824</c:v>
                </c:pt>
                <c:pt idx="594">
                  <c:v>45825</c:v>
                </c:pt>
                <c:pt idx="595">
                  <c:v>45826</c:v>
                </c:pt>
                <c:pt idx="596">
                  <c:v>45827</c:v>
                </c:pt>
                <c:pt idx="597">
                  <c:v>45828</c:v>
                </c:pt>
                <c:pt idx="598">
                  <c:v>45829</c:v>
                </c:pt>
                <c:pt idx="599">
                  <c:v>45830</c:v>
                </c:pt>
                <c:pt idx="600">
                  <c:v>45831</c:v>
                </c:pt>
                <c:pt idx="601">
                  <c:v>45832</c:v>
                </c:pt>
                <c:pt idx="602">
                  <c:v>45833</c:v>
                </c:pt>
                <c:pt idx="603">
                  <c:v>45834</c:v>
                </c:pt>
                <c:pt idx="604">
                  <c:v>45835</c:v>
                </c:pt>
                <c:pt idx="605">
                  <c:v>45836</c:v>
                </c:pt>
                <c:pt idx="606">
                  <c:v>45837</c:v>
                </c:pt>
                <c:pt idx="607">
                  <c:v>45838</c:v>
                </c:pt>
              </c:numCache>
            </c:numRef>
          </c:cat>
          <c:val>
            <c:numRef>
              <c:f>Sheet1!$B$2:$B$609</c:f>
              <c:numCache>
                <c:formatCode>General</c:formatCode>
                <c:ptCount val="608"/>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05FD-40D9-807F-FD80BB297D50}"/>
            </c:ext>
          </c:extLst>
        </c:ser>
        <c:dLbls>
          <c:showLegendKey val="0"/>
          <c:showVal val="0"/>
          <c:showCatName val="0"/>
          <c:showSerName val="0"/>
          <c:showPercent val="0"/>
          <c:showBubbleSize val="0"/>
        </c:dLbls>
        <c:smooth val="0"/>
        <c:axId val="405716648"/>
        <c:axId val="401482000"/>
      </c:lineChart>
      <c:dateAx>
        <c:axId val="40571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82000"/>
        <c:crosses val="autoZero"/>
        <c:auto val="1"/>
        <c:lblOffset val="100"/>
        <c:baseTimeUnit val="days"/>
      </c:dateAx>
      <c:valAx>
        <c:axId val="40148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71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Sheet1!$A$2:$A$22</c:f>
              <c:numCache>
                <c:formatCode>m/d/yyyy</c:formatCode>
                <c:ptCount val="21"/>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pt idx="19">
                  <c:v>45778</c:v>
                </c:pt>
                <c:pt idx="20">
                  <c:v>45809</c:v>
                </c:pt>
              </c:numCache>
            </c:numRef>
          </c:cat>
          <c:val>
            <c:numRef>
              <c:f>Sheet1!$B$2:$B$22</c:f>
              <c:numCache>
                <c:formatCode>General</c:formatCode>
                <c:ptCount val="21"/>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8274-462B-AFB1-DB5F806FD93C}"/>
            </c:ext>
          </c:extLst>
        </c:ser>
        <c:dLbls>
          <c:showLegendKey val="0"/>
          <c:showVal val="0"/>
          <c:showCatName val="0"/>
          <c:showSerName val="0"/>
          <c:showPercent val="0"/>
          <c:showBubbleSize val="0"/>
        </c:dLbls>
        <c:gapWidth val="219"/>
        <c:overlap val="-27"/>
        <c:axId val="405763752"/>
        <c:axId val="261140248"/>
      </c:barChart>
      <c:dateAx>
        <c:axId val="40576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40248"/>
        <c:crosses val="autoZero"/>
        <c:auto val="1"/>
        <c:lblOffset val="100"/>
        <c:baseTimeUnit val="months"/>
      </c:dateAx>
      <c:valAx>
        <c:axId val="26114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76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4AD62-090F-4EF2-B848-9549FD26BACA}"/>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9DC0B194-79D2-4D35-B804-1DB2D3806EBC}"/>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95704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34750-24C0-487B-86CE-50D8A16D8842}"/>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EE9DDA27-3ACE-415A-9AC9-6EFD1A8C1FD7}"/>
              </a:ext>
            </a:extLst>
          </p:cNvPr>
          <p:cNvGraphicFramePr>
            <a:graphicFrameLocks noGrp="1"/>
          </p:cNvGraphicFramePr>
          <p:nvPr>
            <p:ph type="tbl" sz="quarter" idx="13"/>
            <p:extLst>
              <p:ext uri="{D42A27DB-BD31-4B8C-83A1-F6EECF244321}">
                <p14:modId xmlns:p14="http://schemas.microsoft.com/office/powerpoint/2010/main" val="1938871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178243729"/>
                    </a:ext>
                  </a:extLst>
                </a:gridCol>
                <a:gridCol w="740665">
                  <a:extLst>
                    <a:ext uri="{9D8B030D-6E8A-4147-A177-3AD203B41FA5}">
                      <a16:colId xmlns:a16="http://schemas.microsoft.com/office/drawing/2014/main" val="3553367520"/>
                    </a:ext>
                  </a:extLst>
                </a:gridCol>
                <a:gridCol w="411480">
                  <a:extLst>
                    <a:ext uri="{9D8B030D-6E8A-4147-A177-3AD203B41FA5}">
                      <a16:colId xmlns:a16="http://schemas.microsoft.com/office/drawing/2014/main" val="4166322156"/>
                    </a:ext>
                  </a:extLst>
                </a:gridCol>
                <a:gridCol w="740665">
                  <a:extLst>
                    <a:ext uri="{9D8B030D-6E8A-4147-A177-3AD203B41FA5}">
                      <a16:colId xmlns:a16="http://schemas.microsoft.com/office/drawing/2014/main" val="3998174252"/>
                    </a:ext>
                  </a:extLst>
                </a:gridCol>
                <a:gridCol w="411480">
                  <a:extLst>
                    <a:ext uri="{9D8B030D-6E8A-4147-A177-3AD203B41FA5}">
                      <a16:colId xmlns:a16="http://schemas.microsoft.com/office/drawing/2014/main" val="4286859743"/>
                    </a:ext>
                  </a:extLst>
                </a:gridCol>
                <a:gridCol w="411480">
                  <a:extLst>
                    <a:ext uri="{9D8B030D-6E8A-4147-A177-3AD203B41FA5}">
                      <a16:colId xmlns:a16="http://schemas.microsoft.com/office/drawing/2014/main" val="2214914672"/>
                    </a:ext>
                  </a:extLst>
                </a:gridCol>
                <a:gridCol w="411480">
                  <a:extLst>
                    <a:ext uri="{9D8B030D-6E8A-4147-A177-3AD203B41FA5}">
                      <a16:colId xmlns:a16="http://schemas.microsoft.com/office/drawing/2014/main" val="3418356632"/>
                    </a:ext>
                  </a:extLst>
                </a:gridCol>
                <a:gridCol w="411480">
                  <a:extLst>
                    <a:ext uri="{9D8B030D-6E8A-4147-A177-3AD203B41FA5}">
                      <a16:colId xmlns:a16="http://schemas.microsoft.com/office/drawing/2014/main" val="2793594076"/>
                    </a:ext>
                  </a:extLst>
                </a:gridCol>
                <a:gridCol w="411480">
                  <a:extLst>
                    <a:ext uri="{9D8B030D-6E8A-4147-A177-3AD203B41FA5}">
                      <a16:colId xmlns:a16="http://schemas.microsoft.com/office/drawing/2014/main" val="3494789667"/>
                    </a:ext>
                  </a:extLst>
                </a:gridCol>
                <a:gridCol w="411480">
                  <a:extLst>
                    <a:ext uri="{9D8B030D-6E8A-4147-A177-3AD203B41FA5}">
                      <a16:colId xmlns:a16="http://schemas.microsoft.com/office/drawing/2014/main" val="1596158991"/>
                    </a:ext>
                  </a:extLst>
                </a:gridCol>
                <a:gridCol w="411480">
                  <a:extLst>
                    <a:ext uri="{9D8B030D-6E8A-4147-A177-3AD203B41FA5}">
                      <a16:colId xmlns:a16="http://schemas.microsoft.com/office/drawing/2014/main" val="1822933860"/>
                    </a:ext>
                  </a:extLst>
                </a:gridCol>
                <a:gridCol w="411480">
                  <a:extLst>
                    <a:ext uri="{9D8B030D-6E8A-4147-A177-3AD203B41FA5}">
                      <a16:colId xmlns:a16="http://schemas.microsoft.com/office/drawing/2014/main" val="1120246183"/>
                    </a:ext>
                  </a:extLst>
                </a:gridCol>
                <a:gridCol w="411480">
                  <a:extLst>
                    <a:ext uri="{9D8B030D-6E8A-4147-A177-3AD203B41FA5}">
                      <a16:colId xmlns:a16="http://schemas.microsoft.com/office/drawing/2014/main" val="2586345548"/>
                    </a:ext>
                  </a:extLst>
                </a:gridCol>
                <a:gridCol w="411480">
                  <a:extLst>
                    <a:ext uri="{9D8B030D-6E8A-4147-A177-3AD203B41FA5}">
                      <a16:colId xmlns:a16="http://schemas.microsoft.com/office/drawing/2014/main" val="12465194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92606087"/>
                  </a:ext>
                </a:extLst>
              </a:tr>
              <a:tr h="370840">
                <a:tc>
                  <a:txBody>
                    <a:bodyPr/>
                    <a:lstStyle/>
                    <a:p>
                      <a:r>
                        <a:rPr lang="en-US" sz="1000"/>
                        <a:t>FUJIFILM Malaysia</a:t>
                      </a:r>
                    </a:p>
                  </a:txBody>
                  <a:tcPr/>
                </a:tc>
                <a:tc>
                  <a:txBody>
                    <a:bodyPr/>
                    <a:lstStyle/>
                    <a:p>
                      <a:r>
                        <a:rPr lang="en-US" sz="1000"/>
                        <a:t>75367</a:t>
                      </a:r>
                    </a:p>
                  </a:txBody>
                  <a:tcPr/>
                </a:tc>
                <a:tc>
                  <a:txBody>
                    <a:bodyPr/>
                    <a:lstStyle/>
                    <a:p>
                      <a:r>
                        <a:rPr lang="en-US" sz="1000"/>
                        <a:t>73</a:t>
                      </a:r>
                    </a:p>
                  </a:txBody>
                  <a:tcPr/>
                </a:tc>
                <a:tc>
                  <a:txBody>
                    <a:bodyPr/>
                    <a:lstStyle/>
                    <a:p>
                      <a:r>
                        <a:rPr lang="en-US" sz="1000"/>
                        <a:t>79864</a:t>
                      </a:r>
                    </a:p>
                  </a:txBody>
                  <a:tcPr/>
                </a:tc>
                <a:tc>
                  <a:txBody>
                    <a:bodyPr/>
                    <a:lstStyle/>
                    <a:p>
                      <a:r>
                        <a:rPr lang="en-US" sz="1000"/>
                        <a:t>282</a:t>
                      </a:r>
                    </a:p>
                  </a:txBody>
                  <a:tcPr/>
                </a:tc>
                <a:tc>
                  <a:txBody>
                    <a:bodyPr/>
                    <a:lstStyle/>
                    <a:p>
                      <a:r>
                        <a:rPr lang="en-US" sz="1000"/>
                        <a:t>54</a:t>
                      </a:r>
                    </a:p>
                  </a:txBody>
                  <a:tcPr/>
                </a:tc>
                <a:tc>
                  <a:txBody>
                    <a:bodyPr/>
                    <a:lstStyle/>
                    <a:p>
                      <a:r>
                        <a:rPr lang="en-US" sz="1000"/>
                        <a:t>2161</a:t>
                      </a:r>
                    </a:p>
                  </a:txBody>
                  <a:tcPr/>
                </a:tc>
                <a:tc>
                  <a:txBody>
                    <a:bodyPr/>
                    <a:lstStyle/>
                    <a:p>
                      <a:r>
                        <a:rPr lang="en-US" sz="1000"/>
                        <a:t>0</a:t>
                      </a:r>
                    </a:p>
                  </a:txBody>
                  <a:tcPr/>
                </a:tc>
                <a:tc>
                  <a:txBody>
                    <a:bodyPr/>
                    <a:lstStyle/>
                    <a:p>
                      <a:r>
                        <a:rPr lang="en-US" sz="1000"/>
                        <a:t>61</a:t>
                      </a:r>
                    </a:p>
                  </a:txBody>
                  <a:tcPr/>
                </a:tc>
                <a:tc>
                  <a:txBody>
                    <a:bodyPr/>
                    <a:lstStyle/>
                    <a:p>
                      <a:r>
                        <a:rPr lang="en-US" sz="1000"/>
                        <a:t>213</a:t>
                      </a:r>
                    </a:p>
                  </a:txBody>
                  <a:tcPr/>
                </a:tc>
                <a:tc>
                  <a:txBody>
                    <a:bodyPr/>
                    <a:lstStyle/>
                    <a:p>
                      <a:r>
                        <a:rPr lang="en-US" sz="1000"/>
                        <a:t>1</a:t>
                      </a:r>
                    </a:p>
                  </a:txBody>
                  <a:tcPr/>
                </a:tc>
                <a:tc>
                  <a:txBody>
                    <a:bodyPr/>
                    <a:lstStyle/>
                    <a:p>
                      <a:r>
                        <a:rPr lang="en-US" sz="1000"/>
                        <a:t>0</a:t>
                      </a:r>
                    </a:p>
                  </a:txBody>
                  <a:tcPr/>
                </a:tc>
                <a:tc>
                  <a:txBody>
                    <a:bodyPr/>
                    <a:lstStyle/>
                    <a:p>
                      <a:r>
                        <a:rPr lang="en-US" sz="1000"/>
                        <a:t>0.0599 %</a:t>
                      </a:r>
                    </a:p>
                  </a:txBody>
                  <a:tcPr/>
                </a:tc>
                <a:tc>
                  <a:txBody>
                    <a:bodyPr/>
                    <a:lstStyle/>
                    <a:p>
                      <a:r>
                        <a:rPr lang="en-US" sz="1000"/>
                        <a:t>0.0 %</a:t>
                      </a:r>
                    </a:p>
                  </a:txBody>
                  <a:tcPr/>
                </a:tc>
                <a:extLst>
                  <a:ext uri="{0D108BD9-81ED-4DB2-BD59-A6C34878D82A}">
                    <a16:rowId xmlns:a16="http://schemas.microsoft.com/office/drawing/2014/main" val="2481176102"/>
                  </a:ext>
                </a:extLst>
              </a:tr>
            </a:tbl>
          </a:graphicData>
        </a:graphic>
      </p:graphicFrame>
      <p:sp>
        <p:nvSpPr>
          <p:cNvPr id="4" name="Text Placeholder 3">
            <a:extLst>
              <a:ext uri="{FF2B5EF4-FFF2-40B4-BE49-F238E27FC236}">
                <a16:creationId xmlns:a16="http://schemas.microsoft.com/office/drawing/2014/main" id="{5D92BFFC-8678-4919-BA5D-A681290F4E5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333815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C53FB-9575-410C-9C3B-AF5D6D767BB5}"/>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65CBBFF7-92BB-4A63-AA02-9A54BDE80CAB}"/>
              </a:ext>
            </a:extLst>
          </p:cNvPr>
          <p:cNvGraphicFramePr>
            <a:graphicFrameLocks noGrp="1"/>
          </p:cNvGraphicFramePr>
          <p:nvPr>
            <p:ph type="chart" sz="quarter" idx="13"/>
            <p:extLst>
              <p:ext uri="{D42A27DB-BD31-4B8C-83A1-F6EECF244321}">
                <p14:modId xmlns:p14="http://schemas.microsoft.com/office/powerpoint/2010/main" val="3256253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0F85A7-F42E-4F3F-B6F6-DFDD6EFC297D}"/>
              </a:ext>
            </a:extLst>
          </p:cNvPr>
          <p:cNvSpPr>
            <a:spLocks noGrp="1"/>
          </p:cNvSpPr>
          <p:nvPr>
            <p:ph type="body" sz="quarter" idx="14"/>
          </p:nvPr>
        </p:nvSpPr>
        <p:spPr/>
        <p:txBody>
          <a:bodyPr/>
          <a:lstStyle/>
          <a:p>
            <a:r>
              <a:rPr lang="en-US"/>
              <a:t>09/01/2024 - 06/30/2025</a:t>
            </a:r>
          </a:p>
        </p:txBody>
      </p:sp>
      <p:sp>
        <p:nvSpPr>
          <p:cNvPr id="5" name="Footer Placeholder 4">
            <a:extLst>
              <a:ext uri="{FF2B5EF4-FFF2-40B4-BE49-F238E27FC236}">
                <a16:creationId xmlns:a16="http://schemas.microsoft.com/office/drawing/2014/main" id="{D4FB4569-5EE6-4F3F-89D5-8B1239262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180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5EC3B-CC9B-4827-A7D6-D90E0906EA65}"/>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60808C43-BC0E-4805-9D36-72F2194ECA31}"/>
              </a:ext>
            </a:extLst>
          </p:cNvPr>
          <p:cNvGraphicFramePr>
            <a:graphicFrameLocks noGrp="1"/>
          </p:cNvGraphicFramePr>
          <p:nvPr>
            <p:ph type="chart" sz="quarter" idx="13"/>
            <p:extLst>
              <p:ext uri="{D42A27DB-BD31-4B8C-83A1-F6EECF244321}">
                <p14:modId xmlns:p14="http://schemas.microsoft.com/office/powerpoint/2010/main" val="2406174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918238-1DC3-4BD9-9D0D-C01E5222F02A}"/>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193FF0B4-7CB2-4B42-9BA7-461AF40C23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507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45DE-039C-4EBB-9BA6-EE5D4A6E81AE}"/>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8B768F26-A15E-4C61-A8A9-0284DC10AFF9}"/>
              </a:ext>
            </a:extLst>
          </p:cNvPr>
          <p:cNvGraphicFramePr>
            <a:graphicFrameLocks noGrp="1"/>
          </p:cNvGraphicFramePr>
          <p:nvPr>
            <p:ph type="chart" sz="quarter" idx="13"/>
            <p:extLst>
              <p:ext uri="{D42A27DB-BD31-4B8C-83A1-F6EECF244321}">
                <p14:modId xmlns:p14="http://schemas.microsoft.com/office/powerpoint/2010/main" val="1595624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8B376D-24C3-44A3-9445-4B27F56E3398}"/>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D6EF7D2C-029F-4B68-9816-6B1491672D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7559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7F070-0401-4AB9-AC6D-1A7E518C29C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13114D46-2BD7-49A3-8C74-22225B607EFE}"/>
              </a:ext>
            </a:extLst>
          </p:cNvPr>
          <p:cNvGraphicFramePr>
            <a:graphicFrameLocks noGrp="1"/>
          </p:cNvGraphicFramePr>
          <p:nvPr>
            <p:ph type="chart" sz="quarter" idx="13"/>
            <p:extLst>
              <p:ext uri="{D42A27DB-BD31-4B8C-83A1-F6EECF244321}">
                <p14:modId xmlns:p14="http://schemas.microsoft.com/office/powerpoint/2010/main" val="1260567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ECFE3-FBFB-42CE-826D-80BCAF141A95}"/>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A7039FD5-45E7-4601-88EB-7DF7C48D5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215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E2FD1-F73B-48FA-810C-9DF58250D9F1}"/>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D9FC9A67-CACD-4E99-878A-01F28ED56502}"/>
              </a:ext>
            </a:extLst>
          </p:cNvPr>
          <p:cNvGraphicFramePr>
            <a:graphicFrameLocks noGrp="1"/>
          </p:cNvGraphicFramePr>
          <p:nvPr>
            <p:ph type="chart" sz="quarter" idx="13"/>
            <p:extLst>
              <p:ext uri="{D42A27DB-BD31-4B8C-83A1-F6EECF244321}">
                <p14:modId xmlns:p14="http://schemas.microsoft.com/office/powerpoint/2010/main" val="313002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6F203-E36B-497B-B137-DCD10A4D71C0}"/>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0B0E7C37-457C-4AC1-8F93-8E58CE9AA2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266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872C-B581-4FDA-903C-25B465086ADF}"/>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D72351DE-2501-47B4-B527-DB98AAC8E31D}"/>
              </a:ext>
            </a:extLst>
          </p:cNvPr>
          <p:cNvGraphicFramePr>
            <a:graphicFrameLocks noGrp="1"/>
          </p:cNvGraphicFramePr>
          <p:nvPr>
            <p:ph type="chart" sz="quarter" idx="13"/>
            <p:extLst>
              <p:ext uri="{D42A27DB-BD31-4B8C-83A1-F6EECF244321}">
                <p14:modId xmlns:p14="http://schemas.microsoft.com/office/powerpoint/2010/main" val="3465058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8BCC2E-26A8-40B9-BB09-4D71DF3CC387}"/>
              </a:ext>
            </a:extLst>
          </p:cNvPr>
          <p:cNvSpPr>
            <a:spLocks noGrp="1"/>
          </p:cNvSpPr>
          <p:nvPr>
            <p:ph type="body" sz="quarter" idx="14"/>
          </p:nvPr>
        </p:nvSpPr>
        <p:spPr/>
        <p:txBody>
          <a:bodyPr/>
          <a:lstStyle/>
          <a:p>
            <a:r>
              <a:rPr lang="en-US"/>
              <a:t>10/01/2023 - 06/30/2025</a:t>
            </a:r>
          </a:p>
        </p:txBody>
      </p:sp>
      <p:sp>
        <p:nvSpPr>
          <p:cNvPr id="5" name="Footer Placeholder 4">
            <a:extLst>
              <a:ext uri="{FF2B5EF4-FFF2-40B4-BE49-F238E27FC236}">
                <a16:creationId xmlns:a16="http://schemas.microsoft.com/office/drawing/2014/main" id="{5CE0DD2C-A078-4E87-AAC4-425990035B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443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F6F77-E53B-4B1A-AF9E-1041140E0555}"/>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D4EEA34D-2A3B-40C7-8AB4-57575500C1B7}"/>
              </a:ext>
            </a:extLst>
          </p:cNvPr>
          <p:cNvGraphicFramePr>
            <a:graphicFrameLocks noGrp="1"/>
          </p:cNvGraphicFramePr>
          <p:nvPr>
            <p:ph type="chart" sz="quarter" idx="13"/>
            <p:extLst>
              <p:ext uri="{D42A27DB-BD31-4B8C-83A1-F6EECF244321}">
                <p14:modId xmlns:p14="http://schemas.microsoft.com/office/powerpoint/2010/main" val="4016787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5D18EB-F5CC-4FD1-A556-65FF65A6244B}"/>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774EE77B-AD7C-4755-A664-BC4631758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070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47211-E65E-4842-84B7-C3BC82E193E4}"/>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A139A314-45C0-430F-BC4D-40F0292C783E}"/>
              </a:ext>
            </a:extLst>
          </p:cNvPr>
          <p:cNvGraphicFramePr>
            <a:graphicFrameLocks noGrp="1"/>
          </p:cNvGraphicFramePr>
          <p:nvPr>
            <p:ph type="chart" sz="quarter" idx="13"/>
            <p:extLst>
              <p:ext uri="{D42A27DB-BD31-4B8C-83A1-F6EECF244321}">
                <p14:modId xmlns:p14="http://schemas.microsoft.com/office/powerpoint/2010/main" val="3015811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B417DC-A5BD-4C3B-8E53-14CAB10228CC}"/>
              </a:ext>
            </a:extLst>
          </p:cNvPr>
          <p:cNvSpPr>
            <a:spLocks noGrp="1"/>
          </p:cNvSpPr>
          <p:nvPr>
            <p:ph type="body" sz="quarter" idx="14"/>
          </p:nvPr>
        </p:nvSpPr>
        <p:spPr/>
        <p:txBody>
          <a:bodyPr/>
          <a:lstStyle/>
          <a:p>
            <a:r>
              <a:rPr lang="en-US"/>
              <a:t>10/01/2023 - 06/30/2025</a:t>
            </a:r>
          </a:p>
        </p:txBody>
      </p:sp>
      <p:sp>
        <p:nvSpPr>
          <p:cNvPr id="5" name="Footer Placeholder 4">
            <a:extLst>
              <a:ext uri="{FF2B5EF4-FFF2-40B4-BE49-F238E27FC236}">
                <a16:creationId xmlns:a16="http://schemas.microsoft.com/office/drawing/2014/main" id="{66261BAF-5CC2-4679-80FA-9B3868680D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964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2048-ADB1-4D19-A98F-A7DCD40DA6BE}"/>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26C78A1A-EC33-45DD-B47D-24256A26E138}"/>
              </a:ext>
            </a:extLst>
          </p:cNvPr>
          <p:cNvGraphicFramePr>
            <a:graphicFrameLocks noGrp="1"/>
          </p:cNvGraphicFramePr>
          <p:nvPr>
            <p:ph type="chart" sz="quarter" idx="13"/>
            <p:extLst>
              <p:ext uri="{D42A27DB-BD31-4B8C-83A1-F6EECF244321}">
                <p14:modId xmlns:p14="http://schemas.microsoft.com/office/powerpoint/2010/main" val="797742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68CEC-70A0-409B-BDF6-DECF2F0EBCD5}"/>
              </a:ext>
            </a:extLst>
          </p:cNvPr>
          <p:cNvSpPr>
            <a:spLocks noGrp="1"/>
          </p:cNvSpPr>
          <p:nvPr>
            <p:ph type="body" sz="quarter" idx="14"/>
          </p:nvPr>
        </p:nvSpPr>
        <p:spPr/>
        <p:txBody>
          <a:bodyPr/>
          <a:lstStyle/>
          <a:p>
            <a:r>
              <a:rPr lang="en-US"/>
              <a:t>11/01/2023 - 06/30/2025</a:t>
            </a:r>
          </a:p>
        </p:txBody>
      </p:sp>
      <p:sp>
        <p:nvSpPr>
          <p:cNvPr id="5" name="Footer Placeholder 4">
            <a:extLst>
              <a:ext uri="{FF2B5EF4-FFF2-40B4-BE49-F238E27FC236}">
                <a16:creationId xmlns:a16="http://schemas.microsoft.com/office/drawing/2014/main" id="{DE0FA9BE-A892-4B92-AF9F-DA6666B002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630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F30EA-B7B1-4D64-8492-671F55A9AEA6}"/>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EDE8682D-332C-4F7F-8570-CEC9B7997D05}"/>
              </a:ext>
            </a:extLst>
          </p:cNvPr>
          <p:cNvGraphicFramePr>
            <a:graphicFrameLocks noGrp="1"/>
          </p:cNvGraphicFramePr>
          <p:nvPr>
            <p:ph type="chart" sz="quarter" idx="13"/>
            <p:extLst>
              <p:ext uri="{D42A27DB-BD31-4B8C-83A1-F6EECF244321}">
                <p14:modId xmlns:p14="http://schemas.microsoft.com/office/powerpoint/2010/main" val="1246136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78F349-0D18-4857-BA77-B3D1172D75A7}"/>
              </a:ext>
            </a:extLst>
          </p:cNvPr>
          <p:cNvSpPr>
            <a:spLocks noGrp="1"/>
          </p:cNvSpPr>
          <p:nvPr>
            <p:ph type="body" sz="quarter" idx="14"/>
          </p:nvPr>
        </p:nvSpPr>
        <p:spPr/>
        <p:txBody>
          <a:bodyPr/>
          <a:lstStyle/>
          <a:p>
            <a:r>
              <a:rPr lang="en-US"/>
              <a:t>10/01/2023 - 06/30/2025</a:t>
            </a:r>
          </a:p>
        </p:txBody>
      </p:sp>
      <p:sp>
        <p:nvSpPr>
          <p:cNvPr id="5" name="Footer Placeholder 4">
            <a:extLst>
              <a:ext uri="{FF2B5EF4-FFF2-40B4-BE49-F238E27FC236}">
                <a16:creationId xmlns:a16="http://schemas.microsoft.com/office/drawing/2014/main" id="{B949CD49-B999-4D91-97D1-6F31EB605D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24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75EAE-5914-49CB-AB8A-353724F2A466}"/>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E6062A62-7CAB-4DCD-9F61-C1E09B889760}"/>
              </a:ext>
            </a:extLst>
          </p:cNvPr>
          <p:cNvGraphicFramePr>
            <a:graphicFrameLocks noGrp="1"/>
          </p:cNvGraphicFramePr>
          <p:nvPr>
            <p:ph type="tbl" sz="quarter" idx="13"/>
            <p:extLst>
              <p:ext uri="{D42A27DB-BD31-4B8C-83A1-F6EECF244321}">
                <p14:modId xmlns:p14="http://schemas.microsoft.com/office/powerpoint/2010/main" val="1332635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37072968"/>
                    </a:ext>
                  </a:extLst>
                </a:gridCol>
                <a:gridCol w="1645920">
                  <a:extLst>
                    <a:ext uri="{9D8B030D-6E8A-4147-A177-3AD203B41FA5}">
                      <a16:colId xmlns:a16="http://schemas.microsoft.com/office/drawing/2014/main" val="297372891"/>
                    </a:ext>
                  </a:extLst>
                </a:gridCol>
                <a:gridCol w="1645920">
                  <a:extLst>
                    <a:ext uri="{9D8B030D-6E8A-4147-A177-3AD203B41FA5}">
                      <a16:colId xmlns:a16="http://schemas.microsoft.com/office/drawing/2014/main" val="189945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075075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23.4 %</a:t>
                      </a:r>
                    </a:p>
                  </a:txBody>
                  <a:tcPr/>
                </a:tc>
                <a:extLst>
                  <a:ext uri="{0D108BD9-81ED-4DB2-BD59-A6C34878D82A}">
                    <a16:rowId xmlns:a16="http://schemas.microsoft.com/office/drawing/2014/main" val="1994638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6.7 %</a:t>
                      </a:r>
                    </a:p>
                  </a:txBody>
                  <a:tcPr/>
                </a:tc>
                <a:extLst>
                  <a:ext uri="{0D108BD9-81ED-4DB2-BD59-A6C34878D82A}">
                    <a16:rowId xmlns:a16="http://schemas.microsoft.com/office/drawing/2014/main" val="42900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extLst>
                  <a:ext uri="{0D108BD9-81ED-4DB2-BD59-A6C34878D82A}">
                    <a16:rowId xmlns:a16="http://schemas.microsoft.com/office/drawing/2014/main" val="302808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137964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3952959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341625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3952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251902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220705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902661142"/>
                  </a:ext>
                </a:extLst>
              </a:tr>
            </a:tbl>
          </a:graphicData>
        </a:graphic>
      </p:graphicFrame>
      <p:sp>
        <p:nvSpPr>
          <p:cNvPr id="4" name="Text Placeholder 3">
            <a:extLst>
              <a:ext uri="{FF2B5EF4-FFF2-40B4-BE49-F238E27FC236}">
                <a16:creationId xmlns:a16="http://schemas.microsoft.com/office/drawing/2014/main" id="{625E341C-6A7D-4E83-852B-E17B3761142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929549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67238-B5B2-46B7-BE30-D202E7800E69}"/>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0C27BC86-7129-41C1-8603-2EE8CBD77ECC}"/>
              </a:ext>
            </a:extLst>
          </p:cNvPr>
          <p:cNvGraphicFramePr>
            <a:graphicFrameLocks noGrp="1"/>
          </p:cNvGraphicFramePr>
          <p:nvPr>
            <p:ph type="tbl" sz="quarter" idx="13"/>
            <p:extLst>
              <p:ext uri="{D42A27DB-BD31-4B8C-83A1-F6EECF244321}">
                <p14:modId xmlns:p14="http://schemas.microsoft.com/office/powerpoint/2010/main" val="329230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96328166"/>
                    </a:ext>
                  </a:extLst>
                </a:gridCol>
                <a:gridCol w="1645920">
                  <a:extLst>
                    <a:ext uri="{9D8B030D-6E8A-4147-A177-3AD203B41FA5}">
                      <a16:colId xmlns:a16="http://schemas.microsoft.com/office/drawing/2014/main" val="4107426413"/>
                    </a:ext>
                  </a:extLst>
                </a:gridCol>
                <a:gridCol w="1645920">
                  <a:extLst>
                    <a:ext uri="{9D8B030D-6E8A-4147-A177-3AD203B41FA5}">
                      <a16:colId xmlns:a16="http://schemas.microsoft.com/office/drawing/2014/main" val="3589535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245464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308372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73484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99999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248349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1876058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234416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794863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28278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22328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431971345"/>
                  </a:ext>
                </a:extLst>
              </a:tr>
            </a:tbl>
          </a:graphicData>
        </a:graphic>
      </p:graphicFrame>
      <p:sp>
        <p:nvSpPr>
          <p:cNvPr id="4" name="Text Placeholder 3">
            <a:extLst>
              <a:ext uri="{FF2B5EF4-FFF2-40B4-BE49-F238E27FC236}">
                <a16:creationId xmlns:a16="http://schemas.microsoft.com/office/drawing/2014/main" id="{55513490-4DA2-4E78-8E89-1F5CF0673B1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636589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85D4-7812-4C97-9AD4-3D5A617FCA0D}"/>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209E15DD-F38B-4692-9FA1-B2AC86A7E4F7}"/>
              </a:ext>
            </a:extLst>
          </p:cNvPr>
          <p:cNvGraphicFramePr>
            <a:graphicFrameLocks noGrp="1"/>
          </p:cNvGraphicFramePr>
          <p:nvPr>
            <p:ph type="tbl" sz="quarter" idx="13"/>
            <p:extLst>
              <p:ext uri="{D42A27DB-BD31-4B8C-83A1-F6EECF244321}">
                <p14:modId xmlns:p14="http://schemas.microsoft.com/office/powerpoint/2010/main" val="1728707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63509787"/>
                    </a:ext>
                  </a:extLst>
                </a:gridCol>
                <a:gridCol w="1645920">
                  <a:extLst>
                    <a:ext uri="{9D8B030D-6E8A-4147-A177-3AD203B41FA5}">
                      <a16:colId xmlns:a16="http://schemas.microsoft.com/office/drawing/2014/main" val="1461352368"/>
                    </a:ext>
                  </a:extLst>
                </a:gridCol>
                <a:gridCol w="1645920">
                  <a:extLst>
                    <a:ext uri="{9D8B030D-6E8A-4147-A177-3AD203B41FA5}">
                      <a16:colId xmlns:a16="http://schemas.microsoft.com/office/drawing/2014/main" val="3135936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66717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87239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20176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10592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12815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451553663"/>
                  </a:ext>
                </a:extLst>
              </a:tr>
            </a:tbl>
          </a:graphicData>
        </a:graphic>
      </p:graphicFrame>
      <p:sp>
        <p:nvSpPr>
          <p:cNvPr id="4" name="Text Placeholder 3">
            <a:extLst>
              <a:ext uri="{FF2B5EF4-FFF2-40B4-BE49-F238E27FC236}">
                <a16:creationId xmlns:a16="http://schemas.microsoft.com/office/drawing/2014/main" id="{7A442A6C-04C5-4D78-9D6C-66FD765CF3F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202228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CDD2D-9D33-4306-A76A-C96A32EBF11E}"/>
              </a:ext>
            </a:extLst>
          </p:cNvPr>
          <p:cNvSpPr>
            <a:spLocks noGrp="1"/>
          </p:cNvSpPr>
          <p:nvPr>
            <p:ph type="title"/>
          </p:nvPr>
        </p:nvSpPr>
        <p:spPr/>
        <p:txBody>
          <a:bodyPr/>
          <a:lstStyle/>
          <a:p>
            <a:r>
              <a:rPr lang="en-US"/>
              <a:t>Facebook Original Own Posts Table | FUJIFILM Malaysia - 1 of 25</a:t>
            </a:r>
          </a:p>
        </p:txBody>
      </p:sp>
      <p:graphicFrame>
        <p:nvGraphicFramePr>
          <p:cNvPr id="5" name="Table Placeholder 4">
            <a:extLst>
              <a:ext uri="{FF2B5EF4-FFF2-40B4-BE49-F238E27FC236}">
                <a16:creationId xmlns:a16="http://schemas.microsoft.com/office/drawing/2014/main" id="{7B8A7D10-A7BB-4321-A71E-66DF7336E4F6}"/>
              </a:ext>
            </a:extLst>
          </p:cNvPr>
          <p:cNvGraphicFramePr>
            <a:graphicFrameLocks noGrp="1"/>
          </p:cNvGraphicFramePr>
          <p:nvPr>
            <p:ph type="tbl" sz="quarter" idx="13"/>
            <p:extLst>
              <p:ext uri="{D42A27DB-BD31-4B8C-83A1-F6EECF244321}">
                <p14:modId xmlns:p14="http://schemas.microsoft.com/office/powerpoint/2010/main" val="956285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88498929"/>
                    </a:ext>
                  </a:extLst>
                </a:gridCol>
                <a:gridCol w="1316737">
                  <a:extLst>
                    <a:ext uri="{9D8B030D-6E8A-4147-A177-3AD203B41FA5}">
                      <a16:colId xmlns:a16="http://schemas.microsoft.com/office/drawing/2014/main" val="2869883860"/>
                    </a:ext>
                  </a:extLst>
                </a:gridCol>
                <a:gridCol w="329184">
                  <a:extLst>
                    <a:ext uri="{9D8B030D-6E8A-4147-A177-3AD203B41FA5}">
                      <a16:colId xmlns:a16="http://schemas.microsoft.com/office/drawing/2014/main" val="1087897497"/>
                    </a:ext>
                  </a:extLst>
                </a:gridCol>
                <a:gridCol w="329184">
                  <a:extLst>
                    <a:ext uri="{9D8B030D-6E8A-4147-A177-3AD203B41FA5}">
                      <a16:colId xmlns:a16="http://schemas.microsoft.com/office/drawing/2014/main" val="3580855222"/>
                    </a:ext>
                  </a:extLst>
                </a:gridCol>
                <a:gridCol w="329184">
                  <a:extLst>
                    <a:ext uri="{9D8B030D-6E8A-4147-A177-3AD203B41FA5}">
                      <a16:colId xmlns:a16="http://schemas.microsoft.com/office/drawing/2014/main" val="3042439023"/>
                    </a:ext>
                  </a:extLst>
                </a:gridCol>
                <a:gridCol w="329184">
                  <a:extLst>
                    <a:ext uri="{9D8B030D-6E8A-4147-A177-3AD203B41FA5}">
                      <a16:colId xmlns:a16="http://schemas.microsoft.com/office/drawing/2014/main" val="3172721322"/>
                    </a:ext>
                  </a:extLst>
                </a:gridCol>
                <a:gridCol w="329184">
                  <a:extLst>
                    <a:ext uri="{9D8B030D-6E8A-4147-A177-3AD203B41FA5}">
                      <a16:colId xmlns:a16="http://schemas.microsoft.com/office/drawing/2014/main" val="1593896204"/>
                    </a:ext>
                  </a:extLst>
                </a:gridCol>
                <a:gridCol w="329184">
                  <a:extLst>
                    <a:ext uri="{9D8B030D-6E8A-4147-A177-3AD203B41FA5}">
                      <a16:colId xmlns:a16="http://schemas.microsoft.com/office/drawing/2014/main" val="1649488223"/>
                    </a:ext>
                  </a:extLst>
                </a:gridCol>
                <a:gridCol w="329184">
                  <a:extLst>
                    <a:ext uri="{9D8B030D-6E8A-4147-A177-3AD203B41FA5}">
                      <a16:colId xmlns:a16="http://schemas.microsoft.com/office/drawing/2014/main" val="2387311140"/>
                    </a:ext>
                  </a:extLst>
                </a:gridCol>
                <a:gridCol w="329184">
                  <a:extLst>
                    <a:ext uri="{9D8B030D-6E8A-4147-A177-3AD203B41FA5}">
                      <a16:colId xmlns:a16="http://schemas.microsoft.com/office/drawing/2014/main" val="2747856063"/>
                    </a:ext>
                  </a:extLst>
                </a:gridCol>
                <a:gridCol w="329184">
                  <a:extLst>
                    <a:ext uri="{9D8B030D-6E8A-4147-A177-3AD203B41FA5}">
                      <a16:colId xmlns:a16="http://schemas.microsoft.com/office/drawing/2014/main" val="1705975430"/>
                    </a:ext>
                  </a:extLst>
                </a:gridCol>
                <a:gridCol w="329184">
                  <a:extLst>
                    <a:ext uri="{9D8B030D-6E8A-4147-A177-3AD203B41FA5}">
                      <a16:colId xmlns:a16="http://schemas.microsoft.com/office/drawing/2014/main" val="826297819"/>
                    </a:ext>
                  </a:extLst>
                </a:gridCol>
                <a:gridCol w="329184">
                  <a:extLst>
                    <a:ext uri="{9D8B030D-6E8A-4147-A177-3AD203B41FA5}">
                      <a16:colId xmlns:a16="http://schemas.microsoft.com/office/drawing/2014/main" val="3935374250"/>
                    </a:ext>
                  </a:extLst>
                </a:gridCol>
                <a:gridCol w="329184">
                  <a:extLst>
                    <a:ext uri="{9D8B030D-6E8A-4147-A177-3AD203B41FA5}">
                      <a16:colId xmlns:a16="http://schemas.microsoft.com/office/drawing/2014/main" val="2336520904"/>
                    </a:ext>
                  </a:extLst>
                </a:gridCol>
                <a:gridCol w="329184">
                  <a:extLst>
                    <a:ext uri="{9D8B030D-6E8A-4147-A177-3AD203B41FA5}">
                      <a16:colId xmlns:a16="http://schemas.microsoft.com/office/drawing/2014/main" val="2996462113"/>
                    </a:ext>
                  </a:extLst>
                </a:gridCol>
                <a:gridCol w="329184">
                  <a:extLst>
                    <a:ext uri="{9D8B030D-6E8A-4147-A177-3AD203B41FA5}">
                      <a16:colId xmlns:a16="http://schemas.microsoft.com/office/drawing/2014/main" val="1897884493"/>
                    </a:ext>
                  </a:extLst>
                </a:gridCol>
                <a:gridCol w="329184">
                  <a:extLst>
                    <a:ext uri="{9D8B030D-6E8A-4147-A177-3AD203B41FA5}">
                      <a16:colId xmlns:a16="http://schemas.microsoft.com/office/drawing/2014/main" val="4102194800"/>
                    </a:ext>
                  </a:extLst>
                </a:gridCol>
                <a:gridCol w="329184">
                  <a:extLst>
                    <a:ext uri="{9D8B030D-6E8A-4147-A177-3AD203B41FA5}">
                      <a16:colId xmlns:a16="http://schemas.microsoft.com/office/drawing/2014/main" val="1371668334"/>
                    </a:ext>
                  </a:extLst>
                </a:gridCol>
                <a:gridCol w="329184">
                  <a:extLst>
                    <a:ext uri="{9D8B030D-6E8A-4147-A177-3AD203B41FA5}">
                      <a16:colId xmlns:a16="http://schemas.microsoft.com/office/drawing/2014/main" val="3579759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8127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- 2025-06-30 12:00:29</a:t>
                      </a:r>
                      <a:r>
                        <a:rPr kumimoji="0" lang="en-US" sz="1000" b="0" i="0" u="none" strike="noStrike" kern="1200" cap="none" spc="0" normalizeH="0" baseline="0" noProof="0">
                          <a:ln>
                            <a:noFill/>
                          </a:ln>
                          <a:solidFill>
                            <a:prstClr val="black"/>
                          </a:solidFill>
                          <a:effectLst/>
                          <a:uLnTx/>
                          <a:uFillTx/>
                          <a:latin typeface="Calibri"/>
                          <a:ea typeface="+mn-ea"/>
                          <a:cs typeface="+mn-cs"/>
                        </a:rPr>
                        <a:t>
 Wondering what the X half is capable of? Winter Heng walks us through his favourite X half features and shows why this little camera makes a big impact.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https://quintly-eu-image-storage.s3.amazonaws.com/aaf8f68db843cc217addf8054c322eb2/85b229ca5d06f2f930fba8740d838ff5.jpg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8924911"/>
                  </a:ext>
                </a:extLst>
              </a:tr>
            </a:tbl>
          </a:graphicData>
        </a:graphic>
      </p:graphicFrame>
      <p:sp>
        <p:nvSpPr>
          <p:cNvPr id="4" name="Text Placeholder 3">
            <a:extLst>
              <a:ext uri="{FF2B5EF4-FFF2-40B4-BE49-F238E27FC236}">
                <a16:creationId xmlns:a16="http://schemas.microsoft.com/office/drawing/2014/main" id="{64D3B4B5-BE7C-4D77-A601-A5556206BAA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900454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933A-0F4F-4164-AA7D-34651C972B3A}"/>
              </a:ext>
            </a:extLst>
          </p:cNvPr>
          <p:cNvSpPr>
            <a:spLocks noGrp="1"/>
          </p:cNvSpPr>
          <p:nvPr>
            <p:ph type="title"/>
          </p:nvPr>
        </p:nvSpPr>
        <p:spPr/>
        <p:txBody>
          <a:bodyPr/>
          <a:lstStyle/>
          <a:p>
            <a:r>
              <a:rPr lang="en-US"/>
              <a:t>Facebook Original Own Posts Table | FUJIFILM Malaysia - 2 of 25</a:t>
            </a:r>
          </a:p>
        </p:txBody>
      </p:sp>
      <p:graphicFrame>
        <p:nvGraphicFramePr>
          <p:cNvPr id="5" name="Table Placeholder 4">
            <a:extLst>
              <a:ext uri="{FF2B5EF4-FFF2-40B4-BE49-F238E27FC236}">
                <a16:creationId xmlns:a16="http://schemas.microsoft.com/office/drawing/2014/main" id="{7E8C890C-F97B-4A32-B838-A02D4655D05F}"/>
              </a:ext>
            </a:extLst>
          </p:cNvPr>
          <p:cNvGraphicFramePr>
            <a:graphicFrameLocks noGrp="1"/>
          </p:cNvGraphicFramePr>
          <p:nvPr>
            <p:ph type="tbl" sz="quarter" idx="13"/>
            <p:extLst>
              <p:ext uri="{D42A27DB-BD31-4B8C-83A1-F6EECF244321}">
                <p14:modId xmlns:p14="http://schemas.microsoft.com/office/powerpoint/2010/main" val="373762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79168101"/>
                    </a:ext>
                  </a:extLst>
                </a:gridCol>
                <a:gridCol w="1316737">
                  <a:extLst>
                    <a:ext uri="{9D8B030D-6E8A-4147-A177-3AD203B41FA5}">
                      <a16:colId xmlns:a16="http://schemas.microsoft.com/office/drawing/2014/main" val="3128785554"/>
                    </a:ext>
                  </a:extLst>
                </a:gridCol>
                <a:gridCol w="329184">
                  <a:extLst>
                    <a:ext uri="{9D8B030D-6E8A-4147-A177-3AD203B41FA5}">
                      <a16:colId xmlns:a16="http://schemas.microsoft.com/office/drawing/2014/main" val="23924533"/>
                    </a:ext>
                  </a:extLst>
                </a:gridCol>
                <a:gridCol w="329184">
                  <a:extLst>
                    <a:ext uri="{9D8B030D-6E8A-4147-A177-3AD203B41FA5}">
                      <a16:colId xmlns:a16="http://schemas.microsoft.com/office/drawing/2014/main" val="3527229480"/>
                    </a:ext>
                  </a:extLst>
                </a:gridCol>
                <a:gridCol w="329184">
                  <a:extLst>
                    <a:ext uri="{9D8B030D-6E8A-4147-A177-3AD203B41FA5}">
                      <a16:colId xmlns:a16="http://schemas.microsoft.com/office/drawing/2014/main" val="3012250666"/>
                    </a:ext>
                  </a:extLst>
                </a:gridCol>
                <a:gridCol w="329184">
                  <a:extLst>
                    <a:ext uri="{9D8B030D-6E8A-4147-A177-3AD203B41FA5}">
                      <a16:colId xmlns:a16="http://schemas.microsoft.com/office/drawing/2014/main" val="1594952716"/>
                    </a:ext>
                  </a:extLst>
                </a:gridCol>
                <a:gridCol w="329184">
                  <a:extLst>
                    <a:ext uri="{9D8B030D-6E8A-4147-A177-3AD203B41FA5}">
                      <a16:colId xmlns:a16="http://schemas.microsoft.com/office/drawing/2014/main" val="3771123191"/>
                    </a:ext>
                  </a:extLst>
                </a:gridCol>
                <a:gridCol w="329184">
                  <a:extLst>
                    <a:ext uri="{9D8B030D-6E8A-4147-A177-3AD203B41FA5}">
                      <a16:colId xmlns:a16="http://schemas.microsoft.com/office/drawing/2014/main" val="998904176"/>
                    </a:ext>
                  </a:extLst>
                </a:gridCol>
                <a:gridCol w="329184">
                  <a:extLst>
                    <a:ext uri="{9D8B030D-6E8A-4147-A177-3AD203B41FA5}">
                      <a16:colId xmlns:a16="http://schemas.microsoft.com/office/drawing/2014/main" val="969419060"/>
                    </a:ext>
                  </a:extLst>
                </a:gridCol>
                <a:gridCol w="329184">
                  <a:extLst>
                    <a:ext uri="{9D8B030D-6E8A-4147-A177-3AD203B41FA5}">
                      <a16:colId xmlns:a16="http://schemas.microsoft.com/office/drawing/2014/main" val="3958488244"/>
                    </a:ext>
                  </a:extLst>
                </a:gridCol>
                <a:gridCol w="329184">
                  <a:extLst>
                    <a:ext uri="{9D8B030D-6E8A-4147-A177-3AD203B41FA5}">
                      <a16:colId xmlns:a16="http://schemas.microsoft.com/office/drawing/2014/main" val="3376311948"/>
                    </a:ext>
                  </a:extLst>
                </a:gridCol>
                <a:gridCol w="329184">
                  <a:extLst>
                    <a:ext uri="{9D8B030D-6E8A-4147-A177-3AD203B41FA5}">
                      <a16:colId xmlns:a16="http://schemas.microsoft.com/office/drawing/2014/main" val="3137629307"/>
                    </a:ext>
                  </a:extLst>
                </a:gridCol>
                <a:gridCol w="329184">
                  <a:extLst>
                    <a:ext uri="{9D8B030D-6E8A-4147-A177-3AD203B41FA5}">
                      <a16:colId xmlns:a16="http://schemas.microsoft.com/office/drawing/2014/main" val="2395837218"/>
                    </a:ext>
                  </a:extLst>
                </a:gridCol>
                <a:gridCol w="329184">
                  <a:extLst>
                    <a:ext uri="{9D8B030D-6E8A-4147-A177-3AD203B41FA5}">
                      <a16:colId xmlns:a16="http://schemas.microsoft.com/office/drawing/2014/main" val="2412018449"/>
                    </a:ext>
                  </a:extLst>
                </a:gridCol>
                <a:gridCol w="329184">
                  <a:extLst>
                    <a:ext uri="{9D8B030D-6E8A-4147-A177-3AD203B41FA5}">
                      <a16:colId xmlns:a16="http://schemas.microsoft.com/office/drawing/2014/main" val="337713380"/>
                    </a:ext>
                  </a:extLst>
                </a:gridCol>
                <a:gridCol w="329184">
                  <a:extLst>
                    <a:ext uri="{9D8B030D-6E8A-4147-A177-3AD203B41FA5}">
                      <a16:colId xmlns:a16="http://schemas.microsoft.com/office/drawing/2014/main" val="426340978"/>
                    </a:ext>
                  </a:extLst>
                </a:gridCol>
                <a:gridCol w="329184">
                  <a:extLst>
                    <a:ext uri="{9D8B030D-6E8A-4147-A177-3AD203B41FA5}">
                      <a16:colId xmlns:a16="http://schemas.microsoft.com/office/drawing/2014/main" val="3426213897"/>
                    </a:ext>
                  </a:extLst>
                </a:gridCol>
                <a:gridCol w="329184">
                  <a:extLst>
                    <a:ext uri="{9D8B030D-6E8A-4147-A177-3AD203B41FA5}">
                      <a16:colId xmlns:a16="http://schemas.microsoft.com/office/drawing/2014/main" val="3617672909"/>
                    </a:ext>
                  </a:extLst>
                </a:gridCol>
                <a:gridCol w="329184">
                  <a:extLst>
                    <a:ext uri="{9D8B030D-6E8A-4147-A177-3AD203B41FA5}">
                      <a16:colId xmlns:a16="http://schemas.microsoft.com/office/drawing/2014/main" val="68092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7865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- 2025-06-27 12:01:19</a:t>
                      </a:r>
                      <a:r>
                        <a:rPr kumimoji="0" lang="en-US" sz="1000" b="0" i="0" u="none" strike="noStrike" kern="1200" cap="none" spc="0" normalizeH="0" baseline="0" noProof="0">
                          <a:ln>
                            <a:noFill/>
                          </a:ln>
                          <a:solidFill>
                            <a:prstClr val="black"/>
                          </a:solidFill>
                          <a:effectLst/>
                          <a:uLnTx/>
                          <a:uFillTx/>
                          <a:latin typeface="Calibri"/>
                          <a:ea typeface="+mn-ea"/>
                          <a:cs typeface="+mn-cs"/>
                        </a:rPr>
                        <a:t>
 Say goodbye to app pairing hassles. With the X-M5, all you need is one cable to access your photos in seconds. Just plug in and go.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https://quintly-eu-image-storage.s3.amazonaws.com/aaf8f68db843cc217addf8054c322eb2/0dcc36f62dc8d17d3a21019ffbc8ca54.jpg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34477549"/>
                  </a:ext>
                </a:extLst>
              </a:tr>
            </a:tbl>
          </a:graphicData>
        </a:graphic>
      </p:graphicFrame>
      <p:sp>
        <p:nvSpPr>
          <p:cNvPr id="4" name="Text Placeholder 3">
            <a:extLst>
              <a:ext uri="{FF2B5EF4-FFF2-40B4-BE49-F238E27FC236}">
                <a16:creationId xmlns:a16="http://schemas.microsoft.com/office/drawing/2014/main" id="{4A788B79-5058-4CB4-A718-8158251FD52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61045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37BB1-FE2B-47E2-92AF-D026EDD20241}"/>
              </a:ext>
            </a:extLst>
          </p:cNvPr>
          <p:cNvSpPr>
            <a:spLocks noGrp="1"/>
          </p:cNvSpPr>
          <p:nvPr>
            <p:ph type="title"/>
          </p:nvPr>
        </p:nvSpPr>
        <p:spPr/>
        <p:txBody>
          <a:bodyPr/>
          <a:lstStyle/>
          <a:p>
            <a:r>
              <a:rPr lang="en-US"/>
              <a:t>Facebook Original Own Posts Table | FUJIFILM Malaysia - 3 of 25</a:t>
            </a:r>
          </a:p>
        </p:txBody>
      </p:sp>
      <p:graphicFrame>
        <p:nvGraphicFramePr>
          <p:cNvPr id="5" name="Table Placeholder 4">
            <a:extLst>
              <a:ext uri="{FF2B5EF4-FFF2-40B4-BE49-F238E27FC236}">
                <a16:creationId xmlns:a16="http://schemas.microsoft.com/office/drawing/2014/main" id="{D03B2312-20F7-41CC-A6AC-F63E28E622C3}"/>
              </a:ext>
            </a:extLst>
          </p:cNvPr>
          <p:cNvGraphicFramePr>
            <a:graphicFrameLocks noGrp="1"/>
          </p:cNvGraphicFramePr>
          <p:nvPr>
            <p:ph type="tbl" sz="quarter" idx="13"/>
            <p:extLst>
              <p:ext uri="{D42A27DB-BD31-4B8C-83A1-F6EECF244321}">
                <p14:modId xmlns:p14="http://schemas.microsoft.com/office/powerpoint/2010/main" val="2607268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05691838"/>
                    </a:ext>
                  </a:extLst>
                </a:gridCol>
                <a:gridCol w="1316737">
                  <a:extLst>
                    <a:ext uri="{9D8B030D-6E8A-4147-A177-3AD203B41FA5}">
                      <a16:colId xmlns:a16="http://schemas.microsoft.com/office/drawing/2014/main" val="2767530159"/>
                    </a:ext>
                  </a:extLst>
                </a:gridCol>
                <a:gridCol w="329184">
                  <a:extLst>
                    <a:ext uri="{9D8B030D-6E8A-4147-A177-3AD203B41FA5}">
                      <a16:colId xmlns:a16="http://schemas.microsoft.com/office/drawing/2014/main" val="4122572957"/>
                    </a:ext>
                  </a:extLst>
                </a:gridCol>
                <a:gridCol w="329184">
                  <a:extLst>
                    <a:ext uri="{9D8B030D-6E8A-4147-A177-3AD203B41FA5}">
                      <a16:colId xmlns:a16="http://schemas.microsoft.com/office/drawing/2014/main" val="1829770987"/>
                    </a:ext>
                  </a:extLst>
                </a:gridCol>
                <a:gridCol w="329184">
                  <a:extLst>
                    <a:ext uri="{9D8B030D-6E8A-4147-A177-3AD203B41FA5}">
                      <a16:colId xmlns:a16="http://schemas.microsoft.com/office/drawing/2014/main" val="1999944790"/>
                    </a:ext>
                  </a:extLst>
                </a:gridCol>
                <a:gridCol w="329184">
                  <a:extLst>
                    <a:ext uri="{9D8B030D-6E8A-4147-A177-3AD203B41FA5}">
                      <a16:colId xmlns:a16="http://schemas.microsoft.com/office/drawing/2014/main" val="997910709"/>
                    </a:ext>
                  </a:extLst>
                </a:gridCol>
                <a:gridCol w="329184">
                  <a:extLst>
                    <a:ext uri="{9D8B030D-6E8A-4147-A177-3AD203B41FA5}">
                      <a16:colId xmlns:a16="http://schemas.microsoft.com/office/drawing/2014/main" val="427750764"/>
                    </a:ext>
                  </a:extLst>
                </a:gridCol>
                <a:gridCol w="329184">
                  <a:extLst>
                    <a:ext uri="{9D8B030D-6E8A-4147-A177-3AD203B41FA5}">
                      <a16:colId xmlns:a16="http://schemas.microsoft.com/office/drawing/2014/main" val="2538425350"/>
                    </a:ext>
                  </a:extLst>
                </a:gridCol>
                <a:gridCol w="329184">
                  <a:extLst>
                    <a:ext uri="{9D8B030D-6E8A-4147-A177-3AD203B41FA5}">
                      <a16:colId xmlns:a16="http://schemas.microsoft.com/office/drawing/2014/main" val="301195671"/>
                    </a:ext>
                  </a:extLst>
                </a:gridCol>
                <a:gridCol w="329184">
                  <a:extLst>
                    <a:ext uri="{9D8B030D-6E8A-4147-A177-3AD203B41FA5}">
                      <a16:colId xmlns:a16="http://schemas.microsoft.com/office/drawing/2014/main" val="2555747331"/>
                    </a:ext>
                  </a:extLst>
                </a:gridCol>
                <a:gridCol w="329184">
                  <a:extLst>
                    <a:ext uri="{9D8B030D-6E8A-4147-A177-3AD203B41FA5}">
                      <a16:colId xmlns:a16="http://schemas.microsoft.com/office/drawing/2014/main" val="3621659813"/>
                    </a:ext>
                  </a:extLst>
                </a:gridCol>
                <a:gridCol w="329184">
                  <a:extLst>
                    <a:ext uri="{9D8B030D-6E8A-4147-A177-3AD203B41FA5}">
                      <a16:colId xmlns:a16="http://schemas.microsoft.com/office/drawing/2014/main" val="498079263"/>
                    </a:ext>
                  </a:extLst>
                </a:gridCol>
                <a:gridCol w="329184">
                  <a:extLst>
                    <a:ext uri="{9D8B030D-6E8A-4147-A177-3AD203B41FA5}">
                      <a16:colId xmlns:a16="http://schemas.microsoft.com/office/drawing/2014/main" val="2184154963"/>
                    </a:ext>
                  </a:extLst>
                </a:gridCol>
                <a:gridCol w="329184">
                  <a:extLst>
                    <a:ext uri="{9D8B030D-6E8A-4147-A177-3AD203B41FA5}">
                      <a16:colId xmlns:a16="http://schemas.microsoft.com/office/drawing/2014/main" val="1602620582"/>
                    </a:ext>
                  </a:extLst>
                </a:gridCol>
                <a:gridCol w="329184">
                  <a:extLst>
                    <a:ext uri="{9D8B030D-6E8A-4147-A177-3AD203B41FA5}">
                      <a16:colId xmlns:a16="http://schemas.microsoft.com/office/drawing/2014/main" val="105973616"/>
                    </a:ext>
                  </a:extLst>
                </a:gridCol>
                <a:gridCol w="329184">
                  <a:extLst>
                    <a:ext uri="{9D8B030D-6E8A-4147-A177-3AD203B41FA5}">
                      <a16:colId xmlns:a16="http://schemas.microsoft.com/office/drawing/2014/main" val="3268218287"/>
                    </a:ext>
                  </a:extLst>
                </a:gridCol>
                <a:gridCol w="329184">
                  <a:extLst>
                    <a:ext uri="{9D8B030D-6E8A-4147-A177-3AD203B41FA5}">
                      <a16:colId xmlns:a16="http://schemas.microsoft.com/office/drawing/2014/main" val="1960973551"/>
                    </a:ext>
                  </a:extLst>
                </a:gridCol>
                <a:gridCol w="329184">
                  <a:extLst>
                    <a:ext uri="{9D8B030D-6E8A-4147-A177-3AD203B41FA5}">
                      <a16:colId xmlns:a16="http://schemas.microsoft.com/office/drawing/2014/main" val="3784140845"/>
                    </a:ext>
                  </a:extLst>
                </a:gridCol>
                <a:gridCol w="329184">
                  <a:extLst>
                    <a:ext uri="{9D8B030D-6E8A-4147-A177-3AD203B41FA5}">
                      <a16:colId xmlns:a16="http://schemas.microsoft.com/office/drawing/2014/main" val="3373344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728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- 2025-06-25 12:01:40</a:t>
                      </a:r>
                      <a:r>
                        <a:rPr kumimoji="0" lang="en-US" sz="1000" b="0" i="0" u="none" strike="noStrike" kern="1200" cap="none" spc="0" normalizeH="0" baseline="0" noProof="0">
                          <a:ln>
                            <a:noFill/>
                          </a:ln>
                          <a:solidFill>
                            <a:prstClr val="black"/>
                          </a:solidFill>
                          <a:effectLst/>
                          <a:uLnTx/>
                          <a:uFillTx/>
                          <a:latin typeface="Calibri"/>
                          <a:ea typeface="+mn-ea"/>
                          <a:cs typeface="+mn-cs"/>
                        </a:rPr>
                        <a:t>
 Kevin Khaw captures the subtle beauty of everyday moments with an eye for light, mood, and emotion. In this particular series, every photo is taken using Fujifilm’s Classic Chrome Film Simulation, chosen for its soft contrast and muted tones that lend a timeless, documentary feel to each frame.
For Kevin, Fujifilm’s Film Simulations are a creative tool that allows him to stay focused on the present. Once he selects a simulation that fits the scene, like Classic Chrome, he can fully immerse himself in composition and timing without worrying about editing or color grading later.
#Fujifilm #FujifilmMY #FujifilmMalaysia #Photography #DigitalPhotography #PhotographyLife #PhotographyLover #PhotographyDaily #FilmSimulation #ADaywithFujiFilmSimulation #ClassicChrome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https://quintly-eu-image-storage.s3.amazonaws.com/aaf8f68db843cc217addf8054c322eb2/aeb4f79198ea58062524e269ec39b818.jpg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408266149"/>
                  </a:ext>
                </a:extLst>
              </a:tr>
            </a:tbl>
          </a:graphicData>
        </a:graphic>
      </p:graphicFrame>
      <p:sp>
        <p:nvSpPr>
          <p:cNvPr id="4" name="Text Placeholder 3">
            <a:extLst>
              <a:ext uri="{FF2B5EF4-FFF2-40B4-BE49-F238E27FC236}">
                <a16:creationId xmlns:a16="http://schemas.microsoft.com/office/drawing/2014/main" id="{76321136-24B1-4565-AC4F-7A866101E6F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803052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CADB4-7BBE-46F6-A669-3A86FF5CD65F}"/>
              </a:ext>
            </a:extLst>
          </p:cNvPr>
          <p:cNvSpPr>
            <a:spLocks noGrp="1"/>
          </p:cNvSpPr>
          <p:nvPr>
            <p:ph type="title"/>
          </p:nvPr>
        </p:nvSpPr>
        <p:spPr/>
        <p:txBody>
          <a:bodyPr/>
          <a:lstStyle/>
          <a:p>
            <a:r>
              <a:rPr lang="en-US"/>
              <a:t>Facebook Original Own Posts Table | FUJIFILM Malaysia - 4 of 25</a:t>
            </a:r>
          </a:p>
        </p:txBody>
      </p:sp>
      <p:graphicFrame>
        <p:nvGraphicFramePr>
          <p:cNvPr id="5" name="Table Placeholder 4">
            <a:extLst>
              <a:ext uri="{FF2B5EF4-FFF2-40B4-BE49-F238E27FC236}">
                <a16:creationId xmlns:a16="http://schemas.microsoft.com/office/drawing/2014/main" id="{D13CC845-00C6-4EDB-8ACA-65A4EC12252A}"/>
              </a:ext>
            </a:extLst>
          </p:cNvPr>
          <p:cNvGraphicFramePr>
            <a:graphicFrameLocks noGrp="1"/>
          </p:cNvGraphicFramePr>
          <p:nvPr>
            <p:ph type="tbl" sz="quarter" idx="13"/>
            <p:extLst>
              <p:ext uri="{D42A27DB-BD31-4B8C-83A1-F6EECF244321}">
                <p14:modId xmlns:p14="http://schemas.microsoft.com/office/powerpoint/2010/main" val="950074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61282552"/>
                    </a:ext>
                  </a:extLst>
                </a:gridCol>
                <a:gridCol w="1316737">
                  <a:extLst>
                    <a:ext uri="{9D8B030D-6E8A-4147-A177-3AD203B41FA5}">
                      <a16:colId xmlns:a16="http://schemas.microsoft.com/office/drawing/2014/main" val="839469152"/>
                    </a:ext>
                  </a:extLst>
                </a:gridCol>
                <a:gridCol w="329184">
                  <a:extLst>
                    <a:ext uri="{9D8B030D-6E8A-4147-A177-3AD203B41FA5}">
                      <a16:colId xmlns:a16="http://schemas.microsoft.com/office/drawing/2014/main" val="2544677529"/>
                    </a:ext>
                  </a:extLst>
                </a:gridCol>
                <a:gridCol w="329184">
                  <a:extLst>
                    <a:ext uri="{9D8B030D-6E8A-4147-A177-3AD203B41FA5}">
                      <a16:colId xmlns:a16="http://schemas.microsoft.com/office/drawing/2014/main" val="1043688207"/>
                    </a:ext>
                  </a:extLst>
                </a:gridCol>
                <a:gridCol w="329184">
                  <a:extLst>
                    <a:ext uri="{9D8B030D-6E8A-4147-A177-3AD203B41FA5}">
                      <a16:colId xmlns:a16="http://schemas.microsoft.com/office/drawing/2014/main" val="4240057938"/>
                    </a:ext>
                  </a:extLst>
                </a:gridCol>
                <a:gridCol w="329184">
                  <a:extLst>
                    <a:ext uri="{9D8B030D-6E8A-4147-A177-3AD203B41FA5}">
                      <a16:colId xmlns:a16="http://schemas.microsoft.com/office/drawing/2014/main" val="2502472102"/>
                    </a:ext>
                  </a:extLst>
                </a:gridCol>
                <a:gridCol w="329184">
                  <a:extLst>
                    <a:ext uri="{9D8B030D-6E8A-4147-A177-3AD203B41FA5}">
                      <a16:colId xmlns:a16="http://schemas.microsoft.com/office/drawing/2014/main" val="953755810"/>
                    </a:ext>
                  </a:extLst>
                </a:gridCol>
                <a:gridCol w="329184">
                  <a:extLst>
                    <a:ext uri="{9D8B030D-6E8A-4147-A177-3AD203B41FA5}">
                      <a16:colId xmlns:a16="http://schemas.microsoft.com/office/drawing/2014/main" val="554996092"/>
                    </a:ext>
                  </a:extLst>
                </a:gridCol>
                <a:gridCol w="329184">
                  <a:extLst>
                    <a:ext uri="{9D8B030D-6E8A-4147-A177-3AD203B41FA5}">
                      <a16:colId xmlns:a16="http://schemas.microsoft.com/office/drawing/2014/main" val="2802924720"/>
                    </a:ext>
                  </a:extLst>
                </a:gridCol>
                <a:gridCol w="329184">
                  <a:extLst>
                    <a:ext uri="{9D8B030D-6E8A-4147-A177-3AD203B41FA5}">
                      <a16:colId xmlns:a16="http://schemas.microsoft.com/office/drawing/2014/main" val="3274841216"/>
                    </a:ext>
                  </a:extLst>
                </a:gridCol>
                <a:gridCol w="329184">
                  <a:extLst>
                    <a:ext uri="{9D8B030D-6E8A-4147-A177-3AD203B41FA5}">
                      <a16:colId xmlns:a16="http://schemas.microsoft.com/office/drawing/2014/main" val="187756841"/>
                    </a:ext>
                  </a:extLst>
                </a:gridCol>
                <a:gridCol w="329184">
                  <a:extLst>
                    <a:ext uri="{9D8B030D-6E8A-4147-A177-3AD203B41FA5}">
                      <a16:colId xmlns:a16="http://schemas.microsoft.com/office/drawing/2014/main" val="4211476531"/>
                    </a:ext>
                  </a:extLst>
                </a:gridCol>
                <a:gridCol w="329184">
                  <a:extLst>
                    <a:ext uri="{9D8B030D-6E8A-4147-A177-3AD203B41FA5}">
                      <a16:colId xmlns:a16="http://schemas.microsoft.com/office/drawing/2014/main" val="1594017060"/>
                    </a:ext>
                  </a:extLst>
                </a:gridCol>
                <a:gridCol w="329184">
                  <a:extLst>
                    <a:ext uri="{9D8B030D-6E8A-4147-A177-3AD203B41FA5}">
                      <a16:colId xmlns:a16="http://schemas.microsoft.com/office/drawing/2014/main" val="2502017358"/>
                    </a:ext>
                  </a:extLst>
                </a:gridCol>
                <a:gridCol w="329184">
                  <a:extLst>
                    <a:ext uri="{9D8B030D-6E8A-4147-A177-3AD203B41FA5}">
                      <a16:colId xmlns:a16="http://schemas.microsoft.com/office/drawing/2014/main" val="1077814751"/>
                    </a:ext>
                  </a:extLst>
                </a:gridCol>
                <a:gridCol w="329184">
                  <a:extLst>
                    <a:ext uri="{9D8B030D-6E8A-4147-A177-3AD203B41FA5}">
                      <a16:colId xmlns:a16="http://schemas.microsoft.com/office/drawing/2014/main" val="2906594171"/>
                    </a:ext>
                  </a:extLst>
                </a:gridCol>
                <a:gridCol w="329184">
                  <a:extLst>
                    <a:ext uri="{9D8B030D-6E8A-4147-A177-3AD203B41FA5}">
                      <a16:colId xmlns:a16="http://schemas.microsoft.com/office/drawing/2014/main" val="3151001440"/>
                    </a:ext>
                  </a:extLst>
                </a:gridCol>
                <a:gridCol w="329184">
                  <a:extLst>
                    <a:ext uri="{9D8B030D-6E8A-4147-A177-3AD203B41FA5}">
                      <a16:colId xmlns:a16="http://schemas.microsoft.com/office/drawing/2014/main" val="4216915925"/>
                    </a:ext>
                  </a:extLst>
                </a:gridCol>
                <a:gridCol w="329184">
                  <a:extLst>
                    <a:ext uri="{9D8B030D-6E8A-4147-A177-3AD203B41FA5}">
                      <a16:colId xmlns:a16="http://schemas.microsoft.com/office/drawing/2014/main" val="2764549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319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- 2025-06-23 20:01:01</a:t>
                      </a:r>
                      <a:r>
                        <a:rPr kumimoji="0" lang="en-US" sz="1000" b="0" i="0" u="none" strike="noStrike" kern="1200" cap="none" spc="0" normalizeH="0" baseline="0" noProof="0">
                          <a:ln>
                            <a:noFill/>
                          </a:ln>
                          <a:solidFill>
                            <a:prstClr val="black"/>
                          </a:solidFill>
                          <a:effectLst/>
                          <a:uLnTx/>
                          <a:uFillTx/>
                          <a:latin typeface="Calibri"/>
                          <a:ea typeface="+mn-ea"/>
                          <a:cs typeface="+mn-cs"/>
                        </a:rPr>
                        <a:t>
 What does it mean to see the world through her lens? For portrait photographer Fish Quan, every click with her Fujifilm camera captures not just a face, but a feeling.
Watch how she brings stories to life, frame by frame.
#Fujifilm #FujifilmMY #FujifilmMalaysia #FujifilmThroughHerLens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https://quintly-eu-image-storage.s3.amazonaws.com/aaf8f68db843cc217addf8054c322eb2/f1643bcc6382acc27a25d718163d5408.jpg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45202510"/>
                  </a:ext>
                </a:extLst>
              </a:tr>
            </a:tbl>
          </a:graphicData>
        </a:graphic>
      </p:graphicFrame>
      <p:sp>
        <p:nvSpPr>
          <p:cNvPr id="4" name="Text Placeholder 3">
            <a:extLst>
              <a:ext uri="{FF2B5EF4-FFF2-40B4-BE49-F238E27FC236}">
                <a16:creationId xmlns:a16="http://schemas.microsoft.com/office/drawing/2014/main" id="{C0BE0A04-5DBF-4C47-9280-9A09D2B5450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467317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45719-987B-4E85-B425-F47293511AA4}"/>
              </a:ext>
            </a:extLst>
          </p:cNvPr>
          <p:cNvSpPr>
            <a:spLocks noGrp="1"/>
          </p:cNvSpPr>
          <p:nvPr>
            <p:ph type="title"/>
          </p:nvPr>
        </p:nvSpPr>
        <p:spPr/>
        <p:txBody>
          <a:bodyPr/>
          <a:lstStyle/>
          <a:p>
            <a:r>
              <a:rPr lang="en-US"/>
              <a:t>Facebook Original Own Posts Table | FUJIFILM Malaysia - 5 of 25</a:t>
            </a:r>
          </a:p>
        </p:txBody>
      </p:sp>
      <p:graphicFrame>
        <p:nvGraphicFramePr>
          <p:cNvPr id="5" name="Table Placeholder 4">
            <a:extLst>
              <a:ext uri="{FF2B5EF4-FFF2-40B4-BE49-F238E27FC236}">
                <a16:creationId xmlns:a16="http://schemas.microsoft.com/office/drawing/2014/main" id="{4DC5E5A5-9238-4F29-B469-FCEBC3E332CF}"/>
              </a:ext>
            </a:extLst>
          </p:cNvPr>
          <p:cNvGraphicFramePr>
            <a:graphicFrameLocks noGrp="1"/>
          </p:cNvGraphicFramePr>
          <p:nvPr>
            <p:ph type="tbl" sz="quarter" idx="13"/>
            <p:extLst>
              <p:ext uri="{D42A27DB-BD31-4B8C-83A1-F6EECF244321}">
                <p14:modId xmlns:p14="http://schemas.microsoft.com/office/powerpoint/2010/main" val="1226719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85397616"/>
                    </a:ext>
                  </a:extLst>
                </a:gridCol>
                <a:gridCol w="1316737">
                  <a:extLst>
                    <a:ext uri="{9D8B030D-6E8A-4147-A177-3AD203B41FA5}">
                      <a16:colId xmlns:a16="http://schemas.microsoft.com/office/drawing/2014/main" val="3122989150"/>
                    </a:ext>
                  </a:extLst>
                </a:gridCol>
                <a:gridCol w="329184">
                  <a:extLst>
                    <a:ext uri="{9D8B030D-6E8A-4147-A177-3AD203B41FA5}">
                      <a16:colId xmlns:a16="http://schemas.microsoft.com/office/drawing/2014/main" val="2006456064"/>
                    </a:ext>
                  </a:extLst>
                </a:gridCol>
                <a:gridCol w="329184">
                  <a:extLst>
                    <a:ext uri="{9D8B030D-6E8A-4147-A177-3AD203B41FA5}">
                      <a16:colId xmlns:a16="http://schemas.microsoft.com/office/drawing/2014/main" val="2648244691"/>
                    </a:ext>
                  </a:extLst>
                </a:gridCol>
                <a:gridCol w="329184">
                  <a:extLst>
                    <a:ext uri="{9D8B030D-6E8A-4147-A177-3AD203B41FA5}">
                      <a16:colId xmlns:a16="http://schemas.microsoft.com/office/drawing/2014/main" val="3353253338"/>
                    </a:ext>
                  </a:extLst>
                </a:gridCol>
                <a:gridCol w="329184">
                  <a:extLst>
                    <a:ext uri="{9D8B030D-6E8A-4147-A177-3AD203B41FA5}">
                      <a16:colId xmlns:a16="http://schemas.microsoft.com/office/drawing/2014/main" val="2855557287"/>
                    </a:ext>
                  </a:extLst>
                </a:gridCol>
                <a:gridCol w="329184">
                  <a:extLst>
                    <a:ext uri="{9D8B030D-6E8A-4147-A177-3AD203B41FA5}">
                      <a16:colId xmlns:a16="http://schemas.microsoft.com/office/drawing/2014/main" val="3550882334"/>
                    </a:ext>
                  </a:extLst>
                </a:gridCol>
                <a:gridCol w="329184">
                  <a:extLst>
                    <a:ext uri="{9D8B030D-6E8A-4147-A177-3AD203B41FA5}">
                      <a16:colId xmlns:a16="http://schemas.microsoft.com/office/drawing/2014/main" val="1993391674"/>
                    </a:ext>
                  </a:extLst>
                </a:gridCol>
                <a:gridCol w="329184">
                  <a:extLst>
                    <a:ext uri="{9D8B030D-6E8A-4147-A177-3AD203B41FA5}">
                      <a16:colId xmlns:a16="http://schemas.microsoft.com/office/drawing/2014/main" val="528169712"/>
                    </a:ext>
                  </a:extLst>
                </a:gridCol>
                <a:gridCol w="329184">
                  <a:extLst>
                    <a:ext uri="{9D8B030D-6E8A-4147-A177-3AD203B41FA5}">
                      <a16:colId xmlns:a16="http://schemas.microsoft.com/office/drawing/2014/main" val="4111753050"/>
                    </a:ext>
                  </a:extLst>
                </a:gridCol>
                <a:gridCol w="329184">
                  <a:extLst>
                    <a:ext uri="{9D8B030D-6E8A-4147-A177-3AD203B41FA5}">
                      <a16:colId xmlns:a16="http://schemas.microsoft.com/office/drawing/2014/main" val="152812071"/>
                    </a:ext>
                  </a:extLst>
                </a:gridCol>
                <a:gridCol w="329184">
                  <a:extLst>
                    <a:ext uri="{9D8B030D-6E8A-4147-A177-3AD203B41FA5}">
                      <a16:colId xmlns:a16="http://schemas.microsoft.com/office/drawing/2014/main" val="658437756"/>
                    </a:ext>
                  </a:extLst>
                </a:gridCol>
                <a:gridCol w="329184">
                  <a:extLst>
                    <a:ext uri="{9D8B030D-6E8A-4147-A177-3AD203B41FA5}">
                      <a16:colId xmlns:a16="http://schemas.microsoft.com/office/drawing/2014/main" val="1299080768"/>
                    </a:ext>
                  </a:extLst>
                </a:gridCol>
                <a:gridCol w="329184">
                  <a:extLst>
                    <a:ext uri="{9D8B030D-6E8A-4147-A177-3AD203B41FA5}">
                      <a16:colId xmlns:a16="http://schemas.microsoft.com/office/drawing/2014/main" val="3315731407"/>
                    </a:ext>
                  </a:extLst>
                </a:gridCol>
                <a:gridCol w="329184">
                  <a:extLst>
                    <a:ext uri="{9D8B030D-6E8A-4147-A177-3AD203B41FA5}">
                      <a16:colId xmlns:a16="http://schemas.microsoft.com/office/drawing/2014/main" val="3653124169"/>
                    </a:ext>
                  </a:extLst>
                </a:gridCol>
                <a:gridCol w="329184">
                  <a:extLst>
                    <a:ext uri="{9D8B030D-6E8A-4147-A177-3AD203B41FA5}">
                      <a16:colId xmlns:a16="http://schemas.microsoft.com/office/drawing/2014/main" val="2984511169"/>
                    </a:ext>
                  </a:extLst>
                </a:gridCol>
                <a:gridCol w="329184">
                  <a:extLst>
                    <a:ext uri="{9D8B030D-6E8A-4147-A177-3AD203B41FA5}">
                      <a16:colId xmlns:a16="http://schemas.microsoft.com/office/drawing/2014/main" val="2274078052"/>
                    </a:ext>
                  </a:extLst>
                </a:gridCol>
                <a:gridCol w="329184">
                  <a:extLst>
                    <a:ext uri="{9D8B030D-6E8A-4147-A177-3AD203B41FA5}">
                      <a16:colId xmlns:a16="http://schemas.microsoft.com/office/drawing/2014/main" val="3791292473"/>
                    </a:ext>
                  </a:extLst>
                </a:gridCol>
                <a:gridCol w="329184">
                  <a:extLst>
                    <a:ext uri="{9D8B030D-6E8A-4147-A177-3AD203B41FA5}">
                      <a16:colId xmlns:a16="http://schemas.microsoft.com/office/drawing/2014/main" val="475183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81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- 2025-06-23 12:11:28</a:t>
                      </a:r>
                      <a:r>
                        <a:rPr kumimoji="0" lang="en-US" sz="1000" b="0" i="0" u="none" strike="noStrike" kern="1200" cap="none" spc="0" normalizeH="0" baseline="0" noProof="0">
                          <a:ln>
                            <a:noFill/>
                          </a:ln>
                          <a:solidFill>
                            <a:prstClr val="black"/>
                          </a:solidFill>
                          <a:effectLst/>
                          <a:uLnTx/>
                          <a:uFillTx/>
                          <a:latin typeface="Calibri"/>
                          <a:ea typeface="+mn-ea"/>
                          <a:cs typeface="+mn-cs"/>
                        </a:rPr>
                        <a:t>
 Here’s a recap of our Explore Kampung Orang Asli in Negeri Sembilan Photography Workshop where every frame captured life, culture and connection. 
Love meaningful experiences like this? Follow us and stay tuned for the next one!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https://quintly-eu-image-storage.s3.amazonaws.com/aaf8f68db843cc217addf8054c322eb2/ca2bf38163e5cee8dd3552ffc0619c7e.jpg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310837908"/>
                  </a:ext>
                </a:extLst>
              </a:tr>
            </a:tbl>
          </a:graphicData>
        </a:graphic>
      </p:graphicFrame>
      <p:sp>
        <p:nvSpPr>
          <p:cNvPr id="4" name="Text Placeholder 3">
            <a:extLst>
              <a:ext uri="{FF2B5EF4-FFF2-40B4-BE49-F238E27FC236}">
                <a16:creationId xmlns:a16="http://schemas.microsoft.com/office/drawing/2014/main" id="{F76132EC-7410-40CB-8844-5CB833D7D75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681157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3F16D-191C-4BE1-B2A2-AA8CDB836C4E}"/>
              </a:ext>
            </a:extLst>
          </p:cNvPr>
          <p:cNvSpPr>
            <a:spLocks noGrp="1"/>
          </p:cNvSpPr>
          <p:nvPr>
            <p:ph type="title"/>
          </p:nvPr>
        </p:nvSpPr>
        <p:spPr/>
        <p:txBody>
          <a:bodyPr/>
          <a:lstStyle/>
          <a:p>
            <a:r>
              <a:rPr lang="en-US"/>
              <a:t>Facebook Original Own Posts Table | FUJIFILM Malaysia - 6 of 25</a:t>
            </a:r>
          </a:p>
        </p:txBody>
      </p:sp>
      <p:graphicFrame>
        <p:nvGraphicFramePr>
          <p:cNvPr id="5" name="Table Placeholder 4">
            <a:extLst>
              <a:ext uri="{FF2B5EF4-FFF2-40B4-BE49-F238E27FC236}">
                <a16:creationId xmlns:a16="http://schemas.microsoft.com/office/drawing/2014/main" id="{5B289837-F444-4814-8B9C-8D3B2642D973}"/>
              </a:ext>
            </a:extLst>
          </p:cNvPr>
          <p:cNvGraphicFramePr>
            <a:graphicFrameLocks noGrp="1"/>
          </p:cNvGraphicFramePr>
          <p:nvPr>
            <p:ph type="tbl" sz="quarter" idx="13"/>
            <p:extLst>
              <p:ext uri="{D42A27DB-BD31-4B8C-83A1-F6EECF244321}">
                <p14:modId xmlns:p14="http://schemas.microsoft.com/office/powerpoint/2010/main" val="1762796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09096800"/>
                    </a:ext>
                  </a:extLst>
                </a:gridCol>
                <a:gridCol w="1316737">
                  <a:extLst>
                    <a:ext uri="{9D8B030D-6E8A-4147-A177-3AD203B41FA5}">
                      <a16:colId xmlns:a16="http://schemas.microsoft.com/office/drawing/2014/main" val="2436268992"/>
                    </a:ext>
                  </a:extLst>
                </a:gridCol>
                <a:gridCol w="329184">
                  <a:extLst>
                    <a:ext uri="{9D8B030D-6E8A-4147-A177-3AD203B41FA5}">
                      <a16:colId xmlns:a16="http://schemas.microsoft.com/office/drawing/2014/main" val="1468885730"/>
                    </a:ext>
                  </a:extLst>
                </a:gridCol>
                <a:gridCol w="329184">
                  <a:extLst>
                    <a:ext uri="{9D8B030D-6E8A-4147-A177-3AD203B41FA5}">
                      <a16:colId xmlns:a16="http://schemas.microsoft.com/office/drawing/2014/main" val="3291410061"/>
                    </a:ext>
                  </a:extLst>
                </a:gridCol>
                <a:gridCol w="329184">
                  <a:extLst>
                    <a:ext uri="{9D8B030D-6E8A-4147-A177-3AD203B41FA5}">
                      <a16:colId xmlns:a16="http://schemas.microsoft.com/office/drawing/2014/main" val="3762299970"/>
                    </a:ext>
                  </a:extLst>
                </a:gridCol>
                <a:gridCol w="329184">
                  <a:extLst>
                    <a:ext uri="{9D8B030D-6E8A-4147-A177-3AD203B41FA5}">
                      <a16:colId xmlns:a16="http://schemas.microsoft.com/office/drawing/2014/main" val="1696705288"/>
                    </a:ext>
                  </a:extLst>
                </a:gridCol>
                <a:gridCol w="329184">
                  <a:extLst>
                    <a:ext uri="{9D8B030D-6E8A-4147-A177-3AD203B41FA5}">
                      <a16:colId xmlns:a16="http://schemas.microsoft.com/office/drawing/2014/main" val="1112939529"/>
                    </a:ext>
                  </a:extLst>
                </a:gridCol>
                <a:gridCol w="329184">
                  <a:extLst>
                    <a:ext uri="{9D8B030D-6E8A-4147-A177-3AD203B41FA5}">
                      <a16:colId xmlns:a16="http://schemas.microsoft.com/office/drawing/2014/main" val="2828497295"/>
                    </a:ext>
                  </a:extLst>
                </a:gridCol>
                <a:gridCol w="329184">
                  <a:extLst>
                    <a:ext uri="{9D8B030D-6E8A-4147-A177-3AD203B41FA5}">
                      <a16:colId xmlns:a16="http://schemas.microsoft.com/office/drawing/2014/main" val="1234491726"/>
                    </a:ext>
                  </a:extLst>
                </a:gridCol>
                <a:gridCol w="329184">
                  <a:extLst>
                    <a:ext uri="{9D8B030D-6E8A-4147-A177-3AD203B41FA5}">
                      <a16:colId xmlns:a16="http://schemas.microsoft.com/office/drawing/2014/main" val="932751592"/>
                    </a:ext>
                  </a:extLst>
                </a:gridCol>
                <a:gridCol w="329184">
                  <a:extLst>
                    <a:ext uri="{9D8B030D-6E8A-4147-A177-3AD203B41FA5}">
                      <a16:colId xmlns:a16="http://schemas.microsoft.com/office/drawing/2014/main" val="2266266021"/>
                    </a:ext>
                  </a:extLst>
                </a:gridCol>
                <a:gridCol w="329184">
                  <a:extLst>
                    <a:ext uri="{9D8B030D-6E8A-4147-A177-3AD203B41FA5}">
                      <a16:colId xmlns:a16="http://schemas.microsoft.com/office/drawing/2014/main" val="833851158"/>
                    </a:ext>
                  </a:extLst>
                </a:gridCol>
                <a:gridCol w="329184">
                  <a:extLst>
                    <a:ext uri="{9D8B030D-6E8A-4147-A177-3AD203B41FA5}">
                      <a16:colId xmlns:a16="http://schemas.microsoft.com/office/drawing/2014/main" val="1313987031"/>
                    </a:ext>
                  </a:extLst>
                </a:gridCol>
                <a:gridCol w="329184">
                  <a:extLst>
                    <a:ext uri="{9D8B030D-6E8A-4147-A177-3AD203B41FA5}">
                      <a16:colId xmlns:a16="http://schemas.microsoft.com/office/drawing/2014/main" val="3422039616"/>
                    </a:ext>
                  </a:extLst>
                </a:gridCol>
                <a:gridCol w="329184">
                  <a:extLst>
                    <a:ext uri="{9D8B030D-6E8A-4147-A177-3AD203B41FA5}">
                      <a16:colId xmlns:a16="http://schemas.microsoft.com/office/drawing/2014/main" val="2203464551"/>
                    </a:ext>
                  </a:extLst>
                </a:gridCol>
                <a:gridCol w="329184">
                  <a:extLst>
                    <a:ext uri="{9D8B030D-6E8A-4147-A177-3AD203B41FA5}">
                      <a16:colId xmlns:a16="http://schemas.microsoft.com/office/drawing/2014/main" val="2832618033"/>
                    </a:ext>
                  </a:extLst>
                </a:gridCol>
                <a:gridCol w="329184">
                  <a:extLst>
                    <a:ext uri="{9D8B030D-6E8A-4147-A177-3AD203B41FA5}">
                      <a16:colId xmlns:a16="http://schemas.microsoft.com/office/drawing/2014/main" val="1478771630"/>
                    </a:ext>
                  </a:extLst>
                </a:gridCol>
                <a:gridCol w="329184">
                  <a:extLst>
                    <a:ext uri="{9D8B030D-6E8A-4147-A177-3AD203B41FA5}">
                      <a16:colId xmlns:a16="http://schemas.microsoft.com/office/drawing/2014/main" val="1402847274"/>
                    </a:ext>
                  </a:extLst>
                </a:gridCol>
                <a:gridCol w="329184">
                  <a:extLst>
                    <a:ext uri="{9D8B030D-6E8A-4147-A177-3AD203B41FA5}">
                      <a16:colId xmlns:a16="http://schemas.microsoft.com/office/drawing/2014/main" val="23528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383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- 2025-06-23 12:00:57</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stepped into the heart of Kampung Orang Asli, capturing daily life, quiet landscapes and meaningful moments during our Explore Kampung Orang Asli in Negeri Sembilan Photography Workshop on 31 May 2025.
Led by WF  Hong, the session focused on respectful storytelling, environmental portraiture and connecting with subjects through the lens to preserve the spirit of the community in every frame.
Thanks to all who participated for this thoughtful and eye-opening experience!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https://quintly-eu-image-storage.s3.amazonaws.com/aaf8f68db843cc217addf8054c322eb2/5964c3c9ad04410913da88ae275101a2.jpg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9957595"/>
                  </a:ext>
                </a:extLst>
              </a:tr>
            </a:tbl>
          </a:graphicData>
        </a:graphic>
      </p:graphicFrame>
      <p:sp>
        <p:nvSpPr>
          <p:cNvPr id="4" name="Text Placeholder 3">
            <a:extLst>
              <a:ext uri="{FF2B5EF4-FFF2-40B4-BE49-F238E27FC236}">
                <a16:creationId xmlns:a16="http://schemas.microsoft.com/office/drawing/2014/main" id="{DF79CE2F-BA93-4A1D-A476-5EF61202F51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251511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9CC3C-9CF2-4080-92B4-35BD99D8D090}"/>
              </a:ext>
            </a:extLst>
          </p:cNvPr>
          <p:cNvSpPr>
            <a:spLocks noGrp="1"/>
          </p:cNvSpPr>
          <p:nvPr>
            <p:ph type="title"/>
          </p:nvPr>
        </p:nvSpPr>
        <p:spPr/>
        <p:txBody>
          <a:bodyPr/>
          <a:lstStyle/>
          <a:p>
            <a:r>
              <a:rPr lang="en-US"/>
              <a:t>Facebook Original Own Posts Table | FUJIFILM Malaysia - 7 of 25</a:t>
            </a:r>
          </a:p>
        </p:txBody>
      </p:sp>
      <p:graphicFrame>
        <p:nvGraphicFramePr>
          <p:cNvPr id="5" name="Table Placeholder 4">
            <a:extLst>
              <a:ext uri="{FF2B5EF4-FFF2-40B4-BE49-F238E27FC236}">
                <a16:creationId xmlns:a16="http://schemas.microsoft.com/office/drawing/2014/main" id="{F08C466A-B60F-416F-81B5-AFC98DE5B79C}"/>
              </a:ext>
            </a:extLst>
          </p:cNvPr>
          <p:cNvGraphicFramePr>
            <a:graphicFrameLocks noGrp="1"/>
          </p:cNvGraphicFramePr>
          <p:nvPr>
            <p:ph type="tbl" sz="quarter" idx="13"/>
            <p:extLst>
              <p:ext uri="{D42A27DB-BD31-4B8C-83A1-F6EECF244321}">
                <p14:modId xmlns:p14="http://schemas.microsoft.com/office/powerpoint/2010/main" val="393862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86397360"/>
                    </a:ext>
                  </a:extLst>
                </a:gridCol>
                <a:gridCol w="1316737">
                  <a:extLst>
                    <a:ext uri="{9D8B030D-6E8A-4147-A177-3AD203B41FA5}">
                      <a16:colId xmlns:a16="http://schemas.microsoft.com/office/drawing/2014/main" val="2762417471"/>
                    </a:ext>
                  </a:extLst>
                </a:gridCol>
                <a:gridCol w="329184">
                  <a:extLst>
                    <a:ext uri="{9D8B030D-6E8A-4147-A177-3AD203B41FA5}">
                      <a16:colId xmlns:a16="http://schemas.microsoft.com/office/drawing/2014/main" val="2558731903"/>
                    </a:ext>
                  </a:extLst>
                </a:gridCol>
                <a:gridCol w="329184">
                  <a:extLst>
                    <a:ext uri="{9D8B030D-6E8A-4147-A177-3AD203B41FA5}">
                      <a16:colId xmlns:a16="http://schemas.microsoft.com/office/drawing/2014/main" val="3852157176"/>
                    </a:ext>
                  </a:extLst>
                </a:gridCol>
                <a:gridCol w="329184">
                  <a:extLst>
                    <a:ext uri="{9D8B030D-6E8A-4147-A177-3AD203B41FA5}">
                      <a16:colId xmlns:a16="http://schemas.microsoft.com/office/drawing/2014/main" val="1500298710"/>
                    </a:ext>
                  </a:extLst>
                </a:gridCol>
                <a:gridCol w="329184">
                  <a:extLst>
                    <a:ext uri="{9D8B030D-6E8A-4147-A177-3AD203B41FA5}">
                      <a16:colId xmlns:a16="http://schemas.microsoft.com/office/drawing/2014/main" val="3580687028"/>
                    </a:ext>
                  </a:extLst>
                </a:gridCol>
                <a:gridCol w="329184">
                  <a:extLst>
                    <a:ext uri="{9D8B030D-6E8A-4147-A177-3AD203B41FA5}">
                      <a16:colId xmlns:a16="http://schemas.microsoft.com/office/drawing/2014/main" val="1127560780"/>
                    </a:ext>
                  </a:extLst>
                </a:gridCol>
                <a:gridCol w="329184">
                  <a:extLst>
                    <a:ext uri="{9D8B030D-6E8A-4147-A177-3AD203B41FA5}">
                      <a16:colId xmlns:a16="http://schemas.microsoft.com/office/drawing/2014/main" val="1102061680"/>
                    </a:ext>
                  </a:extLst>
                </a:gridCol>
                <a:gridCol w="329184">
                  <a:extLst>
                    <a:ext uri="{9D8B030D-6E8A-4147-A177-3AD203B41FA5}">
                      <a16:colId xmlns:a16="http://schemas.microsoft.com/office/drawing/2014/main" val="1237490694"/>
                    </a:ext>
                  </a:extLst>
                </a:gridCol>
                <a:gridCol w="329184">
                  <a:extLst>
                    <a:ext uri="{9D8B030D-6E8A-4147-A177-3AD203B41FA5}">
                      <a16:colId xmlns:a16="http://schemas.microsoft.com/office/drawing/2014/main" val="1043967823"/>
                    </a:ext>
                  </a:extLst>
                </a:gridCol>
                <a:gridCol w="329184">
                  <a:extLst>
                    <a:ext uri="{9D8B030D-6E8A-4147-A177-3AD203B41FA5}">
                      <a16:colId xmlns:a16="http://schemas.microsoft.com/office/drawing/2014/main" val="1208655111"/>
                    </a:ext>
                  </a:extLst>
                </a:gridCol>
                <a:gridCol w="329184">
                  <a:extLst>
                    <a:ext uri="{9D8B030D-6E8A-4147-A177-3AD203B41FA5}">
                      <a16:colId xmlns:a16="http://schemas.microsoft.com/office/drawing/2014/main" val="1224517376"/>
                    </a:ext>
                  </a:extLst>
                </a:gridCol>
                <a:gridCol w="329184">
                  <a:extLst>
                    <a:ext uri="{9D8B030D-6E8A-4147-A177-3AD203B41FA5}">
                      <a16:colId xmlns:a16="http://schemas.microsoft.com/office/drawing/2014/main" val="1299716028"/>
                    </a:ext>
                  </a:extLst>
                </a:gridCol>
                <a:gridCol w="329184">
                  <a:extLst>
                    <a:ext uri="{9D8B030D-6E8A-4147-A177-3AD203B41FA5}">
                      <a16:colId xmlns:a16="http://schemas.microsoft.com/office/drawing/2014/main" val="643358419"/>
                    </a:ext>
                  </a:extLst>
                </a:gridCol>
                <a:gridCol w="329184">
                  <a:extLst>
                    <a:ext uri="{9D8B030D-6E8A-4147-A177-3AD203B41FA5}">
                      <a16:colId xmlns:a16="http://schemas.microsoft.com/office/drawing/2014/main" val="123070375"/>
                    </a:ext>
                  </a:extLst>
                </a:gridCol>
                <a:gridCol w="329184">
                  <a:extLst>
                    <a:ext uri="{9D8B030D-6E8A-4147-A177-3AD203B41FA5}">
                      <a16:colId xmlns:a16="http://schemas.microsoft.com/office/drawing/2014/main" val="2839584648"/>
                    </a:ext>
                  </a:extLst>
                </a:gridCol>
                <a:gridCol w="329184">
                  <a:extLst>
                    <a:ext uri="{9D8B030D-6E8A-4147-A177-3AD203B41FA5}">
                      <a16:colId xmlns:a16="http://schemas.microsoft.com/office/drawing/2014/main" val="522868020"/>
                    </a:ext>
                  </a:extLst>
                </a:gridCol>
                <a:gridCol w="329184">
                  <a:extLst>
                    <a:ext uri="{9D8B030D-6E8A-4147-A177-3AD203B41FA5}">
                      <a16:colId xmlns:a16="http://schemas.microsoft.com/office/drawing/2014/main" val="1645132680"/>
                    </a:ext>
                  </a:extLst>
                </a:gridCol>
                <a:gridCol w="329184">
                  <a:extLst>
                    <a:ext uri="{9D8B030D-6E8A-4147-A177-3AD203B41FA5}">
                      <a16:colId xmlns:a16="http://schemas.microsoft.com/office/drawing/2014/main" val="182825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612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- 2025-06-22 16:11:20</a:t>
                      </a:r>
                      <a:r>
                        <a:rPr kumimoji="0" lang="en-US" sz="1000" b="0" i="0" u="none" strike="noStrike" kern="1200" cap="none" spc="0" normalizeH="0" baseline="0" noProof="0">
                          <a:ln>
                            <a:noFill/>
                          </a:ln>
                          <a:solidFill>
                            <a:prstClr val="black"/>
                          </a:solidFill>
                          <a:effectLst/>
                          <a:uLnTx/>
                          <a:uFillTx/>
                          <a:latin typeface="Calibri"/>
                          <a:ea typeface="+mn-ea"/>
                          <a:cs typeface="+mn-cs"/>
                        </a:rPr>
                        <a:t>
 Our Stories in Motion: Portraits, Place &amp; Fleeting Moments Photography Workshop was all about catching emotion in real time — portraits, places and those blink-and-you’ll-miss-it moments.
Hit play for the recap and follow us to be part of the next visual story!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https://quintly-eu-image-storage.s3.amazonaws.com/aaf8f68db843cc217addf8054c322eb2/0b627e6dd4db5bafde1273de4c5cf4ad.jpg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38692358"/>
                  </a:ext>
                </a:extLst>
              </a:tr>
            </a:tbl>
          </a:graphicData>
        </a:graphic>
      </p:graphicFrame>
      <p:sp>
        <p:nvSpPr>
          <p:cNvPr id="4" name="Text Placeholder 3">
            <a:extLst>
              <a:ext uri="{FF2B5EF4-FFF2-40B4-BE49-F238E27FC236}">
                <a16:creationId xmlns:a16="http://schemas.microsoft.com/office/drawing/2014/main" id="{292A8A27-818A-49E5-943E-AA6AC09BF31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957287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AF5C0-973A-4BF8-B520-AB4885ED1D05}"/>
              </a:ext>
            </a:extLst>
          </p:cNvPr>
          <p:cNvSpPr>
            <a:spLocks noGrp="1"/>
          </p:cNvSpPr>
          <p:nvPr>
            <p:ph type="title"/>
          </p:nvPr>
        </p:nvSpPr>
        <p:spPr/>
        <p:txBody>
          <a:bodyPr/>
          <a:lstStyle/>
          <a:p>
            <a:r>
              <a:rPr lang="en-US"/>
              <a:t>Facebook Original Own Posts Table | FUJIFILM Malaysia - 8 of 25</a:t>
            </a:r>
          </a:p>
        </p:txBody>
      </p:sp>
      <p:graphicFrame>
        <p:nvGraphicFramePr>
          <p:cNvPr id="5" name="Table Placeholder 4">
            <a:extLst>
              <a:ext uri="{FF2B5EF4-FFF2-40B4-BE49-F238E27FC236}">
                <a16:creationId xmlns:a16="http://schemas.microsoft.com/office/drawing/2014/main" id="{2DEAE90F-37D0-48EA-9744-E529C3684A49}"/>
              </a:ext>
            </a:extLst>
          </p:cNvPr>
          <p:cNvGraphicFramePr>
            <a:graphicFrameLocks noGrp="1"/>
          </p:cNvGraphicFramePr>
          <p:nvPr>
            <p:ph type="tbl" sz="quarter" idx="13"/>
            <p:extLst>
              <p:ext uri="{D42A27DB-BD31-4B8C-83A1-F6EECF244321}">
                <p14:modId xmlns:p14="http://schemas.microsoft.com/office/powerpoint/2010/main" val="1335294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48207493"/>
                    </a:ext>
                  </a:extLst>
                </a:gridCol>
                <a:gridCol w="1316737">
                  <a:extLst>
                    <a:ext uri="{9D8B030D-6E8A-4147-A177-3AD203B41FA5}">
                      <a16:colId xmlns:a16="http://schemas.microsoft.com/office/drawing/2014/main" val="706291098"/>
                    </a:ext>
                  </a:extLst>
                </a:gridCol>
                <a:gridCol w="329184">
                  <a:extLst>
                    <a:ext uri="{9D8B030D-6E8A-4147-A177-3AD203B41FA5}">
                      <a16:colId xmlns:a16="http://schemas.microsoft.com/office/drawing/2014/main" val="3225783198"/>
                    </a:ext>
                  </a:extLst>
                </a:gridCol>
                <a:gridCol w="329184">
                  <a:extLst>
                    <a:ext uri="{9D8B030D-6E8A-4147-A177-3AD203B41FA5}">
                      <a16:colId xmlns:a16="http://schemas.microsoft.com/office/drawing/2014/main" val="3741520916"/>
                    </a:ext>
                  </a:extLst>
                </a:gridCol>
                <a:gridCol w="329184">
                  <a:extLst>
                    <a:ext uri="{9D8B030D-6E8A-4147-A177-3AD203B41FA5}">
                      <a16:colId xmlns:a16="http://schemas.microsoft.com/office/drawing/2014/main" val="1072930945"/>
                    </a:ext>
                  </a:extLst>
                </a:gridCol>
                <a:gridCol w="329184">
                  <a:extLst>
                    <a:ext uri="{9D8B030D-6E8A-4147-A177-3AD203B41FA5}">
                      <a16:colId xmlns:a16="http://schemas.microsoft.com/office/drawing/2014/main" val="2472000147"/>
                    </a:ext>
                  </a:extLst>
                </a:gridCol>
                <a:gridCol w="329184">
                  <a:extLst>
                    <a:ext uri="{9D8B030D-6E8A-4147-A177-3AD203B41FA5}">
                      <a16:colId xmlns:a16="http://schemas.microsoft.com/office/drawing/2014/main" val="1116173929"/>
                    </a:ext>
                  </a:extLst>
                </a:gridCol>
                <a:gridCol w="329184">
                  <a:extLst>
                    <a:ext uri="{9D8B030D-6E8A-4147-A177-3AD203B41FA5}">
                      <a16:colId xmlns:a16="http://schemas.microsoft.com/office/drawing/2014/main" val="79858810"/>
                    </a:ext>
                  </a:extLst>
                </a:gridCol>
                <a:gridCol w="329184">
                  <a:extLst>
                    <a:ext uri="{9D8B030D-6E8A-4147-A177-3AD203B41FA5}">
                      <a16:colId xmlns:a16="http://schemas.microsoft.com/office/drawing/2014/main" val="1772179663"/>
                    </a:ext>
                  </a:extLst>
                </a:gridCol>
                <a:gridCol w="329184">
                  <a:extLst>
                    <a:ext uri="{9D8B030D-6E8A-4147-A177-3AD203B41FA5}">
                      <a16:colId xmlns:a16="http://schemas.microsoft.com/office/drawing/2014/main" val="4247985497"/>
                    </a:ext>
                  </a:extLst>
                </a:gridCol>
                <a:gridCol w="329184">
                  <a:extLst>
                    <a:ext uri="{9D8B030D-6E8A-4147-A177-3AD203B41FA5}">
                      <a16:colId xmlns:a16="http://schemas.microsoft.com/office/drawing/2014/main" val="653816845"/>
                    </a:ext>
                  </a:extLst>
                </a:gridCol>
                <a:gridCol w="329184">
                  <a:extLst>
                    <a:ext uri="{9D8B030D-6E8A-4147-A177-3AD203B41FA5}">
                      <a16:colId xmlns:a16="http://schemas.microsoft.com/office/drawing/2014/main" val="3487477764"/>
                    </a:ext>
                  </a:extLst>
                </a:gridCol>
                <a:gridCol w="329184">
                  <a:extLst>
                    <a:ext uri="{9D8B030D-6E8A-4147-A177-3AD203B41FA5}">
                      <a16:colId xmlns:a16="http://schemas.microsoft.com/office/drawing/2014/main" val="2419402614"/>
                    </a:ext>
                  </a:extLst>
                </a:gridCol>
                <a:gridCol w="329184">
                  <a:extLst>
                    <a:ext uri="{9D8B030D-6E8A-4147-A177-3AD203B41FA5}">
                      <a16:colId xmlns:a16="http://schemas.microsoft.com/office/drawing/2014/main" val="2514356688"/>
                    </a:ext>
                  </a:extLst>
                </a:gridCol>
                <a:gridCol w="329184">
                  <a:extLst>
                    <a:ext uri="{9D8B030D-6E8A-4147-A177-3AD203B41FA5}">
                      <a16:colId xmlns:a16="http://schemas.microsoft.com/office/drawing/2014/main" val="3558491358"/>
                    </a:ext>
                  </a:extLst>
                </a:gridCol>
                <a:gridCol w="329184">
                  <a:extLst>
                    <a:ext uri="{9D8B030D-6E8A-4147-A177-3AD203B41FA5}">
                      <a16:colId xmlns:a16="http://schemas.microsoft.com/office/drawing/2014/main" val="3629886546"/>
                    </a:ext>
                  </a:extLst>
                </a:gridCol>
                <a:gridCol w="329184">
                  <a:extLst>
                    <a:ext uri="{9D8B030D-6E8A-4147-A177-3AD203B41FA5}">
                      <a16:colId xmlns:a16="http://schemas.microsoft.com/office/drawing/2014/main" val="4137870653"/>
                    </a:ext>
                  </a:extLst>
                </a:gridCol>
                <a:gridCol w="329184">
                  <a:extLst>
                    <a:ext uri="{9D8B030D-6E8A-4147-A177-3AD203B41FA5}">
                      <a16:colId xmlns:a16="http://schemas.microsoft.com/office/drawing/2014/main" val="2826162927"/>
                    </a:ext>
                  </a:extLst>
                </a:gridCol>
                <a:gridCol w="329184">
                  <a:extLst>
                    <a:ext uri="{9D8B030D-6E8A-4147-A177-3AD203B41FA5}">
                      <a16:colId xmlns:a16="http://schemas.microsoft.com/office/drawing/2014/main" val="346964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893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- 2025-06-22 16:00:27</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Photographers gathered in the scenic surrounds of aesthetic cafe vibes to capture portraits, places and fleeting moments filled with depth and emotion during our Stories in Motion, Portraits, Places &amp; Fleeting Moments photography workshop on 25 May 2025, co-hosted with QQ camera.
The session was led by X-Photographer Kim Boon who shared tips on using light creatively, composing impactful frames and telling meaningful stories through every shot.
Thank you to everyone who joined us for this expressive and inspiring day. We can’t wait to see where your lens takes you next. See you in our next session!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https://quintly-eu-image-storage.s3.amazonaws.com/aaf8f68db843cc217addf8054c322eb2/a320f208c204ad9f8d5fbc806f7e77cc.jpg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93706152"/>
                  </a:ext>
                </a:extLst>
              </a:tr>
            </a:tbl>
          </a:graphicData>
        </a:graphic>
      </p:graphicFrame>
      <p:sp>
        <p:nvSpPr>
          <p:cNvPr id="4" name="Text Placeholder 3">
            <a:extLst>
              <a:ext uri="{FF2B5EF4-FFF2-40B4-BE49-F238E27FC236}">
                <a16:creationId xmlns:a16="http://schemas.microsoft.com/office/drawing/2014/main" id="{ADEE1ADC-5085-46F7-B52B-FAE9C11DE27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745486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C7A3-F10F-4346-85CD-7878C5CA9DF9}"/>
              </a:ext>
            </a:extLst>
          </p:cNvPr>
          <p:cNvSpPr>
            <a:spLocks noGrp="1"/>
          </p:cNvSpPr>
          <p:nvPr>
            <p:ph type="title"/>
          </p:nvPr>
        </p:nvSpPr>
        <p:spPr/>
        <p:txBody>
          <a:bodyPr/>
          <a:lstStyle/>
          <a:p>
            <a:r>
              <a:rPr lang="en-US"/>
              <a:t>Facebook Original Own Posts Table | FUJIFILM Malaysia - 9 of 25</a:t>
            </a:r>
          </a:p>
        </p:txBody>
      </p:sp>
      <p:graphicFrame>
        <p:nvGraphicFramePr>
          <p:cNvPr id="5" name="Table Placeholder 4">
            <a:extLst>
              <a:ext uri="{FF2B5EF4-FFF2-40B4-BE49-F238E27FC236}">
                <a16:creationId xmlns:a16="http://schemas.microsoft.com/office/drawing/2014/main" id="{3C45CEC6-E6B1-4101-8988-3623678BD697}"/>
              </a:ext>
            </a:extLst>
          </p:cNvPr>
          <p:cNvGraphicFramePr>
            <a:graphicFrameLocks noGrp="1"/>
          </p:cNvGraphicFramePr>
          <p:nvPr>
            <p:ph type="tbl" sz="quarter" idx="13"/>
            <p:extLst>
              <p:ext uri="{D42A27DB-BD31-4B8C-83A1-F6EECF244321}">
                <p14:modId xmlns:p14="http://schemas.microsoft.com/office/powerpoint/2010/main" val="108796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52105959"/>
                    </a:ext>
                  </a:extLst>
                </a:gridCol>
                <a:gridCol w="1316737">
                  <a:extLst>
                    <a:ext uri="{9D8B030D-6E8A-4147-A177-3AD203B41FA5}">
                      <a16:colId xmlns:a16="http://schemas.microsoft.com/office/drawing/2014/main" val="1068567846"/>
                    </a:ext>
                  </a:extLst>
                </a:gridCol>
                <a:gridCol w="329184">
                  <a:extLst>
                    <a:ext uri="{9D8B030D-6E8A-4147-A177-3AD203B41FA5}">
                      <a16:colId xmlns:a16="http://schemas.microsoft.com/office/drawing/2014/main" val="1654598136"/>
                    </a:ext>
                  </a:extLst>
                </a:gridCol>
                <a:gridCol w="329184">
                  <a:extLst>
                    <a:ext uri="{9D8B030D-6E8A-4147-A177-3AD203B41FA5}">
                      <a16:colId xmlns:a16="http://schemas.microsoft.com/office/drawing/2014/main" val="3490555419"/>
                    </a:ext>
                  </a:extLst>
                </a:gridCol>
                <a:gridCol w="329184">
                  <a:extLst>
                    <a:ext uri="{9D8B030D-6E8A-4147-A177-3AD203B41FA5}">
                      <a16:colId xmlns:a16="http://schemas.microsoft.com/office/drawing/2014/main" val="3713860065"/>
                    </a:ext>
                  </a:extLst>
                </a:gridCol>
                <a:gridCol w="329184">
                  <a:extLst>
                    <a:ext uri="{9D8B030D-6E8A-4147-A177-3AD203B41FA5}">
                      <a16:colId xmlns:a16="http://schemas.microsoft.com/office/drawing/2014/main" val="3541358338"/>
                    </a:ext>
                  </a:extLst>
                </a:gridCol>
                <a:gridCol w="329184">
                  <a:extLst>
                    <a:ext uri="{9D8B030D-6E8A-4147-A177-3AD203B41FA5}">
                      <a16:colId xmlns:a16="http://schemas.microsoft.com/office/drawing/2014/main" val="3368611271"/>
                    </a:ext>
                  </a:extLst>
                </a:gridCol>
                <a:gridCol w="329184">
                  <a:extLst>
                    <a:ext uri="{9D8B030D-6E8A-4147-A177-3AD203B41FA5}">
                      <a16:colId xmlns:a16="http://schemas.microsoft.com/office/drawing/2014/main" val="3591146631"/>
                    </a:ext>
                  </a:extLst>
                </a:gridCol>
                <a:gridCol w="329184">
                  <a:extLst>
                    <a:ext uri="{9D8B030D-6E8A-4147-A177-3AD203B41FA5}">
                      <a16:colId xmlns:a16="http://schemas.microsoft.com/office/drawing/2014/main" val="3314254742"/>
                    </a:ext>
                  </a:extLst>
                </a:gridCol>
                <a:gridCol w="329184">
                  <a:extLst>
                    <a:ext uri="{9D8B030D-6E8A-4147-A177-3AD203B41FA5}">
                      <a16:colId xmlns:a16="http://schemas.microsoft.com/office/drawing/2014/main" val="1396941470"/>
                    </a:ext>
                  </a:extLst>
                </a:gridCol>
                <a:gridCol w="329184">
                  <a:extLst>
                    <a:ext uri="{9D8B030D-6E8A-4147-A177-3AD203B41FA5}">
                      <a16:colId xmlns:a16="http://schemas.microsoft.com/office/drawing/2014/main" val="1621481268"/>
                    </a:ext>
                  </a:extLst>
                </a:gridCol>
                <a:gridCol w="329184">
                  <a:extLst>
                    <a:ext uri="{9D8B030D-6E8A-4147-A177-3AD203B41FA5}">
                      <a16:colId xmlns:a16="http://schemas.microsoft.com/office/drawing/2014/main" val="2978813363"/>
                    </a:ext>
                  </a:extLst>
                </a:gridCol>
                <a:gridCol w="329184">
                  <a:extLst>
                    <a:ext uri="{9D8B030D-6E8A-4147-A177-3AD203B41FA5}">
                      <a16:colId xmlns:a16="http://schemas.microsoft.com/office/drawing/2014/main" val="1414672503"/>
                    </a:ext>
                  </a:extLst>
                </a:gridCol>
                <a:gridCol w="329184">
                  <a:extLst>
                    <a:ext uri="{9D8B030D-6E8A-4147-A177-3AD203B41FA5}">
                      <a16:colId xmlns:a16="http://schemas.microsoft.com/office/drawing/2014/main" val="3941950146"/>
                    </a:ext>
                  </a:extLst>
                </a:gridCol>
                <a:gridCol w="329184">
                  <a:extLst>
                    <a:ext uri="{9D8B030D-6E8A-4147-A177-3AD203B41FA5}">
                      <a16:colId xmlns:a16="http://schemas.microsoft.com/office/drawing/2014/main" val="4211835291"/>
                    </a:ext>
                  </a:extLst>
                </a:gridCol>
                <a:gridCol w="329184">
                  <a:extLst>
                    <a:ext uri="{9D8B030D-6E8A-4147-A177-3AD203B41FA5}">
                      <a16:colId xmlns:a16="http://schemas.microsoft.com/office/drawing/2014/main" val="342584895"/>
                    </a:ext>
                  </a:extLst>
                </a:gridCol>
                <a:gridCol w="329184">
                  <a:extLst>
                    <a:ext uri="{9D8B030D-6E8A-4147-A177-3AD203B41FA5}">
                      <a16:colId xmlns:a16="http://schemas.microsoft.com/office/drawing/2014/main" val="1778398270"/>
                    </a:ext>
                  </a:extLst>
                </a:gridCol>
                <a:gridCol w="329184">
                  <a:extLst>
                    <a:ext uri="{9D8B030D-6E8A-4147-A177-3AD203B41FA5}">
                      <a16:colId xmlns:a16="http://schemas.microsoft.com/office/drawing/2014/main" val="3514530368"/>
                    </a:ext>
                  </a:extLst>
                </a:gridCol>
                <a:gridCol w="329184">
                  <a:extLst>
                    <a:ext uri="{9D8B030D-6E8A-4147-A177-3AD203B41FA5}">
                      <a16:colId xmlns:a16="http://schemas.microsoft.com/office/drawing/2014/main" val="2302689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9117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- 2025-06-22 12:11:13</a:t>
                      </a:r>
                      <a:r>
                        <a:rPr kumimoji="0" lang="en-US" sz="1000" b="0" i="0" u="none" strike="noStrike" kern="1200" cap="none" spc="0" normalizeH="0" baseline="0" noProof="0">
                          <a:ln>
                            <a:noFill/>
                          </a:ln>
                          <a:solidFill>
                            <a:prstClr val="black"/>
                          </a:solidFill>
                          <a:effectLst/>
                          <a:uLnTx/>
                          <a:uFillTx/>
                          <a:latin typeface="Calibri"/>
                          <a:ea typeface="+mn-ea"/>
                          <a:cs typeface="+mn-cs"/>
                        </a:rPr>
                        <a:t>
 From golden fields to golden shots. Our  Fujifilm GFX Sekinchan Discovery Photography Trip was one for the books. Watch the vibes and save the date for our next workshop!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https://quintly-eu-image-storage.s3.amazonaws.com/aaf8f68db843cc217addf8054c322eb2/c6ebdf11c0f073f8083bf4005a167232.jpg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498827526"/>
                  </a:ext>
                </a:extLst>
              </a:tr>
            </a:tbl>
          </a:graphicData>
        </a:graphic>
      </p:graphicFrame>
      <p:sp>
        <p:nvSpPr>
          <p:cNvPr id="4" name="Text Placeholder 3">
            <a:extLst>
              <a:ext uri="{FF2B5EF4-FFF2-40B4-BE49-F238E27FC236}">
                <a16:creationId xmlns:a16="http://schemas.microsoft.com/office/drawing/2014/main" id="{05B9E5AC-91EE-4B0D-B816-88B809E2D0D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64430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C4DB8-FC00-4071-864C-F1BBFC8F00CB}"/>
              </a:ext>
            </a:extLst>
          </p:cNvPr>
          <p:cNvSpPr>
            <a:spLocks noGrp="1"/>
          </p:cNvSpPr>
          <p:nvPr>
            <p:ph type="title"/>
          </p:nvPr>
        </p:nvSpPr>
        <p:spPr/>
        <p:txBody>
          <a:bodyPr/>
          <a:lstStyle/>
          <a:p>
            <a:r>
              <a:rPr lang="en-US"/>
              <a:t>Facebook Original Own Posts Table | FUJIFILM Malaysia - 10 of 25</a:t>
            </a:r>
          </a:p>
        </p:txBody>
      </p:sp>
      <p:graphicFrame>
        <p:nvGraphicFramePr>
          <p:cNvPr id="5" name="Table Placeholder 4">
            <a:extLst>
              <a:ext uri="{FF2B5EF4-FFF2-40B4-BE49-F238E27FC236}">
                <a16:creationId xmlns:a16="http://schemas.microsoft.com/office/drawing/2014/main" id="{F334C416-CC5E-4D9E-BF4A-D0AF2825DFEB}"/>
              </a:ext>
            </a:extLst>
          </p:cNvPr>
          <p:cNvGraphicFramePr>
            <a:graphicFrameLocks noGrp="1"/>
          </p:cNvGraphicFramePr>
          <p:nvPr>
            <p:ph type="tbl" sz="quarter" idx="13"/>
            <p:extLst>
              <p:ext uri="{D42A27DB-BD31-4B8C-83A1-F6EECF244321}">
                <p14:modId xmlns:p14="http://schemas.microsoft.com/office/powerpoint/2010/main" val="1311446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33277091"/>
                    </a:ext>
                  </a:extLst>
                </a:gridCol>
                <a:gridCol w="1316737">
                  <a:extLst>
                    <a:ext uri="{9D8B030D-6E8A-4147-A177-3AD203B41FA5}">
                      <a16:colId xmlns:a16="http://schemas.microsoft.com/office/drawing/2014/main" val="3699158438"/>
                    </a:ext>
                  </a:extLst>
                </a:gridCol>
                <a:gridCol w="329184">
                  <a:extLst>
                    <a:ext uri="{9D8B030D-6E8A-4147-A177-3AD203B41FA5}">
                      <a16:colId xmlns:a16="http://schemas.microsoft.com/office/drawing/2014/main" val="197876993"/>
                    </a:ext>
                  </a:extLst>
                </a:gridCol>
                <a:gridCol w="329184">
                  <a:extLst>
                    <a:ext uri="{9D8B030D-6E8A-4147-A177-3AD203B41FA5}">
                      <a16:colId xmlns:a16="http://schemas.microsoft.com/office/drawing/2014/main" val="1298360244"/>
                    </a:ext>
                  </a:extLst>
                </a:gridCol>
                <a:gridCol w="329184">
                  <a:extLst>
                    <a:ext uri="{9D8B030D-6E8A-4147-A177-3AD203B41FA5}">
                      <a16:colId xmlns:a16="http://schemas.microsoft.com/office/drawing/2014/main" val="4192823878"/>
                    </a:ext>
                  </a:extLst>
                </a:gridCol>
                <a:gridCol w="329184">
                  <a:extLst>
                    <a:ext uri="{9D8B030D-6E8A-4147-A177-3AD203B41FA5}">
                      <a16:colId xmlns:a16="http://schemas.microsoft.com/office/drawing/2014/main" val="793017838"/>
                    </a:ext>
                  </a:extLst>
                </a:gridCol>
                <a:gridCol w="329184">
                  <a:extLst>
                    <a:ext uri="{9D8B030D-6E8A-4147-A177-3AD203B41FA5}">
                      <a16:colId xmlns:a16="http://schemas.microsoft.com/office/drawing/2014/main" val="2547057220"/>
                    </a:ext>
                  </a:extLst>
                </a:gridCol>
                <a:gridCol w="329184">
                  <a:extLst>
                    <a:ext uri="{9D8B030D-6E8A-4147-A177-3AD203B41FA5}">
                      <a16:colId xmlns:a16="http://schemas.microsoft.com/office/drawing/2014/main" val="2449595210"/>
                    </a:ext>
                  </a:extLst>
                </a:gridCol>
                <a:gridCol w="329184">
                  <a:extLst>
                    <a:ext uri="{9D8B030D-6E8A-4147-A177-3AD203B41FA5}">
                      <a16:colId xmlns:a16="http://schemas.microsoft.com/office/drawing/2014/main" val="764296572"/>
                    </a:ext>
                  </a:extLst>
                </a:gridCol>
                <a:gridCol w="329184">
                  <a:extLst>
                    <a:ext uri="{9D8B030D-6E8A-4147-A177-3AD203B41FA5}">
                      <a16:colId xmlns:a16="http://schemas.microsoft.com/office/drawing/2014/main" val="3048932198"/>
                    </a:ext>
                  </a:extLst>
                </a:gridCol>
                <a:gridCol w="329184">
                  <a:extLst>
                    <a:ext uri="{9D8B030D-6E8A-4147-A177-3AD203B41FA5}">
                      <a16:colId xmlns:a16="http://schemas.microsoft.com/office/drawing/2014/main" val="1963344309"/>
                    </a:ext>
                  </a:extLst>
                </a:gridCol>
                <a:gridCol w="329184">
                  <a:extLst>
                    <a:ext uri="{9D8B030D-6E8A-4147-A177-3AD203B41FA5}">
                      <a16:colId xmlns:a16="http://schemas.microsoft.com/office/drawing/2014/main" val="2721722713"/>
                    </a:ext>
                  </a:extLst>
                </a:gridCol>
                <a:gridCol w="329184">
                  <a:extLst>
                    <a:ext uri="{9D8B030D-6E8A-4147-A177-3AD203B41FA5}">
                      <a16:colId xmlns:a16="http://schemas.microsoft.com/office/drawing/2014/main" val="2805565946"/>
                    </a:ext>
                  </a:extLst>
                </a:gridCol>
                <a:gridCol w="329184">
                  <a:extLst>
                    <a:ext uri="{9D8B030D-6E8A-4147-A177-3AD203B41FA5}">
                      <a16:colId xmlns:a16="http://schemas.microsoft.com/office/drawing/2014/main" val="1557438370"/>
                    </a:ext>
                  </a:extLst>
                </a:gridCol>
                <a:gridCol w="329184">
                  <a:extLst>
                    <a:ext uri="{9D8B030D-6E8A-4147-A177-3AD203B41FA5}">
                      <a16:colId xmlns:a16="http://schemas.microsoft.com/office/drawing/2014/main" val="4050170212"/>
                    </a:ext>
                  </a:extLst>
                </a:gridCol>
                <a:gridCol w="329184">
                  <a:extLst>
                    <a:ext uri="{9D8B030D-6E8A-4147-A177-3AD203B41FA5}">
                      <a16:colId xmlns:a16="http://schemas.microsoft.com/office/drawing/2014/main" val="2807465828"/>
                    </a:ext>
                  </a:extLst>
                </a:gridCol>
                <a:gridCol w="329184">
                  <a:extLst>
                    <a:ext uri="{9D8B030D-6E8A-4147-A177-3AD203B41FA5}">
                      <a16:colId xmlns:a16="http://schemas.microsoft.com/office/drawing/2014/main" val="3708782064"/>
                    </a:ext>
                  </a:extLst>
                </a:gridCol>
                <a:gridCol w="329184">
                  <a:extLst>
                    <a:ext uri="{9D8B030D-6E8A-4147-A177-3AD203B41FA5}">
                      <a16:colId xmlns:a16="http://schemas.microsoft.com/office/drawing/2014/main" val="4137383823"/>
                    </a:ext>
                  </a:extLst>
                </a:gridCol>
                <a:gridCol w="329184">
                  <a:extLst>
                    <a:ext uri="{9D8B030D-6E8A-4147-A177-3AD203B41FA5}">
                      <a16:colId xmlns:a16="http://schemas.microsoft.com/office/drawing/2014/main" val="2225241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2740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- 2025-06-22 12:00:35</a:t>
                      </a:r>
                      <a:r>
                        <a:rPr kumimoji="0" lang="en-US" sz="1000" b="0" i="0" u="none" strike="noStrike" kern="1200" cap="none" spc="0" normalizeH="0" baseline="0" noProof="0">
                          <a:ln>
                            <a:noFill/>
                          </a:ln>
                          <a:solidFill>
                            <a:prstClr val="black"/>
                          </a:solidFill>
                          <a:effectLst/>
                          <a:uLnTx/>
                          <a:uFillTx/>
                          <a:latin typeface="Calibri"/>
                          <a:ea typeface="+mn-ea"/>
                          <a:cs typeface="+mn-cs"/>
                        </a:rPr>
                        <a:t>
 Our Fujifilm GFX Sekinchan Discovery Photography Trip took participants through golden paddy fields, coastal villages and scenic rural life, offering endless opportunities to create with depth, detail and soul.
Co-hosted with YL Camera and J One Camera the session was guided by X-Photographers Joie Koo and Kim Boon, who shared tips on landscape framing, natural light, and maximising the dynamic range of the GFX system.
Thank you to everyone who joined us on this inspiring outing. May your shots from Sekinchan continue to tell meaningful stories!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https://quintly-eu-image-storage.s3.amazonaws.com/aaf8f68db843cc217addf8054c322eb2/28056831ff79df0aafae6bb19e2e465b.jpg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68986419"/>
                  </a:ext>
                </a:extLst>
              </a:tr>
            </a:tbl>
          </a:graphicData>
        </a:graphic>
      </p:graphicFrame>
      <p:sp>
        <p:nvSpPr>
          <p:cNvPr id="4" name="Text Placeholder 3">
            <a:extLst>
              <a:ext uri="{FF2B5EF4-FFF2-40B4-BE49-F238E27FC236}">
                <a16:creationId xmlns:a16="http://schemas.microsoft.com/office/drawing/2014/main" id="{DC0E44B1-F3B3-45AA-B30F-86ABDD291B8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67525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D5B7B-817A-4B20-A182-6FF076ACBFDA}"/>
              </a:ext>
            </a:extLst>
          </p:cNvPr>
          <p:cNvSpPr>
            <a:spLocks noGrp="1"/>
          </p:cNvSpPr>
          <p:nvPr>
            <p:ph type="title"/>
          </p:nvPr>
        </p:nvSpPr>
        <p:spPr/>
        <p:txBody>
          <a:bodyPr/>
          <a:lstStyle/>
          <a:p>
            <a:r>
              <a:rPr lang="en-US"/>
              <a:t>Facebook Original Own Posts Table | FUJIFILM Malaysia - 11 of 25</a:t>
            </a:r>
          </a:p>
        </p:txBody>
      </p:sp>
      <p:graphicFrame>
        <p:nvGraphicFramePr>
          <p:cNvPr id="5" name="Table Placeholder 4">
            <a:extLst>
              <a:ext uri="{FF2B5EF4-FFF2-40B4-BE49-F238E27FC236}">
                <a16:creationId xmlns:a16="http://schemas.microsoft.com/office/drawing/2014/main" id="{3C5C2DDC-8526-4160-BDE8-A9F70A5654B4}"/>
              </a:ext>
            </a:extLst>
          </p:cNvPr>
          <p:cNvGraphicFramePr>
            <a:graphicFrameLocks noGrp="1"/>
          </p:cNvGraphicFramePr>
          <p:nvPr>
            <p:ph type="tbl" sz="quarter" idx="13"/>
            <p:extLst>
              <p:ext uri="{D42A27DB-BD31-4B8C-83A1-F6EECF244321}">
                <p14:modId xmlns:p14="http://schemas.microsoft.com/office/powerpoint/2010/main" val="2971661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12221542"/>
                    </a:ext>
                  </a:extLst>
                </a:gridCol>
                <a:gridCol w="1316737">
                  <a:extLst>
                    <a:ext uri="{9D8B030D-6E8A-4147-A177-3AD203B41FA5}">
                      <a16:colId xmlns:a16="http://schemas.microsoft.com/office/drawing/2014/main" val="1757105650"/>
                    </a:ext>
                  </a:extLst>
                </a:gridCol>
                <a:gridCol w="329184">
                  <a:extLst>
                    <a:ext uri="{9D8B030D-6E8A-4147-A177-3AD203B41FA5}">
                      <a16:colId xmlns:a16="http://schemas.microsoft.com/office/drawing/2014/main" val="896489214"/>
                    </a:ext>
                  </a:extLst>
                </a:gridCol>
                <a:gridCol w="329184">
                  <a:extLst>
                    <a:ext uri="{9D8B030D-6E8A-4147-A177-3AD203B41FA5}">
                      <a16:colId xmlns:a16="http://schemas.microsoft.com/office/drawing/2014/main" val="3016526794"/>
                    </a:ext>
                  </a:extLst>
                </a:gridCol>
                <a:gridCol w="329184">
                  <a:extLst>
                    <a:ext uri="{9D8B030D-6E8A-4147-A177-3AD203B41FA5}">
                      <a16:colId xmlns:a16="http://schemas.microsoft.com/office/drawing/2014/main" val="3695164139"/>
                    </a:ext>
                  </a:extLst>
                </a:gridCol>
                <a:gridCol w="329184">
                  <a:extLst>
                    <a:ext uri="{9D8B030D-6E8A-4147-A177-3AD203B41FA5}">
                      <a16:colId xmlns:a16="http://schemas.microsoft.com/office/drawing/2014/main" val="108220695"/>
                    </a:ext>
                  </a:extLst>
                </a:gridCol>
                <a:gridCol w="329184">
                  <a:extLst>
                    <a:ext uri="{9D8B030D-6E8A-4147-A177-3AD203B41FA5}">
                      <a16:colId xmlns:a16="http://schemas.microsoft.com/office/drawing/2014/main" val="3745224841"/>
                    </a:ext>
                  </a:extLst>
                </a:gridCol>
                <a:gridCol w="329184">
                  <a:extLst>
                    <a:ext uri="{9D8B030D-6E8A-4147-A177-3AD203B41FA5}">
                      <a16:colId xmlns:a16="http://schemas.microsoft.com/office/drawing/2014/main" val="1736842612"/>
                    </a:ext>
                  </a:extLst>
                </a:gridCol>
                <a:gridCol w="329184">
                  <a:extLst>
                    <a:ext uri="{9D8B030D-6E8A-4147-A177-3AD203B41FA5}">
                      <a16:colId xmlns:a16="http://schemas.microsoft.com/office/drawing/2014/main" val="1414897795"/>
                    </a:ext>
                  </a:extLst>
                </a:gridCol>
                <a:gridCol w="329184">
                  <a:extLst>
                    <a:ext uri="{9D8B030D-6E8A-4147-A177-3AD203B41FA5}">
                      <a16:colId xmlns:a16="http://schemas.microsoft.com/office/drawing/2014/main" val="804993420"/>
                    </a:ext>
                  </a:extLst>
                </a:gridCol>
                <a:gridCol w="329184">
                  <a:extLst>
                    <a:ext uri="{9D8B030D-6E8A-4147-A177-3AD203B41FA5}">
                      <a16:colId xmlns:a16="http://schemas.microsoft.com/office/drawing/2014/main" val="2754589465"/>
                    </a:ext>
                  </a:extLst>
                </a:gridCol>
                <a:gridCol w="329184">
                  <a:extLst>
                    <a:ext uri="{9D8B030D-6E8A-4147-A177-3AD203B41FA5}">
                      <a16:colId xmlns:a16="http://schemas.microsoft.com/office/drawing/2014/main" val="3931124425"/>
                    </a:ext>
                  </a:extLst>
                </a:gridCol>
                <a:gridCol w="329184">
                  <a:extLst>
                    <a:ext uri="{9D8B030D-6E8A-4147-A177-3AD203B41FA5}">
                      <a16:colId xmlns:a16="http://schemas.microsoft.com/office/drawing/2014/main" val="3246627394"/>
                    </a:ext>
                  </a:extLst>
                </a:gridCol>
                <a:gridCol w="329184">
                  <a:extLst>
                    <a:ext uri="{9D8B030D-6E8A-4147-A177-3AD203B41FA5}">
                      <a16:colId xmlns:a16="http://schemas.microsoft.com/office/drawing/2014/main" val="1170964060"/>
                    </a:ext>
                  </a:extLst>
                </a:gridCol>
                <a:gridCol w="329184">
                  <a:extLst>
                    <a:ext uri="{9D8B030D-6E8A-4147-A177-3AD203B41FA5}">
                      <a16:colId xmlns:a16="http://schemas.microsoft.com/office/drawing/2014/main" val="3336234861"/>
                    </a:ext>
                  </a:extLst>
                </a:gridCol>
                <a:gridCol w="329184">
                  <a:extLst>
                    <a:ext uri="{9D8B030D-6E8A-4147-A177-3AD203B41FA5}">
                      <a16:colId xmlns:a16="http://schemas.microsoft.com/office/drawing/2014/main" val="476099642"/>
                    </a:ext>
                  </a:extLst>
                </a:gridCol>
                <a:gridCol w="329184">
                  <a:extLst>
                    <a:ext uri="{9D8B030D-6E8A-4147-A177-3AD203B41FA5}">
                      <a16:colId xmlns:a16="http://schemas.microsoft.com/office/drawing/2014/main" val="1850730116"/>
                    </a:ext>
                  </a:extLst>
                </a:gridCol>
                <a:gridCol w="329184">
                  <a:extLst>
                    <a:ext uri="{9D8B030D-6E8A-4147-A177-3AD203B41FA5}">
                      <a16:colId xmlns:a16="http://schemas.microsoft.com/office/drawing/2014/main" val="1306782560"/>
                    </a:ext>
                  </a:extLst>
                </a:gridCol>
                <a:gridCol w="329184">
                  <a:extLst>
                    <a:ext uri="{9D8B030D-6E8A-4147-A177-3AD203B41FA5}">
                      <a16:colId xmlns:a16="http://schemas.microsoft.com/office/drawing/2014/main" val="3227136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4301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- 2025-06-21 16:00:28</a:t>
                      </a:r>
                      <a:r>
                        <a:rPr kumimoji="0" lang="en-US" sz="1000" b="0" i="0" u="none" strike="noStrike" kern="1200" cap="none" spc="0" normalizeH="0" baseline="0" noProof="0">
                          <a:ln>
                            <a:noFill/>
                          </a:ln>
                          <a:solidFill>
                            <a:prstClr val="black"/>
                          </a:solidFill>
                          <a:effectLst/>
                          <a:uLnTx/>
                          <a:uFillTx/>
                          <a:latin typeface="Calibri"/>
                          <a:ea typeface="+mn-ea"/>
                          <a:cs typeface="+mn-cs"/>
                        </a:rPr>
                        <a:t>
 Howler Chen guided participants through the essentials of photography during our Fujifilm X Series Basic Photography Class 1.0 on 18 May 2025, helping them build a strong foundation in camera handling, exposure, and composition.
Co-hosted with FOTO CLS , the session focused on getting the most out of Fujifilm’s X Series system while encouraging hands-on practice and confidence behind the lens.
Thanks to all who joined us for this beginner-friendly workshop. Keep shooting, keep learning, and we’ll see you at the next one!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https://quintly-eu-image-storage.s3.amazonaws.com/aaf8f68db843cc217addf8054c322eb2/208597ae78ff9ff32cccdfd01d1a63e4.jpg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16437022"/>
                  </a:ext>
                </a:extLst>
              </a:tr>
            </a:tbl>
          </a:graphicData>
        </a:graphic>
      </p:graphicFrame>
      <p:sp>
        <p:nvSpPr>
          <p:cNvPr id="4" name="Text Placeholder 3">
            <a:extLst>
              <a:ext uri="{FF2B5EF4-FFF2-40B4-BE49-F238E27FC236}">
                <a16:creationId xmlns:a16="http://schemas.microsoft.com/office/drawing/2014/main" id="{1B442E89-9FD8-407C-80E3-17FAEA33E99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91602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F41EF-156C-4975-887E-39BB948D68B1}"/>
              </a:ext>
            </a:extLst>
          </p:cNvPr>
          <p:cNvSpPr>
            <a:spLocks noGrp="1"/>
          </p:cNvSpPr>
          <p:nvPr>
            <p:ph type="title"/>
          </p:nvPr>
        </p:nvSpPr>
        <p:spPr/>
        <p:txBody>
          <a:bodyPr/>
          <a:lstStyle/>
          <a:p>
            <a:r>
              <a:rPr lang="en-US"/>
              <a:t>Facebook Original Own Posts Table | FUJIFILM Malaysia - 12 of 25</a:t>
            </a:r>
          </a:p>
        </p:txBody>
      </p:sp>
      <p:graphicFrame>
        <p:nvGraphicFramePr>
          <p:cNvPr id="5" name="Table Placeholder 4">
            <a:extLst>
              <a:ext uri="{FF2B5EF4-FFF2-40B4-BE49-F238E27FC236}">
                <a16:creationId xmlns:a16="http://schemas.microsoft.com/office/drawing/2014/main" id="{927896C3-7628-4D0F-AC5F-B5EA3FAAF518}"/>
              </a:ext>
            </a:extLst>
          </p:cNvPr>
          <p:cNvGraphicFramePr>
            <a:graphicFrameLocks noGrp="1"/>
          </p:cNvGraphicFramePr>
          <p:nvPr>
            <p:ph type="tbl" sz="quarter" idx="13"/>
            <p:extLst>
              <p:ext uri="{D42A27DB-BD31-4B8C-83A1-F6EECF244321}">
                <p14:modId xmlns:p14="http://schemas.microsoft.com/office/powerpoint/2010/main" val="340670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82483258"/>
                    </a:ext>
                  </a:extLst>
                </a:gridCol>
                <a:gridCol w="1316737">
                  <a:extLst>
                    <a:ext uri="{9D8B030D-6E8A-4147-A177-3AD203B41FA5}">
                      <a16:colId xmlns:a16="http://schemas.microsoft.com/office/drawing/2014/main" val="2391329592"/>
                    </a:ext>
                  </a:extLst>
                </a:gridCol>
                <a:gridCol w="329184">
                  <a:extLst>
                    <a:ext uri="{9D8B030D-6E8A-4147-A177-3AD203B41FA5}">
                      <a16:colId xmlns:a16="http://schemas.microsoft.com/office/drawing/2014/main" val="1385184902"/>
                    </a:ext>
                  </a:extLst>
                </a:gridCol>
                <a:gridCol w="329184">
                  <a:extLst>
                    <a:ext uri="{9D8B030D-6E8A-4147-A177-3AD203B41FA5}">
                      <a16:colId xmlns:a16="http://schemas.microsoft.com/office/drawing/2014/main" val="759069261"/>
                    </a:ext>
                  </a:extLst>
                </a:gridCol>
                <a:gridCol w="329184">
                  <a:extLst>
                    <a:ext uri="{9D8B030D-6E8A-4147-A177-3AD203B41FA5}">
                      <a16:colId xmlns:a16="http://schemas.microsoft.com/office/drawing/2014/main" val="3448787124"/>
                    </a:ext>
                  </a:extLst>
                </a:gridCol>
                <a:gridCol w="329184">
                  <a:extLst>
                    <a:ext uri="{9D8B030D-6E8A-4147-A177-3AD203B41FA5}">
                      <a16:colId xmlns:a16="http://schemas.microsoft.com/office/drawing/2014/main" val="1750030081"/>
                    </a:ext>
                  </a:extLst>
                </a:gridCol>
                <a:gridCol w="329184">
                  <a:extLst>
                    <a:ext uri="{9D8B030D-6E8A-4147-A177-3AD203B41FA5}">
                      <a16:colId xmlns:a16="http://schemas.microsoft.com/office/drawing/2014/main" val="3173609699"/>
                    </a:ext>
                  </a:extLst>
                </a:gridCol>
                <a:gridCol w="329184">
                  <a:extLst>
                    <a:ext uri="{9D8B030D-6E8A-4147-A177-3AD203B41FA5}">
                      <a16:colId xmlns:a16="http://schemas.microsoft.com/office/drawing/2014/main" val="2032456160"/>
                    </a:ext>
                  </a:extLst>
                </a:gridCol>
                <a:gridCol w="329184">
                  <a:extLst>
                    <a:ext uri="{9D8B030D-6E8A-4147-A177-3AD203B41FA5}">
                      <a16:colId xmlns:a16="http://schemas.microsoft.com/office/drawing/2014/main" val="1218377569"/>
                    </a:ext>
                  </a:extLst>
                </a:gridCol>
                <a:gridCol w="329184">
                  <a:extLst>
                    <a:ext uri="{9D8B030D-6E8A-4147-A177-3AD203B41FA5}">
                      <a16:colId xmlns:a16="http://schemas.microsoft.com/office/drawing/2014/main" val="1103313271"/>
                    </a:ext>
                  </a:extLst>
                </a:gridCol>
                <a:gridCol w="329184">
                  <a:extLst>
                    <a:ext uri="{9D8B030D-6E8A-4147-A177-3AD203B41FA5}">
                      <a16:colId xmlns:a16="http://schemas.microsoft.com/office/drawing/2014/main" val="1083609130"/>
                    </a:ext>
                  </a:extLst>
                </a:gridCol>
                <a:gridCol w="329184">
                  <a:extLst>
                    <a:ext uri="{9D8B030D-6E8A-4147-A177-3AD203B41FA5}">
                      <a16:colId xmlns:a16="http://schemas.microsoft.com/office/drawing/2014/main" val="3394772679"/>
                    </a:ext>
                  </a:extLst>
                </a:gridCol>
                <a:gridCol w="329184">
                  <a:extLst>
                    <a:ext uri="{9D8B030D-6E8A-4147-A177-3AD203B41FA5}">
                      <a16:colId xmlns:a16="http://schemas.microsoft.com/office/drawing/2014/main" val="2246615072"/>
                    </a:ext>
                  </a:extLst>
                </a:gridCol>
                <a:gridCol w="329184">
                  <a:extLst>
                    <a:ext uri="{9D8B030D-6E8A-4147-A177-3AD203B41FA5}">
                      <a16:colId xmlns:a16="http://schemas.microsoft.com/office/drawing/2014/main" val="3793968816"/>
                    </a:ext>
                  </a:extLst>
                </a:gridCol>
                <a:gridCol w="329184">
                  <a:extLst>
                    <a:ext uri="{9D8B030D-6E8A-4147-A177-3AD203B41FA5}">
                      <a16:colId xmlns:a16="http://schemas.microsoft.com/office/drawing/2014/main" val="3347613792"/>
                    </a:ext>
                  </a:extLst>
                </a:gridCol>
                <a:gridCol w="329184">
                  <a:extLst>
                    <a:ext uri="{9D8B030D-6E8A-4147-A177-3AD203B41FA5}">
                      <a16:colId xmlns:a16="http://schemas.microsoft.com/office/drawing/2014/main" val="1970485806"/>
                    </a:ext>
                  </a:extLst>
                </a:gridCol>
                <a:gridCol w="329184">
                  <a:extLst>
                    <a:ext uri="{9D8B030D-6E8A-4147-A177-3AD203B41FA5}">
                      <a16:colId xmlns:a16="http://schemas.microsoft.com/office/drawing/2014/main" val="3522604467"/>
                    </a:ext>
                  </a:extLst>
                </a:gridCol>
                <a:gridCol w="329184">
                  <a:extLst>
                    <a:ext uri="{9D8B030D-6E8A-4147-A177-3AD203B41FA5}">
                      <a16:colId xmlns:a16="http://schemas.microsoft.com/office/drawing/2014/main" val="568557682"/>
                    </a:ext>
                  </a:extLst>
                </a:gridCol>
                <a:gridCol w="329184">
                  <a:extLst>
                    <a:ext uri="{9D8B030D-6E8A-4147-A177-3AD203B41FA5}">
                      <a16:colId xmlns:a16="http://schemas.microsoft.com/office/drawing/2014/main" val="3372181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105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- 2025-06-21 12:00:21</a:t>
                      </a:r>
                      <a:r>
                        <a:rPr kumimoji="0" lang="en-US" sz="1000" b="0" i="0" u="none" strike="noStrike" kern="1200" cap="none" spc="0" normalizeH="0" baseline="0" noProof="0">
                          <a:ln>
                            <a:noFill/>
                          </a:ln>
                          <a:solidFill>
                            <a:prstClr val="black"/>
                          </a:solidFill>
                          <a:effectLst/>
                          <a:uLnTx/>
                          <a:uFillTx/>
                          <a:latin typeface="Calibri"/>
                          <a:ea typeface="+mn-ea"/>
                          <a:cs typeface="+mn-cs"/>
                        </a:rPr>
                        <a:t>
 Our Cafe Lifestyle Film Simulation Portrait Photography Workshop on 18 May 2025 invited participants to explore the art of capturing relaxed, story-rich portraits in cosy cafe corners.
The session was led by Jeana Yau, who guided attendees on using natural light, working with subjects, and applying film simulations to enhance mood, tone and storytelling.
Here's to more creative moments brewed with passion and vision. Special thanks to N4 Camera Store for hosting this workshop with us!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https://quintly-eu-image-storage.s3.amazonaws.com/aaf8f68db843cc217addf8054c322eb2/d0e8f75d0b44c0ff2db979b05a213cca.jpg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60156765"/>
                  </a:ext>
                </a:extLst>
              </a:tr>
            </a:tbl>
          </a:graphicData>
        </a:graphic>
      </p:graphicFrame>
      <p:sp>
        <p:nvSpPr>
          <p:cNvPr id="4" name="Text Placeholder 3">
            <a:extLst>
              <a:ext uri="{FF2B5EF4-FFF2-40B4-BE49-F238E27FC236}">
                <a16:creationId xmlns:a16="http://schemas.microsoft.com/office/drawing/2014/main" id="{3C972727-031C-4850-99DA-1A816C0B097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556090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83BEB-6A1B-4DCB-A9C7-D2D8D42DFFC4}"/>
              </a:ext>
            </a:extLst>
          </p:cNvPr>
          <p:cNvSpPr>
            <a:spLocks noGrp="1"/>
          </p:cNvSpPr>
          <p:nvPr>
            <p:ph type="title"/>
          </p:nvPr>
        </p:nvSpPr>
        <p:spPr/>
        <p:txBody>
          <a:bodyPr/>
          <a:lstStyle/>
          <a:p>
            <a:r>
              <a:rPr lang="en-US"/>
              <a:t>Facebook Original Own Posts Table | FUJIFILM Malaysia - 13 of 25</a:t>
            </a:r>
          </a:p>
        </p:txBody>
      </p:sp>
      <p:graphicFrame>
        <p:nvGraphicFramePr>
          <p:cNvPr id="5" name="Table Placeholder 4">
            <a:extLst>
              <a:ext uri="{FF2B5EF4-FFF2-40B4-BE49-F238E27FC236}">
                <a16:creationId xmlns:a16="http://schemas.microsoft.com/office/drawing/2014/main" id="{7394D9AB-BE59-46B0-801D-25393BCCAE34}"/>
              </a:ext>
            </a:extLst>
          </p:cNvPr>
          <p:cNvGraphicFramePr>
            <a:graphicFrameLocks noGrp="1"/>
          </p:cNvGraphicFramePr>
          <p:nvPr>
            <p:ph type="tbl" sz="quarter" idx="13"/>
            <p:extLst>
              <p:ext uri="{D42A27DB-BD31-4B8C-83A1-F6EECF244321}">
                <p14:modId xmlns:p14="http://schemas.microsoft.com/office/powerpoint/2010/main" val="113379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82039496"/>
                    </a:ext>
                  </a:extLst>
                </a:gridCol>
                <a:gridCol w="1316737">
                  <a:extLst>
                    <a:ext uri="{9D8B030D-6E8A-4147-A177-3AD203B41FA5}">
                      <a16:colId xmlns:a16="http://schemas.microsoft.com/office/drawing/2014/main" val="810458923"/>
                    </a:ext>
                  </a:extLst>
                </a:gridCol>
                <a:gridCol w="329184">
                  <a:extLst>
                    <a:ext uri="{9D8B030D-6E8A-4147-A177-3AD203B41FA5}">
                      <a16:colId xmlns:a16="http://schemas.microsoft.com/office/drawing/2014/main" val="3478827467"/>
                    </a:ext>
                  </a:extLst>
                </a:gridCol>
                <a:gridCol w="329184">
                  <a:extLst>
                    <a:ext uri="{9D8B030D-6E8A-4147-A177-3AD203B41FA5}">
                      <a16:colId xmlns:a16="http://schemas.microsoft.com/office/drawing/2014/main" val="3706600997"/>
                    </a:ext>
                  </a:extLst>
                </a:gridCol>
                <a:gridCol w="329184">
                  <a:extLst>
                    <a:ext uri="{9D8B030D-6E8A-4147-A177-3AD203B41FA5}">
                      <a16:colId xmlns:a16="http://schemas.microsoft.com/office/drawing/2014/main" val="832303296"/>
                    </a:ext>
                  </a:extLst>
                </a:gridCol>
                <a:gridCol w="329184">
                  <a:extLst>
                    <a:ext uri="{9D8B030D-6E8A-4147-A177-3AD203B41FA5}">
                      <a16:colId xmlns:a16="http://schemas.microsoft.com/office/drawing/2014/main" val="410121313"/>
                    </a:ext>
                  </a:extLst>
                </a:gridCol>
                <a:gridCol w="329184">
                  <a:extLst>
                    <a:ext uri="{9D8B030D-6E8A-4147-A177-3AD203B41FA5}">
                      <a16:colId xmlns:a16="http://schemas.microsoft.com/office/drawing/2014/main" val="958160608"/>
                    </a:ext>
                  </a:extLst>
                </a:gridCol>
                <a:gridCol w="329184">
                  <a:extLst>
                    <a:ext uri="{9D8B030D-6E8A-4147-A177-3AD203B41FA5}">
                      <a16:colId xmlns:a16="http://schemas.microsoft.com/office/drawing/2014/main" val="1514596933"/>
                    </a:ext>
                  </a:extLst>
                </a:gridCol>
                <a:gridCol w="329184">
                  <a:extLst>
                    <a:ext uri="{9D8B030D-6E8A-4147-A177-3AD203B41FA5}">
                      <a16:colId xmlns:a16="http://schemas.microsoft.com/office/drawing/2014/main" val="1030426566"/>
                    </a:ext>
                  </a:extLst>
                </a:gridCol>
                <a:gridCol w="329184">
                  <a:extLst>
                    <a:ext uri="{9D8B030D-6E8A-4147-A177-3AD203B41FA5}">
                      <a16:colId xmlns:a16="http://schemas.microsoft.com/office/drawing/2014/main" val="3191216275"/>
                    </a:ext>
                  </a:extLst>
                </a:gridCol>
                <a:gridCol w="329184">
                  <a:extLst>
                    <a:ext uri="{9D8B030D-6E8A-4147-A177-3AD203B41FA5}">
                      <a16:colId xmlns:a16="http://schemas.microsoft.com/office/drawing/2014/main" val="1190723900"/>
                    </a:ext>
                  </a:extLst>
                </a:gridCol>
                <a:gridCol w="329184">
                  <a:extLst>
                    <a:ext uri="{9D8B030D-6E8A-4147-A177-3AD203B41FA5}">
                      <a16:colId xmlns:a16="http://schemas.microsoft.com/office/drawing/2014/main" val="64157187"/>
                    </a:ext>
                  </a:extLst>
                </a:gridCol>
                <a:gridCol w="329184">
                  <a:extLst>
                    <a:ext uri="{9D8B030D-6E8A-4147-A177-3AD203B41FA5}">
                      <a16:colId xmlns:a16="http://schemas.microsoft.com/office/drawing/2014/main" val="3568509686"/>
                    </a:ext>
                  </a:extLst>
                </a:gridCol>
                <a:gridCol w="329184">
                  <a:extLst>
                    <a:ext uri="{9D8B030D-6E8A-4147-A177-3AD203B41FA5}">
                      <a16:colId xmlns:a16="http://schemas.microsoft.com/office/drawing/2014/main" val="1008711965"/>
                    </a:ext>
                  </a:extLst>
                </a:gridCol>
                <a:gridCol w="329184">
                  <a:extLst>
                    <a:ext uri="{9D8B030D-6E8A-4147-A177-3AD203B41FA5}">
                      <a16:colId xmlns:a16="http://schemas.microsoft.com/office/drawing/2014/main" val="91424747"/>
                    </a:ext>
                  </a:extLst>
                </a:gridCol>
                <a:gridCol w="329184">
                  <a:extLst>
                    <a:ext uri="{9D8B030D-6E8A-4147-A177-3AD203B41FA5}">
                      <a16:colId xmlns:a16="http://schemas.microsoft.com/office/drawing/2014/main" val="4246587089"/>
                    </a:ext>
                  </a:extLst>
                </a:gridCol>
                <a:gridCol w="329184">
                  <a:extLst>
                    <a:ext uri="{9D8B030D-6E8A-4147-A177-3AD203B41FA5}">
                      <a16:colId xmlns:a16="http://schemas.microsoft.com/office/drawing/2014/main" val="3852285597"/>
                    </a:ext>
                  </a:extLst>
                </a:gridCol>
                <a:gridCol w="329184">
                  <a:extLst>
                    <a:ext uri="{9D8B030D-6E8A-4147-A177-3AD203B41FA5}">
                      <a16:colId xmlns:a16="http://schemas.microsoft.com/office/drawing/2014/main" val="3038134372"/>
                    </a:ext>
                  </a:extLst>
                </a:gridCol>
                <a:gridCol w="329184">
                  <a:extLst>
                    <a:ext uri="{9D8B030D-6E8A-4147-A177-3AD203B41FA5}">
                      <a16:colId xmlns:a16="http://schemas.microsoft.com/office/drawing/2014/main" val="138555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950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- 2025-06-20 20:00:12</a:t>
                      </a:r>
                      <a:r>
                        <a:rPr kumimoji="0" lang="en-US" sz="1000" b="0" i="0" u="none" strike="noStrike" kern="1200" cap="none" spc="0" normalizeH="0" baseline="0" noProof="0">
                          <a:ln>
                            <a:noFill/>
                          </a:ln>
                          <a:solidFill>
                            <a:prstClr val="black"/>
                          </a:solidFill>
                          <a:effectLst/>
                          <a:uLnTx/>
                          <a:uFillTx/>
                          <a:latin typeface="Calibri"/>
                          <a:ea typeface="+mn-ea"/>
                          <a:cs typeface="+mn-cs"/>
                        </a:rPr>
                        <a:t>
 Julien Rocheblave captures fleeting moments and urban rhythms with the XF23mmF2.8 R WR, a lens he describes as “perfectly balanced between performance and compactness.” Known for its smooth, rounded bokeh thanks to an 11-blade aperture, the lens turns everyday scenes into rich visual poetry with sumptuous background blur.
Built with eight elements in six groups, including a dedicated focusing group, the lens minimizes internal movement to deliver fast and reliable autofocus powered by a DC motor. Whether it's a train rolling in or a subject in motion, the XF23mmF2.8 R WR stays sharp, focused, and ready.
For Julien, it's the dream lens for those who have used Fujifilm for a long time — compact in size, rich in capability.
#Fujifilm #FujifilmMY #xsummit #xsummitshanghai2025 #XF23mm #TheFirstViewReborn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https://quintly-eu-image-storage.s3.amazonaws.com/aaf8f68db843cc217addf8054c322eb2/12158cbca44d8935ca6ba5cfc12018c7.jpg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29037420"/>
                  </a:ext>
                </a:extLst>
              </a:tr>
            </a:tbl>
          </a:graphicData>
        </a:graphic>
      </p:graphicFrame>
      <p:sp>
        <p:nvSpPr>
          <p:cNvPr id="4" name="Text Placeholder 3">
            <a:extLst>
              <a:ext uri="{FF2B5EF4-FFF2-40B4-BE49-F238E27FC236}">
                <a16:creationId xmlns:a16="http://schemas.microsoft.com/office/drawing/2014/main" id="{34945033-B382-4F9A-8478-1AFC9FA09D4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14270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CF3A-48BE-4935-B8F7-3034F22D9D91}"/>
              </a:ext>
            </a:extLst>
          </p:cNvPr>
          <p:cNvSpPr>
            <a:spLocks noGrp="1"/>
          </p:cNvSpPr>
          <p:nvPr>
            <p:ph type="title"/>
          </p:nvPr>
        </p:nvSpPr>
        <p:spPr/>
        <p:txBody>
          <a:bodyPr/>
          <a:lstStyle/>
          <a:p>
            <a:r>
              <a:rPr lang="en-US"/>
              <a:t>Facebook Original Own Posts Table | FUJIFILM Malaysia - 14 of 25</a:t>
            </a:r>
          </a:p>
        </p:txBody>
      </p:sp>
      <p:graphicFrame>
        <p:nvGraphicFramePr>
          <p:cNvPr id="5" name="Table Placeholder 4">
            <a:extLst>
              <a:ext uri="{FF2B5EF4-FFF2-40B4-BE49-F238E27FC236}">
                <a16:creationId xmlns:a16="http://schemas.microsoft.com/office/drawing/2014/main" id="{946BB3B7-F9F3-4B7C-A388-08C1D53802CC}"/>
              </a:ext>
            </a:extLst>
          </p:cNvPr>
          <p:cNvGraphicFramePr>
            <a:graphicFrameLocks noGrp="1"/>
          </p:cNvGraphicFramePr>
          <p:nvPr>
            <p:ph type="tbl" sz="quarter" idx="13"/>
            <p:extLst>
              <p:ext uri="{D42A27DB-BD31-4B8C-83A1-F6EECF244321}">
                <p14:modId xmlns:p14="http://schemas.microsoft.com/office/powerpoint/2010/main" val="317069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2743421"/>
                    </a:ext>
                  </a:extLst>
                </a:gridCol>
                <a:gridCol w="1316737">
                  <a:extLst>
                    <a:ext uri="{9D8B030D-6E8A-4147-A177-3AD203B41FA5}">
                      <a16:colId xmlns:a16="http://schemas.microsoft.com/office/drawing/2014/main" val="4088908550"/>
                    </a:ext>
                  </a:extLst>
                </a:gridCol>
                <a:gridCol w="329184">
                  <a:extLst>
                    <a:ext uri="{9D8B030D-6E8A-4147-A177-3AD203B41FA5}">
                      <a16:colId xmlns:a16="http://schemas.microsoft.com/office/drawing/2014/main" val="3768472452"/>
                    </a:ext>
                  </a:extLst>
                </a:gridCol>
                <a:gridCol w="329184">
                  <a:extLst>
                    <a:ext uri="{9D8B030D-6E8A-4147-A177-3AD203B41FA5}">
                      <a16:colId xmlns:a16="http://schemas.microsoft.com/office/drawing/2014/main" val="1060683486"/>
                    </a:ext>
                  </a:extLst>
                </a:gridCol>
                <a:gridCol w="329184">
                  <a:extLst>
                    <a:ext uri="{9D8B030D-6E8A-4147-A177-3AD203B41FA5}">
                      <a16:colId xmlns:a16="http://schemas.microsoft.com/office/drawing/2014/main" val="3098411558"/>
                    </a:ext>
                  </a:extLst>
                </a:gridCol>
                <a:gridCol w="329184">
                  <a:extLst>
                    <a:ext uri="{9D8B030D-6E8A-4147-A177-3AD203B41FA5}">
                      <a16:colId xmlns:a16="http://schemas.microsoft.com/office/drawing/2014/main" val="486188001"/>
                    </a:ext>
                  </a:extLst>
                </a:gridCol>
                <a:gridCol w="329184">
                  <a:extLst>
                    <a:ext uri="{9D8B030D-6E8A-4147-A177-3AD203B41FA5}">
                      <a16:colId xmlns:a16="http://schemas.microsoft.com/office/drawing/2014/main" val="1954532658"/>
                    </a:ext>
                  </a:extLst>
                </a:gridCol>
                <a:gridCol w="329184">
                  <a:extLst>
                    <a:ext uri="{9D8B030D-6E8A-4147-A177-3AD203B41FA5}">
                      <a16:colId xmlns:a16="http://schemas.microsoft.com/office/drawing/2014/main" val="791177919"/>
                    </a:ext>
                  </a:extLst>
                </a:gridCol>
                <a:gridCol w="329184">
                  <a:extLst>
                    <a:ext uri="{9D8B030D-6E8A-4147-A177-3AD203B41FA5}">
                      <a16:colId xmlns:a16="http://schemas.microsoft.com/office/drawing/2014/main" val="2772241749"/>
                    </a:ext>
                  </a:extLst>
                </a:gridCol>
                <a:gridCol w="329184">
                  <a:extLst>
                    <a:ext uri="{9D8B030D-6E8A-4147-A177-3AD203B41FA5}">
                      <a16:colId xmlns:a16="http://schemas.microsoft.com/office/drawing/2014/main" val="2630215020"/>
                    </a:ext>
                  </a:extLst>
                </a:gridCol>
                <a:gridCol w="329184">
                  <a:extLst>
                    <a:ext uri="{9D8B030D-6E8A-4147-A177-3AD203B41FA5}">
                      <a16:colId xmlns:a16="http://schemas.microsoft.com/office/drawing/2014/main" val="2907465841"/>
                    </a:ext>
                  </a:extLst>
                </a:gridCol>
                <a:gridCol w="329184">
                  <a:extLst>
                    <a:ext uri="{9D8B030D-6E8A-4147-A177-3AD203B41FA5}">
                      <a16:colId xmlns:a16="http://schemas.microsoft.com/office/drawing/2014/main" val="4173185191"/>
                    </a:ext>
                  </a:extLst>
                </a:gridCol>
                <a:gridCol w="329184">
                  <a:extLst>
                    <a:ext uri="{9D8B030D-6E8A-4147-A177-3AD203B41FA5}">
                      <a16:colId xmlns:a16="http://schemas.microsoft.com/office/drawing/2014/main" val="1995586741"/>
                    </a:ext>
                  </a:extLst>
                </a:gridCol>
                <a:gridCol w="329184">
                  <a:extLst>
                    <a:ext uri="{9D8B030D-6E8A-4147-A177-3AD203B41FA5}">
                      <a16:colId xmlns:a16="http://schemas.microsoft.com/office/drawing/2014/main" val="3387743888"/>
                    </a:ext>
                  </a:extLst>
                </a:gridCol>
                <a:gridCol w="329184">
                  <a:extLst>
                    <a:ext uri="{9D8B030D-6E8A-4147-A177-3AD203B41FA5}">
                      <a16:colId xmlns:a16="http://schemas.microsoft.com/office/drawing/2014/main" val="1094395007"/>
                    </a:ext>
                  </a:extLst>
                </a:gridCol>
                <a:gridCol w="329184">
                  <a:extLst>
                    <a:ext uri="{9D8B030D-6E8A-4147-A177-3AD203B41FA5}">
                      <a16:colId xmlns:a16="http://schemas.microsoft.com/office/drawing/2014/main" val="2008141824"/>
                    </a:ext>
                  </a:extLst>
                </a:gridCol>
                <a:gridCol w="329184">
                  <a:extLst>
                    <a:ext uri="{9D8B030D-6E8A-4147-A177-3AD203B41FA5}">
                      <a16:colId xmlns:a16="http://schemas.microsoft.com/office/drawing/2014/main" val="4096132644"/>
                    </a:ext>
                  </a:extLst>
                </a:gridCol>
                <a:gridCol w="329184">
                  <a:extLst>
                    <a:ext uri="{9D8B030D-6E8A-4147-A177-3AD203B41FA5}">
                      <a16:colId xmlns:a16="http://schemas.microsoft.com/office/drawing/2014/main" val="895039345"/>
                    </a:ext>
                  </a:extLst>
                </a:gridCol>
                <a:gridCol w="329184">
                  <a:extLst>
                    <a:ext uri="{9D8B030D-6E8A-4147-A177-3AD203B41FA5}">
                      <a16:colId xmlns:a16="http://schemas.microsoft.com/office/drawing/2014/main" val="128481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6248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- 2025-06-20 16:01:25</a:t>
                      </a:r>
                      <a:r>
                        <a:rPr kumimoji="0" lang="en-US" sz="1000" b="0" i="0" u="none" strike="noStrike" kern="1200" cap="none" spc="0" normalizeH="0" baseline="0" noProof="0">
                          <a:ln>
                            <a:noFill/>
                          </a:ln>
                          <a:solidFill>
                            <a:prstClr val="black"/>
                          </a:solidFill>
                          <a:effectLst/>
                          <a:uLnTx/>
                          <a:uFillTx/>
                          <a:latin typeface="Calibri"/>
                          <a:ea typeface="+mn-ea"/>
                          <a:cs typeface="+mn-cs"/>
                        </a:rPr>
                        <a:t>
 Compact, crisp, and made to move. The XF23mm F2.8 R WR delivers stunning detail in a slim, street-ready frame.
#Fujifilm #FujifilmMY #xsummit #xsummitshanghai2025 #XF23mm #TheFirstViewReborn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https://quintly-eu-image-storage.s3.amazonaws.com/aaf8f68db843cc217addf8054c322eb2/18c3e0291896c22e4b80cccf416fa0a4.jpg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47877873"/>
                  </a:ext>
                </a:extLst>
              </a:tr>
            </a:tbl>
          </a:graphicData>
        </a:graphic>
      </p:graphicFrame>
      <p:sp>
        <p:nvSpPr>
          <p:cNvPr id="4" name="Text Placeholder 3">
            <a:extLst>
              <a:ext uri="{FF2B5EF4-FFF2-40B4-BE49-F238E27FC236}">
                <a16:creationId xmlns:a16="http://schemas.microsoft.com/office/drawing/2014/main" id="{86156B84-F3D0-47F9-A0B6-004BAD99742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3068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5DD50-473A-40C1-B1E2-BCE85E82787C}"/>
              </a:ext>
            </a:extLst>
          </p:cNvPr>
          <p:cNvSpPr>
            <a:spLocks noGrp="1"/>
          </p:cNvSpPr>
          <p:nvPr>
            <p:ph type="title"/>
          </p:nvPr>
        </p:nvSpPr>
        <p:spPr/>
        <p:txBody>
          <a:bodyPr/>
          <a:lstStyle/>
          <a:p>
            <a:r>
              <a:rPr lang="en-US"/>
              <a:t>Facebook Original Own Posts Table | FUJIFILM Malaysia - 15 of 25</a:t>
            </a:r>
          </a:p>
        </p:txBody>
      </p:sp>
      <p:graphicFrame>
        <p:nvGraphicFramePr>
          <p:cNvPr id="5" name="Table Placeholder 4">
            <a:extLst>
              <a:ext uri="{FF2B5EF4-FFF2-40B4-BE49-F238E27FC236}">
                <a16:creationId xmlns:a16="http://schemas.microsoft.com/office/drawing/2014/main" id="{79407977-4758-4F19-8451-8623EE0A5F5B}"/>
              </a:ext>
            </a:extLst>
          </p:cNvPr>
          <p:cNvGraphicFramePr>
            <a:graphicFrameLocks noGrp="1"/>
          </p:cNvGraphicFramePr>
          <p:nvPr>
            <p:ph type="tbl" sz="quarter" idx="13"/>
            <p:extLst>
              <p:ext uri="{D42A27DB-BD31-4B8C-83A1-F6EECF244321}">
                <p14:modId xmlns:p14="http://schemas.microsoft.com/office/powerpoint/2010/main" val="163318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61540908"/>
                    </a:ext>
                  </a:extLst>
                </a:gridCol>
                <a:gridCol w="1316737">
                  <a:extLst>
                    <a:ext uri="{9D8B030D-6E8A-4147-A177-3AD203B41FA5}">
                      <a16:colId xmlns:a16="http://schemas.microsoft.com/office/drawing/2014/main" val="3275212598"/>
                    </a:ext>
                  </a:extLst>
                </a:gridCol>
                <a:gridCol w="329184">
                  <a:extLst>
                    <a:ext uri="{9D8B030D-6E8A-4147-A177-3AD203B41FA5}">
                      <a16:colId xmlns:a16="http://schemas.microsoft.com/office/drawing/2014/main" val="3867496961"/>
                    </a:ext>
                  </a:extLst>
                </a:gridCol>
                <a:gridCol w="329184">
                  <a:extLst>
                    <a:ext uri="{9D8B030D-6E8A-4147-A177-3AD203B41FA5}">
                      <a16:colId xmlns:a16="http://schemas.microsoft.com/office/drawing/2014/main" val="4291893153"/>
                    </a:ext>
                  </a:extLst>
                </a:gridCol>
                <a:gridCol w="329184">
                  <a:extLst>
                    <a:ext uri="{9D8B030D-6E8A-4147-A177-3AD203B41FA5}">
                      <a16:colId xmlns:a16="http://schemas.microsoft.com/office/drawing/2014/main" val="4129535925"/>
                    </a:ext>
                  </a:extLst>
                </a:gridCol>
                <a:gridCol w="329184">
                  <a:extLst>
                    <a:ext uri="{9D8B030D-6E8A-4147-A177-3AD203B41FA5}">
                      <a16:colId xmlns:a16="http://schemas.microsoft.com/office/drawing/2014/main" val="422203861"/>
                    </a:ext>
                  </a:extLst>
                </a:gridCol>
                <a:gridCol w="329184">
                  <a:extLst>
                    <a:ext uri="{9D8B030D-6E8A-4147-A177-3AD203B41FA5}">
                      <a16:colId xmlns:a16="http://schemas.microsoft.com/office/drawing/2014/main" val="888278006"/>
                    </a:ext>
                  </a:extLst>
                </a:gridCol>
                <a:gridCol w="329184">
                  <a:extLst>
                    <a:ext uri="{9D8B030D-6E8A-4147-A177-3AD203B41FA5}">
                      <a16:colId xmlns:a16="http://schemas.microsoft.com/office/drawing/2014/main" val="417494254"/>
                    </a:ext>
                  </a:extLst>
                </a:gridCol>
                <a:gridCol w="329184">
                  <a:extLst>
                    <a:ext uri="{9D8B030D-6E8A-4147-A177-3AD203B41FA5}">
                      <a16:colId xmlns:a16="http://schemas.microsoft.com/office/drawing/2014/main" val="2293715350"/>
                    </a:ext>
                  </a:extLst>
                </a:gridCol>
                <a:gridCol w="329184">
                  <a:extLst>
                    <a:ext uri="{9D8B030D-6E8A-4147-A177-3AD203B41FA5}">
                      <a16:colId xmlns:a16="http://schemas.microsoft.com/office/drawing/2014/main" val="3240598483"/>
                    </a:ext>
                  </a:extLst>
                </a:gridCol>
                <a:gridCol w="329184">
                  <a:extLst>
                    <a:ext uri="{9D8B030D-6E8A-4147-A177-3AD203B41FA5}">
                      <a16:colId xmlns:a16="http://schemas.microsoft.com/office/drawing/2014/main" val="65380597"/>
                    </a:ext>
                  </a:extLst>
                </a:gridCol>
                <a:gridCol w="329184">
                  <a:extLst>
                    <a:ext uri="{9D8B030D-6E8A-4147-A177-3AD203B41FA5}">
                      <a16:colId xmlns:a16="http://schemas.microsoft.com/office/drawing/2014/main" val="3395684095"/>
                    </a:ext>
                  </a:extLst>
                </a:gridCol>
                <a:gridCol w="329184">
                  <a:extLst>
                    <a:ext uri="{9D8B030D-6E8A-4147-A177-3AD203B41FA5}">
                      <a16:colId xmlns:a16="http://schemas.microsoft.com/office/drawing/2014/main" val="910864181"/>
                    </a:ext>
                  </a:extLst>
                </a:gridCol>
                <a:gridCol w="329184">
                  <a:extLst>
                    <a:ext uri="{9D8B030D-6E8A-4147-A177-3AD203B41FA5}">
                      <a16:colId xmlns:a16="http://schemas.microsoft.com/office/drawing/2014/main" val="291599812"/>
                    </a:ext>
                  </a:extLst>
                </a:gridCol>
                <a:gridCol w="329184">
                  <a:extLst>
                    <a:ext uri="{9D8B030D-6E8A-4147-A177-3AD203B41FA5}">
                      <a16:colId xmlns:a16="http://schemas.microsoft.com/office/drawing/2014/main" val="1425579037"/>
                    </a:ext>
                  </a:extLst>
                </a:gridCol>
                <a:gridCol w="329184">
                  <a:extLst>
                    <a:ext uri="{9D8B030D-6E8A-4147-A177-3AD203B41FA5}">
                      <a16:colId xmlns:a16="http://schemas.microsoft.com/office/drawing/2014/main" val="358508872"/>
                    </a:ext>
                  </a:extLst>
                </a:gridCol>
                <a:gridCol w="329184">
                  <a:extLst>
                    <a:ext uri="{9D8B030D-6E8A-4147-A177-3AD203B41FA5}">
                      <a16:colId xmlns:a16="http://schemas.microsoft.com/office/drawing/2014/main" val="724564383"/>
                    </a:ext>
                  </a:extLst>
                </a:gridCol>
                <a:gridCol w="329184">
                  <a:extLst>
                    <a:ext uri="{9D8B030D-6E8A-4147-A177-3AD203B41FA5}">
                      <a16:colId xmlns:a16="http://schemas.microsoft.com/office/drawing/2014/main" val="1230683759"/>
                    </a:ext>
                  </a:extLst>
                </a:gridCol>
                <a:gridCol w="329184">
                  <a:extLst>
                    <a:ext uri="{9D8B030D-6E8A-4147-A177-3AD203B41FA5}">
                      <a16:colId xmlns:a16="http://schemas.microsoft.com/office/drawing/2014/main" val="99287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5041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- 2025-06-20 16:00:16</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went on a creative stroll through Butterworth Street Art during our Retro Film Simulation Street Portrait Lifestyle Shooting session on 17 May 2025, capturing every frame with timeless tones and cinematic charm.
Co-hosted with Camzilla photo - www.photodepot.com.my, the workshop was guided by TW Wann Al-Hajj, who shared tips on capturing expressive portraits, using light naturally, and making the most of Fujifilm’s retro film simulations to evoke mood and nostalgia.
Big thanks to all who joined us for this session, and see you in our next workshop!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https://quintly-eu-image-storage.s3.amazonaws.com/aaf8f68db843cc217addf8054c322eb2/dc0720e61078fc6513a0f4308fb82926.jpg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7431884"/>
                  </a:ext>
                </a:extLst>
              </a:tr>
            </a:tbl>
          </a:graphicData>
        </a:graphic>
      </p:graphicFrame>
      <p:sp>
        <p:nvSpPr>
          <p:cNvPr id="4" name="Text Placeholder 3">
            <a:extLst>
              <a:ext uri="{FF2B5EF4-FFF2-40B4-BE49-F238E27FC236}">
                <a16:creationId xmlns:a16="http://schemas.microsoft.com/office/drawing/2014/main" id="{454FCF76-B526-4BD4-B020-D32CBA60BCB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5478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434A-A02C-471F-9427-AECA37B17D8A}"/>
              </a:ext>
            </a:extLst>
          </p:cNvPr>
          <p:cNvSpPr>
            <a:spLocks noGrp="1"/>
          </p:cNvSpPr>
          <p:nvPr>
            <p:ph type="title"/>
          </p:nvPr>
        </p:nvSpPr>
        <p:spPr/>
        <p:txBody>
          <a:bodyPr/>
          <a:lstStyle/>
          <a:p>
            <a:r>
              <a:rPr lang="en-US"/>
              <a:t>Facebook Original Own Posts Table | FUJIFILM Malaysia - 16 of 25</a:t>
            </a:r>
          </a:p>
        </p:txBody>
      </p:sp>
      <p:graphicFrame>
        <p:nvGraphicFramePr>
          <p:cNvPr id="5" name="Table Placeholder 4">
            <a:extLst>
              <a:ext uri="{FF2B5EF4-FFF2-40B4-BE49-F238E27FC236}">
                <a16:creationId xmlns:a16="http://schemas.microsoft.com/office/drawing/2014/main" id="{773962B2-2782-4A6F-B93E-62105B6E5CAE}"/>
              </a:ext>
            </a:extLst>
          </p:cNvPr>
          <p:cNvGraphicFramePr>
            <a:graphicFrameLocks noGrp="1"/>
          </p:cNvGraphicFramePr>
          <p:nvPr>
            <p:ph type="tbl" sz="quarter" idx="13"/>
            <p:extLst>
              <p:ext uri="{D42A27DB-BD31-4B8C-83A1-F6EECF244321}">
                <p14:modId xmlns:p14="http://schemas.microsoft.com/office/powerpoint/2010/main" val="3189008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65403485"/>
                    </a:ext>
                  </a:extLst>
                </a:gridCol>
                <a:gridCol w="1316737">
                  <a:extLst>
                    <a:ext uri="{9D8B030D-6E8A-4147-A177-3AD203B41FA5}">
                      <a16:colId xmlns:a16="http://schemas.microsoft.com/office/drawing/2014/main" val="4416902"/>
                    </a:ext>
                  </a:extLst>
                </a:gridCol>
                <a:gridCol w="329184">
                  <a:extLst>
                    <a:ext uri="{9D8B030D-6E8A-4147-A177-3AD203B41FA5}">
                      <a16:colId xmlns:a16="http://schemas.microsoft.com/office/drawing/2014/main" val="1386296515"/>
                    </a:ext>
                  </a:extLst>
                </a:gridCol>
                <a:gridCol w="329184">
                  <a:extLst>
                    <a:ext uri="{9D8B030D-6E8A-4147-A177-3AD203B41FA5}">
                      <a16:colId xmlns:a16="http://schemas.microsoft.com/office/drawing/2014/main" val="3339274704"/>
                    </a:ext>
                  </a:extLst>
                </a:gridCol>
                <a:gridCol w="329184">
                  <a:extLst>
                    <a:ext uri="{9D8B030D-6E8A-4147-A177-3AD203B41FA5}">
                      <a16:colId xmlns:a16="http://schemas.microsoft.com/office/drawing/2014/main" val="1885288992"/>
                    </a:ext>
                  </a:extLst>
                </a:gridCol>
                <a:gridCol w="329184">
                  <a:extLst>
                    <a:ext uri="{9D8B030D-6E8A-4147-A177-3AD203B41FA5}">
                      <a16:colId xmlns:a16="http://schemas.microsoft.com/office/drawing/2014/main" val="919307932"/>
                    </a:ext>
                  </a:extLst>
                </a:gridCol>
                <a:gridCol w="329184">
                  <a:extLst>
                    <a:ext uri="{9D8B030D-6E8A-4147-A177-3AD203B41FA5}">
                      <a16:colId xmlns:a16="http://schemas.microsoft.com/office/drawing/2014/main" val="1321245944"/>
                    </a:ext>
                  </a:extLst>
                </a:gridCol>
                <a:gridCol w="329184">
                  <a:extLst>
                    <a:ext uri="{9D8B030D-6E8A-4147-A177-3AD203B41FA5}">
                      <a16:colId xmlns:a16="http://schemas.microsoft.com/office/drawing/2014/main" val="1944445822"/>
                    </a:ext>
                  </a:extLst>
                </a:gridCol>
                <a:gridCol w="329184">
                  <a:extLst>
                    <a:ext uri="{9D8B030D-6E8A-4147-A177-3AD203B41FA5}">
                      <a16:colId xmlns:a16="http://schemas.microsoft.com/office/drawing/2014/main" val="1251824135"/>
                    </a:ext>
                  </a:extLst>
                </a:gridCol>
                <a:gridCol w="329184">
                  <a:extLst>
                    <a:ext uri="{9D8B030D-6E8A-4147-A177-3AD203B41FA5}">
                      <a16:colId xmlns:a16="http://schemas.microsoft.com/office/drawing/2014/main" val="3793640441"/>
                    </a:ext>
                  </a:extLst>
                </a:gridCol>
                <a:gridCol w="329184">
                  <a:extLst>
                    <a:ext uri="{9D8B030D-6E8A-4147-A177-3AD203B41FA5}">
                      <a16:colId xmlns:a16="http://schemas.microsoft.com/office/drawing/2014/main" val="1096815838"/>
                    </a:ext>
                  </a:extLst>
                </a:gridCol>
                <a:gridCol w="329184">
                  <a:extLst>
                    <a:ext uri="{9D8B030D-6E8A-4147-A177-3AD203B41FA5}">
                      <a16:colId xmlns:a16="http://schemas.microsoft.com/office/drawing/2014/main" val="540551451"/>
                    </a:ext>
                  </a:extLst>
                </a:gridCol>
                <a:gridCol w="329184">
                  <a:extLst>
                    <a:ext uri="{9D8B030D-6E8A-4147-A177-3AD203B41FA5}">
                      <a16:colId xmlns:a16="http://schemas.microsoft.com/office/drawing/2014/main" val="3741357297"/>
                    </a:ext>
                  </a:extLst>
                </a:gridCol>
                <a:gridCol w="329184">
                  <a:extLst>
                    <a:ext uri="{9D8B030D-6E8A-4147-A177-3AD203B41FA5}">
                      <a16:colId xmlns:a16="http://schemas.microsoft.com/office/drawing/2014/main" val="1495856993"/>
                    </a:ext>
                  </a:extLst>
                </a:gridCol>
                <a:gridCol w="329184">
                  <a:extLst>
                    <a:ext uri="{9D8B030D-6E8A-4147-A177-3AD203B41FA5}">
                      <a16:colId xmlns:a16="http://schemas.microsoft.com/office/drawing/2014/main" val="1849053065"/>
                    </a:ext>
                  </a:extLst>
                </a:gridCol>
                <a:gridCol w="329184">
                  <a:extLst>
                    <a:ext uri="{9D8B030D-6E8A-4147-A177-3AD203B41FA5}">
                      <a16:colId xmlns:a16="http://schemas.microsoft.com/office/drawing/2014/main" val="3484353690"/>
                    </a:ext>
                  </a:extLst>
                </a:gridCol>
                <a:gridCol w="329184">
                  <a:extLst>
                    <a:ext uri="{9D8B030D-6E8A-4147-A177-3AD203B41FA5}">
                      <a16:colId xmlns:a16="http://schemas.microsoft.com/office/drawing/2014/main" val="1644005358"/>
                    </a:ext>
                  </a:extLst>
                </a:gridCol>
                <a:gridCol w="329184">
                  <a:extLst>
                    <a:ext uri="{9D8B030D-6E8A-4147-A177-3AD203B41FA5}">
                      <a16:colId xmlns:a16="http://schemas.microsoft.com/office/drawing/2014/main" val="2051773910"/>
                    </a:ext>
                  </a:extLst>
                </a:gridCol>
                <a:gridCol w="329184">
                  <a:extLst>
                    <a:ext uri="{9D8B030D-6E8A-4147-A177-3AD203B41FA5}">
                      <a16:colId xmlns:a16="http://schemas.microsoft.com/office/drawing/2014/main" val="3876010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7919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- 2025-06-20 12:00:25</a:t>
                      </a:r>
                      <a:r>
                        <a:rPr kumimoji="0" lang="en-US" sz="1000" b="0" i="0" u="none" strike="noStrike" kern="1200" cap="none" spc="0" normalizeH="0" baseline="0" noProof="0">
                          <a:ln>
                            <a:noFill/>
                          </a:ln>
                          <a:solidFill>
                            <a:prstClr val="black"/>
                          </a:solidFill>
                          <a:effectLst/>
                          <a:uLnTx/>
                          <a:uFillTx/>
                          <a:latin typeface="Calibri"/>
                          <a:ea typeface="+mn-ea"/>
                          <a:cs typeface="+mn-cs"/>
                        </a:rPr>
                        <a:t>
 Our Nepal Discovery Photography Tour 2025 from 10-16 May 2025 was nothing short of breathtaking.
Co-hosted with YL Camera, this immersive photography experience brought participants through mountain villages, vibrant temples, and scenic landscapes, with plenty of opportunities to explore composition, light, and cultural storytelling.
We hope the memories and images you captured on this unforgettable adventure will stay with you for a lifetime!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https://quintly-eu-image-storage.s3.amazonaws.com/aaf8f68db843cc217addf8054c322eb2/fc131a06fb5cee03ad77d449d176de17.jpg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26818801"/>
                  </a:ext>
                </a:extLst>
              </a:tr>
            </a:tbl>
          </a:graphicData>
        </a:graphic>
      </p:graphicFrame>
      <p:sp>
        <p:nvSpPr>
          <p:cNvPr id="4" name="Text Placeholder 3">
            <a:extLst>
              <a:ext uri="{FF2B5EF4-FFF2-40B4-BE49-F238E27FC236}">
                <a16:creationId xmlns:a16="http://schemas.microsoft.com/office/drawing/2014/main" id="{22BE49B4-E3D2-4153-AC7E-09D2C4D48BA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747367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09FB-2A79-446D-ADA6-774046DB4AF8}"/>
              </a:ext>
            </a:extLst>
          </p:cNvPr>
          <p:cNvSpPr>
            <a:spLocks noGrp="1"/>
          </p:cNvSpPr>
          <p:nvPr>
            <p:ph type="title"/>
          </p:nvPr>
        </p:nvSpPr>
        <p:spPr/>
        <p:txBody>
          <a:bodyPr/>
          <a:lstStyle/>
          <a:p>
            <a:r>
              <a:rPr lang="en-US"/>
              <a:t>Facebook Original Own Posts Table | FUJIFILM Malaysia - 17 of 25</a:t>
            </a:r>
          </a:p>
        </p:txBody>
      </p:sp>
      <p:graphicFrame>
        <p:nvGraphicFramePr>
          <p:cNvPr id="5" name="Table Placeholder 4">
            <a:extLst>
              <a:ext uri="{FF2B5EF4-FFF2-40B4-BE49-F238E27FC236}">
                <a16:creationId xmlns:a16="http://schemas.microsoft.com/office/drawing/2014/main" id="{C84D7AE9-D087-4CBB-B5C1-8C43F5E7F99B}"/>
              </a:ext>
            </a:extLst>
          </p:cNvPr>
          <p:cNvGraphicFramePr>
            <a:graphicFrameLocks noGrp="1"/>
          </p:cNvGraphicFramePr>
          <p:nvPr>
            <p:ph type="tbl" sz="quarter" idx="13"/>
            <p:extLst>
              <p:ext uri="{D42A27DB-BD31-4B8C-83A1-F6EECF244321}">
                <p14:modId xmlns:p14="http://schemas.microsoft.com/office/powerpoint/2010/main" val="498192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38806366"/>
                    </a:ext>
                  </a:extLst>
                </a:gridCol>
                <a:gridCol w="1316737">
                  <a:extLst>
                    <a:ext uri="{9D8B030D-6E8A-4147-A177-3AD203B41FA5}">
                      <a16:colId xmlns:a16="http://schemas.microsoft.com/office/drawing/2014/main" val="3175482789"/>
                    </a:ext>
                  </a:extLst>
                </a:gridCol>
                <a:gridCol w="329184">
                  <a:extLst>
                    <a:ext uri="{9D8B030D-6E8A-4147-A177-3AD203B41FA5}">
                      <a16:colId xmlns:a16="http://schemas.microsoft.com/office/drawing/2014/main" val="1037615915"/>
                    </a:ext>
                  </a:extLst>
                </a:gridCol>
                <a:gridCol w="329184">
                  <a:extLst>
                    <a:ext uri="{9D8B030D-6E8A-4147-A177-3AD203B41FA5}">
                      <a16:colId xmlns:a16="http://schemas.microsoft.com/office/drawing/2014/main" val="2194220967"/>
                    </a:ext>
                  </a:extLst>
                </a:gridCol>
                <a:gridCol w="329184">
                  <a:extLst>
                    <a:ext uri="{9D8B030D-6E8A-4147-A177-3AD203B41FA5}">
                      <a16:colId xmlns:a16="http://schemas.microsoft.com/office/drawing/2014/main" val="3886228623"/>
                    </a:ext>
                  </a:extLst>
                </a:gridCol>
                <a:gridCol w="329184">
                  <a:extLst>
                    <a:ext uri="{9D8B030D-6E8A-4147-A177-3AD203B41FA5}">
                      <a16:colId xmlns:a16="http://schemas.microsoft.com/office/drawing/2014/main" val="2448269678"/>
                    </a:ext>
                  </a:extLst>
                </a:gridCol>
                <a:gridCol w="329184">
                  <a:extLst>
                    <a:ext uri="{9D8B030D-6E8A-4147-A177-3AD203B41FA5}">
                      <a16:colId xmlns:a16="http://schemas.microsoft.com/office/drawing/2014/main" val="399922804"/>
                    </a:ext>
                  </a:extLst>
                </a:gridCol>
                <a:gridCol w="329184">
                  <a:extLst>
                    <a:ext uri="{9D8B030D-6E8A-4147-A177-3AD203B41FA5}">
                      <a16:colId xmlns:a16="http://schemas.microsoft.com/office/drawing/2014/main" val="633067265"/>
                    </a:ext>
                  </a:extLst>
                </a:gridCol>
                <a:gridCol w="329184">
                  <a:extLst>
                    <a:ext uri="{9D8B030D-6E8A-4147-A177-3AD203B41FA5}">
                      <a16:colId xmlns:a16="http://schemas.microsoft.com/office/drawing/2014/main" val="3943164953"/>
                    </a:ext>
                  </a:extLst>
                </a:gridCol>
                <a:gridCol w="329184">
                  <a:extLst>
                    <a:ext uri="{9D8B030D-6E8A-4147-A177-3AD203B41FA5}">
                      <a16:colId xmlns:a16="http://schemas.microsoft.com/office/drawing/2014/main" val="3963003325"/>
                    </a:ext>
                  </a:extLst>
                </a:gridCol>
                <a:gridCol w="329184">
                  <a:extLst>
                    <a:ext uri="{9D8B030D-6E8A-4147-A177-3AD203B41FA5}">
                      <a16:colId xmlns:a16="http://schemas.microsoft.com/office/drawing/2014/main" val="2965607292"/>
                    </a:ext>
                  </a:extLst>
                </a:gridCol>
                <a:gridCol w="329184">
                  <a:extLst>
                    <a:ext uri="{9D8B030D-6E8A-4147-A177-3AD203B41FA5}">
                      <a16:colId xmlns:a16="http://schemas.microsoft.com/office/drawing/2014/main" val="2063366019"/>
                    </a:ext>
                  </a:extLst>
                </a:gridCol>
                <a:gridCol w="329184">
                  <a:extLst>
                    <a:ext uri="{9D8B030D-6E8A-4147-A177-3AD203B41FA5}">
                      <a16:colId xmlns:a16="http://schemas.microsoft.com/office/drawing/2014/main" val="3438291485"/>
                    </a:ext>
                  </a:extLst>
                </a:gridCol>
                <a:gridCol w="329184">
                  <a:extLst>
                    <a:ext uri="{9D8B030D-6E8A-4147-A177-3AD203B41FA5}">
                      <a16:colId xmlns:a16="http://schemas.microsoft.com/office/drawing/2014/main" val="2055312293"/>
                    </a:ext>
                  </a:extLst>
                </a:gridCol>
                <a:gridCol w="329184">
                  <a:extLst>
                    <a:ext uri="{9D8B030D-6E8A-4147-A177-3AD203B41FA5}">
                      <a16:colId xmlns:a16="http://schemas.microsoft.com/office/drawing/2014/main" val="1114090186"/>
                    </a:ext>
                  </a:extLst>
                </a:gridCol>
                <a:gridCol w="329184">
                  <a:extLst>
                    <a:ext uri="{9D8B030D-6E8A-4147-A177-3AD203B41FA5}">
                      <a16:colId xmlns:a16="http://schemas.microsoft.com/office/drawing/2014/main" val="1147291631"/>
                    </a:ext>
                  </a:extLst>
                </a:gridCol>
                <a:gridCol w="329184">
                  <a:extLst>
                    <a:ext uri="{9D8B030D-6E8A-4147-A177-3AD203B41FA5}">
                      <a16:colId xmlns:a16="http://schemas.microsoft.com/office/drawing/2014/main" val="547442865"/>
                    </a:ext>
                  </a:extLst>
                </a:gridCol>
                <a:gridCol w="329184">
                  <a:extLst>
                    <a:ext uri="{9D8B030D-6E8A-4147-A177-3AD203B41FA5}">
                      <a16:colId xmlns:a16="http://schemas.microsoft.com/office/drawing/2014/main" val="3554326921"/>
                    </a:ext>
                  </a:extLst>
                </a:gridCol>
                <a:gridCol w="329184">
                  <a:extLst>
                    <a:ext uri="{9D8B030D-6E8A-4147-A177-3AD203B41FA5}">
                      <a16:colId xmlns:a16="http://schemas.microsoft.com/office/drawing/2014/main" val="92016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917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- 2025-06-19 18:01:15</a:t>
                      </a:r>
                      <a:r>
                        <a:rPr kumimoji="0" lang="en-US" sz="1000" b="0" i="0" u="none" strike="noStrike" kern="1200" cap="none" spc="0" normalizeH="0" baseline="0" noProof="0">
                          <a:ln>
                            <a:noFill/>
                          </a:ln>
                          <a:solidFill>
                            <a:prstClr val="black"/>
                          </a:solidFill>
                          <a:effectLst/>
                          <a:uLnTx/>
                          <a:uFillTx/>
                          <a:latin typeface="Calibri"/>
                          <a:ea typeface="+mn-ea"/>
                          <a:cs typeface="+mn-cs"/>
                        </a:rPr>
                        <a:t>
 A timeless form with modern soul. The X-E5 blends classic design with powerful performance, ready for wherever your story takes you.
#Fujifilm #FujifilmMY #xsummit #xsummitshanghai2025 #XE5 #TheRefinedClassic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https://quintly-eu-image-storage.s3.amazonaws.com/aaf8f68db843cc217addf8054c322eb2/0ea185aa9e117870487efe32cd4e528c.jpg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54246790"/>
                  </a:ext>
                </a:extLst>
              </a:tr>
            </a:tbl>
          </a:graphicData>
        </a:graphic>
      </p:graphicFrame>
      <p:sp>
        <p:nvSpPr>
          <p:cNvPr id="4" name="Text Placeholder 3">
            <a:extLst>
              <a:ext uri="{FF2B5EF4-FFF2-40B4-BE49-F238E27FC236}">
                <a16:creationId xmlns:a16="http://schemas.microsoft.com/office/drawing/2014/main" id="{E4135D5A-3CB3-45F2-B7FA-B73A5018423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31098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0C157-FA21-4883-813B-307FA4100356}"/>
              </a:ext>
            </a:extLst>
          </p:cNvPr>
          <p:cNvSpPr>
            <a:spLocks noGrp="1"/>
          </p:cNvSpPr>
          <p:nvPr>
            <p:ph type="title"/>
          </p:nvPr>
        </p:nvSpPr>
        <p:spPr/>
        <p:txBody>
          <a:bodyPr/>
          <a:lstStyle/>
          <a:p>
            <a:r>
              <a:rPr lang="en-US"/>
              <a:t>Facebook Original Own Posts Table | FUJIFILM Malaysia - 18 of 25</a:t>
            </a:r>
          </a:p>
        </p:txBody>
      </p:sp>
      <p:graphicFrame>
        <p:nvGraphicFramePr>
          <p:cNvPr id="5" name="Table Placeholder 4">
            <a:extLst>
              <a:ext uri="{FF2B5EF4-FFF2-40B4-BE49-F238E27FC236}">
                <a16:creationId xmlns:a16="http://schemas.microsoft.com/office/drawing/2014/main" id="{02FB43CA-D1C2-4309-8C4A-2E8D3193D3A4}"/>
              </a:ext>
            </a:extLst>
          </p:cNvPr>
          <p:cNvGraphicFramePr>
            <a:graphicFrameLocks noGrp="1"/>
          </p:cNvGraphicFramePr>
          <p:nvPr>
            <p:ph type="tbl" sz="quarter" idx="13"/>
            <p:extLst>
              <p:ext uri="{D42A27DB-BD31-4B8C-83A1-F6EECF244321}">
                <p14:modId xmlns:p14="http://schemas.microsoft.com/office/powerpoint/2010/main" val="79722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04930439"/>
                    </a:ext>
                  </a:extLst>
                </a:gridCol>
                <a:gridCol w="1316737">
                  <a:extLst>
                    <a:ext uri="{9D8B030D-6E8A-4147-A177-3AD203B41FA5}">
                      <a16:colId xmlns:a16="http://schemas.microsoft.com/office/drawing/2014/main" val="3310100931"/>
                    </a:ext>
                  </a:extLst>
                </a:gridCol>
                <a:gridCol w="329184">
                  <a:extLst>
                    <a:ext uri="{9D8B030D-6E8A-4147-A177-3AD203B41FA5}">
                      <a16:colId xmlns:a16="http://schemas.microsoft.com/office/drawing/2014/main" val="550610004"/>
                    </a:ext>
                  </a:extLst>
                </a:gridCol>
                <a:gridCol w="329184">
                  <a:extLst>
                    <a:ext uri="{9D8B030D-6E8A-4147-A177-3AD203B41FA5}">
                      <a16:colId xmlns:a16="http://schemas.microsoft.com/office/drawing/2014/main" val="2990435482"/>
                    </a:ext>
                  </a:extLst>
                </a:gridCol>
                <a:gridCol w="329184">
                  <a:extLst>
                    <a:ext uri="{9D8B030D-6E8A-4147-A177-3AD203B41FA5}">
                      <a16:colId xmlns:a16="http://schemas.microsoft.com/office/drawing/2014/main" val="2752477320"/>
                    </a:ext>
                  </a:extLst>
                </a:gridCol>
                <a:gridCol w="329184">
                  <a:extLst>
                    <a:ext uri="{9D8B030D-6E8A-4147-A177-3AD203B41FA5}">
                      <a16:colId xmlns:a16="http://schemas.microsoft.com/office/drawing/2014/main" val="1363629809"/>
                    </a:ext>
                  </a:extLst>
                </a:gridCol>
                <a:gridCol w="329184">
                  <a:extLst>
                    <a:ext uri="{9D8B030D-6E8A-4147-A177-3AD203B41FA5}">
                      <a16:colId xmlns:a16="http://schemas.microsoft.com/office/drawing/2014/main" val="2499903255"/>
                    </a:ext>
                  </a:extLst>
                </a:gridCol>
                <a:gridCol w="329184">
                  <a:extLst>
                    <a:ext uri="{9D8B030D-6E8A-4147-A177-3AD203B41FA5}">
                      <a16:colId xmlns:a16="http://schemas.microsoft.com/office/drawing/2014/main" val="3786805452"/>
                    </a:ext>
                  </a:extLst>
                </a:gridCol>
                <a:gridCol w="329184">
                  <a:extLst>
                    <a:ext uri="{9D8B030D-6E8A-4147-A177-3AD203B41FA5}">
                      <a16:colId xmlns:a16="http://schemas.microsoft.com/office/drawing/2014/main" val="1134319748"/>
                    </a:ext>
                  </a:extLst>
                </a:gridCol>
                <a:gridCol w="329184">
                  <a:extLst>
                    <a:ext uri="{9D8B030D-6E8A-4147-A177-3AD203B41FA5}">
                      <a16:colId xmlns:a16="http://schemas.microsoft.com/office/drawing/2014/main" val="1112566901"/>
                    </a:ext>
                  </a:extLst>
                </a:gridCol>
                <a:gridCol w="329184">
                  <a:extLst>
                    <a:ext uri="{9D8B030D-6E8A-4147-A177-3AD203B41FA5}">
                      <a16:colId xmlns:a16="http://schemas.microsoft.com/office/drawing/2014/main" val="1206519226"/>
                    </a:ext>
                  </a:extLst>
                </a:gridCol>
                <a:gridCol w="329184">
                  <a:extLst>
                    <a:ext uri="{9D8B030D-6E8A-4147-A177-3AD203B41FA5}">
                      <a16:colId xmlns:a16="http://schemas.microsoft.com/office/drawing/2014/main" val="2358370411"/>
                    </a:ext>
                  </a:extLst>
                </a:gridCol>
                <a:gridCol w="329184">
                  <a:extLst>
                    <a:ext uri="{9D8B030D-6E8A-4147-A177-3AD203B41FA5}">
                      <a16:colId xmlns:a16="http://schemas.microsoft.com/office/drawing/2014/main" val="2719154587"/>
                    </a:ext>
                  </a:extLst>
                </a:gridCol>
                <a:gridCol w="329184">
                  <a:extLst>
                    <a:ext uri="{9D8B030D-6E8A-4147-A177-3AD203B41FA5}">
                      <a16:colId xmlns:a16="http://schemas.microsoft.com/office/drawing/2014/main" val="106441745"/>
                    </a:ext>
                  </a:extLst>
                </a:gridCol>
                <a:gridCol w="329184">
                  <a:extLst>
                    <a:ext uri="{9D8B030D-6E8A-4147-A177-3AD203B41FA5}">
                      <a16:colId xmlns:a16="http://schemas.microsoft.com/office/drawing/2014/main" val="2700768492"/>
                    </a:ext>
                  </a:extLst>
                </a:gridCol>
                <a:gridCol w="329184">
                  <a:extLst>
                    <a:ext uri="{9D8B030D-6E8A-4147-A177-3AD203B41FA5}">
                      <a16:colId xmlns:a16="http://schemas.microsoft.com/office/drawing/2014/main" val="1355628226"/>
                    </a:ext>
                  </a:extLst>
                </a:gridCol>
                <a:gridCol w="329184">
                  <a:extLst>
                    <a:ext uri="{9D8B030D-6E8A-4147-A177-3AD203B41FA5}">
                      <a16:colId xmlns:a16="http://schemas.microsoft.com/office/drawing/2014/main" val="3196659534"/>
                    </a:ext>
                  </a:extLst>
                </a:gridCol>
                <a:gridCol w="329184">
                  <a:extLst>
                    <a:ext uri="{9D8B030D-6E8A-4147-A177-3AD203B41FA5}">
                      <a16:colId xmlns:a16="http://schemas.microsoft.com/office/drawing/2014/main" val="2737007069"/>
                    </a:ext>
                  </a:extLst>
                </a:gridCol>
                <a:gridCol w="329184">
                  <a:extLst>
                    <a:ext uri="{9D8B030D-6E8A-4147-A177-3AD203B41FA5}">
                      <a16:colId xmlns:a16="http://schemas.microsoft.com/office/drawing/2014/main" val="1044302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1481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- 2025-06-19 14:11:37</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FJM Ladies Photowalk where creativity hit the streets with every step and every snap!
Inspired by what you saw? Don’t miss our upcoming workshops. Come learn, shoot and grow with us. Find out more and sign up for your next one here:
https://www.fujifilm-x.com/en-my/events/juneworkshops/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https://quintly-eu-image-storage.s3.amazonaws.com/aaf8f68db843cc217addf8054c322eb2/28e425fe03f22c611c120916874b91c6.jpg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73350681"/>
                  </a:ext>
                </a:extLst>
              </a:tr>
            </a:tbl>
          </a:graphicData>
        </a:graphic>
      </p:graphicFrame>
      <p:sp>
        <p:nvSpPr>
          <p:cNvPr id="4" name="Text Placeholder 3">
            <a:extLst>
              <a:ext uri="{FF2B5EF4-FFF2-40B4-BE49-F238E27FC236}">
                <a16:creationId xmlns:a16="http://schemas.microsoft.com/office/drawing/2014/main" id="{811D78A3-DBC5-4215-9134-43EFA2CB492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64150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B4B28-5491-4557-A692-8588B6E73155}"/>
              </a:ext>
            </a:extLst>
          </p:cNvPr>
          <p:cNvSpPr>
            <a:spLocks noGrp="1"/>
          </p:cNvSpPr>
          <p:nvPr>
            <p:ph type="title"/>
          </p:nvPr>
        </p:nvSpPr>
        <p:spPr/>
        <p:txBody>
          <a:bodyPr/>
          <a:lstStyle/>
          <a:p>
            <a:r>
              <a:rPr lang="en-US"/>
              <a:t>Facebook Original Own Posts Table | FUJIFILM Malaysia - 19 of 25</a:t>
            </a:r>
          </a:p>
        </p:txBody>
      </p:sp>
      <p:graphicFrame>
        <p:nvGraphicFramePr>
          <p:cNvPr id="5" name="Table Placeholder 4">
            <a:extLst>
              <a:ext uri="{FF2B5EF4-FFF2-40B4-BE49-F238E27FC236}">
                <a16:creationId xmlns:a16="http://schemas.microsoft.com/office/drawing/2014/main" id="{16527EA4-DBBE-4D21-8F1E-6663DE8A518E}"/>
              </a:ext>
            </a:extLst>
          </p:cNvPr>
          <p:cNvGraphicFramePr>
            <a:graphicFrameLocks noGrp="1"/>
          </p:cNvGraphicFramePr>
          <p:nvPr>
            <p:ph type="tbl" sz="quarter" idx="13"/>
            <p:extLst>
              <p:ext uri="{D42A27DB-BD31-4B8C-83A1-F6EECF244321}">
                <p14:modId xmlns:p14="http://schemas.microsoft.com/office/powerpoint/2010/main" val="82703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50503487"/>
                    </a:ext>
                  </a:extLst>
                </a:gridCol>
                <a:gridCol w="1316737">
                  <a:extLst>
                    <a:ext uri="{9D8B030D-6E8A-4147-A177-3AD203B41FA5}">
                      <a16:colId xmlns:a16="http://schemas.microsoft.com/office/drawing/2014/main" val="606715378"/>
                    </a:ext>
                  </a:extLst>
                </a:gridCol>
                <a:gridCol w="329184">
                  <a:extLst>
                    <a:ext uri="{9D8B030D-6E8A-4147-A177-3AD203B41FA5}">
                      <a16:colId xmlns:a16="http://schemas.microsoft.com/office/drawing/2014/main" val="28944972"/>
                    </a:ext>
                  </a:extLst>
                </a:gridCol>
                <a:gridCol w="329184">
                  <a:extLst>
                    <a:ext uri="{9D8B030D-6E8A-4147-A177-3AD203B41FA5}">
                      <a16:colId xmlns:a16="http://schemas.microsoft.com/office/drawing/2014/main" val="1391449683"/>
                    </a:ext>
                  </a:extLst>
                </a:gridCol>
                <a:gridCol w="329184">
                  <a:extLst>
                    <a:ext uri="{9D8B030D-6E8A-4147-A177-3AD203B41FA5}">
                      <a16:colId xmlns:a16="http://schemas.microsoft.com/office/drawing/2014/main" val="4291966849"/>
                    </a:ext>
                  </a:extLst>
                </a:gridCol>
                <a:gridCol w="329184">
                  <a:extLst>
                    <a:ext uri="{9D8B030D-6E8A-4147-A177-3AD203B41FA5}">
                      <a16:colId xmlns:a16="http://schemas.microsoft.com/office/drawing/2014/main" val="4183158273"/>
                    </a:ext>
                  </a:extLst>
                </a:gridCol>
                <a:gridCol w="329184">
                  <a:extLst>
                    <a:ext uri="{9D8B030D-6E8A-4147-A177-3AD203B41FA5}">
                      <a16:colId xmlns:a16="http://schemas.microsoft.com/office/drawing/2014/main" val="3918782833"/>
                    </a:ext>
                  </a:extLst>
                </a:gridCol>
                <a:gridCol w="329184">
                  <a:extLst>
                    <a:ext uri="{9D8B030D-6E8A-4147-A177-3AD203B41FA5}">
                      <a16:colId xmlns:a16="http://schemas.microsoft.com/office/drawing/2014/main" val="396157429"/>
                    </a:ext>
                  </a:extLst>
                </a:gridCol>
                <a:gridCol w="329184">
                  <a:extLst>
                    <a:ext uri="{9D8B030D-6E8A-4147-A177-3AD203B41FA5}">
                      <a16:colId xmlns:a16="http://schemas.microsoft.com/office/drawing/2014/main" val="2349153069"/>
                    </a:ext>
                  </a:extLst>
                </a:gridCol>
                <a:gridCol w="329184">
                  <a:extLst>
                    <a:ext uri="{9D8B030D-6E8A-4147-A177-3AD203B41FA5}">
                      <a16:colId xmlns:a16="http://schemas.microsoft.com/office/drawing/2014/main" val="1804897916"/>
                    </a:ext>
                  </a:extLst>
                </a:gridCol>
                <a:gridCol w="329184">
                  <a:extLst>
                    <a:ext uri="{9D8B030D-6E8A-4147-A177-3AD203B41FA5}">
                      <a16:colId xmlns:a16="http://schemas.microsoft.com/office/drawing/2014/main" val="3178368640"/>
                    </a:ext>
                  </a:extLst>
                </a:gridCol>
                <a:gridCol w="329184">
                  <a:extLst>
                    <a:ext uri="{9D8B030D-6E8A-4147-A177-3AD203B41FA5}">
                      <a16:colId xmlns:a16="http://schemas.microsoft.com/office/drawing/2014/main" val="3203262856"/>
                    </a:ext>
                  </a:extLst>
                </a:gridCol>
                <a:gridCol w="329184">
                  <a:extLst>
                    <a:ext uri="{9D8B030D-6E8A-4147-A177-3AD203B41FA5}">
                      <a16:colId xmlns:a16="http://schemas.microsoft.com/office/drawing/2014/main" val="868915558"/>
                    </a:ext>
                  </a:extLst>
                </a:gridCol>
                <a:gridCol w="329184">
                  <a:extLst>
                    <a:ext uri="{9D8B030D-6E8A-4147-A177-3AD203B41FA5}">
                      <a16:colId xmlns:a16="http://schemas.microsoft.com/office/drawing/2014/main" val="1625170754"/>
                    </a:ext>
                  </a:extLst>
                </a:gridCol>
                <a:gridCol w="329184">
                  <a:extLst>
                    <a:ext uri="{9D8B030D-6E8A-4147-A177-3AD203B41FA5}">
                      <a16:colId xmlns:a16="http://schemas.microsoft.com/office/drawing/2014/main" val="442920479"/>
                    </a:ext>
                  </a:extLst>
                </a:gridCol>
                <a:gridCol w="329184">
                  <a:extLst>
                    <a:ext uri="{9D8B030D-6E8A-4147-A177-3AD203B41FA5}">
                      <a16:colId xmlns:a16="http://schemas.microsoft.com/office/drawing/2014/main" val="3422641401"/>
                    </a:ext>
                  </a:extLst>
                </a:gridCol>
                <a:gridCol w="329184">
                  <a:extLst>
                    <a:ext uri="{9D8B030D-6E8A-4147-A177-3AD203B41FA5}">
                      <a16:colId xmlns:a16="http://schemas.microsoft.com/office/drawing/2014/main" val="782179432"/>
                    </a:ext>
                  </a:extLst>
                </a:gridCol>
                <a:gridCol w="329184">
                  <a:extLst>
                    <a:ext uri="{9D8B030D-6E8A-4147-A177-3AD203B41FA5}">
                      <a16:colId xmlns:a16="http://schemas.microsoft.com/office/drawing/2014/main" val="1527439458"/>
                    </a:ext>
                  </a:extLst>
                </a:gridCol>
                <a:gridCol w="329184">
                  <a:extLst>
                    <a:ext uri="{9D8B030D-6E8A-4147-A177-3AD203B41FA5}">
                      <a16:colId xmlns:a16="http://schemas.microsoft.com/office/drawing/2014/main" val="1568425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889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- 2025-06-19 14:00:04</a:t>
                      </a:r>
                      <a:r>
                        <a:rPr kumimoji="0" lang="en-US" sz="1000" b="0" i="0" u="none" strike="noStrike" kern="1200" cap="none" spc="0" normalizeH="0" baseline="0" noProof="0">
                          <a:ln>
                            <a:noFill/>
                          </a:ln>
                          <a:solidFill>
                            <a:prstClr val="black"/>
                          </a:solidFill>
                          <a:effectLst/>
                          <a:uLnTx/>
                          <a:uFillTx/>
                          <a:latin typeface="Calibri"/>
                          <a:ea typeface="+mn-ea"/>
                          <a:cs typeface="+mn-cs"/>
                        </a:rPr>
                        <a:t>
 On 10 May 2025, we brought together a community of passionate women photographers for a fun and empowering day of street photography through our FJM Ladies Photowalk.
Co-hosted with FJM Street Photography Malaysia, the session was guided by X-Photographer Kim Boon, who shared tips on creative angles, street portrait techniques, and capturing compelling everyday moments.
Thank you to all the ladies who joined us. Your energy, creativity, and spirit made the day unforgettable!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https://quintly-eu-image-storage.s3.amazonaws.com/aaf8f68db843cc217addf8054c322eb2/cdaadadb22aed9f09541ff1dcc5bae1b.jpg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68207757"/>
                  </a:ext>
                </a:extLst>
              </a:tr>
            </a:tbl>
          </a:graphicData>
        </a:graphic>
      </p:graphicFrame>
      <p:sp>
        <p:nvSpPr>
          <p:cNvPr id="4" name="Text Placeholder 3">
            <a:extLst>
              <a:ext uri="{FF2B5EF4-FFF2-40B4-BE49-F238E27FC236}">
                <a16:creationId xmlns:a16="http://schemas.microsoft.com/office/drawing/2014/main" id="{807CC651-8BD7-489F-AA52-9D0BD3CD8DB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29260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147C-6190-4139-9FF9-3C769D7C0012}"/>
              </a:ext>
            </a:extLst>
          </p:cNvPr>
          <p:cNvSpPr>
            <a:spLocks noGrp="1"/>
          </p:cNvSpPr>
          <p:nvPr>
            <p:ph type="title"/>
          </p:nvPr>
        </p:nvSpPr>
        <p:spPr/>
        <p:txBody>
          <a:bodyPr/>
          <a:lstStyle/>
          <a:p>
            <a:r>
              <a:rPr lang="en-US"/>
              <a:t>Facebook Original Own Posts Table | FUJIFILM Malaysia - 20 of 25</a:t>
            </a:r>
          </a:p>
        </p:txBody>
      </p:sp>
      <p:graphicFrame>
        <p:nvGraphicFramePr>
          <p:cNvPr id="5" name="Table Placeholder 4">
            <a:extLst>
              <a:ext uri="{FF2B5EF4-FFF2-40B4-BE49-F238E27FC236}">
                <a16:creationId xmlns:a16="http://schemas.microsoft.com/office/drawing/2014/main" id="{463B1703-65F4-45B6-A233-67B2AF1B9615}"/>
              </a:ext>
            </a:extLst>
          </p:cNvPr>
          <p:cNvGraphicFramePr>
            <a:graphicFrameLocks noGrp="1"/>
          </p:cNvGraphicFramePr>
          <p:nvPr>
            <p:ph type="tbl" sz="quarter" idx="13"/>
            <p:extLst>
              <p:ext uri="{D42A27DB-BD31-4B8C-83A1-F6EECF244321}">
                <p14:modId xmlns:p14="http://schemas.microsoft.com/office/powerpoint/2010/main" val="297760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56890794"/>
                    </a:ext>
                  </a:extLst>
                </a:gridCol>
                <a:gridCol w="1316737">
                  <a:extLst>
                    <a:ext uri="{9D8B030D-6E8A-4147-A177-3AD203B41FA5}">
                      <a16:colId xmlns:a16="http://schemas.microsoft.com/office/drawing/2014/main" val="513899420"/>
                    </a:ext>
                  </a:extLst>
                </a:gridCol>
                <a:gridCol w="329184">
                  <a:extLst>
                    <a:ext uri="{9D8B030D-6E8A-4147-A177-3AD203B41FA5}">
                      <a16:colId xmlns:a16="http://schemas.microsoft.com/office/drawing/2014/main" val="642607322"/>
                    </a:ext>
                  </a:extLst>
                </a:gridCol>
                <a:gridCol w="329184">
                  <a:extLst>
                    <a:ext uri="{9D8B030D-6E8A-4147-A177-3AD203B41FA5}">
                      <a16:colId xmlns:a16="http://schemas.microsoft.com/office/drawing/2014/main" val="295738560"/>
                    </a:ext>
                  </a:extLst>
                </a:gridCol>
                <a:gridCol w="329184">
                  <a:extLst>
                    <a:ext uri="{9D8B030D-6E8A-4147-A177-3AD203B41FA5}">
                      <a16:colId xmlns:a16="http://schemas.microsoft.com/office/drawing/2014/main" val="3084140346"/>
                    </a:ext>
                  </a:extLst>
                </a:gridCol>
                <a:gridCol w="329184">
                  <a:extLst>
                    <a:ext uri="{9D8B030D-6E8A-4147-A177-3AD203B41FA5}">
                      <a16:colId xmlns:a16="http://schemas.microsoft.com/office/drawing/2014/main" val="598576647"/>
                    </a:ext>
                  </a:extLst>
                </a:gridCol>
                <a:gridCol w="329184">
                  <a:extLst>
                    <a:ext uri="{9D8B030D-6E8A-4147-A177-3AD203B41FA5}">
                      <a16:colId xmlns:a16="http://schemas.microsoft.com/office/drawing/2014/main" val="4066039952"/>
                    </a:ext>
                  </a:extLst>
                </a:gridCol>
                <a:gridCol w="329184">
                  <a:extLst>
                    <a:ext uri="{9D8B030D-6E8A-4147-A177-3AD203B41FA5}">
                      <a16:colId xmlns:a16="http://schemas.microsoft.com/office/drawing/2014/main" val="1278545687"/>
                    </a:ext>
                  </a:extLst>
                </a:gridCol>
                <a:gridCol w="329184">
                  <a:extLst>
                    <a:ext uri="{9D8B030D-6E8A-4147-A177-3AD203B41FA5}">
                      <a16:colId xmlns:a16="http://schemas.microsoft.com/office/drawing/2014/main" val="63132201"/>
                    </a:ext>
                  </a:extLst>
                </a:gridCol>
                <a:gridCol w="329184">
                  <a:extLst>
                    <a:ext uri="{9D8B030D-6E8A-4147-A177-3AD203B41FA5}">
                      <a16:colId xmlns:a16="http://schemas.microsoft.com/office/drawing/2014/main" val="3820228553"/>
                    </a:ext>
                  </a:extLst>
                </a:gridCol>
                <a:gridCol w="329184">
                  <a:extLst>
                    <a:ext uri="{9D8B030D-6E8A-4147-A177-3AD203B41FA5}">
                      <a16:colId xmlns:a16="http://schemas.microsoft.com/office/drawing/2014/main" val="1704179182"/>
                    </a:ext>
                  </a:extLst>
                </a:gridCol>
                <a:gridCol w="329184">
                  <a:extLst>
                    <a:ext uri="{9D8B030D-6E8A-4147-A177-3AD203B41FA5}">
                      <a16:colId xmlns:a16="http://schemas.microsoft.com/office/drawing/2014/main" val="1621311829"/>
                    </a:ext>
                  </a:extLst>
                </a:gridCol>
                <a:gridCol w="329184">
                  <a:extLst>
                    <a:ext uri="{9D8B030D-6E8A-4147-A177-3AD203B41FA5}">
                      <a16:colId xmlns:a16="http://schemas.microsoft.com/office/drawing/2014/main" val="646535980"/>
                    </a:ext>
                  </a:extLst>
                </a:gridCol>
                <a:gridCol w="329184">
                  <a:extLst>
                    <a:ext uri="{9D8B030D-6E8A-4147-A177-3AD203B41FA5}">
                      <a16:colId xmlns:a16="http://schemas.microsoft.com/office/drawing/2014/main" val="3693450594"/>
                    </a:ext>
                  </a:extLst>
                </a:gridCol>
                <a:gridCol w="329184">
                  <a:extLst>
                    <a:ext uri="{9D8B030D-6E8A-4147-A177-3AD203B41FA5}">
                      <a16:colId xmlns:a16="http://schemas.microsoft.com/office/drawing/2014/main" val="2266303514"/>
                    </a:ext>
                  </a:extLst>
                </a:gridCol>
                <a:gridCol w="329184">
                  <a:extLst>
                    <a:ext uri="{9D8B030D-6E8A-4147-A177-3AD203B41FA5}">
                      <a16:colId xmlns:a16="http://schemas.microsoft.com/office/drawing/2014/main" val="4057484490"/>
                    </a:ext>
                  </a:extLst>
                </a:gridCol>
                <a:gridCol w="329184">
                  <a:extLst>
                    <a:ext uri="{9D8B030D-6E8A-4147-A177-3AD203B41FA5}">
                      <a16:colId xmlns:a16="http://schemas.microsoft.com/office/drawing/2014/main" val="757610298"/>
                    </a:ext>
                  </a:extLst>
                </a:gridCol>
                <a:gridCol w="329184">
                  <a:extLst>
                    <a:ext uri="{9D8B030D-6E8A-4147-A177-3AD203B41FA5}">
                      <a16:colId xmlns:a16="http://schemas.microsoft.com/office/drawing/2014/main" val="2551086955"/>
                    </a:ext>
                  </a:extLst>
                </a:gridCol>
                <a:gridCol w="329184">
                  <a:extLst>
                    <a:ext uri="{9D8B030D-6E8A-4147-A177-3AD203B41FA5}">
                      <a16:colId xmlns:a16="http://schemas.microsoft.com/office/drawing/2014/main" val="10586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6009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- 2025-06-19 12:11:29</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Bluehour &amp; Sunset Shooting Workshop — an evening of chasing golden hour and deep blue skies while capturing stunning cityscapes and silhouettes. Watch the magic unfold.
Interested in participating in our workshops? Check out this month’s workshops and sign up for your favorite through our official partners!
https://www.fujifilm-x.com/en-my/events/juneworkshops/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https://quintly-eu-image-storage.s3.amazonaws.com/aaf8f68db843cc217addf8054c322eb2/6379e542a4982a858e118632ac19cf3a.jpg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92138209"/>
                  </a:ext>
                </a:extLst>
              </a:tr>
            </a:tbl>
          </a:graphicData>
        </a:graphic>
      </p:graphicFrame>
      <p:sp>
        <p:nvSpPr>
          <p:cNvPr id="4" name="Text Placeholder 3">
            <a:extLst>
              <a:ext uri="{FF2B5EF4-FFF2-40B4-BE49-F238E27FC236}">
                <a16:creationId xmlns:a16="http://schemas.microsoft.com/office/drawing/2014/main" id="{A7602DA8-16B6-41AE-B5FF-ED98F22464F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12934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23D53-7423-4DF5-A6FE-8C9F6B933FBB}"/>
              </a:ext>
            </a:extLst>
          </p:cNvPr>
          <p:cNvSpPr>
            <a:spLocks noGrp="1"/>
          </p:cNvSpPr>
          <p:nvPr>
            <p:ph type="title"/>
          </p:nvPr>
        </p:nvSpPr>
        <p:spPr/>
        <p:txBody>
          <a:bodyPr/>
          <a:lstStyle/>
          <a:p>
            <a:r>
              <a:rPr lang="en-US"/>
              <a:t>Facebook Original Own Posts Table | FUJIFILM Malaysia - 21 of 25</a:t>
            </a:r>
          </a:p>
        </p:txBody>
      </p:sp>
      <p:graphicFrame>
        <p:nvGraphicFramePr>
          <p:cNvPr id="5" name="Table Placeholder 4">
            <a:extLst>
              <a:ext uri="{FF2B5EF4-FFF2-40B4-BE49-F238E27FC236}">
                <a16:creationId xmlns:a16="http://schemas.microsoft.com/office/drawing/2014/main" id="{74F10306-3440-4281-AEC1-72181E217B35}"/>
              </a:ext>
            </a:extLst>
          </p:cNvPr>
          <p:cNvGraphicFramePr>
            <a:graphicFrameLocks noGrp="1"/>
          </p:cNvGraphicFramePr>
          <p:nvPr>
            <p:ph type="tbl" sz="quarter" idx="13"/>
            <p:extLst>
              <p:ext uri="{D42A27DB-BD31-4B8C-83A1-F6EECF244321}">
                <p14:modId xmlns:p14="http://schemas.microsoft.com/office/powerpoint/2010/main" val="2805081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26395655"/>
                    </a:ext>
                  </a:extLst>
                </a:gridCol>
                <a:gridCol w="1316737">
                  <a:extLst>
                    <a:ext uri="{9D8B030D-6E8A-4147-A177-3AD203B41FA5}">
                      <a16:colId xmlns:a16="http://schemas.microsoft.com/office/drawing/2014/main" val="3508915285"/>
                    </a:ext>
                  </a:extLst>
                </a:gridCol>
                <a:gridCol w="329184">
                  <a:extLst>
                    <a:ext uri="{9D8B030D-6E8A-4147-A177-3AD203B41FA5}">
                      <a16:colId xmlns:a16="http://schemas.microsoft.com/office/drawing/2014/main" val="3901269968"/>
                    </a:ext>
                  </a:extLst>
                </a:gridCol>
                <a:gridCol w="329184">
                  <a:extLst>
                    <a:ext uri="{9D8B030D-6E8A-4147-A177-3AD203B41FA5}">
                      <a16:colId xmlns:a16="http://schemas.microsoft.com/office/drawing/2014/main" val="6416798"/>
                    </a:ext>
                  </a:extLst>
                </a:gridCol>
                <a:gridCol w="329184">
                  <a:extLst>
                    <a:ext uri="{9D8B030D-6E8A-4147-A177-3AD203B41FA5}">
                      <a16:colId xmlns:a16="http://schemas.microsoft.com/office/drawing/2014/main" val="689787350"/>
                    </a:ext>
                  </a:extLst>
                </a:gridCol>
                <a:gridCol w="329184">
                  <a:extLst>
                    <a:ext uri="{9D8B030D-6E8A-4147-A177-3AD203B41FA5}">
                      <a16:colId xmlns:a16="http://schemas.microsoft.com/office/drawing/2014/main" val="3393491694"/>
                    </a:ext>
                  </a:extLst>
                </a:gridCol>
                <a:gridCol w="329184">
                  <a:extLst>
                    <a:ext uri="{9D8B030D-6E8A-4147-A177-3AD203B41FA5}">
                      <a16:colId xmlns:a16="http://schemas.microsoft.com/office/drawing/2014/main" val="2331731315"/>
                    </a:ext>
                  </a:extLst>
                </a:gridCol>
                <a:gridCol w="329184">
                  <a:extLst>
                    <a:ext uri="{9D8B030D-6E8A-4147-A177-3AD203B41FA5}">
                      <a16:colId xmlns:a16="http://schemas.microsoft.com/office/drawing/2014/main" val="3690256972"/>
                    </a:ext>
                  </a:extLst>
                </a:gridCol>
                <a:gridCol w="329184">
                  <a:extLst>
                    <a:ext uri="{9D8B030D-6E8A-4147-A177-3AD203B41FA5}">
                      <a16:colId xmlns:a16="http://schemas.microsoft.com/office/drawing/2014/main" val="633231229"/>
                    </a:ext>
                  </a:extLst>
                </a:gridCol>
                <a:gridCol w="329184">
                  <a:extLst>
                    <a:ext uri="{9D8B030D-6E8A-4147-A177-3AD203B41FA5}">
                      <a16:colId xmlns:a16="http://schemas.microsoft.com/office/drawing/2014/main" val="1151133357"/>
                    </a:ext>
                  </a:extLst>
                </a:gridCol>
                <a:gridCol w="329184">
                  <a:extLst>
                    <a:ext uri="{9D8B030D-6E8A-4147-A177-3AD203B41FA5}">
                      <a16:colId xmlns:a16="http://schemas.microsoft.com/office/drawing/2014/main" val="3289179961"/>
                    </a:ext>
                  </a:extLst>
                </a:gridCol>
                <a:gridCol w="329184">
                  <a:extLst>
                    <a:ext uri="{9D8B030D-6E8A-4147-A177-3AD203B41FA5}">
                      <a16:colId xmlns:a16="http://schemas.microsoft.com/office/drawing/2014/main" val="3020376683"/>
                    </a:ext>
                  </a:extLst>
                </a:gridCol>
                <a:gridCol w="329184">
                  <a:extLst>
                    <a:ext uri="{9D8B030D-6E8A-4147-A177-3AD203B41FA5}">
                      <a16:colId xmlns:a16="http://schemas.microsoft.com/office/drawing/2014/main" val="1341029636"/>
                    </a:ext>
                  </a:extLst>
                </a:gridCol>
                <a:gridCol w="329184">
                  <a:extLst>
                    <a:ext uri="{9D8B030D-6E8A-4147-A177-3AD203B41FA5}">
                      <a16:colId xmlns:a16="http://schemas.microsoft.com/office/drawing/2014/main" val="4235880472"/>
                    </a:ext>
                  </a:extLst>
                </a:gridCol>
                <a:gridCol w="329184">
                  <a:extLst>
                    <a:ext uri="{9D8B030D-6E8A-4147-A177-3AD203B41FA5}">
                      <a16:colId xmlns:a16="http://schemas.microsoft.com/office/drawing/2014/main" val="440226849"/>
                    </a:ext>
                  </a:extLst>
                </a:gridCol>
                <a:gridCol w="329184">
                  <a:extLst>
                    <a:ext uri="{9D8B030D-6E8A-4147-A177-3AD203B41FA5}">
                      <a16:colId xmlns:a16="http://schemas.microsoft.com/office/drawing/2014/main" val="3509394151"/>
                    </a:ext>
                  </a:extLst>
                </a:gridCol>
                <a:gridCol w="329184">
                  <a:extLst>
                    <a:ext uri="{9D8B030D-6E8A-4147-A177-3AD203B41FA5}">
                      <a16:colId xmlns:a16="http://schemas.microsoft.com/office/drawing/2014/main" val="3865972813"/>
                    </a:ext>
                  </a:extLst>
                </a:gridCol>
                <a:gridCol w="329184">
                  <a:extLst>
                    <a:ext uri="{9D8B030D-6E8A-4147-A177-3AD203B41FA5}">
                      <a16:colId xmlns:a16="http://schemas.microsoft.com/office/drawing/2014/main" val="642246181"/>
                    </a:ext>
                  </a:extLst>
                </a:gridCol>
                <a:gridCol w="329184">
                  <a:extLst>
                    <a:ext uri="{9D8B030D-6E8A-4147-A177-3AD203B41FA5}">
                      <a16:colId xmlns:a16="http://schemas.microsoft.com/office/drawing/2014/main" val="204334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4111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- 2025-06-19 12:00:28</a:t>
                      </a:r>
                      <a:r>
                        <a:rPr kumimoji="0" lang="en-US" sz="1000" b="0" i="0" u="none" strike="noStrike" kern="1200" cap="none" spc="0" normalizeH="0" baseline="0" noProof="0">
                          <a:ln>
                            <a:noFill/>
                          </a:ln>
                          <a:solidFill>
                            <a:prstClr val="black"/>
                          </a:solidFill>
                          <a:effectLst/>
                          <a:uLnTx/>
                          <a:uFillTx/>
                          <a:latin typeface="Calibri"/>
                          <a:ea typeface="+mn-ea"/>
                          <a:cs typeface="+mn-cs"/>
                        </a:rPr>
                        <a:t>
 Golden hour blended into deep blue skies at our Blue Hour and Sunset Shooting Workshop, co-hosted with YL Camera, where nature’s changing light became the perfect subject.
Guided by Abdul Khabir Mohamed Ali, participants learned how to time their shots, compose with purpose, and work with available light to create stunning skyline and landscape images.
May this experience helped you sharpen your skills and spark new creative perspectives!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https://quintly-eu-image-storage.s3.amazonaws.com/aaf8f68db843cc217addf8054c322eb2/1cd4cc49cb9c789a7a3a85732e990e04.jpg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90339572"/>
                  </a:ext>
                </a:extLst>
              </a:tr>
            </a:tbl>
          </a:graphicData>
        </a:graphic>
      </p:graphicFrame>
      <p:sp>
        <p:nvSpPr>
          <p:cNvPr id="4" name="Text Placeholder 3">
            <a:extLst>
              <a:ext uri="{FF2B5EF4-FFF2-40B4-BE49-F238E27FC236}">
                <a16:creationId xmlns:a16="http://schemas.microsoft.com/office/drawing/2014/main" id="{58C8A3C0-8745-4E03-BE2C-9FA356EA36B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889864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BBF6-9B22-4758-AD4B-7E9044AA5FD1}"/>
              </a:ext>
            </a:extLst>
          </p:cNvPr>
          <p:cNvSpPr>
            <a:spLocks noGrp="1"/>
          </p:cNvSpPr>
          <p:nvPr>
            <p:ph type="title"/>
          </p:nvPr>
        </p:nvSpPr>
        <p:spPr/>
        <p:txBody>
          <a:bodyPr/>
          <a:lstStyle/>
          <a:p>
            <a:r>
              <a:rPr lang="en-US"/>
              <a:t>Facebook Original Own Posts Table | FUJIFILM Malaysia - 22 of 25</a:t>
            </a:r>
          </a:p>
        </p:txBody>
      </p:sp>
      <p:graphicFrame>
        <p:nvGraphicFramePr>
          <p:cNvPr id="5" name="Table Placeholder 4">
            <a:extLst>
              <a:ext uri="{FF2B5EF4-FFF2-40B4-BE49-F238E27FC236}">
                <a16:creationId xmlns:a16="http://schemas.microsoft.com/office/drawing/2014/main" id="{CEDF7E0E-DDD5-4B4A-A17A-A73B37259782}"/>
              </a:ext>
            </a:extLst>
          </p:cNvPr>
          <p:cNvGraphicFramePr>
            <a:graphicFrameLocks noGrp="1"/>
          </p:cNvGraphicFramePr>
          <p:nvPr>
            <p:ph type="tbl" sz="quarter" idx="13"/>
            <p:extLst>
              <p:ext uri="{D42A27DB-BD31-4B8C-83A1-F6EECF244321}">
                <p14:modId xmlns:p14="http://schemas.microsoft.com/office/powerpoint/2010/main" val="504678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82444759"/>
                    </a:ext>
                  </a:extLst>
                </a:gridCol>
                <a:gridCol w="1316737">
                  <a:extLst>
                    <a:ext uri="{9D8B030D-6E8A-4147-A177-3AD203B41FA5}">
                      <a16:colId xmlns:a16="http://schemas.microsoft.com/office/drawing/2014/main" val="3818630601"/>
                    </a:ext>
                  </a:extLst>
                </a:gridCol>
                <a:gridCol w="329184">
                  <a:extLst>
                    <a:ext uri="{9D8B030D-6E8A-4147-A177-3AD203B41FA5}">
                      <a16:colId xmlns:a16="http://schemas.microsoft.com/office/drawing/2014/main" val="2565530294"/>
                    </a:ext>
                  </a:extLst>
                </a:gridCol>
                <a:gridCol w="329184">
                  <a:extLst>
                    <a:ext uri="{9D8B030D-6E8A-4147-A177-3AD203B41FA5}">
                      <a16:colId xmlns:a16="http://schemas.microsoft.com/office/drawing/2014/main" val="3489323386"/>
                    </a:ext>
                  </a:extLst>
                </a:gridCol>
                <a:gridCol w="329184">
                  <a:extLst>
                    <a:ext uri="{9D8B030D-6E8A-4147-A177-3AD203B41FA5}">
                      <a16:colId xmlns:a16="http://schemas.microsoft.com/office/drawing/2014/main" val="2085694420"/>
                    </a:ext>
                  </a:extLst>
                </a:gridCol>
                <a:gridCol w="329184">
                  <a:extLst>
                    <a:ext uri="{9D8B030D-6E8A-4147-A177-3AD203B41FA5}">
                      <a16:colId xmlns:a16="http://schemas.microsoft.com/office/drawing/2014/main" val="3718378668"/>
                    </a:ext>
                  </a:extLst>
                </a:gridCol>
                <a:gridCol w="329184">
                  <a:extLst>
                    <a:ext uri="{9D8B030D-6E8A-4147-A177-3AD203B41FA5}">
                      <a16:colId xmlns:a16="http://schemas.microsoft.com/office/drawing/2014/main" val="819889275"/>
                    </a:ext>
                  </a:extLst>
                </a:gridCol>
                <a:gridCol w="329184">
                  <a:extLst>
                    <a:ext uri="{9D8B030D-6E8A-4147-A177-3AD203B41FA5}">
                      <a16:colId xmlns:a16="http://schemas.microsoft.com/office/drawing/2014/main" val="33024717"/>
                    </a:ext>
                  </a:extLst>
                </a:gridCol>
                <a:gridCol w="329184">
                  <a:extLst>
                    <a:ext uri="{9D8B030D-6E8A-4147-A177-3AD203B41FA5}">
                      <a16:colId xmlns:a16="http://schemas.microsoft.com/office/drawing/2014/main" val="3112169587"/>
                    </a:ext>
                  </a:extLst>
                </a:gridCol>
                <a:gridCol w="329184">
                  <a:extLst>
                    <a:ext uri="{9D8B030D-6E8A-4147-A177-3AD203B41FA5}">
                      <a16:colId xmlns:a16="http://schemas.microsoft.com/office/drawing/2014/main" val="3789160277"/>
                    </a:ext>
                  </a:extLst>
                </a:gridCol>
                <a:gridCol w="329184">
                  <a:extLst>
                    <a:ext uri="{9D8B030D-6E8A-4147-A177-3AD203B41FA5}">
                      <a16:colId xmlns:a16="http://schemas.microsoft.com/office/drawing/2014/main" val="1599180972"/>
                    </a:ext>
                  </a:extLst>
                </a:gridCol>
                <a:gridCol w="329184">
                  <a:extLst>
                    <a:ext uri="{9D8B030D-6E8A-4147-A177-3AD203B41FA5}">
                      <a16:colId xmlns:a16="http://schemas.microsoft.com/office/drawing/2014/main" val="342782054"/>
                    </a:ext>
                  </a:extLst>
                </a:gridCol>
                <a:gridCol w="329184">
                  <a:extLst>
                    <a:ext uri="{9D8B030D-6E8A-4147-A177-3AD203B41FA5}">
                      <a16:colId xmlns:a16="http://schemas.microsoft.com/office/drawing/2014/main" val="4022655952"/>
                    </a:ext>
                  </a:extLst>
                </a:gridCol>
                <a:gridCol w="329184">
                  <a:extLst>
                    <a:ext uri="{9D8B030D-6E8A-4147-A177-3AD203B41FA5}">
                      <a16:colId xmlns:a16="http://schemas.microsoft.com/office/drawing/2014/main" val="3642597353"/>
                    </a:ext>
                  </a:extLst>
                </a:gridCol>
                <a:gridCol w="329184">
                  <a:extLst>
                    <a:ext uri="{9D8B030D-6E8A-4147-A177-3AD203B41FA5}">
                      <a16:colId xmlns:a16="http://schemas.microsoft.com/office/drawing/2014/main" val="955637127"/>
                    </a:ext>
                  </a:extLst>
                </a:gridCol>
                <a:gridCol w="329184">
                  <a:extLst>
                    <a:ext uri="{9D8B030D-6E8A-4147-A177-3AD203B41FA5}">
                      <a16:colId xmlns:a16="http://schemas.microsoft.com/office/drawing/2014/main" val="1906449665"/>
                    </a:ext>
                  </a:extLst>
                </a:gridCol>
                <a:gridCol w="329184">
                  <a:extLst>
                    <a:ext uri="{9D8B030D-6E8A-4147-A177-3AD203B41FA5}">
                      <a16:colId xmlns:a16="http://schemas.microsoft.com/office/drawing/2014/main" val="2698376989"/>
                    </a:ext>
                  </a:extLst>
                </a:gridCol>
                <a:gridCol w="329184">
                  <a:extLst>
                    <a:ext uri="{9D8B030D-6E8A-4147-A177-3AD203B41FA5}">
                      <a16:colId xmlns:a16="http://schemas.microsoft.com/office/drawing/2014/main" val="2238483381"/>
                    </a:ext>
                  </a:extLst>
                </a:gridCol>
                <a:gridCol w="329184">
                  <a:extLst>
                    <a:ext uri="{9D8B030D-6E8A-4147-A177-3AD203B41FA5}">
                      <a16:colId xmlns:a16="http://schemas.microsoft.com/office/drawing/2014/main" val="3288444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9153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- 2025-06-18 20:00:01</a:t>
                      </a:r>
                      <a:r>
                        <a:rPr kumimoji="0" lang="en-US" sz="1000" b="0" i="0" u="none" strike="noStrike" kern="1200" cap="none" spc="0" normalizeH="0" baseline="0" noProof="0">
                          <a:ln>
                            <a:noFill/>
                          </a:ln>
                          <a:solidFill>
                            <a:prstClr val="black"/>
                          </a:solidFill>
                          <a:effectLst/>
                          <a:uLnTx/>
                          <a:uFillTx/>
                          <a:latin typeface="Calibri"/>
                          <a:ea typeface="+mn-ea"/>
                          <a:cs typeface="+mn-cs"/>
                        </a:rPr>
                        <a:t>
 From tranquil lakes and golden coastlines to intimate café corners and close-up shots of food and nature, Pomma Partiew explores life’s quiet beauty through the XF23mmF2.8 R WR. 
With a natural angle of view similar to the human eye and a minimum focusing distance of just 20cm, this compact prime lens lets her shift seamlessly from sweeping landscapes to delicate details, all while keeping image quality high and aberration low.
The lens’ autofocus remains fast and consistent across distances, making it perfect for storytelling in any setting. “Picking up the camera with a lightweight lens makes everything more convenient. I don’t feel tired at all throughout the day,” Pomma shares. 
#Fujifilm #FujifilmMY #xsummit #xsummitshanghai2025 #XF23mm #TheFirstViewReborn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https://quintly-eu-image-storage.s3.amazonaws.com/aaf8f68db843cc217addf8054c322eb2/dcc016973fc4bd8bdd327b976a5de958.jpg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27459413"/>
                  </a:ext>
                </a:extLst>
              </a:tr>
            </a:tbl>
          </a:graphicData>
        </a:graphic>
      </p:graphicFrame>
      <p:sp>
        <p:nvSpPr>
          <p:cNvPr id="4" name="Text Placeholder 3">
            <a:extLst>
              <a:ext uri="{FF2B5EF4-FFF2-40B4-BE49-F238E27FC236}">
                <a16:creationId xmlns:a16="http://schemas.microsoft.com/office/drawing/2014/main" id="{518BF1BD-0194-46F6-A149-3CD3306E6CF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80325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9FEF-64E9-421C-8C61-E2EC3EE4769B}"/>
              </a:ext>
            </a:extLst>
          </p:cNvPr>
          <p:cNvSpPr>
            <a:spLocks noGrp="1"/>
          </p:cNvSpPr>
          <p:nvPr>
            <p:ph type="title"/>
          </p:nvPr>
        </p:nvSpPr>
        <p:spPr/>
        <p:txBody>
          <a:bodyPr/>
          <a:lstStyle/>
          <a:p>
            <a:r>
              <a:rPr lang="en-US"/>
              <a:t>Facebook Original Own Posts Table | FUJIFILM Malaysia - 23 of 25</a:t>
            </a:r>
          </a:p>
        </p:txBody>
      </p:sp>
      <p:graphicFrame>
        <p:nvGraphicFramePr>
          <p:cNvPr id="5" name="Table Placeholder 4">
            <a:extLst>
              <a:ext uri="{FF2B5EF4-FFF2-40B4-BE49-F238E27FC236}">
                <a16:creationId xmlns:a16="http://schemas.microsoft.com/office/drawing/2014/main" id="{D0F45FDF-0D39-476F-9F82-BE0424BF4425}"/>
              </a:ext>
            </a:extLst>
          </p:cNvPr>
          <p:cNvGraphicFramePr>
            <a:graphicFrameLocks noGrp="1"/>
          </p:cNvGraphicFramePr>
          <p:nvPr>
            <p:ph type="tbl" sz="quarter" idx="13"/>
            <p:extLst>
              <p:ext uri="{D42A27DB-BD31-4B8C-83A1-F6EECF244321}">
                <p14:modId xmlns:p14="http://schemas.microsoft.com/office/powerpoint/2010/main" val="38743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86462128"/>
                    </a:ext>
                  </a:extLst>
                </a:gridCol>
                <a:gridCol w="1316737">
                  <a:extLst>
                    <a:ext uri="{9D8B030D-6E8A-4147-A177-3AD203B41FA5}">
                      <a16:colId xmlns:a16="http://schemas.microsoft.com/office/drawing/2014/main" val="2814464359"/>
                    </a:ext>
                  </a:extLst>
                </a:gridCol>
                <a:gridCol w="329184">
                  <a:extLst>
                    <a:ext uri="{9D8B030D-6E8A-4147-A177-3AD203B41FA5}">
                      <a16:colId xmlns:a16="http://schemas.microsoft.com/office/drawing/2014/main" val="4182085949"/>
                    </a:ext>
                  </a:extLst>
                </a:gridCol>
                <a:gridCol w="329184">
                  <a:extLst>
                    <a:ext uri="{9D8B030D-6E8A-4147-A177-3AD203B41FA5}">
                      <a16:colId xmlns:a16="http://schemas.microsoft.com/office/drawing/2014/main" val="535696205"/>
                    </a:ext>
                  </a:extLst>
                </a:gridCol>
                <a:gridCol w="329184">
                  <a:extLst>
                    <a:ext uri="{9D8B030D-6E8A-4147-A177-3AD203B41FA5}">
                      <a16:colId xmlns:a16="http://schemas.microsoft.com/office/drawing/2014/main" val="3230349582"/>
                    </a:ext>
                  </a:extLst>
                </a:gridCol>
                <a:gridCol w="329184">
                  <a:extLst>
                    <a:ext uri="{9D8B030D-6E8A-4147-A177-3AD203B41FA5}">
                      <a16:colId xmlns:a16="http://schemas.microsoft.com/office/drawing/2014/main" val="544135102"/>
                    </a:ext>
                  </a:extLst>
                </a:gridCol>
                <a:gridCol w="329184">
                  <a:extLst>
                    <a:ext uri="{9D8B030D-6E8A-4147-A177-3AD203B41FA5}">
                      <a16:colId xmlns:a16="http://schemas.microsoft.com/office/drawing/2014/main" val="2166938187"/>
                    </a:ext>
                  </a:extLst>
                </a:gridCol>
                <a:gridCol w="329184">
                  <a:extLst>
                    <a:ext uri="{9D8B030D-6E8A-4147-A177-3AD203B41FA5}">
                      <a16:colId xmlns:a16="http://schemas.microsoft.com/office/drawing/2014/main" val="2127215194"/>
                    </a:ext>
                  </a:extLst>
                </a:gridCol>
                <a:gridCol w="329184">
                  <a:extLst>
                    <a:ext uri="{9D8B030D-6E8A-4147-A177-3AD203B41FA5}">
                      <a16:colId xmlns:a16="http://schemas.microsoft.com/office/drawing/2014/main" val="3078086815"/>
                    </a:ext>
                  </a:extLst>
                </a:gridCol>
                <a:gridCol w="329184">
                  <a:extLst>
                    <a:ext uri="{9D8B030D-6E8A-4147-A177-3AD203B41FA5}">
                      <a16:colId xmlns:a16="http://schemas.microsoft.com/office/drawing/2014/main" val="1135123452"/>
                    </a:ext>
                  </a:extLst>
                </a:gridCol>
                <a:gridCol w="329184">
                  <a:extLst>
                    <a:ext uri="{9D8B030D-6E8A-4147-A177-3AD203B41FA5}">
                      <a16:colId xmlns:a16="http://schemas.microsoft.com/office/drawing/2014/main" val="33652626"/>
                    </a:ext>
                  </a:extLst>
                </a:gridCol>
                <a:gridCol w="329184">
                  <a:extLst>
                    <a:ext uri="{9D8B030D-6E8A-4147-A177-3AD203B41FA5}">
                      <a16:colId xmlns:a16="http://schemas.microsoft.com/office/drawing/2014/main" val="2575281177"/>
                    </a:ext>
                  </a:extLst>
                </a:gridCol>
                <a:gridCol w="329184">
                  <a:extLst>
                    <a:ext uri="{9D8B030D-6E8A-4147-A177-3AD203B41FA5}">
                      <a16:colId xmlns:a16="http://schemas.microsoft.com/office/drawing/2014/main" val="1253560168"/>
                    </a:ext>
                  </a:extLst>
                </a:gridCol>
                <a:gridCol w="329184">
                  <a:extLst>
                    <a:ext uri="{9D8B030D-6E8A-4147-A177-3AD203B41FA5}">
                      <a16:colId xmlns:a16="http://schemas.microsoft.com/office/drawing/2014/main" val="2036829685"/>
                    </a:ext>
                  </a:extLst>
                </a:gridCol>
                <a:gridCol w="329184">
                  <a:extLst>
                    <a:ext uri="{9D8B030D-6E8A-4147-A177-3AD203B41FA5}">
                      <a16:colId xmlns:a16="http://schemas.microsoft.com/office/drawing/2014/main" val="1985118963"/>
                    </a:ext>
                  </a:extLst>
                </a:gridCol>
                <a:gridCol w="329184">
                  <a:extLst>
                    <a:ext uri="{9D8B030D-6E8A-4147-A177-3AD203B41FA5}">
                      <a16:colId xmlns:a16="http://schemas.microsoft.com/office/drawing/2014/main" val="1435462892"/>
                    </a:ext>
                  </a:extLst>
                </a:gridCol>
                <a:gridCol w="329184">
                  <a:extLst>
                    <a:ext uri="{9D8B030D-6E8A-4147-A177-3AD203B41FA5}">
                      <a16:colId xmlns:a16="http://schemas.microsoft.com/office/drawing/2014/main" val="3549149988"/>
                    </a:ext>
                  </a:extLst>
                </a:gridCol>
                <a:gridCol w="329184">
                  <a:extLst>
                    <a:ext uri="{9D8B030D-6E8A-4147-A177-3AD203B41FA5}">
                      <a16:colId xmlns:a16="http://schemas.microsoft.com/office/drawing/2014/main" val="2766434609"/>
                    </a:ext>
                  </a:extLst>
                </a:gridCol>
                <a:gridCol w="329184">
                  <a:extLst>
                    <a:ext uri="{9D8B030D-6E8A-4147-A177-3AD203B41FA5}">
                      <a16:colId xmlns:a16="http://schemas.microsoft.com/office/drawing/2014/main" val="4220561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6732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- 2025-06-18 15:06:51</a:t>
                      </a:r>
                      <a:r>
                        <a:rPr kumimoji="0" lang="en-US" sz="1000" b="0" i="0" u="none" strike="noStrike" kern="1200" cap="none" spc="0" normalizeH="0" baseline="0" noProof="0">
                          <a:ln>
                            <a:noFill/>
                          </a:ln>
                          <a:solidFill>
                            <a:prstClr val="black"/>
                          </a:solidFill>
                          <a:effectLst/>
                          <a:uLnTx/>
                          <a:uFillTx/>
                          <a:latin typeface="Calibri"/>
                          <a:ea typeface="+mn-ea"/>
                          <a:cs typeface="+mn-cs"/>
                        </a:rPr>
                        <a:t>
 𝗖𝗿𝗮𝗳𝘁𝗶𝗻𝗴 𝗧𝗵𝗲 𝗟𝗼𝗼𝗸 𝗼𝗳 𝗙𝗶𝗹𝗺 𝗶𝗻 𝘁𝗵𝗲 𝗗𝗶𝗴𝗶𝘁𝗮𝗹 𝗔𝗴𝗲 (𝗣𝗵𝗼𝘁𝗼𝗴𝗿𝗮𝗽𝗵𝘆 𝗪𝗼𝗿𝗸𝘀𝗵𝗼𝗽)
Join us for a hands-on photography workshop with Winter Heng, where we explore how to recreate that timeless film feel using digital tools. Whether you're a fan of nostalgic tones or just love experimenting with style, this session is for you!
📍 Happening in Kuantan on 29 June 2025 — limited to just 20 slots!
🔗 Register now at https://forms.gle/At5C6dHEtv3z1sam6
📞 Contact Nelson Yau (012-952 6061) for RSVP and enquiries.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https://quintly-eu-image-storage.s3.amazonaws.com/aaf8f68db843cc217addf8054c322eb2/f367ccbdda005c0bcfd637591fcb08c8.jpg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54041067"/>
                  </a:ext>
                </a:extLst>
              </a:tr>
            </a:tbl>
          </a:graphicData>
        </a:graphic>
      </p:graphicFrame>
      <p:sp>
        <p:nvSpPr>
          <p:cNvPr id="4" name="Text Placeholder 3">
            <a:extLst>
              <a:ext uri="{FF2B5EF4-FFF2-40B4-BE49-F238E27FC236}">
                <a16:creationId xmlns:a16="http://schemas.microsoft.com/office/drawing/2014/main" id="{CC471228-3761-4D1E-99E4-41E810AB450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296471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F2EB2-66D6-41B8-A946-B910D8FB4489}"/>
              </a:ext>
            </a:extLst>
          </p:cNvPr>
          <p:cNvSpPr>
            <a:spLocks noGrp="1"/>
          </p:cNvSpPr>
          <p:nvPr>
            <p:ph type="title"/>
          </p:nvPr>
        </p:nvSpPr>
        <p:spPr/>
        <p:txBody>
          <a:bodyPr/>
          <a:lstStyle/>
          <a:p>
            <a:r>
              <a:rPr lang="en-US"/>
              <a:t>Facebook Original Own Posts Table | FUJIFILM Malaysia - 24 of 25</a:t>
            </a:r>
          </a:p>
        </p:txBody>
      </p:sp>
      <p:graphicFrame>
        <p:nvGraphicFramePr>
          <p:cNvPr id="5" name="Table Placeholder 4">
            <a:extLst>
              <a:ext uri="{FF2B5EF4-FFF2-40B4-BE49-F238E27FC236}">
                <a16:creationId xmlns:a16="http://schemas.microsoft.com/office/drawing/2014/main" id="{D1FE26F5-E7DC-4780-9D86-0316CE024B79}"/>
              </a:ext>
            </a:extLst>
          </p:cNvPr>
          <p:cNvGraphicFramePr>
            <a:graphicFrameLocks noGrp="1"/>
          </p:cNvGraphicFramePr>
          <p:nvPr>
            <p:ph type="tbl" sz="quarter" idx="13"/>
            <p:extLst>
              <p:ext uri="{D42A27DB-BD31-4B8C-83A1-F6EECF244321}">
                <p14:modId xmlns:p14="http://schemas.microsoft.com/office/powerpoint/2010/main" val="136974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01553057"/>
                    </a:ext>
                  </a:extLst>
                </a:gridCol>
                <a:gridCol w="1316737">
                  <a:extLst>
                    <a:ext uri="{9D8B030D-6E8A-4147-A177-3AD203B41FA5}">
                      <a16:colId xmlns:a16="http://schemas.microsoft.com/office/drawing/2014/main" val="149434879"/>
                    </a:ext>
                  </a:extLst>
                </a:gridCol>
                <a:gridCol w="329184">
                  <a:extLst>
                    <a:ext uri="{9D8B030D-6E8A-4147-A177-3AD203B41FA5}">
                      <a16:colId xmlns:a16="http://schemas.microsoft.com/office/drawing/2014/main" val="4057162117"/>
                    </a:ext>
                  </a:extLst>
                </a:gridCol>
                <a:gridCol w="329184">
                  <a:extLst>
                    <a:ext uri="{9D8B030D-6E8A-4147-A177-3AD203B41FA5}">
                      <a16:colId xmlns:a16="http://schemas.microsoft.com/office/drawing/2014/main" val="4255771066"/>
                    </a:ext>
                  </a:extLst>
                </a:gridCol>
                <a:gridCol w="329184">
                  <a:extLst>
                    <a:ext uri="{9D8B030D-6E8A-4147-A177-3AD203B41FA5}">
                      <a16:colId xmlns:a16="http://schemas.microsoft.com/office/drawing/2014/main" val="4011373842"/>
                    </a:ext>
                  </a:extLst>
                </a:gridCol>
                <a:gridCol w="329184">
                  <a:extLst>
                    <a:ext uri="{9D8B030D-6E8A-4147-A177-3AD203B41FA5}">
                      <a16:colId xmlns:a16="http://schemas.microsoft.com/office/drawing/2014/main" val="3098770679"/>
                    </a:ext>
                  </a:extLst>
                </a:gridCol>
                <a:gridCol w="329184">
                  <a:extLst>
                    <a:ext uri="{9D8B030D-6E8A-4147-A177-3AD203B41FA5}">
                      <a16:colId xmlns:a16="http://schemas.microsoft.com/office/drawing/2014/main" val="3812200962"/>
                    </a:ext>
                  </a:extLst>
                </a:gridCol>
                <a:gridCol w="329184">
                  <a:extLst>
                    <a:ext uri="{9D8B030D-6E8A-4147-A177-3AD203B41FA5}">
                      <a16:colId xmlns:a16="http://schemas.microsoft.com/office/drawing/2014/main" val="1430216224"/>
                    </a:ext>
                  </a:extLst>
                </a:gridCol>
                <a:gridCol w="329184">
                  <a:extLst>
                    <a:ext uri="{9D8B030D-6E8A-4147-A177-3AD203B41FA5}">
                      <a16:colId xmlns:a16="http://schemas.microsoft.com/office/drawing/2014/main" val="1099012317"/>
                    </a:ext>
                  </a:extLst>
                </a:gridCol>
                <a:gridCol w="329184">
                  <a:extLst>
                    <a:ext uri="{9D8B030D-6E8A-4147-A177-3AD203B41FA5}">
                      <a16:colId xmlns:a16="http://schemas.microsoft.com/office/drawing/2014/main" val="1067865550"/>
                    </a:ext>
                  </a:extLst>
                </a:gridCol>
                <a:gridCol w="329184">
                  <a:extLst>
                    <a:ext uri="{9D8B030D-6E8A-4147-A177-3AD203B41FA5}">
                      <a16:colId xmlns:a16="http://schemas.microsoft.com/office/drawing/2014/main" val="4055475266"/>
                    </a:ext>
                  </a:extLst>
                </a:gridCol>
                <a:gridCol w="329184">
                  <a:extLst>
                    <a:ext uri="{9D8B030D-6E8A-4147-A177-3AD203B41FA5}">
                      <a16:colId xmlns:a16="http://schemas.microsoft.com/office/drawing/2014/main" val="1226072833"/>
                    </a:ext>
                  </a:extLst>
                </a:gridCol>
                <a:gridCol w="329184">
                  <a:extLst>
                    <a:ext uri="{9D8B030D-6E8A-4147-A177-3AD203B41FA5}">
                      <a16:colId xmlns:a16="http://schemas.microsoft.com/office/drawing/2014/main" val="2277249978"/>
                    </a:ext>
                  </a:extLst>
                </a:gridCol>
                <a:gridCol w="329184">
                  <a:extLst>
                    <a:ext uri="{9D8B030D-6E8A-4147-A177-3AD203B41FA5}">
                      <a16:colId xmlns:a16="http://schemas.microsoft.com/office/drawing/2014/main" val="3422004533"/>
                    </a:ext>
                  </a:extLst>
                </a:gridCol>
                <a:gridCol w="329184">
                  <a:extLst>
                    <a:ext uri="{9D8B030D-6E8A-4147-A177-3AD203B41FA5}">
                      <a16:colId xmlns:a16="http://schemas.microsoft.com/office/drawing/2014/main" val="3495899279"/>
                    </a:ext>
                  </a:extLst>
                </a:gridCol>
                <a:gridCol w="329184">
                  <a:extLst>
                    <a:ext uri="{9D8B030D-6E8A-4147-A177-3AD203B41FA5}">
                      <a16:colId xmlns:a16="http://schemas.microsoft.com/office/drawing/2014/main" val="283595427"/>
                    </a:ext>
                  </a:extLst>
                </a:gridCol>
                <a:gridCol w="329184">
                  <a:extLst>
                    <a:ext uri="{9D8B030D-6E8A-4147-A177-3AD203B41FA5}">
                      <a16:colId xmlns:a16="http://schemas.microsoft.com/office/drawing/2014/main" val="1483178322"/>
                    </a:ext>
                  </a:extLst>
                </a:gridCol>
                <a:gridCol w="329184">
                  <a:extLst>
                    <a:ext uri="{9D8B030D-6E8A-4147-A177-3AD203B41FA5}">
                      <a16:colId xmlns:a16="http://schemas.microsoft.com/office/drawing/2014/main" val="3372583491"/>
                    </a:ext>
                  </a:extLst>
                </a:gridCol>
                <a:gridCol w="329184">
                  <a:extLst>
                    <a:ext uri="{9D8B030D-6E8A-4147-A177-3AD203B41FA5}">
                      <a16:colId xmlns:a16="http://schemas.microsoft.com/office/drawing/2014/main" val="2157453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754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- 2025-06-16 12:00:07</a:t>
                      </a:r>
                      <a:r>
                        <a:rPr kumimoji="0" lang="en-US" sz="1000" b="0" i="0" u="none" strike="noStrike" kern="1200" cap="none" spc="0" normalizeH="0" baseline="0" noProof="0">
                          <a:ln>
                            <a:noFill/>
                          </a:ln>
                          <a:solidFill>
                            <a:prstClr val="black"/>
                          </a:solidFill>
                          <a:effectLst/>
                          <a:uLnTx/>
                          <a:uFillTx/>
                          <a:latin typeface="Calibri"/>
                          <a:ea typeface="+mn-ea"/>
                          <a:cs typeface="+mn-cs"/>
                        </a:rPr>
                        <a:t>
 WF  Hong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带大家深入体验刚发布的</a:t>
                      </a:r>
                      <a:r>
                        <a:rPr kumimoji="0" lang="en-US" sz="1000" b="0" i="0" u="none" strike="noStrike" kern="1200" cap="none" spc="0" normalizeH="0" baseline="0" noProof="0">
                          <a:ln>
                            <a:noFill/>
                          </a:ln>
                          <a:solidFill>
                            <a:prstClr val="black"/>
                          </a:solidFill>
                          <a:effectLst/>
                          <a:uLnTx/>
                          <a:uFillTx/>
                          <a:latin typeface="Calibri"/>
                          <a:ea typeface="+mn-ea"/>
                          <a:cs typeface="+mn-cs"/>
                        </a:rPr>
                        <a:t>Fujifilm X-E5，</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并搭配了全新的</a:t>
                      </a:r>
                      <a:r>
                        <a:rPr kumimoji="0" lang="en-US" sz="1000" b="0" i="0" u="none" strike="noStrike" kern="1200" cap="none" spc="0" normalizeH="0" baseline="0" noProof="0">
                          <a:ln>
                            <a:noFill/>
                          </a:ln>
                          <a:solidFill>
                            <a:prstClr val="black"/>
                          </a:solidFill>
                          <a:effectLst/>
                          <a:uLnTx/>
                          <a:uFillTx/>
                          <a:latin typeface="Calibri"/>
                          <a:ea typeface="+mn-ea"/>
                          <a:cs typeface="+mn-cs"/>
                        </a:rPr>
                        <a:t>XF23mmF2.8 R WR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饼干镜。
这次也带来了实拍对焦画面、防抖录屏测试，还有饼干镜最近对焦距离的表现，让你直接用画面感受这台小机器的战斗力。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如果你在考虑 </a:t>
                      </a:r>
                      <a:r>
                        <a:rPr kumimoji="0" lang="en-US" sz="1000" b="0" i="0" u="none" strike="noStrike" kern="1200" cap="none" spc="0" normalizeH="0" baseline="0" noProof="0">
                          <a:ln>
                            <a:noFill/>
                          </a:ln>
                          <a:solidFill>
                            <a:prstClr val="black"/>
                          </a:solidFill>
                          <a:effectLst/>
                          <a:uLnTx/>
                          <a:uFillTx/>
                          <a:latin typeface="Calibri"/>
                          <a:ea typeface="+mn-ea"/>
                          <a:cs typeface="+mn-cs"/>
                        </a:rPr>
                        <a:t>X100VI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还是 </a:t>
                      </a:r>
                      <a:r>
                        <a:rPr kumimoji="0" lang="en-US" sz="1000" b="0" i="0" u="none" strike="noStrike" kern="1200" cap="none" spc="0" normalizeH="0" baseline="0" noProof="0">
                          <a:ln>
                            <a:noFill/>
                          </a:ln>
                          <a:solidFill>
                            <a:prstClr val="black"/>
                          </a:solidFill>
                          <a:effectLst/>
                          <a:uLnTx/>
                          <a:uFillTx/>
                          <a:latin typeface="Calibri"/>
                          <a:ea typeface="+mn-ea"/>
                          <a:cs typeface="+mn-cs"/>
                        </a:rPr>
                        <a:t>X-E5，</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快点击下面链接，来观看</a:t>
                      </a:r>
                      <a:r>
                        <a:rPr kumimoji="0" lang="en-US" sz="1000" b="0" i="0" u="none" strike="noStrike" kern="1200" cap="none" spc="0" normalizeH="0" baseline="0" noProof="0">
                          <a:ln>
                            <a:noFill/>
                          </a:ln>
                          <a:solidFill>
                            <a:prstClr val="black"/>
                          </a:solidFill>
                          <a:effectLst/>
                          <a:uLnTx/>
                          <a:uFillTx/>
                          <a:latin typeface="Calibri"/>
                          <a:ea typeface="+mn-ea"/>
                          <a:cs typeface="+mn-cs"/>
                        </a:rPr>
                        <a:t>WF Hong</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的深度评测吧！</a:t>
                      </a:r>
                      <a:r>
                        <a:rPr kumimoji="0" lang="en-US" sz="1000" b="0" i="0" u="none" strike="noStrike" kern="1200" cap="none" spc="0" normalizeH="0" baseline="0" noProof="0">
                          <a:ln>
                            <a:noFill/>
                          </a:ln>
                          <a:solidFill>
                            <a:prstClr val="black"/>
                          </a:solidFill>
                          <a:effectLst/>
                          <a:uLnTx/>
                          <a:uFillTx/>
                          <a:latin typeface="Calibri"/>
                          <a:ea typeface="+mn-ea"/>
                          <a:cs typeface="+mn-cs"/>
                        </a:rPr>
                        <a:t>https://youtu.be/RrgQOZqghtw 
Join WF  Hong as he dives into the newly released Fujifilm X-E5, paired with the brand-new XF23mm F2.8 R WR Pancake Lens.
In this video, you'll get to see real-world autofocus shots, stabilisation tests, letting you experience the power of this compact X-E5 and XF23mm first-hand.
📸 If you’re deciding between the X100VI and X-E5, don't miss this exclusive WF Hong’s review on YouTube! https://youtu.be/RrgQOZqghtw 
#Fujifilm #FujifilmMY #xsummit #xsummitshanghai2025 #XE5 #TheRefinedClassic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https://quintly-eu-image-storage.s3.amazonaws.com/aaf8f68db843cc217addf8054c322eb2/81aafeefc0ad2f38a1f17fb98a2b99e3.jpg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2841007998"/>
                  </a:ext>
                </a:extLst>
              </a:tr>
            </a:tbl>
          </a:graphicData>
        </a:graphic>
      </p:graphicFrame>
      <p:sp>
        <p:nvSpPr>
          <p:cNvPr id="4" name="Text Placeholder 3">
            <a:extLst>
              <a:ext uri="{FF2B5EF4-FFF2-40B4-BE49-F238E27FC236}">
                <a16:creationId xmlns:a16="http://schemas.microsoft.com/office/drawing/2014/main" id="{235BC2E3-684D-4A38-B1F6-217BED1D6C8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512903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43CB2-17E3-42D2-9DA1-9C7F612EB607}"/>
              </a:ext>
            </a:extLst>
          </p:cNvPr>
          <p:cNvSpPr>
            <a:spLocks noGrp="1"/>
          </p:cNvSpPr>
          <p:nvPr>
            <p:ph type="title"/>
          </p:nvPr>
        </p:nvSpPr>
        <p:spPr/>
        <p:txBody>
          <a:bodyPr/>
          <a:lstStyle/>
          <a:p>
            <a:r>
              <a:rPr lang="en-US"/>
              <a:t>Facebook Original Own Posts Table | FUJIFILM Malaysia - 25 of 25</a:t>
            </a:r>
          </a:p>
        </p:txBody>
      </p:sp>
      <p:graphicFrame>
        <p:nvGraphicFramePr>
          <p:cNvPr id="5" name="Table Placeholder 4">
            <a:extLst>
              <a:ext uri="{FF2B5EF4-FFF2-40B4-BE49-F238E27FC236}">
                <a16:creationId xmlns:a16="http://schemas.microsoft.com/office/drawing/2014/main" id="{79B7E139-C2E1-4C69-AE20-06265F0FDC95}"/>
              </a:ext>
            </a:extLst>
          </p:cNvPr>
          <p:cNvGraphicFramePr>
            <a:graphicFrameLocks noGrp="1"/>
          </p:cNvGraphicFramePr>
          <p:nvPr>
            <p:ph type="tbl" sz="quarter" idx="13"/>
            <p:extLst>
              <p:ext uri="{D42A27DB-BD31-4B8C-83A1-F6EECF244321}">
                <p14:modId xmlns:p14="http://schemas.microsoft.com/office/powerpoint/2010/main" val="280753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80723561"/>
                    </a:ext>
                  </a:extLst>
                </a:gridCol>
                <a:gridCol w="1316737">
                  <a:extLst>
                    <a:ext uri="{9D8B030D-6E8A-4147-A177-3AD203B41FA5}">
                      <a16:colId xmlns:a16="http://schemas.microsoft.com/office/drawing/2014/main" val="3354948980"/>
                    </a:ext>
                  </a:extLst>
                </a:gridCol>
                <a:gridCol w="329184">
                  <a:extLst>
                    <a:ext uri="{9D8B030D-6E8A-4147-A177-3AD203B41FA5}">
                      <a16:colId xmlns:a16="http://schemas.microsoft.com/office/drawing/2014/main" val="3091223564"/>
                    </a:ext>
                  </a:extLst>
                </a:gridCol>
                <a:gridCol w="329184">
                  <a:extLst>
                    <a:ext uri="{9D8B030D-6E8A-4147-A177-3AD203B41FA5}">
                      <a16:colId xmlns:a16="http://schemas.microsoft.com/office/drawing/2014/main" val="1388766881"/>
                    </a:ext>
                  </a:extLst>
                </a:gridCol>
                <a:gridCol w="329184">
                  <a:extLst>
                    <a:ext uri="{9D8B030D-6E8A-4147-A177-3AD203B41FA5}">
                      <a16:colId xmlns:a16="http://schemas.microsoft.com/office/drawing/2014/main" val="1365896748"/>
                    </a:ext>
                  </a:extLst>
                </a:gridCol>
                <a:gridCol w="329184">
                  <a:extLst>
                    <a:ext uri="{9D8B030D-6E8A-4147-A177-3AD203B41FA5}">
                      <a16:colId xmlns:a16="http://schemas.microsoft.com/office/drawing/2014/main" val="1711095945"/>
                    </a:ext>
                  </a:extLst>
                </a:gridCol>
                <a:gridCol w="329184">
                  <a:extLst>
                    <a:ext uri="{9D8B030D-6E8A-4147-A177-3AD203B41FA5}">
                      <a16:colId xmlns:a16="http://schemas.microsoft.com/office/drawing/2014/main" val="2489828239"/>
                    </a:ext>
                  </a:extLst>
                </a:gridCol>
                <a:gridCol w="329184">
                  <a:extLst>
                    <a:ext uri="{9D8B030D-6E8A-4147-A177-3AD203B41FA5}">
                      <a16:colId xmlns:a16="http://schemas.microsoft.com/office/drawing/2014/main" val="3062609552"/>
                    </a:ext>
                  </a:extLst>
                </a:gridCol>
                <a:gridCol w="329184">
                  <a:extLst>
                    <a:ext uri="{9D8B030D-6E8A-4147-A177-3AD203B41FA5}">
                      <a16:colId xmlns:a16="http://schemas.microsoft.com/office/drawing/2014/main" val="804591041"/>
                    </a:ext>
                  </a:extLst>
                </a:gridCol>
                <a:gridCol w="329184">
                  <a:extLst>
                    <a:ext uri="{9D8B030D-6E8A-4147-A177-3AD203B41FA5}">
                      <a16:colId xmlns:a16="http://schemas.microsoft.com/office/drawing/2014/main" val="1802899180"/>
                    </a:ext>
                  </a:extLst>
                </a:gridCol>
                <a:gridCol w="329184">
                  <a:extLst>
                    <a:ext uri="{9D8B030D-6E8A-4147-A177-3AD203B41FA5}">
                      <a16:colId xmlns:a16="http://schemas.microsoft.com/office/drawing/2014/main" val="4255445026"/>
                    </a:ext>
                  </a:extLst>
                </a:gridCol>
                <a:gridCol w="329184">
                  <a:extLst>
                    <a:ext uri="{9D8B030D-6E8A-4147-A177-3AD203B41FA5}">
                      <a16:colId xmlns:a16="http://schemas.microsoft.com/office/drawing/2014/main" val="2009138777"/>
                    </a:ext>
                  </a:extLst>
                </a:gridCol>
                <a:gridCol w="329184">
                  <a:extLst>
                    <a:ext uri="{9D8B030D-6E8A-4147-A177-3AD203B41FA5}">
                      <a16:colId xmlns:a16="http://schemas.microsoft.com/office/drawing/2014/main" val="1893274436"/>
                    </a:ext>
                  </a:extLst>
                </a:gridCol>
                <a:gridCol w="329184">
                  <a:extLst>
                    <a:ext uri="{9D8B030D-6E8A-4147-A177-3AD203B41FA5}">
                      <a16:colId xmlns:a16="http://schemas.microsoft.com/office/drawing/2014/main" val="3610437232"/>
                    </a:ext>
                  </a:extLst>
                </a:gridCol>
                <a:gridCol w="329184">
                  <a:extLst>
                    <a:ext uri="{9D8B030D-6E8A-4147-A177-3AD203B41FA5}">
                      <a16:colId xmlns:a16="http://schemas.microsoft.com/office/drawing/2014/main" val="4145604885"/>
                    </a:ext>
                  </a:extLst>
                </a:gridCol>
                <a:gridCol w="329184">
                  <a:extLst>
                    <a:ext uri="{9D8B030D-6E8A-4147-A177-3AD203B41FA5}">
                      <a16:colId xmlns:a16="http://schemas.microsoft.com/office/drawing/2014/main" val="2831779347"/>
                    </a:ext>
                  </a:extLst>
                </a:gridCol>
                <a:gridCol w="329184">
                  <a:extLst>
                    <a:ext uri="{9D8B030D-6E8A-4147-A177-3AD203B41FA5}">
                      <a16:colId xmlns:a16="http://schemas.microsoft.com/office/drawing/2014/main" val="3856612293"/>
                    </a:ext>
                  </a:extLst>
                </a:gridCol>
                <a:gridCol w="329184">
                  <a:extLst>
                    <a:ext uri="{9D8B030D-6E8A-4147-A177-3AD203B41FA5}">
                      <a16:colId xmlns:a16="http://schemas.microsoft.com/office/drawing/2014/main" val="2807381360"/>
                    </a:ext>
                  </a:extLst>
                </a:gridCol>
                <a:gridCol w="329184">
                  <a:extLst>
                    <a:ext uri="{9D8B030D-6E8A-4147-A177-3AD203B41FA5}">
                      <a16:colId xmlns:a16="http://schemas.microsoft.com/office/drawing/2014/main" val="183193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859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- 2025-06-15 12:00:20</a:t>
                      </a:r>
                      <a:r>
                        <a:rPr kumimoji="0" lang="en-US" sz="1000" b="0" i="0" u="none" strike="noStrike" kern="1200" cap="none" spc="0" normalizeH="0" baseline="0" noProof="0">
                          <a:ln>
                            <a:noFill/>
                          </a:ln>
                          <a:solidFill>
                            <a:prstClr val="black"/>
                          </a:solidFill>
                          <a:effectLst/>
                          <a:uLnTx/>
                          <a:uFillTx/>
                          <a:latin typeface="Calibri"/>
                          <a:ea typeface="+mn-ea"/>
                          <a:cs typeface="+mn-cs"/>
                        </a:rPr>
                        <a:t>
 👏 Congrats to our winners! You’ve just won yourselves a Fujifilm X half. 📸✨
Your photos blew us away and captured stories that deserved the spotlight.
And to everyone who joined in, thank you for sharing your moments with us!
#Fujifilm #FujifilmMY #FujifilmMalaysia #FujifilmXhalf #HalftheSizeTwicetheStory #Xhalfstories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https://quintly-eu-image-storage.s3.amazonaws.com/aaf8f68db843cc217addf8054c322eb2/69d7344631c4697d0e4354d3c32887c5.jpg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32185697"/>
                  </a:ext>
                </a:extLst>
              </a:tr>
            </a:tbl>
          </a:graphicData>
        </a:graphic>
      </p:graphicFrame>
      <p:sp>
        <p:nvSpPr>
          <p:cNvPr id="4" name="Text Placeholder 3">
            <a:extLst>
              <a:ext uri="{FF2B5EF4-FFF2-40B4-BE49-F238E27FC236}">
                <a16:creationId xmlns:a16="http://schemas.microsoft.com/office/drawing/2014/main" id="{6484B10B-1DA4-454C-85C9-B2D0C389FBE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789355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C90CB-D7AF-4E72-8468-70E0F7774719}"/>
              </a:ext>
            </a:extLst>
          </p:cNvPr>
          <p:cNvSpPr>
            <a:spLocks noGrp="1"/>
          </p:cNvSpPr>
          <p:nvPr>
            <p:ph type="title"/>
          </p:nvPr>
        </p:nvSpPr>
        <p:spPr/>
        <p:txBody>
          <a:bodyPr/>
          <a:lstStyle/>
          <a:p>
            <a:r>
              <a:rPr lang="en-US"/>
              <a:t>Facebook Reels Table | FUJIFILM Malaysia</a:t>
            </a:r>
          </a:p>
        </p:txBody>
      </p:sp>
      <p:graphicFrame>
        <p:nvGraphicFramePr>
          <p:cNvPr id="5" name="Table Placeholder 4">
            <a:extLst>
              <a:ext uri="{FF2B5EF4-FFF2-40B4-BE49-F238E27FC236}">
                <a16:creationId xmlns:a16="http://schemas.microsoft.com/office/drawing/2014/main" id="{EF6D04E2-9442-4FD9-8C0B-1C52078743E7}"/>
              </a:ext>
            </a:extLst>
          </p:cNvPr>
          <p:cNvGraphicFramePr>
            <a:graphicFrameLocks noGrp="1"/>
          </p:cNvGraphicFramePr>
          <p:nvPr>
            <p:ph type="tbl" sz="quarter" idx="13"/>
            <p:extLst>
              <p:ext uri="{D42A27DB-BD31-4B8C-83A1-F6EECF244321}">
                <p14:modId xmlns:p14="http://schemas.microsoft.com/office/powerpoint/2010/main" val="3777545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954277111"/>
                    </a:ext>
                  </a:extLst>
                </a:gridCol>
                <a:gridCol w="1399031">
                  <a:extLst>
                    <a:ext uri="{9D8B030D-6E8A-4147-A177-3AD203B41FA5}">
                      <a16:colId xmlns:a16="http://schemas.microsoft.com/office/drawing/2014/main" val="1927418484"/>
                    </a:ext>
                  </a:extLst>
                </a:gridCol>
                <a:gridCol w="987551">
                  <a:extLst>
                    <a:ext uri="{9D8B030D-6E8A-4147-A177-3AD203B41FA5}">
                      <a16:colId xmlns:a16="http://schemas.microsoft.com/office/drawing/2014/main" val="3606963283"/>
                    </a:ext>
                  </a:extLst>
                </a:gridCol>
                <a:gridCol w="493776">
                  <a:extLst>
                    <a:ext uri="{9D8B030D-6E8A-4147-A177-3AD203B41FA5}">
                      <a16:colId xmlns:a16="http://schemas.microsoft.com/office/drawing/2014/main" val="2903280914"/>
                    </a:ext>
                  </a:extLst>
                </a:gridCol>
                <a:gridCol w="493776">
                  <a:extLst>
                    <a:ext uri="{9D8B030D-6E8A-4147-A177-3AD203B41FA5}">
                      <a16:colId xmlns:a16="http://schemas.microsoft.com/office/drawing/2014/main" val="4260580553"/>
                    </a:ext>
                  </a:extLst>
                </a:gridCol>
                <a:gridCol w="493776">
                  <a:extLst>
                    <a:ext uri="{9D8B030D-6E8A-4147-A177-3AD203B41FA5}">
                      <a16:colId xmlns:a16="http://schemas.microsoft.com/office/drawing/2014/main" val="3197970086"/>
                    </a:ext>
                  </a:extLst>
                </a:gridCol>
                <a:gridCol w="493776">
                  <a:extLst>
                    <a:ext uri="{9D8B030D-6E8A-4147-A177-3AD203B41FA5}">
                      <a16:colId xmlns:a16="http://schemas.microsoft.com/office/drawing/2014/main" val="2822470760"/>
                    </a:ext>
                  </a:extLst>
                </a:gridCol>
                <a:gridCol w="493776">
                  <a:extLst>
                    <a:ext uri="{9D8B030D-6E8A-4147-A177-3AD203B41FA5}">
                      <a16:colId xmlns:a16="http://schemas.microsoft.com/office/drawing/2014/main" val="3664715719"/>
                    </a:ext>
                  </a:extLst>
                </a:gridCol>
                <a:gridCol w="493776">
                  <a:extLst>
                    <a:ext uri="{9D8B030D-6E8A-4147-A177-3AD203B41FA5}">
                      <a16:colId xmlns:a16="http://schemas.microsoft.com/office/drawing/2014/main" val="2088777320"/>
                    </a:ext>
                  </a:extLst>
                </a:gridCol>
                <a:gridCol w="493776">
                  <a:extLst>
                    <a:ext uri="{9D8B030D-6E8A-4147-A177-3AD203B41FA5}">
                      <a16:colId xmlns:a16="http://schemas.microsoft.com/office/drawing/2014/main" val="611885315"/>
                    </a:ext>
                  </a:extLst>
                </a:gridCol>
                <a:gridCol w="493776">
                  <a:extLst>
                    <a:ext uri="{9D8B030D-6E8A-4147-A177-3AD203B41FA5}">
                      <a16:colId xmlns:a16="http://schemas.microsoft.com/office/drawing/2014/main" val="196195303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Video Length</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Views</a:t>
                      </a:r>
                    </a:p>
                  </a:txBody>
                  <a:tcPr/>
                </a:tc>
                <a:tc>
                  <a:txBody>
                    <a:bodyPr/>
                    <a:lstStyle/>
                    <a:p>
                      <a:r>
                        <a:rPr lang="en-US" sz="1000"/>
                        <a:t>Reach</a:t>
                      </a:r>
                    </a:p>
                  </a:txBody>
                  <a:tcPr/>
                </a:tc>
                <a:tc>
                  <a:txBody>
                    <a:bodyPr/>
                    <a:lstStyle/>
                    <a:p>
                      <a:r>
                        <a:rPr lang="en-US" sz="1000"/>
                        <a:t>Avg. % Watched</a:t>
                      </a:r>
                    </a:p>
                  </a:txBody>
                  <a:tcPr/>
                </a:tc>
                <a:tc>
                  <a:txBody>
                    <a:bodyPr/>
                    <a:lstStyle/>
                    <a:p>
                      <a:r>
                        <a:rPr lang="en-US" sz="1000"/>
                        <a:t>View Time [minutes]</a:t>
                      </a:r>
                    </a:p>
                  </a:txBody>
                  <a:tcPr/>
                </a:tc>
                <a:extLst>
                  <a:ext uri="{0D108BD9-81ED-4DB2-BD59-A6C34878D82A}">
                    <a16:rowId xmlns:a16="http://schemas.microsoft.com/office/drawing/2014/main" val="549207446"/>
                  </a:ext>
                </a:extLst>
              </a:tr>
              <a:tr h="370840">
                <a:tc>
                  <a:txBody>
                    <a:bodyPr/>
                    <a:lstStyle/>
                    <a:p>
                      <a:r>
                        <a:rPr lang="en-US" sz="1000" b="1"/>
                        <a:t>FUJIFILM Malaysia - 2025-06-11 13:05:58</a:t>
                      </a:r>
                      <a:r>
                        <a:rPr lang="en-US" sz="1000"/>
                        <a:t>
 ⏳ 𝟭 𝗠𝗼𝗿𝗲 𝗗𝗮𝘆 𝘁𝗼 𝗚𝗼! 
Get ready as the countdown begins for X Summit Shanghai 2025, 12 June, 5PM (MYT).
#Fujifilm #FujifilmMY #xsummit #xsummitshanghai2025</a:t>
                      </a:r>
                    </a:p>
                  </a:txBody>
                  <a:tcPr/>
                </a:tc>
                <a:tc>
                  <a:txBody>
                    <a:bodyPr/>
                    <a:lstStyle/>
                    <a:p>
                      <a:r>
                        <a:rPr lang="en-US" sz="1000"/>
                        <a:t>https://quintly-eu-image-storage.s3.amazonaws.com/aaf8f68db843cc217addf8054c322eb2/3706c4296fcbae9ef4600a8f1767f2b4.jpg</a:t>
                      </a:r>
                    </a:p>
                  </a:txBody>
                  <a:tcPr/>
                </a:tc>
                <a:tc>
                  <a:txBody>
                    <a:bodyPr/>
                    <a:lstStyle/>
                    <a:p>
                      <a:endParaRPr lang="en-US" sz="1000"/>
                    </a:p>
                  </a:txBody>
                  <a:tcPr/>
                </a:tc>
                <a:tc>
                  <a:txBody>
                    <a:bodyPr/>
                    <a:lstStyle/>
                    <a:p>
                      <a:r>
                        <a:rPr lang="en-US" sz="1000"/>
                        <a:t>00:00:15</a:t>
                      </a:r>
                    </a:p>
                  </a:txBody>
                  <a:tcPr/>
                </a:tc>
                <a:tc>
                  <a:txBody>
                    <a:bodyPr/>
                    <a:lstStyle/>
                    <a:p>
                      <a:r>
                        <a:rPr lang="en-US" sz="1000"/>
                        <a:t>40</a:t>
                      </a:r>
                    </a:p>
                  </a:txBody>
                  <a:tcPr/>
                </a:tc>
                <a:tc>
                  <a:txBody>
                    <a:bodyPr/>
                    <a:lstStyle/>
                    <a:p>
                      <a:r>
                        <a:rPr lang="en-US" sz="1000"/>
                        <a:t>0</a:t>
                      </a:r>
                    </a:p>
                  </a:txBody>
                  <a:tcPr/>
                </a:tc>
                <a:tc>
                  <a:txBody>
                    <a:bodyPr/>
                    <a:lstStyle/>
                    <a:p>
                      <a:r>
                        <a:rPr lang="en-US" sz="1000"/>
                        <a:t>3</a:t>
                      </a:r>
                    </a:p>
                  </a:txBody>
                  <a:tcPr/>
                </a:tc>
                <a:tc>
                  <a:txBody>
                    <a:bodyPr/>
                    <a:lstStyle/>
                    <a:p>
                      <a:r>
                        <a:rPr lang="en-US" sz="1000"/>
                        <a:t>2216</a:t>
                      </a:r>
                    </a:p>
                  </a:txBody>
                  <a:tcPr/>
                </a:tc>
                <a:tc>
                  <a:txBody>
                    <a:bodyPr/>
                    <a:lstStyle/>
                    <a:p>
                      <a:r>
                        <a:rPr lang="en-US" sz="1000"/>
                        <a:t>1850</a:t>
                      </a:r>
                    </a:p>
                  </a:txBody>
                  <a:tcPr/>
                </a:tc>
                <a:tc>
                  <a:txBody>
                    <a:bodyPr/>
                    <a:lstStyle/>
                    <a:p>
                      <a:r>
                        <a:rPr lang="en-US" sz="1000"/>
                        <a:t>35.08 %</a:t>
                      </a:r>
                    </a:p>
                  </a:txBody>
                  <a:tcPr/>
                </a:tc>
                <a:tc>
                  <a:txBody>
                    <a:bodyPr/>
                    <a:lstStyle/>
                    <a:p>
                      <a:r>
                        <a:rPr lang="en-US" sz="1000"/>
                        <a:t>195</a:t>
                      </a:r>
                    </a:p>
                  </a:txBody>
                  <a:tcPr/>
                </a:tc>
                <a:extLst>
                  <a:ext uri="{0D108BD9-81ED-4DB2-BD59-A6C34878D82A}">
                    <a16:rowId xmlns:a16="http://schemas.microsoft.com/office/drawing/2014/main" val="4118395791"/>
                  </a:ext>
                </a:extLst>
              </a:tr>
              <a:tr h="370840">
                <a:tc>
                  <a:txBody>
                    <a:bodyPr/>
                    <a:lstStyle/>
                    <a:p>
                      <a:r>
                        <a:rPr lang="en-US" sz="1000" b="1"/>
                        <a:t>FUJIFILM Malaysia - 2025-06-05 13:05:56</a:t>
                      </a:r>
                      <a:r>
                        <a:rPr lang="en-US" sz="1000"/>
                        <a:t>
 Excited for what’s coming next? Find out at X Summit Shanghai 2025 happening on 12 June, 5PM (MYT).
📅 Save the date and stay tuned for what’s ahead!
#Fujifilm #FujifilmMY #xsummit #xsummitshanghai2025</a:t>
                      </a:r>
                    </a:p>
                  </a:txBody>
                  <a:tcPr/>
                </a:tc>
                <a:tc>
                  <a:txBody>
                    <a:bodyPr/>
                    <a:lstStyle/>
                    <a:p>
                      <a:r>
                        <a:rPr lang="en-US" sz="1000"/>
                        <a:t>https://quintly-eu-image-storage.s3.amazonaws.com/aaf8f68db843cc217addf8054c322eb2/dd179f8d25b0e0cdf709b2bcbd080e38.jpg</a:t>
                      </a:r>
                    </a:p>
                  </a:txBody>
                  <a:tcPr/>
                </a:tc>
                <a:tc>
                  <a:txBody>
                    <a:bodyPr/>
                    <a:lstStyle/>
                    <a:p>
                      <a:endParaRPr lang="en-US" sz="1000"/>
                    </a:p>
                  </a:txBody>
                  <a:tcPr/>
                </a:tc>
                <a:tc>
                  <a:txBody>
                    <a:bodyPr/>
                    <a:lstStyle/>
                    <a:p>
                      <a:r>
                        <a:rPr lang="en-US" sz="1000"/>
                        <a:t>00:00:15</a:t>
                      </a:r>
                    </a:p>
                  </a:txBody>
                  <a:tcPr/>
                </a:tc>
                <a:tc>
                  <a:txBody>
                    <a:bodyPr/>
                    <a:lstStyle/>
                    <a:p>
                      <a:r>
                        <a:rPr lang="en-US" sz="1000"/>
                        <a:t>246</a:t>
                      </a:r>
                    </a:p>
                  </a:txBody>
                  <a:tcPr/>
                </a:tc>
                <a:tc>
                  <a:txBody>
                    <a:bodyPr/>
                    <a:lstStyle/>
                    <a:p>
                      <a:r>
                        <a:rPr lang="en-US" sz="1000"/>
                        <a:t>33</a:t>
                      </a:r>
                    </a:p>
                  </a:txBody>
                  <a:tcPr/>
                </a:tc>
                <a:tc>
                  <a:txBody>
                    <a:bodyPr/>
                    <a:lstStyle/>
                    <a:p>
                      <a:r>
                        <a:rPr lang="en-US" sz="1000"/>
                        <a:t>21</a:t>
                      </a:r>
                    </a:p>
                  </a:txBody>
                  <a:tcPr/>
                </a:tc>
                <a:tc>
                  <a:txBody>
                    <a:bodyPr/>
                    <a:lstStyle/>
                    <a:p>
                      <a:r>
                        <a:rPr lang="en-US" sz="1000"/>
                        <a:t>26808</a:t>
                      </a:r>
                    </a:p>
                  </a:txBody>
                  <a:tcPr/>
                </a:tc>
                <a:tc>
                  <a:txBody>
                    <a:bodyPr/>
                    <a:lstStyle/>
                    <a:p>
                      <a:r>
                        <a:rPr lang="en-US" sz="1000"/>
                        <a:t>28299</a:t>
                      </a:r>
                    </a:p>
                  </a:txBody>
                  <a:tcPr/>
                </a:tc>
                <a:tc>
                  <a:txBody>
                    <a:bodyPr/>
                    <a:lstStyle/>
                    <a:p>
                      <a:r>
                        <a:rPr lang="en-US" sz="1000"/>
                        <a:t>45.96 %</a:t>
                      </a:r>
                    </a:p>
                  </a:txBody>
                  <a:tcPr/>
                </a:tc>
                <a:tc>
                  <a:txBody>
                    <a:bodyPr/>
                    <a:lstStyle/>
                    <a:p>
                      <a:r>
                        <a:rPr lang="en-US" sz="1000"/>
                        <a:t>3084</a:t>
                      </a:r>
                    </a:p>
                  </a:txBody>
                  <a:tcPr/>
                </a:tc>
                <a:extLst>
                  <a:ext uri="{0D108BD9-81ED-4DB2-BD59-A6C34878D82A}">
                    <a16:rowId xmlns:a16="http://schemas.microsoft.com/office/drawing/2014/main" val="2968850662"/>
                  </a:ext>
                </a:extLst>
              </a:tr>
            </a:tbl>
          </a:graphicData>
        </a:graphic>
      </p:graphicFrame>
      <p:sp>
        <p:nvSpPr>
          <p:cNvPr id="4" name="Text Placeholder 3">
            <a:extLst>
              <a:ext uri="{FF2B5EF4-FFF2-40B4-BE49-F238E27FC236}">
                <a16:creationId xmlns:a16="http://schemas.microsoft.com/office/drawing/2014/main" id="{1FBC4344-F6C8-4DA9-BE32-C2905CBE5EB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291134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753BE-E6DA-46F8-A4D0-07EC8632B381}"/>
              </a:ext>
            </a:extLst>
          </p:cNvPr>
          <p:cNvSpPr>
            <a:spLocks noGrp="1"/>
          </p:cNvSpPr>
          <p:nvPr>
            <p:ph type="title"/>
          </p:nvPr>
        </p:nvSpPr>
        <p:spPr/>
        <p:txBody>
          <a:bodyPr/>
          <a:lstStyle/>
          <a:p>
            <a:r>
              <a:rPr lang="en-US"/>
              <a:t>Facebook Reels Performance Table | FUJIFILM Malaysia</a:t>
            </a:r>
          </a:p>
        </p:txBody>
      </p:sp>
      <p:graphicFrame>
        <p:nvGraphicFramePr>
          <p:cNvPr id="5" name="Table Placeholder 4">
            <a:extLst>
              <a:ext uri="{FF2B5EF4-FFF2-40B4-BE49-F238E27FC236}">
                <a16:creationId xmlns:a16="http://schemas.microsoft.com/office/drawing/2014/main" id="{F9E19678-5F58-4AA7-B591-CCFAB8DEB9DC}"/>
              </a:ext>
            </a:extLst>
          </p:cNvPr>
          <p:cNvGraphicFramePr>
            <a:graphicFrameLocks noGrp="1"/>
          </p:cNvGraphicFramePr>
          <p:nvPr>
            <p:ph type="tbl" sz="quarter" idx="13"/>
            <p:extLst>
              <p:ext uri="{D42A27DB-BD31-4B8C-83A1-F6EECF244321}">
                <p14:modId xmlns:p14="http://schemas.microsoft.com/office/powerpoint/2010/main" val="234231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09508064"/>
                    </a:ext>
                  </a:extLst>
                </a:gridCol>
                <a:gridCol w="740664">
                  <a:extLst>
                    <a:ext uri="{9D8B030D-6E8A-4147-A177-3AD203B41FA5}">
                      <a16:colId xmlns:a16="http://schemas.microsoft.com/office/drawing/2014/main" val="2818509583"/>
                    </a:ext>
                  </a:extLst>
                </a:gridCol>
                <a:gridCol w="740664">
                  <a:extLst>
                    <a:ext uri="{9D8B030D-6E8A-4147-A177-3AD203B41FA5}">
                      <a16:colId xmlns:a16="http://schemas.microsoft.com/office/drawing/2014/main" val="1000844359"/>
                    </a:ext>
                  </a:extLst>
                </a:gridCol>
                <a:gridCol w="740664">
                  <a:extLst>
                    <a:ext uri="{9D8B030D-6E8A-4147-A177-3AD203B41FA5}">
                      <a16:colId xmlns:a16="http://schemas.microsoft.com/office/drawing/2014/main" val="2276109262"/>
                    </a:ext>
                  </a:extLst>
                </a:gridCol>
                <a:gridCol w="740664">
                  <a:extLst>
                    <a:ext uri="{9D8B030D-6E8A-4147-A177-3AD203B41FA5}">
                      <a16:colId xmlns:a16="http://schemas.microsoft.com/office/drawing/2014/main" val="1568575477"/>
                    </a:ext>
                  </a:extLst>
                </a:gridCol>
                <a:gridCol w="740664">
                  <a:extLst>
                    <a:ext uri="{9D8B030D-6E8A-4147-A177-3AD203B41FA5}">
                      <a16:colId xmlns:a16="http://schemas.microsoft.com/office/drawing/2014/main" val="3082682943"/>
                    </a:ext>
                  </a:extLst>
                </a:gridCol>
                <a:gridCol w="740664">
                  <a:extLst>
                    <a:ext uri="{9D8B030D-6E8A-4147-A177-3AD203B41FA5}">
                      <a16:colId xmlns:a16="http://schemas.microsoft.com/office/drawing/2014/main" val="4143652871"/>
                    </a:ext>
                  </a:extLst>
                </a:gridCol>
                <a:gridCol w="740664">
                  <a:extLst>
                    <a:ext uri="{9D8B030D-6E8A-4147-A177-3AD203B41FA5}">
                      <a16:colId xmlns:a16="http://schemas.microsoft.com/office/drawing/2014/main" val="2778269330"/>
                    </a:ext>
                  </a:extLst>
                </a:gridCol>
                <a:gridCol w="1152144">
                  <a:extLst>
                    <a:ext uri="{9D8B030D-6E8A-4147-A177-3AD203B41FA5}">
                      <a16:colId xmlns:a16="http://schemas.microsoft.com/office/drawing/2014/main" val="2216121876"/>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Avg. Reach</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Reactions</a:t>
                      </a:r>
                    </a:p>
                  </a:txBody>
                  <a:tcPr/>
                </a:tc>
                <a:tc>
                  <a:txBody>
                    <a:bodyPr/>
                    <a:lstStyle/>
                    <a:p>
                      <a:r>
                        <a:rPr lang="en-US" sz="1000"/>
                        <a:t>Number of Reels</a:t>
                      </a:r>
                    </a:p>
                  </a:txBody>
                  <a:tcPr/>
                </a:tc>
                <a:tc>
                  <a:txBody>
                    <a:bodyPr/>
                    <a:lstStyle/>
                    <a:p>
                      <a:r>
                        <a:rPr lang="en-US" sz="1000"/>
                        <a:t>View Time [minutes]</a:t>
                      </a:r>
                    </a:p>
                  </a:txBody>
                  <a:tcPr/>
                </a:tc>
                <a:extLst>
                  <a:ext uri="{0D108BD9-81ED-4DB2-BD59-A6C34878D82A}">
                    <a16:rowId xmlns:a16="http://schemas.microsoft.com/office/drawing/2014/main" val="2664543239"/>
                  </a:ext>
                </a:extLst>
              </a:tr>
              <a:tr h="370840">
                <a:tc>
                  <a:txBody>
                    <a:bodyPr/>
                    <a:lstStyle/>
                    <a:p>
                      <a:r>
                        <a:rPr lang="en-US" sz="1000"/>
                        <a:t>FUJIFILM Malaysia</a:t>
                      </a:r>
                    </a:p>
                  </a:txBody>
                  <a:tcPr/>
                </a:tc>
                <a:tc>
                  <a:txBody>
                    <a:bodyPr/>
                    <a:lstStyle/>
                    <a:p>
                      <a:r>
                        <a:rPr lang="en-US" sz="1000"/>
                        <a:t>29024</a:t>
                      </a:r>
                    </a:p>
                  </a:txBody>
                  <a:tcPr/>
                </a:tc>
                <a:tc>
                  <a:txBody>
                    <a:bodyPr/>
                    <a:lstStyle/>
                    <a:p>
                      <a:r>
                        <a:rPr lang="en-US" sz="1000"/>
                        <a:t>15074.5</a:t>
                      </a:r>
                    </a:p>
                  </a:txBody>
                  <a:tcPr/>
                </a:tc>
                <a:tc>
                  <a:txBody>
                    <a:bodyPr/>
                    <a:lstStyle/>
                    <a:p>
                      <a:r>
                        <a:rPr lang="en-US" sz="1000"/>
                        <a:t>268</a:t>
                      </a:r>
                    </a:p>
                  </a:txBody>
                  <a:tcPr/>
                </a:tc>
                <a:tc>
                  <a:txBody>
                    <a:bodyPr/>
                    <a:lstStyle/>
                    <a:p>
                      <a:r>
                        <a:rPr lang="en-US" sz="1000"/>
                        <a:t>33</a:t>
                      </a:r>
                    </a:p>
                  </a:txBody>
                  <a:tcPr/>
                </a:tc>
                <a:tc>
                  <a:txBody>
                    <a:bodyPr/>
                    <a:lstStyle/>
                    <a:p>
                      <a:r>
                        <a:rPr lang="en-US" sz="1000"/>
                        <a:t>24</a:t>
                      </a:r>
                    </a:p>
                  </a:txBody>
                  <a:tcPr/>
                </a:tc>
                <a:tc>
                  <a:txBody>
                    <a:bodyPr/>
                    <a:lstStyle/>
                    <a:p>
                      <a:r>
                        <a:rPr lang="en-US" sz="1000"/>
                        <a:t>286</a:t>
                      </a:r>
                    </a:p>
                  </a:txBody>
                  <a:tcPr/>
                </a:tc>
                <a:tc>
                  <a:txBody>
                    <a:bodyPr/>
                    <a:lstStyle/>
                    <a:p>
                      <a:r>
                        <a:rPr lang="en-US" sz="1000"/>
                        <a:t>2</a:t>
                      </a:r>
                    </a:p>
                  </a:txBody>
                  <a:tcPr/>
                </a:tc>
                <a:tc>
                  <a:txBody>
                    <a:bodyPr/>
                    <a:lstStyle/>
                    <a:p>
                      <a:r>
                        <a:rPr lang="en-US" sz="1000"/>
                        <a:t>3279</a:t>
                      </a:r>
                    </a:p>
                  </a:txBody>
                  <a:tcPr/>
                </a:tc>
                <a:extLst>
                  <a:ext uri="{0D108BD9-81ED-4DB2-BD59-A6C34878D82A}">
                    <a16:rowId xmlns:a16="http://schemas.microsoft.com/office/drawing/2014/main" val="3984841484"/>
                  </a:ext>
                </a:extLst>
              </a:tr>
            </a:tbl>
          </a:graphicData>
        </a:graphic>
      </p:graphicFrame>
      <p:sp>
        <p:nvSpPr>
          <p:cNvPr id="4" name="Text Placeholder 3">
            <a:extLst>
              <a:ext uri="{FF2B5EF4-FFF2-40B4-BE49-F238E27FC236}">
                <a16:creationId xmlns:a16="http://schemas.microsoft.com/office/drawing/2014/main" id="{CE1E1A56-AEC1-40A2-8331-C77560DCFBA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2071918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5221</Words>
  <Application>Microsoft Office PowerPoint</Application>
  <PresentationFormat>On-screen Show (4:3)</PresentationFormat>
  <Paragraphs>1205</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25</vt:lpstr>
      <vt:lpstr>Facebook Original Own Posts Table | FUJIFILM Malaysia - 2 of 25</vt:lpstr>
      <vt:lpstr>Facebook Original Own Posts Table | FUJIFILM Malaysia - 3 of 25</vt:lpstr>
      <vt:lpstr>Facebook Original Own Posts Table | FUJIFILM Malaysia - 4 of 25</vt:lpstr>
      <vt:lpstr>Facebook Original Own Posts Table | FUJIFILM Malaysia - 5 of 25</vt:lpstr>
      <vt:lpstr>Facebook Original Own Posts Table | FUJIFILM Malaysia - 6 of 25</vt:lpstr>
      <vt:lpstr>Facebook Original Own Posts Table | FUJIFILM Malaysia - 7 of 25</vt:lpstr>
      <vt:lpstr>Facebook Original Own Posts Table | FUJIFILM Malaysia - 8 of 25</vt:lpstr>
      <vt:lpstr>Facebook Original Own Posts Table | FUJIFILM Malaysia - 9 of 25</vt:lpstr>
      <vt:lpstr>Facebook Original Own Posts Table | FUJIFILM Malaysia - 10 of 25</vt:lpstr>
      <vt:lpstr>Facebook Original Own Posts Table | FUJIFILM Malaysia - 11 of 25</vt:lpstr>
      <vt:lpstr>Facebook Original Own Posts Table | FUJIFILM Malaysia - 12 of 25</vt:lpstr>
      <vt:lpstr>Facebook Original Own Posts Table | FUJIFILM Malaysia - 13 of 25</vt:lpstr>
      <vt:lpstr>Facebook Original Own Posts Table | FUJIFILM Malaysia - 14 of 25</vt:lpstr>
      <vt:lpstr>Facebook Original Own Posts Table | FUJIFILM Malaysia - 15 of 25</vt:lpstr>
      <vt:lpstr>Facebook Original Own Posts Table | FUJIFILM Malaysia - 16 of 25</vt:lpstr>
      <vt:lpstr>Facebook Original Own Posts Table | FUJIFILM Malaysia - 17 of 25</vt:lpstr>
      <vt:lpstr>Facebook Original Own Posts Table | FUJIFILM Malaysia - 18 of 25</vt:lpstr>
      <vt:lpstr>Facebook Original Own Posts Table | FUJIFILM Malaysia - 19 of 25</vt:lpstr>
      <vt:lpstr>Facebook Original Own Posts Table | FUJIFILM Malaysia - 20 of 25</vt:lpstr>
      <vt:lpstr>Facebook Original Own Posts Table | FUJIFILM Malaysia - 21 of 25</vt:lpstr>
      <vt:lpstr>Facebook Original Own Posts Table | FUJIFILM Malaysia - 22 of 25</vt:lpstr>
      <vt:lpstr>Facebook Original Own Posts Table | FUJIFILM Malaysia - 23 of 25</vt:lpstr>
      <vt:lpstr>Facebook Original Own Posts Table | FUJIFILM Malaysia - 24 of 25</vt:lpstr>
      <vt:lpstr>Facebook Original Own Posts Table | FUJIFILM Malaysia - 25 of 25</vt:lpstr>
      <vt:lpstr>Facebook Reels Table | FUJIFILM Malaysia</vt:lpstr>
      <vt:lpstr>Facebook Reels Performance Table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2025-07-03T04:40:31Z</dcterms:created>
  <dcterms:modified xsi:type="dcterms:W3CDTF">2025-07-03T04:42:27Z</dcterms:modified>
</cp:coreProperties>
</file>