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Sheet1!$A$2:$A$182</c:f>
              <c:numCache>
                <c:formatCode>m/d/yyyy</c:formatCode>
                <c:ptCount val="181"/>
                <c:pt idx="0">
                  <c:v>45536</c:v>
                </c:pt>
                <c:pt idx="1">
                  <c:v>45537</c:v>
                </c:pt>
                <c:pt idx="2">
                  <c:v>45538</c:v>
                </c:pt>
                <c:pt idx="3">
                  <c:v>45539</c:v>
                </c:pt>
                <c:pt idx="4">
                  <c:v>45540</c:v>
                </c:pt>
                <c:pt idx="5">
                  <c:v>45541</c:v>
                </c:pt>
                <c:pt idx="6">
                  <c:v>45542</c:v>
                </c:pt>
                <c:pt idx="7">
                  <c:v>45543</c:v>
                </c:pt>
                <c:pt idx="8">
                  <c:v>45544</c:v>
                </c:pt>
                <c:pt idx="9">
                  <c:v>45545</c:v>
                </c:pt>
                <c:pt idx="10">
                  <c:v>45546</c:v>
                </c:pt>
                <c:pt idx="11">
                  <c:v>45547</c:v>
                </c:pt>
                <c:pt idx="12">
                  <c:v>45548</c:v>
                </c:pt>
                <c:pt idx="13">
                  <c:v>45549</c:v>
                </c:pt>
                <c:pt idx="14">
                  <c:v>45550</c:v>
                </c:pt>
                <c:pt idx="15">
                  <c:v>45551</c:v>
                </c:pt>
                <c:pt idx="16">
                  <c:v>45552</c:v>
                </c:pt>
                <c:pt idx="17">
                  <c:v>45553</c:v>
                </c:pt>
                <c:pt idx="18">
                  <c:v>45554</c:v>
                </c:pt>
                <c:pt idx="19">
                  <c:v>45555</c:v>
                </c:pt>
                <c:pt idx="20">
                  <c:v>45556</c:v>
                </c:pt>
                <c:pt idx="21">
                  <c:v>45557</c:v>
                </c:pt>
                <c:pt idx="22">
                  <c:v>45558</c:v>
                </c:pt>
                <c:pt idx="23">
                  <c:v>45559</c:v>
                </c:pt>
                <c:pt idx="24">
                  <c:v>45560</c:v>
                </c:pt>
                <c:pt idx="25">
                  <c:v>45561</c:v>
                </c:pt>
                <c:pt idx="26">
                  <c:v>45562</c:v>
                </c:pt>
                <c:pt idx="27">
                  <c:v>45563</c:v>
                </c:pt>
                <c:pt idx="28">
                  <c:v>45564</c:v>
                </c:pt>
                <c:pt idx="29">
                  <c:v>45565</c:v>
                </c:pt>
                <c:pt idx="30">
                  <c:v>45566</c:v>
                </c:pt>
                <c:pt idx="31">
                  <c:v>45567</c:v>
                </c:pt>
                <c:pt idx="32">
                  <c:v>45568</c:v>
                </c:pt>
                <c:pt idx="33">
                  <c:v>45569</c:v>
                </c:pt>
                <c:pt idx="34">
                  <c:v>45570</c:v>
                </c:pt>
                <c:pt idx="35">
                  <c:v>45571</c:v>
                </c:pt>
                <c:pt idx="36">
                  <c:v>45572</c:v>
                </c:pt>
                <c:pt idx="37">
                  <c:v>45573</c:v>
                </c:pt>
                <c:pt idx="38">
                  <c:v>45574</c:v>
                </c:pt>
                <c:pt idx="39">
                  <c:v>45575</c:v>
                </c:pt>
                <c:pt idx="40">
                  <c:v>45576</c:v>
                </c:pt>
                <c:pt idx="41">
                  <c:v>45577</c:v>
                </c:pt>
                <c:pt idx="42">
                  <c:v>45578</c:v>
                </c:pt>
                <c:pt idx="43">
                  <c:v>45579</c:v>
                </c:pt>
                <c:pt idx="44">
                  <c:v>45580</c:v>
                </c:pt>
                <c:pt idx="45">
                  <c:v>45581</c:v>
                </c:pt>
                <c:pt idx="46">
                  <c:v>45582</c:v>
                </c:pt>
                <c:pt idx="47">
                  <c:v>45583</c:v>
                </c:pt>
                <c:pt idx="48">
                  <c:v>45584</c:v>
                </c:pt>
                <c:pt idx="49">
                  <c:v>45585</c:v>
                </c:pt>
                <c:pt idx="50">
                  <c:v>45586</c:v>
                </c:pt>
                <c:pt idx="51">
                  <c:v>45587</c:v>
                </c:pt>
                <c:pt idx="52">
                  <c:v>45588</c:v>
                </c:pt>
                <c:pt idx="53">
                  <c:v>45589</c:v>
                </c:pt>
                <c:pt idx="54">
                  <c:v>45590</c:v>
                </c:pt>
                <c:pt idx="55">
                  <c:v>45591</c:v>
                </c:pt>
                <c:pt idx="56">
                  <c:v>45592</c:v>
                </c:pt>
                <c:pt idx="57">
                  <c:v>45593</c:v>
                </c:pt>
                <c:pt idx="58">
                  <c:v>45594</c:v>
                </c:pt>
                <c:pt idx="59">
                  <c:v>45595</c:v>
                </c:pt>
                <c:pt idx="60">
                  <c:v>45596</c:v>
                </c:pt>
                <c:pt idx="61">
                  <c:v>45597</c:v>
                </c:pt>
                <c:pt idx="62">
                  <c:v>45598</c:v>
                </c:pt>
                <c:pt idx="63">
                  <c:v>45599</c:v>
                </c:pt>
                <c:pt idx="64">
                  <c:v>45600</c:v>
                </c:pt>
                <c:pt idx="65">
                  <c:v>45601</c:v>
                </c:pt>
                <c:pt idx="66">
                  <c:v>45602</c:v>
                </c:pt>
                <c:pt idx="67">
                  <c:v>45603</c:v>
                </c:pt>
                <c:pt idx="68">
                  <c:v>45604</c:v>
                </c:pt>
                <c:pt idx="69">
                  <c:v>45605</c:v>
                </c:pt>
                <c:pt idx="70">
                  <c:v>45606</c:v>
                </c:pt>
                <c:pt idx="71">
                  <c:v>45607</c:v>
                </c:pt>
                <c:pt idx="72">
                  <c:v>45608</c:v>
                </c:pt>
                <c:pt idx="73">
                  <c:v>45609</c:v>
                </c:pt>
                <c:pt idx="74">
                  <c:v>45610</c:v>
                </c:pt>
                <c:pt idx="75">
                  <c:v>45611</c:v>
                </c:pt>
                <c:pt idx="76">
                  <c:v>45612</c:v>
                </c:pt>
                <c:pt idx="77">
                  <c:v>45613</c:v>
                </c:pt>
                <c:pt idx="78">
                  <c:v>45614</c:v>
                </c:pt>
                <c:pt idx="79">
                  <c:v>45615</c:v>
                </c:pt>
                <c:pt idx="80">
                  <c:v>45616</c:v>
                </c:pt>
                <c:pt idx="81">
                  <c:v>45617</c:v>
                </c:pt>
                <c:pt idx="82">
                  <c:v>45618</c:v>
                </c:pt>
                <c:pt idx="83">
                  <c:v>45619</c:v>
                </c:pt>
                <c:pt idx="84">
                  <c:v>45620</c:v>
                </c:pt>
                <c:pt idx="85">
                  <c:v>45621</c:v>
                </c:pt>
                <c:pt idx="86">
                  <c:v>45622</c:v>
                </c:pt>
                <c:pt idx="87">
                  <c:v>45623</c:v>
                </c:pt>
                <c:pt idx="88">
                  <c:v>45624</c:v>
                </c:pt>
                <c:pt idx="89">
                  <c:v>45625</c:v>
                </c:pt>
                <c:pt idx="90">
                  <c:v>45626</c:v>
                </c:pt>
                <c:pt idx="91">
                  <c:v>45627</c:v>
                </c:pt>
                <c:pt idx="92">
                  <c:v>45628</c:v>
                </c:pt>
                <c:pt idx="93">
                  <c:v>45629</c:v>
                </c:pt>
                <c:pt idx="94">
                  <c:v>45630</c:v>
                </c:pt>
                <c:pt idx="95">
                  <c:v>45631</c:v>
                </c:pt>
                <c:pt idx="96">
                  <c:v>45632</c:v>
                </c:pt>
                <c:pt idx="97">
                  <c:v>45633</c:v>
                </c:pt>
                <c:pt idx="98">
                  <c:v>45634</c:v>
                </c:pt>
                <c:pt idx="99">
                  <c:v>45635</c:v>
                </c:pt>
                <c:pt idx="100">
                  <c:v>45636</c:v>
                </c:pt>
                <c:pt idx="101">
                  <c:v>45637</c:v>
                </c:pt>
                <c:pt idx="102">
                  <c:v>45638</c:v>
                </c:pt>
                <c:pt idx="103">
                  <c:v>45639</c:v>
                </c:pt>
                <c:pt idx="104">
                  <c:v>45640</c:v>
                </c:pt>
                <c:pt idx="105">
                  <c:v>45641</c:v>
                </c:pt>
                <c:pt idx="106">
                  <c:v>45642</c:v>
                </c:pt>
                <c:pt idx="107">
                  <c:v>45643</c:v>
                </c:pt>
                <c:pt idx="108">
                  <c:v>45644</c:v>
                </c:pt>
                <c:pt idx="109">
                  <c:v>45645</c:v>
                </c:pt>
                <c:pt idx="110">
                  <c:v>45646</c:v>
                </c:pt>
                <c:pt idx="111">
                  <c:v>45647</c:v>
                </c:pt>
                <c:pt idx="112">
                  <c:v>45648</c:v>
                </c:pt>
                <c:pt idx="113">
                  <c:v>45649</c:v>
                </c:pt>
                <c:pt idx="114">
                  <c:v>45650</c:v>
                </c:pt>
                <c:pt idx="115">
                  <c:v>45651</c:v>
                </c:pt>
                <c:pt idx="116">
                  <c:v>45652</c:v>
                </c:pt>
                <c:pt idx="117">
                  <c:v>45653</c:v>
                </c:pt>
                <c:pt idx="118">
                  <c:v>45654</c:v>
                </c:pt>
                <c:pt idx="119">
                  <c:v>45655</c:v>
                </c:pt>
                <c:pt idx="120">
                  <c:v>45656</c:v>
                </c:pt>
                <c:pt idx="121">
                  <c:v>45657</c:v>
                </c:pt>
                <c:pt idx="122">
                  <c:v>45658</c:v>
                </c:pt>
                <c:pt idx="123">
                  <c:v>45659</c:v>
                </c:pt>
                <c:pt idx="124">
                  <c:v>45660</c:v>
                </c:pt>
                <c:pt idx="125">
                  <c:v>45661</c:v>
                </c:pt>
                <c:pt idx="126">
                  <c:v>45662</c:v>
                </c:pt>
                <c:pt idx="127">
                  <c:v>45663</c:v>
                </c:pt>
                <c:pt idx="128">
                  <c:v>45664</c:v>
                </c:pt>
                <c:pt idx="129">
                  <c:v>45665</c:v>
                </c:pt>
                <c:pt idx="130">
                  <c:v>45666</c:v>
                </c:pt>
                <c:pt idx="131">
                  <c:v>45667</c:v>
                </c:pt>
                <c:pt idx="132">
                  <c:v>45668</c:v>
                </c:pt>
                <c:pt idx="133">
                  <c:v>45669</c:v>
                </c:pt>
                <c:pt idx="134">
                  <c:v>45670</c:v>
                </c:pt>
                <c:pt idx="135">
                  <c:v>45671</c:v>
                </c:pt>
                <c:pt idx="136">
                  <c:v>45672</c:v>
                </c:pt>
                <c:pt idx="137">
                  <c:v>45673</c:v>
                </c:pt>
                <c:pt idx="138">
                  <c:v>45674</c:v>
                </c:pt>
                <c:pt idx="139">
                  <c:v>45675</c:v>
                </c:pt>
                <c:pt idx="140">
                  <c:v>45676</c:v>
                </c:pt>
                <c:pt idx="141">
                  <c:v>45677</c:v>
                </c:pt>
                <c:pt idx="142">
                  <c:v>45678</c:v>
                </c:pt>
                <c:pt idx="143">
                  <c:v>45679</c:v>
                </c:pt>
                <c:pt idx="144">
                  <c:v>45680</c:v>
                </c:pt>
                <c:pt idx="145">
                  <c:v>45681</c:v>
                </c:pt>
                <c:pt idx="146">
                  <c:v>45682</c:v>
                </c:pt>
                <c:pt idx="147">
                  <c:v>45683</c:v>
                </c:pt>
                <c:pt idx="148">
                  <c:v>45684</c:v>
                </c:pt>
                <c:pt idx="149">
                  <c:v>45685</c:v>
                </c:pt>
                <c:pt idx="150">
                  <c:v>45686</c:v>
                </c:pt>
                <c:pt idx="151">
                  <c:v>45687</c:v>
                </c:pt>
                <c:pt idx="152">
                  <c:v>45688</c:v>
                </c:pt>
                <c:pt idx="153">
                  <c:v>45689</c:v>
                </c:pt>
                <c:pt idx="154">
                  <c:v>45690</c:v>
                </c:pt>
                <c:pt idx="155">
                  <c:v>45691</c:v>
                </c:pt>
                <c:pt idx="156">
                  <c:v>45692</c:v>
                </c:pt>
                <c:pt idx="157">
                  <c:v>45693</c:v>
                </c:pt>
                <c:pt idx="158">
                  <c:v>45694</c:v>
                </c:pt>
                <c:pt idx="159">
                  <c:v>45695</c:v>
                </c:pt>
                <c:pt idx="160">
                  <c:v>45696</c:v>
                </c:pt>
                <c:pt idx="161">
                  <c:v>45697</c:v>
                </c:pt>
                <c:pt idx="162">
                  <c:v>45698</c:v>
                </c:pt>
                <c:pt idx="163">
                  <c:v>45699</c:v>
                </c:pt>
                <c:pt idx="164">
                  <c:v>45700</c:v>
                </c:pt>
                <c:pt idx="165">
                  <c:v>45701</c:v>
                </c:pt>
                <c:pt idx="166">
                  <c:v>45702</c:v>
                </c:pt>
                <c:pt idx="167">
                  <c:v>45703</c:v>
                </c:pt>
                <c:pt idx="168">
                  <c:v>45704</c:v>
                </c:pt>
                <c:pt idx="169">
                  <c:v>45705</c:v>
                </c:pt>
                <c:pt idx="170">
                  <c:v>45706</c:v>
                </c:pt>
                <c:pt idx="171">
                  <c:v>45707</c:v>
                </c:pt>
                <c:pt idx="172">
                  <c:v>45708</c:v>
                </c:pt>
                <c:pt idx="173">
                  <c:v>45709</c:v>
                </c:pt>
                <c:pt idx="174">
                  <c:v>45710</c:v>
                </c:pt>
                <c:pt idx="175">
                  <c:v>45711</c:v>
                </c:pt>
                <c:pt idx="176">
                  <c:v>45712</c:v>
                </c:pt>
                <c:pt idx="177">
                  <c:v>45713</c:v>
                </c:pt>
                <c:pt idx="178">
                  <c:v>45714</c:v>
                </c:pt>
                <c:pt idx="179">
                  <c:v>45715</c:v>
                </c:pt>
                <c:pt idx="180">
                  <c:v>45716</c:v>
                </c:pt>
              </c:numCache>
            </c:numRef>
          </c:cat>
          <c:val>
            <c:numRef>
              <c:f>Sheet1!$B$2:$B$182</c:f>
              <c:numCache>
                <c:formatCode>General</c:formatCode>
                <c:ptCount val="181"/>
                <c:pt idx="0">
                  <c:v>2</c:v>
                </c:pt>
                <c:pt idx="1">
                  <c:v>1</c:v>
                </c:pt>
                <c:pt idx="2">
                  <c:v>1</c:v>
                </c:pt>
                <c:pt idx="3">
                  <c:v>2</c:v>
                </c:pt>
                <c:pt idx="4">
                  <c:v>1</c:v>
                </c:pt>
                <c:pt idx="5">
                  <c:v>2</c:v>
                </c:pt>
                <c:pt idx="6">
                  <c:v>0</c:v>
                </c:pt>
                <c:pt idx="7">
                  <c:v>0</c:v>
                </c:pt>
                <c:pt idx="8">
                  <c:v>0</c:v>
                </c:pt>
                <c:pt idx="9">
                  <c:v>1</c:v>
                </c:pt>
                <c:pt idx="10">
                  <c:v>0</c:v>
                </c:pt>
                <c:pt idx="11">
                  <c:v>1</c:v>
                </c:pt>
                <c:pt idx="12">
                  <c:v>1</c:v>
                </c:pt>
                <c:pt idx="13">
                  <c:v>0</c:v>
                </c:pt>
                <c:pt idx="14">
                  <c:v>1</c:v>
                </c:pt>
                <c:pt idx="15">
                  <c:v>1</c:v>
                </c:pt>
                <c:pt idx="16">
                  <c:v>0</c:v>
                </c:pt>
                <c:pt idx="17">
                  <c:v>1</c:v>
                </c:pt>
                <c:pt idx="18">
                  <c:v>2</c:v>
                </c:pt>
                <c:pt idx="19">
                  <c:v>2</c:v>
                </c:pt>
                <c:pt idx="20">
                  <c:v>2</c:v>
                </c:pt>
                <c:pt idx="21">
                  <c:v>1</c:v>
                </c:pt>
                <c:pt idx="22">
                  <c:v>2</c:v>
                </c:pt>
                <c:pt idx="23">
                  <c:v>2</c:v>
                </c:pt>
                <c:pt idx="24">
                  <c:v>1</c:v>
                </c:pt>
                <c:pt idx="25">
                  <c:v>2</c:v>
                </c:pt>
                <c:pt idx="26">
                  <c:v>0</c:v>
                </c:pt>
                <c:pt idx="27">
                  <c:v>0</c:v>
                </c:pt>
                <c:pt idx="28">
                  <c:v>0</c:v>
                </c:pt>
                <c:pt idx="29">
                  <c:v>1</c:v>
                </c:pt>
                <c:pt idx="30">
                  <c:v>3</c:v>
                </c:pt>
                <c:pt idx="31">
                  <c:v>0</c:v>
                </c:pt>
                <c:pt idx="32">
                  <c:v>3</c:v>
                </c:pt>
                <c:pt idx="33">
                  <c:v>1</c:v>
                </c:pt>
                <c:pt idx="34">
                  <c:v>0</c:v>
                </c:pt>
                <c:pt idx="35">
                  <c:v>0</c:v>
                </c:pt>
                <c:pt idx="36">
                  <c:v>1</c:v>
                </c:pt>
                <c:pt idx="37">
                  <c:v>2</c:v>
                </c:pt>
                <c:pt idx="38">
                  <c:v>2</c:v>
                </c:pt>
                <c:pt idx="39">
                  <c:v>0</c:v>
                </c:pt>
                <c:pt idx="40">
                  <c:v>1</c:v>
                </c:pt>
                <c:pt idx="41">
                  <c:v>0</c:v>
                </c:pt>
                <c:pt idx="42">
                  <c:v>0</c:v>
                </c:pt>
                <c:pt idx="43">
                  <c:v>6</c:v>
                </c:pt>
                <c:pt idx="44">
                  <c:v>10</c:v>
                </c:pt>
                <c:pt idx="45">
                  <c:v>4</c:v>
                </c:pt>
                <c:pt idx="46">
                  <c:v>4</c:v>
                </c:pt>
                <c:pt idx="47">
                  <c:v>6</c:v>
                </c:pt>
                <c:pt idx="48">
                  <c:v>0</c:v>
                </c:pt>
                <c:pt idx="49">
                  <c:v>0</c:v>
                </c:pt>
                <c:pt idx="50">
                  <c:v>1</c:v>
                </c:pt>
                <c:pt idx="51">
                  <c:v>0</c:v>
                </c:pt>
                <c:pt idx="52">
                  <c:v>2</c:v>
                </c:pt>
                <c:pt idx="53">
                  <c:v>2</c:v>
                </c:pt>
                <c:pt idx="54">
                  <c:v>3</c:v>
                </c:pt>
                <c:pt idx="55">
                  <c:v>2</c:v>
                </c:pt>
                <c:pt idx="56">
                  <c:v>1</c:v>
                </c:pt>
                <c:pt idx="57">
                  <c:v>4</c:v>
                </c:pt>
                <c:pt idx="58">
                  <c:v>2</c:v>
                </c:pt>
                <c:pt idx="59">
                  <c:v>1</c:v>
                </c:pt>
                <c:pt idx="60">
                  <c:v>1</c:v>
                </c:pt>
                <c:pt idx="61">
                  <c:v>4</c:v>
                </c:pt>
                <c:pt idx="62">
                  <c:v>0</c:v>
                </c:pt>
                <c:pt idx="63">
                  <c:v>0</c:v>
                </c:pt>
                <c:pt idx="64">
                  <c:v>2</c:v>
                </c:pt>
                <c:pt idx="65">
                  <c:v>2</c:v>
                </c:pt>
                <c:pt idx="66">
                  <c:v>3</c:v>
                </c:pt>
                <c:pt idx="67">
                  <c:v>0</c:v>
                </c:pt>
                <c:pt idx="68">
                  <c:v>1</c:v>
                </c:pt>
                <c:pt idx="69">
                  <c:v>0</c:v>
                </c:pt>
                <c:pt idx="70">
                  <c:v>0</c:v>
                </c:pt>
                <c:pt idx="71">
                  <c:v>1</c:v>
                </c:pt>
                <c:pt idx="72">
                  <c:v>0</c:v>
                </c:pt>
                <c:pt idx="73">
                  <c:v>1</c:v>
                </c:pt>
                <c:pt idx="74">
                  <c:v>2</c:v>
                </c:pt>
                <c:pt idx="75">
                  <c:v>1</c:v>
                </c:pt>
                <c:pt idx="76">
                  <c:v>1</c:v>
                </c:pt>
                <c:pt idx="77">
                  <c:v>0</c:v>
                </c:pt>
                <c:pt idx="78">
                  <c:v>0</c:v>
                </c:pt>
                <c:pt idx="79">
                  <c:v>1</c:v>
                </c:pt>
                <c:pt idx="80">
                  <c:v>1</c:v>
                </c:pt>
                <c:pt idx="81">
                  <c:v>0</c:v>
                </c:pt>
                <c:pt idx="82">
                  <c:v>0</c:v>
                </c:pt>
                <c:pt idx="83">
                  <c:v>0</c:v>
                </c:pt>
                <c:pt idx="84">
                  <c:v>0</c:v>
                </c:pt>
                <c:pt idx="85">
                  <c:v>1</c:v>
                </c:pt>
                <c:pt idx="86">
                  <c:v>0</c:v>
                </c:pt>
                <c:pt idx="87">
                  <c:v>1</c:v>
                </c:pt>
                <c:pt idx="88">
                  <c:v>4</c:v>
                </c:pt>
                <c:pt idx="89">
                  <c:v>4</c:v>
                </c:pt>
                <c:pt idx="90">
                  <c:v>2</c:v>
                </c:pt>
                <c:pt idx="91">
                  <c:v>3</c:v>
                </c:pt>
                <c:pt idx="92">
                  <c:v>1</c:v>
                </c:pt>
                <c:pt idx="93">
                  <c:v>0</c:v>
                </c:pt>
                <c:pt idx="94">
                  <c:v>0</c:v>
                </c:pt>
                <c:pt idx="95">
                  <c:v>1</c:v>
                </c:pt>
                <c:pt idx="96">
                  <c:v>0</c:v>
                </c:pt>
                <c:pt idx="97">
                  <c:v>0</c:v>
                </c:pt>
                <c:pt idx="98">
                  <c:v>0</c:v>
                </c:pt>
                <c:pt idx="99">
                  <c:v>1</c:v>
                </c:pt>
                <c:pt idx="100">
                  <c:v>2</c:v>
                </c:pt>
                <c:pt idx="101">
                  <c:v>1</c:v>
                </c:pt>
                <c:pt idx="102">
                  <c:v>1</c:v>
                </c:pt>
                <c:pt idx="103">
                  <c:v>4</c:v>
                </c:pt>
                <c:pt idx="104">
                  <c:v>2</c:v>
                </c:pt>
                <c:pt idx="105">
                  <c:v>0</c:v>
                </c:pt>
                <c:pt idx="106">
                  <c:v>0</c:v>
                </c:pt>
                <c:pt idx="107">
                  <c:v>0</c:v>
                </c:pt>
                <c:pt idx="108">
                  <c:v>1</c:v>
                </c:pt>
                <c:pt idx="109">
                  <c:v>0</c:v>
                </c:pt>
                <c:pt idx="110">
                  <c:v>1</c:v>
                </c:pt>
                <c:pt idx="111">
                  <c:v>0</c:v>
                </c:pt>
                <c:pt idx="112">
                  <c:v>0</c:v>
                </c:pt>
                <c:pt idx="113">
                  <c:v>1</c:v>
                </c:pt>
                <c:pt idx="114">
                  <c:v>0</c:v>
                </c:pt>
                <c:pt idx="115">
                  <c:v>1</c:v>
                </c:pt>
                <c:pt idx="116">
                  <c:v>0</c:v>
                </c:pt>
                <c:pt idx="117">
                  <c:v>3</c:v>
                </c:pt>
                <c:pt idx="118">
                  <c:v>2</c:v>
                </c:pt>
                <c:pt idx="119">
                  <c:v>2</c:v>
                </c:pt>
                <c:pt idx="120">
                  <c:v>5</c:v>
                </c:pt>
                <c:pt idx="121">
                  <c:v>4</c:v>
                </c:pt>
                <c:pt idx="122">
                  <c:v>3</c:v>
                </c:pt>
                <c:pt idx="123">
                  <c:v>0</c:v>
                </c:pt>
                <c:pt idx="124">
                  <c:v>3</c:v>
                </c:pt>
                <c:pt idx="125">
                  <c:v>0</c:v>
                </c:pt>
                <c:pt idx="126">
                  <c:v>0</c:v>
                </c:pt>
                <c:pt idx="127">
                  <c:v>1</c:v>
                </c:pt>
                <c:pt idx="128">
                  <c:v>0</c:v>
                </c:pt>
                <c:pt idx="129">
                  <c:v>1</c:v>
                </c:pt>
                <c:pt idx="130">
                  <c:v>1</c:v>
                </c:pt>
                <c:pt idx="131">
                  <c:v>1</c:v>
                </c:pt>
                <c:pt idx="132">
                  <c:v>0</c:v>
                </c:pt>
                <c:pt idx="133">
                  <c:v>0</c:v>
                </c:pt>
                <c:pt idx="134">
                  <c:v>2</c:v>
                </c:pt>
                <c:pt idx="135">
                  <c:v>2</c:v>
                </c:pt>
                <c:pt idx="136">
                  <c:v>1</c:v>
                </c:pt>
                <c:pt idx="137">
                  <c:v>2</c:v>
                </c:pt>
                <c:pt idx="138">
                  <c:v>1</c:v>
                </c:pt>
                <c:pt idx="139">
                  <c:v>1</c:v>
                </c:pt>
                <c:pt idx="140">
                  <c:v>2</c:v>
                </c:pt>
                <c:pt idx="141">
                  <c:v>1</c:v>
                </c:pt>
                <c:pt idx="142">
                  <c:v>0</c:v>
                </c:pt>
                <c:pt idx="143">
                  <c:v>3</c:v>
                </c:pt>
                <c:pt idx="144">
                  <c:v>2</c:v>
                </c:pt>
                <c:pt idx="145">
                  <c:v>1</c:v>
                </c:pt>
                <c:pt idx="146">
                  <c:v>2</c:v>
                </c:pt>
                <c:pt idx="147">
                  <c:v>2</c:v>
                </c:pt>
                <c:pt idx="148">
                  <c:v>3</c:v>
                </c:pt>
                <c:pt idx="149">
                  <c:v>0</c:v>
                </c:pt>
                <c:pt idx="150">
                  <c:v>1</c:v>
                </c:pt>
                <c:pt idx="151">
                  <c:v>0</c:v>
                </c:pt>
                <c:pt idx="152">
                  <c:v>0</c:v>
                </c:pt>
                <c:pt idx="153">
                  <c:v>2</c:v>
                </c:pt>
                <c:pt idx="154">
                  <c:v>0</c:v>
                </c:pt>
                <c:pt idx="155">
                  <c:v>0</c:v>
                </c:pt>
                <c:pt idx="156">
                  <c:v>1</c:v>
                </c:pt>
                <c:pt idx="157">
                  <c:v>0</c:v>
                </c:pt>
                <c:pt idx="158">
                  <c:v>0</c:v>
                </c:pt>
                <c:pt idx="159">
                  <c:v>3</c:v>
                </c:pt>
                <c:pt idx="160">
                  <c:v>0</c:v>
                </c:pt>
                <c:pt idx="161">
                  <c:v>0</c:v>
                </c:pt>
                <c:pt idx="162">
                  <c:v>1</c:v>
                </c:pt>
                <c:pt idx="163">
                  <c:v>0</c:v>
                </c:pt>
                <c:pt idx="164">
                  <c:v>1</c:v>
                </c:pt>
                <c:pt idx="165">
                  <c:v>0</c:v>
                </c:pt>
                <c:pt idx="166">
                  <c:v>1</c:v>
                </c:pt>
                <c:pt idx="167">
                  <c:v>1</c:v>
                </c:pt>
                <c:pt idx="168">
                  <c:v>0</c:v>
                </c:pt>
                <c:pt idx="169">
                  <c:v>1</c:v>
                </c:pt>
                <c:pt idx="170">
                  <c:v>0</c:v>
                </c:pt>
                <c:pt idx="171">
                  <c:v>2</c:v>
                </c:pt>
                <c:pt idx="172">
                  <c:v>1</c:v>
                </c:pt>
                <c:pt idx="173">
                  <c:v>1</c:v>
                </c:pt>
                <c:pt idx="174">
                  <c:v>1</c:v>
                </c:pt>
                <c:pt idx="175">
                  <c:v>0</c:v>
                </c:pt>
                <c:pt idx="176">
                  <c:v>2</c:v>
                </c:pt>
                <c:pt idx="177">
                  <c:v>1</c:v>
                </c:pt>
                <c:pt idx="178">
                  <c:v>7</c:v>
                </c:pt>
                <c:pt idx="179">
                  <c:v>3</c:v>
                </c:pt>
                <c:pt idx="180">
                  <c:v>1</c:v>
                </c:pt>
              </c:numCache>
            </c:numRef>
          </c:val>
          <c:smooth val="0"/>
          <c:extLst>
            <c:ext xmlns:c16="http://schemas.microsoft.com/office/drawing/2014/chart" uri="{C3380CC4-5D6E-409C-BE32-E72D297353CC}">
              <c16:uniqueId val="{00000000-DEF7-4B51-B98F-DB7914DEA8BC}"/>
            </c:ext>
          </c:extLst>
        </c:ser>
        <c:dLbls>
          <c:showLegendKey val="0"/>
          <c:showVal val="0"/>
          <c:showCatName val="0"/>
          <c:showSerName val="0"/>
          <c:showPercent val="0"/>
          <c:showBubbleSize val="0"/>
        </c:dLbls>
        <c:smooth val="0"/>
        <c:axId val="393076688"/>
        <c:axId val="393079640"/>
      </c:lineChart>
      <c:dateAx>
        <c:axId val="39307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9640"/>
        <c:crosses val="autoZero"/>
        <c:auto val="1"/>
        <c:lblOffset val="100"/>
        <c:baseTimeUnit val="days"/>
      </c:dateAx>
      <c:valAx>
        <c:axId val="39307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127562</c:v>
                </c:pt>
              </c:numCache>
            </c:numRef>
          </c:val>
          <c:extLst>
            <c:ext xmlns:c16="http://schemas.microsoft.com/office/drawing/2014/chart" uri="{C3380CC4-5D6E-409C-BE32-E72D297353CC}">
              <c16:uniqueId val="{00000000-31FA-47B0-82D8-14908B544FDF}"/>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6002067</c:v>
                </c:pt>
              </c:numCache>
            </c:numRef>
          </c:val>
          <c:extLst>
            <c:ext xmlns:c16="http://schemas.microsoft.com/office/drawing/2014/chart" uri="{C3380CC4-5D6E-409C-BE32-E72D297353CC}">
              <c16:uniqueId val="{00000001-31FA-47B0-82D8-14908B544FDF}"/>
            </c:ext>
          </c:extLst>
        </c:ser>
        <c:dLbls>
          <c:showLegendKey val="0"/>
          <c:showVal val="0"/>
          <c:showCatName val="0"/>
          <c:showSerName val="0"/>
          <c:showPercent val="0"/>
          <c:showBubbleSize val="0"/>
        </c:dLbls>
        <c:gapWidth val="150"/>
        <c:overlap val="100"/>
        <c:axId val="70719280"/>
        <c:axId val="393073408"/>
      </c:barChart>
      <c:catAx>
        <c:axId val="7071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3408"/>
        <c:crosses val="autoZero"/>
        <c:auto val="1"/>
        <c:lblAlgn val="ctr"/>
        <c:lblOffset val="100"/>
        <c:noMultiLvlLbl val="0"/>
      </c:catAx>
      <c:valAx>
        <c:axId val="39307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71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7225</c:v>
                </c:pt>
              </c:numCache>
            </c:numRef>
          </c:val>
          <c:extLst>
            <c:ext xmlns:c16="http://schemas.microsoft.com/office/drawing/2014/chart" uri="{C3380CC4-5D6E-409C-BE32-E72D297353CC}">
              <c16:uniqueId val="{00000000-CED7-4460-A4DA-A5DDC1881FB5}"/>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20838</c:v>
                </c:pt>
              </c:numCache>
            </c:numRef>
          </c:val>
          <c:extLst>
            <c:ext xmlns:c16="http://schemas.microsoft.com/office/drawing/2014/chart" uri="{C3380CC4-5D6E-409C-BE32-E72D297353CC}">
              <c16:uniqueId val="{00000001-CED7-4460-A4DA-A5DDC1881FB5}"/>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pt idx="0">
                  <c:v>1373527</c:v>
                </c:pt>
              </c:numCache>
            </c:numRef>
          </c:val>
          <c:extLst>
            <c:ext xmlns:c16="http://schemas.microsoft.com/office/drawing/2014/chart" uri="{C3380CC4-5D6E-409C-BE32-E72D297353CC}">
              <c16:uniqueId val="{00000002-CED7-4460-A4DA-A5DDC1881FB5}"/>
            </c:ext>
          </c:extLst>
        </c:ser>
        <c:dLbls>
          <c:showLegendKey val="0"/>
          <c:showVal val="0"/>
          <c:showCatName val="0"/>
          <c:showSerName val="0"/>
          <c:showPercent val="0"/>
          <c:showBubbleSize val="0"/>
        </c:dLbls>
        <c:gapWidth val="219"/>
        <c:overlap val="-27"/>
        <c:axId val="72635544"/>
        <c:axId val="72635872"/>
      </c:barChart>
      <c:catAx>
        <c:axId val="7263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35872"/>
        <c:crosses val="autoZero"/>
        <c:auto val="1"/>
        <c:lblAlgn val="ctr"/>
        <c:lblOffset val="100"/>
        <c:noMultiLvlLbl val="0"/>
      </c:catAx>
      <c:valAx>
        <c:axId val="7263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3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Sheet1!$B$2:$B$6</c:f>
              <c:numCache>
                <c:formatCode>General</c:formatCode>
                <c:ptCount val="5"/>
                <c:pt idx="0">
                  <c:v>15.8948175578373</c:v>
                </c:pt>
                <c:pt idx="1">
                  <c:v>3.8363171355498702</c:v>
                </c:pt>
                <c:pt idx="2">
                  <c:v>4.3823529411764701</c:v>
                </c:pt>
                <c:pt idx="3">
                  <c:v>8.8797426435802809</c:v>
                </c:pt>
                <c:pt idx="4">
                  <c:v>5.1473577235772403</c:v>
                </c:pt>
              </c:numCache>
            </c:numRef>
          </c:val>
          <c:extLst>
            <c:ext xmlns:c16="http://schemas.microsoft.com/office/drawing/2014/chart" uri="{C3380CC4-5D6E-409C-BE32-E72D297353CC}">
              <c16:uniqueId val="{00000000-8FD4-45AA-A6F6-DB30AC4A9C17}"/>
            </c:ext>
          </c:extLst>
        </c:ser>
        <c:dLbls>
          <c:showLegendKey val="0"/>
          <c:showVal val="0"/>
          <c:showCatName val="0"/>
          <c:showSerName val="0"/>
          <c:showPercent val="0"/>
          <c:showBubbleSize val="0"/>
        </c:dLbls>
        <c:gapWidth val="219"/>
        <c:overlap val="-27"/>
        <c:axId val="393078656"/>
        <c:axId val="389749488"/>
      </c:barChart>
      <c:catAx>
        <c:axId val="39307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49488"/>
        <c:crosses val="autoZero"/>
        <c:auto val="1"/>
        <c:lblAlgn val="ctr"/>
        <c:lblOffset val="100"/>
        <c:noMultiLvlLbl val="0"/>
      </c:catAx>
      <c:valAx>
        <c:axId val="38974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Sheet1!$B$2:$B$6</c:f>
              <c:numCache>
                <c:formatCode>General</c:formatCode>
                <c:ptCount val="5"/>
                <c:pt idx="0">
                  <c:v>4.3692079510672298E-2</c:v>
                </c:pt>
                <c:pt idx="1">
                  <c:v>1.31049371510698E-2</c:v>
                </c:pt>
                <c:pt idx="2">
                  <c:v>1.9358174403823199E-2</c:v>
                </c:pt>
                <c:pt idx="3">
                  <c:v>2.09489817740111E-2</c:v>
                </c:pt>
                <c:pt idx="4">
                  <c:v>1.4445054551412401E-2</c:v>
                </c:pt>
              </c:numCache>
            </c:numRef>
          </c:val>
          <c:extLst>
            <c:ext xmlns:c16="http://schemas.microsoft.com/office/drawing/2014/chart" uri="{C3380CC4-5D6E-409C-BE32-E72D297353CC}">
              <c16:uniqueId val="{00000000-D95C-44E3-9214-CAFF57340715}"/>
            </c:ext>
          </c:extLst>
        </c:ser>
        <c:dLbls>
          <c:showLegendKey val="0"/>
          <c:showVal val="0"/>
          <c:showCatName val="0"/>
          <c:showSerName val="0"/>
          <c:showPercent val="0"/>
          <c:showBubbleSize val="0"/>
        </c:dLbls>
        <c:gapWidth val="219"/>
        <c:overlap val="-27"/>
        <c:axId val="317767800"/>
        <c:axId val="317762880"/>
      </c:barChart>
      <c:catAx>
        <c:axId val="31776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62880"/>
        <c:crosses val="autoZero"/>
        <c:auto val="1"/>
        <c:lblAlgn val="ctr"/>
        <c:lblOffset val="100"/>
        <c:noMultiLvlLbl val="0"/>
      </c:catAx>
      <c:valAx>
        <c:axId val="31776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6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0</c:v>
                </c:pt>
              </c:numCache>
            </c:numRef>
          </c:val>
          <c:extLst>
            <c:ext xmlns:c16="http://schemas.microsoft.com/office/drawing/2014/chart" uri="{C3380CC4-5D6E-409C-BE32-E72D297353CC}">
              <c16:uniqueId val="{00000000-5E90-4E8F-9343-034C4ECA5AC5}"/>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5E90-4E8F-9343-034C4ECA5AC5}"/>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pt idx="0">
                  <c:v>226</c:v>
                </c:pt>
              </c:numCache>
            </c:numRef>
          </c:val>
          <c:extLst>
            <c:ext xmlns:c16="http://schemas.microsoft.com/office/drawing/2014/chart" uri="{C3380CC4-5D6E-409C-BE32-E72D297353CC}">
              <c16:uniqueId val="{00000002-5E90-4E8F-9343-034C4ECA5AC5}"/>
            </c:ext>
          </c:extLst>
        </c:ser>
        <c:dLbls>
          <c:showLegendKey val="0"/>
          <c:showVal val="0"/>
          <c:showCatName val="0"/>
          <c:showSerName val="0"/>
          <c:showPercent val="0"/>
          <c:showBubbleSize val="0"/>
        </c:dLbls>
        <c:gapWidth val="219"/>
        <c:overlap val="-27"/>
        <c:axId val="317764848"/>
        <c:axId val="317765832"/>
      </c:barChart>
      <c:catAx>
        <c:axId val="31776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65832"/>
        <c:crosses val="autoZero"/>
        <c:auto val="1"/>
        <c:lblAlgn val="ctr"/>
        <c:lblOffset val="100"/>
        <c:noMultiLvlLbl val="0"/>
      </c:catAx>
      <c:valAx>
        <c:axId val="31776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6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113</c:v>
                </c:pt>
              </c:numCache>
            </c:numRef>
          </c:val>
          <c:extLst>
            <c:ext xmlns:c16="http://schemas.microsoft.com/office/drawing/2014/chart" uri="{C3380CC4-5D6E-409C-BE32-E72D297353CC}">
              <c16:uniqueId val="{00000000-88CD-490A-A02B-47C046CB75B8}"/>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10</c:v>
                </c:pt>
              </c:numCache>
            </c:numRef>
          </c:val>
          <c:extLst>
            <c:ext xmlns:c16="http://schemas.microsoft.com/office/drawing/2014/chart" uri="{C3380CC4-5D6E-409C-BE32-E72D297353CC}">
              <c16:uniqueId val="{00000001-88CD-490A-A02B-47C046CB75B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pt idx="0">
                  <c:v>19</c:v>
                </c:pt>
              </c:numCache>
            </c:numRef>
          </c:val>
          <c:extLst>
            <c:ext xmlns:c16="http://schemas.microsoft.com/office/drawing/2014/chart" uri="{C3380CC4-5D6E-409C-BE32-E72D297353CC}">
              <c16:uniqueId val="{00000002-88CD-490A-A02B-47C046CB75B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pt idx="0">
                  <c:v>69</c:v>
                </c:pt>
              </c:numCache>
            </c:numRef>
          </c:val>
          <c:extLst>
            <c:ext xmlns:c16="http://schemas.microsoft.com/office/drawing/2014/chart" uri="{C3380CC4-5D6E-409C-BE32-E72D297353CC}">
              <c16:uniqueId val="{00000003-88CD-490A-A02B-47C046CB75B8}"/>
            </c:ext>
          </c:extLst>
        </c:ser>
        <c:ser>
          <c:idx val="4"/>
          <c:order val="4"/>
          <c:tx>
            <c:strRef>
              <c:f>Sheet1!$F$1</c:f>
              <c:strCache>
                <c:ptCount val="1"/>
                <c:pt idx="0">
                  <c:v>YouTube Video</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pt idx="0">
                  <c:v>15</c:v>
                </c:pt>
              </c:numCache>
            </c:numRef>
          </c:val>
          <c:extLst>
            <c:ext xmlns:c16="http://schemas.microsoft.com/office/drawing/2014/chart" uri="{C3380CC4-5D6E-409C-BE32-E72D297353CC}">
              <c16:uniqueId val="{00000004-88CD-490A-A02B-47C046CB75B8}"/>
            </c:ext>
          </c:extLst>
        </c:ser>
        <c:dLbls>
          <c:showLegendKey val="0"/>
          <c:showVal val="0"/>
          <c:showCatName val="0"/>
          <c:showSerName val="0"/>
          <c:showPercent val="0"/>
          <c:showBubbleSize val="0"/>
        </c:dLbls>
        <c:gapWidth val="219"/>
        <c:overlap val="-27"/>
        <c:axId val="317775016"/>
        <c:axId val="317773376"/>
      </c:barChart>
      <c:catAx>
        <c:axId val="31777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73376"/>
        <c:crosses val="autoZero"/>
        <c:auto val="1"/>
        <c:lblAlgn val="ctr"/>
        <c:lblOffset val="100"/>
        <c:noMultiLvlLbl val="0"/>
      </c:catAx>
      <c:valAx>
        <c:axId val="31777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7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CB70-1F71-47E0-8CBF-8AB0AE989EC4}"/>
              </a:ext>
            </a:extLst>
          </p:cNvPr>
          <p:cNvSpPr>
            <a:spLocks noGrp="1"/>
          </p:cNvSpPr>
          <p:nvPr>
            <p:ph type="ctrTitle"/>
          </p:nvPr>
        </p:nvSpPr>
        <p:spPr/>
        <p:txBody>
          <a:bodyPr/>
          <a:lstStyle/>
          <a:p>
            <a:r>
              <a:rPr lang="en-US"/>
              <a:t>Own Content Optimization</a:t>
            </a:r>
          </a:p>
        </p:txBody>
      </p:sp>
      <p:sp>
        <p:nvSpPr>
          <p:cNvPr id="3" name="Subtitle 2">
            <a:extLst>
              <a:ext uri="{FF2B5EF4-FFF2-40B4-BE49-F238E27FC236}">
                <a16:creationId xmlns:a16="http://schemas.microsoft.com/office/drawing/2014/main" id="{10D8020B-F0B5-452C-8E52-CCD35CA4188D}"/>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72845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85C72-AD53-4444-BA00-3F6EC33A4994}"/>
              </a:ext>
            </a:extLst>
          </p:cNvPr>
          <p:cNvSpPr>
            <a:spLocks noGrp="1"/>
          </p:cNvSpPr>
          <p:nvPr>
            <p:ph type="title"/>
          </p:nvPr>
        </p:nvSpPr>
        <p:spPr/>
        <p:txBody>
          <a:bodyPr/>
          <a:lstStyle/>
          <a:p>
            <a:r>
              <a:rPr lang="en-US"/>
              <a:t>Facebook Own Posts | FUJIFILM Malaysia</a:t>
            </a:r>
          </a:p>
        </p:txBody>
      </p:sp>
      <p:graphicFrame>
        <p:nvGraphicFramePr>
          <p:cNvPr id="6" name="Chart Placeholder 5">
            <a:extLst>
              <a:ext uri="{FF2B5EF4-FFF2-40B4-BE49-F238E27FC236}">
                <a16:creationId xmlns:a16="http://schemas.microsoft.com/office/drawing/2014/main" id="{09BFF6AB-DCB4-4CEE-BC21-38708233EE2D}"/>
              </a:ext>
            </a:extLst>
          </p:cNvPr>
          <p:cNvGraphicFramePr>
            <a:graphicFrameLocks noGrp="1"/>
          </p:cNvGraphicFramePr>
          <p:nvPr>
            <p:ph type="chart" sz="quarter" idx="13"/>
            <p:extLst>
              <p:ext uri="{D42A27DB-BD31-4B8C-83A1-F6EECF244321}">
                <p14:modId xmlns:p14="http://schemas.microsoft.com/office/powerpoint/2010/main" val="3460660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CA46CE-16D4-4504-ACF0-3435DE34FA5C}"/>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E8364650-EAB2-4B18-9294-DFA851D8A3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3854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DC71F-6D00-4612-8EE8-DC0B63BDAEEA}"/>
              </a:ext>
            </a:extLst>
          </p:cNvPr>
          <p:cNvSpPr>
            <a:spLocks noGrp="1"/>
          </p:cNvSpPr>
          <p:nvPr>
            <p:ph type="title"/>
          </p:nvPr>
        </p:nvSpPr>
        <p:spPr/>
        <p:txBody>
          <a:bodyPr/>
          <a:lstStyle/>
          <a:p>
            <a:r>
              <a:rPr lang="en-US"/>
              <a:t>Facebook Page Post Reach Table | FUJIFILM Malaysia</a:t>
            </a:r>
          </a:p>
        </p:txBody>
      </p:sp>
      <p:graphicFrame>
        <p:nvGraphicFramePr>
          <p:cNvPr id="5" name="Table Placeholder 4">
            <a:extLst>
              <a:ext uri="{FF2B5EF4-FFF2-40B4-BE49-F238E27FC236}">
                <a16:creationId xmlns:a16="http://schemas.microsoft.com/office/drawing/2014/main" id="{99E59C23-62F6-4354-8E6A-E6FC150A87D3}"/>
              </a:ext>
            </a:extLst>
          </p:cNvPr>
          <p:cNvGraphicFramePr>
            <a:graphicFrameLocks noGrp="1"/>
          </p:cNvGraphicFramePr>
          <p:nvPr>
            <p:ph type="tbl" sz="quarter" idx="13"/>
            <p:extLst>
              <p:ext uri="{D42A27DB-BD31-4B8C-83A1-F6EECF244321}">
                <p14:modId xmlns:p14="http://schemas.microsoft.com/office/powerpoint/2010/main" val="564669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351531"/>
                    </a:ext>
                  </a:extLst>
                </a:gridCol>
                <a:gridCol w="1645920">
                  <a:extLst>
                    <a:ext uri="{9D8B030D-6E8A-4147-A177-3AD203B41FA5}">
                      <a16:colId xmlns:a16="http://schemas.microsoft.com/office/drawing/2014/main" val="3244534094"/>
                    </a:ext>
                  </a:extLst>
                </a:gridCol>
                <a:gridCol w="1645920">
                  <a:extLst>
                    <a:ext uri="{9D8B030D-6E8A-4147-A177-3AD203B41FA5}">
                      <a16:colId xmlns:a16="http://schemas.microsoft.com/office/drawing/2014/main" val="1347915934"/>
                    </a:ext>
                  </a:extLst>
                </a:gridCol>
                <a:gridCol w="1645920">
                  <a:extLst>
                    <a:ext uri="{9D8B030D-6E8A-4147-A177-3AD203B41FA5}">
                      <a16:colId xmlns:a16="http://schemas.microsoft.com/office/drawing/2014/main" val="1888623352"/>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533684757"/>
                  </a:ext>
                </a:extLst>
              </a:tr>
              <a:tr h="370840">
                <a:tc>
                  <a:txBody>
                    <a:bodyPr/>
                    <a:lstStyle/>
                    <a:p>
                      <a:r>
                        <a:rPr lang="en-US" sz="1000"/>
                        <a:t>FUJIFILM Malaysia</a:t>
                      </a:r>
                    </a:p>
                  </a:txBody>
                  <a:tcPr/>
                </a:tc>
                <a:tc>
                  <a:txBody>
                    <a:bodyPr/>
                    <a:lstStyle/>
                    <a:p>
                      <a:r>
                        <a:rPr lang="en-US" sz="1000"/>
                        <a:t>2494</a:t>
                      </a:r>
                    </a:p>
                  </a:txBody>
                  <a:tcPr/>
                </a:tc>
                <a:tc>
                  <a:txBody>
                    <a:bodyPr/>
                    <a:lstStyle/>
                    <a:p>
                      <a:r>
                        <a:rPr lang="en-US" sz="1000"/>
                        <a:t>280519</a:t>
                      </a:r>
                    </a:p>
                  </a:txBody>
                  <a:tcPr/>
                </a:tc>
                <a:tc>
                  <a:txBody>
                    <a:bodyPr/>
                    <a:lstStyle/>
                    <a:p>
                      <a:r>
                        <a:rPr lang="en-US" sz="1000"/>
                        <a:t>1393658</a:t>
                      </a:r>
                    </a:p>
                  </a:txBody>
                  <a:tcPr/>
                </a:tc>
                <a:extLst>
                  <a:ext uri="{0D108BD9-81ED-4DB2-BD59-A6C34878D82A}">
                    <a16:rowId xmlns:a16="http://schemas.microsoft.com/office/drawing/2014/main" val="952150046"/>
                  </a:ext>
                </a:extLst>
              </a:tr>
            </a:tbl>
          </a:graphicData>
        </a:graphic>
      </p:graphicFrame>
      <p:sp>
        <p:nvSpPr>
          <p:cNvPr id="4" name="Text Placeholder 3">
            <a:extLst>
              <a:ext uri="{FF2B5EF4-FFF2-40B4-BE49-F238E27FC236}">
                <a16:creationId xmlns:a16="http://schemas.microsoft.com/office/drawing/2014/main" id="{1B6130E9-3713-442D-89A5-2D6EBD42491E}"/>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3035740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307A-BE48-43AA-B0E2-A521264B5906}"/>
              </a:ext>
            </a:extLst>
          </p:cNvPr>
          <p:cNvSpPr>
            <a:spLocks noGrp="1"/>
          </p:cNvSpPr>
          <p:nvPr>
            <p:ph type="title"/>
          </p:nvPr>
        </p:nvSpPr>
        <p:spPr/>
        <p:txBody>
          <a:bodyPr/>
          <a:lstStyle/>
          <a:p>
            <a:r>
              <a:rPr lang="en-US"/>
              <a:t>Facebook Page Content Virality | FUJIFILM Malaysia</a:t>
            </a:r>
          </a:p>
        </p:txBody>
      </p:sp>
      <p:graphicFrame>
        <p:nvGraphicFramePr>
          <p:cNvPr id="6" name="Chart Placeholder 5">
            <a:extLst>
              <a:ext uri="{FF2B5EF4-FFF2-40B4-BE49-F238E27FC236}">
                <a16:creationId xmlns:a16="http://schemas.microsoft.com/office/drawing/2014/main" id="{4F7678F6-2B0F-467B-B034-0099FC1A4A96}"/>
              </a:ext>
            </a:extLst>
          </p:cNvPr>
          <p:cNvGraphicFramePr>
            <a:graphicFrameLocks noGrp="1"/>
          </p:cNvGraphicFramePr>
          <p:nvPr>
            <p:ph type="chart" sz="quarter" idx="13"/>
            <p:extLst>
              <p:ext uri="{D42A27DB-BD31-4B8C-83A1-F6EECF244321}">
                <p14:modId xmlns:p14="http://schemas.microsoft.com/office/powerpoint/2010/main" val="1654457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D0054E-AA2C-441A-B608-F84B70EC3095}"/>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28027D9B-A4D1-45DE-A25B-D7A81F01DE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025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3F02E-9662-498B-88DE-C39A97C94662}"/>
              </a:ext>
            </a:extLst>
          </p:cNvPr>
          <p:cNvSpPr>
            <a:spLocks noGrp="1"/>
          </p:cNvSpPr>
          <p:nvPr>
            <p:ph type="title"/>
          </p:nvPr>
        </p:nvSpPr>
        <p:spPr/>
        <p:txBody>
          <a:bodyPr/>
          <a:lstStyle/>
          <a:p>
            <a:r>
              <a:rPr lang="en-US"/>
              <a:t>Facebook Reach Type Distribution (last 28 days) | FUJIFILM Malaysia</a:t>
            </a:r>
          </a:p>
        </p:txBody>
      </p:sp>
      <p:graphicFrame>
        <p:nvGraphicFramePr>
          <p:cNvPr id="6" name="Chart Placeholder 5">
            <a:extLst>
              <a:ext uri="{FF2B5EF4-FFF2-40B4-BE49-F238E27FC236}">
                <a16:creationId xmlns:a16="http://schemas.microsoft.com/office/drawing/2014/main" id="{2B944A89-9928-4DBF-929E-8365AD955AF5}"/>
              </a:ext>
            </a:extLst>
          </p:cNvPr>
          <p:cNvGraphicFramePr>
            <a:graphicFrameLocks noGrp="1"/>
          </p:cNvGraphicFramePr>
          <p:nvPr>
            <p:ph type="chart" sz="quarter" idx="13"/>
            <p:extLst>
              <p:ext uri="{D42A27DB-BD31-4B8C-83A1-F6EECF244321}">
                <p14:modId xmlns:p14="http://schemas.microsoft.com/office/powerpoint/2010/main" val="3966613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6F4D4-1082-43E4-B288-C72C7AA028DC}"/>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CECB96C8-06D4-4B17-B35E-934C04E7BB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339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69BF-A4F7-4DE3-A35E-F0842DFA62BC}"/>
              </a:ext>
            </a:extLst>
          </p:cNvPr>
          <p:cNvSpPr>
            <a:spLocks noGrp="1"/>
          </p:cNvSpPr>
          <p:nvPr>
            <p:ph type="title"/>
          </p:nvPr>
        </p:nvSpPr>
        <p:spPr/>
        <p:txBody>
          <a:bodyPr/>
          <a:lstStyle/>
          <a:p>
            <a:r>
              <a:rPr lang="en-US"/>
              <a:t>Facebook Engagement Rate By Post Type | FUJIFILM Malaysia</a:t>
            </a:r>
          </a:p>
        </p:txBody>
      </p:sp>
      <p:graphicFrame>
        <p:nvGraphicFramePr>
          <p:cNvPr id="6" name="Chart Placeholder 5">
            <a:extLst>
              <a:ext uri="{FF2B5EF4-FFF2-40B4-BE49-F238E27FC236}">
                <a16:creationId xmlns:a16="http://schemas.microsoft.com/office/drawing/2014/main" id="{71EFB3C8-5337-4A0A-8820-BF70589D9254}"/>
              </a:ext>
            </a:extLst>
          </p:cNvPr>
          <p:cNvGraphicFramePr>
            <a:graphicFrameLocks noGrp="1"/>
          </p:cNvGraphicFramePr>
          <p:nvPr>
            <p:ph type="chart" sz="quarter" idx="13"/>
            <p:extLst>
              <p:ext uri="{D42A27DB-BD31-4B8C-83A1-F6EECF244321}">
                <p14:modId xmlns:p14="http://schemas.microsoft.com/office/powerpoint/2010/main" val="503562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0E23B2-91B9-4D1D-9EB2-071238B49D4B}"/>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B135F9E6-CECD-4A9D-BAEE-694F86D55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9404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1647-8C99-4B91-99B8-5940B79781AC}"/>
              </a:ext>
            </a:extLst>
          </p:cNvPr>
          <p:cNvSpPr>
            <a:spLocks noGrp="1"/>
          </p:cNvSpPr>
          <p:nvPr>
            <p:ph type="title"/>
          </p:nvPr>
        </p:nvSpPr>
        <p:spPr/>
        <p:txBody>
          <a:bodyPr/>
          <a:lstStyle/>
          <a:p>
            <a:r>
              <a:rPr lang="en-US"/>
              <a:t>Facebook Own Posts Table | FUJIFILM Malaysia - 1 of 25</a:t>
            </a:r>
          </a:p>
        </p:txBody>
      </p:sp>
      <p:graphicFrame>
        <p:nvGraphicFramePr>
          <p:cNvPr id="5" name="Table Placeholder 4">
            <a:extLst>
              <a:ext uri="{FF2B5EF4-FFF2-40B4-BE49-F238E27FC236}">
                <a16:creationId xmlns:a16="http://schemas.microsoft.com/office/drawing/2014/main" id="{4F0CC259-8627-4A9D-9540-1B3F4A1FC2E8}"/>
              </a:ext>
            </a:extLst>
          </p:cNvPr>
          <p:cNvGraphicFramePr>
            <a:graphicFrameLocks noGrp="1"/>
          </p:cNvGraphicFramePr>
          <p:nvPr>
            <p:ph type="tbl" sz="quarter" idx="13"/>
            <p:extLst>
              <p:ext uri="{D42A27DB-BD31-4B8C-83A1-F6EECF244321}">
                <p14:modId xmlns:p14="http://schemas.microsoft.com/office/powerpoint/2010/main" val="898974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30430563"/>
                    </a:ext>
                  </a:extLst>
                </a:gridCol>
                <a:gridCol w="1728216">
                  <a:extLst>
                    <a:ext uri="{9D8B030D-6E8A-4147-A177-3AD203B41FA5}">
                      <a16:colId xmlns:a16="http://schemas.microsoft.com/office/drawing/2014/main" val="3844954270"/>
                    </a:ext>
                  </a:extLst>
                </a:gridCol>
                <a:gridCol w="411480">
                  <a:extLst>
                    <a:ext uri="{9D8B030D-6E8A-4147-A177-3AD203B41FA5}">
                      <a16:colId xmlns:a16="http://schemas.microsoft.com/office/drawing/2014/main" val="685340879"/>
                    </a:ext>
                  </a:extLst>
                </a:gridCol>
                <a:gridCol w="411480">
                  <a:extLst>
                    <a:ext uri="{9D8B030D-6E8A-4147-A177-3AD203B41FA5}">
                      <a16:colId xmlns:a16="http://schemas.microsoft.com/office/drawing/2014/main" val="1886366890"/>
                    </a:ext>
                  </a:extLst>
                </a:gridCol>
                <a:gridCol w="411480">
                  <a:extLst>
                    <a:ext uri="{9D8B030D-6E8A-4147-A177-3AD203B41FA5}">
                      <a16:colId xmlns:a16="http://schemas.microsoft.com/office/drawing/2014/main" val="364777492"/>
                    </a:ext>
                  </a:extLst>
                </a:gridCol>
                <a:gridCol w="411480">
                  <a:extLst>
                    <a:ext uri="{9D8B030D-6E8A-4147-A177-3AD203B41FA5}">
                      <a16:colId xmlns:a16="http://schemas.microsoft.com/office/drawing/2014/main" val="795141650"/>
                    </a:ext>
                  </a:extLst>
                </a:gridCol>
                <a:gridCol w="411480">
                  <a:extLst>
                    <a:ext uri="{9D8B030D-6E8A-4147-A177-3AD203B41FA5}">
                      <a16:colId xmlns:a16="http://schemas.microsoft.com/office/drawing/2014/main" val="206008506"/>
                    </a:ext>
                  </a:extLst>
                </a:gridCol>
                <a:gridCol w="411480">
                  <a:extLst>
                    <a:ext uri="{9D8B030D-6E8A-4147-A177-3AD203B41FA5}">
                      <a16:colId xmlns:a16="http://schemas.microsoft.com/office/drawing/2014/main" val="1998413942"/>
                    </a:ext>
                  </a:extLst>
                </a:gridCol>
                <a:gridCol w="411480">
                  <a:extLst>
                    <a:ext uri="{9D8B030D-6E8A-4147-A177-3AD203B41FA5}">
                      <a16:colId xmlns:a16="http://schemas.microsoft.com/office/drawing/2014/main" val="2333826056"/>
                    </a:ext>
                  </a:extLst>
                </a:gridCol>
                <a:gridCol w="411480">
                  <a:extLst>
                    <a:ext uri="{9D8B030D-6E8A-4147-A177-3AD203B41FA5}">
                      <a16:colId xmlns:a16="http://schemas.microsoft.com/office/drawing/2014/main" val="1137273911"/>
                    </a:ext>
                  </a:extLst>
                </a:gridCol>
                <a:gridCol w="411480">
                  <a:extLst>
                    <a:ext uri="{9D8B030D-6E8A-4147-A177-3AD203B41FA5}">
                      <a16:colId xmlns:a16="http://schemas.microsoft.com/office/drawing/2014/main" val="2544857664"/>
                    </a:ext>
                  </a:extLst>
                </a:gridCol>
                <a:gridCol w="411480">
                  <a:extLst>
                    <a:ext uri="{9D8B030D-6E8A-4147-A177-3AD203B41FA5}">
                      <a16:colId xmlns:a16="http://schemas.microsoft.com/office/drawing/2014/main" val="836222787"/>
                    </a:ext>
                  </a:extLst>
                </a:gridCol>
                <a:gridCol w="411480">
                  <a:extLst>
                    <a:ext uri="{9D8B030D-6E8A-4147-A177-3AD203B41FA5}">
                      <a16:colId xmlns:a16="http://schemas.microsoft.com/office/drawing/2014/main" val="98093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47350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- 2024-09-06 16:13:20</a:t>
                      </a:r>
                      <a:r>
                        <a:rPr kumimoji="0" lang="en-US" sz="1000" b="0" i="0" u="none" strike="noStrike" kern="1200" cap="none" spc="0" normalizeH="0" baseline="0" noProof="0">
                          <a:ln>
                            <a:noFill/>
                          </a:ln>
                          <a:solidFill>
                            <a:prstClr val="black"/>
                          </a:solidFill>
                          <a:effectLst/>
                          <a:uLnTx/>
                          <a:uFillTx/>
                          <a:latin typeface="Calibri"/>
                          <a:ea typeface="+mn-ea"/>
                          <a:cs typeface="+mn-cs"/>
                        </a:rPr>
                        <a:t>
 The YL Photo Fair 2024 is live, and we’ve got everything you need for your photography journey. Swing by for unbeatable offers, the latest camera tech, and complimentary sensor and lens cleaning! See you there!
#Fujifilm #FujifilmMY #FujifilmMalaysia #Fujifilm_XSeries #Photography #DigitalPhotography #YLPhotoFair2024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https://quintly-eu-image-storage.s3.amazonaws.com/aaf8f68db843cc217addf8054c322eb2/2091fe5a9fc33e7ff20145e203b82dc6.jpg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724986991"/>
                  </a:ext>
                </a:extLst>
              </a:tr>
            </a:tbl>
          </a:graphicData>
        </a:graphic>
      </p:graphicFrame>
      <p:sp>
        <p:nvSpPr>
          <p:cNvPr id="4" name="Text Placeholder 3">
            <a:extLst>
              <a:ext uri="{FF2B5EF4-FFF2-40B4-BE49-F238E27FC236}">
                <a16:creationId xmlns:a16="http://schemas.microsoft.com/office/drawing/2014/main" id="{03688BD6-10F6-4BEE-AA6B-7BD4E7F53F7E}"/>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059448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61B9-6BA9-4889-9BF3-3CD7C8F722F8}"/>
              </a:ext>
            </a:extLst>
          </p:cNvPr>
          <p:cNvSpPr>
            <a:spLocks noGrp="1"/>
          </p:cNvSpPr>
          <p:nvPr>
            <p:ph type="title"/>
          </p:nvPr>
        </p:nvSpPr>
        <p:spPr/>
        <p:txBody>
          <a:bodyPr/>
          <a:lstStyle/>
          <a:p>
            <a:r>
              <a:rPr lang="en-US"/>
              <a:t>Facebook Own Posts Table | FUJIFILM Malaysia - 2 of 25</a:t>
            </a:r>
          </a:p>
        </p:txBody>
      </p:sp>
      <p:graphicFrame>
        <p:nvGraphicFramePr>
          <p:cNvPr id="5" name="Table Placeholder 4">
            <a:extLst>
              <a:ext uri="{FF2B5EF4-FFF2-40B4-BE49-F238E27FC236}">
                <a16:creationId xmlns:a16="http://schemas.microsoft.com/office/drawing/2014/main" id="{92A1054E-A6DE-45A6-B7BC-2CFBAF45039A}"/>
              </a:ext>
            </a:extLst>
          </p:cNvPr>
          <p:cNvGraphicFramePr>
            <a:graphicFrameLocks noGrp="1"/>
          </p:cNvGraphicFramePr>
          <p:nvPr>
            <p:ph type="tbl" sz="quarter" idx="13"/>
            <p:extLst>
              <p:ext uri="{D42A27DB-BD31-4B8C-83A1-F6EECF244321}">
                <p14:modId xmlns:p14="http://schemas.microsoft.com/office/powerpoint/2010/main" val="157868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61016332"/>
                    </a:ext>
                  </a:extLst>
                </a:gridCol>
                <a:gridCol w="1728216">
                  <a:extLst>
                    <a:ext uri="{9D8B030D-6E8A-4147-A177-3AD203B41FA5}">
                      <a16:colId xmlns:a16="http://schemas.microsoft.com/office/drawing/2014/main" val="3493009753"/>
                    </a:ext>
                  </a:extLst>
                </a:gridCol>
                <a:gridCol w="411480">
                  <a:extLst>
                    <a:ext uri="{9D8B030D-6E8A-4147-A177-3AD203B41FA5}">
                      <a16:colId xmlns:a16="http://schemas.microsoft.com/office/drawing/2014/main" val="2834846847"/>
                    </a:ext>
                  </a:extLst>
                </a:gridCol>
                <a:gridCol w="411480">
                  <a:extLst>
                    <a:ext uri="{9D8B030D-6E8A-4147-A177-3AD203B41FA5}">
                      <a16:colId xmlns:a16="http://schemas.microsoft.com/office/drawing/2014/main" val="2002532539"/>
                    </a:ext>
                  </a:extLst>
                </a:gridCol>
                <a:gridCol w="411480">
                  <a:extLst>
                    <a:ext uri="{9D8B030D-6E8A-4147-A177-3AD203B41FA5}">
                      <a16:colId xmlns:a16="http://schemas.microsoft.com/office/drawing/2014/main" val="4032933505"/>
                    </a:ext>
                  </a:extLst>
                </a:gridCol>
                <a:gridCol w="411480">
                  <a:extLst>
                    <a:ext uri="{9D8B030D-6E8A-4147-A177-3AD203B41FA5}">
                      <a16:colId xmlns:a16="http://schemas.microsoft.com/office/drawing/2014/main" val="2271870096"/>
                    </a:ext>
                  </a:extLst>
                </a:gridCol>
                <a:gridCol w="411480">
                  <a:extLst>
                    <a:ext uri="{9D8B030D-6E8A-4147-A177-3AD203B41FA5}">
                      <a16:colId xmlns:a16="http://schemas.microsoft.com/office/drawing/2014/main" val="2988491952"/>
                    </a:ext>
                  </a:extLst>
                </a:gridCol>
                <a:gridCol w="411480">
                  <a:extLst>
                    <a:ext uri="{9D8B030D-6E8A-4147-A177-3AD203B41FA5}">
                      <a16:colId xmlns:a16="http://schemas.microsoft.com/office/drawing/2014/main" val="3519537234"/>
                    </a:ext>
                  </a:extLst>
                </a:gridCol>
                <a:gridCol w="411480">
                  <a:extLst>
                    <a:ext uri="{9D8B030D-6E8A-4147-A177-3AD203B41FA5}">
                      <a16:colId xmlns:a16="http://schemas.microsoft.com/office/drawing/2014/main" val="2123721013"/>
                    </a:ext>
                  </a:extLst>
                </a:gridCol>
                <a:gridCol w="411480">
                  <a:extLst>
                    <a:ext uri="{9D8B030D-6E8A-4147-A177-3AD203B41FA5}">
                      <a16:colId xmlns:a16="http://schemas.microsoft.com/office/drawing/2014/main" val="4279157769"/>
                    </a:ext>
                  </a:extLst>
                </a:gridCol>
                <a:gridCol w="411480">
                  <a:extLst>
                    <a:ext uri="{9D8B030D-6E8A-4147-A177-3AD203B41FA5}">
                      <a16:colId xmlns:a16="http://schemas.microsoft.com/office/drawing/2014/main" val="1166068478"/>
                    </a:ext>
                  </a:extLst>
                </a:gridCol>
                <a:gridCol w="411480">
                  <a:extLst>
                    <a:ext uri="{9D8B030D-6E8A-4147-A177-3AD203B41FA5}">
                      <a16:colId xmlns:a16="http://schemas.microsoft.com/office/drawing/2014/main" val="4217317275"/>
                    </a:ext>
                  </a:extLst>
                </a:gridCol>
                <a:gridCol w="411480">
                  <a:extLst>
                    <a:ext uri="{9D8B030D-6E8A-4147-A177-3AD203B41FA5}">
                      <a16:colId xmlns:a16="http://schemas.microsoft.com/office/drawing/2014/main" val="263922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14911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- 2024-09-19 14:35:04</a:t>
                      </a:r>
                      <a:r>
                        <a:rPr kumimoji="0" lang="en-US" sz="1000" b="0" i="0" u="none" strike="noStrike" kern="1200" cap="none" spc="0" normalizeH="0" baseline="0" noProof="0">
                          <a:ln>
                            <a:noFill/>
                          </a:ln>
                          <a:solidFill>
                            <a:prstClr val="black"/>
                          </a:solidFill>
                          <a:effectLst/>
                          <a:uLnTx/>
                          <a:uFillTx/>
                          <a:latin typeface="Calibri"/>
                          <a:ea typeface="+mn-ea"/>
                          <a:cs typeface="+mn-cs"/>
                        </a:rPr>
                        <a:t>
 Petaling Street came alive through the lenses of our participants during the Cityscape Film Simulation Photography Workshop on 4 August 2024. 
Co-hosted with Artishutter x N4 Camera Store and guided by Jannifer Yew (Wen Wen Yew) and CKeat (Ah Keat), the group captured dynamic cityscape shots and shared their creations during an insightful review session.
Thanks for being part of the journey, and we hope you had a fantastic time and learned something new!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https://quintly-eu-image-storage.s3.amazonaws.com/aaf8f68db843cc217addf8054c322eb2/4823706909fc4f1aea5b80621880685b.jpg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extLst>
                  <a:ext uri="{0D108BD9-81ED-4DB2-BD59-A6C34878D82A}">
                    <a16:rowId xmlns:a16="http://schemas.microsoft.com/office/drawing/2014/main" val="536154678"/>
                  </a:ext>
                </a:extLst>
              </a:tr>
            </a:tbl>
          </a:graphicData>
        </a:graphic>
      </p:graphicFrame>
      <p:sp>
        <p:nvSpPr>
          <p:cNvPr id="4" name="Text Placeholder 3">
            <a:extLst>
              <a:ext uri="{FF2B5EF4-FFF2-40B4-BE49-F238E27FC236}">
                <a16:creationId xmlns:a16="http://schemas.microsoft.com/office/drawing/2014/main" id="{ADB96060-FF44-4D3E-B87A-FECC405CA60D}"/>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784233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D3F0-46F4-4FAD-AE84-A318EBFCF0D5}"/>
              </a:ext>
            </a:extLst>
          </p:cNvPr>
          <p:cNvSpPr>
            <a:spLocks noGrp="1"/>
          </p:cNvSpPr>
          <p:nvPr>
            <p:ph type="title"/>
          </p:nvPr>
        </p:nvSpPr>
        <p:spPr/>
        <p:txBody>
          <a:bodyPr/>
          <a:lstStyle/>
          <a:p>
            <a:r>
              <a:rPr lang="en-US"/>
              <a:t>Facebook Own Posts Table | FUJIFILM Malaysia - 3 of 25</a:t>
            </a:r>
          </a:p>
        </p:txBody>
      </p:sp>
      <p:graphicFrame>
        <p:nvGraphicFramePr>
          <p:cNvPr id="5" name="Table Placeholder 4">
            <a:extLst>
              <a:ext uri="{FF2B5EF4-FFF2-40B4-BE49-F238E27FC236}">
                <a16:creationId xmlns:a16="http://schemas.microsoft.com/office/drawing/2014/main" id="{31743F56-6820-4A38-BA37-61AB6378AF55}"/>
              </a:ext>
            </a:extLst>
          </p:cNvPr>
          <p:cNvGraphicFramePr>
            <a:graphicFrameLocks noGrp="1"/>
          </p:cNvGraphicFramePr>
          <p:nvPr>
            <p:ph type="tbl" sz="quarter" idx="13"/>
            <p:extLst>
              <p:ext uri="{D42A27DB-BD31-4B8C-83A1-F6EECF244321}">
                <p14:modId xmlns:p14="http://schemas.microsoft.com/office/powerpoint/2010/main" val="224814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86536130"/>
                    </a:ext>
                  </a:extLst>
                </a:gridCol>
                <a:gridCol w="1728216">
                  <a:extLst>
                    <a:ext uri="{9D8B030D-6E8A-4147-A177-3AD203B41FA5}">
                      <a16:colId xmlns:a16="http://schemas.microsoft.com/office/drawing/2014/main" val="3838369060"/>
                    </a:ext>
                  </a:extLst>
                </a:gridCol>
                <a:gridCol w="411480">
                  <a:extLst>
                    <a:ext uri="{9D8B030D-6E8A-4147-A177-3AD203B41FA5}">
                      <a16:colId xmlns:a16="http://schemas.microsoft.com/office/drawing/2014/main" val="3275776833"/>
                    </a:ext>
                  </a:extLst>
                </a:gridCol>
                <a:gridCol w="411480">
                  <a:extLst>
                    <a:ext uri="{9D8B030D-6E8A-4147-A177-3AD203B41FA5}">
                      <a16:colId xmlns:a16="http://schemas.microsoft.com/office/drawing/2014/main" val="1571843350"/>
                    </a:ext>
                  </a:extLst>
                </a:gridCol>
                <a:gridCol w="411480">
                  <a:extLst>
                    <a:ext uri="{9D8B030D-6E8A-4147-A177-3AD203B41FA5}">
                      <a16:colId xmlns:a16="http://schemas.microsoft.com/office/drawing/2014/main" val="1651342379"/>
                    </a:ext>
                  </a:extLst>
                </a:gridCol>
                <a:gridCol w="411480">
                  <a:extLst>
                    <a:ext uri="{9D8B030D-6E8A-4147-A177-3AD203B41FA5}">
                      <a16:colId xmlns:a16="http://schemas.microsoft.com/office/drawing/2014/main" val="548926667"/>
                    </a:ext>
                  </a:extLst>
                </a:gridCol>
                <a:gridCol w="411480">
                  <a:extLst>
                    <a:ext uri="{9D8B030D-6E8A-4147-A177-3AD203B41FA5}">
                      <a16:colId xmlns:a16="http://schemas.microsoft.com/office/drawing/2014/main" val="4119611754"/>
                    </a:ext>
                  </a:extLst>
                </a:gridCol>
                <a:gridCol w="411480">
                  <a:extLst>
                    <a:ext uri="{9D8B030D-6E8A-4147-A177-3AD203B41FA5}">
                      <a16:colId xmlns:a16="http://schemas.microsoft.com/office/drawing/2014/main" val="3084215037"/>
                    </a:ext>
                  </a:extLst>
                </a:gridCol>
                <a:gridCol w="411480">
                  <a:extLst>
                    <a:ext uri="{9D8B030D-6E8A-4147-A177-3AD203B41FA5}">
                      <a16:colId xmlns:a16="http://schemas.microsoft.com/office/drawing/2014/main" val="360043083"/>
                    </a:ext>
                  </a:extLst>
                </a:gridCol>
                <a:gridCol w="411480">
                  <a:extLst>
                    <a:ext uri="{9D8B030D-6E8A-4147-A177-3AD203B41FA5}">
                      <a16:colId xmlns:a16="http://schemas.microsoft.com/office/drawing/2014/main" val="2537159468"/>
                    </a:ext>
                  </a:extLst>
                </a:gridCol>
                <a:gridCol w="411480">
                  <a:extLst>
                    <a:ext uri="{9D8B030D-6E8A-4147-A177-3AD203B41FA5}">
                      <a16:colId xmlns:a16="http://schemas.microsoft.com/office/drawing/2014/main" val="2742060228"/>
                    </a:ext>
                  </a:extLst>
                </a:gridCol>
                <a:gridCol w="411480">
                  <a:extLst>
                    <a:ext uri="{9D8B030D-6E8A-4147-A177-3AD203B41FA5}">
                      <a16:colId xmlns:a16="http://schemas.microsoft.com/office/drawing/2014/main" val="1086104744"/>
                    </a:ext>
                  </a:extLst>
                </a:gridCol>
                <a:gridCol w="411480">
                  <a:extLst>
                    <a:ext uri="{9D8B030D-6E8A-4147-A177-3AD203B41FA5}">
                      <a16:colId xmlns:a16="http://schemas.microsoft.com/office/drawing/2014/main" val="4011006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06383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- 2024-09-10 16:44:33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the 📸 Malaysia Day Nation-wide Photowalk 2024, initiated by our X-Photographer Kim Boon! Celebrate Malaysia's rich heritage through your lens and stand a chance to win exciting prizes exclusively for Fujifilm users. 
Capture the spirit of the nation, and you could walk away with:
🥇 1st Prize – X-T30 II 15-45mm Kit (worth RM 4,648)
🥈 2nd Prize – Instax SQ40 (worth RM 728)
🥉 3rd Prize – Instax SQ LINK Printer (worth RM 648)
Get ready to walk, shoot, and celebrate Malaysia! 
Submit your entries via this link: www.llumify.com/harimalaysia
Full terms and conditions can refer to: https://bit.ly/3Trg6En 
*Submissions must be captured using Fujifilm cameras only.
#Fujifilm #FujifilmMY #FujifilmMalaysia #Photography #DigitalPhotography #PhotographyLife #PhotographyLover #PhotographyDaily #Photowalk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https://quintly-eu-image-storage.s3.amazonaws.com/aaf8f68db843cc217addf8054c322eb2/46c0e3eb20aa2f88f7d9a9cacd697a98.jpg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2068879110"/>
                  </a:ext>
                </a:extLst>
              </a:tr>
            </a:tbl>
          </a:graphicData>
        </a:graphic>
      </p:graphicFrame>
      <p:sp>
        <p:nvSpPr>
          <p:cNvPr id="4" name="Text Placeholder 3">
            <a:extLst>
              <a:ext uri="{FF2B5EF4-FFF2-40B4-BE49-F238E27FC236}">
                <a16:creationId xmlns:a16="http://schemas.microsoft.com/office/drawing/2014/main" id="{788F6F25-41F7-4F0D-BBE6-66C2D35E067F}"/>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677587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39CD-CFB7-47EC-BAFD-674E11FF1251}"/>
              </a:ext>
            </a:extLst>
          </p:cNvPr>
          <p:cNvSpPr>
            <a:spLocks noGrp="1"/>
          </p:cNvSpPr>
          <p:nvPr>
            <p:ph type="title"/>
          </p:nvPr>
        </p:nvSpPr>
        <p:spPr/>
        <p:txBody>
          <a:bodyPr/>
          <a:lstStyle/>
          <a:p>
            <a:r>
              <a:rPr lang="en-US"/>
              <a:t>Facebook Own Posts Table | FUJIFILM Malaysia - 4 of 25</a:t>
            </a:r>
          </a:p>
        </p:txBody>
      </p:sp>
      <p:graphicFrame>
        <p:nvGraphicFramePr>
          <p:cNvPr id="5" name="Table Placeholder 4">
            <a:extLst>
              <a:ext uri="{FF2B5EF4-FFF2-40B4-BE49-F238E27FC236}">
                <a16:creationId xmlns:a16="http://schemas.microsoft.com/office/drawing/2014/main" id="{7320DD83-B424-4B4F-A3A0-CF12D5E12B0E}"/>
              </a:ext>
            </a:extLst>
          </p:cNvPr>
          <p:cNvGraphicFramePr>
            <a:graphicFrameLocks noGrp="1"/>
          </p:cNvGraphicFramePr>
          <p:nvPr>
            <p:ph type="tbl" sz="quarter" idx="13"/>
            <p:extLst>
              <p:ext uri="{D42A27DB-BD31-4B8C-83A1-F6EECF244321}">
                <p14:modId xmlns:p14="http://schemas.microsoft.com/office/powerpoint/2010/main" val="3503169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00667956"/>
                    </a:ext>
                  </a:extLst>
                </a:gridCol>
                <a:gridCol w="1728216">
                  <a:extLst>
                    <a:ext uri="{9D8B030D-6E8A-4147-A177-3AD203B41FA5}">
                      <a16:colId xmlns:a16="http://schemas.microsoft.com/office/drawing/2014/main" val="2704914074"/>
                    </a:ext>
                  </a:extLst>
                </a:gridCol>
                <a:gridCol w="411480">
                  <a:extLst>
                    <a:ext uri="{9D8B030D-6E8A-4147-A177-3AD203B41FA5}">
                      <a16:colId xmlns:a16="http://schemas.microsoft.com/office/drawing/2014/main" val="4062598942"/>
                    </a:ext>
                  </a:extLst>
                </a:gridCol>
                <a:gridCol w="411480">
                  <a:extLst>
                    <a:ext uri="{9D8B030D-6E8A-4147-A177-3AD203B41FA5}">
                      <a16:colId xmlns:a16="http://schemas.microsoft.com/office/drawing/2014/main" val="1088035187"/>
                    </a:ext>
                  </a:extLst>
                </a:gridCol>
                <a:gridCol w="411480">
                  <a:extLst>
                    <a:ext uri="{9D8B030D-6E8A-4147-A177-3AD203B41FA5}">
                      <a16:colId xmlns:a16="http://schemas.microsoft.com/office/drawing/2014/main" val="4266782544"/>
                    </a:ext>
                  </a:extLst>
                </a:gridCol>
                <a:gridCol w="411480">
                  <a:extLst>
                    <a:ext uri="{9D8B030D-6E8A-4147-A177-3AD203B41FA5}">
                      <a16:colId xmlns:a16="http://schemas.microsoft.com/office/drawing/2014/main" val="416695611"/>
                    </a:ext>
                  </a:extLst>
                </a:gridCol>
                <a:gridCol w="411480">
                  <a:extLst>
                    <a:ext uri="{9D8B030D-6E8A-4147-A177-3AD203B41FA5}">
                      <a16:colId xmlns:a16="http://schemas.microsoft.com/office/drawing/2014/main" val="1197104627"/>
                    </a:ext>
                  </a:extLst>
                </a:gridCol>
                <a:gridCol w="411480">
                  <a:extLst>
                    <a:ext uri="{9D8B030D-6E8A-4147-A177-3AD203B41FA5}">
                      <a16:colId xmlns:a16="http://schemas.microsoft.com/office/drawing/2014/main" val="2645645202"/>
                    </a:ext>
                  </a:extLst>
                </a:gridCol>
                <a:gridCol w="411480">
                  <a:extLst>
                    <a:ext uri="{9D8B030D-6E8A-4147-A177-3AD203B41FA5}">
                      <a16:colId xmlns:a16="http://schemas.microsoft.com/office/drawing/2014/main" val="224887412"/>
                    </a:ext>
                  </a:extLst>
                </a:gridCol>
                <a:gridCol w="411480">
                  <a:extLst>
                    <a:ext uri="{9D8B030D-6E8A-4147-A177-3AD203B41FA5}">
                      <a16:colId xmlns:a16="http://schemas.microsoft.com/office/drawing/2014/main" val="2183982221"/>
                    </a:ext>
                  </a:extLst>
                </a:gridCol>
                <a:gridCol w="411480">
                  <a:extLst>
                    <a:ext uri="{9D8B030D-6E8A-4147-A177-3AD203B41FA5}">
                      <a16:colId xmlns:a16="http://schemas.microsoft.com/office/drawing/2014/main" val="4267327669"/>
                    </a:ext>
                  </a:extLst>
                </a:gridCol>
                <a:gridCol w="411480">
                  <a:extLst>
                    <a:ext uri="{9D8B030D-6E8A-4147-A177-3AD203B41FA5}">
                      <a16:colId xmlns:a16="http://schemas.microsoft.com/office/drawing/2014/main" val="3790855087"/>
                    </a:ext>
                  </a:extLst>
                </a:gridCol>
                <a:gridCol w="411480">
                  <a:extLst>
                    <a:ext uri="{9D8B030D-6E8A-4147-A177-3AD203B41FA5}">
                      <a16:colId xmlns:a16="http://schemas.microsoft.com/office/drawing/2014/main" val="414798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19118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- 2024-09-02 15:33:00</a:t>
                      </a:r>
                      <a:r>
                        <a:rPr kumimoji="0" lang="en-US" sz="1000" b="0" i="0" u="none" strike="noStrike" kern="1200" cap="none" spc="0" normalizeH="0" baseline="0" noProof="0">
                          <a:ln>
                            <a:noFill/>
                          </a:ln>
                          <a:solidFill>
                            <a:prstClr val="black"/>
                          </a:solidFill>
                          <a:effectLst/>
                          <a:uLnTx/>
                          <a:uFillTx/>
                          <a:latin typeface="Calibri"/>
                          <a:ea typeface="+mn-ea"/>
                          <a:cs typeface="+mn-cs"/>
                        </a:rPr>
                        <a:t>
 Abdul Khabir Mohamed Ali was in the heart of our Malaysia National Day celebration at the Petronas Twin Towers on 31 August, capturing the vibrant atmosphere. 
Using his GFX50S II with GF30mmF5.6 T/S and X-T3 with XF8-16mmF2.8 R LM WR lenses, he framed every moment as colourful lights painted the night sky. When the grand fireworks display began, the Petronas Twin Towers burst into life, glowing with the colours of the Malaysian flag—a stunning tribute to our nation’s pride.
#Fujifilm #FujifilmMY #FujifilmMalaysia #Fujifilm_XSeries #Photography #DigitalPhotography #PhotographyLife #PhotographyLover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https://quintly-eu-image-storage.s3.amazonaws.com/aaf8f68db843cc217addf8054c322eb2/1e905fb8af0de920e83397e66fbdcfae.jpg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1658207246"/>
                  </a:ext>
                </a:extLst>
              </a:tr>
            </a:tbl>
          </a:graphicData>
        </a:graphic>
      </p:graphicFrame>
      <p:sp>
        <p:nvSpPr>
          <p:cNvPr id="4" name="Text Placeholder 3">
            <a:extLst>
              <a:ext uri="{FF2B5EF4-FFF2-40B4-BE49-F238E27FC236}">
                <a16:creationId xmlns:a16="http://schemas.microsoft.com/office/drawing/2014/main" id="{F23D08E9-36A9-440B-8F46-456E4202690D}"/>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030803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0DD66-3E17-4F7B-B6ED-8A7E86EAB0EC}"/>
              </a:ext>
            </a:extLst>
          </p:cNvPr>
          <p:cNvSpPr>
            <a:spLocks noGrp="1"/>
          </p:cNvSpPr>
          <p:nvPr>
            <p:ph type="title"/>
          </p:nvPr>
        </p:nvSpPr>
        <p:spPr/>
        <p:txBody>
          <a:bodyPr/>
          <a:lstStyle/>
          <a:p>
            <a:r>
              <a:rPr lang="en-US"/>
              <a:t>Facebook Own Posts Table | FUJIFILM Malaysia - 5 of 25</a:t>
            </a:r>
          </a:p>
        </p:txBody>
      </p:sp>
      <p:graphicFrame>
        <p:nvGraphicFramePr>
          <p:cNvPr id="5" name="Table Placeholder 4">
            <a:extLst>
              <a:ext uri="{FF2B5EF4-FFF2-40B4-BE49-F238E27FC236}">
                <a16:creationId xmlns:a16="http://schemas.microsoft.com/office/drawing/2014/main" id="{0DF53CF9-1738-407B-8098-EB36AC9352EC}"/>
              </a:ext>
            </a:extLst>
          </p:cNvPr>
          <p:cNvGraphicFramePr>
            <a:graphicFrameLocks noGrp="1"/>
          </p:cNvGraphicFramePr>
          <p:nvPr>
            <p:ph type="tbl" sz="quarter" idx="13"/>
            <p:extLst>
              <p:ext uri="{D42A27DB-BD31-4B8C-83A1-F6EECF244321}">
                <p14:modId xmlns:p14="http://schemas.microsoft.com/office/powerpoint/2010/main" val="2230009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89491820"/>
                    </a:ext>
                  </a:extLst>
                </a:gridCol>
                <a:gridCol w="1728216">
                  <a:extLst>
                    <a:ext uri="{9D8B030D-6E8A-4147-A177-3AD203B41FA5}">
                      <a16:colId xmlns:a16="http://schemas.microsoft.com/office/drawing/2014/main" val="182344396"/>
                    </a:ext>
                  </a:extLst>
                </a:gridCol>
                <a:gridCol w="411480">
                  <a:extLst>
                    <a:ext uri="{9D8B030D-6E8A-4147-A177-3AD203B41FA5}">
                      <a16:colId xmlns:a16="http://schemas.microsoft.com/office/drawing/2014/main" val="1270234394"/>
                    </a:ext>
                  </a:extLst>
                </a:gridCol>
                <a:gridCol w="411480">
                  <a:extLst>
                    <a:ext uri="{9D8B030D-6E8A-4147-A177-3AD203B41FA5}">
                      <a16:colId xmlns:a16="http://schemas.microsoft.com/office/drawing/2014/main" val="1696202624"/>
                    </a:ext>
                  </a:extLst>
                </a:gridCol>
                <a:gridCol w="411480">
                  <a:extLst>
                    <a:ext uri="{9D8B030D-6E8A-4147-A177-3AD203B41FA5}">
                      <a16:colId xmlns:a16="http://schemas.microsoft.com/office/drawing/2014/main" val="772561014"/>
                    </a:ext>
                  </a:extLst>
                </a:gridCol>
                <a:gridCol w="411480">
                  <a:extLst>
                    <a:ext uri="{9D8B030D-6E8A-4147-A177-3AD203B41FA5}">
                      <a16:colId xmlns:a16="http://schemas.microsoft.com/office/drawing/2014/main" val="839769245"/>
                    </a:ext>
                  </a:extLst>
                </a:gridCol>
                <a:gridCol w="411480">
                  <a:extLst>
                    <a:ext uri="{9D8B030D-6E8A-4147-A177-3AD203B41FA5}">
                      <a16:colId xmlns:a16="http://schemas.microsoft.com/office/drawing/2014/main" val="3625491046"/>
                    </a:ext>
                  </a:extLst>
                </a:gridCol>
                <a:gridCol w="411480">
                  <a:extLst>
                    <a:ext uri="{9D8B030D-6E8A-4147-A177-3AD203B41FA5}">
                      <a16:colId xmlns:a16="http://schemas.microsoft.com/office/drawing/2014/main" val="1913378134"/>
                    </a:ext>
                  </a:extLst>
                </a:gridCol>
                <a:gridCol w="411480">
                  <a:extLst>
                    <a:ext uri="{9D8B030D-6E8A-4147-A177-3AD203B41FA5}">
                      <a16:colId xmlns:a16="http://schemas.microsoft.com/office/drawing/2014/main" val="1890204535"/>
                    </a:ext>
                  </a:extLst>
                </a:gridCol>
                <a:gridCol w="411480">
                  <a:extLst>
                    <a:ext uri="{9D8B030D-6E8A-4147-A177-3AD203B41FA5}">
                      <a16:colId xmlns:a16="http://schemas.microsoft.com/office/drawing/2014/main" val="1463452610"/>
                    </a:ext>
                  </a:extLst>
                </a:gridCol>
                <a:gridCol w="411480">
                  <a:extLst>
                    <a:ext uri="{9D8B030D-6E8A-4147-A177-3AD203B41FA5}">
                      <a16:colId xmlns:a16="http://schemas.microsoft.com/office/drawing/2014/main" val="3607806915"/>
                    </a:ext>
                  </a:extLst>
                </a:gridCol>
                <a:gridCol w="411480">
                  <a:extLst>
                    <a:ext uri="{9D8B030D-6E8A-4147-A177-3AD203B41FA5}">
                      <a16:colId xmlns:a16="http://schemas.microsoft.com/office/drawing/2014/main" val="3629289057"/>
                    </a:ext>
                  </a:extLst>
                </a:gridCol>
                <a:gridCol w="411480">
                  <a:extLst>
                    <a:ext uri="{9D8B030D-6E8A-4147-A177-3AD203B41FA5}">
                      <a16:colId xmlns:a16="http://schemas.microsoft.com/office/drawing/2014/main" val="293816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25994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- 2024-09-05 12:00:20</a:t>
                      </a:r>
                      <a:r>
                        <a:rPr kumimoji="0" lang="en-US" sz="1000" b="0" i="0" u="none" strike="noStrike" kern="1200" cap="none" spc="0" normalizeH="0" baseline="0" noProof="0">
                          <a:ln>
                            <a:noFill/>
                          </a:ln>
                          <a:solidFill>
                            <a:prstClr val="black"/>
                          </a:solidFill>
                          <a:effectLst/>
                          <a:uLnTx/>
                          <a:uFillTx/>
                          <a:latin typeface="Calibri"/>
                          <a:ea typeface="+mn-ea"/>
                          <a:cs typeface="+mn-cs"/>
                        </a:rPr>
                        <a:t>
 Along the sandy shores of Kelanang Beach, our enthusiastic photography crew immersed themselves in the Beach Portrait with Lighting Photography Workshop on 3 Aug 2024, co-hosted with YL Camera. 
Led by X-Photographer Joie Koo, participants learned the art of capturing compelling portrait shots, all while overlooking the scenic beauty of the beach. With Joie’s expert guidance and lighting equipment provided by Srishti Digilife - Malaysia, they explored how to use lighting to enhance the natural backdrop, creating stunning images that blend portraiture with the tranquil coastal scenery.
Thank you to all who joined this workshop, and we look forward to seeing you in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https://quintly-eu-image-storage.s3.amazonaws.com/aaf8f68db843cc217addf8054c322eb2/507b9fa7da53667dba71dae502ad264e.jpg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2233661737"/>
                  </a:ext>
                </a:extLst>
              </a:tr>
            </a:tbl>
          </a:graphicData>
        </a:graphic>
      </p:graphicFrame>
      <p:sp>
        <p:nvSpPr>
          <p:cNvPr id="4" name="Text Placeholder 3">
            <a:extLst>
              <a:ext uri="{FF2B5EF4-FFF2-40B4-BE49-F238E27FC236}">
                <a16:creationId xmlns:a16="http://schemas.microsoft.com/office/drawing/2014/main" id="{148030CE-2DA0-43BC-A039-8E87B7669AF2}"/>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225221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8836A-BEF3-457C-8460-046D53D66167}"/>
              </a:ext>
            </a:extLst>
          </p:cNvPr>
          <p:cNvSpPr>
            <a:spLocks noGrp="1"/>
          </p:cNvSpPr>
          <p:nvPr>
            <p:ph type="title"/>
          </p:nvPr>
        </p:nvSpPr>
        <p:spPr/>
        <p:txBody>
          <a:bodyPr/>
          <a:lstStyle/>
          <a:p>
            <a:r>
              <a:rPr lang="en-US"/>
              <a:t>Facebook Own Posts Table | FUJIFILM Malaysia - 6 of 25</a:t>
            </a:r>
          </a:p>
        </p:txBody>
      </p:sp>
      <p:graphicFrame>
        <p:nvGraphicFramePr>
          <p:cNvPr id="5" name="Table Placeholder 4">
            <a:extLst>
              <a:ext uri="{FF2B5EF4-FFF2-40B4-BE49-F238E27FC236}">
                <a16:creationId xmlns:a16="http://schemas.microsoft.com/office/drawing/2014/main" id="{D63639FD-1148-4B72-B80F-3F66BF5BA517}"/>
              </a:ext>
            </a:extLst>
          </p:cNvPr>
          <p:cNvGraphicFramePr>
            <a:graphicFrameLocks noGrp="1"/>
          </p:cNvGraphicFramePr>
          <p:nvPr>
            <p:ph type="tbl" sz="quarter" idx="13"/>
            <p:extLst>
              <p:ext uri="{D42A27DB-BD31-4B8C-83A1-F6EECF244321}">
                <p14:modId xmlns:p14="http://schemas.microsoft.com/office/powerpoint/2010/main" val="1330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43402964"/>
                    </a:ext>
                  </a:extLst>
                </a:gridCol>
                <a:gridCol w="1728216">
                  <a:extLst>
                    <a:ext uri="{9D8B030D-6E8A-4147-A177-3AD203B41FA5}">
                      <a16:colId xmlns:a16="http://schemas.microsoft.com/office/drawing/2014/main" val="862394086"/>
                    </a:ext>
                  </a:extLst>
                </a:gridCol>
                <a:gridCol w="411480">
                  <a:extLst>
                    <a:ext uri="{9D8B030D-6E8A-4147-A177-3AD203B41FA5}">
                      <a16:colId xmlns:a16="http://schemas.microsoft.com/office/drawing/2014/main" val="2998862232"/>
                    </a:ext>
                  </a:extLst>
                </a:gridCol>
                <a:gridCol w="411480">
                  <a:extLst>
                    <a:ext uri="{9D8B030D-6E8A-4147-A177-3AD203B41FA5}">
                      <a16:colId xmlns:a16="http://schemas.microsoft.com/office/drawing/2014/main" val="419771028"/>
                    </a:ext>
                  </a:extLst>
                </a:gridCol>
                <a:gridCol w="411480">
                  <a:extLst>
                    <a:ext uri="{9D8B030D-6E8A-4147-A177-3AD203B41FA5}">
                      <a16:colId xmlns:a16="http://schemas.microsoft.com/office/drawing/2014/main" val="2016043281"/>
                    </a:ext>
                  </a:extLst>
                </a:gridCol>
                <a:gridCol w="411480">
                  <a:extLst>
                    <a:ext uri="{9D8B030D-6E8A-4147-A177-3AD203B41FA5}">
                      <a16:colId xmlns:a16="http://schemas.microsoft.com/office/drawing/2014/main" val="1570215370"/>
                    </a:ext>
                  </a:extLst>
                </a:gridCol>
                <a:gridCol w="411480">
                  <a:extLst>
                    <a:ext uri="{9D8B030D-6E8A-4147-A177-3AD203B41FA5}">
                      <a16:colId xmlns:a16="http://schemas.microsoft.com/office/drawing/2014/main" val="2718812802"/>
                    </a:ext>
                  </a:extLst>
                </a:gridCol>
                <a:gridCol w="411480">
                  <a:extLst>
                    <a:ext uri="{9D8B030D-6E8A-4147-A177-3AD203B41FA5}">
                      <a16:colId xmlns:a16="http://schemas.microsoft.com/office/drawing/2014/main" val="558225684"/>
                    </a:ext>
                  </a:extLst>
                </a:gridCol>
                <a:gridCol w="411480">
                  <a:extLst>
                    <a:ext uri="{9D8B030D-6E8A-4147-A177-3AD203B41FA5}">
                      <a16:colId xmlns:a16="http://schemas.microsoft.com/office/drawing/2014/main" val="956708354"/>
                    </a:ext>
                  </a:extLst>
                </a:gridCol>
                <a:gridCol w="411480">
                  <a:extLst>
                    <a:ext uri="{9D8B030D-6E8A-4147-A177-3AD203B41FA5}">
                      <a16:colId xmlns:a16="http://schemas.microsoft.com/office/drawing/2014/main" val="274664160"/>
                    </a:ext>
                  </a:extLst>
                </a:gridCol>
                <a:gridCol w="411480">
                  <a:extLst>
                    <a:ext uri="{9D8B030D-6E8A-4147-A177-3AD203B41FA5}">
                      <a16:colId xmlns:a16="http://schemas.microsoft.com/office/drawing/2014/main" val="3722147202"/>
                    </a:ext>
                  </a:extLst>
                </a:gridCol>
                <a:gridCol w="411480">
                  <a:extLst>
                    <a:ext uri="{9D8B030D-6E8A-4147-A177-3AD203B41FA5}">
                      <a16:colId xmlns:a16="http://schemas.microsoft.com/office/drawing/2014/main" val="457326093"/>
                    </a:ext>
                  </a:extLst>
                </a:gridCol>
                <a:gridCol w="411480">
                  <a:extLst>
                    <a:ext uri="{9D8B030D-6E8A-4147-A177-3AD203B41FA5}">
                      <a16:colId xmlns:a16="http://schemas.microsoft.com/office/drawing/2014/main" val="281142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6932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- 2024-09-20 14:01:27</a:t>
                      </a:r>
                      <a:r>
                        <a:rPr kumimoji="0" lang="en-US" sz="1000" b="0" i="0" u="none" strike="noStrike" kern="1200" cap="none" spc="0" normalizeH="0" baseline="0" noProof="0">
                          <a:ln>
                            <a:noFill/>
                          </a:ln>
                          <a:solidFill>
                            <a:prstClr val="black"/>
                          </a:solidFill>
                          <a:effectLst/>
                          <a:uLnTx/>
                          <a:uFillTx/>
                          <a:latin typeface="Calibri"/>
                          <a:ea typeface="+mn-ea"/>
                          <a:cs typeface="+mn-cs"/>
                        </a:rPr>
                        <a:t>
 Here’s a glimpse of the creativity from our Cafe Portraiture with Natural Light Photography Workshop on 10 August 2024! Want to be part of more exciting workshops like this? 
Follow us on socials for the latest updates, and be the first to register for your favourite sessions! Don’t miss out on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https://quintly-eu-image-storage.s3.amazonaws.com/aaf8f68db843cc217addf8054c322eb2/90a23e7b6058c1a49faf757bbeba34f1.jpg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1852685275"/>
                  </a:ext>
                </a:extLst>
              </a:tr>
            </a:tbl>
          </a:graphicData>
        </a:graphic>
      </p:graphicFrame>
      <p:sp>
        <p:nvSpPr>
          <p:cNvPr id="4" name="Text Placeholder 3">
            <a:extLst>
              <a:ext uri="{FF2B5EF4-FFF2-40B4-BE49-F238E27FC236}">
                <a16:creationId xmlns:a16="http://schemas.microsoft.com/office/drawing/2014/main" id="{8B7798EB-E86A-45CF-8546-230C2FADDEB4}"/>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531400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138B-9152-457A-AB18-B83A19D49745}"/>
              </a:ext>
            </a:extLst>
          </p:cNvPr>
          <p:cNvSpPr>
            <a:spLocks noGrp="1"/>
          </p:cNvSpPr>
          <p:nvPr>
            <p:ph type="title"/>
          </p:nvPr>
        </p:nvSpPr>
        <p:spPr/>
        <p:txBody>
          <a:bodyPr/>
          <a:lstStyle/>
          <a:p>
            <a:r>
              <a:rPr lang="en-US"/>
              <a:t>Facebook Own Posts Table | FUJIFILM Malaysia - 7 of 25</a:t>
            </a:r>
          </a:p>
        </p:txBody>
      </p:sp>
      <p:graphicFrame>
        <p:nvGraphicFramePr>
          <p:cNvPr id="5" name="Table Placeholder 4">
            <a:extLst>
              <a:ext uri="{FF2B5EF4-FFF2-40B4-BE49-F238E27FC236}">
                <a16:creationId xmlns:a16="http://schemas.microsoft.com/office/drawing/2014/main" id="{BE1C44FD-CC11-40D4-B424-54A0DD833ABF}"/>
              </a:ext>
            </a:extLst>
          </p:cNvPr>
          <p:cNvGraphicFramePr>
            <a:graphicFrameLocks noGrp="1"/>
          </p:cNvGraphicFramePr>
          <p:nvPr>
            <p:ph type="tbl" sz="quarter" idx="13"/>
            <p:extLst>
              <p:ext uri="{D42A27DB-BD31-4B8C-83A1-F6EECF244321}">
                <p14:modId xmlns:p14="http://schemas.microsoft.com/office/powerpoint/2010/main" val="365189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12544904"/>
                    </a:ext>
                  </a:extLst>
                </a:gridCol>
                <a:gridCol w="1728216">
                  <a:extLst>
                    <a:ext uri="{9D8B030D-6E8A-4147-A177-3AD203B41FA5}">
                      <a16:colId xmlns:a16="http://schemas.microsoft.com/office/drawing/2014/main" val="11565570"/>
                    </a:ext>
                  </a:extLst>
                </a:gridCol>
                <a:gridCol w="411480">
                  <a:extLst>
                    <a:ext uri="{9D8B030D-6E8A-4147-A177-3AD203B41FA5}">
                      <a16:colId xmlns:a16="http://schemas.microsoft.com/office/drawing/2014/main" val="2384013865"/>
                    </a:ext>
                  </a:extLst>
                </a:gridCol>
                <a:gridCol w="411480">
                  <a:extLst>
                    <a:ext uri="{9D8B030D-6E8A-4147-A177-3AD203B41FA5}">
                      <a16:colId xmlns:a16="http://schemas.microsoft.com/office/drawing/2014/main" val="812272226"/>
                    </a:ext>
                  </a:extLst>
                </a:gridCol>
                <a:gridCol w="411480">
                  <a:extLst>
                    <a:ext uri="{9D8B030D-6E8A-4147-A177-3AD203B41FA5}">
                      <a16:colId xmlns:a16="http://schemas.microsoft.com/office/drawing/2014/main" val="3412602465"/>
                    </a:ext>
                  </a:extLst>
                </a:gridCol>
                <a:gridCol w="411480">
                  <a:extLst>
                    <a:ext uri="{9D8B030D-6E8A-4147-A177-3AD203B41FA5}">
                      <a16:colId xmlns:a16="http://schemas.microsoft.com/office/drawing/2014/main" val="832573375"/>
                    </a:ext>
                  </a:extLst>
                </a:gridCol>
                <a:gridCol w="411480">
                  <a:extLst>
                    <a:ext uri="{9D8B030D-6E8A-4147-A177-3AD203B41FA5}">
                      <a16:colId xmlns:a16="http://schemas.microsoft.com/office/drawing/2014/main" val="298595931"/>
                    </a:ext>
                  </a:extLst>
                </a:gridCol>
                <a:gridCol w="411480">
                  <a:extLst>
                    <a:ext uri="{9D8B030D-6E8A-4147-A177-3AD203B41FA5}">
                      <a16:colId xmlns:a16="http://schemas.microsoft.com/office/drawing/2014/main" val="280673435"/>
                    </a:ext>
                  </a:extLst>
                </a:gridCol>
                <a:gridCol w="411480">
                  <a:extLst>
                    <a:ext uri="{9D8B030D-6E8A-4147-A177-3AD203B41FA5}">
                      <a16:colId xmlns:a16="http://schemas.microsoft.com/office/drawing/2014/main" val="1329383140"/>
                    </a:ext>
                  </a:extLst>
                </a:gridCol>
                <a:gridCol w="411480">
                  <a:extLst>
                    <a:ext uri="{9D8B030D-6E8A-4147-A177-3AD203B41FA5}">
                      <a16:colId xmlns:a16="http://schemas.microsoft.com/office/drawing/2014/main" val="2403124658"/>
                    </a:ext>
                  </a:extLst>
                </a:gridCol>
                <a:gridCol w="411480">
                  <a:extLst>
                    <a:ext uri="{9D8B030D-6E8A-4147-A177-3AD203B41FA5}">
                      <a16:colId xmlns:a16="http://schemas.microsoft.com/office/drawing/2014/main" val="4194443987"/>
                    </a:ext>
                  </a:extLst>
                </a:gridCol>
                <a:gridCol w="411480">
                  <a:extLst>
                    <a:ext uri="{9D8B030D-6E8A-4147-A177-3AD203B41FA5}">
                      <a16:colId xmlns:a16="http://schemas.microsoft.com/office/drawing/2014/main" val="1901965607"/>
                    </a:ext>
                  </a:extLst>
                </a:gridCol>
                <a:gridCol w="411480">
                  <a:extLst>
                    <a:ext uri="{9D8B030D-6E8A-4147-A177-3AD203B41FA5}">
                      <a16:colId xmlns:a16="http://schemas.microsoft.com/office/drawing/2014/main" val="3630642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28741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- 2024-09-01 11:00:16</a:t>
                      </a:r>
                      <a:r>
                        <a:rPr kumimoji="0" lang="en-US" sz="1000" b="0" i="0" u="none" strike="noStrike" kern="1200" cap="none" spc="0" normalizeH="0" baseline="0" noProof="0">
                          <a:ln>
                            <a:noFill/>
                          </a:ln>
                          <a:solidFill>
                            <a:prstClr val="black"/>
                          </a:solidFill>
                          <a:effectLst/>
                          <a:uLnTx/>
                          <a:uFillTx/>
                          <a:latin typeface="Calibri"/>
                          <a:ea typeface="+mn-ea"/>
                          <a:cs typeface="+mn-cs"/>
                        </a:rPr>
                        <a:t>
 Celebrate the beauty of our nation with an exclusive Malaysia Day Cashback Promo! 🇲🇾
📸 Get up to RM1,350 cashback on XF Lenses and elevate your photography game.
📸 Enjoy a whopping RM4,500 cashback on the GFX100S Body, a true powerhouse.
📸 Save up to RM2,800 on the GFX50S II Body or Kit (GF35-70mm), capturing every detail in stunning quality.
Snap into savings this September and showcase the essence of Malaysia with every shot!
𝗙𝗶𝗻𝗱 𝗼𝘂𝘁 𝗺𝗼𝗿𝗲 𝗮𝗯𝗼𝘂𝘁 𝗮𝗹𝗹 𝗼𝘂𝗿 𝗼𝗳𝗳𝗲𝗿𝘀 𝗵𝗲𝗿𝗲: 
https://fujifilm-x.com/en-my/promotions/september-2024-cashback-promotion/
✨ *Terms and Conditions apply.
#FujifilmDeals #FujifilmMY #FujifilmMalaysia #Photography #DigitalPhotography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https://quintly-eu-image-storage.s3.amazonaws.com/aaf8f68db843cc217addf8054c322eb2/b01a6760dd889d19cd6e62d40ec4fe11.jpg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836075339"/>
                  </a:ext>
                </a:extLst>
              </a:tr>
            </a:tbl>
          </a:graphicData>
        </a:graphic>
      </p:graphicFrame>
      <p:sp>
        <p:nvSpPr>
          <p:cNvPr id="4" name="Text Placeholder 3">
            <a:extLst>
              <a:ext uri="{FF2B5EF4-FFF2-40B4-BE49-F238E27FC236}">
                <a16:creationId xmlns:a16="http://schemas.microsoft.com/office/drawing/2014/main" id="{86E3A734-17B5-482F-922D-5AD992C10949}"/>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271506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4F142-4A89-4231-9C1A-A77B78C8658F}"/>
              </a:ext>
            </a:extLst>
          </p:cNvPr>
          <p:cNvSpPr>
            <a:spLocks noGrp="1"/>
          </p:cNvSpPr>
          <p:nvPr>
            <p:ph type="title"/>
          </p:nvPr>
        </p:nvSpPr>
        <p:spPr/>
        <p:txBody>
          <a:bodyPr/>
          <a:lstStyle/>
          <a:p>
            <a:r>
              <a:rPr lang="en-US"/>
              <a:t>Facebook Own Posts Table | FUJIFILM Malaysia - 8 of 25</a:t>
            </a:r>
          </a:p>
        </p:txBody>
      </p:sp>
      <p:graphicFrame>
        <p:nvGraphicFramePr>
          <p:cNvPr id="5" name="Table Placeholder 4">
            <a:extLst>
              <a:ext uri="{FF2B5EF4-FFF2-40B4-BE49-F238E27FC236}">
                <a16:creationId xmlns:a16="http://schemas.microsoft.com/office/drawing/2014/main" id="{2BF17D4C-50C6-415E-B42D-B0DF2576CA66}"/>
              </a:ext>
            </a:extLst>
          </p:cNvPr>
          <p:cNvGraphicFramePr>
            <a:graphicFrameLocks noGrp="1"/>
          </p:cNvGraphicFramePr>
          <p:nvPr>
            <p:ph type="tbl" sz="quarter" idx="13"/>
            <p:extLst>
              <p:ext uri="{D42A27DB-BD31-4B8C-83A1-F6EECF244321}">
                <p14:modId xmlns:p14="http://schemas.microsoft.com/office/powerpoint/2010/main" val="244075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87473048"/>
                    </a:ext>
                  </a:extLst>
                </a:gridCol>
                <a:gridCol w="1728216">
                  <a:extLst>
                    <a:ext uri="{9D8B030D-6E8A-4147-A177-3AD203B41FA5}">
                      <a16:colId xmlns:a16="http://schemas.microsoft.com/office/drawing/2014/main" val="4046103148"/>
                    </a:ext>
                  </a:extLst>
                </a:gridCol>
                <a:gridCol w="411480">
                  <a:extLst>
                    <a:ext uri="{9D8B030D-6E8A-4147-A177-3AD203B41FA5}">
                      <a16:colId xmlns:a16="http://schemas.microsoft.com/office/drawing/2014/main" val="3267746753"/>
                    </a:ext>
                  </a:extLst>
                </a:gridCol>
                <a:gridCol w="411480">
                  <a:extLst>
                    <a:ext uri="{9D8B030D-6E8A-4147-A177-3AD203B41FA5}">
                      <a16:colId xmlns:a16="http://schemas.microsoft.com/office/drawing/2014/main" val="2189662551"/>
                    </a:ext>
                  </a:extLst>
                </a:gridCol>
                <a:gridCol w="411480">
                  <a:extLst>
                    <a:ext uri="{9D8B030D-6E8A-4147-A177-3AD203B41FA5}">
                      <a16:colId xmlns:a16="http://schemas.microsoft.com/office/drawing/2014/main" val="1756116445"/>
                    </a:ext>
                  </a:extLst>
                </a:gridCol>
                <a:gridCol w="411480">
                  <a:extLst>
                    <a:ext uri="{9D8B030D-6E8A-4147-A177-3AD203B41FA5}">
                      <a16:colId xmlns:a16="http://schemas.microsoft.com/office/drawing/2014/main" val="395474556"/>
                    </a:ext>
                  </a:extLst>
                </a:gridCol>
                <a:gridCol w="411480">
                  <a:extLst>
                    <a:ext uri="{9D8B030D-6E8A-4147-A177-3AD203B41FA5}">
                      <a16:colId xmlns:a16="http://schemas.microsoft.com/office/drawing/2014/main" val="811687866"/>
                    </a:ext>
                  </a:extLst>
                </a:gridCol>
                <a:gridCol w="411480">
                  <a:extLst>
                    <a:ext uri="{9D8B030D-6E8A-4147-A177-3AD203B41FA5}">
                      <a16:colId xmlns:a16="http://schemas.microsoft.com/office/drawing/2014/main" val="1172032670"/>
                    </a:ext>
                  </a:extLst>
                </a:gridCol>
                <a:gridCol w="411480">
                  <a:extLst>
                    <a:ext uri="{9D8B030D-6E8A-4147-A177-3AD203B41FA5}">
                      <a16:colId xmlns:a16="http://schemas.microsoft.com/office/drawing/2014/main" val="382104107"/>
                    </a:ext>
                  </a:extLst>
                </a:gridCol>
                <a:gridCol w="411480">
                  <a:extLst>
                    <a:ext uri="{9D8B030D-6E8A-4147-A177-3AD203B41FA5}">
                      <a16:colId xmlns:a16="http://schemas.microsoft.com/office/drawing/2014/main" val="1179733784"/>
                    </a:ext>
                  </a:extLst>
                </a:gridCol>
                <a:gridCol w="411480">
                  <a:extLst>
                    <a:ext uri="{9D8B030D-6E8A-4147-A177-3AD203B41FA5}">
                      <a16:colId xmlns:a16="http://schemas.microsoft.com/office/drawing/2014/main" val="1954162085"/>
                    </a:ext>
                  </a:extLst>
                </a:gridCol>
                <a:gridCol w="411480">
                  <a:extLst>
                    <a:ext uri="{9D8B030D-6E8A-4147-A177-3AD203B41FA5}">
                      <a16:colId xmlns:a16="http://schemas.microsoft.com/office/drawing/2014/main" val="1134196919"/>
                    </a:ext>
                  </a:extLst>
                </a:gridCol>
                <a:gridCol w="411480">
                  <a:extLst>
                    <a:ext uri="{9D8B030D-6E8A-4147-A177-3AD203B41FA5}">
                      <a16:colId xmlns:a16="http://schemas.microsoft.com/office/drawing/2014/main" val="2862609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3316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- 2024-09-23 18:00:23</a:t>
                      </a:r>
                      <a:r>
                        <a:rPr kumimoji="0" lang="en-US" sz="1000" b="0" i="0" u="none" strike="noStrike" kern="1200" cap="none" spc="0" normalizeH="0" baseline="0" noProof="0">
                          <a:ln>
                            <a:noFill/>
                          </a:ln>
                          <a:solidFill>
                            <a:prstClr val="black"/>
                          </a:solidFill>
                          <a:effectLst/>
                          <a:uLnTx/>
                          <a:uFillTx/>
                          <a:latin typeface="Calibri"/>
                          <a:ea typeface="+mn-ea"/>
                          <a:cs typeface="+mn-cs"/>
                        </a:rPr>
                        <a:t>
 What an unforgettable evening we had on 20 August 2024! Led by Abdul Khabir Mohamed Ali, our participants gathered at Changkat Tunku, cameras ready and tripods set, patiently waiting to capture iconic shots of Malaysia’s skyline, bathed in golden hour light and under the supermoon.
Thank you to everyone who attended, and a special thanks to our partner YL Camera  for collaborating with us on this Golden Hour Cityscape and Supermoon Outing Photography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https://quintly-eu-image-storage.s3.amazonaws.com/aaf8f68db843cc217addf8054c322eb2/12d99da1a449ee966f2bd31df75ddcd4.jpg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74538047"/>
                  </a:ext>
                </a:extLst>
              </a:tr>
            </a:tbl>
          </a:graphicData>
        </a:graphic>
      </p:graphicFrame>
      <p:sp>
        <p:nvSpPr>
          <p:cNvPr id="4" name="Text Placeholder 3">
            <a:extLst>
              <a:ext uri="{FF2B5EF4-FFF2-40B4-BE49-F238E27FC236}">
                <a16:creationId xmlns:a16="http://schemas.microsoft.com/office/drawing/2014/main" id="{1BFE7177-3EEE-46AA-8A57-F026B132C93F}"/>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002407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0E802-10EF-4222-B306-5A51486953AA}"/>
              </a:ext>
            </a:extLst>
          </p:cNvPr>
          <p:cNvSpPr>
            <a:spLocks noGrp="1"/>
          </p:cNvSpPr>
          <p:nvPr>
            <p:ph type="title"/>
          </p:nvPr>
        </p:nvSpPr>
        <p:spPr/>
        <p:txBody>
          <a:bodyPr/>
          <a:lstStyle/>
          <a:p>
            <a:r>
              <a:rPr lang="en-US"/>
              <a:t>Facebook Own Posts Table | FUJIFILM Malaysia - 9 of 25</a:t>
            </a:r>
          </a:p>
        </p:txBody>
      </p:sp>
      <p:graphicFrame>
        <p:nvGraphicFramePr>
          <p:cNvPr id="5" name="Table Placeholder 4">
            <a:extLst>
              <a:ext uri="{FF2B5EF4-FFF2-40B4-BE49-F238E27FC236}">
                <a16:creationId xmlns:a16="http://schemas.microsoft.com/office/drawing/2014/main" id="{377280E5-33F1-4771-84D6-B4C36E52B303}"/>
              </a:ext>
            </a:extLst>
          </p:cNvPr>
          <p:cNvGraphicFramePr>
            <a:graphicFrameLocks noGrp="1"/>
          </p:cNvGraphicFramePr>
          <p:nvPr>
            <p:ph type="tbl" sz="quarter" idx="13"/>
            <p:extLst>
              <p:ext uri="{D42A27DB-BD31-4B8C-83A1-F6EECF244321}">
                <p14:modId xmlns:p14="http://schemas.microsoft.com/office/powerpoint/2010/main" val="2310345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24763367"/>
                    </a:ext>
                  </a:extLst>
                </a:gridCol>
                <a:gridCol w="1728216">
                  <a:extLst>
                    <a:ext uri="{9D8B030D-6E8A-4147-A177-3AD203B41FA5}">
                      <a16:colId xmlns:a16="http://schemas.microsoft.com/office/drawing/2014/main" val="2147316453"/>
                    </a:ext>
                  </a:extLst>
                </a:gridCol>
                <a:gridCol w="411480">
                  <a:extLst>
                    <a:ext uri="{9D8B030D-6E8A-4147-A177-3AD203B41FA5}">
                      <a16:colId xmlns:a16="http://schemas.microsoft.com/office/drawing/2014/main" val="1248481677"/>
                    </a:ext>
                  </a:extLst>
                </a:gridCol>
                <a:gridCol w="411480">
                  <a:extLst>
                    <a:ext uri="{9D8B030D-6E8A-4147-A177-3AD203B41FA5}">
                      <a16:colId xmlns:a16="http://schemas.microsoft.com/office/drawing/2014/main" val="1860008292"/>
                    </a:ext>
                  </a:extLst>
                </a:gridCol>
                <a:gridCol w="411480">
                  <a:extLst>
                    <a:ext uri="{9D8B030D-6E8A-4147-A177-3AD203B41FA5}">
                      <a16:colId xmlns:a16="http://schemas.microsoft.com/office/drawing/2014/main" val="2512659343"/>
                    </a:ext>
                  </a:extLst>
                </a:gridCol>
                <a:gridCol w="411480">
                  <a:extLst>
                    <a:ext uri="{9D8B030D-6E8A-4147-A177-3AD203B41FA5}">
                      <a16:colId xmlns:a16="http://schemas.microsoft.com/office/drawing/2014/main" val="2576422501"/>
                    </a:ext>
                  </a:extLst>
                </a:gridCol>
                <a:gridCol w="411480">
                  <a:extLst>
                    <a:ext uri="{9D8B030D-6E8A-4147-A177-3AD203B41FA5}">
                      <a16:colId xmlns:a16="http://schemas.microsoft.com/office/drawing/2014/main" val="1372733401"/>
                    </a:ext>
                  </a:extLst>
                </a:gridCol>
                <a:gridCol w="411480">
                  <a:extLst>
                    <a:ext uri="{9D8B030D-6E8A-4147-A177-3AD203B41FA5}">
                      <a16:colId xmlns:a16="http://schemas.microsoft.com/office/drawing/2014/main" val="3938226928"/>
                    </a:ext>
                  </a:extLst>
                </a:gridCol>
                <a:gridCol w="411480">
                  <a:extLst>
                    <a:ext uri="{9D8B030D-6E8A-4147-A177-3AD203B41FA5}">
                      <a16:colId xmlns:a16="http://schemas.microsoft.com/office/drawing/2014/main" val="3047674077"/>
                    </a:ext>
                  </a:extLst>
                </a:gridCol>
                <a:gridCol w="411480">
                  <a:extLst>
                    <a:ext uri="{9D8B030D-6E8A-4147-A177-3AD203B41FA5}">
                      <a16:colId xmlns:a16="http://schemas.microsoft.com/office/drawing/2014/main" val="2318262127"/>
                    </a:ext>
                  </a:extLst>
                </a:gridCol>
                <a:gridCol w="411480">
                  <a:extLst>
                    <a:ext uri="{9D8B030D-6E8A-4147-A177-3AD203B41FA5}">
                      <a16:colId xmlns:a16="http://schemas.microsoft.com/office/drawing/2014/main" val="1857389241"/>
                    </a:ext>
                  </a:extLst>
                </a:gridCol>
                <a:gridCol w="411480">
                  <a:extLst>
                    <a:ext uri="{9D8B030D-6E8A-4147-A177-3AD203B41FA5}">
                      <a16:colId xmlns:a16="http://schemas.microsoft.com/office/drawing/2014/main" val="2140503798"/>
                    </a:ext>
                  </a:extLst>
                </a:gridCol>
                <a:gridCol w="411480">
                  <a:extLst>
                    <a:ext uri="{9D8B030D-6E8A-4147-A177-3AD203B41FA5}">
                      <a16:colId xmlns:a16="http://schemas.microsoft.com/office/drawing/2014/main" val="163430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13282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- 2024-09-12 20:00:19</a:t>
                      </a:r>
                      <a:r>
                        <a:rPr kumimoji="0" lang="en-US" sz="1000" b="0" i="0" u="none" strike="noStrike" kern="1200" cap="none" spc="0" normalizeH="0" baseline="0" noProof="0">
                          <a:ln>
                            <a:noFill/>
                          </a:ln>
                          <a:solidFill>
                            <a:prstClr val="black"/>
                          </a:solidFill>
                          <a:effectLst/>
                          <a:uLnTx/>
                          <a:uFillTx/>
                          <a:latin typeface="Calibri"/>
                          <a:ea typeface="+mn-ea"/>
                          <a:cs typeface="+mn-cs"/>
                        </a:rPr>
                        <a:t>
 At his favourite photography spot at Como Lake, Alessio Albi put the GFX100S II to the test and was amazed by the results. Accustomed to working with natural light, he found that the GFX100S II exceeded his expectations.
He was particularly impressed by the camera’s colour accuracy and dynamic range performance at any ISO, combined with its 7.0 FPS speed and 102MP high resolution. Although he’s used to handling larger cameras, he certainly appreciates the GFX100S II’s lightweight build for portability.
For a large format camera, Alessio values its combination of lightness, ease of use, high-quality performance, and speed, making it a standout in his work.
𝗙𝗶𝗻𝗱 𝗼𝘂𝘁 𝗺𝗼𝗿𝗲 𝗮𝗯𝗼𝘂𝘁 𝘁𝗵𝗲 𝗚𝗙𝗫𝟭𝟬𝟬𝗦 𝗜𝗜
https://fujifilm-x.com/en-my/products/cameras/gfx100s-ii/
𝗙𝗶𝗻𝗱 𝗼𝘂𝘁 𝗺𝗼𝗿𝗲 𝗮𝗯𝗼𝘂𝘁 𝗔𝗹𝗲𝘀𝘀𝗶𝗼 𝗔𝗹𝗯𝗶'𝘀 𝗿𝗲𝘃𝗶𝗲𝘄
https://fujifilm-x.com/en-my/stories/gfx100s-ii%ef%bc%9afashion-x-alessio-albi/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https://quintly-eu-image-storage.s3.amazonaws.com/aaf8f68db843cc217addf8054c322eb2/0f0ca4c09cfbe823bce3a589a2bf000c.jpg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456781810"/>
                  </a:ext>
                </a:extLst>
              </a:tr>
            </a:tbl>
          </a:graphicData>
        </a:graphic>
      </p:graphicFrame>
      <p:sp>
        <p:nvSpPr>
          <p:cNvPr id="4" name="Text Placeholder 3">
            <a:extLst>
              <a:ext uri="{FF2B5EF4-FFF2-40B4-BE49-F238E27FC236}">
                <a16:creationId xmlns:a16="http://schemas.microsoft.com/office/drawing/2014/main" id="{4D95D2CF-CA04-48DE-BB66-31AAC6700616}"/>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609100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8286-DF3F-42FC-8E16-32601C9D6D5B}"/>
              </a:ext>
            </a:extLst>
          </p:cNvPr>
          <p:cNvSpPr>
            <a:spLocks noGrp="1"/>
          </p:cNvSpPr>
          <p:nvPr>
            <p:ph type="title"/>
          </p:nvPr>
        </p:nvSpPr>
        <p:spPr/>
        <p:txBody>
          <a:bodyPr/>
          <a:lstStyle/>
          <a:p>
            <a:r>
              <a:rPr lang="en-US"/>
              <a:t>Facebook Own Posts Table | FUJIFILM Malaysia - 10 of 25</a:t>
            </a:r>
          </a:p>
        </p:txBody>
      </p:sp>
      <p:graphicFrame>
        <p:nvGraphicFramePr>
          <p:cNvPr id="5" name="Table Placeholder 4">
            <a:extLst>
              <a:ext uri="{FF2B5EF4-FFF2-40B4-BE49-F238E27FC236}">
                <a16:creationId xmlns:a16="http://schemas.microsoft.com/office/drawing/2014/main" id="{A18EFB08-401C-45B8-9308-77BDDBF4E936}"/>
              </a:ext>
            </a:extLst>
          </p:cNvPr>
          <p:cNvGraphicFramePr>
            <a:graphicFrameLocks noGrp="1"/>
          </p:cNvGraphicFramePr>
          <p:nvPr>
            <p:ph type="tbl" sz="quarter" idx="13"/>
            <p:extLst>
              <p:ext uri="{D42A27DB-BD31-4B8C-83A1-F6EECF244321}">
                <p14:modId xmlns:p14="http://schemas.microsoft.com/office/powerpoint/2010/main" val="350333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989852"/>
                    </a:ext>
                  </a:extLst>
                </a:gridCol>
                <a:gridCol w="1728216">
                  <a:extLst>
                    <a:ext uri="{9D8B030D-6E8A-4147-A177-3AD203B41FA5}">
                      <a16:colId xmlns:a16="http://schemas.microsoft.com/office/drawing/2014/main" val="3937766329"/>
                    </a:ext>
                  </a:extLst>
                </a:gridCol>
                <a:gridCol w="411480">
                  <a:extLst>
                    <a:ext uri="{9D8B030D-6E8A-4147-A177-3AD203B41FA5}">
                      <a16:colId xmlns:a16="http://schemas.microsoft.com/office/drawing/2014/main" val="427549320"/>
                    </a:ext>
                  </a:extLst>
                </a:gridCol>
                <a:gridCol w="411480">
                  <a:extLst>
                    <a:ext uri="{9D8B030D-6E8A-4147-A177-3AD203B41FA5}">
                      <a16:colId xmlns:a16="http://schemas.microsoft.com/office/drawing/2014/main" val="3459501250"/>
                    </a:ext>
                  </a:extLst>
                </a:gridCol>
                <a:gridCol w="411480">
                  <a:extLst>
                    <a:ext uri="{9D8B030D-6E8A-4147-A177-3AD203B41FA5}">
                      <a16:colId xmlns:a16="http://schemas.microsoft.com/office/drawing/2014/main" val="356261148"/>
                    </a:ext>
                  </a:extLst>
                </a:gridCol>
                <a:gridCol w="411480">
                  <a:extLst>
                    <a:ext uri="{9D8B030D-6E8A-4147-A177-3AD203B41FA5}">
                      <a16:colId xmlns:a16="http://schemas.microsoft.com/office/drawing/2014/main" val="2498810618"/>
                    </a:ext>
                  </a:extLst>
                </a:gridCol>
                <a:gridCol w="411480">
                  <a:extLst>
                    <a:ext uri="{9D8B030D-6E8A-4147-A177-3AD203B41FA5}">
                      <a16:colId xmlns:a16="http://schemas.microsoft.com/office/drawing/2014/main" val="3432119717"/>
                    </a:ext>
                  </a:extLst>
                </a:gridCol>
                <a:gridCol w="411480">
                  <a:extLst>
                    <a:ext uri="{9D8B030D-6E8A-4147-A177-3AD203B41FA5}">
                      <a16:colId xmlns:a16="http://schemas.microsoft.com/office/drawing/2014/main" val="1640579062"/>
                    </a:ext>
                  </a:extLst>
                </a:gridCol>
                <a:gridCol w="411480">
                  <a:extLst>
                    <a:ext uri="{9D8B030D-6E8A-4147-A177-3AD203B41FA5}">
                      <a16:colId xmlns:a16="http://schemas.microsoft.com/office/drawing/2014/main" val="1551716015"/>
                    </a:ext>
                  </a:extLst>
                </a:gridCol>
                <a:gridCol w="411480">
                  <a:extLst>
                    <a:ext uri="{9D8B030D-6E8A-4147-A177-3AD203B41FA5}">
                      <a16:colId xmlns:a16="http://schemas.microsoft.com/office/drawing/2014/main" val="3788335122"/>
                    </a:ext>
                  </a:extLst>
                </a:gridCol>
                <a:gridCol w="411480">
                  <a:extLst>
                    <a:ext uri="{9D8B030D-6E8A-4147-A177-3AD203B41FA5}">
                      <a16:colId xmlns:a16="http://schemas.microsoft.com/office/drawing/2014/main" val="3740243749"/>
                    </a:ext>
                  </a:extLst>
                </a:gridCol>
                <a:gridCol w="411480">
                  <a:extLst>
                    <a:ext uri="{9D8B030D-6E8A-4147-A177-3AD203B41FA5}">
                      <a16:colId xmlns:a16="http://schemas.microsoft.com/office/drawing/2014/main" val="410255389"/>
                    </a:ext>
                  </a:extLst>
                </a:gridCol>
                <a:gridCol w="411480">
                  <a:extLst>
                    <a:ext uri="{9D8B030D-6E8A-4147-A177-3AD203B41FA5}">
                      <a16:colId xmlns:a16="http://schemas.microsoft.com/office/drawing/2014/main" val="992770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06291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- 2024-09-24 14:00:14</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were transported to a world where fiction met reality at our Studio Portrait Photography Workshop, co-hosted with Capitol photo studio, at Mizhu Studio on 23 August 2024!
With scenes straight out of another dimension and talents dressed in extraordinary costumes, our photography enthusiasts were immersed in the art of capturing cinematic portraits while exploring lighting techniques to evoke various moods.
Thank you to everyone who joined us, and we look forward to seeing you at our upcoming sessions!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https://quintly-eu-image-storage.s3.amazonaws.com/aaf8f68db843cc217addf8054c322eb2/ff5172e1e27e46100c306da9b103e1ff.jpg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456960596"/>
                  </a:ext>
                </a:extLst>
              </a:tr>
            </a:tbl>
          </a:graphicData>
        </a:graphic>
      </p:graphicFrame>
      <p:sp>
        <p:nvSpPr>
          <p:cNvPr id="4" name="Text Placeholder 3">
            <a:extLst>
              <a:ext uri="{FF2B5EF4-FFF2-40B4-BE49-F238E27FC236}">
                <a16:creationId xmlns:a16="http://schemas.microsoft.com/office/drawing/2014/main" id="{74D9FDCA-E560-4D08-8C8E-36F05652E5BE}"/>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549692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B089C-678F-4E4B-809C-1BB7C6706205}"/>
              </a:ext>
            </a:extLst>
          </p:cNvPr>
          <p:cNvSpPr>
            <a:spLocks noGrp="1"/>
          </p:cNvSpPr>
          <p:nvPr>
            <p:ph type="title"/>
          </p:nvPr>
        </p:nvSpPr>
        <p:spPr/>
        <p:txBody>
          <a:bodyPr/>
          <a:lstStyle/>
          <a:p>
            <a:r>
              <a:rPr lang="en-US"/>
              <a:t>Facebook Own Posts Table | FUJIFILM Malaysia - 11 of 25</a:t>
            </a:r>
          </a:p>
        </p:txBody>
      </p:sp>
      <p:graphicFrame>
        <p:nvGraphicFramePr>
          <p:cNvPr id="5" name="Table Placeholder 4">
            <a:extLst>
              <a:ext uri="{FF2B5EF4-FFF2-40B4-BE49-F238E27FC236}">
                <a16:creationId xmlns:a16="http://schemas.microsoft.com/office/drawing/2014/main" id="{29E4FDF7-040F-408C-A1BF-8378254D0BDE}"/>
              </a:ext>
            </a:extLst>
          </p:cNvPr>
          <p:cNvGraphicFramePr>
            <a:graphicFrameLocks noGrp="1"/>
          </p:cNvGraphicFramePr>
          <p:nvPr>
            <p:ph type="tbl" sz="quarter" idx="13"/>
            <p:extLst>
              <p:ext uri="{D42A27DB-BD31-4B8C-83A1-F6EECF244321}">
                <p14:modId xmlns:p14="http://schemas.microsoft.com/office/powerpoint/2010/main" val="153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0902375"/>
                    </a:ext>
                  </a:extLst>
                </a:gridCol>
                <a:gridCol w="1728216">
                  <a:extLst>
                    <a:ext uri="{9D8B030D-6E8A-4147-A177-3AD203B41FA5}">
                      <a16:colId xmlns:a16="http://schemas.microsoft.com/office/drawing/2014/main" val="65489958"/>
                    </a:ext>
                  </a:extLst>
                </a:gridCol>
                <a:gridCol w="411480">
                  <a:extLst>
                    <a:ext uri="{9D8B030D-6E8A-4147-A177-3AD203B41FA5}">
                      <a16:colId xmlns:a16="http://schemas.microsoft.com/office/drawing/2014/main" val="618288374"/>
                    </a:ext>
                  </a:extLst>
                </a:gridCol>
                <a:gridCol w="411480">
                  <a:extLst>
                    <a:ext uri="{9D8B030D-6E8A-4147-A177-3AD203B41FA5}">
                      <a16:colId xmlns:a16="http://schemas.microsoft.com/office/drawing/2014/main" val="3410886548"/>
                    </a:ext>
                  </a:extLst>
                </a:gridCol>
                <a:gridCol w="411480">
                  <a:extLst>
                    <a:ext uri="{9D8B030D-6E8A-4147-A177-3AD203B41FA5}">
                      <a16:colId xmlns:a16="http://schemas.microsoft.com/office/drawing/2014/main" val="4023139269"/>
                    </a:ext>
                  </a:extLst>
                </a:gridCol>
                <a:gridCol w="411480">
                  <a:extLst>
                    <a:ext uri="{9D8B030D-6E8A-4147-A177-3AD203B41FA5}">
                      <a16:colId xmlns:a16="http://schemas.microsoft.com/office/drawing/2014/main" val="2681959943"/>
                    </a:ext>
                  </a:extLst>
                </a:gridCol>
                <a:gridCol w="411480">
                  <a:extLst>
                    <a:ext uri="{9D8B030D-6E8A-4147-A177-3AD203B41FA5}">
                      <a16:colId xmlns:a16="http://schemas.microsoft.com/office/drawing/2014/main" val="992818867"/>
                    </a:ext>
                  </a:extLst>
                </a:gridCol>
                <a:gridCol w="411480">
                  <a:extLst>
                    <a:ext uri="{9D8B030D-6E8A-4147-A177-3AD203B41FA5}">
                      <a16:colId xmlns:a16="http://schemas.microsoft.com/office/drawing/2014/main" val="571915899"/>
                    </a:ext>
                  </a:extLst>
                </a:gridCol>
                <a:gridCol w="411480">
                  <a:extLst>
                    <a:ext uri="{9D8B030D-6E8A-4147-A177-3AD203B41FA5}">
                      <a16:colId xmlns:a16="http://schemas.microsoft.com/office/drawing/2014/main" val="3992245809"/>
                    </a:ext>
                  </a:extLst>
                </a:gridCol>
                <a:gridCol w="411480">
                  <a:extLst>
                    <a:ext uri="{9D8B030D-6E8A-4147-A177-3AD203B41FA5}">
                      <a16:colId xmlns:a16="http://schemas.microsoft.com/office/drawing/2014/main" val="1238892958"/>
                    </a:ext>
                  </a:extLst>
                </a:gridCol>
                <a:gridCol w="411480">
                  <a:extLst>
                    <a:ext uri="{9D8B030D-6E8A-4147-A177-3AD203B41FA5}">
                      <a16:colId xmlns:a16="http://schemas.microsoft.com/office/drawing/2014/main" val="266523861"/>
                    </a:ext>
                  </a:extLst>
                </a:gridCol>
                <a:gridCol w="411480">
                  <a:extLst>
                    <a:ext uri="{9D8B030D-6E8A-4147-A177-3AD203B41FA5}">
                      <a16:colId xmlns:a16="http://schemas.microsoft.com/office/drawing/2014/main" val="3582456673"/>
                    </a:ext>
                  </a:extLst>
                </a:gridCol>
                <a:gridCol w="411480">
                  <a:extLst>
                    <a:ext uri="{9D8B030D-6E8A-4147-A177-3AD203B41FA5}">
                      <a16:colId xmlns:a16="http://schemas.microsoft.com/office/drawing/2014/main" val="193928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36435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- 2024-09-20 12:00:12</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who joined our Cafe Portraiture with Natural Light Photography Workshop at Cafe Jufei on 10 August 2024, co-hosted with FOTO CLS!
Guided by the talented Jeana Yau, participants explored how to capture the unique ambience of a café through natural light, honing their skills in photography techniques and composing stunning portraits.
We hope you enjoyed the experience and gained valuable skills through this session. Stay tuned for more exciting workshops coming soon!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https://quintly-eu-image-storage.s3.amazonaws.com/aaf8f68db843cc217addf8054c322eb2/2cebed1d91107910af4c8cbd202125f3.jpg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extLst>
                  <a:ext uri="{0D108BD9-81ED-4DB2-BD59-A6C34878D82A}">
                    <a16:rowId xmlns:a16="http://schemas.microsoft.com/office/drawing/2014/main" val="3574539563"/>
                  </a:ext>
                </a:extLst>
              </a:tr>
            </a:tbl>
          </a:graphicData>
        </a:graphic>
      </p:graphicFrame>
      <p:sp>
        <p:nvSpPr>
          <p:cNvPr id="4" name="Text Placeholder 3">
            <a:extLst>
              <a:ext uri="{FF2B5EF4-FFF2-40B4-BE49-F238E27FC236}">
                <a16:creationId xmlns:a16="http://schemas.microsoft.com/office/drawing/2014/main" id="{1D39A90A-F9E7-4DC3-BB35-3B3A13EC4B5E}"/>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950765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A64E-309B-45D6-8C1F-40C5918FF553}"/>
              </a:ext>
            </a:extLst>
          </p:cNvPr>
          <p:cNvSpPr>
            <a:spLocks noGrp="1"/>
          </p:cNvSpPr>
          <p:nvPr>
            <p:ph type="title"/>
          </p:nvPr>
        </p:nvSpPr>
        <p:spPr/>
        <p:txBody>
          <a:bodyPr/>
          <a:lstStyle/>
          <a:p>
            <a:r>
              <a:rPr lang="en-US"/>
              <a:t>Facebook Own Posts Table | FUJIFILM Malaysia - 12 of 25</a:t>
            </a:r>
          </a:p>
        </p:txBody>
      </p:sp>
      <p:graphicFrame>
        <p:nvGraphicFramePr>
          <p:cNvPr id="5" name="Table Placeholder 4">
            <a:extLst>
              <a:ext uri="{FF2B5EF4-FFF2-40B4-BE49-F238E27FC236}">
                <a16:creationId xmlns:a16="http://schemas.microsoft.com/office/drawing/2014/main" id="{8CA43128-2C47-4AAB-A576-BD9DCB97A906}"/>
              </a:ext>
            </a:extLst>
          </p:cNvPr>
          <p:cNvGraphicFramePr>
            <a:graphicFrameLocks noGrp="1"/>
          </p:cNvGraphicFramePr>
          <p:nvPr>
            <p:ph type="tbl" sz="quarter" idx="13"/>
            <p:extLst>
              <p:ext uri="{D42A27DB-BD31-4B8C-83A1-F6EECF244321}">
                <p14:modId xmlns:p14="http://schemas.microsoft.com/office/powerpoint/2010/main" val="99942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02999598"/>
                    </a:ext>
                  </a:extLst>
                </a:gridCol>
                <a:gridCol w="1728216">
                  <a:extLst>
                    <a:ext uri="{9D8B030D-6E8A-4147-A177-3AD203B41FA5}">
                      <a16:colId xmlns:a16="http://schemas.microsoft.com/office/drawing/2014/main" val="3820086217"/>
                    </a:ext>
                  </a:extLst>
                </a:gridCol>
                <a:gridCol w="411480">
                  <a:extLst>
                    <a:ext uri="{9D8B030D-6E8A-4147-A177-3AD203B41FA5}">
                      <a16:colId xmlns:a16="http://schemas.microsoft.com/office/drawing/2014/main" val="1992832121"/>
                    </a:ext>
                  </a:extLst>
                </a:gridCol>
                <a:gridCol w="411480">
                  <a:extLst>
                    <a:ext uri="{9D8B030D-6E8A-4147-A177-3AD203B41FA5}">
                      <a16:colId xmlns:a16="http://schemas.microsoft.com/office/drawing/2014/main" val="2064538883"/>
                    </a:ext>
                  </a:extLst>
                </a:gridCol>
                <a:gridCol w="411480">
                  <a:extLst>
                    <a:ext uri="{9D8B030D-6E8A-4147-A177-3AD203B41FA5}">
                      <a16:colId xmlns:a16="http://schemas.microsoft.com/office/drawing/2014/main" val="2291232800"/>
                    </a:ext>
                  </a:extLst>
                </a:gridCol>
                <a:gridCol w="411480">
                  <a:extLst>
                    <a:ext uri="{9D8B030D-6E8A-4147-A177-3AD203B41FA5}">
                      <a16:colId xmlns:a16="http://schemas.microsoft.com/office/drawing/2014/main" val="1053645877"/>
                    </a:ext>
                  </a:extLst>
                </a:gridCol>
                <a:gridCol w="411480">
                  <a:extLst>
                    <a:ext uri="{9D8B030D-6E8A-4147-A177-3AD203B41FA5}">
                      <a16:colId xmlns:a16="http://schemas.microsoft.com/office/drawing/2014/main" val="24607781"/>
                    </a:ext>
                  </a:extLst>
                </a:gridCol>
                <a:gridCol w="411480">
                  <a:extLst>
                    <a:ext uri="{9D8B030D-6E8A-4147-A177-3AD203B41FA5}">
                      <a16:colId xmlns:a16="http://schemas.microsoft.com/office/drawing/2014/main" val="3598941095"/>
                    </a:ext>
                  </a:extLst>
                </a:gridCol>
                <a:gridCol w="411480">
                  <a:extLst>
                    <a:ext uri="{9D8B030D-6E8A-4147-A177-3AD203B41FA5}">
                      <a16:colId xmlns:a16="http://schemas.microsoft.com/office/drawing/2014/main" val="1415084076"/>
                    </a:ext>
                  </a:extLst>
                </a:gridCol>
                <a:gridCol w="411480">
                  <a:extLst>
                    <a:ext uri="{9D8B030D-6E8A-4147-A177-3AD203B41FA5}">
                      <a16:colId xmlns:a16="http://schemas.microsoft.com/office/drawing/2014/main" val="2576200200"/>
                    </a:ext>
                  </a:extLst>
                </a:gridCol>
                <a:gridCol w="411480">
                  <a:extLst>
                    <a:ext uri="{9D8B030D-6E8A-4147-A177-3AD203B41FA5}">
                      <a16:colId xmlns:a16="http://schemas.microsoft.com/office/drawing/2014/main" val="2521302544"/>
                    </a:ext>
                  </a:extLst>
                </a:gridCol>
                <a:gridCol w="411480">
                  <a:extLst>
                    <a:ext uri="{9D8B030D-6E8A-4147-A177-3AD203B41FA5}">
                      <a16:colId xmlns:a16="http://schemas.microsoft.com/office/drawing/2014/main" val="1398020331"/>
                    </a:ext>
                  </a:extLst>
                </a:gridCol>
                <a:gridCol w="411480">
                  <a:extLst>
                    <a:ext uri="{9D8B030D-6E8A-4147-A177-3AD203B41FA5}">
                      <a16:colId xmlns:a16="http://schemas.microsoft.com/office/drawing/2014/main" val="176213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20996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- 2024-09-06 20:01:17</a:t>
                      </a:r>
                      <a:r>
                        <a:rPr kumimoji="0" lang="en-US" sz="1000" b="0" i="0" u="none" strike="noStrike" kern="1200" cap="none" spc="0" normalizeH="0" baseline="0" noProof="0">
                          <a:ln>
                            <a:noFill/>
                          </a:ln>
                          <a:solidFill>
                            <a:prstClr val="black"/>
                          </a:solidFill>
                          <a:effectLst/>
                          <a:uLnTx/>
                          <a:uFillTx/>
                          <a:latin typeface="Calibri"/>
                          <a:ea typeface="+mn-ea"/>
                          <a:cs typeface="+mn-cs"/>
                        </a:rPr>
                        <a:t>
 What’s the secret to unlocking the most powerful adjustment in Fujifilm cameras? ZY Cheng (ZY Productions) hints at a subtle tweak that can transform your photos, giving them a punchier effect with deep, captivating colours.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https://quintly-eu-image-storage.s3.amazonaws.com/aaf8f68db843cc217addf8054c322eb2/86f71dc8e919e2426ecdf5463ff93fa0.jpg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194985947"/>
                  </a:ext>
                </a:extLst>
              </a:tr>
            </a:tbl>
          </a:graphicData>
        </a:graphic>
      </p:graphicFrame>
      <p:sp>
        <p:nvSpPr>
          <p:cNvPr id="4" name="Text Placeholder 3">
            <a:extLst>
              <a:ext uri="{FF2B5EF4-FFF2-40B4-BE49-F238E27FC236}">
                <a16:creationId xmlns:a16="http://schemas.microsoft.com/office/drawing/2014/main" id="{895A01DF-CB37-4CCC-9C35-E54DD823024E}"/>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771976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6D0DF-9CAB-4B74-AE8D-3C5E49BCE79C}"/>
              </a:ext>
            </a:extLst>
          </p:cNvPr>
          <p:cNvSpPr>
            <a:spLocks noGrp="1"/>
          </p:cNvSpPr>
          <p:nvPr>
            <p:ph type="title"/>
          </p:nvPr>
        </p:nvSpPr>
        <p:spPr/>
        <p:txBody>
          <a:bodyPr/>
          <a:lstStyle/>
          <a:p>
            <a:r>
              <a:rPr lang="en-US"/>
              <a:t>Facebook Own Posts Table | FUJIFILM Malaysia - 13 of 25</a:t>
            </a:r>
          </a:p>
        </p:txBody>
      </p:sp>
      <p:graphicFrame>
        <p:nvGraphicFramePr>
          <p:cNvPr id="5" name="Table Placeholder 4">
            <a:extLst>
              <a:ext uri="{FF2B5EF4-FFF2-40B4-BE49-F238E27FC236}">
                <a16:creationId xmlns:a16="http://schemas.microsoft.com/office/drawing/2014/main" id="{DD8EFF24-82C7-4B73-BF5E-D2F040D0C623}"/>
              </a:ext>
            </a:extLst>
          </p:cNvPr>
          <p:cNvGraphicFramePr>
            <a:graphicFrameLocks noGrp="1"/>
          </p:cNvGraphicFramePr>
          <p:nvPr>
            <p:ph type="tbl" sz="quarter" idx="13"/>
            <p:extLst>
              <p:ext uri="{D42A27DB-BD31-4B8C-83A1-F6EECF244321}">
                <p14:modId xmlns:p14="http://schemas.microsoft.com/office/powerpoint/2010/main" val="2685278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97087858"/>
                    </a:ext>
                  </a:extLst>
                </a:gridCol>
                <a:gridCol w="1728216">
                  <a:extLst>
                    <a:ext uri="{9D8B030D-6E8A-4147-A177-3AD203B41FA5}">
                      <a16:colId xmlns:a16="http://schemas.microsoft.com/office/drawing/2014/main" val="2388346581"/>
                    </a:ext>
                  </a:extLst>
                </a:gridCol>
                <a:gridCol w="411480">
                  <a:extLst>
                    <a:ext uri="{9D8B030D-6E8A-4147-A177-3AD203B41FA5}">
                      <a16:colId xmlns:a16="http://schemas.microsoft.com/office/drawing/2014/main" val="1788412128"/>
                    </a:ext>
                  </a:extLst>
                </a:gridCol>
                <a:gridCol w="411480">
                  <a:extLst>
                    <a:ext uri="{9D8B030D-6E8A-4147-A177-3AD203B41FA5}">
                      <a16:colId xmlns:a16="http://schemas.microsoft.com/office/drawing/2014/main" val="2586535036"/>
                    </a:ext>
                  </a:extLst>
                </a:gridCol>
                <a:gridCol w="411480">
                  <a:extLst>
                    <a:ext uri="{9D8B030D-6E8A-4147-A177-3AD203B41FA5}">
                      <a16:colId xmlns:a16="http://schemas.microsoft.com/office/drawing/2014/main" val="2680053457"/>
                    </a:ext>
                  </a:extLst>
                </a:gridCol>
                <a:gridCol w="411480">
                  <a:extLst>
                    <a:ext uri="{9D8B030D-6E8A-4147-A177-3AD203B41FA5}">
                      <a16:colId xmlns:a16="http://schemas.microsoft.com/office/drawing/2014/main" val="996045611"/>
                    </a:ext>
                  </a:extLst>
                </a:gridCol>
                <a:gridCol w="411480">
                  <a:extLst>
                    <a:ext uri="{9D8B030D-6E8A-4147-A177-3AD203B41FA5}">
                      <a16:colId xmlns:a16="http://schemas.microsoft.com/office/drawing/2014/main" val="3329252143"/>
                    </a:ext>
                  </a:extLst>
                </a:gridCol>
                <a:gridCol w="411480">
                  <a:extLst>
                    <a:ext uri="{9D8B030D-6E8A-4147-A177-3AD203B41FA5}">
                      <a16:colId xmlns:a16="http://schemas.microsoft.com/office/drawing/2014/main" val="3326896216"/>
                    </a:ext>
                  </a:extLst>
                </a:gridCol>
                <a:gridCol w="411480">
                  <a:extLst>
                    <a:ext uri="{9D8B030D-6E8A-4147-A177-3AD203B41FA5}">
                      <a16:colId xmlns:a16="http://schemas.microsoft.com/office/drawing/2014/main" val="464013970"/>
                    </a:ext>
                  </a:extLst>
                </a:gridCol>
                <a:gridCol w="411480">
                  <a:extLst>
                    <a:ext uri="{9D8B030D-6E8A-4147-A177-3AD203B41FA5}">
                      <a16:colId xmlns:a16="http://schemas.microsoft.com/office/drawing/2014/main" val="4246864462"/>
                    </a:ext>
                  </a:extLst>
                </a:gridCol>
                <a:gridCol w="411480">
                  <a:extLst>
                    <a:ext uri="{9D8B030D-6E8A-4147-A177-3AD203B41FA5}">
                      <a16:colId xmlns:a16="http://schemas.microsoft.com/office/drawing/2014/main" val="3415982850"/>
                    </a:ext>
                  </a:extLst>
                </a:gridCol>
                <a:gridCol w="411480">
                  <a:extLst>
                    <a:ext uri="{9D8B030D-6E8A-4147-A177-3AD203B41FA5}">
                      <a16:colId xmlns:a16="http://schemas.microsoft.com/office/drawing/2014/main" val="3898217230"/>
                    </a:ext>
                  </a:extLst>
                </a:gridCol>
                <a:gridCol w="411480">
                  <a:extLst>
                    <a:ext uri="{9D8B030D-6E8A-4147-A177-3AD203B41FA5}">
                      <a16:colId xmlns:a16="http://schemas.microsoft.com/office/drawing/2014/main" val="236992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89676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- 2024-09-22 12:00:20</a:t>
                      </a:r>
                      <a:r>
                        <a:rPr kumimoji="0" lang="en-US" sz="1000" b="0" i="0" u="none" strike="noStrike" kern="1200" cap="none" spc="0" normalizeH="0" baseline="0" noProof="0">
                          <a:ln>
                            <a:noFill/>
                          </a:ln>
                          <a:solidFill>
                            <a:prstClr val="black"/>
                          </a:solidFill>
                          <a:effectLst/>
                          <a:uLnTx/>
                          <a:uFillTx/>
                          <a:latin typeface="Calibri"/>
                          <a:ea typeface="+mn-ea"/>
                          <a:cs typeface="+mn-cs"/>
                        </a:rPr>
                        <a:t>
 In collaboration with PhotoJam Channel, we organized the 2024 World Photography Day event from 17-18 August 2024 at Pulau Ketam. 
Joined by students and teachers from Confucian Private Secondary School, Tsun Jin High School, Kuen Cheng High School, and Tunku Abdul Rahman University of Management and Technology (TARUMT), we embarked on a two-day, one-night photography adventure on the island.
With around a hundred participants, we’re grateful for the opportunity to nurture creativity and passion for photography among the youth. Thank you to everyone who joined us on this memorable journey!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https://quintly-eu-image-storage.s3.amazonaws.com/aaf8f68db843cc217addf8054c322eb2/1babf04b2b09182249edeb2d80d49573.jpg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455891074"/>
                  </a:ext>
                </a:extLst>
              </a:tr>
            </a:tbl>
          </a:graphicData>
        </a:graphic>
      </p:graphicFrame>
      <p:sp>
        <p:nvSpPr>
          <p:cNvPr id="4" name="Text Placeholder 3">
            <a:extLst>
              <a:ext uri="{FF2B5EF4-FFF2-40B4-BE49-F238E27FC236}">
                <a16:creationId xmlns:a16="http://schemas.microsoft.com/office/drawing/2014/main" id="{A3854D7C-2EFD-47F1-9D14-BA362245D144}"/>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4125429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3F69B-DEE1-46EB-BF8D-5B8620CEB0DC}"/>
              </a:ext>
            </a:extLst>
          </p:cNvPr>
          <p:cNvSpPr>
            <a:spLocks noGrp="1"/>
          </p:cNvSpPr>
          <p:nvPr>
            <p:ph type="title"/>
          </p:nvPr>
        </p:nvSpPr>
        <p:spPr/>
        <p:txBody>
          <a:bodyPr/>
          <a:lstStyle/>
          <a:p>
            <a:r>
              <a:rPr lang="en-US"/>
              <a:t>Facebook Own Posts Table | FUJIFILM Malaysia - 14 of 25</a:t>
            </a:r>
          </a:p>
        </p:txBody>
      </p:sp>
      <p:graphicFrame>
        <p:nvGraphicFramePr>
          <p:cNvPr id="5" name="Table Placeholder 4">
            <a:extLst>
              <a:ext uri="{FF2B5EF4-FFF2-40B4-BE49-F238E27FC236}">
                <a16:creationId xmlns:a16="http://schemas.microsoft.com/office/drawing/2014/main" id="{FD649A6B-BB88-4A30-A3C4-62968F0BF8A8}"/>
              </a:ext>
            </a:extLst>
          </p:cNvPr>
          <p:cNvGraphicFramePr>
            <a:graphicFrameLocks noGrp="1"/>
          </p:cNvGraphicFramePr>
          <p:nvPr>
            <p:ph type="tbl" sz="quarter" idx="13"/>
            <p:extLst>
              <p:ext uri="{D42A27DB-BD31-4B8C-83A1-F6EECF244321}">
                <p14:modId xmlns:p14="http://schemas.microsoft.com/office/powerpoint/2010/main" val="211689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29250325"/>
                    </a:ext>
                  </a:extLst>
                </a:gridCol>
                <a:gridCol w="1728216">
                  <a:extLst>
                    <a:ext uri="{9D8B030D-6E8A-4147-A177-3AD203B41FA5}">
                      <a16:colId xmlns:a16="http://schemas.microsoft.com/office/drawing/2014/main" val="2554923252"/>
                    </a:ext>
                  </a:extLst>
                </a:gridCol>
                <a:gridCol w="411480">
                  <a:extLst>
                    <a:ext uri="{9D8B030D-6E8A-4147-A177-3AD203B41FA5}">
                      <a16:colId xmlns:a16="http://schemas.microsoft.com/office/drawing/2014/main" val="2670341398"/>
                    </a:ext>
                  </a:extLst>
                </a:gridCol>
                <a:gridCol w="411480">
                  <a:extLst>
                    <a:ext uri="{9D8B030D-6E8A-4147-A177-3AD203B41FA5}">
                      <a16:colId xmlns:a16="http://schemas.microsoft.com/office/drawing/2014/main" val="3638953195"/>
                    </a:ext>
                  </a:extLst>
                </a:gridCol>
                <a:gridCol w="411480">
                  <a:extLst>
                    <a:ext uri="{9D8B030D-6E8A-4147-A177-3AD203B41FA5}">
                      <a16:colId xmlns:a16="http://schemas.microsoft.com/office/drawing/2014/main" val="1875370487"/>
                    </a:ext>
                  </a:extLst>
                </a:gridCol>
                <a:gridCol w="411480">
                  <a:extLst>
                    <a:ext uri="{9D8B030D-6E8A-4147-A177-3AD203B41FA5}">
                      <a16:colId xmlns:a16="http://schemas.microsoft.com/office/drawing/2014/main" val="4075708286"/>
                    </a:ext>
                  </a:extLst>
                </a:gridCol>
                <a:gridCol w="411480">
                  <a:extLst>
                    <a:ext uri="{9D8B030D-6E8A-4147-A177-3AD203B41FA5}">
                      <a16:colId xmlns:a16="http://schemas.microsoft.com/office/drawing/2014/main" val="864005035"/>
                    </a:ext>
                  </a:extLst>
                </a:gridCol>
                <a:gridCol w="411480">
                  <a:extLst>
                    <a:ext uri="{9D8B030D-6E8A-4147-A177-3AD203B41FA5}">
                      <a16:colId xmlns:a16="http://schemas.microsoft.com/office/drawing/2014/main" val="2092132950"/>
                    </a:ext>
                  </a:extLst>
                </a:gridCol>
                <a:gridCol w="411480">
                  <a:extLst>
                    <a:ext uri="{9D8B030D-6E8A-4147-A177-3AD203B41FA5}">
                      <a16:colId xmlns:a16="http://schemas.microsoft.com/office/drawing/2014/main" val="1516996417"/>
                    </a:ext>
                  </a:extLst>
                </a:gridCol>
                <a:gridCol w="411480">
                  <a:extLst>
                    <a:ext uri="{9D8B030D-6E8A-4147-A177-3AD203B41FA5}">
                      <a16:colId xmlns:a16="http://schemas.microsoft.com/office/drawing/2014/main" val="844597037"/>
                    </a:ext>
                  </a:extLst>
                </a:gridCol>
                <a:gridCol w="411480">
                  <a:extLst>
                    <a:ext uri="{9D8B030D-6E8A-4147-A177-3AD203B41FA5}">
                      <a16:colId xmlns:a16="http://schemas.microsoft.com/office/drawing/2014/main" val="1692357863"/>
                    </a:ext>
                  </a:extLst>
                </a:gridCol>
                <a:gridCol w="411480">
                  <a:extLst>
                    <a:ext uri="{9D8B030D-6E8A-4147-A177-3AD203B41FA5}">
                      <a16:colId xmlns:a16="http://schemas.microsoft.com/office/drawing/2014/main" val="360895400"/>
                    </a:ext>
                  </a:extLst>
                </a:gridCol>
                <a:gridCol w="411480">
                  <a:extLst>
                    <a:ext uri="{9D8B030D-6E8A-4147-A177-3AD203B41FA5}">
                      <a16:colId xmlns:a16="http://schemas.microsoft.com/office/drawing/2014/main" val="229940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55123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- 2024-09-24 20:00:01</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Joie Koo was first introduced to Fujifilm's diverse colour films when he began his photography journey in the film era but couldn't explore them extensively then.
With Film Simulation now accessible in the digital era, he can freely explore his artistic expression while enjoying Fujifilm's renowned colour science.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https://quintly-eu-image-storage.s3.amazonaws.com/aaf8f68db843cc217addf8054c322eb2/96c52f20364209b4620c16c8b3564230.jpg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61868733"/>
                  </a:ext>
                </a:extLst>
              </a:tr>
            </a:tbl>
          </a:graphicData>
        </a:graphic>
      </p:graphicFrame>
      <p:sp>
        <p:nvSpPr>
          <p:cNvPr id="4" name="Text Placeholder 3">
            <a:extLst>
              <a:ext uri="{FF2B5EF4-FFF2-40B4-BE49-F238E27FC236}">
                <a16:creationId xmlns:a16="http://schemas.microsoft.com/office/drawing/2014/main" id="{A3EA4B7E-B467-431D-BEBD-84948472B34F}"/>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3882476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6AE9-E584-4DF0-93AB-80CA7C85B39A}"/>
              </a:ext>
            </a:extLst>
          </p:cNvPr>
          <p:cNvSpPr>
            <a:spLocks noGrp="1"/>
          </p:cNvSpPr>
          <p:nvPr>
            <p:ph type="title"/>
          </p:nvPr>
        </p:nvSpPr>
        <p:spPr/>
        <p:txBody>
          <a:bodyPr/>
          <a:lstStyle/>
          <a:p>
            <a:r>
              <a:rPr lang="en-US"/>
              <a:t>Facebook Own Posts Table | FUJIFILM Malaysia - 15 of 25</a:t>
            </a:r>
          </a:p>
        </p:txBody>
      </p:sp>
      <p:graphicFrame>
        <p:nvGraphicFramePr>
          <p:cNvPr id="5" name="Table Placeholder 4">
            <a:extLst>
              <a:ext uri="{FF2B5EF4-FFF2-40B4-BE49-F238E27FC236}">
                <a16:creationId xmlns:a16="http://schemas.microsoft.com/office/drawing/2014/main" id="{94D040BE-2902-427B-8DDB-FEF54200DDFC}"/>
              </a:ext>
            </a:extLst>
          </p:cNvPr>
          <p:cNvGraphicFramePr>
            <a:graphicFrameLocks noGrp="1"/>
          </p:cNvGraphicFramePr>
          <p:nvPr>
            <p:ph type="tbl" sz="quarter" idx="13"/>
            <p:extLst>
              <p:ext uri="{D42A27DB-BD31-4B8C-83A1-F6EECF244321}">
                <p14:modId xmlns:p14="http://schemas.microsoft.com/office/powerpoint/2010/main" val="61723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4177773"/>
                    </a:ext>
                  </a:extLst>
                </a:gridCol>
                <a:gridCol w="1728216">
                  <a:extLst>
                    <a:ext uri="{9D8B030D-6E8A-4147-A177-3AD203B41FA5}">
                      <a16:colId xmlns:a16="http://schemas.microsoft.com/office/drawing/2014/main" val="2274127623"/>
                    </a:ext>
                  </a:extLst>
                </a:gridCol>
                <a:gridCol w="411480">
                  <a:extLst>
                    <a:ext uri="{9D8B030D-6E8A-4147-A177-3AD203B41FA5}">
                      <a16:colId xmlns:a16="http://schemas.microsoft.com/office/drawing/2014/main" val="3361709370"/>
                    </a:ext>
                  </a:extLst>
                </a:gridCol>
                <a:gridCol w="411480">
                  <a:extLst>
                    <a:ext uri="{9D8B030D-6E8A-4147-A177-3AD203B41FA5}">
                      <a16:colId xmlns:a16="http://schemas.microsoft.com/office/drawing/2014/main" val="2755822890"/>
                    </a:ext>
                  </a:extLst>
                </a:gridCol>
                <a:gridCol w="411480">
                  <a:extLst>
                    <a:ext uri="{9D8B030D-6E8A-4147-A177-3AD203B41FA5}">
                      <a16:colId xmlns:a16="http://schemas.microsoft.com/office/drawing/2014/main" val="1369423066"/>
                    </a:ext>
                  </a:extLst>
                </a:gridCol>
                <a:gridCol w="411480">
                  <a:extLst>
                    <a:ext uri="{9D8B030D-6E8A-4147-A177-3AD203B41FA5}">
                      <a16:colId xmlns:a16="http://schemas.microsoft.com/office/drawing/2014/main" val="79040854"/>
                    </a:ext>
                  </a:extLst>
                </a:gridCol>
                <a:gridCol w="411480">
                  <a:extLst>
                    <a:ext uri="{9D8B030D-6E8A-4147-A177-3AD203B41FA5}">
                      <a16:colId xmlns:a16="http://schemas.microsoft.com/office/drawing/2014/main" val="4006887348"/>
                    </a:ext>
                  </a:extLst>
                </a:gridCol>
                <a:gridCol w="411480">
                  <a:extLst>
                    <a:ext uri="{9D8B030D-6E8A-4147-A177-3AD203B41FA5}">
                      <a16:colId xmlns:a16="http://schemas.microsoft.com/office/drawing/2014/main" val="1876596335"/>
                    </a:ext>
                  </a:extLst>
                </a:gridCol>
                <a:gridCol w="411480">
                  <a:extLst>
                    <a:ext uri="{9D8B030D-6E8A-4147-A177-3AD203B41FA5}">
                      <a16:colId xmlns:a16="http://schemas.microsoft.com/office/drawing/2014/main" val="1696665173"/>
                    </a:ext>
                  </a:extLst>
                </a:gridCol>
                <a:gridCol w="411480">
                  <a:extLst>
                    <a:ext uri="{9D8B030D-6E8A-4147-A177-3AD203B41FA5}">
                      <a16:colId xmlns:a16="http://schemas.microsoft.com/office/drawing/2014/main" val="2780068835"/>
                    </a:ext>
                  </a:extLst>
                </a:gridCol>
                <a:gridCol w="411480">
                  <a:extLst>
                    <a:ext uri="{9D8B030D-6E8A-4147-A177-3AD203B41FA5}">
                      <a16:colId xmlns:a16="http://schemas.microsoft.com/office/drawing/2014/main" val="3727697226"/>
                    </a:ext>
                  </a:extLst>
                </a:gridCol>
                <a:gridCol w="411480">
                  <a:extLst>
                    <a:ext uri="{9D8B030D-6E8A-4147-A177-3AD203B41FA5}">
                      <a16:colId xmlns:a16="http://schemas.microsoft.com/office/drawing/2014/main" val="2112498950"/>
                    </a:ext>
                  </a:extLst>
                </a:gridCol>
                <a:gridCol w="411480">
                  <a:extLst>
                    <a:ext uri="{9D8B030D-6E8A-4147-A177-3AD203B41FA5}">
                      <a16:colId xmlns:a16="http://schemas.microsoft.com/office/drawing/2014/main" val="730544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81664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- 2024-09-21 12:00:12</a:t>
                      </a:r>
                      <a:r>
                        <a:rPr kumimoji="0" lang="en-US" sz="1000" b="0" i="0" u="none" strike="noStrike" kern="1200" cap="none" spc="0" normalizeH="0" baseline="0" noProof="0">
                          <a:ln>
                            <a:noFill/>
                          </a:ln>
                          <a:solidFill>
                            <a:prstClr val="black"/>
                          </a:solidFill>
                          <a:effectLst/>
                          <a:uLnTx/>
                          <a:uFillTx/>
                          <a:latin typeface="Calibri"/>
                          <a:ea typeface="+mn-ea"/>
                          <a:cs typeface="+mn-cs"/>
                        </a:rPr>
                        <a:t>
 11 August 2024 was a day filled with vintage vibes and photography! Participants in our Outdoor Vintage Car with Talent &amp; Lighting Portraiture Shooting workshop explored a charming vintage set with classic cars at WIN's House Cafe Sireh Park.
They were fully immersed in the vintage scene, capturing timeless shots while mastering lighting techniques under the expert guidance of TW Wann Al-Hajj.
Thank you to everyone who attended, and a special shoutout to our partner for this session - Johan Photo Camtronics Sdn Bhd!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https://quintly-eu-image-storage.s3.amazonaws.com/aaf8f68db843cc217addf8054c322eb2/b2f88f637464a9dda04e78aab6083173.jpg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492433142"/>
                  </a:ext>
                </a:extLst>
              </a:tr>
            </a:tbl>
          </a:graphicData>
        </a:graphic>
      </p:graphicFrame>
      <p:sp>
        <p:nvSpPr>
          <p:cNvPr id="4" name="Text Placeholder 3">
            <a:extLst>
              <a:ext uri="{FF2B5EF4-FFF2-40B4-BE49-F238E27FC236}">
                <a16:creationId xmlns:a16="http://schemas.microsoft.com/office/drawing/2014/main" id="{31AC2502-1C34-443F-A7B8-B9A37799EDA9}"/>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782244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86E4A-9A67-4EA0-AC10-681ABB6B8224}"/>
              </a:ext>
            </a:extLst>
          </p:cNvPr>
          <p:cNvSpPr>
            <a:spLocks noGrp="1"/>
          </p:cNvSpPr>
          <p:nvPr>
            <p:ph type="title"/>
          </p:nvPr>
        </p:nvSpPr>
        <p:spPr/>
        <p:txBody>
          <a:bodyPr/>
          <a:lstStyle/>
          <a:p>
            <a:r>
              <a:rPr lang="en-US"/>
              <a:t>Facebook Own Posts Table | FUJIFILM Malaysia - 16 of 25</a:t>
            </a:r>
          </a:p>
        </p:txBody>
      </p:sp>
      <p:graphicFrame>
        <p:nvGraphicFramePr>
          <p:cNvPr id="5" name="Table Placeholder 4">
            <a:extLst>
              <a:ext uri="{FF2B5EF4-FFF2-40B4-BE49-F238E27FC236}">
                <a16:creationId xmlns:a16="http://schemas.microsoft.com/office/drawing/2014/main" id="{81CC6AAE-3970-408A-A7F6-1DF2EDF01203}"/>
              </a:ext>
            </a:extLst>
          </p:cNvPr>
          <p:cNvGraphicFramePr>
            <a:graphicFrameLocks noGrp="1"/>
          </p:cNvGraphicFramePr>
          <p:nvPr>
            <p:ph type="tbl" sz="quarter" idx="13"/>
            <p:extLst>
              <p:ext uri="{D42A27DB-BD31-4B8C-83A1-F6EECF244321}">
                <p14:modId xmlns:p14="http://schemas.microsoft.com/office/powerpoint/2010/main" val="339864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31100656"/>
                    </a:ext>
                  </a:extLst>
                </a:gridCol>
                <a:gridCol w="1728216">
                  <a:extLst>
                    <a:ext uri="{9D8B030D-6E8A-4147-A177-3AD203B41FA5}">
                      <a16:colId xmlns:a16="http://schemas.microsoft.com/office/drawing/2014/main" val="322141615"/>
                    </a:ext>
                  </a:extLst>
                </a:gridCol>
                <a:gridCol w="411480">
                  <a:extLst>
                    <a:ext uri="{9D8B030D-6E8A-4147-A177-3AD203B41FA5}">
                      <a16:colId xmlns:a16="http://schemas.microsoft.com/office/drawing/2014/main" val="655458229"/>
                    </a:ext>
                  </a:extLst>
                </a:gridCol>
                <a:gridCol w="411480">
                  <a:extLst>
                    <a:ext uri="{9D8B030D-6E8A-4147-A177-3AD203B41FA5}">
                      <a16:colId xmlns:a16="http://schemas.microsoft.com/office/drawing/2014/main" val="3999583842"/>
                    </a:ext>
                  </a:extLst>
                </a:gridCol>
                <a:gridCol w="411480">
                  <a:extLst>
                    <a:ext uri="{9D8B030D-6E8A-4147-A177-3AD203B41FA5}">
                      <a16:colId xmlns:a16="http://schemas.microsoft.com/office/drawing/2014/main" val="2203759279"/>
                    </a:ext>
                  </a:extLst>
                </a:gridCol>
                <a:gridCol w="411480">
                  <a:extLst>
                    <a:ext uri="{9D8B030D-6E8A-4147-A177-3AD203B41FA5}">
                      <a16:colId xmlns:a16="http://schemas.microsoft.com/office/drawing/2014/main" val="2112055321"/>
                    </a:ext>
                  </a:extLst>
                </a:gridCol>
                <a:gridCol w="411480">
                  <a:extLst>
                    <a:ext uri="{9D8B030D-6E8A-4147-A177-3AD203B41FA5}">
                      <a16:colId xmlns:a16="http://schemas.microsoft.com/office/drawing/2014/main" val="1469224801"/>
                    </a:ext>
                  </a:extLst>
                </a:gridCol>
                <a:gridCol w="411480">
                  <a:extLst>
                    <a:ext uri="{9D8B030D-6E8A-4147-A177-3AD203B41FA5}">
                      <a16:colId xmlns:a16="http://schemas.microsoft.com/office/drawing/2014/main" val="3539965919"/>
                    </a:ext>
                  </a:extLst>
                </a:gridCol>
                <a:gridCol w="411480">
                  <a:extLst>
                    <a:ext uri="{9D8B030D-6E8A-4147-A177-3AD203B41FA5}">
                      <a16:colId xmlns:a16="http://schemas.microsoft.com/office/drawing/2014/main" val="1181577583"/>
                    </a:ext>
                  </a:extLst>
                </a:gridCol>
                <a:gridCol w="411480">
                  <a:extLst>
                    <a:ext uri="{9D8B030D-6E8A-4147-A177-3AD203B41FA5}">
                      <a16:colId xmlns:a16="http://schemas.microsoft.com/office/drawing/2014/main" val="2004487895"/>
                    </a:ext>
                  </a:extLst>
                </a:gridCol>
                <a:gridCol w="411480">
                  <a:extLst>
                    <a:ext uri="{9D8B030D-6E8A-4147-A177-3AD203B41FA5}">
                      <a16:colId xmlns:a16="http://schemas.microsoft.com/office/drawing/2014/main" val="3302038205"/>
                    </a:ext>
                  </a:extLst>
                </a:gridCol>
                <a:gridCol w="411480">
                  <a:extLst>
                    <a:ext uri="{9D8B030D-6E8A-4147-A177-3AD203B41FA5}">
                      <a16:colId xmlns:a16="http://schemas.microsoft.com/office/drawing/2014/main" val="3892110666"/>
                    </a:ext>
                  </a:extLst>
                </a:gridCol>
                <a:gridCol w="411480">
                  <a:extLst>
                    <a:ext uri="{9D8B030D-6E8A-4147-A177-3AD203B41FA5}">
                      <a16:colId xmlns:a16="http://schemas.microsoft.com/office/drawing/2014/main" val="146789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62883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- 2024-09-04 12:30:11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the participants who joined our Street Photowalk at CIMB Beach Street on 28 July 2024, co-hosted with Hike Enterprise and guided by Ck Leong! 
We hope your exploration of the quaint streets of Penang led you to uncover hidden gems and capture fascinating perspectives through the lens of your unique vision. Remember to share your favourite shots with us—tag us to be featured and inspire others with your creativity!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https://quintly-eu-image-storage.s3.amazonaws.com/aaf8f68db843cc217addf8054c322eb2/b42c17d53c706874d92c0d44365c6711.jpg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359931118"/>
                  </a:ext>
                </a:extLst>
              </a:tr>
            </a:tbl>
          </a:graphicData>
        </a:graphic>
      </p:graphicFrame>
      <p:sp>
        <p:nvSpPr>
          <p:cNvPr id="4" name="Text Placeholder 3">
            <a:extLst>
              <a:ext uri="{FF2B5EF4-FFF2-40B4-BE49-F238E27FC236}">
                <a16:creationId xmlns:a16="http://schemas.microsoft.com/office/drawing/2014/main" id="{D4958A82-6F94-4B7C-93FF-EF9C2AFA855C}"/>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523010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247D1-92AB-4975-B062-D73DF536F587}"/>
              </a:ext>
            </a:extLst>
          </p:cNvPr>
          <p:cNvSpPr>
            <a:spLocks noGrp="1"/>
          </p:cNvSpPr>
          <p:nvPr>
            <p:ph type="title"/>
          </p:nvPr>
        </p:nvSpPr>
        <p:spPr/>
        <p:txBody>
          <a:bodyPr/>
          <a:lstStyle/>
          <a:p>
            <a:r>
              <a:rPr lang="en-US"/>
              <a:t>Facebook Own Posts Table | FUJIFILM Malaysia - 17 of 25</a:t>
            </a:r>
          </a:p>
        </p:txBody>
      </p:sp>
      <p:graphicFrame>
        <p:nvGraphicFramePr>
          <p:cNvPr id="5" name="Table Placeholder 4">
            <a:extLst>
              <a:ext uri="{FF2B5EF4-FFF2-40B4-BE49-F238E27FC236}">
                <a16:creationId xmlns:a16="http://schemas.microsoft.com/office/drawing/2014/main" id="{29058D2D-DE91-467C-BE06-7BF9C785C38F}"/>
              </a:ext>
            </a:extLst>
          </p:cNvPr>
          <p:cNvGraphicFramePr>
            <a:graphicFrameLocks noGrp="1"/>
          </p:cNvGraphicFramePr>
          <p:nvPr>
            <p:ph type="tbl" sz="quarter" idx="13"/>
            <p:extLst>
              <p:ext uri="{D42A27DB-BD31-4B8C-83A1-F6EECF244321}">
                <p14:modId xmlns:p14="http://schemas.microsoft.com/office/powerpoint/2010/main" val="105086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124872"/>
                    </a:ext>
                  </a:extLst>
                </a:gridCol>
                <a:gridCol w="1728216">
                  <a:extLst>
                    <a:ext uri="{9D8B030D-6E8A-4147-A177-3AD203B41FA5}">
                      <a16:colId xmlns:a16="http://schemas.microsoft.com/office/drawing/2014/main" val="1572595929"/>
                    </a:ext>
                  </a:extLst>
                </a:gridCol>
                <a:gridCol w="411480">
                  <a:extLst>
                    <a:ext uri="{9D8B030D-6E8A-4147-A177-3AD203B41FA5}">
                      <a16:colId xmlns:a16="http://schemas.microsoft.com/office/drawing/2014/main" val="54742144"/>
                    </a:ext>
                  </a:extLst>
                </a:gridCol>
                <a:gridCol w="411480">
                  <a:extLst>
                    <a:ext uri="{9D8B030D-6E8A-4147-A177-3AD203B41FA5}">
                      <a16:colId xmlns:a16="http://schemas.microsoft.com/office/drawing/2014/main" val="1447614062"/>
                    </a:ext>
                  </a:extLst>
                </a:gridCol>
                <a:gridCol w="411480">
                  <a:extLst>
                    <a:ext uri="{9D8B030D-6E8A-4147-A177-3AD203B41FA5}">
                      <a16:colId xmlns:a16="http://schemas.microsoft.com/office/drawing/2014/main" val="2513937426"/>
                    </a:ext>
                  </a:extLst>
                </a:gridCol>
                <a:gridCol w="411480">
                  <a:extLst>
                    <a:ext uri="{9D8B030D-6E8A-4147-A177-3AD203B41FA5}">
                      <a16:colId xmlns:a16="http://schemas.microsoft.com/office/drawing/2014/main" val="1071006340"/>
                    </a:ext>
                  </a:extLst>
                </a:gridCol>
                <a:gridCol w="411480">
                  <a:extLst>
                    <a:ext uri="{9D8B030D-6E8A-4147-A177-3AD203B41FA5}">
                      <a16:colId xmlns:a16="http://schemas.microsoft.com/office/drawing/2014/main" val="258064024"/>
                    </a:ext>
                  </a:extLst>
                </a:gridCol>
                <a:gridCol w="411480">
                  <a:extLst>
                    <a:ext uri="{9D8B030D-6E8A-4147-A177-3AD203B41FA5}">
                      <a16:colId xmlns:a16="http://schemas.microsoft.com/office/drawing/2014/main" val="2006205738"/>
                    </a:ext>
                  </a:extLst>
                </a:gridCol>
                <a:gridCol w="411480">
                  <a:extLst>
                    <a:ext uri="{9D8B030D-6E8A-4147-A177-3AD203B41FA5}">
                      <a16:colId xmlns:a16="http://schemas.microsoft.com/office/drawing/2014/main" val="2523822429"/>
                    </a:ext>
                  </a:extLst>
                </a:gridCol>
                <a:gridCol w="411480">
                  <a:extLst>
                    <a:ext uri="{9D8B030D-6E8A-4147-A177-3AD203B41FA5}">
                      <a16:colId xmlns:a16="http://schemas.microsoft.com/office/drawing/2014/main" val="325535377"/>
                    </a:ext>
                  </a:extLst>
                </a:gridCol>
                <a:gridCol w="411480">
                  <a:extLst>
                    <a:ext uri="{9D8B030D-6E8A-4147-A177-3AD203B41FA5}">
                      <a16:colId xmlns:a16="http://schemas.microsoft.com/office/drawing/2014/main" val="4065501612"/>
                    </a:ext>
                  </a:extLst>
                </a:gridCol>
                <a:gridCol w="411480">
                  <a:extLst>
                    <a:ext uri="{9D8B030D-6E8A-4147-A177-3AD203B41FA5}">
                      <a16:colId xmlns:a16="http://schemas.microsoft.com/office/drawing/2014/main" val="1877593893"/>
                    </a:ext>
                  </a:extLst>
                </a:gridCol>
                <a:gridCol w="411480">
                  <a:extLst>
                    <a:ext uri="{9D8B030D-6E8A-4147-A177-3AD203B41FA5}">
                      <a16:colId xmlns:a16="http://schemas.microsoft.com/office/drawing/2014/main" val="1445089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76643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- 2024-09-21 14:01:01</a:t>
                      </a:r>
                      <a:r>
                        <a:rPr kumimoji="0" lang="en-US" sz="1000" b="0" i="0" u="none" strike="noStrike" kern="1200" cap="none" spc="0" normalizeH="0" baseline="0" noProof="0">
                          <a:ln>
                            <a:noFill/>
                          </a:ln>
                          <a:solidFill>
                            <a:prstClr val="black"/>
                          </a:solidFill>
                          <a:effectLst/>
                          <a:uLnTx/>
                          <a:uFillTx/>
                          <a:latin typeface="Calibri"/>
                          <a:ea typeface="+mn-ea"/>
                          <a:cs typeface="+mn-cs"/>
                        </a:rPr>
                        <a:t>
 Light, cars, talents, action! At our Outdoor Vintage Car with Talent &amp; Lighting Portraiture Shooting workshop, we explored captivating shots in a beautifully crafted vintage set. 📸 Check out all the behind-the-scenes moments from the session on 11 August 2024!
Interested in joining our workshops? Be the first to book your slot when a session catches your eye!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https://quintly-eu-image-storage.s3.amazonaws.com/aaf8f68db843cc217addf8054c322eb2/2555f644f5e8d3de7ace3c2f45a575fc.jpg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3506374260"/>
                  </a:ext>
                </a:extLst>
              </a:tr>
            </a:tbl>
          </a:graphicData>
        </a:graphic>
      </p:graphicFrame>
      <p:sp>
        <p:nvSpPr>
          <p:cNvPr id="4" name="Text Placeholder 3">
            <a:extLst>
              <a:ext uri="{FF2B5EF4-FFF2-40B4-BE49-F238E27FC236}">
                <a16:creationId xmlns:a16="http://schemas.microsoft.com/office/drawing/2014/main" id="{772EC06B-444E-4DD5-894F-2F0AAE6F31D0}"/>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3318915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71892-9991-4A6D-9293-D6BCDCAB7B94}"/>
              </a:ext>
            </a:extLst>
          </p:cNvPr>
          <p:cNvSpPr>
            <a:spLocks noGrp="1"/>
          </p:cNvSpPr>
          <p:nvPr>
            <p:ph type="title"/>
          </p:nvPr>
        </p:nvSpPr>
        <p:spPr/>
        <p:txBody>
          <a:bodyPr/>
          <a:lstStyle/>
          <a:p>
            <a:r>
              <a:rPr lang="en-US"/>
              <a:t>Facebook Own Posts Table | FUJIFILM Malaysia - 18 of 25</a:t>
            </a:r>
          </a:p>
        </p:txBody>
      </p:sp>
      <p:graphicFrame>
        <p:nvGraphicFramePr>
          <p:cNvPr id="5" name="Table Placeholder 4">
            <a:extLst>
              <a:ext uri="{FF2B5EF4-FFF2-40B4-BE49-F238E27FC236}">
                <a16:creationId xmlns:a16="http://schemas.microsoft.com/office/drawing/2014/main" id="{9C50213A-23DF-4A2B-90DA-78FC03A4341D}"/>
              </a:ext>
            </a:extLst>
          </p:cNvPr>
          <p:cNvGraphicFramePr>
            <a:graphicFrameLocks noGrp="1"/>
          </p:cNvGraphicFramePr>
          <p:nvPr>
            <p:ph type="tbl" sz="quarter" idx="13"/>
            <p:extLst>
              <p:ext uri="{D42A27DB-BD31-4B8C-83A1-F6EECF244321}">
                <p14:modId xmlns:p14="http://schemas.microsoft.com/office/powerpoint/2010/main" val="2424576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1066624"/>
                    </a:ext>
                  </a:extLst>
                </a:gridCol>
                <a:gridCol w="1728216">
                  <a:extLst>
                    <a:ext uri="{9D8B030D-6E8A-4147-A177-3AD203B41FA5}">
                      <a16:colId xmlns:a16="http://schemas.microsoft.com/office/drawing/2014/main" val="1440790011"/>
                    </a:ext>
                  </a:extLst>
                </a:gridCol>
                <a:gridCol w="411480">
                  <a:extLst>
                    <a:ext uri="{9D8B030D-6E8A-4147-A177-3AD203B41FA5}">
                      <a16:colId xmlns:a16="http://schemas.microsoft.com/office/drawing/2014/main" val="1790570068"/>
                    </a:ext>
                  </a:extLst>
                </a:gridCol>
                <a:gridCol w="411480">
                  <a:extLst>
                    <a:ext uri="{9D8B030D-6E8A-4147-A177-3AD203B41FA5}">
                      <a16:colId xmlns:a16="http://schemas.microsoft.com/office/drawing/2014/main" val="1875340045"/>
                    </a:ext>
                  </a:extLst>
                </a:gridCol>
                <a:gridCol w="411480">
                  <a:extLst>
                    <a:ext uri="{9D8B030D-6E8A-4147-A177-3AD203B41FA5}">
                      <a16:colId xmlns:a16="http://schemas.microsoft.com/office/drawing/2014/main" val="3727942918"/>
                    </a:ext>
                  </a:extLst>
                </a:gridCol>
                <a:gridCol w="411480">
                  <a:extLst>
                    <a:ext uri="{9D8B030D-6E8A-4147-A177-3AD203B41FA5}">
                      <a16:colId xmlns:a16="http://schemas.microsoft.com/office/drawing/2014/main" val="2066146308"/>
                    </a:ext>
                  </a:extLst>
                </a:gridCol>
                <a:gridCol w="411480">
                  <a:extLst>
                    <a:ext uri="{9D8B030D-6E8A-4147-A177-3AD203B41FA5}">
                      <a16:colId xmlns:a16="http://schemas.microsoft.com/office/drawing/2014/main" val="1959224119"/>
                    </a:ext>
                  </a:extLst>
                </a:gridCol>
                <a:gridCol w="411480">
                  <a:extLst>
                    <a:ext uri="{9D8B030D-6E8A-4147-A177-3AD203B41FA5}">
                      <a16:colId xmlns:a16="http://schemas.microsoft.com/office/drawing/2014/main" val="3928465566"/>
                    </a:ext>
                  </a:extLst>
                </a:gridCol>
                <a:gridCol w="411480">
                  <a:extLst>
                    <a:ext uri="{9D8B030D-6E8A-4147-A177-3AD203B41FA5}">
                      <a16:colId xmlns:a16="http://schemas.microsoft.com/office/drawing/2014/main" val="4203821179"/>
                    </a:ext>
                  </a:extLst>
                </a:gridCol>
                <a:gridCol w="411480">
                  <a:extLst>
                    <a:ext uri="{9D8B030D-6E8A-4147-A177-3AD203B41FA5}">
                      <a16:colId xmlns:a16="http://schemas.microsoft.com/office/drawing/2014/main" val="1377208351"/>
                    </a:ext>
                  </a:extLst>
                </a:gridCol>
                <a:gridCol w="411480">
                  <a:extLst>
                    <a:ext uri="{9D8B030D-6E8A-4147-A177-3AD203B41FA5}">
                      <a16:colId xmlns:a16="http://schemas.microsoft.com/office/drawing/2014/main" val="64223028"/>
                    </a:ext>
                  </a:extLst>
                </a:gridCol>
                <a:gridCol w="411480">
                  <a:extLst>
                    <a:ext uri="{9D8B030D-6E8A-4147-A177-3AD203B41FA5}">
                      <a16:colId xmlns:a16="http://schemas.microsoft.com/office/drawing/2014/main" val="2826379244"/>
                    </a:ext>
                  </a:extLst>
                </a:gridCol>
                <a:gridCol w="411480">
                  <a:extLst>
                    <a:ext uri="{9D8B030D-6E8A-4147-A177-3AD203B41FA5}">
                      <a16:colId xmlns:a16="http://schemas.microsoft.com/office/drawing/2014/main" val="346831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23308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- 2024-09-03 11:50:07</a:t>
                      </a:r>
                      <a:r>
                        <a:rPr kumimoji="0" lang="en-US" sz="1000" b="0" i="0" u="none" strike="noStrike" kern="1200" cap="none" spc="0" normalizeH="0" baseline="0" noProof="0">
                          <a:ln>
                            <a:noFill/>
                          </a:ln>
                          <a:solidFill>
                            <a:prstClr val="black"/>
                          </a:solidFill>
                          <a:effectLst/>
                          <a:uLnTx/>
                          <a:uFillTx/>
                          <a:latin typeface="Calibri"/>
                          <a:ea typeface="+mn-ea"/>
                          <a:cs typeface="+mn-cs"/>
                        </a:rPr>
                        <a:t>
 Register your new Fujifilm devices with ease through our new e-Warranty registration site! Protect your gear and enjoy peace of mind in just a few clicks. Save the link below and get started on securing your warranty today!
https://fujifilm-ewarranty.com.my/ 
#Fujifilm #FujifilmMY #FujifilmMalaysia #Fujifilm_XSeries #Photography #DigitalPhotography #EWarrantyRegistration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https://quintly-eu-image-storage.s3.amazonaws.com/aaf8f68db843cc217addf8054c322eb2/a1c8ef6143e1051fc90f1eca5f9e5fb3.jpg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extLst>
                  <a:ext uri="{0D108BD9-81ED-4DB2-BD59-A6C34878D82A}">
                    <a16:rowId xmlns:a16="http://schemas.microsoft.com/office/drawing/2014/main" val="547211720"/>
                  </a:ext>
                </a:extLst>
              </a:tr>
            </a:tbl>
          </a:graphicData>
        </a:graphic>
      </p:graphicFrame>
      <p:sp>
        <p:nvSpPr>
          <p:cNvPr id="4" name="Text Placeholder 3">
            <a:extLst>
              <a:ext uri="{FF2B5EF4-FFF2-40B4-BE49-F238E27FC236}">
                <a16:creationId xmlns:a16="http://schemas.microsoft.com/office/drawing/2014/main" id="{0D37281A-17D5-4585-BE2A-F2F56875781D}"/>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484971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452A-914E-4F17-931E-02026392DF40}"/>
              </a:ext>
            </a:extLst>
          </p:cNvPr>
          <p:cNvSpPr>
            <a:spLocks noGrp="1"/>
          </p:cNvSpPr>
          <p:nvPr>
            <p:ph type="title"/>
          </p:nvPr>
        </p:nvSpPr>
        <p:spPr/>
        <p:txBody>
          <a:bodyPr/>
          <a:lstStyle/>
          <a:p>
            <a:r>
              <a:rPr lang="en-US"/>
              <a:t>Facebook Own Posts Table | FUJIFILM Malaysia - 19 of 25</a:t>
            </a:r>
          </a:p>
        </p:txBody>
      </p:sp>
      <p:graphicFrame>
        <p:nvGraphicFramePr>
          <p:cNvPr id="5" name="Table Placeholder 4">
            <a:extLst>
              <a:ext uri="{FF2B5EF4-FFF2-40B4-BE49-F238E27FC236}">
                <a16:creationId xmlns:a16="http://schemas.microsoft.com/office/drawing/2014/main" id="{F7CE65EB-E410-4ECF-8F2D-4189AF63B8EA}"/>
              </a:ext>
            </a:extLst>
          </p:cNvPr>
          <p:cNvGraphicFramePr>
            <a:graphicFrameLocks noGrp="1"/>
          </p:cNvGraphicFramePr>
          <p:nvPr>
            <p:ph type="tbl" sz="quarter" idx="13"/>
            <p:extLst>
              <p:ext uri="{D42A27DB-BD31-4B8C-83A1-F6EECF244321}">
                <p14:modId xmlns:p14="http://schemas.microsoft.com/office/powerpoint/2010/main" val="833566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9838338"/>
                    </a:ext>
                  </a:extLst>
                </a:gridCol>
                <a:gridCol w="1728216">
                  <a:extLst>
                    <a:ext uri="{9D8B030D-6E8A-4147-A177-3AD203B41FA5}">
                      <a16:colId xmlns:a16="http://schemas.microsoft.com/office/drawing/2014/main" val="612023305"/>
                    </a:ext>
                  </a:extLst>
                </a:gridCol>
                <a:gridCol w="411480">
                  <a:extLst>
                    <a:ext uri="{9D8B030D-6E8A-4147-A177-3AD203B41FA5}">
                      <a16:colId xmlns:a16="http://schemas.microsoft.com/office/drawing/2014/main" val="504199153"/>
                    </a:ext>
                  </a:extLst>
                </a:gridCol>
                <a:gridCol w="411480">
                  <a:extLst>
                    <a:ext uri="{9D8B030D-6E8A-4147-A177-3AD203B41FA5}">
                      <a16:colId xmlns:a16="http://schemas.microsoft.com/office/drawing/2014/main" val="423250427"/>
                    </a:ext>
                  </a:extLst>
                </a:gridCol>
                <a:gridCol w="411480">
                  <a:extLst>
                    <a:ext uri="{9D8B030D-6E8A-4147-A177-3AD203B41FA5}">
                      <a16:colId xmlns:a16="http://schemas.microsoft.com/office/drawing/2014/main" val="2721346915"/>
                    </a:ext>
                  </a:extLst>
                </a:gridCol>
                <a:gridCol w="411480">
                  <a:extLst>
                    <a:ext uri="{9D8B030D-6E8A-4147-A177-3AD203B41FA5}">
                      <a16:colId xmlns:a16="http://schemas.microsoft.com/office/drawing/2014/main" val="750982645"/>
                    </a:ext>
                  </a:extLst>
                </a:gridCol>
                <a:gridCol w="411480">
                  <a:extLst>
                    <a:ext uri="{9D8B030D-6E8A-4147-A177-3AD203B41FA5}">
                      <a16:colId xmlns:a16="http://schemas.microsoft.com/office/drawing/2014/main" val="3877195637"/>
                    </a:ext>
                  </a:extLst>
                </a:gridCol>
                <a:gridCol w="411480">
                  <a:extLst>
                    <a:ext uri="{9D8B030D-6E8A-4147-A177-3AD203B41FA5}">
                      <a16:colId xmlns:a16="http://schemas.microsoft.com/office/drawing/2014/main" val="2344391798"/>
                    </a:ext>
                  </a:extLst>
                </a:gridCol>
                <a:gridCol w="411480">
                  <a:extLst>
                    <a:ext uri="{9D8B030D-6E8A-4147-A177-3AD203B41FA5}">
                      <a16:colId xmlns:a16="http://schemas.microsoft.com/office/drawing/2014/main" val="1528014959"/>
                    </a:ext>
                  </a:extLst>
                </a:gridCol>
                <a:gridCol w="411480">
                  <a:extLst>
                    <a:ext uri="{9D8B030D-6E8A-4147-A177-3AD203B41FA5}">
                      <a16:colId xmlns:a16="http://schemas.microsoft.com/office/drawing/2014/main" val="3229040067"/>
                    </a:ext>
                  </a:extLst>
                </a:gridCol>
                <a:gridCol w="411480">
                  <a:extLst>
                    <a:ext uri="{9D8B030D-6E8A-4147-A177-3AD203B41FA5}">
                      <a16:colId xmlns:a16="http://schemas.microsoft.com/office/drawing/2014/main" val="1013312765"/>
                    </a:ext>
                  </a:extLst>
                </a:gridCol>
                <a:gridCol w="411480">
                  <a:extLst>
                    <a:ext uri="{9D8B030D-6E8A-4147-A177-3AD203B41FA5}">
                      <a16:colId xmlns:a16="http://schemas.microsoft.com/office/drawing/2014/main" val="3489731143"/>
                    </a:ext>
                  </a:extLst>
                </a:gridCol>
                <a:gridCol w="411480">
                  <a:extLst>
                    <a:ext uri="{9D8B030D-6E8A-4147-A177-3AD203B41FA5}">
                      <a16:colId xmlns:a16="http://schemas.microsoft.com/office/drawing/2014/main" val="2932742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31034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- 2024-09-23 20:00:29</a:t>
                      </a:r>
                      <a:r>
                        <a:rPr kumimoji="0" lang="en-US" sz="1000" b="0" i="0" u="none" strike="noStrike" kern="1200" cap="none" spc="0" normalizeH="0" baseline="0" noProof="0">
                          <a:ln>
                            <a:noFill/>
                          </a:ln>
                          <a:solidFill>
                            <a:prstClr val="black"/>
                          </a:solidFill>
                          <a:effectLst/>
                          <a:uLnTx/>
                          <a:uFillTx/>
                          <a:latin typeface="Calibri"/>
                          <a:ea typeface="+mn-ea"/>
                          <a:cs typeface="+mn-cs"/>
                        </a:rPr>
                        <a:t>
 Create your world with Fujifilm's Film Simulation. With customizable settings, you can craft your visual mood board directly in-camera, transforming the same scene into different stories. 
Whether you prefer soft, calm tones or bold, vivid colors with depth, the creative possibilities are endless. Explore the artistry of film simulations and experiment with recipes that will add a unique flavor to your photographs.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https://quintly-eu-image-storage.s3.amazonaws.com/aaf8f68db843cc217addf8054c322eb2/b6c7693241a64bda3b1614170cf317a1.jpg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802973293"/>
                  </a:ext>
                </a:extLst>
              </a:tr>
            </a:tbl>
          </a:graphicData>
        </a:graphic>
      </p:graphicFrame>
      <p:sp>
        <p:nvSpPr>
          <p:cNvPr id="4" name="Text Placeholder 3">
            <a:extLst>
              <a:ext uri="{FF2B5EF4-FFF2-40B4-BE49-F238E27FC236}">
                <a16:creationId xmlns:a16="http://schemas.microsoft.com/office/drawing/2014/main" id="{451B5F21-86E1-411B-9FA8-E8C21795C976}"/>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525401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2C3-46F2-493A-94F8-0EA0DCF8B1F8}"/>
              </a:ext>
            </a:extLst>
          </p:cNvPr>
          <p:cNvSpPr>
            <a:spLocks noGrp="1"/>
          </p:cNvSpPr>
          <p:nvPr>
            <p:ph type="title"/>
          </p:nvPr>
        </p:nvSpPr>
        <p:spPr/>
        <p:txBody>
          <a:bodyPr/>
          <a:lstStyle/>
          <a:p>
            <a:r>
              <a:rPr lang="en-US"/>
              <a:t>Facebook Own Posts Table | FUJIFILM Malaysia - 20 of 25</a:t>
            </a:r>
          </a:p>
        </p:txBody>
      </p:sp>
      <p:graphicFrame>
        <p:nvGraphicFramePr>
          <p:cNvPr id="5" name="Table Placeholder 4">
            <a:extLst>
              <a:ext uri="{FF2B5EF4-FFF2-40B4-BE49-F238E27FC236}">
                <a16:creationId xmlns:a16="http://schemas.microsoft.com/office/drawing/2014/main" id="{07267589-AA90-422F-BCCF-F7A2C71414BD}"/>
              </a:ext>
            </a:extLst>
          </p:cNvPr>
          <p:cNvGraphicFramePr>
            <a:graphicFrameLocks noGrp="1"/>
          </p:cNvGraphicFramePr>
          <p:nvPr>
            <p:ph type="tbl" sz="quarter" idx="13"/>
            <p:extLst>
              <p:ext uri="{D42A27DB-BD31-4B8C-83A1-F6EECF244321}">
                <p14:modId xmlns:p14="http://schemas.microsoft.com/office/powerpoint/2010/main" val="349243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02077671"/>
                    </a:ext>
                  </a:extLst>
                </a:gridCol>
                <a:gridCol w="1728216">
                  <a:extLst>
                    <a:ext uri="{9D8B030D-6E8A-4147-A177-3AD203B41FA5}">
                      <a16:colId xmlns:a16="http://schemas.microsoft.com/office/drawing/2014/main" val="3017625751"/>
                    </a:ext>
                  </a:extLst>
                </a:gridCol>
                <a:gridCol w="411480">
                  <a:extLst>
                    <a:ext uri="{9D8B030D-6E8A-4147-A177-3AD203B41FA5}">
                      <a16:colId xmlns:a16="http://schemas.microsoft.com/office/drawing/2014/main" val="3753749938"/>
                    </a:ext>
                  </a:extLst>
                </a:gridCol>
                <a:gridCol w="411480">
                  <a:extLst>
                    <a:ext uri="{9D8B030D-6E8A-4147-A177-3AD203B41FA5}">
                      <a16:colId xmlns:a16="http://schemas.microsoft.com/office/drawing/2014/main" val="1139822602"/>
                    </a:ext>
                  </a:extLst>
                </a:gridCol>
                <a:gridCol w="411480">
                  <a:extLst>
                    <a:ext uri="{9D8B030D-6E8A-4147-A177-3AD203B41FA5}">
                      <a16:colId xmlns:a16="http://schemas.microsoft.com/office/drawing/2014/main" val="646140617"/>
                    </a:ext>
                  </a:extLst>
                </a:gridCol>
                <a:gridCol w="411480">
                  <a:extLst>
                    <a:ext uri="{9D8B030D-6E8A-4147-A177-3AD203B41FA5}">
                      <a16:colId xmlns:a16="http://schemas.microsoft.com/office/drawing/2014/main" val="2102297885"/>
                    </a:ext>
                  </a:extLst>
                </a:gridCol>
                <a:gridCol w="411480">
                  <a:extLst>
                    <a:ext uri="{9D8B030D-6E8A-4147-A177-3AD203B41FA5}">
                      <a16:colId xmlns:a16="http://schemas.microsoft.com/office/drawing/2014/main" val="627405676"/>
                    </a:ext>
                  </a:extLst>
                </a:gridCol>
                <a:gridCol w="411480">
                  <a:extLst>
                    <a:ext uri="{9D8B030D-6E8A-4147-A177-3AD203B41FA5}">
                      <a16:colId xmlns:a16="http://schemas.microsoft.com/office/drawing/2014/main" val="996528875"/>
                    </a:ext>
                  </a:extLst>
                </a:gridCol>
                <a:gridCol w="411480">
                  <a:extLst>
                    <a:ext uri="{9D8B030D-6E8A-4147-A177-3AD203B41FA5}">
                      <a16:colId xmlns:a16="http://schemas.microsoft.com/office/drawing/2014/main" val="3336016032"/>
                    </a:ext>
                  </a:extLst>
                </a:gridCol>
                <a:gridCol w="411480">
                  <a:extLst>
                    <a:ext uri="{9D8B030D-6E8A-4147-A177-3AD203B41FA5}">
                      <a16:colId xmlns:a16="http://schemas.microsoft.com/office/drawing/2014/main" val="824380215"/>
                    </a:ext>
                  </a:extLst>
                </a:gridCol>
                <a:gridCol w="411480">
                  <a:extLst>
                    <a:ext uri="{9D8B030D-6E8A-4147-A177-3AD203B41FA5}">
                      <a16:colId xmlns:a16="http://schemas.microsoft.com/office/drawing/2014/main" val="1736579780"/>
                    </a:ext>
                  </a:extLst>
                </a:gridCol>
                <a:gridCol w="411480">
                  <a:extLst>
                    <a:ext uri="{9D8B030D-6E8A-4147-A177-3AD203B41FA5}">
                      <a16:colId xmlns:a16="http://schemas.microsoft.com/office/drawing/2014/main" val="618837376"/>
                    </a:ext>
                  </a:extLst>
                </a:gridCol>
                <a:gridCol w="411480">
                  <a:extLst>
                    <a:ext uri="{9D8B030D-6E8A-4147-A177-3AD203B41FA5}">
                      <a16:colId xmlns:a16="http://schemas.microsoft.com/office/drawing/2014/main" val="467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03054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- 2024-09-01 10:01:13</a:t>
                      </a:r>
                      <a:r>
                        <a:rPr kumimoji="0" lang="en-US" sz="1000" b="0" i="0" u="none" strike="noStrike" kern="1200" cap="none" spc="0" normalizeH="0" baseline="0" noProof="0">
                          <a:ln>
                            <a:noFill/>
                          </a:ln>
                          <a:solidFill>
                            <a:prstClr val="black"/>
                          </a:solidFill>
                          <a:effectLst/>
                          <a:uLnTx/>
                          <a:uFillTx/>
                          <a:latin typeface="Calibri"/>
                          <a:ea typeface="+mn-ea"/>
                          <a:cs typeface="+mn-cs"/>
                        </a:rPr>
                        <a:t>
 Shelley Pearson, a dedicated bird and wildlife photographer, uses the GF500mmF5.6 R LM OIS WR lens to capture the beauty and behaviour of wildlife in Tasmania. 
The lens’s lightweight, portable, and weather-resistant design allows her to explore diverse perspectives, especially with birds in flight. 
For Shelley, it’s not just about beautiful images but about telling stories that inspire and raise awareness for conservation.
𝗙𝗶𝗻𝗱 𝗼𝘂𝘁 𝗺𝗼𝗿𝗲 𝗮𝗯𝗼𝘂𝘁 𝘁𝗵𝗲 𝗚𝗙𝟱𝟬𝟬𝗺𝗺𝗙𝟱.𝟲 𝗥 𝗟𝗠 𝗢𝗜𝗦 𝗪𝗥
https://fujifilm-x.com/en-my/products/lenses/gf500mmf56-r-lm-ois-wr/
𝗙𝗶𝗻𝗱 𝗼𝘂𝘁 𝗺𝗼𝗿𝗲 𝗮𝗯𝗼𝘂𝘁 𝗦𝗵𝗲𝗹𝗹𝗲𝘆 𝗣𝗲𝗮𝗿𝘀𝗼𝗻'𝘀 𝗿𝗲𝘃𝗶𝗲𝘄
https://fujifilm-x.com/en-my/stories/gf500mmf5-6-r-lm-ois-wr-shelley-pearson-x-wildlife-in-tasmania/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#GF500mm #GoFurther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https://quintly-eu-image-storage.s3.amazonaws.com/aaf8f68db843cc217addf8054c322eb2/caf6d050227f4b48e22f3a29e9d2de0f.jpg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279970950"/>
                  </a:ext>
                </a:extLst>
              </a:tr>
            </a:tbl>
          </a:graphicData>
        </a:graphic>
      </p:graphicFrame>
      <p:sp>
        <p:nvSpPr>
          <p:cNvPr id="4" name="Text Placeholder 3">
            <a:extLst>
              <a:ext uri="{FF2B5EF4-FFF2-40B4-BE49-F238E27FC236}">
                <a16:creationId xmlns:a16="http://schemas.microsoft.com/office/drawing/2014/main" id="{B74506B2-4185-48FE-B58F-2626088C0E34}"/>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3481093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96709-9BA3-4AA3-819C-4F56DDFAED80}"/>
              </a:ext>
            </a:extLst>
          </p:cNvPr>
          <p:cNvSpPr>
            <a:spLocks noGrp="1"/>
          </p:cNvSpPr>
          <p:nvPr>
            <p:ph type="title"/>
          </p:nvPr>
        </p:nvSpPr>
        <p:spPr/>
        <p:txBody>
          <a:bodyPr/>
          <a:lstStyle/>
          <a:p>
            <a:r>
              <a:rPr lang="en-US"/>
              <a:t>Facebook Own Posts Table | FUJIFILM Malaysia - 21 of 25</a:t>
            </a:r>
          </a:p>
        </p:txBody>
      </p:sp>
      <p:graphicFrame>
        <p:nvGraphicFramePr>
          <p:cNvPr id="5" name="Table Placeholder 4">
            <a:extLst>
              <a:ext uri="{FF2B5EF4-FFF2-40B4-BE49-F238E27FC236}">
                <a16:creationId xmlns:a16="http://schemas.microsoft.com/office/drawing/2014/main" id="{26549C98-CAD4-4371-9849-C56A295B8E53}"/>
              </a:ext>
            </a:extLst>
          </p:cNvPr>
          <p:cNvGraphicFramePr>
            <a:graphicFrameLocks noGrp="1"/>
          </p:cNvGraphicFramePr>
          <p:nvPr>
            <p:ph type="tbl" sz="quarter" idx="13"/>
            <p:extLst>
              <p:ext uri="{D42A27DB-BD31-4B8C-83A1-F6EECF244321}">
                <p14:modId xmlns:p14="http://schemas.microsoft.com/office/powerpoint/2010/main" val="406547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62574000"/>
                    </a:ext>
                  </a:extLst>
                </a:gridCol>
                <a:gridCol w="1728216">
                  <a:extLst>
                    <a:ext uri="{9D8B030D-6E8A-4147-A177-3AD203B41FA5}">
                      <a16:colId xmlns:a16="http://schemas.microsoft.com/office/drawing/2014/main" val="1122824101"/>
                    </a:ext>
                  </a:extLst>
                </a:gridCol>
                <a:gridCol w="411480">
                  <a:extLst>
                    <a:ext uri="{9D8B030D-6E8A-4147-A177-3AD203B41FA5}">
                      <a16:colId xmlns:a16="http://schemas.microsoft.com/office/drawing/2014/main" val="3389405384"/>
                    </a:ext>
                  </a:extLst>
                </a:gridCol>
                <a:gridCol w="411480">
                  <a:extLst>
                    <a:ext uri="{9D8B030D-6E8A-4147-A177-3AD203B41FA5}">
                      <a16:colId xmlns:a16="http://schemas.microsoft.com/office/drawing/2014/main" val="3847993115"/>
                    </a:ext>
                  </a:extLst>
                </a:gridCol>
                <a:gridCol w="411480">
                  <a:extLst>
                    <a:ext uri="{9D8B030D-6E8A-4147-A177-3AD203B41FA5}">
                      <a16:colId xmlns:a16="http://schemas.microsoft.com/office/drawing/2014/main" val="3552640864"/>
                    </a:ext>
                  </a:extLst>
                </a:gridCol>
                <a:gridCol w="411480">
                  <a:extLst>
                    <a:ext uri="{9D8B030D-6E8A-4147-A177-3AD203B41FA5}">
                      <a16:colId xmlns:a16="http://schemas.microsoft.com/office/drawing/2014/main" val="1666617346"/>
                    </a:ext>
                  </a:extLst>
                </a:gridCol>
                <a:gridCol w="411480">
                  <a:extLst>
                    <a:ext uri="{9D8B030D-6E8A-4147-A177-3AD203B41FA5}">
                      <a16:colId xmlns:a16="http://schemas.microsoft.com/office/drawing/2014/main" val="553236475"/>
                    </a:ext>
                  </a:extLst>
                </a:gridCol>
                <a:gridCol w="411480">
                  <a:extLst>
                    <a:ext uri="{9D8B030D-6E8A-4147-A177-3AD203B41FA5}">
                      <a16:colId xmlns:a16="http://schemas.microsoft.com/office/drawing/2014/main" val="1991875309"/>
                    </a:ext>
                  </a:extLst>
                </a:gridCol>
                <a:gridCol w="411480">
                  <a:extLst>
                    <a:ext uri="{9D8B030D-6E8A-4147-A177-3AD203B41FA5}">
                      <a16:colId xmlns:a16="http://schemas.microsoft.com/office/drawing/2014/main" val="484225889"/>
                    </a:ext>
                  </a:extLst>
                </a:gridCol>
                <a:gridCol w="411480">
                  <a:extLst>
                    <a:ext uri="{9D8B030D-6E8A-4147-A177-3AD203B41FA5}">
                      <a16:colId xmlns:a16="http://schemas.microsoft.com/office/drawing/2014/main" val="1447795307"/>
                    </a:ext>
                  </a:extLst>
                </a:gridCol>
                <a:gridCol w="411480">
                  <a:extLst>
                    <a:ext uri="{9D8B030D-6E8A-4147-A177-3AD203B41FA5}">
                      <a16:colId xmlns:a16="http://schemas.microsoft.com/office/drawing/2014/main" val="3958175883"/>
                    </a:ext>
                  </a:extLst>
                </a:gridCol>
                <a:gridCol w="411480">
                  <a:extLst>
                    <a:ext uri="{9D8B030D-6E8A-4147-A177-3AD203B41FA5}">
                      <a16:colId xmlns:a16="http://schemas.microsoft.com/office/drawing/2014/main" val="353569184"/>
                    </a:ext>
                  </a:extLst>
                </a:gridCol>
                <a:gridCol w="411480">
                  <a:extLst>
                    <a:ext uri="{9D8B030D-6E8A-4147-A177-3AD203B41FA5}">
                      <a16:colId xmlns:a16="http://schemas.microsoft.com/office/drawing/2014/main" val="56713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19732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- 2024-09-19 16:30:23</a:t>
                      </a:r>
                      <a:r>
                        <a:rPr kumimoji="0" lang="en-US" sz="1000" b="0" i="0" u="none" strike="noStrike" kern="1200" cap="none" spc="0" normalizeH="0" baseline="0" noProof="0">
                          <a:ln>
                            <a:noFill/>
                          </a:ln>
                          <a:solidFill>
                            <a:prstClr val="black"/>
                          </a:solidFill>
                          <a:effectLst/>
                          <a:uLnTx/>
                          <a:uFillTx/>
                          <a:latin typeface="Calibri"/>
                          <a:ea typeface="+mn-ea"/>
                          <a:cs typeface="+mn-cs"/>
                        </a:rPr>
                        <a:t>
 Enjoy the outdoors and love capturing street photography? Join workshops like our Cityscape Film Simulation Photography Workshop on 4 August to unleash your creativity and connect with like-minded photographers. 
Stay tuned for more exciting workshops coming your way!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https://quintly-eu-image-storage.s3.amazonaws.com/aaf8f68db843cc217addf8054c322eb2/f54ca87218fcd61bf21a13ac2a4f2d11.jpg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520626270"/>
                  </a:ext>
                </a:extLst>
              </a:tr>
            </a:tbl>
          </a:graphicData>
        </a:graphic>
      </p:graphicFrame>
      <p:sp>
        <p:nvSpPr>
          <p:cNvPr id="4" name="Text Placeholder 3">
            <a:extLst>
              <a:ext uri="{FF2B5EF4-FFF2-40B4-BE49-F238E27FC236}">
                <a16:creationId xmlns:a16="http://schemas.microsoft.com/office/drawing/2014/main" id="{05BB7970-1A71-4A34-96BE-D8DE59F5D5B5}"/>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648025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00978-63B0-4D24-8D5A-F2F671A299C8}"/>
              </a:ext>
            </a:extLst>
          </p:cNvPr>
          <p:cNvSpPr>
            <a:spLocks noGrp="1"/>
          </p:cNvSpPr>
          <p:nvPr>
            <p:ph type="title"/>
          </p:nvPr>
        </p:nvSpPr>
        <p:spPr/>
        <p:txBody>
          <a:bodyPr/>
          <a:lstStyle/>
          <a:p>
            <a:r>
              <a:rPr lang="en-US"/>
              <a:t>Facebook Own Posts Table | FUJIFILM Malaysia - 22 of 25</a:t>
            </a:r>
          </a:p>
        </p:txBody>
      </p:sp>
      <p:graphicFrame>
        <p:nvGraphicFramePr>
          <p:cNvPr id="5" name="Table Placeholder 4">
            <a:extLst>
              <a:ext uri="{FF2B5EF4-FFF2-40B4-BE49-F238E27FC236}">
                <a16:creationId xmlns:a16="http://schemas.microsoft.com/office/drawing/2014/main" id="{C98D60D1-D04F-40B3-B152-AC95184F966E}"/>
              </a:ext>
            </a:extLst>
          </p:cNvPr>
          <p:cNvGraphicFramePr>
            <a:graphicFrameLocks noGrp="1"/>
          </p:cNvGraphicFramePr>
          <p:nvPr>
            <p:ph type="tbl" sz="quarter" idx="13"/>
            <p:extLst>
              <p:ext uri="{D42A27DB-BD31-4B8C-83A1-F6EECF244321}">
                <p14:modId xmlns:p14="http://schemas.microsoft.com/office/powerpoint/2010/main" val="352510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0722706"/>
                    </a:ext>
                  </a:extLst>
                </a:gridCol>
                <a:gridCol w="1728216">
                  <a:extLst>
                    <a:ext uri="{9D8B030D-6E8A-4147-A177-3AD203B41FA5}">
                      <a16:colId xmlns:a16="http://schemas.microsoft.com/office/drawing/2014/main" val="1856491818"/>
                    </a:ext>
                  </a:extLst>
                </a:gridCol>
                <a:gridCol w="411480">
                  <a:extLst>
                    <a:ext uri="{9D8B030D-6E8A-4147-A177-3AD203B41FA5}">
                      <a16:colId xmlns:a16="http://schemas.microsoft.com/office/drawing/2014/main" val="2733898715"/>
                    </a:ext>
                  </a:extLst>
                </a:gridCol>
                <a:gridCol w="411480">
                  <a:extLst>
                    <a:ext uri="{9D8B030D-6E8A-4147-A177-3AD203B41FA5}">
                      <a16:colId xmlns:a16="http://schemas.microsoft.com/office/drawing/2014/main" val="920905457"/>
                    </a:ext>
                  </a:extLst>
                </a:gridCol>
                <a:gridCol w="411480">
                  <a:extLst>
                    <a:ext uri="{9D8B030D-6E8A-4147-A177-3AD203B41FA5}">
                      <a16:colId xmlns:a16="http://schemas.microsoft.com/office/drawing/2014/main" val="1020360633"/>
                    </a:ext>
                  </a:extLst>
                </a:gridCol>
                <a:gridCol w="411480">
                  <a:extLst>
                    <a:ext uri="{9D8B030D-6E8A-4147-A177-3AD203B41FA5}">
                      <a16:colId xmlns:a16="http://schemas.microsoft.com/office/drawing/2014/main" val="3170484834"/>
                    </a:ext>
                  </a:extLst>
                </a:gridCol>
                <a:gridCol w="411480">
                  <a:extLst>
                    <a:ext uri="{9D8B030D-6E8A-4147-A177-3AD203B41FA5}">
                      <a16:colId xmlns:a16="http://schemas.microsoft.com/office/drawing/2014/main" val="2474757904"/>
                    </a:ext>
                  </a:extLst>
                </a:gridCol>
                <a:gridCol w="411480">
                  <a:extLst>
                    <a:ext uri="{9D8B030D-6E8A-4147-A177-3AD203B41FA5}">
                      <a16:colId xmlns:a16="http://schemas.microsoft.com/office/drawing/2014/main" val="679763136"/>
                    </a:ext>
                  </a:extLst>
                </a:gridCol>
                <a:gridCol w="411480">
                  <a:extLst>
                    <a:ext uri="{9D8B030D-6E8A-4147-A177-3AD203B41FA5}">
                      <a16:colId xmlns:a16="http://schemas.microsoft.com/office/drawing/2014/main" val="2006777319"/>
                    </a:ext>
                  </a:extLst>
                </a:gridCol>
                <a:gridCol w="411480">
                  <a:extLst>
                    <a:ext uri="{9D8B030D-6E8A-4147-A177-3AD203B41FA5}">
                      <a16:colId xmlns:a16="http://schemas.microsoft.com/office/drawing/2014/main" val="4049451577"/>
                    </a:ext>
                  </a:extLst>
                </a:gridCol>
                <a:gridCol w="411480">
                  <a:extLst>
                    <a:ext uri="{9D8B030D-6E8A-4147-A177-3AD203B41FA5}">
                      <a16:colId xmlns:a16="http://schemas.microsoft.com/office/drawing/2014/main" val="3038200343"/>
                    </a:ext>
                  </a:extLst>
                </a:gridCol>
                <a:gridCol w="411480">
                  <a:extLst>
                    <a:ext uri="{9D8B030D-6E8A-4147-A177-3AD203B41FA5}">
                      <a16:colId xmlns:a16="http://schemas.microsoft.com/office/drawing/2014/main" val="82189462"/>
                    </a:ext>
                  </a:extLst>
                </a:gridCol>
                <a:gridCol w="411480">
                  <a:extLst>
                    <a:ext uri="{9D8B030D-6E8A-4147-A177-3AD203B41FA5}">
                      <a16:colId xmlns:a16="http://schemas.microsoft.com/office/drawing/2014/main" val="1037678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83644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- 2024-09-13 18:00:13</a:t>
                      </a:r>
                      <a:r>
                        <a:rPr kumimoji="0" lang="en-US" sz="1000" b="0" i="0" u="none" strike="noStrike" kern="1200" cap="none" spc="0" normalizeH="0" baseline="0" noProof="0">
                          <a:ln>
                            <a:noFill/>
                          </a:ln>
                          <a:solidFill>
                            <a:prstClr val="black"/>
                          </a:solidFill>
                          <a:effectLst/>
                          <a:uLnTx/>
                          <a:uFillTx/>
                          <a:latin typeface="Calibri"/>
                          <a:ea typeface="+mn-ea"/>
                          <a:cs typeface="+mn-cs"/>
                        </a:rPr>
                        <a:t>
 🚨 𝗜𝗺𝗽𝗼𝗿𝘁𝗮𝗻𝘁 𝗥𝗲𝗺𝗶𝗻𝗱𝗲𝗿!
The deadline to submit your entries for the Fujifilm GFX Challenge Grant Program 2024 is approaching - 15 September 2024. Claim your shot and submit your big idea today for a chance to bring it to life with Fujifilm’s support!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https://quintly-eu-image-storage.s3.amazonaws.com/aaf8f68db843cc217addf8054c322eb2/a3c8935746bf47ebcd6c7b80437f9549.jpg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730238540"/>
                  </a:ext>
                </a:extLst>
              </a:tr>
            </a:tbl>
          </a:graphicData>
        </a:graphic>
      </p:graphicFrame>
      <p:sp>
        <p:nvSpPr>
          <p:cNvPr id="4" name="Text Placeholder 3">
            <a:extLst>
              <a:ext uri="{FF2B5EF4-FFF2-40B4-BE49-F238E27FC236}">
                <a16:creationId xmlns:a16="http://schemas.microsoft.com/office/drawing/2014/main" id="{D4565D9B-DA7C-44F0-BDA6-32A22AE28558}"/>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695593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706D1-4460-4E55-8522-4C788119C978}"/>
              </a:ext>
            </a:extLst>
          </p:cNvPr>
          <p:cNvSpPr>
            <a:spLocks noGrp="1"/>
          </p:cNvSpPr>
          <p:nvPr>
            <p:ph type="title"/>
          </p:nvPr>
        </p:nvSpPr>
        <p:spPr/>
        <p:txBody>
          <a:bodyPr/>
          <a:lstStyle/>
          <a:p>
            <a:r>
              <a:rPr lang="en-US"/>
              <a:t>Facebook Own Posts Table | FUJIFILM Malaysia - 23 of 25</a:t>
            </a:r>
          </a:p>
        </p:txBody>
      </p:sp>
      <p:graphicFrame>
        <p:nvGraphicFramePr>
          <p:cNvPr id="5" name="Table Placeholder 4">
            <a:extLst>
              <a:ext uri="{FF2B5EF4-FFF2-40B4-BE49-F238E27FC236}">
                <a16:creationId xmlns:a16="http://schemas.microsoft.com/office/drawing/2014/main" id="{C8D39CDE-6B80-4514-8F21-AB0275770D78}"/>
              </a:ext>
            </a:extLst>
          </p:cNvPr>
          <p:cNvGraphicFramePr>
            <a:graphicFrameLocks noGrp="1"/>
          </p:cNvGraphicFramePr>
          <p:nvPr>
            <p:ph type="tbl" sz="quarter" idx="13"/>
            <p:extLst>
              <p:ext uri="{D42A27DB-BD31-4B8C-83A1-F6EECF244321}">
                <p14:modId xmlns:p14="http://schemas.microsoft.com/office/powerpoint/2010/main" val="286197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38947102"/>
                    </a:ext>
                  </a:extLst>
                </a:gridCol>
                <a:gridCol w="1728216">
                  <a:extLst>
                    <a:ext uri="{9D8B030D-6E8A-4147-A177-3AD203B41FA5}">
                      <a16:colId xmlns:a16="http://schemas.microsoft.com/office/drawing/2014/main" val="256676031"/>
                    </a:ext>
                  </a:extLst>
                </a:gridCol>
                <a:gridCol w="411480">
                  <a:extLst>
                    <a:ext uri="{9D8B030D-6E8A-4147-A177-3AD203B41FA5}">
                      <a16:colId xmlns:a16="http://schemas.microsoft.com/office/drawing/2014/main" val="887981933"/>
                    </a:ext>
                  </a:extLst>
                </a:gridCol>
                <a:gridCol w="411480">
                  <a:extLst>
                    <a:ext uri="{9D8B030D-6E8A-4147-A177-3AD203B41FA5}">
                      <a16:colId xmlns:a16="http://schemas.microsoft.com/office/drawing/2014/main" val="365306182"/>
                    </a:ext>
                  </a:extLst>
                </a:gridCol>
                <a:gridCol w="411480">
                  <a:extLst>
                    <a:ext uri="{9D8B030D-6E8A-4147-A177-3AD203B41FA5}">
                      <a16:colId xmlns:a16="http://schemas.microsoft.com/office/drawing/2014/main" val="429000713"/>
                    </a:ext>
                  </a:extLst>
                </a:gridCol>
                <a:gridCol w="411480">
                  <a:extLst>
                    <a:ext uri="{9D8B030D-6E8A-4147-A177-3AD203B41FA5}">
                      <a16:colId xmlns:a16="http://schemas.microsoft.com/office/drawing/2014/main" val="3714247054"/>
                    </a:ext>
                  </a:extLst>
                </a:gridCol>
                <a:gridCol w="411480">
                  <a:extLst>
                    <a:ext uri="{9D8B030D-6E8A-4147-A177-3AD203B41FA5}">
                      <a16:colId xmlns:a16="http://schemas.microsoft.com/office/drawing/2014/main" val="558339154"/>
                    </a:ext>
                  </a:extLst>
                </a:gridCol>
                <a:gridCol w="411480">
                  <a:extLst>
                    <a:ext uri="{9D8B030D-6E8A-4147-A177-3AD203B41FA5}">
                      <a16:colId xmlns:a16="http://schemas.microsoft.com/office/drawing/2014/main" val="1332732446"/>
                    </a:ext>
                  </a:extLst>
                </a:gridCol>
                <a:gridCol w="411480">
                  <a:extLst>
                    <a:ext uri="{9D8B030D-6E8A-4147-A177-3AD203B41FA5}">
                      <a16:colId xmlns:a16="http://schemas.microsoft.com/office/drawing/2014/main" val="322899339"/>
                    </a:ext>
                  </a:extLst>
                </a:gridCol>
                <a:gridCol w="411480">
                  <a:extLst>
                    <a:ext uri="{9D8B030D-6E8A-4147-A177-3AD203B41FA5}">
                      <a16:colId xmlns:a16="http://schemas.microsoft.com/office/drawing/2014/main" val="1899354871"/>
                    </a:ext>
                  </a:extLst>
                </a:gridCol>
                <a:gridCol w="411480">
                  <a:extLst>
                    <a:ext uri="{9D8B030D-6E8A-4147-A177-3AD203B41FA5}">
                      <a16:colId xmlns:a16="http://schemas.microsoft.com/office/drawing/2014/main" val="133370601"/>
                    </a:ext>
                  </a:extLst>
                </a:gridCol>
                <a:gridCol w="411480">
                  <a:extLst>
                    <a:ext uri="{9D8B030D-6E8A-4147-A177-3AD203B41FA5}">
                      <a16:colId xmlns:a16="http://schemas.microsoft.com/office/drawing/2014/main" val="2510564952"/>
                    </a:ext>
                  </a:extLst>
                </a:gridCol>
                <a:gridCol w="411480">
                  <a:extLst>
                    <a:ext uri="{9D8B030D-6E8A-4147-A177-3AD203B41FA5}">
                      <a16:colId xmlns:a16="http://schemas.microsoft.com/office/drawing/2014/main" val="21232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39976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- 2024-09-04 14:31:05</a:t>
                      </a:r>
                      <a:r>
                        <a:rPr kumimoji="0" lang="en-US" sz="1000" b="0" i="0" u="none" strike="noStrike" kern="1200" cap="none" spc="0" normalizeH="0" baseline="0" noProof="0">
                          <a:ln>
                            <a:noFill/>
                          </a:ln>
                          <a:solidFill>
                            <a:prstClr val="black"/>
                          </a:solidFill>
                          <a:effectLst/>
                          <a:uLnTx/>
                          <a:uFillTx/>
                          <a:latin typeface="Calibri"/>
                          <a:ea typeface="+mn-ea"/>
                          <a:cs typeface="+mn-cs"/>
                        </a:rPr>
                        <a:t>
 We had an amazing time at our Street Photowalk last month! Check out the moments we captured and the fun we had. 
Don’t miss out—join our workshops to sharpen your photography skills and stay tuned to our socials for updates!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https://quintly-eu-image-storage.s3.amazonaws.com/aaf8f68db843cc217addf8054c322eb2/375323a66df7c9bcf516ea5914337f02.jpg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43413803"/>
                  </a:ext>
                </a:extLst>
              </a:tr>
            </a:tbl>
          </a:graphicData>
        </a:graphic>
      </p:graphicFrame>
      <p:sp>
        <p:nvSpPr>
          <p:cNvPr id="4" name="Text Placeholder 3">
            <a:extLst>
              <a:ext uri="{FF2B5EF4-FFF2-40B4-BE49-F238E27FC236}">
                <a16:creationId xmlns:a16="http://schemas.microsoft.com/office/drawing/2014/main" id="{B867DB7E-33A6-43F4-936D-4D064E574B5C}"/>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4066323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E05A-6744-4F4C-9353-12FDDFE10C4E}"/>
              </a:ext>
            </a:extLst>
          </p:cNvPr>
          <p:cNvSpPr>
            <a:spLocks noGrp="1"/>
          </p:cNvSpPr>
          <p:nvPr>
            <p:ph type="title"/>
          </p:nvPr>
        </p:nvSpPr>
        <p:spPr/>
        <p:txBody>
          <a:bodyPr/>
          <a:lstStyle/>
          <a:p>
            <a:r>
              <a:rPr lang="en-US"/>
              <a:t>Facebook Own Posts Table | FUJIFILM Malaysia - 24 of 25</a:t>
            </a:r>
          </a:p>
        </p:txBody>
      </p:sp>
      <p:graphicFrame>
        <p:nvGraphicFramePr>
          <p:cNvPr id="5" name="Table Placeholder 4">
            <a:extLst>
              <a:ext uri="{FF2B5EF4-FFF2-40B4-BE49-F238E27FC236}">
                <a16:creationId xmlns:a16="http://schemas.microsoft.com/office/drawing/2014/main" id="{E62CC171-9177-4F05-A91D-6D6BBCC89867}"/>
              </a:ext>
            </a:extLst>
          </p:cNvPr>
          <p:cNvGraphicFramePr>
            <a:graphicFrameLocks noGrp="1"/>
          </p:cNvGraphicFramePr>
          <p:nvPr>
            <p:ph type="tbl" sz="quarter" idx="13"/>
            <p:extLst>
              <p:ext uri="{D42A27DB-BD31-4B8C-83A1-F6EECF244321}">
                <p14:modId xmlns:p14="http://schemas.microsoft.com/office/powerpoint/2010/main" val="354011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79352965"/>
                    </a:ext>
                  </a:extLst>
                </a:gridCol>
                <a:gridCol w="1728216">
                  <a:extLst>
                    <a:ext uri="{9D8B030D-6E8A-4147-A177-3AD203B41FA5}">
                      <a16:colId xmlns:a16="http://schemas.microsoft.com/office/drawing/2014/main" val="4193972388"/>
                    </a:ext>
                  </a:extLst>
                </a:gridCol>
                <a:gridCol w="411480">
                  <a:extLst>
                    <a:ext uri="{9D8B030D-6E8A-4147-A177-3AD203B41FA5}">
                      <a16:colId xmlns:a16="http://schemas.microsoft.com/office/drawing/2014/main" val="1198859408"/>
                    </a:ext>
                  </a:extLst>
                </a:gridCol>
                <a:gridCol w="411480">
                  <a:extLst>
                    <a:ext uri="{9D8B030D-6E8A-4147-A177-3AD203B41FA5}">
                      <a16:colId xmlns:a16="http://schemas.microsoft.com/office/drawing/2014/main" val="2171998880"/>
                    </a:ext>
                  </a:extLst>
                </a:gridCol>
                <a:gridCol w="411480">
                  <a:extLst>
                    <a:ext uri="{9D8B030D-6E8A-4147-A177-3AD203B41FA5}">
                      <a16:colId xmlns:a16="http://schemas.microsoft.com/office/drawing/2014/main" val="1012001607"/>
                    </a:ext>
                  </a:extLst>
                </a:gridCol>
                <a:gridCol w="411480">
                  <a:extLst>
                    <a:ext uri="{9D8B030D-6E8A-4147-A177-3AD203B41FA5}">
                      <a16:colId xmlns:a16="http://schemas.microsoft.com/office/drawing/2014/main" val="1501795347"/>
                    </a:ext>
                  </a:extLst>
                </a:gridCol>
                <a:gridCol w="411480">
                  <a:extLst>
                    <a:ext uri="{9D8B030D-6E8A-4147-A177-3AD203B41FA5}">
                      <a16:colId xmlns:a16="http://schemas.microsoft.com/office/drawing/2014/main" val="1146943825"/>
                    </a:ext>
                  </a:extLst>
                </a:gridCol>
                <a:gridCol w="411480">
                  <a:extLst>
                    <a:ext uri="{9D8B030D-6E8A-4147-A177-3AD203B41FA5}">
                      <a16:colId xmlns:a16="http://schemas.microsoft.com/office/drawing/2014/main" val="115699291"/>
                    </a:ext>
                  </a:extLst>
                </a:gridCol>
                <a:gridCol w="411480">
                  <a:extLst>
                    <a:ext uri="{9D8B030D-6E8A-4147-A177-3AD203B41FA5}">
                      <a16:colId xmlns:a16="http://schemas.microsoft.com/office/drawing/2014/main" val="3176461949"/>
                    </a:ext>
                  </a:extLst>
                </a:gridCol>
                <a:gridCol w="411480">
                  <a:extLst>
                    <a:ext uri="{9D8B030D-6E8A-4147-A177-3AD203B41FA5}">
                      <a16:colId xmlns:a16="http://schemas.microsoft.com/office/drawing/2014/main" val="2766114515"/>
                    </a:ext>
                  </a:extLst>
                </a:gridCol>
                <a:gridCol w="411480">
                  <a:extLst>
                    <a:ext uri="{9D8B030D-6E8A-4147-A177-3AD203B41FA5}">
                      <a16:colId xmlns:a16="http://schemas.microsoft.com/office/drawing/2014/main" val="4178096009"/>
                    </a:ext>
                  </a:extLst>
                </a:gridCol>
                <a:gridCol w="411480">
                  <a:extLst>
                    <a:ext uri="{9D8B030D-6E8A-4147-A177-3AD203B41FA5}">
                      <a16:colId xmlns:a16="http://schemas.microsoft.com/office/drawing/2014/main" val="1774566410"/>
                    </a:ext>
                  </a:extLst>
                </a:gridCol>
                <a:gridCol w="411480">
                  <a:extLst>
                    <a:ext uri="{9D8B030D-6E8A-4147-A177-3AD203B41FA5}">
                      <a16:colId xmlns:a16="http://schemas.microsoft.com/office/drawing/2014/main" val="417293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34562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- 2024-09-15 10:00:12</a:t>
                      </a:r>
                      <a:r>
                        <a:rPr kumimoji="0" lang="en-US" sz="1000" b="0" i="0" u="none" strike="noStrike" kern="1200" cap="none" spc="0" normalizeH="0" baseline="0" noProof="0">
                          <a:ln>
                            <a:noFill/>
                          </a:ln>
                          <a:solidFill>
                            <a:prstClr val="black"/>
                          </a:solidFill>
                          <a:effectLst/>
                          <a:uLnTx/>
                          <a:uFillTx/>
                          <a:latin typeface="Calibri"/>
                          <a:ea typeface="+mn-ea"/>
                          <a:cs typeface="+mn-cs"/>
                        </a:rPr>
                        <a:t>
 ⏰ 𝗟𝗮𝘀𝘁 𝗰𝗮𝗹𝗹 𝗳𝗼𝗿 𝗲𝗻𝘁𝗿𝗶𝗲𝘀! Don't miss your chance to turn your creative visions into reality. Submit your entries for the Fujifilm GFX Challenge Grant Program 2024 before it closes tonight!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https://quintly-eu-image-storage.s3.amazonaws.com/aaf8f68db843cc217addf8054c322eb2/0bd554cc9728f928b13e9d03177b41a8.jpg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950988574"/>
                  </a:ext>
                </a:extLst>
              </a:tr>
            </a:tbl>
          </a:graphicData>
        </a:graphic>
      </p:graphicFrame>
      <p:sp>
        <p:nvSpPr>
          <p:cNvPr id="4" name="Text Placeholder 3">
            <a:extLst>
              <a:ext uri="{FF2B5EF4-FFF2-40B4-BE49-F238E27FC236}">
                <a16:creationId xmlns:a16="http://schemas.microsoft.com/office/drawing/2014/main" id="{9D2F43F1-A896-4E07-9393-2B4FC130F410}"/>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1558295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DD939-33C1-45A3-BD4D-A90C2F85D96D}"/>
              </a:ext>
            </a:extLst>
          </p:cNvPr>
          <p:cNvSpPr>
            <a:spLocks noGrp="1"/>
          </p:cNvSpPr>
          <p:nvPr>
            <p:ph type="title"/>
          </p:nvPr>
        </p:nvSpPr>
        <p:spPr/>
        <p:txBody>
          <a:bodyPr/>
          <a:lstStyle/>
          <a:p>
            <a:r>
              <a:rPr lang="en-US"/>
              <a:t>Facebook Own Posts Table | FUJIFILM Malaysia - 25 of 25</a:t>
            </a:r>
          </a:p>
        </p:txBody>
      </p:sp>
      <p:graphicFrame>
        <p:nvGraphicFramePr>
          <p:cNvPr id="5" name="Table Placeholder 4">
            <a:extLst>
              <a:ext uri="{FF2B5EF4-FFF2-40B4-BE49-F238E27FC236}">
                <a16:creationId xmlns:a16="http://schemas.microsoft.com/office/drawing/2014/main" id="{C28A15EE-B281-4614-BB67-2268D90937C2}"/>
              </a:ext>
            </a:extLst>
          </p:cNvPr>
          <p:cNvGraphicFramePr>
            <a:graphicFrameLocks noGrp="1"/>
          </p:cNvGraphicFramePr>
          <p:nvPr>
            <p:ph type="tbl" sz="quarter" idx="13"/>
            <p:extLst>
              <p:ext uri="{D42A27DB-BD31-4B8C-83A1-F6EECF244321}">
                <p14:modId xmlns:p14="http://schemas.microsoft.com/office/powerpoint/2010/main" val="186450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61068574"/>
                    </a:ext>
                  </a:extLst>
                </a:gridCol>
                <a:gridCol w="1728216">
                  <a:extLst>
                    <a:ext uri="{9D8B030D-6E8A-4147-A177-3AD203B41FA5}">
                      <a16:colId xmlns:a16="http://schemas.microsoft.com/office/drawing/2014/main" val="3152729501"/>
                    </a:ext>
                  </a:extLst>
                </a:gridCol>
                <a:gridCol w="411480">
                  <a:extLst>
                    <a:ext uri="{9D8B030D-6E8A-4147-A177-3AD203B41FA5}">
                      <a16:colId xmlns:a16="http://schemas.microsoft.com/office/drawing/2014/main" val="3460109601"/>
                    </a:ext>
                  </a:extLst>
                </a:gridCol>
                <a:gridCol w="411480">
                  <a:extLst>
                    <a:ext uri="{9D8B030D-6E8A-4147-A177-3AD203B41FA5}">
                      <a16:colId xmlns:a16="http://schemas.microsoft.com/office/drawing/2014/main" val="647449883"/>
                    </a:ext>
                  </a:extLst>
                </a:gridCol>
                <a:gridCol w="411480">
                  <a:extLst>
                    <a:ext uri="{9D8B030D-6E8A-4147-A177-3AD203B41FA5}">
                      <a16:colId xmlns:a16="http://schemas.microsoft.com/office/drawing/2014/main" val="1360432944"/>
                    </a:ext>
                  </a:extLst>
                </a:gridCol>
                <a:gridCol w="411480">
                  <a:extLst>
                    <a:ext uri="{9D8B030D-6E8A-4147-A177-3AD203B41FA5}">
                      <a16:colId xmlns:a16="http://schemas.microsoft.com/office/drawing/2014/main" val="577178243"/>
                    </a:ext>
                  </a:extLst>
                </a:gridCol>
                <a:gridCol w="411480">
                  <a:extLst>
                    <a:ext uri="{9D8B030D-6E8A-4147-A177-3AD203B41FA5}">
                      <a16:colId xmlns:a16="http://schemas.microsoft.com/office/drawing/2014/main" val="2921657984"/>
                    </a:ext>
                  </a:extLst>
                </a:gridCol>
                <a:gridCol w="411480">
                  <a:extLst>
                    <a:ext uri="{9D8B030D-6E8A-4147-A177-3AD203B41FA5}">
                      <a16:colId xmlns:a16="http://schemas.microsoft.com/office/drawing/2014/main" val="2189099694"/>
                    </a:ext>
                  </a:extLst>
                </a:gridCol>
                <a:gridCol w="411480">
                  <a:extLst>
                    <a:ext uri="{9D8B030D-6E8A-4147-A177-3AD203B41FA5}">
                      <a16:colId xmlns:a16="http://schemas.microsoft.com/office/drawing/2014/main" val="1042482"/>
                    </a:ext>
                  </a:extLst>
                </a:gridCol>
                <a:gridCol w="411480">
                  <a:extLst>
                    <a:ext uri="{9D8B030D-6E8A-4147-A177-3AD203B41FA5}">
                      <a16:colId xmlns:a16="http://schemas.microsoft.com/office/drawing/2014/main" val="1364230264"/>
                    </a:ext>
                  </a:extLst>
                </a:gridCol>
                <a:gridCol w="411480">
                  <a:extLst>
                    <a:ext uri="{9D8B030D-6E8A-4147-A177-3AD203B41FA5}">
                      <a16:colId xmlns:a16="http://schemas.microsoft.com/office/drawing/2014/main" val="2492716366"/>
                    </a:ext>
                  </a:extLst>
                </a:gridCol>
                <a:gridCol w="411480">
                  <a:extLst>
                    <a:ext uri="{9D8B030D-6E8A-4147-A177-3AD203B41FA5}">
                      <a16:colId xmlns:a16="http://schemas.microsoft.com/office/drawing/2014/main" val="1021545147"/>
                    </a:ext>
                  </a:extLst>
                </a:gridCol>
                <a:gridCol w="411480">
                  <a:extLst>
                    <a:ext uri="{9D8B030D-6E8A-4147-A177-3AD203B41FA5}">
                      <a16:colId xmlns:a16="http://schemas.microsoft.com/office/drawing/2014/main" val="249015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97709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- 2024-09-16 10:00:30</a:t>
                      </a:r>
                      <a:r>
                        <a:rPr kumimoji="0" lang="en-US" sz="1000" b="0" i="0" u="none" strike="noStrike" kern="1200" cap="none" spc="0" normalizeH="0" baseline="0" noProof="0">
                          <a:ln>
                            <a:noFill/>
                          </a:ln>
                          <a:solidFill>
                            <a:prstClr val="black"/>
                          </a:solidFill>
                          <a:effectLst/>
                          <a:uLnTx/>
                          <a:uFillTx/>
                          <a:latin typeface="Calibri"/>
                          <a:ea typeface="+mn-ea"/>
                          <a:cs typeface="+mn-cs"/>
                        </a:rPr>
                        <a:t>
 🇲🇾 Happy Malaysia Day! Celebrate the beautiful diversity of cultures and traditions that make our country unique. Together, let’s continue to capture the spirit and joy of Malaysia today and always!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https://quintly-eu-image-storage.s3.amazonaws.com/aaf8f68db843cc217addf8054c322eb2/ee14d874a32f5943ba2be78af748203d.jpg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43166656"/>
                  </a:ext>
                </a:extLst>
              </a:tr>
            </a:tbl>
          </a:graphicData>
        </a:graphic>
      </p:graphicFrame>
      <p:sp>
        <p:nvSpPr>
          <p:cNvPr id="4" name="Text Placeholder 3">
            <a:extLst>
              <a:ext uri="{FF2B5EF4-FFF2-40B4-BE49-F238E27FC236}">
                <a16:creationId xmlns:a16="http://schemas.microsoft.com/office/drawing/2014/main" id="{A99E766B-838C-402B-B6B3-33976F2D8130}"/>
              </a:ext>
            </a:extLst>
          </p:cNvPr>
          <p:cNvSpPr>
            <a:spLocks noGrp="1"/>
          </p:cNvSpPr>
          <p:nvPr>
            <p:ph type="body" sz="quarter" idx="14"/>
          </p:nvPr>
        </p:nvSpPr>
        <p:spPr/>
        <p:txBody>
          <a:bodyPr/>
          <a:lstStyle/>
          <a:p>
            <a:r>
              <a:rPr lang="en-US"/>
              <a:t>09/01/2024 - 02/28/2025</a:t>
            </a:r>
          </a:p>
        </p:txBody>
      </p:sp>
    </p:spTree>
    <p:extLst>
      <p:ext uri="{BB962C8B-B14F-4D97-AF65-F5344CB8AC3E}">
        <p14:creationId xmlns:p14="http://schemas.microsoft.com/office/powerpoint/2010/main" val="2333246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4BDD6-0C85-403F-83C7-E0535979F719}"/>
              </a:ext>
            </a:extLst>
          </p:cNvPr>
          <p:cNvSpPr>
            <a:spLocks noGrp="1"/>
          </p:cNvSpPr>
          <p:nvPr>
            <p:ph type="title"/>
          </p:nvPr>
        </p:nvSpPr>
        <p:spPr/>
        <p:txBody>
          <a:bodyPr/>
          <a:lstStyle/>
          <a:p>
            <a:r>
              <a:rPr lang="en-US"/>
              <a:t>Facebook Interaction Rate By Post Type | FUJIFILM Malaysia</a:t>
            </a:r>
          </a:p>
        </p:txBody>
      </p:sp>
      <p:graphicFrame>
        <p:nvGraphicFramePr>
          <p:cNvPr id="6" name="Chart Placeholder 5">
            <a:extLst>
              <a:ext uri="{FF2B5EF4-FFF2-40B4-BE49-F238E27FC236}">
                <a16:creationId xmlns:a16="http://schemas.microsoft.com/office/drawing/2014/main" id="{FBF74EC9-7EA2-4805-BCC2-6A802D82AC70}"/>
              </a:ext>
            </a:extLst>
          </p:cNvPr>
          <p:cNvGraphicFramePr>
            <a:graphicFrameLocks noGrp="1"/>
          </p:cNvGraphicFramePr>
          <p:nvPr>
            <p:ph type="chart" sz="quarter" idx="13"/>
            <p:extLst>
              <p:ext uri="{D42A27DB-BD31-4B8C-83A1-F6EECF244321}">
                <p14:modId xmlns:p14="http://schemas.microsoft.com/office/powerpoint/2010/main" val="4033544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95C906-8C10-4ED8-A439-218A2D88B79E}"/>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A45E20D1-D21E-4021-AC71-2A6D1CDF2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742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B4AF-4796-42C2-B5A3-4BBDF0210D61}"/>
              </a:ext>
            </a:extLst>
          </p:cNvPr>
          <p:cNvSpPr>
            <a:spLocks noGrp="1"/>
          </p:cNvSpPr>
          <p:nvPr>
            <p:ph type="title"/>
          </p:nvPr>
        </p:nvSpPr>
        <p:spPr/>
        <p:txBody>
          <a:bodyPr/>
          <a:lstStyle/>
          <a:p>
            <a:r>
              <a:rPr lang="en-US"/>
              <a:t>Facebook Sponsored Posts Distribution | FUJIFILM Malaysia</a:t>
            </a:r>
          </a:p>
        </p:txBody>
      </p:sp>
      <p:graphicFrame>
        <p:nvGraphicFramePr>
          <p:cNvPr id="6" name="Chart Placeholder 5">
            <a:extLst>
              <a:ext uri="{FF2B5EF4-FFF2-40B4-BE49-F238E27FC236}">
                <a16:creationId xmlns:a16="http://schemas.microsoft.com/office/drawing/2014/main" id="{8275863D-42AA-427D-815E-F98B12695576}"/>
              </a:ext>
            </a:extLst>
          </p:cNvPr>
          <p:cNvGraphicFramePr>
            <a:graphicFrameLocks noGrp="1"/>
          </p:cNvGraphicFramePr>
          <p:nvPr>
            <p:ph type="chart" sz="quarter" idx="13"/>
            <p:extLst>
              <p:ext uri="{D42A27DB-BD31-4B8C-83A1-F6EECF244321}">
                <p14:modId xmlns:p14="http://schemas.microsoft.com/office/powerpoint/2010/main" val="118123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604B0B-23A1-447E-84F9-496DCB61837E}"/>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29784EE1-FC0D-46A9-9665-08972235B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692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30D8-4608-4402-89A5-1E032729676B}"/>
              </a:ext>
            </a:extLst>
          </p:cNvPr>
          <p:cNvSpPr>
            <a:spLocks noGrp="1"/>
          </p:cNvSpPr>
          <p:nvPr>
            <p:ph type="title"/>
          </p:nvPr>
        </p:nvSpPr>
        <p:spPr/>
        <p:txBody>
          <a:bodyPr/>
          <a:lstStyle/>
          <a:p>
            <a:r>
              <a:rPr lang="en-US"/>
              <a:t>Facebook Post Type Distribution Per Profile | FUJIFILM Malaysia</a:t>
            </a:r>
          </a:p>
        </p:txBody>
      </p:sp>
      <p:graphicFrame>
        <p:nvGraphicFramePr>
          <p:cNvPr id="6" name="Chart Placeholder 5">
            <a:extLst>
              <a:ext uri="{FF2B5EF4-FFF2-40B4-BE49-F238E27FC236}">
                <a16:creationId xmlns:a16="http://schemas.microsoft.com/office/drawing/2014/main" id="{9C332A1A-A07A-4425-8FDC-17E34943F3D1}"/>
              </a:ext>
            </a:extLst>
          </p:cNvPr>
          <p:cNvGraphicFramePr>
            <a:graphicFrameLocks noGrp="1"/>
          </p:cNvGraphicFramePr>
          <p:nvPr>
            <p:ph type="chart" sz="quarter" idx="13"/>
            <p:extLst>
              <p:ext uri="{D42A27DB-BD31-4B8C-83A1-F6EECF244321}">
                <p14:modId xmlns:p14="http://schemas.microsoft.com/office/powerpoint/2010/main" val="122753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B90031-A9CD-4F78-9983-533D32D44D2D}"/>
              </a:ext>
            </a:extLst>
          </p:cNvPr>
          <p:cNvSpPr>
            <a:spLocks noGrp="1"/>
          </p:cNvSpPr>
          <p:nvPr>
            <p:ph type="body" sz="quarter" idx="14"/>
          </p:nvPr>
        </p:nvSpPr>
        <p:spPr/>
        <p:txBody>
          <a:bodyPr/>
          <a:lstStyle/>
          <a:p>
            <a:r>
              <a:rPr lang="en-US"/>
              <a:t>09/01/2024 - 02/28/2025</a:t>
            </a:r>
          </a:p>
        </p:txBody>
      </p:sp>
      <p:sp>
        <p:nvSpPr>
          <p:cNvPr id="5" name="Footer Placeholder 4">
            <a:extLst>
              <a:ext uri="{FF2B5EF4-FFF2-40B4-BE49-F238E27FC236}">
                <a16:creationId xmlns:a16="http://schemas.microsoft.com/office/drawing/2014/main" id="{895C86F3-C6AA-4298-B897-A3B109D9D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41714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4669</Words>
  <Application>Microsoft Office PowerPoint</Application>
  <PresentationFormat>On-screen Show (4:3)</PresentationFormat>
  <Paragraphs>733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Own Content Optimization</vt:lpstr>
      <vt:lpstr>Facebook Own Posts | FUJIFILM Malaysia</vt:lpstr>
      <vt:lpstr>Facebook Page Post Reach Table | FUJIFILM Malaysia</vt:lpstr>
      <vt:lpstr>Facebook Page Content Virality | FUJIFILM Malaysia</vt:lpstr>
      <vt:lpstr>Facebook Reach Type Distribution (last 28 days) | FUJIFILM Malaysia</vt:lpstr>
      <vt:lpstr>Facebook Engagement Rate By Post Type | FUJIFILM Malaysia</vt:lpstr>
      <vt:lpstr>Facebook Own Posts Table | FUJIFILM Malaysia - 1 of 25</vt:lpstr>
      <vt:lpstr>Facebook Own Posts Table | FUJIFILM Malaysia - 2 of 25</vt:lpstr>
      <vt:lpstr>Facebook Own Posts Table | FUJIFILM Malaysia - 3 of 25</vt:lpstr>
      <vt:lpstr>Facebook Own Posts Table | FUJIFILM Malaysia - 4 of 25</vt:lpstr>
      <vt:lpstr>Facebook Own Posts Table | FUJIFILM Malaysia - 5 of 25</vt:lpstr>
      <vt:lpstr>Facebook Own Posts Table | FUJIFILM Malaysia - 6 of 25</vt:lpstr>
      <vt:lpstr>Facebook Own Posts Table | FUJIFILM Malaysia - 7 of 25</vt:lpstr>
      <vt:lpstr>Facebook Own Posts Table | FUJIFILM Malaysia - 8 of 25</vt:lpstr>
      <vt:lpstr>Facebook Own Posts Table | FUJIFILM Malaysia - 9 of 25</vt:lpstr>
      <vt:lpstr>Facebook Own Posts Table | FUJIFILM Malaysia - 10 of 25</vt:lpstr>
      <vt:lpstr>Facebook Own Posts Table | FUJIFILM Malaysia - 11 of 25</vt:lpstr>
      <vt:lpstr>Facebook Own Posts Table | FUJIFILM Malaysia - 12 of 25</vt:lpstr>
      <vt:lpstr>Facebook Own Posts Table | FUJIFILM Malaysia - 13 of 25</vt:lpstr>
      <vt:lpstr>Facebook Own Posts Table | FUJIFILM Malaysia - 14 of 25</vt:lpstr>
      <vt:lpstr>Facebook Own Posts Table | FUJIFILM Malaysia - 15 of 25</vt:lpstr>
      <vt:lpstr>Facebook Own Posts Table | FUJIFILM Malaysia - 16 of 25</vt:lpstr>
      <vt:lpstr>Facebook Own Posts Table | FUJIFILM Malaysia - 17 of 25</vt:lpstr>
      <vt:lpstr>Facebook Own Posts Table | FUJIFILM Malaysia - 18 of 25</vt:lpstr>
      <vt:lpstr>Facebook Own Posts Table | FUJIFILM Malaysia - 19 of 25</vt:lpstr>
      <vt:lpstr>Facebook Own Posts Table | FUJIFILM Malaysia - 20 of 25</vt:lpstr>
      <vt:lpstr>Facebook Own Posts Table | FUJIFILM Malaysia - 21 of 25</vt:lpstr>
      <vt:lpstr>Facebook Own Posts Table | FUJIFILM Malaysia - 22 of 25</vt:lpstr>
      <vt:lpstr>Facebook Own Posts Table | FUJIFILM Malaysia - 23 of 25</vt:lpstr>
      <vt:lpstr>Facebook Own Posts Table | FUJIFILM Malaysia - 24 of 25</vt:lpstr>
      <vt:lpstr>Facebook Own Posts Table | FUJIFILM Malaysia - 25 of 25</vt:lpstr>
      <vt:lpstr>Facebook Interaction Rate By Post Type | FUJIFILM Malaysia</vt:lpstr>
      <vt:lpstr>Facebook Sponsored Posts Distribution | FUJIFILM Malaysia</vt:lpstr>
      <vt:lpstr>Facebook Post Type Distribution Per Profile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Content Optimization</dc:title>
  <dc:creator>Frederik Born</dc:creator>
  <cp:lastModifiedBy>Frederik Born</cp:lastModifiedBy>
  <cp:revision>1</cp:revision>
  <dcterms:created xsi:type="dcterms:W3CDTF">2025-03-25T18:35:21Z</dcterms:created>
  <dcterms:modified xsi:type="dcterms:W3CDTF">2025-03-25T18:36:24Z</dcterms:modified>
</cp:coreProperties>
</file>