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Lst>
  <p:sldSz cx="9144000" cy="6858000" type="screen4x3"/>
  <p:notesSz cx="6858000" cy="9144000"/>
  <p:embeddedFontLst>
    <p:embeddedFont>
      <p:font typeface="Calibri" panose="020F0502020204030204" pitchFamily="34" charset="0"/>
      <p:regular r:id="rId45"/>
      <p:bold r:id="rId46"/>
      <p:italic r:id="rId47"/>
      <p:boldItalic r:id="rId4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3.fntdata"/><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Sheet1!$A$2:$A$19</c:f>
              <c:numCache>
                <c:formatCode>m/d/yyyy</c:formatCode>
                <c:ptCount val="18"/>
                <c:pt idx="0">
                  <c:v>44896</c:v>
                </c:pt>
                <c:pt idx="1">
                  <c:v>44927</c:v>
                </c:pt>
                <c:pt idx="2">
                  <c:v>44958</c:v>
                </c:pt>
                <c:pt idx="3">
                  <c:v>44986</c:v>
                </c:pt>
                <c:pt idx="4">
                  <c:v>45017</c:v>
                </c:pt>
                <c:pt idx="5">
                  <c:v>45047</c:v>
                </c:pt>
                <c:pt idx="6">
                  <c:v>45078</c:v>
                </c:pt>
                <c:pt idx="7">
                  <c:v>45108</c:v>
                </c:pt>
                <c:pt idx="8">
                  <c:v>45139</c:v>
                </c:pt>
                <c:pt idx="9">
                  <c:v>45170</c:v>
                </c:pt>
                <c:pt idx="10">
                  <c:v>45200</c:v>
                </c:pt>
                <c:pt idx="11">
                  <c:v>45231</c:v>
                </c:pt>
                <c:pt idx="12">
                  <c:v>45261</c:v>
                </c:pt>
                <c:pt idx="13">
                  <c:v>45292</c:v>
                </c:pt>
                <c:pt idx="14">
                  <c:v>45323</c:v>
                </c:pt>
                <c:pt idx="15">
                  <c:v>45352</c:v>
                </c:pt>
                <c:pt idx="16">
                  <c:v>45383</c:v>
                </c:pt>
                <c:pt idx="17">
                  <c:v>45413</c:v>
                </c:pt>
              </c:numCache>
            </c:numRef>
          </c:cat>
          <c:val>
            <c:numRef>
              <c:f>Sheet1!$B$2:$B$19</c:f>
              <c:numCache>
                <c:formatCode>General</c:formatCode>
                <c:ptCount val="18"/>
                <c:pt idx="0">
                  <c:v>71204</c:v>
                </c:pt>
                <c:pt idx="1">
                  <c:v>71294</c:v>
                </c:pt>
                <c:pt idx="2">
                  <c:v>71751</c:v>
                </c:pt>
                <c:pt idx="3">
                  <c:v>72113</c:v>
                </c:pt>
                <c:pt idx="4">
                  <c:v>72396</c:v>
                </c:pt>
                <c:pt idx="5">
                  <c:v>72923</c:v>
                </c:pt>
                <c:pt idx="6">
                  <c:v>73068</c:v>
                </c:pt>
                <c:pt idx="7">
                  <c:v>73273</c:v>
                </c:pt>
                <c:pt idx="8">
                  <c:v>73559</c:v>
                </c:pt>
                <c:pt idx="9">
                  <c:v>73756</c:v>
                </c:pt>
                <c:pt idx="10">
                  <c:v>73801</c:v>
                </c:pt>
                <c:pt idx="11">
                  <c:v>73808</c:v>
                </c:pt>
                <c:pt idx="12">
                  <c:v>73832</c:v>
                </c:pt>
                <c:pt idx="13">
                  <c:v>73927</c:v>
                </c:pt>
                <c:pt idx="14">
                  <c:v>73973</c:v>
                </c:pt>
                <c:pt idx="15">
                  <c:v>74120</c:v>
                </c:pt>
                <c:pt idx="16">
                  <c:v>74272</c:v>
                </c:pt>
                <c:pt idx="17">
                  <c:v>74433</c:v>
                </c:pt>
              </c:numCache>
            </c:numRef>
          </c:val>
          <c:extLst>
            <c:ext xmlns:c16="http://schemas.microsoft.com/office/drawing/2014/chart" uri="{C3380CC4-5D6E-409C-BE32-E72D297353CC}">
              <c16:uniqueId val="{00000000-6334-4A84-951E-9503487C2261}"/>
            </c:ext>
          </c:extLst>
        </c:ser>
        <c:dLbls>
          <c:showLegendKey val="0"/>
          <c:showVal val="0"/>
          <c:showCatName val="0"/>
          <c:showSerName val="0"/>
          <c:showPercent val="0"/>
          <c:showBubbleSize val="0"/>
        </c:dLbls>
        <c:gapWidth val="219"/>
        <c:overlap val="-27"/>
        <c:axId val="386591184"/>
        <c:axId val="386588232"/>
      </c:barChart>
      <c:dateAx>
        <c:axId val="386591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588232"/>
        <c:crosses val="autoZero"/>
        <c:auto val="1"/>
        <c:lblOffset val="100"/>
        <c:baseTimeUnit val="months"/>
      </c:dateAx>
      <c:valAx>
        <c:axId val="386588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591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Sheet1!$A$2:$A$32</c:f>
              <c:numCache>
                <c:formatCode>m/d/yyyy</c:formatCode>
                <c:ptCount val="31"/>
                <c:pt idx="0">
                  <c:v>45474</c:v>
                </c:pt>
                <c:pt idx="1">
                  <c:v>45475</c:v>
                </c:pt>
                <c:pt idx="2">
                  <c:v>45476</c:v>
                </c:pt>
                <c:pt idx="3">
                  <c:v>45477</c:v>
                </c:pt>
                <c:pt idx="4">
                  <c:v>45478</c:v>
                </c:pt>
                <c:pt idx="5">
                  <c:v>45479</c:v>
                </c:pt>
                <c:pt idx="6">
                  <c:v>45480</c:v>
                </c:pt>
                <c:pt idx="7">
                  <c:v>45481</c:v>
                </c:pt>
                <c:pt idx="8">
                  <c:v>45482</c:v>
                </c:pt>
                <c:pt idx="9">
                  <c:v>45483</c:v>
                </c:pt>
                <c:pt idx="10">
                  <c:v>45484</c:v>
                </c:pt>
                <c:pt idx="11">
                  <c:v>45485</c:v>
                </c:pt>
                <c:pt idx="12">
                  <c:v>45486</c:v>
                </c:pt>
                <c:pt idx="13">
                  <c:v>45487</c:v>
                </c:pt>
                <c:pt idx="14">
                  <c:v>45488</c:v>
                </c:pt>
                <c:pt idx="15">
                  <c:v>45489</c:v>
                </c:pt>
                <c:pt idx="16">
                  <c:v>45490</c:v>
                </c:pt>
                <c:pt idx="17">
                  <c:v>45491</c:v>
                </c:pt>
                <c:pt idx="18">
                  <c:v>45492</c:v>
                </c:pt>
                <c:pt idx="19">
                  <c:v>45493</c:v>
                </c:pt>
                <c:pt idx="20">
                  <c:v>45494</c:v>
                </c:pt>
                <c:pt idx="21">
                  <c:v>45495</c:v>
                </c:pt>
                <c:pt idx="22">
                  <c:v>45496</c:v>
                </c:pt>
                <c:pt idx="23">
                  <c:v>45497</c:v>
                </c:pt>
                <c:pt idx="24">
                  <c:v>45498</c:v>
                </c:pt>
                <c:pt idx="25">
                  <c:v>45499</c:v>
                </c:pt>
                <c:pt idx="26">
                  <c:v>45500</c:v>
                </c:pt>
                <c:pt idx="27">
                  <c:v>45501</c:v>
                </c:pt>
                <c:pt idx="28">
                  <c:v>45502</c:v>
                </c:pt>
                <c:pt idx="29">
                  <c:v>45503</c:v>
                </c:pt>
                <c:pt idx="30">
                  <c:v>45504</c:v>
                </c:pt>
              </c:numCache>
            </c:numRef>
          </c:cat>
          <c:val>
            <c:numRef>
              <c:f>Sheet1!$B$2:$B$32</c:f>
              <c:numCache>
                <c:formatCode>General</c:formatCode>
                <c:ptCount val="31"/>
                <c:pt idx="0">
                  <c:v>2.6832311469471501E-3</c:v>
                </c:pt>
                <c:pt idx="1">
                  <c:v>0</c:v>
                </c:pt>
                <c:pt idx="2">
                  <c:v>0</c:v>
                </c:pt>
                <c:pt idx="3">
                  <c:v>8.0494774547552293E-3</c:v>
                </c:pt>
                <c:pt idx="4">
                  <c:v>1.34147159433899E-3</c:v>
                </c:pt>
                <c:pt idx="5">
                  <c:v>2.6829071982400099E-3</c:v>
                </c:pt>
                <c:pt idx="6">
                  <c:v>2.6828352202607699E-3</c:v>
                </c:pt>
                <c:pt idx="7">
                  <c:v>1.34138162307176E-3</c:v>
                </c:pt>
                <c:pt idx="8">
                  <c:v>4.0240908907995896E-3</c:v>
                </c:pt>
                <c:pt idx="9">
                  <c:v>5.3652386189875804E-3</c:v>
                </c:pt>
                <c:pt idx="10">
                  <c:v>1.34123769414416E-3</c:v>
                </c:pt>
                <c:pt idx="11">
                  <c:v>8.0473182311994497E-3</c:v>
                </c:pt>
                <c:pt idx="12">
                  <c:v>4.0233353450010098E-3</c:v>
                </c:pt>
                <c:pt idx="13">
                  <c:v>8.0463469584808496E-3</c:v>
                </c:pt>
                <c:pt idx="14">
                  <c:v>1.47504492182262E-2</c:v>
                </c:pt>
                <c:pt idx="15">
                  <c:v>5.3630086478514503E-3</c:v>
                </c:pt>
                <c:pt idx="16">
                  <c:v>-1.3406802611645101E-3</c:v>
                </c:pt>
                <c:pt idx="17">
                  <c:v>0</c:v>
                </c:pt>
                <c:pt idx="18">
                  <c:v>0</c:v>
                </c:pt>
                <c:pt idx="19">
                  <c:v>-2.6813964712822402E-3</c:v>
                </c:pt>
                <c:pt idx="20">
                  <c:v>1.3407341860402801E-3</c:v>
                </c:pt>
                <c:pt idx="21">
                  <c:v>-1.3407162105997E-3</c:v>
                </c:pt>
                <c:pt idx="22">
                  <c:v>8.0444051162416493E-3</c:v>
                </c:pt>
                <c:pt idx="23">
                  <c:v>0</c:v>
                </c:pt>
                <c:pt idx="24">
                  <c:v>1.34062634062634E-3</c:v>
                </c:pt>
                <c:pt idx="25">
                  <c:v>0</c:v>
                </c:pt>
                <c:pt idx="26">
                  <c:v>-1.3406083680774299E-3</c:v>
                </c:pt>
                <c:pt idx="27">
                  <c:v>-1.34062634062634E-3</c:v>
                </c:pt>
                <c:pt idx="28">
                  <c:v>-1.34064431365714E-3</c:v>
                </c:pt>
                <c:pt idx="29">
                  <c:v>1.34066228716986E-3</c:v>
                </c:pt>
                <c:pt idx="30">
                  <c:v>0</c:v>
                </c:pt>
              </c:numCache>
            </c:numRef>
          </c:val>
          <c:extLst>
            <c:ext xmlns:c16="http://schemas.microsoft.com/office/drawing/2014/chart" uri="{C3380CC4-5D6E-409C-BE32-E72D297353CC}">
              <c16:uniqueId val="{00000000-1513-4809-9A40-CE8D1C271B53}"/>
            </c:ext>
          </c:extLst>
        </c:ser>
        <c:dLbls>
          <c:showLegendKey val="0"/>
          <c:showVal val="0"/>
          <c:showCatName val="0"/>
          <c:showSerName val="0"/>
          <c:showPercent val="0"/>
          <c:showBubbleSize val="0"/>
        </c:dLbls>
        <c:gapWidth val="219"/>
        <c:overlap val="-27"/>
        <c:axId val="381107672"/>
        <c:axId val="381105704"/>
      </c:barChart>
      <c:dateAx>
        <c:axId val="3811076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105704"/>
        <c:crosses val="autoZero"/>
        <c:auto val="1"/>
        <c:lblOffset val="100"/>
        <c:baseTimeUnit val="days"/>
      </c:dateAx>
      <c:valAx>
        <c:axId val="381105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107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Sheet1!$A$2:$A$32</c:f>
              <c:numCache>
                <c:formatCode>m/d/yyyy</c:formatCode>
                <c:ptCount val="31"/>
                <c:pt idx="0">
                  <c:v>45474</c:v>
                </c:pt>
                <c:pt idx="1">
                  <c:v>45475</c:v>
                </c:pt>
                <c:pt idx="2">
                  <c:v>45476</c:v>
                </c:pt>
                <c:pt idx="3">
                  <c:v>45477</c:v>
                </c:pt>
                <c:pt idx="4">
                  <c:v>45478</c:v>
                </c:pt>
                <c:pt idx="5">
                  <c:v>45479</c:v>
                </c:pt>
                <c:pt idx="6">
                  <c:v>45480</c:v>
                </c:pt>
                <c:pt idx="7">
                  <c:v>45481</c:v>
                </c:pt>
                <c:pt idx="8">
                  <c:v>45482</c:v>
                </c:pt>
                <c:pt idx="9">
                  <c:v>45483</c:v>
                </c:pt>
                <c:pt idx="10">
                  <c:v>45484</c:v>
                </c:pt>
                <c:pt idx="11">
                  <c:v>45485</c:v>
                </c:pt>
                <c:pt idx="12">
                  <c:v>45486</c:v>
                </c:pt>
                <c:pt idx="13">
                  <c:v>45487</c:v>
                </c:pt>
                <c:pt idx="14">
                  <c:v>45488</c:v>
                </c:pt>
                <c:pt idx="15">
                  <c:v>45489</c:v>
                </c:pt>
                <c:pt idx="16">
                  <c:v>45490</c:v>
                </c:pt>
                <c:pt idx="17">
                  <c:v>45491</c:v>
                </c:pt>
                <c:pt idx="18">
                  <c:v>45492</c:v>
                </c:pt>
                <c:pt idx="19">
                  <c:v>45493</c:v>
                </c:pt>
                <c:pt idx="20">
                  <c:v>45494</c:v>
                </c:pt>
                <c:pt idx="21">
                  <c:v>45495</c:v>
                </c:pt>
                <c:pt idx="22">
                  <c:v>45496</c:v>
                </c:pt>
                <c:pt idx="23">
                  <c:v>45497</c:v>
                </c:pt>
                <c:pt idx="24">
                  <c:v>45498</c:v>
                </c:pt>
                <c:pt idx="25">
                  <c:v>45499</c:v>
                </c:pt>
                <c:pt idx="26">
                  <c:v>45500</c:v>
                </c:pt>
                <c:pt idx="27">
                  <c:v>45501</c:v>
                </c:pt>
                <c:pt idx="28">
                  <c:v>45502</c:v>
                </c:pt>
                <c:pt idx="29">
                  <c:v>45503</c:v>
                </c:pt>
                <c:pt idx="30">
                  <c:v>45504</c:v>
                </c:pt>
              </c:numCache>
            </c:numRef>
          </c:cat>
          <c:val>
            <c:numRef>
              <c:f>Sheet1!$B$2:$B$32</c:f>
              <c:numCache>
                <c:formatCode>General</c:formatCode>
                <c:ptCount val="31"/>
                <c:pt idx="0">
                  <c:v>2</c:v>
                </c:pt>
                <c:pt idx="1">
                  <c:v>0</c:v>
                </c:pt>
                <c:pt idx="2">
                  <c:v>0</c:v>
                </c:pt>
                <c:pt idx="3">
                  <c:v>6</c:v>
                </c:pt>
                <c:pt idx="4">
                  <c:v>1</c:v>
                </c:pt>
                <c:pt idx="5">
                  <c:v>2</c:v>
                </c:pt>
                <c:pt idx="6">
                  <c:v>2</c:v>
                </c:pt>
                <c:pt idx="7">
                  <c:v>1</c:v>
                </c:pt>
                <c:pt idx="8">
                  <c:v>3</c:v>
                </c:pt>
                <c:pt idx="9">
                  <c:v>4</c:v>
                </c:pt>
                <c:pt idx="10">
                  <c:v>1</c:v>
                </c:pt>
                <c:pt idx="11">
                  <c:v>6</c:v>
                </c:pt>
                <c:pt idx="12">
                  <c:v>3</c:v>
                </c:pt>
                <c:pt idx="13">
                  <c:v>6</c:v>
                </c:pt>
                <c:pt idx="14">
                  <c:v>11</c:v>
                </c:pt>
                <c:pt idx="15">
                  <c:v>4</c:v>
                </c:pt>
                <c:pt idx="16">
                  <c:v>-1</c:v>
                </c:pt>
                <c:pt idx="17">
                  <c:v>0</c:v>
                </c:pt>
                <c:pt idx="18">
                  <c:v>0</c:v>
                </c:pt>
                <c:pt idx="19">
                  <c:v>-2</c:v>
                </c:pt>
                <c:pt idx="20">
                  <c:v>1</c:v>
                </c:pt>
                <c:pt idx="21">
                  <c:v>-1</c:v>
                </c:pt>
                <c:pt idx="22">
                  <c:v>6</c:v>
                </c:pt>
                <c:pt idx="23">
                  <c:v>0</c:v>
                </c:pt>
                <c:pt idx="24">
                  <c:v>1</c:v>
                </c:pt>
                <c:pt idx="25">
                  <c:v>0</c:v>
                </c:pt>
                <c:pt idx="26">
                  <c:v>-1</c:v>
                </c:pt>
                <c:pt idx="27">
                  <c:v>-1</c:v>
                </c:pt>
                <c:pt idx="28">
                  <c:v>-1</c:v>
                </c:pt>
                <c:pt idx="29">
                  <c:v>1</c:v>
                </c:pt>
                <c:pt idx="30">
                  <c:v>0</c:v>
                </c:pt>
              </c:numCache>
            </c:numRef>
          </c:val>
          <c:smooth val="0"/>
          <c:extLst>
            <c:ext xmlns:c16="http://schemas.microsoft.com/office/drawing/2014/chart" uri="{C3380CC4-5D6E-409C-BE32-E72D297353CC}">
              <c16:uniqueId val="{00000000-6C0D-4E64-A3A1-B1630B07FEB4}"/>
            </c:ext>
          </c:extLst>
        </c:ser>
        <c:dLbls>
          <c:showLegendKey val="0"/>
          <c:showVal val="0"/>
          <c:showCatName val="0"/>
          <c:showSerName val="0"/>
          <c:showPercent val="0"/>
          <c:showBubbleSize val="0"/>
        </c:dLbls>
        <c:smooth val="0"/>
        <c:axId val="387596912"/>
        <c:axId val="387595272"/>
      </c:lineChart>
      <c:dateAx>
        <c:axId val="387596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595272"/>
        <c:crosses val="autoZero"/>
        <c:auto val="1"/>
        <c:lblOffset val="100"/>
        <c:baseTimeUnit val="days"/>
      </c:dateAx>
      <c:valAx>
        <c:axId val="387595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596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Sheet1!$A$2:$A$32</c:f>
              <c:numCache>
                <c:formatCode>m/d/yyyy</c:formatCode>
                <c:ptCount val="31"/>
                <c:pt idx="0">
                  <c:v>45474</c:v>
                </c:pt>
                <c:pt idx="1">
                  <c:v>45475</c:v>
                </c:pt>
                <c:pt idx="2">
                  <c:v>45476</c:v>
                </c:pt>
                <c:pt idx="3">
                  <c:v>45477</c:v>
                </c:pt>
                <c:pt idx="4">
                  <c:v>45478</c:v>
                </c:pt>
                <c:pt idx="5">
                  <c:v>45479</c:v>
                </c:pt>
                <c:pt idx="6">
                  <c:v>45480</c:v>
                </c:pt>
                <c:pt idx="7">
                  <c:v>45481</c:v>
                </c:pt>
                <c:pt idx="8">
                  <c:v>45482</c:v>
                </c:pt>
                <c:pt idx="9">
                  <c:v>45483</c:v>
                </c:pt>
                <c:pt idx="10">
                  <c:v>45484</c:v>
                </c:pt>
                <c:pt idx="11">
                  <c:v>45485</c:v>
                </c:pt>
                <c:pt idx="12">
                  <c:v>45486</c:v>
                </c:pt>
                <c:pt idx="13">
                  <c:v>45487</c:v>
                </c:pt>
                <c:pt idx="14">
                  <c:v>45488</c:v>
                </c:pt>
                <c:pt idx="15">
                  <c:v>45489</c:v>
                </c:pt>
                <c:pt idx="16">
                  <c:v>45490</c:v>
                </c:pt>
                <c:pt idx="17">
                  <c:v>45491</c:v>
                </c:pt>
                <c:pt idx="18">
                  <c:v>45492</c:v>
                </c:pt>
                <c:pt idx="19">
                  <c:v>45493</c:v>
                </c:pt>
                <c:pt idx="20">
                  <c:v>45494</c:v>
                </c:pt>
                <c:pt idx="21">
                  <c:v>45495</c:v>
                </c:pt>
                <c:pt idx="22">
                  <c:v>45496</c:v>
                </c:pt>
                <c:pt idx="23">
                  <c:v>45497</c:v>
                </c:pt>
                <c:pt idx="24">
                  <c:v>45498</c:v>
                </c:pt>
                <c:pt idx="25">
                  <c:v>45499</c:v>
                </c:pt>
                <c:pt idx="26">
                  <c:v>45500</c:v>
                </c:pt>
                <c:pt idx="27">
                  <c:v>45501</c:v>
                </c:pt>
                <c:pt idx="28">
                  <c:v>45502</c:v>
                </c:pt>
                <c:pt idx="29">
                  <c:v>45503</c:v>
                </c:pt>
                <c:pt idx="30">
                  <c:v>45504</c:v>
                </c:pt>
              </c:numCache>
            </c:numRef>
          </c:cat>
          <c:val>
            <c:numRef>
              <c:f>Sheet1!$B$2:$B$32</c:f>
              <c:numCache>
                <c:formatCode>General</c:formatCode>
                <c:ptCount val="31"/>
                <c:pt idx="0">
                  <c:v>74528</c:v>
                </c:pt>
                <c:pt idx="1">
                  <c:v>74528</c:v>
                </c:pt>
                <c:pt idx="2">
                  <c:v>74533</c:v>
                </c:pt>
                <c:pt idx="3">
                  <c:v>74534</c:v>
                </c:pt>
                <c:pt idx="4">
                  <c:v>74537</c:v>
                </c:pt>
                <c:pt idx="5">
                  <c:v>74540</c:v>
                </c:pt>
                <c:pt idx="6">
                  <c:v>74540</c:v>
                </c:pt>
                <c:pt idx="7">
                  <c:v>74542</c:v>
                </c:pt>
                <c:pt idx="8">
                  <c:v>74549</c:v>
                </c:pt>
                <c:pt idx="9">
                  <c:v>74547</c:v>
                </c:pt>
                <c:pt idx="10">
                  <c:v>74551</c:v>
                </c:pt>
                <c:pt idx="11">
                  <c:v>74557</c:v>
                </c:pt>
                <c:pt idx="12">
                  <c:v>74562</c:v>
                </c:pt>
                <c:pt idx="13">
                  <c:v>74570</c:v>
                </c:pt>
                <c:pt idx="14">
                  <c:v>74576</c:v>
                </c:pt>
                <c:pt idx="15">
                  <c:v>74576</c:v>
                </c:pt>
                <c:pt idx="16">
                  <c:v>74578</c:v>
                </c:pt>
                <c:pt idx="17">
                  <c:v>74578</c:v>
                </c:pt>
                <c:pt idx="18">
                  <c:v>74576</c:v>
                </c:pt>
                <c:pt idx="19">
                  <c:v>74575</c:v>
                </c:pt>
                <c:pt idx="20">
                  <c:v>74575</c:v>
                </c:pt>
                <c:pt idx="21">
                  <c:v>74577</c:v>
                </c:pt>
                <c:pt idx="22">
                  <c:v>74581</c:v>
                </c:pt>
                <c:pt idx="23">
                  <c:v>74583</c:v>
                </c:pt>
                <c:pt idx="24">
                  <c:v>74582</c:v>
                </c:pt>
                <c:pt idx="25">
                  <c:v>74581</c:v>
                </c:pt>
                <c:pt idx="26">
                  <c:v>74580</c:v>
                </c:pt>
                <c:pt idx="27">
                  <c:v>74580</c:v>
                </c:pt>
                <c:pt idx="28">
                  <c:v>74578</c:v>
                </c:pt>
                <c:pt idx="29">
                  <c:v>74580</c:v>
                </c:pt>
                <c:pt idx="30">
                  <c:v>74580</c:v>
                </c:pt>
              </c:numCache>
            </c:numRef>
          </c:val>
          <c:smooth val="0"/>
          <c:extLst>
            <c:ext xmlns:c16="http://schemas.microsoft.com/office/drawing/2014/chart" uri="{C3380CC4-5D6E-409C-BE32-E72D297353CC}">
              <c16:uniqueId val="{00000000-1C4F-49D0-A31E-FDB1E52D6553}"/>
            </c:ext>
          </c:extLst>
        </c:ser>
        <c:dLbls>
          <c:showLegendKey val="0"/>
          <c:showVal val="0"/>
          <c:showCatName val="0"/>
          <c:showSerName val="0"/>
          <c:showPercent val="0"/>
          <c:showBubbleSize val="0"/>
        </c:dLbls>
        <c:smooth val="0"/>
        <c:axId val="387779920"/>
        <c:axId val="387781888"/>
      </c:lineChart>
      <c:dateAx>
        <c:axId val="387779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781888"/>
        <c:crosses val="autoZero"/>
        <c:auto val="1"/>
        <c:lblOffset val="100"/>
        <c:baseTimeUnit val="days"/>
      </c:dateAx>
      <c:valAx>
        <c:axId val="387781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779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Sheet1!$A$2:$A$32</c:f>
              <c:numCache>
                <c:formatCode>m/d/yyyy</c:formatCode>
                <c:ptCount val="31"/>
                <c:pt idx="0">
                  <c:v>45474</c:v>
                </c:pt>
                <c:pt idx="1">
                  <c:v>45475</c:v>
                </c:pt>
                <c:pt idx="2">
                  <c:v>45476</c:v>
                </c:pt>
                <c:pt idx="3">
                  <c:v>45477</c:v>
                </c:pt>
                <c:pt idx="4">
                  <c:v>45478</c:v>
                </c:pt>
                <c:pt idx="5">
                  <c:v>45479</c:v>
                </c:pt>
                <c:pt idx="6">
                  <c:v>45480</c:v>
                </c:pt>
                <c:pt idx="7">
                  <c:v>45481</c:v>
                </c:pt>
                <c:pt idx="8">
                  <c:v>45482</c:v>
                </c:pt>
                <c:pt idx="9">
                  <c:v>45483</c:v>
                </c:pt>
                <c:pt idx="10">
                  <c:v>45484</c:v>
                </c:pt>
                <c:pt idx="11">
                  <c:v>45485</c:v>
                </c:pt>
                <c:pt idx="12">
                  <c:v>45486</c:v>
                </c:pt>
                <c:pt idx="13">
                  <c:v>45487</c:v>
                </c:pt>
                <c:pt idx="14">
                  <c:v>45488</c:v>
                </c:pt>
                <c:pt idx="15">
                  <c:v>45489</c:v>
                </c:pt>
                <c:pt idx="16">
                  <c:v>45490</c:v>
                </c:pt>
                <c:pt idx="17">
                  <c:v>45491</c:v>
                </c:pt>
                <c:pt idx="18">
                  <c:v>45492</c:v>
                </c:pt>
                <c:pt idx="19">
                  <c:v>45493</c:v>
                </c:pt>
                <c:pt idx="20">
                  <c:v>45494</c:v>
                </c:pt>
                <c:pt idx="21">
                  <c:v>45495</c:v>
                </c:pt>
                <c:pt idx="22">
                  <c:v>45496</c:v>
                </c:pt>
                <c:pt idx="23">
                  <c:v>45497</c:v>
                </c:pt>
                <c:pt idx="24">
                  <c:v>45498</c:v>
                </c:pt>
                <c:pt idx="25">
                  <c:v>45499</c:v>
                </c:pt>
                <c:pt idx="26">
                  <c:v>45500</c:v>
                </c:pt>
                <c:pt idx="27">
                  <c:v>45501</c:v>
                </c:pt>
                <c:pt idx="28">
                  <c:v>45502</c:v>
                </c:pt>
                <c:pt idx="29">
                  <c:v>45503</c:v>
                </c:pt>
                <c:pt idx="30">
                  <c:v>45504</c:v>
                </c:pt>
              </c:numCache>
            </c:numRef>
          </c:cat>
          <c:val>
            <c:numRef>
              <c:f>Sheet1!$B$2:$B$32</c:f>
              <c:numCache>
                <c:formatCode>General</c:formatCode>
                <c:ptCount val="31"/>
                <c:pt idx="0">
                  <c:v>2950</c:v>
                </c:pt>
                <c:pt idx="1">
                  <c:v>2088</c:v>
                </c:pt>
                <c:pt idx="2">
                  <c:v>3168</c:v>
                </c:pt>
                <c:pt idx="3">
                  <c:v>2685</c:v>
                </c:pt>
                <c:pt idx="4">
                  <c:v>901</c:v>
                </c:pt>
                <c:pt idx="5">
                  <c:v>816</c:v>
                </c:pt>
                <c:pt idx="6">
                  <c:v>1811</c:v>
                </c:pt>
                <c:pt idx="7">
                  <c:v>1704</c:v>
                </c:pt>
                <c:pt idx="8">
                  <c:v>7588</c:v>
                </c:pt>
                <c:pt idx="9">
                  <c:v>13008</c:v>
                </c:pt>
                <c:pt idx="10">
                  <c:v>13043</c:v>
                </c:pt>
                <c:pt idx="11">
                  <c:v>14790</c:v>
                </c:pt>
                <c:pt idx="12">
                  <c:v>16234</c:v>
                </c:pt>
                <c:pt idx="13">
                  <c:v>15710</c:v>
                </c:pt>
                <c:pt idx="14">
                  <c:v>20884</c:v>
                </c:pt>
                <c:pt idx="15">
                  <c:v>18231</c:v>
                </c:pt>
                <c:pt idx="16">
                  <c:v>19456</c:v>
                </c:pt>
                <c:pt idx="17">
                  <c:v>14186</c:v>
                </c:pt>
                <c:pt idx="18">
                  <c:v>13171</c:v>
                </c:pt>
                <c:pt idx="19">
                  <c:v>13844</c:v>
                </c:pt>
                <c:pt idx="20">
                  <c:v>14342</c:v>
                </c:pt>
                <c:pt idx="21">
                  <c:v>10718</c:v>
                </c:pt>
                <c:pt idx="22">
                  <c:v>12609</c:v>
                </c:pt>
                <c:pt idx="23">
                  <c:v>8319</c:v>
                </c:pt>
                <c:pt idx="24">
                  <c:v>9566</c:v>
                </c:pt>
                <c:pt idx="25">
                  <c:v>10132</c:v>
                </c:pt>
                <c:pt idx="26">
                  <c:v>8507</c:v>
                </c:pt>
                <c:pt idx="27">
                  <c:v>10000</c:v>
                </c:pt>
                <c:pt idx="28">
                  <c:v>8973</c:v>
                </c:pt>
                <c:pt idx="29">
                  <c:v>8893</c:v>
                </c:pt>
                <c:pt idx="30">
                  <c:v>3880</c:v>
                </c:pt>
              </c:numCache>
            </c:numRef>
          </c:val>
          <c:smooth val="0"/>
          <c:extLst>
            <c:ext xmlns:c16="http://schemas.microsoft.com/office/drawing/2014/chart" uri="{C3380CC4-5D6E-409C-BE32-E72D297353CC}">
              <c16:uniqueId val="{00000000-6647-4530-B345-049C1642C483}"/>
            </c:ext>
          </c:extLst>
        </c:ser>
        <c:dLbls>
          <c:showLegendKey val="0"/>
          <c:showVal val="0"/>
          <c:showCatName val="0"/>
          <c:showSerName val="0"/>
          <c:showPercent val="0"/>
          <c:showBubbleSize val="0"/>
        </c:dLbls>
        <c:smooth val="0"/>
        <c:axId val="387782544"/>
        <c:axId val="387784184"/>
      </c:lineChart>
      <c:dateAx>
        <c:axId val="387782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784184"/>
        <c:crosses val="autoZero"/>
        <c:auto val="1"/>
        <c:lblOffset val="100"/>
        <c:baseTimeUnit val="days"/>
      </c:dateAx>
      <c:valAx>
        <c:axId val="387784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782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Sheet1!$A$2:$A$9</c:f>
              <c:numCache>
                <c:formatCode>m/d/yyyy</c:formatCode>
                <c:ptCount val="8"/>
                <c:pt idx="0">
                  <c:v>45200</c:v>
                </c:pt>
                <c:pt idx="1">
                  <c:v>45231</c:v>
                </c:pt>
                <c:pt idx="2">
                  <c:v>45261</c:v>
                </c:pt>
                <c:pt idx="3">
                  <c:v>45292</c:v>
                </c:pt>
                <c:pt idx="4">
                  <c:v>45323</c:v>
                </c:pt>
                <c:pt idx="5">
                  <c:v>45352</c:v>
                </c:pt>
                <c:pt idx="6">
                  <c:v>45383</c:v>
                </c:pt>
                <c:pt idx="7">
                  <c:v>45413</c:v>
                </c:pt>
              </c:numCache>
            </c:numRef>
          </c:cat>
          <c:val>
            <c:numRef>
              <c:f>Sheet1!$B$2:$B$9</c:f>
              <c:numCache>
                <c:formatCode>General</c:formatCode>
                <c:ptCount val="8"/>
                <c:pt idx="0">
                  <c:v>36136</c:v>
                </c:pt>
                <c:pt idx="1">
                  <c:v>36323</c:v>
                </c:pt>
                <c:pt idx="2">
                  <c:v>214053</c:v>
                </c:pt>
                <c:pt idx="3">
                  <c:v>407624</c:v>
                </c:pt>
                <c:pt idx="4">
                  <c:v>160393</c:v>
                </c:pt>
                <c:pt idx="5">
                  <c:v>99961</c:v>
                </c:pt>
                <c:pt idx="6">
                  <c:v>326476</c:v>
                </c:pt>
                <c:pt idx="7">
                  <c:v>837637</c:v>
                </c:pt>
              </c:numCache>
            </c:numRef>
          </c:val>
          <c:extLst>
            <c:ext xmlns:c16="http://schemas.microsoft.com/office/drawing/2014/chart" uri="{C3380CC4-5D6E-409C-BE32-E72D297353CC}">
              <c16:uniqueId val="{00000000-552B-45C1-B400-E570160C3B35}"/>
            </c:ext>
          </c:extLst>
        </c:ser>
        <c:dLbls>
          <c:showLegendKey val="0"/>
          <c:showVal val="0"/>
          <c:showCatName val="0"/>
          <c:showSerName val="0"/>
          <c:showPercent val="0"/>
          <c:showBubbleSize val="0"/>
        </c:dLbls>
        <c:gapWidth val="219"/>
        <c:overlap val="-27"/>
        <c:axId val="390731536"/>
        <c:axId val="390730552"/>
      </c:barChart>
      <c:dateAx>
        <c:axId val="390731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730552"/>
        <c:crosses val="autoZero"/>
        <c:auto val="1"/>
        <c:lblOffset val="100"/>
        <c:baseTimeUnit val="months"/>
      </c:dateAx>
      <c:valAx>
        <c:axId val="390730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731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Sheet1!$A$2:$A$32</c:f>
              <c:numCache>
                <c:formatCode>m/d/yyyy</c:formatCode>
                <c:ptCount val="31"/>
                <c:pt idx="0">
                  <c:v>45474</c:v>
                </c:pt>
                <c:pt idx="1">
                  <c:v>45475</c:v>
                </c:pt>
                <c:pt idx="2">
                  <c:v>45476</c:v>
                </c:pt>
                <c:pt idx="3">
                  <c:v>45477</c:v>
                </c:pt>
                <c:pt idx="4">
                  <c:v>45478</c:v>
                </c:pt>
                <c:pt idx="5">
                  <c:v>45479</c:v>
                </c:pt>
                <c:pt idx="6">
                  <c:v>45480</c:v>
                </c:pt>
                <c:pt idx="7">
                  <c:v>45481</c:v>
                </c:pt>
                <c:pt idx="8">
                  <c:v>45482</c:v>
                </c:pt>
                <c:pt idx="9">
                  <c:v>45483</c:v>
                </c:pt>
                <c:pt idx="10">
                  <c:v>45484</c:v>
                </c:pt>
                <c:pt idx="11">
                  <c:v>45485</c:v>
                </c:pt>
                <c:pt idx="12">
                  <c:v>45486</c:v>
                </c:pt>
                <c:pt idx="13">
                  <c:v>45487</c:v>
                </c:pt>
                <c:pt idx="14">
                  <c:v>45488</c:v>
                </c:pt>
                <c:pt idx="15">
                  <c:v>45489</c:v>
                </c:pt>
                <c:pt idx="16">
                  <c:v>45490</c:v>
                </c:pt>
                <c:pt idx="17">
                  <c:v>45491</c:v>
                </c:pt>
                <c:pt idx="18">
                  <c:v>45492</c:v>
                </c:pt>
                <c:pt idx="19">
                  <c:v>45493</c:v>
                </c:pt>
                <c:pt idx="20">
                  <c:v>45494</c:v>
                </c:pt>
                <c:pt idx="21">
                  <c:v>45495</c:v>
                </c:pt>
                <c:pt idx="22">
                  <c:v>45496</c:v>
                </c:pt>
                <c:pt idx="23">
                  <c:v>45497</c:v>
                </c:pt>
                <c:pt idx="24">
                  <c:v>45498</c:v>
                </c:pt>
                <c:pt idx="25">
                  <c:v>45499</c:v>
                </c:pt>
                <c:pt idx="26">
                  <c:v>45500</c:v>
                </c:pt>
                <c:pt idx="27">
                  <c:v>45501</c:v>
                </c:pt>
                <c:pt idx="28">
                  <c:v>45502</c:v>
                </c:pt>
                <c:pt idx="29">
                  <c:v>45503</c:v>
                </c:pt>
                <c:pt idx="30">
                  <c:v>45504</c:v>
                </c:pt>
              </c:numCache>
            </c:numRef>
          </c:cat>
          <c:val>
            <c:numRef>
              <c:f>Sheet1!$B$2:$B$32</c:f>
              <c:numCache>
                <c:formatCode>General</c:formatCode>
                <c:ptCount val="31"/>
                <c:pt idx="0">
                  <c:v>275</c:v>
                </c:pt>
                <c:pt idx="1">
                  <c:v>235</c:v>
                </c:pt>
                <c:pt idx="2">
                  <c:v>296</c:v>
                </c:pt>
                <c:pt idx="3">
                  <c:v>205</c:v>
                </c:pt>
                <c:pt idx="4">
                  <c:v>310</c:v>
                </c:pt>
                <c:pt idx="5">
                  <c:v>225</c:v>
                </c:pt>
                <c:pt idx="6">
                  <c:v>288</c:v>
                </c:pt>
                <c:pt idx="7">
                  <c:v>197</c:v>
                </c:pt>
                <c:pt idx="8">
                  <c:v>329</c:v>
                </c:pt>
                <c:pt idx="9">
                  <c:v>375</c:v>
                </c:pt>
                <c:pt idx="10">
                  <c:v>356</c:v>
                </c:pt>
                <c:pt idx="11">
                  <c:v>348</c:v>
                </c:pt>
                <c:pt idx="12">
                  <c:v>252</c:v>
                </c:pt>
                <c:pt idx="13">
                  <c:v>293</c:v>
                </c:pt>
                <c:pt idx="14">
                  <c:v>365</c:v>
                </c:pt>
                <c:pt idx="15">
                  <c:v>310</c:v>
                </c:pt>
                <c:pt idx="16">
                  <c:v>291</c:v>
                </c:pt>
                <c:pt idx="17">
                  <c:v>271</c:v>
                </c:pt>
                <c:pt idx="18">
                  <c:v>341</c:v>
                </c:pt>
                <c:pt idx="19">
                  <c:v>371</c:v>
                </c:pt>
                <c:pt idx="20">
                  <c:v>266</c:v>
                </c:pt>
                <c:pt idx="21">
                  <c:v>329</c:v>
                </c:pt>
                <c:pt idx="22">
                  <c:v>346</c:v>
                </c:pt>
                <c:pt idx="23">
                  <c:v>203</c:v>
                </c:pt>
                <c:pt idx="24">
                  <c:v>195</c:v>
                </c:pt>
                <c:pt idx="25">
                  <c:v>155</c:v>
                </c:pt>
                <c:pt idx="26">
                  <c:v>190</c:v>
                </c:pt>
                <c:pt idx="27">
                  <c:v>189</c:v>
                </c:pt>
                <c:pt idx="28">
                  <c:v>166</c:v>
                </c:pt>
                <c:pt idx="29">
                  <c:v>206</c:v>
                </c:pt>
                <c:pt idx="30">
                  <c:v>383</c:v>
                </c:pt>
              </c:numCache>
            </c:numRef>
          </c:val>
          <c:smooth val="0"/>
          <c:extLst>
            <c:ext xmlns:c16="http://schemas.microsoft.com/office/drawing/2014/chart" uri="{C3380CC4-5D6E-409C-BE32-E72D297353CC}">
              <c16:uniqueId val="{00000000-CBA0-43B2-9164-D16BFDE101C9}"/>
            </c:ext>
          </c:extLst>
        </c:ser>
        <c:dLbls>
          <c:showLegendKey val="0"/>
          <c:showVal val="0"/>
          <c:showCatName val="0"/>
          <c:showSerName val="0"/>
          <c:showPercent val="0"/>
          <c:showBubbleSize val="0"/>
        </c:dLbls>
        <c:smooth val="0"/>
        <c:axId val="390727928"/>
        <c:axId val="390720712"/>
      </c:lineChart>
      <c:dateAx>
        <c:axId val="3907279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720712"/>
        <c:crosses val="autoZero"/>
        <c:auto val="1"/>
        <c:lblOffset val="100"/>
        <c:baseTimeUnit val="days"/>
      </c:dateAx>
      <c:valAx>
        <c:axId val="390720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727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Sheet1!$A$2:$A$9</c:f>
              <c:numCache>
                <c:formatCode>m/d/yyyy</c:formatCode>
                <c:ptCount val="8"/>
                <c:pt idx="0">
                  <c:v>45200</c:v>
                </c:pt>
                <c:pt idx="1">
                  <c:v>45231</c:v>
                </c:pt>
                <c:pt idx="2">
                  <c:v>45261</c:v>
                </c:pt>
                <c:pt idx="3">
                  <c:v>45292</c:v>
                </c:pt>
                <c:pt idx="4">
                  <c:v>45323</c:v>
                </c:pt>
                <c:pt idx="5">
                  <c:v>45352</c:v>
                </c:pt>
                <c:pt idx="6">
                  <c:v>45383</c:v>
                </c:pt>
                <c:pt idx="7">
                  <c:v>45413</c:v>
                </c:pt>
              </c:numCache>
            </c:numRef>
          </c:cat>
          <c:val>
            <c:numRef>
              <c:f>Sheet1!$B$2:$B$9</c:f>
              <c:numCache>
                <c:formatCode>General</c:formatCode>
                <c:ptCount val="8"/>
                <c:pt idx="0">
                  <c:v>5809</c:v>
                </c:pt>
                <c:pt idx="1">
                  <c:v>6609</c:v>
                </c:pt>
                <c:pt idx="2">
                  <c:v>5555</c:v>
                </c:pt>
                <c:pt idx="3">
                  <c:v>9178</c:v>
                </c:pt>
                <c:pt idx="4">
                  <c:v>13214</c:v>
                </c:pt>
                <c:pt idx="5">
                  <c:v>9767</c:v>
                </c:pt>
                <c:pt idx="6">
                  <c:v>10410</c:v>
                </c:pt>
                <c:pt idx="7">
                  <c:v>12738</c:v>
                </c:pt>
              </c:numCache>
            </c:numRef>
          </c:val>
          <c:extLst>
            <c:ext xmlns:c16="http://schemas.microsoft.com/office/drawing/2014/chart" uri="{C3380CC4-5D6E-409C-BE32-E72D297353CC}">
              <c16:uniqueId val="{00000000-57DF-4172-8AA1-90265629F9A7}"/>
            </c:ext>
          </c:extLst>
        </c:ser>
        <c:dLbls>
          <c:showLegendKey val="0"/>
          <c:showVal val="0"/>
          <c:showCatName val="0"/>
          <c:showSerName val="0"/>
          <c:showPercent val="0"/>
          <c:showBubbleSize val="0"/>
        </c:dLbls>
        <c:gapWidth val="219"/>
        <c:overlap val="-27"/>
        <c:axId val="390720056"/>
        <c:axId val="390725960"/>
      </c:barChart>
      <c:dateAx>
        <c:axId val="390720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725960"/>
        <c:crosses val="autoZero"/>
        <c:auto val="1"/>
        <c:lblOffset val="100"/>
        <c:baseTimeUnit val="months"/>
      </c:dateAx>
      <c:valAx>
        <c:axId val="390725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720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Sheet1!$A$2:$A$275</c:f>
              <c:numCache>
                <c:formatCode>m/d/yyyy</c:formatCode>
                <c:ptCount val="274"/>
                <c:pt idx="0">
                  <c:v>45231</c:v>
                </c:pt>
                <c:pt idx="1">
                  <c:v>45232</c:v>
                </c:pt>
                <c:pt idx="2">
                  <c:v>45233</c:v>
                </c:pt>
                <c:pt idx="3">
                  <c:v>45234</c:v>
                </c:pt>
                <c:pt idx="4">
                  <c:v>45235</c:v>
                </c:pt>
                <c:pt idx="5">
                  <c:v>45236</c:v>
                </c:pt>
                <c:pt idx="6">
                  <c:v>45237</c:v>
                </c:pt>
                <c:pt idx="7">
                  <c:v>45238</c:v>
                </c:pt>
                <c:pt idx="8">
                  <c:v>45239</c:v>
                </c:pt>
                <c:pt idx="9">
                  <c:v>45240</c:v>
                </c:pt>
                <c:pt idx="10">
                  <c:v>45241</c:v>
                </c:pt>
                <c:pt idx="11">
                  <c:v>45242</c:v>
                </c:pt>
                <c:pt idx="12">
                  <c:v>45243</c:v>
                </c:pt>
                <c:pt idx="13">
                  <c:v>45244</c:v>
                </c:pt>
                <c:pt idx="14">
                  <c:v>45245</c:v>
                </c:pt>
                <c:pt idx="15">
                  <c:v>45246</c:v>
                </c:pt>
                <c:pt idx="16">
                  <c:v>45247</c:v>
                </c:pt>
                <c:pt idx="17">
                  <c:v>45248</c:v>
                </c:pt>
                <c:pt idx="18">
                  <c:v>45249</c:v>
                </c:pt>
                <c:pt idx="19">
                  <c:v>45250</c:v>
                </c:pt>
                <c:pt idx="20">
                  <c:v>45251</c:v>
                </c:pt>
                <c:pt idx="21">
                  <c:v>45252</c:v>
                </c:pt>
                <c:pt idx="22">
                  <c:v>45253</c:v>
                </c:pt>
                <c:pt idx="23">
                  <c:v>45254</c:v>
                </c:pt>
                <c:pt idx="24">
                  <c:v>45255</c:v>
                </c:pt>
                <c:pt idx="25">
                  <c:v>45256</c:v>
                </c:pt>
                <c:pt idx="26">
                  <c:v>45257</c:v>
                </c:pt>
                <c:pt idx="27">
                  <c:v>45258</c:v>
                </c:pt>
                <c:pt idx="28">
                  <c:v>45259</c:v>
                </c:pt>
                <c:pt idx="29">
                  <c:v>45260</c:v>
                </c:pt>
                <c:pt idx="30">
                  <c:v>45261</c:v>
                </c:pt>
                <c:pt idx="31">
                  <c:v>45262</c:v>
                </c:pt>
                <c:pt idx="32">
                  <c:v>45263</c:v>
                </c:pt>
                <c:pt idx="33">
                  <c:v>45264</c:v>
                </c:pt>
                <c:pt idx="34">
                  <c:v>45265</c:v>
                </c:pt>
                <c:pt idx="35">
                  <c:v>45266</c:v>
                </c:pt>
                <c:pt idx="36">
                  <c:v>45267</c:v>
                </c:pt>
                <c:pt idx="37">
                  <c:v>45268</c:v>
                </c:pt>
                <c:pt idx="38">
                  <c:v>45269</c:v>
                </c:pt>
                <c:pt idx="39">
                  <c:v>45270</c:v>
                </c:pt>
                <c:pt idx="40">
                  <c:v>45271</c:v>
                </c:pt>
                <c:pt idx="41">
                  <c:v>45272</c:v>
                </c:pt>
                <c:pt idx="42">
                  <c:v>45273</c:v>
                </c:pt>
                <c:pt idx="43">
                  <c:v>45274</c:v>
                </c:pt>
                <c:pt idx="44">
                  <c:v>45275</c:v>
                </c:pt>
                <c:pt idx="45">
                  <c:v>45276</c:v>
                </c:pt>
                <c:pt idx="46">
                  <c:v>45277</c:v>
                </c:pt>
                <c:pt idx="47">
                  <c:v>45278</c:v>
                </c:pt>
                <c:pt idx="48">
                  <c:v>45279</c:v>
                </c:pt>
                <c:pt idx="49">
                  <c:v>45280</c:v>
                </c:pt>
                <c:pt idx="50">
                  <c:v>45281</c:v>
                </c:pt>
                <c:pt idx="51">
                  <c:v>45282</c:v>
                </c:pt>
                <c:pt idx="52">
                  <c:v>45283</c:v>
                </c:pt>
                <c:pt idx="53">
                  <c:v>45284</c:v>
                </c:pt>
                <c:pt idx="54">
                  <c:v>45285</c:v>
                </c:pt>
                <c:pt idx="55">
                  <c:v>45286</c:v>
                </c:pt>
                <c:pt idx="56">
                  <c:v>45287</c:v>
                </c:pt>
                <c:pt idx="57">
                  <c:v>45288</c:v>
                </c:pt>
                <c:pt idx="58">
                  <c:v>45289</c:v>
                </c:pt>
                <c:pt idx="59">
                  <c:v>45290</c:v>
                </c:pt>
                <c:pt idx="60">
                  <c:v>45291</c:v>
                </c:pt>
                <c:pt idx="61">
                  <c:v>45292</c:v>
                </c:pt>
                <c:pt idx="62">
                  <c:v>45293</c:v>
                </c:pt>
                <c:pt idx="63">
                  <c:v>45294</c:v>
                </c:pt>
                <c:pt idx="64">
                  <c:v>45295</c:v>
                </c:pt>
                <c:pt idx="65">
                  <c:v>45296</c:v>
                </c:pt>
                <c:pt idx="66">
                  <c:v>45297</c:v>
                </c:pt>
                <c:pt idx="67">
                  <c:v>45298</c:v>
                </c:pt>
                <c:pt idx="68">
                  <c:v>45299</c:v>
                </c:pt>
                <c:pt idx="69">
                  <c:v>45300</c:v>
                </c:pt>
                <c:pt idx="70">
                  <c:v>45301</c:v>
                </c:pt>
                <c:pt idx="71">
                  <c:v>45302</c:v>
                </c:pt>
                <c:pt idx="72">
                  <c:v>45303</c:v>
                </c:pt>
                <c:pt idx="73">
                  <c:v>45304</c:v>
                </c:pt>
                <c:pt idx="74">
                  <c:v>45305</c:v>
                </c:pt>
                <c:pt idx="75">
                  <c:v>45306</c:v>
                </c:pt>
                <c:pt idx="76">
                  <c:v>45307</c:v>
                </c:pt>
                <c:pt idx="77">
                  <c:v>45308</c:v>
                </c:pt>
                <c:pt idx="78">
                  <c:v>45309</c:v>
                </c:pt>
                <c:pt idx="79">
                  <c:v>45310</c:v>
                </c:pt>
                <c:pt idx="80">
                  <c:v>45311</c:v>
                </c:pt>
                <c:pt idx="81">
                  <c:v>45312</c:v>
                </c:pt>
                <c:pt idx="82">
                  <c:v>45313</c:v>
                </c:pt>
                <c:pt idx="83">
                  <c:v>45314</c:v>
                </c:pt>
                <c:pt idx="84">
                  <c:v>45315</c:v>
                </c:pt>
                <c:pt idx="85">
                  <c:v>45316</c:v>
                </c:pt>
                <c:pt idx="86">
                  <c:v>45317</c:v>
                </c:pt>
                <c:pt idx="87">
                  <c:v>45318</c:v>
                </c:pt>
                <c:pt idx="88">
                  <c:v>45319</c:v>
                </c:pt>
                <c:pt idx="89">
                  <c:v>45320</c:v>
                </c:pt>
                <c:pt idx="90">
                  <c:v>45321</c:v>
                </c:pt>
                <c:pt idx="91">
                  <c:v>45322</c:v>
                </c:pt>
                <c:pt idx="92">
                  <c:v>45323</c:v>
                </c:pt>
                <c:pt idx="93">
                  <c:v>45324</c:v>
                </c:pt>
                <c:pt idx="94">
                  <c:v>45325</c:v>
                </c:pt>
                <c:pt idx="95">
                  <c:v>45326</c:v>
                </c:pt>
                <c:pt idx="96">
                  <c:v>45327</c:v>
                </c:pt>
                <c:pt idx="97">
                  <c:v>45328</c:v>
                </c:pt>
                <c:pt idx="98">
                  <c:v>45329</c:v>
                </c:pt>
                <c:pt idx="99">
                  <c:v>45330</c:v>
                </c:pt>
                <c:pt idx="100">
                  <c:v>45331</c:v>
                </c:pt>
                <c:pt idx="101">
                  <c:v>45332</c:v>
                </c:pt>
                <c:pt idx="102">
                  <c:v>45333</c:v>
                </c:pt>
                <c:pt idx="103">
                  <c:v>45334</c:v>
                </c:pt>
                <c:pt idx="104">
                  <c:v>45335</c:v>
                </c:pt>
                <c:pt idx="105">
                  <c:v>45336</c:v>
                </c:pt>
                <c:pt idx="106">
                  <c:v>45337</c:v>
                </c:pt>
                <c:pt idx="107">
                  <c:v>45338</c:v>
                </c:pt>
                <c:pt idx="108">
                  <c:v>45339</c:v>
                </c:pt>
                <c:pt idx="109">
                  <c:v>45340</c:v>
                </c:pt>
                <c:pt idx="110">
                  <c:v>45341</c:v>
                </c:pt>
                <c:pt idx="111">
                  <c:v>45342</c:v>
                </c:pt>
                <c:pt idx="112">
                  <c:v>45343</c:v>
                </c:pt>
                <c:pt idx="113">
                  <c:v>45344</c:v>
                </c:pt>
                <c:pt idx="114">
                  <c:v>45345</c:v>
                </c:pt>
                <c:pt idx="115">
                  <c:v>45346</c:v>
                </c:pt>
                <c:pt idx="116">
                  <c:v>45347</c:v>
                </c:pt>
                <c:pt idx="117">
                  <c:v>45348</c:v>
                </c:pt>
                <c:pt idx="118">
                  <c:v>45349</c:v>
                </c:pt>
                <c:pt idx="119">
                  <c:v>45350</c:v>
                </c:pt>
                <c:pt idx="120">
                  <c:v>45351</c:v>
                </c:pt>
                <c:pt idx="121">
                  <c:v>45352</c:v>
                </c:pt>
                <c:pt idx="122">
                  <c:v>45353</c:v>
                </c:pt>
                <c:pt idx="123">
                  <c:v>45354</c:v>
                </c:pt>
                <c:pt idx="124">
                  <c:v>45355</c:v>
                </c:pt>
                <c:pt idx="125">
                  <c:v>45356</c:v>
                </c:pt>
                <c:pt idx="126">
                  <c:v>45357</c:v>
                </c:pt>
                <c:pt idx="127">
                  <c:v>45358</c:v>
                </c:pt>
                <c:pt idx="128">
                  <c:v>45359</c:v>
                </c:pt>
                <c:pt idx="129">
                  <c:v>45360</c:v>
                </c:pt>
                <c:pt idx="130">
                  <c:v>45361</c:v>
                </c:pt>
                <c:pt idx="131">
                  <c:v>45362</c:v>
                </c:pt>
                <c:pt idx="132">
                  <c:v>45363</c:v>
                </c:pt>
                <c:pt idx="133">
                  <c:v>45364</c:v>
                </c:pt>
                <c:pt idx="134">
                  <c:v>45365</c:v>
                </c:pt>
                <c:pt idx="135">
                  <c:v>45366</c:v>
                </c:pt>
                <c:pt idx="136">
                  <c:v>45367</c:v>
                </c:pt>
                <c:pt idx="137">
                  <c:v>45368</c:v>
                </c:pt>
                <c:pt idx="138">
                  <c:v>45369</c:v>
                </c:pt>
                <c:pt idx="139">
                  <c:v>45370</c:v>
                </c:pt>
                <c:pt idx="140">
                  <c:v>45371</c:v>
                </c:pt>
                <c:pt idx="141">
                  <c:v>45372</c:v>
                </c:pt>
                <c:pt idx="142">
                  <c:v>45373</c:v>
                </c:pt>
                <c:pt idx="143">
                  <c:v>45374</c:v>
                </c:pt>
                <c:pt idx="144">
                  <c:v>45375</c:v>
                </c:pt>
                <c:pt idx="145">
                  <c:v>45376</c:v>
                </c:pt>
                <c:pt idx="146">
                  <c:v>45377</c:v>
                </c:pt>
                <c:pt idx="147">
                  <c:v>45378</c:v>
                </c:pt>
                <c:pt idx="148">
                  <c:v>45379</c:v>
                </c:pt>
                <c:pt idx="149">
                  <c:v>45380</c:v>
                </c:pt>
                <c:pt idx="150">
                  <c:v>45381</c:v>
                </c:pt>
                <c:pt idx="151">
                  <c:v>45382</c:v>
                </c:pt>
                <c:pt idx="152">
                  <c:v>45383</c:v>
                </c:pt>
                <c:pt idx="153">
                  <c:v>45384</c:v>
                </c:pt>
                <c:pt idx="154">
                  <c:v>45385</c:v>
                </c:pt>
                <c:pt idx="155">
                  <c:v>45386</c:v>
                </c:pt>
                <c:pt idx="156">
                  <c:v>45387</c:v>
                </c:pt>
                <c:pt idx="157">
                  <c:v>45388</c:v>
                </c:pt>
                <c:pt idx="158">
                  <c:v>45389</c:v>
                </c:pt>
                <c:pt idx="159">
                  <c:v>45390</c:v>
                </c:pt>
                <c:pt idx="160">
                  <c:v>45391</c:v>
                </c:pt>
                <c:pt idx="161">
                  <c:v>45392</c:v>
                </c:pt>
                <c:pt idx="162">
                  <c:v>45393</c:v>
                </c:pt>
                <c:pt idx="163">
                  <c:v>45394</c:v>
                </c:pt>
                <c:pt idx="164">
                  <c:v>45395</c:v>
                </c:pt>
                <c:pt idx="165">
                  <c:v>45396</c:v>
                </c:pt>
                <c:pt idx="166">
                  <c:v>45397</c:v>
                </c:pt>
                <c:pt idx="167">
                  <c:v>45398</c:v>
                </c:pt>
                <c:pt idx="168">
                  <c:v>45399</c:v>
                </c:pt>
                <c:pt idx="169">
                  <c:v>45400</c:v>
                </c:pt>
                <c:pt idx="170">
                  <c:v>45401</c:v>
                </c:pt>
                <c:pt idx="171">
                  <c:v>45402</c:v>
                </c:pt>
                <c:pt idx="172">
                  <c:v>45403</c:v>
                </c:pt>
                <c:pt idx="173">
                  <c:v>45404</c:v>
                </c:pt>
                <c:pt idx="174">
                  <c:v>45405</c:v>
                </c:pt>
                <c:pt idx="175">
                  <c:v>45406</c:v>
                </c:pt>
                <c:pt idx="176">
                  <c:v>45407</c:v>
                </c:pt>
                <c:pt idx="177">
                  <c:v>45408</c:v>
                </c:pt>
                <c:pt idx="178">
                  <c:v>45409</c:v>
                </c:pt>
                <c:pt idx="179">
                  <c:v>45410</c:v>
                </c:pt>
                <c:pt idx="180">
                  <c:v>45411</c:v>
                </c:pt>
                <c:pt idx="181">
                  <c:v>45412</c:v>
                </c:pt>
                <c:pt idx="182">
                  <c:v>45413</c:v>
                </c:pt>
                <c:pt idx="183">
                  <c:v>45414</c:v>
                </c:pt>
                <c:pt idx="184">
                  <c:v>45415</c:v>
                </c:pt>
                <c:pt idx="185">
                  <c:v>45416</c:v>
                </c:pt>
                <c:pt idx="186">
                  <c:v>45417</c:v>
                </c:pt>
                <c:pt idx="187">
                  <c:v>45418</c:v>
                </c:pt>
                <c:pt idx="188">
                  <c:v>45419</c:v>
                </c:pt>
                <c:pt idx="189">
                  <c:v>45420</c:v>
                </c:pt>
                <c:pt idx="190">
                  <c:v>45421</c:v>
                </c:pt>
                <c:pt idx="191">
                  <c:v>45422</c:v>
                </c:pt>
                <c:pt idx="192">
                  <c:v>45423</c:v>
                </c:pt>
                <c:pt idx="193">
                  <c:v>45424</c:v>
                </c:pt>
                <c:pt idx="194">
                  <c:v>45425</c:v>
                </c:pt>
                <c:pt idx="195">
                  <c:v>45426</c:v>
                </c:pt>
                <c:pt idx="196">
                  <c:v>45427</c:v>
                </c:pt>
                <c:pt idx="197">
                  <c:v>45428</c:v>
                </c:pt>
                <c:pt idx="198">
                  <c:v>45429</c:v>
                </c:pt>
                <c:pt idx="199">
                  <c:v>45430</c:v>
                </c:pt>
                <c:pt idx="200">
                  <c:v>45431</c:v>
                </c:pt>
                <c:pt idx="201">
                  <c:v>45432</c:v>
                </c:pt>
                <c:pt idx="202">
                  <c:v>45433</c:v>
                </c:pt>
                <c:pt idx="203">
                  <c:v>45434</c:v>
                </c:pt>
                <c:pt idx="204">
                  <c:v>45435</c:v>
                </c:pt>
                <c:pt idx="205">
                  <c:v>45436</c:v>
                </c:pt>
                <c:pt idx="206">
                  <c:v>45437</c:v>
                </c:pt>
                <c:pt idx="207">
                  <c:v>45438</c:v>
                </c:pt>
                <c:pt idx="208">
                  <c:v>45439</c:v>
                </c:pt>
                <c:pt idx="209">
                  <c:v>45440</c:v>
                </c:pt>
                <c:pt idx="210">
                  <c:v>45441</c:v>
                </c:pt>
                <c:pt idx="211">
                  <c:v>45442</c:v>
                </c:pt>
                <c:pt idx="212">
                  <c:v>45443</c:v>
                </c:pt>
                <c:pt idx="213">
                  <c:v>45444</c:v>
                </c:pt>
                <c:pt idx="214">
                  <c:v>45445</c:v>
                </c:pt>
                <c:pt idx="215">
                  <c:v>45446</c:v>
                </c:pt>
                <c:pt idx="216">
                  <c:v>45447</c:v>
                </c:pt>
                <c:pt idx="217">
                  <c:v>45448</c:v>
                </c:pt>
                <c:pt idx="218">
                  <c:v>45449</c:v>
                </c:pt>
                <c:pt idx="219">
                  <c:v>45450</c:v>
                </c:pt>
                <c:pt idx="220">
                  <c:v>45451</c:v>
                </c:pt>
                <c:pt idx="221">
                  <c:v>45452</c:v>
                </c:pt>
                <c:pt idx="222">
                  <c:v>45453</c:v>
                </c:pt>
                <c:pt idx="223">
                  <c:v>45454</c:v>
                </c:pt>
                <c:pt idx="224">
                  <c:v>45455</c:v>
                </c:pt>
                <c:pt idx="225">
                  <c:v>45456</c:v>
                </c:pt>
                <c:pt idx="226">
                  <c:v>45457</c:v>
                </c:pt>
                <c:pt idx="227">
                  <c:v>45458</c:v>
                </c:pt>
                <c:pt idx="228">
                  <c:v>45459</c:v>
                </c:pt>
                <c:pt idx="229">
                  <c:v>45460</c:v>
                </c:pt>
                <c:pt idx="230">
                  <c:v>45461</c:v>
                </c:pt>
                <c:pt idx="231">
                  <c:v>45462</c:v>
                </c:pt>
                <c:pt idx="232">
                  <c:v>45463</c:v>
                </c:pt>
                <c:pt idx="233">
                  <c:v>45464</c:v>
                </c:pt>
                <c:pt idx="234">
                  <c:v>45465</c:v>
                </c:pt>
                <c:pt idx="235">
                  <c:v>45466</c:v>
                </c:pt>
                <c:pt idx="236">
                  <c:v>45467</c:v>
                </c:pt>
                <c:pt idx="237">
                  <c:v>45468</c:v>
                </c:pt>
                <c:pt idx="238">
                  <c:v>45469</c:v>
                </c:pt>
                <c:pt idx="239">
                  <c:v>45470</c:v>
                </c:pt>
                <c:pt idx="240">
                  <c:v>45471</c:v>
                </c:pt>
                <c:pt idx="241">
                  <c:v>45472</c:v>
                </c:pt>
                <c:pt idx="242">
                  <c:v>45473</c:v>
                </c:pt>
                <c:pt idx="243">
                  <c:v>45474</c:v>
                </c:pt>
                <c:pt idx="244">
                  <c:v>45475</c:v>
                </c:pt>
                <c:pt idx="245">
                  <c:v>45476</c:v>
                </c:pt>
                <c:pt idx="246">
                  <c:v>45477</c:v>
                </c:pt>
                <c:pt idx="247">
                  <c:v>45478</c:v>
                </c:pt>
                <c:pt idx="248">
                  <c:v>45479</c:v>
                </c:pt>
                <c:pt idx="249">
                  <c:v>45480</c:v>
                </c:pt>
                <c:pt idx="250">
                  <c:v>45481</c:v>
                </c:pt>
                <c:pt idx="251">
                  <c:v>45482</c:v>
                </c:pt>
                <c:pt idx="252">
                  <c:v>45483</c:v>
                </c:pt>
                <c:pt idx="253">
                  <c:v>45484</c:v>
                </c:pt>
                <c:pt idx="254">
                  <c:v>45485</c:v>
                </c:pt>
                <c:pt idx="255">
                  <c:v>45486</c:v>
                </c:pt>
                <c:pt idx="256">
                  <c:v>45487</c:v>
                </c:pt>
                <c:pt idx="257">
                  <c:v>45488</c:v>
                </c:pt>
                <c:pt idx="258">
                  <c:v>45489</c:v>
                </c:pt>
                <c:pt idx="259">
                  <c:v>45490</c:v>
                </c:pt>
                <c:pt idx="260">
                  <c:v>45491</c:v>
                </c:pt>
                <c:pt idx="261">
                  <c:v>45492</c:v>
                </c:pt>
                <c:pt idx="262">
                  <c:v>45493</c:v>
                </c:pt>
                <c:pt idx="263">
                  <c:v>45494</c:v>
                </c:pt>
                <c:pt idx="264">
                  <c:v>45495</c:v>
                </c:pt>
                <c:pt idx="265">
                  <c:v>45496</c:v>
                </c:pt>
                <c:pt idx="266">
                  <c:v>45497</c:v>
                </c:pt>
                <c:pt idx="267">
                  <c:v>45498</c:v>
                </c:pt>
                <c:pt idx="268">
                  <c:v>45499</c:v>
                </c:pt>
                <c:pt idx="269">
                  <c:v>45500</c:v>
                </c:pt>
                <c:pt idx="270">
                  <c:v>45501</c:v>
                </c:pt>
                <c:pt idx="271">
                  <c:v>45502</c:v>
                </c:pt>
                <c:pt idx="272">
                  <c:v>45503</c:v>
                </c:pt>
                <c:pt idx="273">
                  <c:v>45504</c:v>
                </c:pt>
              </c:numCache>
            </c:numRef>
          </c:cat>
          <c:val>
            <c:numRef>
              <c:f>Sheet1!$B$2:$B$275</c:f>
              <c:numCache>
                <c:formatCode>General</c:formatCode>
                <c:ptCount val="274"/>
                <c:pt idx="0">
                  <c:v>101</c:v>
                </c:pt>
                <c:pt idx="1">
                  <c:v>470</c:v>
                </c:pt>
                <c:pt idx="2">
                  <c:v>577</c:v>
                </c:pt>
                <c:pt idx="3">
                  <c:v>299</c:v>
                </c:pt>
                <c:pt idx="4">
                  <c:v>242</c:v>
                </c:pt>
                <c:pt idx="5">
                  <c:v>275</c:v>
                </c:pt>
                <c:pt idx="6">
                  <c:v>199</c:v>
                </c:pt>
                <c:pt idx="7">
                  <c:v>310</c:v>
                </c:pt>
                <c:pt idx="8">
                  <c:v>95</c:v>
                </c:pt>
                <c:pt idx="9">
                  <c:v>102</c:v>
                </c:pt>
                <c:pt idx="10">
                  <c:v>68</c:v>
                </c:pt>
                <c:pt idx="11">
                  <c:v>24</c:v>
                </c:pt>
                <c:pt idx="12">
                  <c:v>118</c:v>
                </c:pt>
                <c:pt idx="13">
                  <c:v>85</c:v>
                </c:pt>
                <c:pt idx="14">
                  <c:v>186</c:v>
                </c:pt>
                <c:pt idx="15">
                  <c:v>81</c:v>
                </c:pt>
                <c:pt idx="16">
                  <c:v>26</c:v>
                </c:pt>
                <c:pt idx="17">
                  <c:v>153</c:v>
                </c:pt>
                <c:pt idx="18">
                  <c:v>174</c:v>
                </c:pt>
                <c:pt idx="19">
                  <c:v>96</c:v>
                </c:pt>
                <c:pt idx="20">
                  <c:v>85</c:v>
                </c:pt>
                <c:pt idx="21">
                  <c:v>250</c:v>
                </c:pt>
                <c:pt idx="22">
                  <c:v>435</c:v>
                </c:pt>
                <c:pt idx="23">
                  <c:v>224</c:v>
                </c:pt>
                <c:pt idx="24">
                  <c:v>141</c:v>
                </c:pt>
                <c:pt idx="25">
                  <c:v>333</c:v>
                </c:pt>
                <c:pt idx="26">
                  <c:v>321</c:v>
                </c:pt>
                <c:pt idx="27">
                  <c:v>621</c:v>
                </c:pt>
                <c:pt idx="28">
                  <c:v>1038</c:v>
                </c:pt>
                <c:pt idx="29">
                  <c:v>415</c:v>
                </c:pt>
                <c:pt idx="30">
                  <c:v>210</c:v>
                </c:pt>
                <c:pt idx="31">
                  <c:v>78</c:v>
                </c:pt>
                <c:pt idx="32">
                  <c:v>39</c:v>
                </c:pt>
                <c:pt idx="33">
                  <c:v>35</c:v>
                </c:pt>
                <c:pt idx="34">
                  <c:v>454</c:v>
                </c:pt>
                <c:pt idx="35">
                  <c:v>91</c:v>
                </c:pt>
                <c:pt idx="36">
                  <c:v>53</c:v>
                </c:pt>
                <c:pt idx="37">
                  <c:v>102</c:v>
                </c:pt>
                <c:pt idx="38">
                  <c:v>191</c:v>
                </c:pt>
                <c:pt idx="39">
                  <c:v>195</c:v>
                </c:pt>
                <c:pt idx="40">
                  <c:v>309</c:v>
                </c:pt>
                <c:pt idx="41">
                  <c:v>213</c:v>
                </c:pt>
                <c:pt idx="42">
                  <c:v>177</c:v>
                </c:pt>
                <c:pt idx="43">
                  <c:v>170</c:v>
                </c:pt>
                <c:pt idx="44">
                  <c:v>270</c:v>
                </c:pt>
                <c:pt idx="45">
                  <c:v>187</c:v>
                </c:pt>
                <c:pt idx="46">
                  <c:v>389</c:v>
                </c:pt>
                <c:pt idx="47">
                  <c:v>772</c:v>
                </c:pt>
                <c:pt idx="48">
                  <c:v>1185</c:v>
                </c:pt>
                <c:pt idx="49">
                  <c:v>736</c:v>
                </c:pt>
                <c:pt idx="50">
                  <c:v>601</c:v>
                </c:pt>
                <c:pt idx="51">
                  <c:v>1216</c:v>
                </c:pt>
                <c:pt idx="52">
                  <c:v>1406</c:v>
                </c:pt>
                <c:pt idx="53">
                  <c:v>706</c:v>
                </c:pt>
                <c:pt idx="54">
                  <c:v>625</c:v>
                </c:pt>
                <c:pt idx="55">
                  <c:v>778</c:v>
                </c:pt>
                <c:pt idx="56">
                  <c:v>1005</c:v>
                </c:pt>
                <c:pt idx="57">
                  <c:v>639</c:v>
                </c:pt>
                <c:pt idx="58">
                  <c:v>561</c:v>
                </c:pt>
                <c:pt idx="59">
                  <c:v>565</c:v>
                </c:pt>
                <c:pt idx="60">
                  <c:v>320</c:v>
                </c:pt>
                <c:pt idx="61">
                  <c:v>93</c:v>
                </c:pt>
                <c:pt idx="62">
                  <c:v>23</c:v>
                </c:pt>
                <c:pt idx="63">
                  <c:v>92</c:v>
                </c:pt>
                <c:pt idx="64">
                  <c:v>138</c:v>
                </c:pt>
                <c:pt idx="65">
                  <c:v>336</c:v>
                </c:pt>
                <c:pt idx="66">
                  <c:v>107</c:v>
                </c:pt>
                <c:pt idx="67">
                  <c:v>73</c:v>
                </c:pt>
                <c:pt idx="68">
                  <c:v>30</c:v>
                </c:pt>
                <c:pt idx="69">
                  <c:v>367</c:v>
                </c:pt>
                <c:pt idx="70">
                  <c:v>227</c:v>
                </c:pt>
                <c:pt idx="71">
                  <c:v>5886</c:v>
                </c:pt>
                <c:pt idx="72">
                  <c:v>11763</c:v>
                </c:pt>
                <c:pt idx="73">
                  <c:v>13314</c:v>
                </c:pt>
                <c:pt idx="74">
                  <c:v>5990</c:v>
                </c:pt>
                <c:pt idx="75">
                  <c:v>2851</c:v>
                </c:pt>
                <c:pt idx="76">
                  <c:v>1617</c:v>
                </c:pt>
                <c:pt idx="77">
                  <c:v>1024</c:v>
                </c:pt>
                <c:pt idx="78">
                  <c:v>526</c:v>
                </c:pt>
                <c:pt idx="79">
                  <c:v>557</c:v>
                </c:pt>
                <c:pt idx="80">
                  <c:v>595</c:v>
                </c:pt>
                <c:pt idx="81">
                  <c:v>540</c:v>
                </c:pt>
                <c:pt idx="82">
                  <c:v>608</c:v>
                </c:pt>
                <c:pt idx="83">
                  <c:v>490</c:v>
                </c:pt>
                <c:pt idx="84">
                  <c:v>692</c:v>
                </c:pt>
                <c:pt idx="85">
                  <c:v>449</c:v>
                </c:pt>
                <c:pt idx="86">
                  <c:v>375</c:v>
                </c:pt>
                <c:pt idx="87">
                  <c:v>403</c:v>
                </c:pt>
                <c:pt idx="88">
                  <c:v>515</c:v>
                </c:pt>
                <c:pt idx="89">
                  <c:v>377</c:v>
                </c:pt>
                <c:pt idx="90">
                  <c:v>906</c:v>
                </c:pt>
                <c:pt idx="91">
                  <c:v>455</c:v>
                </c:pt>
                <c:pt idx="92">
                  <c:v>136</c:v>
                </c:pt>
                <c:pt idx="93">
                  <c:v>59</c:v>
                </c:pt>
                <c:pt idx="94">
                  <c:v>37</c:v>
                </c:pt>
                <c:pt idx="95">
                  <c:v>179</c:v>
                </c:pt>
                <c:pt idx="96">
                  <c:v>901</c:v>
                </c:pt>
                <c:pt idx="97">
                  <c:v>982</c:v>
                </c:pt>
                <c:pt idx="98">
                  <c:v>588</c:v>
                </c:pt>
                <c:pt idx="99">
                  <c:v>511</c:v>
                </c:pt>
                <c:pt idx="100">
                  <c:v>346</c:v>
                </c:pt>
                <c:pt idx="101">
                  <c:v>177</c:v>
                </c:pt>
                <c:pt idx="102">
                  <c:v>173</c:v>
                </c:pt>
                <c:pt idx="103">
                  <c:v>165</c:v>
                </c:pt>
                <c:pt idx="104">
                  <c:v>212</c:v>
                </c:pt>
                <c:pt idx="105">
                  <c:v>534</c:v>
                </c:pt>
                <c:pt idx="106">
                  <c:v>367</c:v>
                </c:pt>
                <c:pt idx="107">
                  <c:v>319</c:v>
                </c:pt>
                <c:pt idx="108">
                  <c:v>352</c:v>
                </c:pt>
                <c:pt idx="109">
                  <c:v>222</c:v>
                </c:pt>
                <c:pt idx="110">
                  <c:v>385</c:v>
                </c:pt>
                <c:pt idx="111">
                  <c:v>2598</c:v>
                </c:pt>
                <c:pt idx="112">
                  <c:v>955</c:v>
                </c:pt>
                <c:pt idx="113">
                  <c:v>1019</c:v>
                </c:pt>
                <c:pt idx="114">
                  <c:v>703</c:v>
                </c:pt>
                <c:pt idx="115">
                  <c:v>436</c:v>
                </c:pt>
                <c:pt idx="116">
                  <c:v>278</c:v>
                </c:pt>
                <c:pt idx="117">
                  <c:v>2044</c:v>
                </c:pt>
                <c:pt idx="118">
                  <c:v>1560</c:v>
                </c:pt>
                <c:pt idx="119">
                  <c:v>63</c:v>
                </c:pt>
                <c:pt idx="120">
                  <c:v>490</c:v>
                </c:pt>
                <c:pt idx="121">
                  <c:v>121</c:v>
                </c:pt>
                <c:pt idx="122">
                  <c:v>58</c:v>
                </c:pt>
                <c:pt idx="123">
                  <c:v>39</c:v>
                </c:pt>
                <c:pt idx="124">
                  <c:v>38</c:v>
                </c:pt>
                <c:pt idx="125">
                  <c:v>140</c:v>
                </c:pt>
                <c:pt idx="126">
                  <c:v>341</c:v>
                </c:pt>
                <c:pt idx="127">
                  <c:v>379</c:v>
                </c:pt>
                <c:pt idx="128">
                  <c:v>801</c:v>
                </c:pt>
                <c:pt idx="129">
                  <c:v>470</c:v>
                </c:pt>
                <c:pt idx="130">
                  <c:v>347</c:v>
                </c:pt>
                <c:pt idx="131">
                  <c:v>387</c:v>
                </c:pt>
                <c:pt idx="132">
                  <c:v>955</c:v>
                </c:pt>
                <c:pt idx="133">
                  <c:v>383</c:v>
                </c:pt>
                <c:pt idx="134">
                  <c:v>731</c:v>
                </c:pt>
                <c:pt idx="135">
                  <c:v>436</c:v>
                </c:pt>
                <c:pt idx="136">
                  <c:v>369</c:v>
                </c:pt>
                <c:pt idx="137">
                  <c:v>283</c:v>
                </c:pt>
                <c:pt idx="138">
                  <c:v>397</c:v>
                </c:pt>
                <c:pt idx="139">
                  <c:v>301</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numCache>
            </c:numRef>
          </c:val>
          <c:smooth val="0"/>
          <c:extLst>
            <c:ext xmlns:c16="http://schemas.microsoft.com/office/drawing/2014/chart" uri="{C3380CC4-5D6E-409C-BE32-E72D297353CC}">
              <c16:uniqueId val="{00000000-9D2C-4A4B-AD68-514FE0B63D12}"/>
            </c:ext>
          </c:extLst>
        </c:ser>
        <c:dLbls>
          <c:showLegendKey val="0"/>
          <c:showVal val="0"/>
          <c:showCatName val="0"/>
          <c:showSerName val="0"/>
          <c:showPercent val="0"/>
          <c:showBubbleSize val="0"/>
        </c:dLbls>
        <c:smooth val="0"/>
        <c:axId val="390723336"/>
        <c:axId val="390723664"/>
      </c:lineChart>
      <c:dateAx>
        <c:axId val="390723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723664"/>
        <c:crosses val="autoZero"/>
        <c:auto val="1"/>
        <c:lblOffset val="100"/>
        <c:baseTimeUnit val="days"/>
      </c:dateAx>
      <c:valAx>
        <c:axId val="390723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723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Sheet1!$A$2:$A$11</c:f>
              <c:numCache>
                <c:formatCode>m/d/yyyy</c:formatCode>
                <c:ptCount val="10"/>
                <c:pt idx="0">
                  <c:v>45200</c:v>
                </c:pt>
                <c:pt idx="1">
                  <c:v>45231</c:v>
                </c:pt>
                <c:pt idx="2">
                  <c:v>45261</c:v>
                </c:pt>
                <c:pt idx="3">
                  <c:v>45292</c:v>
                </c:pt>
                <c:pt idx="4">
                  <c:v>45323</c:v>
                </c:pt>
                <c:pt idx="5">
                  <c:v>45352</c:v>
                </c:pt>
                <c:pt idx="6">
                  <c:v>45383</c:v>
                </c:pt>
                <c:pt idx="7">
                  <c:v>45413</c:v>
                </c:pt>
                <c:pt idx="8">
                  <c:v>45444</c:v>
                </c:pt>
                <c:pt idx="9">
                  <c:v>45474</c:v>
                </c:pt>
              </c:numCache>
            </c:numRef>
          </c:cat>
          <c:val>
            <c:numRef>
              <c:f>Sheet1!$B$2:$B$11</c:f>
              <c:numCache>
                <c:formatCode>General</c:formatCode>
                <c:ptCount val="10"/>
                <c:pt idx="0">
                  <c:v>3802</c:v>
                </c:pt>
                <c:pt idx="1">
                  <c:v>4324</c:v>
                </c:pt>
                <c:pt idx="2">
                  <c:v>10304</c:v>
                </c:pt>
                <c:pt idx="3">
                  <c:v>46107</c:v>
                </c:pt>
                <c:pt idx="4">
                  <c:v>11512</c:v>
                </c:pt>
                <c:pt idx="5">
                  <c:v>4754</c:v>
                </c:pt>
                <c:pt idx="6">
                  <c:v>0</c:v>
                </c:pt>
              </c:numCache>
            </c:numRef>
          </c:val>
          <c:extLst>
            <c:ext xmlns:c16="http://schemas.microsoft.com/office/drawing/2014/chart" uri="{C3380CC4-5D6E-409C-BE32-E72D297353CC}">
              <c16:uniqueId val="{00000000-3485-425D-9853-36438AC26AD6}"/>
            </c:ext>
          </c:extLst>
        </c:ser>
        <c:dLbls>
          <c:showLegendKey val="0"/>
          <c:showVal val="0"/>
          <c:showCatName val="0"/>
          <c:showSerName val="0"/>
          <c:showPercent val="0"/>
          <c:showBubbleSize val="0"/>
        </c:dLbls>
        <c:gapWidth val="219"/>
        <c:overlap val="-27"/>
        <c:axId val="396664640"/>
        <c:axId val="396662672"/>
      </c:barChart>
      <c:dateAx>
        <c:axId val="3966646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662672"/>
        <c:crosses val="autoZero"/>
        <c:auto val="1"/>
        <c:lblOffset val="100"/>
        <c:baseTimeUnit val="months"/>
      </c:dateAx>
      <c:valAx>
        <c:axId val="396662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664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Sheet1!$A$2:$A$26</c:f>
              <c:numCache>
                <c:formatCode>General</c:formatCode>
                <c:ptCount val="25"/>
                <c:pt idx="0">
                  <c:v>50</c:v>
                </c:pt>
                <c:pt idx="1">
                  <c:v>58</c:v>
                </c:pt>
                <c:pt idx="2">
                  <c:v>65</c:v>
                </c:pt>
                <c:pt idx="3">
                  <c:v>76</c:v>
                </c:pt>
                <c:pt idx="4">
                  <c:v>79</c:v>
                </c:pt>
                <c:pt idx="5">
                  <c:v>82</c:v>
                </c:pt>
                <c:pt idx="6">
                  <c:v>84</c:v>
                </c:pt>
                <c:pt idx="7">
                  <c:v>87</c:v>
                </c:pt>
                <c:pt idx="8">
                  <c:v>89</c:v>
                </c:pt>
                <c:pt idx="9">
                  <c:v>91</c:v>
                </c:pt>
                <c:pt idx="10">
                  <c:v>92</c:v>
                </c:pt>
                <c:pt idx="11">
                  <c:v>93</c:v>
                </c:pt>
                <c:pt idx="12">
                  <c:v>98</c:v>
                </c:pt>
                <c:pt idx="13">
                  <c:v>99</c:v>
                </c:pt>
                <c:pt idx="14">
                  <c:v>103</c:v>
                </c:pt>
                <c:pt idx="15">
                  <c:v>107</c:v>
                </c:pt>
                <c:pt idx="16">
                  <c:v>109</c:v>
                </c:pt>
                <c:pt idx="17">
                  <c:v>114</c:v>
                </c:pt>
                <c:pt idx="18">
                  <c:v>119</c:v>
                </c:pt>
                <c:pt idx="19">
                  <c:v>132</c:v>
                </c:pt>
                <c:pt idx="20">
                  <c:v>138</c:v>
                </c:pt>
                <c:pt idx="21">
                  <c:v>139</c:v>
                </c:pt>
                <c:pt idx="22">
                  <c:v>146</c:v>
                </c:pt>
                <c:pt idx="23">
                  <c:v>152</c:v>
                </c:pt>
                <c:pt idx="24">
                  <c:v>181</c:v>
                </c:pt>
              </c:numCache>
            </c:numRef>
          </c:cat>
          <c:val>
            <c:numRef>
              <c:f>Sheet1!$B$2:$B$26</c:f>
              <c:numCache>
                <c:formatCode>General</c:formatCode>
                <c:ptCount val="25"/>
                <c:pt idx="0">
                  <c:v>28.5</c:v>
                </c:pt>
                <c:pt idx="1">
                  <c:v>850</c:v>
                </c:pt>
                <c:pt idx="2">
                  <c:v>43</c:v>
                </c:pt>
                <c:pt idx="3">
                  <c:v>14</c:v>
                </c:pt>
                <c:pt idx="4">
                  <c:v>15</c:v>
                </c:pt>
                <c:pt idx="5">
                  <c:v>104</c:v>
                </c:pt>
                <c:pt idx="6">
                  <c:v>20</c:v>
                </c:pt>
                <c:pt idx="7">
                  <c:v>4</c:v>
                </c:pt>
                <c:pt idx="8">
                  <c:v>22</c:v>
                </c:pt>
                <c:pt idx="9">
                  <c:v>21</c:v>
                </c:pt>
                <c:pt idx="10">
                  <c:v>22</c:v>
                </c:pt>
                <c:pt idx="11">
                  <c:v>9</c:v>
                </c:pt>
                <c:pt idx="12">
                  <c:v>19</c:v>
                </c:pt>
                <c:pt idx="13">
                  <c:v>13</c:v>
                </c:pt>
                <c:pt idx="14">
                  <c:v>65</c:v>
                </c:pt>
                <c:pt idx="15">
                  <c:v>14</c:v>
                </c:pt>
                <c:pt idx="16">
                  <c:v>27.5</c:v>
                </c:pt>
                <c:pt idx="17">
                  <c:v>60</c:v>
                </c:pt>
                <c:pt idx="18">
                  <c:v>19</c:v>
                </c:pt>
                <c:pt idx="19">
                  <c:v>9</c:v>
                </c:pt>
                <c:pt idx="20">
                  <c:v>29</c:v>
                </c:pt>
                <c:pt idx="21">
                  <c:v>4</c:v>
                </c:pt>
                <c:pt idx="22">
                  <c:v>15</c:v>
                </c:pt>
                <c:pt idx="23">
                  <c:v>9</c:v>
                </c:pt>
                <c:pt idx="24">
                  <c:v>10</c:v>
                </c:pt>
              </c:numCache>
            </c:numRef>
          </c:val>
          <c:extLst>
            <c:ext xmlns:c16="http://schemas.microsoft.com/office/drawing/2014/chart" uri="{C3380CC4-5D6E-409C-BE32-E72D297353CC}">
              <c16:uniqueId val="{00000000-79C9-4A34-BED7-AB8A07D9BC20}"/>
            </c:ext>
          </c:extLst>
        </c:ser>
        <c:dLbls>
          <c:showLegendKey val="0"/>
          <c:showVal val="0"/>
          <c:showCatName val="0"/>
          <c:showSerName val="0"/>
          <c:showPercent val="0"/>
          <c:showBubbleSize val="0"/>
        </c:dLbls>
        <c:gapWidth val="182"/>
        <c:axId val="664815520"/>
        <c:axId val="664815848"/>
      </c:barChart>
      <c:catAx>
        <c:axId val="664815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4815848"/>
        <c:crosses val="autoZero"/>
        <c:auto val="1"/>
        <c:lblAlgn val="ctr"/>
        <c:lblOffset val="100"/>
        <c:noMultiLvlLbl val="0"/>
      </c:catAx>
      <c:valAx>
        <c:axId val="66481584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4815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Checkin</c:v>
                </c:pt>
              </c:strCache>
            </c:strRef>
          </c:tx>
          <c:spPr>
            <a:solidFill>
              <a:schemeClr val="accent1"/>
            </a:solidFill>
            <a:ln>
              <a:noFill/>
            </a:ln>
            <a:effectLst/>
          </c:spPr>
          <c:invertIfNegative val="0"/>
          <c:cat>
            <c:strRef>
              <c:f>Sheet1!$A$2</c:f>
              <c:strCache>
                <c:ptCount val="1"/>
                <c:pt idx="0">
                  <c:v>FUJIFILM Malaysia</c:v>
                </c:pt>
              </c:strCache>
            </c:strRef>
          </c:cat>
          <c:val>
            <c:numRef>
              <c:f>Sheet1!$B$2</c:f>
              <c:numCache>
                <c:formatCode>General</c:formatCode>
                <c:ptCount val="1"/>
              </c:numCache>
            </c:numRef>
          </c:val>
          <c:extLst>
            <c:ext xmlns:c16="http://schemas.microsoft.com/office/drawing/2014/chart" uri="{C3380CC4-5D6E-409C-BE32-E72D297353CC}">
              <c16:uniqueId val="{00000000-3967-46EC-8E53-46D72942D4D8}"/>
            </c:ext>
          </c:extLst>
        </c:ser>
        <c:ser>
          <c:idx val="1"/>
          <c:order val="1"/>
          <c:tx>
            <c:strRef>
              <c:f>Sheet1!$C$1</c:f>
              <c:strCache>
                <c:ptCount val="1"/>
                <c:pt idx="0">
                  <c:v>Coupon</c:v>
                </c:pt>
              </c:strCache>
            </c:strRef>
          </c:tx>
          <c:spPr>
            <a:solidFill>
              <a:schemeClr val="accent2"/>
            </a:solidFill>
            <a:ln>
              <a:noFill/>
            </a:ln>
            <a:effectLst/>
          </c:spPr>
          <c:invertIfNegative val="0"/>
          <c:cat>
            <c:strRef>
              <c:f>Sheet1!$A$2</c:f>
              <c:strCache>
                <c:ptCount val="1"/>
                <c:pt idx="0">
                  <c:v>FUJIFILM Malaysia</c:v>
                </c:pt>
              </c:strCache>
            </c:strRef>
          </c:cat>
          <c:val>
            <c:numRef>
              <c:f>Sheet1!$C$2</c:f>
              <c:numCache>
                <c:formatCode>General</c:formatCode>
                <c:ptCount val="1"/>
              </c:numCache>
            </c:numRef>
          </c:val>
          <c:extLst>
            <c:ext xmlns:c16="http://schemas.microsoft.com/office/drawing/2014/chart" uri="{C3380CC4-5D6E-409C-BE32-E72D297353CC}">
              <c16:uniqueId val="{00000001-3967-46EC-8E53-46D72942D4D8}"/>
            </c:ext>
          </c:extLst>
        </c:ser>
        <c:ser>
          <c:idx val="2"/>
          <c:order val="2"/>
          <c:tx>
            <c:strRef>
              <c:f>Sheet1!$D$1</c:f>
              <c:strCache>
                <c:ptCount val="1"/>
                <c:pt idx="0">
                  <c:v>Event</c:v>
                </c:pt>
              </c:strCache>
            </c:strRef>
          </c:tx>
          <c:spPr>
            <a:solidFill>
              <a:schemeClr val="accent3"/>
            </a:solidFill>
            <a:ln>
              <a:noFill/>
            </a:ln>
            <a:effectLst/>
          </c:spPr>
          <c:invertIfNegative val="0"/>
          <c:cat>
            <c:strRef>
              <c:f>Sheet1!$A$2</c:f>
              <c:strCache>
                <c:ptCount val="1"/>
                <c:pt idx="0">
                  <c:v>FUJIFILM Malaysia</c:v>
                </c:pt>
              </c:strCache>
            </c:strRef>
          </c:cat>
          <c:val>
            <c:numRef>
              <c:f>Sheet1!$D$2</c:f>
              <c:numCache>
                <c:formatCode>General</c:formatCode>
                <c:ptCount val="1"/>
              </c:numCache>
            </c:numRef>
          </c:val>
          <c:extLst>
            <c:ext xmlns:c16="http://schemas.microsoft.com/office/drawing/2014/chart" uri="{C3380CC4-5D6E-409C-BE32-E72D297353CC}">
              <c16:uniqueId val="{00000002-3967-46EC-8E53-46D72942D4D8}"/>
            </c:ext>
          </c:extLst>
        </c:ser>
        <c:ser>
          <c:idx val="3"/>
          <c:order val="3"/>
          <c:tx>
            <c:strRef>
              <c:f>Sheet1!$E$1</c:f>
              <c:strCache>
                <c:ptCount val="1"/>
                <c:pt idx="0">
                  <c:v>Fan</c:v>
                </c:pt>
              </c:strCache>
            </c:strRef>
          </c:tx>
          <c:spPr>
            <a:solidFill>
              <a:schemeClr val="accent4"/>
            </a:solidFill>
            <a:ln>
              <a:noFill/>
            </a:ln>
            <a:effectLst/>
          </c:spPr>
          <c:invertIfNegative val="0"/>
          <c:cat>
            <c:strRef>
              <c:f>Sheet1!$A$2</c:f>
              <c:strCache>
                <c:ptCount val="1"/>
                <c:pt idx="0">
                  <c:v>FUJIFILM Malaysia</c:v>
                </c:pt>
              </c:strCache>
            </c:strRef>
          </c:cat>
          <c:val>
            <c:numRef>
              <c:f>Sheet1!$E$2</c:f>
              <c:numCache>
                <c:formatCode>General</c:formatCode>
                <c:ptCount val="1"/>
              </c:numCache>
            </c:numRef>
          </c:val>
          <c:extLst>
            <c:ext xmlns:c16="http://schemas.microsoft.com/office/drawing/2014/chart" uri="{C3380CC4-5D6E-409C-BE32-E72D297353CC}">
              <c16:uniqueId val="{00000003-3967-46EC-8E53-46D72942D4D8}"/>
            </c:ext>
          </c:extLst>
        </c:ser>
        <c:ser>
          <c:idx val="4"/>
          <c:order val="4"/>
          <c:tx>
            <c:strRef>
              <c:f>Sheet1!$F$1</c:f>
              <c:strCache>
                <c:ptCount val="1"/>
                <c:pt idx="0">
                  <c:v>Mention</c:v>
                </c:pt>
              </c:strCache>
            </c:strRef>
          </c:tx>
          <c:spPr>
            <a:solidFill>
              <a:schemeClr val="accent5"/>
            </a:solidFill>
            <a:ln>
              <a:noFill/>
            </a:ln>
            <a:effectLst/>
          </c:spPr>
          <c:invertIfNegative val="0"/>
          <c:cat>
            <c:strRef>
              <c:f>Sheet1!$A$2</c:f>
              <c:strCache>
                <c:ptCount val="1"/>
                <c:pt idx="0">
                  <c:v>FUJIFILM Malaysia</c:v>
                </c:pt>
              </c:strCache>
            </c:strRef>
          </c:cat>
          <c:val>
            <c:numRef>
              <c:f>Sheet1!$F$2</c:f>
              <c:numCache>
                <c:formatCode>General</c:formatCode>
                <c:ptCount val="1"/>
              </c:numCache>
            </c:numRef>
          </c:val>
          <c:extLst>
            <c:ext xmlns:c16="http://schemas.microsoft.com/office/drawing/2014/chart" uri="{C3380CC4-5D6E-409C-BE32-E72D297353CC}">
              <c16:uniqueId val="{00000004-3967-46EC-8E53-46D72942D4D8}"/>
            </c:ext>
          </c:extLst>
        </c:ser>
        <c:ser>
          <c:idx val="5"/>
          <c:order val="5"/>
          <c:tx>
            <c:strRef>
              <c:f>Sheet1!$G$1</c:f>
              <c:strCache>
                <c:ptCount val="1"/>
                <c:pt idx="0">
                  <c:v>Other</c:v>
                </c:pt>
              </c:strCache>
            </c:strRef>
          </c:tx>
          <c:spPr>
            <a:solidFill>
              <a:schemeClr val="accent6"/>
            </a:solidFill>
            <a:ln>
              <a:noFill/>
            </a:ln>
            <a:effectLst/>
          </c:spPr>
          <c:invertIfNegative val="0"/>
          <c:cat>
            <c:strRef>
              <c:f>Sheet1!$A$2</c:f>
              <c:strCache>
                <c:ptCount val="1"/>
                <c:pt idx="0">
                  <c:v>FUJIFILM Malaysia</c:v>
                </c:pt>
              </c:strCache>
            </c:strRef>
          </c:cat>
          <c:val>
            <c:numRef>
              <c:f>Sheet1!$G$2</c:f>
              <c:numCache>
                <c:formatCode>General</c:formatCode>
                <c:ptCount val="1"/>
              </c:numCache>
            </c:numRef>
          </c:val>
          <c:extLst>
            <c:ext xmlns:c16="http://schemas.microsoft.com/office/drawing/2014/chart" uri="{C3380CC4-5D6E-409C-BE32-E72D297353CC}">
              <c16:uniqueId val="{00000005-3967-46EC-8E53-46D72942D4D8}"/>
            </c:ext>
          </c:extLst>
        </c:ser>
        <c:ser>
          <c:idx val="6"/>
          <c:order val="6"/>
          <c:tx>
            <c:strRef>
              <c:f>Sheet1!$H$1</c:f>
              <c:strCache>
                <c:ptCount val="1"/>
                <c:pt idx="0">
                  <c:v>Page Post</c:v>
                </c:pt>
              </c:strCache>
            </c:strRef>
          </c:tx>
          <c:spPr>
            <a:solidFill>
              <a:schemeClr val="accent1">
                <a:lumMod val="60000"/>
              </a:schemeClr>
            </a:solidFill>
            <a:ln>
              <a:noFill/>
            </a:ln>
            <a:effectLst/>
          </c:spPr>
          <c:invertIfNegative val="0"/>
          <c:cat>
            <c:strRef>
              <c:f>Sheet1!$A$2</c:f>
              <c:strCache>
                <c:ptCount val="1"/>
                <c:pt idx="0">
                  <c:v>FUJIFILM Malaysia</c:v>
                </c:pt>
              </c:strCache>
            </c:strRef>
          </c:cat>
          <c:val>
            <c:numRef>
              <c:f>Sheet1!$H$2</c:f>
              <c:numCache>
                <c:formatCode>General</c:formatCode>
                <c:ptCount val="1"/>
              </c:numCache>
            </c:numRef>
          </c:val>
          <c:extLst>
            <c:ext xmlns:c16="http://schemas.microsoft.com/office/drawing/2014/chart" uri="{C3380CC4-5D6E-409C-BE32-E72D297353CC}">
              <c16:uniqueId val="{00000006-3967-46EC-8E53-46D72942D4D8}"/>
            </c:ext>
          </c:extLst>
        </c:ser>
        <c:ser>
          <c:idx val="7"/>
          <c:order val="7"/>
          <c:tx>
            <c:strRef>
              <c:f>Sheet1!$I$1</c:f>
              <c:strCache>
                <c:ptCount val="1"/>
                <c:pt idx="0">
                  <c:v>Question</c:v>
                </c:pt>
              </c:strCache>
            </c:strRef>
          </c:tx>
          <c:spPr>
            <a:solidFill>
              <a:schemeClr val="accent2">
                <a:lumMod val="60000"/>
              </a:schemeClr>
            </a:solidFill>
            <a:ln>
              <a:noFill/>
            </a:ln>
            <a:effectLst/>
          </c:spPr>
          <c:invertIfNegative val="0"/>
          <c:cat>
            <c:strRef>
              <c:f>Sheet1!$A$2</c:f>
              <c:strCache>
                <c:ptCount val="1"/>
                <c:pt idx="0">
                  <c:v>FUJIFILM Malaysia</c:v>
                </c:pt>
              </c:strCache>
            </c:strRef>
          </c:cat>
          <c:val>
            <c:numRef>
              <c:f>Sheet1!$I$2</c:f>
              <c:numCache>
                <c:formatCode>General</c:formatCode>
                <c:ptCount val="1"/>
              </c:numCache>
            </c:numRef>
          </c:val>
          <c:extLst>
            <c:ext xmlns:c16="http://schemas.microsoft.com/office/drawing/2014/chart" uri="{C3380CC4-5D6E-409C-BE32-E72D297353CC}">
              <c16:uniqueId val="{00000007-3967-46EC-8E53-46D72942D4D8}"/>
            </c:ext>
          </c:extLst>
        </c:ser>
        <c:ser>
          <c:idx val="8"/>
          <c:order val="8"/>
          <c:tx>
            <c:strRef>
              <c:f>Sheet1!$J$1</c:f>
              <c:strCache>
                <c:ptCount val="1"/>
                <c:pt idx="0">
                  <c:v>User Post</c:v>
                </c:pt>
              </c:strCache>
            </c:strRef>
          </c:tx>
          <c:spPr>
            <a:solidFill>
              <a:schemeClr val="accent3">
                <a:lumMod val="60000"/>
              </a:schemeClr>
            </a:solidFill>
            <a:ln>
              <a:noFill/>
            </a:ln>
            <a:effectLst/>
          </c:spPr>
          <c:invertIfNegative val="0"/>
          <c:cat>
            <c:strRef>
              <c:f>Sheet1!$A$2</c:f>
              <c:strCache>
                <c:ptCount val="1"/>
                <c:pt idx="0">
                  <c:v>FUJIFILM Malaysia</c:v>
                </c:pt>
              </c:strCache>
            </c:strRef>
          </c:cat>
          <c:val>
            <c:numRef>
              <c:f>Sheet1!$J$2</c:f>
              <c:numCache>
                <c:formatCode>General</c:formatCode>
                <c:ptCount val="1"/>
              </c:numCache>
            </c:numRef>
          </c:val>
          <c:extLst>
            <c:ext xmlns:c16="http://schemas.microsoft.com/office/drawing/2014/chart" uri="{C3380CC4-5D6E-409C-BE32-E72D297353CC}">
              <c16:uniqueId val="{00000008-3967-46EC-8E53-46D72942D4D8}"/>
            </c:ext>
          </c:extLst>
        </c:ser>
        <c:dLbls>
          <c:showLegendKey val="0"/>
          <c:showVal val="0"/>
          <c:showCatName val="0"/>
          <c:showSerName val="0"/>
          <c:showPercent val="0"/>
          <c:showBubbleSize val="0"/>
        </c:dLbls>
        <c:gapWidth val="150"/>
        <c:overlap val="100"/>
        <c:axId val="664817160"/>
        <c:axId val="664821424"/>
      </c:barChart>
      <c:catAx>
        <c:axId val="664817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4821424"/>
        <c:crosses val="autoZero"/>
        <c:auto val="1"/>
        <c:lblAlgn val="ctr"/>
        <c:lblOffset val="100"/>
        <c:noMultiLvlLbl val="0"/>
      </c:catAx>
      <c:valAx>
        <c:axId val="6648214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4817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5D098-BE99-4EEB-8D10-45F387E4311C}"/>
              </a:ext>
            </a:extLst>
          </p:cNvPr>
          <p:cNvSpPr>
            <a:spLocks noGrp="1"/>
          </p:cNvSpPr>
          <p:nvPr>
            <p:ph type="ctrTitle"/>
          </p:nvPr>
        </p:nvSpPr>
        <p:spPr/>
        <p:txBody>
          <a:bodyPr/>
          <a:lstStyle/>
          <a:p>
            <a:r>
              <a:rPr lang="en-US"/>
              <a:t>FUJIFILM FB</a:t>
            </a:r>
          </a:p>
        </p:txBody>
      </p:sp>
      <p:sp>
        <p:nvSpPr>
          <p:cNvPr id="3" name="Subtitle 2">
            <a:extLst>
              <a:ext uri="{FF2B5EF4-FFF2-40B4-BE49-F238E27FC236}">
                <a16:creationId xmlns:a16="http://schemas.microsoft.com/office/drawing/2014/main" id="{1DF400FA-46BA-4CCB-B0ED-0801A378ECB7}"/>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18600214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AFA363-8D9B-49EF-85CC-3F3534D5BA96}"/>
              </a:ext>
            </a:extLst>
          </p:cNvPr>
          <p:cNvSpPr>
            <a:spLocks noGrp="1"/>
          </p:cNvSpPr>
          <p:nvPr>
            <p:ph type="title"/>
          </p:nvPr>
        </p:nvSpPr>
        <p:spPr/>
        <p:txBody>
          <a:bodyPr/>
          <a:lstStyle/>
          <a:p>
            <a:r>
              <a:rPr lang="en-US"/>
              <a:t>Facebook Key Metrics Table | FUJIFILM Malaysia</a:t>
            </a:r>
          </a:p>
        </p:txBody>
      </p:sp>
      <p:graphicFrame>
        <p:nvGraphicFramePr>
          <p:cNvPr id="5" name="Table Placeholder 4">
            <a:extLst>
              <a:ext uri="{FF2B5EF4-FFF2-40B4-BE49-F238E27FC236}">
                <a16:creationId xmlns:a16="http://schemas.microsoft.com/office/drawing/2014/main" id="{730CEC0A-A0E1-433E-A127-B19C45392452}"/>
              </a:ext>
            </a:extLst>
          </p:cNvPr>
          <p:cNvGraphicFramePr>
            <a:graphicFrameLocks noGrp="1"/>
          </p:cNvGraphicFramePr>
          <p:nvPr>
            <p:ph type="tbl" sz="quarter" idx="13"/>
            <p:extLst>
              <p:ext uri="{D42A27DB-BD31-4B8C-83A1-F6EECF244321}">
                <p14:modId xmlns:p14="http://schemas.microsoft.com/office/powerpoint/2010/main" val="6395238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7">
                  <a:extLst>
                    <a:ext uri="{9D8B030D-6E8A-4147-A177-3AD203B41FA5}">
                      <a16:colId xmlns:a16="http://schemas.microsoft.com/office/drawing/2014/main" val="4115167436"/>
                    </a:ext>
                  </a:extLst>
                </a:gridCol>
                <a:gridCol w="740665">
                  <a:extLst>
                    <a:ext uri="{9D8B030D-6E8A-4147-A177-3AD203B41FA5}">
                      <a16:colId xmlns:a16="http://schemas.microsoft.com/office/drawing/2014/main" val="3579823288"/>
                    </a:ext>
                  </a:extLst>
                </a:gridCol>
                <a:gridCol w="411480">
                  <a:extLst>
                    <a:ext uri="{9D8B030D-6E8A-4147-A177-3AD203B41FA5}">
                      <a16:colId xmlns:a16="http://schemas.microsoft.com/office/drawing/2014/main" val="4050014180"/>
                    </a:ext>
                  </a:extLst>
                </a:gridCol>
                <a:gridCol w="740665">
                  <a:extLst>
                    <a:ext uri="{9D8B030D-6E8A-4147-A177-3AD203B41FA5}">
                      <a16:colId xmlns:a16="http://schemas.microsoft.com/office/drawing/2014/main" val="2166664388"/>
                    </a:ext>
                  </a:extLst>
                </a:gridCol>
                <a:gridCol w="411480">
                  <a:extLst>
                    <a:ext uri="{9D8B030D-6E8A-4147-A177-3AD203B41FA5}">
                      <a16:colId xmlns:a16="http://schemas.microsoft.com/office/drawing/2014/main" val="1809084435"/>
                    </a:ext>
                  </a:extLst>
                </a:gridCol>
                <a:gridCol w="411480">
                  <a:extLst>
                    <a:ext uri="{9D8B030D-6E8A-4147-A177-3AD203B41FA5}">
                      <a16:colId xmlns:a16="http://schemas.microsoft.com/office/drawing/2014/main" val="2720200053"/>
                    </a:ext>
                  </a:extLst>
                </a:gridCol>
                <a:gridCol w="411480">
                  <a:extLst>
                    <a:ext uri="{9D8B030D-6E8A-4147-A177-3AD203B41FA5}">
                      <a16:colId xmlns:a16="http://schemas.microsoft.com/office/drawing/2014/main" val="3166012214"/>
                    </a:ext>
                  </a:extLst>
                </a:gridCol>
                <a:gridCol w="411480">
                  <a:extLst>
                    <a:ext uri="{9D8B030D-6E8A-4147-A177-3AD203B41FA5}">
                      <a16:colId xmlns:a16="http://schemas.microsoft.com/office/drawing/2014/main" val="2951499975"/>
                    </a:ext>
                  </a:extLst>
                </a:gridCol>
                <a:gridCol w="411480">
                  <a:extLst>
                    <a:ext uri="{9D8B030D-6E8A-4147-A177-3AD203B41FA5}">
                      <a16:colId xmlns:a16="http://schemas.microsoft.com/office/drawing/2014/main" val="3627233342"/>
                    </a:ext>
                  </a:extLst>
                </a:gridCol>
                <a:gridCol w="411480">
                  <a:extLst>
                    <a:ext uri="{9D8B030D-6E8A-4147-A177-3AD203B41FA5}">
                      <a16:colId xmlns:a16="http://schemas.microsoft.com/office/drawing/2014/main" val="2849530385"/>
                    </a:ext>
                  </a:extLst>
                </a:gridCol>
                <a:gridCol w="411480">
                  <a:extLst>
                    <a:ext uri="{9D8B030D-6E8A-4147-A177-3AD203B41FA5}">
                      <a16:colId xmlns:a16="http://schemas.microsoft.com/office/drawing/2014/main" val="1031525716"/>
                    </a:ext>
                  </a:extLst>
                </a:gridCol>
                <a:gridCol w="411480">
                  <a:extLst>
                    <a:ext uri="{9D8B030D-6E8A-4147-A177-3AD203B41FA5}">
                      <a16:colId xmlns:a16="http://schemas.microsoft.com/office/drawing/2014/main" val="4226832713"/>
                    </a:ext>
                  </a:extLst>
                </a:gridCol>
                <a:gridCol w="411480">
                  <a:extLst>
                    <a:ext uri="{9D8B030D-6E8A-4147-A177-3AD203B41FA5}">
                      <a16:colId xmlns:a16="http://schemas.microsoft.com/office/drawing/2014/main" val="1612653303"/>
                    </a:ext>
                  </a:extLst>
                </a:gridCol>
                <a:gridCol w="411480">
                  <a:extLst>
                    <a:ext uri="{9D8B030D-6E8A-4147-A177-3AD203B41FA5}">
                      <a16:colId xmlns:a16="http://schemas.microsoft.com/office/drawing/2014/main" val="328557249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658064300"/>
                  </a:ext>
                </a:extLst>
              </a:tr>
              <a:tr h="370840">
                <a:tc>
                  <a:txBody>
                    <a:bodyPr/>
                    <a:lstStyle/>
                    <a:p>
                      <a:r>
                        <a:rPr lang="en-US" sz="1000"/>
                        <a:t>FUJIFILM Malaysia</a:t>
                      </a:r>
                    </a:p>
                  </a:txBody>
                  <a:tcPr/>
                </a:tc>
                <a:tc>
                  <a:txBody>
                    <a:bodyPr/>
                    <a:lstStyle/>
                    <a:p>
                      <a:r>
                        <a:rPr lang="en-US" sz="1000"/>
                        <a:t>74591</a:t>
                      </a:r>
                    </a:p>
                  </a:txBody>
                  <a:tcPr/>
                </a:tc>
                <a:tc>
                  <a:txBody>
                    <a:bodyPr/>
                    <a:lstStyle/>
                    <a:p>
                      <a:r>
                        <a:rPr lang="en-US" sz="1000"/>
                        <a:t>54</a:t>
                      </a:r>
                    </a:p>
                  </a:txBody>
                  <a:tcPr/>
                </a:tc>
                <a:tc>
                  <a:txBody>
                    <a:bodyPr/>
                    <a:lstStyle/>
                    <a:p>
                      <a:r>
                        <a:rPr lang="en-US" sz="1000"/>
                        <a:t>77397</a:t>
                      </a:r>
                    </a:p>
                  </a:txBody>
                  <a:tcPr/>
                </a:tc>
                <a:tc>
                  <a:txBody>
                    <a:bodyPr/>
                    <a:lstStyle/>
                    <a:p>
                      <a:r>
                        <a:rPr lang="en-US" sz="1000"/>
                        <a:t>96</a:t>
                      </a:r>
                    </a:p>
                  </a:txBody>
                  <a:tcPr/>
                </a:tc>
                <a:tc>
                  <a:txBody>
                    <a:bodyPr/>
                    <a:lstStyle/>
                    <a:p>
                      <a:r>
                        <a:rPr lang="en-US" sz="1000"/>
                        <a:t>29</a:t>
                      </a:r>
                    </a:p>
                  </a:txBody>
                  <a:tcPr/>
                </a:tc>
                <a:tc>
                  <a:txBody>
                    <a:bodyPr/>
                    <a:lstStyle/>
                    <a:p>
                      <a:r>
                        <a:rPr lang="en-US" sz="1000"/>
                        <a:t>486</a:t>
                      </a:r>
                    </a:p>
                  </a:txBody>
                  <a:tcPr/>
                </a:tc>
                <a:tc>
                  <a:txBody>
                    <a:bodyPr/>
                    <a:lstStyle/>
                    <a:p>
                      <a:r>
                        <a:rPr lang="en-US" sz="1000"/>
                        <a:t>0</a:t>
                      </a:r>
                    </a:p>
                  </a:txBody>
                  <a:tcPr/>
                </a:tc>
                <a:tc>
                  <a:txBody>
                    <a:bodyPr/>
                    <a:lstStyle/>
                    <a:p>
                      <a:r>
                        <a:rPr lang="en-US" sz="1000"/>
                        <a:t>33</a:t>
                      </a:r>
                    </a:p>
                  </a:txBody>
                  <a:tcPr/>
                </a:tc>
                <a:tc>
                  <a:txBody>
                    <a:bodyPr/>
                    <a:lstStyle/>
                    <a:p>
                      <a:r>
                        <a:rPr lang="en-US" sz="1000"/>
                        <a:t>60</a:t>
                      </a:r>
                    </a:p>
                  </a:txBody>
                  <a:tcPr/>
                </a:tc>
                <a:tc>
                  <a:txBody>
                    <a:bodyPr/>
                    <a:lstStyle/>
                    <a:p>
                      <a:r>
                        <a:rPr lang="en-US" sz="1000"/>
                        <a:t>0</a:t>
                      </a:r>
                    </a:p>
                  </a:txBody>
                  <a:tcPr/>
                </a:tc>
                <a:tc>
                  <a:txBody>
                    <a:bodyPr/>
                    <a:lstStyle/>
                    <a:p>
                      <a:r>
                        <a:rPr lang="en-US" sz="1000"/>
                        <a:t>0</a:t>
                      </a:r>
                    </a:p>
                  </a:txBody>
                  <a:tcPr/>
                </a:tc>
                <a:tc>
                  <a:txBody>
                    <a:bodyPr/>
                    <a:lstStyle/>
                    <a:p>
                      <a:r>
                        <a:rPr lang="en-US" sz="1000"/>
                        <a:t>0.0268 %</a:t>
                      </a:r>
                    </a:p>
                  </a:txBody>
                  <a:tcPr/>
                </a:tc>
                <a:tc>
                  <a:txBody>
                    <a:bodyPr/>
                    <a:lstStyle/>
                    <a:p>
                      <a:r>
                        <a:rPr lang="en-US" sz="1000"/>
                        <a:t>0.0 %</a:t>
                      </a:r>
                    </a:p>
                  </a:txBody>
                  <a:tcPr/>
                </a:tc>
                <a:extLst>
                  <a:ext uri="{0D108BD9-81ED-4DB2-BD59-A6C34878D82A}">
                    <a16:rowId xmlns:a16="http://schemas.microsoft.com/office/drawing/2014/main" val="1792127892"/>
                  </a:ext>
                </a:extLst>
              </a:tr>
            </a:tbl>
          </a:graphicData>
        </a:graphic>
      </p:graphicFrame>
      <p:sp>
        <p:nvSpPr>
          <p:cNvPr id="4" name="Text Placeholder 3">
            <a:extLst>
              <a:ext uri="{FF2B5EF4-FFF2-40B4-BE49-F238E27FC236}">
                <a16:creationId xmlns:a16="http://schemas.microsoft.com/office/drawing/2014/main" id="{F0AC8BCB-4D3D-4DB4-A6CD-E99187D0E0A8}"/>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1114234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B1E91-5510-4A5B-AF51-B97E3D07331B}"/>
              </a:ext>
            </a:extLst>
          </p:cNvPr>
          <p:cNvSpPr>
            <a:spLocks noGrp="1"/>
          </p:cNvSpPr>
          <p:nvPr>
            <p:ph type="title"/>
          </p:nvPr>
        </p:nvSpPr>
        <p:spPr/>
        <p:txBody>
          <a:bodyPr/>
          <a:lstStyle/>
          <a:p>
            <a:r>
              <a:rPr lang="en-US"/>
              <a:t>Facebook Fan Total Historical | FUJIFILM Malaysia</a:t>
            </a:r>
          </a:p>
        </p:txBody>
      </p:sp>
      <p:graphicFrame>
        <p:nvGraphicFramePr>
          <p:cNvPr id="6" name="Chart Placeholder 5">
            <a:extLst>
              <a:ext uri="{FF2B5EF4-FFF2-40B4-BE49-F238E27FC236}">
                <a16:creationId xmlns:a16="http://schemas.microsoft.com/office/drawing/2014/main" id="{666AAA5B-801A-4146-8D8D-DF04029D12A8}"/>
              </a:ext>
            </a:extLst>
          </p:cNvPr>
          <p:cNvGraphicFramePr>
            <a:graphicFrameLocks noGrp="1"/>
          </p:cNvGraphicFramePr>
          <p:nvPr>
            <p:ph type="chart" sz="quarter" idx="13"/>
            <p:extLst>
              <p:ext uri="{D42A27DB-BD31-4B8C-83A1-F6EECF244321}">
                <p14:modId xmlns:p14="http://schemas.microsoft.com/office/powerpoint/2010/main" val="26481273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AF4E11-4B13-4E11-B683-FDA4545E772E}"/>
              </a:ext>
            </a:extLst>
          </p:cNvPr>
          <p:cNvSpPr>
            <a:spLocks noGrp="1"/>
          </p:cNvSpPr>
          <p:nvPr>
            <p:ph type="body" sz="quarter" idx="14"/>
          </p:nvPr>
        </p:nvSpPr>
        <p:spPr/>
        <p:txBody>
          <a:bodyPr/>
          <a:lstStyle/>
          <a:p>
            <a:r>
              <a:rPr lang="en-US"/>
              <a:t>12/01/2022 - 05/31/2024</a:t>
            </a:r>
          </a:p>
        </p:txBody>
      </p:sp>
      <p:sp>
        <p:nvSpPr>
          <p:cNvPr id="5" name="Footer Placeholder 4">
            <a:extLst>
              <a:ext uri="{FF2B5EF4-FFF2-40B4-BE49-F238E27FC236}">
                <a16:creationId xmlns:a16="http://schemas.microsoft.com/office/drawing/2014/main" id="{214D4112-2F0A-4B7C-9C8C-E5578A0CBC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110613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66D44-14A4-44CE-8573-E9519CD15636}"/>
              </a:ext>
            </a:extLst>
          </p:cNvPr>
          <p:cNvSpPr>
            <a:spLocks noGrp="1"/>
          </p:cNvSpPr>
          <p:nvPr>
            <p:ph type="title"/>
          </p:nvPr>
        </p:nvSpPr>
        <p:spPr/>
        <p:txBody>
          <a:bodyPr/>
          <a:lstStyle/>
          <a:p>
            <a:r>
              <a:rPr lang="en-US"/>
              <a:t>Facebook Fans Change Rate | FUJIFILM Malaysia</a:t>
            </a:r>
          </a:p>
        </p:txBody>
      </p:sp>
      <p:graphicFrame>
        <p:nvGraphicFramePr>
          <p:cNvPr id="6" name="Chart Placeholder 5">
            <a:extLst>
              <a:ext uri="{FF2B5EF4-FFF2-40B4-BE49-F238E27FC236}">
                <a16:creationId xmlns:a16="http://schemas.microsoft.com/office/drawing/2014/main" id="{E311735A-838F-49DF-B92D-5463327140D1}"/>
              </a:ext>
            </a:extLst>
          </p:cNvPr>
          <p:cNvGraphicFramePr>
            <a:graphicFrameLocks noGrp="1"/>
          </p:cNvGraphicFramePr>
          <p:nvPr>
            <p:ph type="chart" sz="quarter" idx="13"/>
            <p:extLst>
              <p:ext uri="{D42A27DB-BD31-4B8C-83A1-F6EECF244321}">
                <p14:modId xmlns:p14="http://schemas.microsoft.com/office/powerpoint/2010/main" val="41036759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795351B-228E-41C0-AC58-81ADDC3C4599}"/>
              </a:ext>
            </a:extLst>
          </p:cNvPr>
          <p:cNvSpPr>
            <a:spLocks noGrp="1"/>
          </p:cNvSpPr>
          <p:nvPr>
            <p:ph type="body" sz="quarter" idx="14"/>
          </p:nvPr>
        </p:nvSpPr>
        <p:spPr/>
        <p:txBody>
          <a:bodyPr/>
          <a:lstStyle/>
          <a:p>
            <a:r>
              <a:rPr lang="en-US"/>
              <a:t>07/01/2024 - 07/31/2024</a:t>
            </a:r>
          </a:p>
        </p:txBody>
      </p:sp>
      <p:sp>
        <p:nvSpPr>
          <p:cNvPr id="5" name="Footer Placeholder 4">
            <a:extLst>
              <a:ext uri="{FF2B5EF4-FFF2-40B4-BE49-F238E27FC236}">
                <a16:creationId xmlns:a16="http://schemas.microsoft.com/office/drawing/2014/main" id="{21E82C77-BACD-4F9F-9E82-8D3657D2941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134132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FF15DD-FF47-4E3D-9266-2268A3F3553E}"/>
              </a:ext>
            </a:extLst>
          </p:cNvPr>
          <p:cNvSpPr>
            <a:spLocks noGrp="1"/>
          </p:cNvSpPr>
          <p:nvPr>
            <p:ph type="title"/>
          </p:nvPr>
        </p:nvSpPr>
        <p:spPr/>
        <p:txBody>
          <a:bodyPr/>
          <a:lstStyle/>
          <a:p>
            <a:r>
              <a:rPr lang="en-US"/>
              <a:t>Facebook Fans Change | FUJIFILM Malaysia</a:t>
            </a:r>
          </a:p>
        </p:txBody>
      </p:sp>
      <p:graphicFrame>
        <p:nvGraphicFramePr>
          <p:cNvPr id="6" name="Chart Placeholder 5">
            <a:extLst>
              <a:ext uri="{FF2B5EF4-FFF2-40B4-BE49-F238E27FC236}">
                <a16:creationId xmlns:a16="http://schemas.microsoft.com/office/drawing/2014/main" id="{FADDE673-4C55-460C-AB9B-563BE62E119B}"/>
              </a:ext>
            </a:extLst>
          </p:cNvPr>
          <p:cNvGraphicFramePr>
            <a:graphicFrameLocks noGrp="1"/>
          </p:cNvGraphicFramePr>
          <p:nvPr>
            <p:ph type="chart" sz="quarter" idx="13"/>
            <p:extLst>
              <p:ext uri="{D42A27DB-BD31-4B8C-83A1-F6EECF244321}">
                <p14:modId xmlns:p14="http://schemas.microsoft.com/office/powerpoint/2010/main" val="33380815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BE5BAD7-B7CC-49DF-818D-953061B99C27}"/>
              </a:ext>
            </a:extLst>
          </p:cNvPr>
          <p:cNvSpPr>
            <a:spLocks noGrp="1"/>
          </p:cNvSpPr>
          <p:nvPr>
            <p:ph type="body" sz="quarter" idx="14"/>
          </p:nvPr>
        </p:nvSpPr>
        <p:spPr/>
        <p:txBody>
          <a:bodyPr/>
          <a:lstStyle/>
          <a:p>
            <a:r>
              <a:rPr lang="en-US"/>
              <a:t>07/01/2024 - 07/31/2024</a:t>
            </a:r>
          </a:p>
        </p:txBody>
      </p:sp>
      <p:sp>
        <p:nvSpPr>
          <p:cNvPr id="5" name="Footer Placeholder 4">
            <a:extLst>
              <a:ext uri="{FF2B5EF4-FFF2-40B4-BE49-F238E27FC236}">
                <a16:creationId xmlns:a16="http://schemas.microsoft.com/office/drawing/2014/main" id="{3941EDEA-E2C7-431A-80AE-4D679FF7C56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938746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50DD24-FE05-4A3A-8B1C-D807FD881729}"/>
              </a:ext>
            </a:extLst>
          </p:cNvPr>
          <p:cNvSpPr>
            <a:spLocks noGrp="1"/>
          </p:cNvSpPr>
          <p:nvPr>
            <p:ph type="title"/>
          </p:nvPr>
        </p:nvSpPr>
        <p:spPr/>
        <p:txBody>
          <a:bodyPr/>
          <a:lstStyle/>
          <a:p>
            <a:r>
              <a:rPr lang="en-US"/>
              <a:t>Facebook Fans Total | FUJIFILM Malaysia</a:t>
            </a:r>
          </a:p>
        </p:txBody>
      </p:sp>
      <p:graphicFrame>
        <p:nvGraphicFramePr>
          <p:cNvPr id="6" name="Chart Placeholder 5">
            <a:extLst>
              <a:ext uri="{FF2B5EF4-FFF2-40B4-BE49-F238E27FC236}">
                <a16:creationId xmlns:a16="http://schemas.microsoft.com/office/drawing/2014/main" id="{0EEE5D12-5CBB-466F-B703-E0244CDE8763}"/>
              </a:ext>
            </a:extLst>
          </p:cNvPr>
          <p:cNvGraphicFramePr>
            <a:graphicFrameLocks noGrp="1"/>
          </p:cNvGraphicFramePr>
          <p:nvPr>
            <p:ph type="chart" sz="quarter" idx="13"/>
            <p:extLst>
              <p:ext uri="{D42A27DB-BD31-4B8C-83A1-F6EECF244321}">
                <p14:modId xmlns:p14="http://schemas.microsoft.com/office/powerpoint/2010/main" val="5372746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0F4CF9D-DBF7-4DA6-998D-04EFCACC1AD1}"/>
              </a:ext>
            </a:extLst>
          </p:cNvPr>
          <p:cNvSpPr>
            <a:spLocks noGrp="1"/>
          </p:cNvSpPr>
          <p:nvPr>
            <p:ph type="body" sz="quarter" idx="14"/>
          </p:nvPr>
        </p:nvSpPr>
        <p:spPr/>
        <p:txBody>
          <a:bodyPr/>
          <a:lstStyle/>
          <a:p>
            <a:r>
              <a:rPr lang="en-US"/>
              <a:t>07/01/2024 - 07/31/2024</a:t>
            </a:r>
          </a:p>
        </p:txBody>
      </p:sp>
      <p:sp>
        <p:nvSpPr>
          <p:cNvPr id="5" name="Footer Placeholder 4">
            <a:extLst>
              <a:ext uri="{FF2B5EF4-FFF2-40B4-BE49-F238E27FC236}">
                <a16:creationId xmlns:a16="http://schemas.microsoft.com/office/drawing/2014/main" id="{698EAD67-720A-48F5-96B5-2FAACADB60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822412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C58489-E8BF-4009-AF15-491CA4272933}"/>
              </a:ext>
            </a:extLst>
          </p:cNvPr>
          <p:cNvSpPr>
            <a:spLocks noGrp="1"/>
          </p:cNvSpPr>
          <p:nvPr>
            <p:ph type="title"/>
          </p:nvPr>
        </p:nvSpPr>
        <p:spPr/>
        <p:txBody>
          <a:bodyPr/>
          <a:lstStyle/>
          <a:p>
            <a:r>
              <a:rPr lang="en-US"/>
              <a:t>Facebook Facebook Reach | FUJIFILM Malaysia</a:t>
            </a:r>
          </a:p>
        </p:txBody>
      </p:sp>
      <p:graphicFrame>
        <p:nvGraphicFramePr>
          <p:cNvPr id="6" name="Chart Placeholder 5">
            <a:extLst>
              <a:ext uri="{FF2B5EF4-FFF2-40B4-BE49-F238E27FC236}">
                <a16:creationId xmlns:a16="http://schemas.microsoft.com/office/drawing/2014/main" id="{3A6EA769-2B5C-4010-BDBF-0CB791574E02}"/>
              </a:ext>
            </a:extLst>
          </p:cNvPr>
          <p:cNvGraphicFramePr>
            <a:graphicFrameLocks noGrp="1"/>
          </p:cNvGraphicFramePr>
          <p:nvPr>
            <p:ph type="chart" sz="quarter" idx="13"/>
            <p:extLst>
              <p:ext uri="{D42A27DB-BD31-4B8C-83A1-F6EECF244321}">
                <p14:modId xmlns:p14="http://schemas.microsoft.com/office/powerpoint/2010/main" val="11589181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B697F2D-57FD-444B-9003-C397707E682A}"/>
              </a:ext>
            </a:extLst>
          </p:cNvPr>
          <p:cNvSpPr>
            <a:spLocks noGrp="1"/>
          </p:cNvSpPr>
          <p:nvPr>
            <p:ph type="body" sz="quarter" idx="14"/>
          </p:nvPr>
        </p:nvSpPr>
        <p:spPr/>
        <p:txBody>
          <a:bodyPr/>
          <a:lstStyle/>
          <a:p>
            <a:r>
              <a:rPr lang="en-US"/>
              <a:t>07/01/2024 - 07/31/2024</a:t>
            </a:r>
          </a:p>
        </p:txBody>
      </p:sp>
      <p:sp>
        <p:nvSpPr>
          <p:cNvPr id="5" name="Footer Placeholder 4">
            <a:extLst>
              <a:ext uri="{FF2B5EF4-FFF2-40B4-BE49-F238E27FC236}">
                <a16:creationId xmlns:a16="http://schemas.microsoft.com/office/drawing/2014/main" id="{A0DD8D59-D11A-4406-9039-9719BBAE04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54910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8BE2A2-7ED9-4A26-AB96-AD6AE2D83EA7}"/>
              </a:ext>
            </a:extLst>
          </p:cNvPr>
          <p:cNvSpPr>
            <a:spLocks noGrp="1"/>
          </p:cNvSpPr>
          <p:nvPr>
            <p:ph type="title"/>
          </p:nvPr>
        </p:nvSpPr>
        <p:spPr/>
        <p:txBody>
          <a:bodyPr/>
          <a:lstStyle/>
          <a:p>
            <a:r>
              <a:rPr lang="en-US"/>
              <a:t>Facebook Facebook Reach (Monthly Trend) | FUJIFILM Malaysia</a:t>
            </a:r>
          </a:p>
        </p:txBody>
      </p:sp>
      <p:graphicFrame>
        <p:nvGraphicFramePr>
          <p:cNvPr id="6" name="Chart Placeholder 5">
            <a:extLst>
              <a:ext uri="{FF2B5EF4-FFF2-40B4-BE49-F238E27FC236}">
                <a16:creationId xmlns:a16="http://schemas.microsoft.com/office/drawing/2014/main" id="{C9C8415E-0925-48B1-84D5-9CAAC6F62026}"/>
              </a:ext>
            </a:extLst>
          </p:cNvPr>
          <p:cNvGraphicFramePr>
            <a:graphicFrameLocks noGrp="1"/>
          </p:cNvGraphicFramePr>
          <p:nvPr>
            <p:ph type="chart" sz="quarter" idx="13"/>
            <p:extLst>
              <p:ext uri="{D42A27DB-BD31-4B8C-83A1-F6EECF244321}">
                <p14:modId xmlns:p14="http://schemas.microsoft.com/office/powerpoint/2010/main" val="16237080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695DB6-EB42-44FD-952A-683FF41DC889}"/>
              </a:ext>
            </a:extLst>
          </p:cNvPr>
          <p:cNvSpPr>
            <a:spLocks noGrp="1"/>
          </p:cNvSpPr>
          <p:nvPr>
            <p:ph type="body" sz="quarter" idx="14"/>
          </p:nvPr>
        </p:nvSpPr>
        <p:spPr/>
        <p:txBody>
          <a:bodyPr/>
          <a:lstStyle/>
          <a:p>
            <a:r>
              <a:rPr lang="en-US"/>
              <a:t>10/01/2023 - 05/31/2024</a:t>
            </a:r>
          </a:p>
        </p:txBody>
      </p:sp>
      <p:sp>
        <p:nvSpPr>
          <p:cNvPr id="5" name="Footer Placeholder 4">
            <a:extLst>
              <a:ext uri="{FF2B5EF4-FFF2-40B4-BE49-F238E27FC236}">
                <a16:creationId xmlns:a16="http://schemas.microsoft.com/office/drawing/2014/main" id="{11BF5DEA-ABB9-46CB-A949-AA48E93748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175977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2647BD-8E98-4545-A15B-5C33C8352B4A}"/>
              </a:ext>
            </a:extLst>
          </p:cNvPr>
          <p:cNvSpPr>
            <a:spLocks noGrp="1"/>
          </p:cNvSpPr>
          <p:nvPr>
            <p:ph type="title"/>
          </p:nvPr>
        </p:nvSpPr>
        <p:spPr/>
        <p:txBody>
          <a:bodyPr/>
          <a:lstStyle/>
          <a:p>
            <a:r>
              <a:rPr lang="en-US"/>
              <a:t>Facebook Page Views | FUJIFILM Malaysia</a:t>
            </a:r>
          </a:p>
        </p:txBody>
      </p:sp>
      <p:graphicFrame>
        <p:nvGraphicFramePr>
          <p:cNvPr id="6" name="Chart Placeholder 5">
            <a:extLst>
              <a:ext uri="{FF2B5EF4-FFF2-40B4-BE49-F238E27FC236}">
                <a16:creationId xmlns:a16="http://schemas.microsoft.com/office/drawing/2014/main" id="{71DB476F-8EE4-4416-BD23-528AAEE30DAA}"/>
              </a:ext>
            </a:extLst>
          </p:cNvPr>
          <p:cNvGraphicFramePr>
            <a:graphicFrameLocks noGrp="1"/>
          </p:cNvGraphicFramePr>
          <p:nvPr>
            <p:ph type="chart" sz="quarter" idx="13"/>
            <p:extLst>
              <p:ext uri="{D42A27DB-BD31-4B8C-83A1-F6EECF244321}">
                <p14:modId xmlns:p14="http://schemas.microsoft.com/office/powerpoint/2010/main" val="24263047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BC07849-81C4-4757-B9C0-9EC4053FA7FD}"/>
              </a:ext>
            </a:extLst>
          </p:cNvPr>
          <p:cNvSpPr>
            <a:spLocks noGrp="1"/>
          </p:cNvSpPr>
          <p:nvPr>
            <p:ph type="body" sz="quarter" idx="14"/>
          </p:nvPr>
        </p:nvSpPr>
        <p:spPr/>
        <p:txBody>
          <a:bodyPr/>
          <a:lstStyle/>
          <a:p>
            <a:r>
              <a:rPr lang="en-US"/>
              <a:t>07/01/2024 - 07/31/2024</a:t>
            </a:r>
          </a:p>
        </p:txBody>
      </p:sp>
      <p:sp>
        <p:nvSpPr>
          <p:cNvPr id="5" name="Footer Placeholder 4">
            <a:extLst>
              <a:ext uri="{FF2B5EF4-FFF2-40B4-BE49-F238E27FC236}">
                <a16:creationId xmlns:a16="http://schemas.microsoft.com/office/drawing/2014/main" id="{BA0780C8-9DB1-4720-B9AC-F9A989BB1C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444802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C77024-54CA-48E1-827D-B313343E24AC}"/>
              </a:ext>
            </a:extLst>
          </p:cNvPr>
          <p:cNvSpPr>
            <a:spLocks noGrp="1"/>
          </p:cNvSpPr>
          <p:nvPr>
            <p:ph type="title"/>
          </p:nvPr>
        </p:nvSpPr>
        <p:spPr/>
        <p:txBody>
          <a:bodyPr/>
          <a:lstStyle/>
          <a:p>
            <a:r>
              <a:rPr lang="en-US"/>
              <a:t>Facebook Page View (Monthly Trend) | FUJIFILM Malaysia</a:t>
            </a:r>
          </a:p>
        </p:txBody>
      </p:sp>
      <p:graphicFrame>
        <p:nvGraphicFramePr>
          <p:cNvPr id="6" name="Chart Placeholder 5">
            <a:extLst>
              <a:ext uri="{FF2B5EF4-FFF2-40B4-BE49-F238E27FC236}">
                <a16:creationId xmlns:a16="http://schemas.microsoft.com/office/drawing/2014/main" id="{EFBCF795-6E85-405D-9E8A-F725D0E23AFB}"/>
              </a:ext>
            </a:extLst>
          </p:cNvPr>
          <p:cNvGraphicFramePr>
            <a:graphicFrameLocks noGrp="1"/>
          </p:cNvGraphicFramePr>
          <p:nvPr>
            <p:ph type="chart" sz="quarter" idx="13"/>
            <p:extLst>
              <p:ext uri="{D42A27DB-BD31-4B8C-83A1-F6EECF244321}">
                <p14:modId xmlns:p14="http://schemas.microsoft.com/office/powerpoint/2010/main" val="24356157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57A0DA-A730-4237-A4DF-BE50097228D1}"/>
              </a:ext>
            </a:extLst>
          </p:cNvPr>
          <p:cNvSpPr>
            <a:spLocks noGrp="1"/>
          </p:cNvSpPr>
          <p:nvPr>
            <p:ph type="body" sz="quarter" idx="14"/>
          </p:nvPr>
        </p:nvSpPr>
        <p:spPr/>
        <p:txBody>
          <a:bodyPr/>
          <a:lstStyle/>
          <a:p>
            <a:r>
              <a:rPr lang="en-US"/>
              <a:t>10/01/2023 - 05/31/2024</a:t>
            </a:r>
          </a:p>
        </p:txBody>
      </p:sp>
      <p:sp>
        <p:nvSpPr>
          <p:cNvPr id="5" name="Footer Placeholder 4">
            <a:extLst>
              <a:ext uri="{FF2B5EF4-FFF2-40B4-BE49-F238E27FC236}">
                <a16:creationId xmlns:a16="http://schemas.microsoft.com/office/drawing/2014/main" id="{D98B91B7-106C-4C53-AFBB-48D1DA376E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436545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0FBE7-2C1C-4058-8C5C-9B30BCDD03D6}"/>
              </a:ext>
            </a:extLst>
          </p:cNvPr>
          <p:cNvSpPr>
            <a:spLocks noGrp="1"/>
          </p:cNvSpPr>
          <p:nvPr>
            <p:ph type="title"/>
          </p:nvPr>
        </p:nvSpPr>
        <p:spPr/>
        <p:txBody>
          <a:bodyPr/>
          <a:lstStyle/>
          <a:p>
            <a:r>
              <a:rPr lang="en-US"/>
              <a:t>Facebook Engaged Users | FUJIFILM Malaysia</a:t>
            </a:r>
          </a:p>
        </p:txBody>
      </p:sp>
      <p:graphicFrame>
        <p:nvGraphicFramePr>
          <p:cNvPr id="6" name="Chart Placeholder 5">
            <a:extLst>
              <a:ext uri="{FF2B5EF4-FFF2-40B4-BE49-F238E27FC236}">
                <a16:creationId xmlns:a16="http://schemas.microsoft.com/office/drawing/2014/main" id="{3A22A4A9-C4C2-4381-8FB8-E1E4E964A513}"/>
              </a:ext>
            </a:extLst>
          </p:cNvPr>
          <p:cNvGraphicFramePr>
            <a:graphicFrameLocks noGrp="1"/>
          </p:cNvGraphicFramePr>
          <p:nvPr>
            <p:ph type="chart" sz="quarter" idx="13"/>
            <p:extLst>
              <p:ext uri="{D42A27DB-BD31-4B8C-83A1-F6EECF244321}">
                <p14:modId xmlns:p14="http://schemas.microsoft.com/office/powerpoint/2010/main" val="1845918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3FC8096-7FCA-4FBF-9C84-4D57B9F24856}"/>
              </a:ext>
            </a:extLst>
          </p:cNvPr>
          <p:cNvSpPr>
            <a:spLocks noGrp="1"/>
          </p:cNvSpPr>
          <p:nvPr>
            <p:ph type="body" sz="quarter" idx="14"/>
          </p:nvPr>
        </p:nvSpPr>
        <p:spPr/>
        <p:txBody>
          <a:bodyPr/>
          <a:lstStyle/>
          <a:p>
            <a:r>
              <a:rPr lang="en-US"/>
              <a:t>11/01/2023 - 07/31/2024</a:t>
            </a:r>
          </a:p>
        </p:txBody>
      </p:sp>
      <p:sp>
        <p:nvSpPr>
          <p:cNvPr id="5" name="Footer Placeholder 4">
            <a:extLst>
              <a:ext uri="{FF2B5EF4-FFF2-40B4-BE49-F238E27FC236}">
                <a16:creationId xmlns:a16="http://schemas.microsoft.com/office/drawing/2014/main" id="{D0AAE972-7286-458B-8DCB-A02CF84B29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12804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E6C59-0C7F-40B0-B2D4-A42A889C8553}"/>
              </a:ext>
            </a:extLst>
          </p:cNvPr>
          <p:cNvSpPr>
            <a:spLocks noGrp="1"/>
          </p:cNvSpPr>
          <p:nvPr>
            <p:ph type="title"/>
          </p:nvPr>
        </p:nvSpPr>
        <p:spPr/>
        <p:txBody>
          <a:bodyPr/>
          <a:lstStyle/>
          <a:p>
            <a:r>
              <a:rPr lang="en-US"/>
              <a:t>Facebook Engaged Users (Monthly) | FUJIFILM Malaysia</a:t>
            </a:r>
          </a:p>
        </p:txBody>
      </p:sp>
      <p:graphicFrame>
        <p:nvGraphicFramePr>
          <p:cNvPr id="6" name="Chart Placeholder 5">
            <a:extLst>
              <a:ext uri="{FF2B5EF4-FFF2-40B4-BE49-F238E27FC236}">
                <a16:creationId xmlns:a16="http://schemas.microsoft.com/office/drawing/2014/main" id="{AD038CB3-712E-426E-B19A-3C98C3D2D9D8}"/>
              </a:ext>
            </a:extLst>
          </p:cNvPr>
          <p:cNvGraphicFramePr>
            <a:graphicFrameLocks noGrp="1"/>
          </p:cNvGraphicFramePr>
          <p:nvPr>
            <p:ph type="chart" sz="quarter" idx="13"/>
            <p:extLst>
              <p:ext uri="{D42A27DB-BD31-4B8C-83A1-F6EECF244321}">
                <p14:modId xmlns:p14="http://schemas.microsoft.com/office/powerpoint/2010/main" val="13381352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53BAA5-D840-40BF-8C09-F006998A63A2}"/>
              </a:ext>
            </a:extLst>
          </p:cNvPr>
          <p:cNvSpPr>
            <a:spLocks noGrp="1"/>
          </p:cNvSpPr>
          <p:nvPr>
            <p:ph type="body" sz="quarter" idx="14"/>
          </p:nvPr>
        </p:nvSpPr>
        <p:spPr/>
        <p:txBody>
          <a:bodyPr/>
          <a:lstStyle/>
          <a:p>
            <a:r>
              <a:rPr lang="en-US"/>
              <a:t>10/01/2023 - 07/31/2024</a:t>
            </a:r>
          </a:p>
        </p:txBody>
      </p:sp>
      <p:sp>
        <p:nvSpPr>
          <p:cNvPr id="5" name="Footer Placeholder 4">
            <a:extLst>
              <a:ext uri="{FF2B5EF4-FFF2-40B4-BE49-F238E27FC236}">
                <a16:creationId xmlns:a16="http://schemas.microsoft.com/office/drawing/2014/main" id="{CCA01B5F-48C1-4BE8-8FDE-6A6A6693F6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871321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ACBF80-F435-4A53-99C9-89C62C6AC10C}"/>
              </a:ext>
            </a:extLst>
          </p:cNvPr>
          <p:cNvSpPr>
            <a:spLocks noGrp="1"/>
          </p:cNvSpPr>
          <p:nvPr>
            <p:ph type="title"/>
          </p:nvPr>
        </p:nvSpPr>
        <p:spPr/>
        <p:txBody>
          <a:bodyPr/>
          <a:lstStyle/>
          <a:p>
            <a:r>
              <a:rPr lang="en-US"/>
              <a:t>Facebook Fans By City Table | FUJIFILM Malaysia - 1 of 3</a:t>
            </a:r>
          </a:p>
        </p:txBody>
      </p:sp>
      <p:graphicFrame>
        <p:nvGraphicFramePr>
          <p:cNvPr id="5" name="Table Placeholder 4">
            <a:extLst>
              <a:ext uri="{FF2B5EF4-FFF2-40B4-BE49-F238E27FC236}">
                <a16:creationId xmlns:a16="http://schemas.microsoft.com/office/drawing/2014/main" id="{8EB83FC0-9F21-4CDE-92E9-27BF247BC4B1}"/>
              </a:ext>
            </a:extLst>
          </p:cNvPr>
          <p:cNvGraphicFramePr>
            <a:graphicFrameLocks noGrp="1"/>
          </p:cNvGraphicFramePr>
          <p:nvPr>
            <p:ph type="tbl" sz="quarter" idx="13"/>
            <p:extLst>
              <p:ext uri="{D42A27DB-BD31-4B8C-83A1-F6EECF244321}">
                <p14:modId xmlns:p14="http://schemas.microsoft.com/office/powerpoint/2010/main" val="16963587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120465166"/>
                    </a:ext>
                  </a:extLst>
                </a:gridCol>
                <a:gridCol w="1645920">
                  <a:extLst>
                    <a:ext uri="{9D8B030D-6E8A-4147-A177-3AD203B41FA5}">
                      <a16:colId xmlns:a16="http://schemas.microsoft.com/office/drawing/2014/main" val="4112713439"/>
                    </a:ext>
                  </a:extLst>
                </a:gridCol>
                <a:gridCol w="1645920">
                  <a:extLst>
                    <a:ext uri="{9D8B030D-6E8A-4147-A177-3AD203B41FA5}">
                      <a16:colId xmlns:a16="http://schemas.microsoft.com/office/drawing/2014/main" val="673819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3523325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Kuala Lumpur,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23.3 %</a:t>
                      </a:r>
                    </a:p>
                  </a:txBody>
                  <a:tcPr/>
                </a:tc>
                <a:extLst>
                  <a:ext uri="{0D108BD9-81ED-4DB2-BD59-A6C34878D82A}">
                    <a16:rowId xmlns:a16="http://schemas.microsoft.com/office/drawing/2014/main" val="2901653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Johor Bahru, Johor,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6.5 %</a:t>
                      </a:r>
                    </a:p>
                  </a:txBody>
                  <a:tcPr/>
                </a:tc>
                <a:extLst>
                  <a:ext uri="{0D108BD9-81ED-4DB2-BD59-A6C34878D82A}">
                    <a16:rowId xmlns:a16="http://schemas.microsoft.com/office/drawing/2014/main" val="2176625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Shah Alam,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5.6 %</a:t>
                      </a:r>
                    </a:p>
                  </a:txBody>
                  <a:tcPr/>
                </a:tc>
                <a:extLst>
                  <a:ext uri="{0D108BD9-81ED-4DB2-BD59-A6C34878D82A}">
                    <a16:rowId xmlns:a16="http://schemas.microsoft.com/office/drawing/2014/main" val="1325519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Kuching, Sarawak,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4.2 %</a:t>
                      </a:r>
                    </a:p>
                  </a:txBody>
                  <a:tcPr/>
                </a:tc>
                <a:extLst>
                  <a:ext uri="{0D108BD9-81ED-4DB2-BD59-A6C34878D82A}">
                    <a16:rowId xmlns:a16="http://schemas.microsoft.com/office/drawing/2014/main" val="2592623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Petaling Jaya,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3.9 %</a:t>
                      </a:r>
                    </a:p>
                  </a:txBody>
                  <a:tcPr/>
                </a:tc>
                <a:extLst>
                  <a:ext uri="{0D108BD9-81ED-4DB2-BD59-A6C34878D82A}">
                    <a16:rowId xmlns:a16="http://schemas.microsoft.com/office/drawing/2014/main" val="3857911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Kota Kinabalu,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3.7 %</a:t>
                      </a:r>
                    </a:p>
                  </a:txBody>
                  <a:tcPr/>
                </a:tc>
                <a:extLst>
                  <a:ext uri="{0D108BD9-81ED-4DB2-BD59-A6C34878D82A}">
                    <a16:rowId xmlns:a16="http://schemas.microsoft.com/office/drawing/2014/main" val="1051180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Singapore, 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2.9 %</a:t>
                      </a:r>
                    </a:p>
                  </a:txBody>
                  <a:tcPr/>
                </a:tc>
                <a:extLst>
                  <a:ext uri="{0D108BD9-81ED-4DB2-BD59-A6C34878D82A}">
                    <a16:rowId xmlns:a16="http://schemas.microsoft.com/office/drawing/2014/main" val="1453321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Ipoh, Perak,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2.9 %</a:t>
                      </a:r>
                    </a:p>
                  </a:txBody>
                  <a:tcPr/>
                </a:tc>
                <a:extLst>
                  <a:ext uri="{0D108BD9-81ED-4DB2-BD59-A6C34878D82A}">
                    <a16:rowId xmlns:a16="http://schemas.microsoft.com/office/drawing/2014/main" val="1973853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Klang,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2.8 %</a:t>
                      </a:r>
                    </a:p>
                  </a:txBody>
                  <a:tcPr/>
                </a:tc>
                <a:extLst>
                  <a:ext uri="{0D108BD9-81ED-4DB2-BD59-A6C34878D82A}">
                    <a16:rowId xmlns:a16="http://schemas.microsoft.com/office/drawing/2014/main" val="2689912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George Town, Penang,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2.6 %</a:t>
                      </a:r>
                    </a:p>
                  </a:txBody>
                  <a:tcPr/>
                </a:tc>
                <a:extLst>
                  <a:ext uri="{0D108BD9-81ED-4DB2-BD59-A6C34878D82A}">
                    <a16:rowId xmlns:a16="http://schemas.microsoft.com/office/drawing/2014/main" val="3816619144"/>
                  </a:ext>
                </a:extLst>
              </a:tr>
            </a:tbl>
          </a:graphicData>
        </a:graphic>
      </p:graphicFrame>
      <p:sp>
        <p:nvSpPr>
          <p:cNvPr id="4" name="Text Placeholder 3">
            <a:extLst>
              <a:ext uri="{FF2B5EF4-FFF2-40B4-BE49-F238E27FC236}">
                <a16:creationId xmlns:a16="http://schemas.microsoft.com/office/drawing/2014/main" id="{9526DCB9-CC84-4642-884F-EA7C5E1BAA5B}"/>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3210188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F772F-17A2-4BE5-803B-DF0316D58ACF}"/>
              </a:ext>
            </a:extLst>
          </p:cNvPr>
          <p:cNvSpPr>
            <a:spLocks noGrp="1"/>
          </p:cNvSpPr>
          <p:nvPr>
            <p:ph type="title"/>
          </p:nvPr>
        </p:nvSpPr>
        <p:spPr/>
        <p:txBody>
          <a:bodyPr/>
          <a:lstStyle/>
          <a:p>
            <a:r>
              <a:rPr lang="en-US"/>
              <a:t>Facebook Fans By City Table | FUJIFILM Malaysia - 2 of 3</a:t>
            </a:r>
          </a:p>
        </p:txBody>
      </p:sp>
      <p:graphicFrame>
        <p:nvGraphicFramePr>
          <p:cNvPr id="5" name="Table Placeholder 4">
            <a:extLst>
              <a:ext uri="{FF2B5EF4-FFF2-40B4-BE49-F238E27FC236}">
                <a16:creationId xmlns:a16="http://schemas.microsoft.com/office/drawing/2014/main" id="{7BAFCBDB-306C-41FB-98F9-FEB4B8265E31}"/>
              </a:ext>
            </a:extLst>
          </p:cNvPr>
          <p:cNvGraphicFramePr>
            <a:graphicFrameLocks noGrp="1"/>
          </p:cNvGraphicFramePr>
          <p:nvPr>
            <p:ph type="tbl" sz="quarter" idx="13"/>
            <p:extLst>
              <p:ext uri="{D42A27DB-BD31-4B8C-83A1-F6EECF244321}">
                <p14:modId xmlns:p14="http://schemas.microsoft.com/office/powerpoint/2010/main" val="150126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601678189"/>
                    </a:ext>
                  </a:extLst>
                </a:gridCol>
                <a:gridCol w="1645920">
                  <a:extLst>
                    <a:ext uri="{9D8B030D-6E8A-4147-A177-3AD203B41FA5}">
                      <a16:colId xmlns:a16="http://schemas.microsoft.com/office/drawing/2014/main" val="1511942791"/>
                    </a:ext>
                  </a:extLst>
                </a:gridCol>
                <a:gridCol w="1645920">
                  <a:extLst>
                    <a:ext uri="{9D8B030D-6E8A-4147-A177-3AD203B41FA5}">
                      <a16:colId xmlns:a16="http://schemas.microsoft.com/office/drawing/2014/main" val="31634591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958509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Malacca City, Malacca,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2.5 %</a:t>
                      </a:r>
                    </a:p>
                  </a:txBody>
                  <a:tcPr/>
                </a:tc>
                <a:extLst>
                  <a:ext uri="{0D108BD9-81ED-4DB2-BD59-A6C34878D82A}">
                    <a16:rowId xmlns:a16="http://schemas.microsoft.com/office/drawing/2014/main" val="3344572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Kuala Terengganu, Terengganu,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2.4 %</a:t>
                      </a:r>
                    </a:p>
                  </a:txBody>
                  <a:tcPr/>
                </a:tc>
                <a:extLst>
                  <a:ext uri="{0D108BD9-81ED-4DB2-BD59-A6C34878D82A}">
                    <a16:rowId xmlns:a16="http://schemas.microsoft.com/office/drawing/2014/main" val="3932239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Puchong,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2.2 %</a:t>
                      </a:r>
                    </a:p>
                  </a:txBody>
                  <a:tcPr/>
                </a:tc>
                <a:extLst>
                  <a:ext uri="{0D108BD9-81ED-4DB2-BD59-A6C34878D82A}">
                    <a16:rowId xmlns:a16="http://schemas.microsoft.com/office/drawing/2014/main" val="3579475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Bukit Mertajam, Penang,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2.2 %</a:t>
                      </a:r>
                    </a:p>
                  </a:txBody>
                  <a:tcPr/>
                </a:tc>
                <a:extLst>
                  <a:ext uri="{0D108BD9-81ED-4DB2-BD59-A6C34878D82A}">
                    <a16:rowId xmlns:a16="http://schemas.microsoft.com/office/drawing/2014/main" val="4268399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Kajang,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2.0 %</a:t>
                      </a:r>
                    </a:p>
                  </a:txBody>
                  <a:tcPr/>
                </a:tc>
                <a:extLst>
                  <a:ext uri="{0D108BD9-81ED-4DB2-BD59-A6C34878D82A}">
                    <a16:rowId xmlns:a16="http://schemas.microsoft.com/office/drawing/2014/main" val="4091026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Seremban, Negeri Sembilan,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1.9 %</a:t>
                      </a:r>
                    </a:p>
                  </a:txBody>
                  <a:tcPr/>
                </a:tc>
                <a:extLst>
                  <a:ext uri="{0D108BD9-81ED-4DB2-BD59-A6C34878D82A}">
                    <a16:rowId xmlns:a16="http://schemas.microsoft.com/office/drawing/2014/main" val="4195234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Kuantan, Pahang,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1.7 %</a:t>
                      </a:r>
                    </a:p>
                  </a:txBody>
                  <a:tcPr/>
                </a:tc>
                <a:extLst>
                  <a:ext uri="{0D108BD9-81ED-4DB2-BD59-A6C34878D82A}">
                    <a16:rowId xmlns:a16="http://schemas.microsoft.com/office/drawing/2014/main" val="3390645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Miri, Sarawak,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1.5 %</a:t>
                      </a:r>
                    </a:p>
                  </a:txBody>
                  <a:tcPr/>
                </a:tc>
                <a:extLst>
                  <a:ext uri="{0D108BD9-81ED-4DB2-BD59-A6C34878D82A}">
                    <a16:rowId xmlns:a16="http://schemas.microsoft.com/office/drawing/2014/main" val="1990978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Sungai Petani, Kedah,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1.5 %</a:t>
                      </a:r>
                    </a:p>
                  </a:txBody>
                  <a:tcPr/>
                </a:tc>
                <a:extLst>
                  <a:ext uri="{0D108BD9-81ED-4DB2-BD59-A6C34878D82A}">
                    <a16:rowId xmlns:a16="http://schemas.microsoft.com/office/drawing/2014/main" val="1040271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Seri Kembangan,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extLst>
                  <a:ext uri="{0D108BD9-81ED-4DB2-BD59-A6C34878D82A}">
                    <a16:rowId xmlns:a16="http://schemas.microsoft.com/office/drawing/2014/main" val="2746975500"/>
                  </a:ext>
                </a:extLst>
              </a:tr>
            </a:tbl>
          </a:graphicData>
        </a:graphic>
      </p:graphicFrame>
      <p:sp>
        <p:nvSpPr>
          <p:cNvPr id="4" name="Text Placeholder 3">
            <a:extLst>
              <a:ext uri="{FF2B5EF4-FFF2-40B4-BE49-F238E27FC236}">
                <a16:creationId xmlns:a16="http://schemas.microsoft.com/office/drawing/2014/main" id="{33E49190-9935-4BE2-B50C-EC170079975A}"/>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5323149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2285C-B673-44CA-8AC8-3B9012CFEBEC}"/>
              </a:ext>
            </a:extLst>
          </p:cNvPr>
          <p:cNvSpPr>
            <a:spLocks noGrp="1"/>
          </p:cNvSpPr>
          <p:nvPr>
            <p:ph type="title"/>
          </p:nvPr>
        </p:nvSpPr>
        <p:spPr/>
        <p:txBody>
          <a:bodyPr/>
          <a:lstStyle/>
          <a:p>
            <a:r>
              <a:rPr lang="en-US"/>
              <a:t>Facebook Fans By City Table | FUJIFILM Malaysia - 3 of 3</a:t>
            </a:r>
          </a:p>
        </p:txBody>
      </p:sp>
      <p:graphicFrame>
        <p:nvGraphicFramePr>
          <p:cNvPr id="5" name="Table Placeholder 4">
            <a:extLst>
              <a:ext uri="{FF2B5EF4-FFF2-40B4-BE49-F238E27FC236}">
                <a16:creationId xmlns:a16="http://schemas.microsoft.com/office/drawing/2014/main" id="{1843B32C-07C8-488B-BFD5-FA416D9D9AD0}"/>
              </a:ext>
            </a:extLst>
          </p:cNvPr>
          <p:cNvGraphicFramePr>
            <a:graphicFrameLocks noGrp="1"/>
          </p:cNvGraphicFramePr>
          <p:nvPr>
            <p:ph type="tbl" sz="quarter" idx="13"/>
            <p:extLst>
              <p:ext uri="{D42A27DB-BD31-4B8C-83A1-F6EECF244321}">
                <p14:modId xmlns:p14="http://schemas.microsoft.com/office/powerpoint/2010/main" val="32430849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643760570"/>
                    </a:ext>
                  </a:extLst>
                </a:gridCol>
                <a:gridCol w="1645920">
                  <a:extLst>
                    <a:ext uri="{9D8B030D-6E8A-4147-A177-3AD203B41FA5}">
                      <a16:colId xmlns:a16="http://schemas.microsoft.com/office/drawing/2014/main" val="1404830170"/>
                    </a:ext>
                  </a:extLst>
                </a:gridCol>
                <a:gridCol w="1645920">
                  <a:extLst>
                    <a:ext uri="{9D8B030D-6E8A-4147-A177-3AD203B41FA5}">
                      <a16:colId xmlns:a16="http://schemas.microsoft.com/office/drawing/2014/main" val="41390361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2670250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Kota Bharu, Kelantan,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668750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Sandakan,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325228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Rawang,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3399385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Tawau,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1771625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Subang Jaya,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797151993"/>
                  </a:ext>
                </a:extLst>
              </a:tr>
            </a:tbl>
          </a:graphicData>
        </a:graphic>
      </p:graphicFrame>
      <p:sp>
        <p:nvSpPr>
          <p:cNvPr id="4" name="Text Placeholder 3">
            <a:extLst>
              <a:ext uri="{FF2B5EF4-FFF2-40B4-BE49-F238E27FC236}">
                <a16:creationId xmlns:a16="http://schemas.microsoft.com/office/drawing/2014/main" id="{CA404D95-BE04-45A5-B152-90FA5520B781}"/>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35615736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78014E-03F8-4A0C-B97B-5C1A15FF7848}"/>
              </a:ext>
            </a:extLst>
          </p:cNvPr>
          <p:cNvSpPr>
            <a:spLocks noGrp="1"/>
          </p:cNvSpPr>
          <p:nvPr>
            <p:ph type="title"/>
          </p:nvPr>
        </p:nvSpPr>
        <p:spPr/>
        <p:txBody>
          <a:bodyPr/>
          <a:lstStyle/>
          <a:p>
            <a:r>
              <a:rPr lang="en-US"/>
              <a:t>Facebook Original Own Posts Table | FUJIFILM Malaysia - 1 of 26</a:t>
            </a:r>
          </a:p>
        </p:txBody>
      </p:sp>
      <p:graphicFrame>
        <p:nvGraphicFramePr>
          <p:cNvPr id="5" name="Table Placeholder 4">
            <a:extLst>
              <a:ext uri="{FF2B5EF4-FFF2-40B4-BE49-F238E27FC236}">
                <a16:creationId xmlns:a16="http://schemas.microsoft.com/office/drawing/2014/main" id="{2FC66439-55B6-4085-979A-79ED90D9AA31}"/>
              </a:ext>
            </a:extLst>
          </p:cNvPr>
          <p:cNvGraphicFramePr>
            <a:graphicFrameLocks noGrp="1"/>
          </p:cNvGraphicFramePr>
          <p:nvPr>
            <p:ph type="tbl" sz="quarter" idx="13"/>
            <p:extLst>
              <p:ext uri="{D42A27DB-BD31-4B8C-83A1-F6EECF244321}">
                <p14:modId xmlns:p14="http://schemas.microsoft.com/office/powerpoint/2010/main" val="24691105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055177392"/>
                    </a:ext>
                  </a:extLst>
                </a:gridCol>
                <a:gridCol w="1316737">
                  <a:extLst>
                    <a:ext uri="{9D8B030D-6E8A-4147-A177-3AD203B41FA5}">
                      <a16:colId xmlns:a16="http://schemas.microsoft.com/office/drawing/2014/main" val="383727735"/>
                    </a:ext>
                  </a:extLst>
                </a:gridCol>
                <a:gridCol w="329184">
                  <a:extLst>
                    <a:ext uri="{9D8B030D-6E8A-4147-A177-3AD203B41FA5}">
                      <a16:colId xmlns:a16="http://schemas.microsoft.com/office/drawing/2014/main" val="3194883445"/>
                    </a:ext>
                  </a:extLst>
                </a:gridCol>
                <a:gridCol w="329184">
                  <a:extLst>
                    <a:ext uri="{9D8B030D-6E8A-4147-A177-3AD203B41FA5}">
                      <a16:colId xmlns:a16="http://schemas.microsoft.com/office/drawing/2014/main" val="3145492565"/>
                    </a:ext>
                  </a:extLst>
                </a:gridCol>
                <a:gridCol w="329184">
                  <a:extLst>
                    <a:ext uri="{9D8B030D-6E8A-4147-A177-3AD203B41FA5}">
                      <a16:colId xmlns:a16="http://schemas.microsoft.com/office/drawing/2014/main" val="1919590789"/>
                    </a:ext>
                  </a:extLst>
                </a:gridCol>
                <a:gridCol w="329184">
                  <a:extLst>
                    <a:ext uri="{9D8B030D-6E8A-4147-A177-3AD203B41FA5}">
                      <a16:colId xmlns:a16="http://schemas.microsoft.com/office/drawing/2014/main" val="3468936092"/>
                    </a:ext>
                  </a:extLst>
                </a:gridCol>
                <a:gridCol w="329184">
                  <a:extLst>
                    <a:ext uri="{9D8B030D-6E8A-4147-A177-3AD203B41FA5}">
                      <a16:colId xmlns:a16="http://schemas.microsoft.com/office/drawing/2014/main" val="3974703894"/>
                    </a:ext>
                  </a:extLst>
                </a:gridCol>
                <a:gridCol w="329184">
                  <a:extLst>
                    <a:ext uri="{9D8B030D-6E8A-4147-A177-3AD203B41FA5}">
                      <a16:colId xmlns:a16="http://schemas.microsoft.com/office/drawing/2014/main" val="894599095"/>
                    </a:ext>
                  </a:extLst>
                </a:gridCol>
                <a:gridCol w="329184">
                  <a:extLst>
                    <a:ext uri="{9D8B030D-6E8A-4147-A177-3AD203B41FA5}">
                      <a16:colId xmlns:a16="http://schemas.microsoft.com/office/drawing/2014/main" val="100598412"/>
                    </a:ext>
                  </a:extLst>
                </a:gridCol>
                <a:gridCol w="329184">
                  <a:extLst>
                    <a:ext uri="{9D8B030D-6E8A-4147-A177-3AD203B41FA5}">
                      <a16:colId xmlns:a16="http://schemas.microsoft.com/office/drawing/2014/main" val="3460828828"/>
                    </a:ext>
                  </a:extLst>
                </a:gridCol>
                <a:gridCol w="329184">
                  <a:extLst>
                    <a:ext uri="{9D8B030D-6E8A-4147-A177-3AD203B41FA5}">
                      <a16:colId xmlns:a16="http://schemas.microsoft.com/office/drawing/2014/main" val="2755000143"/>
                    </a:ext>
                  </a:extLst>
                </a:gridCol>
                <a:gridCol w="329184">
                  <a:extLst>
                    <a:ext uri="{9D8B030D-6E8A-4147-A177-3AD203B41FA5}">
                      <a16:colId xmlns:a16="http://schemas.microsoft.com/office/drawing/2014/main" val="2428328799"/>
                    </a:ext>
                  </a:extLst>
                </a:gridCol>
                <a:gridCol w="329184">
                  <a:extLst>
                    <a:ext uri="{9D8B030D-6E8A-4147-A177-3AD203B41FA5}">
                      <a16:colId xmlns:a16="http://schemas.microsoft.com/office/drawing/2014/main" val="986316832"/>
                    </a:ext>
                  </a:extLst>
                </a:gridCol>
                <a:gridCol w="329184">
                  <a:extLst>
                    <a:ext uri="{9D8B030D-6E8A-4147-A177-3AD203B41FA5}">
                      <a16:colId xmlns:a16="http://schemas.microsoft.com/office/drawing/2014/main" val="4028895826"/>
                    </a:ext>
                  </a:extLst>
                </a:gridCol>
                <a:gridCol w="329184">
                  <a:extLst>
                    <a:ext uri="{9D8B030D-6E8A-4147-A177-3AD203B41FA5}">
                      <a16:colId xmlns:a16="http://schemas.microsoft.com/office/drawing/2014/main" val="2342082731"/>
                    </a:ext>
                  </a:extLst>
                </a:gridCol>
                <a:gridCol w="329184">
                  <a:extLst>
                    <a:ext uri="{9D8B030D-6E8A-4147-A177-3AD203B41FA5}">
                      <a16:colId xmlns:a16="http://schemas.microsoft.com/office/drawing/2014/main" val="1908841125"/>
                    </a:ext>
                  </a:extLst>
                </a:gridCol>
                <a:gridCol w="329184">
                  <a:extLst>
                    <a:ext uri="{9D8B030D-6E8A-4147-A177-3AD203B41FA5}">
                      <a16:colId xmlns:a16="http://schemas.microsoft.com/office/drawing/2014/main" val="2893806310"/>
                    </a:ext>
                  </a:extLst>
                </a:gridCol>
                <a:gridCol w="329184">
                  <a:extLst>
                    <a:ext uri="{9D8B030D-6E8A-4147-A177-3AD203B41FA5}">
                      <a16:colId xmlns:a16="http://schemas.microsoft.com/office/drawing/2014/main" val="1722656373"/>
                    </a:ext>
                  </a:extLst>
                </a:gridCol>
                <a:gridCol w="329184">
                  <a:extLst>
                    <a:ext uri="{9D8B030D-6E8A-4147-A177-3AD203B41FA5}">
                      <a16:colId xmlns:a16="http://schemas.microsoft.com/office/drawing/2014/main" val="13132878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832952447"/>
                  </a:ext>
                </a:extLst>
              </a:tr>
            </a:tbl>
          </a:graphicData>
        </a:graphic>
      </p:graphicFrame>
      <p:sp>
        <p:nvSpPr>
          <p:cNvPr id="4" name="Text Placeholder 3">
            <a:extLst>
              <a:ext uri="{FF2B5EF4-FFF2-40B4-BE49-F238E27FC236}">
                <a16:creationId xmlns:a16="http://schemas.microsoft.com/office/drawing/2014/main" id="{5953CBC5-3230-4F81-A18D-725C249D77FB}"/>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35908456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809D3-3859-435B-980F-EFBC6514F864}"/>
              </a:ext>
            </a:extLst>
          </p:cNvPr>
          <p:cNvSpPr>
            <a:spLocks noGrp="1"/>
          </p:cNvSpPr>
          <p:nvPr>
            <p:ph type="title"/>
          </p:nvPr>
        </p:nvSpPr>
        <p:spPr/>
        <p:txBody>
          <a:bodyPr/>
          <a:lstStyle/>
          <a:p>
            <a:r>
              <a:rPr lang="en-US"/>
              <a:t>Facebook Original Own Posts Table | FUJIFILM Malaysia - 2 of 26</a:t>
            </a:r>
          </a:p>
        </p:txBody>
      </p:sp>
      <p:graphicFrame>
        <p:nvGraphicFramePr>
          <p:cNvPr id="5" name="Table Placeholder 4">
            <a:extLst>
              <a:ext uri="{FF2B5EF4-FFF2-40B4-BE49-F238E27FC236}">
                <a16:creationId xmlns:a16="http://schemas.microsoft.com/office/drawing/2014/main" id="{8C72B790-14B7-4A90-8957-C98AF6B5BB19}"/>
              </a:ext>
            </a:extLst>
          </p:cNvPr>
          <p:cNvGraphicFramePr>
            <a:graphicFrameLocks noGrp="1"/>
          </p:cNvGraphicFramePr>
          <p:nvPr>
            <p:ph type="tbl" sz="quarter" idx="13"/>
            <p:extLst>
              <p:ext uri="{D42A27DB-BD31-4B8C-83A1-F6EECF244321}">
                <p14:modId xmlns:p14="http://schemas.microsoft.com/office/powerpoint/2010/main" val="22563694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053025717"/>
                    </a:ext>
                  </a:extLst>
                </a:gridCol>
                <a:gridCol w="1316737">
                  <a:extLst>
                    <a:ext uri="{9D8B030D-6E8A-4147-A177-3AD203B41FA5}">
                      <a16:colId xmlns:a16="http://schemas.microsoft.com/office/drawing/2014/main" val="3121194468"/>
                    </a:ext>
                  </a:extLst>
                </a:gridCol>
                <a:gridCol w="329184">
                  <a:extLst>
                    <a:ext uri="{9D8B030D-6E8A-4147-A177-3AD203B41FA5}">
                      <a16:colId xmlns:a16="http://schemas.microsoft.com/office/drawing/2014/main" val="3553560326"/>
                    </a:ext>
                  </a:extLst>
                </a:gridCol>
                <a:gridCol w="329184">
                  <a:extLst>
                    <a:ext uri="{9D8B030D-6E8A-4147-A177-3AD203B41FA5}">
                      <a16:colId xmlns:a16="http://schemas.microsoft.com/office/drawing/2014/main" val="3885942448"/>
                    </a:ext>
                  </a:extLst>
                </a:gridCol>
                <a:gridCol w="329184">
                  <a:extLst>
                    <a:ext uri="{9D8B030D-6E8A-4147-A177-3AD203B41FA5}">
                      <a16:colId xmlns:a16="http://schemas.microsoft.com/office/drawing/2014/main" val="2883922664"/>
                    </a:ext>
                  </a:extLst>
                </a:gridCol>
                <a:gridCol w="329184">
                  <a:extLst>
                    <a:ext uri="{9D8B030D-6E8A-4147-A177-3AD203B41FA5}">
                      <a16:colId xmlns:a16="http://schemas.microsoft.com/office/drawing/2014/main" val="2342993560"/>
                    </a:ext>
                  </a:extLst>
                </a:gridCol>
                <a:gridCol w="329184">
                  <a:extLst>
                    <a:ext uri="{9D8B030D-6E8A-4147-A177-3AD203B41FA5}">
                      <a16:colId xmlns:a16="http://schemas.microsoft.com/office/drawing/2014/main" val="1587541851"/>
                    </a:ext>
                  </a:extLst>
                </a:gridCol>
                <a:gridCol w="329184">
                  <a:extLst>
                    <a:ext uri="{9D8B030D-6E8A-4147-A177-3AD203B41FA5}">
                      <a16:colId xmlns:a16="http://schemas.microsoft.com/office/drawing/2014/main" val="3000192619"/>
                    </a:ext>
                  </a:extLst>
                </a:gridCol>
                <a:gridCol w="329184">
                  <a:extLst>
                    <a:ext uri="{9D8B030D-6E8A-4147-A177-3AD203B41FA5}">
                      <a16:colId xmlns:a16="http://schemas.microsoft.com/office/drawing/2014/main" val="3318322338"/>
                    </a:ext>
                  </a:extLst>
                </a:gridCol>
                <a:gridCol w="329184">
                  <a:extLst>
                    <a:ext uri="{9D8B030D-6E8A-4147-A177-3AD203B41FA5}">
                      <a16:colId xmlns:a16="http://schemas.microsoft.com/office/drawing/2014/main" val="3796286175"/>
                    </a:ext>
                  </a:extLst>
                </a:gridCol>
                <a:gridCol w="329184">
                  <a:extLst>
                    <a:ext uri="{9D8B030D-6E8A-4147-A177-3AD203B41FA5}">
                      <a16:colId xmlns:a16="http://schemas.microsoft.com/office/drawing/2014/main" val="762095455"/>
                    </a:ext>
                  </a:extLst>
                </a:gridCol>
                <a:gridCol w="329184">
                  <a:extLst>
                    <a:ext uri="{9D8B030D-6E8A-4147-A177-3AD203B41FA5}">
                      <a16:colId xmlns:a16="http://schemas.microsoft.com/office/drawing/2014/main" val="3390837184"/>
                    </a:ext>
                  </a:extLst>
                </a:gridCol>
                <a:gridCol w="329184">
                  <a:extLst>
                    <a:ext uri="{9D8B030D-6E8A-4147-A177-3AD203B41FA5}">
                      <a16:colId xmlns:a16="http://schemas.microsoft.com/office/drawing/2014/main" val="548840849"/>
                    </a:ext>
                  </a:extLst>
                </a:gridCol>
                <a:gridCol w="329184">
                  <a:extLst>
                    <a:ext uri="{9D8B030D-6E8A-4147-A177-3AD203B41FA5}">
                      <a16:colId xmlns:a16="http://schemas.microsoft.com/office/drawing/2014/main" val="2058887670"/>
                    </a:ext>
                  </a:extLst>
                </a:gridCol>
                <a:gridCol w="329184">
                  <a:extLst>
                    <a:ext uri="{9D8B030D-6E8A-4147-A177-3AD203B41FA5}">
                      <a16:colId xmlns:a16="http://schemas.microsoft.com/office/drawing/2014/main" val="1620676111"/>
                    </a:ext>
                  </a:extLst>
                </a:gridCol>
                <a:gridCol w="329184">
                  <a:extLst>
                    <a:ext uri="{9D8B030D-6E8A-4147-A177-3AD203B41FA5}">
                      <a16:colId xmlns:a16="http://schemas.microsoft.com/office/drawing/2014/main" val="674207377"/>
                    </a:ext>
                  </a:extLst>
                </a:gridCol>
                <a:gridCol w="329184">
                  <a:extLst>
                    <a:ext uri="{9D8B030D-6E8A-4147-A177-3AD203B41FA5}">
                      <a16:colId xmlns:a16="http://schemas.microsoft.com/office/drawing/2014/main" val="3584914316"/>
                    </a:ext>
                  </a:extLst>
                </a:gridCol>
                <a:gridCol w="329184">
                  <a:extLst>
                    <a:ext uri="{9D8B030D-6E8A-4147-A177-3AD203B41FA5}">
                      <a16:colId xmlns:a16="http://schemas.microsoft.com/office/drawing/2014/main" val="2462177568"/>
                    </a:ext>
                  </a:extLst>
                </a:gridCol>
                <a:gridCol w="329184">
                  <a:extLst>
                    <a:ext uri="{9D8B030D-6E8A-4147-A177-3AD203B41FA5}">
                      <a16:colId xmlns:a16="http://schemas.microsoft.com/office/drawing/2014/main" val="36855658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723538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- 2024-07-31 20:00:26</a:t>
                      </a:r>
                      <a:r>
                        <a:rPr kumimoji="0" lang="en-US" sz="1000" b="0" i="0" u="none" strike="noStrike" kern="1200" cap="none" spc="0" normalizeH="0" baseline="0" noProof="0">
                          <a:ln>
                            <a:noFill/>
                          </a:ln>
                          <a:solidFill>
                            <a:prstClr val="black"/>
                          </a:solidFill>
                          <a:effectLst/>
                          <a:uLnTx/>
                          <a:uFillTx/>
                          <a:latin typeface="Calibri"/>
                          <a:ea typeface="+mn-ea"/>
                          <a:cs typeface="+mn-cs"/>
                        </a:rPr>
                        <a:t>
 𝗫-𝗣𝗵𝗼𝘁𝗼𝗴𝗿𝗮𝗽𝗵𝗲𝗿 𝗙𝗲𝗮𝘁𝘂𝗿𝗲 | 𝗙𝗶𝗹𝗺 𝗦𝗶𝗺𝘂𝗹𝗮𝘁𝗶𝗼𝗻: 𝗩𝗶𝗻𝗰𝗲𝗻𝘁 𝗟𝗶𝗺
X-Photographer Vincent Lim appreciates Fujifilm's Film Simulation for reducing the need for extensive post-processing, especially in high-volume pre-wedding photography. By using specific Film Simulation, he achieves consistency across images and maintains a cohesive style in his portfolio, allowing smoother workflow and efficiency.
With the in-camera application of Fujifilm's Film Simulations, he finds that it helps him to simplify workflow and improve his creative process. He adds that experimenting with different looks on the spot makes it easier to decide the best style for each subject and lighting condition.
While choosing the best Film Simulation mode for a particular shot, he advises considering the subject matter, lighting, and desired aesthetics. Fujifilm's versatile Film Simulations deliver stunning, cohesive shots, enhancing every photograph with consistent beauty and style.
#Fujifilm #FujifilmMY #FujifilmMalaysia #Fujifilm_XSeries #Photography #DigitalPhotography #PhotographyLife #PhotographyLover #XPhotographer #FilmSimulation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https://quintly-eu-image-storage.s3.amazonaws.com/aaf8f68db843cc217addf8054c322eb2/f2a0e9117ac895530bc14ee27bd0ba23.jpg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5.7164 %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673388688"/>
                  </a:ext>
                </a:extLst>
              </a:tr>
            </a:tbl>
          </a:graphicData>
        </a:graphic>
      </p:graphicFrame>
      <p:sp>
        <p:nvSpPr>
          <p:cNvPr id="4" name="Text Placeholder 3">
            <a:extLst>
              <a:ext uri="{FF2B5EF4-FFF2-40B4-BE49-F238E27FC236}">
                <a16:creationId xmlns:a16="http://schemas.microsoft.com/office/drawing/2014/main" id="{105AE806-BE69-461C-A971-737962A13F67}"/>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8723611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C2A3AA-FE0A-437A-BF81-89456C9C9DF8}"/>
              </a:ext>
            </a:extLst>
          </p:cNvPr>
          <p:cNvSpPr>
            <a:spLocks noGrp="1"/>
          </p:cNvSpPr>
          <p:nvPr>
            <p:ph type="title"/>
          </p:nvPr>
        </p:nvSpPr>
        <p:spPr/>
        <p:txBody>
          <a:bodyPr/>
          <a:lstStyle/>
          <a:p>
            <a:r>
              <a:rPr lang="en-US"/>
              <a:t>Facebook Original Own Posts Table | FUJIFILM Malaysia - 3 of 26</a:t>
            </a:r>
          </a:p>
        </p:txBody>
      </p:sp>
      <p:graphicFrame>
        <p:nvGraphicFramePr>
          <p:cNvPr id="5" name="Table Placeholder 4">
            <a:extLst>
              <a:ext uri="{FF2B5EF4-FFF2-40B4-BE49-F238E27FC236}">
                <a16:creationId xmlns:a16="http://schemas.microsoft.com/office/drawing/2014/main" id="{3A21F300-914B-41D3-B686-F2DA43FDB990}"/>
              </a:ext>
            </a:extLst>
          </p:cNvPr>
          <p:cNvGraphicFramePr>
            <a:graphicFrameLocks noGrp="1"/>
          </p:cNvGraphicFramePr>
          <p:nvPr>
            <p:ph type="tbl" sz="quarter" idx="13"/>
            <p:extLst>
              <p:ext uri="{D42A27DB-BD31-4B8C-83A1-F6EECF244321}">
                <p14:modId xmlns:p14="http://schemas.microsoft.com/office/powerpoint/2010/main" val="7128422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027531952"/>
                    </a:ext>
                  </a:extLst>
                </a:gridCol>
                <a:gridCol w="1316737">
                  <a:extLst>
                    <a:ext uri="{9D8B030D-6E8A-4147-A177-3AD203B41FA5}">
                      <a16:colId xmlns:a16="http://schemas.microsoft.com/office/drawing/2014/main" val="341344509"/>
                    </a:ext>
                  </a:extLst>
                </a:gridCol>
                <a:gridCol w="329184">
                  <a:extLst>
                    <a:ext uri="{9D8B030D-6E8A-4147-A177-3AD203B41FA5}">
                      <a16:colId xmlns:a16="http://schemas.microsoft.com/office/drawing/2014/main" val="1733653826"/>
                    </a:ext>
                  </a:extLst>
                </a:gridCol>
                <a:gridCol w="329184">
                  <a:extLst>
                    <a:ext uri="{9D8B030D-6E8A-4147-A177-3AD203B41FA5}">
                      <a16:colId xmlns:a16="http://schemas.microsoft.com/office/drawing/2014/main" val="2360585824"/>
                    </a:ext>
                  </a:extLst>
                </a:gridCol>
                <a:gridCol w="329184">
                  <a:extLst>
                    <a:ext uri="{9D8B030D-6E8A-4147-A177-3AD203B41FA5}">
                      <a16:colId xmlns:a16="http://schemas.microsoft.com/office/drawing/2014/main" val="3360325928"/>
                    </a:ext>
                  </a:extLst>
                </a:gridCol>
                <a:gridCol w="329184">
                  <a:extLst>
                    <a:ext uri="{9D8B030D-6E8A-4147-A177-3AD203B41FA5}">
                      <a16:colId xmlns:a16="http://schemas.microsoft.com/office/drawing/2014/main" val="592804452"/>
                    </a:ext>
                  </a:extLst>
                </a:gridCol>
                <a:gridCol w="329184">
                  <a:extLst>
                    <a:ext uri="{9D8B030D-6E8A-4147-A177-3AD203B41FA5}">
                      <a16:colId xmlns:a16="http://schemas.microsoft.com/office/drawing/2014/main" val="2687687916"/>
                    </a:ext>
                  </a:extLst>
                </a:gridCol>
                <a:gridCol w="329184">
                  <a:extLst>
                    <a:ext uri="{9D8B030D-6E8A-4147-A177-3AD203B41FA5}">
                      <a16:colId xmlns:a16="http://schemas.microsoft.com/office/drawing/2014/main" val="2473339677"/>
                    </a:ext>
                  </a:extLst>
                </a:gridCol>
                <a:gridCol w="329184">
                  <a:extLst>
                    <a:ext uri="{9D8B030D-6E8A-4147-A177-3AD203B41FA5}">
                      <a16:colId xmlns:a16="http://schemas.microsoft.com/office/drawing/2014/main" val="4145159169"/>
                    </a:ext>
                  </a:extLst>
                </a:gridCol>
                <a:gridCol w="329184">
                  <a:extLst>
                    <a:ext uri="{9D8B030D-6E8A-4147-A177-3AD203B41FA5}">
                      <a16:colId xmlns:a16="http://schemas.microsoft.com/office/drawing/2014/main" val="3637021214"/>
                    </a:ext>
                  </a:extLst>
                </a:gridCol>
                <a:gridCol w="329184">
                  <a:extLst>
                    <a:ext uri="{9D8B030D-6E8A-4147-A177-3AD203B41FA5}">
                      <a16:colId xmlns:a16="http://schemas.microsoft.com/office/drawing/2014/main" val="3458980017"/>
                    </a:ext>
                  </a:extLst>
                </a:gridCol>
                <a:gridCol w="329184">
                  <a:extLst>
                    <a:ext uri="{9D8B030D-6E8A-4147-A177-3AD203B41FA5}">
                      <a16:colId xmlns:a16="http://schemas.microsoft.com/office/drawing/2014/main" val="1022077086"/>
                    </a:ext>
                  </a:extLst>
                </a:gridCol>
                <a:gridCol w="329184">
                  <a:extLst>
                    <a:ext uri="{9D8B030D-6E8A-4147-A177-3AD203B41FA5}">
                      <a16:colId xmlns:a16="http://schemas.microsoft.com/office/drawing/2014/main" val="2463767834"/>
                    </a:ext>
                  </a:extLst>
                </a:gridCol>
                <a:gridCol w="329184">
                  <a:extLst>
                    <a:ext uri="{9D8B030D-6E8A-4147-A177-3AD203B41FA5}">
                      <a16:colId xmlns:a16="http://schemas.microsoft.com/office/drawing/2014/main" val="2682600078"/>
                    </a:ext>
                  </a:extLst>
                </a:gridCol>
                <a:gridCol w="329184">
                  <a:extLst>
                    <a:ext uri="{9D8B030D-6E8A-4147-A177-3AD203B41FA5}">
                      <a16:colId xmlns:a16="http://schemas.microsoft.com/office/drawing/2014/main" val="3885013659"/>
                    </a:ext>
                  </a:extLst>
                </a:gridCol>
                <a:gridCol w="329184">
                  <a:extLst>
                    <a:ext uri="{9D8B030D-6E8A-4147-A177-3AD203B41FA5}">
                      <a16:colId xmlns:a16="http://schemas.microsoft.com/office/drawing/2014/main" val="3944406594"/>
                    </a:ext>
                  </a:extLst>
                </a:gridCol>
                <a:gridCol w="329184">
                  <a:extLst>
                    <a:ext uri="{9D8B030D-6E8A-4147-A177-3AD203B41FA5}">
                      <a16:colId xmlns:a16="http://schemas.microsoft.com/office/drawing/2014/main" val="2469329318"/>
                    </a:ext>
                  </a:extLst>
                </a:gridCol>
                <a:gridCol w="329184">
                  <a:extLst>
                    <a:ext uri="{9D8B030D-6E8A-4147-A177-3AD203B41FA5}">
                      <a16:colId xmlns:a16="http://schemas.microsoft.com/office/drawing/2014/main" val="3358277809"/>
                    </a:ext>
                  </a:extLst>
                </a:gridCol>
                <a:gridCol w="329184">
                  <a:extLst>
                    <a:ext uri="{9D8B030D-6E8A-4147-A177-3AD203B41FA5}">
                      <a16:colId xmlns:a16="http://schemas.microsoft.com/office/drawing/2014/main" val="33260765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228911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- 2024-07-31 10:46:42</a:t>
                      </a:r>
                      <a:r>
                        <a:rPr kumimoji="0" lang="en-US" sz="1000" b="0" i="0" u="none" strike="noStrike" kern="1200" cap="none" spc="0" normalizeH="0" baseline="0" noProof="0">
                          <a:ln>
                            <a:noFill/>
                          </a:ln>
                          <a:solidFill>
                            <a:prstClr val="black"/>
                          </a:solidFill>
                          <a:effectLst/>
                          <a:uLnTx/>
                          <a:uFillTx/>
                          <a:latin typeface="Calibri"/>
                          <a:ea typeface="+mn-ea"/>
                          <a:cs typeface="+mn-cs"/>
                        </a:rPr>
                        <a:t>
 📷🌟 Keep your photography gear in shape with a professional cleaning session at Perniagaan Osaki, Berjaya Megamall, Kuantan! Set a reminder for 25 August 2024, and bring your gear for some TLC from 2:00pm - 5:00 pm!
ℹ Disclaimer:
• The complimentary sensor and lens cleaning covers exterior cleaning only.
• Limit to one camera + one lens per pax (Original Malaysia Set).
• Limit to 50 pax daily, based on a first-come, first-serve basis.
• There will be no dismantling of cameras or lenses to access internal elements or for any repair work, etc.
• Not all dust and fungus are removed entirely in this cleaning service.
• Fujifilm Malaysia reserves the right to amend and vary these terms and conditions on this programme without prior notice.
• Cleaning for non-Malaysian sets will be subject to charges.
#Fujifilm #FujifilmMY #FujifilmMalaysia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https://quintly-eu-image-storage.s3.amazonaws.com/aaf8f68db843cc217addf8054c322eb2/60770c47abc20fd361e8f8193a0358d8.jpg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738890433"/>
                  </a:ext>
                </a:extLst>
              </a:tr>
            </a:tbl>
          </a:graphicData>
        </a:graphic>
      </p:graphicFrame>
      <p:sp>
        <p:nvSpPr>
          <p:cNvPr id="4" name="Text Placeholder 3">
            <a:extLst>
              <a:ext uri="{FF2B5EF4-FFF2-40B4-BE49-F238E27FC236}">
                <a16:creationId xmlns:a16="http://schemas.microsoft.com/office/drawing/2014/main" id="{977E04E2-9C5F-4DFB-843C-3F8742DACCE8}"/>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611733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E27D8-0E96-49A0-98C0-63C6EE715095}"/>
              </a:ext>
            </a:extLst>
          </p:cNvPr>
          <p:cNvSpPr>
            <a:spLocks noGrp="1"/>
          </p:cNvSpPr>
          <p:nvPr>
            <p:ph type="title"/>
          </p:nvPr>
        </p:nvSpPr>
        <p:spPr/>
        <p:txBody>
          <a:bodyPr/>
          <a:lstStyle/>
          <a:p>
            <a:r>
              <a:rPr lang="en-US"/>
              <a:t>Facebook Original Own Posts Table | FUJIFILM Malaysia - 4 of 26</a:t>
            </a:r>
          </a:p>
        </p:txBody>
      </p:sp>
      <p:graphicFrame>
        <p:nvGraphicFramePr>
          <p:cNvPr id="5" name="Table Placeholder 4">
            <a:extLst>
              <a:ext uri="{FF2B5EF4-FFF2-40B4-BE49-F238E27FC236}">
                <a16:creationId xmlns:a16="http://schemas.microsoft.com/office/drawing/2014/main" id="{4CCD225F-5364-48A6-A856-C18F0F034828}"/>
              </a:ext>
            </a:extLst>
          </p:cNvPr>
          <p:cNvGraphicFramePr>
            <a:graphicFrameLocks noGrp="1"/>
          </p:cNvGraphicFramePr>
          <p:nvPr>
            <p:ph type="tbl" sz="quarter" idx="13"/>
            <p:extLst>
              <p:ext uri="{D42A27DB-BD31-4B8C-83A1-F6EECF244321}">
                <p14:modId xmlns:p14="http://schemas.microsoft.com/office/powerpoint/2010/main" val="2954687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955372255"/>
                    </a:ext>
                  </a:extLst>
                </a:gridCol>
                <a:gridCol w="1316737">
                  <a:extLst>
                    <a:ext uri="{9D8B030D-6E8A-4147-A177-3AD203B41FA5}">
                      <a16:colId xmlns:a16="http://schemas.microsoft.com/office/drawing/2014/main" val="1805933594"/>
                    </a:ext>
                  </a:extLst>
                </a:gridCol>
                <a:gridCol w="329184">
                  <a:extLst>
                    <a:ext uri="{9D8B030D-6E8A-4147-A177-3AD203B41FA5}">
                      <a16:colId xmlns:a16="http://schemas.microsoft.com/office/drawing/2014/main" val="492676027"/>
                    </a:ext>
                  </a:extLst>
                </a:gridCol>
                <a:gridCol w="329184">
                  <a:extLst>
                    <a:ext uri="{9D8B030D-6E8A-4147-A177-3AD203B41FA5}">
                      <a16:colId xmlns:a16="http://schemas.microsoft.com/office/drawing/2014/main" val="4014879822"/>
                    </a:ext>
                  </a:extLst>
                </a:gridCol>
                <a:gridCol w="329184">
                  <a:extLst>
                    <a:ext uri="{9D8B030D-6E8A-4147-A177-3AD203B41FA5}">
                      <a16:colId xmlns:a16="http://schemas.microsoft.com/office/drawing/2014/main" val="3092136324"/>
                    </a:ext>
                  </a:extLst>
                </a:gridCol>
                <a:gridCol w="329184">
                  <a:extLst>
                    <a:ext uri="{9D8B030D-6E8A-4147-A177-3AD203B41FA5}">
                      <a16:colId xmlns:a16="http://schemas.microsoft.com/office/drawing/2014/main" val="2859734406"/>
                    </a:ext>
                  </a:extLst>
                </a:gridCol>
                <a:gridCol w="329184">
                  <a:extLst>
                    <a:ext uri="{9D8B030D-6E8A-4147-A177-3AD203B41FA5}">
                      <a16:colId xmlns:a16="http://schemas.microsoft.com/office/drawing/2014/main" val="3417005573"/>
                    </a:ext>
                  </a:extLst>
                </a:gridCol>
                <a:gridCol w="329184">
                  <a:extLst>
                    <a:ext uri="{9D8B030D-6E8A-4147-A177-3AD203B41FA5}">
                      <a16:colId xmlns:a16="http://schemas.microsoft.com/office/drawing/2014/main" val="3252026516"/>
                    </a:ext>
                  </a:extLst>
                </a:gridCol>
                <a:gridCol w="329184">
                  <a:extLst>
                    <a:ext uri="{9D8B030D-6E8A-4147-A177-3AD203B41FA5}">
                      <a16:colId xmlns:a16="http://schemas.microsoft.com/office/drawing/2014/main" val="2584489929"/>
                    </a:ext>
                  </a:extLst>
                </a:gridCol>
                <a:gridCol w="329184">
                  <a:extLst>
                    <a:ext uri="{9D8B030D-6E8A-4147-A177-3AD203B41FA5}">
                      <a16:colId xmlns:a16="http://schemas.microsoft.com/office/drawing/2014/main" val="3156344403"/>
                    </a:ext>
                  </a:extLst>
                </a:gridCol>
                <a:gridCol w="329184">
                  <a:extLst>
                    <a:ext uri="{9D8B030D-6E8A-4147-A177-3AD203B41FA5}">
                      <a16:colId xmlns:a16="http://schemas.microsoft.com/office/drawing/2014/main" val="2888840210"/>
                    </a:ext>
                  </a:extLst>
                </a:gridCol>
                <a:gridCol w="329184">
                  <a:extLst>
                    <a:ext uri="{9D8B030D-6E8A-4147-A177-3AD203B41FA5}">
                      <a16:colId xmlns:a16="http://schemas.microsoft.com/office/drawing/2014/main" val="2627063995"/>
                    </a:ext>
                  </a:extLst>
                </a:gridCol>
                <a:gridCol w="329184">
                  <a:extLst>
                    <a:ext uri="{9D8B030D-6E8A-4147-A177-3AD203B41FA5}">
                      <a16:colId xmlns:a16="http://schemas.microsoft.com/office/drawing/2014/main" val="635435363"/>
                    </a:ext>
                  </a:extLst>
                </a:gridCol>
                <a:gridCol w="329184">
                  <a:extLst>
                    <a:ext uri="{9D8B030D-6E8A-4147-A177-3AD203B41FA5}">
                      <a16:colId xmlns:a16="http://schemas.microsoft.com/office/drawing/2014/main" val="3452824466"/>
                    </a:ext>
                  </a:extLst>
                </a:gridCol>
                <a:gridCol w="329184">
                  <a:extLst>
                    <a:ext uri="{9D8B030D-6E8A-4147-A177-3AD203B41FA5}">
                      <a16:colId xmlns:a16="http://schemas.microsoft.com/office/drawing/2014/main" val="824385995"/>
                    </a:ext>
                  </a:extLst>
                </a:gridCol>
                <a:gridCol w="329184">
                  <a:extLst>
                    <a:ext uri="{9D8B030D-6E8A-4147-A177-3AD203B41FA5}">
                      <a16:colId xmlns:a16="http://schemas.microsoft.com/office/drawing/2014/main" val="2606046226"/>
                    </a:ext>
                  </a:extLst>
                </a:gridCol>
                <a:gridCol w="329184">
                  <a:extLst>
                    <a:ext uri="{9D8B030D-6E8A-4147-A177-3AD203B41FA5}">
                      <a16:colId xmlns:a16="http://schemas.microsoft.com/office/drawing/2014/main" val="874418099"/>
                    </a:ext>
                  </a:extLst>
                </a:gridCol>
                <a:gridCol w="329184">
                  <a:extLst>
                    <a:ext uri="{9D8B030D-6E8A-4147-A177-3AD203B41FA5}">
                      <a16:colId xmlns:a16="http://schemas.microsoft.com/office/drawing/2014/main" val="1234616219"/>
                    </a:ext>
                  </a:extLst>
                </a:gridCol>
                <a:gridCol w="329184">
                  <a:extLst>
                    <a:ext uri="{9D8B030D-6E8A-4147-A177-3AD203B41FA5}">
                      <a16:colId xmlns:a16="http://schemas.microsoft.com/office/drawing/2014/main" val="25905346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675217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- 2024-07-26 20:00:28</a:t>
                      </a:r>
                      <a:r>
                        <a:rPr kumimoji="0" lang="en-US" sz="1000" b="0" i="0" u="none" strike="noStrike" kern="1200" cap="none" spc="0" normalizeH="0" baseline="0" noProof="0">
                          <a:ln>
                            <a:noFill/>
                          </a:ln>
                          <a:solidFill>
                            <a:prstClr val="black"/>
                          </a:solidFill>
                          <a:effectLst/>
                          <a:uLnTx/>
                          <a:uFillTx/>
                          <a:latin typeface="Calibri"/>
                          <a:ea typeface="+mn-ea"/>
                          <a:cs typeface="+mn-cs"/>
                        </a:rPr>
                        <a:t>
 KT Lee (@kt_lee421) is a visual storyteller driven by the purpose of capturing and preserving precious moments with loved ones. Photos depict his creative vision, and he aims to create intriguing photographs that inspire viewers to share their stories.
He’s been a devoted Fujifilm user for five years, starting his journey with the X-T30 and now with the X-T4. He shares his appreciation for Fujifilm's film colour profiles, stating that they perfectly complement his love for vintage vibes and portray his visions in everyday life. Adding on the analogue dials and customizable buttons, they allow quick and accurate shots, capturing life's fleeting beauty.
#Fujifilm #FujifilmMY #FujifilmMalaysia #FujifilmInHisHands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https://quintly-eu-image-storage.s3.amazonaws.com/aaf8f68db843cc217addf8054c322eb2/757ca9a7799e914dc2ea6d3bbec07477.jpg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8.0214 %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508078647"/>
                  </a:ext>
                </a:extLst>
              </a:tr>
            </a:tbl>
          </a:graphicData>
        </a:graphic>
      </p:graphicFrame>
      <p:sp>
        <p:nvSpPr>
          <p:cNvPr id="4" name="Text Placeholder 3">
            <a:extLst>
              <a:ext uri="{FF2B5EF4-FFF2-40B4-BE49-F238E27FC236}">
                <a16:creationId xmlns:a16="http://schemas.microsoft.com/office/drawing/2014/main" id="{769F15AF-4979-4C71-885F-63DDC2475811}"/>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36904454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43EB69-81EB-4463-BDF3-40933674E731}"/>
              </a:ext>
            </a:extLst>
          </p:cNvPr>
          <p:cNvSpPr>
            <a:spLocks noGrp="1"/>
          </p:cNvSpPr>
          <p:nvPr>
            <p:ph type="title"/>
          </p:nvPr>
        </p:nvSpPr>
        <p:spPr/>
        <p:txBody>
          <a:bodyPr/>
          <a:lstStyle/>
          <a:p>
            <a:r>
              <a:rPr lang="en-US"/>
              <a:t>Facebook Original Own Posts Table | FUJIFILM Malaysia - 5 of 26</a:t>
            </a:r>
          </a:p>
        </p:txBody>
      </p:sp>
      <p:graphicFrame>
        <p:nvGraphicFramePr>
          <p:cNvPr id="5" name="Table Placeholder 4">
            <a:extLst>
              <a:ext uri="{FF2B5EF4-FFF2-40B4-BE49-F238E27FC236}">
                <a16:creationId xmlns:a16="http://schemas.microsoft.com/office/drawing/2014/main" id="{F750086B-E349-4800-8119-75C3B845B3EE}"/>
              </a:ext>
            </a:extLst>
          </p:cNvPr>
          <p:cNvGraphicFramePr>
            <a:graphicFrameLocks noGrp="1"/>
          </p:cNvGraphicFramePr>
          <p:nvPr>
            <p:ph type="tbl" sz="quarter" idx="13"/>
            <p:extLst>
              <p:ext uri="{D42A27DB-BD31-4B8C-83A1-F6EECF244321}">
                <p14:modId xmlns:p14="http://schemas.microsoft.com/office/powerpoint/2010/main" val="30039503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687144115"/>
                    </a:ext>
                  </a:extLst>
                </a:gridCol>
                <a:gridCol w="1316737">
                  <a:extLst>
                    <a:ext uri="{9D8B030D-6E8A-4147-A177-3AD203B41FA5}">
                      <a16:colId xmlns:a16="http://schemas.microsoft.com/office/drawing/2014/main" val="3289854112"/>
                    </a:ext>
                  </a:extLst>
                </a:gridCol>
                <a:gridCol w="329184">
                  <a:extLst>
                    <a:ext uri="{9D8B030D-6E8A-4147-A177-3AD203B41FA5}">
                      <a16:colId xmlns:a16="http://schemas.microsoft.com/office/drawing/2014/main" val="3690191957"/>
                    </a:ext>
                  </a:extLst>
                </a:gridCol>
                <a:gridCol w="329184">
                  <a:extLst>
                    <a:ext uri="{9D8B030D-6E8A-4147-A177-3AD203B41FA5}">
                      <a16:colId xmlns:a16="http://schemas.microsoft.com/office/drawing/2014/main" val="2398070363"/>
                    </a:ext>
                  </a:extLst>
                </a:gridCol>
                <a:gridCol w="329184">
                  <a:extLst>
                    <a:ext uri="{9D8B030D-6E8A-4147-A177-3AD203B41FA5}">
                      <a16:colId xmlns:a16="http://schemas.microsoft.com/office/drawing/2014/main" val="3423406585"/>
                    </a:ext>
                  </a:extLst>
                </a:gridCol>
                <a:gridCol w="329184">
                  <a:extLst>
                    <a:ext uri="{9D8B030D-6E8A-4147-A177-3AD203B41FA5}">
                      <a16:colId xmlns:a16="http://schemas.microsoft.com/office/drawing/2014/main" val="4269366884"/>
                    </a:ext>
                  </a:extLst>
                </a:gridCol>
                <a:gridCol w="329184">
                  <a:extLst>
                    <a:ext uri="{9D8B030D-6E8A-4147-A177-3AD203B41FA5}">
                      <a16:colId xmlns:a16="http://schemas.microsoft.com/office/drawing/2014/main" val="1359130827"/>
                    </a:ext>
                  </a:extLst>
                </a:gridCol>
                <a:gridCol w="329184">
                  <a:extLst>
                    <a:ext uri="{9D8B030D-6E8A-4147-A177-3AD203B41FA5}">
                      <a16:colId xmlns:a16="http://schemas.microsoft.com/office/drawing/2014/main" val="3567073213"/>
                    </a:ext>
                  </a:extLst>
                </a:gridCol>
                <a:gridCol w="329184">
                  <a:extLst>
                    <a:ext uri="{9D8B030D-6E8A-4147-A177-3AD203B41FA5}">
                      <a16:colId xmlns:a16="http://schemas.microsoft.com/office/drawing/2014/main" val="2547221551"/>
                    </a:ext>
                  </a:extLst>
                </a:gridCol>
                <a:gridCol w="329184">
                  <a:extLst>
                    <a:ext uri="{9D8B030D-6E8A-4147-A177-3AD203B41FA5}">
                      <a16:colId xmlns:a16="http://schemas.microsoft.com/office/drawing/2014/main" val="3715592120"/>
                    </a:ext>
                  </a:extLst>
                </a:gridCol>
                <a:gridCol w="329184">
                  <a:extLst>
                    <a:ext uri="{9D8B030D-6E8A-4147-A177-3AD203B41FA5}">
                      <a16:colId xmlns:a16="http://schemas.microsoft.com/office/drawing/2014/main" val="3404847507"/>
                    </a:ext>
                  </a:extLst>
                </a:gridCol>
                <a:gridCol w="329184">
                  <a:extLst>
                    <a:ext uri="{9D8B030D-6E8A-4147-A177-3AD203B41FA5}">
                      <a16:colId xmlns:a16="http://schemas.microsoft.com/office/drawing/2014/main" val="2585824166"/>
                    </a:ext>
                  </a:extLst>
                </a:gridCol>
                <a:gridCol w="329184">
                  <a:extLst>
                    <a:ext uri="{9D8B030D-6E8A-4147-A177-3AD203B41FA5}">
                      <a16:colId xmlns:a16="http://schemas.microsoft.com/office/drawing/2014/main" val="2053017861"/>
                    </a:ext>
                  </a:extLst>
                </a:gridCol>
                <a:gridCol w="329184">
                  <a:extLst>
                    <a:ext uri="{9D8B030D-6E8A-4147-A177-3AD203B41FA5}">
                      <a16:colId xmlns:a16="http://schemas.microsoft.com/office/drawing/2014/main" val="2586842469"/>
                    </a:ext>
                  </a:extLst>
                </a:gridCol>
                <a:gridCol w="329184">
                  <a:extLst>
                    <a:ext uri="{9D8B030D-6E8A-4147-A177-3AD203B41FA5}">
                      <a16:colId xmlns:a16="http://schemas.microsoft.com/office/drawing/2014/main" val="4104099515"/>
                    </a:ext>
                  </a:extLst>
                </a:gridCol>
                <a:gridCol w="329184">
                  <a:extLst>
                    <a:ext uri="{9D8B030D-6E8A-4147-A177-3AD203B41FA5}">
                      <a16:colId xmlns:a16="http://schemas.microsoft.com/office/drawing/2014/main" val="2067925345"/>
                    </a:ext>
                  </a:extLst>
                </a:gridCol>
                <a:gridCol w="329184">
                  <a:extLst>
                    <a:ext uri="{9D8B030D-6E8A-4147-A177-3AD203B41FA5}">
                      <a16:colId xmlns:a16="http://schemas.microsoft.com/office/drawing/2014/main" val="1452853703"/>
                    </a:ext>
                  </a:extLst>
                </a:gridCol>
                <a:gridCol w="329184">
                  <a:extLst>
                    <a:ext uri="{9D8B030D-6E8A-4147-A177-3AD203B41FA5}">
                      <a16:colId xmlns:a16="http://schemas.microsoft.com/office/drawing/2014/main" val="166984894"/>
                    </a:ext>
                  </a:extLst>
                </a:gridCol>
                <a:gridCol w="329184">
                  <a:extLst>
                    <a:ext uri="{9D8B030D-6E8A-4147-A177-3AD203B41FA5}">
                      <a16:colId xmlns:a16="http://schemas.microsoft.com/office/drawing/2014/main" val="38117522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494808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- 2024-07-23 20:00:43</a:t>
                      </a:r>
                      <a:r>
                        <a:rPr kumimoji="0" lang="en-US" sz="1000" b="0" i="0" u="none" strike="noStrike" kern="1200" cap="none" spc="0" normalizeH="0" baseline="0" noProof="0">
                          <a:ln>
                            <a:noFill/>
                          </a:ln>
                          <a:solidFill>
                            <a:prstClr val="black"/>
                          </a:solidFill>
                          <a:effectLst/>
                          <a:uLnTx/>
                          <a:uFillTx/>
                          <a:latin typeface="Calibri"/>
                          <a:ea typeface="+mn-ea"/>
                          <a:cs typeface="+mn-cs"/>
                        </a:rPr>
                        <a:t>
 Meet Jeana Yau, a professional photographer specializing in commercial food and portrait photography. 
She invested in her first Fujifilm camera, captivated by its style, image quality, features, and long-standing heritage behind the brand. Since making the switch, Jeana has operated with several models within the Fujifilm camera series in her works.
#Fujifilm #FujifilmMY #FujifilmMalaysia #FujifilmInMyHands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https://quintly-eu-image-storage.s3.amazonaws.com/aaf8f68db843cc217addf8054c322eb2/cb709cc725e710bd8c5aa009d6d93307.jpg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18.3274 %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345185025"/>
                  </a:ext>
                </a:extLst>
              </a:tr>
            </a:tbl>
          </a:graphicData>
        </a:graphic>
      </p:graphicFrame>
      <p:sp>
        <p:nvSpPr>
          <p:cNvPr id="4" name="Text Placeholder 3">
            <a:extLst>
              <a:ext uri="{FF2B5EF4-FFF2-40B4-BE49-F238E27FC236}">
                <a16:creationId xmlns:a16="http://schemas.microsoft.com/office/drawing/2014/main" id="{775711FE-F70D-4CE2-B323-1BCE6AFA9BD1}"/>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5743658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E5B8F-B49D-4FBB-89E0-5E8EF456B3B7}"/>
              </a:ext>
            </a:extLst>
          </p:cNvPr>
          <p:cNvSpPr>
            <a:spLocks noGrp="1"/>
          </p:cNvSpPr>
          <p:nvPr>
            <p:ph type="title"/>
          </p:nvPr>
        </p:nvSpPr>
        <p:spPr/>
        <p:txBody>
          <a:bodyPr/>
          <a:lstStyle/>
          <a:p>
            <a:r>
              <a:rPr lang="en-US"/>
              <a:t>Facebook Original Own Posts Table | FUJIFILM Malaysia - 6 of 26</a:t>
            </a:r>
          </a:p>
        </p:txBody>
      </p:sp>
      <p:graphicFrame>
        <p:nvGraphicFramePr>
          <p:cNvPr id="5" name="Table Placeholder 4">
            <a:extLst>
              <a:ext uri="{FF2B5EF4-FFF2-40B4-BE49-F238E27FC236}">
                <a16:creationId xmlns:a16="http://schemas.microsoft.com/office/drawing/2014/main" id="{A921E96E-83BB-4728-99A7-31BFDFE6AF84}"/>
              </a:ext>
            </a:extLst>
          </p:cNvPr>
          <p:cNvGraphicFramePr>
            <a:graphicFrameLocks noGrp="1"/>
          </p:cNvGraphicFramePr>
          <p:nvPr>
            <p:ph type="tbl" sz="quarter" idx="13"/>
            <p:extLst>
              <p:ext uri="{D42A27DB-BD31-4B8C-83A1-F6EECF244321}">
                <p14:modId xmlns:p14="http://schemas.microsoft.com/office/powerpoint/2010/main" val="27778783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058702911"/>
                    </a:ext>
                  </a:extLst>
                </a:gridCol>
                <a:gridCol w="1316737">
                  <a:extLst>
                    <a:ext uri="{9D8B030D-6E8A-4147-A177-3AD203B41FA5}">
                      <a16:colId xmlns:a16="http://schemas.microsoft.com/office/drawing/2014/main" val="1825383430"/>
                    </a:ext>
                  </a:extLst>
                </a:gridCol>
                <a:gridCol w="329184">
                  <a:extLst>
                    <a:ext uri="{9D8B030D-6E8A-4147-A177-3AD203B41FA5}">
                      <a16:colId xmlns:a16="http://schemas.microsoft.com/office/drawing/2014/main" val="2164898135"/>
                    </a:ext>
                  </a:extLst>
                </a:gridCol>
                <a:gridCol w="329184">
                  <a:extLst>
                    <a:ext uri="{9D8B030D-6E8A-4147-A177-3AD203B41FA5}">
                      <a16:colId xmlns:a16="http://schemas.microsoft.com/office/drawing/2014/main" val="2880981977"/>
                    </a:ext>
                  </a:extLst>
                </a:gridCol>
                <a:gridCol w="329184">
                  <a:extLst>
                    <a:ext uri="{9D8B030D-6E8A-4147-A177-3AD203B41FA5}">
                      <a16:colId xmlns:a16="http://schemas.microsoft.com/office/drawing/2014/main" val="752261653"/>
                    </a:ext>
                  </a:extLst>
                </a:gridCol>
                <a:gridCol w="329184">
                  <a:extLst>
                    <a:ext uri="{9D8B030D-6E8A-4147-A177-3AD203B41FA5}">
                      <a16:colId xmlns:a16="http://schemas.microsoft.com/office/drawing/2014/main" val="3587301510"/>
                    </a:ext>
                  </a:extLst>
                </a:gridCol>
                <a:gridCol w="329184">
                  <a:extLst>
                    <a:ext uri="{9D8B030D-6E8A-4147-A177-3AD203B41FA5}">
                      <a16:colId xmlns:a16="http://schemas.microsoft.com/office/drawing/2014/main" val="1864829887"/>
                    </a:ext>
                  </a:extLst>
                </a:gridCol>
                <a:gridCol w="329184">
                  <a:extLst>
                    <a:ext uri="{9D8B030D-6E8A-4147-A177-3AD203B41FA5}">
                      <a16:colId xmlns:a16="http://schemas.microsoft.com/office/drawing/2014/main" val="2381730767"/>
                    </a:ext>
                  </a:extLst>
                </a:gridCol>
                <a:gridCol w="329184">
                  <a:extLst>
                    <a:ext uri="{9D8B030D-6E8A-4147-A177-3AD203B41FA5}">
                      <a16:colId xmlns:a16="http://schemas.microsoft.com/office/drawing/2014/main" val="2926292554"/>
                    </a:ext>
                  </a:extLst>
                </a:gridCol>
                <a:gridCol w="329184">
                  <a:extLst>
                    <a:ext uri="{9D8B030D-6E8A-4147-A177-3AD203B41FA5}">
                      <a16:colId xmlns:a16="http://schemas.microsoft.com/office/drawing/2014/main" val="1738145293"/>
                    </a:ext>
                  </a:extLst>
                </a:gridCol>
                <a:gridCol w="329184">
                  <a:extLst>
                    <a:ext uri="{9D8B030D-6E8A-4147-A177-3AD203B41FA5}">
                      <a16:colId xmlns:a16="http://schemas.microsoft.com/office/drawing/2014/main" val="889062965"/>
                    </a:ext>
                  </a:extLst>
                </a:gridCol>
                <a:gridCol w="329184">
                  <a:extLst>
                    <a:ext uri="{9D8B030D-6E8A-4147-A177-3AD203B41FA5}">
                      <a16:colId xmlns:a16="http://schemas.microsoft.com/office/drawing/2014/main" val="1067256105"/>
                    </a:ext>
                  </a:extLst>
                </a:gridCol>
                <a:gridCol w="329184">
                  <a:extLst>
                    <a:ext uri="{9D8B030D-6E8A-4147-A177-3AD203B41FA5}">
                      <a16:colId xmlns:a16="http://schemas.microsoft.com/office/drawing/2014/main" val="3167424696"/>
                    </a:ext>
                  </a:extLst>
                </a:gridCol>
                <a:gridCol w="329184">
                  <a:extLst>
                    <a:ext uri="{9D8B030D-6E8A-4147-A177-3AD203B41FA5}">
                      <a16:colId xmlns:a16="http://schemas.microsoft.com/office/drawing/2014/main" val="1571507843"/>
                    </a:ext>
                  </a:extLst>
                </a:gridCol>
                <a:gridCol w="329184">
                  <a:extLst>
                    <a:ext uri="{9D8B030D-6E8A-4147-A177-3AD203B41FA5}">
                      <a16:colId xmlns:a16="http://schemas.microsoft.com/office/drawing/2014/main" val="432783063"/>
                    </a:ext>
                  </a:extLst>
                </a:gridCol>
                <a:gridCol w="329184">
                  <a:extLst>
                    <a:ext uri="{9D8B030D-6E8A-4147-A177-3AD203B41FA5}">
                      <a16:colId xmlns:a16="http://schemas.microsoft.com/office/drawing/2014/main" val="1873486407"/>
                    </a:ext>
                  </a:extLst>
                </a:gridCol>
                <a:gridCol w="329184">
                  <a:extLst>
                    <a:ext uri="{9D8B030D-6E8A-4147-A177-3AD203B41FA5}">
                      <a16:colId xmlns:a16="http://schemas.microsoft.com/office/drawing/2014/main" val="3669108432"/>
                    </a:ext>
                  </a:extLst>
                </a:gridCol>
                <a:gridCol w="329184">
                  <a:extLst>
                    <a:ext uri="{9D8B030D-6E8A-4147-A177-3AD203B41FA5}">
                      <a16:colId xmlns:a16="http://schemas.microsoft.com/office/drawing/2014/main" val="423098577"/>
                    </a:ext>
                  </a:extLst>
                </a:gridCol>
                <a:gridCol w="329184">
                  <a:extLst>
                    <a:ext uri="{9D8B030D-6E8A-4147-A177-3AD203B41FA5}">
                      <a16:colId xmlns:a16="http://schemas.microsoft.com/office/drawing/2014/main" val="18469881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306094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- 2024-07-23 11:30:00</a:t>
                      </a:r>
                      <a:r>
                        <a:rPr kumimoji="0" lang="en-US" sz="1000" b="0" i="0" u="none" strike="noStrike" kern="1200" cap="none" spc="0" normalizeH="0" baseline="0" noProof="0">
                          <a:ln>
                            <a:noFill/>
                          </a:ln>
                          <a:solidFill>
                            <a:prstClr val="black"/>
                          </a:solidFill>
                          <a:effectLst/>
                          <a:uLnTx/>
                          <a:uFillTx/>
                          <a:latin typeface="Calibri"/>
                          <a:ea typeface="+mn-ea"/>
                          <a:cs typeface="+mn-cs"/>
                        </a:rPr>
                        <a:t>
 Have you ever wanted to bring your creative visions to life? Our GFX Challenge Grant Program is here to grant you the opportunity of a lifetime to turn your dreams into a reality and showcase them to the world!
Submit your big idea in a project proposal, either still photography or in a movie format and stand a chance to receive a US ,000 Global Grant Award or a US ,000 Regional Grant Award!
Applications are now open till 15 September 2024. Start now for a chance to see your artistic inspiration come to fruition!
𝗚𝗙𝗫 𝗖𝗵𝗮𝗹𝗹𝗲𝗻𝗴𝗲 𝗚𝗿𝗮𝗻𝘁 𝗣𝗿𝗼𝗴𝗿𝗮𝗺 𝟮𝟬𝟮𝟰
https://fujifilm-x.com/global/special/gfx-challenge-program/2024/
#Fujifilm #FujifilmMY #FujifilmMalaysia #Fujifilm_XSeries #Photography #DigitalPhotography #GFXChallengeGrantProgram2024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https://quintly-eu-image-storage.s3.amazonaws.com/aaf8f68db843cc217addf8054c322eb2/aa4105715e12798b32f022591fe39439.jpg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4.1748 %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226285513"/>
                  </a:ext>
                </a:extLst>
              </a:tr>
            </a:tbl>
          </a:graphicData>
        </a:graphic>
      </p:graphicFrame>
      <p:sp>
        <p:nvSpPr>
          <p:cNvPr id="4" name="Text Placeholder 3">
            <a:extLst>
              <a:ext uri="{FF2B5EF4-FFF2-40B4-BE49-F238E27FC236}">
                <a16:creationId xmlns:a16="http://schemas.microsoft.com/office/drawing/2014/main" id="{EDFBC6AD-A2C0-494D-B0EB-BC82B382D434}"/>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39790803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D811F-41CF-4CFA-AF83-9069FBBB7B5D}"/>
              </a:ext>
            </a:extLst>
          </p:cNvPr>
          <p:cNvSpPr>
            <a:spLocks noGrp="1"/>
          </p:cNvSpPr>
          <p:nvPr>
            <p:ph type="title"/>
          </p:nvPr>
        </p:nvSpPr>
        <p:spPr/>
        <p:txBody>
          <a:bodyPr/>
          <a:lstStyle/>
          <a:p>
            <a:r>
              <a:rPr lang="en-US"/>
              <a:t>Facebook Original Own Posts Table | FUJIFILM Malaysia - 7 of 26</a:t>
            </a:r>
          </a:p>
        </p:txBody>
      </p:sp>
      <p:graphicFrame>
        <p:nvGraphicFramePr>
          <p:cNvPr id="5" name="Table Placeholder 4">
            <a:extLst>
              <a:ext uri="{FF2B5EF4-FFF2-40B4-BE49-F238E27FC236}">
                <a16:creationId xmlns:a16="http://schemas.microsoft.com/office/drawing/2014/main" id="{42C4577D-B6D1-4A1F-992B-9903DDC44975}"/>
              </a:ext>
            </a:extLst>
          </p:cNvPr>
          <p:cNvGraphicFramePr>
            <a:graphicFrameLocks noGrp="1"/>
          </p:cNvGraphicFramePr>
          <p:nvPr>
            <p:ph type="tbl" sz="quarter" idx="13"/>
            <p:extLst>
              <p:ext uri="{D42A27DB-BD31-4B8C-83A1-F6EECF244321}">
                <p14:modId xmlns:p14="http://schemas.microsoft.com/office/powerpoint/2010/main" val="14777864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30462080"/>
                    </a:ext>
                  </a:extLst>
                </a:gridCol>
                <a:gridCol w="1316737">
                  <a:extLst>
                    <a:ext uri="{9D8B030D-6E8A-4147-A177-3AD203B41FA5}">
                      <a16:colId xmlns:a16="http://schemas.microsoft.com/office/drawing/2014/main" val="4259032746"/>
                    </a:ext>
                  </a:extLst>
                </a:gridCol>
                <a:gridCol w="329184">
                  <a:extLst>
                    <a:ext uri="{9D8B030D-6E8A-4147-A177-3AD203B41FA5}">
                      <a16:colId xmlns:a16="http://schemas.microsoft.com/office/drawing/2014/main" val="2012655418"/>
                    </a:ext>
                  </a:extLst>
                </a:gridCol>
                <a:gridCol w="329184">
                  <a:extLst>
                    <a:ext uri="{9D8B030D-6E8A-4147-A177-3AD203B41FA5}">
                      <a16:colId xmlns:a16="http://schemas.microsoft.com/office/drawing/2014/main" val="2926340327"/>
                    </a:ext>
                  </a:extLst>
                </a:gridCol>
                <a:gridCol w="329184">
                  <a:extLst>
                    <a:ext uri="{9D8B030D-6E8A-4147-A177-3AD203B41FA5}">
                      <a16:colId xmlns:a16="http://schemas.microsoft.com/office/drawing/2014/main" val="3667806354"/>
                    </a:ext>
                  </a:extLst>
                </a:gridCol>
                <a:gridCol w="329184">
                  <a:extLst>
                    <a:ext uri="{9D8B030D-6E8A-4147-A177-3AD203B41FA5}">
                      <a16:colId xmlns:a16="http://schemas.microsoft.com/office/drawing/2014/main" val="3637732725"/>
                    </a:ext>
                  </a:extLst>
                </a:gridCol>
                <a:gridCol w="329184">
                  <a:extLst>
                    <a:ext uri="{9D8B030D-6E8A-4147-A177-3AD203B41FA5}">
                      <a16:colId xmlns:a16="http://schemas.microsoft.com/office/drawing/2014/main" val="1086304105"/>
                    </a:ext>
                  </a:extLst>
                </a:gridCol>
                <a:gridCol w="329184">
                  <a:extLst>
                    <a:ext uri="{9D8B030D-6E8A-4147-A177-3AD203B41FA5}">
                      <a16:colId xmlns:a16="http://schemas.microsoft.com/office/drawing/2014/main" val="1365754252"/>
                    </a:ext>
                  </a:extLst>
                </a:gridCol>
                <a:gridCol w="329184">
                  <a:extLst>
                    <a:ext uri="{9D8B030D-6E8A-4147-A177-3AD203B41FA5}">
                      <a16:colId xmlns:a16="http://schemas.microsoft.com/office/drawing/2014/main" val="2939231906"/>
                    </a:ext>
                  </a:extLst>
                </a:gridCol>
                <a:gridCol w="329184">
                  <a:extLst>
                    <a:ext uri="{9D8B030D-6E8A-4147-A177-3AD203B41FA5}">
                      <a16:colId xmlns:a16="http://schemas.microsoft.com/office/drawing/2014/main" val="1722233725"/>
                    </a:ext>
                  </a:extLst>
                </a:gridCol>
                <a:gridCol w="329184">
                  <a:extLst>
                    <a:ext uri="{9D8B030D-6E8A-4147-A177-3AD203B41FA5}">
                      <a16:colId xmlns:a16="http://schemas.microsoft.com/office/drawing/2014/main" val="314358150"/>
                    </a:ext>
                  </a:extLst>
                </a:gridCol>
                <a:gridCol w="329184">
                  <a:extLst>
                    <a:ext uri="{9D8B030D-6E8A-4147-A177-3AD203B41FA5}">
                      <a16:colId xmlns:a16="http://schemas.microsoft.com/office/drawing/2014/main" val="3681208384"/>
                    </a:ext>
                  </a:extLst>
                </a:gridCol>
                <a:gridCol w="329184">
                  <a:extLst>
                    <a:ext uri="{9D8B030D-6E8A-4147-A177-3AD203B41FA5}">
                      <a16:colId xmlns:a16="http://schemas.microsoft.com/office/drawing/2014/main" val="3647214449"/>
                    </a:ext>
                  </a:extLst>
                </a:gridCol>
                <a:gridCol w="329184">
                  <a:extLst>
                    <a:ext uri="{9D8B030D-6E8A-4147-A177-3AD203B41FA5}">
                      <a16:colId xmlns:a16="http://schemas.microsoft.com/office/drawing/2014/main" val="3395922819"/>
                    </a:ext>
                  </a:extLst>
                </a:gridCol>
                <a:gridCol w="329184">
                  <a:extLst>
                    <a:ext uri="{9D8B030D-6E8A-4147-A177-3AD203B41FA5}">
                      <a16:colId xmlns:a16="http://schemas.microsoft.com/office/drawing/2014/main" val="4255025689"/>
                    </a:ext>
                  </a:extLst>
                </a:gridCol>
                <a:gridCol w="329184">
                  <a:extLst>
                    <a:ext uri="{9D8B030D-6E8A-4147-A177-3AD203B41FA5}">
                      <a16:colId xmlns:a16="http://schemas.microsoft.com/office/drawing/2014/main" val="4214437030"/>
                    </a:ext>
                  </a:extLst>
                </a:gridCol>
                <a:gridCol w="329184">
                  <a:extLst>
                    <a:ext uri="{9D8B030D-6E8A-4147-A177-3AD203B41FA5}">
                      <a16:colId xmlns:a16="http://schemas.microsoft.com/office/drawing/2014/main" val="1758271346"/>
                    </a:ext>
                  </a:extLst>
                </a:gridCol>
                <a:gridCol w="329184">
                  <a:extLst>
                    <a:ext uri="{9D8B030D-6E8A-4147-A177-3AD203B41FA5}">
                      <a16:colId xmlns:a16="http://schemas.microsoft.com/office/drawing/2014/main" val="435237769"/>
                    </a:ext>
                  </a:extLst>
                </a:gridCol>
                <a:gridCol w="329184">
                  <a:extLst>
                    <a:ext uri="{9D8B030D-6E8A-4147-A177-3AD203B41FA5}">
                      <a16:colId xmlns:a16="http://schemas.microsoft.com/office/drawing/2014/main" val="9789590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392238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- 2024-07-22 12:00:14</a:t>
                      </a:r>
                      <a:r>
                        <a:rPr kumimoji="0" lang="en-US" sz="1000" b="0" i="0" u="none" strike="noStrike" kern="1200" cap="none" spc="0" normalizeH="0" baseline="0" noProof="0">
                          <a:ln>
                            <a:noFill/>
                          </a:ln>
                          <a:solidFill>
                            <a:prstClr val="black"/>
                          </a:solidFill>
                          <a:effectLst/>
                          <a:uLnTx/>
                          <a:uFillTx/>
                          <a:latin typeface="Calibri"/>
                          <a:ea typeface="+mn-ea"/>
                          <a:cs typeface="+mn-cs"/>
                        </a:rPr>
                        <a:t>
 We've captured the timeless yet elegant Nyonya outfit encapsulating our heritage during our Nyonya Costume Portraiture with Lighting Photography Outing at Malaqa House Museum on 29 June 2024.
With the traditional backdrop that complements the attire and skillfully arranged lighting, participants captured scenes that evoke a sense of stepping back in time.
Thanks to all who joined us during this session, and we hope you enjoyed the session as much as we did!
#Fujifilm #FujifilmMY #FujifilmMalaysia #Fujifilm_XSeries #Photography #DigitalPhotography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https://quintly-eu-image-storage.s3.amazonaws.com/aaf8f68db843cc217addf8054c322eb2/2364b1bfb9d61e388c95837abd3324c4.jpg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6.1265 %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312852342"/>
                  </a:ext>
                </a:extLst>
              </a:tr>
            </a:tbl>
          </a:graphicData>
        </a:graphic>
      </p:graphicFrame>
      <p:sp>
        <p:nvSpPr>
          <p:cNvPr id="4" name="Text Placeholder 3">
            <a:extLst>
              <a:ext uri="{FF2B5EF4-FFF2-40B4-BE49-F238E27FC236}">
                <a16:creationId xmlns:a16="http://schemas.microsoft.com/office/drawing/2014/main" id="{4394688B-9F81-407F-8E6C-3C39F705CE4C}"/>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8145458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15BF1-634A-428E-A7A1-00A47500484E}"/>
              </a:ext>
            </a:extLst>
          </p:cNvPr>
          <p:cNvSpPr>
            <a:spLocks noGrp="1"/>
          </p:cNvSpPr>
          <p:nvPr>
            <p:ph type="title"/>
          </p:nvPr>
        </p:nvSpPr>
        <p:spPr/>
        <p:txBody>
          <a:bodyPr/>
          <a:lstStyle/>
          <a:p>
            <a:r>
              <a:rPr lang="en-US"/>
              <a:t>Facebook Original Own Posts Table | FUJIFILM Malaysia - 8 of 26</a:t>
            </a:r>
          </a:p>
        </p:txBody>
      </p:sp>
      <p:graphicFrame>
        <p:nvGraphicFramePr>
          <p:cNvPr id="5" name="Table Placeholder 4">
            <a:extLst>
              <a:ext uri="{FF2B5EF4-FFF2-40B4-BE49-F238E27FC236}">
                <a16:creationId xmlns:a16="http://schemas.microsoft.com/office/drawing/2014/main" id="{84C127C8-5A4F-4982-8A80-92D68D5B20A7}"/>
              </a:ext>
            </a:extLst>
          </p:cNvPr>
          <p:cNvGraphicFramePr>
            <a:graphicFrameLocks noGrp="1"/>
          </p:cNvGraphicFramePr>
          <p:nvPr>
            <p:ph type="tbl" sz="quarter" idx="13"/>
            <p:extLst>
              <p:ext uri="{D42A27DB-BD31-4B8C-83A1-F6EECF244321}">
                <p14:modId xmlns:p14="http://schemas.microsoft.com/office/powerpoint/2010/main" val="4193358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506803682"/>
                    </a:ext>
                  </a:extLst>
                </a:gridCol>
                <a:gridCol w="1316737">
                  <a:extLst>
                    <a:ext uri="{9D8B030D-6E8A-4147-A177-3AD203B41FA5}">
                      <a16:colId xmlns:a16="http://schemas.microsoft.com/office/drawing/2014/main" val="1947789389"/>
                    </a:ext>
                  </a:extLst>
                </a:gridCol>
                <a:gridCol w="329184">
                  <a:extLst>
                    <a:ext uri="{9D8B030D-6E8A-4147-A177-3AD203B41FA5}">
                      <a16:colId xmlns:a16="http://schemas.microsoft.com/office/drawing/2014/main" val="514953957"/>
                    </a:ext>
                  </a:extLst>
                </a:gridCol>
                <a:gridCol w="329184">
                  <a:extLst>
                    <a:ext uri="{9D8B030D-6E8A-4147-A177-3AD203B41FA5}">
                      <a16:colId xmlns:a16="http://schemas.microsoft.com/office/drawing/2014/main" val="939831001"/>
                    </a:ext>
                  </a:extLst>
                </a:gridCol>
                <a:gridCol w="329184">
                  <a:extLst>
                    <a:ext uri="{9D8B030D-6E8A-4147-A177-3AD203B41FA5}">
                      <a16:colId xmlns:a16="http://schemas.microsoft.com/office/drawing/2014/main" val="2108608662"/>
                    </a:ext>
                  </a:extLst>
                </a:gridCol>
                <a:gridCol w="329184">
                  <a:extLst>
                    <a:ext uri="{9D8B030D-6E8A-4147-A177-3AD203B41FA5}">
                      <a16:colId xmlns:a16="http://schemas.microsoft.com/office/drawing/2014/main" val="1209708060"/>
                    </a:ext>
                  </a:extLst>
                </a:gridCol>
                <a:gridCol w="329184">
                  <a:extLst>
                    <a:ext uri="{9D8B030D-6E8A-4147-A177-3AD203B41FA5}">
                      <a16:colId xmlns:a16="http://schemas.microsoft.com/office/drawing/2014/main" val="4104884495"/>
                    </a:ext>
                  </a:extLst>
                </a:gridCol>
                <a:gridCol w="329184">
                  <a:extLst>
                    <a:ext uri="{9D8B030D-6E8A-4147-A177-3AD203B41FA5}">
                      <a16:colId xmlns:a16="http://schemas.microsoft.com/office/drawing/2014/main" val="2413772670"/>
                    </a:ext>
                  </a:extLst>
                </a:gridCol>
                <a:gridCol w="329184">
                  <a:extLst>
                    <a:ext uri="{9D8B030D-6E8A-4147-A177-3AD203B41FA5}">
                      <a16:colId xmlns:a16="http://schemas.microsoft.com/office/drawing/2014/main" val="2623158763"/>
                    </a:ext>
                  </a:extLst>
                </a:gridCol>
                <a:gridCol w="329184">
                  <a:extLst>
                    <a:ext uri="{9D8B030D-6E8A-4147-A177-3AD203B41FA5}">
                      <a16:colId xmlns:a16="http://schemas.microsoft.com/office/drawing/2014/main" val="2657947850"/>
                    </a:ext>
                  </a:extLst>
                </a:gridCol>
                <a:gridCol w="329184">
                  <a:extLst>
                    <a:ext uri="{9D8B030D-6E8A-4147-A177-3AD203B41FA5}">
                      <a16:colId xmlns:a16="http://schemas.microsoft.com/office/drawing/2014/main" val="3496109412"/>
                    </a:ext>
                  </a:extLst>
                </a:gridCol>
                <a:gridCol w="329184">
                  <a:extLst>
                    <a:ext uri="{9D8B030D-6E8A-4147-A177-3AD203B41FA5}">
                      <a16:colId xmlns:a16="http://schemas.microsoft.com/office/drawing/2014/main" val="2230851053"/>
                    </a:ext>
                  </a:extLst>
                </a:gridCol>
                <a:gridCol w="329184">
                  <a:extLst>
                    <a:ext uri="{9D8B030D-6E8A-4147-A177-3AD203B41FA5}">
                      <a16:colId xmlns:a16="http://schemas.microsoft.com/office/drawing/2014/main" val="2528477261"/>
                    </a:ext>
                  </a:extLst>
                </a:gridCol>
                <a:gridCol w="329184">
                  <a:extLst>
                    <a:ext uri="{9D8B030D-6E8A-4147-A177-3AD203B41FA5}">
                      <a16:colId xmlns:a16="http://schemas.microsoft.com/office/drawing/2014/main" val="4234185982"/>
                    </a:ext>
                  </a:extLst>
                </a:gridCol>
                <a:gridCol w="329184">
                  <a:extLst>
                    <a:ext uri="{9D8B030D-6E8A-4147-A177-3AD203B41FA5}">
                      <a16:colId xmlns:a16="http://schemas.microsoft.com/office/drawing/2014/main" val="1478264638"/>
                    </a:ext>
                  </a:extLst>
                </a:gridCol>
                <a:gridCol w="329184">
                  <a:extLst>
                    <a:ext uri="{9D8B030D-6E8A-4147-A177-3AD203B41FA5}">
                      <a16:colId xmlns:a16="http://schemas.microsoft.com/office/drawing/2014/main" val="289309776"/>
                    </a:ext>
                  </a:extLst>
                </a:gridCol>
                <a:gridCol w="329184">
                  <a:extLst>
                    <a:ext uri="{9D8B030D-6E8A-4147-A177-3AD203B41FA5}">
                      <a16:colId xmlns:a16="http://schemas.microsoft.com/office/drawing/2014/main" val="3409779357"/>
                    </a:ext>
                  </a:extLst>
                </a:gridCol>
                <a:gridCol w="329184">
                  <a:extLst>
                    <a:ext uri="{9D8B030D-6E8A-4147-A177-3AD203B41FA5}">
                      <a16:colId xmlns:a16="http://schemas.microsoft.com/office/drawing/2014/main" val="741729114"/>
                    </a:ext>
                  </a:extLst>
                </a:gridCol>
                <a:gridCol w="329184">
                  <a:extLst>
                    <a:ext uri="{9D8B030D-6E8A-4147-A177-3AD203B41FA5}">
                      <a16:colId xmlns:a16="http://schemas.microsoft.com/office/drawing/2014/main" val="14094416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666250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- 2024-07-21 21:00:27</a:t>
                      </a:r>
                      <a:r>
                        <a:rPr kumimoji="0" lang="en-US" sz="1000" b="0" i="0" u="none" strike="noStrike" kern="1200" cap="none" spc="0" normalizeH="0" baseline="0" noProof="0">
                          <a:ln>
                            <a:noFill/>
                          </a:ln>
                          <a:solidFill>
                            <a:prstClr val="black"/>
                          </a:solidFill>
                          <a:effectLst/>
                          <a:uLnTx/>
                          <a:uFillTx/>
                          <a:latin typeface="Calibri"/>
                          <a:ea typeface="+mn-ea"/>
                          <a:cs typeface="+mn-cs"/>
                        </a:rPr>
                        <a:t>
 On 23 June 2024, participants were in for a delectable treat during our Cafe Lifestyle Videography Workshop at T Studio Cafe, hosted with FOTO CLS. 
With Winter Heng leading the session, he offered insightful tips on videography, including a step-by-step approach to video composition, lighting, and more.
Thank you to all who joined us for this creative and engaging experience, and we hope you've brought home valuable new skills and inspiration for your videography projects.
#Fujifilm #FujifilmMY #FujifilmMalaysia #Fujifilm_XSeries #Photography #DigitalPhotography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https://quintly-eu-image-storage.s3.amazonaws.com/aaf8f68db843cc217addf8054c322eb2/a3e01c87b2862d366c572d059bf52e53.jpg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4.7653 %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171630645"/>
                  </a:ext>
                </a:extLst>
              </a:tr>
            </a:tbl>
          </a:graphicData>
        </a:graphic>
      </p:graphicFrame>
      <p:sp>
        <p:nvSpPr>
          <p:cNvPr id="4" name="Text Placeholder 3">
            <a:extLst>
              <a:ext uri="{FF2B5EF4-FFF2-40B4-BE49-F238E27FC236}">
                <a16:creationId xmlns:a16="http://schemas.microsoft.com/office/drawing/2014/main" id="{072A92E2-EC9E-4ED1-9202-67B7D12C3047}"/>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8596661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196B0-DB06-4895-B608-EC2F2670154F}"/>
              </a:ext>
            </a:extLst>
          </p:cNvPr>
          <p:cNvSpPr>
            <a:spLocks noGrp="1"/>
          </p:cNvSpPr>
          <p:nvPr>
            <p:ph type="title"/>
          </p:nvPr>
        </p:nvSpPr>
        <p:spPr/>
        <p:txBody>
          <a:bodyPr/>
          <a:lstStyle/>
          <a:p>
            <a:r>
              <a:rPr lang="en-US"/>
              <a:t>Facebook Original Own Posts Table | FUJIFILM Malaysia - 9 of 26</a:t>
            </a:r>
          </a:p>
        </p:txBody>
      </p:sp>
      <p:graphicFrame>
        <p:nvGraphicFramePr>
          <p:cNvPr id="5" name="Table Placeholder 4">
            <a:extLst>
              <a:ext uri="{FF2B5EF4-FFF2-40B4-BE49-F238E27FC236}">
                <a16:creationId xmlns:a16="http://schemas.microsoft.com/office/drawing/2014/main" id="{3FAB1970-BC4C-4BD1-B72F-BBB630D1168B}"/>
              </a:ext>
            </a:extLst>
          </p:cNvPr>
          <p:cNvGraphicFramePr>
            <a:graphicFrameLocks noGrp="1"/>
          </p:cNvGraphicFramePr>
          <p:nvPr>
            <p:ph type="tbl" sz="quarter" idx="13"/>
            <p:extLst>
              <p:ext uri="{D42A27DB-BD31-4B8C-83A1-F6EECF244321}">
                <p14:modId xmlns:p14="http://schemas.microsoft.com/office/powerpoint/2010/main" val="13277851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667091757"/>
                    </a:ext>
                  </a:extLst>
                </a:gridCol>
                <a:gridCol w="1316737">
                  <a:extLst>
                    <a:ext uri="{9D8B030D-6E8A-4147-A177-3AD203B41FA5}">
                      <a16:colId xmlns:a16="http://schemas.microsoft.com/office/drawing/2014/main" val="361079489"/>
                    </a:ext>
                  </a:extLst>
                </a:gridCol>
                <a:gridCol w="329184">
                  <a:extLst>
                    <a:ext uri="{9D8B030D-6E8A-4147-A177-3AD203B41FA5}">
                      <a16:colId xmlns:a16="http://schemas.microsoft.com/office/drawing/2014/main" val="1460584633"/>
                    </a:ext>
                  </a:extLst>
                </a:gridCol>
                <a:gridCol w="329184">
                  <a:extLst>
                    <a:ext uri="{9D8B030D-6E8A-4147-A177-3AD203B41FA5}">
                      <a16:colId xmlns:a16="http://schemas.microsoft.com/office/drawing/2014/main" val="2028546636"/>
                    </a:ext>
                  </a:extLst>
                </a:gridCol>
                <a:gridCol w="329184">
                  <a:extLst>
                    <a:ext uri="{9D8B030D-6E8A-4147-A177-3AD203B41FA5}">
                      <a16:colId xmlns:a16="http://schemas.microsoft.com/office/drawing/2014/main" val="3240715101"/>
                    </a:ext>
                  </a:extLst>
                </a:gridCol>
                <a:gridCol w="329184">
                  <a:extLst>
                    <a:ext uri="{9D8B030D-6E8A-4147-A177-3AD203B41FA5}">
                      <a16:colId xmlns:a16="http://schemas.microsoft.com/office/drawing/2014/main" val="21508292"/>
                    </a:ext>
                  </a:extLst>
                </a:gridCol>
                <a:gridCol w="329184">
                  <a:extLst>
                    <a:ext uri="{9D8B030D-6E8A-4147-A177-3AD203B41FA5}">
                      <a16:colId xmlns:a16="http://schemas.microsoft.com/office/drawing/2014/main" val="3229811177"/>
                    </a:ext>
                  </a:extLst>
                </a:gridCol>
                <a:gridCol w="329184">
                  <a:extLst>
                    <a:ext uri="{9D8B030D-6E8A-4147-A177-3AD203B41FA5}">
                      <a16:colId xmlns:a16="http://schemas.microsoft.com/office/drawing/2014/main" val="4143673831"/>
                    </a:ext>
                  </a:extLst>
                </a:gridCol>
                <a:gridCol w="329184">
                  <a:extLst>
                    <a:ext uri="{9D8B030D-6E8A-4147-A177-3AD203B41FA5}">
                      <a16:colId xmlns:a16="http://schemas.microsoft.com/office/drawing/2014/main" val="4036752014"/>
                    </a:ext>
                  </a:extLst>
                </a:gridCol>
                <a:gridCol w="329184">
                  <a:extLst>
                    <a:ext uri="{9D8B030D-6E8A-4147-A177-3AD203B41FA5}">
                      <a16:colId xmlns:a16="http://schemas.microsoft.com/office/drawing/2014/main" val="2775638969"/>
                    </a:ext>
                  </a:extLst>
                </a:gridCol>
                <a:gridCol w="329184">
                  <a:extLst>
                    <a:ext uri="{9D8B030D-6E8A-4147-A177-3AD203B41FA5}">
                      <a16:colId xmlns:a16="http://schemas.microsoft.com/office/drawing/2014/main" val="20571548"/>
                    </a:ext>
                  </a:extLst>
                </a:gridCol>
                <a:gridCol w="329184">
                  <a:extLst>
                    <a:ext uri="{9D8B030D-6E8A-4147-A177-3AD203B41FA5}">
                      <a16:colId xmlns:a16="http://schemas.microsoft.com/office/drawing/2014/main" val="3804402408"/>
                    </a:ext>
                  </a:extLst>
                </a:gridCol>
                <a:gridCol w="329184">
                  <a:extLst>
                    <a:ext uri="{9D8B030D-6E8A-4147-A177-3AD203B41FA5}">
                      <a16:colId xmlns:a16="http://schemas.microsoft.com/office/drawing/2014/main" val="1744981359"/>
                    </a:ext>
                  </a:extLst>
                </a:gridCol>
                <a:gridCol w="329184">
                  <a:extLst>
                    <a:ext uri="{9D8B030D-6E8A-4147-A177-3AD203B41FA5}">
                      <a16:colId xmlns:a16="http://schemas.microsoft.com/office/drawing/2014/main" val="2589554060"/>
                    </a:ext>
                  </a:extLst>
                </a:gridCol>
                <a:gridCol w="329184">
                  <a:extLst>
                    <a:ext uri="{9D8B030D-6E8A-4147-A177-3AD203B41FA5}">
                      <a16:colId xmlns:a16="http://schemas.microsoft.com/office/drawing/2014/main" val="4143575001"/>
                    </a:ext>
                  </a:extLst>
                </a:gridCol>
                <a:gridCol w="329184">
                  <a:extLst>
                    <a:ext uri="{9D8B030D-6E8A-4147-A177-3AD203B41FA5}">
                      <a16:colId xmlns:a16="http://schemas.microsoft.com/office/drawing/2014/main" val="3303472425"/>
                    </a:ext>
                  </a:extLst>
                </a:gridCol>
                <a:gridCol w="329184">
                  <a:extLst>
                    <a:ext uri="{9D8B030D-6E8A-4147-A177-3AD203B41FA5}">
                      <a16:colId xmlns:a16="http://schemas.microsoft.com/office/drawing/2014/main" val="4283316319"/>
                    </a:ext>
                  </a:extLst>
                </a:gridCol>
                <a:gridCol w="329184">
                  <a:extLst>
                    <a:ext uri="{9D8B030D-6E8A-4147-A177-3AD203B41FA5}">
                      <a16:colId xmlns:a16="http://schemas.microsoft.com/office/drawing/2014/main" val="1706922183"/>
                    </a:ext>
                  </a:extLst>
                </a:gridCol>
                <a:gridCol w="329184">
                  <a:extLst>
                    <a:ext uri="{9D8B030D-6E8A-4147-A177-3AD203B41FA5}">
                      <a16:colId xmlns:a16="http://schemas.microsoft.com/office/drawing/2014/main" val="29244088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697475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- 2024-07-21 12:00:14</a:t>
                      </a:r>
                      <a:r>
                        <a:rPr kumimoji="0" lang="en-US" sz="1000" b="0" i="0" u="none" strike="noStrike" kern="1200" cap="none" spc="0" normalizeH="0" baseline="0" noProof="0">
                          <a:ln>
                            <a:noFill/>
                          </a:ln>
                          <a:solidFill>
                            <a:prstClr val="black"/>
                          </a:solidFill>
                          <a:effectLst/>
                          <a:uLnTx/>
                          <a:uFillTx/>
                          <a:latin typeface="Calibri"/>
                          <a:ea typeface="+mn-ea"/>
                          <a:cs typeface="+mn-cs"/>
                        </a:rPr>
                        <a:t>
 Our Food Photography Workshop on 22 June 2024, at Tom &amp; Danny @ Eco Botanic, led by photographer Jeana Yau, certainly provided food for thought. 
During the workshop, she offered insightful tips and skillfully demonstrated food plating and how to photograph food to make it look more appetizing. Meanwhile, participants diligently followed along and captured charming, flavorful shots.
We're grateful to all who joined, and may this session leave you hungry for more. 😉 Thanks to our partner Johan Photo Camtronics Sdn Bhd for hosting this with us!
#Fujifilm #FujifilmMY #FujifilmMalaysia #Fujifilm_XSeries #Photography #DigitalPhotography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https://quintly-eu-image-storage.s3.amazonaws.com/aaf8f68db843cc217addf8054c322eb2/d6715807f98c0762b4d7dede3e74f925.jpg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4.3673 %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933954798"/>
                  </a:ext>
                </a:extLst>
              </a:tr>
            </a:tbl>
          </a:graphicData>
        </a:graphic>
      </p:graphicFrame>
      <p:sp>
        <p:nvSpPr>
          <p:cNvPr id="4" name="Text Placeholder 3">
            <a:extLst>
              <a:ext uri="{FF2B5EF4-FFF2-40B4-BE49-F238E27FC236}">
                <a16:creationId xmlns:a16="http://schemas.microsoft.com/office/drawing/2014/main" id="{E0426770-1AD3-4844-BBD4-674B5FBC6E2A}"/>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4309812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4693E-2D64-4928-83D5-EEC60F06DAC0}"/>
              </a:ext>
            </a:extLst>
          </p:cNvPr>
          <p:cNvSpPr>
            <a:spLocks noGrp="1"/>
          </p:cNvSpPr>
          <p:nvPr>
            <p:ph type="title"/>
          </p:nvPr>
        </p:nvSpPr>
        <p:spPr/>
        <p:txBody>
          <a:bodyPr/>
          <a:lstStyle/>
          <a:p>
            <a:r>
              <a:rPr lang="en-US"/>
              <a:t>Facebook Original Own Posts Table | FUJIFILM Malaysia - 10 of 26</a:t>
            </a:r>
          </a:p>
        </p:txBody>
      </p:sp>
      <p:graphicFrame>
        <p:nvGraphicFramePr>
          <p:cNvPr id="5" name="Table Placeholder 4">
            <a:extLst>
              <a:ext uri="{FF2B5EF4-FFF2-40B4-BE49-F238E27FC236}">
                <a16:creationId xmlns:a16="http://schemas.microsoft.com/office/drawing/2014/main" id="{94435CCB-51E8-43ED-876B-CD818247975A}"/>
              </a:ext>
            </a:extLst>
          </p:cNvPr>
          <p:cNvGraphicFramePr>
            <a:graphicFrameLocks noGrp="1"/>
          </p:cNvGraphicFramePr>
          <p:nvPr>
            <p:ph type="tbl" sz="quarter" idx="13"/>
            <p:extLst>
              <p:ext uri="{D42A27DB-BD31-4B8C-83A1-F6EECF244321}">
                <p14:modId xmlns:p14="http://schemas.microsoft.com/office/powerpoint/2010/main" val="32110941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255390548"/>
                    </a:ext>
                  </a:extLst>
                </a:gridCol>
                <a:gridCol w="1316737">
                  <a:extLst>
                    <a:ext uri="{9D8B030D-6E8A-4147-A177-3AD203B41FA5}">
                      <a16:colId xmlns:a16="http://schemas.microsoft.com/office/drawing/2014/main" val="350494069"/>
                    </a:ext>
                  </a:extLst>
                </a:gridCol>
                <a:gridCol w="329184">
                  <a:extLst>
                    <a:ext uri="{9D8B030D-6E8A-4147-A177-3AD203B41FA5}">
                      <a16:colId xmlns:a16="http://schemas.microsoft.com/office/drawing/2014/main" val="1674633527"/>
                    </a:ext>
                  </a:extLst>
                </a:gridCol>
                <a:gridCol w="329184">
                  <a:extLst>
                    <a:ext uri="{9D8B030D-6E8A-4147-A177-3AD203B41FA5}">
                      <a16:colId xmlns:a16="http://schemas.microsoft.com/office/drawing/2014/main" val="45890140"/>
                    </a:ext>
                  </a:extLst>
                </a:gridCol>
                <a:gridCol w="329184">
                  <a:extLst>
                    <a:ext uri="{9D8B030D-6E8A-4147-A177-3AD203B41FA5}">
                      <a16:colId xmlns:a16="http://schemas.microsoft.com/office/drawing/2014/main" val="614711756"/>
                    </a:ext>
                  </a:extLst>
                </a:gridCol>
                <a:gridCol w="329184">
                  <a:extLst>
                    <a:ext uri="{9D8B030D-6E8A-4147-A177-3AD203B41FA5}">
                      <a16:colId xmlns:a16="http://schemas.microsoft.com/office/drawing/2014/main" val="1017513626"/>
                    </a:ext>
                  </a:extLst>
                </a:gridCol>
                <a:gridCol w="329184">
                  <a:extLst>
                    <a:ext uri="{9D8B030D-6E8A-4147-A177-3AD203B41FA5}">
                      <a16:colId xmlns:a16="http://schemas.microsoft.com/office/drawing/2014/main" val="185313144"/>
                    </a:ext>
                  </a:extLst>
                </a:gridCol>
                <a:gridCol w="329184">
                  <a:extLst>
                    <a:ext uri="{9D8B030D-6E8A-4147-A177-3AD203B41FA5}">
                      <a16:colId xmlns:a16="http://schemas.microsoft.com/office/drawing/2014/main" val="2637252882"/>
                    </a:ext>
                  </a:extLst>
                </a:gridCol>
                <a:gridCol w="329184">
                  <a:extLst>
                    <a:ext uri="{9D8B030D-6E8A-4147-A177-3AD203B41FA5}">
                      <a16:colId xmlns:a16="http://schemas.microsoft.com/office/drawing/2014/main" val="3770295065"/>
                    </a:ext>
                  </a:extLst>
                </a:gridCol>
                <a:gridCol w="329184">
                  <a:extLst>
                    <a:ext uri="{9D8B030D-6E8A-4147-A177-3AD203B41FA5}">
                      <a16:colId xmlns:a16="http://schemas.microsoft.com/office/drawing/2014/main" val="565860274"/>
                    </a:ext>
                  </a:extLst>
                </a:gridCol>
                <a:gridCol w="329184">
                  <a:extLst>
                    <a:ext uri="{9D8B030D-6E8A-4147-A177-3AD203B41FA5}">
                      <a16:colId xmlns:a16="http://schemas.microsoft.com/office/drawing/2014/main" val="3152418356"/>
                    </a:ext>
                  </a:extLst>
                </a:gridCol>
                <a:gridCol w="329184">
                  <a:extLst>
                    <a:ext uri="{9D8B030D-6E8A-4147-A177-3AD203B41FA5}">
                      <a16:colId xmlns:a16="http://schemas.microsoft.com/office/drawing/2014/main" val="114186154"/>
                    </a:ext>
                  </a:extLst>
                </a:gridCol>
                <a:gridCol w="329184">
                  <a:extLst>
                    <a:ext uri="{9D8B030D-6E8A-4147-A177-3AD203B41FA5}">
                      <a16:colId xmlns:a16="http://schemas.microsoft.com/office/drawing/2014/main" val="1167513126"/>
                    </a:ext>
                  </a:extLst>
                </a:gridCol>
                <a:gridCol w="329184">
                  <a:extLst>
                    <a:ext uri="{9D8B030D-6E8A-4147-A177-3AD203B41FA5}">
                      <a16:colId xmlns:a16="http://schemas.microsoft.com/office/drawing/2014/main" val="636421837"/>
                    </a:ext>
                  </a:extLst>
                </a:gridCol>
                <a:gridCol w="329184">
                  <a:extLst>
                    <a:ext uri="{9D8B030D-6E8A-4147-A177-3AD203B41FA5}">
                      <a16:colId xmlns:a16="http://schemas.microsoft.com/office/drawing/2014/main" val="4157372742"/>
                    </a:ext>
                  </a:extLst>
                </a:gridCol>
                <a:gridCol w="329184">
                  <a:extLst>
                    <a:ext uri="{9D8B030D-6E8A-4147-A177-3AD203B41FA5}">
                      <a16:colId xmlns:a16="http://schemas.microsoft.com/office/drawing/2014/main" val="2214015902"/>
                    </a:ext>
                  </a:extLst>
                </a:gridCol>
                <a:gridCol w="329184">
                  <a:extLst>
                    <a:ext uri="{9D8B030D-6E8A-4147-A177-3AD203B41FA5}">
                      <a16:colId xmlns:a16="http://schemas.microsoft.com/office/drawing/2014/main" val="2887386525"/>
                    </a:ext>
                  </a:extLst>
                </a:gridCol>
                <a:gridCol w="329184">
                  <a:extLst>
                    <a:ext uri="{9D8B030D-6E8A-4147-A177-3AD203B41FA5}">
                      <a16:colId xmlns:a16="http://schemas.microsoft.com/office/drawing/2014/main" val="1971107919"/>
                    </a:ext>
                  </a:extLst>
                </a:gridCol>
                <a:gridCol w="329184">
                  <a:extLst>
                    <a:ext uri="{9D8B030D-6E8A-4147-A177-3AD203B41FA5}">
                      <a16:colId xmlns:a16="http://schemas.microsoft.com/office/drawing/2014/main" val="23896208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917386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- 2024-07-20 16:00:26</a:t>
                      </a:r>
                      <a:r>
                        <a:rPr kumimoji="0" lang="en-US" sz="1000" b="0" i="0" u="none" strike="noStrike" kern="1200" cap="none" spc="0" normalizeH="0" baseline="0" noProof="0">
                          <a:ln>
                            <a:noFill/>
                          </a:ln>
                          <a:solidFill>
                            <a:prstClr val="black"/>
                          </a:solidFill>
                          <a:effectLst/>
                          <a:uLnTx/>
                          <a:uFillTx/>
                          <a:latin typeface="Calibri"/>
                          <a:ea typeface="+mn-ea"/>
                          <a:cs typeface="+mn-cs"/>
                        </a:rPr>
                        <a:t>
 Photographers were eagerly on the 'hunt' for winning captures through our Photo Hunting event on 16 June 2024, in collaboration with FilmNeverDie.Asia. 
Gathered together at Nui Kopi at Hin Bus Depot, the photowalk was led by Andy 安迪, who shared his expert guidance with participants. They ventured through the streets of Penang, photographing compelling stories through their lens and creative vision.
It was fascinating to see the diverse perspectives and views captured through their photographs, and even more meaningful to share these insights and create new perspectives together.
Thank you for making this experience memorable, and we hope to see you again in our future events!
#Fujifilm #FujifilmMY #FujifilmMalaysia #Fujifilm_XSeries #Photography #DigitalPhotography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https://quintly-eu-image-storage.s3.amazonaws.com/aaf8f68db843cc217addf8054c322eb2/da9197384387e59a352c534ec445b21e.jpg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8.3856 %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802492480"/>
                  </a:ext>
                </a:extLst>
              </a:tr>
            </a:tbl>
          </a:graphicData>
        </a:graphic>
      </p:graphicFrame>
      <p:sp>
        <p:nvSpPr>
          <p:cNvPr id="4" name="Text Placeholder 3">
            <a:extLst>
              <a:ext uri="{FF2B5EF4-FFF2-40B4-BE49-F238E27FC236}">
                <a16:creationId xmlns:a16="http://schemas.microsoft.com/office/drawing/2014/main" id="{572630AE-596B-4269-A4ED-5ACD5FA24809}"/>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0408826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83B7A-02FD-4DA8-B8F6-B537B53109A2}"/>
              </a:ext>
            </a:extLst>
          </p:cNvPr>
          <p:cNvSpPr>
            <a:spLocks noGrp="1"/>
          </p:cNvSpPr>
          <p:nvPr>
            <p:ph type="title"/>
          </p:nvPr>
        </p:nvSpPr>
        <p:spPr/>
        <p:txBody>
          <a:bodyPr/>
          <a:lstStyle/>
          <a:p>
            <a:r>
              <a:rPr lang="en-US"/>
              <a:t>Facebook Original Own Posts Table | FUJIFILM Malaysia - 11 of 26</a:t>
            </a:r>
          </a:p>
        </p:txBody>
      </p:sp>
      <p:graphicFrame>
        <p:nvGraphicFramePr>
          <p:cNvPr id="5" name="Table Placeholder 4">
            <a:extLst>
              <a:ext uri="{FF2B5EF4-FFF2-40B4-BE49-F238E27FC236}">
                <a16:creationId xmlns:a16="http://schemas.microsoft.com/office/drawing/2014/main" id="{3254B153-23A5-4AE3-BD5C-6C0CC0721E77}"/>
              </a:ext>
            </a:extLst>
          </p:cNvPr>
          <p:cNvGraphicFramePr>
            <a:graphicFrameLocks noGrp="1"/>
          </p:cNvGraphicFramePr>
          <p:nvPr>
            <p:ph type="tbl" sz="quarter" idx="13"/>
            <p:extLst>
              <p:ext uri="{D42A27DB-BD31-4B8C-83A1-F6EECF244321}">
                <p14:modId xmlns:p14="http://schemas.microsoft.com/office/powerpoint/2010/main" val="20800062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640358622"/>
                    </a:ext>
                  </a:extLst>
                </a:gridCol>
                <a:gridCol w="1316737">
                  <a:extLst>
                    <a:ext uri="{9D8B030D-6E8A-4147-A177-3AD203B41FA5}">
                      <a16:colId xmlns:a16="http://schemas.microsoft.com/office/drawing/2014/main" val="1481545283"/>
                    </a:ext>
                  </a:extLst>
                </a:gridCol>
                <a:gridCol w="329184">
                  <a:extLst>
                    <a:ext uri="{9D8B030D-6E8A-4147-A177-3AD203B41FA5}">
                      <a16:colId xmlns:a16="http://schemas.microsoft.com/office/drawing/2014/main" val="2000077564"/>
                    </a:ext>
                  </a:extLst>
                </a:gridCol>
                <a:gridCol w="329184">
                  <a:extLst>
                    <a:ext uri="{9D8B030D-6E8A-4147-A177-3AD203B41FA5}">
                      <a16:colId xmlns:a16="http://schemas.microsoft.com/office/drawing/2014/main" val="2082813002"/>
                    </a:ext>
                  </a:extLst>
                </a:gridCol>
                <a:gridCol w="329184">
                  <a:extLst>
                    <a:ext uri="{9D8B030D-6E8A-4147-A177-3AD203B41FA5}">
                      <a16:colId xmlns:a16="http://schemas.microsoft.com/office/drawing/2014/main" val="2164277983"/>
                    </a:ext>
                  </a:extLst>
                </a:gridCol>
                <a:gridCol w="329184">
                  <a:extLst>
                    <a:ext uri="{9D8B030D-6E8A-4147-A177-3AD203B41FA5}">
                      <a16:colId xmlns:a16="http://schemas.microsoft.com/office/drawing/2014/main" val="638518296"/>
                    </a:ext>
                  </a:extLst>
                </a:gridCol>
                <a:gridCol w="329184">
                  <a:extLst>
                    <a:ext uri="{9D8B030D-6E8A-4147-A177-3AD203B41FA5}">
                      <a16:colId xmlns:a16="http://schemas.microsoft.com/office/drawing/2014/main" val="657035793"/>
                    </a:ext>
                  </a:extLst>
                </a:gridCol>
                <a:gridCol w="329184">
                  <a:extLst>
                    <a:ext uri="{9D8B030D-6E8A-4147-A177-3AD203B41FA5}">
                      <a16:colId xmlns:a16="http://schemas.microsoft.com/office/drawing/2014/main" val="686839120"/>
                    </a:ext>
                  </a:extLst>
                </a:gridCol>
                <a:gridCol w="329184">
                  <a:extLst>
                    <a:ext uri="{9D8B030D-6E8A-4147-A177-3AD203B41FA5}">
                      <a16:colId xmlns:a16="http://schemas.microsoft.com/office/drawing/2014/main" val="1378512186"/>
                    </a:ext>
                  </a:extLst>
                </a:gridCol>
                <a:gridCol w="329184">
                  <a:extLst>
                    <a:ext uri="{9D8B030D-6E8A-4147-A177-3AD203B41FA5}">
                      <a16:colId xmlns:a16="http://schemas.microsoft.com/office/drawing/2014/main" val="3989262100"/>
                    </a:ext>
                  </a:extLst>
                </a:gridCol>
                <a:gridCol w="329184">
                  <a:extLst>
                    <a:ext uri="{9D8B030D-6E8A-4147-A177-3AD203B41FA5}">
                      <a16:colId xmlns:a16="http://schemas.microsoft.com/office/drawing/2014/main" val="1095831010"/>
                    </a:ext>
                  </a:extLst>
                </a:gridCol>
                <a:gridCol w="329184">
                  <a:extLst>
                    <a:ext uri="{9D8B030D-6E8A-4147-A177-3AD203B41FA5}">
                      <a16:colId xmlns:a16="http://schemas.microsoft.com/office/drawing/2014/main" val="1850610588"/>
                    </a:ext>
                  </a:extLst>
                </a:gridCol>
                <a:gridCol w="329184">
                  <a:extLst>
                    <a:ext uri="{9D8B030D-6E8A-4147-A177-3AD203B41FA5}">
                      <a16:colId xmlns:a16="http://schemas.microsoft.com/office/drawing/2014/main" val="190731114"/>
                    </a:ext>
                  </a:extLst>
                </a:gridCol>
                <a:gridCol w="329184">
                  <a:extLst>
                    <a:ext uri="{9D8B030D-6E8A-4147-A177-3AD203B41FA5}">
                      <a16:colId xmlns:a16="http://schemas.microsoft.com/office/drawing/2014/main" val="1165420728"/>
                    </a:ext>
                  </a:extLst>
                </a:gridCol>
                <a:gridCol w="329184">
                  <a:extLst>
                    <a:ext uri="{9D8B030D-6E8A-4147-A177-3AD203B41FA5}">
                      <a16:colId xmlns:a16="http://schemas.microsoft.com/office/drawing/2014/main" val="195276677"/>
                    </a:ext>
                  </a:extLst>
                </a:gridCol>
                <a:gridCol w="329184">
                  <a:extLst>
                    <a:ext uri="{9D8B030D-6E8A-4147-A177-3AD203B41FA5}">
                      <a16:colId xmlns:a16="http://schemas.microsoft.com/office/drawing/2014/main" val="1908438808"/>
                    </a:ext>
                  </a:extLst>
                </a:gridCol>
                <a:gridCol w="329184">
                  <a:extLst>
                    <a:ext uri="{9D8B030D-6E8A-4147-A177-3AD203B41FA5}">
                      <a16:colId xmlns:a16="http://schemas.microsoft.com/office/drawing/2014/main" val="3205846763"/>
                    </a:ext>
                  </a:extLst>
                </a:gridCol>
                <a:gridCol w="329184">
                  <a:extLst>
                    <a:ext uri="{9D8B030D-6E8A-4147-A177-3AD203B41FA5}">
                      <a16:colId xmlns:a16="http://schemas.microsoft.com/office/drawing/2014/main" val="2206949893"/>
                    </a:ext>
                  </a:extLst>
                </a:gridCol>
                <a:gridCol w="329184">
                  <a:extLst>
                    <a:ext uri="{9D8B030D-6E8A-4147-A177-3AD203B41FA5}">
                      <a16:colId xmlns:a16="http://schemas.microsoft.com/office/drawing/2014/main" val="14790138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41255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- 2024-07-20 12:00:21</a:t>
                      </a:r>
                      <a:r>
                        <a:rPr kumimoji="0" lang="en-US" sz="1000" b="0" i="0" u="none" strike="noStrike" kern="1200" cap="none" spc="0" normalizeH="0" baseline="0" noProof="0">
                          <a:ln>
                            <a:noFill/>
                          </a:ln>
                          <a:solidFill>
                            <a:prstClr val="black"/>
                          </a:solidFill>
                          <a:effectLst/>
                          <a:uLnTx/>
                          <a:uFillTx/>
                          <a:latin typeface="Calibri"/>
                          <a:ea typeface="+mn-ea"/>
                          <a:cs typeface="+mn-cs"/>
                        </a:rPr>
                        <a:t>
 Our Lifestyle Reels Shooting &amp; Post Editing Workshop with Foto Easycam (M) Sdn Bhd at Jetty 35 reeled in an enthusiastic crowd, and we're thankful to all who came on 15 June 2024.
With a comprehensive sharing session and guidance from the talented Rider Chew, participants learned to capture creative video angles and effectively use video transitions during the post-editing process.
We hope that these new skills add versatility to your creative toolkit and inspire you to create even more engaging and dynamic content!
#Fujifilm #FujifilmMY #FujifilmMalaysia #Fujifilm_XSeries #Photography #DigitalPhotography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https://quintly-eu-image-storage.s3.amazonaws.com/aaf8f68db843cc217addf8054c322eb2/9e58cddc92bbf13ad89f8c431bdb9331.jpg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5.3109 %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842018404"/>
                  </a:ext>
                </a:extLst>
              </a:tr>
            </a:tbl>
          </a:graphicData>
        </a:graphic>
      </p:graphicFrame>
      <p:sp>
        <p:nvSpPr>
          <p:cNvPr id="4" name="Text Placeholder 3">
            <a:extLst>
              <a:ext uri="{FF2B5EF4-FFF2-40B4-BE49-F238E27FC236}">
                <a16:creationId xmlns:a16="http://schemas.microsoft.com/office/drawing/2014/main" id="{B0F70FC0-3F18-43F6-A810-1BA424E1E4E9}"/>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32534486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0B664-5200-42DC-8FFD-F38B10BF281F}"/>
              </a:ext>
            </a:extLst>
          </p:cNvPr>
          <p:cNvSpPr>
            <a:spLocks noGrp="1"/>
          </p:cNvSpPr>
          <p:nvPr>
            <p:ph type="title"/>
          </p:nvPr>
        </p:nvSpPr>
        <p:spPr/>
        <p:txBody>
          <a:bodyPr/>
          <a:lstStyle/>
          <a:p>
            <a:r>
              <a:rPr lang="en-US"/>
              <a:t>Facebook Original Own Posts Table | FUJIFILM Malaysia - 12 of 26</a:t>
            </a:r>
          </a:p>
        </p:txBody>
      </p:sp>
      <p:graphicFrame>
        <p:nvGraphicFramePr>
          <p:cNvPr id="5" name="Table Placeholder 4">
            <a:extLst>
              <a:ext uri="{FF2B5EF4-FFF2-40B4-BE49-F238E27FC236}">
                <a16:creationId xmlns:a16="http://schemas.microsoft.com/office/drawing/2014/main" id="{CD2E9A32-EB8B-4A7C-8FD5-5CE666FA3CD0}"/>
              </a:ext>
            </a:extLst>
          </p:cNvPr>
          <p:cNvGraphicFramePr>
            <a:graphicFrameLocks noGrp="1"/>
          </p:cNvGraphicFramePr>
          <p:nvPr>
            <p:ph type="tbl" sz="quarter" idx="13"/>
            <p:extLst>
              <p:ext uri="{D42A27DB-BD31-4B8C-83A1-F6EECF244321}">
                <p14:modId xmlns:p14="http://schemas.microsoft.com/office/powerpoint/2010/main" val="24194321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103379863"/>
                    </a:ext>
                  </a:extLst>
                </a:gridCol>
                <a:gridCol w="1316737">
                  <a:extLst>
                    <a:ext uri="{9D8B030D-6E8A-4147-A177-3AD203B41FA5}">
                      <a16:colId xmlns:a16="http://schemas.microsoft.com/office/drawing/2014/main" val="2624026039"/>
                    </a:ext>
                  </a:extLst>
                </a:gridCol>
                <a:gridCol w="329184">
                  <a:extLst>
                    <a:ext uri="{9D8B030D-6E8A-4147-A177-3AD203B41FA5}">
                      <a16:colId xmlns:a16="http://schemas.microsoft.com/office/drawing/2014/main" val="1730675103"/>
                    </a:ext>
                  </a:extLst>
                </a:gridCol>
                <a:gridCol w="329184">
                  <a:extLst>
                    <a:ext uri="{9D8B030D-6E8A-4147-A177-3AD203B41FA5}">
                      <a16:colId xmlns:a16="http://schemas.microsoft.com/office/drawing/2014/main" val="2405262774"/>
                    </a:ext>
                  </a:extLst>
                </a:gridCol>
                <a:gridCol w="329184">
                  <a:extLst>
                    <a:ext uri="{9D8B030D-6E8A-4147-A177-3AD203B41FA5}">
                      <a16:colId xmlns:a16="http://schemas.microsoft.com/office/drawing/2014/main" val="3420035940"/>
                    </a:ext>
                  </a:extLst>
                </a:gridCol>
                <a:gridCol w="329184">
                  <a:extLst>
                    <a:ext uri="{9D8B030D-6E8A-4147-A177-3AD203B41FA5}">
                      <a16:colId xmlns:a16="http://schemas.microsoft.com/office/drawing/2014/main" val="903472006"/>
                    </a:ext>
                  </a:extLst>
                </a:gridCol>
                <a:gridCol w="329184">
                  <a:extLst>
                    <a:ext uri="{9D8B030D-6E8A-4147-A177-3AD203B41FA5}">
                      <a16:colId xmlns:a16="http://schemas.microsoft.com/office/drawing/2014/main" val="3169483084"/>
                    </a:ext>
                  </a:extLst>
                </a:gridCol>
                <a:gridCol w="329184">
                  <a:extLst>
                    <a:ext uri="{9D8B030D-6E8A-4147-A177-3AD203B41FA5}">
                      <a16:colId xmlns:a16="http://schemas.microsoft.com/office/drawing/2014/main" val="1782559886"/>
                    </a:ext>
                  </a:extLst>
                </a:gridCol>
                <a:gridCol w="329184">
                  <a:extLst>
                    <a:ext uri="{9D8B030D-6E8A-4147-A177-3AD203B41FA5}">
                      <a16:colId xmlns:a16="http://schemas.microsoft.com/office/drawing/2014/main" val="3035447412"/>
                    </a:ext>
                  </a:extLst>
                </a:gridCol>
                <a:gridCol w="329184">
                  <a:extLst>
                    <a:ext uri="{9D8B030D-6E8A-4147-A177-3AD203B41FA5}">
                      <a16:colId xmlns:a16="http://schemas.microsoft.com/office/drawing/2014/main" val="3122626784"/>
                    </a:ext>
                  </a:extLst>
                </a:gridCol>
                <a:gridCol w="329184">
                  <a:extLst>
                    <a:ext uri="{9D8B030D-6E8A-4147-A177-3AD203B41FA5}">
                      <a16:colId xmlns:a16="http://schemas.microsoft.com/office/drawing/2014/main" val="3091590566"/>
                    </a:ext>
                  </a:extLst>
                </a:gridCol>
                <a:gridCol w="329184">
                  <a:extLst>
                    <a:ext uri="{9D8B030D-6E8A-4147-A177-3AD203B41FA5}">
                      <a16:colId xmlns:a16="http://schemas.microsoft.com/office/drawing/2014/main" val="4109630712"/>
                    </a:ext>
                  </a:extLst>
                </a:gridCol>
                <a:gridCol w="329184">
                  <a:extLst>
                    <a:ext uri="{9D8B030D-6E8A-4147-A177-3AD203B41FA5}">
                      <a16:colId xmlns:a16="http://schemas.microsoft.com/office/drawing/2014/main" val="1004655483"/>
                    </a:ext>
                  </a:extLst>
                </a:gridCol>
                <a:gridCol w="329184">
                  <a:extLst>
                    <a:ext uri="{9D8B030D-6E8A-4147-A177-3AD203B41FA5}">
                      <a16:colId xmlns:a16="http://schemas.microsoft.com/office/drawing/2014/main" val="228210132"/>
                    </a:ext>
                  </a:extLst>
                </a:gridCol>
                <a:gridCol w="329184">
                  <a:extLst>
                    <a:ext uri="{9D8B030D-6E8A-4147-A177-3AD203B41FA5}">
                      <a16:colId xmlns:a16="http://schemas.microsoft.com/office/drawing/2014/main" val="4026989129"/>
                    </a:ext>
                  </a:extLst>
                </a:gridCol>
                <a:gridCol w="329184">
                  <a:extLst>
                    <a:ext uri="{9D8B030D-6E8A-4147-A177-3AD203B41FA5}">
                      <a16:colId xmlns:a16="http://schemas.microsoft.com/office/drawing/2014/main" val="1484150672"/>
                    </a:ext>
                  </a:extLst>
                </a:gridCol>
                <a:gridCol w="329184">
                  <a:extLst>
                    <a:ext uri="{9D8B030D-6E8A-4147-A177-3AD203B41FA5}">
                      <a16:colId xmlns:a16="http://schemas.microsoft.com/office/drawing/2014/main" val="2097658933"/>
                    </a:ext>
                  </a:extLst>
                </a:gridCol>
                <a:gridCol w="329184">
                  <a:extLst>
                    <a:ext uri="{9D8B030D-6E8A-4147-A177-3AD203B41FA5}">
                      <a16:colId xmlns:a16="http://schemas.microsoft.com/office/drawing/2014/main" val="3757051972"/>
                    </a:ext>
                  </a:extLst>
                </a:gridCol>
                <a:gridCol w="329184">
                  <a:extLst>
                    <a:ext uri="{9D8B030D-6E8A-4147-A177-3AD203B41FA5}">
                      <a16:colId xmlns:a16="http://schemas.microsoft.com/office/drawing/2014/main" val="2401945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862912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- 2024-07-19 20:00:34</a:t>
                      </a:r>
                      <a:r>
                        <a:rPr kumimoji="0" lang="en-US" sz="1000" b="0" i="0" u="none" strike="noStrike" kern="1200" cap="none" spc="0" normalizeH="0" baseline="0" noProof="0">
                          <a:ln>
                            <a:noFill/>
                          </a:ln>
                          <a:solidFill>
                            <a:prstClr val="black"/>
                          </a:solidFill>
                          <a:effectLst/>
                          <a:uLnTx/>
                          <a:uFillTx/>
                          <a:latin typeface="Calibri"/>
                          <a:ea typeface="+mn-ea"/>
                          <a:cs typeface="+mn-cs"/>
                        </a:rPr>
                        <a:t>
 Kiichi Noro finds the X-T5 and XF16-50mmF2.8-4.8 R LM WR combination ideal for snapshots. Compact, lightweight, and highly portable, it delivers delicate descriptive performance. At minus 15 degrees Celsius, Kiichi handheld the camera to capture frost and ice, and the 40-million-pixel resolution impressed him with its realistic detail.
Despite harsh weather conditions, the dustproof and splashproof lens proves reliable, along with the 7.0-stop IBIS, enabling him to take blur-free pictures.
He remarks that a good tool never fails and is a good companion when used and maintained well.
Experience the reliability and performance of the XF16-50mm for yourself. 
𝗙𝗶𝗻𝗱 𝗼𝘂𝘁 𝗺𝗼𝗿𝗲 𝗮𝗯𝗼𝘂𝘁 𝗫𝗙𝟭𝟲-𝟱𝟬𝗺𝗺𝗙𝟮.𝟴-𝟰.𝟴 𝗥 𝗟𝗠 𝗪𝗥
https://fujifilm-x.com/en-my/products/lenses/xf16-50mmf28-48-r-lm-wr/
𝗙𝗶𝗻𝗱 𝗼𝘂𝘁 𝗺𝗼𝗿𝗲 𝗮𝗯𝗼𝘂𝘁 𝗞𝗶𝗶𝗰𝗵𝗶 𝗡𝗼𝗿𝗼'𝘀 𝗿𝗲𝘃𝗶𝗲𝘄
https://fujifilm-x.com/en-my/stories/xf16-50mmf2-8-4-8-r-lm-wr-x-kiichi-noro/
𝗢𝗻𝗹𝗶𝗻𝗲 𝗦𝘁𝗼𝗿𝗲
https://www.store-my.fujifilm-x.com/
𝗙𝘂𝗷𝗶𝗳𝗶𝗹𝗺 𝗔𝘂𝘁𝗵𝗼𝗿𝗶𝘇𝗲𝗱 𝗗𝗲𝗮𝗹𝗲𝗿𝘀
https://fujifilm-x.com/en-my/shop/
Download the FUJIFILM XApp, your all-in-one app for capturing and cherishing precious moments. Available on Apple App Store and Google Play Store:
https://apps.apple.com/my/app/fujifilm-xapp/id1586089681
https://play.google.com/store/apps/details?id=com.fujifilm.xapp&amp;hl=en_US&amp;pli=1
#Fujifilm #FujifilmMY #FujifilmMalaysia #Photography #DigitalPhotography #XF16mm #TheNewStandard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https://quintly-eu-image-storage.s3.amazonaws.com/aaf8f68db843cc217addf8054c322eb2/ed33db71c0239a89268e1c442abf9af8.jpg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948653539"/>
                  </a:ext>
                </a:extLst>
              </a:tr>
            </a:tbl>
          </a:graphicData>
        </a:graphic>
      </p:graphicFrame>
      <p:sp>
        <p:nvSpPr>
          <p:cNvPr id="4" name="Text Placeholder 3">
            <a:extLst>
              <a:ext uri="{FF2B5EF4-FFF2-40B4-BE49-F238E27FC236}">
                <a16:creationId xmlns:a16="http://schemas.microsoft.com/office/drawing/2014/main" id="{76C12F66-624E-4793-92B9-9B1D9D25876D}"/>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42256610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FEB6E-3090-402D-9F4B-663BD1756035}"/>
              </a:ext>
            </a:extLst>
          </p:cNvPr>
          <p:cNvSpPr>
            <a:spLocks noGrp="1"/>
          </p:cNvSpPr>
          <p:nvPr>
            <p:ph type="title"/>
          </p:nvPr>
        </p:nvSpPr>
        <p:spPr/>
        <p:txBody>
          <a:bodyPr/>
          <a:lstStyle/>
          <a:p>
            <a:r>
              <a:rPr lang="en-US"/>
              <a:t>Facebook Original Own Posts Table | FUJIFILM Malaysia - 13 of 26</a:t>
            </a:r>
          </a:p>
        </p:txBody>
      </p:sp>
      <p:graphicFrame>
        <p:nvGraphicFramePr>
          <p:cNvPr id="5" name="Table Placeholder 4">
            <a:extLst>
              <a:ext uri="{FF2B5EF4-FFF2-40B4-BE49-F238E27FC236}">
                <a16:creationId xmlns:a16="http://schemas.microsoft.com/office/drawing/2014/main" id="{622FBF05-035D-41AD-A6C2-EFE9FCE1252E}"/>
              </a:ext>
            </a:extLst>
          </p:cNvPr>
          <p:cNvGraphicFramePr>
            <a:graphicFrameLocks noGrp="1"/>
          </p:cNvGraphicFramePr>
          <p:nvPr>
            <p:ph type="tbl" sz="quarter" idx="13"/>
            <p:extLst>
              <p:ext uri="{D42A27DB-BD31-4B8C-83A1-F6EECF244321}">
                <p14:modId xmlns:p14="http://schemas.microsoft.com/office/powerpoint/2010/main" val="5020715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209918670"/>
                    </a:ext>
                  </a:extLst>
                </a:gridCol>
                <a:gridCol w="1316737">
                  <a:extLst>
                    <a:ext uri="{9D8B030D-6E8A-4147-A177-3AD203B41FA5}">
                      <a16:colId xmlns:a16="http://schemas.microsoft.com/office/drawing/2014/main" val="2265469012"/>
                    </a:ext>
                  </a:extLst>
                </a:gridCol>
                <a:gridCol w="329184">
                  <a:extLst>
                    <a:ext uri="{9D8B030D-6E8A-4147-A177-3AD203B41FA5}">
                      <a16:colId xmlns:a16="http://schemas.microsoft.com/office/drawing/2014/main" val="1631358633"/>
                    </a:ext>
                  </a:extLst>
                </a:gridCol>
                <a:gridCol w="329184">
                  <a:extLst>
                    <a:ext uri="{9D8B030D-6E8A-4147-A177-3AD203B41FA5}">
                      <a16:colId xmlns:a16="http://schemas.microsoft.com/office/drawing/2014/main" val="2981128789"/>
                    </a:ext>
                  </a:extLst>
                </a:gridCol>
                <a:gridCol w="329184">
                  <a:extLst>
                    <a:ext uri="{9D8B030D-6E8A-4147-A177-3AD203B41FA5}">
                      <a16:colId xmlns:a16="http://schemas.microsoft.com/office/drawing/2014/main" val="2330683692"/>
                    </a:ext>
                  </a:extLst>
                </a:gridCol>
                <a:gridCol w="329184">
                  <a:extLst>
                    <a:ext uri="{9D8B030D-6E8A-4147-A177-3AD203B41FA5}">
                      <a16:colId xmlns:a16="http://schemas.microsoft.com/office/drawing/2014/main" val="859388576"/>
                    </a:ext>
                  </a:extLst>
                </a:gridCol>
                <a:gridCol w="329184">
                  <a:extLst>
                    <a:ext uri="{9D8B030D-6E8A-4147-A177-3AD203B41FA5}">
                      <a16:colId xmlns:a16="http://schemas.microsoft.com/office/drawing/2014/main" val="1675598289"/>
                    </a:ext>
                  </a:extLst>
                </a:gridCol>
                <a:gridCol w="329184">
                  <a:extLst>
                    <a:ext uri="{9D8B030D-6E8A-4147-A177-3AD203B41FA5}">
                      <a16:colId xmlns:a16="http://schemas.microsoft.com/office/drawing/2014/main" val="4268615336"/>
                    </a:ext>
                  </a:extLst>
                </a:gridCol>
                <a:gridCol w="329184">
                  <a:extLst>
                    <a:ext uri="{9D8B030D-6E8A-4147-A177-3AD203B41FA5}">
                      <a16:colId xmlns:a16="http://schemas.microsoft.com/office/drawing/2014/main" val="585702506"/>
                    </a:ext>
                  </a:extLst>
                </a:gridCol>
                <a:gridCol w="329184">
                  <a:extLst>
                    <a:ext uri="{9D8B030D-6E8A-4147-A177-3AD203B41FA5}">
                      <a16:colId xmlns:a16="http://schemas.microsoft.com/office/drawing/2014/main" val="4183325892"/>
                    </a:ext>
                  </a:extLst>
                </a:gridCol>
                <a:gridCol w="329184">
                  <a:extLst>
                    <a:ext uri="{9D8B030D-6E8A-4147-A177-3AD203B41FA5}">
                      <a16:colId xmlns:a16="http://schemas.microsoft.com/office/drawing/2014/main" val="2881200578"/>
                    </a:ext>
                  </a:extLst>
                </a:gridCol>
                <a:gridCol w="329184">
                  <a:extLst>
                    <a:ext uri="{9D8B030D-6E8A-4147-A177-3AD203B41FA5}">
                      <a16:colId xmlns:a16="http://schemas.microsoft.com/office/drawing/2014/main" val="2426042682"/>
                    </a:ext>
                  </a:extLst>
                </a:gridCol>
                <a:gridCol w="329184">
                  <a:extLst>
                    <a:ext uri="{9D8B030D-6E8A-4147-A177-3AD203B41FA5}">
                      <a16:colId xmlns:a16="http://schemas.microsoft.com/office/drawing/2014/main" val="2468144014"/>
                    </a:ext>
                  </a:extLst>
                </a:gridCol>
                <a:gridCol w="329184">
                  <a:extLst>
                    <a:ext uri="{9D8B030D-6E8A-4147-A177-3AD203B41FA5}">
                      <a16:colId xmlns:a16="http://schemas.microsoft.com/office/drawing/2014/main" val="4249273292"/>
                    </a:ext>
                  </a:extLst>
                </a:gridCol>
                <a:gridCol w="329184">
                  <a:extLst>
                    <a:ext uri="{9D8B030D-6E8A-4147-A177-3AD203B41FA5}">
                      <a16:colId xmlns:a16="http://schemas.microsoft.com/office/drawing/2014/main" val="39619803"/>
                    </a:ext>
                  </a:extLst>
                </a:gridCol>
                <a:gridCol w="329184">
                  <a:extLst>
                    <a:ext uri="{9D8B030D-6E8A-4147-A177-3AD203B41FA5}">
                      <a16:colId xmlns:a16="http://schemas.microsoft.com/office/drawing/2014/main" val="56207160"/>
                    </a:ext>
                  </a:extLst>
                </a:gridCol>
                <a:gridCol w="329184">
                  <a:extLst>
                    <a:ext uri="{9D8B030D-6E8A-4147-A177-3AD203B41FA5}">
                      <a16:colId xmlns:a16="http://schemas.microsoft.com/office/drawing/2014/main" val="970764686"/>
                    </a:ext>
                  </a:extLst>
                </a:gridCol>
                <a:gridCol w="329184">
                  <a:extLst>
                    <a:ext uri="{9D8B030D-6E8A-4147-A177-3AD203B41FA5}">
                      <a16:colId xmlns:a16="http://schemas.microsoft.com/office/drawing/2014/main" val="3686818096"/>
                    </a:ext>
                  </a:extLst>
                </a:gridCol>
                <a:gridCol w="329184">
                  <a:extLst>
                    <a:ext uri="{9D8B030D-6E8A-4147-A177-3AD203B41FA5}">
                      <a16:colId xmlns:a16="http://schemas.microsoft.com/office/drawing/2014/main" val="34683634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169087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- 2024-07-19 16:00:39</a:t>
                      </a:r>
                      <a:r>
                        <a:rPr kumimoji="0" lang="en-US" sz="1000" b="0" i="0" u="none" strike="noStrike" kern="1200" cap="none" spc="0" normalizeH="0" baseline="0" noProof="0">
                          <a:ln>
                            <a:noFill/>
                          </a:ln>
                          <a:solidFill>
                            <a:prstClr val="black"/>
                          </a:solidFill>
                          <a:effectLst/>
                          <a:uLnTx/>
                          <a:uFillTx/>
                          <a:latin typeface="Calibri"/>
                          <a:ea typeface="+mn-ea"/>
                          <a:cs typeface="+mn-cs"/>
                        </a:rPr>
                        <a:t>
 Photographer enthusiasts gathered together for a Portrait Shooting Photography Workshop over coffee at the Coffee Bean &amp; Tea Leaf, Amanjaya Drive-Thru, on 14 June 2024. Leading the session was photographer TW Wann Al-Hajj, who shared his expertise while participants were eagerly armed with their photography gear and snapping away.
Thanks to our partner, N4 Camera Store, for hosting this workshop! And to all who attended, we hope you've learned how to craft creative lifestyle portrait photo compositions and master lighting equipment effectively to set different moods.
We hope to see you in the next one!
#Fujifilm #FujifilmMY #FujifilmMalaysia #Fujifilm_XSeries #Photography #DigitalPhotography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https://quintly-eu-image-storage.s3.amazonaws.com/aaf8f68db843cc217addf8054c322eb2/fffedb95a75ab99f9d169cf39a1e0d36.jpg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5.4102 %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685184782"/>
                  </a:ext>
                </a:extLst>
              </a:tr>
            </a:tbl>
          </a:graphicData>
        </a:graphic>
      </p:graphicFrame>
      <p:sp>
        <p:nvSpPr>
          <p:cNvPr id="4" name="Text Placeholder 3">
            <a:extLst>
              <a:ext uri="{FF2B5EF4-FFF2-40B4-BE49-F238E27FC236}">
                <a16:creationId xmlns:a16="http://schemas.microsoft.com/office/drawing/2014/main" id="{7E0D5954-33AA-4D55-A888-E943710F0C57}"/>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42298187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635FB-3038-4CA5-921D-FA8130B668D8}"/>
              </a:ext>
            </a:extLst>
          </p:cNvPr>
          <p:cNvSpPr>
            <a:spLocks noGrp="1"/>
          </p:cNvSpPr>
          <p:nvPr>
            <p:ph type="title"/>
          </p:nvPr>
        </p:nvSpPr>
        <p:spPr/>
        <p:txBody>
          <a:bodyPr/>
          <a:lstStyle/>
          <a:p>
            <a:r>
              <a:rPr lang="en-US"/>
              <a:t>Facebook Original Own Posts Table | FUJIFILM Malaysia - 14 of 26</a:t>
            </a:r>
          </a:p>
        </p:txBody>
      </p:sp>
      <p:graphicFrame>
        <p:nvGraphicFramePr>
          <p:cNvPr id="5" name="Table Placeholder 4">
            <a:extLst>
              <a:ext uri="{FF2B5EF4-FFF2-40B4-BE49-F238E27FC236}">
                <a16:creationId xmlns:a16="http://schemas.microsoft.com/office/drawing/2014/main" id="{C388967D-E32D-48BD-A2EB-E39315A079AE}"/>
              </a:ext>
            </a:extLst>
          </p:cNvPr>
          <p:cNvGraphicFramePr>
            <a:graphicFrameLocks noGrp="1"/>
          </p:cNvGraphicFramePr>
          <p:nvPr>
            <p:ph type="tbl" sz="quarter" idx="13"/>
            <p:extLst>
              <p:ext uri="{D42A27DB-BD31-4B8C-83A1-F6EECF244321}">
                <p14:modId xmlns:p14="http://schemas.microsoft.com/office/powerpoint/2010/main" val="29710840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241296345"/>
                    </a:ext>
                  </a:extLst>
                </a:gridCol>
                <a:gridCol w="1316737">
                  <a:extLst>
                    <a:ext uri="{9D8B030D-6E8A-4147-A177-3AD203B41FA5}">
                      <a16:colId xmlns:a16="http://schemas.microsoft.com/office/drawing/2014/main" val="4211672556"/>
                    </a:ext>
                  </a:extLst>
                </a:gridCol>
                <a:gridCol w="329184">
                  <a:extLst>
                    <a:ext uri="{9D8B030D-6E8A-4147-A177-3AD203B41FA5}">
                      <a16:colId xmlns:a16="http://schemas.microsoft.com/office/drawing/2014/main" val="2577675582"/>
                    </a:ext>
                  </a:extLst>
                </a:gridCol>
                <a:gridCol w="329184">
                  <a:extLst>
                    <a:ext uri="{9D8B030D-6E8A-4147-A177-3AD203B41FA5}">
                      <a16:colId xmlns:a16="http://schemas.microsoft.com/office/drawing/2014/main" val="2622428420"/>
                    </a:ext>
                  </a:extLst>
                </a:gridCol>
                <a:gridCol w="329184">
                  <a:extLst>
                    <a:ext uri="{9D8B030D-6E8A-4147-A177-3AD203B41FA5}">
                      <a16:colId xmlns:a16="http://schemas.microsoft.com/office/drawing/2014/main" val="2977710405"/>
                    </a:ext>
                  </a:extLst>
                </a:gridCol>
                <a:gridCol w="329184">
                  <a:extLst>
                    <a:ext uri="{9D8B030D-6E8A-4147-A177-3AD203B41FA5}">
                      <a16:colId xmlns:a16="http://schemas.microsoft.com/office/drawing/2014/main" val="1286276631"/>
                    </a:ext>
                  </a:extLst>
                </a:gridCol>
                <a:gridCol w="329184">
                  <a:extLst>
                    <a:ext uri="{9D8B030D-6E8A-4147-A177-3AD203B41FA5}">
                      <a16:colId xmlns:a16="http://schemas.microsoft.com/office/drawing/2014/main" val="1263800852"/>
                    </a:ext>
                  </a:extLst>
                </a:gridCol>
                <a:gridCol w="329184">
                  <a:extLst>
                    <a:ext uri="{9D8B030D-6E8A-4147-A177-3AD203B41FA5}">
                      <a16:colId xmlns:a16="http://schemas.microsoft.com/office/drawing/2014/main" val="1980869073"/>
                    </a:ext>
                  </a:extLst>
                </a:gridCol>
                <a:gridCol w="329184">
                  <a:extLst>
                    <a:ext uri="{9D8B030D-6E8A-4147-A177-3AD203B41FA5}">
                      <a16:colId xmlns:a16="http://schemas.microsoft.com/office/drawing/2014/main" val="984337094"/>
                    </a:ext>
                  </a:extLst>
                </a:gridCol>
                <a:gridCol w="329184">
                  <a:extLst>
                    <a:ext uri="{9D8B030D-6E8A-4147-A177-3AD203B41FA5}">
                      <a16:colId xmlns:a16="http://schemas.microsoft.com/office/drawing/2014/main" val="44369827"/>
                    </a:ext>
                  </a:extLst>
                </a:gridCol>
                <a:gridCol w="329184">
                  <a:extLst>
                    <a:ext uri="{9D8B030D-6E8A-4147-A177-3AD203B41FA5}">
                      <a16:colId xmlns:a16="http://schemas.microsoft.com/office/drawing/2014/main" val="3460418002"/>
                    </a:ext>
                  </a:extLst>
                </a:gridCol>
                <a:gridCol w="329184">
                  <a:extLst>
                    <a:ext uri="{9D8B030D-6E8A-4147-A177-3AD203B41FA5}">
                      <a16:colId xmlns:a16="http://schemas.microsoft.com/office/drawing/2014/main" val="2568705414"/>
                    </a:ext>
                  </a:extLst>
                </a:gridCol>
                <a:gridCol w="329184">
                  <a:extLst>
                    <a:ext uri="{9D8B030D-6E8A-4147-A177-3AD203B41FA5}">
                      <a16:colId xmlns:a16="http://schemas.microsoft.com/office/drawing/2014/main" val="3413401520"/>
                    </a:ext>
                  </a:extLst>
                </a:gridCol>
                <a:gridCol w="329184">
                  <a:extLst>
                    <a:ext uri="{9D8B030D-6E8A-4147-A177-3AD203B41FA5}">
                      <a16:colId xmlns:a16="http://schemas.microsoft.com/office/drawing/2014/main" val="2520921757"/>
                    </a:ext>
                  </a:extLst>
                </a:gridCol>
                <a:gridCol w="329184">
                  <a:extLst>
                    <a:ext uri="{9D8B030D-6E8A-4147-A177-3AD203B41FA5}">
                      <a16:colId xmlns:a16="http://schemas.microsoft.com/office/drawing/2014/main" val="3908716016"/>
                    </a:ext>
                  </a:extLst>
                </a:gridCol>
                <a:gridCol w="329184">
                  <a:extLst>
                    <a:ext uri="{9D8B030D-6E8A-4147-A177-3AD203B41FA5}">
                      <a16:colId xmlns:a16="http://schemas.microsoft.com/office/drawing/2014/main" val="1888509111"/>
                    </a:ext>
                  </a:extLst>
                </a:gridCol>
                <a:gridCol w="329184">
                  <a:extLst>
                    <a:ext uri="{9D8B030D-6E8A-4147-A177-3AD203B41FA5}">
                      <a16:colId xmlns:a16="http://schemas.microsoft.com/office/drawing/2014/main" val="3879594331"/>
                    </a:ext>
                  </a:extLst>
                </a:gridCol>
                <a:gridCol w="329184">
                  <a:extLst>
                    <a:ext uri="{9D8B030D-6E8A-4147-A177-3AD203B41FA5}">
                      <a16:colId xmlns:a16="http://schemas.microsoft.com/office/drawing/2014/main" val="3113770226"/>
                    </a:ext>
                  </a:extLst>
                </a:gridCol>
                <a:gridCol w="329184">
                  <a:extLst>
                    <a:ext uri="{9D8B030D-6E8A-4147-A177-3AD203B41FA5}">
                      <a16:colId xmlns:a16="http://schemas.microsoft.com/office/drawing/2014/main" val="510480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139653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- 2024-07-19 12:19:30</a:t>
                      </a:r>
                      <a:r>
                        <a:rPr kumimoji="0" lang="en-US" sz="1000" b="0" i="0" u="none" strike="noStrike" kern="1200" cap="none" spc="0" normalizeH="0" baseline="0" noProof="0">
                          <a:ln>
                            <a:noFill/>
                          </a:ln>
                          <a:solidFill>
                            <a:prstClr val="black"/>
                          </a:solidFill>
                          <a:effectLst/>
                          <a:uLnTx/>
                          <a:uFillTx/>
                          <a:latin typeface="Calibri"/>
                          <a:ea typeface="+mn-ea"/>
                          <a:cs typeface="+mn-cs"/>
                        </a:rPr>
                        <a:t>
 Our Flower Queen Photography Workshop on 11 June 2024, hosted together with YL Camera and J One Camera was an exciting one, with participants having the opportunity to gain valuable photography tips from X-Photographer Joie Koo Joie Koo.
Referencing Joie's stunning photographs of enchanting florals using the latest GFX100S II, participants engaged in a hands-on learning experience of recreating a similar composition through the expert photographer's guidance.
Thanks to all who joined us, and may this session inspire you to grow further with your photography skills! 
#Fujifilm #FujifilmMY #FujifilmMalaysia #Fujifilm_XSeries #Photography #DigitalPhotography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https://quintly-eu-image-storage.s3.amazonaws.com/aaf8f68db843cc217addf8054c322eb2/27e73d875d5098dfedbf088a0e571e24.jpg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7.0612 %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4221960274"/>
                  </a:ext>
                </a:extLst>
              </a:tr>
            </a:tbl>
          </a:graphicData>
        </a:graphic>
      </p:graphicFrame>
      <p:sp>
        <p:nvSpPr>
          <p:cNvPr id="4" name="Text Placeholder 3">
            <a:extLst>
              <a:ext uri="{FF2B5EF4-FFF2-40B4-BE49-F238E27FC236}">
                <a16:creationId xmlns:a16="http://schemas.microsoft.com/office/drawing/2014/main" id="{760002FD-93E3-4D4A-BD71-139372278AF7}"/>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872060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561928-F78C-4775-9ABA-000A132B1186}"/>
              </a:ext>
            </a:extLst>
          </p:cNvPr>
          <p:cNvSpPr>
            <a:spLocks noGrp="1"/>
          </p:cNvSpPr>
          <p:nvPr>
            <p:ph type="title"/>
          </p:nvPr>
        </p:nvSpPr>
        <p:spPr/>
        <p:txBody>
          <a:bodyPr/>
          <a:lstStyle/>
          <a:p>
            <a:r>
              <a:rPr lang="en-US"/>
              <a:t>Facebook Original Own Posts Table | FUJIFILM Malaysia - 15 of 26</a:t>
            </a:r>
          </a:p>
        </p:txBody>
      </p:sp>
      <p:graphicFrame>
        <p:nvGraphicFramePr>
          <p:cNvPr id="5" name="Table Placeholder 4">
            <a:extLst>
              <a:ext uri="{FF2B5EF4-FFF2-40B4-BE49-F238E27FC236}">
                <a16:creationId xmlns:a16="http://schemas.microsoft.com/office/drawing/2014/main" id="{E6A97FDE-B74F-4EEE-B1F7-E0ED94A99C06}"/>
              </a:ext>
            </a:extLst>
          </p:cNvPr>
          <p:cNvGraphicFramePr>
            <a:graphicFrameLocks noGrp="1"/>
          </p:cNvGraphicFramePr>
          <p:nvPr>
            <p:ph type="tbl" sz="quarter" idx="13"/>
            <p:extLst>
              <p:ext uri="{D42A27DB-BD31-4B8C-83A1-F6EECF244321}">
                <p14:modId xmlns:p14="http://schemas.microsoft.com/office/powerpoint/2010/main" val="9563092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070906438"/>
                    </a:ext>
                  </a:extLst>
                </a:gridCol>
                <a:gridCol w="1316737">
                  <a:extLst>
                    <a:ext uri="{9D8B030D-6E8A-4147-A177-3AD203B41FA5}">
                      <a16:colId xmlns:a16="http://schemas.microsoft.com/office/drawing/2014/main" val="2720711530"/>
                    </a:ext>
                  </a:extLst>
                </a:gridCol>
                <a:gridCol w="329184">
                  <a:extLst>
                    <a:ext uri="{9D8B030D-6E8A-4147-A177-3AD203B41FA5}">
                      <a16:colId xmlns:a16="http://schemas.microsoft.com/office/drawing/2014/main" val="863468145"/>
                    </a:ext>
                  </a:extLst>
                </a:gridCol>
                <a:gridCol w="329184">
                  <a:extLst>
                    <a:ext uri="{9D8B030D-6E8A-4147-A177-3AD203B41FA5}">
                      <a16:colId xmlns:a16="http://schemas.microsoft.com/office/drawing/2014/main" val="296510647"/>
                    </a:ext>
                  </a:extLst>
                </a:gridCol>
                <a:gridCol w="329184">
                  <a:extLst>
                    <a:ext uri="{9D8B030D-6E8A-4147-A177-3AD203B41FA5}">
                      <a16:colId xmlns:a16="http://schemas.microsoft.com/office/drawing/2014/main" val="1629520959"/>
                    </a:ext>
                  </a:extLst>
                </a:gridCol>
                <a:gridCol w="329184">
                  <a:extLst>
                    <a:ext uri="{9D8B030D-6E8A-4147-A177-3AD203B41FA5}">
                      <a16:colId xmlns:a16="http://schemas.microsoft.com/office/drawing/2014/main" val="3515502310"/>
                    </a:ext>
                  </a:extLst>
                </a:gridCol>
                <a:gridCol w="329184">
                  <a:extLst>
                    <a:ext uri="{9D8B030D-6E8A-4147-A177-3AD203B41FA5}">
                      <a16:colId xmlns:a16="http://schemas.microsoft.com/office/drawing/2014/main" val="3062753600"/>
                    </a:ext>
                  </a:extLst>
                </a:gridCol>
                <a:gridCol w="329184">
                  <a:extLst>
                    <a:ext uri="{9D8B030D-6E8A-4147-A177-3AD203B41FA5}">
                      <a16:colId xmlns:a16="http://schemas.microsoft.com/office/drawing/2014/main" val="2316078378"/>
                    </a:ext>
                  </a:extLst>
                </a:gridCol>
                <a:gridCol w="329184">
                  <a:extLst>
                    <a:ext uri="{9D8B030D-6E8A-4147-A177-3AD203B41FA5}">
                      <a16:colId xmlns:a16="http://schemas.microsoft.com/office/drawing/2014/main" val="969418205"/>
                    </a:ext>
                  </a:extLst>
                </a:gridCol>
                <a:gridCol w="329184">
                  <a:extLst>
                    <a:ext uri="{9D8B030D-6E8A-4147-A177-3AD203B41FA5}">
                      <a16:colId xmlns:a16="http://schemas.microsoft.com/office/drawing/2014/main" val="318886365"/>
                    </a:ext>
                  </a:extLst>
                </a:gridCol>
                <a:gridCol w="329184">
                  <a:extLst>
                    <a:ext uri="{9D8B030D-6E8A-4147-A177-3AD203B41FA5}">
                      <a16:colId xmlns:a16="http://schemas.microsoft.com/office/drawing/2014/main" val="4110540539"/>
                    </a:ext>
                  </a:extLst>
                </a:gridCol>
                <a:gridCol w="329184">
                  <a:extLst>
                    <a:ext uri="{9D8B030D-6E8A-4147-A177-3AD203B41FA5}">
                      <a16:colId xmlns:a16="http://schemas.microsoft.com/office/drawing/2014/main" val="678879682"/>
                    </a:ext>
                  </a:extLst>
                </a:gridCol>
                <a:gridCol w="329184">
                  <a:extLst>
                    <a:ext uri="{9D8B030D-6E8A-4147-A177-3AD203B41FA5}">
                      <a16:colId xmlns:a16="http://schemas.microsoft.com/office/drawing/2014/main" val="3761810327"/>
                    </a:ext>
                  </a:extLst>
                </a:gridCol>
                <a:gridCol w="329184">
                  <a:extLst>
                    <a:ext uri="{9D8B030D-6E8A-4147-A177-3AD203B41FA5}">
                      <a16:colId xmlns:a16="http://schemas.microsoft.com/office/drawing/2014/main" val="1725457583"/>
                    </a:ext>
                  </a:extLst>
                </a:gridCol>
                <a:gridCol w="329184">
                  <a:extLst>
                    <a:ext uri="{9D8B030D-6E8A-4147-A177-3AD203B41FA5}">
                      <a16:colId xmlns:a16="http://schemas.microsoft.com/office/drawing/2014/main" val="335284473"/>
                    </a:ext>
                  </a:extLst>
                </a:gridCol>
                <a:gridCol w="329184">
                  <a:extLst>
                    <a:ext uri="{9D8B030D-6E8A-4147-A177-3AD203B41FA5}">
                      <a16:colId xmlns:a16="http://schemas.microsoft.com/office/drawing/2014/main" val="912084534"/>
                    </a:ext>
                  </a:extLst>
                </a:gridCol>
                <a:gridCol w="329184">
                  <a:extLst>
                    <a:ext uri="{9D8B030D-6E8A-4147-A177-3AD203B41FA5}">
                      <a16:colId xmlns:a16="http://schemas.microsoft.com/office/drawing/2014/main" val="2682325921"/>
                    </a:ext>
                  </a:extLst>
                </a:gridCol>
                <a:gridCol w="329184">
                  <a:extLst>
                    <a:ext uri="{9D8B030D-6E8A-4147-A177-3AD203B41FA5}">
                      <a16:colId xmlns:a16="http://schemas.microsoft.com/office/drawing/2014/main" val="2154113199"/>
                    </a:ext>
                  </a:extLst>
                </a:gridCol>
                <a:gridCol w="329184">
                  <a:extLst>
                    <a:ext uri="{9D8B030D-6E8A-4147-A177-3AD203B41FA5}">
                      <a16:colId xmlns:a16="http://schemas.microsoft.com/office/drawing/2014/main" val="40353365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920775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- 2024-07-18 17:49:46</a:t>
                      </a:r>
                      <a:r>
                        <a:rPr kumimoji="0" lang="en-US" sz="1000" b="0" i="0" u="none" strike="noStrike" kern="1200" cap="none" spc="0" normalizeH="0" baseline="0" noProof="0">
                          <a:ln>
                            <a:noFill/>
                          </a:ln>
                          <a:solidFill>
                            <a:prstClr val="black"/>
                          </a:solidFill>
                          <a:effectLst/>
                          <a:uLnTx/>
                          <a:uFillTx/>
                          <a:latin typeface="Calibri"/>
                          <a:ea typeface="+mn-ea"/>
                          <a:cs typeface="+mn-cs"/>
                        </a:rPr>
                        <a:t>
 Blend talent, lighting, and vintage charm in your photography at our Outdoor Vintage Car with Talent &amp; Lighting Portraiture Shooting workshop. Capture stunning portraits with beautiful vintage cars and master lighting techniques with expert guidance from the talented TW Wann Al-Hajj!
Join us for an unforgettable experience to upgrade your photography skills, learn creative lighting setups, and work with unique vintage car backdrops.
Seats are limited, so register now to reserve your spot! 👇
https://forms.gle/B1PwwnnXZp2VBmoq8
*Limited to 20 pax only.
#Fujifilm #FujifilmMY #FujifilmMalaysia #Fujifilm_XSeries #Photography #DigitalPhotography #PhotographyWorkshop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https://quintly-eu-image-storage.s3.amazonaws.com/aaf8f68db843cc217addf8054c322eb2/7746f2d827371a64f6d76f578efafd21.jpg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6.0945 %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038427977"/>
                  </a:ext>
                </a:extLst>
              </a:tr>
            </a:tbl>
          </a:graphicData>
        </a:graphic>
      </p:graphicFrame>
      <p:sp>
        <p:nvSpPr>
          <p:cNvPr id="4" name="Text Placeholder 3">
            <a:extLst>
              <a:ext uri="{FF2B5EF4-FFF2-40B4-BE49-F238E27FC236}">
                <a16:creationId xmlns:a16="http://schemas.microsoft.com/office/drawing/2014/main" id="{BE425DC8-B7B7-4CA1-8AD4-FF4B7C67E25D}"/>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4490858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6C19C3-D5DE-4082-B984-4406F75B48F8}"/>
              </a:ext>
            </a:extLst>
          </p:cNvPr>
          <p:cNvSpPr>
            <a:spLocks noGrp="1"/>
          </p:cNvSpPr>
          <p:nvPr>
            <p:ph type="title"/>
          </p:nvPr>
        </p:nvSpPr>
        <p:spPr/>
        <p:txBody>
          <a:bodyPr/>
          <a:lstStyle/>
          <a:p>
            <a:r>
              <a:rPr lang="en-US"/>
              <a:t>Facebook Original Own Posts Table | FUJIFILM Malaysia - 16 of 26</a:t>
            </a:r>
          </a:p>
        </p:txBody>
      </p:sp>
      <p:graphicFrame>
        <p:nvGraphicFramePr>
          <p:cNvPr id="5" name="Table Placeholder 4">
            <a:extLst>
              <a:ext uri="{FF2B5EF4-FFF2-40B4-BE49-F238E27FC236}">
                <a16:creationId xmlns:a16="http://schemas.microsoft.com/office/drawing/2014/main" id="{4704AD22-7755-4A23-B81A-8304EB28AE53}"/>
              </a:ext>
            </a:extLst>
          </p:cNvPr>
          <p:cNvGraphicFramePr>
            <a:graphicFrameLocks noGrp="1"/>
          </p:cNvGraphicFramePr>
          <p:nvPr>
            <p:ph type="tbl" sz="quarter" idx="13"/>
            <p:extLst>
              <p:ext uri="{D42A27DB-BD31-4B8C-83A1-F6EECF244321}">
                <p14:modId xmlns:p14="http://schemas.microsoft.com/office/powerpoint/2010/main" val="9132915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968691273"/>
                    </a:ext>
                  </a:extLst>
                </a:gridCol>
                <a:gridCol w="1316737">
                  <a:extLst>
                    <a:ext uri="{9D8B030D-6E8A-4147-A177-3AD203B41FA5}">
                      <a16:colId xmlns:a16="http://schemas.microsoft.com/office/drawing/2014/main" val="10140425"/>
                    </a:ext>
                  </a:extLst>
                </a:gridCol>
                <a:gridCol w="329184">
                  <a:extLst>
                    <a:ext uri="{9D8B030D-6E8A-4147-A177-3AD203B41FA5}">
                      <a16:colId xmlns:a16="http://schemas.microsoft.com/office/drawing/2014/main" val="1688287113"/>
                    </a:ext>
                  </a:extLst>
                </a:gridCol>
                <a:gridCol w="329184">
                  <a:extLst>
                    <a:ext uri="{9D8B030D-6E8A-4147-A177-3AD203B41FA5}">
                      <a16:colId xmlns:a16="http://schemas.microsoft.com/office/drawing/2014/main" val="2795971127"/>
                    </a:ext>
                  </a:extLst>
                </a:gridCol>
                <a:gridCol w="329184">
                  <a:extLst>
                    <a:ext uri="{9D8B030D-6E8A-4147-A177-3AD203B41FA5}">
                      <a16:colId xmlns:a16="http://schemas.microsoft.com/office/drawing/2014/main" val="1040331377"/>
                    </a:ext>
                  </a:extLst>
                </a:gridCol>
                <a:gridCol w="329184">
                  <a:extLst>
                    <a:ext uri="{9D8B030D-6E8A-4147-A177-3AD203B41FA5}">
                      <a16:colId xmlns:a16="http://schemas.microsoft.com/office/drawing/2014/main" val="443856380"/>
                    </a:ext>
                  </a:extLst>
                </a:gridCol>
                <a:gridCol w="329184">
                  <a:extLst>
                    <a:ext uri="{9D8B030D-6E8A-4147-A177-3AD203B41FA5}">
                      <a16:colId xmlns:a16="http://schemas.microsoft.com/office/drawing/2014/main" val="3893733679"/>
                    </a:ext>
                  </a:extLst>
                </a:gridCol>
                <a:gridCol w="329184">
                  <a:extLst>
                    <a:ext uri="{9D8B030D-6E8A-4147-A177-3AD203B41FA5}">
                      <a16:colId xmlns:a16="http://schemas.microsoft.com/office/drawing/2014/main" val="23906303"/>
                    </a:ext>
                  </a:extLst>
                </a:gridCol>
                <a:gridCol w="329184">
                  <a:extLst>
                    <a:ext uri="{9D8B030D-6E8A-4147-A177-3AD203B41FA5}">
                      <a16:colId xmlns:a16="http://schemas.microsoft.com/office/drawing/2014/main" val="47910647"/>
                    </a:ext>
                  </a:extLst>
                </a:gridCol>
                <a:gridCol w="329184">
                  <a:extLst>
                    <a:ext uri="{9D8B030D-6E8A-4147-A177-3AD203B41FA5}">
                      <a16:colId xmlns:a16="http://schemas.microsoft.com/office/drawing/2014/main" val="3578780587"/>
                    </a:ext>
                  </a:extLst>
                </a:gridCol>
                <a:gridCol w="329184">
                  <a:extLst>
                    <a:ext uri="{9D8B030D-6E8A-4147-A177-3AD203B41FA5}">
                      <a16:colId xmlns:a16="http://schemas.microsoft.com/office/drawing/2014/main" val="2124594708"/>
                    </a:ext>
                  </a:extLst>
                </a:gridCol>
                <a:gridCol w="329184">
                  <a:extLst>
                    <a:ext uri="{9D8B030D-6E8A-4147-A177-3AD203B41FA5}">
                      <a16:colId xmlns:a16="http://schemas.microsoft.com/office/drawing/2014/main" val="2453823403"/>
                    </a:ext>
                  </a:extLst>
                </a:gridCol>
                <a:gridCol w="329184">
                  <a:extLst>
                    <a:ext uri="{9D8B030D-6E8A-4147-A177-3AD203B41FA5}">
                      <a16:colId xmlns:a16="http://schemas.microsoft.com/office/drawing/2014/main" val="3300729960"/>
                    </a:ext>
                  </a:extLst>
                </a:gridCol>
                <a:gridCol w="329184">
                  <a:extLst>
                    <a:ext uri="{9D8B030D-6E8A-4147-A177-3AD203B41FA5}">
                      <a16:colId xmlns:a16="http://schemas.microsoft.com/office/drawing/2014/main" val="3214764490"/>
                    </a:ext>
                  </a:extLst>
                </a:gridCol>
                <a:gridCol w="329184">
                  <a:extLst>
                    <a:ext uri="{9D8B030D-6E8A-4147-A177-3AD203B41FA5}">
                      <a16:colId xmlns:a16="http://schemas.microsoft.com/office/drawing/2014/main" val="1252265546"/>
                    </a:ext>
                  </a:extLst>
                </a:gridCol>
                <a:gridCol w="329184">
                  <a:extLst>
                    <a:ext uri="{9D8B030D-6E8A-4147-A177-3AD203B41FA5}">
                      <a16:colId xmlns:a16="http://schemas.microsoft.com/office/drawing/2014/main" val="2507880597"/>
                    </a:ext>
                  </a:extLst>
                </a:gridCol>
                <a:gridCol w="329184">
                  <a:extLst>
                    <a:ext uri="{9D8B030D-6E8A-4147-A177-3AD203B41FA5}">
                      <a16:colId xmlns:a16="http://schemas.microsoft.com/office/drawing/2014/main" val="2425689309"/>
                    </a:ext>
                  </a:extLst>
                </a:gridCol>
                <a:gridCol w="329184">
                  <a:extLst>
                    <a:ext uri="{9D8B030D-6E8A-4147-A177-3AD203B41FA5}">
                      <a16:colId xmlns:a16="http://schemas.microsoft.com/office/drawing/2014/main" val="1205072574"/>
                    </a:ext>
                  </a:extLst>
                </a:gridCol>
                <a:gridCol w="329184">
                  <a:extLst>
                    <a:ext uri="{9D8B030D-6E8A-4147-A177-3AD203B41FA5}">
                      <a16:colId xmlns:a16="http://schemas.microsoft.com/office/drawing/2014/main" val="1105251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59089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- 2024-07-17 20:00:30</a:t>
                      </a:r>
                      <a:r>
                        <a:rPr kumimoji="0" lang="en-US" sz="1000" b="0" i="0" u="none" strike="noStrike" kern="1200" cap="none" spc="0" normalizeH="0" baseline="0" noProof="0">
                          <a:ln>
                            <a:noFill/>
                          </a:ln>
                          <a:solidFill>
                            <a:prstClr val="black"/>
                          </a:solidFill>
                          <a:effectLst/>
                          <a:uLnTx/>
                          <a:uFillTx/>
                          <a:latin typeface="Calibri"/>
                          <a:ea typeface="+mn-ea"/>
                          <a:cs typeface="+mn-cs"/>
                        </a:rPr>
                        <a:t>
 Fujifilm’s Film Simulation modes have long attracted lovers of an analogue aesthetic. The X-T50 is the first body to feature a purpose-made Film Simulation dial, allowing quick selection of unique moods on the fly.
Josh Edgoose notes, “Seeing, in real-time, how a scene looks in ACROS or REALA ACE is great. I hadn’t created images in black and white until using this camera. The quick switch between Film Simulations makes all the difference, especially on overcast and rainy days in London.”
“When I stop people for portraits, knowing Nostalgic Neg. has nice skin tones or REALA ACE has lovely, soft shadows and experiencing that in real-time is fantastic. The ACROS logo on the dial streamlines the process, making it super easy and motivating for outdoor shoots.”
Experience the X-T50 and discover the uniqueness of Fujifilm’s Film Simulations.
𝗙𝗶𝗻𝗱 𝗼𝘂𝘁 𝗺𝗼𝗿𝗲 𝗮𝗯𝗼𝘂𝘁 𝗫-𝗧𝟱𝟬
https://fujifilm-x.com/en-my/products/cameras/x-t50/
𝗙𝗶𝗻𝗱 𝗼𝘂𝘁 𝗺𝗼𝗿𝗲 𝗮𝗯𝗼𝘂𝘁 𝗝𝗼𝘀𝗵 𝗘𝗱𝗴𝗼𝗼𝘀𝗲'𝘀 𝗿𝗲𝘃𝗶𝗲𝘄
https://fujifilm-x.com/en-my/stories/x-t50-street-photography-x-josh-edgoose/
𝗘𝘅𝗽𝗹𝗼𝗿𝗲 𝗺𝗼𝗿𝗲 𝗮𝗯𝗼𝘂𝘁 𝗙𝘂𝗷𝗶𝗳𝗶𝗹𝗺'𝘀 𝗙𝗶𝗹𝗺 𝗦𝗶𝗺𝘂𝗹𝗮𝘁𝗶𝗼𝗻𝘀 𝗮𝘁
https://fujifilm-x.com/en-my/products/film-simulation/
𝗢𝗻𝗹𝗶𝗻𝗲 𝗦𝘁𝗼𝗿𝗲
https://www.store-my.fujifilm-x.com/
𝗙𝘂𝗷𝗶𝗳𝗶𝗹𝗺 𝗔𝘂𝘁𝗵𝗼𝗿𝗶𝘇𝗲𝗱 𝗗𝗲𝗮𝗹𝗲𝗿𝘀
https://fujifilm-x.com/en-my/shop/
Download the FUJIFILM XApp, your all-in-one app for capturing and cherishing precious moments. Available on Apple App Store and Google Play Store:
https://apps.apple.com/my/app/fujifilm-xapp/id1586089681
https://play.google.com/store/apps/details?id=com.fujifilm.xapp&amp;hl=en_US&amp;pli=1
#Fujifilm #FujifilmMY #FujifilmMalaysia #Photography #DigitalPhotography #XT50 #MyExperienceMyColor #FilmSimulations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https://quintly-eu-image-storage.s3.amazonaws.com/aaf8f68db843cc217addf8054c322eb2/d16b05fad87e7cea9be505a6a7721917.jpg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4.3599 %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573591615"/>
                  </a:ext>
                </a:extLst>
              </a:tr>
            </a:tbl>
          </a:graphicData>
        </a:graphic>
      </p:graphicFrame>
      <p:sp>
        <p:nvSpPr>
          <p:cNvPr id="4" name="Text Placeholder 3">
            <a:extLst>
              <a:ext uri="{FF2B5EF4-FFF2-40B4-BE49-F238E27FC236}">
                <a16:creationId xmlns:a16="http://schemas.microsoft.com/office/drawing/2014/main" id="{6D2EBB6A-9DCA-45C2-B544-A4B23D0E7FB8}"/>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7776319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3DC63-736E-40A3-8055-C87C1EA4FC00}"/>
              </a:ext>
            </a:extLst>
          </p:cNvPr>
          <p:cNvSpPr>
            <a:spLocks noGrp="1"/>
          </p:cNvSpPr>
          <p:nvPr>
            <p:ph type="title"/>
          </p:nvPr>
        </p:nvSpPr>
        <p:spPr/>
        <p:txBody>
          <a:bodyPr/>
          <a:lstStyle/>
          <a:p>
            <a:r>
              <a:rPr lang="en-US"/>
              <a:t>Facebook Original Own Posts Table | FUJIFILM Malaysia - 17 of 26</a:t>
            </a:r>
          </a:p>
        </p:txBody>
      </p:sp>
      <p:graphicFrame>
        <p:nvGraphicFramePr>
          <p:cNvPr id="5" name="Table Placeholder 4">
            <a:extLst>
              <a:ext uri="{FF2B5EF4-FFF2-40B4-BE49-F238E27FC236}">
                <a16:creationId xmlns:a16="http://schemas.microsoft.com/office/drawing/2014/main" id="{3F25019A-623F-49C1-95EA-9ACA2B9E8987}"/>
              </a:ext>
            </a:extLst>
          </p:cNvPr>
          <p:cNvGraphicFramePr>
            <a:graphicFrameLocks noGrp="1"/>
          </p:cNvGraphicFramePr>
          <p:nvPr>
            <p:ph type="tbl" sz="quarter" idx="13"/>
            <p:extLst>
              <p:ext uri="{D42A27DB-BD31-4B8C-83A1-F6EECF244321}">
                <p14:modId xmlns:p14="http://schemas.microsoft.com/office/powerpoint/2010/main" val="5758189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268988747"/>
                    </a:ext>
                  </a:extLst>
                </a:gridCol>
                <a:gridCol w="1316737">
                  <a:extLst>
                    <a:ext uri="{9D8B030D-6E8A-4147-A177-3AD203B41FA5}">
                      <a16:colId xmlns:a16="http://schemas.microsoft.com/office/drawing/2014/main" val="3614473783"/>
                    </a:ext>
                  </a:extLst>
                </a:gridCol>
                <a:gridCol w="329184">
                  <a:extLst>
                    <a:ext uri="{9D8B030D-6E8A-4147-A177-3AD203B41FA5}">
                      <a16:colId xmlns:a16="http://schemas.microsoft.com/office/drawing/2014/main" val="2419107409"/>
                    </a:ext>
                  </a:extLst>
                </a:gridCol>
                <a:gridCol w="329184">
                  <a:extLst>
                    <a:ext uri="{9D8B030D-6E8A-4147-A177-3AD203B41FA5}">
                      <a16:colId xmlns:a16="http://schemas.microsoft.com/office/drawing/2014/main" val="1588307872"/>
                    </a:ext>
                  </a:extLst>
                </a:gridCol>
                <a:gridCol w="329184">
                  <a:extLst>
                    <a:ext uri="{9D8B030D-6E8A-4147-A177-3AD203B41FA5}">
                      <a16:colId xmlns:a16="http://schemas.microsoft.com/office/drawing/2014/main" val="1163824232"/>
                    </a:ext>
                  </a:extLst>
                </a:gridCol>
                <a:gridCol w="329184">
                  <a:extLst>
                    <a:ext uri="{9D8B030D-6E8A-4147-A177-3AD203B41FA5}">
                      <a16:colId xmlns:a16="http://schemas.microsoft.com/office/drawing/2014/main" val="2635296339"/>
                    </a:ext>
                  </a:extLst>
                </a:gridCol>
                <a:gridCol w="329184">
                  <a:extLst>
                    <a:ext uri="{9D8B030D-6E8A-4147-A177-3AD203B41FA5}">
                      <a16:colId xmlns:a16="http://schemas.microsoft.com/office/drawing/2014/main" val="1797908088"/>
                    </a:ext>
                  </a:extLst>
                </a:gridCol>
                <a:gridCol w="329184">
                  <a:extLst>
                    <a:ext uri="{9D8B030D-6E8A-4147-A177-3AD203B41FA5}">
                      <a16:colId xmlns:a16="http://schemas.microsoft.com/office/drawing/2014/main" val="354193628"/>
                    </a:ext>
                  </a:extLst>
                </a:gridCol>
                <a:gridCol w="329184">
                  <a:extLst>
                    <a:ext uri="{9D8B030D-6E8A-4147-A177-3AD203B41FA5}">
                      <a16:colId xmlns:a16="http://schemas.microsoft.com/office/drawing/2014/main" val="1952392353"/>
                    </a:ext>
                  </a:extLst>
                </a:gridCol>
                <a:gridCol w="329184">
                  <a:extLst>
                    <a:ext uri="{9D8B030D-6E8A-4147-A177-3AD203B41FA5}">
                      <a16:colId xmlns:a16="http://schemas.microsoft.com/office/drawing/2014/main" val="281228648"/>
                    </a:ext>
                  </a:extLst>
                </a:gridCol>
                <a:gridCol w="329184">
                  <a:extLst>
                    <a:ext uri="{9D8B030D-6E8A-4147-A177-3AD203B41FA5}">
                      <a16:colId xmlns:a16="http://schemas.microsoft.com/office/drawing/2014/main" val="997717638"/>
                    </a:ext>
                  </a:extLst>
                </a:gridCol>
                <a:gridCol w="329184">
                  <a:extLst>
                    <a:ext uri="{9D8B030D-6E8A-4147-A177-3AD203B41FA5}">
                      <a16:colId xmlns:a16="http://schemas.microsoft.com/office/drawing/2014/main" val="3743996316"/>
                    </a:ext>
                  </a:extLst>
                </a:gridCol>
                <a:gridCol w="329184">
                  <a:extLst>
                    <a:ext uri="{9D8B030D-6E8A-4147-A177-3AD203B41FA5}">
                      <a16:colId xmlns:a16="http://schemas.microsoft.com/office/drawing/2014/main" val="1355868849"/>
                    </a:ext>
                  </a:extLst>
                </a:gridCol>
                <a:gridCol w="329184">
                  <a:extLst>
                    <a:ext uri="{9D8B030D-6E8A-4147-A177-3AD203B41FA5}">
                      <a16:colId xmlns:a16="http://schemas.microsoft.com/office/drawing/2014/main" val="4094549485"/>
                    </a:ext>
                  </a:extLst>
                </a:gridCol>
                <a:gridCol w="329184">
                  <a:extLst>
                    <a:ext uri="{9D8B030D-6E8A-4147-A177-3AD203B41FA5}">
                      <a16:colId xmlns:a16="http://schemas.microsoft.com/office/drawing/2014/main" val="80760592"/>
                    </a:ext>
                  </a:extLst>
                </a:gridCol>
                <a:gridCol w="329184">
                  <a:extLst>
                    <a:ext uri="{9D8B030D-6E8A-4147-A177-3AD203B41FA5}">
                      <a16:colId xmlns:a16="http://schemas.microsoft.com/office/drawing/2014/main" val="3896786206"/>
                    </a:ext>
                  </a:extLst>
                </a:gridCol>
                <a:gridCol w="329184">
                  <a:extLst>
                    <a:ext uri="{9D8B030D-6E8A-4147-A177-3AD203B41FA5}">
                      <a16:colId xmlns:a16="http://schemas.microsoft.com/office/drawing/2014/main" val="1927737322"/>
                    </a:ext>
                  </a:extLst>
                </a:gridCol>
                <a:gridCol w="329184">
                  <a:extLst>
                    <a:ext uri="{9D8B030D-6E8A-4147-A177-3AD203B41FA5}">
                      <a16:colId xmlns:a16="http://schemas.microsoft.com/office/drawing/2014/main" val="778928015"/>
                    </a:ext>
                  </a:extLst>
                </a:gridCol>
                <a:gridCol w="329184">
                  <a:extLst>
                    <a:ext uri="{9D8B030D-6E8A-4147-A177-3AD203B41FA5}">
                      <a16:colId xmlns:a16="http://schemas.microsoft.com/office/drawing/2014/main" val="18727792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40246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- 2024-07-16 11:15:58</a:t>
                      </a:r>
                      <a:r>
                        <a:rPr kumimoji="0" lang="en-US" sz="1000" b="0" i="0" u="none" strike="noStrike" kern="1200" cap="none" spc="0" normalizeH="0" baseline="0" noProof="0">
                          <a:ln>
                            <a:noFill/>
                          </a:ln>
                          <a:solidFill>
                            <a:prstClr val="black"/>
                          </a:solidFill>
                          <a:effectLst/>
                          <a:uLnTx/>
                          <a:uFillTx/>
                          <a:latin typeface="Calibri"/>
                          <a:ea typeface="+mn-ea"/>
                          <a:cs typeface="+mn-cs"/>
                        </a:rPr>
                        <a:t>
 Learn how to photograph precious family moments and preserve them in time with our Outdoor Family Portrait Photography Workshop, led by photographers Joshua Koh and NL Chin!
Capture beautiful shots of memorable experiences that will make you reminisce fondly about every growth, milestone, and change throughout your lifetime.
Limited slots are available. Contact Roy (0122275515) now to secure your spot!
#Fujifilm #FujifilmMY #FujifilmMalaysia #Fujifilm_XSeries #Photography #DigitalPhotography #OutdoorFamilyPortrait #PhotographyWorkshop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https://quintly-eu-image-storage.s3.amazonaws.com/aaf8f68db843cc217addf8054c322eb2/c8d6ecc276f6a98cfe2395a7c8fb24b0.jpg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4.9666 %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762433595"/>
                  </a:ext>
                </a:extLst>
              </a:tr>
            </a:tbl>
          </a:graphicData>
        </a:graphic>
      </p:graphicFrame>
      <p:sp>
        <p:nvSpPr>
          <p:cNvPr id="4" name="Text Placeholder 3">
            <a:extLst>
              <a:ext uri="{FF2B5EF4-FFF2-40B4-BE49-F238E27FC236}">
                <a16:creationId xmlns:a16="http://schemas.microsoft.com/office/drawing/2014/main" id="{D6F51A11-606B-430D-AB5C-CAF615F425BC}"/>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35869142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F914D-FE5C-4649-8F74-0DDFED8A5A9A}"/>
              </a:ext>
            </a:extLst>
          </p:cNvPr>
          <p:cNvSpPr>
            <a:spLocks noGrp="1"/>
          </p:cNvSpPr>
          <p:nvPr>
            <p:ph type="title"/>
          </p:nvPr>
        </p:nvSpPr>
        <p:spPr/>
        <p:txBody>
          <a:bodyPr/>
          <a:lstStyle/>
          <a:p>
            <a:r>
              <a:rPr lang="en-US"/>
              <a:t>Facebook Original Own Posts Table | FUJIFILM Malaysia - 18 of 26</a:t>
            </a:r>
          </a:p>
        </p:txBody>
      </p:sp>
      <p:graphicFrame>
        <p:nvGraphicFramePr>
          <p:cNvPr id="5" name="Table Placeholder 4">
            <a:extLst>
              <a:ext uri="{FF2B5EF4-FFF2-40B4-BE49-F238E27FC236}">
                <a16:creationId xmlns:a16="http://schemas.microsoft.com/office/drawing/2014/main" id="{339AAFCF-1299-4972-B137-EADC3240F4DB}"/>
              </a:ext>
            </a:extLst>
          </p:cNvPr>
          <p:cNvGraphicFramePr>
            <a:graphicFrameLocks noGrp="1"/>
          </p:cNvGraphicFramePr>
          <p:nvPr>
            <p:ph type="tbl" sz="quarter" idx="13"/>
            <p:extLst>
              <p:ext uri="{D42A27DB-BD31-4B8C-83A1-F6EECF244321}">
                <p14:modId xmlns:p14="http://schemas.microsoft.com/office/powerpoint/2010/main" val="37349063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589246876"/>
                    </a:ext>
                  </a:extLst>
                </a:gridCol>
                <a:gridCol w="1316737">
                  <a:extLst>
                    <a:ext uri="{9D8B030D-6E8A-4147-A177-3AD203B41FA5}">
                      <a16:colId xmlns:a16="http://schemas.microsoft.com/office/drawing/2014/main" val="2992861768"/>
                    </a:ext>
                  </a:extLst>
                </a:gridCol>
                <a:gridCol w="329184">
                  <a:extLst>
                    <a:ext uri="{9D8B030D-6E8A-4147-A177-3AD203B41FA5}">
                      <a16:colId xmlns:a16="http://schemas.microsoft.com/office/drawing/2014/main" val="925437288"/>
                    </a:ext>
                  </a:extLst>
                </a:gridCol>
                <a:gridCol w="329184">
                  <a:extLst>
                    <a:ext uri="{9D8B030D-6E8A-4147-A177-3AD203B41FA5}">
                      <a16:colId xmlns:a16="http://schemas.microsoft.com/office/drawing/2014/main" val="52504847"/>
                    </a:ext>
                  </a:extLst>
                </a:gridCol>
                <a:gridCol w="329184">
                  <a:extLst>
                    <a:ext uri="{9D8B030D-6E8A-4147-A177-3AD203B41FA5}">
                      <a16:colId xmlns:a16="http://schemas.microsoft.com/office/drawing/2014/main" val="97815214"/>
                    </a:ext>
                  </a:extLst>
                </a:gridCol>
                <a:gridCol w="329184">
                  <a:extLst>
                    <a:ext uri="{9D8B030D-6E8A-4147-A177-3AD203B41FA5}">
                      <a16:colId xmlns:a16="http://schemas.microsoft.com/office/drawing/2014/main" val="438777370"/>
                    </a:ext>
                  </a:extLst>
                </a:gridCol>
                <a:gridCol w="329184">
                  <a:extLst>
                    <a:ext uri="{9D8B030D-6E8A-4147-A177-3AD203B41FA5}">
                      <a16:colId xmlns:a16="http://schemas.microsoft.com/office/drawing/2014/main" val="2988905040"/>
                    </a:ext>
                  </a:extLst>
                </a:gridCol>
                <a:gridCol w="329184">
                  <a:extLst>
                    <a:ext uri="{9D8B030D-6E8A-4147-A177-3AD203B41FA5}">
                      <a16:colId xmlns:a16="http://schemas.microsoft.com/office/drawing/2014/main" val="2735777771"/>
                    </a:ext>
                  </a:extLst>
                </a:gridCol>
                <a:gridCol w="329184">
                  <a:extLst>
                    <a:ext uri="{9D8B030D-6E8A-4147-A177-3AD203B41FA5}">
                      <a16:colId xmlns:a16="http://schemas.microsoft.com/office/drawing/2014/main" val="2323812314"/>
                    </a:ext>
                  </a:extLst>
                </a:gridCol>
                <a:gridCol w="329184">
                  <a:extLst>
                    <a:ext uri="{9D8B030D-6E8A-4147-A177-3AD203B41FA5}">
                      <a16:colId xmlns:a16="http://schemas.microsoft.com/office/drawing/2014/main" val="3478495393"/>
                    </a:ext>
                  </a:extLst>
                </a:gridCol>
                <a:gridCol w="329184">
                  <a:extLst>
                    <a:ext uri="{9D8B030D-6E8A-4147-A177-3AD203B41FA5}">
                      <a16:colId xmlns:a16="http://schemas.microsoft.com/office/drawing/2014/main" val="191609544"/>
                    </a:ext>
                  </a:extLst>
                </a:gridCol>
                <a:gridCol w="329184">
                  <a:extLst>
                    <a:ext uri="{9D8B030D-6E8A-4147-A177-3AD203B41FA5}">
                      <a16:colId xmlns:a16="http://schemas.microsoft.com/office/drawing/2014/main" val="3021918550"/>
                    </a:ext>
                  </a:extLst>
                </a:gridCol>
                <a:gridCol w="329184">
                  <a:extLst>
                    <a:ext uri="{9D8B030D-6E8A-4147-A177-3AD203B41FA5}">
                      <a16:colId xmlns:a16="http://schemas.microsoft.com/office/drawing/2014/main" val="1033198946"/>
                    </a:ext>
                  </a:extLst>
                </a:gridCol>
                <a:gridCol w="329184">
                  <a:extLst>
                    <a:ext uri="{9D8B030D-6E8A-4147-A177-3AD203B41FA5}">
                      <a16:colId xmlns:a16="http://schemas.microsoft.com/office/drawing/2014/main" val="2696725614"/>
                    </a:ext>
                  </a:extLst>
                </a:gridCol>
                <a:gridCol w="329184">
                  <a:extLst>
                    <a:ext uri="{9D8B030D-6E8A-4147-A177-3AD203B41FA5}">
                      <a16:colId xmlns:a16="http://schemas.microsoft.com/office/drawing/2014/main" val="1286110815"/>
                    </a:ext>
                  </a:extLst>
                </a:gridCol>
                <a:gridCol w="329184">
                  <a:extLst>
                    <a:ext uri="{9D8B030D-6E8A-4147-A177-3AD203B41FA5}">
                      <a16:colId xmlns:a16="http://schemas.microsoft.com/office/drawing/2014/main" val="2657627918"/>
                    </a:ext>
                  </a:extLst>
                </a:gridCol>
                <a:gridCol w="329184">
                  <a:extLst>
                    <a:ext uri="{9D8B030D-6E8A-4147-A177-3AD203B41FA5}">
                      <a16:colId xmlns:a16="http://schemas.microsoft.com/office/drawing/2014/main" val="2058205785"/>
                    </a:ext>
                  </a:extLst>
                </a:gridCol>
                <a:gridCol w="329184">
                  <a:extLst>
                    <a:ext uri="{9D8B030D-6E8A-4147-A177-3AD203B41FA5}">
                      <a16:colId xmlns:a16="http://schemas.microsoft.com/office/drawing/2014/main" val="516650451"/>
                    </a:ext>
                  </a:extLst>
                </a:gridCol>
                <a:gridCol w="329184">
                  <a:extLst>
                    <a:ext uri="{9D8B030D-6E8A-4147-A177-3AD203B41FA5}">
                      <a16:colId xmlns:a16="http://schemas.microsoft.com/office/drawing/2014/main" val="13552558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438888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- 2024-07-15 10:00:20</a:t>
                      </a:r>
                      <a:r>
                        <a:rPr kumimoji="0" lang="en-US" sz="1000" b="0" i="0" u="none" strike="noStrike" kern="1200" cap="none" spc="0" normalizeH="0" baseline="0" noProof="0">
                          <a:ln>
                            <a:noFill/>
                          </a:ln>
                          <a:solidFill>
                            <a:prstClr val="black"/>
                          </a:solidFill>
                          <a:effectLst/>
                          <a:uLnTx/>
                          <a:uFillTx/>
                          <a:latin typeface="Calibri"/>
                          <a:ea typeface="+mn-ea"/>
                          <a:cs typeface="+mn-cs"/>
                        </a:rPr>
                        <a:t>
 Discover the unseen with the Fujifilm X-T50, featuring a fifth-generation X-Trans CMOS 5 HR sensor, X-Processor 5 imaging engine, and up to 7.0-stop IBIS. This powerful combination delivers the highest image quality yet for the X Series in a compact, lightweight body.
What sets this camera apart is the Film Simulation Dial on the top plate, a first-ever feature in the Fujifilm series. This dial provides easy access to various Film Simulations right at your fingertips.
Turn everyday moments into unique stories with the Fujifilm X-T50. 
𝗙𝗶𝗻𝗱 𝗼𝘂𝘁 𝗺𝗼𝗿𝗲 𝗮𝗯𝗼𝘂𝘁 𝗫-𝗧𝟱𝟬
https://fujifilm-x.com/en-my/products/cameras/x-t50/
𝗢𝗻𝗹𝗶𝗻𝗲 𝗦𝘁𝗼𝗿𝗲
https://www.store-my.fujifilm-x.com/
𝗙𝘂𝗷𝗶𝗳𝗶𝗹𝗺 𝗔𝘂𝘁𝗵𝗼𝗿𝗶𝘇𝗲𝗱 𝗗𝗲𝗮𝗹𝗲𝗿𝘀
https://fujifilm-x.com/en-my/shop/
Download the FUJIFILM XApp, your all-in-one app for capturing and cherishing precious moments. Available on Apple App Store and Google Play Store:
https://apps.apple.com/my/app/fujifilm-xapp/id1586089681
https://play.google.com/store/apps/details?id=com.fujifilm.xapp&amp;hl=en_US&amp;pli=1
#Fujifilm #FujifilmMY #FujifilmMalaysia #Photography #DigitalPhotography #XT50 #MyExperienceMyColor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https://quintly-eu-image-storage.s3.amazonaws.com/aaf8f68db843cc217addf8054c322eb2/466ac2a19f3efa478c42b76c60ee9645.jpg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5.5591 %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876489335"/>
                  </a:ext>
                </a:extLst>
              </a:tr>
            </a:tbl>
          </a:graphicData>
        </a:graphic>
      </p:graphicFrame>
      <p:sp>
        <p:nvSpPr>
          <p:cNvPr id="4" name="Text Placeholder 3">
            <a:extLst>
              <a:ext uri="{FF2B5EF4-FFF2-40B4-BE49-F238E27FC236}">
                <a16:creationId xmlns:a16="http://schemas.microsoft.com/office/drawing/2014/main" id="{88B69C27-A9AF-4042-92BC-D3E4D00E48E6}"/>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8548088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7E812-2E27-477E-BFF6-9FDE6B054B76}"/>
              </a:ext>
            </a:extLst>
          </p:cNvPr>
          <p:cNvSpPr>
            <a:spLocks noGrp="1"/>
          </p:cNvSpPr>
          <p:nvPr>
            <p:ph type="title"/>
          </p:nvPr>
        </p:nvSpPr>
        <p:spPr/>
        <p:txBody>
          <a:bodyPr/>
          <a:lstStyle/>
          <a:p>
            <a:r>
              <a:rPr lang="en-US"/>
              <a:t>Facebook Original Own Posts Table | FUJIFILM Malaysia - 19 of 26</a:t>
            </a:r>
          </a:p>
        </p:txBody>
      </p:sp>
      <p:graphicFrame>
        <p:nvGraphicFramePr>
          <p:cNvPr id="5" name="Table Placeholder 4">
            <a:extLst>
              <a:ext uri="{FF2B5EF4-FFF2-40B4-BE49-F238E27FC236}">
                <a16:creationId xmlns:a16="http://schemas.microsoft.com/office/drawing/2014/main" id="{A94B9C93-70A9-4324-9EF5-8A6CC19AD288}"/>
              </a:ext>
            </a:extLst>
          </p:cNvPr>
          <p:cNvGraphicFramePr>
            <a:graphicFrameLocks noGrp="1"/>
          </p:cNvGraphicFramePr>
          <p:nvPr>
            <p:ph type="tbl" sz="quarter" idx="13"/>
            <p:extLst>
              <p:ext uri="{D42A27DB-BD31-4B8C-83A1-F6EECF244321}">
                <p14:modId xmlns:p14="http://schemas.microsoft.com/office/powerpoint/2010/main" val="22107165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279659264"/>
                    </a:ext>
                  </a:extLst>
                </a:gridCol>
                <a:gridCol w="1316737">
                  <a:extLst>
                    <a:ext uri="{9D8B030D-6E8A-4147-A177-3AD203B41FA5}">
                      <a16:colId xmlns:a16="http://schemas.microsoft.com/office/drawing/2014/main" val="3326607148"/>
                    </a:ext>
                  </a:extLst>
                </a:gridCol>
                <a:gridCol w="329184">
                  <a:extLst>
                    <a:ext uri="{9D8B030D-6E8A-4147-A177-3AD203B41FA5}">
                      <a16:colId xmlns:a16="http://schemas.microsoft.com/office/drawing/2014/main" val="2831860298"/>
                    </a:ext>
                  </a:extLst>
                </a:gridCol>
                <a:gridCol w="329184">
                  <a:extLst>
                    <a:ext uri="{9D8B030D-6E8A-4147-A177-3AD203B41FA5}">
                      <a16:colId xmlns:a16="http://schemas.microsoft.com/office/drawing/2014/main" val="2181352164"/>
                    </a:ext>
                  </a:extLst>
                </a:gridCol>
                <a:gridCol w="329184">
                  <a:extLst>
                    <a:ext uri="{9D8B030D-6E8A-4147-A177-3AD203B41FA5}">
                      <a16:colId xmlns:a16="http://schemas.microsoft.com/office/drawing/2014/main" val="2914743217"/>
                    </a:ext>
                  </a:extLst>
                </a:gridCol>
                <a:gridCol w="329184">
                  <a:extLst>
                    <a:ext uri="{9D8B030D-6E8A-4147-A177-3AD203B41FA5}">
                      <a16:colId xmlns:a16="http://schemas.microsoft.com/office/drawing/2014/main" val="2962076650"/>
                    </a:ext>
                  </a:extLst>
                </a:gridCol>
                <a:gridCol w="329184">
                  <a:extLst>
                    <a:ext uri="{9D8B030D-6E8A-4147-A177-3AD203B41FA5}">
                      <a16:colId xmlns:a16="http://schemas.microsoft.com/office/drawing/2014/main" val="1924859706"/>
                    </a:ext>
                  </a:extLst>
                </a:gridCol>
                <a:gridCol w="329184">
                  <a:extLst>
                    <a:ext uri="{9D8B030D-6E8A-4147-A177-3AD203B41FA5}">
                      <a16:colId xmlns:a16="http://schemas.microsoft.com/office/drawing/2014/main" val="2547607954"/>
                    </a:ext>
                  </a:extLst>
                </a:gridCol>
                <a:gridCol w="329184">
                  <a:extLst>
                    <a:ext uri="{9D8B030D-6E8A-4147-A177-3AD203B41FA5}">
                      <a16:colId xmlns:a16="http://schemas.microsoft.com/office/drawing/2014/main" val="3833937519"/>
                    </a:ext>
                  </a:extLst>
                </a:gridCol>
                <a:gridCol w="329184">
                  <a:extLst>
                    <a:ext uri="{9D8B030D-6E8A-4147-A177-3AD203B41FA5}">
                      <a16:colId xmlns:a16="http://schemas.microsoft.com/office/drawing/2014/main" val="494770001"/>
                    </a:ext>
                  </a:extLst>
                </a:gridCol>
                <a:gridCol w="329184">
                  <a:extLst>
                    <a:ext uri="{9D8B030D-6E8A-4147-A177-3AD203B41FA5}">
                      <a16:colId xmlns:a16="http://schemas.microsoft.com/office/drawing/2014/main" val="2282880301"/>
                    </a:ext>
                  </a:extLst>
                </a:gridCol>
                <a:gridCol w="329184">
                  <a:extLst>
                    <a:ext uri="{9D8B030D-6E8A-4147-A177-3AD203B41FA5}">
                      <a16:colId xmlns:a16="http://schemas.microsoft.com/office/drawing/2014/main" val="1270528666"/>
                    </a:ext>
                  </a:extLst>
                </a:gridCol>
                <a:gridCol w="329184">
                  <a:extLst>
                    <a:ext uri="{9D8B030D-6E8A-4147-A177-3AD203B41FA5}">
                      <a16:colId xmlns:a16="http://schemas.microsoft.com/office/drawing/2014/main" val="2088269515"/>
                    </a:ext>
                  </a:extLst>
                </a:gridCol>
                <a:gridCol w="329184">
                  <a:extLst>
                    <a:ext uri="{9D8B030D-6E8A-4147-A177-3AD203B41FA5}">
                      <a16:colId xmlns:a16="http://schemas.microsoft.com/office/drawing/2014/main" val="2239862881"/>
                    </a:ext>
                  </a:extLst>
                </a:gridCol>
                <a:gridCol w="329184">
                  <a:extLst>
                    <a:ext uri="{9D8B030D-6E8A-4147-A177-3AD203B41FA5}">
                      <a16:colId xmlns:a16="http://schemas.microsoft.com/office/drawing/2014/main" val="3992509979"/>
                    </a:ext>
                  </a:extLst>
                </a:gridCol>
                <a:gridCol w="329184">
                  <a:extLst>
                    <a:ext uri="{9D8B030D-6E8A-4147-A177-3AD203B41FA5}">
                      <a16:colId xmlns:a16="http://schemas.microsoft.com/office/drawing/2014/main" val="3407979639"/>
                    </a:ext>
                  </a:extLst>
                </a:gridCol>
                <a:gridCol w="329184">
                  <a:extLst>
                    <a:ext uri="{9D8B030D-6E8A-4147-A177-3AD203B41FA5}">
                      <a16:colId xmlns:a16="http://schemas.microsoft.com/office/drawing/2014/main" val="3548369766"/>
                    </a:ext>
                  </a:extLst>
                </a:gridCol>
                <a:gridCol w="329184">
                  <a:extLst>
                    <a:ext uri="{9D8B030D-6E8A-4147-A177-3AD203B41FA5}">
                      <a16:colId xmlns:a16="http://schemas.microsoft.com/office/drawing/2014/main" val="1826226751"/>
                    </a:ext>
                  </a:extLst>
                </a:gridCol>
                <a:gridCol w="329184">
                  <a:extLst>
                    <a:ext uri="{9D8B030D-6E8A-4147-A177-3AD203B41FA5}">
                      <a16:colId xmlns:a16="http://schemas.microsoft.com/office/drawing/2014/main" val="23251381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261787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- 2024-07-12 15:37:14</a:t>
                      </a:r>
                      <a:r>
                        <a:rPr kumimoji="0" lang="en-US" sz="1000" b="0" i="0" u="none" strike="noStrike" kern="1200" cap="none" spc="0" normalizeH="0" baseline="0" noProof="0">
                          <a:ln>
                            <a:noFill/>
                          </a:ln>
                          <a:solidFill>
                            <a:prstClr val="black"/>
                          </a:solidFill>
                          <a:effectLst/>
                          <a:uLnTx/>
                          <a:uFillTx/>
                          <a:latin typeface="Calibri"/>
                          <a:ea typeface="+mn-ea"/>
                          <a:cs typeface="+mn-cs"/>
                        </a:rPr>
                        <a:t>
 "I would recommend the XF16-50mm to anyone who wants to start photography because it's a lens that's very versatile, not just for beginners but also for professionals whenever they need a quick, on-the-go lens." - Beatrice Vu, Photographer, Canada
Unlock your creative potential with the Fujifilm XF16-50mmF2.8-4.8 R LM WR lens! 
Now retailing at Fujifilm stores and authorised dealers for only RM3,998. This versatile lens offers exceptional clarity and performance, whether you're capturing wide landscapes or detailed close-ups. With its weather-resistant build and fast autofocus, it's perfect for any adventure, rain or shine. 
Also available in two exclusive kits:
📷 X-T5 XF16-50mm Kit: RM11,488
📷 X-S20 XF16-50mm Kit: RM9,388
#Fujifilm #FujifilmMY #FujifilmMalaysia #Photography #DigitalPhotography #XF16mm #TheNewStandard #XT5 #XS20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https://quintly-eu-image-storage.s3.amazonaws.com/aaf8f68db843cc217addf8054c322eb2/7b43b3a60bb822080ee16690335c8f6e.jpg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7.6014 %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760081720"/>
                  </a:ext>
                </a:extLst>
              </a:tr>
            </a:tbl>
          </a:graphicData>
        </a:graphic>
      </p:graphicFrame>
      <p:sp>
        <p:nvSpPr>
          <p:cNvPr id="4" name="Text Placeholder 3">
            <a:extLst>
              <a:ext uri="{FF2B5EF4-FFF2-40B4-BE49-F238E27FC236}">
                <a16:creationId xmlns:a16="http://schemas.microsoft.com/office/drawing/2014/main" id="{156E43B6-AC4D-4D3A-B014-3B066B0DBF54}"/>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42943647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5F773-9695-4F6F-ADE1-C3BFF4570ED3}"/>
              </a:ext>
            </a:extLst>
          </p:cNvPr>
          <p:cNvSpPr>
            <a:spLocks noGrp="1"/>
          </p:cNvSpPr>
          <p:nvPr>
            <p:ph type="title"/>
          </p:nvPr>
        </p:nvSpPr>
        <p:spPr/>
        <p:txBody>
          <a:bodyPr/>
          <a:lstStyle/>
          <a:p>
            <a:r>
              <a:rPr lang="en-US"/>
              <a:t>Facebook Original Own Posts Table | FUJIFILM Malaysia - 20 of 26</a:t>
            </a:r>
          </a:p>
        </p:txBody>
      </p:sp>
      <p:graphicFrame>
        <p:nvGraphicFramePr>
          <p:cNvPr id="5" name="Table Placeholder 4">
            <a:extLst>
              <a:ext uri="{FF2B5EF4-FFF2-40B4-BE49-F238E27FC236}">
                <a16:creationId xmlns:a16="http://schemas.microsoft.com/office/drawing/2014/main" id="{7E246897-9B12-457B-A2A0-AF2AA8059C52}"/>
              </a:ext>
            </a:extLst>
          </p:cNvPr>
          <p:cNvGraphicFramePr>
            <a:graphicFrameLocks noGrp="1"/>
          </p:cNvGraphicFramePr>
          <p:nvPr>
            <p:ph type="tbl" sz="quarter" idx="13"/>
            <p:extLst>
              <p:ext uri="{D42A27DB-BD31-4B8C-83A1-F6EECF244321}">
                <p14:modId xmlns:p14="http://schemas.microsoft.com/office/powerpoint/2010/main" val="6080530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45340916"/>
                    </a:ext>
                  </a:extLst>
                </a:gridCol>
                <a:gridCol w="1316737">
                  <a:extLst>
                    <a:ext uri="{9D8B030D-6E8A-4147-A177-3AD203B41FA5}">
                      <a16:colId xmlns:a16="http://schemas.microsoft.com/office/drawing/2014/main" val="1283580346"/>
                    </a:ext>
                  </a:extLst>
                </a:gridCol>
                <a:gridCol w="329184">
                  <a:extLst>
                    <a:ext uri="{9D8B030D-6E8A-4147-A177-3AD203B41FA5}">
                      <a16:colId xmlns:a16="http://schemas.microsoft.com/office/drawing/2014/main" val="1266379482"/>
                    </a:ext>
                  </a:extLst>
                </a:gridCol>
                <a:gridCol w="329184">
                  <a:extLst>
                    <a:ext uri="{9D8B030D-6E8A-4147-A177-3AD203B41FA5}">
                      <a16:colId xmlns:a16="http://schemas.microsoft.com/office/drawing/2014/main" val="208851724"/>
                    </a:ext>
                  </a:extLst>
                </a:gridCol>
                <a:gridCol w="329184">
                  <a:extLst>
                    <a:ext uri="{9D8B030D-6E8A-4147-A177-3AD203B41FA5}">
                      <a16:colId xmlns:a16="http://schemas.microsoft.com/office/drawing/2014/main" val="863430428"/>
                    </a:ext>
                  </a:extLst>
                </a:gridCol>
                <a:gridCol w="329184">
                  <a:extLst>
                    <a:ext uri="{9D8B030D-6E8A-4147-A177-3AD203B41FA5}">
                      <a16:colId xmlns:a16="http://schemas.microsoft.com/office/drawing/2014/main" val="2500970783"/>
                    </a:ext>
                  </a:extLst>
                </a:gridCol>
                <a:gridCol w="329184">
                  <a:extLst>
                    <a:ext uri="{9D8B030D-6E8A-4147-A177-3AD203B41FA5}">
                      <a16:colId xmlns:a16="http://schemas.microsoft.com/office/drawing/2014/main" val="2557547875"/>
                    </a:ext>
                  </a:extLst>
                </a:gridCol>
                <a:gridCol w="329184">
                  <a:extLst>
                    <a:ext uri="{9D8B030D-6E8A-4147-A177-3AD203B41FA5}">
                      <a16:colId xmlns:a16="http://schemas.microsoft.com/office/drawing/2014/main" val="2174038629"/>
                    </a:ext>
                  </a:extLst>
                </a:gridCol>
                <a:gridCol w="329184">
                  <a:extLst>
                    <a:ext uri="{9D8B030D-6E8A-4147-A177-3AD203B41FA5}">
                      <a16:colId xmlns:a16="http://schemas.microsoft.com/office/drawing/2014/main" val="1586774826"/>
                    </a:ext>
                  </a:extLst>
                </a:gridCol>
                <a:gridCol w="329184">
                  <a:extLst>
                    <a:ext uri="{9D8B030D-6E8A-4147-A177-3AD203B41FA5}">
                      <a16:colId xmlns:a16="http://schemas.microsoft.com/office/drawing/2014/main" val="56666879"/>
                    </a:ext>
                  </a:extLst>
                </a:gridCol>
                <a:gridCol w="329184">
                  <a:extLst>
                    <a:ext uri="{9D8B030D-6E8A-4147-A177-3AD203B41FA5}">
                      <a16:colId xmlns:a16="http://schemas.microsoft.com/office/drawing/2014/main" val="946774005"/>
                    </a:ext>
                  </a:extLst>
                </a:gridCol>
                <a:gridCol w="329184">
                  <a:extLst>
                    <a:ext uri="{9D8B030D-6E8A-4147-A177-3AD203B41FA5}">
                      <a16:colId xmlns:a16="http://schemas.microsoft.com/office/drawing/2014/main" val="2282355750"/>
                    </a:ext>
                  </a:extLst>
                </a:gridCol>
                <a:gridCol w="329184">
                  <a:extLst>
                    <a:ext uri="{9D8B030D-6E8A-4147-A177-3AD203B41FA5}">
                      <a16:colId xmlns:a16="http://schemas.microsoft.com/office/drawing/2014/main" val="4252313324"/>
                    </a:ext>
                  </a:extLst>
                </a:gridCol>
                <a:gridCol w="329184">
                  <a:extLst>
                    <a:ext uri="{9D8B030D-6E8A-4147-A177-3AD203B41FA5}">
                      <a16:colId xmlns:a16="http://schemas.microsoft.com/office/drawing/2014/main" val="21113164"/>
                    </a:ext>
                  </a:extLst>
                </a:gridCol>
                <a:gridCol w="329184">
                  <a:extLst>
                    <a:ext uri="{9D8B030D-6E8A-4147-A177-3AD203B41FA5}">
                      <a16:colId xmlns:a16="http://schemas.microsoft.com/office/drawing/2014/main" val="2851267939"/>
                    </a:ext>
                  </a:extLst>
                </a:gridCol>
                <a:gridCol w="329184">
                  <a:extLst>
                    <a:ext uri="{9D8B030D-6E8A-4147-A177-3AD203B41FA5}">
                      <a16:colId xmlns:a16="http://schemas.microsoft.com/office/drawing/2014/main" val="550171328"/>
                    </a:ext>
                  </a:extLst>
                </a:gridCol>
                <a:gridCol w="329184">
                  <a:extLst>
                    <a:ext uri="{9D8B030D-6E8A-4147-A177-3AD203B41FA5}">
                      <a16:colId xmlns:a16="http://schemas.microsoft.com/office/drawing/2014/main" val="2712172697"/>
                    </a:ext>
                  </a:extLst>
                </a:gridCol>
                <a:gridCol w="329184">
                  <a:extLst>
                    <a:ext uri="{9D8B030D-6E8A-4147-A177-3AD203B41FA5}">
                      <a16:colId xmlns:a16="http://schemas.microsoft.com/office/drawing/2014/main" val="1380053432"/>
                    </a:ext>
                  </a:extLst>
                </a:gridCol>
                <a:gridCol w="329184">
                  <a:extLst>
                    <a:ext uri="{9D8B030D-6E8A-4147-A177-3AD203B41FA5}">
                      <a16:colId xmlns:a16="http://schemas.microsoft.com/office/drawing/2014/main" val="23174432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581575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- 2024-07-12 15:06:38</a:t>
                      </a:r>
                      <a:r>
                        <a:rPr kumimoji="0" lang="en-US" sz="1000" b="0" i="0" u="none" strike="noStrike" kern="1200" cap="none" spc="0" normalizeH="0" baseline="0" noProof="0">
                          <a:ln>
                            <a:noFill/>
                          </a:ln>
                          <a:solidFill>
                            <a:prstClr val="black"/>
                          </a:solidFill>
                          <a:effectLst/>
                          <a:uLnTx/>
                          <a:uFillTx/>
                          <a:latin typeface="Calibri"/>
                          <a:ea typeface="+mn-ea"/>
                          <a:cs typeface="+mn-cs"/>
                        </a:rPr>
                        <a:t>
 Capture every precious moment effortlessly with the Fujifilm QuickSnap FLASH Superia X-TRA 400! 📸 Pre-loaded with Fujicolor 400 speed film, this compact and easy-to-use camera ensures sharp, vibrant pictures. Perfect for both indoor and outdoor shots, it features a built-in flash with a 10ft range. The continuous flash switch lets you focus on the perfect shot every time. Embrace the simplicity and quality that only Fujifilm can offer. 📷✨
Retailing at only RM98, this favourite is now available for sale from FUJIFILM official e-store, Instax Pushcart @ Suria KLCC, and FUJIFILM KIOSK @ IOI City Mall.
https://www.store-my.fujifilm-x.com/products/quicksnap-flash-superia-x-tra-400
#Fujifilm #FujifilmMY #FujifilmMalaysia #FujifilmQuickSnap #DisposableCamera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https://quintly-eu-image-storage.s3.amazonaws.com/aaf8f68db843cc217addf8054c322eb2/60e76cadff608f7567594fe99a3cd213.jpg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5.1331 %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4153191552"/>
                  </a:ext>
                </a:extLst>
              </a:tr>
            </a:tbl>
          </a:graphicData>
        </a:graphic>
      </p:graphicFrame>
      <p:sp>
        <p:nvSpPr>
          <p:cNvPr id="4" name="Text Placeholder 3">
            <a:extLst>
              <a:ext uri="{FF2B5EF4-FFF2-40B4-BE49-F238E27FC236}">
                <a16:creationId xmlns:a16="http://schemas.microsoft.com/office/drawing/2014/main" id="{0A4DA401-39DD-45FF-9C38-3A329E9F406E}"/>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3058424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E8EB52-6D5F-40FC-80C8-12C7B88BC5F0}"/>
              </a:ext>
            </a:extLst>
          </p:cNvPr>
          <p:cNvSpPr>
            <a:spLocks noGrp="1"/>
          </p:cNvSpPr>
          <p:nvPr>
            <p:ph type="title"/>
          </p:nvPr>
        </p:nvSpPr>
        <p:spPr/>
        <p:txBody>
          <a:bodyPr/>
          <a:lstStyle/>
          <a:p>
            <a:r>
              <a:rPr lang="en-US"/>
              <a:t>Facebook Original Own Posts Table | FUJIFILM Malaysia - 21 of 26</a:t>
            </a:r>
          </a:p>
        </p:txBody>
      </p:sp>
      <p:graphicFrame>
        <p:nvGraphicFramePr>
          <p:cNvPr id="5" name="Table Placeholder 4">
            <a:extLst>
              <a:ext uri="{FF2B5EF4-FFF2-40B4-BE49-F238E27FC236}">
                <a16:creationId xmlns:a16="http://schemas.microsoft.com/office/drawing/2014/main" id="{8CD55086-2ABD-43A5-8197-6CA76D7A29D1}"/>
              </a:ext>
            </a:extLst>
          </p:cNvPr>
          <p:cNvGraphicFramePr>
            <a:graphicFrameLocks noGrp="1"/>
          </p:cNvGraphicFramePr>
          <p:nvPr>
            <p:ph type="tbl" sz="quarter" idx="13"/>
            <p:extLst>
              <p:ext uri="{D42A27DB-BD31-4B8C-83A1-F6EECF244321}">
                <p14:modId xmlns:p14="http://schemas.microsoft.com/office/powerpoint/2010/main" val="35492173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143729427"/>
                    </a:ext>
                  </a:extLst>
                </a:gridCol>
                <a:gridCol w="1316737">
                  <a:extLst>
                    <a:ext uri="{9D8B030D-6E8A-4147-A177-3AD203B41FA5}">
                      <a16:colId xmlns:a16="http://schemas.microsoft.com/office/drawing/2014/main" val="946985157"/>
                    </a:ext>
                  </a:extLst>
                </a:gridCol>
                <a:gridCol w="329184">
                  <a:extLst>
                    <a:ext uri="{9D8B030D-6E8A-4147-A177-3AD203B41FA5}">
                      <a16:colId xmlns:a16="http://schemas.microsoft.com/office/drawing/2014/main" val="2602219360"/>
                    </a:ext>
                  </a:extLst>
                </a:gridCol>
                <a:gridCol w="329184">
                  <a:extLst>
                    <a:ext uri="{9D8B030D-6E8A-4147-A177-3AD203B41FA5}">
                      <a16:colId xmlns:a16="http://schemas.microsoft.com/office/drawing/2014/main" val="1530740456"/>
                    </a:ext>
                  </a:extLst>
                </a:gridCol>
                <a:gridCol w="329184">
                  <a:extLst>
                    <a:ext uri="{9D8B030D-6E8A-4147-A177-3AD203B41FA5}">
                      <a16:colId xmlns:a16="http://schemas.microsoft.com/office/drawing/2014/main" val="524426351"/>
                    </a:ext>
                  </a:extLst>
                </a:gridCol>
                <a:gridCol w="329184">
                  <a:extLst>
                    <a:ext uri="{9D8B030D-6E8A-4147-A177-3AD203B41FA5}">
                      <a16:colId xmlns:a16="http://schemas.microsoft.com/office/drawing/2014/main" val="4232326798"/>
                    </a:ext>
                  </a:extLst>
                </a:gridCol>
                <a:gridCol w="329184">
                  <a:extLst>
                    <a:ext uri="{9D8B030D-6E8A-4147-A177-3AD203B41FA5}">
                      <a16:colId xmlns:a16="http://schemas.microsoft.com/office/drawing/2014/main" val="2434839554"/>
                    </a:ext>
                  </a:extLst>
                </a:gridCol>
                <a:gridCol w="329184">
                  <a:extLst>
                    <a:ext uri="{9D8B030D-6E8A-4147-A177-3AD203B41FA5}">
                      <a16:colId xmlns:a16="http://schemas.microsoft.com/office/drawing/2014/main" val="897280068"/>
                    </a:ext>
                  </a:extLst>
                </a:gridCol>
                <a:gridCol w="329184">
                  <a:extLst>
                    <a:ext uri="{9D8B030D-6E8A-4147-A177-3AD203B41FA5}">
                      <a16:colId xmlns:a16="http://schemas.microsoft.com/office/drawing/2014/main" val="3404845575"/>
                    </a:ext>
                  </a:extLst>
                </a:gridCol>
                <a:gridCol w="329184">
                  <a:extLst>
                    <a:ext uri="{9D8B030D-6E8A-4147-A177-3AD203B41FA5}">
                      <a16:colId xmlns:a16="http://schemas.microsoft.com/office/drawing/2014/main" val="2883141718"/>
                    </a:ext>
                  </a:extLst>
                </a:gridCol>
                <a:gridCol w="329184">
                  <a:extLst>
                    <a:ext uri="{9D8B030D-6E8A-4147-A177-3AD203B41FA5}">
                      <a16:colId xmlns:a16="http://schemas.microsoft.com/office/drawing/2014/main" val="3420464596"/>
                    </a:ext>
                  </a:extLst>
                </a:gridCol>
                <a:gridCol w="329184">
                  <a:extLst>
                    <a:ext uri="{9D8B030D-6E8A-4147-A177-3AD203B41FA5}">
                      <a16:colId xmlns:a16="http://schemas.microsoft.com/office/drawing/2014/main" val="338396147"/>
                    </a:ext>
                  </a:extLst>
                </a:gridCol>
                <a:gridCol w="329184">
                  <a:extLst>
                    <a:ext uri="{9D8B030D-6E8A-4147-A177-3AD203B41FA5}">
                      <a16:colId xmlns:a16="http://schemas.microsoft.com/office/drawing/2014/main" val="3146715368"/>
                    </a:ext>
                  </a:extLst>
                </a:gridCol>
                <a:gridCol w="329184">
                  <a:extLst>
                    <a:ext uri="{9D8B030D-6E8A-4147-A177-3AD203B41FA5}">
                      <a16:colId xmlns:a16="http://schemas.microsoft.com/office/drawing/2014/main" val="1786109880"/>
                    </a:ext>
                  </a:extLst>
                </a:gridCol>
                <a:gridCol w="329184">
                  <a:extLst>
                    <a:ext uri="{9D8B030D-6E8A-4147-A177-3AD203B41FA5}">
                      <a16:colId xmlns:a16="http://schemas.microsoft.com/office/drawing/2014/main" val="4198090417"/>
                    </a:ext>
                  </a:extLst>
                </a:gridCol>
                <a:gridCol w="329184">
                  <a:extLst>
                    <a:ext uri="{9D8B030D-6E8A-4147-A177-3AD203B41FA5}">
                      <a16:colId xmlns:a16="http://schemas.microsoft.com/office/drawing/2014/main" val="1715107068"/>
                    </a:ext>
                  </a:extLst>
                </a:gridCol>
                <a:gridCol w="329184">
                  <a:extLst>
                    <a:ext uri="{9D8B030D-6E8A-4147-A177-3AD203B41FA5}">
                      <a16:colId xmlns:a16="http://schemas.microsoft.com/office/drawing/2014/main" val="968060596"/>
                    </a:ext>
                  </a:extLst>
                </a:gridCol>
                <a:gridCol w="329184">
                  <a:extLst>
                    <a:ext uri="{9D8B030D-6E8A-4147-A177-3AD203B41FA5}">
                      <a16:colId xmlns:a16="http://schemas.microsoft.com/office/drawing/2014/main" val="1239936102"/>
                    </a:ext>
                  </a:extLst>
                </a:gridCol>
                <a:gridCol w="329184">
                  <a:extLst>
                    <a:ext uri="{9D8B030D-6E8A-4147-A177-3AD203B41FA5}">
                      <a16:colId xmlns:a16="http://schemas.microsoft.com/office/drawing/2014/main" val="25993730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570722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- 2024-07-12 13:41:01</a:t>
                      </a:r>
                      <a:r>
                        <a:rPr kumimoji="0" lang="en-US" sz="1000" b="0" i="0" u="none" strike="noStrike" kern="1200" cap="none" spc="0" normalizeH="0" baseline="0" noProof="0">
                          <a:ln>
                            <a:noFill/>
                          </a:ln>
                          <a:solidFill>
                            <a:prstClr val="black"/>
                          </a:solidFill>
                          <a:effectLst/>
                          <a:uLnTx/>
                          <a:uFillTx/>
                          <a:latin typeface="Calibri"/>
                          <a:ea typeface="+mn-ea"/>
                          <a:cs typeface="+mn-cs"/>
                        </a:rPr>
                        <a:t>
 Shelly Pearson praises the GF500mmF5.6 R LM OIS WR lens for its ease of use and impressive performance. The Arca-Swiss compatible tripod collar allows quick setup, and the lightweight design (1.4kg) is perfect for handholding and capturing natural wildlife behaviour.
The lens is durable, weather-resistant, and ideal for travel, fitting easily into a camera bag. Shelly highlights that the smooth bokeh and sharp images, even in low light, are excellent for bird photography. When pairing the GF500mmF5.6 R LM OIS WR with the GFX100 II, this dynamic duo brings out intricate details with remarkable sharpness.
She adds that it’s a versatile and reliable lens for stunning wildlife and bird images.
𝗙𝗶𝗻𝗱 𝗼𝘂𝘁 𝗺𝗼𝗿𝗲 𝗮𝗯𝗼𝘂𝘁 𝗚𝗙𝟱𝟬𝟬𝗺𝗺𝗙𝟱.𝟲 𝗥 𝗟𝗠 𝗢𝗜𝗦 𝗪𝗥
https://fujifilm-x.com/en-my/products/lenses/gf500mmf56-r-lm-ois-wr/
𝗙𝗶𝗻𝗱 𝗼𝘂𝘁 𝗺𝗼𝗿𝗲 𝗮𝗯𝗼𝘂𝘁 𝗦𝗵𝗲𝗹𝗹𝗲𝘆 𝗣𝗲𝗮𝗿𝘀𝗼𝗻'𝘀 𝗿𝗲𝘃𝗶𝗲𝘄
https://fujifilm-x.com/en-my/stories/gf500mmf5-6-r-lm-ois-wr-shelley-pearson-x-wildlife-in-tasmania/
𝗢𝗻𝗹𝗶𝗻𝗲 𝗦𝘁𝗼𝗿𝗲
https://www.store-my.fujifilm-x.com/
𝗙𝘂𝗷𝗶𝗳𝗶𝗹𝗺 𝗔𝘂𝘁𝗵𝗼𝗿𝗶𝘇𝗲𝗱 𝗗𝗲𝗮𝗹𝗲𝗿𝘀
https://fujifilm-x.com/en-my/shop/
Download the FUJIFILM XApp, your all-in-one app for capturing and cherishing precious moments. Available on Apple App Store and Google Play Store:
https://apps.apple.com/my/app/fujifilm-xapp/id1586089681
https://play.google.com/store/apps/details?id=com.fujifilm.xapp&amp;hl=en_US&amp;pli=1
#Fujifilm #FujifilmMY #FujifilmMalaysia #Photography #DigitalPhotography #GF500mm #GoFurther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https://quintly-eu-image-storage.s3.amazonaws.com/aaf8f68db843cc217addf8054c322eb2/183c9d3865359b45fd9a6c63c21f4b38.jpg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4.9945 %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610529948"/>
                  </a:ext>
                </a:extLst>
              </a:tr>
            </a:tbl>
          </a:graphicData>
        </a:graphic>
      </p:graphicFrame>
      <p:sp>
        <p:nvSpPr>
          <p:cNvPr id="4" name="Text Placeholder 3">
            <a:extLst>
              <a:ext uri="{FF2B5EF4-FFF2-40B4-BE49-F238E27FC236}">
                <a16:creationId xmlns:a16="http://schemas.microsoft.com/office/drawing/2014/main" id="{8C38EEDC-AFEA-4284-B9FF-40932ABFE497}"/>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207283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ED4978-52AA-4B54-B0A2-936C035850A2}"/>
              </a:ext>
            </a:extLst>
          </p:cNvPr>
          <p:cNvSpPr>
            <a:spLocks noGrp="1"/>
          </p:cNvSpPr>
          <p:nvPr>
            <p:ph type="title"/>
          </p:nvPr>
        </p:nvSpPr>
        <p:spPr/>
        <p:txBody>
          <a:bodyPr/>
          <a:lstStyle/>
          <a:p>
            <a:r>
              <a:rPr lang="en-US"/>
              <a:t>Facebook Original Own Posts Table | FUJIFILM Malaysia - 22 of 26</a:t>
            </a:r>
          </a:p>
        </p:txBody>
      </p:sp>
      <p:graphicFrame>
        <p:nvGraphicFramePr>
          <p:cNvPr id="5" name="Table Placeholder 4">
            <a:extLst>
              <a:ext uri="{FF2B5EF4-FFF2-40B4-BE49-F238E27FC236}">
                <a16:creationId xmlns:a16="http://schemas.microsoft.com/office/drawing/2014/main" id="{E462A595-CF9B-4B28-9C20-1E4A4BB25475}"/>
              </a:ext>
            </a:extLst>
          </p:cNvPr>
          <p:cNvGraphicFramePr>
            <a:graphicFrameLocks noGrp="1"/>
          </p:cNvGraphicFramePr>
          <p:nvPr>
            <p:ph type="tbl" sz="quarter" idx="13"/>
            <p:extLst>
              <p:ext uri="{D42A27DB-BD31-4B8C-83A1-F6EECF244321}">
                <p14:modId xmlns:p14="http://schemas.microsoft.com/office/powerpoint/2010/main" val="26352200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387993006"/>
                    </a:ext>
                  </a:extLst>
                </a:gridCol>
                <a:gridCol w="1316737">
                  <a:extLst>
                    <a:ext uri="{9D8B030D-6E8A-4147-A177-3AD203B41FA5}">
                      <a16:colId xmlns:a16="http://schemas.microsoft.com/office/drawing/2014/main" val="1286665107"/>
                    </a:ext>
                  </a:extLst>
                </a:gridCol>
                <a:gridCol w="329184">
                  <a:extLst>
                    <a:ext uri="{9D8B030D-6E8A-4147-A177-3AD203B41FA5}">
                      <a16:colId xmlns:a16="http://schemas.microsoft.com/office/drawing/2014/main" val="3407965948"/>
                    </a:ext>
                  </a:extLst>
                </a:gridCol>
                <a:gridCol w="329184">
                  <a:extLst>
                    <a:ext uri="{9D8B030D-6E8A-4147-A177-3AD203B41FA5}">
                      <a16:colId xmlns:a16="http://schemas.microsoft.com/office/drawing/2014/main" val="1982725489"/>
                    </a:ext>
                  </a:extLst>
                </a:gridCol>
                <a:gridCol w="329184">
                  <a:extLst>
                    <a:ext uri="{9D8B030D-6E8A-4147-A177-3AD203B41FA5}">
                      <a16:colId xmlns:a16="http://schemas.microsoft.com/office/drawing/2014/main" val="2608481823"/>
                    </a:ext>
                  </a:extLst>
                </a:gridCol>
                <a:gridCol w="329184">
                  <a:extLst>
                    <a:ext uri="{9D8B030D-6E8A-4147-A177-3AD203B41FA5}">
                      <a16:colId xmlns:a16="http://schemas.microsoft.com/office/drawing/2014/main" val="1490952365"/>
                    </a:ext>
                  </a:extLst>
                </a:gridCol>
                <a:gridCol w="329184">
                  <a:extLst>
                    <a:ext uri="{9D8B030D-6E8A-4147-A177-3AD203B41FA5}">
                      <a16:colId xmlns:a16="http://schemas.microsoft.com/office/drawing/2014/main" val="1996233993"/>
                    </a:ext>
                  </a:extLst>
                </a:gridCol>
                <a:gridCol w="329184">
                  <a:extLst>
                    <a:ext uri="{9D8B030D-6E8A-4147-A177-3AD203B41FA5}">
                      <a16:colId xmlns:a16="http://schemas.microsoft.com/office/drawing/2014/main" val="3851982692"/>
                    </a:ext>
                  </a:extLst>
                </a:gridCol>
                <a:gridCol w="329184">
                  <a:extLst>
                    <a:ext uri="{9D8B030D-6E8A-4147-A177-3AD203B41FA5}">
                      <a16:colId xmlns:a16="http://schemas.microsoft.com/office/drawing/2014/main" val="3780793554"/>
                    </a:ext>
                  </a:extLst>
                </a:gridCol>
                <a:gridCol w="329184">
                  <a:extLst>
                    <a:ext uri="{9D8B030D-6E8A-4147-A177-3AD203B41FA5}">
                      <a16:colId xmlns:a16="http://schemas.microsoft.com/office/drawing/2014/main" val="2073196287"/>
                    </a:ext>
                  </a:extLst>
                </a:gridCol>
                <a:gridCol w="329184">
                  <a:extLst>
                    <a:ext uri="{9D8B030D-6E8A-4147-A177-3AD203B41FA5}">
                      <a16:colId xmlns:a16="http://schemas.microsoft.com/office/drawing/2014/main" val="498739769"/>
                    </a:ext>
                  </a:extLst>
                </a:gridCol>
                <a:gridCol w="329184">
                  <a:extLst>
                    <a:ext uri="{9D8B030D-6E8A-4147-A177-3AD203B41FA5}">
                      <a16:colId xmlns:a16="http://schemas.microsoft.com/office/drawing/2014/main" val="1977495826"/>
                    </a:ext>
                  </a:extLst>
                </a:gridCol>
                <a:gridCol w="329184">
                  <a:extLst>
                    <a:ext uri="{9D8B030D-6E8A-4147-A177-3AD203B41FA5}">
                      <a16:colId xmlns:a16="http://schemas.microsoft.com/office/drawing/2014/main" val="2511376555"/>
                    </a:ext>
                  </a:extLst>
                </a:gridCol>
                <a:gridCol w="329184">
                  <a:extLst>
                    <a:ext uri="{9D8B030D-6E8A-4147-A177-3AD203B41FA5}">
                      <a16:colId xmlns:a16="http://schemas.microsoft.com/office/drawing/2014/main" val="3523056236"/>
                    </a:ext>
                  </a:extLst>
                </a:gridCol>
                <a:gridCol w="329184">
                  <a:extLst>
                    <a:ext uri="{9D8B030D-6E8A-4147-A177-3AD203B41FA5}">
                      <a16:colId xmlns:a16="http://schemas.microsoft.com/office/drawing/2014/main" val="1084122515"/>
                    </a:ext>
                  </a:extLst>
                </a:gridCol>
                <a:gridCol w="329184">
                  <a:extLst>
                    <a:ext uri="{9D8B030D-6E8A-4147-A177-3AD203B41FA5}">
                      <a16:colId xmlns:a16="http://schemas.microsoft.com/office/drawing/2014/main" val="1687955014"/>
                    </a:ext>
                  </a:extLst>
                </a:gridCol>
                <a:gridCol w="329184">
                  <a:extLst>
                    <a:ext uri="{9D8B030D-6E8A-4147-A177-3AD203B41FA5}">
                      <a16:colId xmlns:a16="http://schemas.microsoft.com/office/drawing/2014/main" val="3711680671"/>
                    </a:ext>
                  </a:extLst>
                </a:gridCol>
                <a:gridCol w="329184">
                  <a:extLst>
                    <a:ext uri="{9D8B030D-6E8A-4147-A177-3AD203B41FA5}">
                      <a16:colId xmlns:a16="http://schemas.microsoft.com/office/drawing/2014/main" val="1904869737"/>
                    </a:ext>
                  </a:extLst>
                </a:gridCol>
                <a:gridCol w="329184">
                  <a:extLst>
                    <a:ext uri="{9D8B030D-6E8A-4147-A177-3AD203B41FA5}">
                      <a16:colId xmlns:a16="http://schemas.microsoft.com/office/drawing/2014/main" val="11178938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523061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- 2024-07-10 10:00:05</a:t>
                      </a:r>
                      <a:r>
                        <a:rPr kumimoji="0" lang="en-US" sz="1000" b="0" i="0" u="none" strike="noStrike" kern="1200" cap="none" spc="0" normalizeH="0" baseline="0" noProof="0">
                          <a:ln>
                            <a:noFill/>
                          </a:ln>
                          <a:solidFill>
                            <a:prstClr val="black"/>
                          </a:solidFill>
                          <a:effectLst/>
                          <a:uLnTx/>
                          <a:uFillTx/>
                          <a:latin typeface="Calibri"/>
                          <a:ea typeface="+mn-ea"/>
                          <a:cs typeface="+mn-cs"/>
                        </a:rPr>
                        <a:t>
 Offering an immersive large-format photography experience, the Fujifilm GFX100S II does more than produce images; it creates vivid memories of your favorite places in breathtaking detail.
📸 𝟭𝟬𝟮-𝗠𝗲𝗴𝗮𝗽𝗶𝘅𝗲𝗹 𝗟𝗮𝗿𝗴𝗲 𝗙𝗼𝗿𝗺𝗮𝘁 𝗦𝗲𝗻𝘀𝗼𝗿 for outstanding image quality
🌟 𝗜𝗦𝗢 𝟴𝟬 𝗦𝘁𝗮𝗻𝗱𝗮𝗿𝗱 𝗦𝗲𝗻𝘀𝗶𝘁𝗶𝘃𝗶𝘁𝘆 for wider dynamic range and reduced noise
⚡ 𝟳𝗳𝗽𝘀 𝗛𝗶𝗴𝗵-𝘀𝗽𝗲𝗲𝗱 𝗣𝗲𝗿𝗳𝗼𝗿𝗺𝗮𝗻𝗰𝗲 𝗮𝗻𝗱 𝗣𝗼𝘄𝗲𝗿𝗳𝘂𝗹 𝟴.𝟬 𝗦𝘁𝗼𝗽 𝗜𝗕𝗜𝗦 for complete control
🏞️ 𝗟𝗶𝗴𝗵𝘁𝗲𝘀𝘁 𝗚𝗙𝗫 𝗦𝘆𝘀𝘁𝗲𝗺 𝗖𝗮𝗺𝗲𝗿𝗮 𝘁𝗼 𝗗𝗮𝘁𝗲 for effortless portability
Explore the capabilities of the ultimate photographic tool.
𝗙𝗶𝗻𝗱 𝗼𝘂𝘁 𝗺𝗼𝗿𝗲 𝗮𝗯𝗼𝘂𝘁 𝗚𝗙𝗫𝟭𝟬𝟬𝗦 𝗜𝗜
https://fujifilm-x.com/en-my/products/cameras/gfx100s-ii/
𝗢𝗻𝗹𝗶𝗻𝗲 𝗦𝘁𝗼𝗿𝗲
https://www.store-my.fujifilm-x.com/
𝗙𝘂𝗷𝗶𝗳𝗶𝗹𝗺 𝗔𝘂𝘁𝗵𝗼𝗿𝗶𝘇𝗲𝗱 𝗗𝗲𝗮𝗹𝗲𝗿𝘀
https://fujifilm-x.com/en-my/shop/
Download the FUJIFILM XApp, your all-in-one app for capturing and cherishing precious moments. Available on Apple App Store and Google Play Store:
https://apps.apple.com/my/app/fujifilm-xapp/id1586089681
https://play.google.com/store/apps/details?id=com.fujifilm.xapp&amp;hl=en_US&amp;pli=1
#Fujifilm #FujifilmMY #FujifilmMalaysia #Photography #DigitalPhotography #GFX100SII #MoreThanFullFrame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https://quintly-eu-image-storage.s3.amazonaws.com/aaf8f68db843cc217addf8054c322eb2/ad490cd515b9be7cec40bf8047ffa53b.jpg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4.8227 %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804871752"/>
                  </a:ext>
                </a:extLst>
              </a:tr>
            </a:tbl>
          </a:graphicData>
        </a:graphic>
      </p:graphicFrame>
      <p:sp>
        <p:nvSpPr>
          <p:cNvPr id="4" name="Text Placeholder 3">
            <a:extLst>
              <a:ext uri="{FF2B5EF4-FFF2-40B4-BE49-F238E27FC236}">
                <a16:creationId xmlns:a16="http://schemas.microsoft.com/office/drawing/2014/main" id="{A8645A1A-1B7B-4881-9ECF-36C6893A2E8C}"/>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3016987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D8972-CACE-4229-9DF2-BAC7C9A7D5CA}"/>
              </a:ext>
            </a:extLst>
          </p:cNvPr>
          <p:cNvSpPr>
            <a:spLocks noGrp="1"/>
          </p:cNvSpPr>
          <p:nvPr>
            <p:ph type="title"/>
          </p:nvPr>
        </p:nvSpPr>
        <p:spPr/>
        <p:txBody>
          <a:bodyPr/>
          <a:lstStyle/>
          <a:p>
            <a:r>
              <a:rPr lang="en-US"/>
              <a:t>Facebook Original Own Posts Table | FUJIFILM Malaysia - 23 of 26</a:t>
            </a:r>
          </a:p>
        </p:txBody>
      </p:sp>
      <p:graphicFrame>
        <p:nvGraphicFramePr>
          <p:cNvPr id="5" name="Table Placeholder 4">
            <a:extLst>
              <a:ext uri="{FF2B5EF4-FFF2-40B4-BE49-F238E27FC236}">
                <a16:creationId xmlns:a16="http://schemas.microsoft.com/office/drawing/2014/main" id="{114FB548-C952-4129-AF34-1C7462A8F9DA}"/>
              </a:ext>
            </a:extLst>
          </p:cNvPr>
          <p:cNvGraphicFramePr>
            <a:graphicFrameLocks noGrp="1"/>
          </p:cNvGraphicFramePr>
          <p:nvPr>
            <p:ph type="tbl" sz="quarter" idx="13"/>
            <p:extLst>
              <p:ext uri="{D42A27DB-BD31-4B8C-83A1-F6EECF244321}">
                <p14:modId xmlns:p14="http://schemas.microsoft.com/office/powerpoint/2010/main" val="2712163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21937823"/>
                    </a:ext>
                  </a:extLst>
                </a:gridCol>
                <a:gridCol w="1316737">
                  <a:extLst>
                    <a:ext uri="{9D8B030D-6E8A-4147-A177-3AD203B41FA5}">
                      <a16:colId xmlns:a16="http://schemas.microsoft.com/office/drawing/2014/main" val="4169274945"/>
                    </a:ext>
                  </a:extLst>
                </a:gridCol>
                <a:gridCol w="329184">
                  <a:extLst>
                    <a:ext uri="{9D8B030D-6E8A-4147-A177-3AD203B41FA5}">
                      <a16:colId xmlns:a16="http://schemas.microsoft.com/office/drawing/2014/main" val="1625536481"/>
                    </a:ext>
                  </a:extLst>
                </a:gridCol>
                <a:gridCol w="329184">
                  <a:extLst>
                    <a:ext uri="{9D8B030D-6E8A-4147-A177-3AD203B41FA5}">
                      <a16:colId xmlns:a16="http://schemas.microsoft.com/office/drawing/2014/main" val="3677239874"/>
                    </a:ext>
                  </a:extLst>
                </a:gridCol>
                <a:gridCol w="329184">
                  <a:extLst>
                    <a:ext uri="{9D8B030D-6E8A-4147-A177-3AD203B41FA5}">
                      <a16:colId xmlns:a16="http://schemas.microsoft.com/office/drawing/2014/main" val="3725093337"/>
                    </a:ext>
                  </a:extLst>
                </a:gridCol>
                <a:gridCol w="329184">
                  <a:extLst>
                    <a:ext uri="{9D8B030D-6E8A-4147-A177-3AD203B41FA5}">
                      <a16:colId xmlns:a16="http://schemas.microsoft.com/office/drawing/2014/main" val="287581832"/>
                    </a:ext>
                  </a:extLst>
                </a:gridCol>
                <a:gridCol w="329184">
                  <a:extLst>
                    <a:ext uri="{9D8B030D-6E8A-4147-A177-3AD203B41FA5}">
                      <a16:colId xmlns:a16="http://schemas.microsoft.com/office/drawing/2014/main" val="2049528898"/>
                    </a:ext>
                  </a:extLst>
                </a:gridCol>
                <a:gridCol w="329184">
                  <a:extLst>
                    <a:ext uri="{9D8B030D-6E8A-4147-A177-3AD203B41FA5}">
                      <a16:colId xmlns:a16="http://schemas.microsoft.com/office/drawing/2014/main" val="3340820970"/>
                    </a:ext>
                  </a:extLst>
                </a:gridCol>
                <a:gridCol w="329184">
                  <a:extLst>
                    <a:ext uri="{9D8B030D-6E8A-4147-A177-3AD203B41FA5}">
                      <a16:colId xmlns:a16="http://schemas.microsoft.com/office/drawing/2014/main" val="1777257421"/>
                    </a:ext>
                  </a:extLst>
                </a:gridCol>
                <a:gridCol w="329184">
                  <a:extLst>
                    <a:ext uri="{9D8B030D-6E8A-4147-A177-3AD203B41FA5}">
                      <a16:colId xmlns:a16="http://schemas.microsoft.com/office/drawing/2014/main" val="1417181807"/>
                    </a:ext>
                  </a:extLst>
                </a:gridCol>
                <a:gridCol w="329184">
                  <a:extLst>
                    <a:ext uri="{9D8B030D-6E8A-4147-A177-3AD203B41FA5}">
                      <a16:colId xmlns:a16="http://schemas.microsoft.com/office/drawing/2014/main" val="1175703066"/>
                    </a:ext>
                  </a:extLst>
                </a:gridCol>
                <a:gridCol w="329184">
                  <a:extLst>
                    <a:ext uri="{9D8B030D-6E8A-4147-A177-3AD203B41FA5}">
                      <a16:colId xmlns:a16="http://schemas.microsoft.com/office/drawing/2014/main" val="3179616747"/>
                    </a:ext>
                  </a:extLst>
                </a:gridCol>
                <a:gridCol w="329184">
                  <a:extLst>
                    <a:ext uri="{9D8B030D-6E8A-4147-A177-3AD203B41FA5}">
                      <a16:colId xmlns:a16="http://schemas.microsoft.com/office/drawing/2014/main" val="3442165640"/>
                    </a:ext>
                  </a:extLst>
                </a:gridCol>
                <a:gridCol w="329184">
                  <a:extLst>
                    <a:ext uri="{9D8B030D-6E8A-4147-A177-3AD203B41FA5}">
                      <a16:colId xmlns:a16="http://schemas.microsoft.com/office/drawing/2014/main" val="3644603978"/>
                    </a:ext>
                  </a:extLst>
                </a:gridCol>
                <a:gridCol w="329184">
                  <a:extLst>
                    <a:ext uri="{9D8B030D-6E8A-4147-A177-3AD203B41FA5}">
                      <a16:colId xmlns:a16="http://schemas.microsoft.com/office/drawing/2014/main" val="4063435504"/>
                    </a:ext>
                  </a:extLst>
                </a:gridCol>
                <a:gridCol w="329184">
                  <a:extLst>
                    <a:ext uri="{9D8B030D-6E8A-4147-A177-3AD203B41FA5}">
                      <a16:colId xmlns:a16="http://schemas.microsoft.com/office/drawing/2014/main" val="3167408301"/>
                    </a:ext>
                  </a:extLst>
                </a:gridCol>
                <a:gridCol w="329184">
                  <a:extLst>
                    <a:ext uri="{9D8B030D-6E8A-4147-A177-3AD203B41FA5}">
                      <a16:colId xmlns:a16="http://schemas.microsoft.com/office/drawing/2014/main" val="1475814690"/>
                    </a:ext>
                  </a:extLst>
                </a:gridCol>
                <a:gridCol w="329184">
                  <a:extLst>
                    <a:ext uri="{9D8B030D-6E8A-4147-A177-3AD203B41FA5}">
                      <a16:colId xmlns:a16="http://schemas.microsoft.com/office/drawing/2014/main" val="3377753168"/>
                    </a:ext>
                  </a:extLst>
                </a:gridCol>
                <a:gridCol w="329184">
                  <a:extLst>
                    <a:ext uri="{9D8B030D-6E8A-4147-A177-3AD203B41FA5}">
                      <a16:colId xmlns:a16="http://schemas.microsoft.com/office/drawing/2014/main" val="26812889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618736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- 2024-07-08 20:00:24</a:t>
                      </a:r>
                      <a:r>
                        <a:rPr kumimoji="0" lang="en-US" sz="1000" b="0" i="0" u="none" strike="noStrike" kern="1200" cap="none" spc="0" normalizeH="0" baseline="0" noProof="0">
                          <a:ln>
                            <a:noFill/>
                          </a:ln>
                          <a:solidFill>
                            <a:prstClr val="black"/>
                          </a:solidFill>
                          <a:effectLst/>
                          <a:uLnTx/>
                          <a:uFillTx/>
                          <a:latin typeface="Calibri"/>
                          <a:ea typeface="+mn-ea"/>
                          <a:cs typeface="+mn-cs"/>
                        </a:rPr>
                        <a:t>
 Accustomed to natural light, Alessio Albi was amazed by the GFX100S II's image quality, dynamic range, and ease of use. 
He deems the camera ideal for his portrait and fashion photography, with a speed of 7 frames per second, remarkable IBIS for handheld nighttime shots, and outstanding dynamic range and high ISO performance to deliver exceptional colours at any ISO. Its lightweight design is also perfect for his outdoor shoots, reducing strain on his back during long trips. 
Being able to shoot with lightness, ease of use, and high-quality performance and speed in a large format camera is a technological achievement for Alessio Albi. 
𝗙𝗶𝗻𝗱 𝗼𝘂𝘁 𝗺𝗼𝗿𝗲 𝗮𝗯𝗼𝘂𝘁 𝗚𝗙𝗫𝟭𝟬𝟬𝗦 𝗜𝗜
https://fujifilm-x.com/en-my/products/cameras/gfx100s-ii/
𝗙𝗶𝗻𝗱 𝗼𝘂𝘁 𝗺𝗼𝗿𝗲 𝗮𝗯𝗼𝘂𝘁 𝗔𝗹𝗲𝘀𝘀𝗶𝗼 𝗔𝗹𝗯𝗶'𝘀 𝗿𝗲𝘃𝗶𝗲𝘄
https://fujifilm-x.com/en-my/stories/gfx100s-ii%ef%bc%9afashion-x-alessio-albi/
𝗢𝗻𝗹𝗶𝗻𝗲 𝗦𝘁𝗼𝗿𝗲
https://www.store-my.fujifilm-x.com/
𝗙𝘂𝗷𝗶𝗳𝗶𝗹𝗺 𝗔𝘂𝘁𝗵𝗼𝗿𝗶𝘇𝗲𝗱 𝗗𝗲𝗮𝗹𝗲𝗿𝘀
https://fujifilm-x.com/en-my/shop/
Download the FUJIFILM XApp, your all-in-one app for capturing and cherishing precious moments. Available on Apple App Store and Google Play Store:
https://apps.apple.com/my/app/fujifilm-xapp/id1586089681
https://play.google.com/store/apps/details?id=com.fujifilm.xapp&amp;hl=en_US&amp;pli=1
#Fujifilm #FujifilmMY #FujifilmMalaysia #Photography #DigitalPhotography #GFX100SII #MoreThanFullFrame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https://quintly-eu-image-storage.s3.amazonaws.com/aaf8f68db843cc217addf8054c322eb2/40de0524ccefe5a4e90023e481f4f034.jpg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5.3373 %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882262812"/>
                  </a:ext>
                </a:extLst>
              </a:tr>
            </a:tbl>
          </a:graphicData>
        </a:graphic>
      </p:graphicFrame>
      <p:sp>
        <p:nvSpPr>
          <p:cNvPr id="4" name="Text Placeholder 3">
            <a:extLst>
              <a:ext uri="{FF2B5EF4-FFF2-40B4-BE49-F238E27FC236}">
                <a16:creationId xmlns:a16="http://schemas.microsoft.com/office/drawing/2014/main" id="{CC889F14-1779-446F-92AD-D2DD930E8AE3}"/>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368536689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84782-FF49-4982-92AD-EBC1D7500BC7}"/>
              </a:ext>
            </a:extLst>
          </p:cNvPr>
          <p:cNvSpPr>
            <a:spLocks noGrp="1"/>
          </p:cNvSpPr>
          <p:nvPr>
            <p:ph type="title"/>
          </p:nvPr>
        </p:nvSpPr>
        <p:spPr/>
        <p:txBody>
          <a:bodyPr/>
          <a:lstStyle/>
          <a:p>
            <a:r>
              <a:rPr lang="en-US"/>
              <a:t>Facebook Original Own Posts Table | FUJIFILM Malaysia - 24 of 26</a:t>
            </a:r>
          </a:p>
        </p:txBody>
      </p:sp>
      <p:graphicFrame>
        <p:nvGraphicFramePr>
          <p:cNvPr id="5" name="Table Placeholder 4">
            <a:extLst>
              <a:ext uri="{FF2B5EF4-FFF2-40B4-BE49-F238E27FC236}">
                <a16:creationId xmlns:a16="http://schemas.microsoft.com/office/drawing/2014/main" id="{0826A3B5-38A5-4692-B2C6-197FD645ABCB}"/>
              </a:ext>
            </a:extLst>
          </p:cNvPr>
          <p:cNvGraphicFramePr>
            <a:graphicFrameLocks noGrp="1"/>
          </p:cNvGraphicFramePr>
          <p:nvPr>
            <p:ph type="tbl" sz="quarter" idx="13"/>
            <p:extLst>
              <p:ext uri="{D42A27DB-BD31-4B8C-83A1-F6EECF244321}">
                <p14:modId xmlns:p14="http://schemas.microsoft.com/office/powerpoint/2010/main" val="7260291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483431559"/>
                    </a:ext>
                  </a:extLst>
                </a:gridCol>
                <a:gridCol w="1316737">
                  <a:extLst>
                    <a:ext uri="{9D8B030D-6E8A-4147-A177-3AD203B41FA5}">
                      <a16:colId xmlns:a16="http://schemas.microsoft.com/office/drawing/2014/main" val="3664699741"/>
                    </a:ext>
                  </a:extLst>
                </a:gridCol>
                <a:gridCol w="329184">
                  <a:extLst>
                    <a:ext uri="{9D8B030D-6E8A-4147-A177-3AD203B41FA5}">
                      <a16:colId xmlns:a16="http://schemas.microsoft.com/office/drawing/2014/main" val="754772002"/>
                    </a:ext>
                  </a:extLst>
                </a:gridCol>
                <a:gridCol w="329184">
                  <a:extLst>
                    <a:ext uri="{9D8B030D-6E8A-4147-A177-3AD203B41FA5}">
                      <a16:colId xmlns:a16="http://schemas.microsoft.com/office/drawing/2014/main" val="3661961064"/>
                    </a:ext>
                  </a:extLst>
                </a:gridCol>
                <a:gridCol w="329184">
                  <a:extLst>
                    <a:ext uri="{9D8B030D-6E8A-4147-A177-3AD203B41FA5}">
                      <a16:colId xmlns:a16="http://schemas.microsoft.com/office/drawing/2014/main" val="3886448785"/>
                    </a:ext>
                  </a:extLst>
                </a:gridCol>
                <a:gridCol w="329184">
                  <a:extLst>
                    <a:ext uri="{9D8B030D-6E8A-4147-A177-3AD203B41FA5}">
                      <a16:colId xmlns:a16="http://schemas.microsoft.com/office/drawing/2014/main" val="2218411523"/>
                    </a:ext>
                  </a:extLst>
                </a:gridCol>
                <a:gridCol w="329184">
                  <a:extLst>
                    <a:ext uri="{9D8B030D-6E8A-4147-A177-3AD203B41FA5}">
                      <a16:colId xmlns:a16="http://schemas.microsoft.com/office/drawing/2014/main" val="2882920725"/>
                    </a:ext>
                  </a:extLst>
                </a:gridCol>
                <a:gridCol w="329184">
                  <a:extLst>
                    <a:ext uri="{9D8B030D-6E8A-4147-A177-3AD203B41FA5}">
                      <a16:colId xmlns:a16="http://schemas.microsoft.com/office/drawing/2014/main" val="3506985730"/>
                    </a:ext>
                  </a:extLst>
                </a:gridCol>
                <a:gridCol w="329184">
                  <a:extLst>
                    <a:ext uri="{9D8B030D-6E8A-4147-A177-3AD203B41FA5}">
                      <a16:colId xmlns:a16="http://schemas.microsoft.com/office/drawing/2014/main" val="3772650059"/>
                    </a:ext>
                  </a:extLst>
                </a:gridCol>
                <a:gridCol w="329184">
                  <a:extLst>
                    <a:ext uri="{9D8B030D-6E8A-4147-A177-3AD203B41FA5}">
                      <a16:colId xmlns:a16="http://schemas.microsoft.com/office/drawing/2014/main" val="3262916850"/>
                    </a:ext>
                  </a:extLst>
                </a:gridCol>
                <a:gridCol w="329184">
                  <a:extLst>
                    <a:ext uri="{9D8B030D-6E8A-4147-A177-3AD203B41FA5}">
                      <a16:colId xmlns:a16="http://schemas.microsoft.com/office/drawing/2014/main" val="1798397762"/>
                    </a:ext>
                  </a:extLst>
                </a:gridCol>
                <a:gridCol w="329184">
                  <a:extLst>
                    <a:ext uri="{9D8B030D-6E8A-4147-A177-3AD203B41FA5}">
                      <a16:colId xmlns:a16="http://schemas.microsoft.com/office/drawing/2014/main" val="3996646871"/>
                    </a:ext>
                  </a:extLst>
                </a:gridCol>
                <a:gridCol w="329184">
                  <a:extLst>
                    <a:ext uri="{9D8B030D-6E8A-4147-A177-3AD203B41FA5}">
                      <a16:colId xmlns:a16="http://schemas.microsoft.com/office/drawing/2014/main" val="1249953144"/>
                    </a:ext>
                  </a:extLst>
                </a:gridCol>
                <a:gridCol w="329184">
                  <a:extLst>
                    <a:ext uri="{9D8B030D-6E8A-4147-A177-3AD203B41FA5}">
                      <a16:colId xmlns:a16="http://schemas.microsoft.com/office/drawing/2014/main" val="1927098568"/>
                    </a:ext>
                  </a:extLst>
                </a:gridCol>
                <a:gridCol w="329184">
                  <a:extLst>
                    <a:ext uri="{9D8B030D-6E8A-4147-A177-3AD203B41FA5}">
                      <a16:colId xmlns:a16="http://schemas.microsoft.com/office/drawing/2014/main" val="3180008250"/>
                    </a:ext>
                  </a:extLst>
                </a:gridCol>
                <a:gridCol w="329184">
                  <a:extLst>
                    <a:ext uri="{9D8B030D-6E8A-4147-A177-3AD203B41FA5}">
                      <a16:colId xmlns:a16="http://schemas.microsoft.com/office/drawing/2014/main" val="99623606"/>
                    </a:ext>
                  </a:extLst>
                </a:gridCol>
                <a:gridCol w="329184">
                  <a:extLst>
                    <a:ext uri="{9D8B030D-6E8A-4147-A177-3AD203B41FA5}">
                      <a16:colId xmlns:a16="http://schemas.microsoft.com/office/drawing/2014/main" val="3199726813"/>
                    </a:ext>
                  </a:extLst>
                </a:gridCol>
                <a:gridCol w="329184">
                  <a:extLst>
                    <a:ext uri="{9D8B030D-6E8A-4147-A177-3AD203B41FA5}">
                      <a16:colId xmlns:a16="http://schemas.microsoft.com/office/drawing/2014/main" val="4124341784"/>
                    </a:ext>
                  </a:extLst>
                </a:gridCol>
                <a:gridCol w="329184">
                  <a:extLst>
                    <a:ext uri="{9D8B030D-6E8A-4147-A177-3AD203B41FA5}">
                      <a16:colId xmlns:a16="http://schemas.microsoft.com/office/drawing/2014/main" val="37183564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748861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- 2024-07-07 10:01:13</a:t>
                      </a:r>
                      <a:r>
                        <a:rPr kumimoji="0" lang="en-US" sz="1000" b="0" i="0" u="none" strike="noStrike" kern="1200" cap="none" spc="0" normalizeH="0" baseline="0" noProof="0">
                          <a:ln>
                            <a:noFill/>
                          </a:ln>
                          <a:solidFill>
                            <a:prstClr val="black"/>
                          </a:solidFill>
                          <a:effectLst/>
                          <a:uLnTx/>
                          <a:uFillTx/>
                          <a:latin typeface="Calibri"/>
                          <a:ea typeface="+mn-ea"/>
                          <a:cs typeface="+mn-cs"/>
                        </a:rPr>
                        <a:t>
 As we welcome the Islamic New Year, may your days be filled with peace, joy, and countless cherished memories. 
Let’s capture these moments together, creating beautiful images that tell the story of new beginnings and heartfelt celebrations.
Wishing you a blessed and prosperous Awal Muharram from all of us at Fujifilm!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https://quintly-eu-image-storage.s3.amazonaws.com/aaf8f68db843cc217addf8054c322eb2/241fa1a36386c7291de04966400f5efd.jpg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4049233611"/>
                  </a:ext>
                </a:extLst>
              </a:tr>
            </a:tbl>
          </a:graphicData>
        </a:graphic>
      </p:graphicFrame>
      <p:sp>
        <p:nvSpPr>
          <p:cNvPr id="4" name="Text Placeholder 3">
            <a:extLst>
              <a:ext uri="{FF2B5EF4-FFF2-40B4-BE49-F238E27FC236}">
                <a16:creationId xmlns:a16="http://schemas.microsoft.com/office/drawing/2014/main" id="{C25F63C6-482F-4E24-AA2F-98493C68BAB6}"/>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1626566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65733E-41AE-40DF-B1DC-358C53FDDC29}"/>
              </a:ext>
            </a:extLst>
          </p:cNvPr>
          <p:cNvSpPr>
            <a:spLocks noGrp="1"/>
          </p:cNvSpPr>
          <p:nvPr>
            <p:ph type="title"/>
          </p:nvPr>
        </p:nvSpPr>
        <p:spPr/>
        <p:txBody>
          <a:bodyPr/>
          <a:lstStyle/>
          <a:p>
            <a:r>
              <a:rPr lang="en-US"/>
              <a:t>Facebook Original Own Posts Table | FUJIFILM Malaysia - 25 of 26</a:t>
            </a:r>
          </a:p>
        </p:txBody>
      </p:sp>
      <p:graphicFrame>
        <p:nvGraphicFramePr>
          <p:cNvPr id="5" name="Table Placeholder 4">
            <a:extLst>
              <a:ext uri="{FF2B5EF4-FFF2-40B4-BE49-F238E27FC236}">
                <a16:creationId xmlns:a16="http://schemas.microsoft.com/office/drawing/2014/main" id="{AC939A6A-31B8-42D8-84E1-269E84C811FA}"/>
              </a:ext>
            </a:extLst>
          </p:cNvPr>
          <p:cNvGraphicFramePr>
            <a:graphicFrameLocks noGrp="1"/>
          </p:cNvGraphicFramePr>
          <p:nvPr>
            <p:ph type="tbl" sz="quarter" idx="13"/>
            <p:extLst>
              <p:ext uri="{D42A27DB-BD31-4B8C-83A1-F6EECF244321}">
                <p14:modId xmlns:p14="http://schemas.microsoft.com/office/powerpoint/2010/main" val="25626351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638535856"/>
                    </a:ext>
                  </a:extLst>
                </a:gridCol>
                <a:gridCol w="1316737">
                  <a:extLst>
                    <a:ext uri="{9D8B030D-6E8A-4147-A177-3AD203B41FA5}">
                      <a16:colId xmlns:a16="http://schemas.microsoft.com/office/drawing/2014/main" val="216569323"/>
                    </a:ext>
                  </a:extLst>
                </a:gridCol>
                <a:gridCol w="329184">
                  <a:extLst>
                    <a:ext uri="{9D8B030D-6E8A-4147-A177-3AD203B41FA5}">
                      <a16:colId xmlns:a16="http://schemas.microsoft.com/office/drawing/2014/main" val="2622975988"/>
                    </a:ext>
                  </a:extLst>
                </a:gridCol>
                <a:gridCol w="329184">
                  <a:extLst>
                    <a:ext uri="{9D8B030D-6E8A-4147-A177-3AD203B41FA5}">
                      <a16:colId xmlns:a16="http://schemas.microsoft.com/office/drawing/2014/main" val="3194219787"/>
                    </a:ext>
                  </a:extLst>
                </a:gridCol>
                <a:gridCol w="329184">
                  <a:extLst>
                    <a:ext uri="{9D8B030D-6E8A-4147-A177-3AD203B41FA5}">
                      <a16:colId xmlns:a16="http://schemas.microsoft.com/office/drawing/2014/main" val="1255367581"/>
                    </a:ext>
                  </a:extLst>
                </a:gridCol>
                <a:gridCol w="329184">
                  <a:extLst>
                    <a:ext uri="{9D8B030D-6E8A-4147-A177-3AD203B41FA5}">
                      <a16:colId xmlns:a16="http://schemas.microsoft.com/office/drawing/2014/main" val="1297784272"/>
                    </a:ext>
                  </a:extLst>
                </a:gridCol>
                <a:gridCol w="329184">
                  <a:extLst>
                    <a:ext uri="{9D8B030D-6E8A-4147-A177-3AD203B41FA5}">
                      <a16:colId xmlns:a16="http://schemas.microsoft.com/office/drawing/2014/main" val="1763092184"/>
                    </a:ext>
                  </a:extLst>
                </a:gridCol>
                <a:gridCol w="329184">
                  <a:extLst>
                    <a:ext uri="{9D8B030D-6E8A-4147-A177-3AD203B41FA5}">
                      <a16:colId xmlns:a16="http://schemas.microsoft.com/office/drawing/2014/main" val="1674545196"/>
                    </a:ext>
                  </a:extLst>
                </a:gridCol>
                <a:gridCol w="329184">
                  <a:extLst>
                    <a:ext uri="{9D8B030D-6E8A-4147-A177-3AD203B41FA5}">
                      <a16:colId xmlns:a16="http://schemas.microsoft.com/office/drawing/2014/main" val="4169450577"/>
                    </a:ext>
                  </a:extLst>
                </a:gridCol>
                <a:gridCol w="329184">
                  <a:extLst>
                    <a:ext uri="{9D8B030D-6E8A-4147-A177-3AD203B41FA5}">
                      <a16:colId xmlns:a16="http://schemas.microsoft.com/office/drawing/2014/main" val="2138699946"/>
                    </a:ext>
                  </a:extLst>
                </a:gridCol>
                <a:gridCol w="329184">
                  <a:extLst>
                    <a:ext uri="{9D8B030D-6E8A-4147-A177-3AD203B41FA5}">
                      <a16:colId xmlns:a16="http://schemas.microsoft.com/office/drawing/2014/main" val="3235548211"/>
                    </a:ext>
                  </a:extLst>
                </a:gridCol>
                <a:gridCol w="329184">
                  <a:extLst>
                    <a:ext uri="{9D8B030D-6E8A-4147-A177-3AD203B41FA5}">
                      <a16:colId xmlns:a16="http://schemas.microsoft.com/office/drawing/2014/main" val="3610030555"/>
                    </a:ext>
                  </a:extLst>
                </a:gridCol>
                <a:gridCol w="329184">
                  <a:extLst>
                    <a:ext uri="{9D8B030D-6E8A-4147-A177-3AD203B41FA5}">
                      <a16:colId xmlns:a16="http://schemas.microsoft.com/office/drawing/2014/main" val="2671214915"/>
                    </a:ext>
                  </a:extLst>
                </a:gridCol>
                <a:gridCol w="329184">
                  <a:extLst>
                    <a:ext uri="{9D8B030D-6E8A-4147-A177-3AD203B41FA5}">
                      <a16:colId xmlns:a16="http://schemas.microsoft.com/office/drawing/2014/main" val="1538827516"/>
                    </a:ext>
                  </a:extLst>
                </a:gridCol>
                <a:gridCol w="329184">
                  <a:extLst>
                    <a:ext uri="{9D8B030D-6E8A-4147-A177-3AD203B41FA5}">
                      <a16:colId xmlns:a16="http://schemas.microsoft.com/office/drawing/2014/main" val="1989241411"/>
                    </a:ext>
                  </a:extLst>
                </a:gridCol>
                <a:gridCol w="329184">
                  <a:extLst>
                    <a:ext uri="{9D8B030D-6E8A-4147-A177-3AD203B41FA5}">
                      <a16:colId xmlns:a16="http://schemas.microsoft.com/office/drawing/2014/main" val="590354839"/>
                    </a:ext>
                  </a:extLst>
                </a:gridCol>
                <a:gridCol w="329184">
                  <a:extLst>
                    <a:ext uri="{9D8B030D-6E8A-4147-A177-3AD203B41FA5}">
                      <a16:colId xmlns:a16="http://schemas.microsoft.com/office/drawing/2014/main" val="3008398925"/>
                    </a:ext>
                  </a:extLst>
                </a:gridCol>
                <a:gridCol w="329184">
                  <a:extLst>
                    <a:ext uri="{9D8B030D-6E8A-4147-A177-3AD203B41FA5}">
                      <a16:colId xmlns:a16="http://schemas.microsoft.com/office/drawing/2014/main" val="730027363"/>
                    </a:ext>
                  </a:extLst>
                </a:gridCol>
                <a:gridCol w="329184">
                  <a:extLst>
                    <a:ext uri="{9D8B030D-6E8A-4147-A177-3AD203B41FA5}">
                      <a16:colId xmlns:a16="http://schemas.microsoft.com/office/drawing/2014/main" val="506209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863125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- 2024-07-04 12:00:12</a:t>
                      </a:r>
                      <a:r>
                        <a:rPr kumimoji="0" lang="en-US" sz="1000" b="0" i="0" u="none" strike="noStrike" kern="1200" cap="none" spc="0" normalizeH="0" baseline="0" noProof="0">
                          <a:ln>
                            <a:noFill/>
                          </a:ln>
                          <a:solidFill>
                            <a:prstClr val="black"/>
                          </a:solidFill>
                          <a:effectLst/>
                          <a:uLnTx/>
                          <a:uFillTx/>
                          <a:latin typeface="Calibri"/>
                          <a:ea typeface="+mn-ea"/>
                          <a:cs typeface="+mn-cs"/>
                        </a:rPr>
                        <a:t>
 Participants enjoyed a cosy day of coffee talks and photography shots at our Coffee Talk &amp; Portrait Shooting Photography Workshop on 2 June 2024. Guided by the talented photographer TW Wann Al-Hajj, they learned to capture stunning lifestyle shots with a model in a café setting, mastering various ambient lighting to create different moods.
Thank you to everyone who joined us for this creative and engaging experience, and a special thanks to our partner, SLR Centre Camera Shop , for hosting this session with us!
#Fujifilm #FujifilmMY #FujifilmMalaysia #Fujifilm_XSeries #Photography #DigitalPhotography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https://quintly-eu-image-storage.s3.amazonaws.com/aaf8f68db843cc217addf8054c322eb2/3b8a93aa0e0ec09fa76ee0b53f5da78c.jpg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7.4706 %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4001620402"/>
                  </a:ext>
                </a:extLst>
              </a:tr>
            </a:tbl>
          </a:graphicData>
        </a:graphic>
      </p:graphicFrame>
      <p:sp>
        <p:nvSpPr>
          <p:cNvPr id="4" name="Text Placeholder 3">
            <a:extLst>
              <a:ext uri="{FF2B5EF4-FFF2-40B4-BE49-F238E27FC236}">
                <a16:creationId xmlns:a16="http://schemas.microsoft.com/office/drawing/2014/main" id="{07671320-2BF2-4B31-9F6D-22FEAEC86D47}"/>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25136252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6155B-94D8-44D4-A092-D2EF396AF833}"/>
              </a:ext>
            </a:extLst>
          </p:cNvPr>
          <p:cNvSpPr>
            <a:spLocks noGrp="1"/>
          </p:cNvSpPr>
          <p:nvPr>
            <p:ph type="title"/>
          </p:nvPr>
        </p:nvSpPr>
        <p:spPr/>
        <p:txBody>
          <a:bodyPr/>
          <a:lstStyle/>
          <a:p>
            <a:r>
              <a:rPr lang="en-US"/>
              <a:t>Facebook Original Own Posts Table | FUJIFILM Malaysia - 26 of 26</a:t>
            </a:r>
          </a:p>
        </p:txBody>
      </p:sp>
      <p:graphicFrame>
        <p:nvGraphicFramePr>
          <p:cNvPr id="5" name="Table Placeholder 4">
            <a:extLst>
              <a:ext uri="{FF2B5EF4-FFF2-40B4-BE49-F238E27FC236}">
                <a16:creationId xmlns:a16="http://schemas.microsoft.com/office/drawing/2014/main" id="{AC9762DB-D2B4-4252-BEED-368107E4F885}"/>
              </a:ext>
            </a:extLst>
          </p:cNvPr>
          <p:cNvGraphicFramePr>
            <a:graphicFrameLocks noGrp="1"/>
          </p:cNvGraphicFramePr>
          <p:nvPr>
            <p:ph type="tbl" sz="quarter" idx="13"/>
            <p:extLst>
              <p:ext uri="{D42A27DB-BD31-4B8C-83A1-F6EECF244321}">
                <p14:modId xmlns:p14="http://schemas.microsoft.com/office/powerpoint/2010/main" val="13530743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22517266"/>
                    </a:ext>
                  </a:extLst>
                </a:gridCol>
                <a:gridCol w="1316737">
                  <a:extLst>
                    <a:ext uri="{9D8B030D-6E8A-4147-A177-3AD203B41FA5}">
                      <a16:colId xmlns:a16="http://schemas.microsoft.com/office/drawing/2014/main" val="3280879098"/>
                    </a:ext>
                  </a:extLst>
                </a:gridCol>
                <a:gridCol w="329184">
                  <a:extLst>
                    <a:ext uri="{9D8B030D-6E8A-4147-A177-3AD203B41FA5}">
                      <a16:colId xmlns:a16="http://schemas.microsoft.com/office/drawing/2014/main" val="4074722917"/>
                    </a:ext>
                  </a:extLst>
                </a:gridCol>
                <a:gridCol w="329184">
                  <a:extLst>
                    <a:ext uri="{9D8B030D-6E8A-4147-A177-3AD203B41FA5}">
                      <a16:colId xmlns:a16="http://schemas.microsoft.com/office/drawing/2014/main" val="4052169849"/>
                    </a:ext>
                  </a:extLst>
                </a:gridCol>
                <a:gridCol w="329184">
                  <a:extLst>
                    <a:ext uri="{9D8B030D-6E8A-4147-A177-3AD203B41FA5}">
                      <a16:colId xmlns:a16="http://schemas.microsoft.com/office/drawing/2014/main" val="2941710773"/>
                    </a:ext>
                  </a:extLst>
                </a:gridCol>
                <a:gridCol w="329184">
                  <a:extLst>
                    <a:ext uri="{9D8B030D-6E8A-4147-A177-3AD203B41FA5}">
                      <a16:colId xmlns:a16="http://schemas.microsoft.com/office/drawing/2014/main" val="3752375965"/>
                    </a:ext>
                  </a:extLst>
                </a:gridCol>
                <a:gridCol w="329184">
                  <a:extLst>
                    <a:ext uri="{9D8B030D-6E8A-4147-A177-3AD203B41FA5}">
                      <a16:colId xmlns:a16="http://schemas.microsoft.com/office/drawing/2014/main" val="1283518209"/>
                    </a:ext>
                  </a:extLst>
                </a:gridCol>
                <a:gridCol w="329184">
                  <a:extLst>
                    <a:ext uri="{9D8B030D-6E8A-4147-A177-3AD203B41FA5}">
                      <a16:colId xmlns:a16="http://schemas.microsoft.com/office/drawing/2014/main" val="3708440826"/>
                    </a:ext>
                  </a:extLst>
                </a:gridCol>
                <a:gridCol w="329184">
                  <a:extLst>
                    <a:ext uri="{9D8B030D-6E8A-4147-A177-3AD203B41FA5}">
                      <a16:colId xmlns:a16="http://schemas.microsoft.com/office/drawing/2014/main" val="3823702568"/>
                    </a:ext>
                  </a:extLst>
                </a:gridCol>
                <a:gridCol w="329184">
                  <a:extLst>
                    <a:ext uri="{9D8B030D-6E8A-4147-A177-3AD203B41FA5}">
                      <a16:colId xmlns:a16="http://schemas.microsoft.com/office/drawing/2014/main" val="1224310101"/>
                    </a:ext>
                  </a:extLst>
                </a:gridCol>
                <a:gridCol w="329184">
                  <a:extLst>
                    <a:ext uri="{9D8B030D-6E8A-4147-A177-3AD203B41FA5}">
                      <a16:colId xmlns:a16="http://schemas.microsoft.com/office/drawing/2014/main" val="3809918612"/>
                    </a:ext>
                  </a:extLst>
                </a:gridCol>
                <a:gridCol w="329184">
                  <a:extLst>
                    <a:ext uri="{9D8B030D-6E8A-4147-A177-3AD203B41FA5}">
                      <a16:colId xmlns:a16="http://schemas.microsoft.com/office/drawing/2014/main" val="3299922855"/>
                    </a:ext>
                  </a:extLst>
                </a:gridCol>
                <a:gridCol w="329184">
                  <a:extLst>
                    <a:ext uri="{9D8B030D-6E8A-4147-A177-3AD203B41FA5}">
                      <a16:colId xmlns:a16="http://schemas.microsoft.com/office/drawing/2014/main" val="1595092460"/>
                    </a:ext>
                  </a:extLst>
                </a:gridCol>
                <a:gridCol w="329184">
                  <a:extLst>
                    <a:ext uri="{9D8B030D-6E8A-4147-A177-3AD203B41FA5}">
                      <a16:colId xmlns:a16="http://schemas.microsoft.com/office/drawing/2014/main" val="3390995912"/>
                    </a:ext>
                  </a:extLst>
                </a:gridCol>
                <a:gridCol w="329184">
                  <a:extLst>
                    <a:ext uri="{9D8B030D-6E8A-4147-A177-3AD203B41FA5}">
                      <a16:colId xmlns:a16="http://schemas.microsoft.com/office/drawing/2014/main" val="1411442633"/>
                    </a:ext>
                  </a:extLst>
                </a:gridCol>
                <a:gridCol w="329184">
                  <a:extLst>
                    <a:ext uri="{9D8B030D-6E8A-4147-A177-3AD203B41FA5}">
                      <a16:colId xmlns:a16="http://schemas.microsoft.com/office/drawing/2014/main" val="2726220321"/>
                    </a:ext>
                  </a:extLst>
                </a:gridCol>
                <a:gridCol w="329184">
                  <a:extLst>
                    <a:ext uri="{9D8B030D-6E8A-4147-A177-3AD203B41FA5}">
                      <a16:colId xmlns:a16="http://schemas.microsoft.com/office/drawing/2014/main" val="3487401468"/>
                    </a:ext>
                  </a:extLst>
                </a:gridCol>
                <a:gridCol w="329184">
                  <a:extLst>
                    <a:ext uri="{9D8B030D-6E8A-4147-A177-3AD203B41FA5}">
                      <a16:colId xmlns:a16="http://schemas.microsoft.com/office/drawing/2014/main" val="378380590"/>
                    </a:ext>
                  </a:extLst>
                </a:gridCol>
                <a:gridCol w="329184">
                  <a:extLst>
                    <a:ext uri="{9D8B030D-6E8A-4147-A177-3AD203B41FA5}">
                      <a16:colId xmlns:a16="http://schemas.microsoft.com/office/drawing/2014/main" val="6507065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055608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- 2024-07-03 14:43:06</a:t>
                      </a:r>
                      <a:r>
                        <a:rPr kumimoji="0" lang="en-US" sz="1000" b="0" i="0" u="none" strike="noStrike" kern="1200" cap="none" spc="0" normalizeH="0" baseline="0" noProof="0">
                          <a:ln>
                            <a:noFill/>
                          </a:ln>
                          <a:solidFill>
                            <a:prstClr val="black"/>
                          </a:solidFill>
                          <a:effectLst/>
                          <a:uLnTx/>
                          <a:uFillTx/>
                          <a:latin typeface="Calibri"/>
                          <a:ea typeface="+mn-ea"/>
                          <a:cs typeface="+mn-cs"/>
                        </a:rPr>
                        <a:t>
 Thanks to all participants who joined us for the Walk with Kevin Lim Street Photography Workshop &amp; Photowalk on 1 June, followed by the Photography Review on 8 June! We hope you've had a wholesome experience learning expert insights from photographer Kevin Lim. 
From valuable photography tips and techniques to capturing the lively streets in KL and refining your skills during the review session, may these experiences inspire you to take even better photographs.
See you in the next workshop!
#Fujifilm #FujifilmMY #FujifilmMalaysia #Fujifilm_XSeries #Photography #DigitalPhotography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https://quintly-eu-image-storage.s3.amazonaws.com/aaf8f68db843cc217addf8054c322eb2/ff6a31ff77a0e2ef22390c12e23c8036.jpg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4.9313 %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010455643"/>
                  </a:ext>
                </a:extLst>
              </a:tr>
            </a:tbl>
          </a:graphicData>
        </a:graphic>
      </p:graphicFrame>
      <p:sp>
        <p:nvSpPr>
          <p:cNvPr id="4" name="Text Placeholder 3">
            <a:extLst>
              <a:ext uri="{FF2B5EF4-FFF2-40B4-BE49-F238E27FC236}">
                <a16:creationId xmlns:a16="http://schemas.microsoft.com/office/drawing/2014/main" id="{BFCD8F99-E965-4E94-A45D-1BAEC96ED756}"/>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425511211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D2565A-2A11-4955-91D3-47A42D36AC9B}"/>
              </a:ext>
            </a:extLst>
          </p:cNvPr>
          <p:cNvSpPr>
            <a:spLocks noGrp="1"/>
          </p:cNvSpPr>
          <p:nvPr>
            <p:ph type="title"/>
          </p:nvPr>
        </p:nvSpPr>
        <p:spPr/>
        <p:txBody>
          <a:bodyPr/>
          <a:lstStyle/>
          <a:p>
            <a:r>
              <a:rPr lang="en-US"/>
              <a:t>Facebook Post Length Efficiency | FUJIFILM Malaysia</a:t>
            </a:r>
          </a:p>
        </p:txBody>
      </p:sp>
      <p:graphicFrame>
        <p:nvGraphicFramePr>
          <p:cNvPr id="6" name="Chart Placeholder 5">
            <a:extLst>
              <a:ext uri="{FF2B5EF4-FFF2-40B4-BE49-F238E27FC236}">
                <a16:creationId xmlns:a16="http://schemas.microsoft.com/office/drawing/2014/main" id="{B2C4E350-D9F0-4186-BE3D-C6B0CAAE33F3}"/>
              </a:ext>
            </a:extLst>
          </p:cNvPr>
          <p:cNvGraphicFramePr>
            <a:graphicFrameLocks noGrp="1"/>
          </p:cNvGraphicFramePr>
          <p:nvPr>
            <p:ph type="chart" sz="quarter" idx="13"/>
            <p:extLst>
              <p:ext uri="{D42A27DB-BD31-4B8C-83A1-F6EECF244321}">
                <p14:modId xmlns:p14="http://schemas.microsoft.com/office/powerpoint/2010/main" val="11109944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3EA1667-1877-4332-8646-BD71EB904333}"/>
              </a:ext>
            </a:extLst>
          </p:cNvPr>
          <p:cNvSpPr>
            <a:spLocks noGrp="1"/>
          </p:cNvSpPr>
          <p:nvPr>
            <p:ph type="body" sz="quarter" idx="14"/>
          </p:nvPr>
        </p:nvSpPr>
        <p:spPr/>
        <p:txBody>
          <a:bodyPr/>
          <a:lstStyle/>
          <a:p>
            <a:r>
              <a:rPr lang="en-US"/>
              <a:t>07/01/2024 - 07/31/2024</a:t>
            </a:r>
          </a:p>
        </p:txBody>
      </p:sp>
      <p:sp>
        <p:nvSpPr>
          <p:cNvPr id="5" name="Footer Placeholder 4">
            <a:extLst>
              <a:ext uri="{FF2B5EF4-FFF2-40B4-BE49-F238E27FC236}">
                <a16:creationId xmlns:a16="http://schemas.microsoft.com/office/drawing/2014/main" id="{9C72B256-6C1A-42C9-B038-E32086B7C1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4767509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06D69E-0ED7-4954-B9E2-ADDC50DC1563}"/>
              </a:ext>
            </a:extLst>
          </p:cNvPr>
          <p:cNvSpPr>
            <a:spLocks noGrp="1"/>
          </p:cNvSpPr>
          <p:nvPr>
            <p:ph type="title"/>
          </p:nvPr>
        </p:nvSpPr>
        <p:spPr/>
        <p:txBody>
          <a:bodyPr/>
          <a:lstStyle/>
          <a:p>
            <a:r>
              <a:rPr lang="en-US"/>
              <a:t>Facebook Stories Type Distribution | FUJIFILM Malaysia</a:t>
            </a:r>
          </a:p>
        </p:txBody>
      </p:sp>
      <p:graphicFrame>
        <p:nvGraphicFramePr>
          <p:cNvPr id="6" name="Chart Placeholder 5">
            <a:extLst>
              <a:ext uri="{FF2B5EF4-FFF2-40B4-BE49-F238E27FC236}">
                <a16:creationId xmlns:a16="http://schemas.microsoft.com/office/drawing/2014/main" id="{E3182DB4-83CC-46B7-AA39-C2AFB460E5D4}"/>
              </a:ext>
            </a:extLst>
          </p:cNvPr>
          <p:cNvGraphicFramePr>
            <a:graphicFrameLocks noGrp="1"/>
          </p:cNvGraphicFramePr>
          <p:nvPr>
            <p:ph type="chart" sz="quarter" idx="13"/>
            <p:extLst>
              <p:ext uri="{D42A27DB-BD31-4B8C-83A1-F6EECF244321}">
                <p14:modId xmlns:p14="http://schemas.microsoft.com/office/powerpoint/2010/main" val="40125144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C0B804-561C-4A40-BC6C-232841CCF20E}"/>
              </a:ext>
            </a:extLst>
          </p:cNvPr>
          <p:cNvSpPr>
            <a:spLocks noGrp="1"/>
          </p:cNvSpPr>
          <p:nvPr>
            <p:ph type="body" sz="quarter" idx="14"/>
          </p:nvPr>
        </p:nvSpPr>
        <p:spPr/>
        <p:txBody>
          <a:bodyPr/>
          <a:lstStyle/>
          <a:p>
            <a:r>
              <a:rPr lang="en-US"/>
              <a:t>07/01/2024 - 07/31/2024</a:t>
            </a:r>
          </a:p>
        </p:txBody>
      </p:sp>
      <p:sp>
        <p:nvSpPr>
          <p:cNvPr id="5" name="Footer Placeholder 4">
            <a:extLst>
              <a:ext uri="{FF2B5EF4-FFF2-40B4-BE49-F238E27FC236}">
                <a16:creationId xmlns:a16="http://schemas.microsoft.com/office/drawing/2014/main" id="{4A82883F-9B12-48CF-8F36-236924FE7D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2493904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6733</Words>
  <Application>Microsoft Office PowerPoint</Application>
  <PresentationFormat>On-screen Show (4:3)</PresentationFormat>
  <Paragraphs>1179</Paragraphs>
  <Slides>43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43</vt:i4>
      </vt:variant>
    </vt:vector>
  </HeadingPairs>
  <TitlesOfParts>
    <vt:vector size="46" baseType="lpstr">
      <vt:lpstr>Calibri</vt:lpstr>
      <vt:lpstr>Arial</vt:lpstr>
      <vt:lpstr>quintly_template</vt:lpstr>
      <vt:lpstr>FUJIFILM FB</vt:lpstr>
      <vt:lpstr>Facebook Key Metrics Table | FUJIFILM Malaysia</vt:lpstr>
      <vt:lpstr>Facebook Fan Total Historical | FUJIFILM Malaysia</vt:lpstr>
      <vt:lpstr>Facebook Fans Change Rate | FUJIFILM Malaysia</vt:lpstr>
      <vt:lpstr>Facebook Fans Change | FUJIFILM Malaysia</vt:lpstr>
      <vt:lpstr>Facebook Fans Total | FUJIFILM Malaysia</vt:lpstr>
      <vt:lpstr>Facebook Facebook Reach | FUJIFILM Malaysia</vt:lpstr>
      <vt:lpstr>Facebook Facebook Reach (Monthly Trend) | FUJIFILM Malaysia</vt:lpstr>
      <vt:lpstr>Facebook Page Views | FUJIFILM Malaysia</vt:lpstr>
      <vt:lpstr>Facebook Page View (Monthly Trend) | FUJIFILM Malaysia</vt:lpstr>
      <vt:lpstr>Facebook Engaged Users | FUJIFILM Malaysia</vt:lpstr>
      <vt:lpstr>Facebook Engaged Users (Monthly) | FUJIFILM Malaysia</vt:lpstr>
      <vt:lpstr>Facebook Fans By City Table | FUJIFILM Malaysia - 1 of 3</vt:lpstr>
      <vt:lpstr>Facebook Fans By City Table | FUJIFILM Malaysia - 2 of 3</vt:lpstr>
      <vt:lpstr>Facebook Fans By City Table | FUJIFILM Malaysia - 3 of 3</vt:lpstr>
      <vt:lpstr>Facebook Original Own Posts Table | FUJIFILM Malaysia - 1 of 26</vt:lpstr>
      <vt:lpstr>Facebook Original Own Posts Table | FUJIFILM Malaysia - 2 of 26</vt:lpstr>
      <vt:lpstr>Facebook Original Own Posts Table | FUJIFILM Malaysia - 3 of 26</vt:lpstr>
      <vt:lpstr>Facebook Original Own Posts Table | FUJIFILM Malaysia - 4 of 26</vt:lpstr>
      <vt:lpstr>Facebook Original Own Posts Table | FUJIFILM Malaysia - 5 of 26</vt:lpstr>
      <vt:lpstr>Facebook Original Own Posts Table | FUJIFILM Malaysia - 6 of 26</vt:lpstr>
      <vt:lpstr>Facebook Original Own Posts Table | FUJIFILM Malaysia - 7 of 26</vt:lpstr>
      <vt:lpstr>Facebook Original Own Posts Table | FUJIFILM Malaysia - 8 of 26</vt:lpstr>
      <vt:lpstr>Facebook Original Own Posts Table | FUJIFILM Malaysia - 9 of 26</vt:lpstr>
      <vt:lpstr>Facebook Original Own Posts Table | FUJIFILM Malaysia - 10 of 26</vt:lpstr>
      <vt:lpstr>Facebook Original Own Posts Table | FUJIFILM Malaysia - 11 of 26</vt:lpstr>
      <vt:lpstr>Facebook Original Own Posts Table | FUJIFILM Malaysia - 12 of 26</vt:lpstr>
      <vt:lpstr>Facebook Original Own Posts Table | FUJIFILM Malaysia - 13 of 26</vt:lpstr>
      <vt:lpstr>Facebook Original Own Posts Table | FUJIFILM Malaysia - 14 of 26</vt:lpstr>
      <vt:lpstr>Facebook Original Own Posts Table | FUJIFILM Malaysia - 15 of 26</vt:lpstr>
      <vt:lpstr>Facebook Original Own Posts Table | FUJIFILM Malaysia - 16 of 26</vt:lpstr>
      <vt:lpstr>Facebook Original Own Posts Table | FUJIFILM Malaysia - 17 of 26</vt:lpstr>
      <vt:lpstr>Facebook Original Own Posts Table | FUJIFILM Malaysia - 18 of 26</vt:lpstr>
      <vt:lpstr>Facebook Original Own Posts Table | FUJIFILM Malaysia - 19 of 26</vt:lpstr>
      <vt:lpstr>Facebook Original Own Posts Table | FUJIFILM Malaysia - 20 of 26</vt:lpstr>
      <vt:lpstr>Facebook Original Own Posts Table | FUJIFILM Malaysia - 21 of 26</vt:lpstr>
      <vt:lpstr>Facebook Original Own Posts Table | FUJIFILM Malaysia - 22 of 26</vt:lpstr>
      <vt:lpstr>Facebook Original Own Posts Table | FUJIFILM Malaysia - 23 of 26</vt:lpstr>
      <vt:lpstr>Facebook Original Own Posts Table | FUJIFILM Malaysia - 24 of 26</vt:lpstr>
      <vt:lpstr>Facebook Original Own Posts Table | FUJIFILM Malaysia - 25 of 26</vt:lpstr>
      <vt:lpstr>Facebook Original Own Posts Table | FUJIFILM Malaysia - 26 of 26</vt:lpstr>
      <vt:lpstr>Facebook Post Length Efficiency | FUJIFILM Malaysia</vt:lpstr>
      <vt:lpstr>Facebook Stories Type Distribution | FUJIFILM Malaysia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FUJIFILM FB</dc:title>
  <dc:creator>Frederik Born</dc:creator>
  <cp:lastModifiedBy>Frederik Born</cp:lastModifiedBy>
  <cp:revision>1</cp:revision>
  <dcterms:created xsi:type="dcterms:W3CDTF">2024-08-25T19:51:06Z</dcterms:created>
  <dcterms:modified xsi:type="dcterms:W3CDTF">2024-08-25T19:53:11Z</dcterms:modified>
</cp:coreProperties>
</file>