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 id="316" r:id="rId59"/>
    <p:sldId id="317" r:id="rId60"/>
    <p:sldId id="318" r:id="rId61"/>
    <p:sldId id="320" r:id="rId62"/>
    <p:sldId id="321" r:id="rId63"/>
    <p:sldId id="322" r:id="rId64"/>
    <p:sldId id="323" r:id="rId65"/>
    <p:sldId id="324" r:id="rId66"/>
    <p:sldId id="325" r:id="rId67"/>
    <p:sldId id="326" r:id="rId68"/>
    <p:sldId id="327" r:id="rId69"/>
    <p:sldId id="328" r:id="rId70"/>
    <p:sldId id="329" r:id="rId71"/>
    <p:sldId id="330" r:id="rId72"/>
    <p:sldId id="331" r:id="rId73"/>
    <p:sldId id="332" r:id="rId74"/>
    <p:sldId id="333" r:id="rId75"/>
    <p:sldId id="334" r:id="rId76"/>
    <p:sldId id="335" r:id="rId77"/>
    <p:sldId id="336" r:id="rId78"/>
    <p:sldId id="337" r:id="rId79"/>
    <p:sldId id="338" r:id="rId80"/>
    <p:sldId id="339" r:id="rId81"/>
    <p:sldId id="340" r:id="rId82"/>
    <p:sldId id="341" r:id="rId83"/>
    <p:sldId id="342" r:id="rId84"/>
    <p:sldId id="343" r:id="rId85"/>
    <p:sldId id="344" r:id="rId86"/>
    <p:sldId id="345" r:id="rId87"/>
  </p:sldIdLst>
  <p:sldSz cx="9144000" cy="6858000" type="screen4x3"/>
  <p:notesSz cx="6858000" cy="9144000"/>
  <p:embeddedFontLst>
    <p:embeddedFont>
      <p:font typeface="Calibri" panose="020F0502020204030204" pitchFamily="34" charset="0"/>
      <p:regular r:id="rId88"/>
      <p:bold r:id="rId89"/>
      <p:italic r:id="rId90"/>
      <p:boldItalic r:id="rId9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font" Target="fonts/font2.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font" Target="fonts/font3.fntdata"/><Relationship Id="rId95"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font" Target="fonts/font1.fntdata"/><Relationship Id="rId9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Page Fan Adds</c:v>
                </c:pt>
              </c:strCache>
            </c:strRef>
          </c:tx>
          <c:spPr>
            <a:ln w="28575" cap="rnd">
              <a:solidFill>
                <a:schemeClr val="accent1"/>
              </a:solidFill>
              <a:round/>
            </a:ln>
            <a:effectLst/>
          </c:spPr>
          <c:marker>
            <c:symbol val="none"/>
          </c:marker>
          <c:cat>
            <c:numRef>
              <c:f>Sheet1!$A$2:$A$32</c:f>
              <c:numCache>
                <c:formatCode>m/d/yyyy</c:formatCode>
                <c:ptCount val="31"/>
                <c:pt idx="0">
                  <c:v>45139</c:v>
                </c:pt>
                <c:pt idx="1">
                  <c:v>45140</c:v>
                </c:pt>
                <c:pt idx="2">
                  <c:v>45141</c:v>
                </c:pt>
                <c:pt idx="3">
                  <c:v>45142</c:v>
                </c:pt>
                <c:pt idx="4">
                  <c:v>45143</c:v>
                </c:pt>
                <c:pt idx="5">
                  <c:v>45144</c:v>
                </c:pt>
                <c:pt idx="6">
                  <c:v>45145</c:v>
                </c:pt>
                <c:pt idx="7">
                  <c:v>45146</c:v>
                </c:pt>
                <c:pt idx="8">
                  <c:v>45147</c:v>
                </c:pt>
                <c:pt idx="9">
                  <c:v>45148</c:v>
                </c:pt>
                <c:pt idx="10">
                  <c:v>45149</c:v>
                </c:pt>
                <c:pt idx="11">
                  <c:v>45150</c:v>
                </c:pt>
                <c:pt idx="12">
                  <c:v>45151</c:v>
                </c:pt>
                <c:pt idx="13">
                  <c:v>45152</c:v>
                </c:pt>
                <c:pt idx="14">
                  <c:v>45153</c:v>
                </c:pt>
                <c:pt idx="15">
                  <c:v>45154</c:v>
                </c:pt>
                <c:pt idx="16">
                  <c:v>45155</c:v>
                </c:pt>
                <c:pt idx="17">
                  <c:v>45156</c:v>
                </c:pt>
                <c:pt idx="18">
                  <c:v>45157</c:v>
                </c:pt>
                <c:pt idx="19">
                  <c:v>45158</c:v>
                </c:pt>
                <c:pt idx="20">
                  <c:v>45159</c:v>
                </c:pt>
                <c:pt idx="21">
                  <c:v>45160</c:v>
                </c:pt>
                <c:pt idx="22">
                  <c:v>45161</c:v>
                </c:pt>
                <c:pt idx="23">
                  <c:v>45162</c:v>
                </c:pt>
                <c:pt idx="24">
                  <c:v>45163</c:v>
                </c:pt>
                <c:pt idx="25">
                  <c:v>45164</c:v>
                </c:pt>
                <c:pt idx="26">
                  <c:v>45165</c:v>
                </c:pt>
                <c:pt idx="27">
                  <c:v>45166</c:v>
                </c:pt>
                <c:pt idx="28">
                  <c:v>45167</c:v>
                </c:pt>
                <c:pt idx="29">
                  <c:v>45168</c:v>
                </c:pt>
                <c:pt idx="30">
                  <c:v>45169</c:v>
                </c:pt>
              </c:numCache>
            </c:numRef>
          </c:cat>
          <c:val>
            <c:numRef>
              <c:f>Sheet1!$B$2:$B$32</c:f>
              <c:numCache>
                <c:formatCode>General</c:formatCode>
                <c:ptCount val="31"/>
                <c:pt idx="0">
                  <c:v>21</c:v>
                </c:pt>
                <c:pt idx="1">
                  <c:v>10</c:v>
                </c:pt>
                <c:pt idx="2">
                  <c:v>4</c:v>
                </c:pt>
                <c:pt idx="3">
                  <c:v>12</c:v>
                </c:pt>
                <c:pt idx="4">
                  <c:v>6</c:v>
                </c:pt>
                <c:pt idx="5">
                  <c:v>10</c:v>
                </c:pt>
                <c:pt idx="6">
                  <c:v>8</c:v>
                </c:pt>
                <c:pt idx="7">
                  <c:v>7</c:v>
                </c:pt>
                <c:pt idx="8">
                  <c:v>15</c:v>
                </c:pt>
                <c:pt idx="9">
                  <c:v>4</c:v>
                </c:pt>
                <c:pt idx="10">
                  <c:v>7</c:v>
                </c:pt>
                <c:pt idx="11">
                  <c:v>6</c:v>
                </c:pt>
                <c:pt idx="12">
                  <c:v>9</c:v>
                </c:pt>
                <c:pt idx="13">
                  <c:v>11</c:v>
                </c:pt>
                <c:pt idx="14">
                  <c:v>6</c:v>
                </c:pt>
                <c:pt idx="15">
                  <c:v>3</c:v>
                </c:pt>
                <c:pt idx="16">
                  <c:v>7</c:v>
                </c:pt>
                <c:pt idx="17">
                  <c:v>4</c:v>
                </c:pt>
                <c:pt idx="18">
                  <c:v>6</c:v>
                </c:pt>
                <c:pt idx="19">
                  <c:v>9</c:v>
                </c:pt>
                <c:pt idx="20">
                  <c:v>4</c:v>
                </c:pt>
                <c:pt idx="21">
                  <c:v>5</c:v>
                </c:pt>
                <c:pt idx="22">
                  <c:v>5</c:v>
                </c:pt>
                <c:pt idx="23">
                  <c:v>5</c:v>
                </c:pt>
                <c:pt idx="24">
                  <c:v>13</c:v>
                </c:pt>
                <c:pt idx="25">
                  <c:v>5</c:v>
                </c:pt>
                <c:pt idx="26">
                  <c:v>6</c:v>
                </c:pt>
                <c:pt idx="27">
                  <c:v>2</c:v>
                </c:pt>
                <c:pt idx="28">
                  <c:v>5</c:v>
                </c:pt>
                <c:pt idx="29">
                  <c:v>3</c:v>
                </c:pt>
                <c:pt idx="30">
                  <c:v>3</c:v>
                </c:pt>
              </c:numCache>
            </c:numRef>
          </c:val>
          <c:smooth val="0"/>
          <c:extLst>
            <c:ext xmlns:c16="http://schemas.microsoft.com/office/drawing/2014/chart" uri="{C3380CC4-5D6E-409C-BE32-E72D297353CC}">
              <c16:uniqueId val="{00000000-3302-430E-9C3A-0012BCD383C9}"/>
            </c:ext>
          </c:extLst>
        </c:ser>
        <c:ser>
          <c:idx val="1"/>
          <c:order val="1"/>
          <c:tx>
            <c:strRef>
              <c:f>Sheet1!$C$1</c:f>
              <c:strCache>
                <c:ptCount val="1"/>
                <c:pt idx="0">
                  <c:v>Page Fan Removes</c:v>
                </c:pt>
              </c:strCache>
            </c:strRef>
          </c:tx>
          <c:spPr>
            <a:ln w="28575" cap="rnd">
              <a:solidFill>
                <a:schemeClr val="accent2"/>
              </a:solidFill>
              <a:round/>
            </a:ln>
            <a:effectLst/>
          </c:spPr>
          <c:marker>
            <c:symbol val="none"/>
          </c:marker>
          <c:cat>
            <c:numRef>
              <c:f>Sheet1!$A$2:$A$32</c:f>
              <c:numCache>
                <c:formatCode>m/d/yyyy</c:formatCode>
                <c:ptCount val="31"/>
                <c:pt idx="0">
                  <c:v>45139</c:v>
                </c:pt>
                <c:pt idx="1">
                  <c:v>45140</c:v>
                </c:pt>
                <c:pt idx="2">
                  <c:v>45141</c:v>
                </c:pt>
                <c:pt idx="3">
                  <c:v>45142</c:v>
                </c:pt>
                <c:pt idx="4">
                  <c:v>45143</c:v>
                </c:pt>
                <c:pt idx="5">
                  <c:v>45144</c:v>
                </c:pt>
                <c:pt idx="6">
                  <c:v>45145</c:v>
                </c:pt>
                <c:pt idx="7">
                  <c:v>45146</c:v>
                </c:pt>
                <c:pt idx="8">
                  <c:v>45147</c:v>
                </c:pt>
                <c:pt idx="9">
                  <c:v>45148</c:v>
                </c:pt>
                <c:pt idx="10">
                  <c:v>45149</c:v>
                </c:pt>
                <c:pt idx="11">
                  <c:v>45150</c:v>
                </c:pt>
                <c:pt idx="12">
                  <c:v>45151</c:v>
                </c:pt>
                <c:pt idx="13">
                  <c:v>45152</c:v>
                </c:pt>
                <c:pt idx="14">
                  <c:v>45153</c:v>
                </c:pt>
                <c:pt idx="15">
                  <c:v>45154</c:v>
                </c:pt>
                <c:pt idx="16">
                  <c:v>45155</c:v>
                </c:pt>
                <c:pt idx="17">
                  <c:v>45156</c:v>
                </c:pt>
                <c:pt idx="18">
                  <c:v>45157</c:v>
                </c:pt>
                <c:pt idx="19">
                  <c:v>45158</c:v>
                </c:pt>
                <c:pt idx="20">
                  <c:v>45159</c:v>
                </c:pt>
                <c:pt idx="21">
                  <c:v>45160</c:v>
                </c:pt>
                <c:pt idx="22">
                  <c:v>45161</c:v>
                </c:pt>
                <c:pt idx="23">
                  <c:v>45162</c:v>
                </c:pt>
                <c:pt idx="24">
                  <c:v>45163</c:v>
                </c:pt>
                <c:pt idx="25">
                  <c:v>45164</c:v>
                </c:pt>
                <c:pt idx="26">
                  <c:v>45165</c:v>
                </c:pt>
                <c:pt idx="27">
                  <c:v>45166</c:v>
                </c:pt>
                <c:pt idx="28">
                  <c:v>45167</c:v>
                </c:pt>
                <c:pt idx="29">
                  <c:v>45168</c:v>
                </c:pt>
                <c:pt idx="30">
                  <c:v>45169</c:v>
                </c:pt>
              </c:numCache>
            </c:numRef>
          </c:cat>
          <c:val>
            <c:numRef>
              <c:f>Sheet1!$C$2:$C$32</c:f>
              <c:numCache>
                <c:formatCode>General</c:formatCode>
                <c:ptCount val="31"/>
                <c:pt idx="0">
                  <c:v>3</c:v>
                </c:pt>
                <c:pt idx="1">
                  <c:v>2</c:v>
                </c:pt>
                <c:pt idx="2">
                  <c:v>1</c:v>
                </c:pt>
                <c:pt idx="3">
                  <c:v>1</c:v>
                </c:pt>
                <c:pt idx="4">
                  <c:v>3</c:v>
                </c:pt>
                <c:pt idx="5">
                  <c:v>1</c:v>
                </c:pt>
                <c:pt idx="6">
                  <c:v>4</c:v>
                </c:pt>
                <c:pt idx="7">
                  <c:v>3</c:v>
                </c:pt>
                <c:pt idx="8">
                  <c:v>8</c:v>
                </c:pt>
                <c:pt idx="9">
                  <c:v>3</c:v>
                </c:pt>
                <c:pt idx="10">
                  <c:v>2</c:v>
                </c:pt>
                <c:pt idx="11">
                  <c:v>5</c:v>
                </c:pt>
                <c:pt idx="12">
                  <c:v>6</c:v>
                </c:pt>
                <c:pt idx="13">
                  <c:v>5</c:v>
                </c:pt>
                <c:pt idx="14">
                  <c:v>1</c:v>
                </c:pt>
                <c:pt idx="15">
                  <c:v>4</c:v>
                </c:pt>
                <c:pt idx="16">
                  <c:v>5</c:v>
                </c:pt>
                <c:pt idx="17">
                  <c:v>2</c:v>
                </c:pt>
                <c:pt idx="18">
                  <c:v>4</c:v>
                </c:pt>
                <c:pt idx="19">
                  <c:v>2</c:v>
                </c:pt>
                <c:pt idx="20">
                  <c:v>3</c:v>
                </c:pt>
                <c:pt idx="21">
                  <c:v>1</c:v>
                </c:pt>
                <c:pt idx="22">
                  <c:v>1</c:v>
                </c:pt>
                <c:pt idx="23">
                  <c:v>2</c:v>
                </c:pt>
                <c:pt idx="24">
                  <c:v>5</c:v>
                </c:pt>
                <c:pt idx="25">
                  <c:v>0</c:v>
                </c:pt>
                <c:pt idx="26">
                  <c:v>1</c:v>
                </c:pt>
                <c:pt idx="27">
                  <c:v>2</c:v>
                </c:pt>
                <c:pt idx="28">
                  <c:v>0</c:v>
                </c:pt>
                <c:pt idx="29">
                  <c:v>1</c:v>
                </c:pt>
                <c:pt idx="30">
                  <c:v>2</c:v>
                </c:pt>
              </c:numCache>
            </c:numRef>
          </c:val>
          <c:smooth val="0"/>
          <c:extLst>
            <c:ext xmlns:c16="http://schemas.microsoft.com/office/drawing/2014/chart" uri="{C3380CC4-5D6E-409C-BE32-E72D297353CC}">
              <c16:uniqueId val="{00000001-3302-430E-9C3A-0012BCD383C9}"/>
            </c:ext>
          </c:extLst>
        </c:ser>
        <c:dLbls>
          <c:showLegendKey val="0"/>
          <c:showVal val="0"/>
          <c:showCatName val="0"/>
          <c:showSerName val="0"/>
          <c:showPercent val="0"/>
          <c:showBubbleSize val="0"/>
        </c:dLbls>
        <c:smooth val="0"/>
        <c:axId val="523596528"/>
        <c:axId val="523600792"/>
      </c:lineChart>
      <c:dateAx>
        <c:axId val="523596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600792"/>
        <c:crosses val="autoZero"/>
        <c:auto val="1"/>
        <c:lblOffset val="100"/>
        <c:baseTimeUnit val="days"/>
      </c:dateAx>
      <c:valAx>
        <c:axId val="523600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596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Engaged Users</c:v>
                </c:pt>
              </c:strCache>
            </c:strRef>
          </c:tx>
          <c:spPr>
            <a:ln w="28575" cap="rnd">
              <a:solidFill>
                <a:schemeClr val="accent1"/>
              </a:solidFill>
              <a:round/>
            </a:ln>
            <a:effectLst/>
          </c:spPr>
          <c:marker>
            <c:symbol val="none"/>
          </c:marker>
          <c:cat>
            <c:numRef>
              <c:f>Sheet1!$A$2:$A$32</c:f>
              <c:numCache>
                <c:formatCode>m/d/yyyy</c:formatCode>
                <c:ptCount val="31"/>
                <c:pt idx="0">
                  <c:v>45139</c:v>
                </c:pt>
                <c:pt idx="1">
                  <c:v>45140</c:v>
                </c:pt>
                <c:pt idx="2">
                  <c:v>45141</c:v>
                </c:pt>
                <c:pt idx="3">
                  <c:v>45142</c:v>
                </c:pt>
                <c:pt idx="4">
                  <c:v>45143</c:v>
                </c:pt>
                <c:pt idx="5">
                  <c:v>45144</c:v>
                </c:pt>
                <c:pt idx="6">
                  <c:v>45145</c:v>
                </c:pt>
                <c:pt idx="7">
                  <c:v>45146</c:v>
                </c:pt>
                <c:pt idx="8">
                  <c:v>45147</c:v>
                </c:pt>
                <c:pt idx="9">
                  <c:v>45148</c:v>
                </c:pt>
                <c:pt idx="10">
                  <c:v>45149</c:v>
                </c:pt>
                <c:pt idx="11">
                  <c:v>45150</c:v>
                </c:pt>
                <c:pt idx="12">
                  <c:v>45151</c:v>
                </c:pt>
                <c:pt idx="13">
                  <c:v>45152</c:v>
                </c:pt>
                <c:pt idx="14">
                  <c:v>45153</c:v>
                </c:pt>
                <c:pt idx="15">
                  <c:v>45154</c:v>
                </c:pt>
                <c:pt idx="16">
                  <c:v>45155</c:v>
                </c:pt>
                <c:pt idx="17">
                  <c:v>45156</c:v>
                </c:pt>
                <c:pt idx="18">
                  <c:v>45157</c:v>
                </c:pt>
                <c:pt idx="19">
                  <c:v>45158</c:v>
                </c:pt>
                <c:pt idx="20">
                  <c:v>45159</c:v>
                </c:pt>
                <c:pt idx="21">
                  <c:v>45160</c:v>
                </c:pt>
                <c:pt idx="22">
                  <c:v>45161</c:v>
                </c:pt>
                <c:pt idx="23">
                  <c:v>45162</c:v>
                </c:pt>
                <c:pt idx="24">
                  <c:v>45163</c:v>
                </c:pt>
                <c:pt idx="25">
                  <c:v>45164</c:v>
                </c:pt>
                <c:pt idx="26">
                  <c:v>45165</c:v>
                </c:pt>
                <c:pt idx="27">
                  <c:v>45166</c:v>
                </c:pt>
                <c:pt idx="28">
                  <c:v>45167</c:v>
                </c:pt>
                <c:pt idx="29">
                  <c:v>45168</c:v>
                </c:pt>
                <c:pt idx="30">
                  <c:v>45169</c:v>
                </c:pt>
              </c:numCache>
            </c:numRef>
          </c:cat>
          <c:val>
            <c:numRef>
              <c:f>Sheet1!$B$2:$B$32</c:f>
              <c:numCache>
                <c:formatCode>General</c:formatCode>
                <c:ptCount val="31"/>
                <c:pt idx="0">
                  <c:v>6278</c:v>
                </c:pt>
                <c:pt idx="1">
                  <c:v>3006</c:v>
                </c:pt>
                <c:pt idx="2">
                  <c:v>807</c:v>
                </c:pt>
                <c:pt idx="3">
                  <c:v>831</c:v>
                </c:pt>
                <c:pt idx="4">
                  <c:v>861</c:v>
                </c:pt>
                <c:pt idx="5">
                  <c:v>896</c:v>
                </c:pt>
                <c:pt idx="6">
                  <c:v>762</c:v>
                </c:pt>
                <c:pt idx="7">
                  <c:v>807</c:v>
                </c:pt>
                <c:pt idx="8">
                  <c:v>945</c:v>
                </c:pt>
                <c:pt idx="9">
                  <c:v>966</c:v>
                </c:pt>
                <c:pt idx="10">
                  <c:v>1073</c:v>
                </c:pt>
                <c:pt idx="11">
                  <c:v>1408</c:v>
                </c:pt>
                <c:pt idx="12">
                  <c:v>1066</c:v>
                </c:pt>
                <c:pt idx="13">
                  <c:v>990</c:v>
                </c:pt>
                <c:pt idx="14">
                  <c:v>1026</c:v>
                </c:pt>
                <c:pt idx="15">
                  <c:v>929</c:v>
                </c:pt>
                <c:pt idx="16">
                  <c:v>1093</c:v>
                </c:pt>
                <c:pt idx="17">
                  <c:v>1024</c:v>
                </c:pt>
                <c:pt idx="18">
                  <c:v>1164</c:v>
                </c:pt>
                <c:pt idx="19">
                  <c:v>1006</c:v>
                </c:pt>
                <c:pt idx="20">
                  <c:v>903</c:v>
                </c:pt>
                <c:pt idx="21">
                  <c:v>940</c:v>
                </c:pt>
                <c:pt idx="22">
                  <c:v>869</c:v>
                </c:pt>
                <c:pt idx="23">
                  <c:v>828</c:v>
                </c:pt>
                <c:pt idx="24">
                  <c:v>1772</c:v>
                </c:pt>
                <c:pt idx="25">
                  <c:v>1628</c:v>
                </c:pt>
                <c:pt idx="26">
                  <c:v>1556</c:v>
                </c:pt>
                <c:pt idx="27">
                  <c:v>1277</c:v>
                </c:pt>
                <c:pt idx="28">
                  <c:v>1129</c:v>
                </c:pt>
                <c:pt idx="29">
                  <c:v>1145</c:v>
                </c:pt>
                <c:pt idx="30">
                  <c:v>814</c:v>
                </c:pt>
              </c:numCache>
            </c:numRef>
          </c:val>
          <c:smooth val="0"/>
          <c:extLst>
            <c:ext xmlns:c16="http://schemas.microsoft.com/office/drawing/2014/chart" uri="{C3380CC4-5D6E-409C-BE32-E72D297353CC}">
              <c16:uniqueId val="{00000000-842F-4ECE-820E-3AFA665C2A16}"/>
            </c:ext>
          </c:extLst>
        </c:ser>
        <c:ser>
          <c:idx val="1"/>
          <c:order val="1"/>
          <c:tx>
            <c:strRef>
              <c:f>Sheet1!$C$1</c:f>
              <c:strCache>
                <c:ptCount val="1"/>
                <c:pt idx="0">
                  <c:v>Consumptions</c:v>
                </c:pt>
              </c:strCache>
            </c:strRef>
          </c:tx>
          <c:spPr>
            <a:ln w="28575" cap="rnd">
              <a:solidFill>
                <a:schemeClr val="accent2"/>
              </a:solidFill>
              <a:round/>
            </a:ln>
            <a:effectLst/>
          </c:spPr>
          <c:marker>
            <c:symbol val="none"/>
          </c:marker>
          <c:cat>
            <c:numRef>
              <c:f>Sheet1!$A$2:$A$32</c:f>
              <c:numCache>
                <c:formatCode>m/d/yyyy</c:formatCode>
                <c:ptCount val="31"/>
                <c:pt idx="0">
                  <c:v>45139</c:v>
                </c:pt>
                <c:pt idx="1">
                  <c:v>45140</c:v>
                </c:pt>
                <c:pt idx="2">
                  <c:v>45141</c:v>
                </c:pt>
                <c:pt idx="3">
                  <c:v>45142</c:v>
                </c:pt>
                <c:pt idx="4">
                  <c:v>45143</c:v>
                </c:pt>
                <c:pt idx="5">
                  <c:v>45144</c:v>
                </c:pt>
                <c:pt idx="6">
                  <c:v>45145</c:v>
                </c:pt>
                <c:pt idx="7">
                  <c:v>45146</c:v>
                </c:pt>
                <c:pt idx="8">
                  <c:v>45147</c:v>
                </c:pt>
                <c:pt idx="9">
                  <c:v>45148</c:v>
                </c:pt>
                <c:pt idx="10">
                  <c:v>45149</c:v>
                </c:pt>
                <c:pt idx="11">
                  <c:v>45150</c:v>
                </c:pt>
                <c:pt idx="12">
                  <c:v>45151</c:v>
                </c:pt>
                <c:pt idx="13">
                  <c:v>45152</c:v>
                </c:pt>
                <c:pt idx="14">
                  <c:v>45153</c:v>
                </c:pt>
                <c:pt idx="15">
                  <c:v>45154</c:v>
                </c:pt>
                <c:pt idx="16">
                  <c:v>45155</c:v>
                </c:pt>
                <c:pt idx="17">
                  <c:v>45156</c:v>
                </c:pt>
                <c:pt idx="18">
                  <c:v>45157</c:v>
                </c:pt>
                <c:pt idx="19">
                  <c:v>45158</c:v>
                </c:pt>
                <c:pt idx="20">
                  <c:v>45159</c:v>
                </c:pt>
                <c:pt idx="21">
                  <c:v>45160</c:v>
                </c:pt>
                <c:pt idx="22">
                  <c:v>45161</c:v>
                </c:pt>
                <c:pt idx="23">
                  <c:v>45162</c:v>
                </c:pt>
                <c:pt idx="24">
                  <c:v>45163</c:v>
                </c:pt>
                <c:pt idx="25">
                  <c:v>45164</c:v>
                </c:pt>
                <c:pt idx="26">
                  <c:v>45165</c:v>
                </c:pt>
                <c:pt idx="27">
                  <c:v>45166</c:v>
                </c:pt>
                <c:pt idx="28">
                  <c:v>45167</c:v>
                </c:pt>
                <c:pt idx="29">
                  <c:v>45168</c:v>
                </c:pt>
                <c:pt idx="30">
                  <c:v>45169</c:v>
                </c:pt>
              </c:numCache>
            </c:numRef>
          </c:cat>
          <c:val>
            <c:numRef>
              <c:f>Sheet1!$C$2:$C$32</c:f>
              <c:numCache>
                <c:formatCode>General</c:formatCode>
                <c:ptCount val="31"/>
                <c:pt idx="0">
                  <c:v>7299</c:v>
                </c:pt>
                <c:pt idx="1">
                  <c:v>3485</c:v>
                </c:pt>
                <c:pt idx="2">
                  <c:v>894</c:v>
                </c:pt>
                <c:pt idx="3">
                  <c:v>932</c:v>
                </c:pt>
                <c:pt idx="4">
                  <c:v>995</c:v>
                </c:pt>
                <c:pt idx="5">
                  <c:v>989</c:v>
                </c:pt>
                <c:pt idx="6">
                  <c:v>855</c:v>
                </c:pt>
                <c:pt idx="7">
                  <c:v>927</c:v>
                </c:pt>
                <c:pt idx="8">
                  <c:v>1081</c:v>
                </c:pt>
                <c:pt idx="9">
                  <c:v>1058</c:v>
                </c:pt>
                <c:pt idx="10">
                  <c:v>1144</c:v>
                </c:pt>
                <c:pt idx="11">
                  <c:v>1612</c:v>
                </c:pt>
                <c:pt idx="12">
                  <c:v>1161</c:v>
                </c:pt>
                <c:pt idx="13">
                  <c:v>1075</c:v>
                </c:pt>
                <c:pt idx="14">
                  <c:v>1111</c:v>
                </c:pt>
                <c:pt idx="15">
                  <c:v>981</c:v>
                </c:pt>
                <c:pt idx="16">
                  <c:v>1192</c:v>
                </c:pt>
                <c:pt idx="17">
                  <c:v>1045</c:v>
                </c:pt>
                <c:pt idx="18">
                  <c:v>1279</c:v>
                </c:pt>
                <c:pt idx="19">
                  <c:v>1115</c:v>
                </c:pt>
                <c:pt idx="20">
                  <c:v>1017</c:v>
                </c:pt>
                <c:pt idx="21">
                  <c:v>1061</c:v>
                </c:pt>
                <c:pt idx="22">
                  <c:v>992</c:v>
                </c:pt>
                <c:pt idx="23">
                  <c:v>963</c:v>
                </c:pt>
                <c:pt idx="24">
                  <c:v>2600</c:v>
                </c:pt>
                <c:pt idx="25">
                  <c:v>2202</c:v>
                </c:pt>
                <c:pt idx="26">
                  <c:v>2042</c:v>
                </c:pt>
                <c:pt idx="27">
                  <c:v>1591</c:v>
                </c:pt>
                <c:pt idx="28">
                  <c:v>1450</c:v>
                </c:pt>
                <c:pt idx="29">
                  <c:v>1432</c:v>
                </c:pt>
                <c:pt idx="30">
                  <c:v>1023</c:v>
                </c:pt>
              </c:numCache>
            </c:numRef>
          </c:val>
          <c:smooth val="0"/>
          <c:extLst>
            <c:ext xmlns:c16="http://schemas.microsoft.com/office/drawing/2014/chart" uri="{C3380CC4-5D6E-409C-BE32-E72D297353CC}">
              <c16:uniqueId val="{00000001-842F-4ECE-820E-3AFA665C2A16}"/>
            </c:ext>
          </c:extLst>
        </c:ser>
        <c:ser>
          <c:idx val="2"/>
          <c:order val="2"/>
          <c:tx>
            <c:strRef>
              <c:f>Sheet1!$D$1</c:f>
              <c:strCache>
                <c:ptCount val="1"/>
                <c:pt idx="0">
                  <c:v>Stories</c:v>
                </c:pt>
              </c:strCache>
            </c:strRef>
          </c:tx>
          <c:spPr>
            <a:ln w="28575" cap="rnd">
              <a:solidFill>
                <a:schemeClr val="accent3"/>
              </a:solidFill>
              <a:round/>
            </a:ln>
            <a:effectLst/>
          </c:spPr>
          <c:marker>
            <c:symbol val="none"/>
          </c:marker>
          <c:cat>
            <c:numRef>
              <c:f>Sheet1!$A$2:$A$32</c:f>
              <c:numCache>
                <c:formatCode>m/d/yyyy</c:formatCode>
                <c:ptCount val="31"/>
                <c:pt idx="0">
                  <c:v>45139</c:v>
                </c:pt>
                <c:pt idx="1">
                  <c:v>45140</c:v>
                </c:pt>
                <c:pt idx="2">
                  <c:v>45141</c:v>
                </c:pt>
                <c:pt idx="3">
                  <c:v>45142</c:v>
                </c:pt>
                <c:pt idx="4">
                  <c:v>45143</c:v>
                </c:pt>
                <c:pt idx="5">
                  <c:v>45144</c:v>
                </c:pt>
                <c:pt idx="6">
                  <c:v>45145</c:v>
                </c:pt>
                <c:pt idx="7">
                  <c:v>45146</c:v>
                </c:pt>
                <c:pt idx="8">
                  <c:v>45147</c:v>
                </c:pt>
                <c:pt idx="9">
                  <c:v>45148</c:v>
                </c:pt>
                <c:pt idx="10">
                  <c:v>45149</c:v>
                </c:pt>
                <c:pt idx="11">
                  <c:v>45150</c:v>
                </c:pt>
                <c:pt idx="12">
                  <c:v>45151</c:v>
                </c:pt>
                <c:pt idx="13">
                  <c:v>45152</c:v>
                </c:pt>
                <c:pt idx="14">
                  <c:v>45153</c:v>
                </c:pt>
                <c:pt idx="15">
                  <c:v>45154</c:v>
                </c:pt>
                <c:pt idx="16">
                  <c:v>45155</c:v>
                </c:pt>
                <c:pt idx="17">
                  <c:v>45156</c:v>
                </c:pt>
                <c:pt idx="18">
                  <c:v>45157</c:v>
                </c:pt>
                <c:pt idx="19">
                  <c:v>45158</c:v>
                </c:pt>
                <c:pt idx="20">
                  <c:v>45159</c:v>
                </c:pt>
                <c:pt idx="21">
                  <c:v>45160</c:v>
                </c:pt>
                <c:pt idx="22">
                  <c:v>45161</c:v>
                </c:pt>
                <c:pt idx="23">
                  <c:v>45162</c:v>
                </c:pt>
                <c:pt idx="24">
                  <c:v>45163</c:v>
                </c:pt>
                <c:pt idx="25">
                  <c:v>45164</c:v>
                </c:pt>
                <c:pt idx="26">
                  <c:v>45165</c:v>
                </c:pt>
                <c:pt idx="27">
                  <c:v>45166</c:v>
                </c:pt>
                <c:pt idx="28">
                  <c:v>45167</c:v>
                </c:pt>
                <c:pt idx="29">
                  <c:v>45168</c:v>
                </c:pt>
                <c:pt idx="30">
                  <c:v>45169</c:v>
                </c:pt>
              </c:numCache>
            </c:numRef>
          </c:cat>
          <c:val>
            <c:numRef>
              <c:f>Sheet1!$D$2:$D$32</c:f>
              <c:numCache>
                <c:formatCode>General</c:formatCode>
                <c:ptCount val="31"/>
                <c:pt idx="0">
                  <c:v>338</c:v>
                </c:pt>
                <c:pt idx="1">
                  <c:v>197</c:v>
                </c:pt>
                <c:pt idx="2">
                  <c:v>78</c:v>
                </c:pt>
                <c:pt idx="3">
                  <c:v>68</c:v>
                </c:pt>
                <c:pt idx="4">
                  <c:v>67</c:v>
                </c:pt>
                <c:pt idx="5">
                  <c:v>77</c:v>
                </c:pt>
                <c:pt idx="6">
                  <c:v>25</c:v>
                </c:pt>
                <c:pt idx="7">
                  <c:v>57</c:v>
                </c:pt>
                <c:pt idx="8">
                  <c:v>126</c:v>
                </c:pt>
                <c:pt idx="9">
                  <c:v>62</c:v>
                </c:pt>
                <c:pt idx="10">
                  <c:v>104</c:v>
                </c:pt>
                <c:pt idx="11">
                  <c:v>76</c:v>
                </c:pt>
                <c:pt idx="12">
                  <c:v>68</c:v>
                </c:pt>
                <c:pt idx="13">
                  <c:v>73</c:v>
                </c:pt>
                <c:pt idx="14">
                  <c:v>58</c:v>
                </c:pt>
                <c:pt idx="15">
                  <c:v>63</c:v>
                </c:pt>
                <c:pt idx="16">
                  <c:v>88</c:v>
                </c:pt>
                <c:pt idx="17">
                  <c:v>85</c:v>
                </c:pt>
                <c:pt idx="18">
                  <c:v>62</c:v>
                </c:pt>
                <c:pt idx="19">
                  <c:v>67</c:v>
                </c:pt>
                <c:pt idx="20">
                  <c:v>38</c:v>
                </c:pt>
                <c:pt idx="21">
                  <c:v>59</c:v>
                </c:pt>
                <c:pt idx="22">
                  <c:v>28</c:v>
                </c:pt>
                <c:pt idx="23">
                  <c:v>45</c:v>
                </c:pt>
                <c:pt idx="24">
                  <c:v>91</c:v>
                </c:pt>
                <c:pt idx="25">
                  <c:v>92</c:v>
                </c:pt>
                <c:pt idx="26">
                  <c:v>72</c:v>
                </c:pt>
                <c:pt idx="27">
                  <c:v>58</c:v>
                </c:pt>
                <c:pt idx="28">
                  <c:v>43</c:v>
                </c:pt>
                <c:pt idx="29">
                  <c:v>40</c:v>
                </c:pt>
                <c:pt idx="30">
                  <c:v>51</c:v>
                </c:pt>
              </c:numCache>
            </c:numRef>
          </c:val>
          <c:smooth val="0"/>
          <c:extLst>
            <c:ext xmlns:c16="http://schemas.microsoft.com/office/drawing/2014/chart" uri="{C3380CC4-5D6E-409C-BE32-E72D297353CC}">
              <c16:uniqueId val="{00000002-842F-4ECE-820E-3AFA665C2A16}"/>
            </c:ext>
          </c:extLst>
        </c:ser>
        <c:dLbls>
          <c:showLegendKey val="0"/>
          <c:showVal val="0"/>
          <c:showCatName val="0"/>
          <c:showSerName val="0"/>
          <c:showPercent val="0"/>
          <c:showBubbleSize val="0"/>
        </c:dLbls>
        <c:smooth val="0"/>
        <c:axId val="523604072"/>
        <c:axId val="523608664"/>
      </c:lineChart>
      <c:dateAx>
        <c:axId val="523604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608664"/>
        <c:crosses val="autoZero"/>
        <c:auto val="1"/>
        <c:lblOffset val="100"/>
        <c:baseTimeUnit val="days"/>
      </c:dateAx>
      <c:valAx>
        <c:axId val="523608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604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Post Impressions</c:v>
                </c:pt>
              </c:strCache>
            </c:strRef>
          </c:tx>
          <c:spPr>
            <a:ln w="28575" cap="rnd">
              <a:solidFill>
                <a:schemeClr val="accent1"/>
              </a:solidFill>
              <a:round/>
            </a:ln>
            <a:effectLst/>
          </c:spPr>
          <c:marker>
            <c:symbol val="none"/>
          </c:marker>
          <c:cat>
            <c:numRef>
              <c:f>Sheet1!$A$2:$A$32</c:f>
              <c:numCache>
                <c:formatCode>m/d/yyyy</c:formatCode>
                <c:ptCount val="31"/>
                <c:pt idx="0">
                  <c:v>45139</c:v>
                </c:pt>
                <c:pt idx="1">
                  <c:v>45140</c:v>
                </c:pt>
                <c:pt idx="2">
                  <c:v>45141</c:v>
                </c:pt>
                <c:pt idx="3">
                  <c:v>45142</c:v>
                </c:pt>
                <c:pt idx="4">
                  <c:v>45143</c:v>
                </c:pt>
                <c:pt idx="5">
                  <c:v>45144</c:v>
                </c:pt>
                <c:pt idx="6">
                  <c:v>45145</c:v>
                </c:pt>
                <c:pt idx="7">
                  <c:v>45146</c:v>
                </c:pt>
                <c:pt idx="8">
                  <c:v>45147</c:v>
                </c:pt>
                <c:pt idx="9">
                  <c:v>45148</c:v>
                </c:pt>
                <c:pt idx="10">
                  <c:v>45149</c:v>
                </c:pt>
                <c:pt idx="11">
                  <c:v>45150</c:v>
                </c:pt>
                <c:pt idx="12">
                  <c:v>45151</c:v>
                </c:pt>
                <c:pt idx="13">
                  <c:v>45152</c:v>
                </c:pt>
                <c:pt idx="14">
                  <c:v>45153</c:v>
                </c:pt>
                <c:pt idx="15">
                  <c:v>45154</c:v>
                </c:pt>
                <c:pt idx="16">
                  <c:v>45155</c:v>
                </c:pt>
                <c:pt idx="17">
                  <c:v>45156</c:v>
                </c:pt>
                <c:pt idx="18">
                  <c:v>45157</c:v>
                </c:pt>
                <c:pt idx="19">
                  <c:v>45158</c:v>
                </c:pt>
                <c:pt idx="20">
                  <c:v>45159</c:v>
                </c:pt>
                <c:pt idx="21">
                  <c:v>45160</c:v>
                </c:pt>
                <c:pt idx="22">
                  <c:v>45161</c:v>
                </c:pt>
                <c:pt idx="23">
                  <c:v>45162</c:v>
                </c:pt>
                <c:pt idx="24">
                  <c:v>45163</c:v>
                </c:pt>
                <c:pt idx="25">
                  <c:v>45164</c:v>
                </c:pt>
                <c:pt idx="26">
                  <c:v>45165</c:v>
                </c:pt>
                <c:pt idx="27">
                  <c:v>45166</c:v>
                </c:pt>
                <c:pt idx="28">
                  <c:v>45167</c:v>
                </c:pt>
                <c:pt idx="29">
                  <c:v>45168</c:v>
                </c:pt>
                <c:pt idx="30">
                  <c:v>45169</c:v>
                </c:pt>
              </c:numCache>
            </c:numRef>
          </c:cat>
          <c:val>
            <c:numRef>
              <c:f>Sheet1!$B$2:$B$32</c:f>
              <c:numCache>
                <c:formatCode>General</c:formatCode>
                <c:ptCount val="31"/>
                <c:pt idx="0">
                  <c:v>550460</c:v>
                </c:pt>
                <c:pt idx="1">
                  <c:v>259293</c:v>
                </c:pt>
                <c:pt idx="2">
                  <c:v>79300</c:v>
                </c:pt>
                <c:pt idx="3">
                  <c:v>83739</c:v>
                </c:pt>
                <c:pt idx="4">
                  <c:v>96064</c:v>
                </c:pt>
                <c:pt idx="5">
                  <c:v>97652</c:v>
                </c:pt>
                <c:pt idx="6">
                  <c:v>90713</c:v>
                </c:pt>
                <c:pt idx="7">
                  <c:v>92595</c:v>
                </c:pt>
                <c:pt idx="8">
                  <c:v>103067</c:v>
                </c:pt>
                <c:pt idx="9">
                  <c:v>110805</c:v>
                </c:pt>
                <c:pt idx="10">
                  <c:v>128350</c:v>
                </c:pt>
                <c:pt idx="11">
                  <c:v>203737</c:v>
                </c:pt>
                <c:pt idx="12">
                  <c:v>133855</c:v>
                </c:pt>
                <c:pt idx="13">
                  <c:v>117994</c:v>
                </c:pt>
                <c:pt idx="14">
                  <c:v>115792</c:v>
                </c:pt>
                <c:pt idx="15">
                  <c:v>123091</c:v>
                </c:pt>
                <c:pt idx="16">
                  <c:v>133242</c:v>
                </c:pt>
                <c:pt idx="17">
                  <c:v>133884</c:v>
                </c:pt>
                <c:pt idx="18">
                  <c:v>147699</c:v>
                </c:pt>
                <c:pt idx="19">
                  <c:v>92411</c:v>
                </c:pt>
                <c:pt idx="20">
                  <c:v>95571</c:v>
                </c:pt>
                <c:pt idx="21">
                  <c:v>82454</c:v>
                </c:pt>
                <c:pt idx="22">
                  <c:v>73632</c:v>
                </c:pt>
                <c:pt idx="23">
                  <c:v>70217</c:v>
                </c:pt>
                <c:pt idx="24">
                  <c:v>90512</c:v>
                </c:pt>
                <c:pt idx="25">
                  <c:v>109263</c:v>
                </c:pt>
                <c:pt idx="26">
                  <c:v>119054</c:v>
                </c:pt>
                <c:pt idx="27">
                  <c:v>104413</c:v>
                </c:pt>
                <c:pt idx="28">
                  <c:v>89238</c:v>
                </c:pt>
                <c:pt idx="29">
                  <c:v>94317</c:v>
                </c:pt>
                <c:pt idx="30">
                  <c:v>70891</c:v>
                </c:pt>
              </c:numCache>
            </c:numRef>
          </c:val>
          <c:smooth val="0"/>
          <c:extLst>
            <c:ext xmlns:c16="http://schemas.microsoft.com/office/drawing/2014/chart" uri="{C3380CC4-5D6E-409C-BE32-E72D297353CC}">
              <c16:uniqueId val="{00000000-1608-4EE1-9960-4AA30F2591BD}"/>
            </c:ext>
          </c:extLst>
        </c:ser>
        <c:ser>
          <c:idx val="1"/>
          <c:order val="1"/>
          <c:tx>
            <c:strRef>
              <c:f>Sheet1!$C$1</c:f>
              <c:strCache>
                <c:ptCount val="1"/>
                <c:pt idx="0">
                  <c:v>Post Reach</c:v>
                </c:pt>
              </c:strCache>
            </c:strRef>
          </c:tx>
          <c:spPr>
            <a:ln w="28575" cap="rnd">
              <a:solidFill>
                <a:schemeClr val="accent2"/>
              </a:solidFill>
              <a:round/>
            </a:ln>
            <a:effectLst/>
          </c:spPr>
          <c:marker>
            <c:symbol val="none"/>
          </c:marker>
          <c:cat>
            <c:numRef>
              <c:f>Sheet1!$A$2:$A$32</c:f>
              <c:numCache>
                <c:formatCode>m/d/yyyy</c:formatCode>
                <c:ptCount val="31"/>
                <c:pt idx="0">
                  <c:v>45139</c:v>
                </c:pt>
                <c:pt idx="1">
                  <c:v>45140</c:v>
                </c:pt>
                <c:pt idx="2">
                  <c:v>45141</c:v>
                </c:pt>
                <c:pt idx="3">
                  <c:v>45142</c:v>
                </c:pt>
                <c:pt idx="4">
                  <c:v>45143</c:v>
                </c:pt>
                <c:pt idx="5">
                  <c:v>45144</c:v>
                </c:pt>
                <c:pt idx="6">
                  <c:v>45145</c:v>
                </c:pt>
                <c:pt idx="7">
                  <c:v>45146</c:v>
                </c:pt>
                <c:pt idx="8">
                  <c:v>45147</c:v>
                </c:pt>
                <c:pt idx="9">
                  <c:v>45148</c:v>
                </c:pt>
                <c:pt idx="10">
                  <c:v>45149</c:v>
                </c:pt>
                <c:pt idx="11">
                  <c:v>45150</c:v>
                </c:pt>
                <c:pt idx="12">
                  <c:v>45151</c:v>
                </c:pt>
                <c:pt idx="13">
                  <c:v>45152</c:v>
                </c:pt>
                <c:pt idx="14">
                  <c:v>45153</c:v>
                </c:pt>
                <c:pt idx="15">
                  <c:v>45154</c:v>
                </c:pt>
                <c:pt idx="16">
                  <c:v>45155</c:v>
                </c:pt>
                <c:pt idx="17">
                  <c:v>45156</c:v>
                </c:pt>
                <c:pt idx="18">
                  <c:v>45157</c:v>
                </c:pt>
                <c:pt idx="19">
                  <c:v>45158</c:v>
                </c:pt>
                <c:pt idx="20">
                  <c:v>45159</c:v>
                </c:pt>
                <c:pt idx="21">
                  <c:v>45160</c:v>
                </c:pt>
                <c:pt idx="22">
                  <c:v>45161</c:v>
                </c:pt>
                <c:pt idx="23">
                  <c:v>45162</c:v>
                </c:pt>
                <c:pt idx="24">
                  <c:v>45163</c:v>
                </c:pt>
                <c:pt idx="25">
                  <c:v>45164</c:v>
                </c:pt>
                <c:pt idx="26">
                  <c:v>45165</c:v>
                </c:pt>
                <c:pt idx="27">
                  <c:v>45166</c:v>
                </c:pt>
                <c:pt idx="28">
                  <c:v>45167</c:v>
                </c:pt>
                <c:pt idx="29">
                  <c:v>45168</c:v>
                </c:pt>
                <c:pt idx="30">
                  <c:v>45169</c:v>
                </c:pt>
              </c:numCache>
            </c:numRef>
          </c:cat>
          <c:val>
            <c:numRef>
              <c:f>Sheet1!$C$2:$C$32</c:f>
              <c:numCache>
                <c:formatCode>General</c:formatCode>
                <c:ptCount val="31"/>
                <c:pt idx="0">
                  <c:v>366115</c:v>
                </c:pt>
                <c:pt idx="1">
                  <c:v>188649</c:v>
                </c:pt>
                <c:pt idx="2">
                  <c:v>51883</c:v>
                </c:pt>
                <c:pt idx="3">
                  <c:v>56183</c:v>
                </c:pt>
                <c:pt idx="4">
                  <c:v>61494</c:v>
                </c:pt>
                <c:pt idx="5">
                  <c:v>62308</c:v>
                </c:pt>
                <c:pt idx="6">
                  <c:v>56916</c:v>
                </c:pt>
                <c:pt idx="7">
                  <c:v>57509</c:v>
                </c:pt>
                <c:pt idx="8">
                  <c:v>65009</c:v>
                </c:pt>
                <c:pt idx="9">
                  <c:v>71802</c:v>
                </c:pt>
                <c:pt idx="10">
                  <c:v>89808</c:v>
                </c:pt>
                <c:pt idx="11">
                  <c:v>153150</c:v>
                </c:pt>
                <c:pt idx="12">
                  <c:v>92633</c:v>
                </c:pt>
                <c:pt idx="13">
                  <c:v>81184</c:v>
                </c:pt>
                <c:pt idx="14">
                  <c:v>76255</c:v>
                </c:pt>
                <c:pt idx="15">
                  <c:v>83888</c:v>
                </c:pt>
                <c:pt idx="16">
                  <c:v>96505</c:v>
                </c:pt>
                <c:pt idx="17">
                  <c:v>100042</c:v>
                </c:pt>
                <c:pt idx="18">
                  <c:v>115500</c:v>
                </c:pt>
                <c:pt idx="19">
                  <c:v>60272</c:v>
                </c:pt>
                <c:pt idx="20">
                  <c:v>64834</c:v>
                </c:pt>
                <c:pt idx="21">
                  <c:v>51877</c:v>
                </c:pt>
                <c:pt idx="22">
                  <c:v>50131</c:v>
                </c:pt>
                <c:pt idx="23">
                  <c:v>48447</c:v>
                </c:pt>
                <c:pt idx="24">
                  <c:v>59539</c:v>
                </c:pt>
                <c:pt idx="25">
                  <c:v>72281</c:v>
                </c:pt>
                <c:pt idx="26">
                  <c:v>83870</c:v>
                </c:pt>
                <c:pt idx="27">
                  <c:v>72527</c:v>
                </c:pt>
                <c:pt idx="28">
                  <c:v>58540</c:v>
                </c:pt>
                <c:pt idx="29">
                  <c:v>63194</c:v>
                </c:pt>
                <c:pt idx="30">
                  <c:v>51529</c:v>
                </c:pt>
              </c:numCache>
            </c:numRef>
          </c:val>
          <c:smooth val="0"/>
          <c:extLst>
            <c:ext xmlns:c16="http://schemas.microsoft.com/office/drawing/2014/chart" uri="{C3380CC4-5D6E-409C-BE32-E72D297353CC}">
              <c16:uniqueId val="{00000001-1608-4EE1-9960-4AA30F2591BD}"/>
            </c:ext>
          </c:extLst>
        </c:ser>
        <c:dLbls>
          <c:showLegendKey val="0"/>
          <c:showVal val="0"/>
          <c:showCatName val="0"/>
          <c:showSerName val="0"/>
          <c:showPercent val="0"/>
          <c:showBubbleSize val="0"/>
        </c:dLbls>
        <c:smooth val="0"/>
        <c:axId val="523603088"/>
        <c:axId val="523605712"/>
      </c:lineChart>
      <c:dateAx>
        <c:axId val="523603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605712"/>
        <c:crosses val="autoZero"/>
        <c:auto val="1"/>
        <c:lblOffset val="100"/>
        <c:baseTimeUnit val="days"/>
      </c:dateAx>
      <c:valAx>
        <c:axId val="523605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603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Sheet1!$A$2:$A$32</c:f>
              <c:numCache>
                <c:formatCode>m/d/yyyy</c:formatCode>
                <c:ptCount val="31"/>
                <c:pt idx="0">
                  <c:v>45139</c:v>
                </c:pt>
                <c:pt idx="1">
                  <c:v>45140</c:v>
                </c:pt>
                <c:pt idx="2">
                  <c:v>45141</c:v>
                </c:pt>
                <c:pt idx="3">
                  <c:v>45142</c:v>
                </c:pt>
                <c:pt idx="4">
                  <c:v>45143</c:v>
                </c:pt>
                <c:pt idx="5">
                  <c:v>45144</c:v>
                </c:pt>
                <c:pt idx="6">
                  <c:v>45145</c:v>
                </c:pt>
                <c:pt idx="7">
                  <c:v>45146</c:v>
                </c:pt>
                <c:pt idx="8">
                  <c:v>45147</c:v>
                </c:pt>
                <c:pt idx="9">
                  <c:v>45148</c:v>
                </c:pt>
                <c:pt idx="10">
                  <c:v>45149</c:v>
                </c:pt>
                <c:pt idx="11">
                  <c:v>45150</c:v>
                </c:pt>
                <c:pt idx="12">
                  <c:v>45151</c:v>
                </c:pt>
                <c:pt idx="13">
                  <c:v>45152</c:v>
                </c:pt>
                <c:pt idx="14">
                  <c:v>45153</c:v>
                </c:pt>
                <c:pt idx="15">
                  <c:v>45154</c:v>
                </c:pt>
                <c:pt idx="16">
                  <c:v>45155</c:v>
                </c:pt>
                <c:pt idx="17">
                  <c:v>45156</c:v>
                </c:pt>
                <c:pt idx="18">
                  <c:v>45157</c:v>
                </c:pt>
                <c:pt idx="19">
                  <c:v>45158</c:v>
                </c:pt>
                <c:pt idx="20">
                  <c:v>45159</c:v>
                </c:pt>
                <c:pt idx="21">
                  <c:v>45160</c:v>
                </c:pt>
                <c:pt idx="22">
                  <c:v>45161</c:v>
                </c:pt>
                <c:pt idx="23">
                  <c:v>45162</c:v>
                </c:pt>
                <c:pt idx="24">
                  <c:v>45163</c:v>
                </c:pt>
                <c:pt idx="25">
                  <c:v>45164</c:v>
                </c:pt>
                <c:pt idx="26">
                  <c:v>45165</c:v>
                </c:pt>
                <c:pt idx="27">
                  <c:v>45166</c:v>
                </c:pt>
                <c:pt idx="28">
                  <c:v>45167</c:v>
                </c:pt>
                <c:pt idx="29">
                  <c:v>45168</c:v>
                </c:pt>
                <c:pt idx="30">
                  <c:v>45169</c:v>
                </c:pt>
              </c:numCache>
            </c:numRef>
          </c:cat>
          <c:val>
            <c:numRef>
              <c:f>Sheet1!$B$2:$B$32</c:f>
              <c:numCache>
                <c:formatCode>General</c:formatCode>
                <c:ptCount val="31"/>
                <c:pt idx="0">
                  <c:v>197813</c:v>
                </c:pt>
                <c:pt idx="1">
                  <c:v>197820</c:v>
                </c:pt>
                <c:pt idx="2">
                  <c:v>197823</c:v>
                </c:pt>
                <c:pt idx="3">
                  <c:v>197834</c:v>
                </c:pt>
                <c:pt idx="4">
                  <c:v>197837</c:v>
                </c:pt>
                <c:pt idx="5">
                  <c:v>197845</c:v>
                </c:pt>
                <c:pt idx="6">
                  <c:v>197848</c:v>
                </c:pt>
                <c:pt idx="7">
                  <c:v>197851</c:v>
                </c:pt>
                <c:pt idx="8">
                  <c:v>197857</c:v>
                </c:pt>
                <c:pt idx="9">
                  <c:v>197855</c:v>
                </c:pt>
                <c:pt idx="10">
                  <c:v>197860</c:v>
                </c:pt>
                <c:pt idx="11">
                  <c:v>197861</c:v>
                </c:pt>
                <c:pt idx="12">
                  <c:v>197864</c:v>
                </c:pt>
                <c:pt idx="13">
                  <c:v>197868</c:v>
                </c:pt>
                <c:pt idx="14">
                  <c:v>197872</c:v>
                </c:pt>
                <c:pt idx="15">
                  <c:v>197870</c:v>
                </c:pt>
                <c:pt idx="16">
                  <c:v>197870</c:v>
                </c:pt>
                <c:pt idx="17">
                  <c:v>197876</c:v>
                </c:pt>
                <c:pt idx="18">
                  <c:v>197875</c:v>
                </c:pt>
                <c:pt idx="19">
                  <c:v>197880</c:v>
                </c:pt>
                <c:pt idx="20">
                  <c:v>197879</c:v>
                </c:pt>
                <c:pt idx="21">
                  <c:v>197881</c:v>
                </c:pt>
                <c:pt idx="22">
                  <c:v>197882</c:v>
                </c:pt>
                <c:pt idx="23">
                  <c:v>197881</c:v>
                </c:pt>
                <c:pt idx="24">
                  <c:v>197888</c:v>
                </c:pt>
                <c:pt idx="25">
                  <c:v>197891</c:v>
                </c:pt>
                <c:pt idx="26">
                  <c:v>197895</c:v>
                </c:pt>
                <c:pt idx="27">
                  <c:v>197894</c:v>
                </c:pt>
                <c:pt idx="28">
                  <c:v>197900</c:v>
                </c:pt>
                <c:pt idx="29">
                  <c:v>197901</c:v>
                </c:pt>
                <c:pt idx="30">
                  <c:v>197902</c:v>
                </c:pt>
              </c:numCache>
            </c:numRef>
          </c:val>
          <c:smooth val="0"/>
          <c:extLst>
            <c:ext xmlns:c16="http://schemas.microsoft.com/office/drawing/2014/chart" uri="{C3380CC4-5D6E-409C-BE32-E72D297353CC}">
              <c16:uniqueId val="{00000000-24B0-4A27-83AB-44E35A24B6F0}"/>
            </c:ext>
          </c:extLst>
        </c:ser>
        <c:dLbls>
          <c:showLegendKey val="0"/>
          <c:showVal val="0"/>
          <c:showCatName val="0"/>
          <c:showSerName val="0"/>
          <c:showPercent val="0"/>
          <c:showBubbleSize val="0"/>
        </c:dLbls>
        <c:smooth val="0"/>
        <c:axId val="523609976"/>
        <c:axId val="523607680"/>
      </c:lineChart>
      <c:dateAx>
        <c:axId val="523609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607680"/>
        <c:crosses val="autoZero"/>
        <c:auto val="1"/>
        <c:lblOffset val="100"/>
        <c:baseTimeUnit val="days"/>
      </c:dateAx>
      <c:valAx>
        <c:axId val="523607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609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1.5666218579124501E-2</c:v>
                </c:pt>
                <c:pt idx="11">
                  <c:v>7.58042834473767E-3</c:v>
                </c:pt>
                <c:pt idx="12">
                  <c:v>9.0122870320769998E-3</c:v>
                </c:pt>
                <c:pt idx="13">
                  <c:v>0</c:v>
                </c:pt>
                <c:pt idx="14">
                  <c:v>2.0719837475616301E-2</c:v>
                </c:pt>
                <c:pt idx="15">
                  <c:v>0</c:v>
                </c:pt>
                <c:pt idx="16">
                  <c:v>0</c:v>
                </c:pt>
                <c:pt idx="17">
                  <c:v>1.5666218579124501E-2</c:v>
                </c:pt>
                <c:pt idx="18">
                  <c:v>1.36447710205278E-2</c:v>
                </c:pt>
                <c:pt idx="19">
                  <c:v>0</c:v>
                </c:pt>
                <c:pt idx="20">
                  <c:v>0</c:v>
                </c:pt>
                <c:pt idx="21">
                  <c:v>0</c:v>
                </c:pt>
                <c:pt idx="22">
                  <c:v>0</c:v>
                </c:pt>
                <c:pt idx="23">
                  <c:v>0</c:v>
                </c:pt>
              </c:numCache>
            </c:numRef>
          </c:val>
          <c:smooth val="0"/>
          <c:extLst>
            <c:ext xmlns:c16="http://schemas.microsoft.com/office/drawing/2014/chart" uri="{C3380CC4-5D6E-409C-BE32-E72D297353CC}">
              <c16:uniqueId val="{00000000-6DE0-4BA7-A1BA-DFB14648413B}"/>
            </c:ext>
          </c:extLst>
        </c:ser>
        <c:dLbls>
          <c:showLegendKey val="0"/>
          <c:showVal val="0"/>
          <c:showCatName val="0"/>
          <c:showSerName val="0"/>
          <c:showPercent val="0"/>
          <c:showBubbleSize val="0"/>
        </c:dLbls>
        <c:smooth val="0"/>
        <c:axId val="523617520"/>
        <c:axId val="523619160"/>
      </c:lineChart>
      <c:catAx>
        <c:axId val="523617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619160"/>
        <c:crosses val="autoZero"/>
        <c:auto val="1"/>
        <c:lblAlgn val="ctr"/>
        <c:lblOffset val="100"/>
        <c:noMultiLvlLbl val="0"/>
      </c:catAx>
      <c:valAx>
        <c:axId val="523619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617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KOSÉ</c:v>
                </c:pt>
              </c:strCache>
            </c:strRef>
          </c:cat>
          <c:val>
            <c:numRef>
              <c:f>Sheet1!$B$2</c:f>
              <c:numCache>
                <c:formatCode>General</c:formatCode>
                <c:ptCount val="1"/>
                <c:pt idx="0">
                  <c:v>263</c:v>
                </c:pt>
              </c:numCache>
            </c:numRef>
          </c:val>
          <c:extLst>
            <c:ext xmlns:c16="http://schemas.microsoft.com/office/drawing/2014/chart" uri="{C3380CC4-5D6E-409C-BE32-E72D297353CC}">
              <c16:uniqueId val="{00000000-0943-42C9-BD73-1B61427B6206}"/>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KOSÉ</c:v>
                </c:pt>
              </c:strCache>
            </c:strRef>
          </c:cat>
          <c:val>
            <c:numRef>
              <c:f>Sheet1!$C$2</c:f>
              <c:numCache>
                <c:formatCode>General</c:formatCode>
                <c:ptCount val="1"/>
                <c:pt idx="0">
                  <c:v>24</c:v>
                </c:pt>
              </c:numCache>
            </c:numRef>
          </c:val>
          <c:extLst>
            <c:ext xmlns:c16="http://schemas.microsoft.com/office/drawing/2014/chart" uri="{C3380CC4-5D6E-409C-BE32-E72D297353CC}">
              <c16:uniqueId val="{00000001-0943-42C9-BD73-1B61427B6206}"/>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KOSÉ</c:v>
                </c:pt>
              </c:strCache>
            </c:strRef>
          </c:cat>
          <c:val>
            <c:numRef>
              <c:f>Sheet1!$D$2</c:f>
              <c:numCache>
                <c:formatCode>General</c:formatCode>
                <c:ptCount val="1"/>
                <c:pt idx="0">
                  <c:v>1</c:v>
                </c:pt>
              </c:numCache>
            </c:numRef>
          </c:val>
          <c:extLst>
            <c:ext xmlns:c16="http://schemas.microsoft.com/office/drawing/2014/chart" uri="{C3380CC4-5D6E-409C-BE32-E72D297353CC}">
              <c16:uniqueId val="{00000002-0943-42C9-BD73-1B61427B6206}"/>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KOSÉ</c:v>
                </c:pt>
              </c:strCache>
            </c:strRef>
          </c:cat>
          <c:val>
            <c:numRef>
              <c:f>Sheet1!$E$2</c:f>
              <c:numCache>
                <c:formatCode>General</c:formatCode>
                <c:ptCount val="1"/>
                <c:pt idx="0">
                  <c:v>0</c:v>
                </c:pt>
              </c:numCache>
            </c:numRef>
          </c:val>
          <c:extLst>
            <c:ext xmlns:c16="http://schemas.microsoft.com/office/drawing/2014/chart" uri="{C3380CC4-5D6E-409C-BE32-E72D297353CC}">
              <c16:uniqueId val="{00000003-0943-42C9-BD73-1B61427B6206}"/>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KOSÉ</c:v>
                </c:pt>
              </c:strCache>
            </c:strRef>
          </c:cat>
          <c:val>
            <c:numRef>
              <c:f>Sheet1!$F$2</c:f>
              <c:numCache>
                <c:formatCode>General</c:formatCode>
                <c:ptCount val="1"/>
                <c:pt idx="0">
                  <c:v>0</c:v>
                </c:pt>
              </c:numCache>
            </c:numRef>
          </c:val>
          <c:extLst>
            <c:ext xmlns:c16="http://schemas.microsoft.com/office/drawing/2014/chart" uri="{C3380CC4-5D6E-409C-BE32-E72D297353CC}">
              <c16:uniqueId val="{00000004-0943-42C9-BD73-1B61427B6206}"/>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KOSÉ</c:v>
                </c:pt>
              </c:strCache>
            </c:strRef>
          </c:cat>
          <c:val>
            <c:numRef>
              <c:f>Sheet1!$G$2</c:f>
              <c:numCache>
                <c:formatCode>General</c:formatCode>
                <c:ptCount val="1"/>
                <c:pt idx="0">
                  <c:v>0</c:v>
                </c:pt>
              </c:numCache>
            </c:numRef>
          </c:val>
          <c:extLst>
            <c:ext xmlns:c16="http://schemas.microsoft.com/office/drawing/2014/chart" uri="{C3380CC4-5D6E-409C-BE32-E72D297353CC}">
              <c16:uniqueId val="{00000005-0943-42C9-BD73-1B61427B6206}"/>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KOSÉ</c:v>
                </c:pt>
              </c:strCache>
            </c:strRef>
          </c:cat>
          <c:val>
            <c:numRef>
              <c:f>Sheet1!$H$2</c:f>
              <c:numCache>
                <c:formatCode>General</c:formatCode>
                <c:ptCount val="1"/>
                <c:pt idx="0">
                  <c:v>14</c:v>
                </c:pt>
              </c:numCache>
            </c:numRef>
          </c:val>
          <c:extLst>
            <c:ext xmlns:c16="http://schemas.microsoft.com/office/drawing/2014/chart" uri="{C3380CC4-5D6E-409C-BE32-E72D297353CC}">
              <c16:uniqueId val="{00000006-0943-42C9-BD73-1B61427B6206}"/>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KOSÉ</c:v>
                </c:pt>
              </c:strCache>
            </c:strRef>
          </c:cat>
          <c:val>
            <c:numRef>
              <c:f>Sheet1!$I$2</c:f>
              <c:numCache>
                <c:formatCode>General</c:formatCode>
                <c:ptCount val="1"/>
                <c:pt idx="0">
                  <c:v>78</c:v>
                </c:pt>
              </c:numCache>
            </c:numRef>
          </c:val>
          <c:extLst>
            <c:ext xmlns:c16="http://schemas.microsoft.com/office/drawing/2014/chart" uri="{C3380CC4-5D6E-409C-BE32-E72D297353CC}">
              <c16:uniqueId val="{00000007-0943-42C9-BD73-1B61427B6206}"/>
            </c:ext>
          </c:extLst>
        </c:ser>
        <c:dLbls>
          <c:showLegendKey val="0"/>
          <c:showVal val="0"/>
          <c:showCatName val="0"/>
          <c:showSerName val="0"/>
          <c:showPercent val="0"/>
          <c:showBubbleSize val="0"/>
        </c:dLbls>
        <c:gapWidth val="150"/>
        <c:overlap val="100"/>
        <c:axId val="523619488"/>
        <c:axId val="523615880"/>
      </c:barChart>
      <c:catAx>
        <c:axId val="523619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615880"/>
        <c:crosses val="autoZero"/>
        <c:auto val="1"/>
        <c:lblAlgn val="ctr"/>
        <c:lblOffset val="100"/>
        <c:noMultiLvlLbl val="0"/>
      </c:catAx>
      <c:valAx>
        <c:axId val="523615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619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42</c:v>
                </c:pt>
                <c:pt idx="1">
                  <c:v>1621</c:v>
                </c:pt>
                <c:pt idx="2">
                  <c:v>11472</c:v>
                </c:pt>
                <c:pt idx="3">
                  <c:v>6582</c:v>
                </c:pt>
                <c:pt idx="4">
                  <c:v>2152</c:v>
                </c:pt>
                <c:pt idx="5">
                  <c:v>747</c:v>
                </c:pt>
                <c:pt idx="6">
                  <c:v>499</c:v>
                </c:pt>
              </c:numCache>
            </c:numRef>
          </c:val>
          <c:extLst>
            <c:ext xmlns:c16="http://schemas.microsoft.com/office/drawing/2014/chart" uri="{C3380CC4-5D6E-409C-BE32-E72D297353CC}">
              <c16:uniqueId val="{00000000-23D0-4641-9A37-0E3EE7C21250}"/>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164</c:v>
                </c:pt>
                <c:pt idx="1">
                  <c:v>9179</c:v>
                </c:pt>
                <c:pt idx="2">
                  <c:v>75705</c:v>
                </c:pt>
                <c:pt idx="3">
                  <c:v>62398</c:v>
                </c:pt>
                <c:pt idx="4">
                  <c:v>19420</c:v>
                </c:pt>
                <c:pt idx="5">
                  <c:v>4843</c:v>
                </c:pt>
                <c:pt idx="6">
                  <c:v>2088</c:v>
                </c:pt>
              </c:numCache>
            </c:numRef>
          </c:val>
          <c:extLst>
            <c:ext xmlns:c16="http://schemas.microsoft.com/office/drawing/2014/chart" uri="{C3380CC4-5D6E-409C-BE32-E72D297353CC}">
              <c16:uniqueId val="{00000001-23D0-4641-9A37-0E3EE7C21250}"/>
            </c:ext>
          </c:extLst>
        </c:ser>
        <c:dLbls>
          <c:showLegendKey val="0"/>
          <c:showVal val="0"/>
          <c:showCatName val="0"/>
          <c:showSerName val="0"/>
          <c:showPercent val="0"/>
          <c:showBubbleSize val="0"/>
        </c:dLbls>
        <c:gapWidth val="219"/>
        <c:overlap val="-27"/>
        <c:axId val="523622440"/>
        <c:axId val="523613912"/>
      </c:barChart>
      <c:catAx>
        <c:axId val="523622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613912"/>
        <c:crosses val="autoZero"/>
        <c:auto val="1"/>
        <c:lblAlgn val="ctr"/>
        <c:lblOffset val="100"/>
        <c:noMultiLvlLbl val="0"/>
      </c:catAx>
      <c:valAx>
        <c:axId val="523613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622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Sheet1!$A$2:$A$32</c:f>
              <c:numCache>
                <c:formatCode>m/d/yyyy</c:formatCode>
                <c:ptCount val="31"/>
                <c:pt idx="0">
                  <c:v>45139</c:v>
                </c:pt>
                <c:pt idx="1">
                  <c:v>45140</c:v>
                </c:pt>
                <c:pt idx="2">
                  <c:v>45141</c:v>
                </c:pt>
                <c:pt idx="3">
                  <c:v>45142</c:v>
                </c:pt>
                <c:pt idx="4">
                  <c:v>45143</c:v>
                </c:pt>
                <c:pt idx="5">
                  <c:v>45144</c:v>
                </c:pt>
                <c:pt idx="6">
                  <c:v>45145</c:v>
                </c:pt>
                <c:pt idx="7">
                  <c:v>45146</c:v>
                </c:pt>
                <c:pt idx="8">
                  <c:v>45147</c:v>
                </c:pt>
                <c:pt idx="9">
                  <c:v>45148</c:v>
                </c:pt>
                <c:pt idx="10">
                  <c:v>45149</c:v>
                </c:pt>
                <c:pt idx="11">
                  <c:v>45150</c:v>
                </c:pt>
                <c:pt idx="12">
                  <c:v>45151</c:v>
                </c:pt>
                <c:pt idx="13">
                  <c:v>45152</c:v>
                </c:pt>
                <c:pt idx="14">
                  <c:v>45153</c:v>
                </c:pt>
                <c:pt idx="15">
                  <c:v>45154</c:v>
                </c:pt>
                <c:pt idx="16">
                  <c:v>45155</c:v>
                </c:pt>
                <c:pt idx="17">
                  <c:v>45156</c:v>
                </c:pt>
                <c:pt idx="18">
                  <c:v>45157</c:v>
                </c:pt>
                <c:pt idx="19">
                  <c:v>45158</c:v>
                </c:pt>
                <c:pt idx="20">
                  <c:v>45159</c:v>
                </c:pt>
                <c:pt idx="21">
                  <c:v>45160</c:v>
                </c:pt>
                <c:pt idx="22">
                  <c:v>45161</c:v>
                </c:pt>
                <c:pt idx="23">
                  <c:v>45162</c:v>
                </c:pt>
                <c:pt idx="24">
                  <c:v>45163</c:v>
                </c:pt>
                <c:pt idx="25">
                  <c:v>45164</c:v>
                </c:pt>
                <c:pt idx="26">
                  <c:v>45165</c:v>
                </c:pt>
                <c:pt idx="27">
                  <c:v>45166</c:v>
                </c:pt>
                <c:pt idx="28">
                  <c:v>45167</c:v>
                </c:pt>
                <c:pt idx="29">
                  <c:v>45168</c:v>
                </c:pt>
                <c:pt idx="30">
                  <c:v>45169</c:v>
                </c:pt>
              </c:numCache>
            </c:numRef>
          </c:cat>
          <c:val>
            <c:numRef>
              <c:f>Sheet1!$B$2:$B$32</c:f>
              <c:numCache>
                <c:formatCode>General</c:formatCode>
                <c:ptCount val="31"/>
                <c:pt idx="0">
                  <c:v>3.9428588759819201E-2</c:v>
                </c:pt>
                <c:pt idx="1">
                  <c:v>0</c:v>
                </c:pt>
                <c:pt idx="2">
                  <c:v>1.11198160175895E-2</c:v>
                </c:pt>
                <c:pt idx="3">
                  <c:v>0</c:v>
                </c:pt>
                <c:pt idx="4">
                  <c:v>0</c:v>
                </c:pt>
                <c:pt idx="5">
                  <c:v>0</c:v>
                </c:pt>
                <c:pt idx="6">
                  <c:v>0</c:v>
                </c:pt>
                <c:pt idx="7">
                  <c:v>1.1623382202075001E-2</c:v>
                </c:pt>
                <c:pt idx="8">
                  <c:v>0</c:v>
                </c:pt>
                <c:pt idx="9">
                  <c:v>7.0749591926460801E-3</c:v>
                </c:pt>
                <c:pt idx="10">
                  <c:v>0</c:v>
                </c:pt>
                <c:pt idx="11">
                  <c:v>0</c:v>
                </c:pt>
                <c:pt idx="12">
                  <c:v>0</c:v>
                </c:pt>
                <c:pt idx="13">
                  <c:v>7.8325947112299205E-3</c:v>
                </c:pt>
                <c:pt idx="14">
                  <c:v>1.5664951943969999E-2</c:v>
                </c:pt>
                <c:pt idx="15">
                  <c:v>0</c:v>
                </c:pt>
                <c:pt idx="16">
                  <c:v>9.0955947003001497E-3</c:v>
                </c:pt>
                <c:pt idx="17">
                  <c:v>1.36433920504502E-2</c:v>
                </c:pt>
                <c:pt idx="18">
                  <c:v>0</c:v>
                </c:pt>
                <c:pt idx="19">
                  <c:v>0</c:v>
                </c:pt>
                <c:pt idx="20">
                  <c:v>9.6004203973563493E-3</c:v>
                </c:pt>
                <c:pt idx="21">
                  <c:v>1.9706126078784102E-2</c:v>
                </c:pt>
                <c:pt idx="22">
                  <c:v>0</c:v>
                </c:pt>
                <c:pt idx="23">
                  <c:v>0</c:v>
                </c:pt>
                <c:pt idx="24">
                  <c:v>8.5896762197340201E-3</c:v>
                </c:pt>
                <c:pt idx="25">
                  <c:v>9.0948593833685299E-3</c:v>
                </c:pt>
                <c:pt idx="26">
                  <c:v>0</c:v>
                </c:pt>
                <c:pt idx="27">
                  <c:v>0</c:v>
                </c:pt>
                <c:pt idx="28">
                  <c:v>1.0610133182433701E-2</c:v>
                </c:pt>
                <c:pt idx="29">
                  <c:v>0</c:v>
                </c:pt>
                <c:pt idx="30">
                  <c:v>0</c:v>
                </c:pt>
              </c:numCache>
            </c:numRef>
          </c:val>
          <c:smooth val="0"/>
          <c:extLst>
            <c:ext xmlns:c16="http://schemas.microsoft.com/office/drawing/2014/chart" uri="{C3380CC4-5D6E-409C-BE32-E72D297353CC}">
              <c16:uniqueId val="{00000000-7528-47F4-8F2A-67415170D66E}"/>
            </c:ext>
          </c:extLst>
        </c:ser>
        <c:dLbls>
          <c:showLegendKey val="0"/>
          <c:showVal val="0"/>
          <c:showCatName val="0"/>
          <c:showSerName val="0"/>
          <c:showPercent val="0"/>
          <c:showBubbleSize val="0"/>
        </c:dLbls>
        <c:smooth val="0"/>
        <c:axId val="523633592"/>
        <c:axId val="523633920"/>
      </c:lineChart>
      <c:dateAx>
        <c:axId val="523633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633920"/>
        <c:crosses val="autoZero"/>
        <c:auto val="1"/>
        <c:lblOffset val="100"/>
        <c:baseTimeUnit val="days"/>
      </c:dateAx>
      <c:valAx>
        <c:axId val="523633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633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KOSÉ</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8.4226130314668801E-3</c:v>
                </c:pt>
                <c:pt idx="1">
                  <c:v>1.9405700424499701E-2</c:v>
                </c:pt>
                <c:pt idx="3">
                  <c:v>9.6017788558722499E-3</c:v>
                </c:pt>
                <c:pt idx="4">
                  <c:v>1.1117849201536301E-2</c:v>
                </c:pt>
                <c:pt idx="5">
                  <c:v>9.09642207398423E-3</c:v>
                </c:pt>
              </c:numCache>
            </c:numRef>
          </c:val>
          <c:extLst>
            <c:ext xmlns:c16="http://schemas.microsoft.com/office/drawing/2014/chart" uri="{C3380CC4-5D6E-409C-BE32-E72D297353CC}">
              <c16:uniqueId val="{00000000-06EC-4516-A6FE-C1814D09AD40}"/>
            </c:ext>
          </c:extLst>
        </c:ser>
        <c:dLbls>
          <c:showLegendKey val="0"/>
          <c:showVal val="0"/>
          <c:showCatName val="0"/>
          <c:showSerName val="0"/>
          <c:showPercent val="0"/>
          <c:showBubbleSize val="0"/>
        </c:dLbls>
        <c:gapWidth val="219"/>
        <c:overlap val="-27"/>
        <c:axId val="523636216"/>
        <c:axId val="523634576"/>
      </c:barChart>
      <c:catAx>
        <c:axId val="523636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634576"/>
        <c:crosses val="autoZero"/>
        <c:auto val="1"/>
        <c:lblAlgn val="ctr"/>
        <c:lblOffset val="100"/>
        <c:noMultiLvlLbl val="0"/>
      </c:catAx>
      <c:valAx>
        <c:axId val="523634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636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KOSÉ</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1.22528120011912E-2</c:v>
                </c:pt>
                <c:pt idx="1">
                  <c:v>9.4745446330868604E-3</c:v>
                </c:pt>
                <c:pt idx="2">
                  <c:v>1.5017904396212801E-2</c:v>
                </c:pt>
              </c:numCache>
            </c:numRef>
          </c:val>
          <c:extLst>
            <c:ext xmlns:c16="http://schemas.microsoft.com/office/drawing/2014/chart" uri="{C3380CC4-5D6E-409C-BE32-E72D297353CC}">
              <c16:uniqueId val="{00000000-9E22-49A0-8F2B-4A6639236623}"/>
            </c:ext>
          </c:extLst>
        </c:ser>
        <c:dLbls>
          <c:showLegendKey val="0"/>
          <c:showVal val="0"/>
          <c:showCatName val="0"/>
          <c:showSerName val="0"/>
          <c:showPercent val="0"/>
          <c:showBubbleSize val="0"/>
        </c:dLbls>
        <c:gapWidth val="219"/>
        <c:overlap val="-27"/>
        <c:axId val="523576192"/>
        <c:axId val="523580456"/>
      </c:barChart>
      <c:catAx>
        <c:axId val="523576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580456"/>
        <c:crosses val="autoZero"/>
        <c:auto val="1"/>
        <c:lblAlgn val="ctr"/>
        <c:lblOffset val="100"/>
        <c:noMultiLvlLbl val="0"/>
      </c:catAx>
      <c:valAx>
        <c:axId val="523580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576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27EA4-297D-4F64-8C54-21356EEEFE1A}"/>
              </a:ext>
            </a:extLst>
          </p:cNvPr>
          <p:cNvSpPr>
            <a:spLocks noGrp="1"/>
          </p:cNvSpPr>
          <p:nvPr>
            <p:ph type="ctrTitle"/>
          </p:nvPr>
        </p:nvSpPr>
        <p:spPr/>
        <p:txBody>
          <a:bodyPr/>
          <a:lstStyle/>
          <a:p>
            <a:r>
              <a:rPr lang="en-US"/>
              <a:t>UNIFIED DASHBOARD</a:t>
            </a:r>
          </a:p>
        </p:txBody>
      </p:sp>
      <p:sp>
        <p:nvSpPr>
          <p:cNvPr id="3" name="Subtitle 2">
            <a:extLst>
              <a:ext uri="{FF2B5EF4-FFF2-40B4-BE49-F238E27FC236}">
                <a16:creationId xmlns:a16="http://schemas.microsoft.com/office/drawing/2014/main" id="{EBA6AAFE-EC41-4DF8-BA6A-07F2AC8755AA}"/>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4172690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00DF7-6EC4-417F-9207-476534CB318A}"/>
              </a:ext>
            </a:extLst>
          </p:cNvPr>
          <p:cNvSpPr>
            <a:spLocks noGrp="1"/>
          </p:cNvSpPr>
          <p:nvPr>
            <p:ph type="title"/>
          </p:nvPr>
        </p:nvSpPr>
        <p:spPr/>
        <p:txBody>
          <a:bodyPr/>
          <a:lstStyle/>
          <a:p>
            <a:r>
              <a:rPr lang="en-US"/>
              <a:t>Facebook Key Metrics Table | KOSÉ</a:t>
            </a:r>
          </a:p>
        </p:txBody>
      </p:sp>
      <p:graphicFrame>
        <p:nvGraphicFramePr>
          <p:cNvPr id="5" name="Table Placeholder 4">
            <a:extLst>
              <a:ext uri="{FF2B5EF4-FFF2-40B4-BE49-F238E27FC236}">
                <a16:creationId xmlns:a16="http://schemas.microsoft.com/office/drawing/2014/main" id="{E668853F-718A-498B-8E04-3DFB7137513B}"/>
              </a:ext>
            </a:extLst>
          </p:cNvPr>
          <p:cNvGraphicFramePr>
            <a:graphicFrameLocks noGrp="1"/>
          </p:cNvGraphicFramePr>
          <p:nvPr>
            <p:ph type="tbl" sz="quarter" idx="13"/>
            <p:extLst>
              <p:ext uri="{D42A27DB-BD31-4B8C-83A1-F6EECF244321}">
                <p14:modId xmlns:p14="http://schemas.microsoft.com/office/powerpoint/2010/main" val="3846890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142485942"/>
                    </a:ext>
                  </a:extLst>
                </a:gridCol>
                <a:gridCol w="740664">
                  <a:extLst>
                    <a:ext uri="{9D8B030D-6E8A-4147-A177-3AD203B41FA5}">
                      <a16:colId xmlns:a16="http://schemas.microsoft.com/office/drawing/2014/main" val="381422737"/>
                    </a:ext>
                  </a:extLst>
                </a:gridCol>
                <a:gridCol w="740664">
                  <a:extLst>
                    <a:ext uri="{9D8B030D-6E8A-4147-A177-3AD203B41FA5}">
                      <a16:colId xmlns:a16="http://schemas.microsoft.com/office/drawing/2014/main" val="3030358016"/>
                    </a:ext>
                  </a:extLst>
                </a:gridCol>
                <a:gridCol w="740664">
                  <a:extLst>
                    <a:ext uri="{9D8B030D-6E8A-4147-A177-3AD203B41FA5}">
                      <a16:colId xmlns:a16="http://schemas.microsoft.com/office/drawing/2014/main" val="727741332"/>
                    </a:ext>
                  </a:extLst>
                </a:gridCol>
                <a:gridCol w="740664">
                  <a:extLst>
                    <a:ext uri="{9D8B030D-6E8A-4147-A177-3AD203B41FA5}">
                      <a16:colId xmlns:a16="http://schemas.microsoft.com/office/drawing/2014/main" val="1360150837"/>
                    </a:ext>
                  </a:extLst>
                </a:gridCol>
                <a:gridCol w="740664">
                  <a:extLst>
                    <a:ext uri="{9D8B030D-6E8A-4147-A177-3AD203B41FA5}">
                      <a16:colId xmlns:a16="http://schemas.microsoft.com/office/drawing/2014/main" val="2891707569"/>
                    </a:ext>
                  </a:extLst>
                </a:gridCol>
                <a:gridCol w="740664">
                  <a:extLst>
                    <a:ext uri="{9D8B030D-6E8A-4147-A177-3AD203B41FA5}">
                      <a16:colId xmlns:a16="http://schemas.microsoft.com/office/drawing/2014/main" val="3500139359"/>
                    </a:ext>
                  </a:extLst>
                </a:gridCol>
                <a:gridCol w="740664">
                  <a:extLst>
                    <a:ext uri="{9D8B030D-6E8A-4147-A177-3AD203B41FA5}">
                      <a16:colId xmlns:a16="http://schemas.microsoft.com/office/drawing/2014/main" val="620795822"/>
                    </a:ext>
                  </a:extLst>
                </a:gridCol>
                <a:gridCol w="740664">
                  <a:extLst>
                    <a:ext uri="{9D8B030D-6E8A-4147-A177-3AD203B41FA5}">
                      <a16:colId xmlns:a16="http://schemas.microsoft.com/office/drawing/2014/main" val="1432457575"/>
                    </a:ext>
                  </a:extLst>
                </a:gridCol>
                <a:gridCol w="740664">
                  <a:extLst>
                    <a:ext uri="{9D8B030D-6E8A-4147-A177-3AD203B41FA5}">
                      <a16:colId xmlns:a16="http://schemas.microsoft.com/office/drawing/2014/main" val="374568091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6590841"/>
                  </a:ext>
                </a:extLst>
              </a:tr>
              <a:tr h="370840">
                <a:tc>
                  <a:txBody>
                    <a:bodyPr/>
                    <a:lstStyle/>
                    <a:p>
                      <a:r>
                        <a:rPr lang="en-US" sz="1000"/>
                        <a:t>KOSÉ</a:t>
                      </a:r>
                    </a:p>
                  </a:txBody>
                  <a:tcPr/>
                </a:tc>
                <a:tc>
                  <a:txBody>
                    <a:bodyPr/>
                    <a:lstStyle/>
                    <a:p>
                      <a:r>
                        <a:rPr lang="en-US" sz="1000"/>
                        <a:t>197930</a:t>
                      </a:r>
                    </a:p>
                  </a:txBody>
                  <a:tcPr/>
                </a:tc>
                <a:tc>
                  <a:txBody>
                    <a:bodyPr/>
                    <a:lstStyle/>
                    <a:p>
                      <a:r>
                        <a:rPr lang="en-US" sz="1000"/>
                        <a:t>108</a:t>
                      </a:r>
                    </a:p>
                  </a:txBody>
                  <a:tcPr/>
                </a:tc>
                <a:tc>
                  <a:txBody>
                    <a:bodyPr/>
                    <a:lstStyle/>
                    <a:p>
                      <a:r>
                        <a:rPr lang="en-US" sz="1000"/>
                        <a:t>15</a:t>
                      </a:r>
                    </a:p>
                  </a:txBody>
                  <a:tcPr/>
                </a:tc>
                <a:tc>
                  <a:txBody>
                    <a:bodyPr/>
                    <a:lstStyle/>
                    <a:p>
                      <a:r>
                        <a:rPr lang="en-US" sz="1000"/>
                        <a:t>288</a:t>
                      </a:r>
                    </a:p>
                  </a:txBody>
                  <a:tcPr/>
                </a:tc>
                <a:tc>
                  <a:txBody>
                    <a:bodyPr/>
                    <a:lstStyle/>
                    <a:p>
                      <a:r>
                        <a:rPr lang="en-US" sz="1000"/>
                        <a:t>14</a:t>
                      </a:r>
                    </a:p>
                  </a:txBody>
                  <a:tcPr/>
                </a:tc>
                <a:tc>
                  <a:txBody>
                    <a:bodyPr/>
                    <a:lstStyle/>
                    <a:p>
                      <a:r>
                        <a:rPr lang="en-US" sz="1000"/>
                        <a:t>78</a:t>
                      </a:r>
                    </a:p>
                  </a:txBody>
                  <a:tcPr/>
                </a:tc>
                <a:tc>
                  <a:txBody>
                    <a:bodyPr/>
                    <a:lstStyle/>
                    <a:p>
                      <a:r>
                        <a:rPr lang="en-US" sz="1000"/>
                        <a:t>0</a:t>
                      </a:r>
                    </a:p>
                  </a:txBody>
                  <a:tcPr/>
                </a:tc>
                <a:tc>
                  <a:txBody>
                    <a:bodyPr/>
                    <a:lstStyle/>
                    <a:p>
                      <a:r>
                        <a:rPr lang="en-US" sz="1000"/>
                        <a:t>0.0128 %</a:t>
                      </a:r>
                    </a:p>
                  </a:txBody>
                  <a:tcPr/>
                </a:tc>
                <a:tc>
                  <a:txBody>
                    <a:bodyPr/>
                    <a:lstStyle/>
                    <a:p>
                      <a:r>
                        <a:rPr lang="en-US" sz="1000"/>
                        <a:t>0.0 %</a:t>
                      </a:r>
                    </a:p>
                  </a:txBody>
                  <a:tcPr/>
                </a:tc>
                <a:extLst>
                  <a:ext uri="{0D108BD9-81ED-4DB2-BD59-A6C34878D82A}">
                    <a16:rowId xmlns:a16="http://schemas.microsoft.com/office/drawing/2014/main" val="1445108417"/>
                  </a:ext>
                </a:extLst>
              </a:tr>
            </a:tbl>
          </a:graphicData>
        </a:graphic>
      </p:graphicFrame>
      <p:sp>
        <p:nvSpPr>
          <p:cNvPr id="4" name="Text Placeholder 3">
            <a:extLst>
              <a:ext uri="{FF2B5EF4-FFF2-40B4-BE49-F238E27FC236}">
                <a16:creationId xmlns:a16="http://schemas.microsoft.com/office/drawing/2014/main" id="{D0EEA8D0-2FAA-4B27-A793-C12C585C8025}"/>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25842841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D11EB-3576-4840-B6B3-08FFA34E015F}"/>
              </a:ext>
            </a:extLst>
          </p:cNvPr>
          <p:cNvSpPr>
            <a:spLocks noGrp="1"/>
          </p:cNvSpPr>
          <p:nvPr>
            <p:ph type="title"/>
          </p:nvPr>
        </p:nvSpPr>
        <p:spPr/>
        <p:txBody>
          <a:bodyPr/>
          <a:lstStyle/>
          <a:p>
            <a:r>
              <a:rPr lang="en-US"/>
              <a:t>Facebook FB - Own Posts Table w. Custom I-Rate (Insights) | KOSÉ - 1 of 16</a:t>
            </a:r>
          </a:p>
        </p:txBody>
      </p:sp>
      <p:graphicFrame>
        <p:nvGraphicFramePr>
          <p:cNvPr id="5" name="Table Placeholder 4">
            <a:extLst>
              <a:ext uri="{FF2B5EF4-FFF2-40B4-BE49-F238E27FC236}">
                <a16:creationId xmlns:a16="http://schemas.microsoft.com/office/drawing/2014/main" id="{2C78854D-4EBE-4E5F-B773-AAF91BF20215}"/>
              </a:ext>
            </a:extLst>
          </p:cNvPr>
          <p:cNvGraphicFramePr>
            <a:graphicFrameLocks noGrp="1"/>
          </p:cNvGraphicFramePr>
          <p:nvPr>
            <p:ph type="tbl" sz="quarter" idx="13"/>
            <p:extLst>
              <p:ext uri="{D42A27DB-BD31-4B8C-83A1-F6EECF244321}">
                <p14:modId xmlns:p14="http://schemas.microsoft.com/office/powerpoint/2010/main" val="64525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7085917"/>
                    </a:ext>
                  </a:extLst>
                </a:gridCol>
                <a:gridCol w="987552">
                  <a:extLst>
                    <a:ext uri="{9D8B030D-6E8A-4147-A177-3AD203B41FA5}">
                      <a16:colId xmlns:a16="http://schemas.microsoft.com/office/drawing/2014/main" val="3115339783"/>
                    </a:ext>
                  </a:extLst>
                </a:gridCol>
                <a:gridCol w="576072">
                  <a:extLst>
                    <a:ext uri="{9D8B030D-6E8A-4147-A177-3AD203B41FA5}">
                      <a16:colId xmlns:a16="http://schemas.microsoft.com/office/drawing/2014/main" val="2983516713"/>
                    </a:ext>
                  </a:extLst>
                </a:gridCol>
                <a:gridCol w="576072">
                  <a:extLst>
                    <a:ext uri="{9D8B030D-6E8A-4147-A177-3AD203B41FA5}">
                      <a16:colId xmlns:a16="http://schemas.microsoft.com/office/drawing/2014/main" val="324662967"/>
                    </a:ext>
                  </a:extLst>
                </a:gridCol>
                <a:gridCol w="493776">
                  <a:extLst>
                    <a:ext uri="{9D8B030D-6E8A-4147-A177-3AD203B41FA5}">
                      <a16:colId xmlns:a16="http://schemas.microsoft.com/office/drawing/2014/main" val="2459975818"/>
                    </a:ext>
                  </a:extLst>
                </a:gridCol>
                <a:gridCol w="493776">
                  <a:extLst>
                    <a:ext uri="{9D8B030D-6E8A-4147-A177-3AD203B41FA5}">
                      <a16:colId xmlns:a16="http://schemas.microsoft.com/office/drawing/2014/main" val="2422533743"/>
                    </a:ext>
                  </a:extLst>
                </a:gridCol>
                <a:gridCol w="411480">
                  <a:extLst>
                    <a:ext uri="{9D8B030D-6E8A-4147-A177-3AD203B41FA5}">
                      <a16:colId xmlns:a16="http://schemas.microsoft.com/office/drawing/2014/main" val="602983874"/>
                    </a:ext>
                  </a:extLst>
                </a:gridCol>
                <a:gridCol w="493776">
                  <a:extLst>
                    <a:ext uri="{9D8B030D-6E8A-4147-A177-3AD203B41FA5}">
                      <a16:colId xmlns:a16="http://schemas.microsoft.com/office/drawing/2014/main" val="695057113"/>
                    </a:ext>
                  </a:extLst>
                </a:gridCol>
                <a:gridCol w="493776">
                  <a:extLst>
                    <a:ext uri="{9D8B030D-6E8A-4147-A177-3AD203B41FA5}">
                      <a16:colId xmlns:a16="http://schemas.microsoft.com/office/drawing/2014/main" val="619401603"/>
                    </a:ext>
                  </a:extLst>
                </a:gridCol>
                <a:gridCol w="493776">
                  <a:extLst>
                    <a:ext uri="{9D8B030D-6E8A-4147-A177-3AD203B41FA5}">
                      <a16:colId xmlns:a16="http://schemas.microsoft.com/office/drawing/2014/main" val="1042400613"/>
                    </a:ext>
                  </a:extLst>
                </a:gridCol>
                <a:gridCol w="493776">
                  <a:extLst>
                    <a:ext uri="{9D8B030D-6E8A-4147-A177-3AD203B41FA5}">
                      <a16:colId xmlns:a16="http://schemas.microsoft.com/office/drawing/2014/main" val="3350008471"/>
                    </a:ext>
                  </a:extLst>
                </a:gridCol>
                <a:gridCol w="493776">
                  <a:extLst>
                    <a:ext uri="{9D8B030D-6E8A-4147-A177-3AD203B41FA5}">
                      <a16:colId xmlns:a16="http://schemas.microsoft.com/office/drawing/2014/main" val="1302836265"/>
                    </a:ext>
                  </a:extLst>
                </a:gridCol>
                <a:gridCol w="329184">
                  <a:extLst>
                    <a:ext uri="{9D8B030D-6E8A-4147-A177-3AD203B41FA5}">
                      <a16:colId xmlns:a16="http://schemas.microsoft.com/office/drawing/2014/main" val="2182949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21646458"/>
                  </a:ext>
                </a:extLst>
              </a:tr>
            </a:tbl>
          </a:graphicData>
        </a:graphic>
      </p:graphicFrame>
      <p:sp>
        <p:nvSpPr>
          <p:cNvPr id="4" name="Text Placeholder 3">
            <a:extLst>
              <a:ext uri="{FF2B5EF4-FFF2-40B4-BE49-F238E27FC236}">
                <a16:creationId xmlns:a16="http://schemas.microsoft.com/office/drawing/2014/main" id="{4C85F19A-9D91-4C31-9607-2786312607B9}"/>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36183532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82CE2-2FAC-4E9C-92C1-1871C296619B}"/>
              </a:ext>
            </a:extLst>
          </p:cNvPr>
          <p:cNvSpPr>
            <a:spLocks noGrp="1"/>
          </p:cNvSpPr>
          <p:nvPr>
            <p:ph type="title"/>
          </p:nvPr>
        </p:nvSpPr>
        <p:spPr/>
        <p:txBody>
          <a:bodyPr/>
          <a:lstStyle/>
          <a:p>
            <a:r>
              <a:rPr lang="en-US"/>
              <a:t>Facebook FB - Own Posts Table w. Custom I-Rate (Insights) | KOSÉ - 2 of 16</a:t>
            </a:r>
          </a:p>
        </p:txBody>
      </p:sp>
      <p:graphicFrame>
        <p:nvGraphicFramePr>
          <p:cNvPr id="5" name="Table Placeholder 4">
            <a:extLst>
              <a:ext uri="{FF2B5EF4-FFF2-40B4-BE49-F238E27FC236}">
                <a16:creationId xmlns:a16="http://schemas.microsoft.com/office/drawing/2014/main" id="{9AA40F62-171F-4C8A-A703-99A4A8B2EE82}"/>
              </a:ext>
            </a:extLst>
          </p:cNvPr>
          <p:cNvGraphicFramePr>
            <a:graphicFrameLocks noGrp="1"/>
          </p:cNvGraphicFramePr>
          <p:nvPr>
            <p:ph type="tbl" sz="quarter" idx="13"/>
            <p:extLst>
              <p:ext uri="{D42A27DB-BD31-4B8C-83A1-F6EECF244321}">
                <p14:modId xmlns:p14="http://schemas.microsoft.com/office/powerpoint/2010/main" val="273954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01641542"/>
                    </a:ext>
                  </a:extLst>
                </a:gridCol>
                <a:gridCol w="987552">
                  <a:extLst>
                    <a:ext uri="{9D8B030D-6E8A-4147-A177-3AD203B41FA5}">
                      <a16:colId xmlns:a16="http://schemas.microsoft.com/office/drawing/2014/main" val="4132535334"/>
                    </a:ext>
                  </a:extLst>
                </a:gridCol>
                <a:gridCol w="576072">
                  <a:extLst>
                    <a:ext uri="{9D8B030D-6E8A-4147-A177-3AD203B41FA5}">
                      <a16:colId xmlns:a16="http://schemas.microsoft.com/office/drawing/2014/main" val="2336978480"/>
                    </a:ext>
                  </a:extLst>
                </a:gridCol>
                <a:gridCol w="576072">
                  <a:extLst>
                    <a:ext uri="{9D8B030D-6E8A-4147-A177-3AD203B41FA5}">
                      <a16:colId xmlns:a16="http://schemas.microsoft.com/office/drawing/2014/main" val="1183136132"/>
                    </a:ext>
                  </a:extLst>
                </a:gridCol>
                <a:gridCol w="493776">
                  <a:extLst>
                    <a:ext uri="{9D8B030D-6E8A-4147-A177-3AD203B41FA5}">
                      <a16:colId xmlns:a16="http://schemas.microsoft.com/office/drawing/2014/main" val="3094616861"/>
                    </a:ext>
                  </a:extLst>
                </a:gridCol>
                <a:gridCol w="493776">
                  <a:extLst>
                    <a:ext uri="{9D8B030D-6E8A-4147-A177-3AD203B41FA5}">
                      <a16:colId xmlns:a16="http://schemas.microsoft.com/office/drawing/2014/main" val="328235867"/>
                    </a:ext>
                  </a:extLst>
                </a:gridCol>
                <a:gridCol w="411480">
                  <a:extLst>
                    <a:ext uri="{9D8B030D-6E8A-4147-A177-3AD203B41FA5}">
                      <a16:colId xmlns:a16="http://schemas.microsoft.com/office/drawing/2014/main" val="2060094241"/>
                    </a:ext>
                  </a:extLst>
                </a:gridCol>
                <a:gridCol w="493776">
                  <a:extLst>
                    <a:ext uri="{9D8B030D-6E8A-4147-A177-3AD203B41FA5}">
                      <a16:colId xmlns:a16="http://schemas.microsoft.com/office/drawing/2014/main" val="1855050354"/>
                    </a:ext>
                  </a:extLst>
                </a:gridCol>
                <a:gridCol w="493776">
                  <a:extLst>
                    <a:ext uri="{9D8B030D-6E8A-4147-A177-3AD203B41FA5}">
                      <a16:colId xmlns:a16="http://schemas.microsoft.com/office/drawing/2014/main" val="1123485866"/>
                    </a:ext>
                  </a:extLst>
                </a:gridCol>
                <a:gridCol w="493776">
                  <a:extLst>
                    <a:ext uri="{9D8B030D-6E8A-4147-A177-3AD203B41FA5}">
                      <a16:colId xmlns:a16="http://schemas.microsoft.com/office/drawing/2014/main" val="47909485"/>
                    </a:ext>
                  </a:extLst>
                </a:gridCol>
                <a:gridCol w="493776">
                  <a:extLst>
                    <a:ext uri="{9D8B030D-6E8A-4147-A177-3AD203B41FA5}">
                      <a16:colId xmlns:a16="http://schemas.microsoft.com/office/drawing/2014/main" val="971743941"/>
                    </a:ext>
                  </a:extLst>
                </a:gridCol>
                <a:gridCol w="493776">
                  <a:extLst>
                    <a:ext uri="{9D8B030D-6E8A-4147-A177-3AD203B41FA5}">
                      <a16:colId xmlns:a16="http://schemas.microsoft.com/office/drawing/2014/main" val="610760607"/>
                    </a:ext>
                  </a:extLst>
                </a:gridCol>
                <a:gridCol w="329184">
                  <a:extLst>
                    <a:ext uri="{9D8B030D-6E8A-4147-A177-3AD203B41FA5}">
                      <a16:colId xmlns:a16="http://schemas.microsoft.com/office/drawing/2014/main" val="1338830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44042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- 2023-08-29 12:00:01</a:t>
                      </a:r>
                      <a:r>
                        <a:rPr kumimoji="0" lang="en-US" sz="1000" b="0" i="0" u="none" strike="noStrike" kern="1200" cap="none" spc="0" normalizeH="0" baseline="0" noProof="0">
                          <a:ln>
                            <a:noFill/>
                          </a:ln>
                          <a:solidFill>
                            <a:prstClr val="black"/>
                          </a:solidFill>
                          <a:effectLst/>
                          <a:uLnTx/>
                          <a:uFillTx/>
                          <a:latin typeface="Calibri"/>
                          <a:ea typeface="+mn-ea"/>
                          <a:cs typeface="+mn-cs"/>
                        </a:rPr>
                        <a:t>
 💙🌊 Last call to Save the Blue with our enchanting Sekkisei Lotions! 💧✨
1️⃣ Sekkisei Clear Wellness Pure Conc:
Light weight and gentle formula with natural botanical extracts nourishes your skin while promoting a radiant complexion for sensitive skin. 
2️⃣Sekkisei Lotion:
Discover the iconic Sekkisei Lotion, this timeless classic renowned for its brightening and hydrating properties.
3️⃣Sekkisei Clear Wellness Natural Drip: 
Clarity booster lotion with unique formulation, inspired by the purest elements of nature, replenishes your skin's moisture and clarity.
With every purchase of these extraordinary Sekkisei Lotions (from July to August 2023) you're not only treating your skin to exceptional care but also contributing to our Save the Blue campaign. Together, let's preserve the beauty of our oceans and ensure a sustainable future.💙
#SavetheBlue #GiftfromtheEarth #Sekkisei #ClearWellness #SustainableSkincare #KoseMY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https://quintly-image-storage.s3.amazonaws.com/30bf6de721572a12ac4718d075d89db7/d0b76e5296192d0a1cc28ae9f1c1a91d.jpg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04990329"/>
                  </a:ext>
                </a:extLst>
              </a:tr>
            </a:tbl>
          </a:graphicData>
        </a:graphic>
      </p:graphicFrame>
      <p:sp>
        <p:nvSpPr>
          <p:cNvPr id="4" name="Text Placeholder 3">
            <a:extLst>
              <a:ext uri="{FF2B5EF4-FFF2-40B4-BE49-F238E27FC236}">
                <a16:creationId xmlns:a16="http://schemas.microsoft.com/office/drawing/2014/main" id="{A9910F26-B6B5-4202-8E50-A8B1072DA258}"/>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10927874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14F6F-DA94-44AD-991E-60B7EFABF782}"/>
              </a:ext>
            </a:extLst>
          </p:cNvPr>
          <p:cNvSpPr>
            <a:spLocks noGrp="1"/>
          </p:cNvSpPr>
          <p:nvPr>
            <p:ph type="title"/>
          </p:nvPr>
        </p:nvSpPr>
        <p:spPr/>
        <p:txBody>
          <a:bodyPr/>
          <a:lstStyle/>
          <a:p>
            <a:r>
              <a:rPr lang="en-US"/>
              <a:t>Facebook FB - Own Posts Table w. Custom I-Rate (Insights) | KOSÉ - 3 of 16</a:t>
            </a:r>
          </a:p>
        </p:txBody>
      </p:sp>
      <p:graphicFrame>
        <p:nvGraphicFramePr>
          <p:cNvPr id="5" name="Table Placeholder 4">
            <a:extLst>
              <a:ext uri="{FF2B5EF4-FFF2-40B4-BE49-F238E27FC236}">
                <a16:creationId xmlns:a16="http://schemas.microsoft.com/office/drawing/2014/main" id="{A9D76497-0B4E-446A-97FB-D97C4D713AC7}"/>
              </a:ext>
            </a:extLst>
          </p:cNvPr>
          <p:cNvGraphicFramePr>
            <a:graphicFrameLocks noGrp="1"/>
          </p:cNvGraphicFramePr>
          <p:nvPr>
            <p:ph type="tbl" sz="quarter" idx="13"/>
            <p:extLst>
              <p:ext uri="{D42A27DB-BD31-4B8C-83A1-F6EECF244321}">
                <p14:modId xmlns:p14="http://schemas.microsoft.com/office/powerpoint/2010/main" val="2235768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06366760"/>
                    </a:ext>
                  </a:extLst>
                </a:gridCol>
                <a:gridCol w="987552">
                  <a:extLst>
                    <a:ext uri="{9D8B030D-6E8A-4147-A177-3AD203B41FA5}">
                      <a16:colId xmlns:a16="http://schemas.microsoft.com/office/drawing/2014/main" val="1824388615"/>
                    </a:ext>
                  </a:extLst>
                </a:gridCol>
                <a:gridCol w="576072">
                  <a:extLst>
                    <a:ext uri="{9D8B030D-6E8A-4147-A177-3AD203B41FA5}">
                      <a16:colId xmlns:a16="http://schemas.microsoft.com/office/drawing/2014/main" val="1526293114"/>
                    </a:ext>
                  </a:extLst>
                </a:gridCol>
                <a:gridCol w="576072">
                  <a:extLst>
                    <a:ext uri="{9D8B030D-6E8A-4147-A177-3AD203B41FA5}">
                      <a16:colId xmlns:a16="http://schemas.microsoft.com/office/drawing/2014/main" val="1775026634"/>
                    </a:ext>
                  </a:extLst>
                </a:gridCol>
                <a:gridCol w="493776">
                  <a:extLst>
                    <a:ext uri="{9D8B030D-6E8A-4147-A177-3AD203B41FA5}">
                      <a16:colId xmlns:a16="http://schemas.microsoft.com/office/drawing/2014/main" val="2841706640"/>
                    </a:ext>
                  </a:extLst>
                </a:gridCol>
                <a:gridCol w="493776">
                  <a:extLst>
                    <a:ext uri="{9D8B030D-6E8A-4147-A177-3AD203B41FA5}">
                      <a16:colId xmlns:a16="http://schemas.microsoft.com/office/drawing/2014/main" val="45470067"/>
                    </a:ext>
                  </a:extLst>
                </a:gridCol>
                <a:gridCol w="411480">
                  <a:extLst>
                    <a:ext uri="{9D8B030D-6E8A-4147-A177-3AD203B41FA5}">
                      <a16:colId xmlns:a16="http://schemas.microsoft.com/office/drawing/2014/main" val="969576520"/>
                    </a:ext>
                  </a:extLst>
                </a:gridCol>
                <a:gridCol w="493776">
                  <a:extLst>
                    <a:ext uri="{9D8B030D-6E8A-4147-A177-3AD203B41FA5}">
                      <a16:colId xmlns:a16="http://schemas.microsoft.com/office/drawing/2014/main" val="1870456929"/>
                    </a:ext>
                  </a:extLst>
                </a:gridCol>
                <a:gridCol w="493776">
                  <a:extLst>
                    <a:ext uri="{9D8B030D-6E8A-4147-A177-3AD203B41FA5}">
                      <a16:colId xmlns:a16="http://schemas.microsoft.com/office/drawing/2014/main" val="2074022214"/>
                    </a:ext>
                  </a:extLst>
                </a:gridCol>
                <a:gridCol w="493776">
                  <a:extLst>
                    <a:ext uri="{9D8B030D-6E8A-4147-A177-3AD203B41FA5}">
                      <a16:colId xmlns:a16="http://schemas.microsoft.com/office/drawing/2014/main" val="4224446669"/>
                    </a:ext>
                  </a:extLst>
                </a:gridCol>
                <a:gridCol w="493776">
                  <a:extLst>
                    <a:ext uri="{9D8B030D-6E8A-4147-A177-3AD203B41FA5}">
                      <a16:colId xmlns:a16="http://schemas.microsoft.com/office/drawing/2014/main" val="221341319"/>
                    </a:ext>
                  </a:extLst>
                </a:gridCol>
                <a:gridCol w="493776">
                  <a:extLst>
                    <a:ext uri="{9D8B030D-6E8A-4147-A177-3AD203B41FA5}">
                      <a16:colId xmlns:a16="http://schemas.microsoft.com/office/drawing/2014/main" val="3874862499"/>
                    </a:ext>
                  </a:extLst>
                </a:gridCol>
                <a:gridCol w="329184">
                  <a:extLst>
                    <a:ext uri="{9D8B030D-6E8A-4147-A177-3AD203B41FA5}">
                      <a16:colId xmlns:a16="http://schemas.microsoft.com/office/drawing/2014/main" val="2583654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1998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- 2023-08-26 12:02:02</a:t>
                      </a:r>
                      <a:r>
                        <a:rPr kumimoji="0" lang="en-US" sz="1000" b="0" i="0" u="none" strike="noStrike" kern="1200" cap="none" spc="0" normalizeH="0" baseline="0" noProof="0">
                          <a:ln>
                            <a:noFill/>
                          </a:ln>
                          <a:solidFill>
                            <a:prstClr val="black"/>
                          </a:solidFill>
                          <a:effectLst/>
                          <a:uLnTx/>
                          <a:uFillTx/>
                          <a:latin typeface="Calibri"/>
                          <a:ea typeface="+mn-ea"/>
                          <a:cs typeface="+mn-cs"/>
                        </a:rPr>
                        <a:t>
 When SAVE the BLUE meets Disney! 💙✨ Add a little magic to your skincare routine with our Limited Edition Disney 100 series. 
Get it now and be in the running to win a 3D2N trip to Tokyo DisneySea! Here’s how: 
Step 1: Purchase any of our Disney 100 Limited Edition series.
Step 2: Keep your receipts or proof of purchase. 
Step 3: Submit it on our website. https://bit.ly/savetheblue2023 
Visit our SAVE the BLUE website for more information. *T&amp;Cs apply.
#Sekkisei #SavetheBlue #GiftfromtheEarth #SustainableSkincare #KoseMy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https://quintly-image-storage.s3.amazonaws.com/30bf6de721572a12ac4718d075d89db7/cfb269bf8a44c617a1327613e2c09bd9.jpg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442869906"/>
                  </a:ext>
                </a:extLst>
              </a:tr>
            </a:tbl>
          </a:graphicData>
        </a:graphic>
      </p:graphicFrame>
      <p:sp>
        <p:nvSpPr>
          <p:cNvPr id="4" name="Text Placeholder 3">
            <a:extLst>
              <a:ext uri="{FF2B5EF4-FFF2-40B4-BE49-F238E27FC236}">
                <a16:creationId xmlns:a16="http://schemas.microsoft.com/office/drawing/2014/main" id="{1F1D5777-6035-437B-B619-FA78E60D3B5B}"/>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4180733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5DEDD-0BEE-4DBD-A599-02228BE911E9}"/>
              </a:ext>
            </a:extLst>
          </p:cNvPr>
          <p:cNvSpPr>
            <a:spLocks noGrp="1"/>
          </p:cNvSpPr>
          <p:nvPr>
            <p:ph type="title"/>
          </p:nvPr>
        </p:nvSpPr>
        <p:spPr/>
        <p:txBody>
          <a:bodyPr/>
          <a:lstStyle/>
          <a:p>
            <a:r>
              <a:rPr lang="en-US"/>
              <a:t>Facebook FB - Own Posts Table w. Custom I-Rate (Insights) | KOSÉ - 4 of 16</a:t>
            </a:r>
          </a:p>
        </p:txBody>
      </p:sp>
      <p:graphicFrame>
        <p:nvGraphicFramePr>
          <p:cNvPr id="5" name="Table Placeholder 4">
            <a:extLst>
              <a:ext uri="{FF2B5EF4-FFF2-40B4-BE49-F238E27FC236}">
                <a16:creationId xmlns:a16="http://schemas.microsoft.com/office/drawing/2014/main" id="{22BDA159-19D5-457F-8AFD-A3DFC75F3318}"/>
              </a:ext>
            </a:extLst>
          </p:cNvPr>
          <p:cNvGraphicFramePr>
            <a:graphicFrameLocks noGrp="1"/>
          </p:cNvGraphicFramePr>
          <p:nvPr>
            <p:ph type="tbl" sz="quarter" idx="13"/>
            <p:extLst>
              <p:ext uri="{D42A27DB-BD31-4B8C-83A1-F6EECF244321}">
                <p14:modId xmlns:p14="http://schemas.microsoft.com/office/powerpoint/2010/main" val="2229497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477794620"/>
                    </a:ext>
                  </a:extLst>
                </a:gridCol>
                <a:gridCol w="987552">
                  <a:extLst>
                    <a:ext uri="{9D8B030D-6E8A-4147-A177-3AD203B41FA5}">
                      <a16:colId xmlns:a16="http://schemas.microsoft.com/office/drawing/2014/main" val="559175757"/>
                    </a:ext>
                  </a:extLst>
                </a:gridCol>
                <a:gridCol w="576072">
                  <a:extLst>
                    <a:ext uri="{9D8B030D-6E8A-4147-A177-3AD203B41FA5}">
                      <a16:colId xmlns:a16="http://schemas.microsoft.com/office/drawing/2014/main" val="162086056"/>
                    </a:ext>
                  </a:extLst>
                </a:gridCol>
                <a:gridCol w="576072">
                  <a:extLst>
                    <a:ext uri="{9D8B030D-6E8A-4147-A177-3AD203B41FA5}">
                      <a16:colId xmlns:a16="http://schemas.microsoft.com/office/drawing/2014/main" val="313918764"/>
                    </a:ext>
                  </a:extLst>
                </a:gridCol>
                <a:gridCol w="493776">
                  <a:extLst>
                    <a:ext uri="{9D8B030D-6E8A-4147-A177-3AD203B41FA5}">
                      <a16:colId xmlns:a16="http://schemas.microsoft.com/office/drawing/2014/main" val="1854210694"/>
                    </a:ext>
                  </a:extLst>
                </a:gridCol>
                <a:gridCol w="493776">
                  <a:extLst>
                    <a:ext uri="{9D8B030D-6E8A-4147-A177-3AD203B41FA5}">
                      <a16:colId xmlns:a16="http://schemas.microsoft.com/office/drawing/2014/main" val="285141962"/>
                    </a:ext>
                  </a:extLst>
                </a:gridCol>
                <a:gridCol w="411480">
                  <a:extLst>
                    <a:ext uri="{9D8B030D-6E8A-4147-A177-3AD203B41FA5}">
                      <a16:colId xmlns:a16="http://schemas.microsoft.com/office/drawing/2014/main" val="1308500133"/>
                    </a:ext>
                  </a:extLst>
                </a:gridCol>
                <a:gridCol w="493776">
                  <a:extLst>
                    <a:ext uri="{9D8B030D-6E8A-4147-A177-3AD203B41FA5}">
                      <a16:colId xmlns:a16="http://schemas.microsoft.com/office/drawing/2014/main" val="3365906467"/>
                    </a:ext>
                  </a:extLst>
                </a:gridCol>
                <a:gridCol w="493776">
                  <a:extLst>
                    <a:ext uri="{9D8B030D-6E8A-4147-A177-3AD203B41FA5}">
                      <a16:colId xmlns:a16="http://schemas.microsoft.com/office/drawing/2014/main" val="3582120763"/>
                    </a:ext>
                  </a:extLst>
                </a:gridCol>
                <a:gridCol w="493776">
                  <a:extLst>
                    <a:ext uri="{9D8B030D-6E8A-4147-A177-3AD203B41FA5}">
                      <a16:colId xmlns:a16="http://schemas.microsoft.com/office/drawing/2014/main" val="3671446494"/>
                    </a:ext>
                  </a:extLst>
                </a:gridCol>
                <a:gridCol w="493776">
                  <a:extLst>
                    <a:ext uri="{9D8B030D-6E8A-4147-A177-3AD203B41FA5}">
                      <a16:colId xmlns:a16="http://schemas.microsoft.com/office/drawing/2014/main" val="3191078656"/>
                    </a:ext>
                  </a:extLst>
                </a:gridCol>
                <a:gridCol w="493776">
                  <a:extLst>
                    <a:ext uri="{9D8B030D-6E8A-4147-A177-3AD203B41FA5}">
                      <a16:colId xmlns:a16="http://schemas.microsoft.com/office/drawing/2014/main" val="2107173282"/>
                    </a:ext>
                  </a:extLst>
                </a:gridCol>
                <a:gridCol w="329184">
                  <a:extLst>
                    <a:ext uri="{9D8B030D-6E8A-4147-A177-3AD203B41FA5}">
                      <a16:colId xmlns:a16="http://schemas.microsoft.com/office/drawing/2014/main" val="3611676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5437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- 2023-08-25 11:59:00</a:t>
                      </a:r>
                      <a:r>
                        <a:rPr kumimoji="0" lang="en-US" sz="1000" b="0" i="0" u="none" strike="noStrike" kern="1200" cap="none" spc="0" normalizeH="0" baseline="0" noProof="0">
                          <a:ln>
                            <a:noFill/>
                          </a:ln>
                          <a:solidFill>
                            <a:prstClr val="black"/>
                          </a:solidFill>
                          <a:effectLst/>
                          <a:uLnTx/>
                          <a:uFillTx/>
                          <a:latin typeface="Calibri"/>
                          <a:ea typeface="+mn-ea"/>
                          <a:cs typeface="+mn-cs"/>
                        </a:rPr>
                        <a:t>
 What’s your essential nighttime skincare routine?🌛
Admin’s must-have nighttime routine are Sekkisei Clear Wellness Gentle Wash and Sekkisei Herbal Gel!✨
Gentle Wash clears away dullness and dirt in pores and Herbal Gel is 6 benefits in one jar that help skin to repair. ✨
How simple and convenient with just 2 steps for clean and radiance skin!😌
*For every purchase of these featured products from July - August 2023, a portion of the sales will be contributed to local NGO Reef Check Malaysia. 🐠💙
#SavetheBlue #GiftfromtheEarth #Sekkisei #Disney #Disney100 #ClearWellness #SustainableSkincare #KoseMY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https://quintly-image-storage.s3.amazonaws.com/30bf6de721572a12ac4718d075d89db7/f73228b1dd385234ffc5107a18de05f2.jpg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061383770"/>
                  </a:ext>
                </a:extLst>
              </a:tr>
            </a:tbl>
          </a:graphicData>
        </a:graphic>
      </p:graphicFrame>
      <p:sp>
        <p:nvSpPr>
          <p:cNvPr id="4" name="Text Placeholder 3">
            <a:extLst>
              <a:ext uri="{FF2B5EF4-FFF2-40B4-BE49-F238E27FC236}">
                <a16:creationId xmlns:a16="http://schemas.microsoft.com/office/drawing/2014/main" id="{3F61910E-1000-458B-B5F7-C1E3F8229AAA}"/>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37837390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EFE67-7EFA-444F-ACCD-43027C32F3FA}"/>
              </a:ext>
            </a:extLst>
          </p:cNvPr>
          <p:cNvSpPr>
            <a:spLocks noGrp="1"/>
          </p:cNvSpPr>
          <p:nvPr>
            <p:ph type="title"/>
          </p:nvPr>
        </p:nvSpPr>
        <p:spPr/>
        <p:txBody>
          <a:bodyPr/>
          <a:lstStyle/>
          <a:p>
            <a:r>
              <a:rPr lang="en-US"/>
              <a:t>Facebook FB - Own Posts Table w. Custom I-Rate (Insights) | KOSÉ - 5 of 16</a:t>
            </a:r>
          </a:p>
        </p:txBody>
      </p:sp>
      <p:graphicFrame>
        <p:nvGraphicFramePr>
          <p:cNvPr id="5" name="Table Placeholder 4">
            <a:extLst>
              <a:ext uri="{FF2B5EF4-FFF2-40B4-BE49-F238E27FC236}">
                <a16:creationId xmlns:a16="http://schemas.microsoft.com/office/drawing/2014/main" id="{EBEE2277-0CF2-4ED6-850D-D74DBC5C22D2}"/>
              </a:ext>
            </a:extLst>
          </p:cNvPr>
          <p:cNvGraphicFramePr>
            <a:graphicFrameLocks noGrp="1"/>
          </p:cNvGraphicFramePr>
          <p:nvPr>
            <p:ph type="tbl" sz="quarter" idx="13"/>
            <p:extLst>
              <p:ext uri="{D42A27DB-BD31-4B8C-83A1-F6EECF244321}">
                <p14:modId xmlns:p14="http://schemas.microsoft.com/office/powerpoint/2010/main" val="3094742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29571436"/>
                    </a:ext>
                  </a:extLst>
                </a:gridCol>
                <a:gridCol w="987552">
                  <a:extLst>
                    <a:ext uri="{9D8B030D-6E8A-4147-A177-3AD203B41FA5}">
                      <a16:colId xmlns:a16="http://schemas.microsoft.com/office/drawing/2014/main" val="2964073204"/>
                    </a:ext>
                  </a:extLst>
                </a:gridCol>
                <a:gridCol w="576072">
                  <a:extLst>
                    <a:ext uri="{9D8B030D-6E8A-4147-A177-3AD203B41FA5}">
                      <a16:colId xmlns:a16="http://schemas.microsoft.com/office/drawing/2014/main" val="2248222072"/>
                    </a:ext>
                  </a:extLst>
                </a:gridCol>
                <a:gridCol w="576072">
                  <a:extLst>
                    <a:ext uri="{9D8B030D-6E8A-4147-A177-3AD203B41FA5}">
                      <a16:colId xmlns:a16="http://schemas.microsoft.com/office/drawing/2014/main" val="1462419094"/>
                    </a:ext>
                  </a:extLst>
                </a:gridCol>
                <a:gridCol w="493776">
                  <a:extLst>
                    <a:ext uri="{9D8B030D-6E8A-4147-A177-3AD203B41FA5}">
                      <a16:colId xmlns:a16="http://schemas.microsoft.com/office/drawing/2014/main" val="19284459"/>
                    </a:ext>
                  </a:extLst>
                </a:gridCol>
                <a:gridCol w="493776">
                  <a:extLst>
                    <a:ext uri="{9D8B030D-6E8A-4147-A177-3AD203B41FA5}">
                      <a16:colId xmlns:a16="http://schemas.microsoft.com/office/drawing/2014/main" val="4108722355"/>
                    </a:ext>
                  </a:extLst>
                </a:gridCol>
                <a:gridCol w="411480">
                  <a:extLst>
                    <a:ext uri="{9D8B030D-6E8A-4147-A177-3AD203B41FA5}">
                      <a16:colId xmlns:a16="http://schemas.microsoft.com/office/drawing/2014/main" val="2417944304"/>
                    </a:ext>
                  </a:extLst>
                </a:gridCol>
                <a:gridCol w="493776">
                  <a:extLst>
                    <a:ext uri="{9D8B030D-6E8A-4147-A177-3AD203B41FA5}">
                      <a16:colId xmlns:a16="http://schemas.microsoft.com/office/drawing/2014/main" val="636155918"/>
                    </a:ext>
                  </a:extLst>
                </a:gridCol>
                <a:gridCol w="493776">
                  <a:extLst>
                    <a:ext uri="{9D8B030D-6E8A-4147-A177-3AD203B41FA5}">
                      <a16:colId xmlns:a16="http://schemas.microsoft.com/office/drawing/2014/main" val="4084184531"/>
                    </a:ext>
                  </a:extLst>
                </a:gridCol>
                <a:gridCol w="493776">
                  <a:extLst>
                    <a:ext uri="{9D8B030D-6E8A-4147-A177-3AD203B41FA5}">
                      <a16:colId xmlns:a16="http://schemas.microsoft.com/office/drawing/2014/main" val="884575064"/>
                    </a:ext>
                  </a:extLst>
                </a:gridCol>
                <a:gridCol w="493776">
                  <a:extLst>
                    <a:ext uri="{9D8B030D-6E8A-4147-A177-3AD203B41FA5}">
                      <a16:colId xmlns:a16="http://schemas.microsoft.com/office/drawing/2014/main" val="8906767"/>
                    </a:ext>
                  </a:extLst>
                </a:gridCol>
                <a:gridCol w="493776">
                  <a:extLst>
                    <a:ext uri="{9D8B030D-6E8A-4147-A177-3AD203B41FA5}">
                      <a16:colId xmlns:a16="http://schemas.microsoft.com/office/drawing/2014/main" val="1025577239"/>
                    </a:ext>
                  </a:extLst>
                </a:gridCol>
                <a:gridCol w="329184">
                  <a:extLst>
                    <a:ext uri="{9D8B030D-6E8A-4147-A177-3AD203B41FA5}">
                      <a16:colId xmlns:a16="http://schemas.microsoft.com/office/drawing/2014/main" val="602684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44634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- 2023-08-22 17:06:00</a:t>
                      </a:r>
                      <a:r>
                        <a:rPr kumimoji="0" lang="en-US" sz="1000" b="0" i="0" u="none" strike="noStrike" kern="1200" cap="none" spc="0" normalizeH="0" baseline="0" noProof="0">
                          <a:ln>
                            <a:noFill/>
                          </a:ln>
                          <a:solidFill>
                            <a:prstClr val="black"/>
                          </a:solidFill>
                          <a:effectLst/>
                          <a:uLnTx/>
                          <a:uFillTx/>
                          <a:latin typeface="Calibri"/>
                          <a:ea typeface="+mn-ea"/>
                          <a:cs typeface="+mn-cs"/>
                        </a:rPr>
                        <a:t>
 From revitalizing serums to moisturizing lotions, our SAVE the BLUE Sekkisei range has got you covered ✨
Created with the power of nature to embrace your skin’s radiance and, at the same time, contribute to marine life preservation!
Now is your last chance to spend, donate, and win a 3 days 2 nights trip to Tokyo DisneySea! 😱🏰
Submit your entry here: https://bit.ly/savetheblue2023 
*T&amp;Cs apply.
#Sekkisei #SavetheBlue #GiftfromtheEarth #SustainableSkincare #KoseMy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https://quintly-image-storage.s3.amazonaws.com/30bf6de721572a12ac4718d075d89db7/f88c541e7cae228735082f7c29111827.jpg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112742709"/>
                  </a:ext>
                </a:extLst>
              </a:tr>
            </a:tbl>
          </a:graphicData>
        </a:graphic>
      </p:graphicFrame>
      <p:sp>
        <p:nvSpPr>
          <p:cNvPr id="4" name="Text Placeholder 3">
            <a:extLst>
              <a:ext uri="{FF2B5EF4-FFF2-40B4-BE49-F238E27FC236}">
                <a16:creationId xmlns:a16="http://schemas.microsoft.com/office/drawing/2014/main" id="{8FEE3DBB-9262-427D-93F3-311421F6CCC6}"/>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31921374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EE135-F509-4149-B64F-2724A0550E8A}"/>
              </a:ext>
            </a:extLst>
          </p:cNvPr>
          <p:cNvSpPr>
            <a:spLocks noGrp="1"/>
          </p:cNvSpPr>
          <p:nvPr>
            <p:ph type="title"/>
          </p:nvPr>
        </p:nvSpPr>
        <p:spPr/>
        <p:txBody>
          <a:bodyPr/>
          <a:lstStyle/>
          <a:p>
            <a:r>
              <a:rPr lang="en-US"/>
              <a:t>Facebook FB - Own Posts Table w. Custom I-Rate (Insights) | KOSÉ - 6 of 16</a:t>
            </a:r>
          </a:p>
        </p:txBody>
      </p:sp>
      <p:graphicFrame>
        <p:nvGraphicFramePr>
          <p:cNvPr id="5" name="Table Placeholder 4">
            <a:extLst>
              <a:ext uri="{FF2B5EF4-FFF2-40B4-BE49-F238E27FC236}">
                <a16:creationId xmlns:a16="http://schemas.microsoft.com/office/drawing/2014/main" id="{9969462C-5D99-4682-9732-F18C4C6564B3}"/>
              </a:ext>
            </a:extLst>
          </p:cNvPr>
          <p:cNvGraphicFramePr>
            <a:graphicFrameLocks noGrp="1"/>
          </p:cNvGraphicFramePr>
          <p:nvPr>
            <p:ph type="tbl" sz="quarter" idx="13"/>
            <p:extLst>
              <p:ext uri="{D42A27DB-BD31-4B8C-83A1-F6EECF244321}">
                <p14:modId xmlns:p14="http://schemas.microsoft.com/office/powerpoint/2010/main" val="3727999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27474219"/>
                    </a:ext>
                  </a:extLst>
                </a:gridCol>
                <a:gridCol w="987552">
                  <a:extLst>
                    <a:ext uri="{9D8B030D-6E8A-4147-A177-3AD203B41FA5}">
                      <a16:colId xmlns:a16="http://schemas.microsoft.com/office/drawing/2014/main" val="1437147629"/>
                    </a:ext>
                  </a:extLst>
                </a:gridCol>
                <a:gridCol w="576072">
                  <a:extLst>
                    <a:ext uri="{9D8B030D-6E8A-4147-A177-3AD203B41FA5}">
                      <a16:colId xmlns:a16="http://schemas.microsoft.com/office/drawing/2014/main" val="492781881"/>
                    </a:ext>
                  </a:extLst>
                </a:gridCol>
                <a:gridCol w="576072">
                  <a:extLst>
                    <a:ext uri="{9D8B030D-6E8A-4147-A177-3AD203B41FA5}">
                      <a16:colId xmlns:a16="http://schemas.microsoft.com/office/drawing/2014/main" val="1662108822"/>
                    </a:ext>
                  </a:extLst>
                </a:gridCol>
                <a:gridCol w="493776">
                  <a:extLst>
                    <a:ext uri="{9D8B030D-6E8A-4147-A177-3AD203B41FA5}">
                      <a16:colId xmlns:a16="http://schemas.microsoft.com/office/drawing/2014/main" val="696541852"/>
                    </a:ext>
                  </a:extLst>
                </a:gridCol>
                <a:gridCol w="493776">
                  <a:extLst>
                    <a:ext uri="{9D8B030D-6E8A-4147-A177-3AD203B41FA5}">
                      <a16:colId xmlns:a16="http://schemas.microsoft.com/office/drawing/2014/main" val="1156742803"/>
                    </a:ext>
                  </a:extLst>
                </a:gridCol>
                <a:gridCol w="411480">
                  <a:extLst>
                    <a:ext uri="{9D8B030D-6E8A-4147-A177-3AD203B41FA5}">
                      <a16:colId xmlns:a16="http://schemas.microsoft.com/office/drawing/2014/main" val="1968744400"/>
                    </a:ext>
                  </a:extLst>
                </a:gridCol>
                <a:gridCol w="493776">
                  <a:extLst>
                    <a:ext uri="{9D8B030D-6E8A-4147-A177-3AD203B41FA5}">
                      <a16:colId xmlns:a16="http://schemas.microsoft.com/office/drawing/2014/main" val="1506593746"/>
                    </a:ext>
                  </a:extLst>
                </a:gridCol>
                <a:gridCol w="493776">
                  <a:extLst>
                    <a:ext uri="{9D8B030D-6E8A-4147-A177-3AD203B41FA5}">
                      <a16:colId xmlns:a16="http://schemas.microsoft.com/office/drawing/2014/main" val="2421879656"/>
                    </a:ext>
                  </a:extLst>
                </a:gridCol>
                <a:gridCol w="493776">
                  <a:extLst>
                    <a:ext uri="{9D8B030D-6E8A-4147-A177-3AD203B41FA5}">
                      <a16:colId xmlns:a16="http://schemas.microsoft.com/office/drawing/2014/main" val="763842321"/>
                    </a:ext>
                  </a:extLst>
                </a:gridCol>
                <a:gridCol w="493776">
                  <a:extLst>
                    <a:ext uri="{9D8B030D-6E8A-4147-A177-3AD203B41FA5}">
                      <a16:colId xmlns:a16="http://schemas.microsoft.com/office/drawing/2014/main" val="980511277"/>
                    </a:ext>
                  </a:extLst>
                </a:gridCol>
                <a:gridCol w="493776">
                  <a:extLst>
                    <a:ext uri="{9D8B030D-6E8A-4147-A177-3AD203B41FA5}">
                      <a16:colId xmlns:a16="http://schemas.microsoft.com/office/drawing/2014/main" val="150667924"/>
                    </a:ext>
                  </a:extLst>
                </a:gridCol>
                <a:gridCol w="329184">
                  <a:extLst>
                    <a:ext uri="{9D8B030D-6E8A-4147-A177-3AD203B41FA5}">
                      <a16:colId xmlns:a16="http://schemas.microsoft.com/office/drawing/2014/main" val="3501951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54717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- 2023-08-21 12:00:05</a:t>
                      </a:r>
                      <a:r>
                        <a:rPr kumimoji="0" lang="en-US" sz="1000" b="0" i="0" u="none" strike="noStrike" kern="1200" cap="none" spc="0" normalizeH="0" baseline="0" noProof="0">
                          <a:ln>
                            <a:noFill/>
                          </a:ln>
                          <a:solidFill>
                            <a:prstClr val="black"/>
                          </a:solidFill>
                          <a:effectLst/>
                          <a:uLnTx/>
                          <a:uFillTx/>
                          <a:latin typeface="Calibri"/>
                          <a:ea typeface="+mn-ea"/>
                          <a:cs typeface="+mn-cs"/>
                        </a:rPr>
                        <a:t>
 🌿🌟 Time-Tested Elegance: Sekkisei Lotion! 
With a rich heritage dating back to 1985, this iconic brightening lotion is your timeless beauty companion. 💫 Let your skin experience the magic that has captivated hearts for generations!
Here’s your last chance to walk home with 1-pc of limited edition Sekkisei Lotion 500ml! ✨
Here’s how: Check out our Save the Blue video on our feed and follow the instructions in the caption.💪
Good thing must share, because when you’re beautiful, the Earth is beautiful 💖
#SavetheBlue #GiftfromtheEarth #Sekkisei #ClearWellness #SustainableSkincare #KoseMY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https://quintly-image-storage.s3.amazonaws.com/30bf6de721572a12ac4718d075d89db7/35dca2083b3d23c8fc8b120db3c826f7.jpg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648760043"/>
                  </a:ext>
                </a:extLst>
              </a:tr>
            </a:tbl>
          </a:graphicData>
        </a:graphic>
      </p:graphicFrame>
      <p:sp>
        <p:nvSpPr>
          <p:cNvPr id="4" name="Text Placeholder 3">
            <a:extLst>
              <a:ext uri="{FF2B5EF4-FFF2-40B4-BE49-F238E27FC236}">
                <a16:creationId xmlns:a16="http://schemas.microsoft.com/office/drawing/2014/main" id="{4BDBCF17-1879-4CB1-B1EA-AC32C9FDB226}"/>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23625835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AE79F-ED03-4C83-90CF-2FAD01BF1D18}"/>
              </a:ext>
            </a:extLst>
          </p:cNvPr>
          <p:cNvSpPr>
            <a:spLocks noGrp="1"/>
          </p:cNvSpPr>
          <p:nvPr>
            <p:ph type="title"/>
          </p:nvPr>
        </p:nvSpPr>
        <p:spPr/>
        <p:txBody>
          <a:bodyPr/>
          <a:lstStyle/>
          <a:p>
            <a:r>
              <a:rPr lang="en-US"/>
              <a:t>Facebook FB - Own Posts Table w. Custom I-Rate (Insights) | KOSÉ - 7 of 16</a:t>
            </a:r>
          </a:p>
        </p:txBody>
      </p:sp>
      <p:graphicFrame>
        <p:nvGraphicFramePr>
          <p:cNvPr id="5" name="Table Placeholder 4">
            <a:extLst>
              <a:ext uri="{FF2B5EF4-FFF2-40B4-BE49-F238E27FC236}">
                <a16:creationId xmlns:a16="http://schemas.microsoft.com/office/drawing/2014/main" id="{3D3F7A26-2520-4A1C-997D-1438E4524211}"/>
              </a:ext>
            </a:extLst>
          </p:cNvPr>
          <p:cNvGraphicFramePr>
            <a:graphicFrameLocks noGrp="1"/>
          </p:cNvGraphicFramePr>
          <p:nvPr>
            <p:ph type="tbl" sz="quarter" idx="13"/>
            <p:extLst>
              <p:ext uri="{D42A27DB-BD31-4B8C-83A1-F6EECF244321}">
                <p14:modId xmlns:p14="http://schemas.microsoft.com/office/powerpoint/2010/main" val="813701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674120707"/>
                    </a:ext>
                  </a:extLst>
                </a:gridCol>
                <a:gridCol w="987552">
                  <a:extLst>
                    <a:ext uri="{9D8B030D-6E8A-4147-A177-3AD203B41FA5}">
                      <a16:colId xmlns:a16="http://schemas.microsoft.com/office/drawing/2014/main" val="3363559678"/>
                    </a:ext>
                  </a:extLst>
                </a:gridCol>
                <a:gridCol w="576072">
                  <a:extLst>
                    <a:ext uri="{9D8B030D-6E8A-4147-A177-3AD203B41FA5}">
                      <a16:colId xmlns:a16="http://schemas.microsoft.com/office/drawing/2014/main" val="131084582"/>
                    </a:ext>
                  </a:extLst>
                </a:gridCol>
                <a:gridCol w="576072">
                  <a:extLst>
                    <a:ext uri="{9D8B030D-6E8A-4147-A177-3AD203B41FA5}">
                      <a16:colId xmlns:a16="http://schemas.microsoft.com/office/drawing/2014/main" val="3637119065"/>
                    </a:ext>
                  </a:extLst>
                </a:gridCol>
                <a:gridCol w="493776">
                  <a:extLst>
                    <a:ext uri="{9D8B030D-6E8A-4147-A177-3AD203B41FA5}">
                      <a16:colId xmlns:a16="http://schemas.microsoft.com/office/drawing/2014/main" val="4129243767"/>
                    </a:ext>
                  </a:extLst>
                </a:gridCol>
                <a:gridCol w="493776">
                  <a:extLst>
                    <a:ext uri="{9D8B030D-6E8A-4147-A177-3AD203B41FA5}">
                      <a16:colId xmlns:a16="http://schemas.microsoft.com/office/drawing/2014/main" val="3787093059"/>
                    </a:ext>
                  </a:extLst>
                </a:gridCol>
                <a:gridCol w="411480">
                  <a:extLst>
                    <a:ext uri="{9D8B030D-6E8A-4147-A177-3AD203B41FA5}">
                      <a16:colId xmlns:a16="http://schemas.microsoft.com/office/drawing/2014/main" val="564027466"/>
                    </a:ext>
                  </a:extLst>
                </a:gridCol>
                <a:gridCol w="493776">
                  <a:extLst>
                    <a:ext uri="{9D8B030D-6E8A-4147-A177-3AD203B41FA5}">
                      <a16:colId xmlns:a16="http://schemas.microsoft.com/office/drawing/2014/main" val="1411868240"/>
                    </a:ext>
                  </a:extLst>
                </a:gridCol>
                <a:gridCol w="493776">
                  <a:extLst>
                    <a:ext uri="{9D8B030D-6E8A-4147-A177-3AD203B41FA5}">
                      <a16:colId xmlns:a16="http://schemas.microsoft.com/office/drawing/2014/main" val="743736831"/>
                    </a:ext>
                  </a:extLst>
                </a:gridCol>
                <a:gridCol w="493776">
                  <a:extLst>
                    <a:ext uri="{9D8B030D-6E8A-4147-A177-3AD203B41FA5}">
                      <a16:colId xmlns:a16="http://schemas.microsoft.com/office/drawing/2014/main" val="3934146122"/>
                    </a:ext>
                  </a:extLst>
                </a:gridCol>
                <a:gridCol w="493776">
                  <a:extLst>
                    <a:ext uri="{9D8B030D-6E8A-4147-A177-3AD203B41FA5}">
                      <a16:colId xmlns:a16="http://schemas.microsoft.com/office/drawing/2014/main" val="3381706934"/>
                    </a:ext>
                  </a:extLst>
                </a:gridCol>
                <a:gridCol w="493776">
                  <a:extLst>
                    <a:ext uri="{9D8B030D-6E8A-4147-A177-3AD203B41FA5}">
                      <a16:colId xmlns:a16="http://schemas.microsoft.com/office/drawing/2014/main" val="282653689"/>
                    </a:ext>
                  </a:extLst>
                </a:gridCol>
                <a:gridCol w="329184">
                  <a:extLst>
                    <a:ext uri="{9D8B030D-6E8A-4147-A177-3AD203B41FA5}">
                      <a16:colId xmlns:a16="http://schemas.microsoft.com/office/drawing/2014/main" val="2101377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28918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- 2023-08-18 14:48:38</a:t>
                      </a:r>
                      <a:r>
                        <a:rPr kumimoji="0" lang="en-US" sz="1000" b="0" i="0" u="none" strike="noStrike" kern="1200" cap="none" spc="0" normalizeH="0" baseline="0" noProof="0">
                          <a:ln>
                            <a:noFill/>
                          </a:ln>
                          <a:solidFill>
                            <a:prstClr val="black"/>
                          </a:solidFill>
                          <a:effectLst/>
                          <a:uLnTx/>
                          <a:uFillTx/>
                          <a:latin typeface="Calibri"/>
                          <a:ea typeface="+mn-ea"/>
                          <a:cs typeface="+mn-cs"/>
                        </a:rPr>
                        <a:t>
 We care about all type of skin! We have 3 different types of lotions (toner) for everyone😉
🤍Sekkisei Clear Wellness Pure Conc
Gentle formula for sensitive skin
💙Sekkisei Lotion
Best seller brightening lotion since 1985 for all skin type.
💙Sekkisei Clear Wellness Natural Drip
Clarity booster for combination and normal skin
Which skin type are you?😉
*For every purchase of these featured products from July - August 2023, a portion of the sales will be contributed to local NGO Reef Check Malaysia for coral restoration and beach cleaning activities. 🐠💙
#SavetheBlue #GiftfromtheEarth #Sekkisei #Disney #Disney100 #ClearWellness #SustainableSkincare #KoseMY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https://quintly-image-storage.s3.amazonaws.com/30bf6de721572a12ac4718d075d89db7/cdfa7764d09bfe82ad62ea0bd458e454.jpg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147781077"/>
                  </a:ext>
                </a:extLst>
              </a:tr>
            </a:tbl>
          </a:graphicData>
        </a:graphic>
      </p:graphicFrame>
      <p:sp>
        <p:nvSpPr>
          <p:cNvPr id="4" name="Text Placeholder 3">
            <a:extLst>
              <a:ext uri="{FF2B5EF4-FFF2-40B4-BE49-F238E27FC236}">
                <a16:creationId xmlns:a16="http://schemas.microsoft.com/office/drawing/2014/main" id="{EADB255F-6318-4881-AA6B-AF62B8DAA4BD}"/>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19844702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CB791-5C3D-4A0A-BBC4-2D2896774F21}"/>
              </a:ext>
            </a:extLst>
          </p:cNvPr>
          <p:cNvSpPr>
            <a:spLocks noGrp="1"/>
          </p:cNvSpPr>
          <p:nvPr>
            <p:ph type="title"/>
          </p:nvPr>
        </p:nvSpPr>
        <p:spPr/>
        <p:txBody>
          <a:bodyPr/>
          <a:lstStyle/>
          <a:p>
            <a:r>
              <a:rPr lang="en-US"/>
              <a:t>Facebook FB - Own Posts Table w. Custom I-Rate (Insights) | KOSÉ - 8 of 16</a:t>
            </a:r>
          </a:p>
        </p:txBody>
      </p:sp>
      <p:graphicFrame>
        <p:nvGraphicFramePr>
          <p:cNvPr id="5" name="Table Placeholder 4">
            <a:extLst>
              <a:ext uri="{FF2B5EF4-FFF2-40B4-BE49-F238E27FC236}">
                <a16:creationId xmlns:a16="http://schemas.microsoft.com/office/drawing/2014/main" id="{06CFE258-915B-48BD-A3B7-88DE1D22EDDC}"/>
              </a:ext>
            </a:extLst>
          </p:cNvPr>
          <p:cNvGraphicFramePr>
            <a:graphicFrameLocks noGrp="1"/>
          </p:cNvGraphicFramePr>
          <p:nvPr>
            <p:ph type="tbl" sz="quarter" idx="13"/>
            <p:extLst>
              <p:ext uri="{D42A27DB-BD31-4B8C-83A1-F6EECF244321}">
                <p14:modId xmlns:p14="http://schemas.microsoft.com/office/powerpoint/2010/main" val="3283467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617181844"/>
                    </a:ext>
                  </a:extLst>
                </a:gridCol>
                <a:gridCol w="987552">
                  <a:extLst>
                    <a:ext uri="{9D8B030D-6E8A-4147-A177-3AD203B41FA5}">
                      <a16:colId xmlns:a16="http://schemas.microsoft.com/office/drawing/2014/main" val="682106240"/>
                    </a:ext>
                  </a:extLst>
                </a:gridCol>
                <a:gridCol w="576072">
                  <a:extLst>
                    <a:ext uri="{9D8B030D-6E8A-4147-A177-3AD203B41FA5}">
                      <a16:colId xmlns:a16="http://schemas.microsoft.com/office/drawing/2014/main" val="519480624"/>
                    </a:ext>
                  </a:extLst>
                </a:gridCol>
                <a:gridCol w="576072">
                  <a:extLst>
                    <a:ext uri="{9D8B030D-6E8A-4147-A177-3AD203B41FA5}">
                      <a16:colId xmlns:a16="http://schemas.microsoft.com/office/drawing/2014/main" val="77367128"/>
                    </a:ext>
                  </a:extLst>
                </a:gridCol>
                <a:gridCol w="493776">
                  <a:extLst>
                    <a:ext uri="{9D8B030D-6E8A-4147-A177-3AD203B41FA5}">
                      <a16:colId xmlns:a16="http://schemas.microsoft.com/office/drawing/2014/main" val="3397898126"/>
                    </a:ext>
                  </a:extLst>
                </a:gridCol>
                <a:gridCol w="493776">
                  <a:extLst>
                    <a:ext uri="{9D8B030D-6E8A-4147-A177-3AD203B41FA5}">
                      <a16:colId xmlns:a16="http://schemas.microsoft.com/office/drawing/2014/main" val="453725743"/>
                    </a:ext>
                  </a:extLst>
                </a:gridCol>
                <a:gridCol w="411480">
                  <a:extLst>
                    <a:ext uri="{9D8B030D-6E8A-4147-A177-3AD203B41FA5}">
                      <a16:colId xmlns:a16="http://schemas.microsoft.com/office/drawing/2014/main" val="554419414"/>
                    </a:ext>
                  </a:extLst>
                </a:gridCol>
                <a:gridCol w="493776">
                  <a:extLst>
                    <a:ext uri="{9D8B030D-6E8A-4147-A177-3AD203B41FA5}">
                      <a16:colId xmlns:a16="http://schemas.microsoft.com/office/drawing/2014/main" val="3749282744"/>
                    </a:ext>
                  </a:extLst>
                </a:gridCol>
                <a:gridCol w="493776">
                  <a:extLst>
                    <a:ext uri="{9D8B030D-6E8A-4147-A177-3AD203B41FA5}">
                      <a16:colId xmlns:a16="http://schemas.microsoft.com/office/drawing/2014/main" val="1412159374"/>
                    </a:ext>
                  </a:extLst>
                </a:gridCol>
                <a:gridCol w="493776">
                  <a:extLst>
                    <a:ext uri="{9D8B030D-6E8A-4147-A177-3AD203B41FA5}">
                      <a16:colId xmlns:a16="http://schemas.microsoft.com/office/drawing/2014/main" val="1512446055"/>
                    </a:ext>
                  </a:extLst>
                </a:gridCol>
                <a:gridCol w="493776">
                  <a:extLst>
                    <a:ext uri="{9D8B030D-6E8A-4147-A177-3AD203B41FA5}">
                      <a16:colId xmlns:a16="http://schemas.microsoft.com/office/drawing/2014/main" val="3201299891"/>
                    </a:ext>
                  </a:extLst>
                </a:gridCol>
                <a:gridCol w="493776">
                  <a:extLst>
                    <a:ext uri="{9D8B030D-6E8A-4147-A177-3AD203B41FA5}">
                      <a16:colId xmlns:a16="http://schemas.microsoft.com/office/drawing/2014/main" val="1330685589"/>
                    </a:ext>
                  </a:extLst>
                </a:gridCol>
                <a:gridCol w="329184">
                  <a:extLst>
                    <a:ext uri="{9D8B030D-6E8A-4147-A177-3AD203B41FA5}">
                      <a16:colId xmlns:a16="http://schemas.microsoft.com/office/drawing/2014/main" val="4255376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52706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- 2023-08-17 14:57:05</a:t>
                      </a:r>
                      <a:r>
                        <a:rPr kumimoji="0" lang="en-US" sz="1000" b="0" i="0" u="none" strike="noStrike" kern="1200" cap="none" spc="0" normalizeH="0" baseline="0" noProof="0">
                          <a:ln>
                            <a:noFill/>
                          </a:ln>
                          <a:solidFill>
                            <a:prstClr val="black"/>
                          </a:solidFill>
                          <a:effectLst/>
                          <a:uLnTx/>
                          <a:uFillTx/>
                          <a:latin typeface="Calibri"/>
                          <a:ea typeface="+mn-ea"/>
                          <a:cs typeface="+mn-cs"/>
                        </a:rPr>
                        <a:t>
 When you’re beautiful, the Earth is beautiful💙. Our Save the Blue Coral Cruiser continues its adventure back to KL and it’s your last chance to win some freebies and enjoy our exclusive deals!✨✨
19 August 2023
📍Publika, KL
20 August 2023
📍Plaza Arkadia (Fountain Courtyard)
Last call for #Fanyu, do drop by our Yuzuru Hanyu special corner on our KOSE Save the Blue Coral Cruiser and it’s your final chance to grab the limited edition Zuzu fanbook by purchasing up to RM350 on the spot!😍
Don’t miss out!💖
#Coralcruiser #event #roadshow #SavetheBlue #GiftfromtheEarth #Sekkisei #ClearWellness #SustainableSkincare #KoseMY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https://quintly-image-storage.s3.amazonaws.com/30bf6de721572a12ac4718d075d89db7/d3c045726b95b850fa750ff9be4a6d7a.jpg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825399170"/>
                  </a:ext>
                </a:extLst>
              </a:tr>
            </a:tbl>
          </a:graphicData>
        </a:graphic>
      </p:graphicFrame>
      <p:sp>
        <p:nvSpPr>
          <p:cNvPr id="4" name="Text Placeholder 3">
            <a:extLst>
              <a:ext uri="{FF2B5EF4-FFF2-40B4-BE49-F238E27FC236}">
                <a16:creationId xmlns:a16="http://schemas.microsoft.com/office/drawing/2014/main" id="{EA14FF44-1C49-464F-BA43-617A8A861601}"/>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31749195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2918F-48A8-4E8B-8EF5-3D13B85994F4}"/>
              </a:ext>
            </a:extLst>
          </p:cNvPr>
          <p:cNvSpPr>
            <a:spLocks noGrp="1"/>
          </p:cNvSpPr>
          <p:nvPr>
            <p:ph type="title"/>
          </p:nvPr>
        </p:nvSpPr>
        <p:spPr/>
        <p:txBody>
          <a:bodyPr/>
          <a:lstStyle/>
          <a:p>
            <a:r>
              <a:rPr lang="en-US"/>
              <a:t>Facebook FB - Own Posts Table w. Custom I-Rate (Insights) | KOSÉ - 9 of 16</a:t>
            </a:r>
          </a:p>
        </p:txBody>
      </p:sp>
      <p:graphicFrame>
        <p:nvGraphicFramePr>
          <p:cNvPr id="5" name="Table Placeholder 4">
            <a:extLst>
              <a:ext uri="{FF2B5EF4-FFF2-40B4-BE49-F238E27FC236}">
                <a16:creationId xmlns:a16="http://schemas.microsoft.com/office/drawing/2014/main" id="{42A7BCCC-3683-4D63-BE8D-3915832F247A}"/>
              </a:ext>
            </a:extLst>
          </p:cNvPr>
          <p:cNvGraphicFramePr>
            <a:graphicFrameLocks noGrp="1"/>
          </p:cNvGraphicFramePr>
          <p:nvPr>
            <p:ph type="tbl" sz="quarter" idx="13"/>
            <p:extLst>
              <p:ext uri="{D42A27DB-BD31-4B8C-83A1-F6EECF244321}">
                <p14:modId xmlns:p14="http://schemas.microsoft.com/office/powerpoint/2010/main" val="73807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692537875"/>
                    </a:ext>
                  </a:extLst>
                </a:gridCol>
                <a:gridCol w="987552">
                  <a:extLst>
                    <a:ext uri="{9D8B030D-6E8A-4147-A177-3AD203B41FA5}">
                      <a16:colId xmlns:a16="http://schemas.microsoft.com/office/drawing/2014/main" val="636596967"/>
                    </a:ext>
                  </a:extLst>
                </a:gridCol>
                <a:gridCol w="576072">
                  <a:extLst>
                    <a:ext uri="{9D8B030D-6E8A-4147-A177-3AD203B41FA5}">
                      <a16:colId xmlns:a16="http://schemas.microsoft.com/office/drawing/2014/main" val="14854730"/>
                    </a:ext>
                  </a:extLst>
                </a:gridCol>
                <a:gridCol w="576072">
                  <a:extLst>
                    <a:ext uri="{9D8B030D-6E8A-4147-A177-3AD203B41FA5}">
                      <a16:colId xmlns:a16="http://schemas.microsoft.com/office/drawing/2014/main" val="4155802299"/>
                    </a:ext>
                  </a:extLst>
                </a:gridCol>
                <a:gridCol w="493776">
                  <a:extLst>
                    <a:ext uri="{9D8B030D-6E8A-4147-A177-3AD203B41FA5}">
                      <a16:colId xmlns:a16="http://schemas.microsoft.com/office/drawing/2014/main" val="1642293996"/>
                    </a:ext>
                  </a:extLst>
                </a:gridCol>
                <a:gridCol w="493776">
                  <a:extLst>
                    <a:ext uri="{9D8B030D-6E8A-4147-A177-3AD203B41FA5}">
                      <a16:colId xmlns:a16="http://schemas.microsoft.com/office/drawing/2014/main" val="267612447"/>
                    </a:ext>
                  </a:extLst>
                </a:gridCol>
                <a:gridCol w="411480">
                  <a:extLst>
                    <a:ext uri="{9D8B030D-6E8A-4147-A177-3AD203B41FA5}">
                      <a16:colId xmlns:a16="http://schemas.microsoft.com/office/drawing/2014/main" val="575201669"/>
                    </a:ext>
                  </a:extLst>
                </a:gridCol>
                <a:gridCol w="493776">
                  <a:extLst>
                    <a:ext uri="{9D8B030D-6E8A-4147-A177-3AD203B41FA5}">
                      <a16:colId xmlns:a16="http://schemas.microsoft.com/office/drawing/2014/main" val="2555152737"/>
                    </a:ext>
                  </a:extLst>
                </a:gridCol>
                <a:gridCol w="493776">
                  <a:extLst>
                    <a:ext uri="{9D8B030D-6E8A-4147-A177-3AD203B41FA5}">
                      <a16:colId xmlns:a16="http://schemas.microsoft.com/office/drawing/2014/main" val="3747197625"/>
                    </a:ext>
                  </a:extLst>
                </a:gridCol>
                <a:gridCol w="493776">
                  <a:extLst>
                    <a:ext uri="{9D8B030D-6E8A-4147-A177-3AD203B41FA5}">
                      <a16:colId xmlns:a16="http://schemas.microsoft.com/office/drawing/2014/main" val="1734066699"/>
                    </a:ext>
                  </a:extLst>
                </a:gridCol>
                <a:gridCol w="493776">
                  <a:extLst>
                    <a:ext uri="{9D8B030D-6E8A-4147-A177-3AD203B41FA5}">
                      <a16:colId xmlns:a16="http://schemas.microsoft.com/office/drawing/2014/main" val="4046903743"/>
                    </a:ext>
                  </a:extLst>
                </a:gridCol>
                <a:gridCol w="493776">
                  <a:extLst>
                    <a:ext uri="{9D8B030D-6E8A-4147-A177-3AD203B41FA5}">
                      <a16:colId xmlns:a16="http://schemas.microsoft.com/office/drawing/2014/main" val="4215817690"/>
                    </a:ext>
                  </a:extLst>
                </a:gridCol>
                <a:gridCol w="329184">
                  <a:extLst>
                    <a:ext uri="{9D8B030D-6E8A-4147-A177-3AD203B41FA5}">
                      <a16:colId xmlns:a16="http://schemas.microsoft.com/office/drawing/2014/main" val="1601409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76163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- 2023-08-15 10:51:05</a:t>
                      </a:r>
                      <a:r>
                        <a:rPr kumimoji="0" lang="en-US" sz="1000" b="0" i="0" u="none" strike="noStrike" kern="1200" cap="none" spc="0" normalizeH="0" baseline="0" noProof="0">
                          <a:ln>
                            <a:noFill/>
                          </a:ln>
                          <a:solidFill>
                            <a:prstClr val="black"/>
                          </a:solidFill>
                          <a:effectLst/>
                          <a:uLnTx/>
                          <a:uFillTx/>
                          <a:latin typeface="Calibri"/>
                          <a:ea typeface="+mn-ea"/>
                          <a:cs typeface="+mn-cs"/>
                        </a:rPr>
                        <a:t>
 🌊✨Missed our previous cruiser events? Take a peek into the exciting activities available at KOSE Save the Blue Coral Cruiser! 🚌💙 
Don't miss the wave of fun at our upcoming stops: Publika on Aug 19 and Plaza Arkadia on Aug 20. It's your LAST Chance to play interactive games, get to know the exclusive SAVE THE BLUE Sekkisei products, personalize your own tote bag, and collect the limited edition Zuzu Fanbook (only valid with purchases above RM380)! 
 🎨🛍️Catch us before we sail away! 🗓️
#SavetheBlue #GiftfromtheEarth #Sekkisei #Disney #Disney100 #ClearWellness #SustainableSkincare #KoseMY #KOSECruiserFun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https://quintly-image-storage.s3.amazonaws.com/30bf6de721572a12ac4718d075d89db7/578b346f2fb5d4d8c4ac91900a6c90d9.jpg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103805030"/>
                  </a:ext>
                </a:extLst>
              </a:tr>
            </a:tbl>
          </a:graphicData>
        </a:graphic>
      </p:graphicFrame>
      <p:sp>
        <p:nvSpPr>
          <p:cNvPr id="4" name="Text Placeholder 3">
            <a:extLst>
              <a:ext uri="{FF2B5EF4-FFF2-40B4-BE49-F238E27FC236}">
                <a16:creationId xmlns:a16="http://schemas.microsoft.com/office/drawing/2014/main" id="{A1D175A0-6F8C-4EF1-88D0-321171EEDD8A}"/>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42260114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94099-B538-4C7F-96EC-165A1D9B5F08}"/>
              </a:ext>
            </a:extLst>
          </p:cNvPr>
          <p:cNvSpPr>
            <a:spLocks noGrp="1"/>
          </p:cNvSpPr>
          <p:nvPr>
            <p:ph type="title"/>
          </p:nvPr>
        </p:nvSpPr>
        <p:spPr/>
        <p:txBody>
          <a:bodyPr/>
          <a:lstStyle/>
          <a:p>
            <a:r>
              <a:rPr lang="en-US"/>
              <a:t>Facebook FB - Own Posts Table w. Custom I-Rate (Insights) | KOSÉ - 10 of 16</a:t>
            </a:r>
          </a:p>
        </p:txBody>
      </p:sp>
      <p:graphicFrame>
        <p:nvGraphicFramePr>
          <p:cNvPr id="5" name="Table Placeholder 4">
            <a:extLst>
              <a:ext uri="{FF2B5EF4-FFF2-40B4-BE49-F238E27FC236}">
                <a16:creationId xmlns:a16="http://schemas.microsoft.com/office/drawing/2014/main" id="{F692EAAF-18D3-42C1-B59F-88D8685891D8}"/>
              </a:ext>
            </a:extLst>
          </p:cNvPr>
          <p:cNvGraphicFramePr>
            <a:graphicFrameLocks noGrp="1"/>
          </p:cNvGraphicFramePr>
          <p:nvPr>
            <p:ph type="tbl" sz="quarter" idx="13"/>
            <p:extLst>
              <p:ext uri="{D42A27DB-BD31-4B8C-83A1-F6EECF244321}">
                <p14:modId xmlns:p14="http://schemas.microsoft.com/office/powerpoint/2010/main" val="2471206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515866137"/>
                    </a:ext>
                  </a:extLst>
                </a:gridCol>
                <a:gridCol w="987552">
                  <a:extLst>
                    <a:ext uri="{9D8B030D-6E8A-4147-A177-3AD203B41FA5}">
                      <a16:colId xmlns:a16="http://schemas.microsoft.com/office/drawing/2014/main" val="2042709279"/>
                    </a:ext>
                  </a:extLst>
                </a:gridCol>
                <a:gridCol w="576072">
                  <a:extLst>
                    <a:ext uri="{9D8B030D-6E8A-4147-A177-3AD203B41FA5}">
                      <a16:colId xmlns:a16="http://schemas.microsoft.com/office/drawing/2014/main" val="159170456"/>
                    </a:ext>
                  </a:extLst>
                </a:gridCol>
                <a:gridCol w="576072">
                  <a:extLst>
                    <a:ext uri="{9D8B030D-6E8A-4147-A177-3AD203B41FA5}">
                      <a16:colId xmlns:a16="http://schemas.microsoft.com/office/drawing/2014/main" val="2139535723"/>
                    </a:ext>
                  </a:extLst>
                </a:gridCol>
                <a:gridCol w="493776">
                  <a:extLst>
                    <a:ext uri="{9D8B030D-6E8A-4147-A177-3AD203B41FA5}">
                      <a16:colId xmlns:a16="http://schemas.microsoft.com/office/drawing/2014/main" val="3593091602"/>
                    </a:ext>
                  </a:extLst>
                </a:gridCol>
                <a:gridCol w="493776">
                  <a:extLst>
                    <a:ext uri="{9D8B030D-6E8A-4147-A177-3AD203B41FA5}">
                      <a16:colId xmlns:a16="http://schemas.microsoft.com/office/drawing/2014/main" val="2301071348"/>
                    </a:ext>
                  </a:extLst>
                </a:gridCol>
                <a:gridCol w="411480">
                  <a:extLst>
                    <a:ext uri="{9D8B030D-6E8A-4147-A177-3AD203B41FA5}">
                      <a16:colId xmlns:a16="http://schemas.microsoft.com/office/drawing/2014/main" val="1556648703"/>
                    </a:ext>
                  </a:extLst>
                </a:gridCol>
                <a:gridCol w="493776">
                  <a:extLst>
                    <a:ext uri="{9D8B030D-6E8A-4147-A177-3AD203B41FA5}">
                      <a16:colId xmlns:a16="http://schemas.microsoft.com/office/drawing/2014/main" val="4110551745"/>
                    </a:ext>
                  </a:extLst>
                </a:gridCol>
                <a:gridCol w="493776">
                  <a:extLst>
                    <a:ext uri="{9D8B030D-6E8A-4147-A177-3AD203B41FA5}">
                      <a16:colId xmlns:a16="http://schemas.microsoft.com/office/drawing/2014/main" val="2226054442"/>
                    </a:ext>
                  </a:extLst>
                </a:gridCol>
                <a:gridCol w="493776">
                  <a:extLst>
                    <a:ext uri="{9D8B030D-6E8A-4147-A177-3AD203B41FA5}">
                      <a16:colId xmlns:a16="http://schemas.microsoft.com/office/drawing/2014/main" val="78575649"/>
                    </a:ext>
                  </a:extLst>
                </a:gridCol>
                <a:gridCol w="493776">
                  <a:extLst>
                    <a:ext uri="{9D8B030D-6E8A-4147-A177-3AD203B41FA5}">
                      <a16:colId xmlns:a16="http://schemas.microsoft.com/office/drawing/2014/main" val="4056458299"/>
                    </a:ext>
                  </a:extLst>
                </a:gridCol>
                <a:gridCol w="493776">
                  <a:extLst>
                    <a:ext uri="{9D8B030D-6E8A-4147-A177-3AD203B41FA5}">
                      <a16:colId xmlns:a16="http://schemas.microsoft.com/office/drawing/2014/main" val="4029244107"/>
                    </a:ext>
                  </a:extLst>
                </a:gridCol>
                <a:gridCol w="329184">
                  <a:extLst>
                    <a:ext uri="{9D8B030D-6E8A-4147-A177-3AD203B41FA5}">
                      <a16:colId xmlns:a16="http://schemas.microsoft.com/office/drawing/2014/main" val="1356769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24283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- 2023-08-14 12:00:06</a:t>
                      </a:r>
                      <a:r>
                        <a:rPr kumimoji="0" lang="en-US" sz="1000" b="0" i="0" u="none" strike="noStrike" kern="1200" cap="none" spc="0" normalizeH="0" baseline="0" noProof="0">
                          <a:ln>
                            <a:noFill/>
                          </a:ln>
                          <a:solidFill>
                            <a:prstClr val="black"/>
                          </a:solidFill>
                          <a:effectLst/>
                          <a:uLnTx/>
                          <a:uFillTx/>
                          <a:latin typeface="Calibri"/>
                          <a:ea typeface="+mn-ea"/>
                          <a:cs typeface="+mn-cs"/>
                        </a:rPr>
                        <a:t>
 You wouldn’t want to miss out on this chance to win these magical prizes when you support our SAVE the BLUE project ✨🌊
Prizes include a 3D2N trip to none other than the beautiful Tokyo DisneySea and jewellery from Poh Kong. Be in the running to win today!  
Visit kose.com.my/save-the-blue-with-sekkisei for more information.
#SavetheBlue #GiftfromtheEarth #Sekkisei #ClearWellness #SustainableSkincare #KoseMY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https://quintly-image-storage.s3.amazonaws.com/30bf6de721572a12ac4718d075d89db7/36d0dd894c0fb921072e9146525ac3ba.jpg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107182387"/>
                  </a:ext>
                </a:extLst>
              </a:tr>
            </a:tbl>
          </a:graphicData>
        </a:graphic>
      </p:graphicFrame>
      <p:sp>
        <p:nvSpPr>
          <p:cNvPr id="4" name="Text Placeholder 3">
            <a:extLst>
              <a:ext uri="{FF2B5EF4-FFF2-40B4-BE49-F238E27FC236}">
                <a16:creationId xmlns:a16="http://schemas.microsoft.com/office/drawing/2014/main" id="{9097F0B1-2EFD-42AB-B2FD-B271E83F02A7}"/>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20337139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CB51F-15FF-4B39-BB1D-1EAC61C520F6}"/>
              </a:ext>
            </a:extLst>
          </p:cNvPr>
          <p:cNvSpPr>
            <a:spLocks noGrp="1"/>
          </p:cNvSpPr>
          <p:nvPr>
            <p:ph type="title"/>
          </p:nvPr>
        </p:nvSpPr>
        <p:spPr/>
        <p:txBody>
          <a:bodyPr/>
          <a:lstStyle/>
          <a:p>
            <a:r>
              <a:rPr lang="en-US"/>
              <a:t>Facebook FB - Own Posts Table w. Custom I-Rate (Insights) | KOSÉ - 11 of 16</a:t>
            </a:r>
          </a:p>
        </p:txBody>
      </p:sp>
      <p:graphicFrame>
        <p:nvGraphicFramePr>
          <p:cNvPr id="5" name="Table Placeholder 4">
            <a:extLst>
              <a:ext uri="{FF2B5EF4-FFF2-40B4-BE49-F238E27FC236}">
                <a16:creationId xmlns:a16="http://schemas.microsoft.com/office/drawing/2014/main" id="{D236687D-E4D1-40CD-98EA-E8F782E41F1B}"/>
              </a:ext>
            </a:extLst>
          </p:cNvPr>
          <p:cNvGraphicFramePr>
            <a:graphicFrameLocks noGrp="1"/>
          </p:cNvGraphicFramePr>
          <p:nvPr>
            <p:ph type="tbl" sz="quarter" idx="13"/>
            <p:extLst>
              <p:ext uri="{D42A27DB-BD31-4B8C-83A1-F6EECF244321}">
                <p14:modId xmlns:p14="http://schemas.microsoft.com/office/powerpoint/2010/main" val="753788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6943774"/>
                    </a:ext>
                  </a:extLst>
                </a:gridCol>
                <a:gridCol w="987552">
                  <a:extLst>
                    <a:ext uri="{9D8B030D-6E8A-4147-A177-3AD203B41FA5}">
                      <a16:colId xmlns:a16="http://schemas.microsoft.com/office/drawing/2014/main" val="2975382167"/>
                    </a:ext>
                  </a:extLst>
                </a:gridCol>
                <a:gridCol w="576072">
                  <a:extLst>
                    <a:ext uri="{9D8B030D-6E8A-4147-A177-3AD203B41FA5}">
                      <a16:colId xmlns:a16="http://schemas.microsoft.com/office/drawing/2014/main" val="3003413808"/>
                    </a:ext>
                  </a:extLst>
                </a:gridCol>
                <a:gridCol w="576072">
                  <a:extLst>
                    <a:ext uri="{9D8B030D-6E8A-4147-A177-3AD203B41FA5}">
                      <a16:colId xmlns:a16="http://schemas.microsoft.com/office/drawing/2014/main" val="1595998225"/>
                    </a:ext>
                  </a:extLst>
                </a:gridCol>
                <a:gridCol w="493776">
                  <a:extLst>
                    <a:ext uri="{9D8B030D-6E8A-4147-A177-3AD203B41FA5}">
                      <a16:colId xmlns:a16="http://schemas.microsoft.com/office/drawing/2014/main" val="3711463166"/>
                    </a:ext>
                  </a:extLst>
                </a:gridCol>
                <a:gridCol w="493776">
                  <a:extLst>
                    <a:ext uri="{9D8B030D-6E8A-4147-A177-3AD203B41FA5}">
                      <a16:colId xmlns:a16="http://schemas.microsoft.com/office/drawing/2014/main" val="2552758193"/>
                    </a:ext>
                  </a:extLst>
                </a:gridCol>
                <a:gridCol w="411480">
                  <a:extLst>
                    <a:ext uri="{9D8B030D-6E8A-4147-A177-3AD203B41FA5}">
                      <a16:colId xmlns:a16="http://schemas.microsoft.com/office/drawing/2014/main" val="628452780"/>
                    </a:ext>
                  </a:extLst>
                </a:gridCol>
                <a:gridCol w="493776">
                  <a:extLst>
                    <a:ext uri="{9D8B030D-6E8A-4147-A177-3AD203B41FA5}">
                      <a16:colId xmlns:a16="http://schemas.microsoft.com/office/drawing/2014/main" val="2336245617"/>
                    </a:ext>
                  </a:extLst>
                </a:gridCol>
                <a:gridCol w="493776">
                  <a:extLst>
                    <a:ext uri="{9D8B030D-6E8A-4147-A177-3AD203B41FA5}">
                      <a16:colId xmlns:a16="http://schemas.microsoft.com/office/drawing/2014/main" val="1432509495"/>
                    </a:ext>
                  </a:extLst>
                </a:gridCol>
                <a:gridCol w="493776">
                  <a:extLst>
                    <a:ext uri="{9D8B030D-6E8A-4147-A177-3AD203B41FA5}">
                      <a16:colId xmlns:a16="http://schemas.microsoft.com/office/drawing/2014/main" val="308267376"/>
                    </a:ext>
                  </a:extLst>
                </a:gridCol>
                <a:gridCol w="493776">
                  <a:extLst>
                    <a:ext uri="{9D8B030D-6E8A-4147-A177-3AD203B41FA5}">
                      <a16:colId xmlns:a16="http://schemas.microsoft.com/office/drawing/2014/main" val="1935334195"/>
                    </a:ext>
                  </a:extLst>
                </a:gridCol>
                <a:gridCol w="493776">
                  <a:extLst>
                    <a:ext uri="{9D8B030D-6E8A-4147-A177-3AD203B41FA5}">
                      <a16:colId xmlns:a16="http://schemas.microsoft.com/office/drawing/2014/main" val="2047287697"/>
                    </a:ext>
                  </a:extLst>
                </a:gridCol>
                <a:gridCol w="329184">
                  <a:extLst>
                    <a:ext uri="{9D8B030D-6E8A-4147-A177-3AD203B41FA5}">
                      <a16:colId xmlns:a16="http://schemas.microsoft.com/office/drawing/2014/main" val="1880862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80990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- 2023-08-14 11:53:00</a:t>
                      </a:r>
                      <a:r>
                        <a:rPr kumimoji="0" lang="en-US" sz="1000" b="0" i="0" u="none" strike="noStrike" kern="1200" cap="none" spc="0" normalizeH="0" baseline="0" noProof="0">
                          <a:ln>
                            <a:noFill/>
                          </a:ln>
                          <a:solidFill>
                            <a:prstClr val="black"/>
                          </a:solidFill>
                          <a:effectLst/>
                          <a:uLnTx/>
                          <a:uFillTx/>
                          <a:latin typeface="Calibri"/>
                          <a:ea typeface="+mn-ea"/>
                          <a:cs typeface="+mn-cs"/>
                        </a:rPr>
                        <a:t>
 Unveil your skin's radiance and clarity with Sekkisei Clear Wellness Pure Conc and Natural Drip, your path to luminous skin!✨✨
🤍Pure Conc
A low-irritation moisturizing lotion that imbues skin with hydration and balances the moisture barrier. Suitable for sensitive skin.
💙Natural Drip
A moisturizing lotion with clarity booster that balances the moisture barrier, for radiant skin that is supple and smooth
For every purchase of these featured products, a portion of the sales will be contributed to local NGO Reef Check Malaysia. 🐠💙
#SavetheBlue #GiftfromtheEarth #Sekkisei #Disney #Disney100 #ClearWellness #SustainableSkincare #KoseMY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https://quintly-image-storage.s3.amazonaws.com/30bf6de721572a12ac4718d075d89db7/f37062ee939ca54b4dd2530e1e6fd9af.jpg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712339389"/>
                  </a:ext>
                </a:extLst>
              </a:tr>
            </a:tbl>
          </a:graphicData>
        </a:graphic>
      </p:graphicFrame>
      <p:sp>
        <p:nvSpPr>
          <p:cNvPr id="4" name="Text Placeholder 3">
            <a:extLst>
              <a:ext uri="{FF2B5EF4-FFF2-40B4-BE49-F238E27FC236}">
                <a16:creationId xmlns:a16="http://schemas.microsoft.com/office/drawing/2014/main" id="{E34C0BE6-7331-4EBC-A839-2DD2BA6901F0}"/>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29131299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80725-E90E-439B-AEFA-02A443161E74}"/>
              </a:ext>
            </a:extLst>
          </p:cNvPr>
          <p:cNvSpPr>
            <a:spLocks noGrp="1"/>
          </p:cNvSpPr>
          <p:nvPr>
            <p:ph type="title"/>
          </p:nvPr>
        </p:nvSpPr>
        <p:spPr/>
        <p:txBody>
          <a:bodyPr/>
          <a:lstStyle/>
          <a:p>
            <a:r>
              <a:rPr lang="en-US"/>
              <a:t>Facebook FB - Own Posts Table w. Custom I-Rate (Insights) | KOSÉ - 12 of 16</a:t>
            </a:r>
          </a:p>
        </p:txBody>
      </p:sp>
      <p:graphicFrame>
        <p:nvGraphicFramePr>
          <p:cNvPr id="5" name="Table Placeholder 4">
            <a:extLst>
              <a:ext uri="{FF2B5EF4-FFF2-40B4-BE49-F238E27FC236}">
                <a16:creationId xmlns:a16="http://schemas.microsoft.com/office/drawing/2014/main" id="{CAADF4AC-A906-4CC8-9BE5-E8F6AD3D3B79}"/>
              </a:ext>
            </a:extLst>
          </p:cNvPr>
          <p:cNvGraphicFramePr>
            <a:graphicFrameLocks noGrp="1"/>
          </p:cNvGraphicFramePr>
          <p:nvPr>
            <p:ph type="tbl" sz="quarter" idx="13"/>
            <p:extLst>
              <p:ext uri="{D42A27DB-BD31-4B8C-83A1-F6EECF244321}">
                <p14:modId xmlns:p14="http://schemas.microsoft.com/office/powerpoint/2010/main" val="930300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68735636"/>
                    </a:ext>
                  </a:extLst>
                </a:gridCol>
                <a:gridCol w="987552">
                  <a:extLst>
                    <a:ext uri="{9D8B030D-6E8A-4147-A177-3AD203B41FA5}">
                      <a16:colId xmlns:a16="http://schemas.microsoft.com/office/drawing/2014/main" val="3541016020"/>
                    </a:ext>
                  </a:extLst>
                </a:gridCol>
                <a:gridCol w="576072">
                  <a:extLst>
                    <a:ext uri="{9D8B030D-6E8A-4147-A177-3AD203B41FA5}">
                      <a16:colId xmlns:a16="http://schemas.microsoft.com/office/drawing/2014/main" val="2211705139"/>
                    </a:ext>
                  </a:extLst>
                </a:gridCol>
                <a:gridCol w="576072">
                  <a:extLst>
                    <a:ext uri="{9D8B030D-6E8A-4147-A177-3AD203B41FA5}">
                      <a16:colId xmlns:a16="http://schemas.microsoft.com/office/drawing/2014/main" val="161614717"/>
                    </a:ext>
                  </a:extLst>
                </a:gridCol>
                <a:gridCol w="493776">
                  <a:extLst>
                    <a:ext uri="{9D8B030D-6E8A-4147-A177-3AD203B41FA5}">
                      <a16:colId xmlns:a16="http://schemas.microsoft.com/office/drawing/2014/main" val="2740472197"/>
                    </a:ext>
                  </a:extLst>
                </a:gridCol>
                <a:gridCol w="493776">
                  <a:extLst>
                    <a:ext uri="{9D8B030D-6E8A-4147-A177-3AD203B41FA5}">
                      <a16:colId xmlns:a16="http://schemas.microsoft.com/office/drawing/2014/main" val="2641266507"/>
                    </a:ext>
                  </a:extLst>
                </a:gridCol>
                <a:gridCol w="411480">
                  <a:extLst>
                    <a:ext uri="{9D8B030D-6E8A-4147-A177-3AD203B41FA5}">
                      <a16:colId xmlns:a16="http://schemas.microsoft.com/office/drawing/2014/main" val="3729660746"/>
                    </a:ext>
                  </a:extLst>
                </a:gridCol>
                <a:gridCol w="493776">
                  <a:extLst>
                    <a:ext uri="{9D8B030D-6E8A-4147-A177-3AD203B41FA5}">
                      <a16:colId xmlns:a16="http://schemas.microsoft.com/office/drawing/2014/main" val="3660297811"/>
                    </a:ext>
                  </a:extLst>
                </a:gridCol>
                <a:gridCol w="493776">
                  <a:extLst>
                    <a:ext uri="{9D8B030D-6E8A-4147-A177-3AD203B41FA5}">
                      <a16:colId xmlns:a16="http://schemas.microsoft.com/office/drawing/2014/main" val="2354867025"/>
                    </a:ext>
                  </a:extLst>
                </a:gridCol>
                <a:gridCol w="493776">
                  <a:extLst>
                    <a:ext uri="{9D8B030D-6E8A-4147-A177-3AD203B41FA5}">
                      <a16:colId xmlns:a16="http://schemas.microsoft.com/office/drawing/2014/main" val="3762934840"/>
                    </a:ext>
                  </a:extLst>
                </a:gridCol>
                <a:gridCol w="493776">
                  <a:extLst>
                    <a:ext uri="{9D8B030D-6E8A-4147-A177-3AD203B41FA5}">
                      <a16:colId xmlns:a16="http://schemas.microsoft.com/office/drawing/2014/main" val="1268387088"/>
                    </a:ext>
                  </a:extLst>
                </a:gridCol>
                <a:gridCol w="493776">
                  <a:extLst>
                    <a:ext uri="{9D8B030D-6E8A-4147-A177-3AD203B41FA5}">
                      <a16:colId xmlns:a16="http://schemas.microsoft.com/office/drawing/2014/main" val="468149098"/>
                    </a:ext>
                  </a:extLst>
                </a:gridCol>
                <a:gridCol w="329184">
                  <a:extLst>
                    <a:ext uri="{9D8B030D-6E8A-4147-A177-3AD203B41FA5}">
                      <a16:colId xmlns:a16="http://schemas.microsoft.com/office/drawing/2014/main" val="2512270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74522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- 2023-08-10 12:00:47</a:t>
                      </a:r>
                      <a:r>
                        <a:rPr kumimoji="0" lang="en-US" sz="1000" b="0" i="0" u="none" strike="noStrike" kern="1200" cap="none" spc="0" normalizeH="0" baseline="0" noProof="0">
                          <a:ln>
                            <a:noFill/>
                          </a:ln>
                          <a:solidFill>
                            <a:prstClr val="black"/>
                          </a:solidFill>
                          <a:effectLst/>
                          <a:uLnTx/>
                          <a:uFillTx/>
                          <a:latin typeface="Calibri"/>
                          <a:ea typeface="+mn-ea"/>
                          <a:cs typeface="+mn-cs"/>
                        </a:rPr>
                        <a:t>
 Calling all Penangites, our Save the Blue Coral Cruiser is cruising to you💖
📍Gurney Plaza (Alfresco area)
📅 12 &amp; 13 August 2023
Visit us to score some freebies by playing some interactive games and enjoy exclusive deals!✨
P.S for #Fanyu: Purchase up to RM380 on the spot, and you will get 1-pc of this limited edition fanbook!😉
#Coralcruiser #event #roadshow #SavetheBlue #GiftfromtheEarth #Sekkisei #ClearWellness #SustainableSkincare #KoseMY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https://quintly-image-storage.s3.amazonaws.com/30bf6de721572a12ac4718d075d89db7/9d24e90c0e8e8c912a4c7e1e822649ee.jpg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112689317"/>
                  </a:ext>
                </a:extLst>
              </a:tr>
            </a:tbl>
          </a:graphicData>
        </a:graphic>
      </p:graphicFrame>
      <p:sp>
        <p:nvSpPr>
          <p:cNvPr id="4" name="Text Placeholder 3">
            <a:extLst>
              <a:ext uri="{FF2B5EF4-FFF2-40B4-BE49-F238E27FC236}">
                <a16:creationId xmlns:a16="http://schemas.microsoft.com/office/drawing/2014/main" id="{DDCBE8CA-B418-4AF3-9C87-FD30FBCE95ED}"/>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2959400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F75C4-3952-4752-9394-B243007855D7}"/>
              </a:ext>
            </a:extLst>
          </p:cNvPr>
          <p:cNvSpPr>
            <a:spLocks noGrp="1"/>
          </p:cNvSpPr>
          <p:nvPr>
            <p:ph type="title"/>
          </p:nvPr>
        </p:nvSpPr>
        <p:spPr/>
        <p:txBody>
          <a:bodyPr/>
          <a:lstStyle/>
          <a:p>
            <a:r>
              <a:rPr lang="en-US"/>
              <a:t>Facebook FB - Own Posts Table w. Custom I-Rate (Insights) | KOSÉ - 13 of 16</a:t>
            </a:r>
          </a:p>
        </p:txBody>
      </p:sp>
      <p:graphicFrame>
        <p:nvGraphicFramePr>
          <p:cNvPr id="5" name="Table Placeholder 4">
            <a:extLst>
              <a:ext uri="{FF2B5EF4-FFF2-40B4-BE49-F238E27FC236}">
                <a16:creationId xmlns:a16="http://schemas.microsoft.com/office/drawing/2014/main" id="{B1E4CC79-560C-4A02-9B2A-F9FB8ECDFD79}"/>
              </a:ext>
            </a:extLst>
          </p:cNvPr>
          <p:cNvGraphicFramePr>
            <a:graphicFrameLocks noGrp="1"/>
          </p:cNvGraphicFramePr>
          <p:nvPr>
            <p:ph type="tbl" sz="quarter" idx="13"/>
            <p:extLst>
              <p:ext uri="{D42A27DB-BD31-4B8C-83A1-F6EECF244321}">
                <p14:modId xmlns:p14="http://schemas.microsoft.com/office/powerpoint/2010/main" val="498047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498491567"/>
                    </a:ext>
                  </a:extLst>
                </a:gridCol>
                <a:gridCol w="987552">
                  <a:extLst>
                    <a:ext uri="{9D8B030D-6E8A-4147-A177-3AD203B41FA5}">
                      <a16:colId xmlns:a16="http://schemas.microsoft.com/office/drawing/2014/main" val="3261327747"/>
                    </a:ext>
                  </a:extLst>
                </a:gridCol>
                <a:gridCol w="576072">
                  <a:extLst>
                    <a:ext uri="{9D8B030D-6E8A-4147-A177-3AD203B41FA5}">
                      <a16:colId xmlns:a16="http://schemas.microsoft.com/office/drawing/2014/main" val="2495669483"/>
                    </a:ext>
                  </a:extLst>
                </a:gridCol>
                <a:gridCol w="576072">
                  <a:extLst>
                    <a:ext uri="{9D8B030D-6E8A-4147-A177-3AD203B41FA5}">
                      <a16:colId xmlns:a16="http://schemas.microsoft.com/office/drawing/2014/main" val="4263735723"/>
                    </a:ext>
                  </a:extLst>
                </a:gridCol>
                <a:gridCol w="493776">
                  <a:extLst>
                    <a:ext uri="{9D8B030D-6E8A-4147-A177-3AD203B41FA5}">
                      <a16:colId xmlns:a16="http://schemas.microsoft.com/office/drawing/2014/main" val="528641099"/>
                    </a:ext>
                  </a:extLst>
                </a:gridCol>
                <a:gridCol w="493776">
                  <a:extLst>
                    <a:ext uri="{9D8B030D-6E8A-4147-A177-3AD203B41FA5}">
                      <a16:colId xmlns:a16="http://schemas.microsoft.com/office/drawing/2014/main" val="2391007719"/>
                    </a:ext>
                  </a:extLst>
                </a:gridCol>
                <a:gridCol w="411480">
                  <a:extLst>
                    <a:ext uri="{9D8B030D-6E8A-4147-A177-3AD203B41FA5}">
                      <a16:colId xmlns:a16="http://schemas.microsoft.com/office/drawing/2014/main" val="650266177"/>
                    </a:ext>
                  </a:extLst>
                </a:gridCol>
                <a:gridCol w="493776">
                  <a:extLst>
                    <a:ext uri="{9D8B030D-6E8A-4147-A177-3AD203B41FA5}">
                      <a16:colId xmlns:a16="http://schemas.microsoft.com/office/drawing/2014/main" val="3453152001"/>
                    </a:ext>
                  </a:extLst>
                </a:gridCol>
                <a:gridCol w="493776">
                  <a:extLst>
                    <a:ext uri="{9D8B030D-6E8A-4147-A177-3AD203B41FA5}">
                      <a16:colId xmlns:a16="http://schemas.microsoft.com/office/drawing/2014/main" val="120342921"/>
                    </a:ext>
                  </a:extLst>
                </a:gridCol>
                <a:gridCol w="493776">
                  <a:extLst>
                    <a:ext uri="{9D8B030D-6E8A-4147-A177-3AD203B41FA5}">
                      <a16:colId xmlns:a16="http://schemas.microsoft.com/office/drawing/2014/main" val="3158556459"/>
                    </a:ext>
                  </a:extLst>
                </a:gridCol>
                <a:gridCol w="493776">
                  <a:extLst>
                    <a:ext uri="{9D8B030D-6E8A-4147-A177-3AD203B41FA5}">
                      <a16:colId xmlns:a16="http://schemas.microsoft.com/office/drawing/2014/main" val="3435045463"/>
                    </a:ext>
                  </a:extLst>
                </a:gridCol>
                <a:gridCol w="493776">
                  <a:extLst>
                    <a:ext uri="{9D8B030D-6E8A-4147-A177-3AD203B41FA5}">
                      <a16:colId xmlns:a16="http://schemas.microsoft.com/office/drawing/2014/main" val="1657924151"/>
                    </a:ext>
                  </a:extLst>
                </a:gridCol>
                <a:gridCol w="329184">
                  <a:extLst>
                    <a:ext uri="{9D8B030D-6E8A-4147-A177-3AD203B41FA5}">
                      <a16:colId xmlns:a16="http://schemas.microsoft.com/office/drawing/2014/main" val="2924383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54304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- 2023-08-08 17:36:18</a:t>
                      </a:r>
                      <a:r>
                        <a:rPr kumimoji="0" lang="en-US" sz="1000" b="0" i="0" u="none" strike="noStrike" kern="1200" cap="none" spc="0" normalizeH="0" baseline="0" noProof="0">
                          <a:ln>
                            <a:noFill/>
                          </a:ln>
                          <a:solidFill>
                            <a:prstClr val="black"/>
                          </a:solidFill>
                          <a:effectLst/>
                          <a:uLnTx/>
                          <a:uFillTx/>
                          <a:latin typeface="Calibri"/>
                          <a:ea typeface="+mn-ea"/>
                          <a:cs typeface="+mn-cs"/>
                        </a:rPr>
                        <a:t>
 🚢Next destination: 
📍Starling Mall, PJ (GF, North Entrance)
📅 9 August 2023
If you missed out our Starhill Coral Cruiser last week, here’s your chance! Meet us at Starling Mall to grab some freebies by playing some interactive games and enjoy exclusive deals!✨
Save the date and see you there!💖
#Coralcruiser #event #roadshow #SavetheBlue #GiftfromtheEarth #Sekkisei #ClearWellness #SustainableSkincare #KoseMY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https://quintly-image-storage.s3.amazonaws.com/30bf6de721572a12ac4718d075d89db7/6675262a3303a82b3dec3abefa8405f5.jpg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189777374"/>
                  </a:ext>
                </a:extLst>
              </a:tr>
            </a:tbl>
          </a:graphicData>
        </a:graphic>
      </p:graphicFrame>
      <p:sp>
        <p:nvSpPr>
          <p:cNvPr id="4" name="Text Placeholder 3">
            <a:extLst>
              <a:ext uri="{FF2B5EF4-FFF2-40B4-BE49-F238E27FC236}">
                <a16:creationId xmlns:a16="http://schemas.microsoft.com/office/drawing/2014/main" id="{F8D98F41-6598-42E9-A512-2BA264EA1A2A}"/>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9197213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51AF2-6061-4E1A-AFA9-4B6C7BAFB75B}"/>
              </a:ext>
            </a:extLst>
          </p:cNvPr>
          <p:cNvSpPr>
            <a:spLocks noGrp="1"/>
          </p:cNvSpPr>
          <p:nvPr>
            <p:ph type="title"/>
          </p:nvPr>
        </p:nvSpPr>
        <p:spPr/>
        <p:txBody>
          <a:bodyPr/>
          <a:lstStyle/>
          <a:p>
            <a:r>
              <a:rPr lang="en-US"/>
              <a:t>Facebook FB - Own Posts Table w. Custom I-Rate (Insights) | KOSÉ - 14 of 16</a:t>
            </a:r>
          </a:p>
        </p:txBody>
      </p:sp>
      <p:graphicFrame>
        <p:nvGraphicFramePr>
          <p:cNvPr id="5" name="Table Placeholder 4">
            <a:extLst>
              <a:ext uri="{FF2B5EF4-FFF2-40B4-BE49-F238E27FC236}">
                <a16:creationId xmlns:a16="http://schemas.microsoft.com/office/drawing/2014/main" id="{DE3D44F7-3CDD-421D-B64E-9A654EEC1975}"/>
              </a:ext>
            </a:extLst>
          </p:cNvPr>
          <p:cNvGraphicFramePr>
            <a:graphicFrameLocks noGrp="1"/>
          </p:cNvGraphicFramePr>
          <p:nvPr>
            <p:ph type="tbl" sz="quarter" idx="13"/>
            <p:extLst>
              <p:ext uri="{D42A27DB-BD31-4B8C-83A1-F6EECF244321}">
                <p14:modId xmlns:p14="http://schemas.microsoft.com/office/powerpoint/2010/main" val="1608039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030511403"/>
                    </a:ext>
                  </a:extLst>
                </a:gridCol>
                <a:gridCol w="987552">
                  <a:extLst>
                    <a:ext uri="{9D8B030D-6E8A-4147-A177-3AD203B41FA5}">
                      <a16:colId xmlns:a16="http://schemas.microsoft.com/office/drawing/2014/main" val="2940799947"/>
                    </a:ext>
                  </a:extLst>
                </a:gridCol>
                <a:gridCol w="576072">
                  <a:extLst>
                    <a:ext uri="{9D8B030D-6E8A-4147-A177-3AD203B41FA5}">
                      <a16:colId xmlns:a16="http://schemas.microsoft.com/office/drawing/2014/main" val="4070265405"/>
                    </a:ext>
                  </a:extLst>
                </a:gridCol>
                <a:gridCol w="576072">
                  <a:extLst>
                    <a:ext uri="{9D8B030D-6E8A-4147-A177-3AD203B41FA5}">
                      <a16:colId xmlns:a16="http://schemas.microsoft.com/office/drawing/2014/main" val="885027449"/>
                    </a:ext>
                  </a:extLst>
                </a:gridCol>
                <a:gridCol w="493776">
                  <a:extLst>
                    <a:ext uri="{9D8B030D-6E8A-4147-A177-3AD203B41FA5}">
                      <a16:colId xmlns:a16="http://schemas.microsoft.com/office/drawing/2014/main" val="1597445315"/>
                    </a:ext>
                  </a:extLst>
                </a:gridCol>
                <a:gridCol w="493776">
                  <a:extLst>
                    <a:ext uri="{9D8B030D-6E8A-4147-A177-3AD203B41FA5}">
                      <a16:colId xmlns:a16="http://schemas.microsoft.com/office/drawing/2014/main" val="927600314"/>
                    </a:ext>
                  </a:extLst>
                </a:gridCol>
                <a:gridCol w="411480">
                  <a:extLst>
                    <a:ext uri="{9D8B030D-6E8A-4147-A177-3AD203B41FA5}">
                      <a16:colId xmlns:a16="http://schemas.microsoft.com/office/drawing/2014/main" val="3054488444"/>
                    </a:ext>
                  </a:extLst>
                </a:gridCol>
                <a:gridCol w="493776">
                  <a:extLst>
                    <a:ext uri="{9D8B030D-6E8A-4147-A177-3AD203B41FA5}">
                      <a16:colId xmlns:a16="http://schemas.microsoft.com/office/drawing/2014/main" val="1651101412"/>
                    </a:ext>
                  </a:extLst>
                </a:gridCol>
                <a:gridCol w="493776">
                  <a:extLst>
                    <a:ext uri="{9D8B030D-6E8A-4147-A177-3AD203B41FA5}">
                      <a16:colId xmlns:a16="http://schemas.microsoft.com/office/drawing/2014/main" val="1844329045"/>
                    </a:ext>
                  </a:extLst>
                </a:gridCol>
                <a:gridCol w="493776">
                  <a:extLst>
                    <a:ext uri="{9D8B030D-6E8A-4147-A177-3AD203B41FA5}">
                      <a16:colId xmlns:a16="http://schemas.microsoft.com/office/drawing/2014/main" val="1072587403"/>
                    </a:ext>
                  </a:extLst>
                </a:gridCol>
                <a:gridCol w="493776">
                  <a:extLst>
                    <a:ext uri="{9D8B030D-6E8A-4147-A177-3AD203B41FA5}">
                      <a16:colId xmlns:a16="http://schemas.microsoft.com/office/drawing/2014/main" val="1781356509"/>
                    </a:ext>
                  </a:extLst>
                </a:gridCol>
                <a:gridCol w="493776">
                  <a:extLst>
                    <a:ext uri="{9D8B030D-6E8A-4147-A177-3AD203B41FA5}">
                      <a16:colId xmlns:a16="http://schemas.microsoft.com/office/drawing/2014/main" val="2963724314"/>
                    </a:ext>
                  </a:extLst>
                </a:gridCol>
                <a:gridCol w="329184">
                  <a:extLst>
                    <a:ext uri="{9D8B030D-6E8A-4147-A177-3AD203B41FA5}">
                      <a16:colId xmlns:a16="http://schemas.microsoft.com/office/drawing/2014/main" val="531584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88477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- 2023-08-03 18:41:46</a:t>
                      </a:r>
                      <a:r>
                        <a:rPr kumimoji="0" lang="en-US" sz="1000" b="0" i="0" u="none" strike="noStrike" kern="1200" cap="none" spc="0" normalizeH="0" baseline="0" noProof="0">
                          <a:ln>
                            <a:noFill/>
                          </a:ln>
                          <a:solidFill>
                            <a:prstClr val="black"/>
                          </a:solidFill>
                          <a:effectLst/>
                          <a:uLnTx/>
                          <a:uFillTx/>
                          <a:latin typeface="Calibri"/>
                          <a:ea typeface="+mn-ea"/>
                          <a:cs typeface="+mn-cs"/>
                        </a:rPr>
                        <a:t>
 Did you know that, coral reefs act as a natural barrier protecting strong ocean waves from hitting our coastlines? 🌊
Without corals, the damage to coastal communities from extreme wave storms increases. That’s why we’re committed to coral restoration and beach cleaning efforts!
Purchase our featured SAVE the BLUE products to donate to Reef Check Malaysia and support our marine life preservation goal.
When you become beautiful, the Earth becomes beautiful 💙🌏
Spend and donate for a good cause today at KOSÉ counters or our official online stores.
#SavetheBlue #GiftfromtheEarth #Sekkisei #ClearWellness #SustainableSkincare #KoseMY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https://quintly-image-storage.s3.amazonaws.com/30bf6de721572a12ac4718d075d89db7/f3a23336c1b9ed7149aef8ef8db1b025.jpg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287680026"/>
                  </a:ext>
                </a:extLst>
              </a:tr>
            </a:tbl>
          </a:graphicData>
        </a:graphic>
      </p:graphicFrame>
      <p:sp>
        <p:nvSpPr>
          <p:cNvPr id="4" name="Text Placeholder 3">
            <a:extLst>
              <a:ext uri="{FF2B5EF4-FFF2-40B4-BE49-F238E27FC236}">
                <a16:creationId xmlns:a16="http://schemas.microsoft.com/office/drawing/2014/main" id="{4C887547-0101-4896-B0C1-D3BCFB2253BF}"/>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18974147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B2355-6724-447C-AF20-51B30521BEFD}"/>
              </a:ext>
            </a:extLst>
          </p:cNvPr>
          <p:cNvSpPr>
            <a:spLocks noGrp="1"/>
          </p:cNvSpPr>
          <p:nvPr>
            <p:ph type="title"/>
          </p:nvPr>
        </p:nvSpPr>
        <p:spPr/>
        <p:txBody>
          <a:bodyPr/>
          <a:lstStyle/>
          <a:p>
            <a:r>
              <a:rPr lang="en-US"/>
              <a:t>Facebook FB - Own Posts Table w. Custom I-Rate (Insights) | KOSÉ - 15 of 16</a:t>
            </a:r>
          </a:p>
        </p:txBody>
      </p:sp>
      <p:graphicFrame>
        <p:nvGraphicFramePr>
          <p:cNvPr id="5" name="Table Placeholder 4">
            <a:extLst>
              <a:ext uri="{FF2B5EF4-FFF2-40B4-BE49-F238E27FC236}">
                <a16:creationId xmlns:a16="http://schemas.microsoft.com/office/drawing/2014/main" id="{9E1D0660-3CC8-4880-8D1C-EEB4E8A1BC75}"/>
              </a:ext>
            </a:extLst>
          </p:cNvPr>
          <p:cNvGraphicFramePr>
            <a:graphicFrameLocks noGrp="1"/>
          </p:cNvGraphicFramePr>
          <p:nvPr>
            <p:ph type="tbl" sz="quarter" idx="13"/>
            <p:extLst>
              <p:ext uri="{D42A27DB-BD31-4B8C-83A1-F6EECF244321}">
                <p14:modId xmlns:p14="http://schemas.microsoft.com/office/powerpoint/2010/main" val="2941241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865739616"/>
                    </a:ext>
                  </a:extLst>
                </a:gridCol>
                <a:gridCol w="987552">
                  <a:extLst>
                    <a:ext uri="{9D8B030D-6E8A-4147-A177-3AD203B41FA5}">
                      <a16:colId xmlns:a16="http://schemas.microsoft.com/office/drawing/2014/main" val="601834567"/>
                    </a:ext>
                  </a:extLst>
                </a:gridCol>
                <a:gridCol w="576072">
                  <a:extLst>
                    <a:ext uri="{9D8B030D-6E8A-4147-A177-3AD203B41FA5}">
                      <a16:colId xmlns:a16="http://schemas.microsoft.com/office/drawing/2014/main" val="1407303276"/>
                    </a:ext>
                  </a:extLst>
                </a:gridCol>
                <a:gridCol w="576072">
                  <a:extLst>
                    <a:ext uri="{9D8B030D-6E8A-4147-A177-3AD203B41FA5}">
                      <a16:colId xmlns:a16="http://schemas.microsoft.com/office/drawing/2014/main" val="1831751333"/>
                    </a:ext>
                  </a:extLst>
                </a:gridCol>
                <a:gridCol w="493776">
                  <a:extLst>
                    <a:ext uri="{9D8B030D-6E8A-4147-A177-3AD203B41FA5}">
                      <a16:colId xmlns:a16="http://schemas.microsoft.com/office/drawing/2014/main" val="424151520"/>
                    </a:ext>
                  </a:extLst>
                </a:gridCol>
                <a:gridCol w="493776">
                  <a:extLst>
                    <a:ext uri="{9D8B030D-6E8A-4147-A177-3AD203B41FA5}">
                      <a16:colId xmlns:a16="http://schemas.microsoft.com/office/drawing/2014/main" val="757136786"/>
                    </a:ext>
                  </a:extLst>
                </a:gridCol>
                <a:gridCol w="411480">
                  <a:extLst>
                    <a:ext uri="{9D8B030D-6E8A-4147-A177-3AD203B41FA5}">
                      <a16:colId xmlns:a16="http://schemas.microsoft.com/office/drawing/2014/main" val="1490652511"/>
                    </a:ext>
                  </a:extLst>
                </a:gridCol>
                <a:gridCol w="493776">
                  <a:extLst>
                    <a:ext uri="{9D8B030D-6E8A-4147-A177-3AD203B41FA5}">
                      <a16:colId xmlns:a16="http://schemas.microsoft.com/office/drawing/2014/main" val="1349089813"/>
                    </a:ext>
                  </a:extLst>
                </a:gridCol>
                <a:gridCol w="493776">
                  <a:extLst>
                    <a:ext uri="{9D8B030D-6E8A-4147-A177-3AD203B41FA5}">
                      <a16:colId xmlns:a16="http://schemas.microsoft.com/office/drawing/2014/main" val="2863749242"/>
                    </a:ext>
                  </a:extLst>
                </a:gridCol>
                <a:gridCol w="493776">
                  <a:extLst>
                    <a:ext uri="{9D8B030D-6E8A-4147-A177-3AD203B41FA5}">
                      <a16:colId xmlns:a16="http://schemas.microsoft.com/office/drawing/2014/main" val="4207364394"/>
                    </a:ext>
                  </a:extLst>
                </a:gridCol>
                <a:gridCol w="493776">
                  <a:extLst>
                    <a:ext uri="{9D8B030D-6E8A-4147-A177-3AD203B41FA5}">
                      <a16:colId xmlns:a16="http://schemas.microsoft.com/office/drawing/2014/main" val="1332512223"/>
                    </a:ext>
                  </a:extLst>
                </a:gridCol>
                <a:gridCol w="493776">
                  <a:extLst>
                    <a:ext uri="{9D8B030D-6E8A-4147-A177-3AD203B41FA5}">
                      <a16:colId xmlns:a16="http://schemas.microsoft.com/office/drawing/2014/main" val="3719278051"/>
                    </a:ext>
                  </a:extLst>
                </a:gridCol>
                <a:gridCol w="329184">
                  <a:extLst>
                    <a:ext uri="{9D8B030D-6E8A-4147-A177-3AD203B41FA5}">
                      <a16:colId xmlns:a16="http://schemas.microsoft.com/office/drawing/2014/main" val="3684670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92845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- 2023-08-03 12:00:35</a:t>
                      </a:r>
                      <a:r>
                        <a:rPr kumimoji="0" lang="en-US" sz="1000" b="0" i="0" u="none" strike="noStrike" kern="1200" cap="none" spc="0" normalizeH="0" baseline="0" noProof="0">
                          <a:ln>
                            <a:noFill/>
                          </a:ln>
                          <a:solidFill>
                            <a:prstClr val="black"/>
                          </a:solidFill>
                          <a:effectLst/>
                          <a:uLnTx/>
                          <a:uFillTx/>
                          <a:latin typeface="Calibri"/>
                          <a:ea typeface="+mn-ea"/>
                          <a:cs typeface="+mn-cs"/>
                        </a:rPr>
                        <a:t>
 One more day till our KOSE Save the Blue Coral Cruiser starts cruising!🚢
And…🥁🥁 we are proud to announce that 📍The Starhill will be our first stop from 4 - 6 August 2023!
Come and visit us to enjoy some interactive games to earn freebies and exclusive deals just for you!✨✨
Spread the joy and bring your friends and family over, can’t wait to see you tomorrow!😉
#Coralcruiser #event #roadshow #SavetheBlue #GiftfromtheEarth #Sekkisei #ClearWellness #SustainableSkincare #KoseMY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https://quintly-image-storage.s3.amazonaws.com/30bf6de721572a12ac4718d075d89db7/a2b713a4e46351f43af229999a0465e7.jpg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623781484"/>
                  </a:ext>
                </a:extLst>
              </a:tr>
            </a:tbl>
          </a:graphicData>
        </a:graphic>
      </p:graphicFrame>
      <p:sp>
        <p:nvSpPr>
          <p:cNvPr id="4" name="Text Placeholder 3">
            <a:extLst>
              <a:ext uri="{FF2B5EF4-FFF2-40B4-BE49-F238E27FC236}">
                <a16:creationId xmlns:a16="http://schemas.microsoft.com/office/drawing/2014/main" id="{F11D1925-9D86-42B9-81CB-6F88795D54FB}"/>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40841699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95D72-1082-401E-9FEE-E5ACEEB7B840}"/>
              </a:ext>
            </a:extLst>
          </p:cNvPr>
          <p:cNvSpPr>
            <a:spLocks noGrp="1"/>
          </p:cNvSpPr>
          <p:nvPr>
            <p:ph type="title"/>
          </p:nvPr>
        </p:nvSpPr>
        <p:spPr/>
        <p:txBody>
          <a:bodyPr/>
          <a:lstStyle/>
          <a:p>
            <a:r>
              <a:rPr lang="en-US"/>
              <a:t>Facebook FB - Own Posts Table w. Custom I-Rate (Insights) | KOSÉ - 16 of 16</a:t>
            </a:r>
          </a:p>
        </p:txBody>
      </p:sp>
      <p:graphicFrame>
        <p:nvGraphicFramePr>
          <p:cNvPr id="5" name="Table Placeholder 4">
            <a:extLst>
              <a:ext uri="{FF2B5EF4-FFF2-40B4-BE49-F238E27FC236}">
                <a16:creationId xmlns:a16="http://schemas.microsoft.com/office/drawing/2014/main" id="{74E665E4-8AC5-435E-A629-5A5F1D68EAD2}"/>
              </a:ext>
            </a:extLst>
          </p:cNvPr>
          <p:cNvGraphicFramePr>
            <a:graphicFrameLocks noGrp="1"/>
          </p:cNvGraphicFramePr>
          <p:nvPr>
            <p:ph type="tbl" sz="quarter" idx="13"/>
            <p:extLst>
              <p:ext uri="{D42A27DB-BD31-4B8C-83A1-F6EECF244321}">
                <p14:modId xmlns:p14="http://schemas.microsoft.com/office/powerpoint/2010/main" val="1330865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975853862"/>
                    </a:ext>
                  </a:extLst>
                </a:gridCol>
                <a:gridCol w="987552">
                  <a:extLst>
                    <a:ext uri="{9D8B030D-6E8A-4147-A177-3AD203B41FA5}">
                      <a16:colId xmlns:a16="http://schemas.microsoft.com/office/drawing/2014/main" val="1608407854"/>
                    </a:ext>
                  </a:extLst>
                </a:gridCol>
                <a:gridCol w="576072">
                  <a:extLst>
                    <a:ext uri="{9D8B030D-6E8A-4147-A177-3AD203B41FA5}">
                      <a16:colId xmlns:a16="http://schemas.microsoft.com/office/drawing/2014/main" val="1712183365"/>
                    </a:ext>
                  </a:extLst>
                </a:gridCol>
                <a:gridCol w="576072">
                  <a:extLst>
                    <a:ext uri="{9D8B030D-6E8A-4147-A177-3AD203B41FA5}">
                      <a16:colId xmlns:a16="http://schemas.microsoft.com/office/drawing/2014/main" val="3043317321"/>
                    </a:ext>
                  </a:extLst>
                </a:gridCol>
                <a:gridCol w="493776">
                  <a:extLst>
                    <a:ext uri="{9D8B030D-6E8A-4147-A177-3AD203B41FA5}">
                      <a16:colId xmlns:a16="http://schemas.microsoft.com/office/drawing/2014/main" val="1410430540"/>
                    </a:ext>
                  </a:extLst>
                </a:gridCol>
                <a:gridCol w="493776">
                  <a:extLst>
                    <a:ext uri="{9D8B030D-6E8A-4147-A177-3AD203B41FA5}">
                      <a16:colId xmlns:a16="http://schemas.microsoft.com/office/drawing/2014/main" val="803704959"/>
                    </a:ext>
                  </a:extLst>
                </a:gridCol>
                <a:gridCol w="411480">
                  <a:extLst>
                    <a:ext uri="{9D8B030D-6E8A-4147-A177-3AD203B41FA5}">
                      <a16:colId xmlns:a16="http://schemas.microsoft.com/office/drawing/2014/main" val="2676192100"/>
                    </a:ext>
                  </a:extLst>
                </a:gridCol>
                <a:gridCol w="493776">
                  <a:extLst>
                    <a:ext uri="{9D8B030D-6E8A-4147-A177-3AD203B41FA5}">
                      <a16:colId xmlns:a16="http://schemas.microsoft.com/office/drawing/2014/main" val="1386660273"/>
                    </a:ext>
                  </a:extLst>
                </a:gridCol>
                <a:gridCol w="493776">
                  <a:extLst>
                    <a:ext uri="{9D8B030D-6E8A-4147-A177-3AD203B41FA5}">
                      <a16:colId xmlns:a16="http://schemas.microsoft.com/office/drawing/2014/main" val="2500200379"/>
                    </a:ext>
                  </a:extLst>
                </a:gridCol>
                <a:gridCol w="493776">
                  <a:extLst>
                    <a:ext uri="{9D8B030D-6E8A-4147-A177-3AD203B41FA5}">
                      <a16:colId xmlns:a16="http://schemas.microsoft.com/office/drawing/2014/main" val="4146896848"/>
                    </a:ext>
                  </a:extLst>
                </a:gridCol>
                <a:gridCol w="493776">
                  <a:extLst>
                    <a:ext uri="{9D8B030D-6E8A-4147-A177-3AD203B41FA5}">
                      <a16:colId xmlns:a16="http://schemas.microsoft.com/office/drawing/2014/main" val="3172485861"/>
                    </a:ext>
                  </a:extLst>
                </a:gridCol>
                <a:gridCol w="493776">
                  <a:extLst>
                    <a:ext uri="{9D8B030D-6E8A-4147-A177-3AD203B41FA5}">
                      <a16:colId xmlns:a16="http://schemas.microsoft.com/office/drawing/2014/main" val="3709923769"/>
                    </a:ext>
                  </a:extLst>
                </a:gridCol>
                <a:gridCol w="329184">
                  <a:extLst>
                    <a:ext uri="{9D8B030D-6E8A-4147-A177-3AD203B41FA5}">
                      <a16:colId xmlns:a16="http://schemas.microsoft.com/office/drawing/2014/main" val="1551283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59969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- 2023-08-01 14:46:03</a:t>
                      </a:r>
                      <a:r>
                        <a:rPr kumimoji="0" lang="en-US" sz="1000" b="0" i="0" u="none" strike="noStrike" kern="1200" cap="none" spc="0" normalizeH="0" baseline="0" noProof="0">
                          <a:ln>
                            <a:noFill/>
                          </a:ln>
                          <a:solidFill>
                            <a:prstClr val="black"/>
                          </a:solidFill>
                          <a:effectLst/>
                          <a:uLnTx/>
                          <a:uFillTx/>
                          <a:latin typeface="Calibri"/>
                          <a:ea typeface="+mn-ea"/>
                          <a:cs typeface="+mn-cs"/>
                        </a:rPr>
                        <a:t>
 Calling all #Fanyu, in addition to having a Yuzuru Hanyu special corner on our KOSE Save the Blue Coral Cruiser🛥️✨, we’ve got these 2 limited edition Zuzu fanbooks just for you!😍
How to get them? 
All you need to do is visit our KOSE Save the Blue Coral Cruiser and purchase up to RM380 on the spot, and you will get 1-pc of this limited edition fanbook!💙
See you there!😉
#HanyuYuzuru #roadshow #rovingtruck #SavetheBlue #GiftfromtheEarth #Sekkisei #ClearWellness #SustainableSkincare #KoseMY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https://quintly-image-storage.s3.amazonaws.com/30bf6de721572a12ac4718d075d89db7/7f55279d19435e610669b8d400c78dbf.jpg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62007799"/>
                  </a:ext>
                </a:extLst>
              </a:tr>
            </a:tbl>
          </a:graphicData>
        </a:graphic>
      </p:graphicFrame>
      <p:sp>
        <p:nvSpPr>
          <p:cNvPr id="4" name="Text Placeholder 3">
            <a:extLst>
              <a:ext uri="{FF2B5EF4-FFF2-40B4-BE49-F238E27FC236}">
                <a16:creationId xmlns:a16="http://schemas.microsoft.com/office/drawing/2014/main" id="{E3160819-3729-429F-99D6-AA894FE7247C}"/>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20602927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1822B-8D2C-45AD-9544-557080BA4335}"/>
              </a:ext>
            </a:extLst>
          </p:cNvPr>
          <p:cNvSpPr>
            <a:spLocks noGrp="1"/>
          </p:cNvSpPr>
          <p:nvPr>
            <p:ph type="title"/>
          </p:nvPr>
        </p:nvSpPr>
        <p:spPr/>
        <p:txBody>
          <a:bodyPr/>
          <a:lstStyle/>
          <a:p>
            <a:r>
              <a:rPr lang="en-US"/>
              <a:t>Facebook Fans By City Table | KOSÉ - 1 of 3</a:t>
            </a:r>
          </a:p>
        </p:txBody>
      </p:sp>
      <p:graphicFrame>
        <p:nvGraphicFramePr>
          <p:cNvPr id="5" name="Table Placeholder 4">
            <a:extLst>
              <a:ext uri="{FF2B5EF4-FFF2-40B4-BE49-F238E27FC236}">
                <a16:creationId xmlns:a16="http://schemas.microsoft.com/office/drawing/2014/main" id="{F12E9D70-9239-4515-9C4E-6BF0DEC8B460}"/>
              </a:ext>
            </a:extLst>
          </p:cNvPr>
          <p:cNvGraphicFramePr>
            <a:graphicFrameLocks noGrp="1"/>
          </p:cNvGraphicFramePr>
          <p:nvPr>
            <p:ph type="tbl" sz="quarter" idx="13"/>
            <p:extLst>
              <p:ext uri="{D42A27DB-BD31-4B8C-83A1-F6EECF244321}">
                <p14:modId xmlns:p14="http://schemas.microsoft.com/office/powerpoint/2010/main" val="1221061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262468160"/>
                    </a:ext>
                  </a:extLst>
                </a:gridCol>
                <a:gridCol w="1645920">
                  <a:extLst>
                    <a:ext uri="{9D8B030D-6E8A-4147-A177-3AD203B41FA5}">
                      <a16:colId xmlns:a16="http://schemas.microsoft.com/office/drawing/2014/main" val="2592751425"/>
                    </a:ext>
                  </a:extLst>
                </a:gridCol>
                <a:gridCol w="1645920">
                  <a:extLst>
                    <a:ext uri="{9D8B030D-6E8A-4147-A177-3AD203B41FA5}">
                      <a16:colId xmlns:a16="http://schemas.microsoft.com/office/drawing/2014/main" val="2391413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2800887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Lumpur,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20.4 %</a:t>
                      </a:r>
                    </a:p>
                  </a:txBody>
                  <a:tcPr/>
                </a:tc>
                <a:extLst>
                  <a:ext uri="{0D108BD9-81ED-4DB2-BD59-A6C34878D82A}">
                    <a16:rowId xmlns:a16="http://schemas.microsoft.com/office/drawing/2014/main" val="1398447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Johor Bahru, Johor,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8.3 %</a:t>
                      </a:r>
                    </a:p>
                  </a:txBody>
                  <a:tcPr/>
                </a:tc>
                <a:extLst>
                  <a:ext uri="{0D108BD9-81ED-4DB2-BD59-A6C34878D82A}">
                    <a16:rowId xmlns:a16="http://schemas.microsoft.com/office/drawing/2014/main" val="416811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Singapore, 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4.9 %</a:t>
                      </a:r>
                    </a:p>
                  </a:txBody>
                  <a:tcPr/>
                </a:tc>
                <a:extLst>
                  <a:ext uri="{0D108BD9-81ED-4DB2-BD59-A6C34878D82A}">
                    <a16:rowId xmlns:a16="http://schemas.microsoft.com/office/drawing/2014/main" val="4259789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Kinabalu,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4.4 %</a:t>
                      </a:r>
                    </a:p>
                  </a:txBody>
                  <a:tcPr/>
                </a:tc>
                <a:extLst>
                  <a:ext uri="{0D108BD9-81ED-4DB2-BD59-A6C34878D82A}">
                    <a16:rowId xmlns:a16="http://schemas.microsoft.com/office/drawing/2014/main" val="991311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Kuching,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4.1 %</a:t>
                      </a:r>
                    </a:p>
                  </a:txBody>
                  <a:tcPr/>
                </a:tc>
                <a:extLst>
                  <a:ext uri="{0D108BD9-81ED-4DB2-BD59-A6C34878D82A}">
                    <a16:rowId xmlns:a16="http://schemas.microsoft.com/office/drawing/2014/main" val="3355658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Shah Alam,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4.0 %</a:t>
                      </a:r>
                    </a:p>
                  </a:txBody>
                  <a:tcPr/>
                </a:tc>
                <a:extLst>
                  <a:ext uri="{0D108BD9-81ED-4DB2-BD59-A6C34878D82A}">
                    <a16:rowId xmlns:a16="http://schemas.microsoft.com/office/drawing/2014/main" val="554729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Petaling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4.0 %</a:t>
                      </a:r>
                    </a:p>
                  </a:txBody>
                  <a:tcPr/>
                </a:tc>
                <a:extLst>
                  <a:ext uri="{0D108BD9-81ED-4DB2-BD59-A6C34878D82A}">
                    <a16:rowId xmlns:a16="http://schemas.microsoft.com/office/drawing/2014/main" val="1161800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Ipoh, Perak,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3.5 %</a:t>
                      </a:r>
                    </a:p>
                  </a:txBody>
                  <a:tcPr/>
                </a:tc>
                <a:extLst>
                  <a:ext uri="{0D108BD9-81ED-4DB2-BD59-A6C34878D82A}">
                    <a16:rowId xmlns:a16="http://schemas.microsoft.com/office/drawing/2014/main" val="1473069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Klang,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3.3 %</a:t>
                      </a:r>
                    </a:p>
                  </a:txBody>
                  <a:tcPr/>
                </a:tc>
                <a:extLst>
                  <a:ext uri="{0D108BD9-81ED-4DB2-BD59-A6C34878D82A}">
                    <a16:rowId xmlns:a16="http://schemas.microsoft.com/office/drawing/2014/main" val="844380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George Town,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extLst>
                  <a:ext uri="{0D108BD9-81ED-4DB2-BD59-A6C34878D82A}">
                    <a16:rowId xmlns:a16="http://schemas.microsoft.com/office/drawing/2014/main" val="2523608285"/>
                  </a:ext>
                </a:extLst>
              </a:tr>
            </a:tbl>
          </a:graphicData>
        </a:graphic>
      </p:graphicFrame>
      <p:sp>
        <p:nvSpPr>
          <p:cNvPr id="4" name="Text Placeholder 3">
            <a:extLst>
              <a:ext uri="{FF2B5EF4-FFF2-40B4-BE49-F238E27FC236}">
                <a16:creationId xmlns:a16="http://schemas.microsoft.com/office/drawing/2014/main" id="{92B5BF47-2B81-42B6-9FA6-F50E626CAB0C}"/>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14080827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FE6FF-7891-4A76-8723-CD810BA36A92}"/>
              </a:ext>
            </a:extLst>
          </p:cNvPr>
          <p:cNvSpPr>
            <a:spLocks noGrp="1"/>
          </p:cNvSpPr>
          <p:nvPr>
            <p:ph type="title"/>
          </p:nvPr>
        </p:nvSpPr>
        <p:spPr/>
        <p:txBody>
          <a:bodyPr/>
          <a:lstStyle/>
          <a:p>
            <a:r>
              <a:rPr lang="en-US"/>
              <a:t>Facebook Fans By City Table | KOSÉ - 2 of 3</a:t>
            </a:r>
          </a:p>
        </p:txBody>
      </p:sp>
      <p:graphicFrame>
        <p:nvGraphicFramePr>
          <p:cNvPr id="5" name="Table Placeholder 4">
            <a:extLst>
              <a:ext uri="{FF2B5EF4-FFF2-40B4-BE49-F238E27FC236}">
                <a16:creationId xmlns:a16="http://schemas.microsoft.com/office/drawing/2014/main" id="{B85FCD72-F91B-41AB-B2D3-C1BC7B45A4FD}"/>
              </a:ext>
            </a:extLst>
          </p:cNvPr>
          <p:cNvGraphicFramePr>
            <a:graphicFrameLocks noGrp="1"/>
          </p:cNvGraphicFramePr>
          <p:nvPr>
            <p:ph type="tbl" sz="quarter" idx="13"/>
            <p:extLst>
              <p:ext uri="{D42A27DB-BD31-4B8C-83A1-F6EECF244321}">
                <p14:modId xmlns:p14="http://schemas.microsoft.com/office/powerpoint/2010/main" val="2662249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449434024"/>
                    </a:ext>
                  </a:extLst>
                </a:gridCol>
                <a:gridCol w="1645920">
                  <a:extLst>
                    <a:ext uri="{9D8B030D-6E8A-4147-A177-3AD203B41FA5}">
                      <a16:colId xmlns:a16="http://schemas.microsoft.com/office/drawing/2014/main" val="2887878316"/>
                    </a:ext>
                  </a:extLst>
                </a:gridCol>
                <a:gridCol w="1645920">
                  <a:extLst>
                    <a:ext uri="{9D8B030D-6E8A-4147-A177-3AD203B41FA5}">
                      <a16:colId xmlns:a16="http://schemas.microsoft.com/office/drawing/2014/main" val="3154770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3313579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Malacca City, Malacca,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extLst>
                  <a:ext uri="{0D108BD9-81ED-4DB2-BD59-A6C34878D82A}">
                    <a16:rowId xmlns:a16="http://schemas.microsoft.com/office/drawing/2014/main" val="2737291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Bukit Mertajam,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1783359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Puchong,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extLst>
                  <a:ext uri="{0D108BD9-81ED-4DB2-BD59-A6C34878D82A}">
                    <a16:rowId xmlns:a16="http://schemas.microsoft.com/office/drawing/2014/main" val="2911296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Miri,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1.9 %</a:t>
                      </a:r>
                    </a:p>
                  </a:txBody>
                  <a:tcPr/>
                </a:tc>
                <a:extLst>
                  <a:ext uri="{0D108BD9-81ED-4DB2-BD59-A6C34878D82A}">
                    <a16:rowId xmlns:a16="http://schemas.microsoft.com/office/drawing/2014/main" val="896867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Sibu,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extLst>
                  <a:ext uri="{0D108BD9-81ED-4DB2-BD59-A6C34878D82A}">
                    <a16:rowId xmlns:a16="http://schemas.microsoft.com/office/drawing/2014/main" val="1195487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Sandakan,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extLst>
                  <a:ext uri="{0D108BD9-81ED-4DB2-BD59-A6C34878D82A}">
                    <a16:rowId xmlns:a16="http://schemas.microsoft.com/office/drawing/2014/main" val="4257145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Tawau,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1.6 %</a:t>
                      </a:r>
                    </a:p>
                  </a:txBody>
                  <a:tcPr/>
                </a:tc>
                <a:extLst>
                  <a:ext uri="{0D108BD9-81ED-4DB2-BD59-A6C34878D82A}">
                    <a16:rowId xmlns:a16="http://schemas.microsoft.com/office/drawing/2014/main" val="2149619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Seremban, Negeri Sembilan,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3080972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Kajang,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2541472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Kuantan, Pahang,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2041832956"/>
                  </a:ext>
                </a:extLst>
              </a:tr>
            </a:tbl>
          </a:graphicData>
        </a:graphic>
      </p:graphicFrame>
      <p:sp>
        <p:nvSpPr>
          <p:cNvPr id="4" name="Text Placeholder 3">
            <a:extLst>
              <a:ext uri="{FF2B5EF4-FFF2-40B4-BE49-F238E27FC236}">
                <a16:creationId xmlns:a16="http://schemas.microsoft.com/office/drawing/2014/main" id="{791E622D-60AC-4277-A72A-DCCFFF95F02A}"/>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23328715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26F63-CDF0-42CD-8EBB-CE6DA9F98020}"/>
              </a:ext>
            </a:extLst>
          </p:cNvPr>
          <p:cNvSpPr>
            <a:spLocks noGrp="1"/>
          </p:cNvSpPr>
          <p:nvPr>
            <p:ph type="title"/>
          </p:nvPr>
        </p:nvSpPr>
        <p:spPr/>
        <p:txBody>
          <a:bodyPr/>
          <a:lstStyle/>
          <a:p>
            <a:r>
              <a:rPr lang="en-US"/>
              <a:t>Facebook Fans By City Table | KOSÉ - 3 of 3</a:t>
            </a:r>
          </a:p>
        </p:txBody>
      </p:sp>
      <p:graphicFrame>
        <p:nvGraphicFramePr>
          <p:cNvPr id="5" name="Table Placeholder 4">
            <a:extLst>
              <a:ext uri="{FF2B5EF4-FFF2-40B4-BE49-F238E27FC236}">
                <a16:creationId xmlns:a16="http://schemas.microsoft.com/office/drawing/2014/main" id="{F07E2491-993A-45F2-B709-CDEF9AC22642}"/>
              </a:ext>
            </a:extLst>
          </p:cNvPr>
          <p:cNvGraphicFramePr>
            <a:graphicFrameLocks noGrp="1"/>
          </p:cNvGraphicFramePr>
          <p:nvPr>
            <p:ph type="tbl" sz="quarter" idx="13"/>
            <p:extLst>
              <p:ext uri="{D42A27DB-BD31-4B8C-83A1-F6EECF244321}">
                <p14:modId xmlns:p14="http://schemas.microsoft.com/office/powerpoint/2010/main" val="453571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114731533"/>
                    </a:ext>
                  </a:extLst>
                </a:gridCol>
                <a:gridCol w="1645920">
                  <a:extLst>
                    <a:ext uri="{9D8B030D-6E8A-4147-A177-3AD203B41FA5}">
                      <a16:colId xmlns:a16="http://schemas.microsoft.com/office/drawing/2014/main" val="1022503054"/>
                    </a:ext>
                  </a:extLst>
                </a:gridCol>
                <a:gridCol w="1645920">
                  <a:extLst>
                    <a:ext uri="{9D8B030D-6E8A-4147-A177-3AD203B41FA5}">
                      <a16:colId xmlns:a16="http://schemas.microsoft.com/office/drawing/2014/main" val="1661926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3871800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Sungai Petani,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1972386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Seri Kembangan,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extLst>
                  <a:ext uri="{0D108BD9-81ED-4DB2-BD59-A6C34878D82A}">
                    <a16:rowId xmlns:a16="http://schemas.microsoft.com/office/drawing/2014/main" val="986034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Batu Pahat, Johor,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extLst>
                  <a:ext uri="{0D108BD9-81ED-4DB2-BD59-A6C34878D82A}">
                    <a16:rowId xmlns:a16="http://schemas.microsoft.com/office/drawing/2014/main" val="2430862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Alor Setar,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1.1 %</a:t>
                      </a:r>
                    </a:p>
                  </a:txBody>
                  <a:tcPr/>
                </a:tc>
                <a:extLst>
                  <a:ext uri="{0D108BD9-81ED-4DB2-BD59-A6C34878D82A}">
                    <a16:rowId xmlns:a16="http://schemas.microsoft.com/office/drawing/2014/main" val="3443323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Subang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1.1 %</a:t>
                      </a:r>
                    </a:p>
                  </a:txBody>
                  <a:tcPr/>
                </a:tc>
                <a:extLst>
                  <a:ext uri="{0D108BD9-81ED-4DB2-BD59-A6C34878D82A}">
                    <a16:rowId xmlns:a16="http://schemas.microsoft.com/office/drawing/2014/main" val="3726907448"/>
                  </a:ext>
                </a:extLst>
              </a:tr>
            </a:tbl>
          </a:graphicData>
        </a:graphic>
      </p:graphicFrame>
      <p:sp>
        <p:nvSpPr>
          <p:cNvPr id="4" name="Text Placeholder 3">
            <a:extLst>
              <a:ext uri="{FF2B5EF4-FFF2-40B4-BE49-F238E27FC236}">
                <a16:creationId xmlns:a16="http://schemas.microsoft.com/office/drawing/2014/main" id="{E28D4DEB-260C-484E-B128-1FBAC57BBBB0}"/>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40868344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5FF30-96DD-430B-94D8-60C67224A29C}"/>
              </a:ext>
            </a:extLst>
          </p:cNvPr>
          <p:cNvSpPr>
            <a:spLocks noGrp="1"/>
          </p:cNvSpPr>
          <p:nvPr>
            <p:ph type="title"/>
          </p:nvPr>
        </p:nvSpPr>
        <p:spPr/>
        <p:txBody>
          <a:bodyPr/>
          <a:lstStyle/>
          <a:p>
            <a:r>
              <a:rPr lang="en-US"/>
              <a:t>Facebook (UNIFIED) Growth Monitoring Chart | KOSÉ</a:t>
            </a:r>
          </a:p>
        </p:txBody>
      </p:sp>
      <p:graphicFrame>
        <p:nvGraphicFramePr>
          <p:cNvPr id="6" name="Chart Placeholder 5">
            <a:extLst>
              <a:ext uri="{FF2B5EF4-FFF2-40B4-BE49-F238E27FC236}">
                <a16:creationId xmlns:a16="http://schemas.microsoft.com/office/drawing/2014/main" id="{EFB6A358-6062-49B7-B58F-401DA584DB9E}"/>
              </a:ext>
            </a:extLst>
          </p:cNvPr>
          <p:cNvGraphicFramePr>
            <a:graphicFrameLocks noGrp="1"/>
          </p:cNvGraphicFramePr>
          <p:nvPr>
            <p:ph type="chart" sz="quarter" idx="13"/>
            <p:extLst>
              <p:ext uri="{D42A27DB-BD31-4B8C-83A1-F6EECF244321}">
                <p14:modId xmlns:p14="http://schemas.microsoft.com/office/powerpoint/2010/main" val="34528495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37A49A-4E11-42E4-9331-B6F2F3D71BAF}"/>
              </a:ext>
            </a:extLst>
          </p:cNvPr>
          <p:cNvSpPr>
            <a:spLocks noGrp="1"/>
          </p:cNvSpPr>
          <p:nvPr>
            <p:ph type="body" sz="quarter" idx="14"/>
          </p:nvPr>
        </p:nvSpPr>
        <p:spPr/>
        <p:txBody>
          <a:bodyPr/>
          <a:lstStyle/>
          <a:p>
            <a:r>
              <a:rPr lang="en-US"/>
              <a:t>08/01/2023 - 08/31/2023</a:t>
            </a:r>
          </a:p>
        </p:txBody>
      </p:sp>
      <p:sp>
        <p:nvSpPr>
          <p:cNvPr id="5" name="Footer Placeholder 4">
            <a:extLst>
              <a:ext uri="{FF2B5EF4-FFF2-40B4-BE49-F238E27FC236}">
                <a16:creationId xmlns:a16="http://schemas.microsoft.com/office/drawing/2014/main" id="{874E978D-E0A3-4D9F-A8ED-29765689C2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53276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6C856-AE83-40FD-8888-9C79DA1EBC45}"/>
              </a:ext>
            </a:extLst>
          </p:cNvPr>
          <p:cNvSpPr>
            <a:spLocks noGrp="1"/>
          </p:cNvSpPr>
          <p:nvPr>
            <p:ph type="title"/>
          </p:nvPr>
        </p:nvSpPr>
        <p:spPr/>
        <p:txBody>
          <a:bodyPr/>
          <a:lstStyle/>
          <a:p>
            <a:r>
              <a:rPr lang="en-US"/>
              <a:t>Facebook (UNIFIED) Engagement Monitoring Chart | KOSÉ</a:t>
            </a:r>
          </a:p>
        </p:txBody>
      </p:sp>
      <p:graphicFrame>
        <p:nvGraphicFramePr>
          <p:cNvPr id="6" name="Chart Placeholder 5">
            <a:extLst>
              <a:ext uri="{FF2B5EF4-FFF2-40B4-BE49-F238E27FC236}">
                <a16:creationId xmlns:a16="http://schemas.microsoft.com/office/drawing/2014/main" id="{005F3361-69FC-442A-8A5F-D9647F97AC6C}"/>
              </a:ext>
            </a:extLst>
          </p:cNvPr>
          <p:cNvGraphicFramePr>
            <a:graphicFrameLocks noGrp="1"/>
          </p:cNvGraphicFramePr>
          <p:nvPr>
            <p:ph type="chart" sz="quarter" idx="13"/>
            <p:extLst>
              <p:ext uri="{D42A27DB-BD31-4B8C-83A1-F6EECF244321}">
                <p14:modId xmlns:p14="http://schemas.microsoft.com/office/powerpoint/2010/main" val="30173845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9F4AFB-6458-42AA-A9D5-0CD80DEC7A08}"/>
              </a:ext>
            </a:extLst>
          </p:cNvPr>
          <p:cNvSpPr>
            <a:spLocks noGrp="1"/>
          </p:cNvSpPr>
          <p:nvPr>
            <p:ph type="body" sz="quarter" idx="14"/>
          </p:nvPr>
        </p:nvSpPr>
        <p:spPr/>
        <p:txBody>
          <a:bodyPr/>
          <a:lstStyle/>
          <a:p>
            <a:r>
              <a:rPr lang="en-US"/>
              <a:t>08/01/2023 - 08/31/2023</a:t>
            </a:r>
          </a:p>
        </p:txBody>
      </p:sp>
      <p:sp>
        <p:nvSpPr>
          <p:cNvPr id="5" name="Footer Placeholder 4">
            <a:extLst>
              <a:ext uri="{FF2B5EF4-FFF2-40B4-BE49-F238E27FC236}">
                <a16:creationId xmlns:a16="http://schemas.microsoft.com/office/drawing/2014/main" id="{81FF0DDC-F33B-41BC-ACC2-F5420A5682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26516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BB1D4-F234-4D7E-90C7-7D20A13FDEB6}"/>
              </a:ext>
            </a:extLst>
          </p:cNvPr>
          <p:cNvSpPr>
            <a:spLocks noGrp="1"/>
          </p:cNvSpPr>
          <p:nvPr>
            <p:ph type="title"/>
          </p:nvPr>
        </p:nvSpPr>
        <p:spPr/>
        <p:txBody>
          <a:bodyPr/>
          <a:lstStyle/>
          <a:p>
            <a:r>
              <a:rPr lang="en-US"/>
              <a:t>Facebook (UNIFIED) Visibility Monitoring Chart | KOSÉ</a:t>
            </a:r>
          </a:p>
        </p:txBody>
      </p:sp>
      <p:graphicFrame>
        <p:nvGraphicFramePr>
          <p:cNvPr id="6" name="Chart Placeholder 5">
            <a:extLst>
              <a:ext uri="{FF2B5EF4-FFF2-40B4-BE49-F238E27FC236}">
                <a16:creationId xmlns:a16="http://schemas.microsoft.com/office/drawing/2014/main" id="{9319F752-4855-49EE-9C96-D69F51A55C83}"/>
              </a:ext>
            </a:extLst>
          </p:cNvPr>
          <p:cNvGraphicFramePr>
            <a:graphicFrameLocks noGrp="1"/>
          </p:cNvGraphicFramePr>
          <p:nvPr>
            <p:ph type="chart" sz="quarter" idx="13"/>
            <p:extLst>
              <p:ext uri="{D42A27DB-BD31-4B8C-83A1-F6EECF244321}">
                <p14:modId xmlns:p14="http://schemas.microsoft.com/office/powerpoint/2010/main" val="22270185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DAFE12-018C-471B-BDA5-8E4ABE8AF929}"/>
              </a:ext>
            </a:extLst>
          </p:cNvPr>
          <p:cNvSpPr>
            <a:spLocks noGrp="1"/>
          </p:cNvSpPr>
          <p:nvPr>
            <p:ph type="body" sz="quarter" idx="14"/>
          </p:nvPr>
        </p:nvSpPr>
        <p:spPr/>
        <p:txBody>
          <a:bodyPr/>
          <a:lstStyle/>
          <a:p>
            <a:r>
              <a:rPr lang="en-US"/>
              <a:t>08/01/2023 - 08/31/2023</a:t>
            </a:r>
          </a:p>
        </p:txBody>
      </p:sp>
      <p:sp>
        <p:nvSpPr>
          <p:cNvPr id="5" name="Footer Placeholder 4">
            <a:extLst>
              <a:ext uri="{FF2B5EF4-FFF2-40B4-BE49-F238E27FC236}">
                <a16:creationId xmlns:a16="http://schemas.microsoft.com/office/drawing/2014/main" id="{B1C1FCA5-5D1D-4612-8149-C9890D382A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15387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7E6FF-9EC6-420E-82CA-145255E01D81}"/>
              </a:ext>
            </a:extLst>
          </p:cNvPr>
          <p:cNvSpPr>
            <a:spLocks noGrp="1"/>
          </p:cNvSpPr>
          <p:nvPr>
            <p:ph type="title"/>
          </p:nvPr>
        </p:nvSpPr>
        <p:spPr/>
        <p:txBody>
          <a:bodyPr/>
          <a:lstStyle/>
          <a:p>
            <a:r>
              <a:rPr lang="en-US"/>
              <a:t>Facebook Fans Total | KOSÉ</a:t>
            </a:r>
          </a:p>
        </p:txBody>
      </p:sp>
      <p:graphicFrame>
        <p:nvGraphicFramePr>
          <p:cNvPr id="6" name="Chart Placeholder 5">
            <a:extLst>
              <a:ext uri="{FF2B5EF4-FFF2-40B4-BE49-F238E27FC236}">
                <a16:creationId xmlns:a16="http://schemas.microsoft.com/office/drawing/2014/main" id="{EC4A9FD0-DAC4-416C-A032-B19742D66A6D}"/>
              </a:ext>
            </a:extLst>
          </p:cNvPr>
          <p:cNvGraphicFramePr>
            <a:graphicFrameLocks noGrp="1"/>
          </p:cNvGraphicFramePr>
          <p:nvPr>
            <p:ph type="chart" sz="quarter" idx="13"/>
            <p:extLst>
              <p:ext uri="{D42A27DB-BD31-4B8C-83A1-F6EECF244321}">
                <p14:modId xmlns:p14="http://schemas.microsoft.com/office/powerpoint/2010/main" val="27511426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F14E27-5C76-4D85-8DD8-46268979606E}"/>
              </a:ext>
            </a:extLst>
          </p:cNvPr>
          <p:cNvSpPr>
            <a:spLocks noGrp="1"/>
          </p:cNvSpPr>
          <p:nvPr>
            <p:ph type="body" sz="quarter" idx="14"/>
          </p:nvPr>
        </p:nvSpPr>
        <p:spPr/>
        <p:txBody>
          <a:bodyPr/>
          <a:lstStyle/>
          <a:p>
            <a:r>
              <a:rPr lang="en-US"/>
              <a:t>08/01/2023 - 08/31/2023</a:t>
            </a:r>
          </a:p>
        </p:txBody>
      </p:sp>
      <p:sp>
        <p:nvSpPr>
          <p:cNvPr id="5" name="Footer Placeholder 4">
            <a:extLst>
              <a:ext uri="{FF2B5EF4-FFF2-40B4-BE49-F238E27FC236}">
                <a16:creationId xmlns:a16="http://schemas.microsoft.com/office/drawing/2014/main" id="{13231A41-3778-406F-BCED-AAE52163DF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60327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7AABC-5ECC-4A92-841D-7FBBF8001523}"/>
              </a:ext>
            </a:extLst>
          </p:cNvPr>
          <p:cNvSpPr>
            <a:spLocks noGrp="1"/>
          </p:cNvSpPr>
          <p:nvPr>
            <p:ph type="title"/>
          </p:nvPr>
        </p:nvSpPr>
        <p:spPr/>
        <p:txBody>
          <a:bodyPr/>
          <a:lstStyle/>
          <a:p>
            <a:r>
              <a:rPr lang="en-US"/>
              <a:t>Facebook Interaction Rate By Hour | KOSÉ</a:t>
            </a:r>
          </a:p>
        </p:txBody>
      </p:sp>
      <p:graphicFrame>
        <p:nvGraphicFramePr>
          <p:cNvPr id="6" name="Chart Placeholder 5">
            <a:extLst>
              <a:ext uri="{FF2B5EF4-FFF2-40B4-BE49-F238E27FC236}">
                <a16:creationId xmlns:a16="http://schemas.microsoft.com/office/drawing/2014/main" id="{78F41528-271F-4E63-A686-12AF7FA7EDA5}"/>
              </a:ext>
            </a:extLst>
          </p:cNvPr>
          <p:cNvGraphicFramePr>
            <a:graphicFrameLocks noGrp="1"/>
          </p:cNvGraphicFramePr>
          <p:nvPr>
            <p:ph type="chart" sz="quarter" idx="13"/>
            <p:extLst>
              <p:ext uri="{D42A27DB-BD31-4B8C-83A1-F6EECF244321}">
                <p14:modId xmlns:p14="http://schemas.microsoft.com/office/powerpoint/2010/main" val="27663911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20505A-99CA-4EF3-93FD-DD1F9A0AD536}"/>
              </a:ext>
            </a:extLst>
          </p:cNvPr>
          <p:cNvSpPr>
            <a:spLocks noGrp="1"/>
          </p:cNvSpPr>
          <p:nvPr>
            <p:ph type="body" sz="quarter" idx="14"/>
          </p:nvPr>
        </p:nvSpPr>
        <p:spPr/>
        <p:txBody>
          <a:bodyPr/>
          <a:lstStyle/>
          <a:p>
            <a:r>
              <a:rPr lang="en-US"/>
              <a:t>08/01/2023 - 08/31/2023</a:t>
            </a:r>
          </a:p>
        </p:txBody>
      </p:sp>
      <p:sp>
        <p:nvSpPr>
          <p:cNvPr id="5" name="Footer Placeholder 4">
            <a:extLst>
              <a:ext uri="{FF2B5EF4-FFF2-40B4-BE49-F238E27FC236}">
                <a16:creationId xmlns:a16="http://schemas.microsoft.com/office/drawing/2014/main" id="{887A9BE2-56C0-45E3-AC31-50F940CFAF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86829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CB287-C377-4687-9855-6E01F4273198}"/>
              </a:ext>
            </a:extLst>
          </p:cNvPr>
          <p:cNvSpPr>
            <a:spLocks noGrp="1"/>
          </p:cNvSpPr>
          <p:nvPr>
            <p:ph type="title"/>
          </p:nvPr>
        </p:nvSpPr>
        <p:spPr/>
        <p:txBody>
          <a:bodyPr/>
          <a:lstStyle/>
          <a:p>
            <a:r>
              <a:rPr lang="en-US"/>
              <a:t>Facebook Interactions Distribution | KOSÉ</a:t>
            </a:r>
          </a:p>
        </p:txBody>
      </p:sp>
      <p:graphicFrame>
        <p:nvGraphicFramePr>
          <p:cNvPr id="6" name="Chart Placeholder 5">
            <a:extLst>
              <a:ext uri="{FF2B5EF4-FFF2-40B4-BE49-F238E27FC236}">
                <a16:creationId xmlns:a16="http://schemas.microsoft.com/office/drawing/2014/main" id="{CB4FA95B-2936-4903-92BD-43DCCDFB67B1}"/>
              </a:ext>
            </a:extLst>
          </p:cNvPr>
          <p:cNvGraphicFramePr>
            <a:graphicFrameLocks noGrp="1"/>
          </p:cNvGraphicFramePr>
          <p:nvPr>
            <p:ph type="chart" sz="quarter" idx="13"/>
            <p:extLst>
              <p:ext uri="{D42A27DB-BD31-4B8C-83A1-F6EECF244321}">
                <p14:modId xmlns:p14="http://schemas.microsoft.com/office/powerpoint/2010/main" val="37879787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309D6D-06CC-45A7-8C79-591DA0B5AD4A}"/>
              </a:ext>
            </a:extLst>
          </p:cNvPr>
          <p:cNvSpPr>
            <a:spLocks noGrp="1"/>
          </p:cNvSpPr>
          <p:nvPr>
            <p:ph type="body" sz="quarter" idx="14"/>
          </p:nvPr>
        </p:nvSpPr>
        <p:spPr/>
        <p:txBody>
          <a:bodyPr/>
          <a:lstStyle/>
          <a:p>
            <a:r>
              <a:rPr lang="en-US"/>
              <a:t>08/01/2023 - 08/31/2023</a:t>
            </a:r>
          </a:p>
        </p:txBody>
      </p:sp>
      <p:sp>
        <p:nvSpPr>
          <p:cNvPr id="5" name="Footer Placeholder 4">
            <a:extLst>
              <a:ext uri="{FF2B5EF4-FFF2-40B4-BE49-F238E27FC236}">
                <a16:creationId xmlns:a16="http://schemas.microsoft.com/office/drawing/2014/main" id="{3B4BF403-9003-41EB-A5C3-B8002C59EF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8647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34109-6E5A-4681-94E1-8E1A3EEB6C23}"/>
              </a:ext>
            </a:extLst>
          </p:cNvPr>
          <p:cNvSpPr>
            <a:spLocks noGrp="1"/>
          </p:cNvSpPr>
          <p:nvPr>
            <p:ph type="title"/>
          </p:nvPr>
        </p:nvSpPr>
        <p:spPr/>
        <p:txBody>
          <a:bodyPr/>
          <a:lstStyle/>
          <a:p>
            <a:r>
              <a:rPr lang="en-US"/>
              <a:t>Facebook Fan Demographics | KOSÉ</a:t>
            </a:r>
          </a:p>
        </p:txBody>
      </p:sp>
      <p:graphicFrame>
        <p:nvGraphicFramePr>
          <p:cNvPr id="6" name="Chart Placeholder 5">
            <a:extLst>
              <a:ext uri="{FF2B5EF4-FFF2-40B4-BE49-F238E27FC236}">
                <a16:creationId xmlns:a16="http://schemas.microsoft.com/office/drawing/2014/main" id="{365F86A3-41C6-4AF8-A0A0-3949A568CA7D}"/>
              </a:ext>
            </a:extLst>
          </p:cNvPr>
          <p:cNvGraphicFramePr>
            <a:graphicFrameLocks noGrp="1"/>
          </p:cNvGraphicFramePr>
          <p:nvPr>
            <p:ph type="chart" sz="quarter" idx="13"/>
            <p:extLst>
              <p:ext uri="{D42A27DB-BD31-4B8C-83A1-F6EECF244321}">
                <p14:modId xmlns:p14="http://schemas.microsoft.com/office/powerpoint/2010/main" val="40994250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A36303-E090-48D4-A8CB-44C766D0C843}"/>
              </a:ext>
            </a:extLst>
          </p:cNvPr>
          <p:cNvSpPr>
            <a:spLocks noGrp="1"/>
          </p:cNvSpPr>
          <p:nvPr>
            <p:ph type="body" sz="quarter" idx="14"/>
          </p:nvPr>
        </p:nvSpPr>
        <p:spPr/>
        <p:txBody>
          <a:bodyPr/>
          <a:lstStyle/>
          <a:p>
            <a:r>
              <a:rPr lang="en-US"/>
              <a:t>08/01/2023 - 08/31/2023</a:t>
            </a:r>
          </a:p>
        </p:txBody>
      </p:sp>
      <p:sp>
        <p:nvSpPr>
          <p:cNvPr id="5" name="Footer Placeholder 4">
            <a:extLst>
              <a:ext uri="{FF2B5EF4-FFF2-40B4-BE49-F238E27FC236}">
                <a16:creationId xmlns:a16="http://schemas.microsoft.com/office/drawing/2014/main" id="{FC87D452-71FE-4BDC-AD3E-0542D780D2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71956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2EE6B-630E-4372-BB72-9AB11589F527}"/>
              </a:ext>
            </a:extLst>
          </p:cNvPr>
          <p:cNvSpPr>
            <a:spLocks noGrp="1"/>
          </p:cNvSpPr>
          <p:nvPr>
            <p:ph type="title"/>
          </p:nvPr>
        </p:nvSpPr>
        <p:spPr/>
        <p:txBody>
          <a:bodyPr/>
          <a:lstStyle/>
          <a:p>
            <a:r>
              <a:rPr lang="en-US"/>
              <a:t>Facebook Interaction Rate | KOSÉ</a:t>
            </a:r>
          </a:p>
        </p:txBody>
      </p:sp>
      <p:graphicFrame>
        <p:nvGraphicFramePr>
          <p:cNvPr id="6" name="Chart Placeholder 5">
            <a:extLst>
              <a:ext uri="{FF2B5EF4-FFF2-40B4-BE49-F238E27FC236}">
                <a16:creationId xmlns:a16="http://schemas.microsoft.com/office/drawing/2014/main" id="{0DC3FF59-37D6-4CCF-B789-B08BF117A894}"/>
              </a:ext>
            </a:extLst>
          </p:cNvPr>
          <p:cNvGraphicFramePr>
            <a:graphicFrameLocks noGrp="1"/>
          </p:cNvGraphicFramePr>
          <p:nvPr>
            <p:ph type="chart" sz="quarter" idx="13"/>
            <p:extLst>
              <p:ext uri="{D42A27DB-BD31-4B8C-83A1-F6EECF244321}">
                <p14:modId xmlns:p14="http://schemas.microsoft.com/office/powerpoint/2010/main" val="17217646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6C14F9-87D1-4A6E-AF1B-19F1039EB51C}"/>
              </a:ext>
            </a:extLst>
          </p:cNvPr>
          <p:cNvSpPr>
            <a:spLocks noGrp="1"/>
          </p:cNvSpPr>
          <p:nvPr>
            <p:ph type="body" sz="quarter" idx="14"/>
          </p:nvPr>
        </p:nvSpPr>
        <p:spPr/>
        <p:txBody>
          <a:bodyPr/>
          <a:lstStyle/>
          <a:p>
            <a:r>
              <a:rPr lang="en-US"/>
              <a:t>08/01/2023 - 08/31/2023</a:t>
            </a:r>
          </a:p>
        </p:txBody>
      </p:sp>
      <p:sp>
        <p:nvSpPr>
          <p:cNvPr id="5" name="Footer Placeholder 4">
            <a:extLst>
              <a:ext uri="{FF2B5EF4-FFF2-40B4-BE49-F238E27FC236}">
                <a16:creationId xmlns:a16="http://schemas.microsoft.com/office/drawing/2014/main" id="{02B0638F-2F9D-4240-8C62-41A128D6D4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86306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55ED3-840A-42BA-AE72-B999858F7296}"/>
              </a:ext>
            </a:extLst>
          </p:cNvPr>
          <p:cNvSpPr>
            <a:spLocks noGrp="1"/>
          </p:cNvSpPr>
          <p:nvPr>
            <p:ph type="title"/>
          </p:nvPr>
        </p:nvSpPr>
        <p:spPr/>
        <p:txBody>
          <a:bodyPr/>
          <a:lstStyle/>
          <a:p>
            <a:r>
              <a:rPr lang="en-US"/>
              <a:t>Facebook Attrition and Engagement Table | KOSÉ</a:t>
            </a:r>
          </a:p>
        </p:txBody>
      </p:sp>
      <p:graphicFrame>
        <p:nvGraphicFramePr>
          <p:cNvPr id="5" name="Table Placeholder 4">
            <a:extLst>
              <a:ext uri="{FF2B5EF4-FFF2-40B4-BE49-F238E27FC236}">
                <a16:creationId xmlns:a16="http://schemas.microsoft.com/office/drawing/2014/main" id="{C4DF4125-514E-471E-9F5E-1E40DE9C76CA}"/>
              </a:ext>
            </a:extLst>
          </p:cNvPr>
          <p:cNvGraphicFramePr>
            <a:graphicFrameLocks noGrp="1"/>
          </p:cNvGraphicFramePr>
          <p:nvPr>
            <p:ph type="tbl" sz="quarter" idx="13"/>
            <p:extLst>
              <p:ext uri="{D42A27DB-BD31-4B8C-83A1-F6EECF244321}">
                <p14:modId xmlns:p14="http://schemas.microsoft.com/office/powerpoint/2010/main" val="1528117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14450184"/>
                    </a:ext>
                  </a:extLst>
                </a:gridCol>
                <a:gridCol w="1645920">
                  <a:extLst>
                    <a:ext uri="{9D8B030D-6E8A-4147-A177-3AD203B41FA5}">
                      <a16:colId xmlns:a16="http://schemas.microsoft.com/office/drawing/2014/main" val="212425625"/>
                    </a:ext>
                  </a:extLst>
                </a:gridCol>
                <a:gridCol w="1645920">
                  <a:extLst>
                    <a:ext uri="{9D8B030D-6E8A-4147-A177-3AD203B41FA5}">
                      <a16:colId xmlns:a16="http://schemas.microsoft.com/office/drawing/2014/main" val="2502308783"/>
                    </a:ext>
                  </a:extLst>
                </a:gridCol>
                <a:gridCol w="1645920">
                  <a:extLst>
                    <a:ext uri="{9D8B030D-6E8A-4147-A177-3AD203B41FA5}">
                      <a16:colId xmlns:a16="http://schemas.microsoft.com/office/drawing/2014/main" val="3549508510"/>
                    </a:ext>
                  </a:extLst>
                </a:gridCol>
                <a:gridCol w="1645920">
                  <a:extLst>
                    <a:ext uri="{9D8B030D-6E8A-4147-A177-3AD203B41FA5}">
                      <a16:colId xmlns:a16="http://schemas.microsoft.com/office/drawing/2014/main" val="929789878"/>
                    </a:ext>
                  </a:extLst>
                </a:gridCol>
              </a:tblGrid>
              <a:tr h="370840">
                <a:tc>
                  <a:txBody>
                    <a:bodyPr/>
                    <a:lstStyle/>
                    <a:p>
                      <a:r>
                        <a:rPr lang="en-US" sz="1000"/>
                        <a:t>Name</a:t>
                      </a:r>
                    </a:p>
                  </a:txBody>
                  <a:tcPr/>
                </a:tc>
                <a:tc>
                  <a:txBody>
                    <a:bodyPr/>
                    <a:lstStyle/>
                    <a:p>
                      <a:r>
                        <a:rPr lang="en-US" sz="1000"/>
                        <a:t>AVG attrition</a:t>
                      </a:r>
                    </a:p>
                  </a:txBody>
                  <a:tcPr/>
                </a:tc>
                <a:tc>
                  <a:txBody>
                    <a:bodyPr/>
                    <a:lstStyle/>
                    <a:p>
                      <a:r>
                        <a:rPr lang="en-US" sz="1000"/>
                        <a:t>AVG Engaged Users</a:t>
                      </a:r>
                    </a:p>
                  </a:txBody>
                  <a:tcPr/>
                </a:tc>
                <a:tc>
                  <a:txBody>
                    <a:bodyPr/>
                    <a:lstStyle/>
                    <a:p>
                      <a:r>
                        <a:rPr lang="en-US" sz="1000"/>
                        <a:t>Total Consumptions</a:t>
                      </a:r>
                    </a:p>
                  </a:txBody>
                  <a:tcPr/>
                </a:tc>
                <a:tc>
                  <a:txBody>
                    <a:bodyPr/>
                    <a:lstStyle/>
                    <a:p>
                      <a:r>
                        <a:rPr lang="en-US" sz="1000"/>
                        <a:t>Total Stories</a:t>
                      </a:r>
                    </a:p>
                  </a:txBody>
                  <a:tcPr/>
                </a:tc>
                <a:extLst>
                  <a:ext uri="{0D108BD9-81ED-4DB2-BD59-A6C34878D82A}">
                    <a16:rowId xmlns:a16="http://schemas.microsoft.com/office/drawing/2014/main" val="534175024"/>
                  </a:ext>
                </a:extLst>
              </a:tr>
              <a:tr h="370840">
                <a:tc>
                  <a:txBody>
                    <a:bodyPr/>
                    <a:lstStyle/>
                    <a:p>
                      <a:r>
                        <a:rPr lang="en-US" sz="1000"/>
                        <a:t>KOSÉ</a:t>
                      </a:r>
                    </a:p>
                  </a:txBody>
                  <a:tcPr/>
                </a:tc>
                <a:tc>
                  <a:txBody>
                    <a:bodyPr/>
                    <a:lstStyle/>
                    <a:p>
                      <a:r>
                        <a:rPr lang="en-US" sz="1000"/>
                        <a:t>2.6774193548387</a:t>
                      </a:r>
                    </a:p>
                  </a:txBody>
                  <a:tcPr/>
                </a:tc>
                <a:tc>
                  <a:txBody>
                    <a:bodyPr/>
                    <a:lstStyle/>
                    <a:p>
                      <a:r>
                        <a:rPr lang="en-US" sz="1000"/>
                        <a:t>1283.8387096774</a:t>
                      </a:r>
                    </a:p>
                  </a:txBody>
                  <a:tcPr/>
                </a:tc>
                <a:tc>
                  <a:txBody>
                    <a:bodyPr/>
                    <a:lstStyle/>
                    <a:p>
                      <a:r>
                        <a:rPr lang="en-US" sz="1000"/>
                        <a:t>46603</a:t>
                      </a:r>
                    </a:p>
                  </a:txBody>
                  <a:tcPr/>
                </a:tc>
                <a:tc>
                  <a:txBody>
                    <a:bodyPr/>
                    <a:lstStyle/>
                    <a:p>
                      <a:r>
                        <a:rPr lang="en-US" sz="1000"/>
                        <a:t>2456</a:t>
                      </a:r>
                    </a:p>
                  </a:txBody>
                  <a:tcPr/>
                </a:tc>
                <a:extLst>
                  <a:ext uri="{0D108BD9-81ED-4DB2-BD59-A6C34878D82A}">
                    <a16:rowId xmlns:a16="http://schemas.microsoft.com/office/drawing/2014/main" val="2460912011"/>
                  </a:ext>
                </a:extLst>
              </a:tr>
            </a:tbl>
          </a:graphicData>
        </a:graphic>
      </p:graphicFrame>
      <p:sp>
        <p:nvSpPr>
          <p:cNvPr id="4" name="Text Placeholder 3">
            <a:extLst>
              <a:ext uri="{FF2B5EF4-FFF2-40B4-BE49-F238E27FC236}">
                <a16:creationId xmlns:a16="http://schemas.microsoft.com/office/drawing/2014/main" id="{6D71A6DF-1012-4D7E-BD90-417CEA20583A}"/>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23794492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8527F-A86C-4E5E-81AC-1BEE92D29950}"/>
              </a:ext>
            </a:extLst>
          </p:cNvPr>
          <p:cNvSpPr>
            <a:spLocks noGrp="1"/>
          </p:cNvSpPr>
          <p:nvPr>
            <p:ph type="title"/>
          </p:nvPr>
        </p:nvSpPr>
        <p:spPr/>
        <p:txBody>
          <a:bodyPr/>
          <a:lstStyle/>
          <a:p>
            <a:r>
              <a:rPr lang="en-US"/>
              <a:t>Facebook Interaction Rate By Weekday | KOSÉ</a:t>
            </a:r>
          </a:p>
        </p:txBody>
      </p:sp>
      <p:graphicFrame>
        <p:nvGraphicFramePr>
          <p:cNvPr id="6" name="Chart Placeholder 5">
            <a:extLst>
              <a:ext uri="{FF2B5EF4-FFF2-40B4-BE49-F238E27FC236}">
                <a16:creationId xmlns:a16="http://schemas.microsoft.com/office/drawing/2014/main" id="{CFD990FD-5A13-4B33-903B-915C5FB9D3DA}"/>
              </a:ext>
            </a:extLst>
          </p:cNvPr>
          <p:cNvGraphicFramePr>
            <a:graphicFrameLocks noGrp="1"/>
          </p:cNvGraphicFramePr>
          <p:nvPr>
            <p:ph type="chart" sz="quarter" idx="13"/>
            <p:extLst>
              <p:ext uri="{D42A27DB-BD31-4B8C-83A1-F6EECF244321}">
                <p14:modId xmlns:p14="http://schemas.microsoft.com/office/powerpoint/2010/main" val="18429434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163302-32BD-4ECA-9558-82883EF37843}"/>
              </a:ext>
            </a:extLst>
          </p:cNvPr>
          <p:cNvSpPr>
            <a:spLocks noGrp="1"/>
          </p:cNvSpPr>
          <p:nvPr>
            <p:ph type="body" sz="quarter" idx="14"/>
          </p:nvPr>
        </p:nvSpPr>
        <p:spPr/>
        <p:txBody>
          <a:bodyPr/>
          <a:lstStyle/>
          <a:p>
            <a:r>
              <a:rPr lang="en-US"/>
              <a:t>08/01/2023 - 08/31/2023</a:t>
            </a:r>
          </a:p>
        </p:txBody>
      </p:sp>
      <p:sp>
        <p:nvSpPr>
          <p:cNvPr id="5" name="Footer Placeholder 4">
            <a:extLst>
              <a:ext uri="{FF2B5EF4-FFF2-40B4-BE49-F238E27FC236}">
                <a16:creationId xmlns:a16="http://schemas.microsoft.com/office/drawing/2014/main" id="{1E3CF146-E395-4481-A33E-76EBE8FD14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20784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24AFA-7ACC-4AE7-AEA7-85D2E4DC8323}"/>
              </a:ext>
            </a:extLst>
          </p:cNvPr>
          <p:cNvSpPr>
            <a:spLocks noGrp="1"/>
          </p:cNvSpPr>
          <p:nvPr>
            <p:ph type="title"/>
          </p:nvPr>
        </p:nvSpPr>
        <p:spPr/>
        <p:txBody>
          <a:bodyPr/>
          <a:lstStyle/>
          <a:p>
            <a:r>
              <a:rPr lang="en-US"/>
              <a:t>Facebook Interaction Rate By Post Type | KOSÉ</a:t>
            </a:r>
          </a:p>
        </p:txBody>
      </p:sp>
      <p:graphicFrame>
        <p:nvGraphicFramePr>
          <p:cNvPr id="6" name="Chart Placeholder 5">
            <a:extLst>
              <a:ext uri="{FF2B5EF4-FFF2-40B4-BE49-F238E27FC236}">
                <a16:creationId xmlns:a16="http://schemas.microsoft.com/office/drawing/2014/main" id="{0DA5A946-CEA1-4487-8331-6CC1CEC12F5A}"/>
              </a:ext>
            </a:extLst>
          </p:cNvPr>
          <p:cNvGraphicFramePr>
            <a:graphicFrameLocks noGrp="1"/>
          </p:cNvGraphicFramePr>
          <p:nvPr>
            <p:ph type="chart" sz="quarter" idx="13"/>
            <p:extLst>
              <p:ext uri="{D42A27DB-BD31-4B8C-83A1-F6EECF244321}">
                <p14:modId xmlns:p14="http://schemas.microsoft.com/office/powerpoint/2010/main" val="7556376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3698E8-8345-4919-A174-58979785FD1D}"/>
              </a:ext>
            </a:extLst>
          </p:cNvPr>
          <p:cNvSpPr>
            <a:spLocks noGrp="1"/>
          </p:cNvSpPr>
          <p:nvPr>
            <p:ph type="body" sz="quarter" idx="14"/>
          </p:nvPr>
        </p:nvSpPr>
        <p:spPr/>
        <p:txBody>
          <a:bodyPr/>
          <a:lstStyle/>
          <a:p>
            <a:r>
              <a:rPr lang="en-US"/>
              <a:t>08/01/2023 - 08/31/2023</a:t>
            </a:r>
          </a:p>
        </p:txBody>
      </p:sp>
      <p:sp>
        <p:nvSpPr>
          <p:cNvPr id="5" name="Footer Placeholder 4">
            <a:extLst>
              <a:ext uri="{FF2B5EF4-FFF2-40B4-BE49-F238E27FC236}">
                <a16:creationId xmlns:a16="http://schemas.microsoft.com/office/drawing/2014/main" id="{38F18646-F44C-46C5-B999-5D2A3CDAC4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26929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F2748-FF42-421C-AE49-43236B934F17}"/>
              </a:ext>
            </a:extLst>
          </p:cNvPr>
          <p:cNvSpPr>
            <a:spLocks noGrp="1"/>
          </p:cNvSpPr>
          <p:nvPr>
            <p:ph type="title"/>
          </p:nvPr>
        </p:nvSpPr>
        <p:spPr/>
        <p:txBody>
          <a:bodyPr/>
          <a:lstStyle/>
          <a:p>
            <a:r>
              <a:rPr lang="en-US"/>
              <a:t>Facebook Video Views Table | KOSÉ</a:t>
            </a:r>
          </a:p>
        </p:txBody>
      </p:sp>
      <p:graphicFrame>
        <p:nvGraphicFramePr>
          <p:cNvPr id="5" name="Table Placeholder 4">
            <a:extLst>
              <a:ext uri="{FF2B5EF4-FFF2-40B4-BE49-F238E27FC236}">
                <a16:creationId xmlns:a16="http://schemas.microsoft.com/office/drawing/2014/main" id="{61347DA5-8078-4C5D-86EA-7F7727087634}"/>
              </a:ext>
            </a:extLst>
          </p:cNvPr>
          <p:cNvGraphicFramePr>
            <a:graphicFrameLocks noGrp="1"/>
          </p:cNvGraphicFramePr>
          <p:nvPr>
            <p:ph type="tbl" sz="quarter" idx="13"/>
            <p:extLst>
              <p:ext uri="{D42A27DB-BD31-4B8C-83A1-F6EECF244321}">
                <p14:modId xmlns:p14="http://schemas.microsoft.com/office/powerpoint/2010/main" val="2263161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43627035"/>
                    </a:ext>
                  </a:extLst>
                </a:gridCol>
                <a:gridCol w="822960">
                  <a:extLst>
                    <a:ext uri="{9D8B030D-6E8A-4147-A177-3AD203B41FA5}">
                      <a16:colId xmlns:a16="http://schemas.microsoft.com/office/drawing/2014/main" val="2914167114"/>
                    </a:ext>
                  </a:extLst>
                </a:gridCol>
                <a:gridCol w="822960">
                  <a:extLst>
                    <a:ext uri="{9D8B030D-6E8A-4147-A177-3AD203B41FA5}">
                      <a16:colId xmlns:a16="http://schemas.microsoft.com/office/drawing/2014/main" val="531263465"/>
                    </a:ext>
                  </a:extLst>
                </a:gridCol>
                <a:gridCol w="822960">
                  <a:extLst>
                    <a:ext uri="{9D8B030D-6E8A-4147-A177-3AD203B41FA5}">
                      <a16:colId xmlns:a16="http://schemas.microsoft.com/office/drawing/2014/main" val="3182280445"/>
                    </a:ext>
                  </a:extLst>
                </a:gridCol>
                <a:gridCol w="822960">
                  <a:extLst>
                    <a:ext uri="{9D8B030D-6E8A-4147-A177-3AD203B41FA5}">
                      <a16:colId xmlns:a16="http://schemas.microsoft.com/office/drawing/2014/main" val="1578572966"/>
                    </a:ext>
                  </a:extLst>
                </a:gridCol>
                <a:gridCol w="822960">
                  <a:extLst>
                    <a:ext uri="{9D8B030D-6E8A-4147-A177-3AD203B41FA5}">
                      <a16:colId xmlns:a16="http://schemas.microsoft.com/office/drawing/2014/main" val="506255455"/>
                    </a:ext>
                  </a:extLst>
                </a:gridCol>
                <a:gridCol w="822960">
                  <a:extLst>
                    <a:ext uri="{9D8B030D-6E8A-4147-A177-3AD203B41FA5}">
                      <a16:colId xmlns:a16="http://schemas.microsoft.com/office/drawing/2014/main" val="4112531107"/>
                    </a:ext>
                  </a:extLst>
                </a:gridCol>
                <a:gridCol w="822960">
                  <a:extLst>
                    <a:ext uri="{9D8B030D-6E8A-4147-A177-3AD203B41FA5}">
                      <a16:colId xmlns:a16="http://schemas.microsoft.com/office/drawing/2014/main" val="3004120838"/>
                    </a:ext>
                  </a:extLst>
                </a:gridCol>
                <a:gridCol w="822960">
                  <a:extLst>
                    <a:ext uri="{9D8B030D-6E8A-4147-A177-3AD203B41FA5}">
                      <a16:colId xmlns:a16="http://schemas.microsoft.com/office/drawing/2014/main" val="1646148792"/>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Organic Video Views</a:t>
                      </a:r>
                    </a:p>
                  </a:txBody>
                  <a:tcPr/>
                </a:tc>
                <a:tc>
                  <a:txBody>
                    <a:bodyPr/>
                    <a:lstStyle/>
                    <a:p>
                      <a:r>
                        <a:rPr lang="en-US" sz="1000"/>
                        <a:t>Autoplayed Video Views</a:t>
                      </a:r>
                    </a:p>
                  </a:txBody>
                  <a:tcPr/>
                </a:tc>
                <a:tc>
                  <a:txBody>
                    <a:bodyPr/>
                    <a:lstStyle/>
                    <a:p>
                      <a:r>
                        <a:rPr lang="en-US" sz="1000"/>
                        <a:t>Click-to-Play Video Views</a:t>
                      </a:r>
                    </a:p>
                  </a:txBody>
                  <a:tcPr/>
                </a:tc>
                <a:tc>
                  <a:txBody>
                    <a:bodyPr/>
                    <a:lstStyle/>
                    <a:p>
                      <a:r>
                        <a:rPr lang="en-US" sz="1000"/>
                        <a:t>Repeat Views</a:t>
                      </a:r>
                    </a:p>
                  </a:txBody>
                  <a:tcPr/>
                </a:tc>
                <a:extLst>
                  <a:ext uri="{0D108BD9-81ED-4DB2-BD59-A6C34878D82A}">
                    <a16:rowId xmlns:a16="http://schemas.microsoft.com/office/drawing/2014/main" val="1354440907"/>
                  </a:ext>
                </a:extLst>
              </a:tr>
              <a:tr h="370840">
                <a:tc>
                  <a:txBody>
                    <a:bodyPr/>
                    <a:lstStyle/>
                    <a:p>
                      <a:r>
                        <a:rPr lang="en-US" sz="1000"/>
                        <a:t>KOSÉ</a:t>
                      </a:r>
                    </a:p>
                  </a:txBody>
                  <a:tcPr/>
                </a:tc>
                <a:tc>
                  <a:txBody>
                    <a:bodyPr/>
                    <a:lstStyle/>
                    <a:p>
                      <a:r>
                        <a:rPr lang="en-US" sz="1000"/>
                        <a:t>180366</a:t>
                      </a:r>
                    </a:p>
                  </a:txBody>
                  <a:tcPr/>
                </a:tc>
                <a:tc>
                  <a:txBody>
                    <a:bodyPr/>
                    <a:lstStyle/>
                    <a:p>
                      <a:r>
                        <a:rPr lang="en-US" sz="1000"/>
                        <a:t>56486</a:t>
                      </a:r>
                    </a:p>
                  </a:txBody>
                  <a:tcPr/>
                </a:tc>
                <a:tc>
                  <a:txBody>
                    <a:bodyPr/>
                    <a:lstStyle/>
                    <a:p>
                      <a:r>
                        <a:rPr lang="en-US" sz="1000"/>
                        <a:t>36587</a:t>
                      </a:r>
                    </a:p>
                  </a:txBody>
                  <a:tcPr/>
                </a:tc>
                <a:tc>
                  <a:txBody>
                    <a:bodyPr/>
                    <a:lstStyle/>
                    <a:p>
                      <a:r>
                        <a:rPr lang="en-US" sz="1000"/>
                        <a:t>173568</a:t>
                      </a:r>
                    </a:p>
                  </a:txBody>
                  <a:tcPr/>
                </a:tc>
                <a:tc>
                  <a:txBody>
                    <a:bodyPr/>
                    <a:lstStyle/>
                    <a:p>
                      <a:r>
                        <a:rPr lang="en-US" sz="1000"/>
                        <a:t>6798</a:t>
                      </a:r>
                    </a:p>
                  </a:txBody>
                  <a:tcPr/>
                </a:tc>
                <a:tc>
                  <a:txBody>
                    <a:bodyPr/>
                    <a:lstStyle/>
                    <a:p>
                      <a:r>
                        <a:rPr lang="en-US" sz="1000"/>
                        <a:t>178413</a:t>
                      </a:r>
                    </a:p>
                  </a:txBody>
                  <a:tcPr/>
                </a:tc>
                <a:tc>
                  <a:txBody>
                    <a:bodyPr/>
                    <a:lstStyle/>
                    <a:p>
                      <a:r>
                        <a:rPr lang="en-US" sz="1000"/>
                        <a:t>1953</a:t>
                      </a:r>
                    </a:p>
                  </a:txBody>
                  <a:tcPr/>
                </a:tc>
                <a:tc>
                  <a:txBody>
                    <a:bodyPr/>
                    <a:lstStyle/>
                    <a:p>
                      <a:r>
                        <a:rPr lang="en-US" sz="1000"/>
                        <a:t>10371</a:t>
                      </a:r>
                    </a:p>
                  </a:txBody>
                  <a:tcPr/>
                </a:tc>
                <a:extLst>
                  <a:ext uri="{0D108BD9-81ED-4DB2-BD59-A6C34878D82A}">
                    <a16:rowId xmlns:a16="http://schemas.microsoft.com/office/drawing/2014/main" val="1861301275"/>
                  </a:ext>
                </a:extLst>
              </a:tr>
            </a:tbl>
          </a:graphicData>
        </a:graphic>
      </p:graphicFrame>
      <p:sp>
        <p:nvSpPr>
          <p:cNvPr id="4" name="Text Placeholder 3">
            <a:extLst>
              <a:ext uri="{FF2B5EF4-FFF2-40B4-BE49-F238E27FC236}">
                <a16:creationId xmlns:a16="http://schemas.microsoft.com/office/drawing/2014/main" id="{EEF93285-73C1-4C8F-95ED-EBF7D38575ED}"/>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16488423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8BFAE-032C-4CFB-9003-6A191633ACD3}"/>
              </a:ext>
            </a:extLst>
          </p:cNvPr>
          <p:cNvSpPr>
            <a:spLocks noGrp="1"/>
          </p:cNvSpPr>
          <p:nvPr>
            <p:ph type="title"/>
          </p:nvPr>
        </p:nvSpPr>
        <p:spPr/>
        <p:txBody>
          <a:bodyPr/>
          <a:lstStyle/>
          <a:p>
            <a:r>
              <a:rPr lang="en-US"/>
              <a:t>Facebook Ads Key Metrics Table | KOSÉ</a:t>
            </a:r>
          </a:p>
        </p:txBody>
      </p:sp>
      <p:graphicFrame>
        <p:nvGraphicFramePr>
          <p:cNvPr id="5" name="Table Placeholder 4">
            <a:extLst>
              <a:ext uri="{FF2B5EF4-FFF2-40B4-BE49-F238E27FC236}">
                <a16:creationId xmlns:a16="http://schemas.microsoft.com/office/drawing/2014/main" id="{77685872-466A-40A4-934B-FEC3643E0787}"/>
              </a:ext>
            </a:extLst>
          </p:cNvPr>
          <p:cNvGraphicFramePr>
            <a:graphicFrameLocks noGrp="1"/>
          </p:cNvGraphicFramePr>
          <p:nvPr>
            <p:ph type="tbl" sz="quarter" idx="13"/>
            <p:extLst>
              <p:ext uri="{D42A27DB-BD31-4B8C-83A1-F6EECF244321}">
                <p14:modId xmlns:p14="http://schemas.microsoft.com/office/powerpoint/2010/main" val="915071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7">
                  <a:extLst>
                    <a:ext uri="{9D8B030D-6E8A-4147-A177-3AD203B41FA5}">
                      <a16:colId xmlns:a16="http://schemas.microsoft.com/office/drawing/2014/main" val="2488375892"/>
                    </a:ext>
                  </a:extLst>
                </a:gridCol>
                <a:gridCol w="576072">
                  <a:extLst>
                    <a:ext uri="{9D8B030D-6E8A-4147-A177-3AD203B41FA5}">
                      <a16:colId xmlns:a16="http://schemas.microsoft.com/office/drawing/2014/main" val="846225208"/>
                    </a:ext>
                  </a:extLst>
                </a:gridCol>
                <a:gridCol w="576072">
                  <a:extLst>
                    <a:ext uri="{9D8B030D-6E8A-4147-A177-3AD203B41FA5}">
                      <a16:colId xmlns:a16="http://schemas.microsoft.com/office/drawing/2014/main" val="861196492"/>
                    </a:ext>
                  </a:extLst>
                </a:gridCol>
                <a:gridCol w="576072">
                  <a:extLst>
                    <a:ext uri="{9D8B030D-6E8A-4147-A177-3AD203B41FA5}">
                      <a16:colId xmlns:a16="http://schemas.microsoft.com/office/drawing/2014/main" val="3806614880"/>
                    </a:ext>
                  </a:extLst>
                </a:gridCol>
                <a:gridCol w="576072">
                  <a:extLst>
                    <a:ext uri="{9D8B030D-6E8A-4147-A177-3AD203B41FA5}">
                      <a16:colId xmlns:a16="http://schemas.microsoft.com/office/drawing/2014/main" val="478898891"/>
                    </a:ext>
                  </a:extLst>
                </a:gridCol>
                <a:gridCol w="576072">
                  <a:extLst>
                    <a:ext uri="{9D8B030D-6E8A-4147-A177-3AD203B41FA5}">
                      <a16:colId xmlns:a16="http://schemas.microsoft.com/office/drawing/2014/main" val="241242927"/>
                    </a:ext>
                  </a:extLst>
                </a:gridCol>
                <a:gridCol w="576072">
                  <a:extLst>
                    <a:ext uri="{9D8B030D-6E8A-4147-A177-3AD203B41FA5}">
                      <a16:colId xmlns:a16="http://schemas.microsoft.com/office/drawing/2014/main" val="691699580"/>
                    </a:ext>
                  </a:extLst>
                </a:gridCol>
                <a:gridCol w="576072">
                  <a:extLst>
                    <a:ext uri="{9D8B030D-6E8A-4147-A177-3AD203B41FA5}">
                      <a16:colId xmlns:a16="http://schemas.microsoft.com/office/drawing/2014/main" val="911819753"/>
                    </a:ext>
                  </a:extLst>
                </a:gridCol>
                <a:gridCol w="576072">
                  <a:extLst>
                    <a:ext uri="{9D8B030D-6E8A-4147-A177-3AD203B41FA5}">
                      <a16:colId xmlns:a16="http://schemas.microsoft.com/office/drawing/2014/main" val="1921855444"/>
                    </a:ext>
                  </a:extLst>
                </a:gridCol>
                <a:gridCol w="576072">
                  <a:extLst>
                    <a:ext uri="{9D8B030D-6E8A-4147-A177-3AD203B41FA5}">
                      <a16:colId xmlns:a16="http://schemas.microsoft.com/office/drawing/2014/main" val="3541529571"/>
                    </a:ext>
                  </a:extLst>
                </a:gridCol>
                <a:gridCol w="576072">
                  <a:extLst>
                    <a:ext uri="{9D8B030D-6E8A-4147-A177-3AD203B41FA5}">
                      <a16:colId xmlns:a16="http://schemas.microsoft.com/office/drawing/2014/main" val="1649670605"/>
                    </a:ext>
                  </a:extLst>
                </a:gridCol>
              </a:tblGrid>
              <a:tr h="370840">
                <a:tc>
                  <a:txBody>
                    <a:bodyPr/>
                    <a:lstStyle/>
                    <a:p>
                      <a:r>
                        <a:rPr lang="en-US" sz="1000"/>
                        <a:t>Name</a:t>
                      </a:r>
                    </a:p>
                  </a:txBody>
                  <a:tcPr/>
                </a:tc>
                <a:tc>
                  <a:txBody>
                    <a:bodyPr/>
                    <a:lstStyle/>
                    <a:p>
                      <a:r>
                        <a:rPr lang="en-US" sz="1000"/>
                        <a:t>Ads</a:t>
                      </a:r>
                    </a:p>
                  </a:txBody>
                  <a:tcPr/>
                </a:tc>
                <a:tc>
                  <a:txBody>
                    <a:bodyPr/>
                    <a:lstStyle/>
                    <a:p>
                      <a:r>
                        <a:rPr lang="en-US" sz="1000"/>
                        <a:t>Total Spend</a:t>
                      </a:r>
                    </a:p>
                  </a:txBody>
                  <a:tcPr/>
                </a:tc>
                <a:tc>
                  <a:txBody>
                    <a:bodyPr/>
                    <a:lstStyle/>
                    <a:p>
                      <a:r>
                        <a:rPr lang="en-US" sz="1000"/>
                        <a:t>Page Likes</a:t>
                      </a:r>
                    </a:p>
                  </a:txBody>
                  <a:tcPr/>
                </a:tc>
                <a:tc>
                  <a:txBody>
                    <a:bodyPr/>
                    <a:lstStyle/>
                    <a:p>
                      <a:r>
                        <a:rPr lang="en-US" sz="1000"/>
                        <a:t>Reactions</a:t>
                      </a:r>
                    </a:p>
                  </a:txBody>
                  <a:tcPr/>
                </a:tc>
                <a:tc>
                  <a:txBody>
                    <a:bodyPr/>
                    <a:lstStyle/>
                    <a:p>
                      <a:r>
                        <a:rPr lang="en-US" sz="1000"/>
                        <a:t>Comments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Reach per Ad</a:t>
                      </a:r>
                    </a:p>
                  </a:txBody>
                  <a:tcPr/>
                </a:tc>
                <a:tc>
                  <a:txBody>
                    <a:bodyPr/>
                    <a:lstStyle/>
                    <a:p>
                      <a:r>
                        <a:rPr lang="en-US" sz="1000"/>
                        <a:t>Avg. Frequency per Ad</a:t>
                      </a:r>
                    </a:p>
                  </a:txBody>
                  <a:tcPr/>
                </a:tc>
                <a:tc>
                  <a:txBody>
                    <a:bodyPr/>
                    <a:lstStyle/>
                    <a:p>
                      <a:r>
                        <a:rPr lang="en-US" sz="1000"/>
                        <a:t>Avg. CPC</a:t>
                      </a:r>
                    </a:p>
                  </a:txBody>
                  <a:tcPr/>
                </a:tc>
                <a:extLst>
                  <a:ext uri="{0D108BD9-81ED-4DB2-BD59-A6C34878D82A}">
                    <a16:rowId xmlns:a16="http://schemas.microsoft.com/office/drawing/2014/main" val="1886649445"/>
                  </a:ext>
                </a:extLst>
              </a:tr>
              <a:tr h="370840">
                <a:tc>
                  <a:txBody>
                    <a:bodyPr/>
                    <a:lstStyle/>
                    <a:p>
                      <a:r>
                        <a:rPr lang="en-US" sz="1000"/>
                        <a:t>KOSÉ</a:t>
                      </a:r>
                    </a:p>
                  </a:txBody>
                  <a:tcPr/>
                </a:tc>
                <a:tc>
                  <a:txBody>
                    <a:bodyPr/>
                    <a:lstStyle/>
                    <a:p>
                      <a:r>
                        <a:rPr lang="en-US" sz="1000"/>
                        <a:t>38</a:t>
                      </a:r>
                    </a:p>
                  </a:txBody>
                  <a:tcPr/>
                </a:tc>
                <a:tc>
                  <a:txBody>
                    <a:bodyPr/>
                    <a:lstStyle/>
                    <a:p>
                      <a:r>
                        <a:rPr lang="en-US" sz="1000"/>
                        <a:t>8731.41 MYR</a:t>
                      </a:r>
                    </a:p>
                  </a:txBody>
                  <a:tcPr/>
                </a:tc>
                <a:tc>
                  <a:txBody>
                    <a:bodyPr/>
                    <a:lstStyle/>
                    <a:p>
                      <a:r>
                        <a:rPr lang="en-US" sz="1000"/>
                        <a:t>0</a:t>
                      </a:r>
                    </a:p>
                  </a:txBody>
                  <a:tcPr/>
                </a:tc>
                <a:tc>
                  <a:txBody>
                    <a:bodyPr/>
                    <a:lstStyle/>
                    <a:p>
                      <a:r>
                        <a:rPr lang="en-US" sz="1000"/>
                        <a:t>448</a:t>
                      </a:r>
                    </a:p>
                  </a:txBody>
                  <a:tcPr/>
                </a:tc>
                <a:tc>
                  <a:txBody>
                    <a:bodyPr/>
                    <a:lstStyle/>
                    <a:p>
                      <a:r>
                        <a:rPr lang="en-US" sz="1000"/>
                        <a:t>11</a:t>
                      </a:r>
                    </a:p>
                  </a:txBody>
                  <a:tcPr/>
                </a:tc>
                <a:tc>
                  <a:txBody>
                    <a:bodyPr/>
                    <a:lstStyle/>
                    <a:p>
                      <a:r>
                        <a:rPr lang="en-US" sz="1000"/>
                        <a:t>13906</a:t>
                      </a:r>
                    </a:p>
                  </a:txBody>
                  <a:tcPr/>
                </a:tc>
                <a:tc>
                  <a:txBody>
                    <a:bodyPr/>
                    <a:lstStyle/>
                    <a:p>
                      <a:r>
                        <a:rPr lang="en-US" sz="1000"/>
                        <a:t>1362986</a:t>
                      </a:r>
                    </a:p>
                  </a:txBody>
                  <a:tcPr/>
                </a:tc>
                <a:tc>
                  <a:txBody>
                    <a:bodyPr/>
                    <a:lstStyle/>
                    <a:p>
                      <a:r>
                        <a:rPr lang="en-US" sz="1000"/>
                        <a:t>27905.4</a:t>
                      </a:r>
                    </a:p>
                  </a:txBody>
                  <a:tcPr/>
                </a:tc>
                <a:tc>
                  <a:txBody>
                    <a:bodyPr/>
                    <a:lstStyle/>
                    <a:p>
                      <a:r>
                        <a:rPr lang="en-US" sz="1000"/>
                        <a:t>2.28</a:t>
                      </a:r>
                    </a:p>
                  </a:txBody>
                  <a:tcPr/>
                </a:tc>
                <a:tc>
                  <a:txBody>
                    <a:bodyPr/>
                    <a:lstStyle/>
                    <a:p>
                      <a:r>
                        <a:rPr lang="en-US" sz="1000"/>
                        <a:t>1.0185</a:t>
                      </a:r>
                    </a:p>
                  </a:txBody>
                  <a:tcPr/>
                </a:tc>
                <a:extLst>
                  <a:ext uri="{0D108BD9-81ED-4DB2-BD59-A6C34878D82A}">
                    <a16:rowId xmlns:a16="http://schemas.microsoft.com/office/drawing/2014/main" val="1489561350"/>
                  </a:ext>
                </a:extLst>
              </a:tr>
            </a:tbl>
          </a:graphicData>
        </a:graphic>
      </p:graphicFrame>
      <p:sp>
        <p:nvSpPr>
          <p:cNvPr id="4" name="Text Placeholder 3">
            <a:extLst>
              <a:ext uri="{FF2B5EF4-FFF2-40B4-BE49-F238E27FC236}">
                <a16:creationId xmlns:a16="http://schemas.microsoft.com/office/drawing/2014/main" id="{7C43E119-AE86-40F9-8211-7CF4B07825E7}"/>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6216194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E567B-15C1-4417-A55A-ED120EB22E89}"/>
              </a:ext>
            </a:extLst>
          </p:cNvPr>
          <p:cNvSpPr>
            <a:spLocks noGrp="1"/>
          </p:cNvSpPr>
          <p:nvPr>
            <p:ph type="title"/>
          </p:nvPr>
        </p:nvSpPr>
        <p:spPr/>
        <p:txBody>
          <a:bodyPr/>
          <a:lstStyle/>
          <a:p>
            <a:r>
              <a:rPr lang="en-US"/>
              <a:t>Facebook Ads Costs Table | KOSÉ - 1 of 26</a:t>
            </a:r>
          </a:p>
        </p:txBody>
      </p:sp>
      <p:graphicFrame>
        <p:nvGraphicFramePr>
          <p:cNvPr id="5" name="Table Placeholder 4">
            <a:extLst>
              <a:ext uri="{FF2B5EF4-FFF2-40B4-BE49-F238E27FC236}">
                <a16:creationId xmlns:a16="http://schemas.microsoft.com/office/drawing/2014/main" id="{0ED7A135-D4F7-4311-A7DD-9516996CF8CB}"/>
              </a:ext>
            </a:extLst>
          </p:cNvPr>
          <p:cNvGraphicFramePr>
            <a:graphicFrameLocks noGrp="1"/>
          </p:cNvGraphicFramePr>
          <p:nvPr>
            <p:ph type="tbl" sz="quarter" idx="13"/>
            <p:extLst>
              <p:ext uri="{D42A27DB-BD31-4B8C-83A1-F6EECF244321}">
                <p14:modId xmlns:p14="http://schemas.microsoft.com/office/powerpoint/2010/main" val="3127180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161238997"/>
                    </a:ext>
                  </a:extLst>
                </a:gridCol>
                <a:gridCol w="411480">
                  <a:extLst>
                    <a:ext uri="{9D8B030D-6E8A-4147-A177-3AD203B41FA5}">
                      <a16:colId xmlns:a16="http://schemas.microsoft.com/office/drawing/2014/main" val="1531097843"/>
                    </a:ext>
                  </a:extLst>
                </a:gridCol>
                <a:gridCol w="411480">
                  <a:extLst>
                    <a:ext uri="{9D8B030D-6E8A-4147-A177-3AD203B41FA5}">
                      <a16:colId xmlns:a16="http://schemas.microsoft.com/office/drawing/2014/main" val="4127342960"/>
                    </a:ext>
                  </a:extLst>
                </a:gridCol>
                <a:gridCol w="411480">
                  <a:extLst>
                    <a:ext uri="{9D8B030D-6E8A-4147-A177-3AD203B41FA5}">
                      <a16:colId xmlns:a16="http://schemas.microsoft.com/office/drawing/2014/main" val="2063246980"/>
                    </a:ext>
                  </a:extLst>
                </a:gridCol>
                <a:gridCol w="411480">
                  <a:extLst>
                    <a:ext uri="{9D8B030D-6E8A-4147-A177-3AD203B41FA5}">
                      <a16:colId xmlns:a16="http://schemas.microsoft.com/office/drawing/2014/main" val="3059428916"/>
                    </a:ext>
                  </a:extLst>
                </a:gridCol>
                <a:gridCol w="411480">
                  <a:extLst>
                    <a:ext uri="{9D8B030D-6E8A-4147-A177-3AD203B41FA5}">
                      <a16:colId xmlns:a16="http://schemas.microsoft.com/office/drawing/2014/main" val="2447964070"/>
                    </a:ext>
                  </a:extLst>
                </a:gridCol>
                <a:gridCol w="411480">
                  <a:extLst>
                    <a:ext uri="{9D8B030D-6E8A-4147-A177-3AD203B41FA5}">
                      <a16:colId xmlns:a16="http://schemas.microsoft.com/office/drawing/2014/main" val="152443403"/>
                    </a:ext>
                  </a:extLst>
                </a:gridCol>
                <a:gridCol w="411480">
                  <a:extLst>
                    <a:ext uri="{9D8B030D-6E8A-4147-A177-3AD203B41FA5}">
                      <a16:colId xmlns:a16="http://schemas.microsoft.com/office/drawing/2014/main" val="370050645"/>
                    </a:ext>
                  </a:extLst>
                </a:gridCol>
                <a:gridCol w="411480">
                  <a:extLst>
                    <a:ext uri="{9D8B030D-6E8A-4147-A177-3AD203B41FA5}">
                      <a16:colId xmlns:a16="http://schemas.microsoft.com/office/drawing/2014/main" val="747258069"/>
                    </a:ext>
                  </a:extLst>
                </a:gridCol>
                <a:gridCol w="411480">
                  <a:extLst>
                    <a:ext uri="{9D8B030D-6E8A-4147-A177-3AD203B41FA5}">
                      <a16:colId xmlns:a16="http://schemas.microsoft.com/office/drawing/2014/main" val="408426943"/>
                    </a:ext>
                  </a:extLst>
                </a:gridCol>
                <a:gridCol w="1892807">
                  <a:extLst>
                    <a:ext uri="{9D8B030D-6E8A-4147-A177-3AD203B41FA5}">
                      <a16:colId xmlns:a16="http://schemas.microsoft.com/office/drawing/2014/main" val="1987297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580876206"/>
                  </a:ext>
                </a:extLst>
              </a:tr>
            </a:tbl>
          </a:graphicData>
        </a:graphic>
      </p:graphicFrame>
      <p:sp>
        <p:nvSpPr>
          <p:cNvPr id="4" name="Text Placeholder 3">
            <a:extLst>
              <a:ext uri="{FF2B5EF4-FFF2-40B4-BE49-F238E27FC236}">
                <a16:creationId xmlns:a16="http://schemas.microsoft.com/office/drawing/2014/main" id="{59DFB786-B69E-4F3E-BAA9-B65EC28A08D0}"/>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12765896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CFD4A-CEA7-4026-A8B3-7089612C8642}"/>
              </a:ext>
            </a:extLst>
          </p:cNvPr>
          <p:cNvSpPr>
            <a:spLocks noGrp="1"/>
          </p:cNvSpPr>
          <p:nvPr>
            <p:ph type="title"/>
          </p:nvPr>
        </p:nvSpPr>
        <p:spPr/>
        <p:txBody>
          <a:bodyPr/>
          <a:lstStyle/>
          <a:p>
            <a:r>
              <a:rPr lang="en-US"/>
              <a:t>Facebook Ads Costs Table | KOSÉ - 2 of 26</a:t>
            </a:r>
          </a:p>
        </p:txBody>
      </p:sp>
      <p:graphicFrame>
        <p:nvGraphicFramePr>
          <p:cNvPr id="5" name="Table Placeholder 4">
            <a:extLst>
              <a:ext uri="{FF2B5EF4-FFF2-40B4-BE49-F238E27FC236}">
                <a16:creationId xmlns:a16="http://schemas.microsoft.com/office/drawing/2014/main" id="{135C5EF6-0D1B-42FA-80FF-4EB07C0D950E}"/>
              </a:ext>
            </a:extLst>
          </p:cNvPr>
          <p:cNvGraphicFramePr>
            <a:graphicFrameLocks noGrp="1"/>
          </p:cNvGraphicFramePr>
          <p:nvPr>
            <p:ph type="tbl" sz="quarter" idx="13"/>
            <p:extLst>
              <p:ext uri="{D42A27DB-BD31-4B8C-83A1-F6EECF244321}">
                <p14:modId xmlns:p14="http://schemas.microsoft.com/office/powerpoint/2010/main" val="945054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78780968"/>
                    </a:ext>
                  </a:extLst>
                </a:gridCol>
                <a:gridCol w="411480">
                  <a:extLst>
                    <a:ext uri="{9D8B030D-6E8A-4147-A177-3AD203B41FA5}">
                      <a16:colId xmlns:a16="http://schemas.microsoft.com/office/drawing/2014/main" val="1090340954"/>
                    </a:ext>
                  </a:extLst>
                </a:gridCol>
                <a:gridCol w="411480">
                  <a:extLst>
                    <a:ext uri="{9D8B030D-6E8A-4147-A177-3AD203B41FA5}">
                      <a16:colId xmlns:a16="http://schemas.microsoft.com/office/drawing/2014/main" val="3349029668"/>
                    </a:ext>
                  </a:extLst>
                </a:gridCol>
                <a:gridCol w="411480">
                  <a:extLst>
                    <a:ext uri="{9D8B030D-6E8A-4147-A177-3AD203B41FA5}">
                      <a16:colId xmlns:a16="http://schemas.microsoft.com/office/drawing/2014/main" val="2426523183"/>
                    </a:ext>
                  </a:extLst>
                </a:gridCol>
                <a:gridCol w="411480">
                  <a:extLst>
                    <a:ext uri="{9D8B030D-6E8A-4147-A177-3AD203B41FA5}">
                      <a16:colId xmlns:a16="http://schemas.microsoft.com/office/drawing/2014/main" val="4136072740"/>
                    </a:ext>
                  </a:extLst>
                </a:gridCol>
                <a:gridCol w="411480">
                  <a:extLst>
                    <a:ext uri="{9D8B030D-6E8A-4147-A177-3AD203B41FA5}">
                      <a16:colId xmlns:a16="http://schemas.microsoft.com/office/drawing/2014/main" val="957651365"/>
                    </a:ext>
                  </a:extLst>
                </a:gridCol>
                <a:gridCol w="411480">
                  <a:extLst>
                    <a:ext uri="{9D8B030D-6E8A-4147-A177-3AD203B41FA5}">
                      <a16:colId xmlns:a16="http://schemas.microsoft.com/office/drawing/2014/main" val="1211012737"/>
                    </a:ext>
                  </a:extLst>
                </a:gridCol>
                <a:gridCol w="411480">
                  <a:extLst>
                    <a:ext uri="{9D8B030D-6E8A-4147-A177-3AD203B41FA5}">
                      <a16:colId xmlns:a16="http://schemas.microsoft.com/office/drawing/2014/main" val="1023025545"/>
                    </a:ext>
                  </a:extLst>
                </a:gridCol>
                <a:gridCol w="411480">
                  <a:extLst>
                    <a:ext uri="{9D8B030D-6E8A-4147-A177-3AD203B41FA5}">
                      <a16:colId xmlns:a16="http://schemas.microsoft.com/office/drawing/2014/main" val="1016350743"/>
                    </a:ext>
                  </a:extLst>
                </a:gridCol>
                <a:gridCol w="411480">
                  <a:extLst>
                    <a:ext uri="{9D8B030D-6E8A-4147-A177-3AD203B41FA5}">
                      <a16:colId xmlns:a16="http://schemas.microsoft.com/office/drawing/2014/main" val="2044128103"/>
                    </a:ext>
                  </a:extLst>
                </a:gridCol>
                <a:gridCol w="1892807">
                  <a:extLst>
                    <a:ext uri="{9D8B030D-6E8A-4147-A177-3AD203B41FA5}">
                      <a16:colId xmlns:a16="http://schemas.microsoft.com/office/drawing/2014/main" val="2431510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3786431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- 2023-08-23 17:29:16</a:t>
                      </a:r>
                      <a:r>
                        <a:rPr kumimoji="0" lang="en-US" sz="1000" b="0" i="0" u="none" strike="noStrike" kern="1200" cap="none" spc="0" normalizeH="0" baseline="0" noProof="0">
                          <a:ln>
                            <a:noFill/>
                          </a:ln>
                          <a:solidFill>
                            <a:prstClr val="black"/>
                          </a:solidFill>
                          <a:effectLst/>
                          <a:uLnTx/>
                          <a:uFillTx/>
                          <a:latin typeface="Calibri"/>
                          <a:ea typeface="+mn-ea"/>
                          <a:cs typeface="+mn-cs"/>
                        </a:rPr>
                        <a:t>
 Dive into our limited edition Save the Blue collection, featuring beloved Disney characters from the sea! 🌊 For every purchase, we'll contribute to Reef Check Malaysia, a portion of the sales will be contributed to Reef Check Malaysia, a local NGO dedicated to preserving our marine ecosystems. 
Get a chance to WIN a Magical 3D2N Tokyo Disney Sea round trip and other exclusive prizes 🏆 while showing your support for the Save the Blue initiative! 
👉 Purchase the featured products at our counter or official online platforms until August 31, 2023.
👉 Submit your receipt and details at https://bit.ly/savetheblue2023 to enter the contest.
You'll also receive 2 additional gifts for any purchase of our participation Disney products.
Together, let's make a difference and support sustainable initiatives.🌊🐠 When you become beautiful, the Earth becomes beautiful.🌎💙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(Magento) 23-07 Kose STB Conversion Ads –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26.57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8.01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11.55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Malaysia; Ages: 18-45; Lookalike (MY, 1% to 10%) - Conversions of ad campaign 23851165926670363 or Lookalike (MY, 1% to 10%) - Conversions of ad campaign 23851446067660363</a:t>
                      </a:r>
                    </a:p>
                  </a:txBody>
                  <a:tcPr/>
                </a:tc>
                <a:extLst>
                  <a:ext uri="{0D108BD9-81ED-4DB2-BD59-A6C34878D82A}">
                    <a16:rowId xmlns:a16="http://schemas.microsoft.com/office/drawing/2014/main" val="973019102"/>
                  </a:ext>
                </a:extLst>
              </a:tr>
            </a:tbl>
          </a:graphicData>
        </a:graphic>
      </p:graphicFrame>
      <p:sp>
        <p:nvSpPr>
          <p:cNvPr id="4" name="Text Placeholder 3">
            <a:extLst>
              <a:ext uri="{FF2B5EF4-FFF2-40B4-BE49-F238E27FC236}">
                <a16:creationId xmlns:a16="http://schemas.microsoft.com/office/drawing/2014/main" id="{EB6BDD96-301E-4E25-9663-D6C498B6B75A}"/>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9155864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57C4C-EFDB-4914-A08A-ADF05432C69D}"/>
              </a:ext>
            </a:extLst>
          </p:cNvPr>
          <p:cNvSpPr>
            <a:spLocks noGrp="1"/>
          </p:cNvSpPr>
          <p:nvPr>
            <p:ph type="title"/>
          </p:nvPr>
        </p:nvSpPr>
        <p:spPr/>
        <p:txBody>
          <a:bodyPr/>
          <a:lstStyle/>
          <a:p>
            <a:r>
              <a:rPr lang="en-US"/>
              <a:t>Facebook Ads Costs Table | KOSÉ - 3 of 26</a:t>
            </a:r>
          </a:p>
        </p:txBody>
      </p:sp>
      <p:graphicFrame>
        <p:nvGraphicFramePr>
          <p:cNvPr id="5" name="Table Placeholder 4">
            <a:extLst>
              <a:ext uri="{FF2B5EF4-FFF2-40B4-BE49-F238E27FC236}">
                <a16:creationId xmlns:a16="http://schemas.microsoft.com/office/drawing/2014/main" id="{5B5FFE5D-094D-46B7-857E-8B37C3F581ED}"/>
              </a:ext>
            </a:extLst>
          </p:cNvPr>
          <p:cNvGraphicFramePr>
            <a:graphicFrameLocks noGrp="1"/>
          </p:cNvGraphicFramePr>
          <p:nvPr>
            <p:ph type="tbl" sz="quarter" idx="13"/>
            <p:extLst>
              <p:ext uri="{D42A27DB-BD31-4B8C-83A1-F6EECF244321}">
                <p14:modId xmlns:p14="http://schemas.microsoft.com/office/powerpoint/2010/main" val="2954536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50370409"/>
                    </a:ext>
                  </a:extLst>
                </a:gridCol>
                <a:gridCol w="411480">
                  <a:extLst>
                    <a:ext uri="{9D8B030D-6E8A-4147-A177-3AD203B41FA5}">
                      <a16:colId xmlns:a16="http://schemas.microsoft.com/office/drawing/2014/main" val="3566694713"/>
                    </a:ext>
                  </a:extLst>
                </a:gridCol>
                <a:gridCol w="411480">
                  <a:extLst>
                    <a:ext uri="{9D8B030D-6E8A-4147-A177-3AD203B41FA5}">
                      <a16:colId xmlns:a16="http://schemas.microsoft.com/office/drawing/2014/main" val="578370580"/>
                    </a:ext>
                  </a:extLst>
                </a:gridCol>
                <a:gridCol w="411480">
                  <a:extLst>
                    <a:ext uri="{9D8B030D-6E8A-4147-A177-3AD203B41FA5}">
                      <a16:colId xmlns:a16="http://schemas.microsoft.com/office/drawing/2014/main" val="3614846447"/>
                    </a:ext>
                  </a:extLst>
                </a:gridCol>
                <a:gridCol w="411480">
                  <a:extLst>
                    <a:ext uri="{9D8B030D-6E8A-4147-A177-3AD203B41FA5}">
                      <a16:colId xmlns:a16="http://schemas.microsoft.com/office/drawing/2014/main" val="1428086187"/>
                    </a:ext>
                  </a:extLst>
                </a:gridCol>
                <a:gridCol w="411480">
                  <a:extLst>
                    <a:ext uri="{9D8B030D-6E8A-4147-A177-3AD203B41FA5}">
                      <a16:colId xmlns:a16="http://schemas.microsoft.com/office/drawing/2014/main" val="2110993600"/>
                    </a:ext>
                  </a:extLst>
                </a:gridCol>
                <a:gridCol w="411480">
                  <a:extLst>
                    <a:ext uri="{9D8B030D-6E8A-4147-A177-3AD203B41FA5}">
                      <a16:colId xmlns:a16="http://schemas.microsoft.com/office/drawing/2014/main" val="3842788684"/>
                    </a:ext>
                  </a:extLst>
                </a:gridCol>
                <a:gridCol w="411480">
                  <a:extLst>
                    <a:ext uri="{9D8B030D-6E8A-4147-A177-3AD203B41FA5}">
                      <a16:colId xmlns:a16="http://schemas.microsoft.com/office/drawing/2014/main" val="1093765663"/>
                    </a:ext>
                  </a:extLst>
                </a:gridCol>
                <a:gridCol w="411480">
                  <a:extLst>
                    <a:ext uri="{9D8B030D-6E8A-4147-A177-3AD203B41FA5}">
                      <a16:colId xmlns:a16="http://schemas.microsoft.com/office/drawing/2014/main" val="2421687729"/>
                    </a:ext>
                  </a:extLst>
                </a:gridCol>
                <a:gridCol w="411480">
                  <a:extLst>
                    <a:ext uri="{9D8B030D-6E8A-4147-A177-3AD203B41FA5}">
                      <a16:colId xmlns:a16="http://schemas.microsoft.com/office/drawing/2014/main" val="3572771013"/>
                    </a:ext>
                  </a:extLst>
                </a:gridCol>
                <a:gridCol w="1892807">
                  <a:extLst>
                    <a:ext uri="{9D8B030D-6E8A-4147-A177-3AD203B41FA5}">
                      <a16:colId xmlns:a16="http://schemas.microsoft.com/office/drawing/2014/main" val="581950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1864917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- 2023-08-23 17:29:16</a:t>
                      </a:r>
                      <a:r>
                        <a:rPr kumimoji="0" lang="en-US" sz="1000" b="0" i="0" u="none" strike="noStrike" kern="1200" cap="none" spc="0" normalizeH="0" baseline="0" noProof="0">
                          <a:ln>
                            <a:noFill/>
                          </a:ln>
                          <a:solidFill>
                            <a:prstClr val="black"/>
                          </a:solidFill>
                          <a:effectLst/>
                          <a:uLnTx/>
                          <a:uFillTx/>
                          <a:latin typeface="Calibri"/>
                          <a:ea typeface="+mn-ea"/>
                          <a:cs typeface="+mn-cs"/>
                        </a:rPr>
                        <a:t>
 [CONTEST]
Stand a chance to WIN a Magical 3D2N Tokyo Disney Sea round trip and other exclusive prizes while supporting our Save the Blue initiative! 🙌 
📢Here’s how: 
1. Purchase our Save the Blue featured products at our counter or official online platforms from now till 31st August 2023. 
2. Submit your receipt and details at https://bit.ly/savetheblue2023 to participate. 
3. Like and Follow Kose's Instagram and Facebook. 
Join now and be the ONE and only lucky winner to WIN a magical holiday! ✨🔮 
Contest starts from now till 31 August 2023.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(Magento) 23-07 Kose STB Conversion Ads –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17.71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0.89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36.03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Malaysia; Ages: 18-45</a:t>
                      </a:r>
                    </a:p>
                  </a:txBody>
                  <a:tcPr/>
                </a:tc>
                <a:extLst>
                  <a:ext uri="{0D108BD9-81ED-4DB2-BD59-A6C34878D82A}">
                    <a16:rowId xmlns:a16="http://schemas.microsoft.com/office/drawing/2014/main" val="1892688072"/>
                  </a:ext>
                </a:extLst>
              </a:tr>
            </a:tbl>
          </a:graphicData>
        </a:graphic>
      </p:graphicFrame>
      <p:sp>
        <p:nvSpPr>
          <p:cNvPr id="4" name="Text Placeholder 3">
            <a:extLst>
              <a:ext uri="{FF2B5EF4-FFF2-40B4-BE49-F238E27FC236}">
                <a16:creationId xmlns:a16="http://schemas.microsoft.com/office/drawing/2014/main" id="{F5B16EA5-C449-42D3-B369-BC725C227343}"/>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25072653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70582-B9E1-4CDB-B11F-F39FE880B24C}"/>
              </a:ext>
            </a:extLst>
          </p:cNvPr>
          <p:cNvSpPr>
            <a:spLocks noGrp="1"/>
          </p:cNvSpPr>
          <p:nvPr>
            <p:ph type="title"/>
          </p:nvPr>
        </p:nvSpPr>
        <p:spPr/>
        <p:txBody>
          <a:bodyPr/>
          <a:lstStyle/>
          <a:p>
            <a:r>
              <a:rPr lang="en-US"/>
              <a:t>Facebook Ads Costs Table | KOSÉ - 4 of 26</a:t>
            </a:r>
          </a:p>
        </p:txBody>
      </p:sp>
      <p:graphicFrame>
        <p:nvGraphicFramePr>
          <p:cNvPr id="5" name="Table Placeholder 4">
            <a:extLst>
              <a:ext uri="{FF2B5EF4-FFF2-40B4-BE49-F238E27FC236}">
                <a16:creationId xmlns:a16="http://schemas.microsoft.com/office/drawing/2014/main" id="{F13D708F-178C-4C8A-A6B2-DA4C7FD4F1FA}"/>
              </a:ext>
            </a:extLst>
          </p:cNvPr>
          <p:cNvGraphicFramePr>
            <a:graphicFrameLocks noGrp="1"/>
          </p:cNvGraphicFramePr>
          <p:nvPr>
            <p:ph type="tbl" sz="quarter" idx="13"/>
            <p:extLst>
              <p:ext uri="{D42A27DB-BD31-4B8C-83A1-F6EECF244321}">
                <p14:modId xmlns:p14="http://schemas.microsoft.com/office/powerpoint/2010/main" val="2105597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375396086"/>
                    </a:ext>
                  </a:extLst>
                </a:gridCol>
                <a:gridCol w="411480">
                  <a:extLst>
                    <a:ext uri="{9D8B030D-6E8A-4147-A177-3AD203B41FA5}">
                      <a16:colId xmlns:a16="http://schemas.microsoft.com/office/drawing/2014/main" val="2233452647"/>
                    </a:ext>
                  </a:extLst>
                </a:gridCol>
                <a:gridCol w="411480">
                  <a:extLst>
                    <a:ext uri="{9D8B030D-6E8A-4147-A177-3AD203B41FA5}">
                      <a16:colId xmlns:a16="http://schemas.microsoft.com/office/drawing/2014/main" val="1182807730"/>
                    </a:ext>
                  </a:extLst>
                </a:gridCol>
                <a:gridCol w="411480">
                  <a:extLst>
                    <a:ext uri="{9D8B030D-6E8A-4147-A177-3AD203B41FA5}">
                      <a16:colId xmlns:a16="http://schemas.microsoft.com/office/drawing/2014/main" val="3352435725"/>
                    </a:ext>
                  </a:extLst>
                </a:gridCol>
                <a:gridCol w="411480">
                  <a:extLst>
                    <a:ext uri="{9D8B030D-6E8A-4147-A177-3AD203B41FA5}">
                      <a16:colId xmlns:a16="http://schemas.microsoft.com/office/drawing/2014/main" val="12502769"/>
                    </a:ext>
                  </a:extLst>
                </a:gridCol>
                <a:gridCol w="411480">
                  <a:extLst>
                    <a:ext uri="{9D8B030D-6E8A-4147-A177-3AD203B41FA5}">
                      <a16:colId xmlns:a16="http://schemas.microsoft.com/office/drawing/2014/main" val="3171806330"/>
                    </a:ext>
                  </a:extLst>
                </a:gridCol>
                <a:gridCol w="411480">
                  <a:extLst>
                    <a:ext uri="{9D8B030D-6E8A-4147-A177-3AD203B41FA5}">
                      <a16:colId xmlns:a16="http://schemas.microsoft.com/office/drawing/2014/main" val="1555644368"/>
                    </a:ext>
                  </a:extLst>
                </a:gridCol>
                <a:gridCol w="411480">
                  <a:extLst>
                    <a:ext uri="{9D8B030D-6E8A-4147-A177-3AD203B41FA5}">
                      <a16:colId xmlns:a16="http://schemas.microsoft.com/office/drawing/2014/main" val="3693085787"/>
                    </a:ext>
                  </a:extLst>
                </a:gridCol>
                <a:gridCol w="411480">
                  <a:extLst>
                    <a:ext uri="{9D8B030D-6E8A-4147-A177-3AD203B41FA5}">
                      <a16:colId xmlns:a16="http://schemas.microsoft.com/office/drawing/2014/main" val="331982108"/>
                    </a:ext>
                  </a:extLst>
                </a:gridCol>
                <a:gridCol w="411480">
                  <a:extLst>
                    <a:ext uri="{9D8B030D-6E8A-4147-A177-3AD203B41FA5}">
                      <a16:colId xmlns:a16="http://schemas.microsoft.com/office/drawing/2014/main" val="4277071481"/>
                    </a:ext>
                  </a:extLst>
                </a:gridCol>
                <a:gridCol w="1892807">
                  <a:extLst>
                    <a:ext uri="{9D8B030D-6E8A-4147-A177-3AD203B41FA5}">
                      <a16:colId xmlns:a16="http://schemas.microsoft.com/office/drawing/2014/main" val="3988656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3282276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- 2023-08-23 17:29:12</a:t>
                      </a:r>
                      <a:r>
                        <a:rPr kumimoji="0" lang="en-US" sz="1000" b="0" i="0" u="none" strike="noStrike" kern="1200" cap="none" spc="0" normalizeH="0" baseline="0" noProof="0">
                          <a:ln>
                            <a:noFill/>
                          </a:ln>
                          <a:solidFill>
                            <a:prstClr val="black"/>
                          </a:solidFill>
                          <a:effectLst/>
                          <a:uLnTx/>
                          <a:uFillTx/>
                          <a:latin typeface="Calibri"/>
                          <a:ea typeface="+mn-ea"/>
                          <a:cs typeface="+mn-cs"/>
                        </a:rPr>
                        <a:t>
 [CONTEST]
Stand a chance to WIN a Magical 3D2N Tokyo Disney Sea round trip and other exclusive prizes while supporting our Save the Blue initiative! 🙌 
📢Here’s how: 
1. Purchase our Save the Blue featured products at our counter or official online platforms from now till 31st August 2023. 
2. Submit your receipt and details at https://bit.ly/savetheblue2023 to participate. 
3. Like and Follow Kose's Instagram and Facebook. 
Join now and be the ONE and only lucky winner to WIN a magical holiday! ✨🔮 
Contest starts from now till 31 August 2023.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(Magento) 23-07 Kose STB Conversion Ads –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29.99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11.55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0.44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21.25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Malaysia; Ages: 18-45; Lookalike (MY, 1% to 10%) - Conversions of ad campaign 23851165926670363 or Lookalike (MY, 1% to 10%) - Conversions of ad campaign 23851446067660363</a:t>
                      </a:r>
                    </a:p>
                  </a:txBody>
                  <a:tcPr/>
                </a:tc>
                <a:extLst>
                  <a:ext uri="{0D108BD9-81ED-4DB2-BD59-A6C34878D82A}">
                    <a16:rowId xmlns:a16="http://schemas.microsoft.com/office/drawing/2014/main" val="1185835608"/>
                  </a:ext>
                </a:extLst>
              </a:tr>
            </a:tbl>
          </a:graphicData>
        </a:graphic>
      </p:graphicFrame>
      <p:sp>
        <p:nvSpPr>
          <p:cNvPr id="4" name="Text Placeholder 3">
            <a:extLst>
              <a:ext uri="{FF2B5EF4-FFF2-40B4-BE49-F238E27FC236}">
                <a16:creationId xmlns:a16="http://schemas.microsoft.com/office/drawing/2014/main" id="{4D600C26-3187-4600-B024-CE06A6A3E46A}"/>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17625176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2C741-DF8E-44EB-A3A0-2B53A55F86E4}"/>
              </a:ext>
            </a:extLst>
          </p:cNvPr>
          <p:cNvSpPr>
            <a:spLocks noGrp="1"/>
          </p:cNvSpPr>
          <p:nvPr>
            <p:ph type="title"/>
          </p:nvPr>
        </p:nvSpPr>
        <p:spPr/>
        <p:txBody>
          <a:bodyPr/>
          <a:lstStyle/>
          <a:p>
            <a:r>
              <a:rPr lang="en-US"/>
              <a:t>Facebook Ads Costs Table | KOSÉ - 5 of 26</a:t>
            </a:r>
          </a:p>
        </p:txBody>
      </p:sp>
      <p:graphicFrame>
        <p:nvGraphicFramePr>
          <p:cNvPr id="5" name="Table Placeholder 4">
            <a:extLst>
              <a:ext uri="{FF2B5EF4-FFF2-40B4-BE49-F238E27FC236}">
                <a16:creationId xmlns:a16="http://schemas.microsoft.com/office/drawing/2014/main" id="{E4E80C7F-68CD-48A7-9087-37CE978D3F2A}"/>
              </a:ext>
            </a:extLst>
          </p:cNvPr>
          <p:cNvGraphicFramePr>
            <a:graphicFrameLocks noGrp="1"/>
          </p:cNvGraphicFramePr>
          <p:nvPr>
            <p:ph type="tbl" sz="quarter" idx="13"/>
            <p:extLst>
              <p:ext uri="{D42A27DB-BD31-4B8C-83A1-F6EECF244321}">
                <p14:modId xmlns:p14="http://schemas.microsoft.com/office/powerpoint/2010/main" val="505453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456588420"/>
                    </a:ext>
                  </a:extLst>
                </a:gridCol>
                <a:gridCol w="411480">
                  <a:extLst>
                    <a:ext uri="{9D8B030D-6E8A-4147-A177-3AD203B41FA5}">
                      <a16:colId xmlns:a16="http://schemas.microsoft.com/office/drawing/2014/main" val="504008286"/>
                    </a:ext>
                  </a:extLst>
                </a:gridCol>
                <a:gridCol w="411480">
                  <a:extLst>
                    <a:ext uri="{9D8B030D-6E8A-4147-A177-3AD203B41FA5}">
                      <a16:colId xmlns:a16="http://schemas.microsoft.com/office/drawing/2014/main" val="2649024709"/>
                    </a:ext>
                  </a:extLst>
                </a:gridCol>
                <a:gridCol w="411480">
                  <a:extLst>
                    <a:ext uri="{9D8B030D-6E8A-4147-A177-3AD203B41FA5}">
                      <a16:colId xmlns:a16="http://schemas.microsoft.com/office/drawing/2014/main" val="1033152899"/>
                    </a:ext>
                  </a:extLst>
                </a:gridCol>
                <a:gridCol w="411480">
                  <a:extLst>
                    <a:ext uri="{9D8B030D-6E8A-4147-A177-3AD203B41FA5}">
                      <a16:colId xmlns:a16="http://schemas.microsoft.com/office/drawing/2014/main" val="3308778822"/>
                    </a:ext>
                  </a:extLst>
                </a:gridCol>
                <a:gridCol w="411480">
                  <a:extLst>
                    <a:ext uri="{9D8B030D-6E8A-4147-A177-3AD203B41FA5}">
                      <a16:colId xmlns:a16="http://schemas.microsoft.com/office/drawing/2014/main" val="3514872776"/>
                    </a:ext>
                  </a:extLst>
                </a:gridCol>
                <a:gridCol w="411480">
                  <a:extLst>
                    <a:ext uri="{9D8B030D-6E8A-4147-A177-3AD203B41FA5}">
                      <a16:colId xmlns:a16="http://schemas.microsoft.com/office/drawing/2014/main" val="2565750215"/>
                    </a:ext>
                  </a:extLst>
                </a:gridCol>
                <a:gridCol w="411480">
                  <a:extLst>
                    <a:ext uri="{9D8B030D-6E8A-4147-A177-3AD203B41FA5}">
                      <a16:colId xmlns:a16="http://schemas.microsoft.com/office/drawing/2014/main" val="2642641125"/>
                    </a:ext>
                  </a:extLst>
                </a:gridCol>
                <a:gridCol w="411480">
                  <a:extLst>
                    <a:ext uri="{9D8B030D-6E8A-4147-A177-3AD203B41FA5}">
                      <a16:colId xmlns:a16="http://schemas.microsoft.com/office/drawing/2014/main" val="3346323569"/>
                    </a:ext>
                  </a:extLst>
                </a:gridCol>
                <a:gridCol w="411480">
                  <a:extLst>
                    <a:ext uri="{9D8B030D-6E8A-4147-A177-3AD203B41FA5}">
                      <a16:colId xmlns:a16="http://schemas.microsoft.com/office/drawing/2014/main" val="3277610085"/>
                    </a:ext>
                  </a:extLst>
                </a:gridCol>
                <a:gridCol w="1892807">
                  <a:extLst>
                    <a:ext uri="{9D8B030D-6E8A-4147-A177-3AD203B41FA5}">
                      <a16:colId xmlns:a16="http://schemas.microsoft.com/office/drawing/2014/main" val="436541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3122594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- 2023-08-23 17:29:12</a:t>
                      </a:r>
                      <a:r>
                        <a:rPr kumimoji="0" lang="en-US" sz="1000" b="0" i="0" u="none" strike="noStrike" kern="1200" cap="none" spc="0" normalizeH="0" baseline="0" noProof="0">
                          <a:ln>
                            <a:noFill/>
                          </a:ln>
                          <a:solidFill>
                            <a:prstClr val="black"/>
                          </a:solidFill>
                          <a:effectLst/>
                          <a:uLnTx/>
                          <a:uFillTx/>
                          <a:latin typeface="Calibri"/>
                          <a:ea typeface="+mn-ea"/>
                          <a:cs typeface="+mn-cs"/>
                        </a:rPr>
                        <a:t>
 [CONTEST]
Stand a chance to WIN a Magical 3D2N Tokyo Disney Sea round trip and other exclusive prizes while supporting our Save the Blue initiative! 🙌 
📢Here’s how: 
1. Purchase our Save the Blue featured products at our counter or official online platforms from now till 31st August 2023. 
2. Submit your receipt and details at https://bit.ly/savetheblue2023 to participate. 
3. Like and Follow Kose's Instagram and Facebook. 
Join now and be the ONE and only lucky winner to WIN a magical holiday! ✨🔮 
Contest starts from now till 31 August 2023.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(Magento) 23-07 Kose STB Conversion Ads –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20.96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13.75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0.78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23.29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0.16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Malaysia; Ages: 18-45; Lookalike (MY, 1% to 10%) - Conversions of ad campaign 23851165926670363 or Lookalike (MY, 1% to 10%) - Conversions of ad campaign 23851446067660363</a:t>
                      </a:r>
                    </a:p>
                  </a:txBody>
                  <a:tcPr/>
                </a:tc>
                <a:extLst>
                  <a:ext uri="{0D108BD9-81ED-4DB2-BD59-A6C34878D82A}">
                    <a16:rowId xmlns:a16="http://schemas.microsoft.com/office/drawing/2014/main" val="3222642607"/>
                  </a:ext>
                </a:extLst>
              </a:tr>
            </a:tbl>
          </a:graphicData>
        </a:graphic>
      </p:graphicFrame>
      <p:sp>
        <p:nvSpPr>
          <p:cNvPr id="4" name="Text Placeholder 3">
            <a:extLst>
              <a:ext uri="{FF2B5EF4-FFF2-40B4-BE49-F238E27FC236}">
                <a16:creationId xmlns:a16="http://schemas.microsoft.com/office/drawing/2014/main" id="{92984EB8-556C-4CA6-9181-040C77206EBC}"/>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18594592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BE345-2F66-4744-9A40-4D5916A662F5}"/>
              </a:ext>
            </a:extLst>
          </p:cNvPr>
          <p:cNvSpPr>
            <a:spLocks noGrp="1"/>
          </p:cNvSpPr>
          <p:nvPr>
            <p:ph type="title"/>
          </p:nvPr>
        </p:nvSpPr>
        <p:spPr/>
        <p:txBody>
          <a:bodyPr/>
          <a:lstStyle/>
          <a:p>
            <a:r>
              <a:rPr lang="en-US"/>
              <a:t>Facebook Ads Costs Table | KOSÉ - 6 of 26</a:t>
            </a:r>
          </a:p>
        </p:txBody>
      </p:sp>
      <p:graphicFrame>
        <p:nvGraphicFramePr>
          <p:cNvPr id="5" name="Table Placeholder 4">
            <a:extLst>
              <a:ext uri="{FF2B5EF4-FFF2-40B4-BE49-F238E27FC236}">
                <a16:creationId xmlns:a16="http://schemas.microsoft.com/office/drawing/2014/main" id="{07EA83FE-57FE-4063-BF1B-532294BC19E0}"/>
              </a:ext>
            </a:extLst>
          </p:cNvPr>
          <p:cNvGraphicFramePr>
            <a:graphicFrameLocks noGrp="1"/>
          </p:cNvGraphicFramePr>
          <p:nvPr>
            <p:ph type="tbl" sz="quarter" idx="13"/>
            <p:extLst>
              <p:ext uri="{D42A27DB-BD31-4B8C-83A1-F6EECF244321}">
                <p14:modId xmlns:p14="http://schemas.microsoft.com/office/powerpoint/2010/main" val="3974523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720343470"/>
                    </a:ext>
                  </a:extLst>
                </a:gridCol>
                <a:gridCol w="411480">
                  <a:extLst>
                    <a:ext uri="{9D8B030D-6E8A-4147-A177-3AD203B41FA5}">
                      <a16:colId xmlns:a16="http://schemas.microsoft.com/office/drawing/2014/main" val="3225696122"/>
                    </a:ext>
                  </a:extLst>
                </a:gridCol>
                <a:gridCol w="411480">
                  <a:extLst>
                    <a:ext uri="{9D8B030D-6E8A-4147-A177-3AD203B41FA5}">
                      <a16:colId xmlns:a16="http://schemas.microsoft.com/office/drawing/2014/main" val="751050495"/>
                    </a:ext>
                  </a:extLst>
                </a:gridCol>
                <a:gridCol w="411480">
                  <a:extLst>
                    <a:ext uri="{9D8B030D-6E8A-4147-A177-3AD203B41FA5}">
                      <a16:colId xmlns:a16="http://schemas.microsoft.com/office/drawing/2014/main" val="2028970953"/>
                    </a:ext>
                  </a:extLst>
                </a:gridCol>
                <a:gridCol w="411480">
                  <a:extLst>
                    <a:ext uri="{9D8B030D-6E8A-4147-A177-3AD203B41FA5}">
                      <a16:colId xmlns:a16="http://schemas.microsoft.com/office/drawing/2014/main" val="358912891"/>
                    </a:ext>
                  </a:extLst>
                </a:gridCol>
                <a:gridCol w="411480">
                  <a:extLst>
                    <a:ext uri="{9D8B030D-6E8A-4147-A177-3AD203B41FA5}">
                      <a16:colId xmlns:a16="http://schemas.microsoft.com/office/drawing/2014/main" val="1548864990"/>
                    </a:ext>
                  </a:extLst>
                </a:gridCol>
                <a:gridCol w="411480">
                  <a:extLst>
                    <a:ext uri="{9D8B030D-6E8A-4147-A177-3AD203B41FA5}">
                      <a16:colId xmlns:a16="http://schemas.microsoft.com/office/drawing/2014/main" val="1956826361"/>
                    </a:ext>
                  </a:extLst>
                </a:gridCol>
                <a:gridCol w="411480">
                  <a:extLst>
                    <a:ext uri="{9D8B030D-6E8A-4147-A177-3AD203B41FA5}">
                      <a16:colId xmlns:a16="http://schemas.microsoft.com/office/drawing/2014/main" val="259427388"/>
                    </a:ext>
                  </a:extLst>
                </a:gridCol>
                <a:gridCol w="411480">
                  <a:extLst>
                    <a:ext uri="{9D8B030D-6E8A-4147-A177-3AD203B41FA5}">
                      <a16:colId xmlns:a16="http://schemas.microsoft.com/office/drawing/2014/main" val="590933606"/>
                    </a:ext>
                  </a:extLst>
                </a:gridCol>
                <a:gridCol w="411480">
                  <a:extLst>
                    <a:ext uri="{9D8B030D-6E8A-4147-A177-3AD203B41FA5}">
                      <a16:colId xmlns:a16="http://schemas.microsoft.com/office/drawing/2014/main" val="25884217"/>
                    </a:ext>
                  </a:extLst>
                </a:gridCol>
                <a:gridCol w="1892807">
                  <a:extLst>
                    <a:ext uri="{9D8B030D-6E8A-4147-A177-3AD203B41FA5}">
                      <a16:colId xmlns:a16="http://schemas.microsoft.com/office/drawing/2014/main" val="4126847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829729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- 2023-08-23 17:29:12</a:t>
                      </a:r>
                      <a:r>
                        <a:rPr kumimoji="0" lang="en-US" sz="1000" b="0" i="0" u="none" strike="noStrike" kern="1200" cap="none" spc="0" normalizeH="0" baseline="0" noProof="0">
                          <a:ln>
                            <a:noFill/>
                          </a:ln>
                          <a:solidFill>
                            <a:prstClr val="black"/>
                          </a:solidFill>
                          <a:effectLst/>
                          <a:uLnTx/>
                          <a:uFillTx/>
                          <a:latin typeface="Calibri"/>
                          <a:ea typeface="+mn-ea"/>
                          <a:cs typeface="+mn-cs"/>
                        </a:rPr>
                        <a:t>
 The KOSÉ Save the Blue campaign is back! From July to August 2023, a portion of the sales from our featured Save the Blue products will proudly support the remarkable efforts of Reef Check Malaysia in coral restoration and beach cleaning. 🌊 By purchasing these products, you help preserve our precious marine ecosystems through our partnership with Reef Check Malaysia.
But that's not all! Prepare for an incredible adventure and a chance to WIN a Magical 3D2N Tokyo Disney Sea round trip and other exclusive prizes! 🏆 Your support for the Save the Blue initiative makes a difference and brings exciting rewards.
Participating is easy:
👉 Purchase the featured products at our counter or official online platforms until August 31, 2023.
👉 Submit your receipt and details at https://bit.ly/savetheblue2023 to enter the contest.
Join us in this meaningful campaign and let's protect our oceans together. Remember, when you become beautiful, the Earth becomes beautiful.🌎💙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(Magento) 23-07 Kose STB Conversion Ads –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Malaysia; Ages: 18-45</a:t>
                      </a:r>
                    </a:p>
                  </a:txBody>
                  <a:tcPr/>
                </a:tc>
                <a:extLst>
                  <a:ext uri="{0D108BD9-81ED-4DB2-BD59-A6C34878D82A}">
                    <a16:rowId xmlns:a16="http://schemas.microsoft.com/office/drawing/2014/main" val="912157337"/>
                  </a:ext>
                </a:extLst>
              </a:tr>
            </a:tbl>
          </a:graphicData>
        </a:graphic>
      </p:graphicFrame>
      <p:sp>
        <p:nvSpPr>
          <p:cNvPr id="4" name="Text Placeholder 3">
            <a:extLst>
              <a:ext uri="{FF2B5EF4-FFF2-40B4-BE49-F238E27FC236}">
                <a16:creationId xmlns:a16="http://schemas.microsoft.com/office/drawing/2014/main" id="{9EF550F5-2041-412A-8172-9ED3D4760A5B}"/>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19773024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40EB7-41D2-4D92-8AD6-DF12B297F997}"/>
              </a:ext>
            </a:extLst>
          </p:cNvPr>
          <p:cNvSpPr>
            <a:spLocks noGrp="1"/>
          </p:cNvSpPr>
          <p:nvPr>
            <p:ph type="title"/>
          </p:nvPr>
        </p:nvSpPr>
        <p:spPr/>
        <p:txBody>
          <a:bodyPr/>
          <a:lstStyle/>
          <a:p>
            <a:r>
              <a:rPr lang="en-US"/>
              <a:t>Facebook Ads Costs Table | KOSÉ - 7 of 26</a:t>
            </a:r>
          </a:p>
        </p:txBody>
      </p:sp>
      <p:graphicFrame>
        <p:nvGraphicFramePr>
          <p:cNvPr id="5" name="Table Placeholder 4">
            <a:extLst>
              <a:ext uri="{FF2B5EF4-FFF2-40B4-BE49-F238E27FC236}">
                <a16:creationId xmlns:a16="http://schemas.microsoft.com/office/drawing/2014/main" id="{00864F60-1B3D-4C03-A621-E31397DEC4C0}"/>
              </a:ext>
            </a:extLst>
          </p:cNvPr>
          <p:cNvGraphicFramePr>
            <a:graphicFrameLocks noGrp="1"/>
          </p:cNvGraphicFramePr>
          <p:nvPr>
            <p:ph type="tbl" sz="quarter" idx="13"/>
            <p:extLst>
              <p:ext uri="{D42A27DB-BD31-4B8C-83A1-F6EECF244321}">
                <p14:modId xmlns:p14="http://schemas.microsoft.com/office/powerpoint/2010/main" val="2452002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236607641"/>
                    </a:ext>
                  </a:extLst>
                </a:gridCol>
                <a:gridCol w="411480">
                  <a:extLst>
                    <a:ext uri="{9D8B030D-6E8A-4147-A177-3AD203B41FA5}">
                      <a16:colId xmlns:a16="http://schemas.microsoft.com/office/drawing/2014/main" val="2854810492"/>
                    </a:ext>
                  </a:extLst>
                </a:gridCol>
                <a:gridCol w="411480">
                  <a:extLst>
                    <a:ext uri="{9D8B030D-6E8A-4147-A177-3AD203B41FA5}">
                      <a16:colId xmlns:a16="http://schemas.microsoft.com/office/drawing/2014/main" val="905871686"/>
                    </a:ext>
                  </a:extLst>
                </a:gridCol>
                <a:gridCol w="411480">
                  <a:extLst>
                    <a:ext uri="{9D8B030D-6E8A-4147-A177-3AD203B41FA5}">
                      <a16:colId xmlns:a16="http://schemas.microsoft.com/office/drawing/2014/main" val="1484813652"/>
                    </a:ext>
                  </a:extLst>
                </a:gridCol>
                <a:gridCol w="411480">
                  <a:extLst>
                    <a:ext uri="{9D8B030D-6E8A-4147-A177-3AD203B41FA5}">
                      <a16:colId xmlns:a16="http://schemas.microsoft.com/office/drawing/2014/main" val="3917485640"/>
                    </a:ext>
                  </a:extLst>
                </a:gridCol>
                <a:gridCol w="411480">
                  <a:extLst>
                    <a:ext uri="{9D8B030D-6E8A-4147-A177-3AD203B41FA5}">
                      <a16:colId xmlns:a16="http://schemas.microsoft.com/office/drawing/2014/main" val="3194208284"/>
                    </a:ext>
                  </a:extLst>
                </a:gridCol>
                <a:gridCol w="411480">
                  <a:extLst>
                    <a:ext uri="{9D8B030D-6E8A-4147-A177-3AD203B41FA5}">
                      <a16:colId xmlns:a16="http://schemas.microsoft.com/office/drawing/2014/main" val="4159821745"/>
                    </a:ext>
                  </a:extLst>
                </a:gridCol>
                <a:gridCol w="411480">
                  <a:extLst>
                    <a:ext uri="{9D8B030D-6E8A-4147-A177-3AD203B41FA5}">
                      <a16:colId xmlns:a16="http://schemas.microsoft.com/office/drawing/2014/main" val="3710184920"/>
                    </a:ext>
                  </a:extLst>
                </a:gridCol>
                <a:gridCol w="411480">
                  <a:extLst>
                    <a:ext uri="{9D8B030D-6E8A-4147-A177-3AD203B41FA5}">
                      <a16:colId xmlns:a16="http://schemas.microsoft.com/office/drawing/2014/main" val="955155261"/>
                    </a:ext>
                  </a:extLst>
                </a:gridCol>
                <a:gridCol w="411480">
                  <a:extLst>
                    <a:ext uri="{9D8B030D-6E8A-4147-A177-3AD203B41FA5}">
                      <a16:colId xmlns:a16="http://schemas.microsoft.com/office/drawing/2014/main" val="2670931934"/>
                    </a:ext>
                  </a:extLst>
                </a:gridCol>
                <a:gridCol w="1892807">
                  <a:extLst>
                    <a:ext uri="{9D8B030D-6E8A-4147-A177-3AD203B41FA5}">
                      <a16:colId xmlns:a16="http://schemas.microsoft.com/office/drawing/2014/main" val="1312315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1266110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- 2023-08-23 17:29:12</a:t>
                      </a:r>
                      <a:r>
                        <a:rPr kumimoji="0" lang="en-US" sz="1000" b="0" i="0" u="none" strike="noStrike" kern="1200" cap="none" spc="0" normalizeH="0" baseline="0" noProof="0">
                          <a:ln>
                            <a:noFill/>
                          </a:ln>
                          <a:solidFill>
                            <a:prstClr val="black"/>
                          </a:solidFill>
                          <a:effectLst/>
                          <a:uLnTx/>
                          <a:uFillTx/>
                          <a:latin typeface="Calibri"/>
                          <a:ea typeface="+mn-ea"/>
                          <a:cs typeface="+mn-cs"/>
                        </a:rPr>
                        <a:t>
 The KOSÉ Save the Blue campaign is back! From July to August 2023, a portion of the sales from our featured Save the Blue products will proudly support the remarkable efforts of Reef Check Malaysia in coral restoration and beach cleaning. 🌊 By purchasing these products, you help preserve our precious marine ecosystems through our partnership with Reef Check Malaysia.
But that's not all! Prepare for an incredible adventure and a chance to WIN a Magical 3D2N Tokyo Disney Sea round trip and other exclusive prizes! 🏆 Your support for the Save the Blue initiative makes a difference and brings exciting rewards.
Participating is easy:
👉 Purchase the featured products at our counter or official online platforms until August 31, 2023.
👉 Submit your receipt and details at https://bit.ly/savetheblue2023 to enter the contest.
Join us in this meaningful campaign and let's protect our oceans together. Remember, when you become beautiful, the Earth becomes beautiful.🌎💙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(Magento) 23-07 Kose STB Conversion Ads –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Malaysia; Ages: 18-45</a:t>
                      </a:r>
                    </a:p>
                  </a:txBody>
                  <a:tcPr/>
                </a:tc>
                <a:extLst>
                  <a:ext uri="{0D108BD9-81ED-4DB2-BD59-A6C34878D82A}">
                    <a16:rowId xmlns:a16="http://schemas.microsoft.com/office/drawing/2014/main" val="2843524187"/>
                  </a:ext>
                </a:extLst>
              </a:tr>
            </a:tbl>
          </a:graphicData>
        </a:graphic>
      </p:graphicFrame>
      <p:sp>
        <p:nvSpPr>
          <p:cNvPr id="4" name="Text Placeholder 3">
            <a:extLst>
              <a:ext uri="{FF2B5EF4-FFF2-40B4-BE49-F238E27FC236}">
                <a16:creationId xmlns:a16="http://schemas.microsoft.com/office/drawing/2014/main" id="{7887DD22-AADA-4B70-B46A-160C3FD70A22}"/>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1660858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C8455-C450-434F-97AF-851A63819975}"/>
              </a:ext>
            </a:extLst>
          </p:cNvPr>
          <p:cNvSpPr>
            <a:spLocks noGrp="1"/>
          </p:cNvSpPr>
          <p:nvPr>
            <p:ph type="title"/>
          </p:nvPr>
        </p:nvSpPr>
        <p:spPr/>
        <p:txBody>
          <a:bodyPr/>
          <a:lstStyle/>
          <a:p>
            <a:r>
              <a:rPr lang="en-US"/>
              <a:t>Facebook Ads Costs Table | KOSÉ - 8 of 26</a:t>
            </a:r>
          </a:p>
        </p:txBody>
      </p:sp>
      <p:graphicFrame>
        <p:nvGraphicFramePr>
          <p:cNvPr id="5" name="Table Placeholder 4">
            <a:extLst>
              <a:ext uri="{FF2B5EF4-FFF2-40B4-BE49-F238E27FC236}">
                <a16:creationId xmlns:a16="http://schemas.microsoft.com/office/drawing/2014/main" id="{77A70353-9F0C-40F0-820D-D27666CFF2D8}"/>
              </a:ext>
            </a:extLst>
          </p:cNvPr>
          <p:cNvGraphicFramePr>
            <a:graphicFrameLocks noGrp="1"/>
          </p:cNvGraphicFramePr>
          <p:nvPr>
            <p:ph type="tbl" sz="quarter" idx="13"/>
            <p:extLst>
              <p:ext uri="{D42A27DB-BD31-4B8C-83A1-F6EECF244321}">
                <p14:modId xmlns:p14="http://schemas.microsoft.com/office/powerpoint/2010/main" val="709506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703848172"/>
                    </a:ext>
                  </a:extLst>
                </a:gridCol>
                <a:gridCol w="411480">
                  <a:extLst>
                    <a:ext uri="{9D8B030D-6E8A-4147-A177-3AD203B41FA5}">
                      <a16:colId xmlns:a16="http://schemas.microsoft.com/office/drawing/2014/main" val="1773562528"/>
                    </a:ext>
                  </a:extLst>
                </a:gridCol>
                <a:gridCol w="411480">
                  <a:extLst>
                    <a:ext uri="{9D8B030D-6E8A-4147-A177-3AD203B41FA5}">
                      <a16:colId xmlns:a16="http://schemas.microsoft.com/office/drawing/2014/main" val="2649689213"/>
                    </a:ext>
                  </a:extLst>
                </a:gridCol>
                <a:gridCol w="411480">
                  <a:extLst>
                    <a:ext uri="{9D8B030D-6E8A-4147-A177-3AD203B41FA5}">
                      <a16:colId xmlns:a16="http://schemas.microsoft.com/office/drawing/2014/main" val="26412773"/>
                    </a:ext>
                  </a:extLst>
                </a:gridCol>
                <a:gridCol w="411480">
                  <a:extLst>
                    <a:ext uri="{9D8B030D-6E8A-4147-A177-3AD203B41FA5}">
                      <a16:colId xmlns:a16="http://schemas.microsoft.com/office/drawing/2014/main" val="1938319497"/>
                    </a:ext>
                  </a:extLst>
                </a:gridCol>
                <a:gridCol w="411480">
                  <a:extLst>
                    <a:ext uri="{9D8B030D-6E8A-4147-A177-3AD203B41FA5}">
                      <a16:colId xmlns:a16="http://schemas.microsoft.com/office/drawing/2014/main" val="255285498"/>
                    </a:ext>
                  </a:extLst>
                </a:gridCol>
                <a:gridCol w="411480">
                  <a:extLst>
                    <a:ext uri="{9D8B030D-6E8A-4147-A177-3AD203B41FA5}">
                      <a16:colId xmlns:a16="http://schemas.microsoft.com/office/drawing/2014/main" val="530232893"/>
                    </a:ext>
                  </a:extLst>
                </a:gridCol>
                <a:gridCol w="411480">
                  <a:extLst>
                    <a:ext uri="{9D8B030D-6E8A-4147-A177-3AD203B41FA5}">
                      <a16:colId xmlns:a16="http://schemas.microsoft.com/office/drawing/2014/main" val="1628770218"/>
                    </a:ext>
                  </a:extLst>
                </a:gridCol>
                <a:gridCol w="411480">
                  <a:extLst>
                    <a:ext uri="{9D8B030D-6E8A-4147-A177-3AD203B41FA5}">
                      <a16:colId xmlns:a16="http://schemas.microsoft.com/office/drawing/2014/main" val="2323576561"/>
                    </a:ext>
                  </a:extLst>
                </a:gridCol>
                <a:gridCol w="411480">
                  <a:extLst>
                    <a:ext uri="{9D8B030D-6E8A-4147-A177-3AD203B41FA5}">
                      <a16:colId xmlns:a16="http://schemas.microsoft.com/office/drawing/2014/main" val="1533504897"/>
                    </a:ext>
                  </a:extLst>
                </a:gridCol>
                <a:gridCol w="1892807">
                  <a:extLst>
                    <a:ext uri="{9D8B030D-6E8A-4147-A177-3AD203B41FA5}">
                      <a16:colId xmlns:a16="http://schemas.microsoft.com/office/drawing/2014/main" val="2494400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1868647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- 2023-08-23 17:29:09</a:t>
                      </a:r>
                      <a:r>
                        <a:rPr kumimoji="0" lang="en-US" sz="1000" b="0" i="0" u="none" strike="noStrike" kern="1200" cap="none" spc="0" normalizeH="0" baseline="0" noProof="0">
                          <a:ln>
                            <a:noFill/>
                          </a:ln>
                          <a:solidFill>
                            <a:prstClr val="black"/>
                          </a:solidFill>
                          <a:effectLst/>
                          <a:uLnTx/>
                          <a:uFillTx/>
                          <a:latin typeface="Calibri"/>
                          <a:ea typeface="+mn-ea"/>
                          <a:cs typeface="+mn-cs"/>
                        </a:rPr>
                        <a:t>
 Dive into our limited edition Save the Blue collection, featuring beloved Disney characters from the sea! 🌊 For every purchase, we'll contribute to Reef Check Malaysia, a portion of the sales will be contributed to Reef Check Malaysia, a local NGO dedicated to preserving our marine ecosystems. 
Get a chance to WIN a Magical 3D2N Tokyo Disney Sea round trip and other exclusive prizes 🏆 while showing your support for the Save the Blue initiative! 
👉 Purchase the featured products at our counter or official online platforms until August 31, 2023.
👉 Submit your receipt and details at https://bit.ly/savetheblue2023 to enter the contest.
You'll also receive 2 additional gifts for any purchase of our participation Disney products.
Together, let's make a difference and support sustainable initiatives.🌊🐠 When you become beautiful, the Earth becomes beautiful.🌎💙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(Magento) 23-07 Kose STB Conversion Ads –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8.54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0.54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13.27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0.79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Malaysia; Ages: 18-45; Lookalike (MY, 1% to 10%) - Conversions of ad campaign 23851165926670363 or Lookalike (MY, 1% to 10%) - Conversions of ad campaign 23851446067660363</a:t>
                      </a:r>
                    </a:p>
                  </a:txBody>
                  <a:tcPr/>
                </a:tc>
                <a:extLst>
                  <a:ext uri="{0D108BD9-81ED-4DB2-BD59-A6C34878D82A}">
                    <a16:rowId xmlns:a16="http://schemas.microsoft.com/office/drawing/2014/main" val="133958520"/>
                  </a:ext>
                </a:extLst>
              </a:tr>
            </a:tbl>
          </a:graphicData>
        </a:graphic>
      </p:graphicFrame>
      <p:sp>
        <p:nvSpPr>
          <p:cNvPr id="4" name="Text Placeholder 3">
            <a:extLst>
              <a:ext uri="{FF2B5EF4-FFF2-40B4-BE49-F238E27FC236}">
                <a16:creationId xmlns:a16="http://schemas.microsoft.com/office/drawing/2014/main" id="{AB651D33-A135-4CDF-B4EA-CE6132AF9B67}"/>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11631344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DF82B-CE05-4290-9D11-767026C67E03}"/>
              </a:ext>
            </a:extLst>
          </p:cNvPr>
          <p:cNvSpPr>
            <a:spLocks noGrp="1"/>
          </p:cNvSpPr>
          <p:nvPr>
            <p:ph type="title"/>
          </p:nvPr>
        </p:nvSpPr>
        <p:spPr/>
        <p:txBody>
          <a:bodyPr/>
          <a:lstStyle/>
          <a:p>
            <a:r>
              <a:rPr lang="en-US"/>
              <a:t>Facebook Ads Costs Table | KOSÉ - 9 of 26</a:t>
            </a:r>
          </a:p>
        </p:txBody>
      </p:sp>
      <p:graphicFrame>
        <p:nvGraphicFramePr>
          <p:cNvPr id="5" name="Table Placeholder 4">
            <a:extLst>
              <a:ext uri="{FF2B5EF4-FFF2-40B4-BE49-F238E27FC236}">
                <a16:creationId xmlns:a16="http://schemas.microsoft.com/office/drawing/2014/main" id="{0C87BD32-F7AD-4ED8-8138-06D1657E0DEB}"/>
              </a:ext>
            </a:extLst>
          </p:cNvPr>
          <p:cNvGraphicFramePr>
            <a:graphicFrameLocks noGrp="1"/>
          </p:cNvGraphicFramePr>
          <p:nvPr>
            <p:ph type="tbl" sz="quarter" idx="13"/>
            <p:extLst>
              <p:ext uri="{D42A27DB-BD31-4B8C-83A1-F6EECF244321}">
                <p14:modId xmlns:p14="http://schemas.microsoft.com/office/powerpoint/2010/main" val="3985232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890417923"/>
                    </a:ext>
                  </a:extLst>
                </a:gridCol>
                <a:gridCol w="411480">
                  <a:extLst>
                    <a:ext uri="{9D8B030D-6E8A-4147-A177-3AD203B41FA5}">
                      <a16:colId xmlns:a16="http://schemas.microsoft.com/office/drawing/2014/main" val="1835262204"/>
                    </a:ext>
                  </a:extLst>
                </a:gridCol>
                <a:gridCol w="411480">
                  <a:extLst>
                    <a:ext uri="{9D8B030D-6E8A-4147-A177-3AD203B41FA5}">
                      <a16:colId xmlns:a16="http://schemas.microsoft.com/office/drawing/2014/main" val="1860766766"/>
                    </a:ext>
                  </a:extLst>
                </a:gridCol>
                <a:gridCol w="411480">
                  <a:extLst>
                    <a:ext uri="{9D8B030D-6E8A-4147-A177-3AD203B41FA5}">
                      <a16:colId xmlns:a16="http://schemas.microsoft.com/office/drawing/2014/main" val="748734838"/>
                    </a:ext>
                  </a:extLst>
                </a:gridCol>
                <a:gridCol w="411480">
                  <a:extLst>
                    <a:ext uri="{9D8B030D-6E8A-4147-A177-3AD203B41FA5}">
                      <a16:colId xmlns:a16="http://schemas.microsoft.com/office/drawing/2014/main" val="1415691410"/>
                    </a:ext>
                  </a:extLst>
                </a:gridCol>
                <a:gridCol w="411480">
                  <a:extLst>
                    <a:ext uri="{9D8B030D-6E8A-4147-A177-3AD203B41FA5}">
                      <a16:colId xmlns:a16="http://schemas.microsoft.com/office/drawing/2014/main" val="3486569672"/>
                    </a:ext>
                  </a:extLst>
                </a:gridCol>
                <a:gridCol w="411480">
                  <a:extLst>
                    <a:ext uri="{9D8B030D-6E8A-4147-A177-3AD203B41FA5}">
                      <a16:colId xmlns:a16="http://schemas.microsoft.com/office/drawing/2014/main" val="1596175092"/>
                    </a:ext>
                  </a:extLst>
                </a:gridCol>
                <a:gridCol w="411480">
                  <a:extLst>
                    <a:ext uri="{9D8B030D-6E8A-4147-A177-3AD203B41FA5}">
                      <a16:colId xmlns:a16="http://schemas.microsoft.com/office/drawing/2014/main" val="2573726243"/>
                    </a:ext>
                  </a:extLst>
                </a:gridCol>
                <a:gridCol w="411480">
                  <a:extLst>
                    <a:ext uri="{9D8B030D-6E8A-4147-A177-3AD203B41FA5}">
                      <a16:colId xmlns:a16="http://schemas.microsoft.com/office/drawing/2014/main" val="2947805257"/>
                    </a:ext>
                  </a:extLst>
                </a:gridCol>
                <a:gridCol w="411480">
                  <a:extLst>
                    <a:ext uri="{9D8B030D-6E8A-4147-A177-3AD203B41FA5}">
                      <a16:colId xmlns:a16="http://schemas.microsoft.com/office/drawing/2014/main" val="4052756036"/>
                    </a:ext>
                  </a:extLst>
                </a:gridCol>
                <a:gridCol w="1892807">
                  <a:extLst>
                    <a:ext uri="{9D8B030D-6E8A-4147-A177-3AD203B41FA5}">
                      <a16:colId xmlns:a16="http://schemas.microsoft.com/office/drawing/2014/main" val="3412963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2233179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- 2023-08-23 17:29:09</a:t>
                      </a:r>
                      <a:r>
                        <a:rPr kumimoji="0" lang="en-US" sz="1000" b="0" i="0" u="none" strike="noStrike" kern="1200" cap="none" spc="0" normalizeH="0" baseline="0" noProof="0">
                          <a:ln>
                            <a:noFill/>
                          </a:ln>
                          <a:solidFill>
                            <a:prstClr val="black"/>
                          </a:solidFill>
                          <a:effectLst/>
                          <a:uLnTx/>
                          <a:uFillTx/>
                          <a:latin typeface="Calibri"/>
                          <a:ea typeface="+mn-ea"/>
                          <a:cs typeface="+mn-cs"/>
                        </a:rPr>
                        <a:t>
 [CONTEST]
Stand a chance to WIN a Magical 3D2N Tokyo Disney Sea round trip and other exclusive prizes while supporting our Save the Blue initiative! 🙌 
📢Here’s how: 
1. Purchase our Save the Blue featured products at our counter or official online platforms from now till 31st August 2023. 
2. Submit your receipt and details at https://bit.ly/savetheblue2023 to participate. 
3. Like and Follow Kose's Instagram and Facebook. 
Join now and be the ONE and only lucky winner to WIN a magical holiday! ✨🔮 
Contest starts from now till 31 August 2023.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(Magento) 23-07 Kose STB Conversion Ads –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Malaysia; Ages: 18-45; Lookalike (MY, 1% to 10%) - Conversions of ad campaign 23851165926670363 or Lookalike (MY, 1% to 10%) - Conversions of ad campaign 23851446067660363</a:t>
                      </a:r>
                    </a:p>
                  </a:txBody>
                  <a:tcPr/>
                </a:tc>
                <a:extLst>
                  <a:ext uri="{0D108BD9-81ED-4DB2-BD59-A6C34878D82A}">
                    <a16:rowId xmlns:a16="http://schemas.microsoft.com/office/drawing/2014/main" val="4056611364"/>
                  </a:ext>
                </a:extLst>
              </a:tr>
            </a:tbl>
          </a:graphicData>
        </a:graphic>
      </p:graphicFrame>
      <p:sp>
        <p:nvSpPr>
          <p:cNvPr id="4" name="Text Placeholder 3">
            <a:extLst>
              <a:ext uri="{FF2B5EF4-FFF2-40B4-BE49-F238E27FC236}">
                <a16:creationId xmlns:a16="http://schemas.microsoft.com/office/drawing/2014/main" id="{7A506FE2-D98E-4520-8E99-4C14D93FE8F9}"/>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14770671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3CB80-25C0-4AA8-A72B-A55938236804}"/>
              </a:ext>
            </a:extLst>
          </p:cNvPr>
          <p:cNvSpPr>
            <a:spLocks noGrp="1"/>
          </p:cNvSpPr>
          <p:nvPr>
            <p:ph type="title"/>
          </p:nvPr>
        </p:nvSpPr>
        <p:spPr/>
        <p:txBody>
          <a:bodyPr/>
          <a:lstStyle/>
          <a:p>
            <a:r>
              <a:rPr lang="en-US"/>
              <a:t>Facebook Ads Costs Table | KOSÉ - 10 of 26</a:t>
            </a:r>
          </a:p>
        </p:txBody>
      </p:sp>
      <p:graphicFrame>
        <p:nvGraphicFramePr>
          <p:cNvPr id="5" name="Table Placeholder 4">
            <a:extLst>
              <a:ext uri="{FF2B5EF4-FFF2-40B4-BE49-F238E27FC236}">
                <a16:creationId xmlns:a16="http://schemas.microsoft.com/office/drawing/2014/main" id="{079C224D-B900-4DA4-AF2A-4035D3E57D8F}"/>
              </a:ext>
            </a:extLst>
          </p:cNvPr>
          <p:cNvGraphicFramePr>
            <a:graphicFrameLocks noGrp="1"/>
          </p:cNvGraphicFramePr>
          <p:nvPr>
            <p:ph type="tbl" sz="quarter" idx="13"/>
            <p:extLst>
              <p:ext uri="{D42A27DB-BD31-4B8C-83A1-F6EECF244321}">
                <p14:modId xmlns:p14="http://schemas.microsoft.com/office/powerpoint/2010/main" val="1938113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653827389"/>
                    </a:ext>
                  </a:extLst>
                </a:gridCol>
                <a:gridCol w="411480">
                  <a:extLst>
                    <a:ext uri="{9D8B030D-6E8A-4147-A177-3AD203B41FA5}">
                      <a16:colId xmlns:a16="http://schemas.microsoft.com/office/drawing/2014/main" val="913506361"/>
                    </a:ext>
                  </a:extLst>
                </a:gridCol>
                <a:gridCol w="411480">
                  <a:extLst>
                    <a:ext uri="{9D8B030D-6E8A-4147-A177-3AD203B41FA5}">
                      <a16:colId xmlns:a16="http://schemas.microsoft.com/office/drawing/2014/main" val="149912327"/>
                    </a:ext>
                  </a:extLst>
                </a:gridCol>
                <a:gridCol w="411480">
                  <a:extLst>
                    <a:ext uri="{9D8B030D-6E8A-4147-A177-3AD203B41FA5}">
                      <a16:colId xmlns:a16="http://schemas.microsoft.com/office/drawing/2014/main" val="4213416320"/>
                    </a:ext>
                  </a:extLst>
                </a:gridCol>
                <a:gridCol w="411480">
                  <a:extLst>
                    <a:ext uri="{9D8B030D-6E8A-4147-A177-3AD203B41FA5}">
                      <a16:colId xmlns:a16="http://schemas.microsoft.com/office/drawing/2014/main" val="1795066337"/>
                    </a:ext>
                  </a:extLst>
                </a:gridCol>
                <a:gridCol w="411480">
                  <a:extLst>
                    <a:ext uri="{9D8B030D-6E8A-4147-A177-3AD203B41FA5}">
                      <a16:colId xmlns:a16="http://schemas.microsoft.com/office/drawing/2014/main" val="2581572644"/>
                    </a:ext>
                  </a:extLst>
                </a:gridCol>
                <a:gridCol w="411480">
                  <a:extLst>
                    <a:ext uri="{9D8B030D-6E8A-4147-A177-3AD203B41FA5}">
                      <a16:colId xmlns:a16="http://schemas.microsoft.com/office/drawing/2014/main" val="112823541"/>
                    </a:ext>
                  </a:extLst>
                </a:gridCol>
                <a:gridCol w="411480">
                  <a:extLst>
                    <a:ext uri="{9D8B030D-6E8A-4147-A177-3AD203B41FA5}">
                      <a16:colId xmlns:a16="http://schemas.microsoft.com/office/drawing/2014/main" val="113933258"/>
                    </a:ext>
                  </a:extLst>
                </a:gridCol>
                <a:gridCol w="411480">
                  <a:extLst>
                    <a:ext uri="{9D8B030D-6E8A-4147-A177-3AD203B41FA5}">
                      <a16:colId xmlns:a16="http://schemas.microsoft.com/office/drawing/2014/main" val="2495779652"/>
                    </a:ext>
                  </a:extLst>
                </a:gridCol>
                <a:gridCol w="411480">
                  <a:extLst>
                    <a:ext uri="{9D8B030D-6E8A-4147-A177-3AD203B41FA5}">
                      <a16:colId xmlns:a16="http://schemas.microsoft.com/office/drawing/2014/main" val="2101299651"/>
                    </a:ext>
                  </a:extLst>
                </a:gridCol>
                <a:gridCol w="1892807">
                  <a:extLst>
                    <a:ext uri="{9D8B030D-6E8A-4147-A177-3AD203B41FA5}">
                      <a16:colId xmlns:a16="http://schemas.microsoft.com/office/drawing/2014/main" val="915683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4017279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- 2023-08-23 17:29:09</a:t>
                      </a:r>
                      <a:r>
                        <a:rPr kumimoji="0" lang="en-US" sz="1000" b="0" i="0" u="none" strike="noStrike" kern="1200" cap="none" spc="0" normalizeH="0" baseline="0" noProof="0">
                          <a:ln>
                            <a:noFill/>
                          </a:ln>
                          <a:solidFill>
                            <a:prstClr val="black"/>
                          </a:solidFill>
                          <a:effectLst/>
                          <a:uLnTx/>
                          <a:uFillTx/>
                          <a:latin typeface="Calibri"/>
                          <a:ea typeface="+mn-ea"/>
                          <a:cs typeface="+mn-cs"/>
                        </a:rPr>
                        <a:t>
 Dive into our limited edition Save the Blue collection, featuring beloved Disney characters from the sea! 🌊 For every purchase, we'll contribute to Reef Check Malaysia, a portion of the sales will be contributed to Reef Check Malaysia, a local NGO dedicated to preserving our marine ecosystems. 
Get a chance to WIN a Magical 3D2N Tokyo Disney Sea round trip and other exclusive prizes 🏆 while showing your support for the Save the Blue initiative! 
👉 Purchase the featured products at our counter or official online platforms until August 31, 2023.
👉 Submit your receipt and details at https://bit.ly/savetheblue2023 to enter the contest.
You'll also receive 2 additional gifts for any purchase of our participation Disney products.
Together, let's make a difference and support sustainable initiatives.🌊🐠 When you become beautiful, the Earth becomes beautiful.🌎💙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(Magento) 23-07 Kose STB Conversion Ads –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48.71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7.69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12.78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Malaysia; Ages: 18-45</a:t>
                      </a:r>
                    </a:p>
                  </a:txBody>
                  <a:tcPr/>
                </a:tc>
                <a:extLst>
                  <a:ext uri="{0D108BD9-81ED-4DB2-BD59-A6C34878D82A}">
                    <a16:rowId xmlns:a16="http://schemas.microsoft.com/office/drawing/2014/main" val="1204341183"/>
                  </a:ext>
                </a:extLst>
              </a:tr>
            </a:tbl>
          </a:graphicData>
        </a:graphic>
      </p:graphicFrame>
      <p:sp>
        <p:nvSpPr>
          <p:cNvPr id="4" name="Text Placeholder 3">
            <a:extLst>
              <a:ext uri="{FF2B5EF4-FFF2-40B4-BE49-F238E27FC236}">
                <a16:creationId xmlns:a16="http://schemas.microsoft.com/office/drawing/2014/main" id="{F2A61D2C-1019-4CB0-A149-91F3BE5CE852}"/>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32498320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2F5D6-F8DD-4A28-A6A2-6722A5919552}"/>
              </a:ext>
            </a:extLst>
          </p:cNvPr>
          <p:cNvSpPr>
            <a:spLocks noGrp="1"/>
          </p:cNvSpPr>
          <p:nvPr>
            <p:ph type="title"/>
          </p:nvPr>
        </p:nvSpPr>
        <p:spPr/>
        <p:txBody>
          <a:bodyPr/>
          <a:lstStyle/>
          <a:p>
            <a:r>
              <a:rPr lang="en-US"/>
              <a:t>Facebook Ads Costs Table | KOSÉ - 11 of 26</a:t>
            </a:r>
          </a:p>
        </p:txBody>
      </p:sp>
      <p:graphicFrame>
        <p:nvGraphicFramePr>
          <p:cNvPr id="5" name="Table Placeholder 4">
            <a:extLst>
              <a:ext uri="{FF2B5EF4-FFF2-40B4-BE49-F238E27FC236}">
                <a16:creationId xmlns:a16="http://schemas.microsoft.com/office/drawing/2014/main" id="{65ADBF8C-473F-4A09-A529-5FCEE2A9E378}"/>
              </a:ext>
            </a:extLst>
          </p:cNvPr>
          <p:cNvGraphicFramePr>
            <a:graphicFrameLocks noGrp="1"/>
          </p:cNvGraphicFramePr>
          <p:nvPr>
            <p:ph type="tbl" sz="quarter" idx="13"/>
            <p:extLst>
              <p:ext uri="{D42A27DB-BD31-4B8C-83A1-F6EECF244321}">
                <p14:modId xmlns:p14="http://schemas.microsoft.com/office/powerpoint/2010/main" val="3915912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507666064"/>
                    </a:ext>
                  </a:extLst>
                </a:gridCol>
                <a:gridCol w="411480">
                  <a:extLst>
                    <a:ext uri="{9D8B030D-6E8A-4147-A177-3AD203B41FA5}">
                      <a16:colId xmlns:a16="http://schemas.microsoft.com/office/drawing/2014/main" val="3110744407"/>
                    </a:ext>
                  </a:extLst>
                </a:gridCol>
                <a:gridCol w="411480">
                  <a:extLst>
                    <a:ext uri="{9D8B030D-6E8A-4147-A177-3AD203B41FA5}">
                      <a16:colId xmlns:a16="http://schemas.microsoft.com/office/drawing/2014/main" val="2839320147"/>
                    </a:ext>
                  </a:extLst>
                </a:gridCol>
                <a:gridCol w="411480">
                  <a:extLst>
                    <a:ext uri="{9D8B030D-6E8A-4147-A177-3AD203B41FA5}">
                      <a16:colId xmlns:a16="http://schemas.microsoft.com/office/drawing/2014/main" val="1632920683"/>
                    </a:ext>
                  </a:extLst>
                </a:gridCol>
                <a:gridCol w="411480">
                  <a:extLst>
                    <a:ext uri="{9D8B030D-6E8A-4147-A177-3AD203B41FA5}">
                      <a16:colId xmlns:a16="http://schemas.microsoft.com/office/drawing/2014/main" val="3648953227"/>
                    </a:ext>
                  </a:extLst>
                </a:gridCol>
                <a:gridCol w="411480">
                  <a:extLst>
                    <a:ext uri="{9D8B030D-6E8A-4147-A177-3AD203B41FA5}">
                      <a16:colId xmlns:a16="http://schemas.microsoft.com/office/drawing/2014/main" val="2047452728"/>
                    </a:ext>
                  </a:extLst>
                </a:gridCol>
                <a:gridCol w="411480">
                  <a:extLst>
                    <a:ext uri="{9D8B030D-6E8A-4147-A177-3AD203B41FA5}">
                      <a16:colId xmlns:a16="http://schemas.microsoft.com/office/drawing/2014/main" val="733335583"/>
                    </a:ext>
                  </a:extLst>
                </a:gridCol>
                <a:gridCol w="411480">
                  <a:extLst>
                    <a:ext uri="{9D8B030D-6E8A-4147-A177-3AD203B41FA5}">
                      <a16:colId xmlns:a16="http://schemas.microsoft.com/office/drawing/2014/main" val="1311955385"/>
                    </a:ext>
                  </a:extLst>
                </a:gridCol>
                <a:gridCol w="411480">
                  <a:extLst>
                    <a:ext uri="{9D8B030D-6E8A-4147-A177-3AD203B41FA5}">
                      <a16:colId xmlns:a16="http://schemas.microsoft.com/office/drawing/2014/main" val="1460685085"/>
                    </a:ext>
                  </a:extLst>
                </a:gridCol>
                <a:gridCol w="411480">
                  <a:extLst>
                    <a:ext uri="{9D8B030D-6E8A-4147-A177-3AD203B41FA5}">
                      <a16:colId xmlns:a16="http://schemas.microsoft.com/office/drawing/2014/main" val="2401782544"/>
                    </a:ext>
                  </a:extLst>
                </a:gridCol>
                <a:gridCol w="1892807">
                  <a:extLst>
                    <a:ext uri="{9D8B030D-6E8A-4147-A177-3AD203B41FA5}">
                      <a16:colId xmlns:a16="http://schemas.microsoft.com/office/drawing/2014/main" val="3604006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480857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- 2023-08-23 17:29:09</a:t>
                      </a:r>
                      <a:r>
                        <a:rPr kumimoji="0" lang="en-US" sz="1000" b="0" i="0" u="none" strike="noStrike" kern="1200" cap="none" spc="0" normalizeH="0" baseline="0" noProof="0">
                          <a:ln>
                            <a:noFill/>
                          </a:ln>
                          <a:solidFill>
                            <a:prstClr val="black"/>
                          </a:solidFill>
                          <a:effectLst/>
                          <a:uLnTx/>
                          <a:uFillTx/>
                          <a:latin typeface="Calibri"/>
                          <a:ea typeface="+mn-ea"/>
                          <a:cs typeface="+mn-cs"/>
                        </a:rPr>
                        <a:t>
 Dive into our limited edition Save the Blue collection, featuring beloved Disney characters from the sea! 🌊 For every purchase, we'll contribute to Reef Check Malaysia, a portion of the sales will be contributed to Reef Check Malaysia, a local NGO dedicated to preserving our marine ecosystems. 
Get a chance to WIN a Magical 3D2N Tokyo Disney Sea round trip and other exclusive prizes 🏆 while showing your support for the Save the Blue initiative! 
👉 Purchase the featured products at our counter or official online platforms until August 31, 2023.
👉 Submit your receipt and details at https://bit.ly/savetheblue2023 to enter the contest.
You'll also receive 2 additional gifts for any purchase of our participation Disney products.
Together, let's make a difference and support sustainable initiatives.🌊🐠 When you become beautiful, the Earth becomes beautiful.🌎💙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(Magento) 23-07 Kose STB Conversion Ads –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513.69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8.73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13.08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0.68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Malaysia; Ages: 18-45</a:t>
                      </a:r>
                    </a:p>
                  </a:txBody>
                  <a:tcPr/>
                </a:tc>
                <a:extLst>
                  <a:ext uri="{0D108BD9-81ED-4DB2-BD59-A6C34878D82A}">
                    <a16:rowId xmlns:a16="http://schemas.microsoft.com/office/drawing/2014/main" val="3888423550"/>
                  </a:ext>
                </a:extLst>
              </a:tr>
            </a:tbl>
          </a:graphicData>
        </a:graphic>
      </p:graphicFrame>
      <p:sp>
        <p:nvSpPr>
          <p:cNvPr id="4" name="Text Placeholder 3">
            <a:extLst>
              <a:ext uri="{FF2B5EF4-FFF2-40B4-BE49-F238E27FC236}">
                <a16:creationId xmlns:a16="http://schemas.microsoft.com/office/drawing/2014/main" id="{FB35BE18-71BC-4F28-BE65-3EDA48149A0E}"/>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38394556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41FC6-D93F-4A08-AE21-447724FD9A2F}"/>
              </a:ext>
            </a:extLst>
          </p:cNvPr>
          <p:cNvSpPr>
            <a:spLocks noGrp="1"/>
          </p:cNvSpPr>
          <p:nvPr>
            <p:ph type="title"/>
          </p:nvPr>
        </p:nvSpPr>
        <p:spPr/>
        <p:txBody>
          <a:bodyPr/>
          <a:lstStyle/>
          <a:p>
            <a:r>
              <a:rPr lang="en-US"/>
              <a:t>Facebook Ads Costs Table | KOSÉ - 12 of 26</a:t>
            </a:r>
          </a:p>
        </p:txBody>
      </p:sp>
      <p:graphicFrame>
        <p:nvGraphicFramePr>
          <p:cNvPr id="5" name="Table Placeholder 4">
            <a:extLst>
              <a:ext uri="{FF2B5EF4-FFF2-40B4-BE49-F238E27FC236}">
                <a16:creationId xmlns:a16="http://schemas.microsoft.com/office/drawing/2014/main" id="{189BA237-5E0B-4457-AB8C-F0B91390E782}"/>
              </a:ext>
            </a:extLst>
          </p:cNvPr>
          <p:cNvGraphicFramePr>
            <a:graphicFrameLocks noGrp="1"/>
          </p:cNvGraphicFramePr>
          <p:nvPr>
            <p:ph type="tbl" sz="quarter" idx="13"/>
            <p:extLst>
              <p:ext uri="{D42A27DB-BD31-4B8C-83A1-F6EECF244321}">
                <p14:modId xmlns:p14="http://schemas.microsoft.com/office/powerpoint/2010/main" val="24896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773937209"/>
                    </a:ext>
                  </a:extLst>
                </a:gridCol>
                <a:gridCol w="411480">
                  <a:extLst>
                    <a:ext uri="{9D8B030D-6E8A-4147-A177-3AD203B41FA5}">
                      <a16:colId xmlns:a16="http://schemas.microsoft.com/office/drawing/2014/main" val="4212612699"/>
                    </a:ext>
                  </a:extLst>
                </a:gridCol>
                <a:gridCol w="411480">
                  <a:extLst>
                    <a:ext uri="{9D8B030D-6E8A-4147-A177-3AD203B41FA5}">
                      <a16:colId xmlns:a16="http://schemas.microsoft.com/office/drawing/2014/main" val="3208652109"/>
                    </a:ext>
                  </a:extLst>
                </a:gridCol>
                <a:gridCol w="411480">
                  <a:extLst>
                    <a:ext uri="{9D8B030D-6E8A-4147-A177-3AD203B41FA5}">
                      <a16:colId xmlns:a16="http://schemas.microsoft.com/office/drawing/2014/main" val="4068319531"/>
                    </a:ext>
                  </a:extLst>
                </a:gridCol>
                <a:gridCol w="411480">
                  <a:extLst>
                    <a:ext uri="{9D8B030D-6E8A-4147-A177-3AD203B41FA5}">
                      <a16:colId xmlns:a16="http://schemas.microsoft.com/office/drawing/2014/main" val="1571065658"/>
                    </a:ext>
                  </a:extLst>
                </a:gridCol>
                <a:gridCol w="411480">
                  <a:extLst>
                    <a:ext uri="{9D8B030D-6E8A-4147-A177-3AD203B41FA5}">
                      <a16:colId xmlns:a16="http://schemas.microsoft.com/office/drawing/2014/main" val="4203585666"/>
                    </a:ext>
                  </a:extLst>
                </a:gridCol>
                <a:gridCol w="411480">
                  <a:extLst>
                    <a:ext uri="{9D8B030D-6E8A-4147-A177-3AD203B41FA5}">
                      <a16:colId xmlns:a16="http://schemas.microsoft.com/office/drawing/2014/main" val="67216921"/>
                    </a:ext>
                  </a:extLst>
                </a:gridCol>
                <a:gridCol w="411480">
                  <a:extLst>
                    <a:ext uri="{9D8B030D-6E8A-4147-A177-3AD203B41FA5}">
                      <a16:colId xmlns:a16="http://schemas.microsoft.com/office/drawing/2014/main" val="1990441850"/>
                    </a:ext>
                  </a:extLst>
                </a:gridCol>
                <a:gridCol w="411480">
                  <a:extLst>
                    <a:ext uri="{9D8B030D-6E8A-4147-A177-3AD203B41FA5}">
                      <a16:colId xmlns:a16="http://schemas.microsoft.com/office/drawing/2014/main" val="3973366676"/>
                    </a:ext>
                  </a:extLst>
                </a:gridCol>
                <a:gridCol w="411480">
                  <a:extLst>
                    <a:ext uri="{9D8B030D-6E8A-4147-A177-3AD203B41FA5}">
                      <a16:colId xmlns:a16="http://schemas.microsoft.com/office/drawing/2014/main" val="2261758216"/>
                    </a:ext>
                  </a:extLst>
                </a:gridCol>
                <a:gridCol w="1892807">
                  <a:extLst>
                    <a:ext uri="{9D8B030D-6E8A-4147-A177-3AD203B41FA5}">
                      <a16:colId xmlns:a16="http://schemas.microsoft.com/office/drawing/2014/main" val="1248132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4088174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- 2023-08-23 17:29:06</a:t>
                      </a:r>
                      <a:r>
                        <a:rPr kumimoji="0" lang="en-US" sz="1000" b="0" i="0" u="none" strike="noStrike" kern="1200" cap="none" spc="0" normalizeH="0" baseline="0" noProof="0">
                          <a:ln>
                            <a:noFill/>
                          </a:ln>
                          <a:solidFill>
                            <a:prstClr val="black"/>
                          </a:solidFill>
                          <a:effectLst/>
                          <a:uLnTx/>
                          <a:uFillTx/>
                          <a:latin typeface="Calibri"/>
                          <a:ea typeface="+mn-ea"/>
                          <a:cs typeface="+mn-cs"/>
                        </a:rPr>
                        <a:t>
 The KOSÉ Save the Blue campaign is back! From July to August 2023, a portion of the sales from our featured Save the Blue products will proudly support the remarkable efforts of Reef Check Malaysia in coral restoration and beach cleaning. 🌊 By purchasing these products, you help preserve our precious marine ecosystems through our partnership with Reef Check Malaysia.
But that's not all! Prepare for an incredible adventure and a chance to WIN a Magical 3D2N Tokyo Disney Sea round trip and other exclusive prizes! 🏆 Your support for the Save the Blue initiative makes a difference and brings exciting rewards.
Participating is easy:
👉 Purchase the featured products at our counter or official online platforms until August 31, 2023.
👉 Submit your receipt and details at https://bit.ly/savetheblue2023 to enter the contest.
Join us in this meaningful campaign and let's protect our oceans together. Remember, when you become beautiful, the Earth becomes beautiful.🌎💙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(Magento) 23-07 Kose STB Conversion Ads –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114.41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10.87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0.66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21.03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Malaysia; Ages: 18-45; Lookalike (MY, 1% to 10%) - Conversions of ad campaign 23851165926670363 or Lookalike (MY, 1% to 10%) - Conversions of ad campaign 23851446067660363</a:t>
                      </a:r>
                    </a:p>
                  </a:txBody>
                  <a:tcPr/>
                </a:tc>
                <a:extLst>
                  <a:ext uri="{0D108BD9-81ED-4DB2-BD59-A6C34878D82A}">
                    <a16:rowId xmlns:a16="http://schemas.microsoft.com/office/drawing/2014/main" val="3465160878"/>
                  </a:ext>
                </a:extLst>
              </a:tr>
            </a:tbl>
          </a:graphicData>
        </a:graphic>
      </p:graphicFrame>
      <p:sp>
        <p:nvSpPr>
          <p:cNvPr id="4" name="Text Placeholder 3">
            <a:extLst>
              <a:ext uri="{FF2B5EF4-FFF2-40B4-BE49-F238E27FC236}">
                <a16:creationId xmlns:a16="http://schemas.microsoft.com/office/drawing/2014/main" id="{0327AFDB-1435-4E2E-8F42-11CE1840243A}"/>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13187836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57A55-BE17-47EA-AD82-7FFFF014D37A}"/>
              </a:ext>
            </a:extLst>
          </p:cNvPr>
          <p:cNvSpPr>
            <a:spLocks noGrp="1"/>
          </p:cNvSpPr>
          <p:nvPr>
            <p:ph type="title"/>
          </p:nvPr>
        </p:nvSpPr>
        <p:spPr/>
        <p:txBody>
          <a:bodyPr/>
          <a:lstStyle/>
          <a:p>
            <a:r>
              <a:rPr lang="en-US"/>
              <a:t>Facebook Ads Costs Table | KOSÉ - 13 of 26</a:t>
            </a:r>
          </a:p>
        </p:txBody>
      </p:sp>
      <p:graphicFrame>
        <p:nvGraphicFramePr>
          <p:cNvPr id="5" name="Table Placeholder 4">
            <a:extLst>
              <a:ext uri="{FF2B5EF4-FFF2-40B4-BE49-F238E27FC236}">
                <a16:creationId xmlns:a16="http://schemas.microsoft.com/office/drawing/2014/main" id="{6214F8CB-8761-4BCF-A3C3-A53C610D0C06}"/>
              </a:ext>
            </a:extLst>
          </p:cNvPr>
          <p:cNvGraphicFramePr>
            <a:graphicFrameLocks noGrp="1"/>
          </p:cNvGraphicFramePr>
          <p:nvPr>
            <p:ph type="tbl" sz="quarter" idx="13"/>
            <p:extLst>
              <p:ext uri="{D42A27DB-BD31-4B8C-83A1-F6EECF244321}">
                <p14:modId xmlns:p14="http://schemas.microsoft.com/office/powerpoint/2010/main" val="752573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110965635"/>
                    </a:ext>
                  </a:extLst>
                </a:gridCol>
                <a:gridCol w="411480">
                  <a:extLst>
                    <a:ext uri="{9D8B030D-6E8A-4147-A177-3AD203B41FA5}">
                      <a16:colId xmlns:a16="http://schemas.microsoft.com/office/drawing/2014/main" val="4264961883"/>
                    </a:ext>
                  </a:extLst>
                </a:gridCol>
                <a:gridCol w="411480">
                  <a:extLst>
                    <a:ext uri="{9D8B030D-6E8A-4147-A177-3AD203B41FA5}">
                      <a16:colId xmlns:a16="http://schemas.microsoft.com/office/drawing/2014/main" val="2177045536"/>
                    </a:ext>
                  </a:extLst>
                </a:gridCol>
                <a:gridCol w="411480">
                  <a:extLst>
                    <a:ext uri="{9D8B030D-6E8A-4147-A177-3AD203B41FA5}">
                      <a16:colId xmlns:a16="http://schemas.microsoft.com/office/drawing/2014/main" val="513821743"/>
                    </a:ext>
                  </a:extLst>
                </a:gridCol>
                <a:gridCol w="411480">
                  <a:extLst>
                    <a:ext uri="{9D8B030D-6E8A-4147-A177-3AD203B41FA5}">
                      <a16:colId xmlns:a16="http://schemas.microsoft.com/office/drawing/2014/main" val="322894751"/>
                    </a:ext>
                  </a:extLst>
                </a:gridCol>
                <a:gridCol w="411480">
                  <a:extLst>
                    <a:ext uri="{9D8B030D-6E8A-4147-A177-3AD203B41FA5}">
                      <a16:colId xmlns:a16="http://schemas.microsoft.com/office/drawing/2014/main" val="1374692540"/>
                    </a:ext>
                  </a:extLst>
                </a:gridCol>
                <a:gridCol w="411480">
                  <a:extLst>
                    <a:ext uri="{9D8B030D-6E8A-4147-A177-3AD203B41FA5}">
                      <a16:colId xmlns:a16="http://schemas.microsoft.com/office/drawing/2014/main" val="3019259148"/>
                    </a:ext>
                  </a:extLst>
                </a:gridCol>
                <a:gridCol w="411480">
                  <a:extLst>
                    <a:ext uri="{9D8B030D-6E8A-4147-A177-3AD203B41FA5}">
                      <a16:colId xmlns:a16="http://schemas.microsoft.com/office/drawing/2014/main" val="2225454980"/>
                    </a:ext>
                  </a:extLst>
                </a:gridCol>
                <a:gridCol w="411480">
                  <a:extLst>
                    <a:ext uri="{9D8B030D-6E8A-4147-A177-3AD203B41FA5}">
                      <a16:colId xmlns:a16="http://schemas.microsoft.com/office/drawing/2014/main" val="4293640693"/>
                    </a:ext>
                  </a:extLst>
                </a:gridCol>
                <a:gridCol w="411480">
                  <a:extLst>
                    <a:ext uri="{9D8B030D-6E8A-4147-A177-3AD203B41FA5}">
                      <a16:colId xmlns:a16="http://schemas.microsoft.com/office/drawing/2014/main" val="2915850396"/>
                    </a:ext>
                  </a:extLst>
                </a:gridCol>
                <a:gridCol w="1892807">
                  <a:extLst>
                    <a:ext uri="{9D8B030D-6E8A-4147-A177-3AD203B41FA5}">
                      <a16:colId xmlns:a16="http://schemas.microsoft.com/office/drawing/2014/main" val="1547266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709375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- 2023-08-23 17:29:06</a:t>
                      </a:r>
                      <a:r>
                        <a:rPr kumimoji="0" lang="en-US" sz="1000" b="0" i="0" u="none" strike="noStrike" kern="1200" cap="none" spc="0" normalizeH="0" baseline="0" noProof="0">
                          <a:ln>
                            <a:noFill/>
                          </a:ln>
                          <a:solidFill>
                            <a:prstClr val="black"/>
                          </a:solidFill>
                          <a:effectLst/>
                          <a:uLnTx/>
                          <a:uFillTx/>
                          <a:latin typeface="Calibri"/>
                          <a:ea typeface="+mn-ea"/>
                          <a:cs typeface="+mn-cs"/>
                        </a:rPr>
                        <a:t>
 The KOSÉ Save the Blue campaign is back! From July to August 2023, a portion of the sales from our featured Save the Blue products will proudly support the remarkable efforts of Reef Check Malaysia in coral restoration and beach cleaning. 🌊 By purchasing these products, you help preserve our precious marine ecosystems through our partnership with Reef Check Malaysia.
But that's not all! Prepare for an incredible adventure and a chance to WIN a Magical 3D2N Tokyo Disney Sea round trip and other exclusive prizes! 🏆 Your support for the Save the Blue initiative makes a difference and brings exciting rewards.
Participating is easy:
👉 Purchase the featured products at our counter or official online platforms until August 31, 2023.
👉 Submit your receipt and details at https://bit.ly/savetheblue2023 to enter the contest.
Join us in this meaningful campaign and let's protect our oceans together. Remember, when you become beautiful, the Earth becomes beautiful.🌎💙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(Magento) 23-07 Kose STB Conversion Ads –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Malaysia; Ages: 18-45; Lookalike (MY, 1% to 10%) - Conversions of ad campaign 23851165926670363 or Lookalike (MY, 1% to 10%) - Conversions of ad campaign 23851446067660363</a:t>
                      </a:r>
                    </a:p>
                  </a:txBody>
                  <a:tcPr/>
                </a:tc>
                <a:extLst>
                  <a:ext uri="{0D108BD9-81ED-4DB2-BD59-A6C34878D82A}">
                    <a16:rowId xmlns:a16="http://schemas.microsoft.com/office/drawing/2014/main" val="1499596264"/>
                  </a:ext>
                </a:extLst>
              </a:tr>
            </a:tbl>
          </a:graphicData>
        </a:graphic>
      </p:graphicFrame>
      <p:sp>
        <p:nvSpPr>
          <p:cNvPr id="4" name="Text Placeholder 3">
            <a:extLst>
              <a:ext uri="{FF2B5EF4-FFF2-40B4-BE49-F238E27FC236}">
                <a16:creationId xmlns:a16="http://schemas.microsoft.com/office/drawing/2014/main" id="{70965966-B5B6-4FFE-AF65-B18AFAE0B40A}"/>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17162006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0106C-D50B-46B3-A104-F786562CDF3D}"/>
              </a:ext>
            </a:extLst>
          </p:cNvPr>
          <p:cNvSpPr>
            <a:spLocks noGrp="1"/>
          </p:cNvSpPr>
          <p:nvPr>
            <p:ph type="title"/>
          </p:nvPr>
        </p:nvSpPr>
        <p:spPr/>
        <p:txBody>
          <a:bodyPr/>
          <a:lstStyle/>
          <a:p>
            <a:r>
              <a:rPr lang="en-US"/>
              <a:t>Facebook Ads Costs Table | KOSÉ - 14 of 26</a:t>
            </a:r>
          </a:p>
        </p:txBody>
      </p:sp>
      <p:graphicFrame>
        <p:nvGraphicFramePr>
          <p:cNvPr id="5" name="Table Placeholder 4">
            <a:extLst>
              <a:ext uri="{FF2B5EF4-FFF2-40B4-BE49-F238E27FC236}">
                <a16:creationId xmlns:a16="http://schemas.microsoft.com/office/drawing/2014/main" id="{7FE26F99-F466-41C8-8B42-BE4B2105B7CE}"/>
              </a:ext>
            </a:extLst>
          </p:cNvPr>
          <p:cNvGraphicFramePr>
            <a:graphicFrameLocks noGrp="1"/>
          </p:cNvGraphicFramePr>
          <p:nvPr>
            <p:ph type="tbl" sz="quarter" idx="13"/>
            <p:extLst>
              <p:ext uri="{D42A27DB-BD31-4B8C-83A1-F6EECF244321}">
                <p14:modId xmlns:p14="http://schemas.microsoft.com/office/powerpoint/2010/main" val="1165313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659225302"/>
                    </a:ext>
                  </a:extLst>
                </a:gridCol>
                <a:gridCol w="411480">
                  <a:extLst>
                    <a:ext uri="{9D8B030D-6E8A-4147-A177-3AD203B41FA5}">
                      <a16:colId xmlns:a16="http://schemas.microsoft.com/office/drawing/2014/main" val="4079560401"/>
                    </a:ext>
                  </a:extLst>
                </a:gridCol>
                <a:gridCol w="411480">
                  <a:extLst>
                    <a:ext uri="{9D8B030D-6E8A-4147-A177-3AD203B41FA5}">
                      <a16:colId xmlns:a16="http://schemas.microsoft.com/office/drawing/2014/main" val="1891014552"/>
                    </a:ext>
                  </a:extLst>
                </a:gridCol>
                <a:gridCol w="411480">
                  <a:extLst>
                    <a:ext uri="{9D8B030D-6E8A-4147-A177-3AD203B41FA5}">
                      <a16:colId xmlns:a16="http://schemas.microsoft.com/office/drawing/2014/main" val="1752414032"/>
                    </a:ext>
                  </a:extLst>
                </a:gridCol>
                <a:gridCol w="411480">
                  <a:extLst>
                    <a:ext uri="{9D8B030D-6E8A-4147-A177-3AD203B41FA5}">
                      <a16:colId xmlns:a16="http://schemas.microsoft.com/office/drawing/2014/main" val="566724461"/>
                    </a:ext>
                  </a:extLst>
                </a:gridCol>
                <a:gridCol w="411480">
                  <a:extLst>
                    <a:ext uri="{9D8B030D-6E8A-4147-A177-3AD203B41FA5}">
                      <a16:colId xmlns:a16="http://schemas.microsoft.com/office/drawing/2014/main" val="2505965753"/>
                    </a:ext>
                  </a:extLst>
                </a:gridCol>
                <a:gridCol w="411480">
                  <a:extLst>
                    <a:ext uri="{9D8B030D-6E8A-4147-A177-3AD203B41FA5}">
                      <a16:colId xmlns:a16="http://schemas.microsoft.com/office/drawing/2014/main" val="2405327316"/>
                    </a:ext>
                  </a:extLst>
                </a:gridCol>
                <a:gridCol w="411480">
                  <a:extLst>
                    <a:ext uri="{9D8B030D-6E8A-4147-A177-3AD203B41FA5}">
                      <a16:colId xmlns:a16="http://schemas.microsoft.com/office/drawing/2014/main" val="4001825797"/>
                    </a:ext>
                  </a:extLst>
                </a:gridCol>
                <a:gridCol w="411480">
                  <a:extLst>
                    <a:ext uri="{9D8B030D-6E8A-4147-A177-3AD203B41FA5}">
                      <a16:colId xmlns:a16="http://schemas.microsoft.com/office/drawing/2014/main" val="26473147"/>
                    </a:ext>
                  </a:extLst>
                </a:gridCol>
                <a:gridCol w="411480">
                  <a:extLst>
                    <a:ext uri="{9D8B030D-6E8A-4147-A177-3AD203B41FA5}">
                      <a16:colId xmlns:a16="http://schemas.microsoft.com/office/drawing/2014/main" val="3720700374"/>
                    </a:ext>
                  </a:extLst>
                </a:gridCol>
                <a:gridCol w="1892807">
                  <a:extLst>
                    <a:ext uri="{9D8B030D-6E8A-4147-A177-3AD203B41FA5}">
                      <a16:colId xmlns:a16="http://schemas.microsoft.com/office/drawing/2014/main" val="541231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1550501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- 2023-08-23 17:29:06</a:t>
                      </a:r>
                      <a:r>
                        <a:rPr kumimoji="0" lang="en-US" sz="1000" b="0" i="0" u="none" strike="noStrike" kern="1200" cap="none" spc="0" normalizeH="0" baseline="0" noProof="0">
                          <a:ln>
                            <a:noFill/>
                          </a:ln>
                          <a:solidFill>
                            <a:prstClr val="black"/>
                          </a:solidFill>
                          <a:effectLst/>
                          <a:uLnTx/>
                          <a:uFillTx/>
                          <a:latin typeface="Calibri"/>
                          <a:ea typeface="+mn-ea"/>
                          <a:cs typeface="+mn-cs"/>
                        </a:rPr>
                        <a:t>
 [CONTEST]
Stand a chance to WIN a Magical 3D2N Tokyo Disney Sea round trip and other exclusive prizes while supporting our Save the Blue initiative! 🙌 
📢Here’s how: 
1. Purchase our Save the Blue featured products at our counter or official online platforms from now till 31st August 2023. 
2. Submit your receipt and details at https://bit.ly/savetheblue2023 to participate. 
3. Like and Follow Kose's Instagram and Facebook. 
Join now and be the ONE and only lucky winner to WIN a magical holiday! ✨🔮 
Contest starts from now till 31 August 2023.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(Magento) 23-07 Kose STB Conversion Ads –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108.47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7.95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13.55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Malaysia; Ages: 18-45</a:t>
                      </a:r>
                    </a:p>
                  </a:txBody>
                  <a:tcPr/>
                </a:tc>
                <a:extLst>
                  <a:ext uri="{0D108BD9-81ED-4DB2-BD59-A6C34878D82A}">
                    <a16:rowId xmlns:a16="http://schemas.microsoft.com/office/drawing/2014/main" val="831602702"/>
                  </a:ext>
                </a:extLst>
              </a:tr>
            </a:tbl>
          </a:graphicData>
        </a:graphic>
      </p:graphicFrame>
      <p:sp>
        <p:nvSpPr>
          <p:cNvPr id="4" name="Text Placeholder 3">
            <a:extLst>
              <a:ext uri="{FF2B5EF4-FFF2-40B4-BE49-F238E27FC236}">
                <a16:creationId xmlns:a16="http://schemas.microsoft.com/office/drawing/2014/main" id="{9DBA7F89-95A6-4FFA-838D-38B7D6B53749}"/>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5547560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01EEE-4EAF-4CD9-A3AC-8E465D118002}"/>
              </a:ext>
            </a:extLst>
          </p:cNvPr>
          <p:cNvSpPr>
            <a:spLocks noGrp="1"/>
          </p:cNvSpPr>
          <p:nvPr>
            <p:ph type="title"/>
          </p:nvPr>
        </p:nvSpPr>
        <p:spPr/>
        <p:txBody>
          <a:bodyPr/>
          <a:lstStyle/>
          <a:p>
            <a:r>
              <a:rPr lang="en-US"/>
              <a:t>Facebook Ads Costs Table | KOSÉ - 15 of 26</a:t>
            </a:r>
          </a:p>
        </p:txBody>
      </p:sp>
      <p:graphicFrame>
        <p:nvGraphicFramePr>
          <p:cNvPr id="5" name="Table Placeholder 4">
            <a:extLst>
              <a:ext uri="{FF2B5EF4-FFF2-40B4-BE49-F238E27FC236}">
                <a16:creationId xmlns:a16="http://schemas.microsoft.com/office/drawing/2014/main" id="{17B09D10-5590-4ED5-91DD-7D85D6C58CE9}"/>
              </a:ext>
            </a:extLst>
          </p:cNvPr>
          <p:cNvGraphicFramePr>
            <a:graphicFrameLocks noGrp="1"/>
          </p:cNvGraphicFramePr>
          <p:nvPr>
            <p:ph type="tbl" sz="quarter" idx="13"/>
            <p:extLst>
              <p:ext uri="{D42A27DB-BD31-4B8C-83A1-F6EECF244321}">
                <p14:modId xmlns:p14="http://schemas.microsoft.com/office/powerpoint/2010/main" val="815130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041505940"/>
                    </a:ext>
                  </a:extLst>
                </a:gridCol>
                <a:gridCol w="411480">
                  <a:extLst>
                    <a:ext uri="{9D8B030D-6E8A-4147-A177-3AD203B41FA5}">
                      <a16:colId xmlns:a16="http://schemas.microsoft.com/office/drawing/2014/main" val="1262756777"/>
                    </a:ext>
                  </a:extLst>
                </a:gridCol>
                <a:gridCol w="411480">
                  <a:extLst>
                    <a:ext uri="{9D8B030D-6E8A-4147-A177-3AD203B41FA5}">
                      <a16:colId xmlns:a16="http://schemas.microsoft.com/office/drawing/2014/main" val="2683826139"/>
                    </a:ext>
                  </a:extLst>
                </a:gridCol>
                <a:gridCol w="411480">
                  <a:extLst>
                    <a:ext uri="{9D8B030D-6E8A-4147-A177-3AD203B41FA5}">
                      <a16:colId xmlns:a16="http://schemas.microsoft.com/office/drawing/2014/main" val="4007192682"/>
                    </a:ext>
                  </a:extLst>
                </a:gridCol>
                <a:gridCol w="411480">
                  <a:extLst>
                    <a:ext uri="{9D8B030D-6E8A-4147-A177-3AD203B41FA5}">
                      <a16:colId xmlns:a16="http://schemas.microsoft.com/office/drawing/2014/main" val="3313982172"/>
                    </a:ext>
                  </a:extLst>
                </a:gridCol>
                <a:gridCol w="411480">
                  <a:extLst>
                    <a:ext uri="{9D8B030D-6E8A-4147-A177-3AD203B41FA5}">
                      <a16:colId xmlns:a16="http://schemas.microsoft.com/office/drawing/2014/main" val="3981385302"/>
                    </a:ext>
                  </a:extLst>
                </a:gridCol>
                <a:gridCol w="411480">
                  <a:extLst>
                    <a:ext uri="{9D8B030D-6E8A-4147-A177-3AD203B41FA5}">
                      <a16:colId xmlns:a16="http://schemas.microsoft.com/office/drawing/2014/main" val="2107819167"/>
                    </a:ext>
                  </a:extLst>
                </a:gridCol>
                <a:gridCol w="411480">
                  <a:extLst>
                    <a:ext uri="{9D8B030D-6E8A-4147-A177-3AD203B41FA5}">
                      <a16:colId xmlns:a16="http://schemas.microsoft.com/office/drawing/2014/main" val="608056836"/>
                    </a:ext>
                  </a:extLst>
                </a:gridCol>
                <a:gridCol w="411480">
                  <a:extLst>
                    <a:ext uri="{9D8B030D-6E8A-4147-A177-3AD203B41FA5}">
                      <a16:colId xmlns:a16="http://schemas.microsoft.com/office/drawing/2014/main" val="222143023"/>
                    </a:ext>
                  </a:extLst>
                </a:gridCol>
                <a:gridCol w="411480">
                  <a:extLst>
                    <a:ext uri="{9D8B030D-6E8A-4147-A177-3AD203B41FA5}">
                      <a16:colId xmlns:a16="http://schemas.microsoft.com/office/drawing/2014/main" val="1175299731"/>
                    </a:ext>
                  </a:extLst>
                </a:gridCol>
                <a:gridCol w="1892807">
                  <a:extLst>
                    <a:ext uri="{9D8B030D-6E8A-4147-A177-3AD203B41FA5}">
                      <a16:colId xmlns:a16="http://schemas.microsoft.com/office/drawing/2014/main" val="492251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3472595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- 2023-08-23 17:29:06</a:t>
                      </a:r>
                      <a:r>
                        <a:rPr kumimoji="0" lang="en-US" sz="1000" b="0" i="0" u="none" strike="noStrike" kern="1200" cap="none" spc="0" normalizeH="0" baseline="0" noProof="0">
                          <a:ln>
                            <a:noFill/>
                          </a:ln>
                          <a:solidFill>
                            <a:prstClr val="black"/>
                          </a:solidFill>
                          <a:effectLst/>
                          <a:uLnTx/>
                          <a:uFillTx/>
                          <a:latin typeface="Calibri"/>
                          <a:ea typeface="+mn-ea"/>
                          <a:cs typeface="+mn-cs"/>
                        </a:rPr>
                        <a:t>
 [CONTEST]
Stand a chance to WIN a Magical 3D2N Tokyo Disney Sea round trip and other exclusive prizes while supporting our Save the Blue initiative! 🙌 
📢Here’s how: 
1. Purchase our Save the Blue featured products at our counter or official online platforms from now till 31st August 2023. 
2. Submit your receipt and details at https://bit.ly/savetheblue2023 to participate. 
3. Like and Follow Kose's Instagram and Facebook. 
Join now and be the ONE and only lucky winner to WIN a magical holiday! ✨🔮 
Contest starts from now till 31 August 2023.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(Magento) 23-07 Kose STB Conversion Ads –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24.88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10.89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0.49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21.34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0.16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Malaysia; Ages: 18-45</a:t>
                      </a:r>
                    </a:p>
                  </a:txBody>
                  <a:tcPr/>
                </a:tc>
                <a:extLst>
                  <a:ext uri="{0D108BD9-81ED-4DB2-BD59-A6C34878D82A}">
                    <a16:rowId xmlns:a16="http://schemas.microsoft.com/office/drawing/2014/main" val="1941703374"/>
                  </a:ext>
                </a:extLst>
              </a:tr>
            </a:tbl>
          </a:graphicData>
        </a:graphic>
      </p:graphicFrame>
      <p:sp>
        <p:nvSpPr>
          <p:cNvPr id="4" name="Text Placeholder 3">
            <a:extLst>
              <a:ext uri="{FF2B5EF4-FFF2-40B4-BE49-F238E27FC236}">
                <a16:creationId xmlns:a16="http://schemas.microsoft.com/office/drawing/2014/main" id="{48CB57A3-143B-4D72-8268-6A23FB25BCEF}"/>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5296446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C6782-9BFF-40CB-89DB-A20CD54A9CC1}"/>
              </a:ext>
            </a:extLst>
          </p:cNvPr>
          <p:cNvSpPr>
            <a:spLocks noGrp="1"/>
          </p:cNvSpPr>
          <p:nvPr>
            <p:ph type="title"/>
          </p:nvPr>
        </p:nvSpPr>
        <p:spPr/>
        <p:txBody>
          <a:bodyPr/>
          <a:lstStyle/>
          <a:p>
            <a:r>
              <a:rPr lang="en-US"/>
              <a:t>Facebook Ads Costs Table | KOSÉ - 16 of 26</a:t>
            </a:r>
          </a:p>
        </p:txBody>
      </p:sp>
      <p:graphicFrame>
        <p:nvGraphicFramePr>
          <p:cNvPr id="5" name="Table Placeholder 4">
            <a:extLst>
              <a:ext uri="{FF2B5EF4-FFF2-40B4-BE49-F238E27FC236}">
                <a16:creationId xmlns:a16="http://schemas.microsoft.com/office/drawing/2014/main" id="{B3865C81-CC50-4A43-BFF7-80554CAF944A}"/>
              </a:ext>
            </a:extLst>
          </p:cNvPr>
          <p:cNvGraphicFramePr>
            <a:graphicFrameLocks noGrp="1"/>
          </p:cNvGraphicFramePr>
          <p:nvPr>
            <p:ph type="tbl" sz="quarter" idx="13"/>
            <p:extLst>
              <p:ext uri="{D42A27DB-BD31-4B8C-83A1-F6EECF244321}">
                <p14:modId xmlns:p14="http://schemas.microsoft.com/office/powerpoint/2010/main" val="645483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215686333"/>
                    </a:ext>
                  </a:extLst>
                </a:gridCol>
                <a:gridCol w="411480">
                  <a:extLst>
                    <a:ext uri="{9D8B030D-6E8A-4147-A177-3AD203B41FA5}">
                      <a16:colId xmlns:a16="http://schemas.microsoft.com/office/drawing/2014/main" val="2677376921"/>
                    </a:ext>
                  </a:extLst>
                </a:gridCol>
                <a:gridCol w="411480">
                  <a:extLst>
                    <a:ext uri="{9D8B030D-6E8A-4147-A177-3AD203B41FA5}">
                      <a16:colId xmlns:a16="http://schemas.microsoft.com/office/drawing/2014/main" val="1046110998"/>
                    </a:ext>
                  </a:extLst>
                </a:gridCol>
                <a:gridCol w="411480">
                  <a:extLst>
                    <a:ext uri="{9D8B030D-6E8A-4147-A177-3AD203B41FA5}">
                      <a16:colId xmlns:a16="http://schemas.microsoft.com/office/drawing/2014/main" val="2645278152"/>
                    </a:ext>
                  </a:extLst>
                </a:gridCol>
                <a:gridCol w="411480">
                  <a:extLst>
                    <a:ext uri="{9D8B030D-6E8A-4147-A177-3AD203B41FA5}">
                      <a16:colId xmlns:a16="http://schemas.microsoft.com/office/drawing/2014/main" val="4215559527"/>
                    </a:ext>
                  </a:extLst>
                </a:gridCol>
                <a:gridCol w="411480">
                  <a:extLst>
                    <a:ext uri="{9D8B030D-6E8A-4147-A177-3AD203B41FA5}">
                      <a16:colId xmlns:a16="http://schemas.microsoft.com/office/drawing/2014/main" val="1469820552"/>
                    </a:ext>
                  </a:extLst>
                </a:gridCol>
                <a:gridCol w="411480">
                  <a:extLst>
                    <a:ext uri="{9D8B030D-6E8A-4147-A177-3AD203B41FA5}">
                      <a16:colId xmlns:a16="http://schemas.microsoft.com/office/drawing/2014/main" val="3351956977"/>
                    </a:ext>
                  </a:extLst>
                </a:gridCol>
                <a:gridCol w="411480">
                  <a:extLst>
                    <a:ext uri="{9D8B030D-6E8A-4147-A177-3AD203B41FA5}">
                      <a16:colId xmlns:a16="http://schemas.microsoft.com/office/drawing/2014/main" val="1158571428"/>
                    </a:ext>
                  </a:extLst>
                </a:gridCol>
                <a:gridCol w="411480">
                  <a:extLst>
                    <a:ext uri="{9D8B030D-6E8A-4147-A177-3AD203B41FA5}">
                      <a16:colId xmlns:a16="http://schemas.microsoft.com/office/drawing/2014/main" val="3981337564"/>
                    </a:ext>
                  </a:extLst>
                </a:gridCol>
                <a:gridCol w="411480">
                  <a:extLst>
                    <a:ext uri="{9D8B030D-6E8A-4147-A177-3AD203B41FA5}">
                      <a16:colId xmlns:a16="http://schemas.microsoft.com/office/drawing/2014/main" val="1566269954"/>
                    </a:ext>
                  </a:extLst>
                </a:gridCol>
                <a:gridCol w="1892807">
                  <a:extLst>
                    <a:ext uri="{9D8B030D-6E8A-4147-A177-3AD203B41FA5}">
                      <a16:colId xmlns:a16="http://schemas.microsoft.com/office/drawing/2014/main" val="3131684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2531964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- 2023-08-22 12:50:36</a:t>
                      </a:r>
                      <a:r>
                        <a:rPr kumimoji="0" lang="en-US" sz="1000" b="0" i="0" u="none" strike="noStrike" kern="1200" cap="none" spc="0" normalizeH="0" baseline="0" noProof="0">
                          <a:ln>
                            <a:noFill/>
                          </a:ln>
                          <a:solidFill>
                            <a:prstClr val="black"/>
                          </a:solidFill>
                          <a:effectLst/>
                          <a:uLnTx/>
                          <a:uFillTx/>
                          <a:latin typeface="Calibri"/>
                          <a:ea typeface="+mn-ea"/>
                          <a:cs typeface="+mn-cs"/>
                        </a:rPr>
                        <a:t>
 [CONTEST]
Stand a chance to WIN a Magical 3D2N Tokyo Disney Sea round trip and other exclusive prizes while supporting our Save the Blue initiative! 🙌 
📢Here’s how: 
1. Purchase our Save the Blue featured products at our counter or official online platforms from now till 31st August 2023. 
2. Submit your receipt and details at https://bit.ly/savetheblue2023 to participate. 
3. Like and Follow Kose's Instagram and Facebook. 
Join now and be the ONE and only lucky winner to WIN a magical holiday! ✨🔮 
Contest starts from now till 31 August 2023.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(Magento) 23-07 Kose STB Conversion Ads –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9.31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21.16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0.78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31.56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0.27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Malaysia; Ages: 18-45</a:t>
                      </a:r>
                    </a:p>
                  </a:txBody>
                  <a:tcPr/>
                </a:tc>
                <a:extLst>
                  <a:ext uri="{0D108BD9-81ED-4DB2-BD59-A6C34878D82A}">
                    <a16:rowId xmlns:a16="http://schemas.microsoft.com/office/drawing/2014/main" val="460787345"/>
                  </a:ext>
                </a:extLst>
              </a:tr>
            </a:tbl>
          </a:graphicData>
        </a:graphic>
      </p:graphicFrame>
      <p:sp>
        <p:nvSpPr>
          <p:cNvPr id="4" name="Text Placeholder 3">
            <a:extLst>
              <a:ext uri="{FF2B5EF4-FFF2-40B4-BE49-F238E27FC236}">
                <a16:creationId xmlns:a16="http://schemas.microsoft.com/office/drawing/2014/main" id="{6DCD3C29-D86C-4B94-B4F7-E7EE68CD6722}"/>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5543416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E1FEC-27E2-4BE8-A916-4F044B605766}"/>
              </a:ext>
            </a:extLst>
          </p:cNvPr>
          <p:cNvSpPr>
            <a:spLocks noGrp="1"/>
          </p:cNvSpPr>
          <p:nvPr>
            <p:ph type="title"/>
          </p:nvPr>
        </p:nvSpPr>
        <p:spPr/>
        <p:txBody>
          <a:bodyPr/>
          <a:lstStyle/>
          <a:p>
            <a:r>
              <a:rPr lang="en-US"/>
              <a:t>Facebook Ads Costs Table | KOSÉ - 17 of 26</a:t>
            </a:r>
          </a:p>
        </p:txBody>
      </p:sp>
      <p:graphicFrame>
        <p:nvGraphicFramePr>
          <p:cNvPr id="5" name="Table Placeholder 4">
            <a:extLst>
              <a:ext uri="{FF2B5EF4-FFF2-40B4-BE49-F238E27FC236}">
                <a16:creationId xmlns:a16="http://schemas.microsoft.com/office/drawing/2014/main" id="{C3C94E79-0DED-462A-81A8-5866794C2051}"/>
              </a:ext>
            </a:extLst>
          </p:cNvPr>
          <p:cNvGraphicFramePr>
            <a:graphicFrameLocks noGrp="1"/>
          </p:cNvGraphicFramePr>
          <p:nvPr>
            <p:ph type="tbl" sz="quarter" idx="13"/>
            <p:extLst>
              <p:ext uri="{D42A27DB-BD31-4B8C-83A1-F6EECF244321}">
                <p14:modId xmlns:p14="http://schemas.microsoft.com/office/powerpoint/2010/main" val="1992561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056499501"/>
                    </a:ext>
                  </a:extLst>
                </a:gridCol>
                <a:gridCol w="411480">
                  <a:extLst>
                    <a:ext uri="{9D8B030D-6E8A-4147-A177-3AD203B41FA5}">
                      <a16:colId xmlns:a16="http://schemas.microsoft.com/office/drawing/2014/main" val="2433818633"/>
                    </a:ext>
                  </a:extLst>
                </a:gridCol>
                <a:gridCol w="411480">
                  <a:extLst>
                    <a:ext uri="{9D8B030D-6E8A-4147-A177-3AD203B41FA5}">
                      <a16:colId xmlns:a16="http://schemas.microsoft.com/office/drawing/2014/main" val="2560597106"/>
                    </a:ext>
                  </a:extLst>
                </a:gridCol>
                <a:gridCol w="411480">
                  <a:extLst>
                    <a:ext uri="{9D8B030D-6E8A-4147-A177-3AD203B41FA5}">
                      <a16:colId xmlns:a16="http://schemas.microsoft.com/office/drawing/2014/main" val="750852803"/>
                    </a:ext>
                  </a:extLst>
                </a:gridCol>
                <a:gridCol w="411480">
                  <a:extLst>
                    <a:ext uri="{9D8B030D-6E8A-4147-A177-3AD203B41FA5}">
                      <a16:colId xmlns:a16="http://schemas.microsoft.com/office/drawing/2014/main" val="237479879"/>
                    </a:ext>
                  </a:extLst>
                </a:gridCol>
                <a:gridCol w="411480">
                  <a:extLst>
                    <a:ext uri="{9D8B030D-6E8A-4147-A177-3AD203B41FA5}">
                      <a16:colId xmlns:a16="http://schemas.microsoft.com/office/drawing/2014/main" val="1676282732"/>
                    </a:ext>
                  </a:extLst>
                </a:gridCol>
                <a:gridCol w="411480">
                  <a:extLst>
                    <a:ext uri="{9D8B030D-6E8A-4147-A177-3AD203B41FA5}">
                      <a16:colId xmlns:a16="http://schemas.microsoft.com/office/drawing/2014/main" val="1332832469"/>
                    </a:ext>
                  </a:extLst>
                </a:gridCol>
                <a:gridCol w="411480">
                  <a:extLst>
                    <a:ext uri="{9D8B030D-6E8A-4147-A177-3AD203B41FA5}">
                      <a16:colId xmlns:a16="http://schemas.microsoft.com/office/drawing/2014/main" val="3848740561"/>
                    </a:ext>
                  </a:extLst>
                </a:gridCol>
                <a:gridCol w="411480">
                  <a:extLst>
                    <a:ext uri="{9D8B030D-6E8A-4147-A177-3AD203B41FA5}">
                      <a16:colId xmlns:a16="http://schemas.microsoft.com/office/drawing/2014/main" val="3411713855"/>
                    </a:ext>
                  </a:extLst>
                </a:gridCol>
                <a:gridCol w="411480">
                  <a:extLst>
                    <a:ext uri="{9D8B030D-6E8A-4147-A177-3AD203B41FA5}">
                      <a16:colId xmlns:a16="http://schemas.microsoft.com/office/drawing/2014/main" val="2667446875"/>
                    </a:ext>
                  </a:extLst>
                </a:gridCol>
                <a:gridCol w="1892807">
                  <a:extLst>
                    <a:ext uri="{9D8B030D-6E8A-4147-A177-3AD203B41FA5}">
                      <a16:colId xmlns:a16="http://schemas.microsoft.com/office/drawing/2014/main" val="608646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2878551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- 2023-08-22 12:50:34</a:t>
                      </a:r>
                      <a:r>
                        <a:rPr kumimoji="0" lang="en-US" sz="1000" b="0" i="0" u="none" strike="noStrike" kern="1200" cap="none" spc="0" normalizeH="0" baseline="0" noProof="0">
                          <a:ln>
                            <a:noFill/>
                          </a:ln>
                          <a:solidFill>
                            <a:prstClr val="black"/>
                          </a:solidFill>
                          <a:effectLst/>
                          <a:uLnTx/>
                          <a:uFillTx/>
                          <a:latin typeface="Calibri"/>
                          <a:ea typeface="+mn-ea"/>
                          <a:cs typeface="+mn-cs"/>
                        </a:rPr>
                        <a:t>
 The KOSÉ Save the Blue campaign is back! From July to August 2023, a portion of the sales from our featured Save the Blue products will proudly support the remarkable efforts of Reef Check Malaysia in coral restoration and beach cleaning. 🌊 By purchasing these products, you help preserve our precious marine ecosystems through our partnership with Reef Check Malaysia.
But that's not all! Prepare for an incredible adventure and a chance to WIN a Magical 3D2N Tokyo Disney Sea round trip and other exclusive prizes! 🏆 Your support for the Save the Blue initiative makes a difference and brings exciting rewards.
Participating is easy:
👉 Purchase the featured products at our counter or official online platforms until August 31, 2023.
👉 Submit your receipt and details at https://bit.ly/savetheblue2023 to enter the contest.
Join us in this meaningful campaign and let's protect our oceans together. Remember, when you become beautiful, the Earth becomes beautiful.🌎💙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(Magento) 23-07 Kose STB Conversion Ads –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35.41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17.87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25.85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Malaysia; Ages: 18-45</a:t>
                      </a:r>
                    </a:p>
                  </a:txBody>
                  <a:tcPr/>
                </a:tc>
                <a:extLst>
                  <a:ext uri="{0D108BD9-81ED-4DB2-BD59-A6C34878D82A}">
                    <a16:rowId xmlns:a16="http://schemas.microsoft.com/office/drawing/2014/main" val="1019158938"/>
                  </a:ext>
                </a:extLst>
              </a:tr>
            </a:tbl>
          </a:graphicData>
        </a:graphic>
      </p:graphicFrame>
      <p:sp>
        <p:nvSpPr>
          <p:cNvPr id="4" name="Text Placeholder 3">
            <a:extLst>
              <a:ext uri="{FF2B5EF4-FFF2-40B4-BE49-F238E27FC236}">
                <a16:creationId xmlns:a16="http://schemas.microsoft.com/office/drawing/2014/main" id="{1FCA3772-8AD9-4F30-9902-81B959C1E005}"/>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16367662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81DDB-4622-450A-AF35-E35F93CD1D6C}"/>
              </a:ext>
            </a:extLst>
          </p:cNvPr>
          <p:cNvSpPr>
            <a:spLocks noGrp="1"/>
          </p:cNvSpPr>
          <p:nvPr>
            <p:ph type="title"/>
          </p:nvPr>
        </p:nvSpPr>
        <p:spPr/>
        <p:txBody>
          <a:bodyPr/>
          <a:lstStyle/>
          <a:p>
            <a:r>
              <a:rPr lang="en-US"/>
              <a:t>Facebook Ads Costs Table | KOSÉ - 18 of 26</a:t>
            </a:r>
          </a:p>
        </p:txBody>
      </p:sp>
      <p:graphicFrame>
        <p:nvGraphicFramePr>
          <p:cNvPr id="5" name="Table Placeholder 4">
            <a:extLst>
              <a:ext uri="{FF2B5EF4-FFF2-40B4-BE49-F238E27FC236}">
                <a16:creationId xmlns:a16="http://schemas.microsoft.com/office/drawing/2014/main" id="{8B663EDA-8388-4623-812D-F018C2C1F75B}"/>
              </a:ext>
            </a:extLst>
          </p:cNvPr>
          <p:cNvGraphicFramePr>
            <a:graphicFrameLocks noGrp="1"/>
          </p:cNvGraphicFramePr>
          <p:nvPr>
            <p:ph type="tbl" sz="quarter" idx="13"/>
            <p:extLst>
              <p:ext uri="{D42A27DB-BD31-4B8C-83A1-F6EECF244321}">
                <p14:modId xmlns:p14="http://schemas.microsoft.com/office/powerpoint/2010/main" val="3879344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646588048"/>
                    </a:ext>
                  </a:extLst>
                </a:gridCol>
                <a:gridCol w="411480">
                  <a:extLst>
                    <a:ext uri="{9D8B030D-6E8A-4147-A177-3AD203B41FA5}">
                      <a16:colId xmlns:a16="http://schemas.microsoft.com/office/drawing/2014/main" val="1504659723"/>
                    </a:ext>
                  </a:extLst>
                </a:gridCol>
                <a:gridCol w="411480">
                  <a:extLst>
                    <a:ext uri="{9D8B030D-6E8A-4147-A177-3AD203B41FA5}">
                      <a16:colId xmlns:a16="http://schemas.microsoft.com/office/drawing/2014/main" val="2453676637"/>
                    </a:ext>
                  </a:extLst>
                </a:gridCol>
                <a:gridCol w="411480">
                  <a:extLst>
                    <a:ext uri="{9D8B030D-6E8A-4147-A177-3AD203B41FA5}">
                      <a16:colId xmlns:a16="http://schemas.microsoft.com/office/drawing/2014/main" val="3346284660"/>
                    </a:ext>
                  </a:extLst>
                </a:gridCol>
                <a:gridCol w="411480">
                  <a:extLst>
                    <a:ext uri="{9D8B030D-6E8A-4147-A177-3AD203B41FA5}">
                      <a16:colId xmlns:a16="http://schemas.microsoft.com/office/drawing/2014/main" val="355999427"/>
                    </a:ext>
                  </a:extLst>
                </a:gridCol>
                <a:gridCol w="411480">
                  <a:extLst>
                    <a:ext uri="{9D8B030D-6E8A-4147-A177-3AD203B41FA5}">
                      <a16:colId xmlns:a16="http://schemas.microsoft.com/office/drawing/2014/main" val="456563514"/>
                    </a:ext>
                  </a:extLst>
                </a:gridCol>
                <a:gridCol w="411480">
                  <a:extLst>
                    <a:ext uri="{9D8B030D-6E8A-4147-A177-3AD203B41FA5}">
                      <a16:colId xmlns:a16="http://schemas.microsoft.com/office/drawing/2014/main" val="3615928762"/>
                    </a:ext>
                  </a:extLst>
                </a:gridCol>
                <a:gridCol w="411480">
                  <a:extLst>
                    <a:ext uri="{9D8B030D-6E8A-4147-A177-3AD203B41FA5}">
                      <a16:colId xmlns:a16="http://schemas.microsoft.com/office/drawing/2014/main" val="3650597679"/>
                    </a:ext>
                  </a:extLst>
                </a:gridCol>
                <a:gridCol w="411480">
                  <a:extLst>
                    <a:ext uri="{9D8B030D-6E8A-4147-A177-3AD203B41FA5}">
                      <a16:colId xmlns:a16="http://schemas.microsoft.com/office/drawing/2014/main" val="4031930168"/>
                    </a:ext>
                  </a:extLst>
                </a:gridCol>
                <a:gridCol w="411480">
                  <a:extLst>
                    <a:ext uri="{9D8B030D-6E8A-4147-A177-3AD203B41FA5}">
                      <a16:colId xmlns:a16="http://schemas.microsoft.com/office/drawing/2014/main" val="1469109700"/>
                    </a:ext>
                  </a:extLst>
                </a:gridCol>
                <a:gridCol w="1892807">
                  <a:extLst>
                    <a:ext uri="{9D8B030D-6E8A-4147-A177-3AD203B41FA5}">
                      <a16:colId xmlns:a16="http://schemas.microsoft.com/office/drawing/2014/main" val="262126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3415959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- 2023-08-22 12:50:34</a:t>
                      </a:r>
                      <a:r>
                        <a:rPr kumimoji="0" lang="en-US" sz="1000" b="0" i="0" u="none" strike="noStrike" kern="1200" cap="none" spc="0" normalizeH="0" baseline="0" noProof="0">
                          <a:ln>
                            <a:noFill/>
                          </a:ln>
                          <a:solidFill>
                            <a:prstClr val="black"/>
                          </a:solidFill>
                          <a:effectLst/>
                          <a:uLnTx/>
                          <a:uFillTx/>
                          <a:latin typeface="Calibri"/>
                          <a:ea typeface="+mn-ea"/>
                          <a:cs typeface="+mn-cs"/>
                        </a:rPr>
                        <a:t>
 Dive into our limited edition Save the Blue collection, featuring beloved Disney characters from the sea! 🌊 For every purchase, we'll contribute to Reef Check Malaysia, a portion of the sales will be contributed to Reef Check Malaysia, a local NGO dedicated to preserving our marine ecosystems. 
Get a chance to WIN a Magical 3D2N Tokyo Disney Sea round trip and other exclusive prizes 🏆 while showing your support for the Save the Blue initiative! 
👉 Purchase the featured products at our counter or official online platforms until August 31, 2023.
👉 Submit your receipt and details at https://bit.ly/savetheblue2023 to enter the contest.
You'll also receive 2 additional gifts for any purchase of our participation Disney products.
Together, let's make a difference and support sustainable initiatives.🌊🐠 When you become beautiful, the Earth becomes beautiful.🌎💙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(Magento) 23-07 Kose STB Conversion Ads –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71.08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16.09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26.13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Malaysia; Ages: 18-45</a:t>
                      </a:r>
                    </a:p>
                  </a:txBody>
                  <a:tcPr/>
                </a:tc>
                <a:extLst>
                  <a:ext uri="{0D108BD9-81ED-4DB2-BD59-A6C34878D82A}">
                    <a16:rowId xmlns:a16="http://schemas.microsoft.com/office/drawing/2014/main" val="3250865622"/>
                  </a:ext>
                </a:extLst>
              </a:tr>
            </a:tbl>
          </a:graphicData>
        </a:graphic>
      </p:graphicFrame>
      <p:sp>
        <p:nvSpPr>
          <p:cNvPr id="4" name="Text Placeholder 3">
            <a:extLst>
              <a:ext uri="{FF2B5EF4-FFF2-40B4-BE49-F238E27FC236}">
                <a16:creationId xmlns:a16="http://schemas.microsoft.com/office/drawing/2014/main" id="{9CA16664-289D-4653-B5B8-823C05D7C14C}"/>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35568944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E226F-7CC3-41D4-8283-1EE984293687}"/>
              </a:ext>
            </a:extLst>
          </p:cNvPr>
          <p:cNvSpPr>
            <a:spLocks noGrp="1"/>
          </p:cNvSpPr>
          <p:nvPr>
            <p:ph type="title"/>
          </p:nvPr>
        </p:nvSpPr>
        <p:spPr/>
        <p:txBody>
          <a:bodyPr/>
          <a:lstStyle/>
          <a:p>
            <a:r>
              <a:rPr lang="en-US"/>
              <a:t>Facebook Ads Costs Table | KOSÉ - 19 of 26</a:t>
            </a:r>
          </a:p>
        </p:txBody>
      </p:sp>
      <p:graphicFrame>
        <p:nvGraphicFramePr>
          <p:cNvPr id="5" name="Table Placeholder 4">
            <a:extLst>
              <a:ext uri="{FF2B5EF4-FFF2-40B4-BE49-F238E27FC236}">
                <a16:creationId xmlns:a16="http://schemas.microsoft.com/office/drawing/2014/main" id="{3ECCB20C-97C1-4D5A-A81A-92F3D00C461A}"/>
              </a:ext>
            </a:extLst>
          </p:cNvPr>
          <p:cNvGraphicFramePr>
            <a:graphicFrameLocks noGrp="1"/>
          </p:cNvGraphicFramePr>
          <p:nvPr>
            <p:ph type="tbl" sz="quarter" idx="13"/>
            <p:extLst>
              <p:ext uri="{D42A27DB-BD31-4B8C-83A1-F6EECF244321}">
                <p14:modId xmlns:p14="http://schemas.microsoft.com/office/powerpoint/2010/main" val="2463323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240170457"/>
                    </a:ext>
                  </a:extLst>
                </a:gridCol>
                <a:gridCol w="411480">
                  <a:extLst>
                    <a:ext uri="{9D8B030D-6E8A-4147-A177-3AD203B41FA5}">
                      <a16:colId xmlns:a16="http://schemas.microsoft.com/office/drawing/2014/main" val="1970632276"/>
                    </a:ext>
                  </a:extLst>
                </a:gridCol>
                <a:gridCol w="411480">
                  <a:extLst>
                    <a:ext uri="{9D8B030D-6E8A-4147-A177-3AD203B41FA5}">
                      <a16:colId xmlns:a16="http://schemas.microsoft.com/office/drawing/2014/main" val="1465176525"/>
                    </a:ext>
                  </a:extLst>
                </a:gridCol>
                <a:gridCol w="411480">
                  <a:extLst>
                    <a:ext uri="{9D8B030D-6E8A-4147-A177-3AD203B41FA5}">
                      <a16:colId xmlns:a16="http://schemas.microsoft.com/office/drawing/2014/main" val="1508424329"/>
                    </a:ext>
                  </a:extLst>
                </a:gridCol>
                <a:gridCol w="411480">
                  <a:extLst>
                    <a:ext uri="{9D8B030D-6E8A-4147-A177-3AD203B41FA5}">
                      <a16:colId xmlns:a16="http://schemas.microsoft.com/office/drawing/2014/main" val="585662935"/>
                    </a:ext>
                  </a:extLst>
                </a:gridCol>
                <a:gridCol w="411480">
                  <a:extLst>
                    <a:ext uri="{9D8B030D-6E8A-4147-A177-3AD203B41FA5}">
                      <a16:colId xmlns:a16="http://schemas.microsoft.com/office/drawing/2014/main" val="2322061568"/>
                    </a:ext>
                  </a:extLst>
                </a:gridCol>
                <a:gridCol w="411480">
                  <a:extLst>
                    <a:ext uri="{9D8B030D-6E8A-4147-A177-3AD203B41FA5}">
                      <a16:colId xmlns:a16="http://schemas.microsoft.com/office/drawing/2014/main" val="1440011765"/>
                    </a:ext>
                  </a:extLst>
                </a:gridCol>
                <a:gridCol w="411480">
                  <a:extLst>
                    <a:ext uri="{9D8B030D-6E8A-4147-A177-3AD203B41FA5}">
                      <a16:colId xmlns:a16="http://schemas.microsoft.com/office/drawing/2014/main" val="1269277624"/>
                    </a:ext>
                  </a:extLst>
                </a:gridCol>
                <a:gridCol w="411480">
                  <a:extLst>
                    <a:ext uri="{9D8B030D-6E8A-4147-A177-3AD203B41FA5}">
                      <a16:colId xmlns:a16="http://schemas.microsoft.com/office/drawing/2014/main" val="395466396"/>
                    </a:ext>
                  </a:extLst>
                </a:gridCol>
                <a:gridCol w="411480">
                  <a:extLst>
                    <a:ext uri="{9D8B030D-6E8A-4147-A177-3AD203B41FA5}">
                      <a16:colId xmlns:a16="http://schemas.microsoft.com/office/drawing/2014/main" val="3702597532"/>
                    </a:ext>
                  </a:extLst>
                </a:gridCol>
                <a:gridCol w="1892807">
                  <a:extLst>
                    <a:ext uri="{9D8B030D-6E8A-4147-A177-3AD203B41FA5}">
                      <a16:colId xmlns:a16="http://schemas.microsoft.com/office/drawing/2014/main" val="3100859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1701224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- 2023-08-22 12:49:48</a:t>
                      </a:r>
                      <a:r>
                        <a:rPr kumimoji="0" lang="en-US" sz="1000" b="0" i="0" u="none" strike="noStrike" kern="1200" cap="none" spc="0" normalizeH="0" baseline="0" noProof="0">
                          <a:ln>
                            <a:noFill/>
                          </a:ln>
                          <a:solidFill>
                            <a:prstClr val="black"/>
                          </a:solidFill>
                          <a:effectLst/>
                          <a:uLnTx/>
                          <a:uFillTx/>
                          <a:latin typeface="Calibri"/>
                          <a:ea typeface="+mn-ea"/>
                          <a:cs typeface="+mn-cs"/>
                        </a:rPr>
                        <a:t>
 [CONTEST]
Stand a chance to WIN a Magical 3D2N Tokyo Disney Sea round trip and other exclusive prizes while supporting our Save the Blue initiative! 🙌 
📢Here’s how: 
1. Purchase our Save the Blue featured products at our counter or official online platforms from now till 31st August 2023. 
2. Submit your receipt and details at https://bit.ly/savetheblue2023 to participate. 
3. Like and Follow Kose's Instagram and Facebook. 
Join now and be the ONE and only lucky winner to WIN a magical holiday! ✨🔮 
Contest starts from now till 31 August 2023.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(Magento) 23-07 Kose STB Conversion Ads –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39.42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19.26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29.77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Malaysia; Ages: 18-45; Lookalike (MY, 1% to 10%) - Conversions of ad campaign 23851165926670363, Lookalike (MY, 1% to 10%) - Conversions of ad campaign 23851446067660363, PurchaseMagentoSitelast90D, Lookalike (MY, 1%) - PurchaseMagentoSitelast90D, Lookalike (MY, 1% to 2%) - PurchaseMagentoSitelast90D or Lookalike (MY, 2% to 3%) - PurchaseMagentoSitelast90D</a:t>
                      </a:r>
                    </a:p>
                  </a:txBody>
                  <a:tcPr/>
                </a:tc>
                <a:extLst>
                  <a:ext uri="{0D108BD9-81ED-4DB2-BD59-A6C34878D82A}">
                    <a16:rowId xmlns:a16="http://schemas.microsoft.com/office/drawing/2014/main" val="758258566"/>
                  </a:ext>
                </a:extLst>
              </a:tr>
            </a:tbl>
          </a:graphicData>
        </a:graphic>
      </p:graphicFrame>
      <p:sp>
        <p:nvSpPr>
          <p:cNvPr id="4" name="Text Placeholder 3">
            <a:extLst>
              <a:ext uri="{FF2B5EF4-FFF2-40B4-BE49-F238E27FC236}">
                <a16:creationId xmlns:a16="http://schemas.microsoft.com/office/drawing/2014/main" id="{0C846C7C-9C4D-4D9B-8733-2AC3F5D6D9BE}"/>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15331028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44846-727F-49BC-B47F-E87139C6F5A1}"/>
              </a:ext>
            </a:extLst>
          </p:cNvPr>
          <p:cNvSpPr>
            <a:spLocks noGrp="1"/>
          </p:cNvSpPr>
          <p:nvPr>
            <p:ph type="title"/>
          </p:nvPr>
        </p:nvSpPr>
        <p:spPr/>
        <p:txBody>
          <a:bodyPr/>
          <a:lstStyle/>
          <a:p>
            <a:r>
              <a:rPr lang="en-US"/>
              <a:t>Facebook Ads Costs Table | KOSÉ - 20 of 26</a:t>
            </a:r>
          </a:p>
        </p:txBody>
      </p:sp>
      <p:graphicFrame>
        <p:nvGraphicFramePr>
          <p:cNvPr id="5" name="Table Placeholder 4">
            <a:extLst>
              <a:ext uri="{FF2B5EF4-FFF2-40B4-BE49-F238E27FC236}">
                <a16:creationId xmlns:a16="http://schemas.microsoft.com/office/drawing/2014/main" id="{AE311214-2DBC-416A-B6D3-A9FC35B08E16}"/>
              </a:ext>
            </a:extLst>
          </p:cNvPr>
          <p:cNvGraphicFramePr>
            <a:graphicFrameLocks noGrp="1"/>
          </p:cNvGraphicFramePr>
          <p:nvPr>
            <p:ph type="tbl" sz="quarter" idx="13"/>
            <p:extLst>
              <p:ext uri="{D42A27DB-BD31-4B8C-83A1-F6EECF244321}">
                <p14:modId xmlns:p14="http://schemas.microsoft.com/office/powerpoint/2010/main" val="845645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728909840"/>
                    </a:ext>
                  </a:extLst>
                </a:gridCol>
                <a:gridCol w="411480">
                  <a:extLst>
                    <a:ext uri="{9D8B030D-6E8A-4147-A177-3AD203B41FA5}">
                      <a16:colId xmlns:a16="http://schemas.microsoft.com/office/drawing/2014/main" val="2555375792"/>
                    </a:ext>
                  </a:extLst>
                </a:gridCol>
                <a:gridCol w="411480">
                  <a:extLst>
                    <a:ext uri="{9D8B030D-6E8A-4147-A177-3AD203B41FA5}">
                      <a16:colId xmlns:a16="http://schemas.microsoft.com/office/drawing/2014/main" val="1177370654"/>
                    </a:ext>
                  </a:extLst>
                </a:gridCol>
                <a:gridCol w="411480">
                  <a:extLst>
                    <a:ext uri="{9D8B030D-6E8A-4147-A177-3AD203B41FA5}">
                      <a16:colId xmlns:a16="http://schemas.microsoft.com/office/drawing/2014/main" val="1716350579"/>
                    </a:ext>
                  </a:extLst>
                </a:gridCol>
                <a:gridCol w="411480">
                  <a:extLst>
                    <a:ext uri="{9D8B030D-6E8A-4147-A177-3AD203B41FA5}">
                      <a16:colId xmlns:a16="http://schemas.microsoft.com/office/drawing/2014/main" val="615580842"/>
                    </a:ext>
                  </a:extLst>
                </a:gridCol>
                <a:gridCol w="411480">
                  <a:extLst>
                    <a:ext uri="{9D8B030D-6E8A-4147-A177-3AD203B41FA5}">
                      <a16:colId xmlns:a16="http://schemas.microsoft.com/office/drawing/2014/main" val="1485135834"/>
                    </a:ext>
                  </a:extLst>
                </a:gridCol>
                <a:gridCol w="411480">
                  <a:extLst>
                    <a:ext uri="{9D8B030D-6E8A-4147-A177-3AD203B41FA5}">
                      <a16:colId xmlns:a16="http://schemas.microsoft.com/office/drawing/2014/main" val="2306679438"/>
                    </a:ext>
                  </a:extLst>
                </a:gridCol>
                <a:gridCol w="411480">
                  <a:extLst>
                    <a:ext uri="{9D8B030D-6E8A-4147-A177-3AD203B41FA5}">
                      <a16:colId xmlns:a16="http://schemas.microsoft.com/office/drawing/2014/main" val="617402452"/>
                    </a:ext>
                  </a:extLst>
                </a:gridCol>
                <a:gridCol w="411480">
                  <a:extLst>
                    <a:ext uri="{9D8B030D-6E8A-4147-A177-3AD203B41FA5}">
                      <a16:colId xmlns:a16="http://schemas.microsoft.com/office/drawing/2014/main" val="176428627"/>
                    </a:ext>
                  </a:extLst>
                </a:gridCol>
                <a:gridCol w="411480">
                  <a:extLst>
                    <a:ext uri="{9D8B030D-6E8A-4147-A177-3AD203B41FA5}">
                      <a16:colId xmlns:a16="http://schemas.microsoft.com/office/drawing/2014/main" val="1320078277"/>
                    </a:ext>
                  </a:extLst>
                </a:gridCol>
                <a:gridCol w="1892807">
                  <a:extLst>
                    <a:ext uri="{9D8B030D-6E8A-4147-A177-3AD203B41FA5}">
                      <a16:colId xmlns:a16="http://schemas.microsoft.com/office/drawing/2014/main" val="3186370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2462654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- 2023-08-22 12:49:45</a:t>
                      </a:r>
                      <a:r>
                        <a:rPr kumimoji="0" lang="en-US" sz="1000" b="0" i="0" u="none" strike="noStrike" kern="1200" cap="none" spc="0" normalizeH="0" baseline="0" noProof="0">
                          <a:ln>
                            <a:noFill/>
                          </a:ln>
                          <a:solidFill>
                            <a:prstClr val="black"/>
                          </a:solidFill>
                          <a:effectLst/>
                          <a:uLnTx/>
                          <a:uFillTx/>
                          <a:latin typeface="Calibri"/>
                          <a:ea typeface="+mn-ea"/>
                          <a:cs typeface="+mn-cs"/>
                        </a:rPr>
                        <a:t>
 Dive into our limited edition Save the Blue collection, featuring beloved Disney characters from the sea! 🌊 For every purchase, we'll contribute to Reef Check Malaysia, a portion of the sales will be contributed to Reef Check Malaysia, a local NGO dedicated to preserving our marine ecosystems. 
Get a chance to WIN a Magical 3D2N Tokyo Disney Sea round trip and other exclusive prizes 🏆 while showing your support for the Save the Blue initiative! 
👉 Purchase the featured products at our counter or official online platforms until August 31, 2023.
👉 Submit your receipt and details at https://bit.ly/savetheblue2023 to enter the contest.
You'll also receive 2 additional gifts for any purchase of our participation Disney products.
Together, let's make a difference and support sustainable initiatives.🌊🐠 When you become beautiful, the Earth becomes beautiful.🌎💙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(Magento) 23-07 Kose STB Conversion Ads –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52.16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11.51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16.20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Malaysia; Ages: 18-45; Lookalike (MY, 1% to 10%) - Conversions of ad campaign 23851165926670363, Lookalike (MY, 1% to 10%) - Conversions of ad campaign 23851446067660363, PurchaseMagentoSitelast90D, Lookalike (MY, 1%) - PurchaseMagentoSitelast90D, Lookalike (MY, 1% to 2%) - PurchaseMagentoSitelast90D or Lookalike (MY, 2% to 3%) - PurchaseMagentoSitelast90D</a:t>
                      </a:r>
                    </a:p>
                  </a:txBody>
                  <a:tcPr/>
                </a:tc>
                <a:extLst>
                  <a:ext uri="{0D108BD9-81ED-4DB2-BD59-A6C34878D82A}">
                    <a16:rowId xmlns:a16="http://schemas.microsoft.com/office/drawing/2014/main" val="1914030302"/>
                  </a:ext>
                </a:extLst>
              </a:tr>
            </a:tbl>
          </a:graphicData>
        </a:graphic>
      </p:graphicFrame>
      <p:sp>
        <p:nvSpPr>
          <p:cNvPr id="4" name="Text Placeholder 3">
            <a:extLst>
              <a:ext uri="{FF2B5EF4-FFF2-40B4-BE49-F238E27FC236}">
                <a16:creationId xmlns:a16="http://schemas.microsoft.com/office/drawing/2014/main" id="{31CDF84A-D0D6-4FDC-A264-C67C32939E14}"/>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293740261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9854B-B496-44F0-95D7-89A6B67E81D5}"/>
              </a:ext>
            </a:extLst>
          </p:cNvPr>
          <p:cNvSpPr>
            <a:spLocks noGrp="1"/>
          </p:cNvSpPr>
          <p:nvPr>
            <p:ph type="title"/>
          </p:nvPr>
        </p:nvSpPr>
        <p:spPr/>
        <p:txBody>
          <a:bodyPr/>
          <a:lstStyle/>
          <a:p>
            <a:r>
              <a:rPr lang="en-US"/>
              <a:t>Facebook Ads Costs Table | KOSÉ - 21 of 26</a:t>
            </a:r>
          </a:p>
        </p:txBody>
      </p:sp>
      <p:graphicFrame>
        <p:nvGraphicFramePr>
          <p:cNvPr id="5" name="Table Placeholder 4">
            <a:extLst>
              <a:ext uri="{FF2B5EF4-FFF2-40B4-BE49-F238E27FC236}">
                <a16:creationId xmlns:a16="http://schemas.microsoft.com/office/drawing/2014/main" id="{960F4BFA-17B7-47F4-BBF7-F13225EBEDAB}"/>
              </a:ext>
            </a:extLst>
          </p:cNvPr>
          <p:cNvGraphicFramePr>
            <a:graphicFrameLocks noGrp="1"/>
          </p:cNvGraphicFramePr>
          <p:nvPr>
            <p:ph type="tbl" sz="quarter" idx="13"/>
            <p:extLst>
              <p:ext uri="{D42A27DB-BD31-4B8C-83A1-F6EECF244321}">
                <p14:modId xmlns:p14="http://schemas.microsoft.com/office/powerpoint/2010/main" val="329162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573518774"/>
                    </a:ext>
                  </a:extLst>
                </a:gridCol>
                <a:gridCol w="411480">
                  <a:extLst>
                    <a:ext uri="{9D8B030D-6E8A-4147-A177-3AD203B41FA5}">
                      <a16:colId xmlns:a16="http://schemas.microsoft.com/office/drawing/2014/main" val="2114046497"/>
                    </a:ext>
                  </a:extLst>
                </a:gridCol>
                <a:gridCol w="411480">
                  <a:extLst>
                    <a:ext uri="{9D8B030D-6E8A-4147-A177-3AD203B41FA5}">
                      <a16:colId xmlns:a16="http://schemas.microsoft.com/office/drawing/2014/main" val="3235553739"/>
                    </a:ext>
                  </a:extLst>
                </a:gridCol>
                <a:gridCol w="411480">
                  <a:extLst>
                    <a:ext uri="{9D8B030D-6E8A-4147-A177-3AD203B41FA5}">
                      <a16:colId xmlns:a16="http://schemas.microsoft.com/office/drawing/2014/main" val="3508285730"/>
                    </a:ext>
                  </a:extLst>
                </a:gridCol>
                <a:gridCol w="411480">
                  <a:extLst>
                    <a:ext uri="{9D8B030D-6E8A-4147-A177-3AD203B41FA5}">
                      <a16:colId xmlns:a16="http://schemas.microsoft.com/office/drawing/2014/main" val="2359376729"/>
                    </a:ext>
                  </a:extLst>
                </a:gridCol>
                <a:gridCol w="411480">
                  <a:extLst>
                    <a:ext uri="{9D8B030D-6E8A-4147-A177-3AD203B41FA5}">
                      <a16:colId xmlns:a16="http://schemas.microsoft.com/office/drawing/2014/main" val="14595970"/>
                    </a:ext>
                  </a:extLst>
                </a:gridCol>
                <a:gridCol w="411480">
                  <a:extLst>
                    <a:ext uri="{9D8B030D-6E8A-4147-A177-3AD203B41FA5}">
                      <a16:colId xmlns:a16="http://schemas.microsoft.com/office/drawing/2014/main" val="3817891659"/>
                    </a:ext>
                  </a:extLst>
                </a:gridCol>
                <a:gridCol w="411480">
                  <a:extLst>
                    <a:ext uri="{9D8B030D-6E8A-4147-A177-3AD203B41FA5}">
                      <a16:colId xmlns:a16="http://schemas.microsoft.com/office/drawing/2014/main" val="1938085797"/>
                    </a:ext>
                  </a:extLst>
                </a:gridCol>
                <a:gridCol w="411480">
                  <a:extLst>
                    <a:ext uri="{9D8B030D-6E8A-4147-A177-3AD203B41FA5}">
                      <a16:colId xmlns:a16="http://schemas.microsoft.com/office/drawing/2014/main" val="925147057"/>
                    </a:ext>
                  </a:extLst>
                </a:gridCol>
                <a:gridCol w="411480">
                  <a:extLst>
                    <a:ext uri="{9D8B030D-6E8A-4147-A177-3AD203B41FA5}">
                      <a16:colId xmlns:a16="http://schemas.microsoft.com/office/drawing/2014/main" val="3567991844"/>
                    </a:ext>
                  </a:extLst>
                </a:gridCol>
                <a:gridCol w="1892807">
                  <a:extLst>
                    <a:ext uri="{9D8B030D-6E8A-4147-A177-3AD203B41FA5}">
                      <a16:colId xmlns:a16="http://schemas.microsoft.com/office/drawing/2014/main" val="4201984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1262888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- 2023-08-22 12:49:45</a:t>
                      </a:r>
                      <a:r>
                        <a:rPr kumimoji="0" lang="en-US" sz="1000" b="0" i="0" u="none" strike="noStrike" kern="1200" cap="none" spc="0" normalizeH="0" baseline="0" noProof="0">
                          <a:ln>
                            <a:noFill/>
                          </a:ln>
                          <a:solidFill>
                            <a:prstClr val="black"/>
                          </a:solidFill>
                          <a:effectLst/>
                          <a:uLnTx/>
                          <a:uFillTx/>
                          <a:latin typeface="Calibri"/>
                          <a:ea typeface="+mn-ea"/>
                          <a:cs typeface="+mn-cs"/>
                        </a:rPr>
                        <a:t>
 The KOSÉ Save the Blue campaign is back! From July to August 2023, a portion of the sales from our featured Save the Blue products will proudly support the remarkable efforts of Reef Check Malaysia in coral restoration and beach cleaning. 🌊 By purchasing these products, you help preserve our precious marine ecosystems through our partnership with Reef Check Malaysia.
But that's not all! Prepare for an incredible adventure and a chance to WIN a Magical 3D2N Tokyo Disney Sea round trip and other exclusive prizes! 🏆 Your support for the Save the Blue initiative makes a difference and brings exciting rewards.
Participating is easy:
👉 Purchase the featured products at our counter or official online platforms until August 31, 2023.
👉 Submit your receipt and details at https://bit.ly/savetheblue2023 to enter the contest.
Join us in this meaningful campaign and let's protect our oceans together. Remember, when you become beautiful, the Earth becomes beautiful.🌎💙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(Magento) 23-07 Kose STB Conversion Ads –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34.64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17.78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24.02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Malaysia; Ages: 18-45; Lookalike (MY, 1% to 10%) - Conversions of ad campaign 23851165926670363, Lookalike (MY, 1% to 10%) - Conversions of ad campaign 23851446067660363, PurchaseMagentoSitelast90D, Lookalike (MY, 1%) - PurchaseMagentoSitelast90D, Lookalike (MY, 1% to 2%) - PurchaseMagentoSitelast90D or Lookalike (MY, 2% to 3%) - PurchaseMagentoSitelast90D</a:t>
                      </a:r>
                    </a:p>
                  </a:txBody>
                  <a:tcPr/>
                </a:tc>
                <a:extLst>
                  <a:ext uri="{0D108BD9-81ED-4DB2-BD59-A6C34878D82A}">
                    <a16:rowId xmlns:a16="http://schemas.microsoft.com/office/drawing/2014/main" val="86410267"/>
                  </a:ext>
                </a:extLst>
              </a:tr>
            </a:tbl>
          </a:graphicData>
        </a:graphic>
      </p:graphicFrame>
      <p:sp>
        <p:nvSpPr>
          <p:cNvPr id="4" name="Text Placeholder 3">
            <a:extLst>
              <a:ext uri="{FF2B5EF4-FFF2-40B4-BE49-F238E27FC236}">
                <a16:creationId xmlns:a16="http://schemas.microsoft.com/office/drawing/2014/main" id="{CE97E64C-9AB6-4221-8C0D-7A34E482E881}"/>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2857394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CF292-2C4C-4540-9D08-9FB82188C900}"/>
              </a:ext>
            </a:extLst>
          </p:cNvPr>
          <p:cNvSpPr>
            <a:spLocks noGrp="1"/>
          </p:cNvSpPr>
          <p:nvPr>
            <p:ph type="title"/>
          </p:nvPr>
        </p:nvSpPr>
        <p:spPr/>
        <p:txBody>
          <a:bodyPr/>
          <a:lstStyle/>
          <a:p>
            <a:r>
              <a:rPr lang="en-US"/>
              <a:t>Facebook Ads Costs Table | KOSÉ - 22 of 26</a:t>
            </a:r>
          </a:p>
        </p:txBody>
      </p:sp>
      <p:graphicFrame>
        <p:nvGraphicFramePr>
          <p:cNvPr id="5" name="Table Placeholder 4">
            <a:extLst>
              <a:ext uri="{FF2B5EF4-FFF2-40B4-BE49-F238E27FC236}">
                <a16:creationId xmlns:a16="http://schemas.microsoft.com/office/drawing/2014/main" id="{4C48DE16-B3C6-4FC0-B3B6-D89309CCC046}"/>
              </a:ext>
            </a:extLst>
          </p:cNvPr>
          <p:cNvGraphicFramePr>
            <a:graphicFrameLocks noGrp="1"/>
          </p:cNvGraphicFramePr>
          <p:nvPr>
            <p:ph type="tbl" sz="quarter" idx="13"/>
            <p:extLst>
              <p:ext uri="{D42A27DB-BD31-4B8C-83A1-F6EECF244321}">
                <p14:modId xmlns:p14="http://schemas.microsoft.com/office/powerpoint/2010/main" val="678649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793787795"/>
                    </a:ext>
                  </a:extLst>
                </a:gridCol>
                <a:gridCol w="411480">
                  <a:extLst>
                    <a:ext uri="{9D8B030D-6E8A-4147-A177-3AD203B41FA5}">
                      <a16:colId xmlns:a16="http://schemas.microsoft.com/office/drawing/2014/main" val="3634088888"/>
                    </a:ext>
                  </a:extLst>
                </a:gridCol>
                <a:gridCol w="411480">
                  <a:extLst>
                    <a:ext uri="{9D8B030D-6E8A-4147-A177-3AD203B41FA5}">
                      <a16:colId xmlns:a16="http://schemas.microsoft.com/office/drawing/2014/main" val="2814700041"/>
                    </a:ext>
                  </a:extLst>
                </a:gridCol>
                <a:gridCol w="411480">
                  <a:extLst>
                    <a:ext uri="{9D8B030D-6E8A-4147-A177-3AD203B41FA5}">
                      <a16:colId xmlns:a16="http://schemas.microsoft.com/office/drawing/2014/main" val="2683292061"/>
                    </a:ext>
                  </a:extLst>
                </a:gridCol>
                <a:gridCol w="411480">
                  <a:extLst>
                    <a:ext uri="{9D8B030D-6E8A-4147-A177-3AD203B41FA5}">
                      <a16:colId xmlns:a16="http://schemas.microsoft.com/office/drawing/2014/main" val="1257812840"/>
                    </a:ext>
                  </a:extLst>
                </a:gridCol>
                <a:gridCol w="411480">
                  <a:extLst>
                    <a:ext uri="{9D8B030D-6E8A-4147-A177-3AD203B41FA5}">
                      <a16:colId xmlns:a16="http://schemas.microsoft.com/office/drawing/2014/main" val="1955476244"/>
                    </a:ext>
                  </a:extLst>
                </a:gridCol>
                <a:gridCol w="411480">
                  <a:extLst>
                    <a:ext uri="{9D8B030D-6E8A-4147-A177-3AD203B41FA5}">
                      <a16:colId xmlns:a16="http://schemas.microsoft.com/office/drawing/2014/main" val="1970616509"/>
                    </a:ext>
                  </a:extLst>
                </a:gridCol>
                <a:gridCol w="411480">
                  <a:extLst>
                    <a:ext uri="{9D8B030D-6E8A-4147-A177-3AD203B41FA5}">
                      <a16:colId xmlns:a16="http://schemas.microsoft.com/office/drawing/2014/main" val="3673305208"/>
                    </a:ext>
                  </a:extLst>
                </a:gridCol>
                <a:gridCol w="411480">
                  <a:extLst>
                    <a:ext uri="{9D8B030D-6E8A-4147-A177-3AD203B41FA5}">
                      <a16:colId xmlns:a16="http://schemas.microsoft.com/office/drawing/2014/main" val="1048578402"/>
                    </a:ext>
                  </a:extLst>
                </a:gridCol>
                <a:gridCol w="411480">
                  <a:extLst>
                    <a:ext uri="{9D8B030D-6E8A-4147-A177-3AD203B41FA5}">
                      <a16:colId xmlns:a16="http://schemas.microsoft.com/office/drawing/2014/main" val="424783902"/>
                    </a:ext>
                  </a:extLst>
                </a:gridCol>
                <a:gridCol w="1892807">
                  <a:extLst>
                    <a:ext uri="{9D8B030D-6E8A-4147-A177-3AD203B41FA5}">
                      <a16:colId xmlns:a16="http://schemas.microsoft.com/office/drawing/2014/main" val="2651983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1468852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- 2023-08-17 15:11:00</a:t>
                      </a:r>
                      <a:r>
                        <a:rPr kumimoji="0" lang="en-US" sz="1000" b="0" i="0" u="none" strike="noStrike" kern="1200" cap="none" spc="0" normalizeH="0" baseline="0" noProof="0">
                          <a:ln>
                            <a:noFill/>
                          </a:ln>
                          <a:solidFill>
                            <a:prstClr val="black"/>
                          </a:solidFill>
                          <a:effectLst/>
                          <a:uLnTx/>
                          <a:uFillTx/>
                          <a:latin typeface="Calibri"/>
                          <a:ea typeface="+mn-ea"/>
                          <a:cs typeface="+mn-cs"/>
                        </a:rPr>
                        <a:t>
 19 August 2023
📍Publika, KL
11am to 8pm
20 August 2023
📍Plaza Arkadia (Fountain Courtyard)
11am to 8pm
Watch this video and check out what’s on KOSÉ Save the Blue Coral Cruiser! Challenge yourself to win play our on-site games and win some awesome freebies home!
Besides, you get to personalize your own tote bag for free with any purchase and get a FREE Zuzu fanbook if you purchase up to RM380!✨
When you become beautiful, the Earth becomes beautiful.💙🌍
#Coralcruiser #event #roadshow #SavetheBlue #GiftfromtheEarth #Sekkisei #ClearWellness #SustainableSkincare #KoseMY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(Reach)23-08 KOSE ROADSHOW PUBLIKA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Messenger; Location(s): Malaysia: Plaza Arkadia, Desa ParkCity (+15 km), Publika (+15 km); Ages: 18-55</a:t>
                      </a:r>
                    </a:p>
                  </a:txBody>
                  <a:tcPr/>
                </a:tc>
                <a:extLst>
                  <a:ext uri="{0D108BD9-81ED-4DB2-BD59-A6C34878D82A}">
                    <a16:rowId xmlns:a16="http://schemas.microsoft.com/office/drawing/2014/main" val="862756249"/>
                  </a:ext>
                </a:extLst>
              </a:tr>
            </a:tbl>
          </a:graphicData>
        </a:graphic>
      </p:graphicFrame>
      <p:sp>
        <p:nvSpPr>
          <p:cNvPr id="4" name="Text Placeholder 3">
            <a:extLst>
              <a:ext uri="{FF2B5EF4-FFF2-40B4-BE49-F238E27FC236}">
                <a16:creationId xmlns:a16="http://schemas.microsoft.com/office/drawing/2014/main" id="{73D7FF62-6905-481E-8594-60D59D25F51F}"/>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98161945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461C6-4F0B-48A1-96DA-2C37C2F5C969}"/>
              </a:ext>
            </a:extLst>
          </p:cNvPr>
          <p:cNvSpPr>
            <a:spLocks noGrp="1"/>
          </p:cNvSpPr>
          <p:nvPr>
            <p:ph type="title"/>
          </p:nvPr>
        </p:nvSpPr>
        <p:spPr/>
        <p:txBody>
          <a:bodyPr/>
          <a:lstStyle/>
          <a:p>
            <a:r>
              <a:rPr lang="en-US"/>
              <a:t>Facebook Ads Costs Table | KOSÉ - 23 of 26</a:t>
            </a:r>
          </a:p>
        </p:txBody>
      </p:sp>
      <p:graphicFrame>
        <p:nvGraphicFramePr>
          <p:cNvPr id="5" name="Table Placeholder 4">
            <a:extLst>
              <a:ext uri="{FF2B5EF4-FFF2-40B4-BE49-F238E27FC236}">
                <a16:creationId xmlns:a16="http://schemas.microsoft.com/office/drawing/2014/main" id="{483B6B02-136A-49DC-982D-35B8689D8FBE}"/>
              </a:ext>
            </a:extLst>
          </p:cNvPr>
          <p:cNvGraphicFramePr>
            <a:graphicFrameLocks noGrp="1"/>
          </p:cNvGraphicFramePr>
          <p:nvPr>
            <p:ph type="tbl" sz="quarter" idx="13"/>
            <p:extLst>
              <p:ext uri="{D42A27DB-BD31-4B8C-83A1-F6EECF244321}">
                <p14:modId xmlns:p14="http://schemas.microsoft.com/office/powerpoint/2010/main" val="2568946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459180874"/>
                    </a:ext>
                  </a:extLst>
                </a:gridCol>
                <a:gridCol w="411480">
                  <a:extLst>
                    <a:ext uri="{9D8B030D-6E8A-4147-A177-3AD203B41FA5}">
                      <a16:colId xmlns:a16="http://schemas.microsoft.com/office/drawing/2014/main" val="507793813"/>
                    </a:ext>
                  </a:extLst>
                </a:gridCol>
                <a:gridCol w="411480">
                  <a:extLst>
                    <a:ext uri="{9D8B030D-6E8A-4147-A177-3AD203B41FA5}">
                      <a16:colId xmlns:a16="http://schemas.microsoft.com/office/drawing/2014/main" val="3582512535"/>
                    </a:ext>
                  </a:extLst>
                </a:gridCol>
                <a:gridCol w="411480">
                  <a:extLst>
                    <a:ext uri="{9D8B030D-6E8A-4147-A177-3AD203B41FA5}">
                      <a16:colId xmlns:a16="http://schemas.microsoft.com/office/drawing/2014/main" val="1363923979"/>
                    </a:ext>
                  </a:extLst>
                </a:gridCol>
                <a:gridCol w="411480">
                  <a:extLst>
                    <a:ext uri="{9D8B030D-6E8A-4147-A177-3AD203B41FA5}">
                      <a16:colId xmlns:a16="http://schemas.microsoft.com/office/drawing/2014/main" val="2537799351"/>
                    </a:ext>
                  </a:extLst>
                </a:gridCol>
                <a:gridCol w="411480">
                  <a:extLst>
                    <a:ext uri="{9D8B030D-6E8A-4147-A177-3AD203B41FA5}">
                      <a16:colId xmlns:a16="http://schemas.microsoft.com/office/drawing/2014/main" val="2268409822"/>
                    </a:ext>
                  </a:extLst>
                </a:gridCol>
                <a:gridCol w="411480">
                  <a:extLst>
                    <a:ext uri="{9D8B030D-6E8A-4147-A177-3AD203B41FA5}">
                      <a16:colId xmlns:a16="http://schemas.microsoft.com/office/drawing/2014/main" val="3022679664"/>
                    </a:ext>
                  </a:extLst>
                </a:gridCol>
                <a:gridCol w="411480">
                  <a:extLst>
                    <a:ext uri="{9D8B030D-6E8A-4147-A177-3AD203B41FA5}">
                      <a16:colId xmlns:a16="http://schemas.microsoft.com/office/drawing/2014/main" val="1666260459"/>
                    </a:ext>
                  </a:extLst>
                </a:gridCol>
                <a:gridCol w="411480">
                  <a:extLst>
                    <a:ext uri="{9D8B030D-6E8A-4147-A177-3AD203B41FA5}">
                      <a16:colId xmlns:a16="http://schemas.microsoft.com/office/drawing/2014/main" val="826136891"/>
                    </a:ext>
                  </a:extLst>
                </a:gridCol>
                <a:gridCol w="411480">
                  <a:extLst>
                    <a:ext uri="{9D8B030D-6E8A-4147-A177-3AD203B41FA5}">
                      <a16:colId xmlns:a16="http://schemas.microsoft.com/office/drawing/2014/main" val="4208514409"/>
                    </a:ext>
                  </a:extLst>
                </a:gridCol>
                <a:gridCol w="1892807">
                  <a:extLst>
                    <a:ext uri="{9D8B030D-6E8A-4147-A177-3AD203B41FA5}">
                      <a16:colId xmlns:a16="http://schemas.microsoft.com/office/drawing/2014/main" val="792250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1723499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- 2023-08-11 15:27:14</a:t>
                      </a:r>
                      <a:r>
                        <a:rPr kumimoji="0" lang="en-US" sz="1000" b="0" i="0" u="none" strike="noStrike" kern="1200" cap="none" spc="0" normalizeH="0" baseline="0" noProof="0">
                          <a:ln>
                            <a:noFill/>
                          </a:ln>
                          <a:solidFill>
                            <a:prstClr val="black"/>
                          </a:solidFill>
                          <a:effectLst/>
                          <a:uLnTx/>
                          <a:uFillTx/>
                          <a:latin typeface="Calibri"/>
                          <a:ea typeface="+mn-ea"/>
                          <a:cs typeface="+mn-cs"/>
                        </a:rPr>
                        <a:t>
 Date: 12-13 Aug 2023
Venue: Gurney Plaza, Alfresco Area
Time: 11AM - 8PM
Watch this video and check out what’s on KOSE Save the Blue Coral Cruiser! Challenge yourself to win play our on-site games and win some awesome freebies home!
Besides, you get to personalize your own tote bag for free with any purchase and get a FREE Zuzu fanbook if you purchase up to RM380!✨
When you become beautiful, the Earth becomes beautiful.💙🌍
#Coralcruiser #event #roadshow #SavetheBlue #GiftfromtheEarth #Sekkisei #ClearWellness #SustainableSkincare #KoseMY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(Reach)23-08 KOSE ROADSHOW PENANG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Messenger; Location(s): Malaysia: Penang; Ages: 18-55</a:t>
                      </a:r>
                    </a:p>
                  </a:txBody>
                  <a:tcPr/>
                </a:tc>
                <a:extLst>
                  <a:ext uri="{0D108BD9-81ED-4DB2-BD59-A6C34878D82A}">
                    <a16:rowId xmlns:a16="http://schemas.microsoft.com/office/drawing/2014/main" val="4243567810"/>
                  </a:ext>
                </a:extLst>
              </a:tr>
            </a:tbl>
          </a:graphicData>
        </a:graphic>
      </p:graphicFrame>
      <p:sp>
        <p:nvSpPr>
          <p:cNvPr id="4" name="Text Placeholder 3">
            <a:extLst>
              <a:ext uri="{FF2B5EF4-FFF2-40B4-BE49-F238E27FC236}">
                <a16:creationId xmlns:a16="http://schemas.microsoft.com/office/drawing/2014/main" id="{1E5D734E-C55A-4EC6-8A03-0F160F21054F}"/>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279824471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579CE-98DA-4C9D-8E73-A88D91F8443F}"/>
              </a:ext>
            </a:extLst>
          </p:cNvPr>
          <p:cNvSpPr>
            <a:spLocks noGrp="1"/>
          </p:cNvSpPr>
          <p:nvPr>
            <p:ph type="title"/>
          </p:nvPr>
        </p:nvSpPr>
        <p:spPr/>
        <p:txBody>
          <a:bodyPr/>
          <a:lstStyle/>
          <a:p>
            <a:r>
              <a:rPr lang="en-US"/>
              <a:t>Facebook Ads Costs Table | KOSÉ - 24 of 26</a:t>
            </a:r>
          </a:p>
        </p:txBody>
      </p:sp>
      <p:graphicFrame>
        <p:nvGraphicFramePr>
          <p:cNvPr id="5" name="Table Placeholder 4">
            <a:extLst>
              <a:ext uri="{FF2B5EF4-FFF2-40B4-BE49-F238E27FC236}">
                <a16:creationId xmlns:a16="http://schemas.microsoft.com/office/drawing/2014/main" id="{FE8CCF23-800F-4644-8294-59F1BDAF2571}"/>
              </a:ext>
            </a:extLst>
          </p:cNvPr>
          <p:cNvGraphicFramePr>
            <a:graphicFrameLocks noGrp="1"/>
          </p:cNvGraphicFramePr>
          <p:nvPr>
            <p:ph type="tbl" sz="quarter" idx="13"/>
            <p:extLst>
              <p:ext uri="{D42A27DB-BD31-4B8C-83A1-F6EECF244321}">
                <p14:modId xmlns:p14="http://schemas.microsoft.com/office/powerpoint/2010/main" val="2016722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100699989"/>
                    </a:ext>
                  </a:extLst>
                </a:gridCol>
                <a:gridCol w="411480">
                  <a:extLst>
                    <a:ext uri="{9D8B030D-6E8A-4147-A177-3AD203B41FA5}">
                      <a16:colId xmlns:a16="http://schemas.microsoft.com/office/drawing/2014/main" val="1171638619"/>
                    </a:ext>
                  </a:extLst>
                </a:gridCol>
                <a:gridCol w="411480">
                  <a:extLst>
                    <a:ext uri="{9D8B030D-6E8A-4147-A177-3AD203B41FA5}">
                      <a16:colId xmlns:a16="http://schemas.microsoft.com/office/drawing/2014/main" val="1335297354"/>
                    </a:ext>
                  </a:extLst>
                </a:gridCol>
                <a:gridCol w="411480">
                  <a:extLst>
                    <a:ext uri="{9D8B030D-6E8A-4147-A177-3AD203B41FA5}">
                      <a16:colId xmlns:a16="http://schemas.microsoft.com/office/drawing/2014/main" val="2036868272"/>
                    </a:ext>
                  </a:extLst>
                </a:gridCol>
                <a:gridCol w="411480">
                  <a:extLst>
                    <a:ext uri="{9D8B030D-6E8A-4147-A177-3AD203B41FA5}">
                      <a16:colId xmlns:a16="http://schemas.microsoft.com/office/drawing/2014/main" val="650474119"/>
                    </a:ext>
                  </a:extLst>
                </a:gridCol>
                <a:gridCol w="411480">
                  <a:extLst>
                    <a:ext uri="{9D8B030D-6E8A-4147-A177-3AD203B41FA5}">
                      <a16:colId xmlns:a16="http://schemas.microsoft.com/office/drawing/2014/main" val="1010070507"/>
                    </a:ext>
                  </a:extLst>
                </a:gridCol>
                <a:gridCol w="411480">
                  <a:extLst>
                    <a:ext uri="{9D8B030D-6E8A-4147-A177-3AD203B41FA5}">
                      <a16:colId xmlns:a16="http://schemas.microsoft.com/office/drawing/2014/main" val="2471080233"/>
                    </a:ext>
                  </a:extLst>
                </a:gridCol>
                <a:gridCol w="411480">
                  <a:extLst>
                    <a:ext uri="{9D8B030D-6E8A-4147-A177-3AD203B41FA5}">
                      <a16:colId xmlns:a16="http://schemas.microsoft.com/office/drawing/2014/main" val="2267354084"/>
                    </a:ext>
                  </a:extLst>
                </a:gridCol>
                <a:gridCol w="411480">
                  <a:extLst>
                    <a:ext uri="{9D8B030D-6E8A-4147-A177-3AD203B41FA5}">
                      <a16:colId xmlns:a16="http://schemas.microsoft.com/office/drawing/2014/main" val="1136798224"/>
                    </a:ext>
                  </a:extLst>
                </a:gridCol>
                <a:gridCol w="411480">
                  <a:extLst>
                    <a:ext uri="{9D8B030D-6E8A-4147-A177-3AD203B41FA5}">
                      <a16:colId xmlns:a16="http://schemas.microsoft.com/office/drawing/2014/main" val="610579212"/>
                    </a:ext>
                  </a:extLst>
                </a:gridCol>
                <a:gridCol w="1892807">
                  <a:extLst>
                    <a:ext uri="{9D8B030D-6E8A-4147-A177-3AD203B41FA5}">
                      <a16:colId xmlns:a16="http://schemas.microsoft.com/office/drawing/2014/main" val="3893689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2424527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- 2023-08-05 16:06:32</a:t>
                      </a:r>
                      <a:r>
                        <a:rPr kumimoji="0" lang="en-US" sz="1000" b="0" i="0" u="none" strike="noStrike" kern="1200" cap="none" spc="0" normalizeH="0" baseline="0" noProof="0">
                          <a:ln>
                            <a:noFill/>
                          </a:ln>
                          <a:solidFill>
                            <a:prstClr val="black"/>
                          </a:solidFill>
                          <a:effectLst/>
                          <a:uLnTx/>
                          <a:uFillTx/>
                          <a:latin typeface="Calibri"/>
                          <a:ea typeface="+mn-ea"/>
                          <a:cs typeface="+mn-cs"/>
                        </a:rPr>
                        <a:t>
 Make waves of change by supporting KOSÉ Save the Blue initiative. 🌊💙This month, a portion of the sales from every purchase of KOSÉ featured Save the Blue products will be contributed to Reef Check Malaysia in coral restoration and beach cleaning. Sign up as a new KOSÉ member today and unlock a special gift of FREE 3,000 PTS* (worth RM50).
💙 Enjoy a 10% discount on your first online order.
💙 Get an eco-friendly foldable nylon bag with every purchase.**
When you become beautiful, the Earth becomes beautiful. 🌎 Sign up as a new KOSÉ member today.
Free Shipping code: FREEDEL
*Online exclusive.
*T&amp;Cs apply.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(Magento) 23-08 Kose 10%Off BAU Sales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988.07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12.42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62.05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Malaysia; Ages: 18-45</a:t>
                      </a:r>
                    </a:p>
                  </a:txBody>
                  <a:tcPr/>
                </a:tc>
                <a:extLst>
                  <a:ext uri="{0D108BD9-81ED-4DB2-BD59-A6C34878D82A}">
                    <a16:rowId xmlns:a16="http://schemas.microsoft.com/office/drawing/2014/main" val="2222507499"/>
                  </a:ext>
                </a:extLst>
              </a:tr>
            </a:tbl>
          </a:graphicData>
        </a:graphic>
      </p:graphicFrame>
      <p:sp>
        <p:nvSpPr>
          <p:cNvPr id="4" name="Text Placeholder 3">
            <a:extLst>
              <a:ext uri="{FF2B5EF4-FFF2-40B4-BE49-F238E27FC236}">
                <a16:creationId xmlns:a16="http://schemas.microsoft.com/office/drawing/2014/main" id="{A5FA7918-2E34-4627-B5E0-1C9F3F1BB3AD}"/>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20433717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47BEA-002D-4868-9D24-B4019AB2AA6F}"/>
              </a:ext>
            </a:extLst>
          </p:cNvPr>
          <p:cNvSpPr>
            <a:spLocks noGrp="1"/>
          </p:cNvSpPr>
          <p:nvPr>
            <p:ph type="title"/>
          </p:nvPr>
        </p:nvSpPr>
        <p:spPr/>
        <p:txBody>
          <a:bodyPr/>
          <a:lstStyle/>
          <a:p>
            <a:r>
              <a:rPr lang="en-US"/>
              <a:t>Facebook Ads Costs Table | KOSÉ - 25 of 26</a:t>
            </a:r>
          </a:p>
        </p:txBody>
      </p:sp>
      <p:graphicFrame>
        <p:nvGraphicFramePr>
          <p:cNvPr id="5" name="Table Placeholder 4">
            <a:extLst>
              <a:ext uri="{FF2B5EF4-FFF2-40B4-BE49-F238E27FC236}">
                <a16:creationId xmlns:a16="http://schemas.microsoft.com/office/drawing/2014/main" id="{01FF4BEA-67E7-4545-9705-AC7808695914}"/>
              </a:ext>
            </a:extLst>
          </p:cNvPr>
          <p:cNvGraphicFramePr>
            <a:graphicFrameLocks noGrp="1"/>
          </p:cNvGraphicFramePr>
          <p:nvPr>
            <p:ph type="tbl" sz="quarter" idx="13"/>
            <p:extLst>
              <p:ext uri="{D42A27DB-BD31-4B8C-83A1-F6EECF244321}">
                <p14:modId xmlns:p14="http://schemas.microsoft.com/office/powerpoint/2010/main" val="2650209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170285748"/>
                    </a:ext>
                  </a:extLst>
                </a:gridCol>
                <a:gridCol w="411480">
                  <a:extLst>
                    <a:ext uri="{9D8B030D-6E8A-4147-A177-3AD203B41FA5}">
                      <a16:colId xmlns:a16="http://schemas.microsoft.com/office/drawing/2014/main" val="3245633085"/>
                    </a:ext>
                  </a:extLst>
                </a:gridCol>
                <a:gridCol w="411480">
                  <a:extLst>
                    <a:ext uri="{9D8B030D-6E8A-4147-A177-3AD203B41FA5}">
                      <a16:colId xmlns:a16="http://schemas.microsoft.com/office/drawing/2014/main" val="1971680485"/>
                    </a:ext>
                  </a:extLst>
                </a:gridCol>
                <a:gridCol w="411480">
                  <a:extLst>
                    <a:ext uri="{9D8B030D-6E8A-4147-A177-3AD203B41FA5}">
                      <a16:colId xmlns:a16="http://schemas.microsoft.com/office/drawing/2014/main" val="908346899"/>
                    </a:ext>
                  </a:extLst>
                </a:gridCol>
                <a:gridCol w="411480">
                  <a:extLst>
                    <a:ext uri="{9D8B030D-6E8A-4147-A177-3AD203B41FA5}">
                      <a16:colId xmlns:a16="http://schemas.microsoft.com/office/drawing/2014/main" val="2002223785"/>
                    </a:ext>
                  </a:extLst>
                </a:gridCol>
                <a:gridCol w="411480">
                  <a:extLst>
                    <a:ext uri="{9D8B030D-6E8A-4147-A177-3AD203B41FA5}">
                      <a16:colId xmlns:a16="http://schemas.microsoft.com/office/drawing/2014/main" val="1362896568"/>
                    </a:ext>
                  </a:extLst>
                </a:gridCol>
                <a:gridCol w="411480">
                  <a:extLst>
                    <a:ext uri="{9D8B030D-6E8A-4147-A177-3AD203B41FA5}">
                      <a16:colId xmlns:a16="http://schemas.microsoft.com/office/drawing/2014/main" val="3584412150"/>
                    </a:ext>
                  </a:extLst>
                </a:gridCol>
                <a:gridCol w="411480">
                  <a:extLst>
                    <a:ext uri="{9D8B030D-6E8A-4147-A177-3AD203B41FA5}">
                      <a16:colId xmlns:a16="http://schemas.microsoft.com/office/drawing/2014/main" val="832916713"/>
                    </a:ext>
                  </a:extLst>
                </a:gridCol>
                <a:gridCol w="411480">
                  <a:extLst>
                    <a:ext uri="{9D8B030D-6E8A-4147-A177-3AD203B41FA5}">
                      <a16:colId xmlns:a16="http://schemas.microsoft.com/office/drawing/2014/main" val="3573373625"/>
                    </a:ext>
                  </a:extLst>
                </a:gridCol>
                <a:gridCol w="411480">
                  <a:extLst>
                    <a:ext uri="{9D8B030D-6E8A-4147-A177-3AD203B41FA5}">
                      <a16:colId xmlns:a16="http://schemas.microsoft.com/office/drawing/2014/main" val="759639042"/>
                    </a:ext>
                  </a:extLst>
                </a:gridCol>
                <a:gridCol w="1892807">
                  <a:extLst>
                    <a:ext uri="{9D8B030D-6E8A-4147-A177-3AD203B41FA5}">
                      <a16:colId xmlns:a16="http://schemas.microsoft.com/office/drawing/2014/main" val="3641880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3948543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- 2023-08-05 16:06:32</a:t>
                      </a:r>
                      <a:r>
                        <a:rPr kumimoji="0" lang="en-US" sz="1000" b="0" i="0" u="none" strike="noStrike" kern="1200" cap="none" spc="0" normalizeH="0" baseline="0" noProof="0">
                          <a:ln>
                            <a:noFill/>
                          </a:ln>
                          <a:solidFill>
                            <a:prstClr val="black"/>
                          </a:solidFill>
                          <a:effectLst/>
                          <a:uLnTx/>
                          <a:uFillTx/>
                          <a:latin typeface="Calibri"/>
                          <a:ea typeface="+mn-ea"/>
                          <a:cs typeface="+mn-cs"/>
                        </a:rPr>
                        <a:t>
 Make waves of change by supporting KOSÉ Save the Blue initiative. 🌊💙This month, a portion of the sales from every purchase of KOSÉ featured Save the Blue products will be contributed to Reef Check Malaysia in coral restoration and beach cleaning. Sign up as a new KOSÉ member today and unlock a special gift of FREE 3,000 PTS* (worth RM50).
💙 Enjoy a 10% discount on your first online order.
💙 Get an eco-friendly foldable nylon bag with every purchase.**
When you become beautiful, the Earth becomes beautiful. 🌎 Sign up as a new KOSÉ member today.
Free Shipping code: FREEDEL
*Online exclusive.
*T&amp;Cs apply.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(Magento) 23-08 Kose 10%Off BAU Sales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419.23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14.95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59.63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0.23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Malaysia; Ages: 18-45</a:t>
                      </a:r>
                    </a:p>
                  </a:txBody>
                  <a:tcPr/>
                </a:tc>
                <a:extLst>
                  <a:ext uri="{0D108BD9-81ED-4DB2-BD59-A6C34878D82A}">
                    <a16:rowId xmlns:a16="http://schemas.microsoft.com/office/drawing/2014/main" val="123702749"/>
                  </a:ext>
                </a:extLst>
              </a:tr>
            </a:tbl>
          </a:graphicData>
        </a:graphic>
      </p:graphicFrame>
      <p:sp>
        <p:nvSpPr>
          <p:cNvPr id="4" name="Text Placeholder 3">
            <a:extLst>
              <a:ext uri="{FF2B5EF4-FFF2-40B4-BE49-F238E27FC236}">
                <a16:creationId xmlns:a16="http://schemas.microsoft.com/office/drawing/2014/main" id="{DC6A66C8-202D-4C99-89E3-639C0C5BF4F9}"/>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260870015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B11C8-4532-48DF-8705-48393B66A1E7}"/>
              </a:ext>
            </a:extLst>
          </p:cNvPr>
          <p:cNvSpPr>
            <a:spLocks noGrp="1"/>
          </p:cNvSpPr>
          <p:nvPr>
            <p:ph type="title"/>
          </p:nvPr>
        </p:nvSpPr>
        <p:spPr/>
        <p:txBody>
          <a:bodyPr/>
          <a:lstStyle/>
          <a:p>
            <a:r>
              <a:rPr lang="en-US"/>
              <a:t>Facebook Ads Costs Table | KOSÉ - 26 of 26</a:t>
            </a:r>
          </a:p>
        </p:txBody>
      </p:sp>
      <p:graphicFrame>
        <p:nvGraphicFramePr>
          <p:cNvPr id="5" name="Table Placeholder 4">
            <a:extLst>
              <a:ext uri="{FF2B5EF4-FFF2-40B4-BE49-F238E27FC236}">
                <a16:creationId xmlns:a16="http://schemas.microsoft.com/office/drawing/2014/main" id="{08706F54-2A74-4DC5-AB5F-490DABC4999D}"/>
              </a:ext>
            </a:extLst>
          </p:cNvPr>
          <p:cNvGraphicFramePr>
            <a:graphicFrameLocks noGrp="1"/>
          </p:cNvGraphicFramePr>
          <p:nvPr>
            <p:ph type="tbl" sz="quarter" idx="13"/>
            <p:extLst>
              <p:ext uri="{D42A27DB-BD31-4B8C-83A1-F6EECF244321}">
                <p14:modId xmlns:p14="http://schemas.microsoft.com/office/powerpoint/2010/main" val="897045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607850431"/>
                    </a:ext>
                  </a:extLst>
                </a:gridCol>
                <a:gridCol w="411480">
                  <a:extLst>
                    <a:ext uri="{9D8B030D-6E8A-4147-A177-3AD203B41FA5}">
                      <a16:colId xmlns:a16="http://schemas.microsoft.com/office/drawing/2014/main" val="3868176774"/>
                    </a:ext>
                  </a:extLst>
                </a:gridCol>
                <a:gridCol w="411480">
                  <a:extLst>
                    <a:ext uri="{9D8B030D-6E8A-4147-A177-3AD203B41FA5}">
                      <a16:colId xmlns:a16="http://schemas.microsoft.com/office/drawing/2014/main" val="2560715351"/>
                    </a:ext>
                  </a:extLst>
                </a:gridCol>
                <a:gridCol w="411480">
                  <a:extLst>
                    <a:ext uri="{9D8B030D-6E8A-4147-A177-3AD203B41FA5}">
                      <a16:colId xmlns:a16="http://schemas.microsoft.com/office/drawing/2014/main" val="2501968694"/>
                    </a:ext>
                  </a:extLst>
                </a:gridCol>
                <a:gridCol w="411480">
                  <a:extLst>
                    <a:ext uri="{9D8B030D-6E8A-4147-A177-3AD203B41FA5}">
                      <a16:colId xmlns:a16="http://schemas.microsoft.com/office/drawing/2014/main" val="3936689404"/>
                    </a:ext>
                  </a:extLst>
                </a:gridCol>
                <a:gridCol w="411480">
                  <a:extLst>
                    <a:ext uri="{9D8B030D-6E8A-4147-A177-3AD203B41FA5}">
                      <a16:colId xmlns:a16="http://schemas.microsoft.com/office/drawing/2014/main" val="2383798067"/>
                    </a:ext>
                  </a:extLst>
                </a:gridCol>
                <a:gridCol w="411480">
                  <a:extLst>
                    <a:ext uri="{9D8B030D-6E8A-4147-A177-3AD203B41FA5}">
                      <a16:colId xmlns:a16="http://schemas.microsoft.com/office/drawing/2014/main" val="4132411094"/>
                    </a:ext>
                  </a:extLst>
                </a:gridCol>
                <a:gridCol w="411480">
                  <a:extLst>
                    <a:ext uri="{9D8B030D-6E8A-4147-A177-3AD203B41FA5}">
                      <a16:colId xmlns:a16="http://schemas.microsoft.com/office/drawing/2014/main" val="2756080683"/>
                    </a:ext>
                  </a:extLst>
                </a:gridCol>
                <a:gridCol w="411480">
                  <a:extLst>
                    <a:ext uri="{9D8B030D-6E8A-4147-A177-3AD203B41FA5}">
                      <a16:colId xmlns:a16="http://schemas.microsoft.com/office/drawing/2014/main" val="112049059"/>
                    </a:ext>
                  </a:extLst>
                </a:gridCol>
                <a:gridCol w="411480">
                  <a:extLst>
                    <a:ext uri="{9D8B030D-6E8A-4147-A177-3AD203B41FA5}">
                      <a16:colId xmlns:a16="http://schemas.microsoft.com/office/drawing/2014/main" val="1288746434"/>
                    </a:ext>
                  </a:extLst>
                </a:gridCol>
                <a:gridCol w="1892807">
                  <a:extLst>
                    <a:ext uri="{9D8B030D-6E8A-4147-A177-3AD203B41FA5}">
                      <a16:colId xmlns:a16="http://schemas.microsoft.com/office/drawing/2014/main" val="3118880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extLst>
                  <a:ext uri="{0D108BD9-81ED-4DB2-BD59-A6C34878D82A}">
                    <a16:rowId xmlns:a16="http://schemas.microsoft.com/office/drawing/2014/main" val="2380372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- 2023-08-05 16:06:26</a:t>
                      </a:r>
                      <a:r>
                        <a:rPr kumimoji="0" lang="en-US" sz="1000" b="0" i="0" u="none" strike="noStrike" kern="1200" cap="none" spc="0" normalizeH="0" baseline="0" noProof="0">
                          <a:ln>
                            <a:noFill/>
                          </a:ln>
                          <a:solidFill>
                            <a:prstClr val="black"/>
                          </a:solidFill>
                          <a:effectLst/>
                          <a:uLnTx/>
                          <a:uFillTx/>
                          <a:latin typeface="Calibri"/>
                          <a:ea typeface="+mn-ea"/>
                          <a:cs typeface="+mn-cs"/>
                        </a:rPr>
                        <a:t>
 Make waves of change by supporting KOSÉ Save the Blue initiative. 🌊💙This month, a portion of the sales from every purchase of KOSÉ featured Save the Blue products will be contributed to Reef Check Malaysia in coral restoration and beach cleaning. Sign up as a new KOSÉ member today and unlock a special gift of FREE 3,000 PTS* (worth RM50).
💙 Enjoy a 10% discount on your first online order.
💙 Get an eco-friendly foldable nylon bag with every purchase.**
When you become beautiful, the Earth becomes beautiful. 🌎 Sign up as a new KOSÉ member today.
Free Shipping code: FREEDEL
*Online exclusive.
*T&amp;Cs apply.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(Magento) 23-08 Kose 10%Off BAU Sales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559.14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17.40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88.95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 MYR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Malaysia; Ages: 18-45; Lookalike (MY, 1% to 10%) - Conversions of ad campaign 23851165926670363, Lookalike (MY, 1% to 10%) - Conversions of ad campaign 23851446067660363, PurchaseMagentoSitelast90D, Lookalike (MY, 1%) - PurchaseMagentoSitelast90D, Lookalike (MY, 1% to 2%) - PurchaseMagentoSitelast90D or Lookalike (MY, 2% to 3%) - PurchaseMagentoSitelast90D</a:t>
                      </a:r>
                    </a:p>
                  </a:txBody>
                  <a:tcPr/>
                </a:tc>
                <a:extLst>
                  <a:ext uri="{0D108BD9-81ED-4DB2-BD59-A6C34878D82A}">
                    <a16:rowId xmlns:a16="http://schemas.microsoft.com/office/drawing/2014/main" val="1494912342"/>
                  </a:ext>
                </a:extLst>
              </a:tr>
            </a:tbl>
          </a:graphicData>
        </a:graphic>
      </p:graphicFrame>
      <p:sp>
        <p:nvSpPr>
          <p:cNvPr id="4" name="Text Placeholder 3">
            <a:extLst>
              <a:ext uri="{FF2B5EF4-FFF2-40B4-BE49-F238E27FC236}">
                <a16:creationId xmlns:a16="http://schemas.microsoft.com/office/drawing/2014/main" id="{2839AB94-2AE6-458D-B022-834E0B9F3466}"/>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26164498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DCEF4-FC0A-4199-8E66-4CC20F4BDFD7}"/>
              </a:ext>
            </a:extLst>
          </p:cNvPr>
          <p:cNvSpPr>
            <a:spLocks noGrp="1"/>
          </p:cNvSpPr>
          <p:nvPr>
            <p:ph type="title"/>
          </p:nvPr>
        </p:nvSpPr>
        <p:spPr/>
        <p:txBody>
          <a:bodyPr/>
          <a:lstStyle/>
          <a:p>
            <a:r>
              <a:rPr lang="en-US"/>
              <a:t>Facebook Ads Performance Table | KOSÉ - 1 of 26</a:t>
            </a:r>
          </a:p>
        </p:txBody>
      </p:sp>
      <p:graphicFrame>
        <p:nvGraphicFramePr>
          <p:cNvPr id="5" name="Table Placeholder 4">
            <a:extLst>
              <a:ext uri="{FF2B5EF4-FFF2-40B4-BE49-F238E27FC236}">
                <a16:creationId xmlns:a16="http://schemas.microsoft.com/office/drawing/2014/main" id="{AF2D8DCE-A75D-40CB-B3A6-77322357394A}"/>
              </a:ext>
            </a:extLst>
          </p:cNvPr>
          <p:cNvGraphicFramePr>
            <a:graphicFrameLocks noGrp="1"/>
          </p:cNvGraphicFramePr>
          <p:nvPr>
            <p:ph type="tbl" sz="quarter" idx="13"/>
            <p:extLst>
              <p:ext uri="{D42A27DB-BD31-4B8C-83A1-F6EECF244321}">
                <p14:modId xmlns:p14="http://schemas.microsoft.com/office/powerpoint/2010/main" val="2996148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425233551"/>
                    </a:ext>
                  </a:extLst>
                </a:gridCol>
                <a:gridCol w="329184">
                  <a:extLst>
                    <a:ext uri="{9D8B030D-6E8A-4147-A177-3AD203B41FA5}">
                      <a16:colId xmlns:a16="http://schemas.microsoft.com/office/drawing/2014/main" val="1893815619"/>
                    </a:ext>
                  </a:extLst>
                </a:gridCol>
                <a:gridCol w="329184">
                  <a:extLst>
                    <a:ext uri="{9D8B030D-6E8A-4147-A177-3AD203B41FA5}">
                      <a16:colId xmlns:a16="http://schemas.microsoft.com/office/drawing/2014/main" val="1801446144"/>
                    </a:ext>
                  </a:extLst>
                </a:gridCol>
                <a:gridCol w="329184">
                  <a:extLst>
                    <a:ext uri="{9D8B030D-6E8A-4147-A177-3AD203B41FA5}">
                      <a16:colId xmlns:a16="http://schemas.microsoft.com/office/drawing/2014/main" val="2197500822"/>
                    </a:ext>
                  </a:extLst>
                </a:gridCol>
                <a:gridCol w="329184">
                  <a:extLst>
                    <a:ext uri="{9D8B030D-6E8A-4147-A177-3AD203B41FA5}">
                      <a16:colId xmlns:a16="http://schemas.microsoft.com/office/drawing/2014/main" val="671999353"/>
                    </a:ext>
                  </a:extLst>
                </a:gridCol>
                <a:gridCol w="329184">
                  <a:extLst>
                    <a:ext uri="{9D8B030D-6E8A-4147-A177-3AD203B41FA5}">
                      <a16:colId xmlns:a16="http://schemas.microsoft.com/office/drawing/2014/main" val="301533331"/>
                    </a:ext>
                  </a:extLst>
                </a:gridCol>
                <a:gridCol w="329184">
                  <a:extLst>
                    <a:ext uri="{9D8B030D-6E8A-4147-A177-3AD203B41FA5}">
                      <a16:colId xmlns:a16="http://schemas.microsoft.com/office/drawing/2014/main" val="14622453"/>
                    </a:ext>
                  </a:extLst>
                </a:gridCol>
                <a:gridCol w="329184">
                  <a:extLst>
                    <a:ext uri="{9D8B030D-6E8A-4147-A177-3AD203B41FA5}">
                      <a16:colId xmlns:a16="http://schemas.microsoft.com/office/drawing/2014/main" val="3695838200"/>
                    </a:ext>
                  </a:extLst>
                </a:gridCol>
                <a:gridCol w="329184">
                  <a:extLst>
                    <a:ext uri="{9D8B030D-6E8A-4147-A177-3AD203B41FA5}">
                      <a16:colId xmlns:a16="http://schemas.microsoft.com/office/drawing/2014/main" val="1147430018"/>
                    </a:ext>
                  </a:extLst>
                </a:gridCol>
                <a:gridCol w="329184">
                  <a:extLst>
                    <a:ext uri="{9D8B030D-6E8A-4147-A177-3AD203B41FA5}">
                      <a16:colId xmlns:a16="http://schemas.microsoft.com/office/drawing/2014/main" val="4130531384"/>
                    </a:ext>
                  </a:extLst>
                </a:gridCol>
                <a:gridCol w="329184">
                  <a:extLst>
                    <a:ext uri="{9D8B030D-6E8A-4147-A177-3AD203B41FA5}">
                      <a16:colId xmlns:a16="http://schemas.microsoft.com/office/drawing/2014/main" val="661512647"/>
                    </a:ext>
                  </a:extLst>
                </a:gridCol>
                <a:gridCol w="329184">
                  <a:extLst>
                    <a:ext uri="{9D8B030D-6E8A-4147-A177-3AD203B41FA5}">
                      <a16:colId xmlns:a16="http://schemas.microsoft.com/office/drawing/2014/main" val="3292123337"/>
                    </a:ext>
                  </a:extLst>
                </a:gridCol>
                <a:gridCol w="329184">
                  <a:extLst>
                    <a:ext uri="{9D8B030D-6E8A-4147-A177-3AD203B41FA5}">
                      <a16:colId xmlns:a16="http://schemas.microsoft.com/office/drawing/2014/main" val="4095297960"/>
                    </a:ext>
                  </a:extLst>
                </a:gridCol>
                <a:gridCol w="329184">
                  <a:extLst>
                    <a:ext uri="{9D8B030D-6E8A-4147-A177-3AD203B41FA5}">
                      <a16:colId xmlns:a16="http://schemas.microsoft.com/office/drawing/2014/main" val="1598925152"/>
                    </a:ext>
                  </a:extLst>
                </a:gridCol>
                <a:gridCol w="329184">
                  <a:extLst>
                    <a:ext uri="{9D8B030D-6E8A-4147-A177-3AD203B41FA5}">
                      <a16:colId xmlns:a16="http://schemas.microsoft.com/office/drawing/2014/main" val="3126885214"/>
                    </a:ext>
                  </a:extLst>
                </a:gridCol>
                <a:gridCol w="329184">
                  <a:extLst>
                    <a:ext uri="{9D8B030D-6E8A-4147-A177-3AD203B41FA5}">
                      <a16:colId xmlns:a16="http://schemas.microsoft.com/office/drawing/2014/main" val="352152897"/>
                    </a:ext>
                  </a:extLst>
                </a:gridCol>
                <a:gridCol w="1399032">
                  <a:extLst>
                    <a:ext uri="{9D8B030D-6E8A-4147-A177-3AD203B41FA5}">
                      <a16:colId xmlns:a16="http://schemas.microsoft.com/office/drawing/2014/main" val="3389576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552490804"/>
                  </a:ext>
                </a:extLst>
              </a:tr>
            </a:tbl>
          </a:graphicData>
        </a:graphic>
      </p:graphicFrame>
      <p:sp>
        <p:nvSpPr>
          <p:cNvPr id="4" name="Text Placeholder 3">
            <a:extLst>
              <a:ext uri="{FF2B5EF4-FFF2-40B4-BE49-F238E27FC236}">
                <a16:creationId xmlns:a16="http://schemas.microsoft.com/office/drawing/2014/main" id="{31FD9371-0014-453A-9BB6-6B5056803896}"/>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24800959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4D9C1-139A-4223-84EB-B2F59506A85C}"/>
              </a:ext>
            </a:extLst>
          </p:cNvPr>
          <p:cNvSpPr>
            <a:spLocks noGrp="1"/>
          </p:cNvSpPr>
          <p:nvPr>
            <p:ph type="title"/>
          </p:nvPr>
        </p:nvSpPr>
        <p:spPr/>
        <p:txBody>
          <a:bodyPr/>
          <a:lstStyle/>
          <a:p>
            <a:r>
              <a:rPr lang="en-US"/>
              <a:t>Facebook Ads Performance Table | KOSÉ - 2 of 26</a:t>
            </a:r>
          </a:p>
        </p:txBody>
      </p:sp>
      <p:graphicFrame>
        <p:nvGraphicFramePr>
          <p:cNvPr id="5" name="Table Placeholder 4">
            <a:extLst>
              <a:ext uri="{FF2B5EF4-FFF2-40B4-BE49-F238E27FC236}">
                <a16:creationId xmlns:a16="http://schemas.microsoft.com/office/drawing/2014/main" id="{75F3560E-3725-4132-AD51-FD370D06D9D2}"/>
              </a:ext>
            </a:extLst>
          </p:cNvPr>
          <p:cNvGraphicFramePr>
            <a:graphicFrameLocks noGrp="1"/>
          </p:cNvGraphicFramePr>
          <p:nvPr>
            <p:ph type="tbl" sz="quarter" idx="13"/>
            <p:extLst>
              <p:ext uri="{D42A27DB-BD31-4B8C-83A1-F6EECF244321}">
                <p14:modId xmlns:p14="http://schemas.microsoft.com/office/powerpoint/2010/main" val="2624343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095645105"/>
                    </a:ext>
                  </a:extLst>
                </a:gridCol>
                <a:gridCol w="329184">
                  <a:extLst>
                    <a:ext uri="{9D8B030D-6E8A-4147-A177-3AD203B41FA5}">
                      <a16:colId xmlns:a16="http://schemas.microsoft.com/office/drawing/2014/main" val="658629097"/>
                    </a:ext>
                  </a:extLst>
                </a:gridCol>
                <a:gridCol w="329184">
                  <a:extLst>
                    <a:ext uri="{9D8B030D-6E8A-4147-A177-3AD203B41FA5}">
                      <a16:colId xmlns:a16="http://schemas.microsoft.com/office/drawing/2014/main" val="2667350715"/>
                    </a:ext>
                  </a:extLst>
                </a:gridCol>
                <a:gridCol w="329184">
                  <a:extLst>
                    <a:ext uri="{9D8B030D-6E8A-4147-A177-3AD203B41FA5}">
                      <a16:colId xmlns:a16="http://schemas.microsoft.com/office/drawing/2014/main" val="2196307671"/>
                    </a:ext>
                  </a:extLst>
                </a:gridCol>
                <a:gridCol w="329184">
                  <a:extLst>
                    <a:ext uri="{9D8B030D-6E8A-4147-A177-3AD203B41FA5}">
                      <a16:colId xmlns:a16="http://schemas.microsoft.com/office/drawing/2014/main" val="145716223"/>
                    </a:ext>
                  </a:extLst>
                </a:gridCol>
                <a:gridCol w="329184">
                  <a:extLst>
                    <a:ext uri="{9D8B030D-6E8A-4147-A177-3AD203B41FA5}">
                      <a16:colId xmlns:a16="http://schemas.microsoft.com/office/drawing/2014/main" val="3134800877"/>
                    </a:ext>
                  </a:extLst>
                </a:gridCol>
                <a:gridCol w="329184">
                  <a:extLst>
                    <a:ext uri="{9D8B030D-6E8A-4147-A177-3AD203B41FA5}">
                      <a16:colId xmlns:a16="http://schemas.microsoft.com/office/drawing/2014/main" val="2592566067"/>
                    </a:ext>
                  </a:extLst>
                </a:gridCol>
                <a:gridCol w="329184">
                  <a:extLst>
                    <a:ext uri="{9D8B030D-6E8A-4147-A177-3AD203B41FA5}">
                      <a16:colId xmlns:a16="http://schemas.microsoft.com/office/drawing/2014/main" val="1857695026"/>
                    </a:ext>
                  </a:extLst>
                </a:gridCol>
                <a:gridCol w="329184">
                  <a:extLst>
                    <a:ext uri="{9D8B030D-6E8A-4147-A177-3AD203B41FA5}">
                      <a16:colId xmlns:a16="http://schemas.microsoft.com/office/drawing/2014/main" val="2538558958"/>
                    </a:ext>
                  </a:extLst>
                </a:gridCol>
                <a:gridCol w="329184">
                  <a:extLst>
                    <a:ext uri="{9D8B030D-6E8A-4147-A177-3AD203B41FA5}">
                      <a16:colId xmlns:a16="http://schemas.microsoft.com/office/drawing/2014/main" val="1539213123"/>
                    </a:ext>
                  </a:extLst>
                </a:gridCol>
                <a:gridCol w="329184">
                  <a:extLst>
                    <a:ext uri="{9D8B030D-6E8A-4147-A177-3AD203B41FA5}">
                      <a16:colId xmlns:a16="http://schemas.microsoft.com/office/drawing/2014/main" val="3268411684"/>
                    </a:ext>
                  </a:extLst>
                </a:gridCol>
                <a:gridCol w="329184">
                  <a:extLst>
                    <a:ext uri="{9D8B030D-6E8A-4147-A177-3AD203B41FA5}">
                      <a16:colId xmlns:a16="http://schemas.microsoft.com/office/drawing/2014/main" val="3520481388"/>
                    </a:ext>
                  </a:extLst>
                </a:gridCol>
                <a:gridCol w="329184">
                  <a:extLst>
                    <a:ext uri="{9D8B030D-6E8A-4147-A177-3AD203B41FA5}">
                      <a16:colId xmlns:a16="http://schemas.microsoft.com/office/drawing/2014/main" val="2472166504"/>
                    </a:ext>
                  </a:extLst>
                </a:gridCol>
                <a:gridCol w="329184">
                  <a:extLst>
                    <a:ext uri="{9D8B030D-6E8A-4147-A177-3AD203B41FA5}">
                      <a16:colId xmlns:a16="http://schemas.microsoft.com/office/drawing/2014/main" val="2983320338"/>
                    </a:ext>
                  </a:extLst>
                </a:gridCol>
                <a:gridCol w="329184">
                  <a:extLst>
                    <a:ext uri="{9D8B030D-6E8A-4147-A177-3AD203B41FA5}">
                      <a16:colId xmlns:a16="http://schemas.microsoft.com/office/drawing/2014/main" val="2585830657"/>
                    </a:ext>
                  </a:extLst>
                </a:gridCol>
                <a:gridCol w="329184">
                  <a:extLst>
                    <a:ext uri="{9D8B030D-6E8A-4147-A177-3AD203B41FA5}">
                      <a16:colId xmlns:a16="http://schemas.microsoft.com/office/drawing/2014/main" val="2123800281"/>
                    </a:ext>
                  </a:extLst>
                </a:gridCol>
                <a:gridCol w="1399032">
                  <a:extLst>
                    <a:ext uri="{9D8B030D-6E8A-4147-A177-3AD203B41FA5}">
                      <a16:colId xmlns:a16="http://schemas.microsoft.com/office/drawing/2014/main" val="1662010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967176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- 2023-08-23 17:29:16</a:t>
                      </a:r>
                      <a:r>
                        <a:rPr kumimoji="0" lang="en-US" sz="1000" b="0" i="0" u="none" strike="noStrike" kern="1200" cap="none" spc="0" normalizeH="0" baseline="0" noProof="0">
                          <a:ln>
                            <a:noFill/>
                          </a:ln>
                          <a:solidFill>
                            <a:prstClr val="black"/>
                          </a:solidFill>
                          <a:effectLst/>
                          <a:uLnTx/>
                          <a:uFillTx/>
                          <a:latin typeface="Calibri"/>
                          <a:ea typeface="+mn-ea"/>
                          <a:cs typeface="+mn-cs"/>
                        </a:rPr>
                        <a:t>
 Dive into our limited edition Save the Blue collection, featuring beloved Disney characters from the sea! 🌊 For every purchase, we'll contribute to Reef Check Malaysia, a portion of the sales will be contributed to Reef Check Malaysia, a local NGO dedicated to preserving our marine ecosystems. 
Get a chance to WIN a Magical 3D2N Tokyo Disney Sea round trip and other exclusive prizes 🏆 while showing your support for the Save the Blue initiative! 
👉 Purchase the featured products at our counter or official online platforms until August 31, 2023.
👉 Submit your receipt and details at https://bit.ly/savetheblue2023 to enter the contest.
You'll also receive 2 additional gifts for any purchase of our participation Disney products.
Together, let's make a difference and support sustainable initiatives.🌊🐠 When you become beautiful, the Earth becomes beautiful.🌎💙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(Magento) 23-07 Kose STB Conversion Ads –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Malaysia; Ages: 18-45; Lookalike (MY, 1% to 10%) - Conversions of ad campaign 23851165926670363 or Lookalike (MY, 1% to 10%) - Conversions of ad campaign 23851446067660363</a:t>
                      </a:r>
                    </a:p>
                  </a:txBody>
                  <a:tcPr/>
                </a:tc>
                <a:extLst>
                  <a:ext uri="{0D108BD9-81ED-4DB2-BD59-A6C34878D82A}">
                    <a16:rowId xmlns:a16="http://schemas.microsoft.com/office/drawing/2014/main" val="430948156"/>
                  </a:ext>
                </a:extLst>
              </a:tr>
            </a:tbl>
          </a:graphicData>
        </a:graphic>
      </p:graphicFrame>
      <p:sp>
        <p:nvSpPr>
          <p:cNvPr id="4" name="Text Placeholder 3">
            <a:extLst>
              <a:ext uri="{FF2B5EF4-FFF2-40B4-BE49-F238E27FC236}">
                <a16:creationId xmlns:a16="http://schemas.microsoft.com/office/drawing/2014/main" id="{71B75A51-5F9A-48F1-8C48-B559EDAB9322}"/>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77495051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0969F-F5D7-4EB2-B41A-C1E9D76D7142}"/>
              </a:ext>
            </a:extLst>
          </p:cNvPr>
          <p:cNvSpPr>
            <a:spLocks noGrp="1"/>
          </p:cNvSpPr>
          <p:nvPr>
            <p:ph type="title"/>
          </p:nvPr>
        </p:nvSpPr>
        <p:spPr/>
        <p:txBody>
          <a:bodyPr/>
          <a:lstStyle/>
          <a:p>
            <a:r>
              <a:rPr lang="en-US"/>
              <a:t>Facebook Ads Performance Table | KOSÉ - 3 of 26</a:t>
            </a:r>
          </a:p>
        </p:txBody>
      </p:sp>
      <p:graphicFrame>
        <p:nvGraphicFramePr>
          <p:cNvPr id="5" name="Table Placeholder 4">
            <a:extLst>
              <a:ext uri="{FF2B5EF4-FFF2-40B4-BE49-F238E27FC236}">
                <a16:creationId xmlns:a16="http://schemas.microsoft.com/office/drawing/2014/main" id="{923F7548-4A37-44D6-B90F-7B51DFBA3849}"/>
              </a:ext>
            </a:extLst>
          </p:cNvPr>
          <p:cNvGraphicFramePr>
            <a:graphicFrameLocks noGrp="1"/>
          </p:cNvGraphicFramePr>
          <p:nvPr>
            <p:ph type="tbl" sz="quarter" idx="13"/>
            <p:extLst>
              <p:ext uri="{D42A27DB-BD31-4B8C-83A1-F6EECF244321}">
                <p14:modId xmlns:p14="http://schemas.microsoft.com/office/powerpoint/2010/main" val="92911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115807054"/>
                    </a:ext>
                  </a:extLst>
                </a:gridCol>
                <a:gridCol w="329184">
                  <a:extLst>
                    <a:ext uri="{9D8B030D-6E8A-4147-A177-3AD203B41FA5}">
                      <a16:colId xmlns:a16="http://schemas.microsoft.com/office/drawing/2014/main" val="3643878268"/>
                    </a:ext>
                  </a:extLst>
                </a:gridCol>
                <a:gridCol w="329184">
                  <a:extLst>
                    <a:ext uri="{9D8B030D-6E8A-4147-A177-3AD203B41FA5}">
                      <a16:colId xmlns:a16="http://schemas.microsoft.com/office/drawing/2014/main" val="3932240647"/>
                    </a:ext>
                  </a:extLst>
                </a:gridCol>
                <a:gridCol w="329184">
                  <a:extLst>
                    <a:ext uri="{9D8B030D-6E8A-4147-A177-3AD203B41FA5}">
                      <a16:colId xmlns:a16="http://schemas.microsoft.com/office/drawing/2014/main" val="2639702888"/>
                    </a:ext>
                  </a:extLst>
                </a:gridCol>
                <a:gridCol w="329184">
                  <a:extLst>
                    <a:ext uri="{9D8B030D-6E8A-4147-A177-3AD203B41FA5}">
                      <a16:colId xmlns:a16="http://schemas.microsoft.com/office/drawing/2014/main" val="2195491255"/>
                    </a:ext>
                  </a:extLst>
                </a:gridCol>
                <a:gridCol w="329184">
                  <a:extLst>
                    <a:ext uri="{9D8B030D-6E8A-4147-A177-3AD203B41FA5}">
                      <a16:colId xmlns:a16="http://schemas.microsoft.com/office/drawing/2014/main" val="149439483"/>
                    </a:ext>
                  </a:extLst>
                </a:gridCol>
                <a:gridCol w="329184">
                  <a:extLst>
                    <a:ext uri="{9D8B030D-6E8A-4147-A177-3AD203B41FA5}">
                      <a16:colId xmlns:a16="http://schemas.microsoft.com/office/drawing/2014/main" val="75303275"/>
                    </a:ext>
                  </a:extLst>
                </a:gridCol>
                <a:gridCol w="329184">
                  <a:extLst>
                    <a:ext uri="{9D8B030D-6E8A-4147-A177-3AD203B41FA5}">
                      <a16:colId xmlns:a16="http://schemas.microsoft.com/office/drawing/2014/main" val="113097831"/>
                    </a:ext>
                  </a:extLst>
                </a:gridCol>
                <a:gridCol w="329184">
                  <a:extLst>
                    <a:ext uri="{9D8B030D-6E8A-4147-A177-3AD203B41FA5}">
                      <a16:colId xmlns:a16="http://schemas.microsoft.com/office/drawing/2014/main" val="2351506267"/>
                    </a:ext>
                  </a:extLst>
                </a:gridCol>
                <a:gridCol w="329184">
                  <a:extLst>
                    <a:ext uri="{9D8B030D-6E8A-4147-A177-3AD203B41FA5}">
                      <a16:colId xmlns:a16="http://schemas.microsoft.com/office/drawing/2014/main" val="1537627984"/>
                    </a:ext>
                  </a:extLst>
                </a:gridCol>
                <a:gridCol w="329184">
                  <a:extLst>
                    <a:ext uri="{9D8B030D-6E8A-4147-A177-3AD203B41FA5}">
                      <a16:colId xmlns:a16="http://schemas.microsoft.com/office/drawing/2014/main" val="1574653655"/>
                    </a:ext>
                  </a:extLst>
                </a:gridCol>
                <a:gridCol w="329184">
                  <a:extLst>
                    <a:ext uri="{9D8B030D-6E8A-4147-A177-3AD203B41FA5}">
                      <a16:colId xmlns:a16="http://schemas.microsoft.com/office/drawing/2014/main" val="4157725583"/>
                    </a:ext>
                  </a:extLst>
                </a:gridCol>
                <a:gridCol w="329184">
                  <a:extLst>
                    <a:ext uri="{9D8B030D-6E8A-4147-A177-3AD203B41FA5}">
                      <a16:colId xmlns:a16="http://schemas.microsoft.com/office/drawing/2014/main" val="3000319077"/>
                    </a:ext>
                  </a:extLst>
                </a:gridCol>
                <a:gridCol w="329184">
                  <a:extLst>
                    <a:ext uri="{9D8B030D-6E8A-4147-A177-3AD203B41FA5}">
                      <a16:colId xmlns:a16="http://schemas.microsoft.com/office/drawing/2014/main" val="1890328464"/>
                    </a:ext>
                  </a:extLst>
                </a:gridCol>
                <a:gridCol w="329184">
                  <a:extLst>
                    <a:ext uri="{9D8B030D-6E8A-4147-A177-3AD203B41FA5}">
                      <a16:colId xmlns:a16="http://schemas.microsoft.com/office/drawing/2014/main" val="1722617754"/>
                    </a:ext>
                  </a:extLst>
                </a:gridCol>
                <a:gridCol w="329184">
                  <a:extLst>
                    <a:ext uri="{9D8B030D-6E8A-4147-A177-3AD203B41FA5}">
                      <a16:colId xmlns:a16="http://schemas.microsoft.com/office/drawing/2014/main" val="2487996282"/>
                    </a:ext>
                  </a:extLst>
                </a:gridCol>
                <a:gridCol w="1399032">
                  <a:extLst>
                    <a:ext uri="{9D8B030D-6E8A-4147-A177-3AD203B41FA5}">
                      <a16:colId xmlns:a16="http://schemas.microsoft.com/office/drawing/2014/main" val="568304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602136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- 2023-08-23 17:29:16</a:t>
                      </a:r>
                      <a:r>
                        <a:rPr kumimoji="0" lang="en-US" sz="1000" b="0" i="0" u="none" strike="noStrike" kern="1200" cap="none" spc="0" normalizeH="0" baseline="0" noProof="0">
                          <a:ln>
                            <a:noFill/>
                          </a:ln>
                          <a:solidFill>
                            <a:prstClr val="black"/>
                          </a:solidFill>
                          <a:effectLst/>
                          <a:uLnTx/>
                          <a:uFillTx/>
                          <a:latin typeface="Calibri"/>
                          <a:ea typeface="+mn-ea"/>
                          <a:cs typeface="+mn-cs"/>
                        </a:rPr>
                        <a:t>
 [CONTEST]
Stand a chance to WIN a Magical 3D2N Tokyo Disney Sea round trip and other exclusive prizes while supporting our Save the Blue initiative! 🙌 
📢Here’s how: 
1. Purchase our Save the Blue featured products at our counter or official online platforms from now till 31st August 2023. 
2. Submit your receipt and details at https://bit.ly/savetheblue2023 to participate. 
3. Like and Follow Kose's Instagram and Facebook. 
Join now and be the ONE and only lucky winner to WIN a magical holiday! ✨🔮 
Contest starts from now till 31 August 2023.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(Magento) 23-07 Kose STB Conversion Ads –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Malaysia; Ages: 18-45</a:t>
                      </a:r>
                    </a:p>
                  </a:txBody>
                  <a:tcPr/>
                </a:tc>
                <a:extLst>
                  <a:ext uri="{0D108BD9-81ED-4DB2-BD59-A6C34878D82A}">
                    <a16:rowId xmlns:a16="http://schemas.microsoft.com/office/drawing/2014/main" val="2932506448"/>
                  </a:ext>
                </a:extLst>
              </a:tr>
            </a:tbl>
          </a:graphicData>
        </a:graphic>
      </p:graphicFrame>
      <p:sp>
        <p:nvSpPr>
          <p:cNvPr id="4" name="Text Placeholder 3">
            <a:extLst>
              <a:ext uri="{FF2B5EF4-FFF2-40B4-BE49-F238E27FC236}">
                <a16:creationId xmlns:a16="http://schemas.microsoft.com/office/drawing/2014/main" id="{C516017F-8B07-48B8-8989-024ABF832A06}"/>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79568725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95656-71F6-4F3E-BAD4-C3C0AEF00EF1}"/>
              </a:ext>
            </a:extLst>
          </p:cNvPr>
          <p:cNvSpPr>
            <a:spLocks noGrp="1"/>
          </p:cNvSpPr>
          <p:nvPr>
            <p:ph type="title"/>
          </p:nvPr>
        </p:nvSpPr>
        <p:spPr/>
        <p:txBody>
          <a:bodyPr/>
          <a:lstStyle/>
          <a:p>
            <a:r>
              <a:rPr lang="en-US"/>
              <a:t>Facebook Ads Performance Table | KOSÉ - 4 of 26</a:t>
            </a:r>
          </a:p>
        </p:txBody>
      </p:sp>
      <p:graphicFrame>
        <p:nvGraphicFramePr>
          <p:cNvPr id="5" name="Table Placeholder 4">
            <a:extLst>
              <a:ext uri="{FF2B5EF4-FFF2-40B4-BE49-F238E27FC236}">
                <a16:creationId xmlns:a16="http://schemas.microsoft.com/office/drawing/2014/main" id="{A16E3E1F-D909-4B28-83FA-441855CA8E23}"/>
              </a:ext>
            </a:extLst>
          </p:cNvPr>
          <p:cNvGraphicFramePr>
            <a:graphicFrameLocks noGrp="1"/>
          </p:cNvGraphicFramePr>
          <p:nvPr>
            <p:ph type="tbl" sz="quarter" idx="13"/>
            <p:extLst>
              <p:ext uri="{D42A27DB-BD31-4B8C-83A1-F6EECF244321}">
                <p14:modId xmlns:p14="http://schemas.microsoft.com/office/powerpoint/2010/main" val="2755900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910607686"/>
                    </a:ext>
                  </a:extLst>
                </a:gridCol>
                <a:gridCol w="329184">
                  <a:extLst>
                    <a:ext uri="{9D8B030D-6E8A-4147-A177-3AD203B41FA5}">
                      <a16:colId xmlns:a16="http://schemas.microsoft.com/office/drawing/2014/main" val="185548865"/>
                    </a:ext>
                  </a:extLst>
                </a:gridCol>
                <a:gridCol w="329184">
                  <a:extLst>
                    <a:ext uri="{9D8B030D-6E8A-4147-A177-3AD203B41FA5}">
                      <a16:colId xmlns:a16="http://schemas.microsoft.com/office/drawing/2014/main" val="198260216"/>
                    </a:ext>
                  </a:extLst>
                </a:gridCol>
                <a:gridCol w="329184">
                  <a:extLst>
                    <a:ext uri="{9D8B030D-6E8A-4147-A177-3AD203B41FA5}">
                      <a16:colId xmlns:a16="http://schemas.microsoft.com/office/drawing/2014/main" val="2269891800"/>
                    </a:ext>
                  </a:extLst>
                </a:gridCol>
                <a:gridCol w="329184">
                  <a:extLst>
                    <a:ext uri="{9D8B030D-6E8A-4147-A177-3AD203B41FA5}">
                      <a16:colId xmlns:a16="http://schemas.microsoft.com/office/drawing/2014/main" val="3446244538"/>
                    </a:ext>
                  </a:extLst>
                </a:gridCol>
                <a:gridCol w="329184">
                  <a:extLst>
                    <a:ext uri="{9D8B030D-6E8A-4147-A177-3AD203B41FA5}">
                      <a16:colId xmlns:a16="http://schemas.microsoft.com/office/drawing/2014/main" val="2545267919"/>
                    </a:ext>
                  </a:extLst>
                </a:gridCol>
                <a:gridCol w="329184">
                  <a:extLst>
                    <a:ext uri="{9D8B030D-6E8A-4147-A177-3AD203B41FA5}">
                      <a16:colId xmlns:a16="http://schemas.microsoft.com/office/drawing/2014/main" val="753333873"/>
                    </a:ext>
                  </a:extLst>
                </a:gridCol>
                <a:gridCol w="329184">
                  <a:extLst>
                    <a:ext uri="{9D8B030D-6E8A-4147-A177-3AD203B41FA5}">
                      <a16:colId xmlns:a16="http://schemas.microsoft.com/office/drawing/2014/main" val="2715294054"/>
                    </a:ext>
                  </a:extLst>
                </a:gridCol>
                <a:gridCol w="329184">
                  <a:extLst>
                    <a:ext uri="{9D8B030D-6E8A-4147-A177-3AD203B41FA5}">
                      <a16:colId xmlns:a16="http://schemas.microsoft.com/office/drawing/2014/main" val="3334294643"/>
                    </a:ext>
                  </a:extLst>
                </a:gridCol>
                <a:gridCol w="329184">
                  <a:extLst>
                    <a:ext uri="{9D8B030D-6E8A-4147-A177-3AD203B41FA5}">
                      <a16:colId xmlns:a16="http://schemas.microsoft.com/office/drawing/2014/main" val="1993878177"/>
                    </a:ext>
                  </a:extLst>
                </a:gridCol>
                <a:gridCol w="329184">
                  <a:extLst>
                    <a:ext uri="{9D8B030D-6E8A-4147-A177-3AD203B41FA5}">
                      <a16:colId xmlns:a16="http://schemas.microsoft.com/office/drawing/2014/main" val="896722877"/>
                    </a:ext>
                  </a:extLst>
                </a:gridCol>
                <a:gridCol w="329184">
                  <a:extLst>
                    <a:ext uri="{9D8B030D-6E8A-4147-A177-3AD203B41FA5}">
                      <a16:colId xmlns:a16="http://schemas.microsoft.com/office/drawing/2014/main" val="392083199"/>
                    </a:ext>
                  </a:extLst>
                </a:gridCol>
                <a:gridCol w="329184">
                  <a:extLst>
                    <a:ext uri="{9D8B030D-6E8A-4147-A177-3AD203B41FA5}">
                      <a16:colId xmlns:a16="http://schemas.microsoft.com/office/drawing/2014/main" val="672389042"/>
                    </a:ext>
                  </a:extLst>
                </a:gridCol>
                <a:gridCol w="329184">
                  <a:extLst>
                    <a:ext uri="{9D8B030D-6E8A-4147-A177-3AD203B41FA5}">
                      <a16:colId xmlns:a16="http://schemas.microsoft.com/office/drawing/2014/main" val="3520482550"/>
                    </a:ext>
                  </a:extLst>
                </a:gridCol>
                <a:gridCol w="329184">
                  <a:extLst>
                    <a:ext uri="{9D8B030D-6E8A-4147-A177-3AD203B41FA5}">
                      <a16:colId xmlns:a16="http://schemas.microsoft.com/office/drawing/2014/main" val="3035691182"/>
                    </a:ext>
                  </a:extLst>
                </a:gridCol>
                <a:gridCol w="329184">
                  <a:extLst>
                    <a:ext uri="{9D8B030D-6E8A-4147-A177-3AD203B41FA5}">
                      <a16:colId xmlns:a16="http://schemas.microsoft.com/office/drawing/2014/main" val="2070895079"/>
                    </a:ext>
                  </a:extLst>
                </a:gridCol>
                <a:gridCol w="1399032">
                  <a:extLst>
                    <a:ext uri="{9D8B030D-6E8A-4147-A177-3AD203B41FA5}">
                      <a16:colId xmlns:a16="http://schemas.microsoft.com/office/drawing/2014/main" val="732132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554563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- 2023-08-23 17:29:12</a:t>
                      </a:r>
                      <a:r>
                        <a:rPr kumimoji="0" lang="en-US" sz="1000" b="0" i="0" u="none" strike="noStrike" kern="1200" cap="none" spc="0" normalizeH="0" baseline="0" noProof="0">
                          <a:ln>
                            <a:noFill/>
                          </a:ln>
                          <a:solidFill>
                            <a:prstClr val="black"/>
                          </a:solidFill>
                          <a:effectLst/>
                          <a:uLnTx/>
                          <a:uFillTx/>
                          <a:latin typeface="Calibri"/>
                          <a:ea typeface="+mn-ea"/>
                          <a:cs typeface="+mn-cs"/>
                        </a:rPr>
                        <a:t>
 [CONTEST]
Stand a chance to WIN a Magical 3D2N Tokyo Disney Sea round trip and other exclusive prizes while supporting our Save the Blue initiative! 🙌 
📢Here’s how: 
1. Purchase our Save the Blue featured products at our counter or official online platforms from now till 31st August 2023. 
2. Submit your receipt and details at https://bit.ly/savetheblue2023 to participate. 
3. Like and Follow Kose's Instagram and Facebook. 
Join now and be the ONE and only lucky winner to WIN a magical holiday! ✨🔮 
Contest starts from now till 31 August 2023.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(Magento) 23-07 Kose STB Conversion Ads –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Malaysia; Ages: 18-45; Lookalike (MY, 1% to 10%) - Conversions of ad campaign 23851165926670363 or Lookalike (MY, 1% to 10%) - Conversions of ad campaign 23851446067660363</a:t>
                      </a:r>
                    </a:p>
                  </a:txBody>
                  <a:tcPr/>
                </a:tc>
                <a:extLst>
                  <a:ext uri="{0D108BD9-81ED-4DB2-BD59-A6C34878D82A}">
                    <a16:rowId xmlns:a16="http://schemas.microsoft.com/office/drawing/2014/main" val="3781782914"/>
                  </a:ext>
                </a:extLst>
              </a:tr>
            </a:tbl>
          </a:graphicData>
        </a:graphic>
      </p:graphicFrame>
      <p:sp>
        <p:nvSpPr>
          <p:cNvPr id="4" name="Text Placeholder 3">
            <a:extLst>
              <a:ext uri="{FF2B5EF4-FFF2-40B4-BE49-F238E27FC236}">
                <a16:creationId xmlns:a16="http://schemas.microsoft.com/office/drawing/2014/main" id="{740C4968-316B-4C55-A519-D96FC4CDE41F}"/>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187125587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4FA32-B53D-40AB-941D-3C0BAA8499AB}"/>
              </a:ext>
            </a:extLst>
          </p:cNvPr>
          <p:cNvSpPr>
            <a:spLocks noGrp="1"/>
          </p:cNvSpPr>
          <p:nvPr>
            <p:ph type="title"/>
          </p:nvPr>
        </p:nvSpPr>
        <p:spPr/>
        <p:txBody>
          <a:bodyPr/>
          <a:lstStyle/>
          <a:p>
            <a:r>
              <a:rPr lang="en-US"/>
              <a:t>Facebook Ads Performance Table | KOSÉ - 5 of 26</a:t>
            </a:r>
          </a:p>
        </p:txBody>
      </p:sp>
      <p:graphicFrame>
        <p:nvGraphicFramePr>
          <p:cNvPr id="5" name="Table Placeholder 4">
            <a:extLst>
              <a:ext uri="{FF2B5EF4-FFF2-40B4-BE49-F238E27FC236}">
                <a16:creationId xmlns:a16="http://schemas.microsoft.com/office/drawing/2014/main" id="{425982D7-9FFB-47AD-9CF6-054EE7A138CD}"/>
              </a:ext>
            </a:extLst>
          </p:cNvPr>
          <p:cNvGraphicFramePr>
            <a:graphicFrameLocks noGrp="1"/>
          </p:cNvGraphicFramePr>
          <p:nvPr>
            <p:ph type="tbl" sz="quarter" idx="13"/>
            <p:extLst>
              <p:ext uri="{D42A27DB-BD31-4B8C-83A1-F6EECF244321}">
                <p14:modId xmlns:p14="http://schemas.microsoft.com/office/powerpoint/2010/main" val="697902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620118278"/>
                    </a:ext>
                  </a:extLst>
                </a:gridCol>
                <a:gridCol w="329184">
                  <a:extLst>
                    <a:ext uri="{9D8B030D-6E8A-4147-A177-3AD203B41FA5}">
                      <a16:colId xmlns:a16="http://schemas.microsoft.com/office/drawing/2014/main" val="773445507"/>
                    </a:ext>
                  </a:extLst>
                </a:gridCol>
                <a:gridCol w="329184">
                  <a:extLst>
                    <a:ext uri="{9D8B030D-6E8A-4147-A177-3AD203B41FA5}">
                      <a16:colId xmlns:a16="http://schemas.microsoft.com/office/drawing/2014/main" val="1510851429"/>
                    </a:ext>
                  </a:extLst>
                </a:gridCol>
                <a:gridCol w="329184">
                  <a:extLst>
                    <a:ext uri="{9D8B030D-6E8A-4147-A177-3AD203B41FA5}">
                      <a16:colId xmlns:a16="http://schemas.microsoft.com/office/drawing/2014/main" val="2627905891"/>
                    </a:ext>
                  </a:extLst>
                </a:gridCol>
                <a:gridCol w="329184">
                  <a:extLst>
                    <a:ext uri="{9D8B030D-6E8A-4147-A177-3AD203B41FA5}">
                      <a16:colId xmlns:a16="http://schemas.microsoft.com/office/drawing/2014/main" val="1884232172"/>
                    </a:ext>
                  </a:extLst>
                </a:gridCol>
                <a:gridCol w="329184">
                  <a:extLst>
                    <a:ext uri="{9D8B030D-6E8A-4147-A177-3AD203B41FA5}">
                      <a16:colId xmlns:a16="http://schemas.microsoft.com/office/drawing/2014/main" val="2461403168"/>
                    </a:ext>
                  </a:extLst>
                </a:gridCol>
                <a:gridCol w="329184">
                  <a:extLst>
                    <a:ext uri="{9D8B030D-6E8A-4147-A177-3AD203B41FA5}">
                      <a16:colId xmlns:a16="http://schemas.microsoft.com/office/drawing/2014/main" val="1363997873"/>
                    </a:ext>
                  </a:extLst>
                </a:gridCol>
                <a:gridCol w="329184">
                  <a:extLst>
                    <a:ext uri="{9D8B030D-6E8A-4147-A177-3AD203B41FA5}">
                      <a16:colId xmlns:a16="http://schemas.microsoft.com/office/drawing/2014/main" val="2280949717"/>
                    </a:ext>
                  </a:extLst>
                </a:gridCol>
                <a:gridCol w="329184">
                  <a:extLst>
                    <a:ext uri="{9D8B030D-6E8A-4147-A177-3AD203B41FA5}">
                      <a16:colId xmlns:a16="http://schemas.microsoft.com/office/drawing/2014/main" val="2979051253"/>
                    </a:ext>
                  </a:extLst>
                </a:gridCol>
                <a:gridCol w="329184">
                  <a:extLst>
                    <a:ext uri="{9D8B030D-6E8A-4147-A177-3AD203B41FA5}">
                      <a16:colId xmlns:a16="http://schemas.microsoft.com/office/drawing/2014/main" val="1409182934"/>
                    </a:ext>
                  </a:extLst>
                </a:gridCol>
                <a:gridCol w="329184">
                  <a:extLst>
                    <a:ext uri="{9D8B030D-6E8A-4147-A177-3AD203B41FA5}">
                      <a16:colId xmlns:a16="http://schemas.microsoft.com/office/drawing/2014/main" val="2778073315"/>
                    </a:ext>
                  </a:extLst>
                </a:gridCol>
                <a:gridCol w="329184">
                  <a:extLst>
                    <a:ext uri="{9D8B030D-6E8A-4147-A177-3AD203B41FA5}">
                      <a16:colId xmlns:a16="http://schemas.microsoft.com/office/drawing/2014/main" val="3643054006"/>
                    </a:ext>
                  </a:extLst>
                </a:gridCol>
                <a:gridCol w="329184">
                  <a:extLst>
                    <a:ext uri="{9D8B030D-6E8A-4147-A177-3AD203B41FA5}">
                      <a16:colId xmlns:a16="http://schemas.microsoft.com/office/drawing/2014/main" val="216954986"/>
                    </a:ext>
                  </a:extLst>
                </a:gridCol>
                <a:gridCol w="329184">
                  <a:extLst>
                    <a:ext uri="{9D8B030D-6E8A-4147-A177-3AD203B41FA5}">
                      <a16:colId xmlns:a16="http://schemas.microsoft.com/office/drawing/2014/main" val="415953082"/>
                    </a:ext>
                  </a:extLst>
                </a:gridCol>
                <a:gridCol w="329184">
                  <a:extLst>
                    <a:ext uri="{9D8B030D-6E8A-4147-A177-3AD203B41FA5}">
                      <a16:colId xmlns:a16="http://schemas.microsoft.com/office/drawing/2014/main" val="618657907"/>
                    </a:ext>
                  </a:extLst>
                </a:gridCol>
                <a:gridCol w="329184">
                  <a:extLst>
                    <a:ext uri="{9D8B030D-6E8A-4147-A177-3AD203B41FA5}">
                      <a16:colId xmlns:a16="http://schemas.microsoft.com/office/drawing/2014/main" val="1771188721"/>
                    </a:ext>
                  </a:extLst>
                </a:gridCol>
                <a:gridCol w="1399032">
                  <a:extLst>
                    <a:ext uri="{9D8B030D-6E8A-4147-A177-3AD203B41FA5}">
                      <a16:colId xmlns:a16="http://schemas.microsoft.com/office/drawing/2014/main" val="3339382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604345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- 2023-08-23 17:29:12</a:t>
                      </a:r>
                      <a:r>
                        <a:rPr kumimoji="0" lang="en-US" sz="1000" b="0" i="0" u="none" strike="noStrike" kern="1200" cap="none" spc="0" normalizeH="0" baseline="0" noProof="0">
                          <a:ln>
                            <a:noFill/>
                          </a:ln>
                          <a:solidFill>
                            <a:prstClr val="black"/>
                          </a:solidFill>
                          <a:effectLst/>
                          <a:uLnTx/>
                          <a:uFillTx/>
                          <a:latin typeface="Calibri"/>
                          <a:ea typeface="+mn-ea"/>
                          <a:cs typeface="+mn-cs"/>
                        </a:rPr>
                        <a:t>
 [CONTEST]
Stand a chance to WIN a Magical 3D2N Tokyo Disney Sea round trip and other exclusive prizes while supporting our Save the Blue initiative! 🙌 
📢Here’s how: 
1. Purchase our Save the Blue featured products at our counter or official online platforms from now till 31st August 2023. 
2. Submit your receipt and details at https://bit.ly/savetheblue2023 to participate. 
3. Like and Follow Kose's Instagram and Facebook. 
Join now and be the ONE and only lucky winner to WIN a magical holiday! ✨🔮 
Contest starts from now till 31 August 2023.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(Magento) 23-07 Kose STB Conversion Ads –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Malaysia; Ages: 18-45; Lookalike (MY, 1% to 10%) - Conversions of ad campaign 23851165926670363 or Lookalike (MY, 1% to 10%) - Conversions of ad campaign 23851446067660363</a:t>
                      </a:r>
                    </a:p>
                  </a:txBody>
                  <a:tcPr/>
                </a:tc>
                <a:extLst>
                  <a:ext uri="{0D108BD9-81ED-4DB2-BD59-A6C34878D82A}">
                    <a16:rowId xmlns:a16="http://schemas.microsoft.com/office/drawing/2014/main" val="1019926574"/>
                  </a:ext>
                </a:extLst>
              </a:tr>
            </a:tbl>
          </a:graphicData>
        </a:graphic>
      </p:graphicFrame>
      <p:sp>
        <p:nvSpPr>
          <p:cNvPr id="4" name="Text Placeholder 3">
            <a:extLst>
              <a:ext uri="{FF2B5EF4-FFF2-40B4-BE49-F238E27FC236}">
                <a16:creationId xmlns:a16="http://schemas.microsoft.com/office/drawing/2014/main" id="{13FF2493-319B-407B-A464-5E76BF71B612}"/>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279566117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C7C97-A395-447D-9720-6AC38293AE89}"/>
              </a:ext>
            </a:extLst>
          </p:cNvPr>
          <p:cNvSpPr>
            <a:spLocks noGrp="1"/>
          </p:cNvSpPr>
          <p:nvPr>
            <p:ph type="title"/>
          </p:nvPr>
        </p:nvSpPr>
        <p:spPr/>
        <p:txBody>
          <a:bodyPr/>
          <a:lstStyle/>
          <a:p>
            <a:r>
              <a:rPr lang="en-US"/>
              <a:t>Facebook Ads Performance Table | KOSÉ - 6 of 26</a:t>
            </a:r>
          </a:p>
        </p:txBody>
      </p:sp>
      <p:graphicFrame>
        <p:nvGraphicFramePr>
          <p:cNvPr id="5" name="Table Placeholder 4">
            <a:extLst>
              <a:ext uri="{FF2B5EF4-FFF2-40B4-BE49-F238E27FC236}">
                <a16:creationId xmlns:a16="http://schemas.microsoft.com/office/drawing/2014/main" id="{7E560229-3C3B-4243-9504-075681162703}"/>
              </a:ext>
            </a:extLst>
          </p:cNvPr>
          <p:cNvGraphicFramePr>
            <a:graphicFrameLocks noGrp="1"/>
          </p:cNvGraphicFramePr>
          <p:nvPr>
            <p:ph type="tbl" sz="quarter" idx="13"/>
            <p:extLst>
              <p:ext uri="{D42A27DB-BD31-4B8C-83A1-F6EECF244321}">
                <p14:modId xmlns:p14="http://schemas.microsoft.com/office/powerpoint/2010/main" val="1551643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60624478"/>
                    </a:ext>
                  </a:extLst>
                </a:gridCol>
                <a:gridCol w="329184">
                  <a:extLst>
                    <a:ext uri="{9D8B030D-6E8A-4147-A177-3AD203B41FA5}">
                      <a16:colId xmlns:a16="http://schemas.microsoft.com/office/drawing/2014/main" val="2827227331"/>
                    </a:ext>
                  </a:extLst>
                </a:gridCol>
                <a:gridCol w="329184">
                  <a:extLst>
                    <a:ext uri="{9D8B030D-6E8A-4147-A177-3AD203B41FA5}">
                      <a16:colId xmlns:a16="http://schemas.microsoft.com/office/drawing/2014/main" val="3332647180"/>
                    </a:ext>
                  </a:extLst>
                </a:gridCol>
                <a:gridCol w="329184">
                  <a:extLst>
                    <a:ext uri="{9D8B030D-6E8A-4147-A177-3AD203B41FA5}">
                      <a16:colId xmlns:a16="http://schemas.microsoft.com/office/drawing/2014/main" val="2275433445"/>
                    </a:ext>
                  </a:extLst>
                </a:gridCol>
                <a:gridCol w="329184">
                  <a:extLst>
                    <a:ext uri="{9D8B030D-6E8A-4147-A177-3AD203B41FA5}">
                      <a16:colId xmlns:a16="http://schemas.microsoft.com/office/drawing/2014/main" val="2919388081"/>
                    </a:ext>
                  </a:extLst>
                </a:gridCol>
                <a:gridCol w="329184">
                  <a:extLst>
                    <a:ext uri="{9D8B030D-6E8A-4147-A177-3AD203B41FA5}">
                      <a16:colId xmlns:a16="http://schemas.microsoft.com/office/drawing/2014/main" val="206608590"/>
                    </a:ext>
                  </a:extLst>
                </a:gridCol>
                <a:gridCol w="329184">
                  <a:extLst>
                    <a:ext uri="{9D8B030D-6E8A-4147-A177-3AD203B41FA5}">
                      <a16:colId xmlns:a16="http://schemas.microsoft.com/office/drawing/2014/main" val="82315710"/>
                    </a:ext>
                  </a:extLst>
                </a:gridCol>
                <a:gridCol w="329184">
                  <a:extLst>
                    <a:ext uri="{9D8B030D-6E8A-4147-A177-3AD203B41FA5}">
                      <a16:colId xmlns:a16="http://schemas.microsoft.com/office/drawing/2014/main" val="1765419869"/>
                    </a:ext>
                  </a:extLst>
                </a:gridCol>
                <a:gridCol w="329184">
                  <a:extLst>
                    <a:ext uri="{9D8B030D-6E8A-4147-A177-3AD203B41FA5}">
                      <a16:colId xmlns:a16="http://schemas.microsoft.com/office/drawing/2014/main" val="2108416241"/>
                    </a:ext>
                  </a:extLst>
                </a:gridCol>
                <a:gridCol w="329184">
                  <a:extLst>
                    <a:ext uri="{9D8B030D-6E8A-4147-A177-3AD203B41FA5}">
                      <a16:colId xmlns:a16="http://schemas.microsoft.com/office/drawing/2014/main" val="3715591833"/>
                    </a:ext>
                  </a:extLst>
                </a:gridCol>
                <a:gridCol w="329184">
                  <a:extLst>
                    <a:ext uri="{9D8B030D-6E8A-4147-A177-3AD203B41FA5}">
                      <a16:colId xmlns:a16="http://schemas.microsoft.com/office/drawing/2014/main" val="3199615457"/>
                    </a:ext>
                  </a:extLst>
                </a:gridCol>
                <a:gridCol w="329184">
                  <a:extLst>
                    <a:ext uri="{9D8B030D-6E8A-4147-A177-3AD203B41FA5}">
                      <a16:colId xmlns:a16="http://schemas.microsoft.com/office/drawing/2014/main" val="349936149"/>
                    </a:ext>
                  </a:extLst>
                </a:gridCol>
                <a:gridCol w="329184">
                  <a:extLst>
                    <a:ext uri="{9D8B030D-6E8A-4147-A177-3AD203B41FA5}">
                      <a16:colId xmlns:a16="http://schemas.microsoft.com/office/drawing/2014/main" val="742758220"/>
                    </a:ext>
                  </a:extLst>
                </a:gridCol>
                <a:gridCol w="329184">
                  <a:extLst>
                    <a:ext uri="{9D8B030D-6E8A-4147-A177-3AD203B41FA5}">
                      <a16:colId xmlns:a16="http://schemas.microsoft.com/office/drawing/2014/main" val="3757647211"/>
                    </a:ext>
                  </a:extLst>
                </a:gridCol>
                <a:gridCol w="329184">
                  <a:extLst>
                    <a:ext uri="{9D8B030D-6E8A-4147-A177-3AD203B41FA5}">
                      <a16:colId xmlns:a16="http://schemas.microsoft.com/office/drawing/2014/main" val="3022174399"/>
                    </a:ext>
                  </a:extLst>
                </a:gridCol>
                <a:gridCol w="329184">
                  <a:extLst>
                    <a:ext uri="{9D8B030D-6E8A-4147-A177-3AD203B41FA5}">
                      <a16:colId xmlns:a16="http://schemas.microsoft.com/office/drawing/2014/main" val="1303769071"/>
                    </a:ext>
                  </a:extLst>
                </a:gridCol>
                <a:gridCol w="1399032">
                  <a:extLst>
                    <a:ext uri="{9D8B030D-6E8A-4147-A177-3AD203B41FA5}">
                      <a16:colId xmlns:a16="http://schemas.microsoft.com/office/drawing/2014/main" val="514897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606292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- 2023-08-23 17:29:12</a:t>
                      </a:r>
                      <a:r>
                        <a:rPr kumimoji="0" lang="en-US" sz="1000" b="0" i="0" u="none" strike="noStrike" kern="1200" cap="none" spc="0" normalizeH="0" baseline="0" noProof="0">
                          <a:ln>
                            <a:noFill/>
                          </a:ln>
                          <a:solidFill>
                            <a:prstClr val="black"/>
                          </a:solidFill>
                          <a:effectLst/>
                          <a:uLnTx/>
                          <a:uFillTx/>
                          <a:latin typeface="Calibri"/>
                          <a:ea typeface="+mn-ea"/>
                          <a:cs typeface="+mn-cs"/>
                        </a:rPr>
                        <a:t>
 The KOSÉ Save the Blue campaign is back! From July to August 2023, a portion of the sales from our featured Save the Blue products will proudly support the remarkable efforts of Reef Check Malaysia in coral restoration and beach cleaning. 🌊 By purchasing these products, you help preserve our precious marine ecosystems through our partnership with Reef Check Malaysia.
But that's not all! Prepare for an incredible adventure and a chance to WIN a Magical 3D2N Tokyo Disney Sea round trip and other exclusive prizes! 🏆 Your support for the Save the Blue initiative makes a difference and brings exciting rewards.
Participating is easy:
👉 Purchase the featured products at our counter or official online platforms until August 31, 2023.
👉 Submit your receipt and details at https://bit.ly/savetheblue2023 to enter the contest.
Join us in this meaningful campaign and let's protect our oceans together. Remember, when you become beautiful, the Earth becomes beautiful.🌎💙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(Magento) 23-07 Kose STB Conversion Ads –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Malaysia; Ages: 18-45</a:t>
                      </a:r>
                    </a:p>
                  </a:txBody>
                  <a:tcPr/>
                </a:tc>
                <a:extLst>
                  <a:ext uri="{0D108BD9-81ED-4DB2-BD59-A6C34878D82A}">
                    <a16:rowId xmlns:a16="http://schemas.microsoft.com/office/drawing/2014/main" val="2834718576"/>
                  </a:ext>
                </a:extLst>
              </a:tr>
            </a:tbl>
          </a:graphicData>
        </a:graphic>
      </p:graphicFrame>
      <p:sp>
        <p:nvSpPr>
          <p:cNvPr id="4" name="Text Placeholder 3">
            <a:extLst>
              <a:ext uri="{FF2B5EF4-FFF2-40B4-BE49-F238E27FC236}">
                <a16:creationId xmlns:a16="http://schemas.microsoft.com/office/drawing/2014/main" id="{932D31E2-F370-4689-94E8-5B7D0C4C06DA}"/>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334877183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4FFB2-45F2-4EF4-951B-0675EE408B1F}"/>
              </a:ext>
            </a:extLst>
          </p:cNvPr>
          <p:cNvSpPr>
            <a:spLocks noGrp="1"/>
          </p:cNvSpPr>
          <p:nvPr>
            <p:ph type="title"/>
          </p:nvPr>
        </p:nvSpPr>
        <p:spPr/>
        <p:txBody>
          <a:bodyPr/>
          <a:lstStyle/>
          <a:p>
            <a:r>
              <a:rPr lang="en-US"/>
              <a:t>Facebook Ads Performance Table | KOSÉ - 7 of 26</a:t>
            </a:r>
          </a:p>
        </p:txBody>
      </p:sp>
      <p:graphicFrame>
        <p:nvGraphicFramePr>
          <p:cNvPr id="5" name="Table Placeholder 4">
            <a:extLst>
              <a:ext uri="{FF2B5EF4-FFF2-40B4-BE49-F238E27FC236}">
                <a16:creationId xmlns:a16="http://schemas.microsoft.com/office/drawing/2014/main" id="{29C78A4B-3A8C-4F49-906F-9581154E545A}"/>
              </a:ext>
            </a:extLst>
          </p:cNvPr>
          <p:cNvGraphicFramePr>
            <a:graphicFrameLocks noGrp="1"/>
          </p:cNvGraphicFramePr>
          <p:nvPr>
            <p:ph type="tbl" sz="quarter" idx="13"/>
            <p:extLst>
              <p:ext uri="{D42A27DB-BD31-4B8C-83A1-F6EECF244321}">
                <p14:modId xmlns:p14="http://schemas.microsoft.com/office/powerpoint/2010/main" val="684419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078740502"/>
                    </a:ext>
                  </a:extLst>
                </a:gridCol>
                <a:gridCol w="329184">
                  <a:extLst>
                    <a:ext uri="{9D8B030D-6E8A-4147-A177-3AD203B41FA5}">
                      <a16:colId xmlns:a16="http://schemas.microsoft.com/office/drawing/2014/main" val="8531897"/>
                    </a:ext>
                  </a:extLst>
                </a:gridCol>
                <a:gridCol w="329184">
                  <a:extLst>
                    <a:ext uri="{9D8B030D-6E8A-4147-A177-3AD203B41FA5}">
                      <a16:colId xmlns:a16="http://schemas.microsoft.com/office/drawing/2014/main" val="2690477896"/>
                    </a:ext>
                  </a:extLst>
                </a:gridCol>
                <a:gridCol w="329184">
                  <a:extLst>
                    <a:ext uri="{9D8B030D-6E8A-4147-A177-3AD203B41FA5}">
                      <a16:colId xmlns:a16="http://schemas.microsoft.com/office/drawing/2014/main" val="4164117523"/>
                    </a:ext>
                  </a:extLst>
                </a:gridCol>
                <a:gridCol w="329184">
                  <a:extLst>
                    <a:ext uri="{9D8B030D-6E8A-4147-A177-3AD203B41FA5}">
                      <a16:colId xmlns:a16="http://schemas.microsoft.com/office/drawing/2014/main" val="4129783908"/>
                    </a:ext>
                  </a:extLst>
                </a:gridCol>
                <a:gridCol w="329184">
                  <a:extLst>
                    <a:ext uri="{9D8B030D-6E8A-4147-A177-3AD203B41FA5}">
                      <a16:colId xmlns:a16="http://schemas.microsoft.com/office/drawing/2014/main" val="3636604888"/>
                    </a:ext>
                  </a:extLst>
                </a:gridCol>
                <a:gridCol w="329184">
                  <a:extLst>
                    <a:ext uri="{9D8B030D-6E8A-4147-A177-3AD203B41FA5}">
                      <a16:colId xmlns:a16="http://schemas.microsoft.com/office/drawing/2014/main" val="1755236258"/>
                    </a:ext>
                  </a:extLst>
                </a:gridCol>
                <a:gridCol w="329184">
                  <a:extLst>
                    <a:ext uri="{9D8B030D-6E8A-4147-A177-3AD203B41FA5}">
                      <a16:colId xmlns:a16="http://schemas.microsoft.com/office/drawing/2014/main" val="3973556013"/>
                    </a:ext>
                  </a:extLst>
                </a:gridCol>
                <a:gridCol w="329184">
                  <a:extLst>
                    <a:ext uri="{9D8B030D-6E8A-4147-A177-3AD203B41FA5}">
                      <a16:colId xmlns:a16="http://schemas.microsoft.com/office/drawing/2014/main" val="336291706"/>
                    </a:ext>
                  </a:extLst>
                </a:gridCol>
                <a:gridCol w="329184">
                  <a:extLst>
                    <a:ext uri="{9D8B030D-6E8A-4147-A177-3AD203B41FA5}">
                      <a16:colId xmlns:a16="http://schemas.microsoft.com/office/drawing/2014/main" val="2047006232"/>
                    </a:ext>
                  </a:extLst>
                </a:gridCol>
                <a:gridCol w="329184">
                  <a:extLst>
                    <a:ext uri="{9D8B030D-6E8A-4147-A177-3AD203B41FA5}">
                      <a16:colId xmlns:a16="http://schemas.microsoft.com/office/drawing/2014/main" val="1417789887"/>
                    </a:ext>
                  </a:extLst>
                </a:gridCol>
                <a:gridCol w="329184">
                  <a:extLst>
                    <a:ext uri="{9D8B030D-6E8A-4147-A177-3AD203B41FA5}">
                      <a16:colId xmlns:a16="http://schemas.microsoft.com/office/drawing/2014/main" val="3851669193"/>
                    </a:ext>
                  </a:extLst>
                </a:gridCol>
                <a:gridCol w="329184">
                  <a:extLst>
                    <a:ext uri="{9D8B030D-6E8A-4147-A177-3AD203B41FA5}">
                      <a16:colId xmlns:a16="http://schemas.microsoft.com/office/drawing/2014/main" val="1576941839"/>
                    </a:ext>
                  </a:extLst>
                </a:gridCol>
                <a:gridCol w="329184">
                  <a:extLst>
                    <a:ext uri="{9D8B030D-6E8A-4147-A177-3AD203B41FA5}">
                      <a16:colId xmlns:a16="http://schemas.microsoft.com/office/drawing/2014/main" val="1187033222"/>
                    </a:ext>
                  </a:extLst>
                </a:gridCol>
                <a:gridCol w="329184">
                  <a:extLst>
                    <a:ext uri="{9D8B030D-6E8A-4147-A177-3AD203B41FA5}">
                      <a16:colId xmlns:a16="http://schemas.microsoft.com/office/drawing/2014/main" val="4221410686"/>
                    </a:ext>
                  </a:extLst>
                </a:gridCol>
                <a:gridCol w="329184">
                  <a:extLst>
                    <a:ext uri="{9D8B030D-6E8A-4147-A177-3AD203B41FA5}">
                      <a16:colId xmlns:a16="http://schemas.microsoft.com/office/drawing/2014/main" val="2348196933"/>
                    </a:ext>
                  </a:extLst>
                </a:gridCol>
                <a:gridCol w="1399032">
                  <a:extLst>
                    <a:ext uri="{9D8B030D-6E8A-4147-A177-3AD203B41FA5}">
                      <a16:colId xmlns:a16="http://schemas.microsoft.com/office/drawing/2014/main" val="193087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572764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- 2023-08-23 17:29:12</a:t>
                      </a:r>
                      <a:r>
                        <a:rPr kumimoji="0" lang="en-US" sz="1000" b="0" i="0" u="none" strike="noStrike" kern="1200" cap="none" spc="0" normalizeH="0" baseline="0" noProof="0">
                          <a:ln>
                            <a:noFill/>
                          </a:ln>
                          <a:solidFill>
                            <a:prstClr val="black"/>
                          </a:solidFill>
                          <a:effectLst/>
                          <a:uLnTx/>
                          <a:uFillTx/>
                          <a:latin typeface="Calibri"/>
                          <a:ea typeface="+mn-ea"/>
                          <a:cs typeface="+mn-cs"/>
                        </a:rPr>
                        <a:t>
 The KOSÉ Save the Blue campaign is back! From July to August 2023, a portion of the sales from our featured Save the Blue products will proudly support the remarkable efforts of Reef Check Malaysia in coral restoration and beach cleaning. 🌊 By purchasing these products, you help preserve our precious marine ecosystems through our partnership with Reef Check Malaysia.
But that's not all! Prepare for an incredible adventure and a chance to WIN a Magical 3D2N Tokyo Disney Sea round trip and other exclusive prizes! 🏆 Your support for the Save the Blue initiative makes a difference and brings exciting rewards.
Participating is easy:
👉 Purchase the featured products at our counter or official online platforms until August 31, 2023.
👉 Submit your receipt and details at https://bit.ly/savetheblue2023 to enter the contest.
Join us in this meaningful campaign and let's protect our oceans together. Remember, when you become beautiful, the Earth becomes beautiful.🌎💙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(Magento) 23-07 Kose STB Conversion Ads –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Malaysia; Ages: 18-45</a:t>
                      </a:r>
                    </a:p>
                  </a:txBody>
                  <a:tcPr/>
                </a:tc>
                <a:extLst>
                  <a:ext uri="{0D108BD9-81ED-4DB2-BD59-A6C34878D82A}">
                    <a16:rowId xmlns:a16="http://schemas.microsoft.com/office/drawing/2014/main" val="602504227"/>
                  </a:ext>
                </a:extLst>
              </a:tr>
            </a:tbl>
          </a:graphicData>
        </a:graphic>
      </p:graphicFrame>
      <p:sp>
        <p:nvSpPr>
          <p:cNvPr id="4" name="Text Placeholder 3">
            <a:extLst>
              <a:ext uri="{FF2B5EF4-FFF2-40B4-BE49-F238E27FC236}">
                <a16:creationId xmlns:a16="http://schemas.microsoft.com/office/drawing/2014/main" id="{B6F013FE-0F07-4EA9-AB4B-F9EFBACF953D}"/>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142437652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2532F-BD5E-4099-8C6F-6630649B2135}"/>
              </a:ext>
            </a:extLst>
          </p:cNvPr>
          <p:cNvSpPr>
            <a:spLocks noGrp="1"/>
          </p:cNvSpPr>
          <p:nvPr>
            <p:ph type="title"/>
          </p:nvPr>
        </p:nvSpPr>
        <p:spPr/>
        <p:txBody>
          <a:bodyPr/>
          <a:lstStyle/>
          <a:p>
            <a:r>
              <a:rPr lang="en-US"/>
              <a:t>Facebook Ads Performance Table | KOSÉ - 8 of 26</a:t>
            </a:r>
          </a:p>
        </p:txBody>
      </p:sp>
      <p:graphicFrame>
        <p:nvGraphicFramePr>
          <p:cNvPr id="5" name="Table Placeholder 4">
            <a:extLst>
              <a:ext uri="{FF2B5EF4-FFF2-40B4-BE49-F238E27FC236}">
                <a16:creationId xmlns:a16="http://schemas.microsoft.com/office/drawing/2014/main" id="{863E9AA8-B1BE-4720-A131-A75361D0309C}"/>
              </a:ext>
            </a:extLst>
          </p:cNvPr>
          <p:cNvGraphicFramePr>
            <a:graphicFrameLocks noGrp="1"/>
          </p:cNvGraphicFramePr>
          <p:nvPr>
            <p:ph type="tbl" sz="quarter" idx="13"/>
            <p:extLst>
              <p:ext uri="{D42A27DB-BD31-4B8C-83A1-F6EECF244321}">
                <p14:modId xmlns:p14="http://schemas.microsoft.com/office/powerpoint/2010/main" val="2628660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914729484"/>
                    </a:ext>
                  </a:extLst>
                </a:gridCol>
                <a:gridCol w="329184">
                  <a:extLst>
                    <a:ext uri="{9D8B030D-6E8A-4147-A177-3AD203B41FA5}">
                      <a16:colId xmlns:a16="http://schemas.microsoft.com/office/drawing/2014/main" val="2269641999"/>
                    </a:ext>
                  </a:extLst>
                </a:gridCol>
                <a:gridCol w="329184">
                  <a:extLst>
                    <a:ext uri="{9D8B030D-6E8A-4147-A177-3AD203B41FA5}">
                      <a16:colId xmlns:a16="http://schemas.microsoft.com/office/drawing/2014/main" val="2832931619"/>
                    </a:ext>
                  </a:extLst>
                </a:gridCol>
                <a:gridCol w="329184">
                  <a:extLst>
                    <a:ext uri="{9D8B030D-6E8A-4147-A177-3AD203B41FA5}">
                      <a16:colId xmlns:a16="http://schemas.microsoft.com/office/drawing/2014/main" val="2978649378"/>
                    </a:ext>
                  </a:extLst>
                </a:gridCol>
                <a:gridCol w="329184">
                  <a:extLst>
                    <a:ext uri="{9D8B030D-6E8A-4147-A177-3AD203B41FA5}">
                      <a16:colId xmlns:a16="http://schemas.microsoft.com/office/drawing/2014/main" val="1116431961"/>
                    </a:ext>
                  </a:extLst>
                </a:gridCol>
                <a:gridCol w="329184">
                  <a:extLst>
                    <a:ext uri="{9D8B030D-6E8A-4147-A177-3AD203B41FA5}">
                      <a16:colId xmlns:a16="http://schemas.microsoft.com/office/drawing/2014/main" val="1407480497"/>
                    </a:ext>
                  </a:extLst>
                </a:gridCol>
                <a:gridCol w="329184">
                  <a:extLst>
                    <a:ext uri="{9D8B030D-6E8A-4147-A177-3AD203B41FA5}">
                      <a16:colId xmlns:a16="http://schemas.microsoft.com/office/drawing/2014/main" val="880071522"/>
                    </a:ext>
                  </a:extLst>
                </a:gridCol>
                <a:gridCol w="329184">
                  <a:extLst>
                    <a:ext uri="{9D8B030D-6E8A-4147-A177-3AD203B41FA5}">
                      <a16:colId xmlns:a16="http://schemas.microsoft.com/office/drawing/2014/main" val="2617877719"/>
                    </a:ext>
                  </a:extLst>
                </a:gridCol>
                <a:gridCol w="329184">
                  <a:extLst>
                    <a:ext uri="{9D8B030D-6E8A-4147-A177-3AD203B41FA5}">
                      <a16:colId xmlns:a16="http://schemas.microsoft.com/office/drawing/2014/main" val="1274381706"/>
                    </a:ext>
                  </a:extLst>
                </a:gridCol>
                <a:gridCol w="329184">
                  <a:extLst>
                    <a:ext uri="{9D8B030D-6E8A-4147-A177-3AD203B41FA5}">
                      <a16:colId xmlns:a16="http://schemas.microsoft.com/office/drawing/2014/main" val="2114686327"/>
                    </a:ext>
                  </a:extLst>
                </a:gridCol>
                <a:gridCol w="329184">
                  <a:extLst>
                    <a:ext uri="{9D8B030D-6E8A-4147-A177-3AD203B41FA5}">
                      <a16:colId xmlns:a16="http://schemas.microsoft.com/office/drawing/2014/main" val="3461914028"/>
                    </a:ext>
                  </a:extLst>
                </a:gridCol>
                <a:gridCol w="329184">
                  <a:extLst>
                    <a:ext uri="{9D8B030D-6E8A-4147-A177-3AD203B41FA5}">
                      <a16:colId xmlns:a16="http://schemas.microsoft.com/office/drawing/2014/main" val="1200485445"/>
                    </a:ext>
                  </a:extLst>
                </a:gridCol>
                <a:gridCol w="329184">
                  <a:extLst>
                    <a:ext uri="{9D8B030D-6E8A-4147-A177-3AD203B41FA5}">
                      <a16:colId xmlns:a16="http://schemas.microsoft.com/office/drawing/2014/main" val="2372555345"/>
                    </a:ext>
                  </a:extLst>
                </a:gridCol>
                <a:gridCol w="329184">
                  <a:extLst>
                    <a:ext uri="{9D8B030D-6E8A-4147-A177-3AD203B41FA5}">
                      <a16:colId xmlns:a16="http://schemas.microsoft.com/office/drawing/2014/main" val="1760111629"/>
                    </a:ext>
                  </a:extLst>
                </a:gridCol>
                <a:gridCol w="329184">
                  <a:extLst>
                    <a:ext uri="{9D8B030D-6E8A-4147-A177-3AD203B41FA5}">
                      <a16:colId xmlns:a16="http://schemas.microsoft.com/office/drawing/2014/main" val="1382833231"/>
                    </a:ext>
                  </a:extLst>
                </a:gridCol>
                <a:gridCol w="329184">
                  <a:extLst>
                    <a:ext uri="{9D8B030D-6E8A-4147-A177-3AD203B41FA5}">
                      <a16:colId xmlns:a16="http://schemas.microsoft.com/office/drawing/2014/main" val="4260580536"/>
                    </a:ext>
                  </a:extLst>
                </a:gridCol>
                <a:gridCol w="1399032">
                  <a:extLst>
                    <a:ext uri="{9D8B030D-6E8A-4147-A177-3AD203B41FA5}">
                      <a16:colId xmlns:a16="http://schemas.microsoft.com/office/drawing/2014/main" val="2017356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859519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- 2023-08-23 17:29:09</a:t>
                      </a:r>
                      <a:r>
                        <a:rPr kumimoji="0" lang="en-US" sz="1000" b="0" i="0" u="none" strike="noStrike" kern="1200" cap="none" spc="0" normalizeH="0" baseline="0" noProof="0">
                          <a:ln>
                            <a:noFill/>
                          </a:ln>
                          <a:solidFill>
                            <a:prstClr val="black"/>
                          </a:solidFill>
                          <a:effectLst/>
                          <a:uLnTx/>
                          <a:uFillTx/>
                          <a:latin typeface="Calibri"/>
                          <a:ea typeface="+mn-ea"/>
                          <a:cs typeface="+mn-cs"/>
                        </a:rPr>
                        <a:t>
 Dive into our limited edition Save the Blue collection, featuring beloved Disney characters from the sea! 🌊 For every purchase, we'll contribute to Reef Check Malaysia, a portion of the sales will be contributed to Reef Check Malaysia, a local NGO dedicated to preserving our marine ecosystems. 
Get a chance to WIN a Magical 3D2N Tokyo Disney Sea round trip and other exclusive prizes 🏆 while showing your support for the Save the Blue initiative! 
👉 Purchase the featured products at our counter or official online platforms until August 31, 2023.
👉 Submit your receipt and details at https://bit.ly/savetheblue2023 to enter the contest.
You'll also receive 2 additional gifts for any purchase of our participation Disney products.
Together, let's make a difference and support sustainable initiatives.🌊🐠 When you become beautiful, the Earth becomes beautiful.🌎💙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(Magento) 23-07 Kose STB Conversion Ads –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Above 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Malaysia; Ages: 18-45; Lookalike (MY, 1% to 10%) - Conversions of ad campaign 23851165926670363 or Lookalike (MY, 1% to 10%) - Conversions of ad campaign 23851446067660363</a:t>
                      </a:r>
                    </a:p>
                  </a:txBody>
                  <a:tcPr/>
                </a:tc>
                <a:extLst>
                  <a:ext uri="{0D108BD9-81ED-4DB2-BD59-A6C34878D82A}">
                    <a16:rowId xmlns:a16="http://schemas.microsoft.com/office/drawing/2014/main" val="2969740453"/>
                  </a:ext>
                </a:extLst>
              </a:tr>
            </a:tbl>
          </a:graphicData>
        </a:graphic>
      </p:graphicFrame>
      <p:sp>
        <p:nvSpPr>
          <p:cNvPr id="4" name="Text Placeholder 3">
            <a:extLst>
              <a:ext uri="{FF2B5EF4-FFF2-40B4-BE49-F238E27FC236}">
                <a16:creationId xmlns:a16="http://schemas.microsoft.com/office/drawing/2014/main" id="{E939B011-D80C-4FB4-B23F-93FA8AEE3638}"/>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38411727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69717-E9FF-42A5-8F35-A68AD0DBC7BA}"/>
              </a:ext>
            </a:extLst>
          </p:cNvPr>
          <p:cNvSpPr>
            <a:spLocks noGrp="1"/>
          </p:cNvSpPr>
          <p:nvPr>
            <p:ph type="title"/>
          </p:nvPr>
        </p:nvSpPr>
        <p:spPr/>
        <p:txBody>
          <a:bodyPr/>
          <a:lstStyle/>
          <a:p>
            <a:r>
              <a:rPr lang="en-US"/>
              <a:t>Facebook Ads Performance Table | KOSÉ - 9 of 26</a:t>
            </a:r>
          </a:p>
        </p:txBody>
      </p:sp>
      <p:graphicFrame>
        <p:nvGraphicFramePr>
          <p:cNvPr id="5" name="Table Placeholder 4">
            <a:extLst>
              <a:ext uri="{FF2B5EF4-FFF2-40B4-BE49-F238E27FC236}">
                <a16:creationId xmlns:a16="http://schemas.microsoft.com/office/drawing/2014/main" id="{8CE85EB4-A868-4430-B875-0ACBA8B0C4A9}"/>
              </a:ext>
            </a:extLst>
          </p:cNvPr>
          <p:cNvGraphicFramePr>
            <a:graphicFrameLocks noGrp="1"/>
          </p:cNvGraphicFramePr>
          <p:nvPr>
            <p:ph type="tbl" sz="quarter" idx="13"/>
            <p:extLst>
              <p:ext uri="{D42A27DB-BD31-4B8C-83A1-F6EECF244321}">
                <p14:modId xmlns:p14="http://schemas.microsoft.com/office/powerpoint/2010/main" val="1880402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032202654"/>
                    </a:ext>
                  </a:extLst>
                </a:gridCol>
                <a:gridCol w="329184">
                  <a:extLst>
                    <a:ext uri="{9D8B030D-6E8A-4147-A177-3AD203B41FA5}">
                      <a16:colId xmlns:a16="http://schemas.microsoft.com/office/drawing/2014/main" val="4003477473"/>
                    </a:ext>
                  </a:extLst>
                </a:gridCol>
                <a:gridCol w="329184">
                  <a:extLst>
                    <a:ext uri="{9D8B030D-6E8A-4147-A177-3AD203B41FA5}">
                      <a16:colId xmlns:a16="http://schemas.microsoft.com/office/drawing/2014/main" val="1384630469"/>
                    </a:ext>
                  </a:extLst>
                </a:gridCol>
                <a:gridCol w="329184">
                  <a:extLst>
                    <a:ext uri="{9D8B030D-6E8A-4147-A177-3AD203B41FA5}">
                      <a16:colId xmlns:a16="http://schemas.microsoft.com/office/drawing/2014/main" val="3568256902"/>
                    </a:ext>
                  </a:extLst>
                </a:gridCol>
                <a:gridCol w="329184">
                  <a:extLst>
                    <a:ext uri="{9D8B030D-6E8A-4147-A177-3AD203B41FA5}">
                      <a16:colId xmlns:a16="http://schemas.microsoft.com/office/drawing/2014/main" val="4023677740"/>
                    </a:ext>
                  </a:extLst>
                </a:gridCol>
                <a:gridCol w="329184">
                  <a:extLst>
                    <a:ext uri="{9D8B030D-6E8A-4147-A177-3AD203B41FA5}">
                      <a16:colId xmlns:a16="http://schemas.microsoft.com/office/drawing/2014/main" val="64429340"/>
                    </a:ext>
                  </a:extLst>
                </a:gridCol>
                <a:gridCol w="329184">
                  <a:extLst>
                    <a:ext uri="{9D8B030D-6E8A-4147-A177-3AD203B41FA5}">
                      <a16:colId xmlns:a16="http://schemas.microsoft.com/office/drawing/2014/main" val="1978524188"/>
                    </a:ext>
                  </a:extLst>
                </a:gridCol>
                <a:gridCol w="329184">
                  <a:extLst>
                    <a:ext uri="{9D8B030D-6E8A-4147-A177-3AD203B41FA5}">
                      <a16:colId xmlns:a16="http://schemas.microsoft.com/office/drawing/2014/main" val="3478647253"/>
                    </a:ext>
                  </a:extLst>
                </a:gridCol>
                <a:gridCol w="329184">
                  <a:extLst>
                    <a:ext uri="{9D8B030D-6E8A-4147-A177-3AD203B41FA5}">
                      <a16:colId xmlns:a16="http://schemas.microsoft.com/office/drawing/2014/main" val="3096410978"/>
                    </a:ext>
                  </a:extLst>
                </a:gridCol>
                <a:gridCol w="329184">
                  <a:extLst>
                    <a:ext uri="{9D8B030D-6E8A-4147-A177-3AD203B41FA5}">
                      <a16:colId xmlns:a16="http://schemas.microsoft.com/office/drawing/2014/main" val="3964195570"/>
                    </a:ext>
                  </a:extLst>
                </a:gridCol>
                <a:gridCol w="329184">
                  <a:extLst>
                    <a:ext uri="{9D8B030D-6E8A-4147-A177-3AD203B41FA5}">
                      <a16:colId xmlns:a16="http://schemas.microsoft.com/office/drawing/2014/main" val="3601305202"/>
                    </a:ext>
                  </a:extLst>
                </a:gridCol>
                <a:gridCol w="329184">
                  <a:extLst>
                    <a:ext uri="{9D8B030D-6E8A-4147-A177-3AD203B41FA5}">
                      <a16:colId xmlns:a16="http://schemas.microsoft.com/office/drawing/2014/main" val="1297238311"/>
                    </a:ext>
                  </a:extLst>
                </a:gridCol>
                <a:gridCol w="329184">
                  <a:extLst>
                    <a:ext uri="{9D8B030D-6E8A-4147-A177-3AD203B41FA5}">
                      <a16:colId xmlns:a16="http://schemas.microsoft.com/office/drawing/2014/main" val="1594209875"/>
                    </a:ext>
                  </a:extLst>
                </a:gridCol>
                <a:gridCol w="329184">
                  <a:extLst>
                    <a:ext uri="{9D8B030D-6E8A-4147-A177-3AD203B41FA5}">
                      <a16:colId xmlns:a16="http://schemas.microsoft.com/office/drawing/2014/main" val="1629780063"/>
                    </a:ext>
                  </a:extLst>
                </a:gridCol>
                <a:gridCol w="329184">
                  <a:extLst>
                    <a:ext uri="{9D8B030D-6E8A-4147-A177-3AD203B41FA5}">
                      <a16:colId xmlns:a16="http://schemas.microsoft.com/office/drawing/2014/main" val="1236143971"/>
                    </a:ext>
                  </a:extLst>
                </a:gridCol>
                <a:gridCol w="329184">
                  <a:extLst>
                    <a:ext uri="{9D8B030D-6E8A-4147-A177-3AD203B41FA5}">
                      <a16:colId xmlns:a16="http://schemas.microsoft.com/office/drawing/2014/main" val="954729816"/>
                    </a:ext>
                  </a:extLst>
                </a:gridCol>
                <a:gridCol w="1399032">
                  <a:extLst>
                    <a:ext uri="{9D8B030D-6E8A-4147-A177-3AD203B41FA5}">
                      <a16:colId xmlns:a16="http://schemas.microsoft.com/office/drawing/2014/main" val="4271302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489321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- 2023-08-23 17:29:09</a:t>
                      </a:r>
                      <a:r>
                        <a:rPr kumimoji="0" lang="en-US" sz="1000" b="0" i="0" u="none" strike="noStrike" kern="1200" cap="none" spc="0" normalizeH="0" baseline="0" noProof="0">
                          <a:ln>
                            <a:noFill/>
                          </a:ln>
                          <a:solidFill>
                            <a:prstClr val="black"/>
                          </a:solidFill>
                          <a:effectLst/>
                          <a:uLnTx/>
                          <a:uFillTx/>
                          <a:latin typeface="Calibri"/>
                          <a:ea typeface="+mn-ea"/>
                          <a:cs typeface="+mn-cs"/>
                        </a:rPr>
                        <a:t>
 [CONTEST]
Stand a chance to WIN a Magical 3D2N Tokyo Disney Sea round trip and other exclusive prizes while supporting our Save the Blue initiative! 🙌 
📢Here’s how: 
1. Purchase our Save the Blue featured products at our counter or official online platforms from now till 31st August 2023. 
2. Submit your receipt and details at https://bit.ly/savetheblue2023 to participate. 
3. Like and Follow Kose's Instagram and Facebook. 
Join now and be the ONE and only lucky winner to WIN a magical holiday! ✨🔮 
Contest starts from now till 31 August 2023.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(Magento) 23-07 Kose STB Conversion Ads –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Malaysia; Ages: 18-45; Lookalike (MY, 1% to 10%) - Conversions of ad campaign 23851165926670363 or Lookalike (MY, 1% to 10%) - Conversions of ad campaign 23851446067660363</a:t>
                      </a:r>
                    </a:p>
                  </a:txBody>
                  <a:tcPr/>
                </a:tc>
                <a:extLst>
                  <a:ext uri="{0D108BD9-81ED-4DB2-BD59-A6C34878D82A}">
                    <a16:rowId xmlns:a16="http://schemas.microsoft.com/office/drawing/2014/main" val="3364130232"/>
                  </a:ext>
                </a:extLst>
              </a:tr>
            </a:tbl>
          </a:graphicData>
        </a:graphic>
      </p:graphicFrame>
      <p:sp>
        <p:nvSpPr>
          <p:cNvPr id="4" name="Text Placeholder 3">
            <a:extLst>
              <a:ext uri="{FF2B5EF4-FFF2-40B4-BE49-F238E27FC236}">
                <a16:creationId xmlns:a16="http://schemas.microsoft.com/office/drawing/2014/main" id="{A757A66C-C68B-4A93-8749-E40A92023631}"/>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97090672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52A8A-8860-448E-861B-6859425AF67F}"/>
              </a:ext>
            </a:extLst>
          </p:cNvPr>
          <p:cNvSpPr>
            <a:spLocks noGrp="1"/>
          </p:cNvSpPr>
          <p:nvPr>
            <p:ph type="title"/>
          </p:nvPr>
        </p:nvSpPr>
        <p:spPr/>
        <p:txBody>
          <a:bodyPr/>
          <a:lstStyle/>
          <a:p>
            <a:r>
              <a:rPr lang="en-US"/>
              <a:t>Facebook Ads Performance Table | KOSÉ - 10 of 26</a:t>
            </a:r>
          </a:p>
        </p:txBody>
      </p:sp>
      <p:graphicFrame>
        <p:nvGraphicFramePr>
          <p:cNvPr id="5" name="Table Placeholder 4">
            <a:extLst>
              <a:ext uri="{FF2B5EF4-FFF2-40B4-BE49-F238E27FC236}">
                <a16:creationId xmlns:a16="http://schemas.microsoft.com/office/drawing/2014/main" id="{53C49D84-F585-47CE-A68B-6767CB56CE9B}"/>
              </a:ext>
            </a:extLst>
          </p:cNvPr>
          <p:cNvGraphicFramePr>
            <a:graphicFrameLocks noGrp="1"/>
          </p:cNvGraphicFramePr>
          <p:nvPr>
            <p:ph type="tbl" sz="quarter" idx="13"/>
            <p:extLst>
              <p:ext uri="{D42A27DB-BD31-4B8C-83A1-F6EECF244321}">
                <p14:modId xmlns:p14="http://schemas.microsoft.com/office/powerpoint/2010/main" val="1529272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741916214"/>
                    </a:ext>
                  </a:extLst>
                </a:gridCol>
                <a:gridCol w="329184">
                  <a:extLst>
                    <a:ext uri="{9D8B030D-6E8A-4147-A177-3AD203B41FA5}">
                      <a16:colId xmlns:a16="http://schemas.microsoft.com/office/drawing/2014/main" val="1415872972"/>
                    </a:ext>
                  </a:extLst>
                </a:gridCol>
                <a:gridCol w="329184">
                  <a:extLst>
                    <a:ext uri="{9D8B030D-6E8A-4147-A177-3AD203B41FA5}">
                      <a16:colId xmlns:a16="http://schemas.microsoft.com/office/drawing/2014/main" val="2598497813"/>
                    </a:ext>
                  </a:extLst>
                </a:gridCol>
                <a:gridCol w="329184">
                  <a:extLst>
                    <a:ext uri="{9D8B030D-6E8A-4147-A177-3AD203B41FA5}">
                      <a16:colId xmlns:a16="http://schemas.microsoft.com/office/drawing/2014/main" val="3322107777"/>
                    </a:ext>
                  </a:extLst>
                </a:gridCol>
                <a:gridCol w="329184">
                  <a:extLst>
                    <a:ext uri="{9D8B030D-6E8A-4147-A177-3AD203B41FA5}">
                      <a16:colId xmlns:a16="http://schemas.microsoft.com/office/drawing/2014/main" val="280286648"/>
                    </a:ext>
                  </a:extLst>
                </a:gridCol>
                <a:gridCol w="329184">
                  <a:extLst>
                    <a:ext uri="{9D8B030D-6E8A-4147-A177-3AD203B41FA5}">
                      <a16:colId xmlns:a16="http://schemas.microsoft.com/office/drawing/2014/main" val="691636012"/>
                    </a:ext>
                  </a:extLst>
                </a:gridCol>
                <a:gridCol w="329184">
                  <a:extLst>
                    <a:ext uri="{9D8B030D-6E8A-4147-A177-3AD203B41FA5}">
                      <a16:colId xmlns:a16="http://schemas.microsoft.com/office/drawing/2014/main" val="179151692"/>
                    </a:ext>
                  </a:extLst>
                </a:gridCol>
                <a:gridCol w="329184">
                  <a:extLst>
                    <a:ext uri="{9D8B030D-6E8A-4147-A177-3AD203B41FA5}">
                      <a16:colId xmlns:a16="http://schemas.microsoft.com/office/drawing/2014/main" val="1250179920"/>
                    </a:ext>
                  </a:extLst>
                </a:gridCol>
                <a:gridCol w="329184">
                  <a:extLst>
                    <a:ext uri="{9D8B030D-6E8A-4147-A177-3AD203B41FA5}">
                      <a16:colId xmlns:a16="http://schemas.microsoft.com/office/drawing/2014/main" val="2356088567"/>
                    </a:ext>
                  </a:extLst>
                </a:gridCol>
                <a:gridCol w="329184">
                  <a:extLst>
                    <a:ext uri="{9D8B030D-6E8A-4147-A177-3AD203B41FA5}">
                      <a16:colId xmlns:a16="http://schemas.microsoft.com/office/drawing/2014/main" val="995256872"/>
                    </a:ext>
                  </a:extLst>
                </a:gridCol>
                <a:gridCol w="329184">
                  <a:extLst>
                    <a:ext uri="{9D8B030D-6E8A-4147-A177-3AD203B41FA5}">
                      <a16:colId xmlns:a16="http://schemas.microsoft.com/office/drawing/2014/main" val="1766777817"/>
                    </a:ext>
                  </a:extLst>
                </a:gridCol>
                <a:gridCol w="329184">
                  <a:extLst>
                    <a:ext uri="{9D8B030D-6E8A-4147-A177-3AD203B41FA5}">
                      <a16:colId xmlns:a16="http://schemas.microsoft.com/office/drawing/2014/main" val="2874781604"/>
                    </a:ext>
                  </a:extLst>
                </a:gridCol>
                <a:gridCol w="329184">
                  <a:extLst>
                    <a:ext uri="{9D8B030D-6E8A-4147-A177-3AD203B41FA5}">
                      <a16:colId xmlns:a16="http://schemas.microsoft.com/office/drawing/2014/main" val="1296020814"/>
                    </a:ext>
                  </a:extLst>
                </a:gridCol>
                <a:gridCol w="329184">
                  <a:extLst>
                    <a:ext uri="{9D8B030D-6E8A-4147-A177-3AD203B41FA5}">
                      <a16:colId xmlns:a16="http://schemas.microsoft.com/office/drawing/2014/main" val="3573099498"/>
                    </a:ext>
                  </a:extLst>
                </a:gridCol>
                <a:gridCol w="329184">
                  <a:extLst>
                    <a:ext uri="{9D8B030D-6E8A-4147-A177-3AD203B41FA5}">
                      <a16:colId xmlns:a16="http://schemas.microsoft.com/office/drawing/2014/main" val="191930482"/>
                    </a:ext>
                  </a:extLst>
                </a:gridCol>
                <a:gridCol w="329184">
                  <a:extLst>
                    <a:ext uri="{9D8B030D-6E8A-4147-A177-3AD203B41FA5}">
                      <a16:colId xmlns:a16="http://schemas.microsoft.com/office/drawing/2014/main" val="4219532346"/>
                    </a:ext>
                  </a:extLst>
                </a:gridCol>
                <a:gridCol w="1399032">
                  <a:extLst>
                    <a:ext uri="{9D8B030D-6E8A-4147-A177-3AD203B41FA5}">
                      <a16:colId xmlns:a16="http://schemas.microsoft.com/office/drawing/2014/main" val="2217575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481480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- 2023-08-23 17:29:09</a:t>
                      </a:r>
                      <a:r>
                        <a:rPr kumimoji="0" lang="en-US" sz="1000" b="0" i="0" u="none" strike="noStrike" kern="1200" cap="none" spc="0" normalizeH="0" baseline="0" noProof="0">
                          <a:ln>
                            <a:noFill/>
                          </a:ln>
                          <a:solidFill>
                            <a:prstClr val="black"/>
                          </a:solidFill>
                          <a:effectLst/>
                          <a:uLnTx/>
                          <a:uFillTx/>
                          <a:latin typeface="Calibri"/>
                          <a:ea typeface="+mn-ea"/>
                          <a:cs typeface="+mn-cs"/>
                        </a:rPr>
                        <a:t>
 Dive into our limited edition Save the Blue collection, featuring beloved Disney characters from the sea! 🌊 For every purchase, we'll contribute to Reef Check Malaysia, a portion of the sales will be contributed to Reef Check Malaysia, a local NGO dedicated to preserving our marine ecosystems. 
Get a chance to WIN a Magical 3D2N Tokyo Disney Sea round trip and other exclusive prizes 🏆 while showing your support for the Save the Blue initiative! 
👉 Purchase the featured products at our counter or official online platforms until August 31, 2023.
👉 Submit your receipt and details at https://bit.ly/savetheblue2023 to enter the contest.
You'll also receive 2 additional gifts for any purchase of our participation Disney products.
Together, let's make a difference and support sustainable initiatives.🌊🐠 When you become beautiful, the Earth becomes beautiful.🌎💙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(Magento) 23-07 Kose STB Conversion Ads –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Malaysia; Ages: 18-45</a:t>
                      </a:r>
                    </a:p>
                  </a:txBody>
                  <a:tcPr/>
                </a:tc>
                <a:extLst>
                  <a:ext uri="{0D108BD9-81ED-4DB2-BD59-A6C34878D82A}">
                    <a16:rowId xmlns:a16="http://schemas.microsoft.com/office/drawing/2014/main" val="802887476"/>
                  </a:ext>
                </a:extLst>
              </a:tr>
            </a:tbl>
          </a:graphicData>
        </a:graphic>
      </p:graphicFrame>
      <p:sp>
        <p:nvSpPr>
          <p:cNvPr id="4" name="Text Placeholder 3">
            <a:extLst>
              <a:ext uri="{FF2B5EF4-FFF2-40B4-BE49-F238E27FC236}">
                <a16:creationId xmlns:a16="http://schemas.microsoft.com/office/drawing/2014/main" id="{A15B3768-6A47-4EF0-B6AA-3AC4FB1BD3FA}"/>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335525545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E3084-1ED7-4679-A797-5A16E6E58F65}"/>
              </a:ext>
            </a:extLst>
          </p:cNvPr>
          <p:cNvSpPr>
            <a:spLocks noGrp="1"/>
          </p:cNvSpPr>
          <p:nvPr>
            <p:ph type="title"/>
          </p:nvPr>
        </p:nvSpPr>
        <p:spPr/>
        <p:txBody>
          <a:bodyPr/>
          <a:lstStyle/>
          <a:p>
            <a:r>
              <a:rPr lang="en-US"/>
              <a:t>Facebook Ads Performance Table | KOSÉ - 11 of 26</a:t>
            </a:r>
          </a:p>
        </p:txBody>
      </p:sp>
      <p:graphicFrame>
        <p:nvGraphicFramePr>
          <p:cNvPr id="5" name="Table Placeholder 4">
            <a:extLst>
              <a:ext uri="{FF2B5EF4-FFF2-40B4-BE49-F238E27FC236}">
                <a16:creationId xmlns:a16="http://schemas.microsoft.com/office/drawing/2014/main" id="{44E086EF-EB07-491A-AD7B-2A2E183349F2}"/>
              </a:ext>
            </a:extLst>
          </p:cNvPr>
          <p:cNvGraphicFramePr>
            <a:graphicFrameLocks noGrp="1"/>
          </p:cNvGraphicFramePr>
          <p:nvPr>
            <p:ph type="tbl" sz="quarter" idx="13"/>
            <p:extLst>
              <p:ext uri="{D42A27DB-BD31-4B8C-83A1-F6EECF244321}">
                <p14:modId xmlns:p14="http://schemas.microsoft.com/office/powerpoint/2010/main" val="3685902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393565945"/>
                    </a:ext>
                  </a:extLst>
                </a:gridCol>
                <a:gridCol w="329184">
                  <a:extLst>
                    <a:ext uri="{9D8B030D-6E8A-4147-A177-3AD203B41FA5}">
                      <a16:colId xmlns:a16="http://schemas.microsoft.com/office/drawing/2014/main" val="2198638105"/>
                    </a:ext>
                  </a:extLst>
                </a:gridCol>
                <a:gridCol w="329184">
                  <a:extLst>
                    <a:ext uri="{9D8B030D-6E8A-4147-A177-3AD203B41FA5}">
                      <a16:colId xmlns:a16="http://schemas.microsoft.com/office/drawing/2014/main" val="530084040"/>
                    </a:ext>
                  </a:extLst>
                </a:gridCol>
                <a:gridCol w="329184">
                  <a:extLst>
                    <a:ext uri="{9D8B030D-6E8A-4147-A177-3AD203B41FA5}">
                      <a16:colId xmlns:a16="http://schemas.microsoft.com/office/drawing/2014/main" val="3654393849"/>
                    </a:ext>
                  </a:extLst>
                </a:gridCol>
                <a:gridCol w="329184">
                  <a:extLst>
                    <a:ext uri="{9D8B030D-6E8A-4147-A177-3AD203B41FA5}">
                      <a16:colId xmlns:a16="http://schemas.microsoft.com/office/drawing/2014/main" val="570319175"/>
                    </a:ext>
                  </a:extLst>
                </a:gridCol>
                <a:gridCol w="329184">
                  <a:extLst>
                    <a:ext uri="{9D8B030D-6E8A-4147-A177-3AD203B41FA5}">
                      <a16:colId xmlns:a16="http://schemas.microsoft.com/office/drawing/2014/main" val="1117598760"/>
                    </a:ext>
                  </a:extLst>
                </a:gridCol>
                <a:gridCol w="329184">
                  <a:extLst>
                    <a:ext uri="{9D8B030D-6E8A-4147-A177-3AD203B41FA5}">
                      <a16:colId xmlns:a16="http://schemas.microsoft.com/office/drawing/2014/main" val="2045818511"/>
                    </a:ext>
                  </a:extLst>
                </a:gridCol>
                <a:gridCol w="329184">
                  <a:extLst>
                    <a:ext uri="{9D8B030D-6E8A-4147-A177-3AD203B41FA5}">
                      <a16:colId xmlns:a16="http://schemas.microsoft.com/office/drawing/2014/main" val="75985116"/>
                    </a:ext>
                  </a:extLst>
                </a:gridCol>
                <a:gridCol w="329184">
                  <a:extLst>
                    <a:ext uri="{9D8B030D-6E8A-4147-A177-3AD203B41FA5}">
                      <a16:colId xmlns:a16="http://schemas.microsoft.com/office/drawing/2014/main" val="818794082"/>
                    </a:ext>
                  </a:extLst>
                </a:gridCol>
                <a:gridCol w="329184">
                  <a:extLst>
                    <a:ext uri="{9D8B030D-6E8A-4147-A177-3AD203B41FA5}">
                      <a16:colId xmlns:a16="http://schemas.microsoft.com/office/drawing/2014/main" val="2897054236"/>
                    </a:ext>
                  </a:extLst>
                </a:gridCol>
                <a:gridCol w="329184">
                  <a:extLst>
                    <a:ext uri="{9D8B030D-6E8A-4147-A177-3AD203B41FA5}">
                      <a16:colId xmlns:a16="http://schemas.microsoft.com/office/drawing/2014/main" val="2005832437"/>
                    </a:ext>
                  </a:extLst>
                </a:gridCol>
                <a:gridCol w="329184">
                  <a:extLst>
                    <a:ext uri="{9D8B030D-6E8A-4147-A177-3AD203B41FA5}">
                      <a16:colId xmlns:a16="http://schemas.microsoft.com/office/drawing/2014/main" val="2632254567"/>
                    </a:ext>
                  </a:extLst>
                </a:gridCol>
                <a:gridCol w="329184">
                  <a:extLst>
                    <a:ext uri="{9D8B030D-6E8A-4147-A177-3AD203B41FA5}">
                      <a16:colId xmlns:a16="http://schemas.microsoft.com/office/drawing/2014/main" val="2652200150"/>
                    </a:ext>
                  </a:extLst>
                </a:gridCol>
                <a:gridCol w="329184">
                  <a:extLst>
                    <a:ext uri="{9D8B030D-6E8A-4147-A177-3AD203B41FA5}">
                      <a16:colId xmlns:a16="http://schemas.microsoft.com/office/drawing/2014/main" val="42083010"/>
                    </a:ext>
                  </a:extLst>
                </a:gridCol>
                <a:gridCol w="329184">
                  <a:extLst>
                    <a:ext uri="{9D8B030D-6E8A-4147-A177-3AD203B41FA5}">
                      <a16:colId xmlns:a16="http://schemas.microsoft.com/office/drawing/2014/main" val="2108784068"/>
                    </a:ext>
                  </a:extLst>
                </a:gridCol>
                <a:gridCol w="329184">
                  <a:extLst>
                    <a:ext uri="{9D8B030D-6E8A-4147-A177-3AD203B41FA5}">
                      <a16:colId xmlns:a16="http://schemas.microsoft.com/office/drawing/2014/main" val="4146277647"/>
                    </a:ext>
                  </a:extLst>
                </a:gridCol>
                <a:gridCol w="1399032">
                  <a:extLst>
                    <a:ext uri="{9D8B030D-6E8A-4147-A177-3AD203B41FA5}">
                      <a16:colId xmlns:a16="http://schemas.microsoft.com/office/drawing/2014/main" val="3510381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09739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- 2023-08-23 17:29:09</a:t>
                      </a:r>
                      <a:r>
                        <a:rPr kumimoji="0" lang="en-US" sz="1000" b="0" i="0" u="none" strike="noStrike" kern="1200" cap="none" spc="0" normalizeH="0" baseline="0" noProof="0">
                          <a:ln>
                            <a:noFill/>
                          </a:ln>
                          <a:solidFill>
                            <a:prstClr val="black"/>
                          </a:solidFill>
                          <a:effectLst/>
                          <a:uLnTx/>
                          <a:uFillTx/>
                          <a:latin typeface="Calibri"/>
                          <a:ea typeface="+mn-ea"/>
                          <a:cs typeface="+mn-cs"/>
                        </a:rPr>
                        <a:t>
 Dive into our limited edition Save the Blue collection, featuring beloved Disney characters from the sea! 🌊 For every purchase, we'll contribute to Reef Check Malaysia, a portion of the sales will be contributed to Reef Check Malaysia, a local NGO dedicated to preserving our marine ecosystems. 
Get a chance to WIN a Magical 3D2N Tokyo Disney Sea round trip and other exclusive prizes 🏆 while showing your support for the Save the Blue initiative! 
👉 Purchase the featured products at our counter or official online platforms until August 31, 2023.
👉 Submit your receipt and details at https://bit.ly/savetheblue2023 to enter the contest.
You'll also receive 2 additional gifts for any purchase of our participation Disney products.
Together, let's make a difference and support sustainable initiatives.🌊🐠 When you become beautiful, the Earth becomes beautiful.🌎💙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(Magento) 23-07 Kose STB Conversion Ads –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Above 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Malaysia; Ages: 18-45</a:t>
                      </a:r>
                    </a:p>
                  </a:txBody>
                  <a:tcPr/>
                </a:tc>
                <a:extLst>
                  <a:ext uri="{0D108BD9-81ED-4DB2-BD59-A6C34878D82A}">
                    <a16:rowId xmlns:a16="http://schemas.microsoft.com/office/drawing/2014/main" val="2045218952"/>
                  </a:ext>
                </a:extLst>
              </a:tr>
            </a:tbl>
          </a:graphicData>
        </a:graphic>
      </p:graphicFrame>
      <p:sp>
        <p:nvSpPr>
          <p:cNvPr id="4" name="Text Placeholder 3">
            <a:extLst>
              <a:ext uri="{FF2B5EF4-FFF2-40B4-BE49-F238E27FC236}">
                <a16:creationId xmlns:a16="http://schemas.microsoft.com/office/drawing/2014/main" id="{46248428-8B53-4905-85D3-5B7C25555818}"/>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31115611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B748A-6F02-42BE-AB67-410F556CCC4F}"/>
              </a:ext>
            </a:extLst>
          </p:cNvPr>
          <p:cNvSpPr>
            <a:spLocks noGrp="1"/>
          </p:cNvSpPr>
          <p:nvPr>
            <p:ph type="title"/>
          </p:nvPr>
        </p:nvSpPr>
        <p:spPr/>
        <p:txBody>
          <a:bodyPr/>
          <a:lstStyle/>
          <a:p>
            <a:r>
              <a:rPr lang="en-US"/>
              <a:t>Facebook Ads Performance Table | KOSÉ - 12 of 26</a:t>
            </a:r>
          </a:p>
        </p:txBody>
      </p:sp>
      <p:graphicFrame>
        <p:nvGraphicFramePr>
          <p:cNvPr id="5" name="Table Placeholder 4">
            <a:extLst>
              <a:ext uri="{FF2B5EF4-FFF2-40B4-BE49-F238E27FC236}">
                <a16:creationId xmlns:a16="http://schemas.microsoft.com/office/drawing/2014/main" id="{17BBCE9E-BF68-4BDE-A79F-8D6B65AA9121}"/>
              </a:ext>
            </a:extLst>
          </p:cNvPr>
          <p:cNvGraphicFramePr>
            <a:graphicFrameLocks noGrp="1"/>
          </p:cNvGraphicFramePr>
          <p:nvPr>
            <p:ph type="tbl" sz="quarter" idx="13"/>
            <p:extLst>
              <p:ext uri="{D42A27DB-BD31-4B8C-83A1-F6EECF244321}">
                <p14:modId xmlns:p14="http://schemas.microsoft.com/office/powerpoint/2010/main" val="2871601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187867185"/>
                    </a:ext>
                  </a:extLst>
                </a:gridCol>
                <a:gridCol w="329184">
                  <a:extLst>
                    <a:ext uri="{9D8B030D-6E8A-4147-A177-3AD203B41FA5}">
                      <a16:colId xmlns:a16="http://schemas.microsoft.com/office/drawing/2014/main" val="3299430690"/>
                    </a:ext>
                  </a:extLst>
                </a:gridCol>
                <a:gridCol w="329184">
                  <a:extLst>
                    <a:ext uri="{9D8B030D-6E8A-4147-A177-3AD203B41FA5}">
                      <a16:colId xmlns:a16="http://schemas.microsoft.com/office/drawing/2014/main" val="1770279309"/>
                    </a:ext>
                  </a:extLst>
                </a:gridCol>
                <a:gridCol w="329184">
                  <a:extLst>
                    <a:ext uri="{9D8B030D-6E8A-4147-A177-3AD203B41FA5}">
                      <a16:colId xmlns:a16="http://schemas.microsoft.com/office/drawing/2014/main" val="1704654916"/>
                    </a:ext>
                  </a:extLst>
                </a:gridCol>
                <a:gridCol w="329184">
                  <a:extLst>
                    <a:ext uri="{9D8B030D-6E8A-4147-A177-3AD203B41FA5}">
                      <a16:colId xmlns:a16="http://schemas.microsoft.com/office/drawing/2014/main" val="1273142866"/>
                    </a:ext>
                  </a:extLst>
                </a:gridCol>
                <a:gridCol w="329184">
                  <a:extLst>
                    <a:ext uri="{9D8B030D-6E8A-4147-A177-3AD203B41FA5}">
                      <a16:colId xmlns:a16="http://schemas.microsoft.com/office/drawing/2014/main" val="575548791"/>
                    </a:ext>
                  </a:extLst>
                </a:gridCol>
                <a:gridCol w="329184">
                  <a:extLst>
                    <a:ext uri="{9D8B030D-6E8A-4147-A177-3AD203B41FA5}">
                      <a16:colId xmlns:a16="http://schemas.microsoft.com/office/drawing/2014/main" val="486390169"/>
                    </a:ext>
                  </a:extLst>
                </a:gridCol>
                <a:gridCol w="329184">
                  <a:extLst>
                    <a:ext uri="{9D8B030D-6E8A-4147-A177-3AD203B41FA5}">
                      <a16:colId xmlns:a16="http://schemas.microsoft.com/office/drawing/2014/main" val="1576068708"/>
                    </a:ext>
                  </a:extLst>
                </a:gridCol>
                <a:gridCol w="329184">
                  <a:extLst>
                    <a:ext uri="{9D8B030D-6E8A-4147-A177-3AD203B41FA5}">
                      <a16:colId xmlns:a16="http://schemas.microsoft.com/office/drawing/2014/main" val="284920313"/>
                    </a:ext>
                  </a:extLst>
                </a:gridCol>
                <a:gridCol w="329184">
                  <a:extLst>
                    <a:ext uri="{9D8B030D-6E8A-4147-A177-3AD203B41FA5}">
                      <a16:colId xmlns:a16="http://schemas.microsoft.com/office/drawing/2014/main" val="2594503273"/>
                    </a:ext>
                  </a:extLst>
                </a:gridCol>
                <a:gridCol w="329184">
                  <a:extLst>
                    <a:ext uri="{9D8B030D-6E8A-4147-A177-3AD203B41FA5}">
                      <a16:colId xmlns:a16="http://schemas.microsoft.com/office/drawing/2014/main" val="1537990428"/>
                    </a:ext>
                  </a:extLst>
                </a:gridCol>
                <a:gridCol w="329184">
                  <a:extLst>
                    <a:ext uri="{9D8B030D-6E8A-4147-A177-3AD203B41FA5}">
                      <a16:colId xmlns:a16="http://schemas.microsoft.com/office/drawing/2014/main" val="977253739"/>
                    </a:ext>
                  </a:extLst>
                </a:gridCol>
                <a:gridCol w="329184">
                  <a:extLst>
                    <a:ext uri="{9D8B030D-6E8A-4147-A177-3AD203B41FA5}">
                      <a16:colId xmlns:a16="http://schemas.microsoft.com/office/drawing/2014/main" val="3730721902"/>
                    </a:ext>
                  </a:extLst>
                </a:gridCol>
                <a:gridCol w="329184">
                  <a:extLst>
                    <a:ext uri="{9D8B030D-6E8A-4147-A177-3AD203B41FA5}">
                      <a16:colId xmlns:a16="http://schemas.microsoft.com/office/drawing/2014/main" val="1156781918"/>
                    </a:ext>
                  </a:extLst>
                </a:gridCol>
                <a:gridCol w="329184">
                  <a:extLst>
                    <a:ext uri="{9D8B030D-6E8A-4147-A177-3AD203B41FA5}">
                      <a16:colId xmlns:a16="http://schemas.microsoft.com/office/drawing/2014/main" val="690488341"/>
                    </a:ext>
                  </a:extLst>
                </a:gridCol>
                <a:gridCol w="329184">
                  <a:extLst>
                    <a:ext uri="{9D8B030D-6E8A-4147-A177-3AD203B41FA5}">
                      <a16:colId xmlns:a16="http://schemas.microsoft.com/office/drawing/2014/main" val="3089640464"/>
                    </a:ext>
                  </a:extLst>
                </a:gridCol>
                <a:gridCol w="1399032">
                  <a:extLst>
                    <a:ext uri="{9D8B030D-6E8A-4147-A177-3AD203B41FA5}">
                      <a16:colId xmlns:a16="http://schemas.microsoft.com/office/drawing/2014/main" val="3728124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407920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- 2023-08-23 17:29:06</a:t>
                      </a:r>
                      <a:r>
                        <a:rPr kumimoji="0" lang="en-US" sz="1000" b="0" i="0" u="none" strike="noStrike" kern="1200" cap="none" spc="0" normalizeH="0" baseline="0" noProof="0">
                          <a:ln>
                            <a:noFill/>
                          </a:ln>
                          <a:solidFill>
                            <a:prstClr val="black"/>
                          </a:solidFill>
                          <a:effectLst/>
                          <a:uLnTx/>
                          <a:uFillTx/>
                          <a:latin typeface="Calibri"/>
                          <a:ea typeface="+mn-ea"/>
                          <a:cs typeface="+mn-cs"/>
                        </a:rPr>
                        <a:t>
 The KOSÉ Save the Blue campaign is back! From July to August 2023, a portion of the sales from our featured Save the Blue products will proudly support the remarkable efforts of Reef Check Malaysia in coral restoration and beach cleaning. 🌊 By purchasing these products, you help preserve our precious marine ecosystems through our partnership with Reef Check Malaysia.
But that's not all! Prepare for an incredible adventure and a chance to WIN a Magical 3D2N Tokyo Disney Sea round trip and other exclusive prizes! 🏆 Your support for the Save the Blue initiative makes a difference and brings exciting rewards.
Participating is easy:
👉 Purchase the featured products at our counter or official online platforms until August 31, 2023.
👉 Submit your receipt and details at https://bit.ly/savetheblue2023 to enter the contest.
Join us in this meaningful campaign and let's protect our oceans together. Remember, when you become beautiful, the Earth becomes beautiful.🌎💙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(Magento) 23-07 Kose STB Conversion Ads –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Above 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Below Average (Bottom 35% of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Malaysia; Ages: 18-45; Lookalike (MY, 1% to 10%) - Conversions of ad campaign 23851165926670363 or Lookalike (MY, 1% to 10%) - Conversions of ad campaign 23851446067660363</a:t>
                      </a:r>
                    </a:p>
                  </a:txBody>
                  <a:tcPr/>
                </a:tc>
                <a:extLst>
                  <a:ext uri="{0D108BD9-81ED-4DB2-BD59-A6C34878D82A}">
                    <a16:rowId xmlns:a16="http://schemas.microsoft.com/office/drawing/2014/main" val="2220266027"/>
                  </a:ext>
                </a:extLst>
              </a:tr>
            </a:tbl>
          </a:graphicData>
        </a:graphic>
      </p:graphicFrame>
      <p:sp>
        <p:nvSpPr>
          <p:cNvPr id="4" name="Text Placeholder 3">
            <a:extLst>
              <a:ext uri="{FF2B5EF4-FFF2-40B4-BE49-F238E27FC236}">
                <a16:creationId xmlns:a16="http://schemas.microsoft.com/office/drawing/2014/main" id="{A8C8E24A-A8DF-4AEC-BC5E-95E48149F366}"/>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125568835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60AAA-29D3-42E7-BC7B-6A5EE151E6BF}"/>
              </a:ext>
            </a:extLst>
          </p:cNvPr>
          <p:cNvSpPr>
            <a:spLocks noGrp="1"/>
          </p:cNvSpPr>
          <p:nvPr>
            <p:ph type="title"/>
          </p:nvPr>
        </p:nvSpPr>
        <p:spPr/>
        <p:txBody>
          <a:bodyPr/>
          <a:lstStyle/>
          <a:p>
            <a:r>
              <a:rPr lang="en-US"/>
              <a:t>Facebook Ads Performance Table | KOSÉ - 13 of 26</a:t>
            </a:r>
          </a:p>
        </p:txBody>
      </p:sp>
      <p:graphicFrame>
        <p:nvGraphicFramePr>
          <p:cNvPr id="5" name="Table Placeholder 4">
            <a:extLst>
              <a:ext uri="{FF2B5EF4-FFF2-40B4-BE49-F238E27FC236}">
                <a16:creationId xmlns:a16="http://schemas.microsoft.com/office/drawing/2014/main" id="{2C565272-5DBF-4674-9216-16C1E576A194}"/>
              </a:ext>
            </a:extLst>
          </p:cNvPr>
          <p:cNvGraphicFramePr>
            <a:graphicFrameLocks noGrp="1"/>
          </p:cNvGraphicFramePr>
          <p:nvPr>
            <p:ph type="tbl" sz="quarter" idx="13"/>
            <p:extLst>
              <p:ext uri="{D42A27DB-BD31-4B8C-83A1-F6EECF244321}">
                <p14:modId xmlns:p14="http://schemas.microsoft.com/office/powerpoint/2010/main" val="359117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266051713"/>
                    </a:ext>
                  </a:extLst>
                </a:gridCol>
                <a:gridCol w="329184">
                  <a:extLst>
                    <a:ext uri="{9D8B030D-6E8A-4147-A177-3AD203B41FA5}">
                      <a16:colId xmlns:a16="http://schemas.microsoft.com/office/drawing/2014/main" val="2364738382"/>
                    </a:ext>
                  </a:extLst>
                </a:gridCol>
                <a:gridCol w="329184">
                  <a:extLst>
                    <a:ext uri="{9D8B030D-6E8A-4147-A177-3AD203B41FA5}">
                      <a16:colId xmlns:a16="http://schemas.microsoft.com/office/drawing/2014/main" val="3228181601"/>
                    </a:ext>
                  </a:extLst>
                </a:gridCol>
                <a:gridCol w="329184">
                  <a:extLst>
                    <a:ext uri="{9D8B030D-6E8A-4147-A177-3AD203B41FA5}">
                      <a16:colId xmlns:a16="http://schemas.microsoft.com/office/drawing/2014/main" val="2406635854"/>
                    </a:ext>
                  </a:extLst>
                </a:gridCol>
                <a:gridCol w="329184">
                  <a:extLst>
                    <a:ext uri="{9D8B030D-6E8A-4147-A177-3AD203B41FA5}">
                      <a16:colId xmlns:a16="http://schemas.microsoft.com/office/drawing/2014/main" val="3646776840"/>
                    </a:ext>
                  </a:extLst>
                </a:gridCol>
                <a:gridCol w="329184">
                  <a:extLst>
                    <a:ext uri="{9D8B030D-6E8A-4147-A177-3AD203B41FA5}">
                      <a16:colId xmlns:a16="http://schemas.microsoft.com/office/drawing/2014/main" val="3190660042"/>
                    </a:ext>
                  </a:extLst>
                </a:gridCol>
                <a:gridCol w="329184">
                  <a:extLst>
                    <a:ext uri="{9D8B030D-6E8A-4147-A177-3AD203B41FA5}">
                      <a16:colId xmlns:a16="http://schemas.microsoft.com/office/drawing/2014/main" val="1444803244"/>
                    </a:ext>
                  </a:extLst>
                </a:gridCol>
                <a:gridCol w="329184">
                  <a:extLst>
                    <a:ext uri="{9D8B030D-6E8A-4147-A177-3AD203B41FA5}">
                      <a16:colId xmlns:a16="http://schemas.microsoft.com/office/drawing/2014/main" val="2485556780"/>
                    </a:ext>
                  </a:extLst>
                </a:gridCol>
                <a:gridCol w="329184">
                  <a:extLst>
                    <a:ext uri="{9D8B030D-6E8A-4147-A177-3AD203B41FA5}">
                      <a16:colId xmlns:a16="http://schemas.microsoft.com/office/drawing/2014/main" val="3503266454"/>
                    </a:ext>
                  </a:extLst>
                </a:gridCol>
                <a:gridCol w="329184">
                  <a:extLst>
                    <a:ext uri="{9D8B030D-6E8A-4147-A177-3AD203B41FA5}">
                      <a16:colId xmlns:a16="http://schemas.microsoft.com/office/drawing/2014/main" val="1544319706"/>
                    </a:ext>
                  </a:extLst>
                </a:gridCol>
                <a:gridCol w="329184">
                  <a:extLst>
                    <a:ext uri="{9D8B030D-6E8A-4147-A177-3AD203B41FA5}">
                      <a16:colId xmlns:a16="http://schemas.microsoft.com/office/drawing/2014/main" val="3737416716"/>
                    </a:ext>
                  </a:extLst>
                </a:gridCol>
                <a:gridCol w="329184">
                  <a:extLst>
                    <a:ext uri="{9D8B030D-6E8A-4147-A177-3AD203B41FA5}">
                      <a16:colId xmlns:a16="http://schemas.microsoft.com/office/drawing/2014/main" val="1127737846"/>
                    </a:ext>
                  </a:extLst>
                </a:gridCol>
                <a:gridCol w="329184">
                  <a:extLst>
                    <a:ext uri="{9D8B030D-6E8A-4147-A177-3AD203B41FA5}">
                      <a16:colId xmlns:a16="http://schemas.microsoft.com/office/drawing/2014/main" val="4232200541"/>
                    </a:ext>
                  </a:extLst>
                </a:gridCol>
                <a:gridCol w="329184">
                  <a:extLst>
                    <a:ext uri="{9D8B030D-6E8A-4147-A177-3AD203B41FA5}">
                      <a16:colId xmlns:a16="http://schemas.microsoft.com/office/drawing/2014/main" val="55564934"/>
                    </a:ext>
                  </a:extLst>
                </a:gridCol>
                <a:gridCol w="329184">
                  <a:extLst>
                    <a:ext uri="{9D8B030D-6E8A-4147-A177-3AD203B41FA5}">
                      <a16:colId xmlns:a16="http://schemas.microsoft.com/office/drawing/2014/main" val="700869225"/>
                    </a:ext>
                  </a:extLst>
                </a:gridCol>
                <a:gridCol w="329184">
                  <a:extLst>
                    <a:ext uri="{9D8B030D-6E8A-4147-A177-3AD203B41FA5}">
                      <a16:colId xmlns:a16="http://schemas.microsoft.com/office/drawing/2014/main" val="424638243"/>
                    </a:ext>
                  </a:extLst>
                </a:gridCol>
                <a:gridCol w="1399032">
                  <a:extLst>
                    <a:ext uri="{9D8B030D-6E8A-4147-A177-3AD203B41FA5}">
                      <a16:colId xmlns:a16="http://schemas.microsoft.com/office/drawing/2014/main" val="3220909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746613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- 2023-08-23 17:29:06</a:t>
                      </a:r>
                      <a:r>
                        <a:rPr kumimoji="0" lang="en-US" sz="1000" b="0" i="0" u="none" strike="noStrike" kern="1200" cap="none" spc="0" normalizeH="0" baseline="0" noProof="0">
                          <a:ln>
                            <a:noFill/>
                          </a:ln>
                          <a:solidFill>
                            <a:prstClr val="black"/>
                          </a:solidFill>
                          <a:effectLst/>
                          <a:uLnTx/>
                          <a:uFillTx/>
                          <a:latin typeface="Calibri"/>
                          <a:ea typeface="+mn-ea"/>
                          <a:cs typeface="+mn-cs"/>
                        </a:rPr>
                        <a:t>
 The KOSÉ Save the Blue campaign is back! From July to August 2023, a portion of the sales from our featured Save the Blue products will proudly support the remarkable efforts of Reef Check Malaysia in coral restoration and beach cleaning. 🌊 By purchasing these products, you help preserve our precious marine ecosystems through our partnership with Reef Check Malaysia.
But that's not all! Prepare for an incredible adventure and a chance to WIN a Magical 3D2N Tokyo Disney Sea round trip and other exclusive prizes! 🏆 Your support for the Save the Blue initiative makes a difference and brings exciting rewards.
Participating is easy:
👉 Purchase the featured products at our counter or official online platforms until August 31, 2023.
👉 Submit your receipt and details at https://bit.ly/savetheblue2023 to enter the contest.
Join us in this meaningful campaign and let's protect our oceans together. Remember, when you become beautiful, the Earth becomes beautiful.🌎💙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(Magento) 23-07 Kose STB Conversion Ads –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Malaysia; Ages: 18-45; Lookalike (MY, 1% to 10%) - Conversions of ad campaign 23851165926670363 or Lookalike (MY, 1% to 10%) - Conversions of ad campaign 23851446067660363</a:t>
                      </a:r>
                    </a:p>
                  </a:txBody>
                  <a:tcPr/>
                </a:tc>
                <a:extLst>
                  <a:ext uri="{0D108BD9-81ED-4DB2-BD59-A6C34878D82A}">
                    <a16:rowId xmlns:a16="http://schemas.microsoft.com/office/drawing/2014/main" val="2840974776"/>
                  </a:ext>
                </a:extLst>
              </a:tr>
            </a:tbl>
          </a:graphicData>
        </a:graphic>
      </p:graphicFrame>
      <p:sp>
        <p:nvSpPr>
          <p:cNvPr id="4" name="Text Placeholder 3">
            <a:extLst>
              <a:ext uri="{FF2B5EF4-FFF2-40B4-BE49-F238E27FC236}">
                <a16:creationId xmlns:a16="http://schemas.microsoft.com/office/drawing/2014/main" id="{2FD22DDE-7CDC-4C44-9B7A-6C3F83492755}"/>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166989100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2CC31-57A1-4E5F-A871-7B66DA6EECF8}"/>
              </a:ext>
            </a:extLst>
          </p:cNvPr>
          <p:cNvSpPr>
            <a:spLocks noGrp="1"/>
          </p:cNvSpPr>
          <p:nvPr>
            <p:ph type="title"/>
          </p:nvPr>
        </p:nvSpPr>
        <p:spPr/>
        <p:txBody>
          <a:bodyPr/>
          <a:lstStyle/>
          <a:p>
            <a:r>
              <a:rPr lang="en-US"/>
              <a:t>Facebook Ads Performance Table | KOSÉ - 14 of 26</a:t>
            </a:r>
          </a:p>
        </p:txBody>
      </p:sp>
      <p:graphicFrame>
        <p:nvGraphicFramePr>
          <p:cNvPr id="5" name="Table Placeholder 4">
            <a:extLst>
              <a:ext uri="{FF2B5EF4-FFF2-40B4-BE49-F238E27FC236}">
                <a16:creationId xmlns:a16="http://schemas.microsoft.com/office/drawing/2014/main" id="{24FB9F5A-E0FC-45C8-B257-4E45FCF4F070}"/>
              </a:ext>
            </a:extLst>
          </p:cNvPr>
          <p:cNvGraphicFramePr>
            <a:graphicFrameLocks noGrp="1"/>
          </p:cNvGraphicFramePr>
          <p:nvPr>
            <p:ph type="tbl" sz="quarter" idx="13"/>
            <p:extLst>
              <p:ext uri="{D42A27DB-BD31-4B8C-83A1-F6EECF244321}">
                <p14:modId xmlns:p14="http://schemas.microsoft.com/office/powerpoint/2010/main" val="2510391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219796901"/>
                    </a:ext>
                  </a:extLst>
                </a:gridCol>
                <a:gridCol w="329184">
                  <a:extLst>
                    <a:ext uri="{9D8B030D-6E8A-4147-A177-3AD203B41FA5}">
                      <a16:colId xmlns:a16="http://schemas.microsoft.com/office/drawing/2014/main" val="1127750270"/>
                    </a:ext>
                  </a:extLst>
                </a:gridCol>
                <a:gridCol w="329184">
                  <a:extLst>
                    <a:ext uri="{9D8B030D-6E8A-4147-A177-3AD203B41FA5}">
                      <a16:colId xmlns:a16="http://schemas.microsoft.com/office/drawing/2014/main" val="2582488607"/>
                    </a:ext>
                  </a:extLst>
                </a:gridCol>
                <a:gridCol w="329184">
                  <a:extLst>
                    <a:ext uri="{9D8B030D-6E8A-4147-A177-3AD203B41FA5}">
                      <a16:colId xmlns:a16="http://schemas.microsoft.com/office/drawing/2014/main" val="3586115831"/>
                    </a:ext>
                  </a:extLst>
                </a:gridCol>
                <a:gridCol w="329184">
                  <a:extLst>
                    <a:ext uri="{9D8B030D-6E8A-4147-A177-3AD203B41FA5}">
                      <a16:colId xmlns:a16="http://schemas.microsoft.com/office/drawing/2014/main" val="1250711943"/>
                    </a:ext>
                  </a:extLst>
                </a:gridCol>
                <a:gridCol w="329184">
                  <a:extLst>
                    <a:ext uri="{9D8B030D-6E8A-4147-A177-3AD203B41FA5}">
                      <a16:colId xmlns:a16="http://schemas.microsoft.com/office/drawing/2014/main" val="745886859"/>
                    </a:ext>
                  </a:extLst>
                </a:gridCol>
                <a:gridCol w="329184">
                  <a:extLst>
                    <a:ext uri="{9D8B030D-6E8A-4147-A177-3AD203B41FA5}">
                      <a16:colId xmlns:a16="http://schemas.microsoft.com/office/drawing/2014/main" val="2121206833"/>
                    </a:ext>
                  </a:extLst>
                </a:gridCol>
                <a:gridCol w="329184">
                  <a:extLst>
                    <a:ext uri="{9D8B030D-6E8A-4147-A177-3AD203B41FA5}">
                      <a16:colId xmlns:a16="http://schemas.microsoft.com/office/drawing/2014/main" val="524613542"/>
                    </a:ext>
                  </a:extLst>
                </a:gridCol>
                <a:gridCol w="329184">
                  <a:extLst>
                    <a:ext uri="{9D8B030D-6E8A-4147-A177-3AD203B41FA5}">
                      <a16:colId xmlns:a16="http://schemas.microsoft.com/office/drawing/2014/main" val="2002815975"/>
                    </a:ext>
                  </a:extLst>
                </a:gridCol>
                <a:gridCol w="329184">
                  <a:extLst>
                    <a:ext uri="{9D8B030D-6E8A-4147-A177-3AD203B41FA5}">
                      <a16:colId xmlns:a16="http://schemas.microsoft.com/office/drawing/2014/main" val="3209700841"/>
                    </a:ext>
                  </a:extLst>
                </a:gridCol>
                <a:gridCol w="329184">
                  <a:extLst>
                    <a:ext uri="{9D8B030D-6E8A-4147-A177-3AD203B41FA5}">
                      <a16:colId xmlns:a16="http://schemas.microsoft.com/office/drawing/2014/main" val="4219969088"/>
                    </a:ext>
                  </a:extLst>
                </a:gridCol>
                <a:gridCol w="329184">
                  <a:extLst>
                    <a:ext uri="{9D8B030D-6E8A-4147-A177-3AD203B41FA5}">
                      <a16:colId xmlns:a16="http://schemas.microsoft.com/office/drawing/2014/main" val="1362924728"/>
                    </a:ext>
                  </a:extLst>
                </a:gridCol>
                <a:gridCol w="329184">
                  <a:extLst>
                    <a:ext uri="{9D8B030D-6E8A-4147-A177-3AD203B41FA5}">
                      <a16:colId xmlns:a16="http://schemas.microsoft.com/office/drawing/2014/main" val="2035821764"/>
                    </a:ext>
                  </a:extLst>
                </a:gridCol>
                <a:gridCol w="329184">
                  <a:extLst>
                    <a:ext uri="{9D8B030D-6E8A-4147-A177-3AD203B41FA5}">
                      <a16:colId xmlns:a16="http://schemas.microsoft.com/office/drawing/2014/main" val="2402590276"/>
                    </a:ext>
                  </a:extLst>
                </a:gridCol>
                <a:gridCol w="329184">
                  <a:extLst>
                    <a:ext uri="{9D8B030D-6E8A-4147-A177-3AD203B41FA5}">
                      <a16:colId xmlns:a16="http://schemas.microsoft.com/office/drawing/2014/main" val="377171794"/>
                    </a:ext>
                  </a:extLst>
                </a:gridCol>
                <a:gridCol w="329184">
                  <a:extLst>
                    <a:ext uri="{9D8B030D-6E8A-4147-A177-3AD203B41FA5}">
                      <a16:colId xmlns:a16="http://schemas.microsoft.com/office/drawing/2014/main" val="2163884637"/>
                    </a:ext>
                  </a:extLst>
                </a:gridCol>
                <a:gridCol w="1399032">
                  <a:extLst>
                    <a:ext uri="{9D8B030D-6E8A-4147-A177-3AD203B41FA5}">
                      <a16:colId xmlns:a16="http://schemas.microsoft.com/office/drawing/2014/main" val="4065412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647977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- 2023-08-23 17:29:06</a:t>
                      </a:r>
                      <a:r>
                        <a:rPr kumimoji="0" lang="en-US" sz="1000" b="0" i="0" u="none" strike="noStrike" kern="1200" cap="none" spc="0" normalizeH="0" baseline="0" noProof="0">
                          <a:ln>
                            <a:noFill/>
                          </a:ln>
                          <a:solidFill>
                            <a:prstClr val="black"/>
                          </a:solidFill>
                          <a:effectLst/>
                          <a:uLnTx/>
                          <a:uFillTx/>
                          <a:latin typeface="Calibri"/>
                          <a:ea typeface="+mn-ea"/>
                          <a:cs typeface="+mn-cs"/>
                        </a:rPr>
                        <a:t>
 [CONTEST]
Stand a chance to WIN a Magical 3D2N Tokyo Disney Sea round trip and other exclusive prizes while supporting our Save the Blue initiative! 🙌 
📢Here’s how: 
1. Purchase our Save the Blue featured products at our counter or official online platforms from now till 31st August 2023. 
2. Submit your receipt and details at https://bit.ly/savetheblue2023 to participate. 
3. Like and Follow Kose's Instagram and Facebook. 
Join now and be the ONE and only lucky winner to WIN a magical holiday! ✨🔮 
Contest starts from now till 31 August 2023.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(Magento) 23-07 Kose STB Conversion Ads –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Malaysia; Ages: 18-45</a:t>
                      </a:r>
                    </a:p>
                  </a:txBody>
                  <a:tcPr/>
                </a:tc>
                <a:extLst>
                  <a:ext uri="{0D108BD9-81ED-4DB2-BD59-A6C34878D82A}">
                    <a16:rowId xmlns:a16="http://schemas.microsoft.com/office/drawing/2014/main" val="3404530205"/>
                  </a:ext>
                </a:extLst>
              </a:tr>
            </a:tbl>
          </a:graphicData>
        </a:graphic>
      </p:graphicFrame>
      <p:sp>
        <p:nvSpPr>
          <p:cNvPr id="4" name="Text Placeholder 3">
            <a:extLst>
              <a:ext uri="{FF2B5EF4-FFF2-40B4-BE49-F238E27FC236}">
                <a16:creationId xmlns:a16="http://schemas.microsoft.com/office/drawing/2014/main" id="{5FBBD6AE-BBE3-4231-8B14-2B6DE4B9A8E6}"/>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77778804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6987A-5FC5-42DB-9E23-B0B8408859FC}"/>
              </a:ext>
            </a:extLst>
          </p:cNvPr>
          <p:cNvSpPr>
            <a:spLocks noGrp="1"/>
          </p:cNvSpPr>
          <p:nvPr>
            <p:ph type="title"/>
          </p:nvPr>
        </p:nvSpPr>
        <p:spPr/>
        <p:txBody>
          <a:bodyPr/>
          <a:lstStyle/>
          <a:p>
            <a:r>
              <a:rPr lang="en-US"/>
              <a:t>Facebook Ads Performance Table | KOSÉ - 15 of 26</a:t>
            </a:r>
          </a:p>
        </p:txBody>
      </p:sp>
      <p:graphicFrame>
        <p:nvGraphicFramePr>
          <p:cNvPr id="5" name="Table Placeholder 4">
            <a:extLst>
              <a:ext uri="{FF2B5EF4-FFF2-40B4-BE49-F238E27FC236}">
                <a16:creationId xmlns:a16="http://schemas.microsoft.com/office/drawing/2014/main" id="{79562576-BB67-4D39-8224-9207EF79241B}"/>
              </a:ext>
            </a:extLst>
          </p:cNvPr>
          <p:cNvGraphicFramePr>
            <a:graphicFrameLocks noGrp="1"/>
          </p:cNvGraphicFramePr>
          <p:nvPr>
            <p:ph type="tbl" sz="quarter" idx="13"/>
            <p:extLst>
              <p:ext uri="{D42A27DB-BD31-4B8C-83A1-F6EECF244321}">
                <p14:modId xmlns:p14="http://schemas.microsoft.com/office/powerpoint/2010/main" val="2837554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183443491"/>
                    </a:ext>
                  </a:extLst>
                </a:gridCol>
                <a:gridCol w="329184">
                  <a:extLst>
                    <a:ext uri="{9D8B030D-6E8A-4147-A177-3AD203B41FA5}">
                      <a16:colId xmlns:a16="http://schemas.microsoft.com/office/drawing/2014/main" val="713561231"/>
                    </a:ext>
                  </a:extLst>
                </a:gridCol>
                <a:gridCol w="329184">
                  <a:extLst>
                    <a:ext uri="{9D8B030D-6E8A-4147-A177-3AD203B41FA5}">
                      <a16:colId xmlns:a16="http://schemas.microsoft.com/office/drawing/2014/main" val="3867654940"/>
                    </a:ext>
                  </a:extLst>
                </a:gridCol>
                <a:gridCol w="329184">
                  <a:extLst>
                    <a:ext uri="{9D8B030D-6E8A-4147-A177-3AD203B41FA5}">
                      <a16:colId xmlns:a16="http://schemas.microsoft.com/office/drawing/2014/main" val="150912711"/>
                    </a:ext>
                  </a:extLst>
                </a:gridCol>
                <a:gridCol w="329184">
                  <a:extLst>
                    <a:ext uri="{9D8B030D-6E8A-4147-A177-3AD203B41FA5}">
                      <a16:colId xmlns:a16="http://schemas.microsoft.com/office/drawing/2014/main" val="4284753674"/>
                    </a:ext>
                  </a:extLst>
                </a:gridCol>
                <a:gridCol w="329184">
                  <a:extLst>
                    <a:ext uri="{9D8B030D-6E8A-4147-A177-3AD203B41FA5}">
                      <a16:colId xmlns:a16="http://schemas.microsoft.com/office/drawing/2014/main" val="1971604203"/>
                    </a:ext>
                  </a:extLst>
                </a:gridCol>
                <a:gridCol w="329184">
                  <a:extLst>
                    <a:ext uri="{9D8B030D-6E8A-4147-A177-3AD203B41FA5}">
                      <a16:colId xmlns:a16="http://schemas.microsoft.com/office/drawing/2014/main" val="3733270045"/>
                    </a:ext>
                  </a:extLst>
                </a:gridCol>
                <a:gridCol w="329184">
                  <a:extLst>
                    <a:ext uri="{9D8B030D-6E8A-4147-A177-3AD203B41FA5}">
                      <a16:colId xmlns:a16="http://schemas.microsoft.com/office/drawing/2014/main" val="3607370329"/>
                    </a:ext>
                  </a:extLst>
                </a:gridCol>
                <a:gridCol w="329184">
                  <a:extLst>
                    <a:ext uri="{9D8B030D-6E8A-4147-A177-3AD203B41FA5}">
                      <a16:colId xmlns:a16="http://schemas.microsoft.com/office/drawing/2014/main" val="3687347589"/>
                    </a:ext>
                  </a:extLst>
                </a:gridCol>
                <a:gridCol w="329184">
                  <a:extLst>
                    <a:ext uri="{9D8B030D-6E8A-4147-A177-3AD203B41FA5}">
                      <a16:colId xmlns:a16="http://schemas.microsoft.com/office/drawing/2014/main" val="2039586680"/>
                    </a:ext>
                  </a:extLst>
                </a:gridCol>
                <a:gridCol w="329184">
                  <a:extLst>
                    <a:ext uri="{9D8B030D-6E8A-4147-A177-3AD203B41FA5}">
                      <a16:colId xmlns:a16="http://schemas.microsoft.com/office/drawing/2014/main" val="2442565649"/>
                    </a:ext>
                  </a:extLst>
                </a:gridCol>
                <a:gridCol w="329184">
                  <a:extLst>
                    <a:ext uri="{9D8B030D-6E8A-4147-A177-3AD203B41FA5}">
                      <a16:colId xmlns:a16="http://schemas.microsoft.com/office/drawing/2014/main" val="1498574219"/>
                    </a:ext>
                  </a:extLst>
                </a:gridCol>
                <a:gridCol w="329184">
                  <a:extLst>
                    <a:ext uri="{9D8B030D-6E8A-4147-A177-3AD203B41FA5}">
                      <a16:colId xmlns:a16="http://schemas.microsoft.com/office/drawing/2014/main" val="3538634794"/>
                    </a:ext>
                  </a:extLst>
                </a:gridCol>
                <a:gridCol w="329184">
                  <a:extLst>
                    <a:ext uri="{9D8B030D-6E8A-4147-A177-3AD203B41FA5}">
                      <a16:colId xmlns:a16="http://schemas.microsoft.com/office/drawing/2014/main" val="3714234810"/>
                    </a:ext>
                  </a:extLst>
                </a:gridCol>
                <a:gridCol w="329184">
                  <a:extLst>
                    <a:ext uri="{9D8B030D-6E8A-4147-A177-3AD203B41FA5}">
                      <a16:colId xmlns:a16="http://schemas.microsoft.com/office/drawing/2014/main" val="1276813512"/>
                    </a:ext>
                  </a:extLst>
                </a:gridCol>
                <a:gridCol w="329184">
                  <a:extLst>
                    <a:ext uri="{9D8B030D-6E8A-4147-A177-3AD203B41FA5}">
                      <a16:colId xmlns:a16="http://schemas.microsoft.com/office/drawing/2014/main" val="3728900847"/>
                    </a:ext>
                  </a:extLst>
                </a:gridCol>
                <a:gridCol w="1399032">
                  <a:extLst>
                    <a:ext uri="{9D8B030D-6E8A-4147-A177-3AD203B41FA5}">
                      <a16:colId xmlns:a16="http://schemas.microsoft.com/office/drawing/2014/main" val="3597876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677942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- 2023-08-23 17:29:06</a:t>
                      </a:r>
                      <a:r>
                        <a:rPr kumimoji="0" lang="en-US" sz="1000" b="0" i="0" u="none" strike="noStrike" kern="1200" cap="none" spc="0" normalizeH="0" baseline="0" noProof="0">
                          <a:ln>
                            <a:noFill/>
                          </a:ln>
                          <a:solidFill>
                            <a:prstClr val="black"/>
                          </a:solidFill>
                          <a:effectLst/>
                          <a:uLnTx/>
                          <a:uFillTx/>
                          <a:latin typeface="Calibri"/>
                          <a:ea typeface="+mn-ea"/>
                          <a:cs typeface="+mn-cs"/>
                        </a:rPr>
                        <a:t>
 [CONTEST]
Stand a chance to WIN a Magical 3D2N Tokyo Disney Sea round trip and other exclusive prizes while supporting our Save the Blue initiative! 🙌 
📢Here’s how: 
1. Purchase our Save the Blue featured products at our counter or official online platforms from now till 31st August 2023. 
2. Submit your receipt and details at https://bit.ly/savetheblue2023 to participate. 
3. Like and Follow Kose's Instagram and Facebook. 
Join now and be the ONE and only lucky winner to WIN a magical holiday! ✨🔮 
Contest starts from now till 31 August 2023.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(Magento) 23-07 Kose STB Conversion Ads –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Above 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Above 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Below Average (Bottom 35% of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Malaysia; Ages: 18-45</a:t>
                      </a:r>
                    </a:p>
                  </a:txBody>
                  <a:tcPr/>
                </a:tc>
                <a:extLst>
                  <a:ext uri="{0D108BD9-81ED-4DB2-BD59-A6C34878D82A}">
                    <a16:rowId xmlns:a16="http://schemas.microsoft.com/office/drawing/2014/main" val="747008838"/>
                  </a:ext>
                </a:extLst>
              </a:tr>
            </a:tbl>
          </a:graphicData>
        </a:graphic>
      </p:graphicFrame>
      <p:sp>
        <p:nvSpPr>
          <p:cNvPr id="4" name="Text Placeholder 3">
            <a:extLst>
              <a:ext uri="{FF2B5EF4-FFF2-40B4-BE49-F238E27FC236}">
                <a16:creationId xmlns:a16="http://schemas.microsoft.com/office/drawing/2014/main" id="{67EEEA83-C5EC-4105-8BFD-30F3FB690D5D}"/>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30919198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6ABE9-1CF4-4685-9794-03358EE24C48}"/>
              </a:ext>
            </a:extLst>
          </p:cNvPr>
          <p:cNvSpPr>
            <a:spLocks noGrp="1"/>
          </p:cNvSpPr>
          <p:nvPr>
            <p:ph type="title"/>
          </p:nvPr>
        </p:nvSpPr>
        <p:spPr/>
        <p:txBody>
          <a:bodyPr/>
          <a:lstStyle/>
          <a:p>
            <a:r>
              <a:rPr lang="en-US"/>
              <a:t>Facebook Ads Performance Table | KOSÉ - 16 of 26</a:t>
            </a:r>
          </a:p>
        </p:txBody>
      </p:sp>
      <p:graphicFrame>
        <p:nvGraphicFramePr>
          <p:cNvPr id="5" name="Table Placeholder 4">
            <a:extLst>
              <a:ext uri="{FF2B5EF4-FFF2-40B4-BE49-F238E27FC236}">
                <a16:creationId xmlns:a16="http://schemas.microsoft.com/office/drawing/2014/main" id="{4576858F-4EAE-4B1B-B9FB-9F278E7CE70E}"/>
              </a:ext>
            </a:extLst>
          </p:cNvPr>
          <p:cNvGraphicFramePr>
            <a:graphicFrameLocks noGrp="1"/>
          </p:cNvGraphicFramePr>
          <p:nvPr>
            <p:ph type="tbl" sz="quarter" idx="13"/>
            <p:extLst>
              <p:ext uri="{D42A27DB-BD31-4B8C-83A1-F6EECF244321}">
                <p14:modId xmlns:p14="http://schemas.microsoft.com/office/powerpoint/2010/main" val="3263395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420915692"/>
                    </a:ext>
                  </a:extLst>
                </a:gridCol>
                <a:gridCol w="329184">
                  <a:extLst>
                    <a:ext uri="{9D8B030D-6E8A-4147-A177-3AD203B41FA5}">
                      <a16:colId xmlns:a16="http://schemas.microsoft.com/office/drawing/2014/main" val="1542381828"/>
                    </a:ext>
                  </a:extLst>
                </a:gridCol>
                <a:gridCol w="329184">
                  <a:extLst>
                    <a:ext uri="{9D8B030D-6E8A-4147-A177-3AD203B41FA5}">
                      <a16:colId xmlns:a16="http://schemas.microsoft.com/office/drawing/2014/main" val="1654613107"/>
                    </a:ext>
                  </a:extLst>
                </a:gridCol>
                <a:gridCol w="329184">
                  <a:extLst>
                    <a:ext uri="{9D8B030D-6E8A-4147-A177-3AD203B41FA5}">
                      <a16:colId xmlns:a16="http://schemas.microsoft.com/office/drawing/2014/main" val="1121572799"/>
                    </a:ext>
                  </a:extLst>
                </a:gridCol>
                <a:gridCol w="329184">
                  <a:extLst>
                    <a:ext uri="{9D8B030D-6E8A-4147-A177-3AD203B41FA5}">
                      <a16:colId xmlns:a16="http://schemas.microsoft.com/office/drawing/2014/main" val="1248806570"/>
                    </a:ext>
                  </a:extLst>
                </a:gridCol>
                <a:gridCol w="329184">
                  <a:extLst>
                    <a:ext uri="{9D8B030D-6E8A-4147-A177-3AD203B41FA5}">
                      <a16:colId xmlns:a16="http://schemas.microsoft.com/office/drawing/2014/main" val="4240213240"/>
                    </a:ext>
                  </a:extLst>
                </a:gridCol>
                <a:gridCol w="329184">
                  <a:extLst>
                    <a:ext uri="{9D8B030D-6E8A-4147-A177-3AD203B41FA5}">
                      <a16:colId xmlns:a16="http://schemas.microsoft.com/office/drawing/2014/main" val="4094425488"/>
                    </a:ext>
                  </a:extLst>
                </a:gridCol>
                <a:gridCol w="329184">
                  <a:extLst>
                    <a:ext uri="{9D8B030D-6E8A-4147-A177-3AD203B41FA5}">
                      <a16:colId xmlns:a16="http://schemas.microsoft.com/office/drawing/2014/main" val="2830951780"/>
                    </a:ext>
                  </a:extLst>
                </a:gridCol>
                <a:gridCol w="329184">
                  <a:extLst>
                    <a:ext uri="{9D8B030D-6E8A-4147-A177-3AD203B41FA5}">
                      <a16:colId xmlns:a16="http://schemas.microsoft.com/office/drawing/2014/main" val="2596587409"/>
                    </a:ext>
                  </a:extLst>
                </a:gridCol>
                <a:gridCol w="329184">
                  <a:extLst>
                    <a:ext uri="{9D8B030D-6E8A-4147-A177-3AD203B41FA5}">
                      <a16:colId xmlns:a16="http://schemas.microsoft.com/office/drawing/2014/main" val="705588484"/>
                    </a:ext>
                  </a:extLst>
                </a:gridCol>
                <a:gridCol w="329184">
                  <a:extLst>
                    <a:ext uri="{9D8B030D-6E8A-4147-A177-3AD203B41FA5}">
                      <a16:colId xmlns:a16="http://schemas.microsoft.com/office/drawing/2014/main" val="3404644567"/>
                    </a:ext>
                  </a:extLst>
                </a:gridCol>
                <a:gridCol w="329184">
                  <a:extLst>
                    <a:ext uri="{9D8B030D-6E8A-4147-A177-3AD203B41FA5}">
                      <a16:colId xmlns:a16="http://schemas.microsoft.com/office/drawing/2014/main" val="3197306225"/>
                    </a:ext>
                  </a:extLst>
                </a:gridCol>
                <a:gridCol w="329184">
                  <a:extLst>
                    <a:ext uri="{9D8B030D-6E8A-4147-A177-3AD203B41FA5}">
                      <a16:colId xmlns:a16="http://schemas.microsoft.com/office/drawing/2014/main" val="560650651"/>
                    </a:ext>
                  </a:extLst>
                </a:gridCol>
                <a:gridCol w="329184">
                  <a:extLst>
                    <a:ext uri="{9D8B030D-6E8A-4147-A177-3AD203B41FA5}">
                      <a16:colId xmlns:a16="http://schemas.microsoft.com/office/drawing/2014/main" val="2309011214"/>
                    </a:ext>
                  </a:extLst>
                </a:gridCol>
                <a:gridCol w="329184">
                  <a:extLst>
                    <a:ext uri="{9D8B030D-6E8A-4147-A177-3AD203B41FA5}">
                      <a16:colId xmlns:a16="http://schemas.microsoft.com/office/drawing/2014/main" val="2703545918"/>
                    </a:ext>
                  </a:extLst>
                </a:gridCol>
                <a:gridCol w="329184">
                  <a:extLst>
                    <a:ext uri="{9D8B030D-6E8A-4147-A177-3AD203B41FA5}">
                      <a16:colId xmlns:a16="http://schemas.microsoft.com/office/drawing/2014/main" val="2904140119"/>
                    </a:ext>
                  </a:extLst>
                </a:gridCol>
                <a:gridCol w="1399032">
                  <a:extLst>
                    <a:ext uri="{9D8B030D-6E8A-4147-A177-3AD203B41FA5}">
                      <a16:colId xmlns:a16="http://schemas.microsoft.com/office/drawing/2014/main" val="2338168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4026143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- 2023-08-22 12:50:36</a:t>
                      </a:r>
                      <a:r>
                        <a:rPr kumimoji="0" lang="en-US" sz="1000" b="0" i="0" u="none" strike="noStrike" kern="1200" cap="none" spc="0" normalizeH="0" baseline="0" noProof="0">
                          <a:ln>
                            <a:noFill/>
                          </a:ln>
                          <a:solidFill>
                            <a:prstClr val="black"/>
                          </a:solidFill>
                          <a:effectLst/>
                          <a:uLnTx/>
                          <a:uFillTx/>
                          <a:latin typeface="Calibri"/>
                          <a:ea typeface="+mn-ea"/>
                          <a:cs typeface="+mn-cs"/>
                        </a:rPr>
                        <a:t>
 [CONTEST]
Stand a chance to WIN a Magical 3D2N Tokyo Disney Sea round trip and other exclusive prizes while supporting our Save the Blue initiative! 🙌 
📢Here’s how: 
1. Purchase our Save the Blue featured products at our counter or official online platforms from now till 31st August 2023. 
2. Submit your receipt and details at https://bit.ly/savetheblue2023 to participate. 
3. Like and Follow Kose's Instagram and Facebook. 
Join now and be the ONE and only lucky winner to WIN a magical holiday! ✨🔮 
Contest starts from now till 31 August 2023.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(Magento) 23-07 Kose STB Conversion Ads –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Malaysia; Ages: 18-45</a:t>
                      </a:r>
                    </a:p>
                  </a:txBody>
                  <a:tcPr/>
                </a:tc>
                <a:extLst>
                  <a:ext uri="{0D108BD9-81ED-4DB2-BD59-A6C34878D82A}">
                    <a16:rowId xmlns:a16="http://schemas.microsoft.com/office/drawing/2014/main" val="2867055863"/>
                  </a:ext>
                </a:extLst>
              </a:tr>
            </a:tbl>
          </a:graphicData>
        </a:graphic>
      </p:graphicFrame>
      <p:sp>
        <p:nvSpPr>
          <p:cNvPr id="4" name="Text Placeholder 3">
            <a:extLst>
              <a:ext uri="{FF2B5EF4-FFF2-40B4-BE49-F238E27FC236}">
                <a16:creationId xmlns:a16="http://schemas.microsoft.com/office/drawing/2014/main" id="{0725ABC0-7E00-4E33-8B6B-789446E6BFDB}"/>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40473910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89624-015F-4B33-87E2-9C6BF9BBC2DF}"/>
              </a:ext>
            </a:extLst>
          </p:cNvPr>
          <p:cNvSpPr>
            <a:spLocks noGrp="1"/>
          </p:cNvSpPr>
          <p:nvPr>
            <p:ph type="title"/>
          </p:nvPr>
        </p:nvSpPr>
        <p:spPr/>
        <p:txBody>
          <a:bodyPr/>
          <a:lstStyle/>
          <a:p>
            <a:r>
              <a:rPr lang="en-US"/>
              <a:t>Facebook Ads Performance Table | KOSÉ - 17 of 26</a:t>
            </a:r>
          </a:p>
        </p:txBody>
      </p:sp>
      <p:graphicFrame>
        <p:nvGraphicFramePr>
          <p:cNvPr id="5" name="Table Placeholder 4">
            <a:extLst>
              <a:ext uri="{FF2B5EF4-FFF2-40B4-BE49-F238E27FC236}">
                <a16:creationId xmlns:a16="http://schemas.microsoft.com/office/drawing/2014/main" id="{11D52561-2254-4F35-9943-DA327471EB2B}"/>
              </a:ext>
            </a:extLst>
          </p:cNvPr>
          <p:cNvGraphicFramePr>
            <a:graphicFrameLocks noGrp="1"/>
          </p:cNvGraphicFramePr>
          <p:nvPr>
            <p:ph type="tbl" sz="quarter" idx="13"/>
            <p:extLst>
              <p:ext uri="{D42A27DB-BD31-4B8C-83A1-F6EECF244321}">
                <p14:modId xmlns:p14="http://schemas.microsoft.com/office/powerpoint/2010/main" val="1902460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023590561"/>
                    </a:ext>
                  </a:extLst>
                </a:gridCol>
                <a:gridCol w="329184">
                  <a:extLst>
                    <a:ext uri="{9D8B030D-6E8A-4147-A177-3AD203B41FA5}">
                      <a16:colId xmlns:a16="http://schemas.microsoft.com/office/drawing/2014/main" val="2455944078"/>
                    </a:ext>
                  </a:extLst>
                </a:gridCol>
                <a:gridCol w="329184">
                  <a:extLst>
                    <a:ext uri="{9D8B030D-6E8A-4147-A177-3AD203B41FA5}">
                      <a16:colId xmlns:a16="http://schemas.microsoft.com/office/drawing/2014/main" val="1018472627"/>
                    </a:ext>
                  </a:extLst>
                </a:gridCol>
                <a:gridCol w="329184">
                  <a:extLst>
                    <a:ext uri="{9D8B030D-6E8A-4147-A177-3AD203B41FA5}">
                      <a16:colId xmlns:a16="http://schemas.microsoft.com/office/drawing/2014/main" val="265135107"/>
                    </a:ext>
                  </a:extLst>
                </a:gridCol>
                <a:gridCol w="329184">
                  <a:extLst>
                    <a:ext uri="{9D8B030D-6E8A-4147-A177-3AD203B41FA5}">
                      <a16:colId xmlns:a16="http://schemas.microsoft.com/office/drawing/2014/main" val="979714223"/>
                    </a:ext>
                  </a:extLst>
                </a:gridCol>
                <a:gridCol w="329184">
                  <a:extLst>
                    <a:ext uri="{9D8B030D-6E8A-4147-A177-3AD203B41FA5}">
                      <a16:colId xmlns:a16="http://schemas.microsoft.com/office/drawing/2014/main" val="4222041511"/>
                    </a:ext>
                  </a:extLst>
                </a:gridCol>
                <a:gridCol w="329184">
                  <a:extLst>
                    <a:ext uri="{9D8B030D-6E8A-4147-A177-3AD203B41FA5}">
                      <a16:colId xmlns:a16="http://schemas.microsoft.com/office/drawing/2014/main" val="4161713211"/>
                    </a:ext>
                  </a:extLst>
                </a:gridCol>
                <a:gridCol w="329184">
                  <a:extLst>
                    <a:ext uri="{9D8B030D-6E8A-4147-A177-3AD203B41FA5}">
                      <a16:colId xmlns:a16="http://schemas.microsoft.com/office/drawing/2014/main" val="98415490"/>
                    </a:ext>
                  </a:extLst>
                </a:gridCol>
                <a:gridCol w="329184">
                  <a:extLst>
                    <a:ext uri="{9D8B030D-6E8A-4147-A177-3AD203B41FA5}">
                      <a16:colId xmlns:a16="http://schemas.microsoft.com/office/drawing/2014/main" val="1708494414"/>
                    </a:ext>
                  </a:extLst>
                </a:gridCol>
                <a:gridCol w="329184">
                  <a:extLst>
                    <a:ext uri="{9D8B030D-6E8A-4147-A177-3AD203B41FA5}">
                      <a16:colId xmlns:a16="http://schemas.microsoft.com/office/drawing/2014/main" val="2245315617"/>
                    </a:ext>
                  </a:extLst>
                </a:gridCol>
                <a:gridCol w="329184">
                  <a:extLst>
                    <a:ext uri="{9D8B030D-6E8A-4147-A177-3AD203B41FA5}">
                      <a16:colId xmlns:a16="http://schemas.microsoft.com/office/drawing/2014/main" val="2078028325"/>
                    </a:ext>
                  </a:extLst>
                </a:gridCol>
                <a:gridCol w="329184">
                  <a:extLst>
                    <a:ext uri="{9D8B030D-6E8A-4147-A177-3AD203B41FA5}">
                      <a16:colId xmlns:a16="http://schemas.microsoft.com/office/drawing/2014/main" val="808892374"/>
                    </a:ext>
                  </a:extLst>
                </a:gridCol>
                <a:gridCol w="329184">
                  <a:extLst>
                    <a:ext uri="{9D8B030D-6E8A-4147-A177-3AD203B41FA5}">
                      <a16:colId xmlns:a16="http://schemas.microsoft.com/office/drawing/2014/main" val="1038621359"/>
                    </a:ext>
                  </a:extLst>
                </a:gridCol>
                <a:gridCol w="329184">
                  <a:extLst>
                    <a:ext uri="{9D8B030D-6E8A-4147-A177-3AD203B41FA5}">
                      <a16:colId xmlns:a16="http://schemas.microsoft.com/office/drawing/2014/main" val="1813729929"/>
                    </a:ext>
                  </a:extLst>
                </a:gridCol>
                <a:gridCol w="329184">
                  <a:extLst>
                    <a:ext uri="{9D8B030D-6E8A-4147-A177-3AD203B41FA5}">
                      <a16:colId xmlns:a16="http://schemas.microsoft.com/office/drawing/2014/main" val="1585197182"/>
                    </a:ext>
                  </a:extLst>
                </a:gridCol>
                <a:gridCol w="329184">
                  <a:extLst>
                    <a:ext uri="{9D8B030D-6E8A-4147-A177-3AD203B41FA5}">
                      <a16:colId xmlns:a16="http://schemas.microsoft.com/office/drawing/2014/main" val="1841348318"/>
                    </a:ext>
                  </a:extLst>
                </a:gridCol>
                <a:gridCol w="1399032">
                  <a:extLst>
                    <a:ext uri="{9D8B030D-6E8A-4147-A177-3AD203B41FA5}">
                      <a16:colId xmlns:a16="http://schemas.microsoft.com/office/drawing/2014/main" val="228240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586602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- 2023-08-22 12:50:34</a:t>
                      </a:r>
                      <a:r>
                        <a:rPr kumimoji="0" lang="en-US" sz="1000" b="0" i="0" u="none" strike="noStrike" kern="1200" cap="none" spc="0" normalizeH="0" baseline="0" noProof="0">
                          <a:ln>
                            <a:noFill/>
                          </a:ln>
                          <a:solidFill>
                            <a:prstClr val="black"/>
                          </a:solidFill>
                          <a:effectLst/>
                          <a:uLnTx/>
                          <a:uFillTx/>
                          <a:latin typeface="Calibri"/>
                          <a:ea typeface="+mn-ea"/>
                          <a:cs typeface="+mn-cs"/>
                        </a:rPr>
                        <a:t>
 The KOSÉ Save the Blue campaign is back! From July to August 2023, a portion of the sales from our featured Save the Blue products will proudly support the remarkable efforts of Reef Check Malaysia in coral restoration and beach cleaning. 🌊 By purchasing these products, you help preserve our precious marine ecosystems through our partnership with Reef Check Malaysia.
But that's not all! Prepare for an incredible adventure and a chance to WIN a Magical 3D2N Tokyo Disney Sea round trip and other exclusive prizes! 🏆 Your support for the Save the Blue initiative makes a difference and brings exciting rewards.
Participating is easy:
👉 Purchase the featured products at our counter or official online platforms until August 31, 2023.
👉 Submit your receipt and details at https://bit.ly/savetheblue2023 to enter the contest.
Join us in this meaningful campaign and let's protect our oceans together. Remember, when you become beautiful, the Earth becomes beautiful.🌎💙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(Magento) 23-07 Kose STB Conversion Ads –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Malaysia; Ages: 18-45</a:t>
                      </a:r>
                    </a:p>
                  </a:txBody>
                  <a:tcPr/>
                </a:tc>
                <a:extLst>
                  <a:ext uri="{0D108BD9-81ED-4DB2-BD59-A6C34878D82A}">
                    <a16:rowId xmlns:a16="http://schemas.microsoft.com/office/drawing/2014/main" val="3573856067"/>
                  </a:ext>
                </a:extLst>
              </a:tr>
            </a:tbl>
          </a:graphicData>
        </a:graphic>
      </p:graphicFrame>
      <p:sp>
        <p:nvSpPr>
          <p:cNvPr id="4" name="Text Placeholder 3">
            <a:extLst>
              <a:ext uri="{FF2B5EF4-FFF2-40B4-BE49-F238E27FC236}">
                <a16:creationId xmlns:a16="http://schemas.microsoft.com/office/drawing/2014/main" id="{906C46C8-DD9B-4084-9427-0518EF0711E7}"/>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26547457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303A7-F99B-446F-8E30-DB9F4FA3EB07}"/>
              </a:ext>
            </a:extLst>
          </p:cNvPr>
          <p:cNvSpPr>
            <a:spLocks noGrp="1"/>
          </p:cNvSpPr>
          <p:nvPr>
            <p:ph type="title"/>
          </p:nvPr>
        </p:nvSpPr>
        <p:spPr/>
        <p:txBody>
          <a:bodyPr/>
          <a:lstStyle/>
          <a:p>
            <a:r>
              <a:rPr lang="en-US"/>
              <a:t>Facebook Ads Performance Table | KOSÉ - 18 of 26</a:t>
            </a:r>
          </a:p>
        </p:txBody>
      </p:sp>
      <p:graphicFrame>
        <p:nvGraphicFramePr>
          <p:cNvPr id="5" name="Table Placeholder 4">
            <a:extLst>
              <a:ext uri="{FF2B5EF4-FFF2-40B4-BE49-F238E27FC236}">
                <a16:creationId xmlns:a16="http://schemas.microsoft.com/office/drawing/2014/main" id="{D9CC30EB-4BF5-4B98-8476-DF12EE05CC89}"/>
              </a:ext>
            </a:extLst>
          </p:cNvPr>
          <p:cNvGraphicFramePr>
            <a:graphicFrameLocks noGrp="1"/>
          </p:cNvGraphicFramePr>
          <p:nvPr>
            <p:ph type="tbl" sz="quarter" idx="13"/>
            <p:extLst>
              <p:ext uri="{D42A27DB-BD31-4B8C-83A1-F6EECF244321}">
                <p14:modId xmlns:p14="http://schemas.microsoft.com/office/powerpoint/2010/main" val="638023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797442686"/>
                    </a:ext>
                  </a:extLst>
                </a:gridCol>
                <a:gridCol w="329184">
                  <a:extLst>
                    <a:ext uri="{9D8B030D-6E8A-4147-A177-3AD203B41FA5}">
                      <a16:colId xmlns:a16="http://schemas.microsoft.com/office/drawing/2014/main" val="3747937186"/>
                    </a:ext>
                  </a:extLst>
                </a:gridCol>
                <a:gridCol w="329184">
                  <a:extLst>
                    <a:ext uri="{9D8B030D-6E8A-4147-A177-3AD203B41FA5}">
                      <a16:colId xmlns:a16="http://schemas.microsoft.com/office/drawing/2014/main" val="3547546896"/>
                    </a:ext>
                  </a:extLst>
                </a:gridCol>
                <a:gridCol w="329184">
                  <a:extLst>
                    <a:ext uri="{9D8B030D-6E8A-4147-A177-3AD203B41FA5}">
                      <a16:colId xmlns:a16="http://schemas.microsoft.com/office/drawing/2014/main" val="4175754206"/>
                    </a:ext>
                  </a:extLst>
                </a:gridCol>
                <a:gridCol w="329184">
                  <a:extLst>
                    <a:ext uri="{9D8B030D-6E8A-4147-A177-3AD203B41FA5}">
                      <a16:colId xmlns:a16="http://schemas.microsoft.com/office/drawing/2014/main" val="3137846661"/>
                    </a:ext>
                  </a:extLst>
                </a:gridCol>
                <a:gridCol w="329184">
                  <a:extLst>
                    <a:ext uri="{9D8B030D-6E8A-4147-A177-3AD203B41FA5}">
                      <a16:colId xmlns:a16="http://schemas.microsoft.com/office/drawing/2014/main" val="4059568984"/>
                    </a:ext>
                  </a:extLst>
                </a:gridCol>
                <a:gridCol w="329184">
                  <a:extLst>
                    <a:ext uri="{9D8B030D-6E8A-4147-A177-3AD203B41FA5}">
                      <a16:colId xmlns:a16="http://schemas.microsoft.com/office/drawing/2014/main" val="2333374886"/>
                    </a:ext>
                  </a:extLst>
                </a:gridCol>
                <a:gridCol w="329184">
                  <a:extLst>
                    <a:ext uri="{9D8B030D-6E8A-4147-A177-3AD203B41FA5}">
                      <a16:colId xmlns:a16="http://schemas.microsoft.com/office/drawing/2014/main" val="823421454"/>
                    </a:ext>
                  </a:extLst>
                </a:gridCol>
                <a:gridCol w="329184">
                  <a:extLst>
                    <a:ext uri="{9D8B030D-6E8A-4147-A177-3AD203B41FA5}">
                      <a16:colId xmlns:a16="http://schemas.microsoft.com/office/drawing/2014/main" val="4204444783"/>
                    </a:ext>
                  </a:extLst>
                </a:gridCol>
                <a:gridCol w="329184">
                  <a:extLst>
                    <a:ext uri="{9D8B030D-6E8A-4147-A177-3AD203B41FA5}">
                      <a16:colId xmlns:a16="http://schemas.microsoft.com/office/drawing/2014/main" val="77897925"/>
                    </a:ext>
                  </a:extLst>
                </a:gridCol>
                <a:gridCol w="329184">
                  <a:extLst>
                    <a:ext uri="{9D8B030D-6E8A-4147-A177-3AD203B41FA5}">
                      <a16:colId xmlns:a16="http://schemas.microsoft.com/office/drawing/2014/main" val="2832417371"/>
                    </a:ext>
                  </a:extLst>
                </a:gridCol>
                <a:gridCol w="329184">
                  <a:extLst>
                    <a:ext uri="{9D8B030D-6E8A-4147-A177-3AD203B41FA5}">
                      <a16:colId xmlns:a16="http://schemas.microsoft.com/office/drawing/2014/main" val="3939900827"/>
                    </a:ext>
                  </a:extLst>
                </a:gridCol>
                <a:gridCol w="329184">
                  <a:extLst>
                    <a:ext uri="{9D8B030D-6E8A-4147-A177-3AD203B41FA5}">
                      <a16:colId xmlns:a16="http://schemas.microsoft.com/office/drawing/2014/main" val="2059142082"/>
                    </a:ext>
                  </a:extLst>
                </a:gridCol>
                <a:gridCol w="329184">
                  <a:extLst>
                    <a:ext uri="{9D8B030D-6E8A-4147-A177-3AD203B41FA5}">
                      <a16:colId xmlns:a16="http://schemas.microsoft.com/office/drawing/2014/main" val="3087332043"/>
                    </a:ext>
                  </a:extLst>
                </a:gridCol>
                <a:gridCol w="329184">
                  <a:extLst>
                    <a:ext uri="{9D8B030D-6E8A-4147-A177-3AD203B41FA5}">
                      <a16:colId xmlns:a16="http://schemas.microsoft.com/office/drawing/2014/main" val="4130505544"/>
                    </a:ext>
                  </a:extLst>
                </a:gridCol>
                <a:gridCol w="329184">
                  <a:extLst>
                    <a:ext uri="{9D8B030D-6E8A-4147-A177-3AD203B41FA5}">
                      <a16:colId xmlns:a16="http://schemas.microsoft.com/office/drawing/2014/main" val="312715891"/>
                    </a:ext>
                  </a:extLst>
                </a:gridCol>
                <a:gridCol w="1399032">
                  <a:extLst>
                    <a:ext uri="{9D8B030D-6E8A-4147-A177-3AD203B41FA5}">
                      <a16:colId xmlns:a16="http://schemas.microsoft.com/office/drawing/2014/main" val="11889363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833842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- 2023-08-22 12:50:34</a:t>
                      </a:r>
                      <a:r>
                        <a:rPr kumimoji="0" lang="en-US" sz="1000" b="0" i="0" u="none" strike="noStrike" kern="1200" cap="none" spc="0" normalizeH="0" baseline="0" noProof="0">
                          <a:ln>
                            <a:noFill/>
                          </a:ln>
                          <a:solidFill>
                            <a:prstClr val="black"/>
                          </a:solidFill>
                          <a:effectLst/>
                          <a:uLnTx/>
                          <a:uFillTx/>
                          <a:latin typeface="Calibri"/>
                          <a:ea typeface="+mn-ea"/>
                          <a:cs typeface="+mn-cs"/>
                        </a:rPr>
                        <a:t>
 Dive into our limited edition Save the Blue collection, featuring beloved Disney characters from the sea! 🌊 For every purchase, we'll contribute to Reef Check Malaysia, a portion of the sales will be contributed to Reef Check Malaysia, a local NGO dedicated to preserving our marine ecosystems. 
Get a chance to WIN a Magical 3D2N Tokyo Disney Sea round trip and other exclusive prizes 🏆 while showing your support for the Save the Blue initiative! 
👉 Purchase the featured products at our counter or official online platforms until August 31, 2023.
👉 Submit your receipt and details at https://bit.ly/savetheblue2023 to enter the contest.
You'll also receive 2 additional gifts for any purchase of our participation Disney products.
Together, let's make a difference and support sustainable initiatives.🌊🐠 When you become beautiful, the Earth becomes beautiful.🌎💙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(Magento) 23-07 Kose STB Conversion Ads –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Above 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Malaysia; Ages: 18-45</a:t>
                      </a:r>
                    </a:p>
                  </a:txBody>
                  <a:tcPr/>
                </a:tc>
                <a:extLst>
                  <a:ext uri="{0D108BD9-81ED-4DB2-BD59-A6C34878D82A}">
                    <a16:rowId xmlns:a16="http://schemas.microsoft.com/office/drawing/2014/main" val="849034485"/>
                  </a:ext>
                </a:extLst>
              </a:tr>
            </a:tbl>
          </a:graphicData>
        </a:graphic>
      </p:graphicFrame>
      <p:sp>
        <p:nvSpPr>
          <p:cNvPr id="4" name="Text Placeholder 3">
            <a:extLst>
              <a:ext uri="{FF2B5EF4-FFF2-40B4-BE49-F238E27FC236}">
                <a16:creationId xmlns:a16="http://schemas.microsoft.com/office/drawing/2014/main" id="{07C091D5-B500-49A4-B247-E7390B25B5FD}"/>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267600916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EB16D-2202-48E1-B7A2-B9DD6DBABC5F}"/>
              </a:ext>
            </a:extLst>
          </p:cNvPr>
          <p:cNvSpPr>
            <a:spLocks noGrp="1"/>
          </p:cNvSpPr>
          <p:nvPr>
            <p:ph type="title"/>
          </p:nvPr>
        </p:nvSpPr>
        <p:spPr/>
        <p:txBody>
          <a:bodyPr/>
          <a:lstStyle/>
          <a:p>
            <a:r>
              <a:rPr lang="en-US"/>
              <a:t>Facebook Ads Performance Table | KOSÉ - 19 of 26</a:t>
            </a:r>
          </a:p>
        </p:txBody>
      </p:sp>
      <p:graphicFrame>
        <p:nvGraphicFramePr>
          <p:cNvPr id="5" name="Table Placeholder 4">
            <a:extLst>
              <a:ext uri="{FF2B5EF4-FFF2-40B4-BE49-F238E27FC236}">
                <a16:creationId xmlns:a16="http://schemas.microsoft.com/office/drawing/2014/main" id="{4FA2FA24-753C-4756-ACE2-32564DEDE609}"/>
              </a:ext>
            </a:extLst>
          </p:cNvPr>
          <p:cNvGraphicFramePr>
            <a:graphicFrameLocks noGrp="1"/>
          </p:cNvGraphicFramePr>
          <p:nvPr>
            <p:ph type="tbl" sz="quarter" idx="13"/>
            <p:extLst>
              <p:ext uri="{D42A27DB-BD31-4B8C-83A1-F6EECF244321}">
                <p14:modId xmlns:p14="http://schemas.microsoft.com/office/powerpoint/2010/main" val="1506345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291631065"/>
                    </a:ext>
                  </a:extLst>
                </a:gridCol>
                <a:gridCol w="329184">
                  <a:extLst>
                    <a:ext uri="{9D8B030D-6E8A-4147-A177-3AD203B41FA5}">
                      <a16:colId xmlns:a16="http://schemas.microsoft.com/office/drawing/2014/main" val="184641359"/>
                    </a:ext>
                  </a:extLst>
                </a:gridCol>
                <a:gridCol w="329184">
                  <a:extLst>
                    <a:ext uri="{9D8B030D-6E8A-4147-A177-3AD203B41FA5}">
                      <a16:colId xmlns:a16="http://schemas.microsoft.com/office/drawing/2014/main" val="2253855288"/>
                    </a:ext>
                  </a:extLst>
                </a:gridCol>
                <a:gridCol w="329184">
                  <a:extLst>
                    <a:ext uri="{9D8B030D-6E8A-4147-A177-3AD203B41FA5}">
                      <a16:colId xmlns:a16="http://schemas.microsoft.com/office/drawing/2014/main" val="254786935"/>
                    </a:ext>
                  </a:extLst>
                </a:gridCol>
                <a:gridCol w="329184">
                  <a:extLst>
                    <a:ext uri="{9D8B030D-6E8A-4147-A177-3AD203B41FA5}">
                      <a16:colId xmlns:a16="http://schemas.microsoft.com/office/drawing/2014/main" val="1876303423"/>
                    </a:ext>
                  </a:extLst>
                </a:gridCol>
                <a:gridCol w="329184">
                  <a:extLst>
                    <a:ext uri="{9D8B030D-6E8A-4147-A177-3AD203B41FA5}">
                      <a16:colId xmlns:a16="http://schemas.microsoft.com/office/drawing/2014/main" val="3481713408"/>
                    </a:ext>
                  </a:extLst>
                </a:gridCol>
                <a:gridCol w="329184">
                  <a:extLst>
                    <a:ext uri="{9D8B030D-6E8A-4147-A177-3AD203B41FA5}">
                      <a16:colId xmlns:a16="http://schemas.microsoft.com/office/drawing/2014/main" val="2622124497"/>
                    </a:ext>
                  </a:extLst>
                </a:gridCol>
                <a:gridCol w="329184">
                  <a:extLst>
                    <a:ext uri="{9D8B030D-6E8A-4147-A177-3AD203B41FA5}">
                      <a16:colId xmlns:a16="http://schemas.microsoft.com/office/drawing/2014/main" val="1058233216"/>
                    </a:ext>
                  </a:extLst>
                </a:gridCol>
                <a:gridCol w="329184">
                  <a:extLst>
                    <a:ext uri="{9D8B030D-6E8A-4147-A177-3AD203B41FA5}">
                      <a16:colId xmlns:a16="http://schemas.microsoft.com/office/drawing/2014/main" val="2397413565"/>
                    </a:ext>
                  </a:extLst>
                </a:gridCol>
                <a:gridCol w="329184">
                  <a:extLst>
                    <a:ext uri="{9D8B030D-6E8A-4147-A177-3AD203B41FA5}">
                      <a16:colId xmlns:a16="http://schemas.microsoft.com/office/drawing/2014/main" val="952072874"/>
                    </a:ext>
                  </a:extLst>
                </a:gridCol>
                <a:gridCol w="329184">
                  <a:extLst>
                    <a:ext uri="{9D8B030D-6E8A-4147-A177-3AD203B41FA5}">
                      <a16:colId xmlns:a16="http://schemas.microsoft.com/office/drawing/2014/main" val="3610660113"/>
                    </a:ext>
                  </a:extLst>
                </a:gridCol>
                <a:gridCol w="329184">
                  <a:extLst>
                    <a:ext uri="{9D8B030D-6E8A-4147-A177-3AD203B41FA5}">
                      <a16:colId xmlns:a16="http://schemas.microsoft.com/office/drawing/2014/main" val="1807751990"/>
                    </a:ext>
                  </a:extLst>
                </a:gridCol>
                <a:gridCol w="329184">
                  <a:extLst>
                    <a:ext uri="{9D8B030D-6E8A-4147-A177-3AD203B41FA5}">
                      <a16:colId xmlns:a16="http://schemas.microsoft.com/office/drawing/2014/main" val="3350093609"/>
                    </a:ext>
                  </a:extLst>
                </a:gridCol>
                <a:gridCol w="329184">
                  <a:extLst>
                    <a:ext uri="{9D8B030D-6E8A-4147-A177-3AD203B41FA5}">
                      <a16:colId xmlns:a16="http://schemas.microsoft.com/office/drawing/2014/main" val="926292183"/>
                    </a:ext>
                  </a:extLst>
                </a:gridCol>
                <a:gridCol w="329184">
                  <a:extLst>
                    <a:ext uri="{9D8B030D-6E8A-4147-A177-3AD203B41FA5}">
                      <a16:colId xmlns:a16="http://schemas.microsoft.com/office/drawing/2014/main" val="2113885827"/>
                    </a:ext>
                  </a:extLst>
                </a:gridCol>
                <a:gridCol w="329184">
                  <a:extLst>
                    <a:ext uri="{9D8B030D-6E8A-4147-A177-3AD203B41FA5}">
                      <a16:colId xmlns:a16="http://schemas.microsoft.com/office/drawing/2014/main" val="1626037393"/>
                    </a:ext>
                  </a:extLst>
                </a:gridCol>
                <a:gridCol w="1399032">
                  <a:extLst>
                    <a:ext uri="{9D8B030D-6E8A-4147-A177-3AD203B41FA5}">
                      <a16:colId xmlns:a16="http://schemas.microsoft.com/office/drawing/2014/main" val="3340029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633928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- 2023-08-22 12:49:48</a:t>
                      </a:r>
                      <a:r>
                        <a:rPr kumimoji="0" lang="en-US" sz="1000" b="0" i="0" u="none" strike="noStrike" kern="1200" cap="none" spc="0" normalizeH="0" baseline="0" noProof="0">
                          <a:ln>
                            <a:noFill/>
                          </a:ln>
                          <a:solidFill>
                            <a:prstClr val="black"/>
                          </a:solidFill>
                          <a:effectLst/>
                          <a:uLnTx/>
                          <a:uFillTx/>
                          <a:latin typeface="Calibri"/>
                          <a:ea typeface="+mn-ea"/>
                          <a:cs typeface="+mn-cs"/>
                        </a:rPr>
                        <a:t>
 [CONTEST]
Stand a chance to WIN a Magical 3D2N Tokyo Disney Sea round trip and other exclusive prizes while supporting our Save the Blue initiative! 🙌 
📢Here’s how: 
1. Purchase our Save the Blue featured products at our counter or official online platforms from now till 31st August 2023. 
2. Submit your receipt and details at https://bit.ly/savetheblue2023 to participate. 
3. Like and Follow Kose's Instagram and Facebook. 
Join now and be the ONE and only lucky winner to WIN a magical holiday! ✨🔮 
Contest starts from now till 31 August 2023.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(Magento) 23-07 Kose STB Conversion Ads –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Above 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Above 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Malaysia; Ages: 18-45; Lookalike (MY, 1% to 10%) - Conversions of ad campaign 23851165926670363, Lookalike (MY, 1% to 10%) - Conversions of ad campaign 23851446067660363, PurchaseMagentoSitelast90D, Lookalike (MY, 1%) - PurchaseMagentoSitelast90D, Lookalike (MY, 1% to 2%) - PurchaseMagentoSitelast90D or Lookalike (MY, 2% to 3%) - PurchaseMagentoSitelast90D</a:t>
                      </a:r>
                    </a:p>
                  </a:txBody>
                  <a:tcPr/>
                </a:tc>
                <a:extLst>
                  <a:ext uri="{0D108BD9-81ED-4DB2-BD59-A6C34878D82A}">
                    <a16:rowId xmlns:a16="http://schemas.microsoft.com/office/drawing/2014/main" val="3660453507"/>
                  </a:ext>
                </a:extLst>
              </a:tr>
            </a:tbl>
          </a:graphicData>
        </a:graphic>
      </p:graphicFrame>
      <p:sp>
        <p:nvSpPr>
          <p:cNvPr id="4" name="Text Placeholder 3">
            <a:extLst>
              <a:ext uri="{FF2B5EF4-FFF2-40B4-BE49-F238E27FC236}">
                <a16:creationId xmlns:a16="http://schemas.microsoft.com/office/drawing/2014/main" id="{993E1061-662F-4B0B-9BC5-F6CA617CD5EA}"/>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358295317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E8AC8-9F1A-4A31-946D-1E443AE8643E}"/>
              </a:ext>
            </a:extLst>
          </p:cNvPr>
          <p:cNvSpPr>
            <a:spLocks noGrp="1"/>
          </p:cNvSpPr>
          <p:nvPr>
            <p:ph type="title"/>
          </p:nvPr>
        </p:nvSpPr>
        <p:spPr/>
        <p:txBody>
          <a:bodyPr/>
          <a:lstStyle/>
          <a:p>
            <a:r>
              <a:rPr lang="en-US"/>
              <a:t>Facebook Ads Performance Table | KOSÉ - 20 of 26</a:t>
            </a:r>
          </a:p>
        </p:txBody>
      </p:sp>
      <p:graphicFrame>
        <p:nvGraphicFramePr>
          <p:cNvPr id="5" name="Table Placeholder 4">
            <a:extLst>
              <a:ext uri="{FF2B5EF4-FFF2-40B4-BE49-F238E27FC236}">
                <a16:creationId xmlns:a16="http://schemas.microsoft.com/office/drawing/2014/main" id="{E7834F7F-37A4-407F-9A31-32B6929B4709}"/>
              </a:ext>
            </a:extLst>
          </p:cNvPr>
          <p:cNvGraphicFramePr>
            <a:graphicFrameLocks noGrp="1"/>
          </p:cNvGraphicFramePr>
          <p:nvPr>
            <p:ph type="tbl" sz="quarter" idx="13"/>
            <p:extLst>
              <p:ext uri="{D42A27DB-BD31-4B8C-83A1-F6EECF244321}">
                <p14:modId xmlns:p14="http://schemas.microsoft.com/office/powerpoint/2010/main" val="1438281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931097796"/>
                    </a:ext>
                  </a:extLst>
                </a:gridCol>
                <a:gridCol w="329184">
                  <a:extLst>
                    <a:ext uri="{9D8B030D-6E8A-4147-A177-3AD203B41FA5}">
                      <a16:colId xmlns:a16="http://schemas.microsoft.com/office/drawing/2014/main" val="3549236252"/>
                    </a:ext>
                  </a:extLst>
                </a:gridCol>
                <a:gridCol w="329184">
                  <a:extLst>
                    <a:ext uri="{9D8B030D-6E8A-4147-A177-3AD203B41FA5}">
                      <a16:colId xmlns:a16="http://schemas.microsoft.com/office/drawing/2014/main" val="620139853"/>
                    </a:ext>
                  </a:extLst>
                </a:gridCol>
                <a:gridCol w="329184">
                  <a:extLst>
                    <a:ext uri="{9D8B030D-6E8A-4147-A177-3AD203B41FA5}">
                      <a16:colId xmlns:a16="http://schemas.microsoft.com/office/drawing/2014/main" val="1887336433"/>
                    </a:ext>
                  </a:extLst>
                </a:gridCol>
                <a:gridCol w="329184">
                  <a:extLst>
                    <a:ext uri="{9D8B030D-6E8A-4147-A177-3AD203B41FA5}">
                      <a16:colId xmlns:a16="http://schemas.microsoft.com/office/drawing/2014/main" val="3676282414"/>
                    </a:ext>
                  </a:extLst>
                </a:gridCol>
                <a:gridCol w="329184">
                  <a:extLst>
                    <a:ext uri="{9D8B030D-6E8A-4147-A177-3AD203B41FA5}">
                      <a16:colId xmlns:a16="http://schemas.microsoft.com/office/drawing/2014/main" val="1867461817"/>
                    </a:ext>
                  </a:extLst>
                </a:gridCol>
                <a:gridCol w="329184">
                  <a:extLst>
                    <a:ext uri="{9D8B030D-6E8A-4147-A177-3AD203B41FA5}">
                      <a16:colId xmlns:a16="http://schemas.microsoft.com/office/drawing/2014/main" val="2706086127"/>
                    </a:ext>
                  </a:extLst>
                </a:gridCol>
                <a:gridCol w="329184">
                  <a:extLst>
                    <a:ext uri="{9D8B030D-6E8A-4147-A177-3AD203B41FA5}">
                      <a16:colId xmlns:a16="http://schemas.microsoft.com/office/drawing/2014/main" val="3155712531"/>
                    </a:ext>
                  </a:extLst>
                </a:gridCol>
                <a:gridCol w="329184">
                  <a:extLst>
                    <a:ext uri="{9D8B030D-6E8A-4147-A177-3AD203B41FA5}">
                      <a16:colId xmlns:a16="http://schemas.microsoft.com/office/drawing/2014/main" val="1290607691"/>
                    </a:ext>
                  </a:extLst>
                </a:gridCol>
                <a:gridCol w="329184">
                  <a:extLst>
                    <a:ext uri="{9D8B030D-6E8A-4147-A177-3AD203B41FA5}">
                      <a16:colId xmlns:a16="http://schemas.microsoft.com/office/drawing/2014/main" val="52899943"/>
                    </a:ext>
                  </a:extLst>
                </a:gridCol>
                <a:gridCol w="329184">
                  <a:extLst>
                    <a:ext uri="{9D8B030D-6E8A-4147-A177-3AD203B41FA5}">
                      <a16:colId xmlns:a16="http://schemas.microsoft.com/office/drawing/2014/main" val="4143704061"/>
                    </a:ext>
                  </a:extLst>
                </a:gridCol>
                <a:gridCol w="329184">
                  <a:extLst>
                    <a:ext uri="{9D8B030D-6E8A-4147-A177-3AD203B41FA5}">
                      <a16:colId xmlns:a16="http://schemas.microsoft.com/office/drawing/2014/main" val="21662552"/>
                    </a:ext>
                  </a:extLst>
                </a:gridCol>
                <a:gridCol w="329184">
                  <a:extLst>
                    <a:ext uri="{9D8B030D-6E8A-4147-A177-3AD203B41FA5}">
                      <a16:colId xmlns:a16="http://schemas.microsoft.com/office/drawing/2014/main" val="1862717467"/>
                    </a:ext>
                  </a:extLst>
                </a:gridCol>
                <a:gridCol w="329184">
                  <a:extLst>
                    <a:ext uri="{9D8B030D-6E8A-4147-A177-3AD203B41FA5}">
                      <a16:colId xmlns:a16="http://schemas.microsoft.com/office/drawing/2014/main" val="2157086937"/>
                    </a:ext>
                  </a:extLst>
                </a:gridCol>
                <a:gridCol w="329184">
                  <a:extLst>
                    <a:ext uri="{9D8B030D-6E8A-4147-A177-3AD203B41FA5}">
                      <a16:colId xmlns:a16="http://schemas.microsoft.com/office/drawing/2014/main" val="2356297196"/>
                    </a:ext>
                  </a:extLst>
                </a:gridCol>
                <a:gridCol w="329184">
                  <a:extLst>
                    <a:ext uri="{9D8B030D-6E8A-4147-A177-3AD203B41FA5}">
                      <a16:colId xmlns:a16="http://schemas.microsoft.com/office/drawing/2014/main" val="4153194741"/>
                    </a:ext>
                  </a:extLst>
                </a:gridCol>
                <a:gridCol w="1399032">
                  <a:extLst>
                    <a:ext uri="{9D8B030D-6E8A-4147-A177-3AD203B41FA5}">
                      <a16:colId xmlns:a16="http://schemas.microsoft.com/office/drawing/2014/main" val="3812715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720181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- 2023-08-22 12:49:45</a:t>
                      </a:r>
                      <a:r>
                        <a:rPr kumimoji="0" lang="en-US" sz="1000" b="0" i="0" u="none" strike="noStrike" kern="1200" cap="none" spc="0" normalizeH="0" baseline="0" noProof="0">
                          <a:ln>
                            <a:noFill/>
                          </a:ln>
                          <a:solidFill>
                            <a:prstClr val="black"/>
                          </a:solidFill>
                          <a:effectLst/>
                          <a:uLnTx/>
                          <a:uFillTx/>
                          <a:latin typeface="Calibri"/>
                          <a:ea typeface="+mn-ea"/>
                          <a:cs typeface="+mn-cs"/>
                        </a:rPr>
                        <a:t>
 Dive into our limited edition Save the Blue collection, featuring beloved Disney characters from the sea! 🌊 For every purchase, we'll contribute to Reef Check Malaysia, a portion of the sales will be contributed to Reef Check Malaysia, a local NGO dedicated to preserving our marine ecosystems. 
Get a chance to WIN a Magical 3D2N Tokyo Disney Sea round trip and other exclusive prizes 🏆 while showing your support for the Save the Blue initiative! 
👉 Purchase the featured products at our counter or official online platforms until August 31, 2023.
👉 Submit your receipt and details at https://bit.ly/savetheblue2023 to enter the contest.
You'll also receive 2 additional gifts for any purchase of our participation Disney products.
Together, let's make a difference and support sustainable initiatives.🌊🐠 When you become beautiful, the Earth becomes beautiful.🌎💙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(Magento) 23-07 Kose STB Conversion Ads –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Above 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Malaysia; Ages: 18-45; Lookalike (MY, 1% to 10%) - Conversions of ad campaign 23851165926670363, Lookalike (MY, 1% to 10%) - Conversions of ad campaign 23851446067660363, PurchaseMagentoSitelast90D, Lookalike (MY, 1%) - PurchaseMagentoSitelast90D, Lookalike (MY, 1% to 2%) - PurchaseMagentoSitelast90D or Lookalike (MY, 2% to 3%) - PurchaseMagentoSitelast90D</a:t>
                      </a:r>
                    </a:p>
                  </a:txBody>
                  <a:tcPr/>
                </a:tc>
                <a:extLst>
                  <a:ext uri="{0D108BD9-81ED-4DB2-BD59-A6C34878D82A}">
                    <a16:rowId xmlns:a16="http://schemas.microsoft.com/office/drawing/2014/main" val="3196708486"/>
                  </a:ext>
                </a:extLst>
              </a:tr>
            </a:tbl>
          </a:graphicData>
        </a:graphic>
      </p:graphicFrame>
      <p:sp>
        <p:nvSpPr>
          <p:cNvPr id="4" name="Text Placeholder 3">
            <a:extLst>
              <a:ext uri="{FF2B5EF4-FFF2-40B4-BE49-F238E27FC236}">
                <a16:creationId xmlns:a16="http://schemas.microsoft.com/office/drawing/2014/main" id="{1FDA75A7-BA36-494C-934A-E2F7C4904905}"/>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32528704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DD80D-9D3E-486A-9C87-379E3886B8DC}"/>
              </a:ext>
            </a:extLst>
          </p:cNvPr>
          <p:cNvSpPr>
            <a:spLocks noGrp="1"/>
          </p:cNvSpPr>
          <p:nvPr>
            <p:ph type="title"/>
          </p:nvPr>
        </p:nvSpPr>
        <p:spPr/>
        <p:txBody>
          <a:bodyPr/>
          <a:lstStyle/>
          <a:p>
            <a:r>
              <a:rPr lang="en-US"/>
              <a:t>Facebook Ads Performance Table | KOSÉ - 21 of 26</a:t>
            </a:r>
          </a:p>
        </p:txBody>
      </p:sp>
      <p:graphicFrame>
        <p:nvGraphicFramePr>
          <p:cNvPr id="5" name="Table Placeholder 4">
            <a:extLst>
              <a:ext uri="{FF2B5EF4-FFF2-40B4-BE49-F238E27FC236}">
                <a16:creationId xmlns:a16="http://schemas.microsoft.com/office/drawing/2014/main" id="{C747D027-AE7B-41FC-8BC7-315DB6DE4DC7}"/>
              </a:ext>
            </a:extLst>
          </p:cNvPr>
          <p:cNvGraphicFramePr>
            <a:graphicFrameLocks noGrp="1"/>
          </p:cNvGraphicFramePr>
          <p:nvPr>
            <p:ph type="tbl" sz="quarter" idx="13"/>
            <p:extLst>
              <p:ext uri="{D42A27DB-BD31-4B8C-83A1-F6EECF244321}">
                <p14:modId xmlns:p14="http://schemas.microsoft.com/office/powerpoint/2010/main" val="3492306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161540681"/>
                    </a:ext>
                  </a:extLst>
                </a:gridCol>
                <a:gridCol w="329184">
                  <a:extLst>
                    <a:ext uri="{9D8B030D-6E8A-4147-A177-3AD203B41FA5}">
                      <a16:colId xmlns:a16="http://schemas.microsoft.com/office/drawing/2014/main" val="264761065"/>
                    </a:ext>
                  </a:extLst>
                </a:gridCol>
                <a:gridCol w="329184">
                  <a:extLst>
                    <a:ext uri="{9D8B030D-6E8A-4147-A177-3AD203B41FA5}">
                      <a16:colId xmlns:a16="http://schemas.microsoft.com/office/drawing/2014/main" val="3322274431"/>
                    </a:ext>
                  </a:extLst>
                </a:gridCol>
                <a:gridCol w="329184">
                  <a:extLst>
                    <a:ext uri="{9D8B030D-6E8A-4147-A177-3AD203B41FA5}">
                      <a16:colId xmlns:a16="http://schemas.microsoft.com/office/drawing/2014/main" val="3441424331"/>
                    </a:ext>
                  </a:extLst>
                </a:gridCol>
                <a:gridCol w="329184">
                  <a:extLst>
                    <a:ext uri="{9D8B030D-6E8A-4147-A177-3AD203B41FA5}">
                      <a16:colId xmlns:a16="http://schemas.microsoft.com/office/drawing/2014/main" val="2080469433"/>
                    </a:ext>
                  </a:extLst>
                </a:gridCol>
                <a:gridCol w="329184">
                  <a:extLst>
                    <a:ext uri="{9D8B030D-6E8A-4147-A177-3AD203B41FA5}">
                      <a16:colId xmlns:a16="http://schemas.microsoft.com/office/drawing/2014/main" val="2818403125"/>
                    </a:ext>
                  </a:extLst>
                </a:gridCol>
                <a:gridCol w="329184">
                  <a:extLst>
                    <a:ext uri="{9D8B030D-6E8A-4147-A177-3AD203B41FA5}">
                      <a16:colId xmlns:a16="http://schemas.microsoft.com/office/drawing/2014/main" val="2238757823"/>
                    </a:ext>
                  </a:extLst>
                </a:gridCol>
                <a:gridCol w="329184">
                  <a:extLst>
                    <a:ext uri="{9D8B030D-6E8A-4147-A177-3AD203B41FA5}">
                      <a16:colId xmlns:a16="http://schemas.microsoft.com/office/drawing/2014/main" val="3424988738"/>
                    </a:ext>
                  </a:extLst>
                </a:gridCol>
                <a:gridCol w="329184">
                  <a:extLst>
                    <a:ext uri="{9D8B030D-6E8A-4147-A177-3AD203B41FA5}">
                      <a16:colId xmlns:a16="http://schemas.microsoft.com/office/drawing/2014/main" val="1840401475"/>
                    </a:ext>
                  </a:extLst>
                </a:gridCol>
                <a:gridCol w="329184">
                  <a:extLst>
                    <a:ext uri="{9D8B030D-6E8A-4147-A177-3AD203B41FA5}">
                      <a16:colId xmlns:a16="http://schemas.microsoft.com/office/drawing/2014/main" val="3232856989"/>
                    </a:ext>
                  </a:extLst>
                </a:gridCol>
                <a:gridCol w="329184">
                  <a:extLst>
                    <a:ext uri="{9D8B030D-6E8A-4147-A177-3AD203B41FA5}">
                      <a16:colId xmlns:a16="http://schemas.microsoft.com/office/drawing/2014/main" val="2319033984"/>
                    </a:ext>
                  </a:extLst>
                </a:gridCol>
                <a:gridCol w="329184">
                  <a:extLst>
                    <a:ext uri="{9D8B030D-6E8A-4147-A177-3AD203B41FA5}">
                      <a16:colId xmlns:a16="http://schemas.microsoft.com/office/drawing/2014/main" val="3390379163"/>
                    </a:ext>
                  </a:extLst>
                </a:gridCol>
                <a:gridCol w="329184">
                  <a:extLst>
                    <a:ext uri="{9D8B030D-6E8A-4147-A177-3AD203B41FA5}">
                      <a16:colId xmlns:a16="http://schemas.microsoft.com/office/drawing/2014/main" val="3979891209"/>
                    </a:ext>
                  </a:extLst>
                </a:gridCol>
                <a:gridCol w="329184">
                  <a:extLst>
                    <a:ext uri="{9D8B030D-6E8A-4147-A177-3AD203B41FA5}">
                      <a16:colId xmlns:a16="http://schemas.microsoft.com/office/drawing/2014/main" val="607185443"/>
                    </a:ext>
                  </a:extLst>
                </a:gridCol>
                <a:gridCol w="329184">
                  <a:extLst>
                    <a:ext uri="{9D8B030D-6E8A-4147-A177-3AD203B41FA5}">
                      <a16:colId xmlns:a16="http://schemas.microsoft.com/office/drawing/2014/main" val="493518752"/>
                    </a:ext>
                  </a:extLst>
                </a:gridCol>
                <a:gridCol w="329184">
                  <a:extLst>
                    <a:ext uri="{9D8B030D-6E8A-4147-A177-3AD203B41FA5}">
                      <a16:colId xmlns:a16="http://schemas.microsoft.com/office/drawing/2014/main" val="3437988236"/>
                    </a:ext>
                  </a:extLst>
                </a:gridCol>
                <a:gridCol w="1399032">
                  <a:extLst>
                    <a:ext uri="{9D8B030D-6E8A-4147-A177-3AD203B41FA5}">
                      <a16:colId xmlns:a16="http://schemas.microsoft.com/office/drawing/2014/main" val="3300451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807710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- 2023-08-22 12:49:45</a:t>
                      </a:r>
                      <a:r>
                        <a:rPr kumimoji="0" lang="en-US" sz="1000" b="0" i="0" u="none" strike="noStrike" kern="1200" cap="none" spc="0" normalizeH="0" baseline="0" noProof="0">
                          <a:ln>
                            <a:noFill/>
                          </a:ln>
                          <a:solidFill>
                            <a:prstClr val="black"/>
                          </a:solidFill>
                          <a:effectLst/>
                          <a:uLnTx/>
                          <a:uFillTx/>
                          <a:latin typeface="Calibri"/>
                          <a:ea typeface="+mn-ea"/>
                          <a:cs typeface="+mn-cs"/>
                        </a:rPr>
                        <a:t>
 The KOSÉ Save the Blue campaign is back! From July to August 2023, a portion of the sales from our featured Save the Blue products will proudly support the remarkable efforts of Reef Check Malaysia in coral restoration and beach cleaning. 🌊 By purchasing these products, you help preserve our precious marine ecosystems through our partnership with Reef Check Malaysia.
But that's not all! Prepare for an incredible adventure and a chance to WIN a Magical 3D2N Tokyo Disney Sea round trip and other exclusive prizes! 🏆 Your support for the Save the Blue initiative makes a difference and brings exciting rewards.
Participating is easy:
👉 Purchase the featured products at our counter or official online platforms until August 31, 2023.
👉 Submit your receipt and details at https://bit.ly/savetheblue2023 to enter the contest.
Join us in this meaningful campaign and let's protect our oceans together. Remember, when you become beautiful, the Earth becomes beautiful.🌎💙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(Magento) 23-07 Kose STB Conversion Ads – Purchase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Malaysia; Ages: 18-45; Lookalike (MY, 1% to 10%) - Conversions of ad campaign 23851165926670363, Lookalike (MY, 1% to 10%) - Conversions of ad campaign 23851446067660363, PurchaseMagentoSitelast90D, Lookalike (MY, 1%) - PurchaseMagentoSitelast90D, Lookalike (MY, 1% to 2%) - PurchaseMagentoSitelast90D or Lookalike (MY, 2% to 3%) - PurchaseMagentoSitelast90D</a:t>
                      </a:r>
                    </a:p>
                  </a:txBody>
                  <a:tcPr/>
                </a:tc>
                <a:extLst>
                  <a:ext uri="{0D108BD9-81ED-4DB2-BD59-A6C34878D82A}">
                    <a16:rowId xmlns:a16="http://schemas.microsoft.com/office/drawing/2014/main" val="2793341616"/>
                  </a:ext>
                </a:extLst>
              </a:tr>
            </a:tbl>
          </a:graphicData>
        </a:graphic>
      </p:graphicFrame>
      <p:sp>
        <p:nvSpPr>
          <p:cNvPr id="4" name="Text Placeholder 3">
            <a:extLst>
              <a:ext uri="{FF2B5EF4-FFF2-40B4-BE49-F238E27FC236}">
                <a16:creationId xmlns:a16="http://schemas.microsoft.com/office/drawing/2014/main" id="{58C54D17-1ECB-4298-B549-B25976890AA6}"/>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323437388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B8FE4-EFEF-4A80-97FB-FFEA39C6C77D}"/>
              </a:ext>
            </a:extLst>
          </p:cNvPr>
          <p:cNvSpPr>
            <a:spLocks noGrp="1"/>
          </p:cNvSpPr>
          <p:nvPr>
            <p:ph type="title"/>
          </p:nvPr>
        </p:nvSpPr>
        <p:spPr/>
        <p:txBody>
          <a:bodyPr/>
          <a:lstStyle/>
          <a:p>
            <a:r>
              <a:rPr lang="en-US"/>
              <a:t>Facebook Ads Performance Table | KOSÉ - 22 of 26</a:t>
            </a:r>
          </a:p>
        </p:txBody>
      </p:sp>
      <p:graphicFrame>
        <p:nvGraphicFramePr>
          <p:cNvPr id="5" name="Table Placeholder 4">
            <a:extLst>
              <a:ext uri="{FF2B5EF4-FFF2-40B4-BE49-F238E27FC236}">
                <a16:creationId xmlns:a16="http://schemas.microsoft.com/office/drawing/2014/main" id="{36F3592B-7AA0-476A-AEEF-29A4F6F070C1}"/>
              </a:ext>
            </a:extLst>
          </p:cNvPr>
          <p:cNvGraphicFramePr>
            <a:graphicFrameLocks noGrp="1"/>
          </p:cNvGraphicFramePr>
          <p:nvPr>
            <p:ph type="tbl" sz="quarter" idx="13"/>
            <p:extLst>
              <p:ext uri="{D42A27DB-BD31-4B8C-83A1-F6EECF244321}">
                <p14:modId xmlns:p14="http://schemas.microsoft.com/office/powerpoint/2010/main" val="1384217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303318289"/>
                    </a:ext>
                  </a:extLst>
                </a:gridCol>
                <a:gridCol w="329184">
                  <a:extLst>
                    <a:ext uri="{9D8B030D-6E8A-4147-A177-3AD203B41FA5}">
                      <a16:colId xmlns:a16="http://schemas.microsoft.com/office/drawing/2014/main" val="2232467072"/>
                    </a:ext>
                  </a:extLst>
                </a:gridCol>
                <a:gridCol w="329184">
                  <a:extLst>
                    <a:ext uri="{9D8B030D-6E8A-4147-A177-3AD203B41FA5}">
                      <a16:colId xmlns:a16="http://schemas.microsoft.com/office/drawing/2014/main" val="2603315317"/>
                    </a:ext>
                  </a:extLst>
                </a:gridCol>
                <a:gridCol w="329184">
                  <a:extLst>
                    <a:ext uri="{9D8B030D-6E8A-4147-A177-3AD203B41FA5}">
                      <a16:colId xmlns:a16="http://schemas.microsoft.com/office/drawing/2014/main" val="309969350"/>
                    </a:ext>
                  </a:extLst>
                </a:gridCol>
                <a:gridCol w="329184">
                  <a:extLst>
                    <a:ext uri="{9D8B030D-6E8A-4147-A177-3AD203B41FA5}">
                      <a16:colId xmlns:a16="http://schemas.microsoft.com/office/drawing/2014/main" val="821669827"/>
                    </a:ext>
                  </a:extLst>
                </a:gridCol>
                <a:gridCol w="329184">
                  <a:extLst>
                    <a:ext uri="{9D8B030D-6E8A-4147-A177-3AD203B41FA5}">
                      <a16:colId xmlns:a16="http://schemas.microsoft.com/office/drawing/2014/main" val="2309039750"/>
                    </a:ext>
                  </a:extLst>
                </a:gridCol>
                <a:gridCol w="329184">
                  <a:extLst>
                    <a:ext uri="{9D8B030D-6E8A-4147-A177-3AD203B41FA5}">
                      <a16:colId xmlns:a16="http://schemas.microsoft.com/office/drawing/2014/main" val="3781072487"/>
                    </a:ext>
                  </a:extLst>
                </a:gridCol>
                <a:gridCol w="329184">
                  <a:extLst>
                    <a:ext uri="{9D8B030D-6E8A-4147-A177-3AD203B41FA5}">
                      <a16:colId xmlns:a16="http://schemas.microsoft.com/office/drawing/2014/main" val="1273682599"/>
                    </a:ext>
                  </a:extLst>
                </a:gridCol>
                <a:gridCol w="329184">
                  <a:extLst>
                    <a:ext uri="{9D8B030D-6E8A-4147-A177-3AD203B41FA5}">
                      <a16:colId xmlns:a16="http://schemas.microsoft.com/office/drawing/2014/main" val="3885759111"/>
                    </a:ext>
                  </a:extLst>
                </a:gridCol>
                <a:gridCol w="329184">
                  <a:extLst>
                    <a:ext uri="{9D8B030D-6E8A-4147-A177-3AD203B41FA5}">
                      <a16:colId xmlns:a16="http://schemas.microsoft.com/office/drawing/2014/main" val="380648584"/>
                    </a:ext>
                  </a:extLst>
                </a:gridCol>
                <a:gridCol w="329184">
                  <a:extLst>
                    <a:ext uri="{9D8B030D-6E8A-4147-A177-3AD203B41FA5}">
                      <a16:colId xmlns:a16="http://schemas.microsoft.com/office/drawing/2014/main" val="7377394"/>
                    </a:ext>
                  </a:extLst>
                </a:gridCol>
                <a:gridCol w="329184">
                  <a:extLst>
                    <a:ext uri="{9D8B030D-6E8A-4147-A177-3AD203B41FA5}">
                      <a16:colId xmlns:a16="http://schemas.microsoft.com/office/drawing/2014/main" val="3100186147"/>
                    </a:ext>
                  </a:extLst>
                </a:gridCol>
                <a:gridCol w="329184">
                  <a:extLst>
                    <a:ext uri="{9D8B030D-6E8A-4147-A177-3AD203B41FA5}">
                      <a16:colId xmlns:a16="http://schemas.microsoft.com/office/drawing/2014/main" val="740615111"/>
                    </a:ext>
                  </a:extLst>
                </a:gridCol>
                <a:gridCol w="329184">
                  <a:extLst>
                    <a:ext uri="{9D8B030D-6E8A-4147-A177-3AD203B41FA5}">
                      <a16:colId xmlns:a16="http://schemas.microsoft.com/office/drawing/2014/main" val="2058420231"/>
                    </a:ext>
                  </a:extLst>
                </a:gridCol>
                <a:gridCol w="329184">
                  <a:extLst>
                    <a:ext uri="{9D8B030D-6E8A-4147-A177-3AD203B41FA5}">
                      <a16:colId xmlns:a16="http://schemas.microsoft.com/office/drawing/2014/main" val="2068878904"/>
                    </a:ext>
                  </a:extLst>
                </a:gridCol>
                <a:gridCol w="329184">
                  <a:extLst>
                    <a:ext uri="{9D8B030D-6E8A-4147-A177-3AD203B41FA5}">
                      <a16:colId xmlns:a16="http://schemas.microsoft.com/office/drawing/2014/main" val="1390682260"/>
                    </a:ext>
                  </a:extLst>
                </a:gridCol>
                <a:gridCol w="1399032">
                  <a:extLst>
                    <a:ext uri="{9D8B030D-6E8A-4147-A177-3AD203B41FA5}">
                      <a16:colId xmlns:a16="http://schemas.microsoft.com/office/drawing/2014/main" val="4255923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051896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- 2023-08-17 15:11:00</a:t>
                      </a:r>
                      <a:r>
                        <a:rPr kumimoji="0" lang="en-US" sz="1000" b="0" i="0" u="none" strike="noStrike" kern="1200" cap="none" spc="0" normalizeH="0" baseline="0" noProof="0">
                          <a:ln>
                            <a:noFill/>
                          </a:ln>
                          <a:solidFill>
                            <a:prstClr val="black"/>
                          </a:solidFill>
                          <a:effectLst/>
                          <a:uLnTx/>
                          <a:uFillTx/>
                          <a:latin typeface="Calibri"/>
                          <a:ea typeface="+mn-ea"/>
                          <a:cs typeface="+mn-cs"/>
                        </a:rPr>
                        <a:t>
 19 August 2023
📍Publika, KL
11am to 8pm
20 August 2023
📍Plaza Arkadia (Fountain Courtyard)
11am to 8pm
Watch this video and check out what’s on KOSÉ Save the Blue Coral Cruiser! Challenge yourself to win play our on-site games and win some awesome freebies home!
Besides, you get to personalize your own tote bag for free with any purchase and get a FREE Zuzu fanbook if you purchase up to RM380!✨
When you become beautiful, the Earth becomes beautiful.💙🌍
#Coralcruiser #event #roadshow #SavetheBlue #GiftfromtheEarth #Sekkisei #ClearWellness #SustainableSkincare #KoseMY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(Reach)23-08 KOSE ROADSHOW PUBLIKA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Messenger; Location(s): Malaysia: Plaza Arkadia, Desa ParkCity (+15 km), Publika (+15 km); Ages: 18-55</a:t>
                      </a:r>
                    </a:p>
                  </a:txBody>
                  <a:tcPr/>
                </a:tc>
                <a:extLst>
                  <a:ext uri="{0D108BD9-81ED-4DB2-BD59-A6C34878D82A}">
                    <a16:rowId xmlns:a16="http://schemas.microsoft.com/office/drawing/2014/main" val="1142413379"/>
                  </a:ext>
                </a:extLst>
              </a:tr>
            </a:tbl>
          </a:graphicData>
        </a:graphic>
      </p:graphicFrame>
      <p:sp>
        <p:nvSpPr>
          <p:cNvPr id="4" name="Text Placeholder 3">
            <a:extLst>
              <a:ext uri="{FF2B5EF4-FFF2-40B4-BE49-F238E27FC236}">
                <a16:creationId xmlns:a16="http://schemas.microsoft.com/office/drawing/2014/main" id="{7A087B28-BD0C-4890-A913-37D69D71C859}"/>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319503195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54EC1-C1B4-4174-9258-4C62D22CDBB1}"/>
              </a:ext>
            </a:extLst>
          </p:cNvPr>
          <p:cNvSpPr>
            <a:spLocks noGrp="1"/>
          </p:cNvSpPr>
          <p:nvPr>
            <p:ph type="title"/>
          </p:nvPr>
        </p:nvSpPr>
        <p:spPr/>
        <p:txBody>
          <a:bodyPr/>
          <a:lstStyle/>
          <a:p>
            <a:r>
              <a:rPr lang="en-US"/>
              <a:t>Facebook Ads Performance Table | KOSÉ - 23 of 26</a:t>
            </a:r>
          </a:p>
        </p:txBody>
      </p:sp>
      <p:graphicFrame>
        <p:nvGraphicFramePr>
          <p:cNvPr id="5" name="Table Placeholder 4">
            <a:extLst>
              <a:ext uri="{FF2B5EF4-FFF2-40B4-BE49-F238E27FC236}">
                <a16:creationId xmlns:a16="http://schemas.microsoft.com/office/drawing/2014/main" id="{23A8B336-4AFB-4E17-BC78-13BD3E9DB01C}"/>
              </a:ext>
            </a:extLst>
          </p:cNvPr>
          <p:cNvGraphicFramePr>
            <a:graphicFrameLocks noGrp="1"/>
          </p:cNvGraphicFramePr>
          <p:nvPr>
            <p:ph type="tbl" sz="quarter" idx="13"/>
            <p:extLst>
              <p:ext uri="{D42A27DB-BD31-4B8C-83A1-F6EECF244321}">
                <p14:modId xmlns:p14="http://schemas.microsoft.com/office/powerpoint/2010/main" val="1800937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131752248"/>
                    </a:ext>
                  </a:extLst>
                </a:gridCol>
                <a:gridCol w="329184">
                  <a:extLst>
                    <a:ext uri="{9D8B030D-6E8A-4147-A177-3AD203B41FA5}">
                      <a16:colId xmlns:a16="http://schemas.microsoft.com/office/drawing/2014/main" val="2861995641"/>
                    </a:ext>
                  </a:extLst>
                </a:gridCol>
                <a:gridCol w="329184">
                  <a:extLst>
                    <a:ext uri="{9D8B030D-6E8A-4147-A177-3AD203B41FA5}">
                      <a16:colId xmlns:a16="http://schemas.microsoft.com/office/drawing/2014/main" val="3284901909"/>
                    </a:ext>
                  </a:extLst>
                </a:gridCol>
                <a:gridCol w="329184">
                  <a:extLst>
                    <a:ext uri="{9D8B030D-6E8A-4147-A177-3AD203B41FA5}">
                      <a16:colId xmlns:a16="http://schemas.microsoft.com/office/drawing/2014/main" val="531908707"/>
                    </a:ext>
                  </a:extLst>
                </a:gridCol>
                <a:gridCol w="329184">
                  <a:extLst>
                    <a:ext uri="{9D8B030D-6E8A-4147-A177-3AD203B41FA5}">
                      <a16:colId xmlns:a16="http://schemas.microsoft.com/office/drawing/2014/main" val="2507119058"/>
                    </a:ext>
                  </a:extLst>
                </a:gridCol>
                <a:gridCol w="329184">
                  <a:extLst>
                    <a:ext uri="{9D8B030D-6E8A-4147-A177-3AD203B41FA5}">
                      <a16:colId xmlns:a16="http://schemas.microsoft.com/office/drawing/2014/main" val="213341068"/>
                    </a:ext>
                  </a:extLst>
                </a:gridCol>
                <a:gridCol w="329184">
                  <a:extLst>
                    <a:ext uri="{9D8B030D-6E8A-4147-A177-3AD203B41FA5}">
                      <a16:colId xmlns:a16="http://schemas.microsoft.com/office/drawing/2014/main" val="199628582"/>
                    </a:ext>
                  </a:extLst>
                </a:gridCol>
                <a:gridCol w="329184">
                  <a:extLst>
                    <a:ext uri="{9D8B030D-6E8A-4147-A177-3AD203B41FA5}">
                      <a16:colId xmlns:a16="http://schemas.microsoft.com/office/drawing/2014/main" val="3823260284"/>
                    </a:ext>
                  </a:extLst>
                </a:gridCol>
                <a:gridCol w="329184">
                  <a:extLst>
                    <a:ext uri="{9D8B030D-6E8A-4147-A177-3AD203B41FA5}">
                      <a16:colId xmlns:a16="http://schemas.microsoft.com/office/drawing/2014/main" val="1569334585"/>
                    </a:ext>
                  </a:extLst>
                </a:gridCol>
                <a:gridCol w="329184">
                  <a:extLst>
                    <a:ext uri="{9D8B030D-6E8A-4147-A177-3AD203B41FA5}">
                      <a16:colId xmlns:a16="http://schemas.microsoft.com/office/drawing/2014/main" val="1103873324"/>
                    </a:ext>
                  </a:extLst>
                </a:gridCol>
                <a:gridCol w="329184">
                  <a:extLst>
                    <a:ext uri="{9D8B030D-6E8A-4147-A177-3AD203B41FA5}">
                      <a16:colId xmlns:a16="http://schemas.microsoft.com/office/drawing/2014/main" val="3155215253"/>
                    </a:ext>
                  </a:extLst>
                </a:gridCol>
                <a:gridCol w="329184">
                  <a:extLst>
                    <a:ext uri="{9D8B030D-6E8A-4147-A177-3AD203B41FA5}">
                      <a16:colId xmlns:a16="http://schemas.microsoft.com/office/drawing/2014/main" val="3989190870"/>
                    </a:ext>
                  </a:extLst>
                </a:gridCol>
                <a:gridCol w="329184">
                  <a:extLst>
                    <a:ext uri="{9D8B030D-6E8A-4147-A177-3AD203B41FA5}">
                      <a16:colId xmlns:a16="http://schemas.microsoft.com/office/drawing/2014/main" val="3456400953"/>
                    </a:ext>
                  </a:extLst>
                </a:gridCol>
                <a:gridCol w="329184">
                  <a:extLst>
                    <a:ext uri="{9D8B030D-6E8A-4147-A177-3AD203B41FA5}">
                      <a16:colId xmlns:a16="http://schemas.microsoft.com/office/drawing/2014/main" val="1178565070"/>
                    </a:ext>
                  </a:extLst>
                </a:gridCol>
                <a:gridCol w="329184">
                  <a:extLst>
                    <a:ext uri="{9D8B030D-6E8A-4147-A177-3AD203B41FA5}">
                      <a16:colId xmlns:a16="http://schemas.microsoft.com/office/drawing/2014/main" val="54984546"/>
                    </a:ext>
                  </a:extLst>
                </a:gridCol>
                <a:gridCol w="329184">
                  <a:extLst>
                    <a:ext uri="{9D8B030D-6E8A-4147-A177-3AD203B41FA5}">
                      <a16:colId xmlns:a16="http://schemas.microsoft.com/office/drawing/2014/main" val="4235536837"/>
                    </a:ext>
                  </a:extLst>
                </a:gridCol>
                <a:gridCol w="1399032">
                  <a:extLst>
                    <a:ext uri="{9D8B030D-6E8A-4147-A177-3AD203B41FA5}">
                      <a16:colId xmlns:a16="http://schemas.microsoft.com/office/drawing/2014/main" val="786578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803216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- 2023-08-11 15:27:14</a:t>
                      </a:r>
                      <a:r>
                        <a:rPr kumimoji="0" lang="en-US" sz="1000" b="0" i="0" u="none" strike="noStrike" kern="1200" cap="none" spc="0" normalizeH="0" baseline="0" noProof="0">
                          <a:ln>
                            <a:noFill/>
                          </a:ln>
                          <a:solidFill>
                            <a:prstClr val="black"/>
                          </a:solidFill>
                          <a:effectLst/>
                          <a:uLnTx/>
                          <a:uFillTx/>
                          <a:latin typeface="Calibri"/>
                          <a:ea typeface="+mn-ea"/>
                          <a:cs typeface="+mn-cs"/>
                        </a:rPr>
                        <a:t>
 Date: 12-13 Aug 2023
Venue: Gurney Plaza, Alfresco Area
Time: 11AM - 8PM
Watch this video and check out what’s on KOSE Save the Blue Coral Cruiser! Challenge yourself to win play our on-site games and win some awesome freebies home!
Besides, you get to personalize your own tote bag for free with any purchase and get a FREE Zuzu fanbook if you purchase up to RM380!✨
When you become beautiful, the Earth becomes beautiful.💙🌍
#Coralcruiser #event #roadshow #SavetheBlue #GiftfromtheEarth #Sekkisei #ClearWellness #SustainableSkincare #KoseMY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(Reach)23-08 KOSE ROADSHOW PENANG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Messenger; Location(s): Malaysia: Penang; Ages: 18-55</a:t>
                      </a:r>
                    </a:p>
                  </a:txBody>
                  <a:tcPr/>
                </a:tc>
                <a:extLst>
                  <a:ext uri="{0D108BD9-81ED-4DB2-BD59-A6C34878D82A}">
                    <a16:rowId xmlns:a16="http://schemas.microsoft.com/office/drawing/2014/main" val="1816516663"/>
                  </a:ext>
                </a:extLst>
              </a:tr>
            </a:tbl>
          </a:graphicData>
        </a:graphic>
      </p:graphicFrame>
      <p:sp>
        <p:nvSpPr>
          <p:cNvPr id="4" name="Text Placeholder 3">
            <a:extLst>
              <a:ext uri="{FF2B5EF4-FFF2-40B4-BE49-F238E27FC236}">
                <a16:creationId xmlns:a16="http://schemas.microsoft.com/office/drawing/2014/main" id="{CFE80AEB-3801-4FC1-8CC6-B0C92F2AF9AC}"/>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271949281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9C874-06DB-4356-A31E-261BFF5B762A}"/>
              </a:ext>
            </a:extLst>
          </p:cNvPr>
          <p:cNvSpPr>
            <a:spLocks noGrp="1"/>
          </p:cNvSpPr>
          <p:nvPr>
            <p:ph type="title"/>
          </p:nvPr>
        </p:nvSpPr>
        <p:spPr/>
        <p:txBody>
          <a:bodyPr/>
          <a:lstStyle/>
          <a:p>
            <a:r>
              <a:rPr lang="en-US"/>
              <a:t>Facebook Ads Performance Table | KOSÉ - 24 of 26</a:t>
            </a:r>
          </a:p>
        </p:txBody>
      </p:sp>
      <p:graphicFrame>
        <p:nvGraphicFramePr>
          <p:cNvPr id="5" name="Table Placeholder 4">
            <a:extLst>
              <a:ext uri="{FF2B5EF4-FFF2-40B4-BE49-F238E27FC236}">
                <a16:creationId xmlns:a16="http://schemas.microsoft.com/office/drawing/2014/main" id="{0889932F-3F37-4F23-BDAA-266A61DDB638}"/>
              </a:ext>
            </a:extLst>
          </p:cNvPr>
          <p:cNvGraphicFramePr>
            <a:graphicFrameLocks noGrp="1"/>
          </p:cNvGraphicFramePr>
          <p:nvPr>
            <p:ph type="tbl" sz="quarter" idx="13"/>
            <p:extLst>
              <p:ext uri="{D42A27DB-BD31-4B8C-83A1-F6EECF244321}">
                <p14:modId xmlns:p14="http://schemas.microsoft.com/office/powerpoint/2010/main" val="3168794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124585929"/>
                    </a:ext>
                  </a:extLst>
                </a:gridCol>
                <a:gridCol w="329184">
                  <a:extLst>
                    <a:ext uri="{9D8B030D-6E8A-4147-A177-3AD203B41FA5}">
                      <a16:colId xmlns:a16="http://schemas.microsoft.com/office/drawing/2014/main" val="1129651727"/>
                    </a:ext>
                  </a:extLst>
                </a:gridCol>
                <a:gridCol w="329184">
                  <a:extLst>
                    <a:ext uri="{9D8B030D-6E8A-4147-A177-3AD203B41FA5}">
                      <a16:colId xmlns:a16="http://schemas.microsoft.com/office/drawing/2014/main" val="2796988216"/>
                    </a:ext>
                  </a:extLst>
                </a:gridCol>
                <a:gridCol w="329184">
                  <a:extLst>
                    <a:ext uri="{9D8B030D-6E8A-4147-A177-3AD203B41FA5}">
                      <a16:colId xmlns:a16="http://schemas.microsoft.com/office/drawing/2014/main" val="282236426"/>
                    </a:ext>
                  </a:extLst>
                </a:gridCol>
                <a:gridCol w="329184">
                  <a:extLst>
                    <a:ext uri="{9D8B030D-6E8A-4147-A177-3AD203B41FA5}">
                      <a16:colId xmlns:a16="http://schemas.microsoft.com/office/drawing/2014/main" val="3622729996"/>
                    </a:ext>
                  </a:extLst>
                </a:gridCol>
                <a:gridCol w="329184">
                  <a:extLst>
                    <a:ext uri="{9D8B030D-6E8A-4147-A177-3AD203B41FA5}">
                      <a16:colId xmlns:a16="http://schemas.microsoft.com/office/drawing/2014/main" val="2780812710"/>
                    </a:ext>
                  </a:extLst>
                </a:gridCol>
                <a:gridCol w="329184">
                  <a:extLst>
                    <a:ext uri="{9D8B030D-6E8A-4147-A177-3AD203B41FA5}">
                      <a16:colId xmlns:a16="http://schemas.microsoft.com/office/drawing/2014/main" val="3268694594"/>
                    </a:ext>
                  </a:extLst>
                </a:gridCol>
                <a:gridCol w="329184">
                  <a:extLst>
                    <a:ext uri="{9D8B030D-6E8A-4147-A177-3AD203B41FA5}">
                      <a16:colId xmlns:a16="http://schemas.microsoft.com/office/drawing/2014/main" val="764725345"/>
                    </a:ext>
                  </a:extLst>
                </a:gridCol>
                <a:gridCol w="329184">
                  <a:extLst>
                    <a:ext uri="{9D8B030D-6E8A-4147-A177-3AD203B41FA5}">
                      <a16:colId xmlns:a16="http://schemas.microsoft.com/office/drawing/2014/main" val="3278708902"/>
                    </a:ext>
                  </a:extLst>
                </a:gridCol>
                <a:gridCol w="329184">
                  <a:extLst>
                    <a:ext uri="{9D8B030D-6E8A-4147-A177-3AD203B41FA5}">
                      <a16:colId xmlns:a16="http://schemas.microsoft.com/office/drawing/2014/main" val="4085317392"/>
                    </a:ext>
                  </a:extLst>
                </a:gridCol>
                <a:gridCol w="329184">
                  <a:extLst>
                    <a:ext uri="{9D8B030D-6E8A-4147-A177-3AD203B41FA5}">
                      <a16:colId xmlns:a16="http://schemas.microsoft.com/office/drawing/2014/main" val="1815959121"/>
                    </a:ext>
                  </a:extLst>
                </a:gridCol>
                <a:gridCol w="329184">
                  <a:extLst>
                    <a:ext uri="{9D8B030D-6E8A-4147-A177-3AD203B41FA5}">
                      <a16:colId xmlns:a16="http://schemas.microsoft.com/office/drawing/2014/main" val="111957156"/>
                    </a:ext>
                  </a:extLst>
                </a:gridCol>
                <a:gridCol w="329184">
                  <a:extLst>
                    <a:ext uri="{9D8B030D-6E8A-4147-A177-3AD203B41FA5}">
                      <a16:colId xmlns:a16="http://schemas.microsoft.com/office/drawing/2014/main" val="1162317941"/>
                    </a:ext>
                  </a:extLst>
                </a:gridCol>
                <a:gridCol w="329184">
                  <a:extLst>
                    <a:ext uri="{9D8B030D-6E8A-4147-A177-3AD203B41FA5}">
                      <a16:colId xmlns:a16="http://schemas.microsoft.com/office/drawing/2014/main" val="696348110"/>
                    </a:ext>
                  </a:extLst>
                </a:gridCol>
                <a:gridCol w="329184">
                  <a:extLst>
                    <a:ext uri="{9D8B030D-6E8A-4147-A177-3AD203B41FA5}">
                      <a16:colId xmlns:a16="http://schemas.microsoft.com/office/drawing/2014/main" val="831681076"/>
                    </a:ext>
                  </a:extLst>
                </a:gridCol>
                <a:gridCol w="329184">
                  <a:extLst>
                    <a:ext uri="{9D8B030D-6E8A-4147-A177-3AD203B41FA5}">
                      <a16:colId xmlns:a16="http://schemas.microsoft.com/office/drawing/2014/main" val="582822606"/>
                    </a:ext>
                  </a:extLst>
                </a:gridCol>
                <a:gridCol w="1399032">
                  <a:extLst>
                    <a:ext uri="{9D8B030D-6E8A-4147-A177-3AD203B41FA5}">
                      <a16:colId xmlns:a16="http://schemas.microsoft.com/office/drawing/2014/main" val="2952045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141168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- 2023-08-05 16:06:32</a:t>
                      </a:r>
                      <a:r>
                        <a:rPr kumimoji="0" lang="en-US" sz="1000" b="0" i="0" u="none" strike="noStrike" kern="1200" cap="none" spc="0" normalizeH="0" baseline="0" noProof="0">
                          <a:ln>
                            <a:noFill/>
                          </a:ln>
                          <a:solidFill>
                            <a:prstClr val="black"/>
                          </a:solidFill>
                          <a:effectLst/>
                          <a:uLnTx/>
                          <a:uFillTx/>
                          <a:latin typeface="Calibri"/>
                          <a:ea typeface="+mn-ea"/>
                          <a:cs typeface="+mn-cs"/>
                        </a:rPr>
                        <a:t>
 Make waves of change by supporting KOSÉ Save the Blue initiative. 🌊💙This month, a portion of the sales from every purchase of KOSÉ featured Save the Blue products will be contributed to Reef Check Malaysia in coral restoration and beach cleaning. Sign up as a new KOSÉ member today and unlock a special gift of FREE 3,000 PTS* (worth RM50).
💙 Enjoy a 10% discount on your first online order.
💙 Get an eco-friendly foldable nylon bag with every purchase.**
When you become beautiful, the Earth becomes beautiful. 🌎 Sign up as a new KOSÉ member today.
Free Shipping code: FREEDEL
*Online exclusive.
*T&amp;Cs apply.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(Magento) 23-08 Kose 10%Off BAU Sales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Above 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Below Average (Bottom 35% of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Malaysia; Ages: 18-45</a:t>
                      </a:r>
                    </a:p>
                  </a:txBody>
                  <a:tcPr/>
                </a:tc>
                <a:extLst>
                  <a:ext uri="{0D108BD9-81ED-4DB2-BD59-A6C34878D82A}">
                    <a16:rowId xmlns:a16="http://schemas.microsoft.com/office/drawing/2014/main" val="1311125654"/>
                  </a:ext>
                </a:extLst>
              </a:tr>
            </a:tbl>
          </a:graphicData>
        </a:graphic>
      </p:graphicFrame>
      <p:sp>
        <p:nvSpPr>
          <p:cNvPr id="4" name="Text Placeholder 3">
            <a:extLst>
              <a:ext uri="{FF2B5EF4-FFF2-40B4-BE49-F238E27FC236}">
                <a16:creationId xmlns:a16="http://schemas.microsoft.com/office/drawing/2014/main" id="{681C14CE-C672-46D7-92F0-01B3F11F58CB}"/>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59917541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1B36B-15D6-4C1A-9850-595C85CD45BE}"/>
              </a:ext>
            </a:extLst>
          </p:cNvPr>
          <p:cNvSpPr>
            <a:spLocks noGrp="1"/>
          </p:cNvSpPr>
          <p:nvPr>
            <p:ph type="title"/>
          </p:nvPr>
        </p:nvSpPr>
        <p:spPr/>
        <p:txBody>
          <a:bodyPr/>
          <a:lstStyle/>
          <a:p>
            <a:r>
              <a:rPr lang="en-US"/>
              <a:t>Facebook Ads Performance Table | KOSÉ - 25 of 26</a:t>
            </a:r>
          </a:p>
        </p:txBody>
      </p:sp>
      <p:graphicFrame>
        <p:nvGraphicFramePr>
          <p:cNvPr id="5" name="Table Placeholder 4">
            <a:extLst>
              <a:ext uri="{FF2B5EF4-FFF2-40B4-BE49-F238E27FC236}">
                <a16:creationId xmlns:a16="http://schemas.microsoft.com/office/drawing/2014/main" id="{5D48A33E-96E8-4C6A-98F8-5D90EB355BA9}"/>
              </a:ext>
            </a:extLst>
          </p:cNvPr>
          <p:cNvGraphicFramePr>
            <a:graphicFrameLocks noGrp="1"/>
          </p:cNvGraphicFramePr>
          <p:nvPr>
            <p:ph type="tbl" sz="quarter" idx="13"/>
            <p:extLst>
              <p:ext uri="{D42A27DB-BD31-4B8C-83A1-F6EECF244321}">
                <p14:modId xmlns:p14="http://schemas.microsoft.com/office/powerpoint/2010/main" val="335964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331181391"/>
                    </a:ext>
                  </a:extLst>
                </a:gridCol>
                <a:gridCol w="329184">
                  <a:extLst>
                    <a:ext uri="{9D8B030D-6E8A-4147-A177-3AD203B41FA5}">
                      <a16:colId xmlns:a16="http://schemas.microsoft.com/office/drawing/2014/main" val="2736715903"/>
                    </a:ext>
                  </a:extLst>
                </a:gridCol>
                <a:gridCol w="329184">
                  <a:extLst>
                    <a:ext uri="{9D8B030D-6E8A-4147-A177-3AD203B41FA5}">
                      <a16:colId xmlns:a16="http://schemas.microsoft.com/office/drawing/2014/main" val="1038465257"/>
                    </a:ext>
                  </a:extLst>
                </a:gridCol>
                <a:gridCol w="329184">
                  <a:extLst>
                    <a:ext uri="{9D8B030D-6E8A-4147-A177-3AD203B41FA5}">
                      <a16:colId xmlns:a16="http://schemas.microsoft.com/office/drawing/2014/main" val="3483377531"/>
                    </a:ext>
                  </a:extLst>
                </a:gridCol>
                <a:gridCol w="329184">
                  <a:extLst>
                    <a:ext uri="{9D8B030D-6E8A-4147-A177-3AD203B41FA5}">
                      <a16:colId xmlns:a16="http://schemas.microsoft.com/office/drawing/2014/main" val="510753356"/>
                    </a:ext>
                  </a:extLst>
                </a:gridCol>
                <a:gridCol w="329184">
                  <a:extLst>
                    <a:ext uri="{9D8B030D-6E8A-4147-A177-3AD203B41FA5}">
                      <a16:colId xmlns:a16="http://schemas.microsoft.com/office/drawing/2014/main" val="637769101"/>
                    </a:ext>
                  </a:extLst>
                </a:gridCol>
                <a:gridCol w="329184">
                  <a:extLst>
                    <a:ext uri="{9D8B030D-6E8A-4147-A177-3AD203B41FA5}">
                      <a16:colId xmlns:a16="http://schemas.microsoft.com/office/drawing/2014/main" val="1464352271"/>
                    </a:ext>
                  </a:extLst>
                </a:gridCol>
                <a:gridCol w="329184">
                  <a:extLst>
                    <a:ext uri="{9D8B030D-6E8A-4147-A177-3AD203B41FA5}">
                      <a16:colId xmlns:a16="http://schemas.microsoft.com/office/drawing/2014/main" val="176137665"/>
                    </a:ext>
                  </a:extLst>
                </a:gridCol>
                <a:gridCol w="329184">
                  <a:extLst>
                    <a:ext uri="{9D8B030D-6E8A-4147-A177-3AD203B41FA5}">
                      <a16:colId xmlns:a16="http://schemas.microsoft.com/office/drawing/2014/main" val="2612796980"/>
                    </a:ext>
                  </a:extLst>
                </a:gridCol>
                <a:gridCol w="329184">
                  <a:extLst>
                    <a:ext uri="{9D8B030D-6E8A-4147-A177-3AD203B41FA5}">
                      <a16:colId xmlns:a16="http://schemas.microsoft.com/office/drawing/2014/main" val="737942915"/>
                    </a:ext>
                  </a:extLst>
                </a:gridCol>
                <a:gridCol w="329184">
                  <a:extLst>
                    <a:ext uri="{9D8B030D-6E8A-4147-A177-3AD203B41FA5}">
                      <a16:colId xmlns:a16="http://schemas.microsoft.com/office/drawing/2014/main" val="1078729460"/>
                    </a:ext>
                  </a:extLst>
                </a:gridCol>
                <a:gridCol w="329184">
                  <a:extLst>
                    <a:ext uri="{9D8B030D-6E8A-4147-A177-3AD203B41FA5}">
                      <a16:colId xmlns:a16="http://schemas.microsoft.com/office/drawing/2014/main" val="1740768808"/>
                    </a:ext>
                  </a:extLst>
                </a:gridCol>
                <a:gridCol w="329184">
                  <a:extLst>
                    <a:ext uri="{9D8B030D-6E8A-4147-A177-3AD203B41FA5}">
                      <a16:colId xmlns:a16="http://schemas.microsoft.com/office/drawing/2014/main" val="4091689927"/>
                    </a:ext>
                  </a:extLst>
                </a:gridCol>
                <a:gridCol w="329184">
                  <a:extLst>
                    <a:ext uri="{9D8B030D-6E8A-4147-A177-3AD203B41FA5}">
                      <a16:colId xmlns:a16="http://schemas.microsoft.com/office/drawing/2014/main" val="1846412511"/>
                    </a:ext>
                  </a:extLst>
                </a:gridCol>
                <a:gridCol w="329184">
                  <a:extLst>
                    <a:ext uri="{9D8B030D-6E8A-4147-A177-3AD203B41FA5}">
                      <a16:colId xmlns:a16="http://schemas.microsoft.com/office/drawing/2014/main" val="2227457463"/>
                    </a:ext>
                  </a:extLst>
                </a:gridCol>
                <a:gridCol w="329184">
                  <a:extLst>
                    <a:ext uri="{9D8B030D-6E8A-4147-A177-3AD203B41FA5}">
                      <a16:colId xmlns:a16="http://schemas.microsoft.com/office/drawing/2014/main" val="3354329086"/>
                    </a:ext>
                  </a:extLst>
                </a:gridCol>
                <a:gridCol w="1399032">
                  <a:extLst>
                    <a:ext uri="{9D8B030D-6E8A-4147-A177-3AD203B41FA5}">
                      <a16:colId xmlns:a16="http://schemas.microsoft.com/office/drawing/2014/main" val="827554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580392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- 2023-08-05 16:06:32</a:t>
                      </a:r>
                      <a:r>
                        <a:rPr kumimoji="0" lang="en-US" sz="1000" b="0" i="0" u="none" strike="noStrike" kern="1200" cap="none" spc="0" normalizeH="0" baseline="0" noProof="0">
                          <a:ln>
                            <a:noFill/>
                          </a:ln>
                          <a:solidFill>
                            <a:prstClr val="black"/>
                          </a:solidFill>
                          <a:effectLst/>
                          <a:uLnTx/>
                          <a:uFillTx/>
                          <a:latin typeface="Calibri"/>
                          <a:ea typeface="+mn-ea"/>
                          <a:cs typeface="+mn-cs"/>
                        </a:rPr>
                        <a:t>
 Make waves of change by supporting KOSÉ Save the Blue initiative. 🌊💙This month, a portion of the sales from every purchase of KOSÉ featured Save the Blue products will be contributed to Reef Check Malaysia in coral restoration and beach cleaning. Sign up as a new KOSÉ member today and unlock a special gift of FREE 3,000 PTS* (worth RM50).
💙 Enjoy a 10% discount on your first online order.
💙 Get an eco-friendly foldable nylon bag with every purchase.**
When you become beautiful, the Earth becomes beautiful. 🌎 Sign up as a new KOSÉ member today.
Free Shipping code: FREEDEL
*Online exclusive.
*T&amp;Cs apply.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(Magento) 23-08 Kose 10%Off BAU Sales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Above 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Above 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Malaysia; Ages: 18-45</a:t>
                      </a:r>
                    </a:p>
                  </a:txBody>
                  <a:tcPr/>
                </a:tc>
                <a:extLst>
                  <a:ext uri="{0D108BD9-81ED-4DB2-BD59-A6C34878D82A}">
                    <a16:rowId xmlns:a16="http://schemas.microsoft.com/office/drawing/2014/main" val="1392119698"/>
                  </a:ext>
                </a:extLst>
              </a:tr>
            </a:tbl>
          </a:graphicData>
        </a:graphic>
      </p:graphicFrame>
      <p:sp>
        <p:nvSpPr>
          <p:cNvPr id="4" name="Text Placeholder 3">
            <a:extLst>
              <a:ext uri="{FF2B5EF4-FFF2-40B4-BE49-F238E27FC236}">
                <a16:creationId xmlns:a16="http://schemas.microsoft.com/office/drawing/2014/main" id="{AB0D6C60-A748-4720-BFD3-C01AF6D4D479}"/>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197268299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FA07E-0DAB-4479-AD5A-5D03FB83610F}"/>
              </a:ext>
            </a:extLst>
          </p:cNvPr>
          <p:cNvSpPr>
            <a:spLocks noGrp="1"/>
          </p:cNvSpPr>
          <p:nvPr>
            <p:ph type="title"/>
          </p:nvPr>
        </p:nvSpPr>
        <p:spPr/>
        <p:txBody>
          <a:bodyPr/>
          <a:lstStyle/>
          <a:p>
            <a:r>
              <a:rPr lang="en-US"/>
              <a:t>Facebook Ads Performance Table | KOSÉ - 26 of 26</a:t>
            </a:r>
          </a:p>
        </p:txBody>
      </p:sp>
      <p:graphicFrame>
        <p:nvGraphicFramePr>
          <p:cNvPr id="5" name="Table Placeholder 4">
            <a:extLst>
              <a:ext uri="{FF2B5EF4-FFF2-40B4-BE49-F238E27FC236}">
                <a16:creationId xmlns:a16="http://schemas.microsoft.com/office/drawing/2014/main" id="{9E539E60-79A8-45EB-8785-E758B3302D7F}"/>
              </a:ext>
            </a:extLst>
          </p:cNvPr>
          <p:cNvGraphicFramePr>
            <a:graphicFrameLocks noGrp="1"/>
          </p:cNvGraphicFramePr>
          <p:nvPr>
            <p:ph type="tbl" sz="quarter" idx="13"/>
            <p:extLst>
              <p:ext uri="{D42A27DB-BD31-4B8C-83A1-F6EECF244321}">
                <p14:modId xmlns:p14="http://schemas.microsoft.com/office/powerpoint/2010/main" val="451126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651783490"/>
                    </a:ext>
                  </a:extLst>
                </a:gridCol>
                <a:gridCol w="329184">
                  <a:extLst>
                    <a:ext uri="{9D8B030D-6E8A-4147-A177-3AD203B41FA5}">
                      <a16:colId xmlns:a16="http://schemas.microsoft.com/office/drawing/2014/main" val="1744059334"/>
                    </a:ext>
                  </a:extLst>
                </a:gridCol>
                <a:gridCol w="329184">
                  <a:extLst>
                    <a:ext uri="{9D8B030D-6E8A-4147-A177-3AD203B41FA5}">
                      <a16:colId xmlns:a16="http://schemas.microsoft.com/office/drawing/2014/main" val="1707114856"/>
                    </a:ext>
                  </a:extLst>
                </a:gridCol>
                <a:gridCol w="329184">
                  <a:extLst>
                    <a:ext uri="{9D8B030D-6E8A-4147-A177-3AD203B41FA5}">
                      <a16:colId xmlns:a16="http://schemas.microsoft.com/office/drawing/2014/main" val="827643843"/>
                    </a:ext>
                  </a:extLst>
                </a:gridCol>
                <a:gridCol w="329184">
                  <a:extLst>
                    <a:ext uri="{9D8B030D-6E8A-4147-A177-3AD203B41FA5}">
                      <a16:colId xmlns:a16="http://schemas.microsoft.com/office/drawing/2014/main" val="2004699221"/>
                    </a:ext>
                  </a:extLst>
                </a:gridCol>
                <a:gridCol w="329184">
                  <a:extLst>
                    <a:ext uri="{9D8B030D-6E8A-4147-A177-3AD203B41FA5}">
                      <a16:colId xmlns:a16="http://schemas.microsoft.com/office/drawing/2014/main" val="1075694307"/>
                    </a:ext>
                  </a:extLst>
                </a:gridCol>
                <a:gridCol w="329184">
                  <a:extLst>
                    <a:ext uri="{9D8B030D-6E8A-4147-A177-3AD203B41FA5}">
                      <a16:colId xmlns:a16="http://schemas.microsoft.com/office/drawing/2014/main" val="3011762799"/>
                    </a:ext>
                  </a:extLst>
                </a:gridCol>
                <a:gridCol w="329184">
                  <a:extLst>
                    <a:ext uri="{9D8B030D-6E8A-4147-A177-3AD203B41FA5}">
                      <a16:colId xmlns:a16="http://schemas.microsoft.com/office/drawing/2014/main" val="3825987822"/>
                    </a:ext>
                  </a:extLst>
                </a:gridCol>
                <a:gridCol w="329184">
                  <a:extLst>
                    <a:ext uri="{9D8B030D-6E8A-4147-A177-3AD203B41FA5}">
                      <a16:colId xmlns:a16="http://schemas.microsoft.com/office/drawing/2014/main" val="2302114333"/>
                    </a:ext>
                  </a:extLst>
                </a:gridCol>
                <a:gridCol w="329184">
                  <a:extLst>
                    <a:ext uri="{9D8B030D-6E8A-4147-A177-3AD203B41FA5}">
                      <a16:colId xmlns:a16="http://schemas.microsoft.com/office/drawing/2014/main" val="622160697"/>
                    </a:ext>
                  </a:extLst>
                </a:gridCol>
                <a:gridCol w="329184">
                  <a:extLst>
                    <a:ext uri="{9D8B030D-6E8A-4147-A177-3AD203B41FA5}">
                      <a16:colId xmlns:a16="http://schemas.microsoft.com/office/drawing/2014/main" val="45832604"/>
                    </a:ext>
                  </a:extLst>
                </a:gridCol>
                <a:gridCol w="329184">
                  <a:extLst>
                    <a:ext uri="{9D8B030D-6E8A-4147-A177-3AD203B41FA5}">
                      <a16:colId xmlns:a16="http://schemas.microsoft.com/office/drawing/2014/main" val="1670967259"/>
                    </a:ext>
                  </a:extLst>
                </a:gridCol>
                <a:gridCol w="329184">
                  <a:extLst>
                    <a:ext uri="{9D8B030D-6E8A-4147-A177-3AD203B41FA5}">
                      <a16:colId xmlns:a16="http://schemas.microsoft.com/office/drawing/2014/main" val="1784746997"/>
                    </a:ext>
                  </a:extLst>
                </a:gridCol>
                <a:gridCol w="329184">
                  <a:extLst>
                    <a:ext uri="{9D8B030D-6E8A-4147-A177-3AD203B41FA5}">
                      <a16:colId xmlns:a16="http://schemas.microsoft.com/office/drawing/2014/main" val="2598965451"/>
                    </a:ext>
                  </a:extLst>
                </a:gridCol>
                <a:gridCol w="329184">
                  <a:extLst>
                    <a:ext uri="{9D8B030D-6E8A-4147-A177-3AD203B41FA5}">
                      <a16:colId xmlns:a16="http://schemas.microsoft.com/office/drawing/2014/main" val="1374981642"/>
                    </a:ext>
                  </a:extLst>
                </a:gridCol>
                <a:gridCol w="329184">
                  <a:extLst>
                    <a:ext uri="{9D8B030D-6E8A-4147-A177-3AD203B41FA5}">
                      <a16:colId xmlns:a16="http://schemas.microsoft.com/office/drawing/2014/main" val="368068502"/>
                    </a:ext>
                  </a:extLst>
                </a:gridCol>
                <a:gridCol w="1399032">
                  <a:extLst>
                    <a:ext uri="{9D8B030D-6E8A-4147-A177-3AD203B41FA5}">
                      <a16:colId xmlns:a16="http://schemas.microsoft.com/office/drawing/2014/main" val="459097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54113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KOSÉ - 2023-08-05 16:06:26</a:t>
                      </a:r>
                      <a:r>
                        <a:rPr kumimoji="0" lang="en-US" sz="1000" b="0" i="0" u="none" strike="noStrike" kern="1200" cap="none" spc="0" normalizeH="0" baseline="0" noProof="0">
                          <a:ln>
                            <a:noFill/>
                          </a:ln>
                          <a:solidFill>
                            <a:prstClr val="black"/>
                          </a:solidFill>
                          <a:effectLst/>
                          <a:uLnTx/>
                          <a:uFillTx/>
                          <a:latin typeface="Calibri"/>
                          <a:ea typeface="+mn-ea"/>
                          <a:cs typeface="+mn-cs"/>
                        </a:rPr>
                        <a:t>
 Make waves of change by supporting KOSÉ Save the Blue initiative. 🌊💙This month, a portion of the sales from every purchase of KOSÉ featured Save the Blue products will be contributed to Reef Check Malaysia in coral restoration and beach cleaning. Sign up as a new KOSÉ member today and unlock a special gift of FREE 3,000 PTS* (worth RM50).
💙 Enjoy a 10% discount on your first online order.
💙 Get an eco-friendly foldable nylon bag with every purchase.**
When you become beautiful, the Earth becomes beautiful. 🌎 Sign up as a new KOSÉ member today.
Free Shipping code: FREEDEL
*Online exclusive.
*T&amp;Cs apply.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(Magento) 23-08 Kose 10%Off BAU Sales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Above 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Below Average (Bottom 35% of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 Location(s): Malaysia; Ages: 18-45; Lookalike (MY, 1% to 10%) - Conversions of ad campaign 23851165926670363, Lookalike (MY, 1% to 10%) - Conversions of ad campaign 23851446067660363, PurchaseMagentoSitelast90D, Lookalike (MY, 1%) - PurchaseMagentoSitelast90D, Lookalike (MY, 1% to 2%) - PurchaseMagentoSitelast90D or Lookalike (MY, 2% to 3%) - PurchaseMagentoSitelast90D</a:t>
                      </a:r>
                    </a:p>
                  </a:txBody>
                  <a:tcPr/>
                </a:tc>
                <a:extLst>
                  <a:ext uri="{0D108BD9-81ED-4DB2-BD59-A6C34878D82A}">
                    <a16:rowId xmlns:a16="http://schemas.microsoft.com/office/drawing/2014/main" val="3499063250"/>
                  </a:ext>
                </a:extLst>
              </a:tr>
            </a:tbl>
          </a:graphicData>
        </a:graphic>
      </p:graphicFrame>
      <p:sp>
        <p:nvSpPr>
          <p:cNvPr id="4" name="Text Placeholder 3">
            <a:extLst>
              <a:ext uri="{FF2B5EF4-FFF2-40B4-BE49-F238E27FC236}">
                <a16:creationId xmlns:a16="http://schemas.microsoft.com/office/drawing/2014/main" id="{262C318D-04D4-44B0-AA74-10F274B33756}"/>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65551776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16532</Words>
  <Application>Microsoft Office PowerPoint</Application>
  <PresentationFormat>On-screen Show (4:3)</PresentationFormat>
  <Paragraphs>2167</Paragraphs>
  <Slides>86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86</vt:i4>
      </vt:variant>
    </vt:vector>
  </HeadingPairs>
  <TitlesOfParts>
    <vt:vector size="89" baseType="lpstr">
      <vt:lpstr>Calibri</vt:lpstr>
      <vt:lpstr>Arial</vt:lpstr>
      <vt:lpstr>quintly_template</vt:lpstr>
      <vt:lpstr>UNIFIED DASHBOARD</vt:lpstr>
      <vt:lpstr>Facebook Key Metrics Table | KOSÉ</vt:lpstr>
      <vt:lpstr>Facebook FB - Own Posts Table w. Custom I-Rate (Insights) | KOSÉ - 1 of 16</vt:lpstr>
      <vt:lpstr>Facebook FB - Own Posts Table w. Custom I-Rate (Insights) | KOSÉ - 2 of 16</vt:lpstr>
      <vt:lpstr>Facebook FB - Own Posts Table w. Custom I-Rate (Insights) | KOSÉ - 3 of 16</vt:lpstr>
      <vt:lpstr>Facebook FB - Own Posts Table w. Custom I-Rate (Insights) | KOSÉ - 4 of 16</vt:lpstr>
      <vt:lpstr>Facebook FB - Own Posts Table w. Custom I-Rate (Insights) | KOSÉ - 5 of 16</vt:lpstr>
      <vt:lpstr>Facebook FB - Own Posts Table w. Custom I-Rate (Insights) | KOSÉ - 6 of 16</vt:lpstr>
      <vt:lpstr>Facebook FB - Own Posts Table w. Custom I-Rate (Insights) | KOSÉ - 7 of 16</vt:lpstr>
      <vt:lpstr>Facebook FB - Own Posts Table w. Custom I-Rate (Insights) | KOSÉ - 8 of 16</vt:lpstr>
      <vt:lpstr>Facebook FB - Own Posts Table w. Custom I-Rate (Insights) | KOSÉ - 9 of 16</vt:lpstr>
      <vt:lpstr>Facebook FB - Own Posts Table w. Custom I-Rate (Insights) | KOSÉ - 10 of 16</vt:lpstr>
      <vt:lpstr>Facebook FB - Own Posts Table w. Custom I-Rate (Insights) | KOSÉ - 11 of 16</vt:lpstr>
      <vt:lpstr>Facebook FB - Own Posts Table w. Custom I-Rate (Insights) | KOSÉ - 12 of 16</vt:lpstr>
      <vt:lpstr>Facebook FB - Own Posts Table w. Custom I-Rate (Insights) | KOSÉ - 13 of 16</vt:lpstr>
      <vt:lpstr>Facebook FB - Own Posts Table w. Custom I-Rate (Insights) | KOSÉ - 14 of 16</vt:lpstr>
      <vt:lpstr>Facebook FB - Own Posts Table w. Custom I-Rate (Insights) | KOSÉ - 15 of 16</vt:lpstr>
      <vt:lpstr>Facebook FB - Own Posts Table w. Custom I-Rate (Insights) | KOSÉ - 16 of 16</vt:lpstr>
      <vt:lpstr>Facebook Fans By City Table | KOSÉ - 1 of 3</vt:lpstr>
      <vt:lpstr>Facebook Fans By City Table | KOSÉ - 2 of 3</vt:lpstr>
      <vt:lpstr>Facebook Fans By City Table | KOSÉ - 3 of 3</vt:lpstr>
      <vt:lpstr>Facebook (UNIFIED) Growth Monitoring Chart | KOSÉ</vt:lpstr>
      <vt:lpstr>Facebook (UNIFIED) Engagement Monitoring Chart | KOSÉ</vt:lpstr>
      <vt:lpstr>Facebook (UNIFIED) Visibility Monitoring Chart | KOSÉ</vt:lpstr>
      <vt:lpstr>Facebook Fans Total | KOSÉ</vt:lpstr>
      <vt:lpstr>Facebook Interaction Rate By Hour | KOSÉ</vt:lpstr>
      <vt:lpstr>Facebook Interactions Distribution | KOSÉ</vt:lpstr>
      <vt:lpstr>Facebook Fan Demographics | KOSÉ</vt:lpstr>
      <vt:lpstr>Facebook Interaction Rate | KOSÉ</vt:lpstr>
      <vt:lpstr>Facebook Attrition and Engagement Table | KOSÉ</vt:lpstr>
      <vt:lpstr>Facebook Interaction Rate By Weekday | KOSÉ</vt:lpstr>
      <vt:lpstr>Facebook Interaction Rate By Post Type | KOSÉ</vt:lpstr>
      <vt:lpstr>Facebook Video Views Table | KOSÉ</vt:lpstr>
      <vt:lpstr>Facebook Ads Key Metrics Table | KOSÉ</vt:lpstr>
      <vt:lpstr>Facebook Ads Costs Table | KOSÉ - 1 of 26</vt:lpstr>
      <vt:lpstr>Facebook Ads Costs Table | KOSÉ - 2 of 26</vt:lpstr>
      <vt:lpstr>Facebook Ads Costs Table | KOSÉ - 3 of 26</vt:lpstr>
      <vt:lpstr>Facebook Ads Costs Table | KOSÉ - 4 of 26</vt:lpstr>
      <vt:lpstr>Facebook Ads Costs Table | KOSÉ - 5 of 26</vt:lpstr>
      <vt:lpstr>Facebook Ads Costs Table | KOSÉ - 6 of 26</vt:lpstr>
      <vt:lpstr>Facebook Ads Costs Table | KOSÉ - 7 of 26</vt:lpstr>
      <vt:lpstr>Facebook Ads Costs Table | KOSÉ - 8 of 26</vt:lpstr>
      <vt:lpstr>Facebook Ads Costs Table | KOSÉ - 9 of 26</vt:lpstr>
      <vt:lpstr>Facebook Ads Costs Table | KOSÉ - 10 of 26</vt:lpstr>
      <vt:lpstr>Facebook Ads Costs Table | KOSÉ - 11 of 26</vt:lpstr>
      <vt:lpstr>Facebook Ads Costs Table | KOSÉ - 12 of 26</vt:lpstr>
      <vt:lpstr>Facebook Ads Costs Table | KOSÉ - 13 of 26</vt:lpstr>
      <vt:lpstr>Facebook Ads Costs Table | KOSÉ - 14 of 26</vt:lpstr>
      <vt:lpstr>Facebook Ads Costs Table | KOSÉ - 15 of 26</vt:lpstr>
      <vt:lpstr>Facebook Ads Costs Table | KOSÉ - 16 of 26</vt:lpstr>
      <vt:lpstr>Facebook Ads Costs Table | KOSÉ - 17 of 26</vt:lpstr>
      <vt:lpstr>Facebook Ads Costs Table | KOSÉ - 18 of 26</vt:lpstr>
      <vt:lpstr>Facebook Ads Costs Table | KOSÉ - 19 of 26</vt:lpstr>
      <vt:lpstr>Facebook Ads Costs Table | KOSÉ - 20 of 26</vt:lpstr>
      <vt:lpstr>Facebook Ads Costs Table | KOSÉ - 21 of 26</vt:lpstr>
      <vt:lpstr>Facebook Ads Costs Table | KOSÉ - 22 of 26</vt:lpstr>
      <vt:lpstr>Facebook Ads Costs Table | KOSÉ - 23 of 26</vt:lpstr>
      <vt:lpstr>Facebook Ads Costs Table | KOSÉ - 24 of 26</vt:lpstr>
      <vt:lpstr>Facebook Ads Costs Table | KOSÉ - 25 of 26</vt:lpstr>
      <vt:lpstr>Facebook Ads Costs Table | KOSÉ - 26 of 26</vt:lpstr>
      <vt:lpstr>Facebook Ads Performance Table | KOSÉ - 1 of 26</vt:lpstr>
      <vt:lpstr>Facebook Ads Performance Table | KOSÉ - 2 of 26</vt:lpstr>
      <vt:lpstr>Facebook Ads Performance Table | KOSÉ - 3 of 26</vt:lpstr>
      <vt:lpstr>Facebook Ads Performance Table | KOSÉ - 4 of 26</vt:lpstr>
      <vt:lpstr>Facebook Ads Performance Table | KOSÉ - 5 of 26</vt:lpstr>
      <vt:lpstr>Facebook Ads Performance Table | KOSÉ - 6 of 26</vt:lpstr>
      <vt:lpstr>Facebook Ads Performance Table | KOSÉ - 7 of 26</vt:lpstr>
      <vt:lpstr>Facebook Ads Performance Table | KOSÉ - 8 of 26</vt:lpstr>
      <vt:lpstr>Facebook Ads Performance Table | KOSÉ - 9 of 26</vt:lpstr>
      <vt:lpstr>Facebook Ads Performance Table | KOSÉ - 10 of 26</vt:lpstr>
      <vt:lpstr>Facebook Ads Performance Table | KOSÉ - 11 of 26</vt:lpstr>
      <vt:lpstr>Facebook Ads Performance Table | KOSÉ - 12 of 26</vt:lpstr>
      <vt:lpstr>Facebook Ads Performance Table | KOSÉ - 13 of 26</vt:lpstr>
      <vt:lpstr>Facebook Ads Performance Table | KOSÉ - 14 of 26</vt:lpstr>
      <vt:lpstr>Facebook Ads Performance Table | KOSÉ - 15 of 26</vt:lpstr>
      <vt:lpstr>Facebook Ads Performance Table | KOSÉ - 16 of 26</vt:lpstr>
      <vt:lpstr>Facebook Ads Performance Table | KOSÉ - 17 of 26</vt:lpstr>
      <vt:lpstr>Facebook Ads Performance Table | KOSÉ - 18 of 26</vt:lpstr>
      <vt:lpstr>Facebook Ads Performance Table | KOSÉ - 19 of 26</vt:lpstr>
      <vt:lpstr>Facebook Ads Performance Table | KOSÉ - 20 of 26</vt:lpstr>
      <vt:lpstr>Facebook Ads Performance Table | KOSÉ - 21 of 26</vt:lpstr>
      <vt:lpstr>Facebook Ads Performance Table | KOSÉ - 22 of 26</vt:lpstr>
      <vt:lpstr>Facebook Ads Performance Table | KOSÉ - 23 of 26</vt:lpstr>
      <vt:lpstr>Facebook Ads Performance Table | KOSÉ - 24 of 26</vt:lpstr>
      <vt:lpstr>Facebook Ads Performance Table | KOSÉ - 25 of 26</vt:lpstr>
      <vt:lpstr>Facebook Ads Performance Table | KOSÉ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UNIFIED DASHBOARD</dc:title>
  <dc:creator>Frederik Born</dc:creator>
  <cp:lastModifiedBy>Frederik Born</cp:lastModifiedBy>
  <cp:revision>1</cp:revision>
  <dcterms:created xsi:type="dcterms:W3CDTF">2023-09-12T10:00:40Z</dcterms:created>
  <dcterms:modified xsi:type="dcterms:W3CDTF">2023-09-12T10:04:10Z</dcterms:modified>
</cp:coreProperties>
</file>