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33169-A5B8-473D-BE74-AC35F35E3D50}"/>
              </a:ext>
            </a:extLst>
          </p:cNvPr>
          <p:cNvSpPr>
            <a:spLocks noGrp="1"/>
          </p:cNvSpPr>
          <p:nvPr>
            <p:ph type="title"/>
          </p:nvPr>
        </p:nvSpPr>
        <p:spPr/>
        <p:txBody>
          <a:bodyPr/>
          <a:lstStyle/>
          <a:p>
            <a:r>
              <a:rPr lang="en-US"/>
              <a:t>Instagram Posts Table | splat_malaysia - 1 of 8</a:t>
            </a:r>
          </a:p>
        </p:txBody>
      </p:sp>
      <p:graphicFrame>
        <p:nvGraphicFramePr>
          <p:cNvPr id="5" name="Table Placeholder 4">
            <a:extLst>
              <a:ext uri="{FF2B5EF4-FFF2-40B4-BE49-F238E27FC236}">
                <a16:creationId xmlns:a16="http://schemas.microsoft.com/office/drawing/2014/main" id="{40DABE4C-7A59-4EC4-B45E-4B3731693983}"/>
              </a:ext>
            </a:extLst>
          </p:cNvPr>
          <p:cNvGraphicFramePr>
            <a:graphicFrameLocks noGrp="1"/>
          </p:cNvGraphicFramePr>
          <p:nvPr>
            <p:ph type="tbl" sz="quarter" idx="13"/>
            <p:extLst>
              <p:ext uri="{D42A27DB-BD31-4B8C-83A1-F6EECF244321}">
                <p14:modId xmlns:p14="http://schemas.microsoft.com/office/powerpoint/2010/main" val="1200819027"/>
              </p:ext>
            </p:extLst>
          </p:nvPr>
        </p:nvGraphicFramePr>
        <p:xfrm>
          <a:off x="457200" y="1731963"/>
          <a:ext cx="7735824" cy="10718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96084216"/>
                    </a:ext>
                  </a:extLst>
                </a:gridCol>
                <a:gridCol w="1399032">
                  <a:extLst>
                    <a:ext uri="{9D8B030D-6E8A-4147-A177-3AD203B41FA5}">
                      <a16:colId xmlns:a16="http://schemas.microsoft.com/office/drawing/2014/main" val="1154891082"/>
                    </a:ext>
                  </a:extLst>
                </a:gridCol>
                <a:gridCol w="1728216">
                  <a:extLst>
                    <a:ext uri="{9D8B030D-6E8A-4147-A177-3AD203B41FA5}">
                      <a16:colId xmlns:a16="http://schemas.microsoft.com/office/drawing/2014/main" val="1484847425"/>
                    </a:ext>
                  </a:extLst>
                </a:gridCol>
                <a:gridCol w="576072">
                  <a:extLst>
                    <a:ext uri="{9D8B030D-6E8A-4147-A177-3AD203B41FA5}">
                      <a16:colId xmlns:a16="http://schemas.microsoft.com/office/drawing/2014/main" val="3969077887"/>
                    </a:ext>
                  </a:extLst>
                </a:gridCol>
                <a:gridCol w="576072">
                  <a:extLst>
                    <a:ext uri="{9D8B030D-6E8A-4147-A177-3AD203B41FA5}">
                      <a16:colId xmlns:a16="http://schemas.microsoft.com/office/drawing/2014/main" val="1005113581"/>
                    </a:ext>
                  </a:extLst>
                </a:gridCol>
                <a:gridCol w="576072">
                  <a:extLst>
                    <a:ext uri="{9D8B030D-6E8A-4147-A177-3AD203B41FA5}">
                      <a16:colId xmlns:a16="http://schemas.microsoft.com/office/drawing/2014/main" val="3572634609"/>
                    </a:ext>
                  </a:extLst>
                </a:gridCol>
                <a:gridCol w="576072">
                  <a:extLst>
                    <a:ext uri="{9D8B030D-6E8A-4147-A177-3AD203B41FA5}">
                      <a16:colId xmlns:a16="http://schemas.microsoft.com/office/drawing/2014/main" val="2198622859"/>
                    </a:ext>
                  </a:extLst>
                </a:gridCol>
                <a:gridCol w="576072">
                  <a:extLst>
                    <a:ext uri="{9D8B030D-6E8A-4147-A177-3AD203B41FA5}">
                      <a16:colId xmlns:a16="http://schemas.microsoft.com/office/drawing/2014/main" val="227880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188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- 2023-06-26 13:02:15</a:t>
                      </a:r>
                      <a:r>
                        <a:rPr kumimoji="0" lang="en-US" sz="1000" b="0" i="0" u="none" strike="noStrike" kern="1200" cap="none" spc="0" normalizeH="0" baseline="0" noProof="0">
                          <a:ln>
                            <a:noFill/>
                          </a:ln>
                          <a:solidFill>
                            <a:prstClr val="black"/>
                          </a:solidFill>
                          <a:effectLst/>
                          <a:uLnTx/>
                          <a:uFillTx/>
                          <a:latin typeface="Calibri"/>
                          <a:ea typeface="+mn-ea"/>
                          <a:cs typeface="+mn-cs"/>
                        </a:rPr>
                        <a:t>
 Get ready to make a juicy statement with SPLAT JUICY LAB, made for kids! 🍉💦
🌿 Safe &amp; Natural
🛡️ Strengthen Enamel
🦷 Protect against Cavities
💪 Gum Protection &amp; Anti-inflammatory
Stand out from the crowd and embrace their boldness with SPLAT.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https://quintly-image-storage.s3.amazonaws.com/11b9bce77fc39284ed5dab80f9439191/2a8869bea67ca1e8bd90bbf2bcb570d4.jpg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98677811"/>
                  </a:ext>
                </a:extLst>
              </a:tr>
            </a:tbl>
          </a:graphicData>
        </a:graphic>
      </p:graphicFrame>
      <p:sp>
        <p:nvSpPr>
          <p:cNvPr id="4" name="Text Placeholder 3">
            <a:extLst>
              <a:ext uri="{FF2B5EF4-FFF2-40B4-BE49-F238E27FC236}">
                <a16:creationId xmlns:a16="http://schemas.microsoft.com/office/drawing/2014/main" id="{A93BFD9E-4561-4828-AC1B-DDB40C86B34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640642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9C73-1EAB-4105-9F1F-333094893A4B}"/>
              </a:ext>
            </a:extLst>
          </p:cNvPr>
          <p:cNvSpPr>
            <a:spLocks noGrp="1"/>
          </p:cNvSpPr>
          <p:nvPr>
            <p:ph type="title"/>
          </p:nvPr>
        </p:nvSpPr>
        <p:spPr/>
        <p:txBody>
          <a:bodyPr/>
          <a:lstStyle/>
          <a:p>
            <a:r>
              <a:rPr lang="en-US"/>
              <a:t>Instagram Posts Table | splat_malaysia - 2 of 8</a:t>
            </a:r>
          </a:p>
        </p:txBody>
      </p:sp>
      <p:graphicFrame>
        <p:nvGraphicFramePr>
          <p:cNvPr id="5" name="Table Placeholder 4">
            <a:extLst>
              <a:ext uri="{FF2B5EF4-FFF2-40B4-BE49-F238E27FC236}">
                <a16:creationId xmlns:a16="http://schemas.microsoft.com/office/drawing/2014/main" id="{3B3949E1-0A0C-4A43-BAFD-7CAB5F5A6B4A}"/>
              </a:ext>
            </a:extLst>
          </p:cNvPr>
          <p:cNvGraphicFramePr>
            <a:graphicFrameLocks noGrp="1"/>
          </p:cNvGraphicFramePr>
          <p:nvPr>
            <p:ph type="tbl" sz="quarter" idx="13"/>
            <p:extLst>
              <p:ext uri="{D42A27DB-BD31-4B8C-83A1-F6EECF244321}">
                <p14:modId xmlns:p14="http://schemas.microsoft.com/office/powerpoint/2010/main" val="2637016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70678606"/>
                    </a:ext>
                  </a:extLst>
                </a:gridCol>
                <a:gridCol w="1399032">
                  <a:extLst>
                    <a:ext uri="{9D8B030D-6E8A-4147-A177-3AD203B41FA5}">
                      <a16:colId xmlns:a16="http://schemas.microsoft.com/office/drawing/2014/main" val="975485342"/>
                    </a:ext>
                  </a:extLst>
                </a:gridCol>
                <a:gridCol w="1728216">
                  <a:extLst>
                    <a:ext uri="{9D8B030D-6E8A-4147-A177-3AD203B41FA5}">
                      <a16:colId xmlns:a16="http://schemas.microsoft.com/office/drawing/2014/main" val="2179628527"/>
                    </a:ext>
                  </a:extLst>
                </a:gridCol>
                <a:gridCol w="576072">
                  <a:extLst>
                    <a:ext uri="{9D8B030D-6E8A-4147-A177-3AD203B41FA5}">
                      <a16:colId xmlns:a16="http://schemas.microsoft.com/office/drawing/2014/main" val="1606223299"/>
                    </a:ext>
                  </a:extLst>
                </a:gridCol>
                <a:gridCol w="576072">
                  <a:extLst>
                    <a:ext uri="{9D8B030D-6E8A-4147-A177-3AD203B41FA5}">
                      <a16:colId xmlns:a16="http://schemas.microsoft.com/office/drawing/2014/main" val="72251147"/>
                    </a:ext>
                  </a:extLst>
                </a:gridCol>
                <a:gridCol w="576072">
                  <a:extLst>
                    <a:ext uri="{9D8B030D-6E8A-4147-A177-3AD203B41FA5}">
                      <a16:colId xmlns:a16="http://schemas.microsoft.com/office/drawing/2014/main" val="3922052153"/>
                    </a:ext>
                  </a:extLst>
                </a:gridCol>
                <a:gridCol w="576072">
                  <a:extLst>
                    <a:ext uri="{9D8B030D-6E8A-4147-A177-3AD203B41FA5}">
                      <a16:colId xmlns:a16="http://schemas.microsoft.com/office/drawing/2014/main" val="2439791557"/>
                    </a:ext>
                  </a:extLst>
                </a:gridCol>
                <a:gridCol w="576072">
                  <a:extLst>
                    <a:ext uri="{9D8B030D-6E8A-4147-A177-3AD203B41FA5}">
                      <a16:colId xmlns:a16="http://schemas.microsoft.com/office/drawing/2014/main" val="1014365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129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- 2023-06-23 17:36:49</a:t>
                      </a:r>
                      <a:r>
                        <a:rPr kumimoji="0" lang="en-US" sz="1000" b="0" i="0" u="none" strike="noStrike" kern="1200" cap="none" spc="0" normalizeH="0" baseline="0" noProof="0">
                          <a:ln>
                            <a:noFill/>
                          </a:ln>
                          <a:solidFill>
                            <a:prstClr val="black"/>
                          </a:solidFill>
                          <a:effectLst/>
                          <a:uLnTx/>
                          <a:uFillTx/>
                          <a:latin typeface="Calibri"/>
                          <a:ea typeface="+mn-ea"/>
                          <a:cs typeface="+mn-cs"/>
                        </a:rPr>
                        <a:t>
 🎁 Father’s Day Giveaway Winners! 🎁 
🦷 farizarozi2000 
🦷 chempakasari77 
🦷 jasmineliew08 
Congratulations for winning a FULL SIZE Blackwood 75ml Toothpaste!
Send us a direct message to claim your prize!
Thank you everyone for participating. 
Stay tuned to our page to participate in our next giveaway. Let's cherish the moments of good oral health and create unforgettable memories together. ✨
#splatmalaysia #teethwhitening #splatblackwood #SPLAT #splat_charcoal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https://quintly-image-storage.s3.amazonaws.com/11b9bce77fc39284ed5dab80f9439191/27fdf23b331ca3df8e56a057882d36f0.jpg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702917742"/>
                  </a:ext>
                </a:extLst>
              </a:tr>
            </a:tbl>
          </a:graphicData>
        </a:graphic>
      </p:graphicFrame>
      <p:sp>
        <p:nvSpPr>
          <p:cNvPr id="4" name="Text Placeholder 3">
            <a:extLst>
              <a:ext uri="{FF2B5EF4-FFF2-40B4-BE49-F238E27FC236}">
                <a16:creationId xmlns:a16="http://schemas.microsoft.com/office/drawing/2014/main" id="{2ED8B8FB-A56D-4C8B-83B6-A4B87164B17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980478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B4FE-41DB-4FDA-BD58-A0D2C66F57AB}"/>
              </a:ext>
            </a:extLst>
          </p:cNvPr>
          <p:cNvSpPr>
            <a:spLocks noGrp="1"/>
          </p:cNvSpPr>
          <p:nvPr>
            <p:ph type="title"/>
          </p:nvPr>
        </p:nvSpPr>
        <p:spPr/>
        <p:txBody>
          <a:bodyPr/>
          <a:lstStyle/>
          <a:p>
            <a:r>
              <a:rPr lang="en-US"/>
              <a:t>Instagram Posts Table | splat_malaysia - 3 of 8</a:t>
            </a:r>
          </a:p>
        </p:txBody>
      </p:sp>
      <p:graphicFrame>
        <p:nvGraphicFramePr>
          <p:cNvPr id="5" name="Table Placeholder 4">
            <a:extLst>
              <a:ext uri="{FF2B5EF4-FFF2-40B4-BE49-F238E27FC236}">
                <a16:creationId xmlns:a16="http://schemas.microsoft.com/office/drawing/2014/main" id="{2BCA6705-5C60-401C-9BBF-A628128C5D29}"/>
              </a:ext>
            </a:extLst>
          </p:cNvPr>
          <p:cNvGraphicFramePr>
            <a:graphicFrameLocks noGrp="1"/>
          </p:cNvGraphicFramePr>
          <p:nvPr>
            <p:ph type="tbl" sz="quarter" idx="13"/>
            <p:extLst>
              <p:ext uri="{D42A27DB-BD31-4B8C-83A1-F6EECF244321}">
                <p14:modId xmlns:p14="http://schemas.microsoft.com/office/powerpoint/2010/main" val="389037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19395562"/>
                    </a:ext>
                  </a:extLst>
                </a:gridCol>
                <a:gridCol w="1399032">
                  <a:extLst>
                    <a:ext uri="{9D8B030D-6E8A-4147-A177-3AD203B41FA5}">
                      <a16:colId xmlns:a16="http://schemas.microsoft.com/office/drawing/2014/main" val="824986872"/>
                    </a:ext>
                  </a:extLst>
                </a:gridCol>
                <a:gridCol w="1728216">
                  <a:extLst>
                    <a:ext uri="{9D8B030D-6E8A-4147-A177-3AD203B41FA5}">
                      <a16:colId xmlns:a16="http://schemas.microsoft.com/office/drawing/2014/main" val="3010277183"/>
                    </a:ext>
                  </a:extLst>
                </a:gridCol>
                <a:gridCol w="576072">
                  <a:extLst>
                    <a:ext uri="{9D8B030D-6E8A-4147-A177-3AD203B41FA5}">
                      <a16:colId xmlns:a16="http://schemas.microsoft.com/office/drawing/2014/main" val="731028181"/>
                    </a:ext>
                  </a:extLst>
                </a:gridCol>
                <a:gridCol w="576072">
                  <a:extLst>
                    <a:ext uri="{9D8B030D-6E8A-4147-A177-3AD203B41FA5}">
                      <a16:colId xmlns:a16="http://schemas.microsoft.com/office/drawing/2014/main" val="2509406727"/>
                    </a:ext>
                  </a:extLst>
                </a:gridCol>
                <a:gridCol w="576072">
                  <a:extLst>
                    <a:ext uri="{9D8B030D-6E8A-4147-A177-3AD203B41FA5}">
                      <a16:colId xmlns:a16="http://schemas.microsoft.com/office/drawing/2014/main" val="4018924904"/>
                    </a:ext>
                  </a:extLst>
                </a:gridCol>
                <a:gridCol w="576072">
                  <a:extLst>
                    <a:ext uri="{9D8B030D-6E8A-4147-A177-3AD203B41FA5}">
                      <a16:colId xmlns:a16="http://schemas.microsoft.com/office/drawing/2014/main" val="2238945003"/>
                    </a:ext>
                  </a:extLst>
                </a:gridCol>
                <a:gridCol w="576072">
                  <a:extLst>
                    <a:ext uri="{9D8B030D-6E8A-4147-A177-3AD203B41FA5}">
                      <a16:colId xmlns:a16="http://schemas.microsoft.com/office/drawing/2014/main" val="3279639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2668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- 2023-06-18 10:54:05</a:t>
                      </a:r>
                      <a:r>
                        <a:rPr kumimoji="0" lang="en-US" sz="1000" b="0" i="0" u="none" strike="noStrike" kern="1200" cap="none" spc="0" normalizeH="0" baseline="0" noProof="0">
                          <a:ln>
                            <a:noFill/>
                          </a:ln>
                          <a:solidFill>
                            <a:prstClr val="black"/>
                          </a:solidFill>
                          <a:effectLst/>
                          <a:uLnTx/>
                          <a:uFillTx/>
                          <a:latin typeface="Calibri"/>
                          <a:ea typeface="+mn-ea"/>
                          <a:cs typeface="+mn-cs"/>
                        </a:rPr>
                        <a:t>
 Wishing all the dads out there, a Happy Father’s Day! 🎁🎁🎁
Here's to many more years of good oral health and great memories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https://quintly-image-storage.s3.amazonaws.com/11b9bce77fc39284ed5dab80f9439191/ac5210be514f3ba4d391dc268baad96b.jpg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38351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- 2023-06-15 14:52:41</a:t>
                      </a:r>
                      <a:r>
                        <a:rPr kumimoji="0" lang="en-US" sz="1000" b="0" i="0" u="none" strike="noStrike" kern="1200" cap="none" spc="0" normalizeH="0" baseline="0" noProof="0">
                          <a:ln>
                            <a:noFill/>
                          </a:ln>
                          <a:solidFill>
                            <a:prstClr val="black"/>
                          </a:solidFill>
                          <a:effectLst/>
                          <a:uLnTx/>
                          <a:uFillTx/>
                          <a:latin typeface="Calibri"/>
                          <a:ea typeface="+mn-ea"/>
                          <a:cs typeface="+mn-cs"/>
                        </a:rPr>
                        <a:t>
 Get ready to level up your smile game with SPLAT's Extreme White toothpaste!
💎With up to 2.5 tones intensive whitening💎
Say goodbye to stains and hello to a brighter, more confident you. 😁✨
Shop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https://quintly-image-storage.s3.amazonaws.com/11b9bce77fc39284ed5dab80f9439191/ff1c6bcff5c643e35de33c7219d45805.jpg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2685901"/>
                  </a:ext>
                </a:extLst>
              </a:tr>
            </a:tbl>
          </a:graphicData>
        </a:graphic>
      </p:graphicFrame>
      <p:sp>
        <p:nvSpPr>
          <p:cNvPr id="4" name="Text Placeholder 3">
            <a:extLst>
              <a:ext uri="{FF2B5EF4-FFF2-40B4-BE49-F238E27FC236}">
                <a16:creationId xmlns:a16="http://schemas.microsoft.com/office/drawing/2014/main" id="{777A6770-1AA5-4AA7-9550-BB63E3FFB84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038219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98FB-AFCE-4E8D-A565-5B30CA91F12E}"/>
              </a:ext>
            </a:extLst>
          </p:cNvPr>
          <p:cNvSpPr>
            <a:spLocks noGrp="1"/>
          </p:cNvSpPr>
          <p:nvPr>
            <p:ph type="title"/>
          </p:nvPr>
        </p:nvSpPr>
        <p:spPr/>
        <p:txBody>
          <a:bodyPr/>
          <a:lstStyle/>
          <a:p>
            <a:r>
              <a:rPr lang="en-US"/>
              <a:t>Instagram Posts Table | splat_malaysia - 4 of 8</a:t>
            </a:r>
          </a:p>
        </p:txBody>
      </p:sp>
      <p:graphicFrame>
        <p:nvGraphicFramePr>
          <p:cNvPr id="5" name="Table Placeholder 4">
            <a:extLst>
              <a:ext uri="{FF2B5EF4-FFF2-40B4-BE49-F238E27FC236}">
                <a16:creationId xmlns:a16="http://schemas.microsoft.com/office/drawing/2014/main" id="{03649384-0A9D-4DD4-BA01-B39F4DB8F0EA}"/>
              </a:ext>
            </a:extLst>
          </p:cNvPr>
          <p:cNvGraphicFramePr>
            <a:graphicFrameLocks noGrp="1"/>
          </p:cNvGraphicFramePr>
          <p:nvPr>
            <p:ph type="tbl" sz="quarter" idx="13"/>
            <p:extLst>
              <p:ext uri="{D42A27DB-BD31-4B8C-83A1-F6EECF244321}">
                <p14:modId xmlns:p14="http://schemas.microsoft.com/office/powerpoint/2010/main" val="3143073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31261149"/>
                    </a:ext>
                  </a:extLst>
                </a:gridCol>
                <a:gridCol w="1399032">
                  <a:extLst>
                    <a:ext uri="{9D8B030D-6E8A-4147-A177-3AD203B41FA5}">
                      <a16:colId xmlns:a16="http://schemas.microsoft.com/office/drawing/2014/main" val="1525288280"/>
                    </a:ext>
                  </a:extLst>
                </a:gridCol>
                <a:gridCol w="1728216">
                  <a:extLst>
                    <a:ext uri="{9D8B030D-6E8A-4147-A177-3AD203B41FA5}">
                      <a16:colId xmlns:a16="http://schemas.microsoft.com/office/drawing/2014/main" val="1468343381"/>
                    </a:ext>
                  </a:extLst>
                </a:gridCol>
                <a:gridCol w="576072">
                  <a:extLst>
                    <a:ext uri="{9D8B030D-6E8A-4147-A177-3AD203B41FA5}">
                      <a16:colId xmlns:a16="http://schemas.microsoft.com/office/drawing/2014/main" val="167319647"/>
                    </a:ext>
                  </a:extLst>
                </a:gridCol>
                <a:gridCol w="576072">
                  <a:extLst>
                    <a:ext uri="{9D8B030D-6E8A-4147-A177-3AD203B41FA5}">
                      <a16:colId xmlns:a16="http://schemas.microsoft.com/office/drawing/2014/main" val="3432875912"/>
                    </a:ext>
                  </a:extLst>
                </a:gridCol>
                <a:gridCol w="576072">
                  <a:extLst>
                    <a:ext uri="{9D8B030D-6E8A-4147-A177-3AD203B41FA5}">
                      <a16:colId xmlns:a16="http://schemas.microsoft.com/office/drawing/2014/main" val="1814487943"/>
                    </a:ext>
                  </a:extLst>
                </a:gridCol>
                <a:gridCol w="576072">
                  <a:extLst>
                    <a:ext uri="{9D8B030D-6E8A-4147-A177-3AD203B41FA5}">
                      <a16:colId xmlns:a16="http://schemas.microsoft.com/office/drawing/2014/main" val="3556048986"/>
                    </a:ext>
                  </a:extLst>
                </a:gridCol>
                <a:gridCol w="576072">
                  <a:extLst>
                    <a:ext uri="{9D8B030D-6E8A-4147-A177-3AD203B41FA5}">
                      <a16:colId xmlns:a16="http://schemas.microsoft.com/office/drawing/2014/main" val="129556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546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- 2023-06-12 11:27:24</a:t>
                      </a:r>
                      <a:r>
                        <a:rPr kumimoji="0" lang="en-US" sz="1000" b="0" i="0" u="none" strike="noStrike" kern="1200" cap="none" spc="0" normalizeH="0" baseline="0" noProof="0">
                          <a:ln>
                            <a:noFill/>
                          </a:ln>
                          <a:solidFill>
                            <a:prstClr val="black"/>
                          </a:solidFill>
                          <a:effectLst/>
                          <a:uLnTx/>
                          <a:uFillTx/>
                          <a:latin typeface="Calibri"/>
                          <a:ea typeface="+mn-ea"/>
                          <a:cs typeface="+mn-cs"/>
                        </a:rPr>
                        <a:t>
 🎁 Celebrate Father's Day with our Special SPLAT Giveaway! 🎁 
Get the chance to win a FULL SIZE Blackwood 75ml Toothpaste!
🦷Follow splat_malaysia on Instagram to join the giveaway.
🦷Share your heartwarming dad moment in the comments below (Enter as many times as you like, 1 comment = 1 entry).
🦷Tag 3 of your friends to join the celebration in the comments.
Let's cherish the moments of good oral health and create unforgettable memories together. ✨
Hurry, participate now for a chance to surprise your dad with the gift of exceptional oral 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https://quintly-image-storage.s3.amazonaws.com/11b9bce77fc39284ed5dab80f9439191/ab650a1217ea3979d2379a3eb413d6a5.jpg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98265029"/>
                  </a:ext>
                </a:extLst>
              </a:tr>
            </a:tbl>
          </a:graphicData>
        </a:graphic>
      </p:graphicFrame>
      <p:sp>
        <p:nvSpPr>
          <p:cNvPr id="4" name="Text Placeholder 3">
            <a:extLst>
              <a:ext uri="{FF2B5EF4-FFF2-40B4-BE49-F238E27FC236}">
                <a16:creationId xmlns:a16="http://schemas.microsoft.com/office/drawing/2014/main" id="{1F25EDED-53D6-40FD-A658-FE7622D2FDC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59902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3BCA6-6464-4710-B74C-F646A1D67788}"/>
              </a:ext>
            </a:extLst>
          </p:cNvPr>
          <p:cNvSpPr>
            <a:spLocks noGrp="1"/>
          </p:cNvSpPr>
          <p:nvPr>
            <p:ph type="title"/>
          </p:nvPr>
        </p:nvSpPr>
        <p:spPr/>
        <p:txBody>
          <a:bodyPr/>
          <a:lstStyle/>
          <a:p>
            <a:r>
              <a:rPr lang="en-US"/>
              <a:t>Instagram Posts Table | splat_malaysia - 5 of 8</a:t>
            </a:r>
          </a:p>
        </p:txBody>
      </p:sp>
      <p:graphicFrame>
        <p:nvGraphicFramePr>
          <p:cNvPr id="5" name="Table Placeholder 4">
            <a:extLst>
              <a:ext uri="{FF2B5EF4-FFF2-40B4-BE49-F238E27FC236}">
                <a16:creationId xmlns:a16="http://schemas.microsoft.com/office/drawing/2014/main" id="{3A6F320A-7D09-4F26-A7C3-900C277773EF}"/>
              </a:ext>
            </a:extLst>
          </p:cNvPr>
          <p:cNvGraphicFramePr>
            <a:graphicFrameLocks noGrp="1"/>
          </p:cNvGraphicFramePr>
          <p:nvPr>
            <p:ph type="tbl" sz="quarter" idx="13"/>
            <p:extLst>
              <p:ext uri="{D42A27DB-BD31-4B8C-83A1-F6EECF244321}">
                <p14:modId xmlns:p14="http://schemas.microsoft.com/office/powerpoint/2010/main" val="413610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78434958"/>
                    </a:ext>
                  </a:extLst>
                </a:gridCol>
                <a:gridCol w="1399032">
                  <a:extLst>
                    <a:ext uri="{9D8B030D-6E8A-4147-A177-3AD203B41FA5}">
                      <a16:colId xmlns:a16="http://schemas.microsoft.com/office/drawing/2014/main" val="3190518887"/>
                    </a:ext>
                  </a:extLst>
                </a:gridCol>
                <a:gridCol w="1728216">
                  <a:extLst>
                    <a:ext uri="{9D8B030D-6E8A-4147-A177-3AD203B41FA5}">
                      <a16:colId xmlns:a16="http://schemas.microsoft.com/office/drawing/2014/main" val="563244095"/>
                    </a:ext>
                  </a:extLst>
                </a:gridCol>
                <a:gridCol w="576072">
                  <a:extLst>
                    <a:ext uri="{9D8B030D-6E8A-4147-A177-3AD203B41FA5}">
                      <a16:colId xmlns:a16="http://schemas.microsoft.com/office/drawing/2014/main" val="3470336587"/>
                    </a:ext>
                  </a:extLst>
                </a:gridCol>
                <a:gridCol w="576072">
                  <a:extLst>
                    <a:ext uri="{9D8B030D-6E8A-4147-A177-3AD203B41FA5}">
                      <a16:colId xmlns:a16="http://schemas.microsoft.com/office/drawing/2014/main" val="3734421376"/>
                    </a:ext>
                  </a:extLst>
                </a:gridCol>
                <a:gridCol w="576072">
                  <a:extLst>
                    <a:ext uri="{9D8B030D-6E8A-4147-A177-3AD203B41FA5}">
                      <a16:colId xmlns:a16="http://schemas.microsoft.com/office/drawing/2014/main" val="1980702255"/>
                    </a:ext>
                  </a:extLst>
                </a:gridCol>
                <a:gridCol w="576072">
                  <a:extLst>
                    <a:ext uri="{9D8B030D-6E8A-4147-A177-3AD203B41FA5}">
                      <a16:colId xmlns:a16="http://schemas.microsoft.com/office/drawing/2014/main" val="4163628850"/>
                    </a:ext>
                  </a:extLst>
                </a:gridCol>
                <a:gridCol w="576072">
                  <a:extLst>
                    <a:ext uri="{9D8B030D-6E8A-4147-A177-3AD203B41FA5}">
                      <a16:colId xmlns:a16="http://schemas.microsoft.com/office/drawing/2014/main" val="3138441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696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- 2023-06-12 08:47:57</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oral care routine with toothpastes from our SPLAT Special Series!
🌿 Here are our top 4 bestsellers! each of them have been carefully crafted with special ingredients, halal certified, naturally certified and clinically tested. perfect as a gift for yourself or others.✨
How to know which one is the right fit for you? 
🌱ZERO BALANCE: Hypoallergenic toothpaste without any fragrances, dyes or preservatives. 
🌟EXTREME WHITE: Whiten your teeth with Natural pineapple enzyme. Vegan and Gluten Free Certified. 
✨BLACKWOOD: Whitening and long lasting freshness with activated charcoal. 
🦷WONDER WHITE: Whitening and prevents tartar formation with natural enzymes and licorice extract. 
Get yours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https://quintly-image-storage.s3.amazonaws.com/11b9bce77fc39284ed5dab80f9439191/ea9768b948c6cd088c4d26042a8d548f.jpg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897440087"/>
                  </a:ext>
                </a:extLst>
              </a:tr>
            </a:tbl>
          </a:graphicData>
        </a:graphic>
      </p:graphicFrame>
      <p:sp>
        <p:nvSpPr>
          <p:cNvPr id="4" name="Text Placeholder 3">
            <a:extLst>
              <a:ext uri="{FF2B5EF4-FFF2-40B4-BE49-F238E27FC236}">
                <a16:creationId xmlns:a16="http://schemas.microsoft.com/office/drawing/2014/main" id="{851AE967-AFB6-480F-9EA8-C141C9618DB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194650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1BFE6-7E08-4C8C-BEDD-6D985945807D}"/>
              </a:ext>
            </a:extLst>
          </p:cNvPr>
          <p:cNvSpPr>
            <a:spLocks noGrp="1"/>
          </p:cNvSpPr>
          <p:nvPr>
            <p:ph type="title"/>
          </p:nvPr>
        </p:nvSpPr>
        <p:spPr/>
        <p:txBody>
          <a:bodyPr/>
          <a:lstStyle/>
          <a:p>
            <a:r>
              <a:rPr lang="en-US"/>
              <a:t>Instagram Posts Table | splat_malaysia - 6 of 8</a:t>
            </a:r>
          </a:p>
        </p:txBody>
      </p:sp>
      <p:graphicFrame>
        <p:nvGraphicFramePr>
          <p:cNvPr id="5" name="Table Placeholder 4">
            <a:extLst>
              <a:ext uri="{FF2B5EF4-FFF2-40B4-BE49-F238E27FC236}">
                <a16:creationId xmlns:a16="http://schemas.microsoft.com/office/drawing/2014/main" id="{DB4A3503-A1A3-48C6-B66B-9C949BE3EACC}"/>
              </a:ext>
            </a:extLst>
          </p:cNvPr>
          <p:cNvGraphicFramePr>
            <a:graphicFrameLocks noGrp="1"/>
          </p:cNvGraphicFramePr>
          <p:nvPr>
            <p:ph type="tbl" sz="quarter" idx="13"/>
            <p:extLst>
              <p:ext uri="{D42A27DB-BD31-4B8C-83A1-F6EECF244321}">
                <p14:modId xmlns:p14="http://schemas.microsoft.com/office/powerpoint/2010/main" val="1062398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94364524"/>
                    </a:ext>
                  </a:extLst>
                </a:gridCol>
                <a:gridCol w="1399032">
                  <a:extLst>
                    <a:ext uri="{9D8B030D-6E8A-4147-A177-3AD203B41FA5}">
                      <a16:colId xmlns:a16="http://schemas.microsoft.com/office/drawing/2014/main" val="846377478"/>
                    </a:ext>
                  </a:extLst>
                </a:gridCol>
                <a:gridCol w="1728216">
                  <a:extLst>
                    <a:ext uri="{9D8B030D-6E8A-4147-A177-3AD203B41FA5}">
                      <a16:colId xmlns:a16="http://schemas.microsoft.com/office/drawing/2014/main" val="3086279012"/>
                    </a:ext>
                  </a:extLst>
                </a:gridCol>
                <a:gridCol w="576072">
                  <a:extLst>
                    <a:ext uri="{9D8B030D-6E8A-4147-A177-3AD203B41FA5}">
                      <a16:colId xmlns:a16="http://schemas.microsoft.com/office/drawing/2014/main" val="2879097586"/>
                    </a:ext>
                  </a:extLst>
                </a:gridCol>
                <a:gridCol w="576072">
                  <a:extLst>
                    <a:ext uri="{9D8B030D-6E8A-4147-A177-3AD203B41FA5}">
                      <a16:colId xmlns:a16="http://schemas.microsoft.com/office/drawing/2014/main" val="1892503770"/>
                    </a:ext>
                  </a:extLst>
                </a:gridCol>
                <a:gridCol w="576072">
                  <a:extLst>
                    <a:ext uri="{9D8B030D-6E8A-4147-A177-3AD203B41FA5}">
                      <a16:colId xmlns:a16="http://schemas.microsoft.com/office/drawing/2014/main" val="2903533338"/>
                    </a:ext>
                  </a:extLst>
                </a:gridCol>
                <a:gridCol w="576072">
                  <a:extLst>
                    <a:ext uri="{9D8B030D-6E8A-4147-A177-3AD203B41FA5}">
                      <a16:colId xmlns:a16="http://schemas.microsoft.com/office/drawing/2014/main" val="3511282133"/>
                    </a:ext>
                  </a:extLst>
                </a:gridCol>
                <a:gridCol w="576072">
                  <a:extLst>
                    <a:ext uri="{9D8B030D-6E8A-4147-A177-3AD203B41FA5}">
                      <a16:colId xmlns:a16="http://schemas.microsoft.com/office/drawing/2014/main" val="156227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674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- 2023-06-09 11:23:07</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oral care routine with toothpastes from our SPLAT Special Series!
🌿 Here are our top 4 bestsellers! each of them have been carefully crafted with special ingredients, halal certified, naturally certified and clinically tested. perfect as a gift for yourself or others.✨
How to know which one is the right fit for you? 
🌱ZERO BALANCE: Hypoallergenic toothpaste without any fragrances, dyes or preservatives. 
🌟EXTREME WHITE: Whiten your teeth with Natural pineapple enzyme. Vegan and Gluten Free Certified. 
✨BLACKWOOD: Whitening and long lasting freshness with activated charcoal. 
🦷WONDER WHITE: Whitening and prevents tartar formation with natural enzymes and licorice extract. 
Get yours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https://quintly-image-storage.s3.amazonaws.com/11b9bce77fc39284ed5dab80f9439191/b000bce484e16b03052a0d5d20e02b25.jpg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01169214"/>
                  </a:ext>
                </a:extLst>
              </a:tr>
            </a:tbl>
          </a:graphicData>
        </a:graphic>
      </p:graphicFrame>
      <p:sp>
        <p:nvSpPr>
          <p:cNvPr id="4" name="Text Placeholder 3">
            <a:extLst>
              <a:ext uri="{FF2B5EF4-FFF2-40B4-BE49-F238E27FC236}">
                <a16:creationId xmlns:a16="http://schemas.microsoft.com/office/drawing/2014/main" id="{4AB63A1C-B243-4B1B-BB64-BE317EF7180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046214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5C0C5-FFC5-4574-98ED-4C97A8934687}"/>
              </a:ext>
            </a:extLst>
          </p:cNvPr>
          <p:cNvSpPr>
            <a:spLocks noGrp="1"/>
          </p:cNvSpPr>
          <p:nvPr>
            <p:ph type="title"/>
          </p:nvPr>
        </p:nvSpPr>
        <p:spPr/>
        <p:txBody>
          <a:bodyPr/>
          <a:lstStyle/>
          <a:p>
            <a:r>
              <a:rPr lang="en-US"/>
              <a:t>Instagram Posts Table | splat_malaysia - 7 of 8</a:t>
            </a:r>
          </a:p>
        </p:txBody>
      </p:sp>
      <p:graphicFrame>
        <p:nvGraphicFramePr>
          <p:cNvPr id="5" name="Table Placeholder 4">
            <a:extLst>
              <a:ext uri="{FF2B5EF4-FFF2-40B4-BE49-F238E27FC236}">
                <a16:creationId xmlns:a16="http://schemas.microsoft.com/office/drawing/2014/main" id="{FFD6F7E2-CA50-4D60-B8AC-3128A7BABA05}"/>
              </a:ext>
            </a:extLst>
          </p:cNvPr>
          <p:cNvGraphicFramePr>
            <a:graphicFrameLocks noGrp="1"/>
          </p:cNvGraphicFramePr>
          <p:nvPr>
            <p:ph type="tbl" sz="quarter" idx="13"/>
            <p:extLst>
              <p:ext uri="{D42A27DB-BD31-4B8C-83A1-F6EECF244321}">
                <p14:modId xmlns:p14="http://schemas.microsoft.com/office/powerpoint/2010/main" val="307016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32686188"/>
                    </a:ext>
                  </a:extLst>
                </a:gridCol>
                <a:gridCol w="1399032">
                  <a:extLst>
                    <a:ext uri="{9D8B030D-6E8A-4147-A177-3AD203B41FA5}">
                      <a16:colId xmlns:a16="http://schemas.microsoft.com/office/drawing/2014/main" val="751918132"/>
                    </a:ext>
                  </a:extLst>
                </a:gridCol>
                <a:gridCol w="1728216">
                  <a:extLst>
                    <a:ext uri="{9D8B030D-6E8A-4147-A177-3AD203B41FA5}">
                      <a16:colId xmlns:a16="http://schemas.microsoft.com/office/drawing/2014/main" val="31716277"/>
                    </a:ext>
                  </a:extLst>
                </a:gridCol>
                <a:gridCol w="576072">
                  <a:extLst>
                    <a:ext uri="{9D8B030D-6E8A-4147-A177-3AD203B41FA5}">
                      <a16:colId xmlns:a16="http://schemas.microsoft.com/office/drawing/2014/main" val="1149704084"/>
                    </a:ext>
                  </a:extLst>
                </a:gridCol>
                <a:gridCol w="576072">
                  <a:extLst>
                    <a:ext uri="{9D8B030D-6E8A-4147-A177-3AD203B41FA5}">
                      <a16:colId xmlns:a16="http://schemas.microsoft.com/office/drawing/2014/main" val="3561989531"/>
                    </a:ext>
                  </a:extLst>
                </a:gridCol>
                <a:gridCol w="576072">
                  <a:extLst>
                    <a:ext uri="{9D8B030D-6E8A-4147-A177-3AD203B41FA5}">
                      <a16:colId xmlns:a16="http://schemas.microsoft.com/office/drawing/2014/main" val="3408869313"/>
                    </a:ext>
                  </a:extLst>
                </a:gridCol>
                <a:gridCol w="576072">
                  <a:extLst>
                    <a:ext uri="{9D8B030D-6E8A-4147-A177-3AD203B41FA5}">
                      <a16:colId xmlns:a16="http://schemas.microsoft.com/office/drawing/2014/main" val="642664906"/>
                    </a:ext>
                  </a:extLst>
                </a:gridCol>
                <a:gridCol w="576072">
                  <a:extLst>
                    <a:ext uri="{9D8B030D-6E8A-4147-A177-3AD203B41FA5}">
                      <a16:colId xmlns:a16="http://schemas.microsoft.com/office/drawing/2014/main" val="4097798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333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- 2023-06-02 13:00:18</a:t>
                      </a:r>
                      <a:r>
                        <a:rPr kumimoji="0" lang="en-US" sz="1000" b="0" i="0" u="none" strike="noStrike" kern="1200" cap="none" spc="0" normalizeH="0" baseline="0" noProof="0">
                          <a:ln>
                            <a:noFill/>
                          </a:ln>
                          <a:solidFill>
                            <a:prstClr val="black"/>
                          </a:solidFill>
                          <a:effectLst/>
                          <a:uLnTx/>
                          <a:uFillTx/>
                          <a:latin typeface="Calibri"/>
                          <a:ea typeface="+mn-ea"/>
                          <a:cs typeface="+mn-cs"/>
                        </a:rPr>
                        <a:t>
 🎉SPLAT is taking over Watsons Malaysia🎉
Grab yours now at any Watsons outlet in Malaysia.
watsonsmy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https://quintly-image-storage.s3.amazonaws.com/11b9bce77fc39284ed5dab80f9439191/fd7d8e251a1f307333b64b845b8fe5b8.jpg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8340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- 2023-06-02 12:58:04</a:t>
                      </a:r>
                      <a:r>
                        <a:rPr kumimoji="0" lang="en-US" sz="1000" b="0" i="0" u="none" strike="noStrike" kern="1200" cap="none" spc="0" normalizeH="0" baseline="0" noProof="0">
                          <a:ln>
                            <a:noFill/>
                          </a:ln>
                          <a:solidFill>
                            <a:prstClr val="black"/>
                          </a:solidFill>
                          <a:effectLst/>
                          <a:uLnTx/>
                          <a:uFillTx/>
                          <a:latin typeface="Calibri"/>
                          <a:ea typeface="+mn-ea"/>
                          <a:cs typeface="+mn-cs"/>
                        </a:rPr>
                        <a:t>
 🎉SPLAT is taking over Watsons Malaysia🎉
Grab yours now at any Watsons outlet in Malaysia. Swipe right for our available assortments!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https://quintly-image-storage.s3.amazonaws.com/11b9bce77fc39284ed5dab80f9439191/83c7eef25a0e219c13ed7a45d1b4a268.jpg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85579893"/>
                  </a:ext>
                </a:extLst>
              </a:tr>
            </a:tbl>
          </a:graphicData>
        </a:graphic>
      </p:graphicFrame>
      <p:sp>
        <p:nvSpPr>
          <p:cNvPr id="4" name="Text Placeholder 3">
            <a:extLst>
              <a:ext uri="{FF2B5EF4-FFF2-40B4-BE49-F238E27FC236}">
                <a16:creationId xmlns:a16="http://schemas.microsoft.com/office/drawing/2014/main" id="{FD0AB6F3-69A5-416A-9DB6-F77851A4774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44369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C0CA2-1356-4E45-A79A-633FD9B25534}"/>
              </a:ext>
            </a:extLst>
          </p:cNvPr>
          <p:cNvSpPr>
            <a:spLocks noGrp="1"/>
          </p:cNvSpPr>
          <p:nvPr>
            <p:ph type="title"/>
          </p:nvPr>
        </p:nvSpPr>
        <p:spPr/>
        <p:txBody>
          <a:bodyPr/>
          <a:lstStyle/>
          <a:p>
            <a:r>
              <a:rPr lang="en-US"/>
              <a:t>Instagram Posts Table | splat_malaysia - 8 of 8</a:t>
            </a:r>
          </a:p>
        </p:txBody>
      </p:sp>
      <p:graphicFrame>
        <p:nvGraphicFramePr>
          <p:cNvPr id="5" name="Table Placeholder 4">
            <a:extLst>
              <a:ext uri="{FF2B5EF4-FFF2-40B4-BE49-F238E27FC236}">
                <a16:creationId xmlns:a16="http://schemas.microsoft.com/office/drawing/2014/main" id="{A8CAC424-2C50-4D02-B076-92E3D1AE1F08}"/>
              </a:ext>
            </a:extLst>
          </p:cNvPr>
          <p:cNvGraphicFramePr>
            <a:graphicFrameLocks noGrp="1"/>
          </p:cNvGraphicFramePr>
          <p:nvPr>
            <p:ph type="tbl" sz="quarter" idx="13"/>
            <p:extLst>
              <p:ext uri="{D42A27DB-BD31-4B8C-83A1-F6EECF244321}">
                <p14:modId xmlns:p14="http://schemas.microsoft.com/office/powerpoint/2010/main" val="354674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6179068"/>
                    </a:ext>
                  </a:extLst>
                </a:gridCol>
                <a:gridCol w="1399032">
                  <a:extLst>
                    <a:ext uri="{9D8B030D-6E8A-4147-A177-3AD203B41FA5}">
                      <a16:colId xmlns:a16="http://schemas.microsoft.com/office/drawing/2014/main" val="1039800718"/>
                    </a:ext>
                  </a:extLst>
                </a:gridCol>
                <a:gridCol w="1728216">
                  <a:extLst>
                    <a:ext uri="{9D8B030D-6E8A-4147-A177-3AD203B41FA5}">
                      <a16:colId xmlns:a16="http://schemas.microsoft.com/office/drawing/2014/main" val="2634967620"/>
                    </a:ext>
                  </a:extLst>
                </a:gridCol>
                <a:gridCol w="576072">
                  <a:extLst>
                    <a:ext uri="{9D8B030D-6E8A-4147-A177-3AD203B41FA5}">
                      <a16:colId xmlns:a16="http://schemas.microsoft.com/office/drawing/2014/main" val="3364349532"/>
                    </a:ext>
                  </a:extLst>
                </a:gridCol>
                <a:gridCol w="576072">
                  <a:extLst>
                    <a:ext uri="{9D8B030D-6E8A-4147-A177-3AD203B41FA5}">
                      <a16:colId xmlns:a16="http://schemas.microsoft.com/office/drawing/2014/main" val="204635983"/>
                    </a:ext>
                  </a:extLst>
                </a:gridCol>
                <a:gridCol w="576072">
                  <a:extLst>
                    <a:ext uri="{9D8B030D-6E8A-4147-A177-3AD203B41FA5}">
                      <a16:colId xmlns:a16="http://schemas.microsoft.com/office/drawing/2014/main" val="482447178"/>
                    </a:ext>
                  </a:extLst>
                </a:gridCol>
                <a:gridCol w="576072">
                  <a:extLst>
                    <a:ext uri="{9D8B030D-6E8A-4147-A177-3AD203B41FA5}">
                      <a16:colId xmlns:a16="http://schemas.microsoft.com/office/drawing/2014/main" val="477037148"/>
                    </a:ext>
                  </a:extLst>
                </a:gridCol>
                <a:gridCol w="576072">
                  <a:extLst>
                    <a:ext uri="{9D8B030D-6E8A-4147-A177-3AD203B41FA5}">
                      <a16:colId xmlns:a16="http://schemas.microsoft.com/office/drawing/2014/main" val="2279490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2659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splat_malaysia - 2023-06-02 12:57:29</a:t>
                      </a:r>
                      <a:r>
                        <a:rPr kumimoji="0" lang="en-US" sz="1000" b="0" i="0" u="none" strike="noStrike" kern="1200" cap="none" spc="0" normalizeH="0" baseline="0" noProof="0">
                          <a:ln>
                            <a:noFill/>
                          </a:ln>
                          <a:solidFill>
                            <a:prstClr val="black"/>
                          </a:solidFill>
                          <a:effectLst/>
                          <a:uLnTx/>
                          <a:uFillTx/>
                          <a:latin typeface="Calibri"/>
                          <a:ea typeface="+mn-ea"/>
                          <a:cs typeface="+mn-cs"/>
                        </a:rPr>
                        <a:t>
 🎉SPLAT is taking over Watsons Malaysia🎉
Grab yours now at any Watsons outlet in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https://quintly-image-storage.s3.amazonaws.com/11b9bce77fc39284ed5dab80f9439191/db0e7ebf9cdab94cb63ffee6b1aac156.jpg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07605175"/>
                  </a:ext>
                </a:extLst>
              </a:tr>
            </a:tbl>
          </a:graphicData>
        </a:graphic>
      </p:graphicFrame>
      <p:sp>
        <p:nvSpPr>
          <p:cNvPr id="4" name="Text Placeholder 3">
            <a:extLst>
              <a:ext uri="{FF2B5EF4-FFF2-40B4-BE49-F238E27FC236}">
                <a16:creationId xmlns:a16="http://schemas.microsoft.com/office/drawing/2014/main" id="{66C2F308-DE6A-4C2C-B572-245136E67CF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208733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1253</Words>
  <Application>Microsoft Office PowerPoint</Application>
  <PresentationFormat>On-screen Show (4:3)</PresentationFormat>
  <Paragraphs>150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 splat_malaysia - 1 of 8</vt:lpstr>
      <vt:lpstr>Instagram Posts Table | splat_malaysia - 2 of 8</vt:lpstr>
      <vt:lpstr>Instagram Posts Table | splat_malaysia - 3 of 8</vt:lpstr>
      <vt:lpstr>Instagram Posts Table | splat_malaysia - 4 of 8</vt:lpstr>
      <vt:lpstr>Instagram Posts Table | splat_malaysia - 5 of 8</vt:lpstr>
      <vt:lpstr>Instagram Posts Table | splat_malaysia - 6 of 8</vt:lpstr>
      <vt:lpstr>Instagram Posts Table | splat_malaysia - 7 of 8</vt:lpstr>
      <vt:lpstr>Instagram Posts Table | splat_malaysia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splat_malaysia - 1 of 8</dc:title>
  <dc:creator>Frederik Born</dc:creator>
  <cp:lastModifiedBy>Frederik Born</cp:lastModifiedBy>
  <cp:revision>1</cp:revision>
  <dcterms:created xsi:type="dcterms:W3CDTF">2023-07-13T06:28:55Z</dcterms:created>
  <dcterms:modified xsi:type="dcterms:W3CDTF">2023-07-13T06:29:29Z</dcterms:modified>
</cp:coreProperties>
</file>