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Lst>
  <p:sldSz cx="9144000" cy="6858000" type="screen4x3"/>
  <p:notesSz cx="6858000" cy="9144000"/>
  <p:embeddedFontLst>
    <p:embeddedFont>
      <p:font typeface="Calibri" panose="020F0502020204030204" pitchFamily="34" charset="0"/>
      <p:regular r:id="rId11"/>
      <p:bold r:id="rId12"/>
      <p:italic r:id="rId13"/>
      <p:boldItalic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6" d="100"/>
          <a:sy n="106" d="100"/>
        </p:scale>
        <p:origin x="49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81A1E-62B2-4F93-AE64-02F433FB8F10}"/>
              </a:ext>
            </a:extLst>
          </p:cNvPr>
          <p:cNvSpPr>
            <a:spLocks noGrp="1"/>
          </p:cNvSpPr>
          <p:nvPr>
            <p:ph type="title"/>
          </p:nvPr>
        </p:nvSpPr>
        <p:spPr/>
        <p:txBody>
          <a:bodyPr/>
          <a:lstStyle/>
          <a:p>
            <a:r>
              <a:rPr lang="en-US"/>
              <a:t>Facebook Original Own Posts Table | 2 profiles - 1 of 9</a:t>
            </a:r>
          </a:p>
        </p:txBody>
      </p:sp>
      <p:graphicFrame>
        <p:nvGraphicFramePr>
          <p:cNvPr id="5" name="Table Placeholder 4">
            <a:extLst>
              <a:ext uri="{FF2B5EF4-FFF2-40B4-BE49-F238E27FC236}">
                <a16:creationId xmlns:a16="http://schemas.microsoft.com/office/drawing/2014/main" id="{0895807F-21F5-4FCB-92D1-71F8D167C6D1}"/>
              </a:ext>
            </a:extLst>
          </p:cNvPr>
          <p:cNvGraphicFramePr>
            <a:graphicFrameLocks noGrp="1"/>
          </p:cNvGraphicFramePr>
          <p:nvPr>
            <p:ph type="tbl" sz="quarter" idx="13"/>
            <p:extLst>
              <p:ext uri="{D42A27DB-BD31-4B8C-83A1-F6EECF244321}">
                <p14:modId xmlns:p14="http://schemas.microsoft.com/office/powerpoint/2010/main" val="4288317571"/>
              </p:ext>
            </p:extLst>
          </p:nvPr>
        </p:nvGraphicFramePr>
        <p:xfrm>
          <a:off x="457200" y="1731963"/>
          <a:ext cx="8229602" cy="1615440"/>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284812124"/>
                    </a:ext>
                  </a:extLst>
                </a:gridCol>
                <a:gridCol w="1316737">
                  <a:extLst>
                    <a:ext uri="{9D8B030D-6E8A-4147-A177-3AD203B41FA5}">
                      <a16:colId xmlns:a16="http://schemas.microsoft.com/office/drawing/2014/main" val="937047560"/>
                    </a:ext>
                  </a:extLst>
                </a:gridCol>
                <a:gridCol w="329184">
                  <a:extLst>
                    <a:ext uri="{9D8B030D-6E8A-4147-A177-3AD203B41FA5}">
                      <a16:colId xmlns:a16="http://schemas.microsoft.com/office/drawing/2014/main" val="2308985285"/>
                    </a:ext>
                  </a:extLst>
                </a:gridCol>
                <a:gridCol w="329184">
                  <a:extLst>
                    <a:ext uri="{9D8B030D-6E8A-4147-A177-3AD203B41FA5}">
                      <a16:colId xmlns:a16="http://schemas.microsoft.com/office/drawing/2014/main" val="1166443132"/>
                    </a:ext>
                  </a:extLst>
                </a:gridCol>
                <a:gridCol w="329184">
                  <a:extLst>
                    <a:ext uri="{9D8B030D-6E8A-4147-A177-3AD203B41FA5}">
                      <a16:colId xmlns:a16="http://schemas.microsoft.com/office/drawing/2014/main" val="4150420328"/>
                    </a:ext>
                  </a:extLst>
                </a:gridCol>
                <a:gridCol w="329184">
                  <a:extLst>
                    <a:ext uri="{9D8B030D-6E8A-4147-A177-3AD203B41FA5}">
                      <a16:colId xmlns:a16="http://schemas.microsoft.com/office/drawing/2014/main" val="2624010448"/>
                    </a:ext>
                  </a:extLst>
                </a:gridCol>
                <a:gridCol w="329184">
                  <a:extLst>
                    <a:ext uri="{9D8B030D-6E8A-4147-A177-3AD203B41FA5}">
                      <a16:colId xmlns:a16="http://schemas.microsoft.com/office/drawing/2014/main" val="2033378502"/>
                    </a:ext>
                  </a:extLst>
                </a:gridCol>
                <a:gridCol w="329184">
                  <a:extLst>
                    <a:ext uri="{9D8B030D-6E8A-4147-A177-3AD203B41FA5}">
                      <a16:colId xmlns:a16="http://schemas.microsoft.com/office/drawing/2014/main" val="4103642952"/>
                    </a:ext>
                  </a:extLst>
                </a:gridCol>
                <a:gridCol w="329184">
                  <a:extLst>
                    <a:ext uri="{9D8B030D-6E8A-4147-A177-3AD203B41FA5}">
                      <a16:colId xmlns:a16="http://schemas.microsoft.com/office/drawing/2014/main" val="885676166"/>
                    </a:ext>
                  </a:extLst>
                </a:gridCol>
                <a:gridCol w="329184">
                  <a:extLst>
                    <a:ext uri="{9D8B030D-6E8A-4147-A177-3AD203B41FA5}">
                      <a16:colId xmlns:a16="http://schemas.microsoft.com/office/drawing/2014/main" val="1633367400"/>
                    </a:ext>
                  </a:extLst>
                </a:gridCol>
                <a:gridCol w="329184">
                  <a:extLst>
                    <a:ext uri="{9D8B030D-6E8A-4147-A177-3AD203B41FA5}">
                      <a16:colId xmlns:a16="http://schemas.microsoft.com/office/drawing/2014/main" val="1503526197"/>
                    </a:ext>
                  </a:extLst>
                </a:gridCol>
                <a:gridCol w="329184">
                  <a:extLst>
                    <a:ext uri="{9D8B030D-6E8A-4147-A177-3AD203B41FA5}">
                      <a16:colId xmlns:a16="http://schemas.microsoft.com/office/drawing/2014/main" val="3334353000"/>
                    </a:ext>
                  </a:extLst>
                </a:gridCol>
                <a:gridCol w="329184">
                  <a:extLst>
                    <a:ext uri="{9D8B030D-6E8A-4147-A177-3AD203B41FA5}">
                      <a16:colId xmlns:a16="http://schemas.microsoft.com/office/drawing/2014/main" val="1687664511"/>
                    </a:ext>
                  </a:extLst>
                </a:gridCol>
                <a:gridCol w="329184">
                  <a:extLst>
                    <a:ext uri="{9D8B030D-6E8A-4147-A177-3AD203B41FA5}">
                      <a16:colId xmlns:a16="http://schemas.microsoft.com/office/drawing/2014/main" val="2881926878"/>
                    </a:ext>
                  </a:extLst>
                </a:gridCol>
                <a:gridCol w="329184">
                  <a:extLst>
                    <a:ext uri="{9D8B030D-6E8A-4147-A177-3AD203B41FA5}">
                      <a16:colId xmlns:a16="http://schemas.microsoft.com/office/drawing/2014/main" val="1785698562"/>
                    </a:ext>
                  </a:extLst>
                </a:gridCol>
                <a:gridCol w="329184">
                  <a:extLst>
                    <a:ext uri="{9D8B030D-6E8A-4147-A177-3AD203B41FA5}">
                      <a16:colId xmlns:a16="http://schemas.microsoft.com/office/drawing/2014/main" val="1692909375"/>
                    </a:ext>
                  </a:extLst>
                </a:gridCol>
                <a:gridCol w="329184">
                  <a:extLst>
                    <a:ext uri="{9D8B030D-6E8A-4147-A177-3AD203B41FA5}">
                      <a16:colId xmlns:a16="http://schemas.microsoft.com/office/drawing/2014/main" val="3200961630"/>
                    </a:ext>
                  </a:extLst>
                </a:gridCol>
                <a:gridCol w="329184">
                  <a:extLst>
                    <a:ext uri="{9D8B030D-6E8A-4147-A177-3AD203B41FA5}">
                      <a16:colId xmlns:a16="http://schemas.microsoft.com/office/drawing/2014/main" val="305866455"/>
                    </a:ext>
                  </a:extLst>
                </a:gridCol>
                <a:gridCol w="329184">
                  <a:extLst>
                    <a:ext uri="{9D8B030D-6E8A-4147-A177-3AD203B41FA5}">
                      <a16:colId xmlns:a16="http://schemas.microsoft.com/office/drawing/2014/main" val="22696104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859090184"/>
                  </a:ext>
                </a:extLst>
              </a:tr>
            </a:tbl>
          </a:graphicData>
        </a:graphic>
      </p:graphicFrame>
      <p:sp>
        <p:nvSpPr>
          <p:cNvPr id="4" name="Text Placeholder 3">
            <a:extLst>
              <a:ext uri="{FF2B5EF4-FFF2-40B4-BE49-F238E27FC236}">
                <a16:creationId xmlns:a16="http://schemas.microsoft.com/office/drawing/2014/main" id="{5490779D-2A22-46EA-9813-81F9F33070B4}"/>
              </a:ext>
            </a:extLst>
          </p:cNvPr>
          <p:cNvSpPr>
            <a:spLocks noGrp="1"/>
          </p:cNvSpPr>
          <p:nvPr>
            <p:ph type="body" sz="quarter" idx="14"/>
          </p:nvPr>
        </p:nvSpPr>
        <p:spPr/>
        <p:txBody>
          <a:bodyPr/>
          <a:lstStyle/>
          <a:p>
            <a:r>
              <a:rPr lang="en-US"/>
              <a:t>05/01/2023 - 05/31/2023</a:t>
            </a:r>
          </a:p>
        </p:txBody>
      </p:sp>
    </p:spTree>
    <p:extLst>
      <p:ext uri="{BB962C8B-B14F-4D97-AF65-F5344CB8AC3E}">
        <p14:creationId xmlns:p14="http://schemas.microsoft.com/office/powerpoint/2010/main" val="33890443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4118D-3572-4485-8767-39E2CAFE4169}"/>
              </a:ext>
            </a:extLst>
          </p:cNvPr>
          <p:cNvSpPr>
            <a:spLocks noGrp="1"/>
          </p:cNvSpPr>
          <p:nvPr>
            <p:ph type="title"/>
          </p:nvPr>
        </p:nvSpPr>
        <p:spPr/>
        <p:txBody>
          <a:bodyPr/>
          <a:lstStyle/>
          <a:p>
            <a:r>
              <a:rPr lang="en-US"/>
              <a:t>Facebook Original Own Posts Table | 2 profiles - 2 of 9</a:t>
            </a:r>
          </a:p>
        </p:txBody>
      </p:sp>
      <p:graphicFrame>
        <p:nvGraphicFramePr>
          <p:cNvPr id="5" name="Table Placeholder 4">
            <a:extLst>
              <a:ext uri="{FF2B5EF4-FFF2-40B4-BE49-F238E27FC236}">
                <a16:creationId xmlns:a16="http://schemas.microsoft.com/office/drawing/2014/main" id="{0A5B816E-C2E0-4F37-A643-2F52E0CBEA21}"/>
              </a:ext>
            </a:extLst>
          </p:cNvPr>
          <p:cNvGraphicFramePr>
            <a:graphicFrameLocks noGrp="1"/>
          </p:cNvGraphicFramePr>
          <p:nvPr>
            <p:ph type="tbl" sz="quarter" idx="13"/>
            <p:extLst>
              <p:ext uri="{D42A27DB-BD31-4B8C-83A1-F6EECF244321}">
                <p14:modId xmlns:p14="http://schemas.microsoft.com/office/powerpoint/2010/main" val="31412152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532381300"/>
                    </a:ext>
                  </a:extLst>
                </a:gridCol>
                <a:gridCol w="1316737">
                  <a:extLst>
                    <a:ext uri="{9D8B030D-6E8A-4147-A177-3AD203B41FA5}">
                      <a16:colId xmlns:a16="http://schemas.microsoft.com/office/drawing/2014/main" val="2227990840"/>
                    </a:ext>
                  </a:extLst>
                </a:gridCol>
                <a:gridCol w="329184">
                  <a:extLst>
                    <a:ext uri="{9D8B030D-6E8A-4147-A177-3AD203B41FA5}">
                      <a16:colId xmlns:a16="http://schemas.microsoft.com/office/drawing/2014/main" val="2688199213"/>
                    </a:ext>
                  </a:extLst>
                </a:gridCol>
                <a:gridCol w="329184">
                  <a:extLst>
                    <a:ext uri="{9D8B030D-6E8A-4147-A177-3AD203B41FA5}">
                      <a16:colId xmlns:a16="http://schemas.microsoft.com/office/drawing/2014/main" val="2512744147"/>
                    </a:ext>
                  </a:extLst>
                </a:gridCol>
                <a:gridCol w="329184">
                  <a:extLst>
                    <a:ext uri="{9D8B030D-6E8A-4147-A177-3AD203B41FA5}">
                      <a16:colId xmlns:a16="http://schemas.microsoft.com/office/drawing/2014/main" val="3633010971"/>
                    </a:ext>
                  </a:extLst>
                </a:gridCol>
                <a:gridCol w="329184">
                  <a:extLst>
                    <a:ext uri="{9D8B030D-6E8A-4147-A177-3AD203B41FA5}">
                      <a16:colId xmlns:a16="http://schemas.microsoft.com/office/drawing/2014/main" val="4076714215"/>
                    </a:ext>
                  </a:extLst>
                </a:gridCol>
                <a:gridCol w="329184">
                  <a:extLst>
                    <a:ext uri="{9D8B030D-6E8A-4147-A177-3AD203B41FA5}">
                      <a16:colId xmlns:a16="http://schemas.microsoft.com/office/drawing/2014/main" val="3717142685"/>
                    </a:ext>
                  </a:extLst>
                </a:gridCol>
                <a:gridCol w="329184">
                  <a:extLst>
                    <a:ext uri="{9D8B030D-6E8A-4147-A177-3AD203B41FA5}">
                      <a16:colId xmlns:a16="http://schemas.microsoft.com/office/drawing/2014/main" val="1438087103"/>
                    </a:ext>
                  </a:extLst>
                </a:gridCol>
                <a:gridCol w="329184">
                  <a:extLst>
                    <a:ext uri="{9D8B030D-6E8A-4147-A177-3AD203B41FA5}">
                      <a16:colId xmlns:a16="http://schemas.microsoft.com/office/drawing/2014/main" val="4026292393"/>
                    </a:ext>
                  </a:extLst>
                </a:gridCol>
                <a:gridCol w="329184">
                  <a:extLst>
                    <a:ext uri="{9D8B030D-6E8A-4147-A177-3AD203B41FA5}">
                      <a16:colId xmlns:a16="http://schemas.microsoft.com/office/drawing/2014/main" val="972658758"/>
                    </a:ext>
                  </a:extLst>
                </a:gridCol>
                <a:gridCol w="329184">
                  <a:extLst>
                    <a:ext uri="{9D8B030D-6E8A-4147-A177-3AD203B41FA5}">
                      <a16:colId xmlns:a16="http://schemas.microsoft.com/office/drawing/2014/main" val="2687322314"/>
                    </a:ext>
                  </a:extLst>
                </a:gridCol>
                <a:gridCol w="329184">
                  <a:extLst>
                    <a:ext uri="{9D8B030D-6E8A-4147-A177-3AD203B41FA5}">
                      <a16:colId xmlns:a16="http://schemas.microsoft.com/office/drawing/2014/main" val="1089374001"/>
                    </a:ext>
                  </a:extLst>
                </a:gridCol>
                <a:gridCol w="329184">
                  <a:extLst>
                    <a:ext uri="{9D8B030D-6E8A-4147-A177-3AD203B41FA5}">
                      <a16:colId xmlns:a16="http://schemas.microsoft.com/office/drawing/2014/main" val="4269049198"/>
                    </a:ext>
                  </a:extLst>
                </a:gridCol>
                <a:gridCol w="329184">
                  <a:extLst>
                    <a:ext uri="{9D8B030D-6E8A-4147-A177-3AD203B41FA5}">
                      <a16:colId xmlns:a16="http://schemas.microsoft.com/office/drawing/2014/main" val="709843856"/>
                    </a:ext>
                  </a:extLst>
                </a:gridCol>
                <a:gridCol w="329184">
                  <a:extLst>
                    <a:ext uri="{9D8B030D-6E8A-4147-A177-3AD203B41FA5}">
                      <a16:colId xmlns:a16="http://schemas.microsoft.com/office/drawing/2014/main" val="386708981"/>
                    </a:ext>
                  </a:extLst>
                </a:gridCol>
                <a:gridCol w="329184">
                  <a:extLst>
                    <a:ext uri="{9D8B030D-6E8A-4147-A177-3AD203B41FA5}">
                      <a16:colId xmlns:a16="http://schemas.microsoft.com/office/drawing/2014/main" val="3894690110"/>
                    </a:ext>
                  </a:extLst>
                </a:gridCol>
                <a:gridCol w="329184">
                  <a:extLst>
                    <a:ext uri="{9D8B030D-6E8A-4147-A177-3AD203B41FA5}">
                      <a16:colId xmlns:a16="http://schemas.microsoft.com/office/drawing/2014/main" val="256473471"/>
                    </a:ext>
                  </a:extLst>
                </a:gridCol>
                <a:gridCol w="329184">
                  <a:extLst>
                    <a:ext uri="{9D8B030D-6E8A-4147-A177-3AD203B41FA5}">
                      <a16:colId xmlns:a16="http://schemas.microsoft.com/office/drawing/2014/main" val="3087254459"/>
                    </a:ext>
                  </a:extLst>
                </a:gridCol>
                <a:gridCol w="329184">
                  <a:extLst>
                    <a:ext uri="{9D8B030D-6E8A-4147-A177-3AD203B41FA5}">
                      <a16:colId xmlns:a16="http://schemas.microsoft.com/office/drawing/2014/main" val="34029854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883301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altLang="zh-CN" sz="1000" b="1" i="0" u="none" strike="noStrike" kern="1200" cap="none" spc="0" normalizeH="0" baseline="0" noProof="0">
                          <a:ln>
                            <a:noFill/>
                          </a:ln>
                          <a:solidFill>
                            <a:prstClr val="black"/>
                          </a:solidFill>
                          <a:effectLst/>
                          <a:uLnTx/>
                          <a:uFillTx/>
                          <a:latin typeface="Calibri"/>
                          <a:ea typeface="宋体" panose="02010600030101010101" pitchFamily="2" charset="-122"/>
                          <a:cs typeface="+mn-cs"/>
                        </a:rPr>
                        <a:t>SPLAT Malaysia - 2023-05-25 15:58:14</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
 </a:t>
                      </a:r>
                      <a:r>
                        <a:rPr kumimoji="0" lang="zh-CN" altLang="en-US"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吃水果是我们日常饮食习惯中重要的一环！相信大家在每次食用水果之前都会反复冲洗好几遍，担心保鲜剂的残留物无法完全清洗干净！有时候洗到心累，觉得麻烦，甚至选择干脆不吃了。😅
推荐🌟</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Bio-Care Eco </a:t>
                      </a:r>
                      <a:r>
                        <a:rPr kumimoji="0" lang="zh-CN" altLang="en-US"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清洗剂🌟，一款帮你省时省力的清洗宝藏！它含有高达</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99.5 %</a:t>
                      </a:r>
                      <a:r>
                        <a:rPr kumimoji="0" lang="zh-CN" altLang="en-US"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天然成分，清洁力度也杠杠滴！不仅轻松洗净碗碟，也可安心清洗蔬菜水果，完全不会对肌肤造成伤害！
🔹环保温和天然成分 </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 </a:t>
                      </a:r>
                      <a:r>
                        <a:rPr kumimoji="0" lang="zh-CN" altLang="en-US"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可清洗蔬果，放心给宝宝食用
🔹柑橘精油 </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 </a:t>
                      </a:r>
                      <a:r>
                        <a:rPr kumimoji="0" lang="zh-CN" altLang="en-US"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洗后清香宜人，不留下任何异味
🔹银离子 </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 </a:t>
                      </a:r>
                      <a:r>
                        <a:rPr kumimoji="0" lang="zh-CN" altLang="en-US"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有效去除农残和除菌
🔹 高浓缩配方</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 </a:t>
                      </a:r>
                      <a:r>
                        <a:rPr kumimoji="0" lang="zh-CN" altLang="en-US"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用量节省，一瓶可以使用很久
❌无磷酸盐 ❌无表面活性剂 ❌无人造色素 ❌无香料
❗❗ 现在马上下单</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【BioMio. BIO-CARE Eco Dishwashing Liquid </a:t>
                      </a:r>
                      <a:r>
                        <a:rPr kumimoji="0" lang="zh-CN" altLang="en-US"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清洗剂</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a:t>
                      </a:r>
                      <a:r>
                        <a:rPr kumimoji="0" lang="zh-CN" altLang="en-US"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即可享受高达</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50%</a:t>
                      </a:r>
                      <a:r>
                        <a:rPr kumimoji="0" lang="zh-CN" altLang="en-US"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折扣 </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 </a:t>
                      </a:r>
                      <a:r>
                        <a:rPr kumimoji="0" lang="zh-CN" altLang="en-US"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附送小礼物</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
</a:t>
                      </a:r>
                      <a:r>
                        <a:rPr kumimoji="0" lang="zh-CN" altLang="en-US"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别错过我们清仓限时 </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promo</a:t>
                      </a:r>
                      <a:r>
                        <a:rPr kumimoji="0" lang="zh-CN" altLang="en-US"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哦</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 </a:t>
                      </a:r>
                      <a:r>
                        <a:rPr kumimoji="0" lang="zh-CN" altLang="en-US"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不要犹豫了，马上点击链接下单吧！
🔗 </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https://bit.ly/BioCareShopee 
</a:t>
                      </a:r>
                      <a:r>
                        <a:rPr kumimoji="0" lang="zh-CN" altLang="en-US"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 </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https://bit.ly/BioCareLazada 
#</a:t>
                      </a:r>
                      <a:r>
                        <a:rPr kumimoji="0" lang="zh-CN" altLang="en-US"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居家必备 </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a:t>
                      </a:r>
                      <a:r>
                        <a:rPr kumimoji="0" lang="zh-CN" altLang="en-US"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虾皮好物 </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a:t>
                      </a:r>
                      <a:r>
                        <a:rPr kumimoji="0" lang="zh-CN" altLang="en-US"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评价好物推荐 </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#biomio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https://quintly-image-storage.s3.amazonaws.com/2cae5c7fbe42f651b36f7f5818e4e380/8d0ac2a6e7e4542cf6f88587d0649232.jpg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8.6421 %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473063043"/>
                  </a:ext>
                </a:extLst>
              </a:tr>
            </a:tbl>
          </a:graphicData>
        </a:graphic>
      </p:graphicFrame>
      <p:sp>
        <p:nvSpPr>
          <p:cNvPr id="4" name="Text Placeholder 3">
            <a:extLst>
              <a:ext uri="{FF2B5EF4-FFF2-40B4-BE49-F238E27FC236}">
                <a16:creationId xmlns:a16="http://schemas.microsoft.com/office/drawing/2014/main" id="{0EF7C7ED-4764-4372-BDD5-91E217779191}"/>
              </a:ext>
            </a:extLst>
          </p:cNvPr>
          <p:cNvSpPr>
            <a:spLocks noGrp="1"/>
          </p:cNvSpPr>
          <p:nvPr>
            <p:ph type="body" sz="quarter" idx="14"/>
          </p:nvPr>
        </p:nvSpPr>
        <p:spPr/>
        <p:txBody>
          <a:bodyPr/>
          <a:lstStyle/>
          <a:p>
            <a:r>
              <a:rPr lang="en-US"/>
              <a:t>05/01/2023 - 05/31/2023</a:t>
            </a:r>
          </a:p>
        </p:txBody>
      </p:sp>
    </p:spTree>
    <p:extLst>
      <p:ext uri="{BB962C8B-B14F-4D97-AF65-F5344CB8AC3E}">
        <p14:creationId xmlns:p14="http://schemas.microsoft.com/office/powerpoint/2010/main" val="21146903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26704F-288D-474A-8C66-BAD7DA1DA89E}"/>
              </a:ext>
            </a:extLst>
          </p:cNvPr>
          <p:cNvSpPr>
            <a:spLocks noGrp="1"/>
          </p:cNvSpPr>
          <p:nvPr>
            <p:ph type="title"/>
          </p:nvPr>
        </p:nvSpPr>
        <p:spPr/>
        <p:txBody>
          <a:bodyPr/>
          <a:lstStyle/>
          <a:p>
            <a:r>
              <a:rPr lang="en-US"/>
              <a:t>Facebook Original Own Posts Table | 2 profiles - 3 of 9</a:t>
            </a:r>
          </a:p>
        </p:txBody>
      </p:sp>
      <p:graphicFrame>
        <p:nvGraphicFramePr>
          <p:cNvPr id="5" name="Table Placeholder 4">
            <a:extLst>
              <a:ext uri="{FF2B5EF4-FFF2-40B4-BE49-F238E27FC236}">
                <a16:creationId xmlns:a16="http://schemas.microsoft.com/office/drawing/2014/main" id="{67E2AEC1-8B33-4C80-A2E0-17C28F5C16DC}"/>
              </a:ext>
            </a:extLst>
          </p:cNvPr>
          <p:cNvGraphicFramePr>
            <a:graphicFrameLocks noGrp="1"/>
          </p:cNvGraphicFramePr>
          <p:nvPr>
            <p:ph type="tbl" sz="quarter" idx="13"/>
            <p:extLst>
              <p:ext uri="{D42A27DB-BD31-4B8C-83A1-F6EECF244321}">
                <p14:modId xmlns:p14="http://schemas.microsoft.com/office/powerpoint/2010/main" val="21500410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292663144"/>
                    </a:ext>
                  </a:extLst>
                </a:gridCol>
                <a:gridCol w="1316737">
                  <a:extLst>
                    <a:ext uri="{9D8B030D-6E8A-4147-A177-3AD203B41FA5}">
                      <a16:colId xmlns:a16="http://schemas.microsoft.com/office/drawing/2014/main" val="1905745257"/>
                    </a:ext>
                  </a:extLst>
                </a:gridCol>
                <a:gridCol w="329184">
                  <a:extLst>
                    <a:ext uri="{9D8B030D-6E8A-4147-A177-3AD203B41FA5}">
                      <a16:colId xmlns:a16="http://schemas.microsoft.com/office/drawing/2014/main" val="2219715792"/>
                    </a:ext>
                  </a:extLst>
                </a:gridCol>
                <a:gridCol w="329184">
                  <a:extLst>
                    <a:ext uri="{9D8B030D-6E8A-4147-A177-3AD203B41FA5}">
                      <a16:colId xmlns:a16="http://schemas.microsoft.com/office/drawing/2014/main" val="1793885139"/>
                    </a:ext>
                  </a:extLst>
                </a:gridCol>
                <a:gridCol w="329184">
                  <a:extLst>
                    <a:ext uri="{9D8B030D-6E8A-4147-A177-3AD203B41FA5}">
                      <a16:colId xmlns:a16="http://schemas.microsoft.com/office/drawing/2014/main" val="3839920736"/>
                    </a:ext>
                  </a:extLst>
                </a:gridCol>
                <a:gridCol w="329184">
                  <a:extLst>
                    <a:ext uri="{9D8B030D-6E8A-4147-A177-3AD203B41FA5}">
                      <a16:colId xmlns:a16="http://schemas.microsoft.com/office/drawing/2014/main" val="3883450426"/>
                    </a:ext>
                  </a:extLst>
                </a:gridCol>
                <a:gridCol w="329184">
                  <a:extLst>
                    <a:ext uri="{9D8B030D-6E8A-4147-A177-3AD203B41FA5}">
                      <a16:colId xmlns:a16="http://schemas.microsoft.com/office/drawing/2014/main" val="710852580"/>
                    </a:ext>
                  </a:extLst>
                </a:gridCol>
                <a:gridCol w="329184">
                  <a:extLst>
                    <a:ext uri="{9D8B030D-6E8A-4147-A177-3AD203B41FA5}">
                      <a16:colId xmlns:a16="http://schemas.microsoft.com/office/drawing/2014/main" val="3562255072"/>
                    </a:ext>
                  </a:extLst>
                </a:gridCol>
                <a:gridCol w="329184">
                  <a:extLst>
                    <a:ext uri="{9D8B030D-6E8A-4147-A177-3AD203B41FA5}">
                      <a16:colId xmlns:a16="http://schemas.microsoft.com/office/drawing/2014/main" val="1167719874"/>
                    </a:ext>
                  </a:extLst>
                </a:gridCol>
                <a:gridCol w="329184">
                  <a:extLst>
                    <a:ext uri="{9D8B030D-6E8A-4147-A177-3AD203B41FA5}">
                      <a16:colId xmlns:a16="http://schemas.microsoft.com/office/drawing/2014/main" val="1767490755"/>
                    </a:ext>
                  </a:extLst>
                </a:gridCol>
                <a:gridCol w="329184">
                  <a:extLst>
                    <a:ext uri="{9D8B030D-6E8A-4147-A177-3AD203B41FA5}">
                      <a16:colId xmlns:a16="http://schemas.microsoft.com/office/drawing/2014/main" val="1486196468"/>
                    </a:ext>
                  </a:extLst>
                </a:gridCol>
                <a:gridCol w="329184">
                  <a:extLst>
                    <a:ext uri="{9D8B030D-6E8A-4147-A177-3AD203B41FA5}">
                      <a16:colId xmlns:a16="http://schemas.microsoft.com/office/drawing/2014/main" val="177801534"/>
                    </a:ext>
                  </a:extLst>
                </a:gridCol>
                <a:gridCol w="329184">
                  <a:extLst>
                    <a:ext uri="{9D8B030D-6E8A-4147-A177-3AD203B41FA5}">
                      <a16:colId xmlns:a16="http://schemas.microsoft.com/office/drawing/2014/main" val="1366819646"/>
                    </a:ext>
                  </a:extLst>
                </a:gridCol>
                <a:gridCol w="329184">
                  <a:extLst>
                    <a:ext uri="{9D8B030D-6E8A-4147-A177-3AD203B41FA5}">
                      <a16:colId xmlns:a16="http://schemas.microsoft.com/office/drawing/2014/main" val="3335408285"/>
                    </a:ext>
                  </a:extLst>
                </a:gridCol>
                <a:gridCol w="329184">
                  <a:extLst>
                    <a:ext uri="{9D8B030D-6E8A-4147-A177-3AD203B41FA5}">
                      <a16:colId xmlns:a16="http://schemas.microsoft.com/office/drawing/2014/main" val="2124317511"/>
                    </a:ext>
                  </a:extLst>
                </a:gridCol>
                <a:gridCol w="329184">
                  <a:extLst>
                    <a:ext uri="{9D8B030D-6E8A-4147-A177-3AD203B41FA5}">
                      <a16:colId xmlns:a16="http://schemas.microsoft.com/office/drawing/2014/main" val="3662753160"/>
                    </a:ext>
                  </a:extLst>
                </a:gridCol>
                <a:gridCol w="329184">
                  <a:extLst>
                    <a:ext uri="{9D8B030D-6E8A-4147-A177-3AD203B41FA5}">
                      <a16:colId xmlns:a16="http://schemas.microsoft.com/office/drawing/2014/main" val="3675678453"/>
                    </a:ext>
                  </a:extLst>
                </a:gridCol>
                <a:gridCol w="329184">
                  <a:extLst>
                    <a:ext uri="{9D8B030D-6E8A-4147-A177-3AD203B41FA5}">
                      <a16:colId xmlns:a16="http://schemas.microsoft.com/office/drawing/2014/main" val="2955759355"/>
                    </a:ext>
                  </a:extLst>
                </a:gridCol>
                <a:gridCol w="329184">
                  <a:extLst>
                    <a:ext uri="{9D8B030D-6E8A-4147-A177-3AD203B41FA5}">
                      <a16:colId xmlns:a16="http://schemas.microsoft.com/office/drawing/2014/main" val="23208532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822887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SPLAT Malaysia - 2023-05-22 13:54:48</a:t>
                      </a:r>
                      <a:r>
                        <a:rPr kumimoji="0" lang="en-US" sz="1000" b="0" i="0" u="none" strike="noStrike" kern="1200" cap="none" spc="0" normalizeH="0" baseline="0" noProof="0">
                          <a:ln>
                            <a:noFill/>
                          </a:ln>
                          <a:solidFill>
                            <a:prstClr val="black"/>
                          </a:solidFill>
                          <a:effectLst/>
                          <a:uLnTx/>
                          <a:uFillTx/>
                          <a:latin typeface="Calibri"/>
                          <a:ea typeface="+mn-ea"/>
                          <a:cs typeface="+mn-cs"/>
                        </a:rPr>
                        <a:t>
 Start your little one's oral care journey with SPLAT Baby Flavoured Toothpaste 
Specially formulated with natural ingredients to strengthen enamel, protect against caries and plaque, and soothe tender gums. 
Let them discover the joy of healthy teeth with the delicious taste of SPLAT!
#oralhealth #gumhealth #naturaltoothpaste 
#toothcare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https://quintly-image-storage.s3.amazonaws.com/2cae5c7fbe42f651b36f7f5818e4e380/b05f6713d9b0ea5db486609ca8a0367b.jpg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4.1237 %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951945558"/>
                  </a:ext>
                </a:extLst>
              </a:tr>
            </a:tbl>
          </a:graphicData>
        </a:graphic>
      </p:graphicFrame>
      <p:sp>
        <p:nvSpPr>
          <p:cNvPr id="4" name="Text Placeholder 3">
            <a:extLst>
              <a:ext uri="{FF2B5EF4-FFF2-40B4-BE49-F238E27FC236}">
                <a16:creationId xmlns:a16="http://schemas.microsoft.com/office/drawing/2014/main" id="{9727FA86-5064-415E-986C-38FC59059192}"/>
              </a:ext>
            </a:extLst>
          </p:cNvPr>
          <p:cNvSpPr>
            <a:spLocks noGrp="1"/>
          </p:cNvSpPr>
          <p:nvPr>
            <p:ph type="body" sz="quarter" idx="14"/>
          </p:nvPr>
        </p:nvSpPr>
        <p:spPr/>
        <p:txBody>
          <a:bodyPr/>
          <a:lstStyle/>
          <a:p>
            <a:r>
              <a:rPr lang="en-US"/>
              <a:t>05/01/2023 - 05/31/2023</a:t>
            </a:r>
          </a:p>
        </p:txBody>
      </p:sp>
    </p:spTree>
    <p:extLst>
      <p:ext uri="{BB962C8B-B14F-4D97-AF65-F5344CB8AC3E}">
        <p14:creationId xmlns:p14="http://schemas.microsoft.com/office/powerpoint/2010/main" val="12272363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722E2-C332-46FE-A88E-8B8DB2D0CF33}"/>
              </a:ext>
            </a:extLst>
          </p:cNvPr>
          <p:cNvSpPr>
            <a:spLocks noGrp="1"/>
          </p:cNvSpPr>
          <p:nvPr>
            <p:ph type="title"/>
          </p:nvPr>
        </p:nvSpPr>
        <p:spPr/>
        <p:txBody>
          <a:bodyPr/>
          <a:lstStyle/>
          <a:p>
            <a:r>
              <a:rPr lang="en-US"/>
              <a:t>Facebook Original Own Posts Table | 2 profiles - 4 of 9</a:t>
            </a:r>
          </a:p>
        </p:txBody>
      </p:sp>
      <p:graphicFrame>
        <p:nvGraphicFramePr>
          <p:cNvPr id="5" name="Table Placeholder 4">
            <a:extLst>
              <a:ext uri="{FF2B5EF4-FFF2-40B4-BE49-F238E27FC236}">
                <a16:creationId xmlns:a16="http://schemas.microsoft.com/office/drawing/2014/main" id="{8923C9E8-059C-485A-99F6-7BB0CBD077A3}"/>
              </a:ext>
            </a:extLst>
          </p:cNvPr>
          <p:cNvGraphicFramePr>
            <a:graphicFrameLocks noGrp="1"/>
          </p:cNvGraphicFramePr>
          <p:nvPr>
            <p:ph type="tbl" sz="quarter" idx="13"/>
            <p:extLst>
              <p:ext uri="{D42A27DB-BD31-4B8C-83A1-F6EECF244321}">
                <p14:modId xmlns:p14="http://schemas.microsoft.com/office/powerpoint/2010/main" val="36682684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739079776"/>
                    </a:ext>
                  </a:extLst>
                </a:gridCol>
                <a:gridCol w="1316737">
                  <a:extLst>
                    <a:ext uri="{9D8B030D-6E8A-4147-A177-3AD203B41FA5}">
                      <a16:colId xmlns:a16="http://schemas.microsoft.com/office/drawing/2014/main" val="1558115090"/>
                    </a:ext>
                  </a:extLst>
                </a:gridCol>
                <a:gridCol w="329184">
                  <a:extLst>
                    <a:ext uri="{9D8B030D-6E8A-4147-A177-3AD203B41FA5}">
                      <a16:colId xmlns:a16="http://schemas.microsoft.com/office/drawing/2014/main" val="34064353"/>
                    </a:ext>
                  </a:extLst>
                </a:gridCol>
                <a:gridCol w="329184">
                  <a:extLst>
                    <a:ext uri="{9D8B030D-6E8A-4147-A177-3AD203B41FA5}">
                      <a16:colId xmlns:a16="http://schemas.microsoft.com/office/drawing/2014/main" val="1592894003"/>
                    </a:ext>
                  </a:extLst>
                </a:gridCol>
                <a:gridCol w="329184">
                  <a:extLst>
                    <a:ext uri="{9D8B030D-6E8A-4147-A177-3AD203B41FA5}">
                      <a16:colId xmlns:a16="http://schemas.microsoft.com/office/drawing/2014/main" val="685588155"/>
                    </a:ext>
                  </a:extLst>
                </a:gridCol>
                <a:gridCol w="329184">
                  <a:extLst>
                    <a:ext uri="{9D8B030D-6E8A-4147-A177-3AD203B41FA5}">
                      <a16:colId xmlns:a16="http://schemas.microsoft.com/office/drawing/2014/main" val="353544221"/>
                    </a:ext>
                  </a:extLst>
                </a:gridCol>
                <a:gridCol w="329184">
                  <a:extLst>
                    <a:ext uri="{9D8B030D-6E8A-4147-A177-3AD203B41FA5}">
                      <a16:colId xmlns:a16="http://schemas.microsoft.com/office/drawing/2014/main" val="1745823528"/>
                    </a:ext>
                  </a:extLst>
                </a:gridCol>
                <a:gridCol w="329184">
                  <a:extLst>
                    <a:ext uri="{9D8B030D-6E8A-4147-A177-3AD203B41FA5}">
                      <a16:colId xmlns:a16="http://schemas.microsoft.com/office/drawing/2014/main" val="1036265448"/>
                    </a:ext>
                  </a:extLst>
                </a:gridCol>
                <a:gridCol w="329184">
                  <a:extLst>
                    <a:ext uri="{9D8B030D-6E8A-4147-A177-3AD203B41FA5}">
                      <a16:colId xmlns:a16="http://schemas.microsoft.com/office/drawing/2014/main" val="2435350720"/>
                    </a:ext>
                  </a:extLst>
                </a:gridCol>
                <a:gridCol w="329184">
                  <a:extLst>
                    <a:ext uri="{9D8B030D-6E8A-4147-A177-3AD203B41FA5}">
                      <a16:colId xmlns:a16="http://schemas.microsoft.com/office/drawing/2014/main" val="1203814391"/>
                    </a:ext>
                  </a:extLst>
                </a:gridCol>
                <a:gridCol w="329184">
                  <a:extLst>
                    <a:ext uri="{9D8B030D-6E8A-4147-A177-3AD203B41FA5}">
                      <a16:colId xmlns:a16="http://schemas.microsoft.com/office/drawing/2014/main" val="892087035"/>
                    </a:ext>
                  </a:extLst>
                </a:gridCol>
                <a:gridCol w="329184">
                  <a:extLst>
                    <a:ext uri="{9D8B030D-6E8A-4147-A177-3AD203B41FA5}">
                      <a16:colId xmlns:a16="http://schemas.microsoft.com/office/drawing/2014/main" val="4029253995"/>
                    </a:ext>
                  </a:extLst>
                </a:gridCol>
                <a:gridCol w="329184">
                  <a:extLst>
                    <a:ext uri="{9D8B030D-6E8A-4147-A177-3AD203B41FA5}">
                      <a16:colId xmlns:a16="http://schemas.microsoft.com/office/drawing/2014/main" val="4096262508"/>
                    </a:ext>
                  </a:extLst>
                </a:gridCol>
                <a:gridCol w="329184">
                  <a:extLst>
                    <a:ext uri="{9D8B030D-6E8A-4147-A177-3AD203B41FA5}">
                      <a16:colId xmlns:a16="http://schemas.microsoft.com/office/drawing/2014/main" val="1348424755"/>
                    </a:ext>
                  </a:extLst>
                </a:gridCol>
                <a:gridCol w="329184">
                  <a:extLst>
                    <a:ext uri="{9D8B030D-6E8A-4147-A177-3AD203B41FA5}">
                      <a16:colId xmlns:a16="http://schemas.microsoft.com/office/drawing/2014/main" val="2507197977"/>
                    </a:ext>
                  </a:extLst>
                </a:gridCol>
                <a:gridCol w="329184">
                  <a:extLst>
                    <a:ext uri="{9D8B030D-6E8A-4147-A177-3AD203B41FA5}">
                      <a16:colId xmlns:a16="http://schemas.microsoft.com/office/drawing/2014/main" val="3997709243"/>
                    </a:ext>
                  </a:extLst>
                </a:gridCol>
                <a:gridCol w="329184">
                  <a:extLst>
                    <a:ext uri="{9D8B030D-6E8A-4147-A177-3AD203B41FA5}">
                      <a16:colId xmlns:a16="http://schemas.microsoft.com/office/drawing/2014/main" val="3620826456"/>
                    </a:ext>
                  </a:extLst>
                </a:gridCol>
                <a:gridCol w="329184">
                  <a:extLst>
                    <a:ext uri="{9D8B030D-6E8A-4147-A177-3AD203B41FA5}">
                      <a16:colId xmlns:a16="http://schemas.microsoft.com/office/drawing/2014/main" val="271489248"/>
                    </a:ext>
                  </a:extLst>
                </a:gridCol>
                <a:gridCol w="329184">
                  <a:extLst>
                    <a:ext uri="{9D8B030D-6E8A-4147-A177-3AD203B41FA5}">
                      <a16:colId xmlns:a16="http://schemas.microsoft.com/office/drawing/2014/main" val="9162598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12469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SPLAT Malaysia - 2023-05-18 12:58:43</a:t>
                      </a:r>
                      <a:r>
                        <a:rPr kumimoji="0" lang="en-US" sz="1000" b="0" i="0" u="none" strike="noStrike" kern="1200" cap="none" spc="0" normalizeH="0" baseline="0" noProof="0">
                          <a:ln>
                            <a:noFill/>
                          </a:ln>
                          <a:solidFill>
                            <a:prstClr val="black"/>
                          </a:solidFill>
                          <a:effectLst/>
                          <a:uLnTx/>
                          <a:uFillTx/>
                          <a:latin typeface="Calibri"/>
                          <a:ea typeface="+mn-ea"/>
                          <a:cs typeface="+mn-cs"/>
                        </a:rPr>
                        <a:t>
 🎉Buy 2 Free 1 SPLAT Blackwood Toothpaste🎉
Start your whitening journey today with the darkest toothpaste by SPLAT.
Get Now at Lazada
https://bit.ly/SPLATBlackWoodLazada
#oralhealth #gumhealth #naturaltoothpaste 
#toothcare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https://quintly-image-storage.s3.amazonaws.com/2cae5c7fbe42f651b36f7f5818e4e380/f8cac8bef60100d5cee6a537d96b82c8.jpg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3.5556 %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974263319"/>
                  </a:ext>
                </a:extLst>
              </a:tr>
            </a:tbl>
          </a:graphicData>
        </a:graphic>
      </p:graphicFrame>
      <p:sp>
        <p:nvSpPr>
          <p:cNvPr id="4" name="Text Placeholder 3">
            <a:extLst>
              <a:ext uri="{FF2B5EF4-FFF2-40B4-BE49-F238E27FC236}">
                <a16:creationId xmlns:a16="http://schemas.microsoft.com/office/drawing/2014/main" id="{84E046D2-49B1-416C-94F4-F87CB0439C3D}"/>
              </a:ext>
            </a:extLst>
          </p:cNvPr>
          <p:cNvSpPr>
            <a:spLocks noGrp="1"/>
          </p:cNvSpPr>
          <p:nvPr>
            <p:ph type="body" sz="quarter" idx="14"/>
          </p:nvPr>
        </p:nvSpPr>
        <p:spPr/>
        <p:txBody>
          <a:bodyPr/>
          <a:lstStyle/>
          <a:p>
            <a:r>
              <a:rPr lang="en-US"/>
              <a:t>05/01/2023 - 05/31/2023</a:t>
            </a:r>
          </a:p>
        </p:txBody>
      </p:sp>
    </p:spTree>
    <p:extLst>
      <p:ext uri="{BB962C8B-B14F-4D97-AF65-F5344CB8AC3E}">
        <p14:creationId xmlns:p14="http://schemas.microsoft.com/office/powerpoint/2010/main" val="42092635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D0FEF-061B-461A-AE4B-7112C20104A1}"/>
              </a:ext>
            </a:extLst>
          </p:cNvPr>
          <p:cNvSpPr>
            <a:spLocks noGrp="1"/>
          </p:cNvSpPr>
          <p:nvPr>
            <p:ph type="title"/>
          </p:nvPr>
        </p:nvSpPr>
        <p:spPr/>
        <p:txBody>
          <a:bodyPr/>
          <a:lstStyle/>
          <a:p>
            <a:r>
              <a:rPr lang="en-US"/>
              <a:t>Facebook Original Own Posts Table | 2 profiles - 5 of 9</a:t>
            </a:r>
          </a:p>
        </p:txBody>
      </p:sp>
      <p:graphicFrame>
        <p:nvGraphicFramePr>
          <p:cNvPr id="5" name="Table Placeholder 4">
            <a:extLst>
              <a:ext uri="{FF2B5EF4-FFF2-40B4-BE49-F238E27FC236}">
                <a16:creationId xmlns:a16="http://schemas.microsoft.com/office/drawing/2014/main" id="{63421049-6380-49A4-AC07-0C4D8D6F2800}"/>
              </a:ext>
            </a:extLst>
          </p:cNvPr>
          <p:cNvGraphicFramePr>
            <a:graphicFrameLocks noGrp="1"/>
          </p:cNvGraphicFramePr>
          <p:nvPr>
            <p:ph type="tbl" sz="quarter" idx="13"/>
            <p:extLst>
              <p:ext uri="{D42A27DB-BD31-4B8C-83A1-F6EECF244321}">
                <p14:modId xmlns:p14="http://schemas.microsoft.com/office/powerpoint/2010/main" val="14525452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049100539"/>
                    </a:ext>
                  </a:extLst>
                </a:gridCol>
                <a:gridCol w="1316737">
                  <a:extLst>
                    <a:ext uri="{9D8B030D-6E8A-4147-A177-3AD203B41FA5}">
                      <a16:colId xmlns:a16="http://schemas.microsoft.com/office/drawing/2014/main" val="522542788"/>
                    </a:ext>
                  </a:extLst>
                </a:gridCol>
                <a:gridCol w="329184">
                  <a:extLst>
                    <a:ext uri="{9D8B030D-6E8A-4147-A177-3AD203B41FA5}">
                      <a16:colId xmlns:a16="http://schemas.microsoft.com/office/drawing/2014/main" val="2426157298"/>
                    </a:ext>
                  </a:extLst>
                </a:gridCol>
                <a:gridCol w="329184">
                  <a:extLst>
                    <a:ext uri="{9D8B030D-6E8A-4147-A177-3AD203B41FA5}">
                      <a16:colId xmlns:a16="http://schemas.microsoft.com/office/drawing/2014/main" val="1188904219"/>
                    </a:ext>
                  </a:extLst>
                </a:gridCol>
                <a:gridCol w="329184">
                  <a:extLst>
                    <a:ext uri="{9D8B030D-6E8A-4147-A177-3AD203B41FA5}">
                      <a16:colId xmlns:a16="http://schemas.microsoft.com/office/drawing/2014/main" val="3720297789"/>
                    </a:ext>
                  </a:extLst>
                </a:gridCol>
                <a:gridCol w="329184">
                  <a:extLst>
                    <a:ext uri="{9D8B030D-6E8A-4147-A177-3AD203B41FA5}">
                      <a16:colId xmlns:a16="http://schemas.microsoft.com/office/drawing/2014/main" val="547362257"/>
                    </a:ext>
                  </a:extLst>
                </a:gridCol>
                <a:gridCol w="329184">
                  <a:extLst>
                    <a:ext uri="{9D8B030D-6E8A-4147-A177-3AD203B41FA5}">
                      <a16:colId xmlns:a16="http://schemas.microsoft.com/office/drawing/2014/main" val="1920220532"/>
                    </a:ext>
                  </a:extLst>
                </a:gridCol>
                <a:gridCol w="329184">
                  <a:extLst>
                    <a:ext uri="{9D8B030D-6E8A-4147-A177-3AD203B41FA5}">
                      <a16:colId xmlns:a16="http://schemas.microsoft.com/office/drawing/2014/main" val="3353480750"/>
                    </a:ext>
                  </a:extLst>
                </a:gridCol>
                <a:gridCol w="329184">
                  <a:extLst>
                    <a:ext uri="{9D8B030D-6E8A-4147-A177-3AD203B41FA5}">
                      <a16:colId xmlns:a16="http://schemas.microsoft.com/office/drawing/2014/main" val="2008615122"/>
                    </a:ext>
                  </a:extLst>
                </a:gridCol>
                <a:gridCol w="329184">
                  <a:extLst>
                    <a:ext uri="{9D8B030D-6E8A-4147-A177-3AD203B41FA5}">
                      <a16:colId xmlns:a16="http://schemas.microsoft.com/office/drawing/2014/main" val="1069214544"/>
                    </a:ext>
                  </a:extLst>
                </a:gridCol>
                <a:gridCol w="329184">
                  <a:extLst>
                    <a:ext uri="{9D8B030D-6E8A-4147-A177-3AD203B41FA5}">
                      <a16:colId xmlns:a16="http://schemas.microsoft.com/office/drawing/2014/main" val="437373051"/>
                    </a:ext>
                  </a:extLst>
                </a:gridCol>
                <a:gridCol w="329184">
                  <a:extLst>
                    <a:ext uri="{9D8B030D-6E8A-4147-A177-3AD203B41FA5}">
                      <a16:colId xmlns:a16="http://schemas.microsoft.com/office/drawing/2014/main" val="3785320978"/>
                    </a:ext>
                  </a:extLst>
                </a:gridCol>
                <a:gridCol w="329184">
                  <a:extLst>
                    <a:ext uri="{9D8B030D-6E8A-4147-A177-3AD203B41FA5}">
                      <a16:colId xmlns:a16="http://schemas.microsoft.com/office/drawing/2014/main" val="2722967135"/>
                    </a:ext>
                  </a:extLst>
                </a:gridCol>
                <a:gridCol w="329184">
                  <a:extLst>
                    <a:ext uri="{9D8B030D-6E8A-4147-A177-3AD203B41FA5}">
                      <a16:colId xmlns:a16="http://schemas.microsoft.com/office/drawing/2014/main" val="669469736"/>
                    </a:ext>
                  </a:extLst>
                </a:gridCol>
                <a:gridCol w="329184">
                  <a:extLst>
                    <a:ext uri="{9D8B030D-6E8A-4147-A177-3AD203B41FA5}">
                      <a16:colId xmlns:a16="http://schemas.microsoft.com/office/drawing/2014/main" val="520824783"/>
                    </a:ext>
                  </a:extLst>
                </a:gridCol>
                <a:gridCol w="329184">
                  <a:extLst>
                    <a:ext uri="{9D8B030D-6E8A-4147-A177-3AD203B41FA5}">
                      <a16:colId xmlns:a16="http://schemas.microsoft.com/office/drawing/2014/main" val="122565488"/>
                    </a:ext>
                  </a:extLst>
                </a:gridCol>
                <a:gridCol w="329184">
                  <a:extLst>
                    <a:ext uri="{9D8B030D-6E8A-4147-A177-3AD203B41FA5}">
                      <a16:colId xmlns:a16="http://schemas.microsoft.com/office/drawing/2014/main" val="479582257"/>
                    </a:ext>
                  </a:extLst>
                </a:gridCol>
                <a:gridCol w="329184">
                  <a:extLst>
                    <a:ext uri="{9D8B030D-6E8A-4147-A177-3AD203B41FA5}">
                      <a16:colId xmlns:a16="http://schemas.microsoft.com/office/drawing/2014/main" val="1938999638"/>
                    </a:ext>
                  </a:extLst>
                </a:gridCol>
                <a:gridCol w="329184">
                  <a:extLst>
                    <a:ext uri="{9D8B030D-6E8A-4147-A177-3AD203B41FA5}">
                      <a16:colId xmlns:a16="http://schemas.microsoft.com/office/drawing/2014/main" val="32200450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236149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SPLAT Malaysia - 2023-05-14 16:39:33</a:t>
                      </a:r>
                      <a:r>
                        <a:rPr kumimoji="0" lang="en-US" sz="1000" b="0" i="0" u="none" strike="noStrike" kern="1200" cap="none" spc="0" normalizeH="0" baseline="0" noProof="0">
                          <a:ln>
                            <a:noFill/>
                          </a:ln>
                          <a:solidFill>
                            <a:prstClr val="black"/>
                          </a:solidFill>
                          <a:effectLst/>
                          <a:uLnTx/>
                          <a:uFillTx/>
                          <a:latin typeface="Calibri"/>
                          <a:ea typeface="+mn-ea"/>
                          <a:cs typeface="+mn-cs"/>
                        </a:rPr>
                        <a:t>
 💥 </a:t>
                      </a:r>
                      <a:r>
                        <a:rPr kumimoji="0" lang="ja-JP" altLang="en-US"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拭目以待！</a:t>
                      </a:r>
                      <a:r>
                        <a:rPr kumimoji="0" lang="en-US" altLang="ja-JP"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2023</a:t>
                      </a:r>
                      <a:r>
                        <a:rPr kumimoji="0" lang="ja-JP" altLang="en-US"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年</a:t>
                      </a:r>
                      <a:r>
                        <a:rPr kumimoji="0" lang="en-US" altLang="ja-JP"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5</a:t>
                      </a:r>
                      <a:r>
                        <a:rPr kumimoji="0" lang="ja-JP" altLang="en-US"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月</a:t>
                      </a:r>
                      <a:r>
                        <a:rPr kumimoji="0" lang="en-US" altLang="ja-JP"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16</a:t>
                      </a:r>
                      <a:r>
                        <a:rPr kumimoji="0" lang="ja-JP" altLang="en-US"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日晚上</a:t>
                      </a:r>
                      <a:r>
                        <a:rPr kumimoji="0" lang="en-US" altLang="ja-JP"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9</a:t>
                      </a:r>
                      <a:r>
                        <a:rPr kumimoji="0" lang="ja-JP" altLang="en-US"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点，</a:t>
                      </a:r>
                      <a:r>
                        <a:rPr kumimoji="0" lang="en-US" sz="1000" b="0" i="0" u="none" strike="noStrike" kern="1200" cap="none" spc="0" normalizeH="0" baseline="0" noProof="0">
                          <a:ln>
                            <a:noFill/>
                          </a:ln>
                          <a:solidFill>
                            <a:prstClr val="black"/>
                          </a:solidFill>
                          <a:effectLst/>
                          <a:uLnTx/>
                          <a:uFillTx/>
                          <a:latin typeface="Calibri"/>
                          <a:ea typeface="+mn-ea"/>
                          <a:cs typeface="+mn-cs"/>
                        </a:rPr>
                        <a:t>SPLAT x </a:t>
                      </a:r>
                      <a:r>
                        <a:rPr kumimoji="0" lang="ja-JP" altLang="en-US"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流沙妈妈直播倒计时开始！不容错过的独家优惠和免费礼品等你来抢！
</a:t>
                      </a:r>
                      <a:r>
                        <a:rPr kumimoji="0" lang="en-US" sz="1000" b="0" i="0" u="none" strike="noStrike" kern="1200" cap="none" spc="0" normalizeH="0" baseline="0" noProof="0">
                          <a:ln>
                            <a:noFill/>
                          </a:ln>
                          <a:solidFill>
                            <a:prstClr val="black"/>
                          </a:solidFill>
                          <a:effectLst/>
                          <a:uLnTx/>
                          <a:uFillTx/>
                          <a:latin typeface="Calibri"/>
                          <a:ea typeface="+mn-ea"/>
                          <a:cs typeface="+mn-cs"/>
                        </a:rPr>
                        <a:t>https://bit.ly/3W3JdO9
---------------------
🌟 Mark Your Calendar! Be Ready for SPLAT x </a:t>
                      </a:r>
                      <a:r>
                        <a:rPr kumimoji="0" lang="ja-JP" altLang="en-US"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流沙妈妈</a:t>
                      </a:r>
                      <a:r>
                        <a:rPr kumimoji="0" lang="en-US" altLang="ja-JP"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a:t>
                      </a:r>
                      <a:r>
                        <a:rPr kumimoji="0" lang="en-US" sz="1000" b="0" i="0" u="none" strike="noStrike" kern="1200" cap="none" spc="0" normalizeH="0" baseline="0" noProof="0">
                          <a:ln>
                            <a:noFill/>
                          </a:ln>
                          <a:solidFill>
                            <a:prstClr val="black"/>
                          </a:solidFill>
                          <a:effectLst/>
                          <a:uLnTx/>
                          <a:uFillTx/>
                          <a:latin typeface="Calibri"/>
                          <a:ea typeface="+mn-ea"/>
                          <a:cs typeface="+mn-cs"/>
                        </a:rPr>
                        <a:t>s Livestream on May 16, 2023, at 9PM. Don't Miss the Chance to Grab Exclusive Deals and Free Gifts from SPLAT.
https://bit.ly/3W3JdO9
#oralhealth #gumhealth #naturaltoothpaste 
#toothcare #splatlive #Splatoffers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https://quintly-image-storage.s3.amazonaws.com/2cae5c7fbe42f651b36f7f5818e4e380/054bb0a863255063b02610e3da2e2950.jpg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3.4483 %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156903204"/>
                  </a:ext>
                </a:extLst>
              </a:tr>
            </a:tbl>
          </a:graphicData>
        </a:graphic>
      </p:graphicFrame>
      <p:sp>
        <p:nvSpPr>
          <p:cNvPr id="4" name="Text Placeholder 3">
            <a:extLst>
              <a:ext uri="{FF2B5EF4-FFF2-40B4-BE49-F238E27FC236}">
                <a16:creationId xmlns:a16="http://schemas.microsoft.com/office/drawing/2014/main" id="{F7A3126C-4EE1-4D33-A695-58A3AC9B7A49}"/>
              </a:ext>
            </a:extLst>
          </p:cNvPr>
          <p:cNvSpPr>
            <a:spLocks noGrp="1"/>
          </p:cNvSpPr>
          <p:nvPr>
            <p:ph type="body" sz="quarter" idx="14"/>
          </p:nvPr>
        </p:nvSpPr>
        <p:spPr/>
        <p:txBody>
          <a:bodyPr/>
          <a:lstStyle/>
          <a:p>
            <a:r>
              <a:rPr lang="en-US"/>
              <a:t>05/01/2023 - 05/31/2023</a:t>
            </a:r>
          </a:p>
        </p:txBody>
      </p:sp>
    </p:spTree>
    <p:extLst>
      <p:ext uri="{BB962C8B-B14F-4D97-AF65-F5344CB8AC3E}">
        <p14:creationId xmlns:p14="http://schemas.microsoft.com/office/powerpoint/2010/main" val="11210142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369CE5-B6B3-41DF-BA7F-3B9CE4F1087C}"/>
              </a:ext>
            </a:extLst>
          </p:cNvPr>
          <p:cNvSpPr>
            <a:spLocks noGrp="1"/>
          </p:cNvSpPr>
          <p:nvPr>
            <p:ph type="title"/>
          </p:nvPr>
        </p:nvSpPr>
        <p:spPr/>
        <p:txBody>
          <a:bodyPr/>
          <a:lstStyle/>
          <a:p>
            <a:r>
              <a:rPr lang="en-US"/>
              <a:t>Facebook Original Own Posts Table | 2 profiles - 6 of 9</a:t>
            </a:r>
          </a:p>
        </p:txBody>
      </p:sp>
      <p:graphicFrame>
        <p:nvGraphicFramePr>
          <p:cNvPr id="5" name="Table Placeholder 4">
            <a:extLst>
              <a:ext uri="{FF2B5EF4-FFF2-40B4-BE49-F238E27FC236}">
                <a16:creationId xmlns:a16="http://schemas.microsoft.com/office/drawing/2014/main" id="{029A868A-070E-416D-A423-F8334503BEF5}"/>
              </a:ext>
            </a:extLst>
          </p:cNvPr>
          <p:cNvGraphicFramePr>
            <a:graphicFrameLocks noGrp="1"/>
          </p:cNvGraphicFramePr>
          <p:nvPr>
            <p:ph type="tbl" sz="quarter" idx="13"/>
            <p:extLst>
              <p:ext uri="{D42A27DB-BD31-4B8C-83A1-F6EECF244321}">
                <p14:modId xmlns:p14="http://schemas.microsoft.com/office/powerpoint/2010/main" val="31365197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541024327"/>
                    </a:ext>
                  </a:extLst>
                </a:gridCol>
                <a:gridCol w="1316737">
                  <a:extLst>
                    <a:ext uri="{9D8B030D-6E8A-4147-A177-3AD203B41FA5}">
                      <a16:colId xmlns:a16="http://schemas.microsoft.com/office/drawing/2014/main" val="2695806991"/>
                    </a:ext>
                  </a:extLst>
                </a:gridCol>
                <a:gridCol w="329184">
                  <a:extLst>
                    <a:ext uri="{9D8B030D-6E8A-4147-A177-3AD203B41FA5}">
                      <a16:colId xmlns:a16="http://schemas.microsoft.com/office/drawing/2014/main" val="1765581172"/>
                    </a:ext>
                  </a:extLst>
                </a:gridCol>
                <a:gridCol w="329184">
                  <a:extLst>
                    <a:ext uri="{9D8B030D-6E8A-4147-A177-3AD203B41FA5}">
                      <a16:colId xmlns:a16="http://schemas.microsoft.com/office/drawing/2014/main" val="484152887"/>
                    </a:ext>
                  </a:extLst>
                </a:gridCol>
                <a:gridCol w="329184">
                  <a:extLst>
                    <a:ext uri="{9D8B030D-6E8A-4147-A177-3AD203B41FA5}">
                      <a16:colId xmlns:a16="http://schemas.microsoft.com/office/drawing/2014/main" val="2812201689"/>
                    </a:ext>
                  </a:extLst>
                </a:gridCol>
                <a:gridCol w="329184">
                  <a:extLst>
                    <a:ext uri="{9D8B030D-6E8A-4147-A177-3AD203B41FA5}">
                      <a16:colId xmlns:a16="http://schemas.microsoft.com/office/drawing/2014/main" val="1772852752"/>
                    </a:ext>
                  </a:extLst>
                </a:gridCol>
                <a:gridCol w="329184">
                  <a:extLst>
                    <a:ext uri="{9D8B030D-6E8A-4147-A177-3AD203B41FA5}">
                      <a16:colId xmlns:a16="http://schemas.microsoft.com/office/drawing/2014/main" val="403977213"/>
                    </a:ext>
                  </a:extLst>
                </a:gridCol>
                <a:gridCol w="329184">
                  <a:extLst>
                    <a:ext uri="{9D8B030D-6E8A-4147-A177-3AD203B41FA5}">
                      <a16:colId xmlns:a16="http://schemas.microsoft.com/office/drawing/2014/main" val="2625235403"/>
                    </a:ext>
                  </a:extLst>
                </a:gridCol>
                <a:gridCol w="329184">
                  <a:extLst>
                    <a:ext uri="{9D8B030D-6E8A-4147-A177-3AD203B41FA5}">
                      <a16:colId xmlns:a16="http://schemas.microsoft.com/office/drawing/2014/main" val="1660913961"/>
                    </a:ext>
                  </a:extLst>
                </a:gridCol>
                <a:gridCol w="329184">
                  <a:extLst>
                    <a:ext uri="{9D8B030D-6E8A-4147-A177-3AD203B41FA5}">
                      <a16:colId xmlns:a16="http://schemas.microsoft.com/office/drawing/2014/main" val="19612019"/>
                    </a:ext>
                  </a:extLst>
                </a:gridCol>
                <a:gridCol w="329184">
                  <a:extLst>
                    <a:ext uri="{9D8B030D-6E8A-4147-A177-3AD203B41FA5}">
                      <a16:colId xmlns:a16="http://schemas.microsoft.com/office/drawing/2014/main" val="1893233541"/>
                    </a:ext>
                  </a:extLst>
                </a:gridCol>
                <a:gridCol w="329184">
                  <a:extLst>
                    <a:ext uri="{9D8B030D-6E8A-4147-A177-3AD203B41FA5}">
                      <a16:colId xmlns:a16="http://schemas.microsoft.com/office/drawing/2014/main" val="2305307439"/>
                    </a:ext>
                  </a:extLst>
                </a:gridCol>
                <a:gridCol w="329184">
                  <a:extLst>
                    <a:ext uri="{9D8B030D-6E8A-4147-A177-3AD203B41FA5}">
                      <a16:colId xmlns:a16="http://schemas.microsoft.com/office/drawing/2014/main" val="1589084899"/>
                    </a:ext>
                  </a:extLst>
                </a:gridCol>
                <a:gridCol w="329184">
                  <a:extLst>
                    <a:ext uri="{9D8B030D-6E8A-4147-A177-3AD203B41FA5}">
                      <a16:colId xmlns:a16="http://schemas.microsoft.com/office/drawing/2014/main" val="4059045725"/>
                    </a:ext>
                  </a:extLst>
                </a:gridCol>
                <a:gridCol w="329184">
                  <a:extLst>
                    <a:ext uri="{9D8B030D-6E8A-4147-A177-3AD203B41FA5}">
                      <a16:colId xmlns:a16="http://schemas.microsoft.com/office/drawing/2014/main" val="729648582"/>
                    </a:ext>
                  </a:extLst>
                </a:gridCol>
                <a:gridCol w="329184">
                  <a:extLst>
                    <a:ext uri="{9D8B030D-6E8A-4147-A177-3AD203B41FA5}">
                      <a16:colId xmlns:a16="http://schemas.microsoft.com/office/drawing/2014/main" val="295834390"/>
                    </a:ext>
                  </a:extLst>
                </a:gridCol>
                <a:gridCol w="329184">
                  <a:extLst>
                    <a:ext uri="{9D8B030D-6E8A-4147-A177-3AD203B41FA5}">
                      <a16:colId xmlns:a16="http://schemas.microsoft.com/office/drawing/2014/main" val="1975866622"/>
                    </a:ext>
                  </a:extLst>
                </a:gridCol>
                <a:gridCol w="329184">
                  <a:extLst>
                    <a:ext uri="{9D8B030D-6E8A-4147-A177-3AD203B41FA5}">
                      <a16:colId xmlns:a16="http://schemas.microsoft.com/office/drawing/2014/main" val="663441400"/>
                    </a:ext>
                  </a:extLst>
                </a:gridCol>
                <a:gridCol w="329184">
                  <a:extLst>
                    <a:ext uri="{9D8B030D-6E8A-4147-A177-3AD203B41FA5}">
                      <a16:colId xmlns:a16="http://schemas.microsoft.com/office/drawing/2014/main" val="23331766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638831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SPLAT Malaysia - 2023-05-09 12:10:41</a:t>
                      </a:r>
                      <a:r>
                        <a:rPr kumimoji="0" lang="en-US" sz="1000" b="0" i="0" u="none" strike="noStrike" kern="1200" cap="none" spc="0" normalizeH="0" baseline="0" noProof="0">
                          <a:ln>
                            <a:noFill/>
                          </a:ln>
                          <a:solidFill>
                            <a:prstClr val="black"/>
                          </a:solidFill>
                          <a:effectLst/>
                          <a:uLnTx/>
                          <a:uFillTx/>
                          <a:latin typeface="Calibri"/>
                          <a:ea typeface="+mn-ea"/>
                          <a:cs typeface="+mn-cs"/>
                        </a:rPr>
                        <a:t>
 Are you a roller or a squeezer?
Let us know down in the comments below!
#oralhealth #gumhealth #naturaltoothpaste 
#toothcare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https://quintly-image-storage.s3.amazonaws.com/2cae5c7fbe42f651b36f7f5818e4e380/7d204f0672bdfe2783fd936783dbdb28.jpg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3.3766 %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105000650"/>
                  </a:ext>
                </a:extLst>
              </a:tr>
            </a:tbl>
          </a:graphicData>
        </a:graphic>
      </p:graphicFrame>
      <p:sp>
        <p:nvSpPr>
          <p:cNvPr id="4" name="Text Placeholder 3">
            <a:extLst>
              <a:ext uri="{FF2B5EF4-FFF2-40B4-BE49-F238E27FC236}">
                <a16:creationId xmlns:a16="http://schemas.microsoft.com/office/drawing/2014/main" id="{940E62D9-9550-4F10-BA5E-919127A9B51F}"/>
              </a:ext>
            </a:extLst>
          </p:cNvPr>
          <p:cNvSpPr>
            <a:spLocks noGrp="1"/>
          </p:cNvSpPr>
          <p:nvPr>
            <p:ph type="body" sz="quarter" idx="14"/>
          </p:nvPr>
        </p:nvSpPr>
        <p:spPr/>
        <p:txBody>
          <a:bodyPr/>
          <a:lstStyle/>
          <a:p>
            <a:r>
              <a:rPr lang="en-US"/>
              <a:t>05/01/2023 - 05/31/2023</a:t>
            </a:r>
          </a:p>
        </p:txBody>
      </p:sp>
    </p:spTree>
    <p:extLst>
      <p:ext uri="{BB962C8B-B14F-4D97-AF65-F5344CB8AC3E}">
        <p14:creationId xmlns:p14="http://schemas.microsoft.com/office/powerpoint/2010/main" val="14563105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22671B-48E0-42E5-88CE-55D65D2E6AF0}"/>
              </a:ext>
            </a:extLst>
          </p:cNvPr>
          <p:cNvSpPr>
            <a:spLocks noGrp="1"/>
          </p:cNvSpPr>
          <p:nvPr>
            <p:ph type="title"/>
          </p:nvPr>
        </p:nvSpPr>
        <p:spPr/>
        <p:txBody>
          <a:bodyPr/>
          <a:lstStyle/>
          <a:p>
            <a:r>
              <a:rPr lang="en-US"/>
              <a:t>Facebook Original Own Posts Table | 2 profiles - 7 of 9</a:t>
            </a:r>
          </a:p>
        </p:txBody>
      </p:sp>
      <p:graphicFrame>
        <p:nvGraphicFramePr>
          <p:cNvPr id="5" name="Table Placeholder 4">
            <a:extLst>
              <a:ext uri="{FF2B5EF4-FFF2-40B4-BE49-F238E27FC236}">
                <a16:creationId xmlns:a16="http://schemas.microsoft.com/office/drawing/2014/main" id="{736BF8F8-0DF1-43EC-BEA2-CB8C07E80536}"/>
              </a:ext>
            </a:extLst>
          </p:cNvPr>
          <p:cNvGraphicFramePr>
            <a:graphicFrameLocks noGrp="1"/>
          </p:cNvGraphicFramePr>
          <p:nvPr>
            <p:ph type="tbl" sz="quarter" idx="13"/>
            <p:extLst>
              <p:ext uri="{D42A27DB-BD31-4B8C-83A1-F6EECF244321}">
                <p14:modId xmlns:p14="http://schemas.microsoft.com/office/powerpoint/2010/main" val="4284029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561202780"/>
                    </a:ext>
                  </a:extLst>
                </a:gridCol>
                <a:gridCol w="1316737">
                  <a:extLst>
                    <a:ext uri="{9D8B030D-6E8A-4147-A177-3AD203B41FA5}">
                      <a16:colId xmlns:a16="http://schemas.microsoft.com/office/drawing/2014/main" val="713339239"/>
                    </a:ext>
                  </a:extLst>
                </a:gridCol>
                <a:gridCol w="329184">
                  <a:extLst>
                    <a:ext uri="{9D8B030D-6E8A-4147-A177-3AD203B41FA5}">
                      <a16:colId xmlns:a16="http://schemas.microsoft.com/office/drawing/2014/main" val="1768521425"/>
                    </a:ext>
                  </a:extLst>
                </a:gridCol>
                <a:gridCol w="329184">
                  <a:extLst>
                    <a:ext uri="{9D8B030D-6E8A-4147-A177-3AD203B41FA5}">
                      <a16:colId xmlns:a16="http://schemas.microsoft.com/office/drawing/2014/main" val="1096471198"/>
                    </a:ext>
                  </a:extLst>
                </a:gridCol>
                <a:gridCol w="329184">
                  <a:extLst>
                    <a:ext uri="{9D8B030D-6E8A-4147-A177-3AD203B41FA5}">
                      <a16:colId xmlns:a16="http://schemas.microsoft.com/office/drawing/2014/main" val="323548928"/>
                    </a:ext>
                  </a:extLst>
                </a:gridCol>
                <a:gridCol w="329184">
                  <a:extLst>
                    <a:ext uri="{9D8B030D-6E8A-4147-A177-3AD203B41FA5}">
                      <a16:colId xmlns:a16="http://schemas.microsoft.com/office/drawing/2014/main" val="2262158955"/>
                    </a:ext>
                  </a:extLst>
                </a:gridCol>
                <a:gridCol w="329184">
                  <a:extLst>
                    <a:ext uri="{9D8B030D-6E8A-4147-A177-3AD203B41FA5}">
                      <a16:colId xmlns:a16="http://schemas.microsoft.com/office/drawing/2014/main" val="2636944630"/>
                    </a:ext>
                  </a:extLst>
                </a:gridCol>
                <a:gridCol w="329184">
                  <a:extLst>
                    <a:ext uri="{9D8B030D-6E8A-4147-A177-3AD203B41FA5}">
                      <a16:colId xmlns:a16="http://schemas.microsoft.com/office/drawing/2014/main" val="51445317"/>
                    </a:ext>
                  </a:extLst>
                </a:gridCol>
                <a:gridCol w="329184">
                  <a:extLst>
                    <a:ext uri="{9D8B030D-6E8A-4147-A177-3AD203B41FA5}">
                      <a16:colId xmlns:a16="http://schemas.microsoft.com/office/drawing/2014/main" val="2237039693"/>
                    </a:ext>
                  </a:extLst>
                </a:gridCol>
                <a:gridCol w="329184">
                  <a:extLst>
                    <a:ext uri="{9D8B030D-6E8A-4147-A177-3AD203B41FA5}">
                      <a16:colId xmlns:a16="http://schemas.microsoft.com/office/drawing/2014/main" val="2523135202"/>
                    </a:ext>
                  </a:extLst>
                </a:gridCol>
                <a:gridCol w="329184">
                  <a:extLst>
                    <a:ext uri="{9D8B030D-6E8A-4147-A177-3AD203B41FA5}">
                      <a16:colId xmlns:a16="http://schemas.microsoft.com/office/drawing/2014/main" val="3319728602"/>
                    </a:ext>
                  </a:extLst>
                </a:gridCol>
                <a:gridCol w="329184">
                  <a:extLst>
                    <a:ext uri="{9D8B030D-6E8A-4147-A177-3AD203B41FA5}">
                      <a16:colId xmlns:a16="http://schemas.microsoft.com/office/drawing/2014/main" val="2427384211"/>
                    </a:ext>
                  </a:extLst>
                </a:gridCol>
                <a:gridCol w="329184">
                  <a:extLst>
                    <a:ext uri="{9D8B030D-6E8A-4147-A177-3AD203B41FA5}">
                      <a16:colId xmlns:a16="http://schemas.microsoft.com/office/drawing/2014/main" val="4205944781"/>
                    </a:ext>
                  </a:extLst>
                </a:gridCol>
                <a:gridCol w="329184">
                  <a:extLst>
                    <a:ext uri="{9D8B030D-6E8A-4147-A177-3AD203B41FA5}">
                      <a16:colId xmlns:a16="http://schemas.microsoft.com/office/drawing/2014/main" val="2459873101"/>
                    </a:ext>
                  </a:extLst>
                </a:gridCol>
                <a:gridCol w="329184">
                  <a:extLst>
                    <a:ext uri="{9D8B030D-6E8A-4147-A177-3AD203B41FA5}">
                      <a16:colId xmlns:a16="http://schemas.microsoft.com/office/drawing/2014/main" val="4125006060"/>
                    </a:ext>
                  </a:extLst>
                </a:gridCol>
                <a:gridCol w="329184">
                  <a:extLst>
                    <a:ext uri="{9D8B030D-6E8A-4147-A177-3AD203B41FA5}">
                      <a16:colId xmlns:a16="http://schemas.microsoft.com/office/drawing/2014/main" val="3713280178"/>
                    </a:ext>
                  </a:extLst>
                </a:gridCol>
                <a:gridCol w="329184">
                  <a:extLst>
                    <a:ext uri="{9D8B030D-6E8A-4147-A177-3AD203B41FA5}">
                      <a16:colId xmlns:a16="http://schemas.microsoft.com/office/drawing/2014/main" val="1776048565"/>
                    </a:ext>
                  </a:extLst>
                </a:gridCol>
                <a:gridCol w="329184">
                  <a:extLst>
                    <a:ext uri="{9D8B030D-6E8A-4147-A177-3AD203B41FA5}">
                      <a16:colId xmlns:a16="http://schemas.microsoft.com/office/drawing/2014/main" val="2013075133"/>
                    </a:ext>
                  </a:extLst>
                </a:gridCol>
                <a:gridCol w="329184">
                  <a:extLst>
                    <a:ext uri="{9D8B030D-6E8A-4147-A177-3AD203B41FA5}">
                      <a16:colId xmlns:a16="http://schemas.microsoft.com/office/drawing/2014/main" val="34924856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578651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altLang="zh-CN" sz="1000" b="1" i="0" u="none" strike="noStrike" kern="1200" cap="none" spc="0" normalizeH="0" baseline="0" noProof="0">
                          <a:ln>
                            <a:noFill/>
                          </a:ln>
                          <a:solidFill>
                            <a:prstClr val="black"/>
                          </a:solidFill>
                          <a:effectLst/>
                          <a:uLnTx/>
                          <a:uFillTx/>
                          <a:latin typeface="Calibri"/>
                          <a:ea typeface="宋体" panose="02010600030101010101" pitchFamily="2" charset="-122"/>
                          <a:cs typeface="+mn-cs"/>
                        </a:rPr>
                        <a:t>SPLAT Malaysia - 2023-05-04 08:32:10</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
 </a:t>
                      </a:r>
                      <a:r>
                        <a:rPr kumimoji="0" lang="zh-CN" altLang="en-US"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有绑牙套的人都知道，进食期间食物残渣容易卡牙缝，久而久之就容易累积牙垢 😤
想要带牙刷和牙膏出门又不方便，尤其是在</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office lunch time</a:t>
                      </a:r>
                      <a:r>
                        <a:rPr kumimoji="0" lang="zh-CN" altLang="en-US"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后刷牙，时间紧迫还刷不干净！ 😭😭
</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SPLAT</a:t>
                      </a:r>
                      <a:r>
                        <a:rPr kumimoji="0" lang="zh-CN" altLang="en-US"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口腔清洁泡沫只要</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5</a:t>
                      </a:r>
                      <a:r>
                        <a:rPr kumimoji="0" lang="zh-CN" altLang="en-US"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秒钟就能轻松确保您外出時的口腔洁净。（您没看错！）
使用方法：
</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1.</a:t>
                      </a:r>
                      <a:r>
                        <a:rPr kumimoji="0" lang="zh-CN" altLang="en-US"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按压泡沫入口</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2-3</a:t>
                      </a:r>
                      <a:r>
                        <a:rPr kumimoji="0" lang="zh-CN" altLang="en-US"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次
</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2.</a:t>
                      </a:r>
                      <a:r>
                        <a:rPr kumimoji="0" lang="zh-CN" altLang="en-US"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漱口后吐出来，不需要水洗
</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3.</a:t>
                      </a:r>
                      <a:r>
                        <a:rPr kumimoji="0" lang="zh-CN" altLang="en-US"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健康口腔</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GET ✨
</a:t>
                      </a:r>
                      <a:r>
                        <a:rPr kumimoji="0" lang="zh-CN" altLang="en-US"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为什么</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SPLAT</a:t>
                      </a:r>
                      <a:r>
                        <a:rPr kumimoji="0" lang="zh-CN" altLang="en-US"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口腔清洁泡沫也可以有效达到防止蛀牙，促进牙龈健康的功效呢？
🔎 专利</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LUCTATOL®</a:t>
                      </a:r>
                      <a:r>
                        <a:rPr kumimoji="0" lang="zh-CN" altLang="en-US"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配方 </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(Innovative patented system LUCTATOL®) 
</a:t>
                      </a:r>
                      <a:r>
                        <a:rPr kumimoji="0" lang="zh-CN" altLang="en-US"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有效抑制高达</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96%</a:t>
                      </a:r>
                      <a:r>
                        <a:rPr kumimoji="0" lang="zh-CN" altLang="en-US"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的牙菌斑，并能消灭造成蛀牙的细菌
🔎 芦荟凝胶、石榴和沙棘提取物
可以抗炎，抗菌，还可以达到舒缓牙龈疼痛的效果，也可以预防牙龈流血、促进伤口的愈合
那么小巧可爱又能随身携带的好物可千万别错过，立即购买吧</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 </a:t>
                      </a:r>
                      <a:r>
                        <a:rPr kumimoji="0" lang="zh-CN" altLang="en-US"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有三种口味供您选择，包括</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Mint</a:t>
                      </a:r>
                      <a:r>
                        <a:rPr kumimoji="0" lang="zh-CN" altLang="en-US"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薄荷、</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Lavender</a:t>
                      </a:r>
                      <a:r>
                        <a:rPr kumimoji="0" lang="zh-CN" altLang="en-US"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薰衣草和</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Raspberry</a:t>
                      </a:r>
                      <a:r>
                        <a:rPr kumimoji="0" lang="zh-CN" altLang="en-US"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树莓味。 😍  
欢迎点击下单：
🔗 </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https://bit.ly/SplatOralFoamLazada 
</a:t>
                      </a:r>
                      <a:r>
                        <a:rPr kumimoji="0" lang="zh-CN" altLang="en-US"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 </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https://bit.ly/SPLATOralFoamShopee  
#</a:t>
                      </a:r>
                      <a:r>
                        <a:rPr kumimoji="0" lang="zh-CN" altLang="en-US"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虾皮好物 </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a:t>
                      </a:r>
                      <a:r>
                        <a:rPr kumimoji="0" lang="zh-CN" altLang="en-US"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评价好物推荐 </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#splatoralcare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https://quintly-image-storage.s3.amazonaws.com/2cae5c7fbe42f651b36f7f5818e4e380/a5cf112008957a81cb4a14487da86ca7.jpg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6.4287 %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988407054"/>
                  </a:ext>
                </a:extLst>
              </a:tr>
            </a:tbl>
          </a:graphicData>
        </a:graphic>
      </p:graphicFrame>
      <p:sp>
        <p:nvSpPr>
          <p:cNvPr id="4" name="Text Placeholder 3">
            <a:extLst>
              <a:ext uri="{FF2B5EF4-FFF2-40B4-BE49-F238E27FC236}">
                <a16:creationId xmlns:a16="http://schemas.microsoft.com/office/drawing/2014/main" id="{A5A47AF6-18A4-4F62-97CF-4E4228B00056}"/>
              </a:ext>
            </a:extLst>
          </p:cNvPr>
          <p:cNvSpPr>
            <a:spLocks noGrp="1"/>
          </p:cNvSpPr>
          <p:nvPr>
            <p:ph type="body" sz="quarter" idx="14"/>
          </p:nvPr>
        </p:nvSpPr>
        <p:spPr/>
        <p:txBody>
          <a:bodyPr/>
          <a:lstStyle/>
          <a:p>
            <a:r>
              <a:rPr lang="en-US"/>
              <a:t>05/01/2023 - 05/31/2023</a:t>
            </a:r>
          </a:p>
        </p:txBody>
      </p:sp>
    </p:spTree>
    <p:extLst>
      <p:ext uri="{BB962C8B-B14F-4D97-AF65-F5344CB8AC3E}">
        <p14:creationId xmlns:p14="http://schemas.microsoft.com/office/powerpoint/2010/main" val="16858577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6509C-DB65-4B70-8079-7EF70668FCCD}"/>
              </a:ext>
            </a:extLst>
          </p:cNvPr>
          <p:cNvSpPr>
            <a:spLocks noGrp="1"/>
          </p:cNvSpPr>
          <p:nvPr>
            <p:ph type="title"/>
          </p:nvPr>
        </p:nvSpPr>
        <p:spPr/>
        <p:txBody>
          <a:bodyPr/>
          <a:lstStyle/>
          <a:p>
            <a:r>
              <a:rPr lang="en-US"/>
              <a:t>Facebook Original Own Posts Table | 2 profiles - 8 of 9</a:t>
            </a:r>
          </a:p>
        </p:txBody>
      </p:sp>
      <p:graphicFrame>
        <p:nvGraphicFramePr>
          <p:cNvPr id="5" name="Table Placeholder 4">
            <a:extLst>
              <a:ext uri="{FF2B5EF4-FFF2-40B4-BE49-F238E27FC236}">
                <a16:creationId xmlns:a16="http://schemas.microsoft.com/office/drawing/2014/main" id="{F339B41E-0AD9-44ED-96B0-201885B64D6B}"/>
              </a:ext>
            </a:extLst>
          </p:cNvPr>
          <p:cNvGraphicFramePr>
            <a:graphicFrameLocks noGrp="1"/>
          </p:cNvGraphicFramePr>
          <p:nvPr>
            <p:ph type="tbl" sz="quarter" idx="13"/>
            <p:extLst>
              <p:ext uri="{D42A27DB-BD31-4B8C-83A1-F6EECF244321}">
                <p14:modId xmlns:p14="http://schemas.microsoft.com/office/powerpoint/2010/main" val="42548063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919590292"/>
                    </a:ext>
                  </a:extLst>
                </a:gridCol>
                <a:gridCol w="1316737">
                  <a:extLst>
                    <a:ext uri="{9D8B030D-6E8A-4147-A177-3AD203B41FA5}">
                      <a16:colId xmlns:a16="http://schemas.microsoft.com/office/drawing/2014/main" val="1932780218"/>
                    </a:ext>
                  </a:extLst>
                </a:gridCol>
                <a:gridCol w="329184">
                  <a:extLst>
                    <a:ext uri="{9D8B030D-6E8A-4147-A177-3AD203B41FA5}">
                      <a16:colId xmlns:a16="http://schemas.microsoft.com/office/drawing/2014/main" val="2521797394"/>
                    </a:ext>
                  </a:extLst>
                </a:gridCol>
                <a:gridCol w="329184">
                  <a:extLst>
                    <a:ext uri="{9D8B030D-6E8A-4147-A177-3AD203B41FA5}">
                      <a16:colId xmlns:a16="http://schemas.microsoft.com/office/drawing/2014/main" val="1826420810"/>
                    </a:ext>
                  </a:extLst>
                </a:gridCol>
                <a:gridCol w="329184">
                  <a:extLst>
                    <a:ext uri="{9D8B030D-6E8A-4147-A177-3AD203B41FA5}">
                      <a16:colId xmlns:a16="http://schemas.microsoft.com/office/drawing/2014/main" val="3190056819"/>
                    </a:ext>
                  </a:extLst>
                </a:gridCol>
                <a:gridCol w="329184">
                  <a:extLst>
                    <a:ext uri="{9D8B030D-6E8A-4147-A177-3AD203B41FA5}">
                      <a16:colId xmlns:a16="http://schemas.microsoft.com/office/drawing/2014/main" val="1654525453"/>
                    </a:ext>
                  </a:extLst>
                </a:gridCol>
                <a:gridCol w="329184">
                  <a:extLst>
                    <a:ext uri="{9D8B030D-6E8A-4147-A177-3AD203B41FA5}">
                      <a16:colId xmlns:a16="http://schemas.microsoft.com/office/drawing/2014/main" val="1358606588"/>
                    </a:ext>
                  </a:extLst>
                </a:gridCol>
                <a:gridCol w="329184">
                  <a:extLst>
                    <a:ext uri="{9D8B030D-6E8A-4147-A177-3AD203B41FA5}">
                      <a16:colId xmlns:a16="http://schemas.microsoft.com/office/drawing/2014/main" val="2876676661"/>
                    </a:ext>
                  </a:extLst>
                </a:gridCol>
                <a:gridCol w="329184">
                  <a:extLst>
                    <a:ext uri="{9D8B030D-6E8A-4147-A177-3AD203B41FA5}">
                      <a16:colId xmlns:a16="http://schemas.microsoft.com/office/drawing/2014/main" val="1199513339"/>
                    </a:ext>
                  </a:extLst>
                </a:gridCol>
                <a:gridCol w="329184">
                  <a:extLst>
                    <a:ext uri="{9D8B030D-6E8A-4147-A177-3AD203B41FA5}">
                      <a16:colId xmlns:a16="http://schemas.microsoft.com/office/drawing/2014/main" val="919122794"/>
                    </a:ext>
                  </a:extLst>
                </a:gridCol>
                <a:gridCol w="329184">
                  <a:extLst>
                    <a:ext uri="{9D8B030D-6E8A-4147-A177-3AD203B41FA5}">
                      <a16:colId xmlns:a16="http://schemas.microsoft.com/office/drawing/2014/main" val="1807208489"/>
                    </a:ext>
                  </a:extLst>
                </a:gridCol>
                <a:gridCol w="329184">
                  <a:extLst>
                    <a:ext uri="{9D8B030D-6E8A-4147-A177-3AD203B41FA5}">
                      <a16:colId xmlns:a16="http://schemas.microsoft.com/office/drawing/2014/main" val="3603176919"/>
                    </a:ext>
                  </a:extLst>
                </a:gridCol>
                <a:gridCol w="329184">
                  <a:extLst>
                    <a:ext uri="{9D8B030D-6E8A-4147-A177-3AD203B41FA5}">
                      <a16:colId xmlns:a16="http://schemas.microsoft.com/office/drawing/2014/main" val="3246177743"/>
                    </a:ext>
                  </a:extLst>
                </a:gridCol>
                <a:gridCol w="329184">
                  <a:extLst>
                    <a:ext uri="{9D8B030D-6E8A-4147-A177-3AD203B41FA5}">
                      <a16:colId xmlns:a16="http://schemas.microsoft.com/office/drawing/2014/main" val="2075389991"/>
                    </a:ext>
                  </a:extLst>
                </a:gridCol>
                <a:gridCol w="329184">
                  <a:extLst>
                    <a:ext uri="{9D8B030D-6E8A-4147-A177-3AD203B41FA5}">
                      <a16:colId xmlns:a16="http://schemas.microsoft.com/office/drawing/2014/main" val="3418588482"/>
                    </a:ext>
                  </a:extLst>
                </a:gridCol>
                <a:gridCol w="329184">
                  <a:extLst>
                    <a:ext uri="{9D8B030D-6E8A-4147-A177-3AD203B41FA5}">
                      <a16:colId xmlns:a16="http://schemas.microsoft.com/office/drawing/2014/main" val="2169967548"/>
                    </a:ext>
                  </a:extLst>
                </a:gridCol>
                <a:gridCol w="329184">
                  <a:extLst>
                    <a:ext uri="{9D8B030D-6E8A-4147-A177-3AD203B41FA5}">
                      <a16:colId xmlns:a16="http://schemas.microsoft.com/office/drawing/2014/main" val="3229688302"/>
                    </a:ext>
                  </a:extLst>
                </a:gridCol>
                <a:gridCol w="329184">
                  <a:extLst>
                    <a:ext uri="{9D8B030D-6E8A-4147-A177-3AD203B41FA5}">
                      <a16:colId xmlns:a16="http://schemas.microsoft.com/office/drawing/2014/main" val="781640203"/>
                    </a:ext>
                  </a:extLst>
                </a:gridCol>
                <a:gridCol w="329184">
                  <a:extLst>
                    <a:ext uri="{9D8B030D-6E8A-4147-A177-3AD203B41FA5}">
                      <a16:colId xmlns:a16="http://schemas.microsoft.com/office/drawing/2014/main" val="6182708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173956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altLang="zh-CN" sz="1000" b="1" i="0" u="none" strike="noStrike" kern="1200" cap="none" spc="0" normalizeH="0" baseline="0" noProof="0">
                          <a:ln>
                            <a:noFill/>
                          </a:ln>
                          <a:solidFill>
                            <a:prstClr val="black"/>
                          </a:solidFill>
                          <a:effectLst/>
                          <a:uLnTx/>
                          <a:uFillTx/>
                          <a:latin typeface="Calibri"/>
                          <a:ea typeface="宋体" panose="02010600030101010101" pitchFamily="2" charset="-122"/>
                          <a:cs typeface="+mn-cs"/>
                        </a:rPr>
                        <a:t>SPLAT Malaysia - 2023-05-04 08:05:03</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
 </a:t>
                      </a:r>
                      <a:r>
                        <a:rPr kumimoji="0" lang="zh-CN" altLang="en-US"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有绑牙套的人都知道，进食期间食物残渣容易卡牙缝，久而久之就容易累积牙垢 😤
想要带牙刷和牙膏出门又不方便，尤其是在</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office lunch time</a:t>
                      </a:r>
                      <a:r>
                        <a:rPr kumimoji="0" lang="zh-CN" altLang="en-US"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后刷牙，时间紧迫还刷不干净！ 😭😭
</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SPLAT</a:t>
                      </a:r>
                      <a:r>
                        <a:rPr kumimoji="0" lang="zh-CN" altLang="en-US"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口腔清洁泡沫只要</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5</a:t>
                      </a:r>
                      <a:r>
                        <a:rPr kumimoji="0" lang="zh-CN" altLang="en-US"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秒钟就能轻松确保您外出時的口腔洁净。（您没看错！）
使用方法：
</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1.</a:t>
                      </a:r>
                      <a:r>
                        <a:rPr kumimoji="0" lang="zh-CN" altLang="en-US"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按压泡沫入口</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2-3</a:t>
                      </a:r>
                      <a:r>
                        <a:rPr kumimoji="0" lang="zh-CN" altLang="en-US"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次
</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2.</a:t>
                      </a:r>
                      <a:r>
                        <a:rPr kumimoji="0" lang="zh-CN" altLang="en-US"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漱口后吐出来，不需要水洗
</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3.</a:t>
                      </a:r>
                      <a:r>
                        <a:rPr kumimoji="0" lang="zh-CN" altLang="en-US"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健康口腔</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GET ✨
</a:t>
                      </a:r>
                      <a:r>
                        <a:rPr kumimoji="0" lang="zh-CN" altLang="en-US"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为什么</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SPLAT</a:t>
                      </a:r>
                      <a:r>
                        <a:rPr kumimoji="0" lang="zh-CN" altLang="en-US"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口腔清洁泡沫也可以有效达到防止蛀牙，促进牙龈健康的功效呢？
🔎 专利</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LUCTATOL®</a:t>
                      </a:r>
                      <a:r>
                        <a:rPr kumimoji="0" lang="zh-CN" altLang="en-US"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配方 </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(Innovative patented system LUCTATOL®) 
</a:t>
                      </a:r>
                      <a:r>
                        <a:rPr kumimoji="0" lang="zh-CN" altLang="en-US"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有效抑制高达</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96%</a:t>
                      </a:r>
                      <a:r>
                        <a:rPr kumimoji="0" lang="zh-CN" altLang="en-US"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的牙菌斑，并能消灭造成蛀牙的细菌
🔎 芦荟凝胶、石榴和沙棘提取物
可以抗炎，抗菌，还可以达到舒缓牙龈疼痛的效果，也可以预防牙龈流血、促进伤口的愈合
那么小巧可爱又能随身携带的好物可千万别错过，立即购买吧</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 </a:t>
                      </a:r>
                      <a:r>
                        <a:rPr kumimoji="0" lang="zh-CN" altLang="en-US"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有三种口味供您选择，包括</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Mint</a:t>
                      </a:r>
                      <a:r>
                        <a:rPr kumimoji="0" lang="zh-CN" altLang="en-US"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薄荷、</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Lavender</a:t>
                      </a:r>
                      <a:r>
                        <a:rPr kumimoji="0" lang="zh-CN" altLang="en-US"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薰衣草和</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Raspberry</a:t>
                      </a:r>
                      <a:r>
                        <a:rPr kumimoji="0" lang="zh-CN" altLang="en-US"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树莓味。 😍  
欢迎点击下单：
🔗 </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https://bit.ly/SplatOralFoamLazada 
</a:t>
                      </a:r>
                      <a:r>
                        <a:rPr kumimoji="0" lang="zh-CN" altLang="en-US"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 </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https://bit.ly/SPLATOralFoamShopee  
#</a:t>
                      </a:r>
                      <a:r>
                        <a:rPr kumimoji="0" lang="zh-CN" altLang="en-US"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虾皮好物 </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a:t>
                      </a:r>
                      <a:r>
                        <a:rPr kumimoji="0" lang="zh-CN" altLang="en-US"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评价好物推荐 </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#splatoralcare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https://quintly-image-storage.s3.amazonaws.com/2cae5c7fbe42f651b36f7f5818e4e380/a5cf112008957a81cb4a14487da86ca7.jpg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094061678"/>
                  </a:ext>
                </a:extLst>
              </a:tr>
            </a:tbl>
          </a:graphicData>
        </a:graphic>
      </p:graphicFrame>
      <p:sp>
        <p:nvSpPr>
          <p:cNvPr id="4" name="Text Placeholder 3">
            <a:extLst>
              <a:ext uri="{FF2B5EF4-FFF2-40B4-BE49-F238E27FC236}">
                <a16:creationId xmlns:a16="http://schemas.microsoft.com/office/drawing/2014/main" id="{749BA104-8282-43C1-9E18-D137D151FA45}"/>
              </a:ext>
            </a:extLst>
          </p:cNvPr>
          <p:cNvSpPr>
            <a:spLocks noGrp="1"/>
          </p:cNvSpPr>
          <p:nvPr>
            <p:ph type="body" sz="quarter" idx="14"/>
          </p:nvPr>
        </p:nvSpPr>
        <p:spPr/>
        <p:txBody>
          <a:bodyPr/>
          <a:lstStyle/>
          <a:p>
            <a:r>
              <a:rPr lang="en-US"/>
              <a:t>05/01/2023 - 05/31/2023</a:t>
            </a:r>
          </a:p>
        </p:txBody>
      </p:sp>
    </p:spTree>
    <p:extLst>
      <p:ext uri="{BB962C8B-B14F-4D97-AF65-F5344CB8AC3E}">
        <p14:creationId xmlns:p14="http://schemas.microsoft.com/office/powerpoint/2010/main" val="22710623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D9E19-9A5C-4A75-A9B8-7547CB7567ED}"/>
              </a:ext>
            </a:extLst>
          </p:cNvPr>
          <p:cNvSpPr>
            <a:spLocks noGrp="1"/>
          </p:cNvSpPr>
          <p:nvPr>
            <p:ph type="title"/>
          </p:nvPr>
        </p:nvSpPr>
        <p:spPr/>
        <p:txBody>
          <a:bodyPr/>
          <a:lstStyle/>
          <a:p>
            <a:r>
              <a:rPr lang="en-US"/>
              <a:t>Facebook Original Own Posts Table | 2 profiles - 9 of 9</a:t>
            </a:r>
          </a:p>
        </p:txBody>
      </p:sp>
      <p:graphicFrame>
        <p:nvGraphicFramePr>
          <p:cNvPr id="5" name="Table Placeholder 4">
            <a:extLst>
              <a:ext uri="{FF2B5EF4-FFF2-40B4-BE49-F238E27FC236}">
                <a16:creationId xmlns:a16="http://schemas.microsoft.com/office/drawing/2014/main" id="{10BC9DF4-6F5B-4C36-9C03-B5F095735082}"/>
              </a:ext>
            </a:extLst>
          </p:cNvPr>
          <p:cNvGraphicFramePr>
            <a:graphicFrameLocks noGrp="1"/>
          </p:cNvGraphicFramePr>
          <p:nvPr>
            <p:ph type="tbl" sz="quarter" idx="13"/>
            <p:extLst>
              <p:ext uri="{D42A27DB-BD31-4B8C-83A1-F6EECF244321}">
                <p14:modId xmlns:p14="http://schemas.microsoft.com/office/powerpoint/2010/main" val="16479591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181619516"/>
                    </a:ext>
                  </a:extLst>
                </a:gridCol>
                <a:gridCol w="1316737">
                  <a:extLst>
                    <a:ext uri="{9D8B030D-6E8A-4147-A177-3AD203B41FA5}">
                      <a16:colId xmlns:a16="http://schemas.microsoft.com/office/drawing/2014/main" val="1461416840"/>
                    </a:ext>
                  </a:extLst>
                </a:gridCol>
                <a:gridCol w="329184">
                  <a:extLst>
                    <a:ext uri="{9D8B030D-6E8A-4147-A177-3AD203B41FA5}">
                      <a16:colId xmlns:a16="http://schemas.microsoft.com/office/drawing/2014/main" val="3793489945"/>
                    </a:ext>
                  </a:extLst>
                </a:gridCol>
                <a:gridCol w="329184">
                  <a:extLst>
                    <a:ext uri="{9D8B030D-6E8A-4147-A177-3AD203B41FA5}">
                      <a16:colId xmlns:a16="http://schemas.microsoft.com/office/drawing/2014/main" val="479099196"/>
                    </a:ext>
                  </a:extLst>
                </a:gridCol>
                <a:gridCol w="329184">
                  <a:extLst>
                    <a:ext uri="{9D8B030D-6E8A-4147-A177-3AD203B41FA5}">
                      <a16:colId xmlns:a16="http://schemas.microsoft.com/office/drawing/2014/main" val="2446558855"/>
                    </a:ext>
                  </a:extLst>
                </a:gridCol>
                <a:gridCol w="329184">
                  <a:extLst>
                    <a:ext uri="{9D8B030D-6E8A-4147-A177-3AD203B41FA5}">
                      <a16:colId xmlns:a16="http://schemas.microsoft.com/office/drawing/2014/main" val="4187035355"/>
                    </a:ext>
                  </a:extLst>
                </a:gridCol>
                <a:gridCol w="329184">
                  <a:extLst>
                    <a:ext uri="{9D8B030D-6E8A-4147-A177-3AD203B41FA5}">
                      <a16:colId xmlns:a16="http://schemas.microsoft.com/office/drawing/2014/main" val="1709860612"/>
                    </a:ext>
                  </a:extLst>
                </a:gridCol>
                <a:gridCol w="329184">
                  <a:extLst>
                    <a:ext uri="{9D8B030D-6E8A-4147-A177-3AD203B41FA5}">
                      <a16:colId xmlns:a16="http://schemas.microsoft.com/office/drawing/2014/main" val="3355416090"/>
                    </a:ext>
                  </a:extLst>
                </a:gridCol>
                <a:gridCol w="329184">
                  <a:extLst>
                    <a:ext uri="{9D8B030D-6E8A-4147-A177-3AD203B41FA5}">
                      <a16:colId xmlns:a16="http://schemas.microsoft.com/office/drawing/2014/main" val="2646421254"/>
                    </a:ext>
                  </a:extLst>
                </a:gridCol>
                <a:gridCol w="329184">
                  <a:extLst>
                    <a:ext uri="{9D8B030D-6E8A-4147-A177-3AD203B41FA5}">
                      <a16:colId xmlns:a16="http://schemas.microsoft.com/office/drawing/2014/main" val="781323558"/>
                    </a:ext>
                  </a:extLst>
                </a:gridCol>
                <a:gridCol w="329184">
                  <a:extLst>
                    <a:ext uri="{9D8B030D-6E8A-4147-A177-3AD203B41FA5}">
                      <a16:colId xmlns:a16="http://schemas.microsoft.com/office/drawing/2014/main" val="1296389692"/>
                    </a:ext>
                  </a:extLst>
                </a:gridCol>
                <a:gridCol w="329184">
                  <a:extLst>
                    <a:ext uri="{9D8B030D-6E8A-4147-A177-3AD203B41FA5}">
                      <a16:colId xmlns:a16="http://schemas.microsoft.com/office/drawing/2014/main" val="1932187564"/>
                    </a:ext>
                  </a:extLst>
                </a:gridCol>
                <a:gridCol w="329184">
                  <a:extLst>
                    <a:ext uri="{9D8B030D-6E8A-4147-A177-3AD203B41FA5}">
                      <a16:colId xmlns:a16="http://schemas.microsoft.com/office/drawing/2014/main" val="3811224743"/>
                    </a:ext>
                  </a:extLst>
                </a:gridCol>
                <a:gridCol w="329184">
                  <a:extLst>
                    <a:ext uri="{9D8B030D-6E8A-4147-A177-3AD203B41FA5}">
                      <a16:colId xmlns:a16="http://schemas.microsoft.com/office/drawing/2014/main" val="2450357928"/>
                    </a:ext>
                  </a:extLst>
                </a:gridCol>
                <a:gridCol w="329184">
                  <a:extLst>
                    <a:ext uri="{9D8B030D-6E8A-4147-A177-3AD203B41FA5}">
                      <a16:colId xmlns:a16="http://schemas.microsoft.com/office/drawing/2014/main" val="1394749819"/>
                    </a:ext>
                  </a:extLst>
                </a:gridCol>
                <a:gridCol w="329184">
                  <a:extLst>
                    <a:ext uri="{9D8B030D-6E8A-4147-A177-3AD203B41FA5}">
                      <a16:colId xmlns:a16="http://schemas.microsoft.com/office/drawing/2014/main" val="50221324"/>
                    </a:ext>
                  </a:extLst>
                </a:gridCol>
                <a:gridCol w="329184">
                  <a:extLst>
                    <a:ext uri="{9D8B030D-6E8A-4147-A177-3AD203B41FA5}">
                      <a16:colId xmlns:a16="http://schemas.microsoft.com/office/drawing/2014/main" val="1752570607"/>
                    </a:ext>
                  </a:extLst>
                </a:gridCol>
                <a:gridCol w="329184">
                  <a:extLst>
                    <a:ext uri="{9D8B030D-6E8A-4147-A177-3AD203B41FA5}">
                      <a16:colId xmlns:a16="http://schemas.microsoft.com/office/drawing/2014/main" val="4013920651"/>
                    </a:ext>
                  </a:extLst>
                </a:gridCol>
                <a:gridCol w="329184">
                  <a:extLst>
                    <a:ext uri="{9D8B030D-6E8A-4147-A177-3AD203B41FA5}">
                      <a16:colId xmlns:a16="http://schemas.microsoft.com/office/drawing/2014/main" val="2680243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958219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altLang="zh-CN" sz="1000" b="1" i="0" u="none" strike="noStrike" kern="1200" cap="none" spc="0" normalizeH="0" baseline="0" noProof="0">
                          <a:ln>
                            <a:noFill/>
                          </a:ln>
                          <a:solidFill>
                            <a:prstClr val="black"/>
                          </a:solidFill>
                          <a:effectLst/>
                          <a:uLnTx/>
                          <a:uFillTx/>
                          <a:latin typeface="Calibri"/>
                          <a:ea typeface="宋体" panose="02010600030101010101" pitchFamily="2" charset="-122"/>
                          <a:cs typeface="+mn-cs"/>
                        </a:rPr>
                        <a:t>SPLAT Malaysia - 2023-05-02 12:29:42</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
 XHS</a:t>
                      </a:r>
                      <a:r>
                        <a:rPr kumimoji="0" lang="zh-CN" altLang="en-US"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爆款</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BioMio BABY Bundle Pack</a:t>
                      </a:r>
                      <a:r>
                        <a:rPr kumimoji="0" lang="zh-CN" altLang="en-US"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清洁系列来啦！我们的</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BioMio BABY </a:t>
                      </a:r>
                      <a:r>
                        <a:rPr kumimoji="0" lang="zh-CN" altLang="en-US"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洗衣液和洗碗液都是由天然成分制成，新手妈妈可以安心使用！🤩
一直找不到新生儿适用的清洁液，担心成分和清洁力不够？🤯
现在</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BioMio BABY </a:t>
                      </a:r>
                      <a:r>
                        <a:rPr kumimoji="0" lang="zh-CN" altLang="en-US"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清洁系列可以解决您的烦恼啦！清洁给力又非常适合皮肤易过敏的宝宝</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 
</a:t>
                      </a:r>
                      <a:r>
                        <a:rPr kumimoji="0" lang="zh-CN" altLang="en-US"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 </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BioMio BABY Bio-Sensitive 2</a:t>
                      </a:r>
                      <a:r>
                        <a:rPr kumimoji="0" lang="zh-CN" altLang="en-US"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合</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1 </a:t>
                      </a:r>
                      <a:r>
                        <a:rPr kumimoji="0" lang="zh-CN" altLang="en-US"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洗衣液：
✅ 无添加任何香料，散发植物清香
✅ 由天然配方制成，敏感肌友好
✅ 有效去污，效果明显
✅ 放心洗，柔护衣物不变形
💚 </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BioMio BABY Bio-Balm </a:t>
                      </a:r>
                      <a:r>
                        <a:rPr kumimoji="0" lang="zh-CN" altLang="en-US"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洗碗液：
✅ 采用洋甘菊和依兰天然植物成分
✅ 温和配方，呵护妈妈双手
✅ 一瓶多用 </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 </a:t>
                      </a:r>
                      <a:r>
                        <a:rPr kumimoji="0" lang="zh-CN" altLang="en-US"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奶瓶、玩具、果蔬也能洗
✅ 不添加有害物质，低刺激抗敏
我们家的产品无论手洗或机洗都能洗得干净并带有淡淡清香。让宝宝开心，妈妈省心</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 </a:t>
                      </a:r>
                      <a:r>
                        <a:rPr kumimoji="0" lang="zh-CN" altLang="en-US"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真的物超所值啦！立即购买</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BioMio BABY Bundle Pack</a:t>
                      </a:r>
                      <a:r>
                        <a:rPr kumimoji="0" lang="zh-CN" altLang="en-US"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更划算哦</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 </a:t>
                      </a:r>
                      <a:r>
                        <a:rPr kumimoji="0" lang="zh-CN" altLang="en-US"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  
欢迎点击下单：
🔗 </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https://bit.ly/BioMioShopee 
</a:t>
                      </a:r>
                      <a:r>
                        <a:rPr kumimoji="0" lang="zh-CN" altLang="en-US"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 </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https://bit.ly/BioMioLazada 
#</a:t>
                      </a:r>
                      <a:r>
                        <a:rPr kumimoji="0" lang="zh-CN" altLang="en-US"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居家必备 </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a:t>
                      </a:r>
                      <a:r>
                        <a:rPr kumimoji="0" lang="zh-CN" altLang="en-US"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虾皮好物 </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a:t>
                      </a:r>
                      <a:r>
                        <a:rPr kumimoji="0" lang="zh-CN" altLang="en-US"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评价好物推荐 </a:t>
                      </a:r>
                      <a:r>
                        <a:rPr kumimoji="0" lang="en-US" altLang="zh-CN" sz="10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t>#biomio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https://quintly-image-storage.s3.amazonaws.com/2cae5c7fbe42f651b36f7f5818e4e380/90dac6bbb285db431eabe3f605b97187.jpg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5.5085 %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293412266"/>
                  </a:ext>
                </a:extLst>
              </a:tr>
            </a:tbl>
          </a:graphicData>
        </a:graphic>
      </p:graphicFrame>
      <p:sp>
        <p:nvSpPr>
          <p:cNvPr id="4" name="Text Placeholder 3">
            <a:extLst>
              <a:ext uri="{FF2B5EF4-FFF2-40B4-BE49-F238E27FC236}">
                <a16:creationId xmlns:a16="http://schemas.microsoft.com/office/drawing/2014/main" id="{DDCA50E2-5205-4884-915C-0D948AF29C8C}"/>
              </a:ext>
            </a:extLst>
          </p:cNvPr>
          <p:cNvSpPr>
            <a:spLocks noGrp="1"/>
          </p:cNvSpPr>
          <p:nvPr>
            <p:ph type="body" sz="quarter" idx="14"/>
          </p:nvPr>
        </p:nvSpPr>
        <p:spPr/>
        <p:txBody>
          <a:bodyPr/>
          <a:lstStyle/>
          <a:p>
            <a:r>
              <a:rPr lang="en-US"/>
              <a:t>05/01/2023 - 05/31/2023</a:t>
            </a:r>
          </a:p>
        </p:txBody>
      </p:sp>
    </p:spTree>
    <p:extLst>
      <p:ext uri="{BB962C8B-B14F-4D97-AF65-F5344CB8AC3E}">
        <p14:creationId xmlns:p14="http://schemas.microsoft.com/office/powerpoint/2010/main" val="114505907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2526</Words>
  <Application>Microsoft Office PowerPoint</Application>
  <PresentationFormat>On-screen Show (4:3)</PresentationFormat>
  <Paragraphs>341</Paragraphs>
  <Slides>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Calibri</vt:lpstr>
      <vt:lpstr>Arial</vt:lpstr>
      <vt:lpstr>quintly_template</vt:lpstr>
      <vt:lpstr>Facebook Original Own Posts Table | 2 profiles - 1 of 9</vt:lpstr>
      <vt:lpstr>Facebook Original Own Posts Table | 2 profiles - 2 of 9</vt:lpstr>
      <vt:lpstr>Facebook Original Own Posts Table | 2 profiles - 3 of 9</vt:lpstr>
      <vt:lpstr>Facebook Original Own Posts Table | 2 profiles - 4 of 9</vt:lpstr>
      <vt:lpstr>Facebook Original Own Posts Table | 2 profiles - 5 of 9</vt:lpstr>
      <vt:lpstr>Facebook Original Own Posts Table | 2 profiles - 6 of 9</vt:lpstr>
      <vt:lpstr>Facebook Original Own Posts Table | 2 profiles - 7 of 9</vt:lpstr>
      <vt:lpstr>Facebook Original Own Posts Table | 2 profiles - 8 of 9</vt:lpstr>
      <vt:lpstr>Facebook Original Own Posts Table | 2 profiles - 9 of 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Original Own Posts Table | 2 profiles - 1 of 9</dc:title>
  <dc:creator>Frederik Born</dc:creator>
  <cp:lastModifiedBy>Frederik Born</cp:lastModifiedBy>
  <cp:revision>1</cp:revision>
  <dcterms:created xsi:type="dcterms:W3CDTF">2023-06-07T00:32:35Z</dcterms:created>
  <dcterms:modified xsi:type="dcterms:W3CDTF">2023-06-07T00:34:13Z</dcterms:modified>
</cp:coreProperties>
</file>