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jotunmalaysia</c:v>
                </c:pt>
              </c:strCache>
            </c:strRef>
          </c:tx>
          <c:spPr>
            <a:ln w="28575" cap="rnd">
              <a:solidFill>
                <a:schemeClr val="accent1"/>
              </a:solidFill>
              <a:round/>
            </a:ln>
            <a:effectLst/>
          </c:spPr>
          <c:marker>
            <c:symbol val="none"/>
          </c:marker>
          <c:cat>
            <c:numRef>
              <c:f>Sheet1!$A$2:$A$138</c:f>
              <c:numCache>
                <c:formatCode>m/d/yyyy</c:formatCode>
                <c:ptCount val="137"/>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numCache>
            </c:numRef>
          </c:cat>
          <c:val>
            <c:numRef>
              <c:f>Sheet1!$B$2:$B$138</c:f>
              <c:numCache>
                <c:formatCode>General</c:formatCode>
                <c:ptCount val="137"/>
                <c:pt idx="0">
                  <c:v>17558</c:v>
                </c:pt>
                <c:pt idx="1">
                  <c:v>17564</c:v>
                </c:pt>
                <c:pt idx="2">
                  <c:v>17571</c:v>
                </c:pt>
                <c:pt idx="3">
                  <c:v>17576</c:v>
                </c:pt>
                <c:pt idx="4">
                  <c:v>17583</c:v>
                </c:pt>
                <c:pt idx="5">
                  <c:v>17587</c:v>
                </c:pt>
                <c:pt idx="6">
                  <c:v>17592</c:v>
                </c:pt>
                <c:pt idx="7">
                  <c:v>17594</c:v>
                </c:pt>
                <c:pt idx="8">
                  <c:v>17598</c:v>
                </c:pt>
                <c:pt idx="9">
                  <c:v>17607</c:v>
                </c:pt>
                <c:pt idx="10">
                  <c:v>17609</c:v>
                </c:pt>
                <c:pt idx="11">
                  <c:v>17611</c:v>
                </c:pt>
                <c:pt idx="12">
                  <c:v>17616</c:v>
                </c:pt>
                <c:pt idx="13">
                  <c:v>17618</c:v>
                </c:pt>
                <c:pt idx="14">
                  <c:v>17621</c:v>
                </c:pt>
                <c:pt idx="15">
                  <c:v>17626</c:v>
                </c:pt>
                <c:pt idx="16">
                  <c:v>17629</c:v>
                </c:pt>
                <c:pt idx="17">
                  <c:v>17637</c:v>
                </c:pt>
                <c:pt idx="18">
                  <c:v>17640</c:v>
                </c:pt>
                <c:pt idx="19">
                  <c:v>17643</c:v>
                </c:pt>
                <c:pt idx="20">
                  <c:v>17648</c:v>
                </c:pt>
                <c:pt idx="21">
                  <c:v>17649</c:v>
                </c:pt>
                <c:pt idx="22">
                  <c:v>17651</c:v>
                </c:pt>
                <c:pt idx="23">
                  <c:v>17646</c:v>
                </c:pt>
                <c:pt idx="24">
                  <c:v>17647</c:v>
                </c:pt>
                <c:pt idx="25">
                  <c:v>17651</c:v>
                </c:pt>
                <c:pt idx="26">
                  <c:v>17660</c:v>
                </c:pt>
                <c:pt idx="27">
                  <c:v>17666</c:v>
                </c:pt>
                <c:pt idx="28">
                  <c:v>17673</c:v>
                </c:pt>
                <c:pt idx="29">
                  <c:v>17675</c:v>
                </c:pt>
                <c:pt idx="30">
                  <c:v>17678</c:v>
                </c:pt>
                <c:pt idx="31">
                  <c:v>17682</c:v>
                </c:pt>
                <c:pt idx="32">
                  <c:v>17685</c:v>
                </c:pt>
                <c:pt idx="33">
                  <c:v>17685</c:v>
                </c:pt>
                <c:pt idx="34">
                  <c:v>17689</c:v>
                </c:pt>
                <c:pt idx="35">
                  <c:v>17687</c:v>
                </c:pt>
                <c:pt idx="36">
                  <c:v>17689</c:v>
                </c:pt>
                <c:pt idx="37">
                  <c:v>17692</c:v>
                </c:pt>
                <c:pt idx="38">
                  <c:v>17695</c:v>
                </c:pt>
                <c:pt idx="39">
                  <c:v>17699</c:v>
                </c:pt>
                <c:pt idx="40">
                  <c:v>17708</c:v>
                </c:pt>
                <c:pt idx="41">
                  <c:v>17713</c:v>
                </c:pt>
                <c:pt idx="42">
                  <c:v>17716</c:v>
                </c:pt>
                <c:pt idx="43">
                  <c:v>17720</c:v>
                </c:pt>
                <c:pt idx="44">
                  <c:v>17723</c:v>
                </c:pt>
                <c:pt idx="45">
                  <c:v>17728</c:v>
                </c:pt>
                <c:pt idx="46">
                  <c:v>17731</c:v>
                </c:pt>
                <c:pt idx="47">
                  <c:v>17741</c:v>
                </c:pt>
                <c:pt idx="48">
                  <c:v>17741</c:v>
                </c:pt>
                <c:pt idx="49">
                  <c:v>17746</c:v>
                </c:pt>
                <c:pt idx="50">
                  <c:v>17747</c:v>
                </c:pt>
                <c:pt idx="51">
                  <c:v>17764</c:v>
                </c:pt>
                <c:pt idx="52">
                  <c:v>17760</c:v>
                </c:pt>
                <c:pt idx="53">
                  <c:v>17760</c:v>
                </c:pt>
                <c:pt idx="54">
                  <c:v>17761</c:v>
                </c:pt>
                <c:pt idx="55">
                  <c:v>17765</c:v>
                </c:pt>
                <c:pt idx="56">
                  <c:v>17768</c:v>
                </c:pt>
                <c:pt idx="57">
                  <c:v>17771</c:v>
                </c:pt>
                <c:pt idx="58">
                  <c:v>17773</c:v>
                </c:pt>
                <c:pt idx="59">
                  <c:v>17774</c:v>
                </c:pt>
                <c:pt idx="60">
                  <c:v>17780</c:v>
                </c:pt>
                <c:pt idx="61">
                  <c:v>17784</c:v>
                </c:pt>
                <c:pt idx="62">
                  <c:v>17785</c:v>
                </c:pt>
                <c:pt idx="63">
                  <c:v>17788</c:v>
                </c:pt>
                <c:pt idx="64">
                  <c:v>17786</c:v>
                </c:pt>
                <c:pt idx="65">
                  <c:v>17789</c:v>
                </c:pt>
                <c:pt idx="66">
                  <c:v>17793</c:v>
                </c:pt>
                <c:pt idx="67">
                  <c:v>17794</c:v>
                </c:pt>
                <c:pt idx="68">
                  <c:v>17798</c:v>
                </c:pt>
                <c:pt idx="69">
                  <c:v>17800</c:v>
                </c:pt>
                <c:pt idx="70">
                  <c:v>17802</c:v>
                </c:pt>
                <c:pt idx="71">
                  <c:v>17804</c:v>
                </c:pt>
                <c:pt idx="72">
                  <c:v>17808</c:v>
                </c:pt>
                <c:pt idx="73">
                  <c:v>17815</c:v>
                </c:pt>
                <c:pt idx="74">
                  <c:v>17816</c:v>
                </c:pt>
                <c:pt idx="75">
                  <c:v>17817</c:v>
                </c:pt>
                <c:pt idx="76">
                  <c:v>17821</c:v>
                </c:pt>
                <c:pt idx="77">
                  <c:v>17828</c:v>
                </c:pt>
                <c:pt idx="78">
                  <c:v>17829</c:v>
                </c:pt>
                <c:pt idx="79">
                  <c:v>17830</c:v>
                </c:pt>
                <c:pt idx="80">
                  <c:v>17838</c:v>
                </c:pt>
                <c:pt idx="81">
                  <c:v>17836</c:v>
                </c:pt>
                <c:pt idx="82">
                  <c:v>17843</c:v>
                </c:pt>
                <c:pt idx="83">
                  <c:v>17854</c:v>
                </c:pt>
                <c:pt idx="84">
                  <c:v>17857</c:v>
                </c:pt>
                <c:pt idx="85">
                  <c:v>17858</c:v>
                </c:pt>
                <c:pt idx="86">
                  <c:v>17861</c:v>
                </c:pt>
                <c:pt idx="87">
                  <c:v>17871</c:v>
                </c:pt>
                <c:pt idx="88">
                  <c:v>17879</c:v>
                </c:pt>
                <c:pt idx="89">
                  <c:v>17889</c:v>
                </c:pt>
                <c:pt idx="90">
                  <c:v>17896</c:v>
                </c:pt>
                <c:pt idx="91">
                  <c:v>17920</c:v>
                </c:pt>
                <c:pt idx="92">
                  <c:v>17931</c:v>
                </c:pt>
                <c:pt idx="93">
                  <c:v>17940</c:v>
                </c:pt>
                <c:pt idx="94">
                  <c:v>17945</c:v>
                </c:pt>
                <c:pt idx="95">
                  <c:v>17949</c:v>
                </c:pt>
                <c:pt idx="96">
                  <c:v>17955</c:v>
                </c:pt>
                <c:pt idx="97">
                  <c:v>17964</c:v>
                </c:pt>
                <c:pt idx="98">
                  <c:v>17967</c:v>
                </c:pt>
                <c:pt idx="99">
                  <c:v>17974</c:v>
                </c:pt>
                <c:pt idx="100">
                  <c:v>17981</c:v>
                </c:pt>
                <c:pt idx="101">
                  <c:v>17984</c:v>
                </c:pt>
                <c:pt idx="102">
                  <c:v>17989</c:v>
                </c:pt>
                <c:pt idx="103">
                  <c:v>17987</c:v>
                </c:pt>
                <c:pt idx="104">
                  <c:v>17989</c:v>
                </c:pt>
                <c:pt idx="105">
                  <c:v>17995</c:v>
                </c:pt>
                <c:pt idx="106">
                  <c:v>17998</c:v>
                </c:pt>
                <c:pt idx="107">
                  <c:v>18000</c:v>
                </c:pt>
                <c:pt idx="108">
                  <c:v>18001</c:v>
                </c:pt>
                <c:pt idx="109">
                  <c:v>18008</c:v>
                </c:pt>
                <c:pt idx="110">
                  <c:v>18016</c:v>
                </c:pt>
                <c:pt idx="111">
                  <c:v>18019</c:v>
                </c:pt>
                <c:pt idx="112">
                  <c:v>18026</c:v>
                </c:pt>
                <c:pt idx="113">
                  <c:v>18030</c:v>
                </c:pt>
                <c:pt idx="114">
                  <c:v>18047</c:v>
                </c:pt>
                <c:pt idx="115">
                  <c:v>18056</c:v>
                </c:pt>
                <c:pt idx="116">
                  <c:v>18059</c:v>
                </c:pt>
                <c:pt idx="117">
                  <c:v>18066</c:v>
                </c:pt>
                <c:pt idx="118">
                  <c:v>18068</c:v>
                </c:pt>
                <c:pt idx="119">
                  <c:v>18081</c:v>
                </c:pt>
                <c:pt idx="120">
                  <c:v>18081</c:v>
                </c:pt>
                <c:pt idx="121">
                  <c:v>18080</c:v>
                </c:pt>
                <c:pt idx="122">
                  <c:v>18084</c:v>
                </c:pt>
                <c:pt idx="123">
                  <c:v>18088</c:v>
                </c:pt>
                <c:pt idx="124">
                  <c:v>18093</c:v>
                </c:pt>
                <c:pt idx="125">
                  <c:v>18097</c:v>
                </c:pt>
                <c:pt idx="126">
                  <c:v>18099</c:v>
                </c:pt>
                <c:pt idx="127">
                  <c:v>18106</c:v>
                </c:pt>
                <c:pt idx="128">
                  <c:v>18108</c:v>
                </c:pt>
                <c:pt idx="129">
                  <c:v>18108</c:v>
                </c:pt>
                <c:pt idx="130">
                  <c:v>18115</c:v>
                </c:pt>
                <c:pt idx="131">
                  <c:v>18117</c:v>
                </c:pt>
                <c:pt idx="132">
                  <c:v>18122</c:v>
                </c:pt>
                <c:pt idx="133">
                  <c:v>18126</c:v>
                </c:pt>
                <c:pt idx="134">
                  <c:v>18128</c:v>
                </c:pt>
                <c:pt idx="135">
                  <c:v>18135</c:v>
                </c:pt>
                <c:pt idx="136">
                  <c:v>18136</c:v>
                </c:pt>
              </c:numCache>
            </c:numRef>
          </c:val>
          <c:smooth val="0"/>
          <c:extLst>
            <c:ext xmlns:c16="http://schemas.microsoft.com/office/drawing/2014/chart" uri="{C3380CC4-5D6E-409C-BE32-E72D297353CC}">
              <c16:uniqueId val="{00000000-9D10-4B53-83AF-E02DE69AD695}"/>
            </c:ext>
          </c:extLst>
        </c:ser>
        <c:ser>
          <c:idx val="1"/>
          <c:order val="1"/>
          <c:tx>
            <c:strRef>
              <c:f>Sheet1!$C$1</c:f>
              <c:strCache>
                <c:ptCount val="1"/>
                <c:pt idx="0">
                  <c:v>duluxmalaysia</c:v>
                </c:pt>
              </c:strCache>
            </c:strRef>
          </c:tx>
          <c:spPr>
            <a:ln w="28575" cap="rnd">
              <a:solidFill>
                <a:schemeClr val="accent2"/>
              </a:solidFill>
              <a:round/>
            </a:ln>
            <a:effectLst/>
          </c:spPr>
          <c:marker>
            <c:symbol val="none"/>
          </c:marker>
          <c:cat>
            <c:numRef>
              <c:f>Sheet1!$A$2:$A$138</c:f>
              <c:numCache>
                <c:formatCode>m/d/yyyy</c:formatCode>
                <c:ptCount val="137"/>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numCache>
            </c:numRef>
          </c:cat>
          <c:val>
            <c:numRef>
              <c:f>Sheet1!$C$2:$C$138</c:f>
              <c:numCache>
                <c:formatCode>General</c:formatCode>
                <c:ptCount val="137"/>
              </c:numCache>
            </c:numRef>
          </c:val>
          <c:smooth val="0"/>
          <c:extLst>
            <c:ext xmlns:c16="http://schemas.microsoft.com/office/drawing/2014/chart" uri="{C3380CC4-5D6E-409C-BE32-E72D297353CC}">
              <c16:uniqueId val="{00000001-9D10-4B53-83AF-E02DE69AD695}"/>
            </c:ext>
          </c:extLst>
        </c:ser>
        <c:ser>
          <c:idx val="2"/>
          <c:order val="2"/>
          <c:tx>
            <c:strRef>
              <c:f>Sheet1!$D$1</c:f>
              <c:strCache>
                <c:ptCount val="1"/>
                <c:pt idx="0">
                  <c:v>nipponpaintmalaysia</c:v>
                </c:pt>
              </c:strCache>
            </c:strRef>
          </c:tx>
          <c:spPr>
            <a:ln w="28575" cap="rnd">
              <a:solidFill>
                <a:schemeClr val="accent3"/>
              </a:solidFill>
              <a:round/>
            </a:ln>
            <a:effectLst/>
          </c:spPr>
          <c:marker>
            <c:symbol val="none"/>
          </c:marker>
          <c:cat>
            <c:numRef>
              <c:f>Sheet1!$A$2:$A$138</c:f>
              <c:numCache>
                <c:formatCode>m/d/yyyy</c:formatCode>
                <c:ptCount val="137"/>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numCache>
            </c:numRef>
          </c:cat>
          <c:val>
            <c:numRef>
              <c:f>Sheet1!$D$2:$D$138</c:f>
              <c:numCache>
                <c:formatCode>General</c:formatCode>
                <c:ptCount val="137"/>
              </c:numCache>
            </c:numRef>
          </c:val>
          <c:smooth val="0"/>
          <c:extLst>
            <c:ext xmlns:c16="http://schemas.microsoft.com/office/drawing/2014/chart" uri="{C3380CC4-5D6E-409C-BE32-E72D297353CC}">
              <c16:uniqueId val="{00000002-9D10-4B53-83AF-E02DE69AD695}"/>
            </c:ext>
          </c:extLst>
        </c:ser>
        <c:dLbls>
          <c:showLegendKey val="0"/>
          <c:showVal val="0"/>
          <c:showCatName val="0"/>
          <c:showSerName val="0"/>
          <c:showPercent val="0"/>
          <c:showBubbleSize val="0"/>
        </c:dLbls>
        <c:smooth val="0"/>
        <c:axId val="370960256"/>
        <c:axId val="370954352"/>
      </c:lineChart>
      <c:dateAx>
        <c:axId val="37096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54352"/>
        <c:crosses val="autoZero"/>
        <c:auto val="1"/>
        <c:lblOffset val="100"/>
        <c:baseTimeUnit val="days"/>
      </c:dateAx>
      <c:valAx>
        <c:axId val="37095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6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jotunmalaysia</c:v>
                </c:pt>
              </c:strCache>
            </c:strRef>
          </c:tx>
          <c:spPr>
            <a:ln w="28575" cap="rnd">
              <a:solidFill>
                <a:schemeClr val="accent1"/>
              </a:solidFill>
              <a:round/>
            </a:ln>
            <a:effectLst/>
          </c:spPr>
          <c:marker>
            <c:symbol val="none"/>
          </c:marker>
          <c:cat>
            <c:numRef>
              <c:f>Sheet1!$A$2:$A$138</c:f>
              <c:numCache>
                <c:formatCode>m/d/yyyy</c:formatCode>
                <c:ptCount val="137"/>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numCache>
            </c:numRef>
          </c:cat>
          <c:val>
            <c:numRef>
              <c:f>Sheet1!$B$2:$B$138</c:f>
              <c:numCache>
                <c:formatCode>General</c:formatCode>
                <c:ptCount val="137"/>
                <c:pt idx="0">
                  <c:v>2.2786829212715101E-2</c:v>
                </c:pt>
                <c:pt idx="1">
                  <c:v>3.4172456999658297E-2</c:v>
                </c:pt>
                <c:pt idx="2">
                  <c:v>3.9854247324072001E-2</c:v>
                </c:pt>
                <c:pt idx="3">
                  <c:v>2.84559786011041E-2</c:v>
                </c:pt>
                <c:pt idx="4">
                  <c:v>3.9827036868456997E-2</c:v>
                </c:pt>
                <c:pt idx="5">
                  <c:v>2.2749246431212001E-2</c:v>
                </c:pt>
                <c:pt idx="6">
                  <c:v>2.84300904076875E-2</c:v>
                </c:pt>
                <c:pt idx="7">
                  <c:v>1.1368804001819E-2</c:v>
                </c:pt>
                <c:pt idx="8">
                  <c:v>2.27350233033989E-2</c:v>
                </c:pt>
                <c:pt idx="9">
                  <c:v>5.1142175247187199E-2</c:v>
                </c:pt>
                <c:pt idx="10">
                  <c:v>1.13591185324019E-2</c:v>
                </c:pt>
                <c:pt idx="11">
                  <c:v>1.1357828383213101E-2</c:v>
                </c:pt>
                <c:pt idx="12">
                  <c:v>2.83913463176424E-2</c:v>
                </c:pt>
                <c:pt idx="13">
                  <c:v>1.13533151680291E-2</c:v>
                </c:pt>
                <c:pt idx="14">
                  <c:v>1.70280395050517E-2</c:v>
                </c:pt>
                <c:pt idx="15">
                  <c:v>2.8375234095681299E-2</c:v>
                </c:pt>
                <c:pt idx="16">
                  <c:v>1.7020310904345901E-2</c:v>
                </c:pt>
                <c:pt idx="17">
                  <c:v>4.5379771966645902E-2</c:v>
                </c:pt>
                <c:pt idx="18">
                  <c:v>1.7009695526450101E-2</c:v>
                </c:pt>
                <c:pt idx="19">
                  <c:v>1.7006802721088399E-2</c:v>
                </c:pt>
                <c:pt idx="20">
                  <c:v>2.8339851499178101E-2</c:v>
                </c:pt>
                <c:pt idx="21">
                  <c:v>5.6663644605620999E-3</c:v>
                </c:pt>
                <c:pt idx="22">
                  <c:v>1.13320868037849E-2</c:v>
                </c:pt>
                <c:pt idx="23">
                  <c:v>-2.8327006968443699E-2</c:v>
                </c:pt>
                <c:pt idx="24">
                  <c:v>5.66700668706789E-3</c:v>
                </c:pt>
                <c:pt idx="25">
                  <c:v>2.2666742222474098E-2</c:v>
                </c:pt>
                <c:pt idx="26">
                  <c:v>5.0988612543198697E-2</c:v>
                </c:pt>
                <c:pt idx="27">
                  <c:v>3.3975084937712299E-2</c:v>
                </c:pt>
                <c:pt idx="28">
                  <c:v>3.96241367598777E-2</c:v>
                </c:pt>
                <c:pt idx="29">
                  <c:v>1.13166977875856E-2</c:v>
                </c:pt>
                <c:pt idx="30">
                  <c:v>1.6973125884017001E-2</c:v>
                </c:pt>
                <c:pt idx="31">
                  <c:v>2.2626994003846601E-2</c:v>
                </c:pt>
                <c:pt idx="32">
                  <c:v>1.6966406515100101E-2</c:v>
                </c:pt>
                <c:pt idx="33">
                  <c:v>0</c:v>
                </c:pt>
                <c:pt idx="34">
                  <c:v>2.26180378852135E-2</c:v>
                </c:pt>
                <c:pt idx="35">
                  <c:v>-1.13064616428289E-2</c:v>
                </c:pt>
                <c:pt idx="36">
                  <c:v>1.13077401481314E-2</c:v>
                </c:pt>
                <c:pt idx="37">
                  <c:v>1.6959692464243298E-2</c:v>
                </c:pt>
                <c:pt idx="38">
                  <c:v>1.6956816640289401E-2</c:v>
                </c:pt>
                <c:pt idx="39">
                  <c:v>2.2605255721955399E-2</c:v>
                </c:pt>
                <c:pt idx="40">
                  <c:v>5.08503305271484E-2</c:v>
                </c:pt>
                <c:pt idx="41">
                  <c:v>2.8235825615540999E-2</c:v>
                </c:pt>
                <c:pt idx="42">
                  <c:v>1.6936713148534999E-2</c:v>
                </c:pt>
                <c:pt idx="43">
                  <c:v>2.25784601490178E-2</c:v>
                </c:pt>
                <c:pt idx="44">
                  <c:v>1.6930022573363401E-2</c:v>
                </c:pt>
                <c:pt idx="45">
                  <c:v>2.8211928003159699E-2</c:v>
                </c:pt>
                <c:pt idx="46">
                  <c:v>1.69223826714801E-2</c:v>
                </c:pt>
                <c:pt idx="47">
                  <c:v>5.6398398285488698E-2</c:v>
                </c:pt>
                <c:pt idx="48">
                  <c:v>0</c:v>
                </c:pt>
                <c:pt idx="49">
                  <c:v>2.81833042105856E-2</c:v>
                </c:pt>
                <c:pt idx="50">
                  <c:v>5.6350726924377301E-3</c:v>
                </c:pt>
                <c:pt idx="51">
                  <c:v>9.5790837888093797E-2</c:v>
                </c:pt>
                <c:pt idx="52">
                  <c:v>-2.2517451024544E-2</c:v>
                </c:pt>
                <c:pt idx="53">
                  <c:v>0</c:v>
                </c:pt>
                <c:pt idx="54">
                  <c:v>5.6306306306306304E-3</c:v>
                </c:pt>
                <c:pt idx="55">
                  <c:v>2.2521254433871998E-2</c:v>
                </c:pt>
                <c:pt idx="56">
                  <c:v>1.68871376301717E-2</c:v>
                </c:pt>
                <c:pt idx="57">
                  <c:v>1.68842863574966E-2</c:v>
                </c:pt>
                <c:pt idx="58">
                  <c:v>1.1254290698328701E-2</c:v>
                </c:pt>
                <c:pt idx="59">
                  <c:v>5.6265121251336302E-3</c:v>
                </c:pt>
                <c:pt idx="60">
                  <c:v>3.3757173399347397E-2</c:v>
                </c:pt>
                <c:pt idx="61">
                  <c:v>2.2497187851518601E-2</c:v>
                </c:pt>
                <c:pt idx="62">
                  <c:v>5.6230319388214101E-3</c:v>
                </c:pt>
                <c:pt idx="63">
                  <c:v>1.6868147315153199E-2</c:v>
                </c:pt>
                <c:pt idx="64">
                  <c:v>-1.1243534967393699E-2</c:v>
                </c:pt>
                <c:pt idx="65">
                  <c:v>1.6867198920499302E-2</c:v>
                </c:pt>
                <c:pt idx="66">
                  <c:v>2.24858058350666E-2</c:v>
                </c:pt>
                <c:pt idx="67">
                  <c:v>5.6201877142696604E-3</c:v>
                </c:pt>
                <c:pt idx="68">
                  <c:v>2.2479487467685699E-2</c:v>
                </c:pt>
                <c:pt idx="69">
                  <c:v>1.12372176649062E-2</c:v>
                </c:pt>
                <c:pt idx="70">
                  <c:v>1.1235955056179799E-2</c:v>
                </c:pt>
                <c:pt idx="71">
                  <c:v>1.12346927311538E-2</c:v>
                </c:pt>
                <c:pt idx="72">
                  <c:v>2.2466861379465301E-2</c:v>
                </c:pt>
                <c:pt idx="73">
                  <c:v>3.9308176100628901E-2</c:v>
                </c:pt>
                <c:pt idx="74">
                  <c:v>5.61324726354196E-3</c:v>
                </c:pt>
                <c:pt idx="75">
                  <c:v>5.6129321957790702E-3</c:v>
                </c:pt>
                <c:pt idx="76">
                  <c:v>2.24504686535331E-2</c:v>
                </c:pt>
                <c:pt idx="77">
                  <c:v>3.9279501711464E-2</c:v>
                </c:pt>
                <c:pt idx="78">
                  <c:v>5.6091541395557496E-3</c:v>
                </c:pt>
                <c:pt idx="79">
                  <c:v>5.6088395311010199E-3</c:v>
                </c:pt>
                <c:pt idx="80">
                  <c:v>4.4868199663488498E-2</c:v>
                </c:pt>
                <c:pt idx="81">
                  <c:v>-1.12120192846732E-2</c:v>
                </c:pt>
                <c:pt idx="82">
                  <c:v>3.9246467817896397E-2</c:v>
                </c:pt>
                <c:pt idx="83">
                  <c:v>6.1648825870089102E-2</c:v>
                </c:pt>
                <c:pt idx="84">
                  <c:v>1.68029573204884E-2</c:v>
                </c:pt>
                <c:pt idx="85">
                  <c:v>5.6000448003584004E-3</c:v>
                </c:pt>
                <c:pt idx="86">
                  <c:v>1.6799193638705301E-2</c:v>
                </c:pt>
                <c:pt idx="87">
                  <c:v>5.5987906612171803E-2</c:v>
                </c:pt>
                <c:pt idx="88">
                  <c:v>4.4765262156566503E-2</c:v>
                </c:pt>
                <c:pt idx="89">
                  <c:v>5.59315397952906E-2</c:v>
                </c:pt>
                <c:pt idx="90">
                  <c:v>3.9130191737939503E-2</c:v>
                </c:pt>
                <c:pt idx="91">
                  <c:v>0.134108180599017</c:v>
                </c:pt>
                <c:pt idx="92">
                  <c:v>6.1383928571428603E-2</c:v>
                </c:pt>
                <c:pt idx="93">
                  <c:v>5.0192404216162001E-2</c:v>
                </c:pt>
                <c:pt idx="94">
                  <c:v>2.7870680044593098E-2</c:v>
                </c:pt>
                <c:pt idx="95">
                  <c:v>2.2290331568682101E-2</c:v>
                </c:pt>
                <c:pt idx="96">
                  <c:v>3.3428046130703701E-2</c:v>
                </c:pt>
                <c:pt idx="97">
                  <c:v>5.0125313283208003E-2</c:v>
                </c:pt>
                <c:pt idx="98">
                  <c:v>1.6700066800267199E-2</c:v>
                </c:pt>
                <c:pt idx="99">
                  <c:v>3.8960316135136598E-2</c:v>
                </c:pt>
                <c:pt idx="100">
                  <c:v>3.8945142984310697E-2</c:v>
                </c:pt>
                <c:pt idx="101">
                  <c:v>1.6684277848840402E-2</c:v>
                </c:pt>
                <c:pt idx="102">
                  <c:v>2.78024911032029E-2</c:v>
                </c:pt>
                <c:pt idx="103">
                  <c:v>-1.11179053866252E-2</c:v>
                </c:pt>
                <c:pt idx="104">
                  <c:v>1.11191416022683E-2</c:v>
                </c:pt>
                <c:pt idx="105">
                  <c:v>3.33537161598755E-2</c:v>
                </c:pt>
                <c:pt idx="106">
                  <c:v>1.6671297582661899E-2</c:v>
                </c:pt>
                <c:pt idx="107">
                  <c:v>1.11123458162018E-2</c:v>
                </c:pt>
                <c:pt idx="108">
                  <c:v>5.5555555555555601E-3</c:v>
                </c:pt>
                <c:pt idx="109">
                  <c:v>3.88867285150825E-2</c:v>
                </c:pt>
                <c:pt idx="110">
                  <c:v>4.4424700133274098E-2</c:v>
                </c:pt>
                <c:pt idx="111">
                  <c:v>1.6651865008880998E-2</c:v>
                </c:pt>
                <c:pt idx="112">
                  <c:v>3.8847882790387901E-2</c:v>
                </c:pt>
                <c:pt idx="113">
                  <c:v>2.2190169754798601E-2</c:v>
                </c:pt>
                <c:pt idx="114">
                  <c:v>9.4287298946200804E-2</c:v>
                </c:pt>
                <c:pt idx="115">
                  <c:v>4.9869784451709399E-2</c:v>
                </c:pt>
                <c:pt idx="116">
                  <c:v>1.66149756313691E-2</c:v>
                </c:pt>
                <c:pt idx="117">
                  <c:v>3.8761836203555E-2</c:v>
                </c:pt>
                <c:pt idx="118">
                  <c:v>1.1070519207350801E-2</c:v>
                </c:pt>
                <c:pt idx="119">
                  <c:v>7.1950409563869805E-2</c:v>
                </c:pt>
                <c:pt idx="120">
                  <c:v>0</c:v>
                </c:pt>
                <c:pt idx="121">
                  <c:v>-5.5306675515734696E-3</c:v>
                </c:pt>
                <c:pt idx="122">
                  <c:v>2.21238938053097E-2</c:v>
                </c:pt>
                <c:pt idx="123">
                  <c:v>2.211900022119E-2</c:v>
                </c:pt>
                <c:pt idx="124">
                  <c:v>2.76426360017691E-2</c:v>
                </c:pt>
                <c:pt idx="125">
                  <c:v>2.2107997568120302E-2</c:v>
                </c:pt>
                <c:pt idx="126">
                  <c:v>1.1051555506437501E-2</c:v>
                </c:pt>
                <c:pt idx="127">
                  <c:v>3.8676169954141103E-2</c:v>
                </c:pt>
                <c:pt idx="128">
                  <c:v>1.10460620788689E-2</c:v>
                </c:pt>
                <c:pt idx="129">
                  <c:v>0</c:v>
                </c:pt>
                <c:pt idx="130">
                  <c:v>3.8656947205654997E-2</c:v>
                </c:pt>
                <c:pt idx="131">
                  <c:v>1.10405741098537E-2</c:v>
                </c:pt>
                <c:pt idx="132">
                  <c:v>2.7598388254125999E-2</c:v>
                </c:pt>
                <c:pt idx="133">
                  <c:v>2.20726189162344E-2</c:v>
                </c:pt>
                <c:pt idx="134">
                  <c:v>1.1033873993159001E-2</c:v>
                </c:pt>
                <c:pt idx="135">
                  <c:v>3.86142983230362E-2</c:v>
                </c:pt>
                <c:pt idx="136">
                  <c:v>5.5141990625861602E-3</c:v>
                </c:pt>
              </c:numCache>
            </c:numRef>
          </c:val>
          <c:smooth val="0"/>
          <c:extLst>
            <c:ext xmlns:c16="http://schemas.microsoft.com/office/drawing/2014/chart" uri="{C3380CC4-5D6E-409C-BE32-E72D297353CC}">
              <c16:uniqueId val="{00000000-1C5D-4041-A263-36512F04ABF7}"/>
            </c:ext>
          </c:extLst>
        </c:ser>
        <c:ser>
          <c:idx val="1"/>
          <c:order val="1"/>
          <c:tx>
            <c:strRef>
              <c:f>Sheet1!$C$1</c:f>
              <c:strCache>
                <c:ptCount val="1"/>
                <c:pt idx="0">
                  <c:v>duluxmalaysia</c:v>
                </c:pt>
              </c:strCache>
            </c:strRef>
          </c:tx>
          <c:spPr>
            <a:ln w="28575" cap="rnd">
              <a:solidFill>
                <a:schemeClr val="accent2"/>
              </a:solidFill>
              <a:round/>
            </a:ln>
            <a:effectLst/>
          </c:spPr>
          <c:marker>
            <c:symbol val="none"/>
          </c:marker>
          <c:cat>
            <c:numRef>
              <c:f>Sheet1!$A$2:$A$138</c:f>
              <c:numCache>
                <c:formatCode>m/d/yyyy</c:formatCode>
                <c:ptCount val="137"/>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numCache>
            </c:numRef>
          </c:cat>
          <c:val>
            <c:numRef>
              <c:f>Sheet1!$C$2:$C$138</c:f>
              <c:numCache>
                <c:formatCode>General</c:formatCode>
                <c:ptCount val="137"/>
              </c:numCache>
            </c:numRef>
          </c:val>
          <c:smooth val="0"/>
          <c:extLst>
            <c:ext xmlns:c16="http://schemas.microsoft.com/office/drawing/2014/chart" uri="{C3380CC4-5D6E-409C-BE32-E72D297353CC}">
              <c16:uniqueId val="{00000001-1C5D-4041-A263-36512F04ABF7}"/>
            </c:ext>
          </c:extLst>
        </c:ser>
        <c:ser>
          <c:idx val="2"/>
          <c:order val="2"/>
          <c:tx>
            <c:strRef>
              <c:f>Sheet1!$D$1</c:f>
              <c:strCache>
                <c:ptCount val="1"/>
                <c:pt idx="0">
                  <c:v>nipponpaintmalaysia</c:v>
                </c:pt>
              </c:strCache>
            </c:strRef>
          </c:tx>
          <c:spPr>
            <a:ln w="28575" cap="rnd">
              <a:solidFill>
                <a:schemeClr val="accent3"/>
              </a:solidFill>
              <a:round/>
            </a:ln>
            <a:effectLst/>
          </c:spPr>
          <c:marker>
            <c:symbol val="none"/>
          </c:marker>
          <c:cat>
            <c:numRef>
              <c:f>Sheet1!$A$2:$A$138</c:f>
              <c:numCache>
                <c:formatCode>m/d/yyyy</c:formatCode>
                <c:ptCount val="137"/>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numCache>
            </c:numRef>
          </c:cat>
          <c:val>
            <c:numRef>
              <c:f>Sheet1!$D$2:$D$138</c:f>
              <c:numCache>
                <c:formatCode>General</c:formatCode>
                <c:ptCount val="137"/>
              </c:numCache>
            </c:numRef>
          </c:val>
          <c:smooth val="0"/>
          <c:extLst>
            <c:ext xmlns:c16="http://schemas.microsoft.com/office/drawing/2014/chart" uri="{C3380CC4-5D6E-409C-BE32-E72D297353CC}">
              <c16:uniqueId val="{00000002-1C5D-4041-A263-36512F04ABF7}"/>
            </c:ext>
          </c:extLst>
        </c:ser>
        <c:dLbls>
          <c:showLegendKey val="0"/>
          <c:showVal val="0"/>
          <c:showCatName val="0"/>
          <c:showSerName val="0"/>
          <c:showPercent val="0"/>
          <c:showBubbleSize val="0"/>
        </c:dLbls>
        <c:smooth val="0"/>
        <c:axId val="370959272"/>
        <c:axId val="370957632"/>
      </c:lineChart>
      <c:dateAx>
        <c:axId val="370959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57632"/>
        <c:crosses val="autoZero"/>
        <c:auto val="1"/>
        <c:lblOffset val="100"/>
        <c:baseTimeUnit val="days"/>
      </c:dateAx>
      <c:valAx>
        <c:axId val="37095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5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jotunmalaysia</c:v>
                </c:pt>
              </c:strCache>
            </c:strRef>
          </c:tx>
          <c:spPr>
            <a:ln w="28575" cap="rnd">
              <a:solidFill>
                <a:schemeClr val="accent1"/>
              </a:solidFill>
              <a:round/>
            </a:ln>
            <a:effectLst/>
          </c:spPr>
          <c:marker>
            <c:symbol val="none"/>
          </c:marker>
          <c:cat>
            <c:numRef>
              <c:f>Sheet1!$A$2:$A$138</c:f>
              <c:numCache>
                <c:formatCode>m/d/yyyy</c:formatCode>
                <c:ptCount val="137"/>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numCache>
            </c:numRef>
          </c:cat>
          <c:val>
            <c:numRef>
              <c:f>Sheet1!$B$2:$B$138</c:f>
              <c:numCache>
                <c:formatCode>General</c:formatCode>
                <c:ptCount val="137"/>
                <c:pt idx="0">
                  <c:v>0.2278</c:v>
                </c:pt>
                <c:pt idx="1">
                  <c:v>0</c:v>
                </c:pt>
                <c:pt idx="2">
                  <c:v>0</c:v>
                </c:pt>
                <c:pt idx="3">
                  <c:v>0</c:v>
                </c:pt>
                <c:pt idx="4">
                  <c:v>0</c:v>
                </c:pt>
                <c:pt idx="5">
                  <c:v>0.17630000000000001</c:v>
                </c:pt>
                <c:pt idx="6">
                  <c:v>0.11940000000000001</c:v>
                </c:pt>
                <c:pt idx="7">
                  <c:v>0</c:v>
                </c:pt>
                <c:pt idx="8">
                  <c:v>0.216</c:v>
                </c:pt>
                <c:pt idx="9">
                  <c:v>0</c:v>
                </c:pt>
                <c:pt idx="10">
                  <c:v>0</c:v>
                </c:pt>
                <c:pt idx="11">
                  <c:v>0</c:v>
                </c:pt>
                <c:pt idx="12">
                  <c:v>0.1419</c:v>
                </c:pt>
                <c:pt idx="13">
                  <c:v>0</c:v>
                </c:pt>
                <c:pt idx="14">
                  <c:v>0</c:v>
                </c:pt>
                <c:pt idx="15">
                  <c:v>0.21</c:v>
                </c:pt>
                <c:pt idx="16">
                  <c:v>0</c:v>
                </c:pt>
                <c:pt idx="17">
                  <c:v>0.1134</c:v>
                </c:pt>
                <c:pt idx="18">
                  <c:v>0</c:v>
                </c:pt>
                <c:pt idx="19">
                  <c:v>0</c:v>
                </c:pt>
                <c:pt idx="20">
                  <c:v>0</c:v>
                </c:pt>
                <c:pt idx="21">
                  <c:v>4.82E-2</c:v>
                </c:pt>
                <c:pt idx="22">
                  <c:v>0</c:v>
                </c:pt>
                <c:pt idx="23">
                  <c:v>0</c:v>
                </c:pt>
                <c:pt idx="24">
                  <c:v>0.24929999999999999</c:v>
                </c:pt>
                <c:pt idx="25">
                  <c:v>0</c:v>
                </c:pt>
                <c:pt idx="26">
                  <c:v>0</c:v>
                </c:pt>
                <c:pt idx="27">
                  <c:v>0.16980000000000001</c:v>
                </c:pt>
                <c:pt idx="28">
                  <c:v>0</c:v>
                </c:pt>
                <c:pt idx="29">
                  <c:v>0</c:v>
                </c:pt>
                <c:pt idx="30">
                  <c:v>0</c:v>
                </c:pt>
                <c:pt idx="31">
                  <c:v>0</c:v>
                </c:pt>
                <c:pt idx="32">
                  <c:v>0</c:v>
                </c:pt>
                <c:pt idx="33">
                  <c:v>0</c:v>
                </c:pt>
                <c:pt idx="34">
                  <c:v>0</c:v>
                </c:pt>
                <c:pt idx="35">
                  <c:v>0.13</c:v>
                </c:pt>
                <c:pt idx="36">
                  <c:v>0</c:v>
                </c:pt>
                <c:pt idx="37">
                  <c:v>0</c:v>
                </c:pt>
                <c:pt idx="38">
                  <c:v>0</c:v>
                </c:pt>
                <c:pt idx="39">
                  <c:v>0</c:v>
                </c:pt>
                <c:pt idx="40">
                  <c:v>0</c:v>
                </c:pt>
                <c:pt idx="41">
                  <c:v>0</c:v>
                </c:pt>
                <c:pt idx="42">
                  <c:v>0</c:v>
                </c:pt>
                <c:pt idx="43">
                  <c:v>0</c:v>
                </c:pt>
                <c:pt idx="44">
                  <c:v>0</c:v>
                </c:pt>
                <c:pt idx="45">
                  <c:v>0.35539999999999999</c:v>
                </c:pt>
                <c:pt idx="46">
                  <c:v>0</c:v>
                </c:pt>
                <c:pt idx="47">
                  <c:v>0.33829999999999999</c:v>
                </c:pt>
                <c:pt idx="48">
                  <c:v>0</c:v>
                </c:pt>
                <c:pt idx="49">
                  <c:v>0</c:v>
                </c:pt>
                <c:pt idx="50">
                  <c:v>0</c:v>
                </c:pt>
                <c:pt idx="51">
                  <c:v>0</c:v>
                </c:pt>
                <c:pt idx="52">
                  <c:v>0</c:v>
                </c:pt>
                <c:pt idx="53">
                  <c:v>0</c:v>
                </c:pt>
                <c:pt idx="54">
                  <c:v>0</c:v>
                </c:pt>
                <c:pt idx="55">
                  <c:v>0</c:v>
                </c:pt>
                <c:pt idx="56">
                  <c:v>0</c:v>
                </c:pt>
                <c:pt idx="57">
                  <c:v>0.39960000000000001</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0.80830000000000002</c:v>
                </c:pt>
                <c:pt idx="75">
                  <c:v>0</c:v>
                </c:pt>
                <c:pt idx="76">
                  <c:v>0.58360000000000001</c:v>
                </c:pt>
                <c:pt idx="77">
                  <c:v>0</c:v>
                </c:pt>
                <c:pt idx="78">
                  <c:v>0</c:v>
                </c:pt>
                <c:pt idx="79">
                  <c:v>0.1346</c:v>
                </c:pt>
                <c:pt idx="80">
                  <c:v>0</c:v>
                </c:pt>
                <c:pt idx="81">
                  <c:v>7.6955999999999998</c:v>
                </c:pt>
                <c:pt idx="82">
                  <c:v>0.56620000000000004</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0.189</c:v>
                </c:pt>
                <c:pt idx="104">
                  <c:v>0</c:v>
                </c:pt>
                <c:pt idx="105">
                  <c:v>0</c:v>
                </c:pt>
                <c:pt idx="106">
                  <c:v>8.8900000000000007E-2</c:v>
                </c:pt>
                <c:pt idx="107">
                  <c:v>0</c:v>
                </c:pt>
                <c:pt idx="108">
                  <c:v>0</c:v>
                </c:pt>
                <c:pt idx="109">
                  <c:v>0</c:v>
                </c:pt>
                <c:pt idx="110">
                  <c:v>0</c:v>
                </c:pt>
                <c:pt idx="111">
                  <c:v>7.4899999999999994E-2</c:v>
                </c:pt>
                <c:pt idx="112">
                  <c:v>9.9900000000000003E-2</c:v>
                </c:pt>
                <c:pt idx="113">
                  <c:v>6.0999999999999999E-2</c:v>
                </c:pt>
                <c:pt idx="114">
                  <c:v>0</c:v>
                </c:pt>
                <c:pt idx="115">
                  <c:v>7.1999999999999995E-2</c:v>
                </c:pt>
                <c:pt idx="116">
                  <c:v>0.1661</c:v>
                </c:pt>
                <c:pt idx="117">
                  <c:v>0</c:v>
                </c:pt>
                <c:pt idx="118">
                  <c:v>0.1052</c:v>
                </c:pt>
                <c:pt idx="119">
                  <c:v>0</c:v>
                </c:pt>
                <c:pt idx="120">
                  <c:v>0</c:v>
                </c:pt>
                <c:pt idx="121">
                  <c:v>0</c:v>
                </c:pt>
                <c:pt idx="122">
                  <c:v>0</c:v>
                </c:pt>
                <c:pt idx="123">
                  <c:v>0</c:v>
                </c:pt>
                <c:pt idx="124">
                  <c:v>0</c:v>
                </c:pt>
                <c:pt idx="125">
                  <c:v>0</c:v>
                </c:pt>
                <c:pt idx="126">
                  <c:v>0</c:v>
                </c:pt>
                <c:pt idx="127">
                  <c:v>0</c:v>
                </c:pt>
                <c:pt idx="128">
                  <c:v>0</c:v>
                </c:pt>
                <c:pt idx="129">
                  <c:v>0.1215</c:v>
                </c:pt>
                <c:pt idx="130">
                  <c:v>0</c:v>
                </c:pt>
                <c:pt idx="131">
                  <c:v>0</c:v>
                </c:pt>
                <c:pt idx="132">
                  <c:v>0</c:v>
                </c:pt>
                <c:pt idx="133">
                  <c:v>0</c:v>
                </c:pt>
                <c:pt idx="134">
                  <c:v>0</c:v>
                </c:pt>
                <c:pt idx="135">
                  <c:v>0.1434</c:v>
                </c:pt>
                <c:pt idx="136">
                  <c:v>0</c:v>
                </c:pt>
              </c:numCache>
            </c:numRef>
          </c:val>
          <c:smooth val="0"/>
          <c:extLst>
            <c:ext xmlns:c16="http://schemas.microsoft.com/office/drawing/2014/chart" uri="{C3380CC4-5D6E-409C-BE32-E72D297353CC}">
              <c16:uniqueId val="{00000000-1BC2-4A06-B38E-815AEE82D6F2}"/>
            </c:ext>
          </c:extLst>
        </c:ser>
        <c:ser>
          <c:idx val="1"/>
          <c:order val="1"/>
          <c:tx>
            <c:strRef>
              <c:f>Sheet1!$C$1</c:f>
              <c:strCache>
                <c:ptCount val="1"/>
                <c:pt idx="0">
                  <c:v>duluxmalaysia</c:v>
                </c:pt>
              </c:strCache>
            </c:strRef>
          </c:tx>
          <c:spPr>
            <a:ln w="28575" cap="rnd">
              <a:solidFill>
                <a:schemeClr val="accent2"/>
              </a:solidFill>
              <a:round/>
            </a:ln>
            <a:effectLst/>
          </c:spPr>
          <c:marker>
            <c:symbol val="none"/>
          </c:marker>
          <c:cat>
            <c:numRef>
              <c:f>Sheet1!$A$2:$A$138</c:f>
              <c:numCache>
                <c:formatCode>m/d/yyyy</c:formatCode>
                <c:ptCount val="137"/>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numCache>
            </c:numRef>
          </c:cat>
          <c:val>
            <c:numRef>
              <c:f>Sheet1!$C$2:$C$138</c:f>
              <c:numCache>
                <c:formatCode>General</c:formatCode>
                <c:ptCount val="1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numCache>
            </c:numRef>
          </c:val>
          <c:smooth val="0"/>
          <c:extLst>
            <c:ext xmlns:c16="http://schemas.microsoft.com/office/drawing/2014/chart" uri="{C3380CC4-5D6E-409C-BE32-E72D297353CC}">
              <c16:uniqueId val="{00000001-1BC2-4A06-B38E-815AEE82D6F2}"/>
            </c:ext>
          </c:extLst>
        </c:ser>
        <c:ser>
          <c:idx val="2"/>
          <c:order val="2"/>
          <c:tx>
            <c:strRef>
              <c:f>Sheet1!$D$1</c:f>
              <c:strCache>
                <c:ptCount val="1"/>
                <c:pt idx="0">
                  <c:v>nipponpaintmalaysia</c:v>
                </c:pt>
              </c:strCache>
            </c:strRef>
          </c:tx>
          <c:spPr>
            <a:ln w="28575" cap="rnd">
              <a:solidFill>
                <a:schemeClr val="accent3"/>
              </a:solidFill>
              <a:round/>
            </a:ln>
            <a:effectLst/>
          </c:spPr>
          <c:marker>
            <c:symbol val="none"/>
          </c:marker>
          <c:cat>
            <c:numRef>
              <c:f>Sheet1!$A$2:$A$138</c:f>
              <c:numCache>
                <c:formatCode>m/d/yyyy</c:formatCode>
                <c:ptCount val="137"/>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numCache>
            </c:numRef>
          </c:cat>
          <c:val>
            <c:numRef>
              <c:f>Sheet1!$D$2:$D$138</c:f>
              <c:numCache>
                <c:formatCode>General</c:formatCode>
                <c:ptCount val="1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numCache>
            </c:numRef>
          </c:val>
          <c:smooth val="0"/>
          <c:extLst>
            <c:ext xmlns:c16="http://schemas.microsoft.com/office/drawing/2014/chart" uri="{C3380CC4-5D6E-409C-BE32-E72D297353CC}">
              <c16:uniqueId val="{00000002-1BC2-4A06-B38E-815AEE82D6F2}"/>
            </c:ext>
          </c:extLst>
        </c:ser>
        <c:dLbls>
          <c:showLegendKey val="0"/>
          <c:showVal val="0"/>
          <c:showCatName val="0"/>
          <c:showSerName val="0"/>
          <c:showPercent val="0"/>
          <c:showBubbleSize val="0"/>
        </c:dLbls>
        <c:smooth val="0"/>
        <c:axId val="240207464"/>
        <c:axId val="240211728"/>
      </c:lineChart>
      <c:dateAx>
        <c:axId val="24020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211728"/>
        <c:crosses val="autoZero"/>
        <c:auto val="1"/>
        <c:lblOffset val="100"/>
        <c:baseTimeUnit val="days"/>
      </c:dateAx>
      <c:valAx>
        <c:axId val="24021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20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jotunmalaysia</c:v>
                </c:pt>
              </c:strCache>
            </c:strRef>
          </c:tx>
          <c:spPr>
            <a:ln w="28575" cap="rnd">
              <a:solidFill>
                <a:schemeClr val="accent1"/>
              </a:solidFill>
              <a:round/>
            </a:ln>
            <a:effectLst/>
          </c:spPr>
          <c:marker>
            <c:symbol val="none"/>
          </c:marker>
          <c:cat>
            <c:numRef>
              <c:f>Sheet1!$A$2:$A$138</c:f>
              <c:numCache>
                <c:formatCode>m/d/yyyy</c:formatCode>
                <c:ptCount val="137"/>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numCache>
            </c:numRef>
          </c:cat>
          <c:val>
            <c:numRef>
              <c:f>Sheet1!$B$2:$B$138</c:f>
              <c:numCache>
                <c:formatCode>General</c:formatCode>
                <c:ptCount val="137"/>
                <c:pt idx="0">
                  <c:v>40</c:v>
                </c:pt>
                <c:pt idx="1">
                  <c:v>0</c:v>
                </c:pt>
                <c:pt idx="2">
                  <c:v>0</c:v>
                </c:pt>
                <c:pt idx="3">
                  <c:v>0</c:v>
                </c:pt>
                <c:pt idx="4">
                  <c:v>0</c:v>
                </c:pt>
                <c:pt idx="5">
                  <c:v>31</c:v>
                </c:pt>
                <c:pt idx="6">
                  <c:v>21</c:v>
                </c:pt>
                <c:pt idx="7">
                  <c:v>0</c:v>
                </c:pt>
                <c:pt idx="8">
                  <c:v>38</c:v>
                </c:pt>
                <c:pt idx="9">
                  <c:v>0</c:v>
                </c:pt>
                <c:pt idx="10">
                  <c:v>0</c:v>
                </c:pt>
                <c:pt idx="11">
                  <c:v>0</c:v>
                </c:pt>
                <c:pt idx="12">
                  <c:v>25</c:v>
                </c:pt>
                <c:pt idx="13">
                  <c:v>0</c:v>
                </c:pt>
                <c:pt idx="14">
                  <c:v>0</c:v>
                </c:pt>
                <c:pt idx="15">
                  <c:v>37</c:v>
                </c:pt>
                <c:pt idx="16">
                  <c:v>0</c:v>
                </c:pt>
                <c:pt idx="17">
                  <c:v>20</c:v>
                </c:pt>
                <c:pt idx="18">
                  <c:v>0</c:v>
                </c:pt>
                <c:pt idx="19">
                  <c:v>0</c:v>
                </c:pt>
                <c:pt idx="20">
                  <c:v>0</c:v>
                </c:pt>
                <c:pt idx="21">
                  <c:v>8</c:v>
                </c:pt>
                <c:pt idx="22">
                  <c:v>0</c:v>
                </c:pt>
                <c:pt idx="23">
                  <c:v>0</c:v>
                </c:pt>
                <c:pt idx="24">
                  <c:v>44</c:v>
                </c:pt>
                <c:pt idx="25">
                  <c:v>0</c:v>
                </c:pt>
                <c:pt idx="26">
                  <c:v>0</c:v>
                </c:pt>
                <c:pt idx="27">
                  <c:v>30</c:v>
                </c:pt>
                <c:pt idx="28">
                  <c:v>0</c:v>
                </c:pt>
                <c:pt idx="29">
                  <c:v>0</c:v>
                </c:pt>
                <c:pt idx="30">
                  <c:v>0</c:v>
                </c:pt>
                <c:pt idx="31">
                  <c:v>0</c:v>
                </c:pt>
                <c:pt idx="32">
                  <c:v>0</c:v>
                </c:pt>
                <c:pt idx="33">
                  <c:v>0</c:v>
                </c:pt>
                <c:pt idx="34">
                  <c:v>0</c:v>
                </c:pt>
                <c:pt idx="35">
                  <c:v>23</c:v>
                </c:pt>
                <c:pt idx="36">
                  <c:v>0</c:v>
                </c:pt>
                <c:pt idx="37">
                  <c:v>0</c:v>
                </c:pt>
                <c:pt idx="38">
                  <c:v>0</c:v>
                </c:pt>
                <c:pt idx="39">
                  <c:v>0</c:v>
                </c:pt>
                <c:pt idx="40">
                  <c:v>0</c:v>
                </c:pt>
                <c:pt idx="41">
                  <c:v>0</c:v>
                </c:pt>
                <c:pt idx="42">
                  <c:v>0</c:v>
                </c:pt>
                <c:pt idx="43">
                  <c:v>0</c:v>
                </c:pt>
                <c:pt idx="44">
                  <c:v>0</c:v>
                </c:pt>
                <c:pt idx="45">
                  <c:v>63</c:v>
                </c:pt>
                <c:pt idx="46">
                  <c:v>0</c:v>
                </c:pt>
                <c:pt idx="47">
                  <c:v>60</c:v>
                </c:pt>
                <c:pt idx="48">
                  <c:v>0</c:v>
                </c:pt>
                <c:pt idx="49">
                  <c:v>0</c:v>
                </c:pt>
                <c:pt idx="50">
                  <c:v>0</c:v>
                </c:pt>
                <c:pt idx="51">
                  <c:v>0</c:v>
                </c:pt>
                <c:pt idx="52">
                  <c:v>0</c:v>
                </c:pt>
                <c:pt idx="53">
                  <c:v>0</c:v>
                </c:pt>
                <c:pt idx="54">
                  <c:v>0</c:v>
                </c:pt>
                <c:pt idx="55">
                  <c:v>0</c:v>
                </c:pt>
                <c:pt idx="56">
                  <c:v>0</c:v>
                </c:pt>
                <c:pt idx="57">
                  <c:v>71</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144</c:v>
                </c:pt>
                <c:pt idx="75">
                  <c:v>0</c:v>
                </c:pt>
                <c:pt idx="76">
                  <c:v>104</c:v>
                </c:pt>
                <c:pt idx="77">
                  <c:v>0</c:v>
                </c:pt>
                <c:pt idx="78">
                  <c:v>0</c:v>
                </c:pt>
                <c:pt idx="79">
                  <c:v>24</c:v>
                </c:pt>
                <c:pt idx="80">
                  <c:v>0</c:v>
                </c:pt>
                <c:pt idx="81">
                  <c:v>1372</c:v>
                </c:pt>
                <c:pt idx="82">
                  <c:v>101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34</c:v>
                </c:pt>
                <c:pt idx="104">
                  <c:v>0</c:v>
                </c:pt>
                <c:pt idx="105">
                  <c:v>0</c:v>
                </c:pt>
                <c:pt idx="106">
                  <c:v>16</c:v>
                </c:pt>
                <c:pt idx="107">
                  <c:v>0</c:v>
                </c:pt>
                <c:pt idx="108">
                  <c:v>0</c:v>
                </c:pt>
                <c:pt idx="109">
                  <c:v>0</c:v>
                </c:pt>
                <c:pt idx="110">
                  <c:v>0</c:v>
                </c:pt>
                <c:pt idx="111">
                  <c:v>13</c:v>
                </c:pt>
                <c:pt idx="112">
                  <c:v>18</c:v>
                </c:pt>
                <c:pt idx="113">
                  <c:v>11</c:v>
                </c:pt>
                <c:pt idx="114">
                  <c:v>0</c:v>
                </c:pt>
                <c:pt idx="115">
                  <c:v>13</c:v>
                </c:pt>
                <c:pt idx="116">
                  <c:v>30</c:v>
                </c:pt>
                <c:pt idx="117">
                  <c:v>0</c:v>
                </c:pt>
                <c:pt idx="118">
                  <c:v>19</c:v>
                </c:pt>
                <c:pt idx="119">
                  <c:v>0</c:v>
                </c:pt>
                <c:pt idx="120">
                  <c:v>0</c:v>
                </c:pt>
                <c:pt idx="121">
                  <c:v>0</c:v>
                </c:pt>
                <c:pt idx="122">
                  <c:v>0</c:v>
                </c:pt>
                <c:pt idx="123">
                  <c:v>0</c:v>
                </c:pt>
                <c:pt idx="124">
                  <c:v>0</c:v>
                </c:pt>
                <c:pt idx="125">
                  <c:v>0</c:v>
                </c:pt>
                <c:pt idx="126">
                  <c:v>0</c:v>
                </c:pt>
                <c:pt idx="127">
                  <c:v>0</c:v>
                </c:pt>
                <c:pt idx="128">
                  <c:v>0</c:v>
                </c:pt>
                <c:pt idx="129">
                  <c:v>22</c:v>
                </c:pt>
                <c:pt idx="130">
                  <c:v>0</c:v>
                </c:pt>
                <c:pt idx="131">
                  <c:v>0</c:v>
                </c:pt>
                <c:pt idx="132">
                  <c:v>0</c:v>
                </c:pt>
                <c:pt idx="133">
                  <c:v>0</c:v>
                </c:pt>
                <c:pt idx="134">
                  <c:v>0</c:v>
                </c:pt>
                <c:pt idx="135">
                  <c:v>26</c:v>
                </c:pt>
                <c:pt idx="136">
                  <c:v>0</c:v>
                </c:pt>
              </c:numCache>
            </c:numRef>
          </c:val>
          <c:smooth val="0"/>
          <c:extLst>
            <c:ext xmlns:c16="http://schemas.microsoft.com/office/drawing/2014/chart" uri="{C3380CC4-5D6E-409C-BE32-E72D297353CC}">
              <c16:uniqueId val="{00000000-A45A-43AE-A97A-58C9C20B724E}"/>
            </c:ext>
          </c:extLst>
        </c:ser>
        <c:ser>
          <c:idx val="1"/>
          <c:order val="1"/>
          <c:tx>
            <c:strRef>
              <c:f>Sheet1!$C$1</c:f>
              <c:strCache>
                <c:ptCount val="1"/>
                <c:pt idx="0">
                  <c:v>duluxmalaysia</c:v>
                </c:pt>
              </c:strCache>
            </c:strRef>
          </c:tx>
          <c:spPr>
            <a:ln w="28575" cap="rnd">
              <a:solidFill>
                <a:schemeClr val="accent2"/>
              </a:solidFill>
              <a:round/>
            </a:ln>
            <a:effectLst/>
          </c:spPr>
          <c:marker>
            <c:symbol val="none"/>
          </c:marker>
          <c:cat>
            <c:numRef>
              <c:f>Sheet1!$A$2:$A$138</c:f>
              <c:numCache>
                <c:formatCode>m/d/yyyy</c:formatCode>
                <c:ptCount val="137"/>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numCache>
            </c:numRef>
          </c:cat>
          <c:val>
            <c:numRef>
              <c:f>Sheet1!$C$2:$C$138</c:f>
              <c:numCache>
                <c:formatCode>General</c:formatCode>
                <c:ptCount val="137"/>
                <c:pt idx="0">
                  <c:v>0</c:v>
                </c:pt>
                <c:pt idx="1">
                  <c:v>0</c:v>
                </c:pt>
                <c:pt idx="2">
                  <c:v>9</c:v>
                </c:pt>
                <c:pt idx="3">
                  <c:v>0</c:v>
                </c:pt>
                <c:pt idx="4">
                  <c:v>0</c:v>
                </c:pt>
                <c:pt idx="5">
                  <c:v>12</c:v>
                </c:pt>
                <c:pt idx="6">
                  <c:v>0</c:v>
                </c:pt>
                <c:pt idx="7">
                  <c:v>0</c:v>
                </c:pt>
                <c:pt idx="8">
                  <c:v>17</c:v>
                </c:pt>
                <c:pt idx="9">
                  <c:v>0</c:v>
                </c:pt>
                <c:pt idx="10">
                  <c:v>0</c:v>
                </c:pt>
                <c:pt idx="11">
                  <c:v>3</c:v>
                </c:pt>
                <c:pt idx="12">
                  <c:v>0</c:v>
                </c:pt>
                <c:pt idx="13">
                  <c:v>0</c:v>
                </c:pt>
                <c:pt idx="14">
                  <c:v>10</c:v>
                </c:pt>
                <c:pt idx="15">
                  <c:v>0</c:v>
                </c:pt>
                <c:pt idx="16">
                  <c:v>6</c:v>
                </c:pt>
                <c:pt idx="17">
                  <c:v>0</c:v>
                </c:pt>
                <c:pt idx="18">
                  <c:v>10</c:v>
                </c:pt>
                <c:pt idx="19">
                  <c:v>0</c:v>
                </c:pt>
                <c:pt idx="20">
                  <c:v>0</c:v>
                </c:pt>
                <c:pt idx="21">
                  <c:v>0</c:v>
                </c:pt>
                <c:pt idx="22">
                  <c:v>0</c:v>
                </c:pt>
                <c:pt idx="23">
                  <c:v>0</c:v>
                </c:pt>
                <c:pt idx="24">
                  <c:v>0</c:v>
                </c:pt>
                <c:pt idx="25">
                  <c:v>0</c:v>
                </c:pt>
                <c:pt idx="26">
                  <c:v>0</c:v>
                </c:pt>
                <c:pt idx="27">
                  <c:v>8</c:v>
                </c:pt>
                <c:pt idx="28">
                  <c:v>0</c:v>
                </c:pt>
                <c:pt idx="29">
                  <c:v>0</c:v>
                </c:pt>
                <c:pt idx="30">
                  <c:v>0</c:v>
                </c:pt>
                <c:pt idx="31">
                  <c:v>0</c:v>
                </c:pt>
                <c:pt idx="32">
                  <c:v>0</c:v>
                </c:pt>
                <c:pt idx="33">
                  <c:v>0</c:v>
                </c:pt>
                <c:pt idx="34">
                  <c:v>11</c:v>
                </c:pt>
                <c:pt idx="35">
                  <c:v>0</c:v>
                </c:pt>
                <c:pt idx="36">
                  <c:v>0</c:v>
                </c:pt>
                <c:pt idx="37">
                  <c:v>0</c:v>
                </c:pt>
                <c:pt idx="38">
                  <c:v>0</c:v>
                </c:pt>
                <c:pt idx="39">
                  <c:v>4</c:v>
                </c:pt>
                <c:pt idx="40">
                  <c:v>0</c:v>
                </c:pt>
                <c:pt idx="41">
                  <c:v>13</c:v>
                </c:pt>
                <c:pt idx="42">
                  <c:v>0</c:v>
                </c:pt>
                <c:pt idx="43">
                  <c:v>9</c:v>
                </c:pt>
                <c:pt idx="44">
                  <c:v>0</c:v>
                </c:pt>
                <c:pt idx="45">
                  <c:v>0</c:v>
                </c:pt>
                <c:pt idx="46">
                  <c:v>0</c:v>
                </c:pt>
                <c:pt idx="47">
                  <c:v>0</c:v>
                </c:pt>
                <c:pt idx="48">
                  <c:v>0</c:v>
                </c:pt>
                <c:pt idx="49">
                  <c:v>0</c:v>
                </c:pt>
                <c:pt idx="50">
                  <c:v>0</c:v>
                </c:pt>
                <c:pt idx="51">
                  <c:v>0</c:v>
                </c:pt>
                <c:pt idx="52">
                  <c:v>0</c:v>
                </c:pt>
                <c:pt idx="53">
                  <c:v>0</c:v>
                </c:pt>
                <c:pt idx="54">
                  <c:v>0</c:v>
                </c:pt>
                <c:pt idx="55">
                  <c:v>0</c:v>
                </c:pt>
                <c:pt idx="56">
                  <c:v>2</c:v>
                </c:pt>
                <c:pt idx="57">
                  <c:v>0</c:v>
                </c:pt>
                <c:pt idx="58">
                  <c:v>0</c:v>
                </c:pt>
                <c:pt idx="59">
                  <c:v>0</c:v>
                </c:pt>
                <c:pt idx="60">
                  <c:v>0</c:v>
                </c:pt>
                <c:pt idx="61">
                  <c:v>0</c:v>
                </c:pt>
                <c:pt idx="62">
                  <c:v>0</c:v>
                </c:pt>
                <c:pt idx="63">
                  <c:v>2</c:v>
                </c:pt>
                <c:pt idx="64">
                  <c:v>0</c:v>
                </c:pt>
                <c:pt idx="65">
                  <c:v>4</c:v>
                </c:pt>
                <c:pt idx="66">
                  <c:v>0</c:v>
                </c:pt>
                <c:pt idx="67">
                  <c:v>0</c:v>
                </c:pt>
                <c:pt idx="68">
                  <c:v>0</c:v>
                </c:pt>
                <c:pt idx="69">
                  <c:v>11</c:v>
                </c:pt>
                <c:pt idx="70">
                  <c:v>0</c:v>
                </c:pt>
                <c:pt idx="71">
                  <c:v>3</c:v>
                </c:pt>
                <c:pt idx="72">
                  <c:v>0</c:v>
                </c:pt>
                <c:pt idx="73">
                  <c:v>0</c:v>
                </c:pt>
                <c:pt idx="74">
                  <c:v>8</c:v>
                </c:pt>
                <c:pt idx="75">
                  <c:v>0</c:v>
                </c:pt>
                <c:pt idx="76">
                  <c:v>0</c:v>
                </c:pt>
                <c:pt idx="77">
                  <c:v>7</c:v>
                </c:pt>
                <c:pt idx="78">
                  <c:v>2</c:v>
                </c:pt>
                <c:pt idx="79">
                  <c:v>0</c:v>
                </c:pt>
                <c:pt idx="80">
                  <c:v>0</c:v>
                </c:pt>
                <c:pt idx="81">
                  <c:v>0</c:v>
                </c:pt>
                <c:pt idx="82">
                  <c:v>0</c:v>
                </c:pt>
                <c:pt idx="83">
                  <c:v>0</c:v>
                </c:pt>
                <c:pt idx="84">
                  <c:v>0</c:v>
                </c:pt>
                <c:pt idx="85">
                  <c:v>0</c:v>
                </c:pt>
                <c:pt idx="86">
                  <c:v>0</c:v>
                </c:pt>
                <c:pt idx="87">
                  <c:v>0</c:v>
                </c:pt>
                <c:pt idx="88">
                  <c:v>0</c:v>
                </c:pt>
                <c:pt idx="89">
                  <c:v>6</c:v>
                </c:pt>
                <c:pt idx="90">
                  <c:v>0</c:v>
                </c:pt>
                <c:pt idx="91">
                  <c:v>0</c:v>
                </c:pt>
                <c:pt idx="92">
                  <c:v>0</c:v>
                </c:pt>
                <c:pt idx="93">
                  <c:v>0</c:v>
                </c:pt>
                <c:pt idx="94">
                  <c:v>0</c:v>
                </c:pt>
                <c:pt idx="95">
                  <c:v>0</c:v>
                </c:pt>
                <c:pt idx="96">
                  <c:v>0</c:v>
                </c:pt>
                <c:pt idx="97">
                  <c:v>0</c:v>
                </c:pt>
                <c:pt idx="98">
                  <c:v>0</c:v>
                </c:pt>
                <c:pt idx="99">
                  <c:v>0</c:v>
                </c:pt>
                <c:pt idx="100">
                  <c:v>5</c:v>
                </c:pt>
                <c:pt idx="101">
                  <c:v>0</c:v>
                </c:pt>
                <c:pt idx="102">
                  <c:v>0</c:v>
                </c:pt>
                <c:pt idx="103">
                  <c:v>0</c:v>
                </c:pt>
                <c:pt idx="104">
                  <c:v>5</c:v>
                </c:pt>
                <c:pt idx="105">
                  <c:v>0</c:v>
                </c:pt>
                <c:pt idx="106">
                  <c:v>0</c:v>
                </c:pt>
                <c:pt idx="107">
                  <c:v>0</c:v>
                </c:pt>
                <c:pt idx="108">
                  <c:v>5</c:v>
                </c:pt>
                <c:pt idx="109">
                  <c:v>0</c:v>
                </c:pt>
                <c:pt idx="110">
                  <c:v>3</c:v>
                </c:pt>
                <c:pt idx="111">
                  <c:v>0</c:v>
                </c:pt>
                <c:pt idx="112">
                  <c:v>0</c:v>
                </c:pt>
                <c:pt idx="113">
                  <c:v>0</c:v>
                </c:pt>
                <c:pt idx="114">
                  <c:v>2</c:v>
                </c:pt>
                <c:pt idx="115">
                  <c:v>0</c:v>
                </c:pt>
                <c:pt idx="116">
                  <c:v>5</c:v>
                </c:pt>
                <c:pt idx="117">
                  <c:v>0</c:v>
                </c:pt>
                <c:pt idx="118">
                  <c:v>2</c:v>
                </c:pt>
                <c:pt idx="119">
                  <c:v>0</c:v>
                </c:pt>
                <c:pt idx="120">
                  <c:v>0</c:v>
                </c:pt>
                <c:pt idx="121">
                  <c:v>5</c:v>
                </c:pt>
                <c:pt idx="122">
                  <c:v>0</c:v>
                </c:pt>
                <c:pt idx="123">
                  <c:v>0</c:v>
                </c:pt>
                <c:pt idx="124">
                  <c:v>0</c:v>
                </c:pt>
                <c:pt idx="125">
                  <c:v>0</c:v>
                </c:pt>
                <c:pt idx="126">
                  <c:v>0</c:v>
                </c:pt>
                <c:pt idx="127">
                  <c:v>0</c:v>
                </c:pt>
                <c:pt idx="128">
                  <c:v>0</c:v>
                </c:pt>
                <c:pt idx="129">
                  <c:v>0</c:v>
                </c:pt>
                <c:pt idx="130">
                  <c:v>0</c:v>
                </c:pt>
                <c:pt idx="131">
                  <c:v>7</c:v>
                </c:pt>
                <c:pt idx="132">
                  <c:v>0</c:v>
                </c:pt>
                <c:pt idx="133">
                  <c:v>0</c:v>
                </c:pt>
                <c:pt idx="134">
                  <c:v>0</c:v>
                </c:pt>
                <c:pt idx="135">
                  <c:v>0</c:v>
                </c:pt>
                <c:pt idx="136">
                  <c:v>0</c:v>
                </c:pt>
              </c:numCache>
            </c:numRef>
          </c:val>
          <c:smooth val="0"/>
          <c:extLst>
            <c:ext xmlns:c16="http://schemas.microsoft.com/office/drawing/2014/chart" uri="{C3380CC4-5D6E-409C-BE32-E72D297353CC}">
              <c16:uniqueId val="{00000001-A45A-43AE-A97A-58C9C20B724E}"/>
            </c:ext>
          </c:extLst>
        </c:ser>
        <c:ser>
          <c:idx val="2"/>
          <c:order val="2"/>
          <c:tx>
            <c:strRef>
              <c:f>Sheet1!$D$1</c:f>
              <c:strCache>
                <c:ptCount val="1"/>
                <c:pt idx="0">
                  <c:v>nipponpaintmalaysia</c:v>
                </c:pt>
              </c:strCache>
            </c:strRef>
          </c:tx>
          <c:spPr>
            <a:ln w="28575" cap="rnd">
              <a:solidFill>
                <a:schemeClr val="accent3"/>
              </a:solidFill>
              <a:round/>
            </a:ln>
            <a:effectLst/>
          </c:spPr>
          <c:marker>
            <c:symbol val="none"/>
          </c:marker>
          <c:cat>
            <c:numRef>
              <c:f>Sheet1!$A$2:$A$138</c:f>
              <c:numCache>
                <c:formatCode>m/d/yyyy</c:formatCode>
                <c:ptCount val="137"/>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numCache>
            </c:numRef>
          </c:cat>
          <c:val>
            <c:numRef>
              <c:f>Sheet1!$D$2:$D$138</c:f>
              <c:numCache>
                <c:formatCode>General</c:formatCode>
                <c:ptCount val="1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22</c:v>
                </c:pt>
                <c:pt idx="41">
                  <c:v>0</c:v>
                </c:pt>
                <c:pt idx="42">
                  <c:v>0</c:v>
                </c:pt>
                <c:pt idx="43">
                  <c:v>0</c:v>
                </c:pt>
                <c:pt idx="44">
                  <c:v>0</c:v>
                </c:pt>
                <c:pt idx="45">
                  <c:v>37</c:v>
                </c:pt>
                <c:pt idx="46">
                  <c:v>0</c:v>
                </c:pt>
                <c:pt idx="47">
                  <c:v>0</c:v>
                </c:pt>
                <c:pt idx="48">
                  <c:v>0</c:v>
                </c:pt>
                <c:pt idx="49">
                  <c:v>0</c:v>
                </c:pt>
                <c:pt idx="50">
                  <c:v>0</c:v>
                </c:pt>
                <c:pt idx="51">
                  <c:v>0</c:v>
                </c:pt>
                <c:pt idx="52">
                  <c:v>30</c:v>
                </c:pt>
                <c:pt idx="53">
                  <c:v>0</c:v>
                </c:pt>
                <c:pt idx="54">
                  <c:v>0</c:v>
                </c:pt>
                <c:pt idx="55">
                  <c:v>0</c:v>
                </c:pt>
                <c:pt idx="56">
                  <c:v>32</c:v>
                </c:pt>
                <c:pt idx="57">
                  <c:v>23</c:v>
                </c:pt>
                <c:pt idx="58">
                  <c:v>276</c:v>
                </c:pt>
                <c:pt idx="59">
                  <c:v>0</c:v>
                </c:pt>
                <c:pt idx="60">
                  <c:v>0</c:v>
                </c:pt>
                <c:pt idx="61">
                  <c:v>0</c:v>
                </c:pt>
                <c:pt idx="62">
                  <c:v>0</c:v>
                </c:pt>
                <c:pt idx="63">
                  <c:v>0</c:v>
                </c:pt>
                <c:pt idx="64">
                  <c:v>35</c:v>
                </c:pt>
                <c:pt idx="65">
                  <c:v>0</c:v>
                </c:pt>
                <c:pt idx="66">
                  <c:v>0</c:v>
                </c:pt>
                <c:pt idx="67">
                  <c:v>0</c:v>
                </c:pt>
                <c:pt idx="68">
                  <c:v>0</c:v>
                </c:pt>
                <c:pt idx="69">
                  <c:v>0</c:v>
                </c:pt>
                <c:pt idx="70">
                  <c:v>0</c:v>
                </c:pt>
                <c:pt idx="71">
                  <c:v>0</c:v>
                </c:pt>
                <c:pt idx="72">
                  <c:v>0</c:v>
                </c:pt>
                <c:pt idx="73">
                  <c:v>0</c:v>
                </c:pt>
                <c:pt idx="74">
                  <c:v>0</c:v>
                </c:pt>
                <c:pt idx="75">
                  <c:v>32</c:v>
                </c:pt>
                <c:pt idx="76">
                  <c:v>0</c:v>
                </c:pt>
                <c:pt idx="77">
                  <c:v>0</c:v>
                </c:pt>
                <c:pt idx="78">
                  <c:v>0</c:v>
                </c:pt>
                <c:pt idx="79">
                  <c:v>0</c:v>
                </c:pt>
                <c:pt idx="80">
                  <c:v>0</c:v>
                </c:pt>
                <c:pt idx="81">
                  <c:v>16</c:v>
                </c:pt>
                <c:pt idx="82">
                  <c:v>0</c:v>
                </c:pt>
                <c:pt idx="83">
                  <c:v>0</c:v>
                </c:pt>
                <c:pt idx="84">
                  <c:v>0</c:v>
                </c:pt>
                <c:pt idx="85">
                  <c:v>20</c:v>
                </c:pt>
                <c:pt idx="86">
                  <c:v>0</c:v>
                </c:pt>
                <c:pt idx="87">
                  <c:v>9</c:v>
                </c:pt>
                <c:pt idx="88">
                  <c:v>0</c:v>
                </c:pt>
                <c:pt idx="89">
                  <c:v>48</c:v>
                </c:pt>
                <c:pt idx="90">
                  <c:v>0</c:v>
                </c:pt>
                <c:pt idx="91">
                  <c:v>0</c:v>
                </c:pt>
                <c:pt idx="92">
                  <c:v>0</c:v>
                </c:pt>
                <c:pt idx="93">
                  <c:v>0</c:v>
                </c:pt>
                <c:pt idx="94">
                  <c:v>0</c:v>
                </c:pt>
                <c:pt idx="95">
                  <c:v>0</c:v>
                </c:pt>
                <c:pt idx="96">
                  <c:v>0</c:v>
                </c:pt>
                <c:pt idx="97">
                  <c:v>0</c:v>
                </c:pt>
                <c:pt idx="98">
                  <c:v>0</c:v>
                </c:pt>
                <c:pt idx="99">
                  <c:v>0</c:v>
                </c:pt>
                <c:pt idx="100">
                  <c:v>16</c:v>
                </c:pt>
                <c:pt idx="101">
                  <c:v>9</c:v>
                </c:pt>
                <c:pt idx="102">
                  <c:v>0</c:v>
                </c:pt>
                <c:pt idx="103">
                  <c:v>0</c:v>
                </c:pt>
                <c:pt idx="104">
                  <c:v>0</c:v>
                </c:pt>
                <c:pt idx="105">
                  <c:v>0</c:v>
                </c:pt>
                <c:pt idx="106">
                  <c:v>0</c:v>
                </c:pt>
                <c:pt idx="107">
                  <c:v>14</c:v>
                </c:pt>
                <c:pt idx="108">
                  <c:v>22</c:v>
                </c:pt>
                <c:pt idx="109">
                  <c:v>24</c:v>
                </c:pt>
                <c:pt idx="110">
                  <c:v>0</c:v>
                </c:pt>
                <c:pt idx="111">
                  <c:v>0</c:v>
                </c:pt>
                <c:pt idx="112">
                  <c:v>0</c:v>
                </c:pt>
                <c:pt idx="113">
                  <c:v>0</c:v>
                </c:pt>
                <c:pt idx="114">
                  <c:v>0</c:v>
                </c:pt>
                <c:pt idx="115">
                  <c:v>0</c:v>
                </c:pt>
                <c:pt idx="116">
                  <c:v>0</c:v>
                </c:pt>
                <c:pt idx="117">
                  <c:v>0</c:v>
                </c:pt>
                <c:pt idx="118">
                  <c:v>0</c:v>
                </c:pt>
                <c:pt idx="119">
                  <c:v>309</c:v>
                </c:pt>
                <c:pt idx="120">
                  <c:v>0</c:v>
                </c:pt>
                <c:pt idx="121">
                  <c:v>0</c:v>
                </c:pt>
                <c:pt idx="122">
                  <c:v>15</c:v>
                </c:pt>
                <c:pt idx="123">
                  <c:v>0</c:v>
                </c:pt>
                <c:pt idx="124">
                  <c:v>0</c:v>
                </c:pt>
                <c:pt idx="125">
                  <c:v>0</c:v>
                </c:pt>
                <c:pt idx="126">
                  <c:v>0</c:v>
                </c:pt>
                <c:pt idx="127">
                  <c:v>0</c:v>
                </c:pt>
                <c:pt idx="128">
                  <c:v>0</c:v>
                </c:pt>
                <c:pt idx="129">
                  <c:v>0</c:v>
                </c:pt>
                <c:pt idx="130">
                  <c:v>0</c:v>
                </c:pt>
                <c:pt idx="131">
                  <c:v>11</c:v>
                </c:pt>
                <c:pt idx="132">
                  <c:v>0</c:v>
                </c:pt>
                <c:pt idx="133">
                  <c:v>0</c:v>
                </c:pt>
                <c:pt idx="134">
                  <c:v>0</c:v>
                </c:pt>
                <c:pt idx="135">
                  <c:v>0</c:v>
                </c:pt>
                <c:pt idx="136">
                  <c:v>0</c:v>
                </c:pt>
              </c:numCache>
            </c:numRef>
          </c:val>
          <c:smooth val="0"/>
          <c:extLst>
            <c:ext xmlns:c16="http://schemas.microsoft.com/office/drawing/2014/chart" uri="{C3380CC4-5D6E-409C-BE32-E72D297353CC}">
              <c16:uniqueId val="{00000002-A45A-43AE-A97A-58C9C20B724E}"/>
            </c:ext>
          </c:extLst>
        </c:ser>
        <c:dLbls>
          <c:showLegendKey val="0"/>
          <c:showVal val="0"/>
          <c:showCatName val="0"/>
          <c:showSerName val="0"/>
          <c:showPercent val="0"/>
          <c:showBubbleSize val="0"/>
        </c:dLbls>
        <c:smooth val="0"/>
        <c:axId val="240206480"/>
        <c:axId val="240209104"/>
      </c:lineChart>
      <c:dateAx>
        <c:axId val="24020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209104"/>
        <c:crosses val="autoZero"/>
        <c:auto val="1"/>
        <c:lblOffset val="100"/>
        <c:baseTimeUnit val="days"/>
      </c:dateAx>
      <c:valAx>
        <c:axId val="24020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20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5CCE8-ED6D-4603-AFAE-DA0383B73445}"/>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817F7F6C-17AA-4E4E-9AF7-1B5491B179C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591623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E158C-1A4E-47F5-B335-EE33D2F20F71}"/>
              </a:ext>
            </a:extLst>
          </p:cNvPr>
          <p:cNvSpPr>
            <a:spLocks noGrp="1"/>
          </p:cNvSpPr>
          <p:nvPr>
            <p:ph type="title"/>
          </p:nvPr>
        </p:nvSpPr>
        <p:spPr/>
        <p:txBody>
          <a:bodyPr/>
          <a:lstStyle/>
          <a:p>
            <a:r>
              <a:rPr lang="en-US"/>
              <a:t>Instagram Key Metrics Table | 3 profiles</a:t>
            </a:r>
          </a:p>
        </p:txBody>
      </p:sp>
      <p:graphicFrame>
        <p:nvGraphicFramePr>
          <p:cNvPr id="5" name="Table Placeholder 4">
            <a:extLst>
              <a:ext uri="{FF2B5EF4-FFF2-40B4-BE49-F238E27FC236}">
                <a16:creationId xmlns:a16="http://schemas.microsoft.com/office/drawing/2014/main" id="{712E4CDE-E200-40F6-9607-DAB9C9255A77}"/>
              </a:ext>
            </a:extLst>
          </p:cNvPr>
          <p:cNvGraphicFramePr>
            <a:graphicFrameLocks noGrp="1"/>
          </p:cNvGraphicFramePr>
          <p:nvPr>
            <p:ph type="tbl" sz="quarter" idx="13"/>
            <p:extLst>
              <p:ext uri="{D42A27DB-BD31-4B8C-83A1-F6EECF244321}">
                <p14:modId xmlns:p14="http://schemas.microsoft.com/office/powerpoint/2010/main" val="2022192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24350935"/>
                    </a:ext>
                  </a:extLst>
                </a:gridCol>
                <a:gridCol w="576072">
                  <a:extLst>
                    <a:ext uri="{9D8B030D-6E8A-4147-A177-3AD203B41FA5}">
                      <a16:colId xmlns:a16="http://schemas.microsoft.com/office/drawing/2014/main" val="2895280909"/>
                    </a:ext>
                  </a:extLst>
                </a:gridCol>
                <a:gridCol w="576072">
                  <a:extLst>
                    <a:ext uri="{9D8B030D-6E8A-4147-A177-3AD203B41FA5}">
                      <a16:colId xmlns:a16="http://schemas.microsoft.com/office/drawing/2014/main" val="416189422"/>
                    </a:ext>
                  </a:extLst>
                </a:gridCol>
                <a:gridCol w="576072">
                  <a:extLst>
                    <a:ext uri="{9D8B030D-6E8A-4147-A177-3AD203B41FA5}">
                      <a16:colId xmlns:a16="http://schemas.microsoft.com/office/drawing/2014/main" val="2024864532"/>
                    </a:ext>
                  </a:extLst>
                </a:gridCol>
                <a:gridCol w="576072">
                  <a:extLst>
                    <a:ext uri="{9D8B030D-6E8A-4147-A177-3AD203B41FA5}">
                      <a16:colId xmlns:a16="http://schemas.microsoft.com/office/drawing/2014/main" val="10358987"/>
                    </a:ext>
                  </a:extLst>
                </a:gridCol>
                <a:gridCol w="576072">
                  <a:extLst>
                    <a:ext uri="{9D8B030D-6E8A-4147-A177-3AD203B41FA5}">
                      <a16:colId xmlns:a16="http://schemas.microsoft.com/office/drawing/2014/main" val="1841542078"/>
                    </a:ext>
                  </a:extLst>
                </a:gridCol>
                <a:gridCol w="576072">
                  <a:extLst>
                    <a:ext uri="{9D8B030D-6E8A-4147-A177-3AD203B41FA5}">
                      <a16:colId xmlns:a16="http://schemas.microsoft.com/office/drawing/2014/main" val="262240085"/>
                    </a:ext>
                  </a:extLst>
                </a:gridCol>
                <a:gridCol w="576072">
                  <a:extLst>
                    <a:ext uri="{9D8B030D-6E8A-4147-A177-3AD203B41FA5}">
                      <a16:colId xmlns:a16="http://schemas.microsoft.com/office/drawing/2014/main" val="2153492854"/>
                    </a:ext>
                  </a:extLst>
                </a:gridCol>
                <a:gridCol w="576072">
                  <a:extLst>
                    <a:ext uri="{9D8B030D-6E8A-4147-A177-3AD203B41FA5}">
                      <a16:colId xmlns:a16="http://schemas.microsoft.com/office/drawing/2014/main" val="2987822557"/>
                    </a:ext>
                  </a:extLst>
                </a:gridCol>
                <a:gridCol w="576072">
                  <a:extLst>
                    <a:ext uri="{9D8B030D-6E8A-4147-A177-3AD203B41FA5}">
                      <a16:colId xmlns:a16="http://schemas.microsoft.com/office/drawing/2014/main" val="85165820"/>
                    </a:ext>
                  </a:extLst>
                </a:gridCol>
                <a:gridCol w="576072">
                  <a:extLst>
                    <a:ext uri="{9D8B030D-6E8A-4147-A177-3AD203B41FA5}">
                      <a16:colId xmlns:a16="http://schemas.microsoft.com/office/drawing/2014/main" val="33887648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074456533"/>
                  </a:ext>
                </a:extLst>
              </a:tr>
              <a:tr h="370840">
                <a:tc>
                  <a:txBody>
                    <a:bodyPr/>
                    <a:lstStyle/>
                    <a:p>
                      <a:r>
                        <a:rPr lang="en-US" sz="1000"/>
                        <a:t>jotunmalaysia</a:t>
                      </a:r>
                    </a:p>
                  </a:txBody>
                  <a:tcPr/>
                </a:tc>
                <a:tc>
                  <a:txBody>
                    <a:bodyPr/>
                    <a:lstStyle/>
                    <a:p>
                      <a:r>
                        <a:rPr lang="en-US" sz="1000"/>
                        <a:t>18136</a:t>
                      </a:r>
                    </a:p>
                  </a:txBody>
                  <a:tcPr/>
                </a:tc>
                <a:tc>
                  <a:txBody>
                    <a:bodyPr/>
                    <a:lstStyle/>
                    <a:p>
                      <a:r>
                        <a:rPr lang="en-US" sz="1000"/>
                        <a:t>582</a:t>
                      </a:r>
                    </a:p>
                  </a:txBody>
                  <a:tcPr/>
                </a:tc>
                <a:tc>
                  <a:txBody>
                    <a:bodyPr/>
                    <a:lstStyle/>
                    <a:p>
                      <a:r>
                        <a:rPr lang="en-US" sz="1000"/>
                        <a:t>6</a:t>
                      </a:r>
                    </a:p>
                  </a:txBody>
                  <a:tcPr/>
                </a:tc>
                <a:tc>
                  <a:txBody>
                    <a:bodyPr/>
                    <a:lstStyle/>
                    <a:p>
                      <a:r>
                        <a:rPr lang="en-US" sz="1000"/>
                        <a:t>2</a:t>
                      </a:r>
                    </a:p>
                  </a:txBody>
                  <a:tcPr/>
                </a:tc>
                <a:tc>
                  <a:txBody>
                    <a:bodyPr/>
                    <a:lstStyle/>
                    <a:p>
                      <a:r>
                        <a:rPr lang="en-US" sz="1000"/>
                        <a:t>3</a:t>
                      </a:r>
                    </a:p>
                  </a:txBody>
                  <a:tcPr/>
                </a:tc>
                <a:tc>
                  <a:txBody>
                    <a:bodyPr/>
                    <a:lstStyle/>
                    <a:p>
                      <a:r>
                        <a:rPr lang="en-US" sz="1000"/>
                        <a:t>23</a:t>
                      </a:r>
                    </a:p>
                  </a:txBody>
                  <a:tcPr/>
                </a:tc>
                <a:tc>
                  <a:txBody>
                    <a:bodyPr/>
                    <a:lstStyle/>
                    <a:p>
                      <a:r>
                        <a:rPr lang="en-US" sz="1000"/>
                        <a:t>34</a:t>
                      </a:r>
                    </a:p>
                  </a:txBody>
                  <a:tcPr/>
                </a:tc>
                <a:tc>
                  <a:txBody>
                    <a:bodyPr/>
                    <a:lstStyle/>
                    <a:p>
                      <a:r>
                        <a:rPr lang="en-US" sz="1000"/>
                        <a:t>5213</a:t>
                      </a:r>
                    </a:p>
                  </a:txBody>
                  <a:tcPr/>
                </a:tc>
                <a:tc>
                  <a:txBody>
                    <a:bodyPr/>
                    <a:lstStyle/>
                    <a:p>
                      <a:r>
                        <a:rPr lang="en-US" sz="1000"/>
                        <a:t>36</a:t>
                      </a:r>
                    </a:p>
                  </a:txBody>
                  <a:tcPr/>
                </a:tc>
                <a:tc>
                  <a:txBody>
                    <a:bodyPr/>
                    <a:lstStyle/>
                    <a:p>
                      <a:r>
                        <a:rPr lang="en-US" sz="1000"/>
                        <a:t>0.8651 %</a:t>
                      </a:r>
                    </a:p>
                  </a:txBody>
                  <a:tcPr/>
                </a:tc>
                <a:extLst>
                  <a:ext uri="{0D108BD9-81ED-4DB2-BD59-A6C34878D82A}">
                    <a16:rowId xmlns:a16="http://schemas.microsoft.com/office/drawing/2014/main" val="929100706"/>
                  </a:ext>
                </a:extLst>
              </a:tr>
              <a:tr h="370840">
                <a:tc>
                  <a:txBody>
                    <a:bodyPr/>
                    <a:lstStyle/>
                    <a:p>
                      <a:r>
                        <a:rPr lang="en-US" sz="1000"/>
                        <a:t>duluxmalaysia</a:t>
                      </a:r>
                    </a:p>
                  </a:txBody>
                  <a:tcPr/>
                </a:tc>
                <a:tc>
                  <a:txBody>
                    <a:bodyPr/>
                    <a:lstStyle/>
                    <a:p>
                      <a:r>
                        <a:rPr lang="en-US" sz="1000"/>
                        <a:t>n/a</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7</a:t>
                      </a:r>
                    </a:p>
                  </a:txBody>
                  <a:tcPr/>
                </a:tc>
                <a:tc>
                  <a:txBody>
                    <a:bodyPr/>
                    <a:lstStyle/>
                    <a:p>
                      <a:r>
                        <a:rPr lang="en-US" sz="1000"/>
                        <a:t>23</a:t>
                      </a:r>
                    </a:p>
                  </a:txBody>
                  <a:tcPr/>
                </a:tc>
                <a:tc>
                  <a:txBody>
                    <a:bodyPr/>
                    <a:lstStyle/>
                    <a:p>
                      <a:r>
                        <a:rPr lang="en-US" sz="1000"/>
                        <a:t>31</a:t>
                      </a:r>
                    </a:p>
                  </a:txBody>
                  <a:tcPr/>
                </a:tc>
                <a:tc>
                  <a:txBody>
                    <a:bodyPr/>
                    <a:lstStyle/>
                    <a:p>
                      <a:r>
                        <a:rPr lang="en-US" sz="1000"/>
                        <a:t>202</a:t>
                      </a:r>
                    </a:p>
                  </a:txBody>
                  <a:tcPr/>
                </a:tc>
                <a:tc>
                  <a:txBody>
                    <a:bodyPr/>
                    <a:lstStyle/>
                    <a:p>
                      <a:r>
                        <a:rPr lang="en-US" sz="1000"/>
                        <a:t>11</a:t>
                      </a:r>
                    </a:p>
                  </a:txBody>
                  <a:tcPr/>
                </a:tc>
                <a:tc>
                  <a:txBody>
                    <a:bodyPr/>
                    <a:lstStyle/>
                    <a:p>
                      <a:r>
                        <a:rPr lang="en-US" sz="1000"/>
                        <a:t>n/a</a:t>
                      </a:r>
                    </a:p>
                  </a:txBody>
                  <a:tcPr/>
                </a:tc>
                <a:extLst>
                  <a:ext uri="{0D108BD9-81ED-4DB2-BD59-A6C34878D82A}">
                    <a16:rowId xmlns:a16="http://schemas.microsoft.com/office/drawing/2014/main" val="4022421391"/>
                  </a:ext>
                </a:extLst>
              </a:tr>
              <a:tr h="370840">
                <a:tc>
                  <a:txBody>
                    <a:bodyPr/>
                    <a:lstStyle/>
                    <a:p>
                      <a:r>
                        <a:rPr lang="en-US" sz="1000"/>
                        <a:t>nipponpaintmalaysia</a:t>
                      </a:r>
                    </a:p>
                  </a:txBody>
                  <a:tcPr/>
                </a:tc>
                <a:tc>
                  <a:txBody>
                    <a:bodyPr/>
                    <a:lstStyle/>
                    <a:p>
                      <a:r>
                        <a:rPr lang="en-US" sz="1000"/>
                        <a:t>n/a</a:t>
                      </a:r>
                    </a:p>
                  </a:txBody>
                  <a:tcPr/>
                </a:tc>
                <a:tc>
                  <a:txBody>
                    <a:bodyPr/>
                    <a:lstStyle/>
                    <a:p>
                      <a:r>
                        <a:rPr lang="en-US" sz="1000"/>
                        <a:t>n/a</a:t>
                      </a:r>
                    </a:p>
                  </a:txBody>
                  <a:tcPr/>
                </a:tc>
                <a:tc>
                  <a:txBody>
                    <a:bodyPr/>
                    <a:lstStyle/>
                    <a:p>
                      <a:r>
                        <a:rPr lang="en-US" sz="1000"/>
                        <a:t>16</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20</a:t>
                      </a:r>
                    </a:p>
                  </a:txBody>
                  <a:tcPr/>
                </a:tc>
                <a:tc>
                  <a:txBody>
                    <a:bodyPr/>
                    <a:lstStyle/>
                    <a:p>
                      <a:r>
                        <a:rPr lang="en-US" sz="1000"/>
                        <a:t>995</a:t>
                      </a:r>
                    </a:p>
                  </a:txBody>
                  <a:tcPr/>
                </a:tc>
                <a:tc>
                  <a:txBody>
                    <a:bodyPr/>
                    <a:lstStyle/>
                    <a:p>
                      <a:r>
                        <a:rPr lang="en-US" sz="1000"/>
                        <a:t>5</a:t>
                      </a:r>
                    </a:p>
                  </a:txBody>
                  <a:tcPr/>
                </a:tc>
                <a:tc>
                  <a:txBody>
                    <a:bodyPr/>
                    <a:lstStyle/>
                    <a:p>
                      <a:r>
                        <a:rPr lang="en-US" sz="1000"/>
                        <a:t>n/a</a:t>
                      </a:r>
                    </a:p>
                  </a:txBody>
                  <a:tcPr/>
                </a:tc>
                <a:extLst>
                  <a:ext uri="{0D108BD9-81ED-4DB2-BD59-A6C34878D82A}">
                    <a16:rowId xmlns:a16="http://schemas.microsoft.com/office/drawing/2014/main" val="1307729870"/>
                  </a:ext>
                </a:extLst>
              </a:tr>
            </a:tbl>
          </a:graphicData>
        </a:graphic>
      </p:graphicFrame>
      <p:sp>
        <p:nvSpPr>
          <p:cNvPr id="4" name="Text Placeholder 3">
            <a:extLst>
              <a:ext uri="{FF2B5EF4-FFF2-40B4-BE49-F238E27FC236}">
                <a16:creationId xmlns:a16="http://schemas.microsoft.com/office/drawing/2014/main" id="{234BDECA-8082-405C-9929-73E91BE67261}"/>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3484405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2B42C-8F26-4AB7-8CFB-DC3E3C3C9938}"/>
              </a:ext>
            </a:extLst>
          </p:cNvPr>
          <p:cNvSpPr>
            <a:spLocks noGrp="1"/>
          </p:cNvSpPr>
          <p:nvPr>
            <p:ph type="title"/>
          </p:nvPr>
        </p:nvSpPr>
        <p:spPr/>
        <p:txBody>
          <a:bodyPr/>
          <a:lstStyle/>
          <a:p>
            <a:r>
              <a:rPr lang="en-US"/>
              <a:t>Instagram Followers Total | 3 profiles</a:t>
            </a:r>
          </a:p>
        </p:txBody>
      </p:sp>
      <p:graphicFrame>
        <p:nvGraphicFramePr>
          <p:cNvPr id="6" name="Chart Placeholder 5">
            <a:extLst>
              <a:ext uri="{FF2B5EF4-FFF2-40B4-BE49-F238E27FC236}">
                <a16:creationId xmlns:a16="http://schemas.microsoft.com/office/drawing/2014/main" id="{7DAEA695-8FE5-4354-B2A8-5E8AED8ADC8E}"/>
              </a:ext>
            </a:extLst>
          </p:cNvPr>
          <p:cNvGraphicFramePr>
            <a:graphicFrameLocks noGrp="1"/>
          </p:cNvGraphicFramePr>
          <p:nvPr>
            <p:ph type="chart" sz="quarter" idx="13"/>
            <p:extLst>
              <p:ext uri="{D42A27DB-BD31-4B8C-83A1-F6EECF244321}">
                <p14:modId xmlns:p14="http://schemas.microsoft.com/office/powerpoint/2010/main" val="3946809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B7FF50-9F5A-4160-934C-15B036F62EEB}"/>
              </a:ext>
            </a:extLst>
          </p:cNvPr>
          <p:cNvSpPr>
            <a:spLocks noGrp="1"/>
          </p:cNvSpPr>
          <p:nvPr>
            <p:ph type="body" sz="quarter" idx="14"/>
          </p:nvPr>
        </p:nvSpPr>
        <p:spPr/>
        <p:txBody>
          <a:bodyPr/>
          <a:lstStyle/>
          <a:p>
            <a:r>
              <a:rPr lang="en-US"/>
              <a:t>01/01/2023 - 05/17/2023</a:t>
            </a:r>
          </a:p>
        </p:txBody>
      </p:sp>
      <p:sp>
        <p:nvSpPr>
          <p:cNvPr id="5" name="Footer Placeholder 4">
            <a:extLst>
              <a:ext uri="{FF2B5EF4-FFF2-40B4-BE49-F238E27FC236}">
                <a16:creationId xmlns:a16="http://schemas.microsoft.com/office/drawing/2014/main" id="{1F48880C-ABFC-49EC-A444-D09937BE37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1548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425FF-0005-4B95-A355-80E1B1791446}"/>
              </a:ext>
            </a:extLst>
          </p:cNvPr>
          <p:cNvSpPr>
            <a:spLocks noGrp="1"/>
          </p:cNvSpPr>
          <p:nvPr>
            <p:ph type="title"/>
          </p:nvPr>
        </p:nvSpPr>
        <p:spPr/>
        <p:txBody>
          <a:bodyPr/>
          <a:lstStyle/>
          <a:p>
            <a:r>
              <a:rPr lang="en-US"/>
              <a:t>Instagram Followers Change Rate | 3 profiles</a:t>
            </a:r>
          </a:p>
        </p:txBody>
      </p:sp>
      <p:graphicFrame>
        <p:nvGraphicFramePr>
          <p:cNvPr id="6" name="Chart Placeholder 5">
            <a:extLst>
              <a:ext uri="{FF2B5EF4-FFF2-40B4-BE49-F238E27FC236}">
                <a16:creationId xmlns:a16="http://schemas.microsoft.com/office/drawing/2014/main" id="{CCC15CEE-87ED-41DC-9549-FE3B94E9DCAE}"/>
              </a:ext>
            </a:extLst>
          </p:cNvPr>
          <p:cNvGraphicFramePr>
            <a:graphicFrameLocks noGrp="1"/>
          </p:cNvGraphicFramePr>
          <p:nvPr>
            <p:ph type="chart" sz="quarter" idx="13"/>
            <p:extLst>
              <p:ext uri="{D42A27DB-BD31-4B8C-83A1-F6EECF244321}">
                <p14:modId xmlns:p14="http://schemas.microsoft.com/office/powerpoint/2010/main" val="2562982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308A8B-E764-434B-A75F-4965FF34B7FA}"/>
              </a:ext>
            </a:extLst>
          </p:cNvPr>
          <p:cNvSpPr>
            <a:spLocks noGrp="1"/>
          </p:cNvSpPr>
          <p:nvPr>
            <p:ph type="body" sz="quarter" idx="14"/>
          </p:nvPr>
        </p:nvSpPr>
        <p:spPr/>
        <p:txBody>
          <a:bodyPr/>
          <a:lstStyle/>
          <a:p>
            <a:r>
              <a:rPr lang="en-US"/>
              <a:t>01/01/2023 - 05/17/2023</a:t>
            </a:r>
          </a:p>
        </p:txBody>
      </p:sp>
      <p:sp>
        <p:nvSpPr>
          <p:cNvPr id="5" name="Footer Placeholder 4">
            <a:extLst>
              <a:ext uri="{FF2B5EF4-FFF2-40B4-BE49-F238E27FC236}">
                <a16:creationId xmlns:a16="http://schemas.microsoft.com/office/drawing/2014/main" id="{BACE5E64-81A0-4B9E-973A-F682F4363D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5953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7BB94-CEB4-46B0-8F25-AC318BEA6B3A}"/>
              </a:ext>
            </a:extLst>
          </p:cNvPr>
          <p:cNvSpPr>
            <a:spLocks noGrp="1"/>
          </p:cNvSpPr>
          <p:nvPr>
            <p:ph type="title"/>
          </p:nvPr>
        </p:nvSpPr>
        <p:spPr/>
        <p:txBody>
          <a:bodyPr/>
          <a:lstStyle/>
          <a:p>
            <a:r>
              <a:rPr lang="en-US"/>
              <a:t>Instagram Posts Table | 3 profiles - 1 of 17</a:t>
            </a:r>
          </a:p>
        </p:txBody>
      </p:sp>
      <p:graphicFrame>
        <p:nvGraphicFramePr>
          <p:cNvPr id="5" name="Table Placeholder 4">
            <a:extLst>
              <a:ext uri="{FF2B5EF4-FFF2-40B4-BE49-F238E27FC236}">
                <a16:creationId xmlns:a16="http://schemas.microsoft.com/office/drawing/2014/main" id="{9380BFF1-D0CD-47D4-BB34-91FAFBC22623}"/>
              </a:ext>
            </a:extLst>
          </p:cNvPr>
          <p:cNvGraphicFramePr>
            <a:graphicFrameLocks noGrp="1"/>
          </p:cNvGraphicFramePr>
          <p:nvPr>
            <p:ph type="tbl" sz="quarter" idx="13"/>
            <p:extLst>
              <p:ext uri="{D42A27DB-BD31-4B8C-83A1-F6EECF244321}">
                <p14:modId xmlns:p14="http://schemas.microsoft.com/office/powerpoint/2010/main" val="1296691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78793282"/>
                    </a:ext>
                  </a:extLst>
                </a:gridCol>
                <a:gridCol w="987552">
                  <a:extLst>
                    <a:ext uri="{9D8B030D-6E8A-4147-A177-3AD203B41FA5}">
                      <a16:colId xmlns:a16="http://schemas.microsoft.com/office/drawing/2014/main" val="920754160"/>
                    </a:ext>
                  </a:extLst>
                </a:gridCol>
                <a:gridCol w="987552">
                  <a:extLst>
                    <a:ext uri="{9D8B030D-6E8A-4147-A177-3AD203B41FA5}">
                      <a16:colId xmlns:a16="http://schemas.microsoft.com/office/drawing/2014/main" val="4255627551"/>
                    </a:ext>
                  </a:extLst>
                </a:gridCol>
                <a:gridCol w="987552">
                  <a:extLst>
                    <a:ext uri="{9D8B030D-6E8A-4147-A177-3AD203B41FA5}">
                      <a16:colId xmlns:a16="http://schemas.microsoft.com/office/drawing/2014/main" val="3926487304"/>
                    </a:ext>
                  </a:extLst>
                </a:gridCol>
                <a:gridCol w="987552">
                  <a:extLst>
                    <a:ext uri="{9D8B030D-6E8A-4147-A177-3AD203B41FA5}">
                      <a16:colId xmlns:a16="http://schemas.microsoft.com/office/drawing/2014/main" val="1453547755"/>
                    </a:ext>
                  </a:extLst>
                </a:gridCol>
                <a:gridCol w="987552">
                  <a:extLst>
                    <a:ext uri="{9D8B030D-6E8A-4147-A177-3AD203B41FA5}">
                      <a16:colId xmlns:a16="http://schemas.microsoft.com/office/drawing/2014/main" val="651371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1219696"/>
                  </a:ext>
                </a:extLst>
              </a:tr>
            </a:tbl>
          </a:graphicData>
        </a:graphic>
      </p:graphicFrame>
      <p:sp>
        <p:nvSpPr>
          <p:cNvPr id="4" name="Text Placeholder 3">
            <a:extLst>
              <a:ext uri="{FF2B5EF4-FFF2-40B4-BE49-F238E27FC236}">
                <a16:creationId xmlns:a16="http://schemas.microsoft.com/office/drawing/2014/main" id="{611ED351-1370-4B9F-B739-E5D3874AECE4}"/>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552254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DDB61-AB16-49A3-8525-D884F4739976}"/>
              </a:ext>
            </a:extLst>
          </p:cNvPr>
          <p:cNvSpPr>
            <a:spLocks noGrp="1"/>
          </p:cNvSpPr>
          <p:nvPr>
            <p:ph type="title"/>
          </p:nvPr>
        </p:nvSpPr>
        <p:spPr/>
        <p:txBody>
          <a:bodyPr/>
          <a:lstStyle/>
          <a:p>
            <a:r>
              <a:rPr lang="en-US"/>
              <a:t>Instagram Posts Table | 3 profiles - 2 of 17</a:t>
            </a:r>
          </a:p>
        </p:txBody>
      </p:sp>
      <p:graphicFrame>
        <p:nvGraphicFramePr>
          <p:cNvPr id="5" name="Table Placeholder 4">
            <a:extLst>
              <a:ext uri="{FF2B5EF4-FFF2-40B4-BE49-F238E27FC236}">
                <a16:creationId xmlns:a16="http://schemas.microsoft.com/office/drawing/2014/main" id="{511D94F3-93D8-465D-AC0A-0B63A2D74C49}"/>
              </a:ext>
            </a:extLst>
          </p:cNvPr>
          <p:cNvGraphicFramePr>
            <a:graphicFrameLocks noGrp="1"/>
          </p:cNvGraphicFramePr>
          <p:nvPr>
            <p:ph type="tbl" sz="quarter" idx="13"/>
            <p:extLst>
              <p:ext uri="{D42A27DB-BD31-4B8C-83A1-F6EECF244321}">
                <p14:modId xmlns:p14="http://schemas.microsoft.com/office/powerpoint/2010/main" val="668828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31502386"/>
                    </a:ext>
                  </a:extLst>
                </a:gridCol>
                <a:gridCol w="987552">
                  <a:extLst>
                    <a:ext uri="{9D8B030D-6E8A-4147-A177-3AD203B41FA5}">
                      <a16:colId xmlns:a16="http://schemas.microsoft.com/office/drawing/2014/main" val="4230092632"/>
                    </a:ext>
                  </a:extLst>
                </a:gridCol>
                <a:gridCol w="987552">
                  <a:extLst>
                    <a:ext uri="{9D8B030D-6E8A-4147-A177-3AD203B41FA5}">
                      <a16:colId xmlns:a16="http://schemas.microsoft.com/office/drawing/2014/main" val="1652053087"/>
                    </a:ext>
                  </a:extLst>
                </a:gridCol>
                <a:gridCol w="987552">
                  <a:extLst>
                    <a:ext uri="{9D8B030D-6E8A-4147-A177-3AD203B41FA5}">
                      <a16:colId xmlns:a16="http://schemas.microsoft.com/office/drawing/2014/main" val="67861570"/>
                    </a:ext>
                  </a:extLst>
                </a:gridCol>
                <a:gridCol w="987552">
                  <a:extLst>
                    <a:ext uri="{9D8B030D-6E8A-4147-A177-3AD203B41FA5}">
                      <a16:colId xmlns:a16="http://schemas.microsoft.com/office/drawing/2014/main" val="2395179694"/>
                    </a:ext>
                  </a:extLst>
                </a:gridCol>
                <a:gridCol w="987552">
                  <a:extLst>
                    <a:ext uri="{9D8B030D-6E8A-4147-A177-3AD203B41FA5}">
                      <a16:colId xmlns:a16="http://schemas.microsoft.com/office/drawing/2014/main" val="2657425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2072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jotunmalaysia - 2023-05-16 10:01:07</a:t>
                      </a:r>
                      <a:r>
                        <a:rPr kumimoji="0" lang="en-US" sz="1000" b="0" i="0" u="none" strike="noStrike" kern="1200" cap="none" spc="0" normalizeH="0" baseline="0" noProof="0">
                          <a:ln>
                            <a:noFill/>
                          </a:ln>
                          <a:solidFill>
                            <a:prstClr val="black"/>
                          </a:solidFill>
                          <a:effectLst/>
                          <a:uLnTx/>
                          <a:uFillTx/>
                          <a:latin typeface="Calibri"/>
                          <a:ea typeface="+mn-ea"/>
                          <a:cs typeface="+mn-cs"/>
                        </a:rPr>
                        <a:t>
 Every healthy home starts with Majestic Sense. Formulated with Clean Air Technology, experience the joy that comes with beautiful flawless walls and fresh air indoors. 
Jotun Majestic Sense is Sensitive Choice approved - these are products identified by the National Asthma Council Australia to be asthma and allergy-friendly. 
Discover Jotun Majestic Sense at the link in bio.
🖌️ 2024 Senses 
Photo: linethitklein 
Styling: kraakvikdorazio 
#Jotun #JotunInterior #JotunMajestic #JotunMajesticSense #CleanAirTechnology #OdourlessComfort #Jotun2023ColourCard #JotunSTORIES #SerenePresence #NaturallyGrounded #CuratedLiving #ColourDesignByJotun #JotunColourCollection #JotunColourTrends #InteriorPaint #HomeInterior #InteriorDesign #HomeDecor #DecorIdeas #HomeInspiration #Jotun2024Senses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75225245"/>
                  </a:ext>
                </a:extLst>
              </a:tr>
            </a:tbl>
          </a:graphicData>
        </a:graphic>
      </p:graphicFrame>
      <p:sp>
        <p:nvSpPr>
          <p:cNvPr id="4" name="Text Placeholder 3">
            <a:extLst>
              <a:ext uri="{FF2B5EF4-FFF2-40B4-BE49-F238E27FC236}">
                <a16:creationId xmlns:a16="http://schemas.microsoft.com/office/drawing/2014/main" id="{0DBFDB66-A76D-4101-BC07-80857AF54AFF}"/>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2777238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67184-AE71-4145-AEE5-783D6EF6E1BD}"/>
              </a:ext>
            </a:extLst>
          </p:cNvPr>
          <p:cNvSpPr>
            <a:spLocks noGrp="1"/>
          </p:cNvSpPr>
          <p:nvPr>
            <p:ph type="title"/>
          </p:nvPr>
        </p:nvSpPr>
        <p:spPr/>
        <p:txBody>
          <a:bodyPr/>
          <a:lstStyle/>
          <a:p>
            <a:r>
              <a:rPr lang="en-US"/>
              <a:t>Instagram Posts Table | 3 profiles - 3 of 17</a:t>
            </a:r>
          </a:p>
        </p:txBody>
      </p:sp>
      <p:graphicFrame>
        <p:nvGraphicFramePr>
          <p:cNvPr id="5" name="Table Placeholder 4">
            <a:extLst>
              <a:ext uri="{FF2B5EF4-FFF2-40B4-BE49-F238E27FC236}">
                <a16:creationId xmlns:a16="http://schemas.microsoft.com/office/drawing/2014/main" id="{CA949DFE-4BD8-4F13-BB22-CB4FA5E34227}"/>
              </a:ext>
            </a:extLst>
          </p:cNvPr>
          <p:cNvGraphicFramePr>
            <a:graphicFrameLocks noGrp="1"/>
          </p:cNvGraphicFramePr>
          <p:nvPr>
            <p:ph type="tbl" sz="quarter" idx="13"/>
            <p:extLst>
              <p:ext uri="{D42A27DB-BD31-4B8C-83A1-F6EECF244321}">
                <p14:modId xmlns:p14="http://schemas.microsoft.com/office/powerpoint/2010/main" val="3273198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56087425"/>
                    </a:ext>
                  </a:extLst>
                </a:gridCol>
                <a:gridCol w="987552">
                  <a:extLst>
                    <a:ext uri="{9D8B030D-6E8A-4147-A177-3AD203B41FA5}">
                      <a16:colId xmlns:a16="http://schemas.microsoft.com/office/drawing/2014/main" val="641350794"/>
                    </a:ext>
                  </a:extLst>
                </a:gridCol>
                <a:gridCol w="987552">
                  <a:extLst>
                    <a:ext uri="{9D8B030D-6E8A-4147-A177-3AD203B41FA5}">
                      <a16:colId xmlns:a16="http://schemas.microsoft.com/office/drawing/2014/main" val="1451610869"/>
                    </a:ext>
                  </a:extLst>
                </a:gridCol>
                <a:gridCol w="987552">
                  <a:extLst>
                    <a:ext uri="{9D8B030D-6E8A-4147-A177-3AD203B41FA5}">
                      <a16:colId xmlns:a16="http://schemas.microsoft.com/office/drawing/2014/main" val="2062028170"/>
                    </a:ext>
                  </a:extLst>
                </a:gridCol>
                <a:gridCol w="987552">
                  <a:extLst>
                    <a:ext uri="{9D8B030D-6E8A-4147-A177-3AD203B41FA5}">
                      <a16:colId xmlns:a16="http://schemas.microsoft.com/office/drawing/2014/main" val="2594734436"/>
                    </a:ext>
                  </a:extLst>
                </a:gridCol>
                <a:gridCol w="987552">
                  <a:extLst>
                    <a:ext uri="{9D8B030D-6E8A-4147-A177-3AD203B41FA5}">
                      <a16:colId xmlns:a16="http://schemas.microsoft.com/office/drawing/2014/main" val="3124401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44842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duluxmalaysia - 2023-05-12 18:00:54</a:t>
                      </a:r>
                      <a:r>
                        <a:rPr kumimoji="0" lang="en-US" sz="1000" b="0" i="0" u="none" strike="noStrike" kern="1200" cap="none" spc="0" normalizeH="0" baseline="0" noProof="0">
                          <a:ln>
                            <a:noFill/>
                          </a:ln>
                          <a:solidFill>
                            <a:prstClr val="black"/>
                          </a:solidFill>
                          <a:effectLst/>
                          <a:uLnTx/>
                          <a:uFillTx/>
                          <a:latin typeface="Calibri"/>
                          <a:ea typeface="+mn-ea"/>
                          <a:cs typeface="+mn-cs"/>
                        </a:rPr>
                        <a:t>
 From bringing joy and calmness, to facilitating concentration; being at one with nature is great for our well-being! 🥰
Let's bring in some soothing colours of nature to our rooms with these 4 decorating ideas! 💚
#Dulux #LetsColour #Paint #Palettes #COTY23 #ColourOfTheYear2023 #HomeInspiration #InteriorInspiration #Green #InteriorDecor #Nature #InteriorDesign #WildWonder #Lush #LushPalette #Decoration #HomeDecoration #Kitchen #Bedroom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3247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nipponpaintmalaysia - 2023-05-12 10:00:07</a:t>
                      </a:r>
                      <a:r>
                        <a:rPr kumimoji="0" lang="en-US" sz="1000" b="0" i="0" u="none" strike="noStrike" kern="1200" cap="none" spc="0" normalizeH="0" baseline="0" noProof="0">
                          <a:ln>
                            <a:noFill/>
                          </a:ln>
                          <a:solidFill>
                            <a:prstClr val="black"/>
                          </a:solidFill>
                          <a:effectLst/>
                          <a:uLnTx/>
                          <a:uFillTx/>
                          <a:latin typeface="Calibri"/>
                          <a:ea typeface="+mn-ea"/>
                          <a:cs typeface="+mn-cs"/>
                        </a:rPr>
                        <a:t>
 Make a statement with the captivating Green Feathers’ jewel tone in your interior design! 🌿🌸 This rich, earthy shade brings a touch of natural beauty and warmth to any room. See?
#NipponPaint #NipponPaintMY #TrendingColour #ColourPalette #ColorInspiration #HomeDecor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252163545"/>
                  </a:ext>
                </a:extLst>
              </a:tr>
            </a:tbl>
          </a:graphicData>
        </a:graphic>
      </p:graphicFrame>
      <p:sp>
        <p:nvSpPr>
          <p:cNvPr id="4" name="Text Placeholder 3">
            <a:extLst>
              <a:ext uri="{FF2B5EF4-FFF2-40B4-BE49-F238E27FC236}">
                <a16:creationId xmlns:a16="http://schemas.microsoft.com/office/drawing/2014/main" id="{E20E8678-490C-41EB-AEF4-3B1FD50FB459}"/>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4010640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03E48-3EDB-4109-9437-28310AB4666F}"/>
              </a:ext>
            </a:extLst>
          </p:cNvPr>
          <p:cNvSpPr>
            <a:spLocks noGrp="1"/>
          </p:cNvSpPr>
          <p:nvPr>
            <p:ph type="title"/>
          </p:nvPr>
        </p:nvSpPr>
        <p:spPr/>
        <p:txBody>
          <a:bodyPr/>
          <a:lstStyle/>
          <a:p>
            <a:r>
              <a:rPr lang="en-US"/>
              <a:t>Instagram Posts Table | 3 profiles - 4 of 17</a:t>
            </a:r>
          </a:p>
        </p:txBody>
      </p:sp>
      <p:graphicFrame>
        <p:nvGraphicFramePr>
          <p:cNvPr id="5" name="Table Placeholder 4">
            <a:extLst>
              <a:ext uri="{FF2B5EF4-FFF2-40B4-BE49-F238E27FC236}">
                <a16:creationId xmlns:a16="http://schemas.microsoft.com/office/drawing/2014/main" id="{DC3F369E-5E62-4B91-8E6E-DAB242CAFE26}"/>
              </a:ext>
            </a:extLst>
          </p:cNvPr>
          <p:cNvGraphicFramePr>
            <a:graphicFrameLocks noGrp="1"/>
          </p:cNvGraphicFramePr>
          <p:nvPr>
            <p:ph type="tbl" sz="quarter" idx="13"/>
            <p:extLst>
              <p:ext uri="{D42A27DB-BD31-4B8C-83A1-F6EECF244321}">
                <p14:modId xmlns:p14="http://schemas.microsoft.com/office/powerpoint/2010/main" val="765937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97031706"/>
                    </a:ext>
                  </a:extLst>
                </a:gridCol>
                <a:gridCol w="987552">
                  <a:extLst>
                    <a:ext uri="{9D8B030D-6E8A-4147-A177-3AD203B41FA5}">
                      <a16:colId xmlns:a16="http://schemas.microsoft.com/office/drawing/2014/main" val="168668806"/>
                    </a:ext>
                  </a:extLst>
                </a:gridCol>
                <a:gridCol w="987552">
                  <a:extLst>
                    <a:ext uri="{9D8B030D-6E8A-4147-A177-3AD203B41FA5}">
                      <a16:colId xmlns:a16="http://schemas.microsoft.com/office/drawing/2014/main" val="1216245188"/>
                    </a:ext>
                  </a:extLst>
                </a:gridCol>
                <a:gridCol w="987552">
                  <a:extLst>
                    <a:ext uri="{9D8B030D-6E8A-4147-A177-3AD203B41FA5}">
                      <a16:colId xmlns:a16="http://schemas.microsoft.com/office/drawing/2014/main" val="4198712757"/>
                    </a:ext>
                  </a:extLst>
                </a:gridCol>
                <a:gridCol w="987552">
                  <a:extLst>
                    <a:ext uri="{9D8B030D-6E8A-4147-A177-3AD203B41FA5}">
                      <a16:colId xmlns:a16="http://schemas.microsoft.com/office/drawing/2014/main" val="2841647373"/>
                    </a:ext>
                  </a:extLst>
                </a:gridCol>
                <a:gridCol w="987552">
                  <a:extLst>
                    <a:ext uri="{9D8B030D-6E8A-4147-A177-3AD203B41FA5}">
                      <a16:colId xmlns:a16="http://schemas.microsoft.com/office/drawing/2014/main" val="3230533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5419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jotunmalaysia - 2023-05-10 21:02:30</a:t>
                      </a:r>
                      <a:r>
                        <a:rPr kumimoji="0" lang="en-US" sz="1000" b="0" i="0" u="none" strike="noStrike" kern="1200" cap="none" spc="0" normalizeH="0" baseline="0" noProof="0">
                          <a:ln>
                            <a:noFill/>
                          </a:ln>
                          <a:solidFill>
                            <a:prstClr val="black"/>
                          </a:solidFill>
                          <a:effectLst/>
                          <a:uLnTx/>
                          <a:uFillTx/>
                          <a:latin typeface="Calibri"/>
                          <a:ea typeface="+mn-ea"/>
                          <a:cs typeface="+mn-cs"/>
                        </a:rPr>
                        <a:t>
 When a hint of colour is all you need to transform a room! 
We're thrilled to see how siulim has used our Space and Washed Linen shades to elevate her living room. 👌 
Explore more colours with Jotun Majestic Sense at the link in bio.
🖌️ 10678 Space
🖌️ 10679 Washed Linen
#Jotun #JotunMalaysia #RoomMakeover #JotunInterior #JotunMajestic #JotunMajesticSense #CleanAirTechnology #OdourlessComfort #Jotun2023ColourCard #JotunSTORIES #SerenePresence #NaturallyGrounded #CuratedLiving #ColourDesignByJotun #JotunColourCollection #JotunColourTrends #InteriorPaint #HomeInterior #InteriorDesign #HomeDecor #DecorIdeas #HomeInspiration #Jotun10678Space #Jotun10679WashedLinen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70512911"/>
                  </a:ext>
                </a:extLst>
              </a:tr>
            </a:tbl>
          </a:graphicData>
        </a:graphic>
      </p:graphicFrame>
      <p:sp>
        <p:nvSpPr>
          <p:cNvPr id="4" name="Text Placeholder 3">
            <a:extLst>
              <a:ext uri="{FF2B5EF4-FFF2-40B4-BE49-F238E27FC236}">
                <a16:creationId xmlns:a16="http://schemas.microsoft.com/office/drawing/2014/main" id="{216C4DFA-D9DE-4B6E-93C7-E67FD56F20AF}"/>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4033365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5243D-F41F-4F45-90BC-680448196FF1}"/>
              </a:ext>
            </a:extLst>
          </p:cNvPr>
          <p:cNvSpPr>
            <a:spLocks noGrp="1"/>
          </p:cNvSpPr>
          <p:nvPr>
            <p:ph type="title"/>
          </p:nvPr>
        </p:nvSpPr>
        <p:spPr/>
        <p:txBody>
          <a:bodyPr/>
          <a:lstStyle/>
          <a:p>
            <a:r>
              <a:rPr lang="en-US"/>
              <a:t>Instagram Posts Table | 3 profiles - 5 of 17</a:t>
            </a:r>
          </a:p>
        </p:txBody>
      </p:sp>
      <p:graphicFrame>
        <p:nvGraphicFramePr>
          <p:cNvPr id="5" name="Table Placeholder 4">
            <a:extLst>
              <a:ext uri="{FF2B5EF4-FFF2-40B4-BE49-F238E27FC236}">
                <a16:creationId xmlns:a16="http://schemas.microsoft.com/office/drawing/2014/main" id="{83C37AFD-B084-4E1A-A5D0-7C79BBDFAD88}"/>
              </a:ext>
            </a:extLst>
          </p:cNvPr>
          <p:cNvGraphicFramePr>
            <a:graphicFrameLocks noGrp="1"/>
          </p:cNvGraphicFramePr>
          <p:nvPr>
            <p:ph type="tbl" sz="quarter" idx="13"/>
            <p:extLst>
              <p:ext uri="{D42A27DB-BD31-4B8C-83A1-F6EECF244321}">
                <p14:modId xmlns:p14="http://schemas.microsoft.com/office/powerpoint/2010/main" val="298624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47171760"/>
                    </a:ext>
                  </a:extLst>
                </a:gridCol>
                <a:gridCol w="987552">
                  <a:extLst>
                    <a:ext uri="{9D8B030D-6E8A-4147-A177-3AD203B41FA5}">
                      <a16:colId xmlns:a16="http://schemas.microsoft.com/office/drawing/2014/main" val="683236148"/>
                    </a:ext>
                  </a:extLst>
                </a:gridCol>
                <a:gridCol w="987552">
                  <a:extLst>
                    <a:ext uri="{9D8B030D-6E8A-4147-A177-3AD203B41FA5}">
                      <a16:colId xmlns:a16="http://schemas.microsoft.com/office/drawing/2014/main" val="1405922643"/>
                    </a:ext>
                  </a:extLst>
                </a:gridCol>
                <a:gridCol w="987552">
                  <a:extLst>
                    <a:ext uri="{9D8B030D-6E8A-4147-A177-3AD203B41FA5}">
                      <a16:colId xmlns:a16="http://schemas.microsoft.com/office/drawing/2014/main" val="414017445"/>
                    </a:ext>
                  </a:extLst>
                </a:gridCol>
                <a:gridCol w="987552">
                  <a:extLst>
                    <a:ext uri="{9D8B030D-6E8A-4147-A177-3AD203B41FA5}">
                      <a16:colId xmlns:a16="http://schemas.microsoft.com/office/drawing/2014/main" val="3443776466"/>
                    </a:ext>
                  </a:extLst>
                </a:gridCol>
                <a:gridCol w="987552">
                  <a:extLst>
                    <a:ext uri="{9D8B030D-6E8A-4147-A177-3AD203B41FA5}">
                      <a16:colId xmlns:a16="http://schemas.microsoft.com/office/drawing/2014/main" val="1391013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8494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jotunmalaysia - 2023-05-10 12:02:29</a:t>
                      </a:r>
                      <a:r>
                        <a:rPr kumimoji="0" lang="en-US" sz="1000" b="0" i="0" u="none" strike="noStrike" kern="1200" cap="none" spc="0" normalizeH="0" baseline="0" noProof="0">
                          <a:ln>
                            <a:noFill/>
                          </a:ln>
                          <a:solidFill>
                            <a:prstClr val="black"/>
                          </a:solidFill>
                          <a:effectLst/>
                          <a:uLnTx/>
                          <a:uFillTx/>
                          <a:latin typeface="Calibri"/>
                          <a:ea typeface="+mn-ea"/>
                          <a:cs typeface="+mn-cs"/>
                        </a:rPr>
                        <a:t>
 When a hint of colour is all you need to transform a room! 
We’re thrilled to see how siulim has used our Space and Washed Linen shades to elevate her living room. 👌 
Explore more colours with Jotun Majestic Sense at https://bit.ly/3VRomNR
🖌️ 10678 Space
🖌️ 10679 Washed Linen
#Jotun #JotunMalaysia #RoomMakeover #JotunInterior #JotunMajestic #JotunMajesticSense #CleanAirTechnology #OdourlessComfort #Jotun2023ColourCard #JotunSTORIES #SerenePresence #NaturallyGrounded #CuratedLiving #ColourDesignByJotun #JotunColourCollection #JotunColourTrends #InteriorPaint #HomeInterior #InteriorDesign #HomeDecor #DecorIdeas #HomeInspiration #Jotun10678Space #Jotun10679WashedLinen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05/10/2023 20:10:11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17669110"/>
                  </a:ext>
                </a:extLst>
              </a:tr>
            </a:tbl>
          </a:graphicData>
        </a:graphic>
      </p:graphicFrame>
      <p:sp>
        <p:nvSpPr>
          <p:cNvPr id="4" name="Text Placeholder 3">
            <a:extLst>
              <a:ext uri="{FF2B5EF4-FFF2-40B4-BE49-F238E27FC236}">
                <a16:creationId xmlns:a16="http://schemas.microsoft.com/office/drawing/2014/main" id="{0743D592-3CFC-4CE3-A845-A6727849FB68}"/>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2012579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AF10B-11B1-418B-8830-44E670400305}"/>
              </a:ext>
            </a:extLst>
          </p:cNvPr>
          <p:cNvSpPr>
            <a:spLocks noGrp="1"/>
          </p:cNvSpPr>
          <p:nvPr>
            <p:ph type="title"/>
          </p:nvPr>
        </p:nvSpPr>
        <p:spPr/>
        <p:txBody>
          <a:bodyPr/>
          <a:lstStyle/>
          <a:p>
            <a:r>
              <a:rPr lang="en-US"/>
              <a:t>Instagram Posts Table | 3 profiles - 6 of 17</a:t>
            </a:r>
          </a:p>
        </p:txBody>
      </p:sp>
      <p:graphicFrame>
        <p:nvGraphicFramePr>
          <p:cNvPr id="5" name="Table Placeholder 4">
            <a:extLst>
              <a:ext uri="{FF2B5EF4-FFF2-40B4-BE49-F238E27FC236}">
                <a16:creationId xmlns:a16="http://schemas.microsoft.com/office/drawing/2014/main" id="{595FBADE-7455-44CE-B71B-DB15F9EF3301}"/>
              </a:ext>
            </a:extLst>
          </p:cNvPr>
          <p:cNvGraphicFramePr>
            <a:graphicFrameLocks noGrp="1"/>
          </p:cNvGraphicFramePr>
          <p:nvPr>
            <p:ph type="tbl" sz="quarter" idx="13"/>
            <p:extLst>
              <p:ext uri="{D42A27DB-BD31-4B8C-83A1-F6EECF244321}">
                <p14:modId xmlns:p14="http://schemas.microsoft.com/office/powerpoint/2010/main" val="2925552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89931469"/>
                    </a:ext>
                  </a:extLst>
                </a:gridCol>
                <a:gridCol w="987552">
                  <a:extLst>
                    <a:ext uri="{9D8B030D-6E8A-4147-A177-3AD203B41FA5}">
                      <a16:colId xmlns:a16="http://schemas.microsoft.com/office/drawing/2014/main" val="2055452504"/>
                    </a:ext>
                  </a:extLst>
                </a:gridCol>
                <a:gridCol w="987552">
                  <a:extLst>
                    <a:ext uri="{9D8B030D-6E8A-4147-A177-3AD203B41FA5}">
                      <a16:colId xmlns:a16="http://schemas.microsoft.com/office/drawing/2014/main" val="926074189"/>
                    </a:ext>
                  </a:extLst>
                </a:gridCol>
                <a:gridCol w="987552">
                  <a:extLst>
                    <a:ext uri="{9D8B030D-6E8A-4147-A177-3AD203B41FA5}">
                      <a16:colId xmlns:a16="http://schemas.microsoft.com/office/drawing/2014/main" val="3125297118"/>
                    </a:ext>
                  </a:extLst>
                </a:gridCol>
                <a:gridCol w="987552">
                  <a:extLst>
                    <a:ext uri="{9D8B030D-6E8A-4147-A177-3AD203B41FA5}">
                      <a16:colId xmlns:a16="http://schemas.microsoft.com/office/drawing/2014/main" val="2723441222"/>
                    </a:ext>
                  </a:extLst>
                </a:gridCol>
                <a:gridCol w="987552">
                  <a:extLst>
                    <a:ext uri="{9D8B030D-6E8A-4147-A177-3AD203B41FA5}">
                      <a16:colId xmlns:a16="http://schemas.microsoft.com/office/drawing/2014/main" val="1385332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3088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nipponpaintmalaysia - 2023-05-03 09:59:07</a:t>
                      </a:r>
                      <a:r>
                        <a:rPr kumimoji="0" lang="en-US" sz="1000" b="0" i="0" u="none" strike="noStrike" kern="1200" cap="none" spc="0" normalizeH="0" baseline="0" noProof="0">
                          <a:ln>
                            <a:noFill/>
                          </a:ln>
                          <a:solidFill>
                            <a:prstClr val="black"/>
                          </a:solidFill>
                          <a:effectLst/>
                          <a:uLnTx/>
                          <a:uFillTx/>
                          <a:latin typeface="Calibri"/>
                          <a:ea typeface="+mn-ea"/>
                          <a:cs typeface="+mn-cs"/>
                        </a:rPr>
                        <a:t>
 Imagine walking into a room adorned with the luscious depth of Green Feathers, the ultimate colour crush of the month. 🌿🍀🍃 This mid-tone emerald green hue creates a serene ambiance, making it perfect for romantic settings, and is also both invigorating and grounding. Guess it's time to transform your home into a haven of passion with Green Feathers' versatility and luxuriousness? 💁‍♀️
#NipponPaint #NipponPaintMY #ColorCrushOfTheMonth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2645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duluxmalaysia - 2023-05-02 09:52:19</a:t>
                      </a:r>
                      <a:r>
                        <a:rPr kumimoji="0" lang="en-US" sz="1000" b="0" i="0" u="none" strike="noStrike" kern="1200" cap="none" spc="0" normalizeH="0" baseline="0" noProof="0">
                          <a:ln>
                            <a:noFill/>
                          </a:ln>
                          <a:solidFill>
                            <a:prstClr val="black"/>
                          </a:solidFill>
                          <a:effectLst/>
                          <a:uLnTx/>
                          <a:uFillTx/>
                          <a:latin typeface="Calibri"/>
                          <a:ea typeface="+mn-ea"/>
                          <a:cs typeface="+mn-cs"/>
                        </a:rPr>
                        <a:t>
 The world will not end in food stains. Dulux Easyclean range protects your walls from common household stains. Simply wipe away!​ 🧽
Learn more &gt; https://www.dulux.com.my/en/easyclean-plus-anti-bacteria 
#duluxpaint #duluxmy #easyclean #wipeaway #durablepaints #homereno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05626359"/>
                  </a:ext>
                </a:extLst>
              </a:tr>
            </a:tbl>
          </a:graphicData>
        </a:graphic>
      </p:graphicFrame>
      <p:sp>
        <p:nvSpPr>
          <p:cNvPr id="4" name="Text Placeholder 3">
            <a:extLst>
              <a:ext uri="{FF2B5EF4-FFF2-40B4-BE49-F238E27FC236}">
                <a16:creationId xmlns:a16="http://schemas.microsoft.com/office/drawing/2014/main" id="{C6640CDF-513A-4C19-985E-6B3756D7E572}"/>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3605884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2A314-D8A6-4D2A-8D34-9D830DE21866}"/>
              </a:ext>
            </a:extLst>
          </p:cNvPr>
          <p:cNvSpPr>
            <a:spLocks noGrp="1"/>
          </p:cNvSpPr>
          <p:nvPr>
            <p:ph type="title"/>
          </p:nvPr>
        </p:nvSpPr>
        <p:spPr/>
        <p:txBody>
          <a:bodyPr/>
          <a:lstStyle/>
          <a:p>
            <a:r>
              <a:rPr lang="en-US"/>
              <a:t>Instagram Posts Table | 3 profiles - 7 of 17</a:t>
            </a:r>
          </a:p>
        </p:txBody>
      </p:sp>
      <p:graphicFrame>
        <p:nvGraphicFramePr>
          <p:cNvPr id="5" name="Table Placeholder 4">
            <a:extLst>
              <a:ext uri="{FF2B5EF4-FFF2-40B4-BE49-F238E27FC236}">
                <a16:creationId xmlns:a16="http://schemas.microsoft.com/office/drawing/2014/main" id="{12DB5F9A-30F3-46B1-8BD6-77235D7D5B89}"/>
              </a:ext>
            </a:extLst>
          </p:cNvPr>
          <p:cNvGraphicFramePr>
            <a:graphicFrameLocks noGrp="1"/>
          </p:cNvGraphicFramePr>
          <p:nvPr>
            <p:ph type="tbl" sz="quarter" idx="13"/>
            <p:extLst>
              <p:ext uri="{D42A27DB-BD31-4B8C-83A1-F6EECF244321}">
                <p14:modId xmlns:p14="http://schemas.microsoft.com/office/powerpoint/2010/main" val="990871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95910603"/>
                    </a:ext>
                  </a:extLst>
                </a:gridCol>
                <a:gridCol w="987552">
                  <a:extLst>
                    <a:ext uri="{9D8B030D-6E8A-4147-A177-3AD203B41FA5}">
                      <a16:colId xmlns:a16="http://schemas.microsoft.com/office/drawing/2014/main" val="1568029076"/>
                    </a:ext>
                  </a:extLst>
                </a:gridCol>
                <a:gridCol w="987552">
                  <a:extLst>
                    <a:ext uri="{9D8B030D-6E8A-4147-A177-3AD203B41FA5}">
                      <a16:colId xmlns:a16="http://schemas.microsoft.com/office/drawing/2014/main" val="1581783871"/>
                    </a:ext>
                  </a:extLst>
                </a:gridCol>
                <a:gridCol w="987552">
                  <a:extLst>
                    <a:ext uri="{9D8B030D-6E8A-4147-A177-3AD203B41FA5}">
                      <a16:colId xmlns:a16="http://schemas.microsoft.com/office/drawing/2014/main" val="1995036112"/>
                    </a:ext>
                  </a:extLst>
                </a:gridCol>
                <a:gridCol w="987552">
                  <a:extLst>
                    <a:ext uri="{9D8B030D-6E8A-4147-A177-3AD203B41FA5}">
                      <a16:colId xmlns:a16="http://schemas.microsoft.com/office/drawing/2014/main" val="3662553902"/>
                    </a:ext>
                  </a:extLst>
                </a:gridCol>
                <a:gridCol w="987552">
                  <a:extLst>
                    <a:ext uri="{9D8B030D-6E8A-4147-A177-3AD203B41FA5}">
                      <a16:colId xmlns:a16="http://schemas.microsoft.com/office/drawing/2014/main" val="1083143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45738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nipponpaintmalaysia - 2023-04-30 10:11:33</a:t>
                      </a:r>
                      <a:r>
                        <a:rPr kumimoji="0" lang="en-US" sz="1000" b="0" i="0" u="none" strike="noStrike" kern="1200" cap="none" spc="0" normalizeH="0" baseline="0" noProof="0">
                          <a:ln>
                            <a:noFill/>
                          </a:ln>
                          <a:solidFill>
                            <a:prstClr val="black"/>
                          </a:solidFill>
                          <a:effectLst/>
                          <a:uLnTx/>
                          <a:uFillTx/>
                          <a:latin typeface="Calibri"/>
                          <a:ea typeface="+mn-ea"/>
                          <a:cs typeface="+mn-cs"/>
                        </a:rPr>
                        <a:t>
 Heya, folks! 🙋‍♀️ Imagine walking into a room to find a wall covered in a statement coating of exquisite colours and an element of gold dust. Splendid isn’t it? 😏👍
#NipponPaint #NipponPaintMY #ColorInspiration #HomeDecor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1840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duluxmalaysia - 2023-04-29 18:00:41</a:t>
                      </a:r>
                      <a:r>
                        <a:rPr kumimoji="0" lang="en-US" sz="1000" b="0" i="0" u="none" strike="noStrike" kern="1200" cap="none" spc="0" normalizeH="0" baseline="0" noProof="0">
                          <a:ln>
                            <a:noFill/>
                          </a:ln>
                          <a:solidFill>
                            <a:prstClr val="black"/>
                          </a:solidFill>
                          <a:effectLst/>
                          <a:uLnTx/>
                          <a:uFillTx/>
                          <a:latin typeface="Calibri"/>
                          <a:ea typeface="+mn-ea"/>
                          <a:cs typeface="+mn-cs"/>
                        </a:rPr>
                        <a:t>
 Here's a reminder to enjoy the simple things in life 🧺 Why not organise a fun picnic this coming weekend with your friends? 
Hope everyone has a great week ahead ☀️
#Dulux #LetsColour #Paint #Palettes #COTY23 #ColourOfTheYear2023 #HomeInspiration #InteriorInspiration #HomeDecor #InteriorDecor #LivingSpace #InteriorDesign #WildWonder #Picnic #WeekendGetaway #PicnicDay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66810594"/>
                  </a:ext>
                </a:extLst>
              </a:tr>
            </a:tbl>
          </a:graphicData>
        </a:graphic>
      </p:graphicFrame>
      <p:sp>
        <p:nvSpPr>
          <p:cNvPr id="4" name="Text Placeholder 3">
            <a:extLst>
              <a:ext uri="{FF2B5EF4-FFF2-40B4-BE49-F238E27FC236}">
                <a16:creationId xmlns:a16="http://schemas.microsoft.com/office/drawing/2014/main" id="{D3FF0A57-2DA6-4BE4-A7BD-0E6DA9A3276A}"/>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2073933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C1BAD-F70F-4E96-BCD7-2150DD6B8DF0}"/>
              </a:ext>
            </a:extLst>
          </p:cNvPr>
          <p:cNvSpPr>
            <a:spLocks noGrp="1"/>
          </p:cNvSpPr>
          <p:nvPr>
            <p:ph type="title"/>
          </p:nvPr>
        </p:nvSpPr>
        <p:spPr/>
        <p:txBody>
          <a:bodyPr/>
          <a:lstStyle/>
          <a:p>
            <a:r>
              <a:rPr lang="en-US"/>
              <a:t>Instagram Posts Table | 3 profiles - 8 of 17</a:t>
            </a:r>
          </a:p>
        </p:txBody>
      </p:sp>
      <p:graphicFrame>
        <p:nvGraphicFramePr>
          <p:cNvPr id="5" name="Table Placeholder 4">
            <a:extLst>
              <a:ext uri="{FF2B5EF4-FFF2-40B4-BE49-F238E27FC236}">
                <a16:creationId xmlns:a16="http://schemas.microsoft.com/office/drawing/2014/main" id="{0276F560-3790-4A65-A17C-F6A9F9E2AD69}"/>
              </a:ext>
            </a:extLst>
          </p:cNvPr>
          <p:cNvGraphicFramePr>
            <a:graphicFrameLocks noGrp="1"/>
          </p:cNvGraphicFramePr>
          <p:nvPr>
            <p:ph type="tbl" sz="quarter" idx="13"/>
            <p:extLst>
              <p:ext uri="{D42A27DB-BD31-4B8C-83A1-F6EECF244321}">
                <p14:modId xmlns:p14="http://schemas.microsoft.com/office/powerpoint/2010/main" val="2075021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97405817"/>
                    </a:ext>
                  </a:extLst>
                </a:gridCol>
                <a:gridCol w="987552">
                  <a:extLst>
                    <a:ext uri="{9D8B030D-6E8A-4147-A177-3AD203B41FA5}">
                      <a16:colId xmlns:a16="http://schemas.microsoft.com/office/drawing/2014/main" val="1335674601"/>
                    </a:ext>
                  </a:extLst>
                </a:gridCol>
                <a:gridCol w="987552">
                  <a:extLst>
                    <a:ext uri="{9D8B030D-6E8A-4147-A177-3AD203B41FA5}">
                      <a16:colId xmlns:a16="http://schemas.microsoft.com/office/drawing/2014/main" val="1626827477"/>
                    </a:ext>
                  </a:extLst>
                </a:gridCol>
                <a:gridCol w="987552">
                  <a:extLst>
                    <a:ext uri="{9D8B030D-6E8A-4147-A177-3AD203B41FA5}">
                      <a16:colId xmlns:a16="http://schemas.microsoft.com/office/drawing/2014/main" val="1967153753"/>
                    </a:ext>
                  </a:extLst>
                </a:gridCol>
                <a:gridCol w="987552">
                  <a:extLst>
                    <a:ext uri="{9D8B030D-6E8A-4147-A177-3AD203B41FA5}">
                      <a16:colId xmlns:a16="http://schemas.microsoft.com/office/drawing/2014/main" val="1883725543"/>
                    </a:ext>
                  </a:extLst>
                </a:gridCol>
                <a:gridCol w="987552">
                  <a:extLst>
                    <a:ext uri="{9D8B030D-6E8A-4147-A177-3AD203B41FA5}">
                      <a16:colId xmlns:a16="http://schemas.microsoft.com/office/drawing/2014/main" val="927377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90611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jotunmalaysia - 2023-04-29 10:00:00</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perfect balance of beauty and comfort this Raya with Majestic Sense, bringing beautiful colour to your home and enhancing the air quality so you can enjoy a perfect beauty &amp; healthy home!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6919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duluxmalaysia - 2023-04-27 18:00:58</a:t>
                      </a:r>
                      <a:r>
                        <a:rPr kumimoji="0" lang="en-US" sz="1000" b="0" i="0" u="none" strike="noStrike" kern="1200" cap="none" spc="0" normalizeH="0" baseline="0" noProof="0">
                          <a:ln>
                            <a:noFill/>
                          </a:ln>
                          <a:solidFill>
                            <a:prstClr val="black"/>
                          </a:solidFill>
                          <a:effectLst/>
                          <a:uLnTx/>
                          <a:uFillTx/>
                          <a:latin typeface="Calibri"/>
                          <a:ea typeface="+mn-ea"/>
                          <a:cs typeface="+mn-cs"/>
                        </a:rPr>
                        <a:t>
 It's time to introduce blue into your working space! 😍 Blue is said to enhance learning and promote clearer thinking due to its calming and soothing effect.
#Dulux #LetsColour #Paint #Palettes #COTY23 #ColourOfTheYear2023 #HomeInspiration #InteriorInspiration #HomeDecor #InteriorDecor #LivingSpace #InteriorDesign #WildWonder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609817853"/>
                  </a:ext>
                </a:extLst>
              </a:tr>
            </a:tbl>
          </a:graphicData>
        </a:graphic>
      </p:graphicFrame>
      <p:sp>
        <p:nvSpPr>
          <p:cNvPr id="4" name="Text Placeholder 3">
            <a:extLst>
              <a:ext uri="{FF2B5EF4-FFF2-40B4-BE49-F238E27FC236}">
                <a16:creationId xmlns:a16="http://schemas.microsoft.com/office/drawing/2014/main" id="{B691C563-7FFA-48D9-A023-A6009BA631EF}"/>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2604086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8E7F2-93A1-468F-9221-C7FFDB3520E6}"/>
              </a:ext>
            </a:extLst>
          </p:cNvPr>
          <p:cNvSpPr>
            <a:spLocks noGrp="1"/>
          </p:cNvSpPr>
          <p:nvPr>
            <p:ph type="title"/>
          </p:nvPr>
        </p:nvSpPr>
        <p:spPr/>
        <p:txBody>
          <a:bodyPr/>
          <a:lstStyle/>
          <a:p>
            <a:r>
              <a:rPr lang="en-US"/>
              <a:t>Instagram Posts Table | 3 profiles - 9 of 17</a:t>
            </a:r>
          </a:p>
        </p:txBody>
      </p:sp>
      <p:graphicFrame>
        <p:nvGraphicFramePr>
          <p:cNvPr id="5" name="Table Placeholder 4">
            <a:extLst>
              <a:ext uri="{FF2B5EF4-FFF2-40B4-BE49-F238E27FC236}">
                <a16:creationId xmlns:a16="http://schemas.microsoft.com/office/drawing/2014/main" id="{626C00E2-3BE0-421F-A4B5-9D0E02EC7ED8}"/>
              </a:ext>
            </a:extLst>
          </p:cNvPr>
          <p:cNvGraphicFramePr>
            <a:graphicFrameLocks noGrp="1"/>
          </p:cNvGraphicFramePr>
          <p:nvPr>
            <p:ph type="tbl" sz="quarter" idx="13"/>
            <p:extLst>
              <p:ext uri="{D42A27DB-BD31-4B8C-83A1-F6EECF244321}">
                <p14:modId xmlns:p14="http://schemas.microsoft.com/office/powerpoint/2010/main" val="341815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75373110"/>
                    </a:ext>
                  </a:extLst>
                </a:gridCol>
                <a:gridCol w="987552">
                  <a:extLst>
                    <a:ext uri="{9D8B030D-6E8A-4147-A177-3AD203B41FA5}">
                      <a16:colId xmlns:a16="http://schemas.microsoft.com/office/drawing/2014/main" val="1079277495"/>
                    </a:ext>
                  </a:extLst>
                </a:gridCol>
                <a:gridCol w="987552">
                  <a:extLst>
                    <a:ext uri="{9D8B030D-6E8A-4147-A177-3AD203B41FA5}">
                      <a16:colId xmlns:a16="http://schemas.microsoft.com/office/drawing/2014/main" val="1745823791"/>
                    </a:ext>
                  </a:extLst>
                </a:gridCol>
                <a:gridCol w="987552">
                  <a:extLst>
                    <a:ext uri="{9D8B030D-6E8A-4147-A177-3AD203B41FA5}">
                      <a16:colId xmlns:a16="http://schemas.microsoft.com/office/drawing/2014/main" val="2411241394"/>
                    </a:ext>
                  </a:extLst>
                </a:gridCol>
                <a:gridCol w="987552">
                  <a:extLst>
                    <a:ext uri="{9D8B030D-6E8A-4147-A177-3AD203B41FA5}">
                      <a16:colId xmlns:a16="http://schemas.microsoft.com/office/drawing/2014/main" val="1230208357"/>
                    </a:ext>
                  </a:extLst>
                </a:gridCol>
                <a:gridCol w="987552">
                  <a:extLst>
                    <a:ext uri="{9D8B030D-6E8A-4147-A177-3AD203B41FA5}">
                      <a16:colId xmlns:a16="http://schemas.microsoft.com/office/drawing/2014/main" val="3044057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67717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jotunmalaysia - 2023-04-27 10:02:03</a:t>
                      </a:r>
                      <a:r>
                        <a:rPr kumimoji="0" lang="en-US" sz="1000" b="0" i="0" u="none" strike="noStrike" kern="1200" cap="none" spc="0" normalizeH="0" baseline="0" noProof="0">
                          <a:ln>
                            <a:noFill/>
                          </a:ln>
                          <a:solidFill>
                            <a:prstClr val="black"/>
                          </a:solidFill>
                          <a:effectLst/>
                          <a:uLnTx/>
                          <a:uFillTx/>
                          <a:latin typeface="Calibri"/>
                          <a:ea typeface="+mn-ea"/>
                          <a:cs typeface="+mn-cs"/>
                        </a:rPr>
                        <a:t>
 A healthier &amp; beautiful home makes an unforgettable Raya experience. Majestic Sense is odourless and uses a low-VOC formula, it means you can now breathe easy and enjoy a stylish and healthy time with family and friends.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80172472"/>
                  </a:ext>
                </a:extLst>
              </a:tr>
            </a:tbl>
          </a:graphicData>
        </a:graphic>
      </p:graphicFrame>
      <p:sp>
        <p:nvSpPr>
          <p:cNvPr id="4" name="Text Placeholder 3">
            <a:extLst>
              <a:ext uri="{FF2B5EF4-FFF2-40B4-BE49-F238E27FC236}">
                <a16:creationId xmlns:a16="http://schemas.microsoft.com/office/drawing/2014/main" id="{54F50B6E-3C73-4B59-834E-75E581D8B084}"/>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2907899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B9460-6467-412A-96A8-7ECC45890C84}"/>
              </a:ext>
            </a:extLst>
          </p:cNvPr>
          <p:cNvSpPr>
            <a:spLocks noGrp="1"/>
          </p:cNvSpPr>
          <p:nvPr>
            <p:ph type="title"/>
          </p:nvPr>
        </p:nvSpPr>
        <p:spPr/>
        <p:txBody>
          <a:bodyPr/>
          <a:lstStyle/>
          <a:p>
            <a:r>
              <a:rPr lang="en-US"/>
              <a:t>Instagram Posts Table | 3 profiles - 10 of 17</a:t>
            </a:r>
          </a:p>
        </p:txBody>
      </p:sp>
      <p:graphicFrame>
        <p:nvGraphicFramePr>
          <p:cNvPr id="5" name="Table Placeholder 4">
            <a:extLst>
              <a:ext uri="{FF2B5EF4-FFF2-40B4-BE49-F238E27FC236}">
                <a16:creationId xmlns:a16="http://schemas.microsoft.com/office/drawing/2014/main" id="{13F58B7A-EB71-4584-8729-DEDB0E8FAB92}"/>
              </a:ext>
            </a:extLst>
          </p:cNvPr>
          <p:cNvGraphicFramePr>
            <a:graphicFrameLocks noGrp="1"/>
          </p:cNvGraphicFramePr>
          <p:nvPr>
            <p:ph type="tbl" sz="quarter" idx="13"/>
            <p:extLst>
              <p:ext uri="{D42A27DB-BD31-4B8C-83A1-F6EECF244321}">
                <p14:modId xmlns:p14="http://schemas.microsoft.com/office/powerpoint/2010/main" val="156100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96859375"/>
                    </a:ext>
                  </a:extLst>
                </a:gridCol>
                <a:gridCol w="987552">
                  <a:extLst>
                    <a:ext uri="{9D8B030D-6E8A-4147-A177-3AD203B41FA5}">
                      <a16:colId xmlns:a16="http://schemas.microsoft.com/office/drawing/2014/main" val="2734943629"/>
                    </a:ext>
                  </a:extLst>
                </a:gridCol>
                <a:gridCol w="987552">
                  <a:extLst>
                    <a:ext uri="{9D8B030D-6E8A-4147-A177-3AD203B41FA5}">
                      <a16:colId xmlns:a16="http://schemas.microsoft.com/office/drawing/2014/main" val="4170351931"/>
                    </a:ext>
                  </a:extLst>
                </a:gridCol>
                <a:gridCol w="987552">
                  <a:extLst>
                    <a:ext uri="{9D8B030D-6E8A-4147-A177-3AD203B41FA5}">
                      <a16:colId xmlns:a16="http://schemas.microsoft.com/office/drawing/2014/main" val="1426036"/>
                    </a:ext>
                  </a:extLst>
                </a:gridCol>
                <a:gridCol w="987552">
                  <a:extLst>
                    <a:ext uri="{9D8B030D-6E8A-4147-A177-3AD203B41FA5}">
                      <a16:colId xmlns:a16="http://schemas.microsoft.com/office/drawing/2014/main" val="1185025794"/>
                    </a:ext>
                  </a:extLst>
                </a:gridCol>
                <a:gridCol w="987552">
                  <a:extLst>
                    <a:ext uri="{9D8B030D-6E8A-4147-A177-3AD203B41FA5}">
                      <a16:colId xmlns:a16="http://schemas.microsoft.com/office/drawing/2014/main" val="1472451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8927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jotunmalaysia - 2023-04-26 18:28:32</a:t>
                      </a:r>
                      <a:r>
                        <a:rPr kumimoji="0" lang="en-US" sz="1000" b="0" i="0" u="none" strike="noStrike" kern="1200" cap="none" spc="0" normalizeH="0" baseline="0" noProof="0">
                          <a:ln>
                            <a:noFill/>
                          </a:ln>
                          <a:solidFill>
                            <a:prstClr val="black"/>
                          </a:solidFill>
                          <a:effectLst/>
                          <a:uLnTx/>
                          <a:uFillTx/>
                          <a:latin typeface="Calibri"/>
                          <a:ea typeface="+mn-ea"/>
                          <a:cs typeface="+mn-cs"/>
                        </a:rPr>
                        <a:t>
 Transform your living space into a luxurious oasis for raya with Majestic Sense paint! Our premium quality paint is specially formulated to provide an ultra-smooth and lasting finish that will elevate the look and feel of any room in your home.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39676202"/>
                  </a:ext>
                </a:extLst>
              </a:tr>
            </a:tbl>
          </a:graphicData>
        </a:graphic>
      </p:graphicFrame>
      <p:sp>
        <p:nvSpPr>
          <p:cNvPr id="4" name="Text Placeholder 3">
            <a:extLst>
              <a:ext uri="{FF2B5EF4-FFF2-40B4-BE49-F238E27FC236}">
                <a16:creationId xmlns:a16="http://schemas.microsoft.com/office/drawing/2014/main" id="{42C39184-98BA-446F-9431-739E4634D097}"/>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1585375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21237-CA6E-49D0-BA6D-D6A445AA7F6E}"/>
              </a:ext>
            </a:extLst>
          </p:cNvPr>
          <p:cNvSpPr>
            <a:spLocks noGrp="1"/>
          </p:cNvSpPr>
          <p:nvPr>
            <p:ph type="title"/>
          </p:nvPr>
        </p:nvSpPr>
        <p:spPr/>
        <p:txBody>
          <a:bodyPr/>
          <a:lstStyle/>
          <a:p>
            <a:r>
              <a:rPr lang="en-US"/>
              <a:t>Instagram Posts Table | 3 profiles - 11 of 17</a:t>
            </a:r>
          </a:p>
        </p:txBody>
      </p:sp>
      <p:graphicFrame>
        <p:nvGraphicFramePr>
          <p:cNvPr id="5" name="Table Placeholder 4">
            <a:extLst>
              <a:ext uri="{FF2B5EF4-FFF2-40B4-BE49-F238E27FC236}">
                <a16:creationId xmlns:a16="http://schemas.microsoft.com/office/drawing/2014/main" id="{4721F14D-3C9C-4965-9153-A96C75E2109B}"/>
              </a:ext>
            </a:extLst>
          </p:cNvPr>
          <p:cNvGraphicFramePr>
            <a:graphicFrameLocks noGrp="1"/>
          </p:cNvGraphicFramePr>
          <p:nvPr>
            <p:ph type="tbl" sz="quarter" idx="13"/>
            <p:extLst>
              <p:ext uri="{D42A27DB-BD31-4B8C-83A1-F6EECF244321}">
                <p14:modId xmlns:p14="http://schemas.microsoft.com/office/powerpoint/2010/main" val="933931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89471602"/>
                    </a:ext>
                  </a:extLst>
                </a:gridCol>
                <a:gridCol w="987552">
                  <a:extLst>
                    <a:ext uri="{9D8B030D-6E8A-4147-A177-3AD203B41FA5}">
                      <a16:colId xmlns:a16="http://schemas.microsoft.com/office/drawing/2014/main" val="2483672575"/>
                    </a:ext>
                  </a:extLst>
                </a:gridCol>
                <a:gridCol w="987552">
                  <a:extLst>
                    <a:ext uri="{9D8B030D-6E8A-4147-A177-3AD203B41FA5}">
                      <a16:colId xmlns:a16="http://schemas.microsoft.com/office/drawing/2014/main" val="1071426734"/>
                    </a:ext>
                  </a:extLst>
                </a:gridCol>
                <a:gridCol w="987552">
                  <a:extLst>
                    <a:ext uri="{9D8B030D-6E8A-4147-A177-3AD203B41FA5}">
                      <a16:colId xmlns:a16="http://schemas.microsoft.com/office/drawing/2014/main" val="3032197723"/>
                    </a:ext>
                  </a:extLst>
                </a:gridCol>
                <a:gridCol w="987552">
                  <a:extLst>
                    <a:ext uri="{9D8B030D-6E8A-4147-A177-3AD203B41FA5}">
                      <a16:colId xmlns:a16="http://schemas.microsoft.com/office/drawing/2014/main" val="1045859160"/>
                    </a:ext>
                  </a:extLst>
                </a:gridCol>
                <a:gridCol w="987552">
                  <a:extLst>
                    <a:ext uri="{9D8B030D-6E8A-4147-A177-3AD203B41FA5}">
                      <a16:colId xmlns:a16="http://schemas.microsoft.com/office/drawing/2014/main" val="1580444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15274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duluxmalaysia - 2023-04-25 18:00:19</a:t>
                      </a:r>
                      <a:r>
                        <a:rPr kumimoji="0" lang="en-US" sz="1000" b="0" i="0" u="none" strike="noStrike" kern="1200" cap="none" spc="0" normalizeH="0" baseline="0" noProof="0">
                          <a:ln>
                            <a:noFill/>
                          </a:ln>
                          <a:solidFill>
                            <a:prstClr val="black"/>
                          </a:solidFill>
                          <a:effectLst/>
                          <a:uLnTx/>
                          <a:uFillTx/>
                          <a:latin typeface="Calibri"/>
                          <a:ea typeface="+mn-ea"/>
                          <a:cs typeface="+mn-cs"/>
                        </a:rPr>
                        <a:t>
 Join us as we celebrate 20 years of colour innovation!🤩Our Colours of the Year have always been a reflection of the world around us. We're proud to have translated global trends into colour, and we can't wait to inspire everyone to transform their lives with the power of colour. 
Here's to the next 20 years of discovery and creativity! ❤️
#Dulux #LetsColour #Paint #Palettes #COTY23 #ColourOfTheYear2023 #HomeInspiration #InteriorInspiration #HomeDecor #InteriorDecor #LivingSpace #InteriorDesign #WildWonder #Colours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62151632"/>
                  </a:ext>
                </a:extLst>
              </a:tr>
            </a:tbl>
          </a:graphicData>
        </a:graphic>
      </p:graphicFrame>
      <p:sp>
        <p:nvSpPr>
          <p:cNvPr id="4" name="Text Placeholder 3">
            <a:extLst>
              <a:ext uri="{FF2B5EF4-FFF2-40B4-BE49-F238E27FC236}">
                <a16:creationId xmlns:a16="http://schemas.microsoft.com/office/drawing/2014/main" id="{CAFB97BF-65AA-474C-B7E8-1E070D40A1C6}"/>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2416545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4A113-CE9A-49C2-9275-E266462581B8}"/>
              </a:ext>
            </a:extLst>
          </p:cNvPr>
          <p:cNvSpPr>
            <a:spLocks noGrp="1"/>
          </p:cNvSpPr>
          <p:nvPr>
            <p:ph type="title"/>
          </p:nvPr>
        </p:nvSpPr>
        <p:spPr/>
        <p:txBody>
          <a:bodyPr/>
          <a:lstStyle/>
          <a:p>
            <a:r>
              <a:rPr lang="en-US"/>
              <a:t>Instagram Posts Table | 3 profiles - 12 of 17</a:t>
            </a:r>
          </a:p>
        </p:txBody>
      </p:sp>
      <p:graphicFrame>
        <p:nvGraphicFramePr>
          <p:cNvPr id="5" name="Table Placeholder 4">
            <a:extLst>
              <a:ext uri="{FF2B5EF4-FFF2-40B4-BE49-F238E27FC236}">
                <a16:creationId xmlns:a16="http://schemas.microsoft.com/office/drawing/2014/main" id="{A5FA6542-D810-4D60-90E1-647826FDF4E2}"/>
              </a:ext>
            </a:extLst>
          </p:cNvPr>
          <p:cNvGraphicFramePr>
            <a:graphicFrameLocks noGrp="1"/>
          </p:cNvGraphicFramePr>
          <p:nvPr>
            <p:ph type="tbl" sz="quarter" idx="13"/>
            <p:extLst>
              <p:ext uri="{D42A27DB-BD31-4B8C-83A1-F6EECF244321}">
                <p14:modId xmlns:p14="http://schemas.microsoft.com/office/powerpoint/2010/main" val="1504271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10541957"/>
                    </a:ext>
                  </a:extLst>
                </a:gridCol>
                <a:gridCol w="987552">
                  <a:extLst>
                    <a:ext uri="{9D8B030D-6E8A-4147-A177-3AD203B41FA5}">
                      <a16:colId xmlns:a16="http://schemas.microsoft.com/office/drawing/2014/main" val="4140687354"/>
                    </a:ext>
                  </a:extLst>
                </a:gridCol>
                <a:gridCol w="987552">
                  <a:extLst>
                    <a:ext uri="{9D8B030D-6E8A-4147-A177-3AD203B41FA5}">
                      <a16:colId xmlns:a16="http://schemas.microsoft.com/office/drawing/2014/main" val="547937531"/>
                    </a:ext>
                  </a:extLst>
                </a:gridCol>
                <a:gridCol w="987552">
                  <a:extLst>
                    <a:ext uri="{9D8B030D-6E8A-4147-A177-3AD203B41FA5}">
                      <a16:colId xmlns:a16="http://schemas.microsoft.com/office/drawing/2014/main" val="390109324"/>
                    </a:ext>
                  </a:extLst>
                </a:gridCol>
                <a:gridCol w="987552">
                  <a:extLst>
                    <a:ext uri="{9D8B030D-6E8A-4147-A177-3AD203B41FA5}">
                      <a16:colId xmlns:a16="http://schemas.microsoft.com/office/drawing/2014/main" val="2825654934"/>
                    </a:ext>
                  </a:extLst>
                </a:gridCol>
                <a:gridCol w="987552">
                  <a:extLst>
                    <a:ext uri="{9D8B030D-6E8A-4147-A177-3AD203B41FA5}">
                      <a16:colId xmlns:a16="http://schemas.microsoft.com/office/drawing/2014/main" val="1258351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24266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jotunmalaysia - 2023-04-24 11:25:03</a:t>
                      </a:r>
                      <a:r>
                        <a:rPr kumimoji="0" lang="en-US" sz="1000" b="0" i="0" u="none" strike="noStrike" kern="1200" cap="none" spc="0" normalizeH="0" baseline="0" noProof="0">
                          <a:ln>
                            <a:noFill/>
                          </a:ln>
                          <a:solidFill>
                            <a:prstClr val="black"/>
                          </a:solidFill>
                          <a:effectLst/>
                          <a:uLnTx/>
                          <a:uFillTx/>
                          <a:latin typeface="Calibri"/>
                          <a:ea typeface="+mn-ea"/>
                          <a:cs typeface="+mn-cs"/>
                        </a:rPr>
                        <a:t>
 Breathe easy and paint confidently with Majestic Sense this raya - the odourless and ultra-low VOC emissions paint for a healthier home.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05/15/2023 08:09:54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90198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jotunmalaysia - 2023-04-23 10:15:35</a:t>
                      </a:r>
                      <a:r>
                        <a:rPr kumimoji="0" lang="en-US" sz="1000" b="0" i="0" u="none" strike="noStrike" kern="1200" cap="none" spc="0" normalizeH="0" baseline="0" noProof="0">
                          <a:ln>
                            <a:noFill/>
                          </a:ln>
                          <a:solidFill>
                            <a:prstClr val="black"/>
                          </a:solidFill>
                          <a:effectLst/>
                          <a:uLnTx/>
                          <a:uFillTx/>
                          <a:latin typeface="Calibri"/>
                          <a:ea typeface="+mn-ea"/>
                          <a:cs typeface="+mn-cs"/>
                        </a:rPr>
                        <a:t>
 Make your home a haven with Majestic Sense paint - the paint that's designed to enhance air quality by neutralising harmful indoor pollutants like formaldehyde, while also providing a beautiful and stylish finish.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330128471"/>
                  </a:ext>
                </a:extLst>
              </a:tr>
            </a:tbl>
          </a:graphicData>
        </a:graphic>
      </p:graphicFrame>
      <p:sp>
        <p:nvSpPr>
          <p:cNvPr id="4" name="Text Placeholder 3">
            <a:extLst>
              <a:ext uri="{FF2B5EF4-FFF2-40B4-BE49-F238E27FC236}">
                <a16:creationId xmlns:a16="http://schemas.microsoft.com/office/drawing/2014/main" id="{C89934B8-1DF0-4A47-A2B9-A76C60E09376}"/>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4118352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2403C-C214-4BE2-AA30-D1E1AD5EDB2F}"/>
              </a:ext>
            </a:extLst>
          </p:cNvPr>
          <p:cNvSpPr>
            <a:spLocks noGrp="1"/>
          </p:cNvSpPr>
          <p:nvPr>
            <p:ph type="title"/>
          </p:nvPr>
        </p:nvSpPr>
        <p:spPr/>
        <p:txBody>
          <a:bodyPr/>
          <a:lstStyle/>
          <a:p>
            <a:r>
              <a:rPr lang="en-US"/>
              <a:t>Instagram Posts Table | 3 profiles - 13 of 17</a:t>
            </a:r>
          </a:p>
        </p:txBody>
      </p:sp>
      <p:graphicFrame>
        <p:nvGraphicFramePr>
          <p:cNvPr id="5" name="Table Placeholder 4">
            <a:extLst>
              <a:ext uri="{FF2B5EF4-FFF2-40B4-BE49-F238E27FC236}">
                <a16:creationId xmlns:a16="http://schemas.microsoft.com/office/drawing/2014/main" id="{5BAA016D-C177-412D-A7A0-17BFB9D0E7C7}"/>
              </a:ext>
            </a:extLst>
          </p:cNvPr>
          <p:cNvGraphicFramePr>
            <a:graphicFrameLocks noGrp="1"/>
          </p:cNvGraphicFramePr>
          <p:nvPr>
            <p:ph type="tbl" sz="quarter" idx="13"/>
            <p:extLst>
              <p:ext uri="{D42A27DB-BD31-4B8C-83A1-F6EECF244321}">
                <p14:modId xmlns:p14="http://schemas.microsoft.com/office/powerpoint/2010/main" val="1285127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45197960"/>
                    </a:ext>
                  </a:extLst>
                </a:gridCol>
                <a:gridCol w="987552">
                  <a:extLst>
                    <a:ext uri="{9D8B030D-6E8A-4147-A177-3AD203B41FA5}">
                      <a16:colId xmlns:a16="http://schemas.microsoft.com/office/drawing/2014/main" val="3152360230"/>
                    </a:ext>
                  </a:extLst>
                </a:gridCol>
                <a:gridCol w="987552">
                  <a:extLst>
                    <a:ext uri="{9D8B030D-6E8A-4147-A177-3AD203B41FA5}">
                      <a16:colId xmlns:a16="http://schemas.microsoft.com/office/drawing/2014/main" val="266072367"/>
                    </a:ext>
                  </a:extLst>
                </a:gridCol>
                <a:gridCol w="987552">
                  <a:extLst>
                    <a:ext uri="{9D8B030D-6E8A-4147-A177-3AD203B41FA5}">
                      <a16:colId xmlns:a16="http://schemas.microsoft.com/office/drawing/2014/main" val="107647135"/>
                    </a:ext>
                  </a:extLst>
                </a:gridCol>
                <a:gridCol w="987552">
                  <a:extLst>
                    <a:ext uri="{9D8B030D-6E8A-4147-A177-3AD203B41FA5}">
                      <a16:colId xmlns:a16="http://schemas.microsoft.com/office/drawing/2014/main" val="195775847"/>
                    </a:ext>
                  </a:extLst>
                </a:gridCol>
                <a:gridCol w="987552">
                  <a:extLst>
                    <a:ext uri="{9D8B030D-6E8A-4147-A177-3AD203B41FA5}">
                      <a16:colId xmlns:a16="http://schemas.microsoft.com/office/drawing/2014/main" val="1408075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48146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jotunmalaysia - 2023-04-22 16:37:06</a:t>
                      </a:r>
                      <a:r>
                        <a:rPr kumimoji="0" lang="en-US" sz="1000" b="0" i="0" u="none" strike="noStrike" kern="1200" cap="none" spc="0" normalizeH="0" baseline="0" noProof="0">
                          <a:ln>
                            <a:noFill/>
                          </a:ln>
                          <a:solidFill>
                            <a:prstClr val="black"/>
                          </a:solidFill>
                          <a:effectLst/>
                          <a:uLnTx/>
                          <a:uFillTx/>
                          <a:latin typeface="Calibri"/>
                          <a:ea typeface="+mn-ea"/>
                          <a:cs typeface="+mn-cs"/>
                        </a:rPr>
                        <a:t>
 Create an everlasting colour stories this raya with Jotun's premium quality paint - Majestic Sense. Add depth and dimension with throw pillows, vases, or other decorative elements that complement your chosen shades and create a cohesive and welcoming atmosphere this raya. 
Explore the endless possibilities of colour and create your own lasting colour story today with Jotun.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4561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jotunmalaysia - 2023-04-22 00:05:14</a:t>
                      </a:r>
                      <a:r>
                        <a:rPr kumimoji="0" lang="en-US" sz="1000" b="0" i="0" u="none" strike="noStrike" kern="1200" cap="none" spc="0" normalizeH="0" baseline="0" noProof="0">
                          <a:ln>
                            <a:noFill/>
                          </a:ln>
                          <a:solidFill>
                            <a:prstClr val="black"/>
                          </a:solidFill>
                          <a:effectLst/>
                          <a:uLnTx/>
                          <a:uFillTx/>
                          <a:latin typeface="Calibri"/>
                          <a:ea typeface="+mn-ea"/>
                          <a:cs typeface="+mn-cs"/>
                        </a:rPr>
                        <a:t>
 Wishing all Malaysians a Raya Celebration filled with cherished memories and colourful 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56182221"/>
                  </a:ext>
                </a:extLst>
              </a:tr>
            </a:tbl>
          </a:graphicData>
        </a:graphic>
      </p:graphicFrame>
      <p:sp>
        <p:nvSpPr>
          <p:cNvPr id="4" name="Text Placeholder 3">
            <a:extLst>
              <a:ext uri="{FF2B5EF4-FFF2-40B4-BE49-F238E27FC236}">
                <a16:creationId xmlns:a16="http://schemas.microsoft.com/office/drawing/2014/main" id="{BE731FC4-5B23-4639-8A80-D4CF7A60306E}"/>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1024774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BBA87-1C98-4CA9-8C7B-92493ED7993F}"/>
              </a:ext>
            </a:extLst>
          </p:cNvPr>
          <p:cNvSpPr>
            <a:spLocks noGrp="1"/>
          </p:cNvSpPr>
          <p:nvPr>
            <p:ph type="title"/>
          </p:nvPr>
        </p:nvSpPr>
        <p:spPr/>
        <p:txBody>
          <a:bodyPr/>
          <a:lstStyle/>
          <a:p>
            <a:r>
              <a:rPr lang="en-US"/>
              <a:t>Instagram Posts Table | 3 profiles - 14 of 17</a:t>
            </a:r>
          </a:p>
        </p:txBody>
      </p:sp>
      <p:graphicFrame>
        <p:nvGraphicFramePr>
          <p:cNvPr id="5" name="Table Placeholder 4">
            <a:extLst>
              <a:ext uri="{FF2B5EF4-FFF2-40B4-BE49-F238E27FC236}">
                <a16:creationId xmlns:a16="http://schemas.microsoft.com/office/drawing/2014/main" id="{AA2231E3-FB9E-469A-8145-A4206515D24B}"/>
              </a:ext>
            </a:extLst>
          </p:cNvPr>
          <p:cNvGraphicFramePr>
            <a:graphicFrameLocks noGrp="1"/>
          </p:cNvGraphicFramePr>
          <p:nvPr>
            <p:ph type="tbl" sz="quarter" idx="13"/>
            <p:extLst>
              <p:ext uri="{D42A27DB-BD31-4B8C-83A1-F6EECF244321}">
                <p14:modId xmlns:p14="http://schemas.microsoft.com/office/powerpoint/2010/main" val="631034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3997475"/>
                    </a:ext>
                  </a:extLst>
                </a:gridCol>
                <a:gridCol w="987552">
                  <a:extLst>
                    <a:ext uri="{9D8B030D-6E8A-4147-A177-3AD203B41FA5}">
                      <a16:colId xmlns:a16="http://schemas.microsoft.com/office/drawing/2014/main" val="1742625172"/>
                    </a:ext>
                  </a:extLst>
                </a:gridCol>
                <a:gridCol w="987552">
                  <a:extLst>
                    <a:ext uri="{9D8B030D-6E8A-4147-A177-3AD203B41FA5}">
                      <a16:colId xmlns:a16="http://schemas.microsoft.com/office/drawing/2014/main" val="3430973863"/>
                    </a:ext>
                  </a:extLst>
                </a:gridCol>
                <a:gridCol w="987552">
                  <a:extLst>
                    <a:ext uri="{9D8B030D-6E8A-4147-A177-3AD203B41FA5}">
                      <a16:colId xmlns:a16="http://schemas.microsoft.com/office/drawing/2014/main" val="3875826542"/>
                    </a:ext>
                  </a:extLst>
                </a:gridCol>
                <a:gridCol w="987552">
                  <a:extLst>
                    <a:ext uri="{9D8B030D-6E8A-4147-A177-3AD203B41FA5}">
                      <a16:colId xmlns:a16="http://schemas.microsoft.com/office/drawing/2014/main" val="1540228714"/>
                    </a:ext>
                  </a:extLst>
                </a:gridCol>
                <a:gridCol w="987552">
                  <a:extLst>
                    <a:ext uri="{9D8B030D-6E8A-4147-A177-3AD203B41FA5}">
                      <a16:colId xmlns:a16="http://schemas.microsoft.com/office/drawing/2014/main" val="3683278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649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duluxmalaysia - 2023-04-21 18:00:37</a:t>
                      </a:r>
                      <a:r>
                        <a:rPr kumimoji="0" lang="en-US" sz="1000" b="0" i="0" u="none" strike="noStrike" kern="1200" cap="none" spc="0" normalizeH="0" baseline="0" noProof="0">
                          <a:ln>
                            <a:noFill/>
                          </a:ln>
                          <a:solidFill>
                            <a:prstClr val="black"/>
                          </a:solidFill>
                          <a:effectLst/>
                          <a:uLnTx/>
                          <a:uFillTx/>
                          <a:latin typeface="Calibri"/>
                          <a:ea typeface="+mn-ea"/>
                          <a:cs typeface="+mn-cs"/>
                        </a:rPr>
                        <a:t>
 Colours can do wonders to your mood and overall well-being! 🤩 Be bold and add some colours to your life with a vibrant and colourful room makeover!
#Dulux #LetsColour #Paint #Palettes #COTY23 #ColourOfTheYear2023 #HomeInspiration #InteriorInspiration #HomeDecor #InteriorDecor #LivingSpace #InteriorDesign #WildWonder #Colours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623390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nipponpaintmalaysia - 2023-04-20 10:00:06</a:t>
                      </a:r>
                      <a:r>
                        <a:rPr kumimoji="0" lang="en-US" sz="1000" b="0" i="0" u="none" strike="noStrike" kern="1200" cap="none" spc="0" normalizeH="0" baseline="0" noProof="0">
                          <a:ln>
                            <a:noFill/>
                          </a:ln>
                          <a:solidFill>
                            <a:prstClr val="black"/>
                          </a:solidFill>
                          <a:effectLst/>
                          <a:uLnTx/>
                          <a:uFillTx/>
                          <a:latin typeface="Calibri"/>
                          <a:ea typeface="+mn-ea"/>
                          <a:cs typeface="+mn-cs"/>
                        </a:rPr>
                        <a:t>
 Rasa macam nak mengecat semula atau menukar jubin di rumah anda kebelakangan ini? 🤔
Mari lihat beberapa inspirasi di bawah! Kami mempunyai beberapa warna yang bergaya untuk anda pilih untuk rumah anda. 🤩
Dan jika anda tertanya-tanya, lantai jubin sememangnya memerlukan penjagaan yang minimum berbanding dengan jenis lantai lain. 😎 
#NipponPaint #NipponPaintMY #EA4Finish #TilesInspiration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912963080"/>
                  </a:ext>
                </a:extLst>
              </a:tr>
            </a:tbl>
          </a:graphicData>
        </a:graphic>
      </p:graphicFrame>
      <p:sp>
        <p:nvSpPr>
          <p:cNvPr id="4" name="Text Placeholder 3">
            <a:extLst>
              <a:ext uri="{FF2B5EF4-FFF2-40B4-BE49-F238E27FC236}">
                <a16:creationId xmlns:a16="http://schemas.microsoft.com/office/drawing/2014/main" id="{1B24129E-088B-46DA-810E-9AA48762F6C8}"/>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1496261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F2AD5-6D44-4AB1-A802-68FBB79384A9}"/>
              </a:ext>
            </a:extLst>
          </p:cNvPr>
          <p:cNvSpPr>
            <a:spLocks noGrp="1"/>
          </p:cNvSpPr>
          <p:nvPr>
            <p:ph type="title"/>
          </p:nvPr>
        </p:nvSpPr>
        <p:spPr/>
        <p:txBody>
          <a:bodyPr/>
          <a:lstStyle/>
          <a:p>
            <a:r>
              <a:rPr lang="en-US"/>
              <a:t>Instagram Posts Table | 3 profiles - 15 of 17</a:t>
            </a:r>
          </a:p>
        </p:txBody>
      </p:sp>
      <p:graphicFrame>
        <p:nvGraphicFramePr>
          <p:cNvPr id="5" name="Table Placeholder 4">
            <a:extLst>
              <a:ext uri="{FF2B5EF4-FFF2-40B4-BE49-F238E27FC236}">
                <a16:creationId xmlns:a16="http://schemas.microsoft.com/office/drawing/2014/main" id="{4939194F-5EA8-4583-8D21-A1A0FC59ECE7}"/>
              </a:ext>
            </a:extLst>
          </p:cNvPr>
          <p:cNvGraphicFramePr>
            <a:graphicFrameLocks noGrp="1"/>
          </p:cNvGraphicFramePr>
          <p:nvPr>
            <p:ph type="tbl" sz="quarter" idx="13"/>
            <p:extLst>
              <p:ext uri="{D42A27DB-BD31-4B8C-83A1-F6EECF244321}">
                <p14:modId xmlns:p14="http://schemas.microsoft.com/office/powerpoint/2010/main" val="3662036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74940662"/>
                    </a:ext>
                  </a:extLst>
                </a:gridCol>
                <a:gridCol w="987552">
                  <a:extLst>
                    <a:ext uri="{9D8B030D-6E8A-4147-A177-3AD203B41FA5}">
                      <a16:colId xmlns:a16="http://schemas.microsoft.com/office/drawing/2014/main" val="2030802061"/>
                    </a:ext>
                  </a:extLst>
                </a:gridCol>
                <a:gridCol w="987552">
                  <a:extLst>
                    <a:ext uri="{9D8B030D-6E8A-4147-A177-3AD203B41FA5}">
                      <a16:colId xmlns:a16="http://schemas.microsoft.com/office/drawing/2014/main" val="3126386796"/>
                    </a:ext>
                  </a:extLst>
                </a:gridCol>
                <a:gridCol w="987552">
                  <a:extLst>
                    <a:ext uri="{9D8B030D-6E8A-4147-A177-3AD203B41FA5}">
                      <a16:colId xmlns:a16="http://schemas.microsoft.com/office/drawing/2014/main" val="4215331122"/>
                    </a:ext>
                  </a:extLst>
                </a:gridCol>
                <a:gridCol w="987552">
                  <a:extLst>
                    <a:ext uri="{9D8B030D-6E8A-4147-A177-3AD203B41FA5}">
                      <a16:colId xmlns:a16="http://schemas.microsoft.com/office/drawing/2014/main" val="1329871087"/>
                    </a:ext>
                  </a:extLst>
                </a:gridCol>
                <a:gridCol w="987552">
                  <a:extLst>
                    <a:ext uri="{9D8B030D-6E8A-4147-A177-3AD203B41FA5}">
                      <a16:colId xmlns:a16="http://schemas.microsoft.com/office/drawing/2014/main" val="2093956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0184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duluxmalaysia - 2023-04-19 18:00:41</a:t>
                      </a:r>
                      <a:r>
                        <a:rPr kumimoji="0" lang="en-US" sz="1000" b="0" i="0" u="none" strike="noStrike" kern="1200" cap="none" spc="0" normalizeH="0" baseline="0" noProof="0">
                          <a:ln>
                            <a:noFill/>
                          </a:ln>
                          <a:solidFill>
                            <a:prstClr val="black"/>
                          </a:solidFill>
                          <a:effectLst/>
                          <a:uLnTx/>
                          <a:uFillTx/>
                          <a:latin typeface="Calibri"/>
                          <a:ea typeface="+mn-ea"/>
                          <a:cs typeface="+mn-cs"/>
                        </a:rPr>
                        <a:t>
 Turn your dream island getaway into a reality by adding Denim Drift into the comforts of your space 🏝️🌊
#Dulux #LetsColour #Paint #Palettes #COTY23 #ColourOfTheYear2023 #HomeInspiration #InteriorInspiration #HomeDecor #InteriorDecor #LivingSpace #InteriorDesign #WildWonder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15423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nipponpaintmalaysia - 2023-04-19 12:00:05</a:t>
                      </a:r>
                      <a:r>
                        <a:rPr kumimoji="0" lang="en-US" sz="1000" b="0" i="0" u="none" strike="noStrike" kern="1200" cap="none" spc="0" normalizeH="0" baseline="0" noProof="0">
                          <a:ln>
                            <a:noFill/>
                          </a:ln>
                          <a:solidFill>
                            <a:prstClr val="black"/>
                          </a:solidFill>
                          <a:effectLst/>
                          <a:uLnTx/>
                          <a:uFillTx/>
                          <a:latin typeface="Calibri"/>
                          <a:ea typeface="+mn-ea"/>
                          <a:cs typeface="+mn-cs"/>
                        </a:rPr>
                        <a:t>
 It's only natural to want to impress your guests during Raya by making your living space look nice and cosy, isn't it? Here’s an inspiration for you! 😏🤳
#NipponPaint #NipponPaintMY #TrendingColour #ColourPalette #ColorInspiration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23494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nipponpaintmalaysia - 2023-04-18 10:00:05</a:t>
                      </a:r>
                      <a:r>
                        <a:rPr kumimoji="0" lang="en-US" sz="1000" b="0" i="0" u="none" strike="noStrike" kern="1200" cap="none" spc="0" normalizeH="0" baseline="0" noProof="0">
                          <a:ln>
                            <a:noFill/>
                          </a:ln>
                          <a:solidFill>
                            <a:prstClr val="black"/>
                          </a:solidFill>
                          <a:effectLst/>
                          <a:uLnTx/>
                          <a:uFillTx/>
                          <a:latin typeface="Calibri"/>
                          <a:ea typeface="+mn-ea"/>
                          <a:cs typeface="+mn-cs"/>
                        </a:rPr>
                        <a:t>
 Surely everyone has fond recollections of playing on a wooden swing set as a kid. Which one sticks out the most in your memory? 😍
#NipponPaint #NipponPaintM #ColorInspiration #HomeDecor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495882022"/>
                  </a:ext>
                </a:extLst>
              </a:tr>
            </a:tbl>
          </a:graphicData>
        </a:graphic>
      </p:graphicFrame>
      <p:sp>
        <p:nvSpPr>
          <p:cNvPr id="4" name="Text Placeholder 3">
            <a:extLst>
              <a:ext uri="{FF2B5EF4-FFF2-40B4-BE49-F238E27FC236}">
                <a16:creationId xmlns:a16="http://schemas.microsoft.com/office/drawing/2014/main" id="{5AA923B7-31D5-4483-A045-5354BA2FAB07}"/>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410882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5FF8-30CC-40B3-8D7D-5E1D414A51F7}"/>
              </a:ext>
            </a:extLst>
          </p:cNvPr>
          <p:cNvSpPr>
            <a:spLocks noGrp="1"/>
          </p:cNvSpPr>
          <p:nvPr>
            <p:ph type="title"/>
          </p:nvPr>
        </p:nvSpPr>
        <p:spPr/>
        <p:txBody>
          <a:bodyPr/>
          <a:lstStyle/>
          <a:p>
            <a:r>
              <a:rPr lang="en-US"/>
              <a:t>Instagram Posts Table | 3 profiles - 16 of 17</a:t>
            </a:r>
          </a:p>
        </p:txBody>
      </p:sp>
      <p:graphicFrame>
        <p:nvGraphicFramePr>
          <p:cNvPr id="5" name="Table Placeholder 4">
            <a:extLst>
              <a:ext uri="{FF2B5EF4-FFF2-40B4-BE49-F238E27FC236}">
                <a16:creationId xmlns:a16="http://schemas.microsoft.com/office/drawing/2014/main" id="{C7C2CEF8-E856-418B-A46F-F4575BE46464}"/>
              </a:ext>
            </a:extLst>
          </p:cNvPr>
          <p:cNvGraphicFramePr>
            <a:graphicFrameLocks noGrp="1"/>
          </p:cNvGraphicFramePr>
          <p:nvPr>
            <p:ph type="tbl" sz="quarter" idx="13"/>
            <p:extLst>
              <p:ext uri="{D42A27DB-BD31-4B8C-83A1-F6EECF244321}">
                <p14:modId xmlns:p14="http://schemas.microsoft.com/office/powerpoint/2010/main" val="3990971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91109859"/>
                    </a:ext>
                  </a:extLst>
                </a:gridCol>
                <a:gridCol w="987552">
                  <a:extLst>
                    <a:ext uri="{9D8B030D-6E8A-4147-A177-3AD203B41FA5}">
                      <a16:colId xmlns:a16="http://schemas.microsoft.com/office/drawing/2014/main" val="3395795614"/>
                    </a:ext>
                  </a:extLst>
                </a:gridCol>
                <a:gridCol w="987552">
                  <a:extLst>
                    <a:ext uri="{9D8B030D-6E8A-4147-A177-3AD203B41FA5}">
                      <a16:colId xmlns:a16="http://schemas.microsoft.com/office/drawing/2014/main" val="1452576390"/>
                    </a:ext>
                  </a:extLst>
                </a:gridCol>
                <a:gridCol w="987552">
                  <a:extLst>
                    <a:ext uri="{9D8B030D-6E8A-4147-A177-3AD203B41FA5}">
                      <a16:colId xmlns:a16="http://schemas.microsoft.com/office/drawing/2014/main" val="1647372887"/>
                    </a:ext>
                  </a:extLst>
                </a:gridCol>
                <a:gridCol w="987552">
                  <a:extLst>
                    <a:ext uri="{9D8B030D-6E8A-4147-A177-3AD203B41FA5}">
                      <a16:colId xmlns:a16="http://schemas.microsoft.com/office/drawing/2014/main" val="1329356018"/>
                    </a:ext>
                  </a:extLst>
                </a:gridCol>
                <a:gridCol w="987552">
                  <a:extLst>
                    <a:ext uri="{9D8B030D-6E8A-4147-A177-3AD203B41FA5}">
                      <a16:colId xmlns:a16="http://schemas.microsoft.com/office/drawing/2014/main" val="1769561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6845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jotunmalaysia - 2023-04-17 17:11:49</a:t>
                      </a:r>
                      <a:r>
                        <a:rPr kumimoji="0" lang="en-US" sz="1000" b="0" i="0" u="none" strike="noStrike" kern="1200" cap="none" spc="0" normalizeH="0" baseline="0" noProof="0">
                          <a:ln>
                            <a:noFill/>
                          </a:ln>
                          <a:solidFill>
                            <a:prstClr val="black"/>
                          </a:solidFill>
                          <a:effectLst/>
                          <a:uLnTx/>
                          <a:uFillTx/>
                          <a:latin typeface="Calibri"/>
                          <a:ea typeface="+mn-ea"/>
                          <a:cs typeface="+mn-cs"/>
                        </a:rPr>
                        <a:t>
 Get ready to celebrate Raya in style just like Azfar and his friends with Jotun’s beautiful colours and exclusive limited edition #JotunXNyala Premium Scented Candles. 
Restyle your kitchen with the perfect colours to create an inspiring atmosphere that you will enjoy cooking in all season long. Don’t wait, create your own #JotunColourStories today.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56960088"/>
                  </a:ext>
                </a:extLst>
              </a:tr>
            </a:tbl>
          </a:graphicData>
        </a:graphic>
      </p:graphicFrame>
      <p:sp>
        <p:nvSpPr>
          <p:cNvPr id="4" name="Text Placeholder 3">
            <a:extLst>
              <a:ext uri="{FF2B5EF4-FFF2-40B4-BE49-F238E27FC236}">
                <a16:creationId xmlns:a16="http://schemas.microsoft.com/office/drawing/2014/main" id="{B1083EA3-22D4-4F44-91B4-A41522AC605E}"/>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2143696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26451-4015-4067-8407-27CAC9881C44}"/>
              </a:ext>
            </a:extLst>
          </p:cNvPr>
          <p:cNvSpPr>
            <a:spLocks noGrp="1"/>
          </p:cNvSpPr>
          <p:nvPr>
            <p:ph type="title"/>
          </p:nvPr>
        </p:nvSpPr>
        <p:spPr/>
        <p:txBody>
          <a:bodyPr/>
          <a:lstStyle/>
          <a:p>
            <a:r>
              <a:rPr lang="en-US"/>
              <a:t>Instagram Posts Table | 3 profiles - 17 of 17</a:t>
            </a:r>
          </a:p>
        </p:txBody>
      </p:sp>
      <p:graphicFrame>
        <p:nvGraphicFramePr>
          <p:cNvPr id="5" name="Table Placeholder 4">
            <a:extLst>
              <a:ext uri="{FF2B5EF4-FFF2-40B4-BE49-F238E27FC236}">
                <a16:creationId xmlns:a16="http://schemas.microsoft.com/office/drawing/2014/main" id="{F40B1A8B-B742-4B76-90FB-E39AD08B0907}"/>
              </a:ext>
            </a:extLst>
          </p:cNvPr>
          <p:cNvGraphicFramePr>
            <a:graphicFrameLocks noGrp="1"/>
          </p:cNvGraphicFramePr>
          <p:nvPr>
            <p:ph type="tbl" sz="quarter" idx="13"/>
            <p:extLst>
              <p:ext uri="{D42A27DB-BD31-4B8C-83A1-F6EECF244321}">
                <p14:modId xmlns:p14="http://schemas.microsoft.com/office/powerpoint/2010/main" val="4045896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49235277"/>
                    </a:ext>
                  </a:extLst>
                </a:gridCol>
                <a:gridCol w="987552">
                  <a:extLst>
                    <a:ext uri="{9D8B030D-6E8A-4147-A177-3AD203B41FA5}">
                      <a16:colId xmlns:a16="http://schemas.microsoft.com/office/drawing/2014/main" val="436945830"/>
                    </a:ext>
                  </a:extLst>
                </a:gridCol>
                <a:gridCol w="987552">
                  <a:extLst>
                    <a:ext uri="{9D8B030D-6E8A-4147-A177-3AD203B41FA5}">
                      <a16:colId xmlns:a16="http://schemas.microsoft.com/office/drawing/2014/main" val="4256669894"/>
                    </a:ext>
                  </a:extLst>
                </a:gridCol>
                <a:gridCol w="987552">
                  <a:extLst>
                    <a:ext uri="{9D8B030D-6E8A-4147-A177-3AD203B41FA5}">
                      <a16:colId xmlns:a16="http://schemas.microsoft.com/office/drawing/2014/main" val="3959718500"/>
                    </a:ext>
                  </a:extLst>
                </a:gridCol>
                <a:gridCol w="987552">
                  <a:extLst>
                    <a:ext uri="{9D8B030D-6E8A-4147-A177-3AD203B41FA5}">
                      <a16:colId xmlns:a16="http://schemas.microsoft.com/office/drawing/2014/main" val="2951501425"/>
                    </a:ext>
                  </a:extLst>
                </a:gridCol>
                <a:gridCol w="987552">
                  <a:extLst>
                    <a:ext uri="{9D8B030D-6E8A-4147-A177-3AD203B41FA5}">
                      <a16:colId xmlns:a16="http://schemas.microsoft.com/office/drawing/2014/main" val="2992478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33438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duluxmalaysia - 2023-04-15 18:00:53</a:t>
                      </a:r>
                      <a:r>
                        <a:rPr kumimoji="0" lang="en-US" sz="1000" b="0" i="0" u="none" strike="noStrike" kern="1200" cap="none" spc="0" normalizeH="0" baseline="0" noProof="0">
                          <a:ln>
                            <a:noFill/>
                          </a:ln>
                          <a:solidFill>
                            <a:prstClr val="black"/>
                          </a:solidFill>
                          <a:effectLst/>
                          <a:uLnTx/>
                          <a:uFillTx/>
                          <a:latin typeface="Calibri"/>
                          <a:ea typeface="+mn-ea"/>
                          <a:cs typeface="+mn-cs"/>
                        </a:rPr>
                        <a:t>
 There is power and brilliance in the tranquility of a waterfall. Just like our Flow palettes, the soothing colour of blue can bring a sense of calmness into your space. 🍃
#Dulux #LetsColour #Paint #Palettes #COTY23 #ColourOfTheYear2023 #HomeInspiration #InteriorInspiration #HomeDecor #InteriorDecor #LivingSpace #InteriorDesign #WildWonder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06:10:01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88975940"/>
                  </a:ext>
                </a:extLst>
              </a:tr>
            </a:tbl>
          </a:graphicData>
        </a:graphic>
      </p:graphicFrame>
      <p:sp>
        <p:nvSpPr>
          <p:cNvPr id="4" name="Text Placeholder 3">
            <a:extLst>
              <a:ext uri="{FF2B5EF4-FFF2-40B4-BE49-F238E27FC236}">
                <a16:creationId xmlns:a16="http://schemas.microsoft.com/office/drawing/2014/main" id="{F5C62564-8BEC-4BB8-83C2-E1AFD965BEAE}"/>
              </a:ext>
            </a:extLst>
          </p:cNvPr>
          <p:cNvSpPr>
            <a:spLocks noGrp="1"/>
          </p:cNvSpPr>
          <p:nvPr>
            <p:ph type="body" sz="quarter" idx="14"/>
          </p:nvPr>
        </p:nvSpPr>
        <p:spPr/>
        <p:txBody>
          <a:bodyPr/>
          <a:lstStyle/>
          <a:p>
            <a:r>
              <a:rPr lang="en-US"/>
              <a:t>01/01/2023 - 05/17/2023</a:t>
            </a:r>
          </a:p>
        </p:txBody>
      </p:sp>
    </p:spTree>
    <p:extLst>
      <p:ext uri="{BB962C8B-B14F-4D97-AF65-F5344CB8AC3E}">
        <p14:creationId xmlns:p14="http://schemas.microsoft.com/office/powerpoint/2010/main" val="1850846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111C-FA47-4C28-93F2-E1FA767D2C76}"/>
              </a:ext>
            </a:extLst>
          </p:cNvPr>
          <p:cNvSpPr>
            <a:spLocks noGrp="1"/>
          </p:cNvSpPr>
          <p:nvPr>
            <p:ph type="title"/>
          </p:nvPr>
        </p:nvSpPr>
        <p:spPr/>
        <p:txBody>
          <a:bodyPr/>
          <a:lstStyle/>
          <a:p>
            <a:r>
              <a:rPr lang="en-US"/>
              <a:t>Instagram Interaction Rate | 3 profiles</a:t>
            </a:r>
          </a:p>
        </p:txBody>
      </p:sp>
      <p:graphicFrame>
        <p:nvGraphicFramePr>
          <p:cNvPr id="6" name="Chart Placeholder 5">
            <a:extLst>
              <a:ext uri="{FF2B5EF4-FFF2-40B4-BE49-F238E27FC236}">
                <a16:creationId xmlns:a16="http://schemas.microsoft.com/office/drawing/2014/main" id="{C803CC34-E259-4914-8F45-27FDDFAC13F2}"/>
              </a:ext>
            </a:extLst>
          </p:cNvPr>
          <p:cNvGraphicFramePr>
            <a:graphicFrameLocks noGrp="1"/>
          </p:cNvGraphicFramePr>
          <p:nvPr>
            <p:ph type="chart" sz="quarter" idx="13"/>
            <p:extLst>
              <p:ext uri="{D42A27DB-BD31-4B8C-83A1-F6EECF244321}">
                <p14:modId xmlns:p14="http://schemas.microsoft.com/office/powerpoint/2010/main" val="494257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B04D0E-7223-4307-AFBA-C9C126811188}"/>
              </a:ext>
            </a:extLst>
          </p:cNvPr>
          <p:cNvSpPr>
            <a:spLocks noGrp="1"/>
          </p:cNvSpPr>
          <p:nvPr>
            <p:ph type="body" sz="quarter" idx="14"/>
          </p:nvPr>
        </p:nvSpPr>
        <p:spPr/>
        <p:txBody>
          <a:bodyPr/>
          <a:lstStyle/>
          <a:p>
            <a:r>
              <a:rPr lang="en-US"/>
              <a:t>01/01/2023 - 05/17/2023</a:t>
            </a:r>
          </a:p>
        </p:txBody>
      </p:sp>
      <p:sp>
        <p:nvSpPr>
          <p:cNvPr id="5" name="Footer Placeholder 4">
            <a:extLst>
              <a:ext uri="{FF2B5EF4-FFF2-40B4-BE49-F238E27FC236}">
                <a16:creationId xmlns:a16="http://schemas.microsoft.com/office/drawing/2014/main" id="{70102285-159C-4F8A-BFA8-D72DE417FB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2877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623D4-A119-4F51-97C1-FA4A41372268}"/>
              </a:ext>
            </a:extLst>
          </p:cNvPr>
          <p:cNvSpPr>
            <a:spLocks noGrp="1"/>
          </p:cNvSpPr>
          <p:nvPr>
            <p:ph type="title"/>
          </p:nvPr>
        </p:nvSpPr>
        <p:spPr/>
        <p:txBody>
          <a:bodyPr/>
          <a:lstStyle/>
          <a:p>
            <a:r>
              <a:rPr lang="fr-FR"/>
              <a:t>Instagram Average Interactions Per Post | 3 profiles</a:t>
            </a:r>
            <a:endParaRPr lang="en-US"/>
          </a:p>
        </p:txBody>
      </p:sp>
      <p:graphicFrame>
        <p:nvGraphicFramePr>
          <p:cNvPr id="6" name="Chart Placeholder 5">
            <a:extLst>
              <a:ext uri="{FF2B5EF4-FFF2-40B4-BE49-F238E27FC236}">
                <a16:creationId xmlns:a16="http://schemas.microsoft.com/office/drawing/2014/main" id="{BF062E6D-7578-4C72-9550-36B31F2063FA}"/>
              </a:ext>
            </a:extLst>
          </p:cNvPr>
          <p:cNvGraphicFramePr>
            <a:graphicFrameLocks noGrp="1"/>
          </p:cNvGraphicFramePr>
          <p:nvPr>
            <p:ph type="chart" sz="quarter" idx="13"/>
            <p:extLst>
              <p:ext uri="{D42A27DB-BD31-4B8C-83A1-F6EECF244321}">
                <p14:modId xmlns:p14="http://schemas.microsoft.com/office/powerpoint/2010/main" val="869727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D7136F-3D76-4980-8E77-25B8A4562952}"/>
              </a:ext>
            </a:extLst>
          </p:cNvPr>
          <p:cNvSpPr>
            <a:spLocks noGrp="1"/>
          </p:cNvSpPr>
          <p:nvPr>
            <p:ph type="body" sz="quarter" idx="14"/>
          </p:nvPr>
        </p:nvSpPr>
        <p:spPr/>
        <p:txBody>
          <a:bodyPr/>
          <a:lstStyle/>
          <a:p>
            <a:r>
              <a:rPr lang="en-US"/>
              <a:t>01/01/2023 - 05/17/2023</a:t>
            </a:r>
          </a:p>
        </p:txBody>
      </p:sp>
      <p:sp>
        <p:nvSpPr>
          <p:cNvPr id="5" name="Footer Placeholder 4">
            <a:extLst>
              <a:ext uri="{FF2B5EF4-FFF2-40B4-BE49-F238E27FC236}">
                <a16:creationId xmlns:a16="http://schemas.microsoft.com/office/drawing/2014/main" id="{72B7906F-83B0-4C2C-A80E-DC5BBE8FCF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06174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2694</Words>
  <Application>Microsoft Office PowerPoint</Application>
  <PresentationFormat>On-screen Show (4:3)</PresentationFormat>
  <Paragraphs>346</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Overview</vt:lpstr>
      <vt:lpstr>Instagram Key Metrics Table | 3 profiles</vt:lpstr>
      <vt:lpstr>Instagram Followers Total | 3 profiles</vt:lpstr>
      <vt:lpstr>Instagram Followers Change Rate | 3 profiles</vt:lpstr>
      <vt:lpstr>Instagram Posts Table | 3 profiles - 1 of 17</vt:lpstr>
      <vt:lpstr>Instagram Posts Table | 3 profiles - 2 of 17</vt:lpstr>
      <vt:lpstr>Instagram Posts Table | 3 profiles - 3 of 17</vt:lpstr>
      <vt:lpstr>Instagram Posts Table | 3 profiles - 4 of 17</vt:lpstr>
      <vt:lpstr>Instagram Posts Table | 3 profiles - 5 of 17</vt:lpstr>
      <vt:lpstr>Instagram Posts Table | 3 profiles - 6 of 17</vt:lpstr>
      <vt:lpstr>Instagram Posts Table | 3 profiles - 7 of 17</vt:lpstr>
      <vt:lpstr>Instagram Posts Table | 3 profiles - 8 of 17</vt:lpstr>
      <vt:lpstr>Instagram Posts Table | 3 profiles - 9 of 17</vt:lpstr>
      <vt:lpstr>Instagram Posts Table | 3 profiles - 10 of 17</vt:lpstr>
      <vt:lpstr>Instagram Posts Table | 3 profiles - 11 of 17</vt:lpstr>
      <vt:lpstr>Instagram Posts Table | 3 profiles - 12 of 17</vt:lpstr>
      <vt:lpstr>Instagram Posts Table | 3 profiles - 13 of 17</vt:lpstr>
      <vt:lpstr>Instagram Posts Table | 3 profiles - 14 of 17</vt:lpstr>
      <vt:lpstr>Instagram Posts Table | 3 profiles - 15 of 17</vt:lpstr>
      <vt:lpstr>Instagram Posts Table | 3 profiles - 16 of 17</vt:lpstr>
      <vt:lpstr>Instagram Posts Table | 3 profiles - 17 of 17</vt:lpstr>
      <vt:lpstr>Instagram Interaction Rate | 3 profiles</vt:lpstr>
      <vt:lpstr>Instagram Average Interactions Per Post | 3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Born</dc:creator>
  <cp:lastModifiedBy>Frederik Born</cp:lastModifiedBy>
  <cp:revision>1</cp:revision>
  <dcterms:created xsi:type="dcterms:W3CDTF">2023-05-17T23:33:15Z</dcterms:created>
  <dcterms:modified xsi:type="dcterms:W3CDTF">2023-05-17T23:33:54Z</dcterms:modified>
</cp:coreProperties>
</file>