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951E8-B249-42BB-BEE8-DF02F6A27E8E}"/>
              </a:ext>
            </a:extLst>
          </p:cNvPr>
          <p:cNvSpPr>
            <a:spLocks noGrp="1"/>
          </p:cNvSpPr>
          <p:nvPr>
            <p:ph type="title"/>
          </p:nvPr>
        </p:nvSpPr>
        <p:spPr/>
        <p:txBody>
          <a:bodyPr/>
          <a:lstStyle/>
          <a:p>
            <a:r>
              <a:rPr lang="en-US"/>
              <a:t>Facebook Own Posts Table | 3 profiles - 1 of 26</a:t>
            </a:r>
          </a:p>
        </p:txBody>
      </p:sp>
      <p:graphicFrame>
        <p:nvGraphicFramePr>
          <p:cNvPr id="5" name="Table Placeholder 4">
            <a:extLst>
              <a:ext uri="{FF2B5EF4-FFF2-40B4-BE49-F238E27FC236}">
                <a16:creationId xmlns:a16="http://schemas.microsoft.com/office/drawing/2014/main" id="{9AB95AFF-BF1D-4EA8-AF07-2824516EA196}"/>
              </a:ext>
            </a:extLst>
          </p:cNvPr>
          <p:cNvGraphicFramePr>
            <a:graphicFrameLocks noGrp="1"/>
          </p:cNvGraphicFramePr>
          <p:nvPr>
            <p:ph type="tbl" sz="quarter" idx="13"/>
            <p:extLst>
              <p:ext uri="{D42A27DB-BD31-4B8C-83A1-F6EECF244321}">
                <p14:modId xmlns:p14="http://schemas.microsoft.com/office/powerpoint/2010/main" val="4118859927"/>
              </p:ext>
            </p:extLst>
          </p:nvPr>
        </p:nvGraphicFramePr>
        <p:xfrm>
          <a:off x="457200" y="1731963"/>
          <a:ext cx="8065008" cy="70104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70752846"/>
                    </a:ext>
                  </a:extLst>
                </a:gridCol>
                <a:gridCol w="1152144">
                  <a:extLst>
                    <a:ext uri="{9D8B030D-6E8A-4147-A177-3AD203B41FA5}">
                      <a16:colId xmlns:a16="http://schemas.microsoft.com/office/drawing/2014/main" val="2999445179"/>
                    </a:ext>
                  </a:extLst>
                </a:gridCol>
                <a:gridCol w="576072">
                  <a:extLst>
                    <a:ext uri="{9D8B030D-6E8A-4147-A177-3AD203B41FA5}">
                      <a16:colId xmlns:a16="http://schemas.microsoft.com/office/drawing/2014/main" val="1897602809"/>
                    </a:ext>
                  </a:extLst>
                </a:gridCol>
                <a:gridCol w="576072">
                  <a:extLst>
                    <a:ext uri="{9D8B030D-6E8A-4147-A177-3AD203B41FA5}">
                      <a16:colId xmlns:a16="http://schemas.microsoft.com/office/drawing/2014/main" val="2547859942"/>
                    </a:ext>
                  </a:extLst>
                </a:gridCol>
                <a:gridCol w="576072">
                  <a:extLst>
                    <a:ext uri="{9D8B030D-6E8A-4147-A177-3AD203B41FA5}">
                      <a16:colId xmlns:a16="http://schemas.microsoft.com/office/drawing/2014/main" val="1084794752"/>
                    </a:ext>
                  </a:extLst>
                </a:gridCol>
                <a:gridCol w="576072">
                  <a:extLst>
                    <a:ext uri="{9D8B030D-6E8A-4147-A177-3AD203B41FA5}">
                      <a16:colId xmlns:a16="http://schemas.microsoft.com/office/drawing/2014/main" val="4058708676"/>
                    </a:ext>
                  </a:extLst>
                </a:gridCol>
                <a:gridCol w="576072">
                  <a:extLst>
                    <a:ext uri="{9D8B030D-6E8A-4147-A177-3AD203B41FA5}">
                      <a16:colId xmlns:a16="http://schemas.microsoft.com/office/drawing/2014/main" val="3838089739"/>
                    </a:ext>
                  </a:extLst>
                </a:gridCol>
                <a:gridCol w="576072">
                  <a:extLst>
                    <a:ext uri="{9D8B030D-6E8A-4147-A177-3AD203B41FA5}">
                      <a16:colId xmlns:a16="http://schemas.microsoft.com/office/drawing/2014/main" val="562066505"/>
                    </a:ext>
                  </a:extLst>
                </a:gridCol>
                <a:gridCol w="576072">
                  <a:extLst>
                    <a:ext uri="{9D8B030D-6E8A-4147-A177-3AD203B41FA5}">
                      <a16:colId xmlns:a16="http://schemas.microsoft.com/office/drawing/2014/main" val="3436093440"/>
                    </a:ext>
                  </a:extLst>
                </a:gridCol>
                <a:gridCol w="576072">
                  <a:extLst>
                    <a:ext uri="{9D8B030D-6E8A-4147-A177-3AD203B41FA5}">
                      <a16:colId xmlns:a16="http://schemas.microsoft.com/office/drawing/2014/main" val="3680865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559640593"/>
                  </a:ext>
                </a:extLst>
              </a:tr>
            </a:tbl>
          </a:graphicData>
        </a:graphic>
      </p:graphicFrame>
      <p:sp>
        <p:nvSpPr>
          <p:cNvPr id="4" name="Text Placeholder 3">
            <a:extLst>
              <a:ext uri="{FF2B5EF4-FFF2-40B4-BE49-F238E27FC236}">
                <a16:creationId xmlns:a16="http://schemas.microsoft.com/office/drawing/2014/main" id="{40D7CE47-1B57-41D9-ADDD-53878C5AD32F}"/>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2249840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9BD8E-EE4E-4C50-83FC-96B5C2B5EDEC}"/>
              </a:ext>
            </a:extLst>
          </p:cNvPr>
          <p:cNvSpPr>
            <a:spLocks noGrp="1"/>
          </p:cNvSpPr>
          <p:nvPr>
            <p:ph type="title"/>
          </p:nvPr>
        </p:nvSpPr>
        <p:spPr/>
        <p:txBody>
          <a:bodyPr/>
          <a:lstStyle/>
          <a:p>
            <a:r>
              <a:rPr lang="en-US"/>
              <a:t>Facebook Own Posts Table | 3 profiles - 2 of 26</a:t>
            </a:r>
          </a:p>
        </p:txBody>
      </p:sp>
      <p:graphicFrame>
        <p:nvGraphicFramePr>
          <p:cNvPr id="5" name="Table Placeholder 4">
            <a:extLst>
              <a:ext uri="{FF2B5EF4-FFF2-40B4-BE49-F238E27FC236}">
                <a16:creationId xmlns:a16="http://schemas.microsoft.com/office/drawing/2014/main" id="{8647F20E-AE7D-40A9-A4E2-AEECFEBEE0E9}"/>
              </a:ext>
            </a:extLst>
          </p:cNvPr>
          <p:cNvGraphicFramePr>
            <a:graphicFrameLocks noGrp="1"/>
          </p:cNvGraphicFramePr>
          <p:nvPr>
            <p:ph type="tbl" sz="quarter" idx="13"/>
            <p:extLst>
              <p:ext uri="{D42A27DB-BD31-4B8C-83A1-F6EECF244321}">
                <p14:modId xmlns:p14="http://schemas.microsoft.com/office/powerpoint/2010/main" val="2409076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30331198"/>
                    </a:ext>
                  </a:extLst>
                </a:gridCol>
                <a:gridCol w="1152144">
                  <a:extLst>
                    <a:ext uri="{9D8B030D-6E8A-4147-A177-3AD203B41FA5}">
                      <a16:colId xmlns:a16="http://schemas.microsoft.com/office/drawing/2014/main" val="881836322"/>
                    </a:ext>
                  </a:extLst>
                </a:gridCol>
                <a:gridCol w="576072">
                  <a:extLst>
                    <a:ext uri="{9D8B030D-6E8A-4147-A177-3AD203B41FA5}">
                      <a16:colId xmlns:a16="http://schemas.microsoft.com/office/drawing/2014/main" val="1599766129"/>
                    </a:ext>
                  </a:extLst>
                </a:gridCol>
                <a:gridCol w="576072">
                  <a:extLst>
                    <a:ext uri="{9D8B030D-6E8A-4147-A177-3AD203B41FA5}">
                      <a16:colId xmlns:a16="http://schemas.microsoft.com/office/drawing/2014/main" val="3959604130"/>
                    </a:ext>
                  </a:extLst>
                </a:gridCol>
                <a:gridCol w="576072">
                  <a:extLst>
                    <a:ext uri="{9D8B030D-6E8A-4147-A177-3AD203B41FA5}">
                      <a16:colId xmlns:a16="http://schemas.microsoft.com/office/drawing/2014/main" val="311921160"/>
                    </a:ext>
                  </a:extLst>
                </a:gridCol>
                <a:gridCol w="576072">
                  <a:extLst>
                    <a:ext uri="{9D8B030D-6E8A-4147-A177-3AD203B41FA5}">
                      <a16:colId xmlns:a16="http://schemas.microsoft.com/office/drawing/2014/main" val="2223689063"/>
                    </a:ext>
                  </a:extLst>
                </a:gridCol>
                <a:gridCol w="576072">
                  <a:extLst>
                    <a:ext uri="{9D8B030D-6E8A-4147-A177-3AD203B41FA5}">
                      <a16:colId xmlns:a16="http://schemas.microsoft.com/office/drawing/2014/main" val="1508458771"/>
                    </a:ext>
                  </a:extLst>
                </a:gridCol>
                <a:gridCol w="576072">
                  <a:extLst>
                    <a:ext uri="{9D8B030D-6E8A-4147-A177-3AD203B41FA5}">
                      <a16:colId xmlns:a16="http://schemas.microsoft.com/office/drawing/2014/main" val="1937234017"/>
                    </a:ext>
                  </a:extLst>
                </a:gridCol>
                <a:gridCol w="576072">
                  <a:extLst>
                    <a:ext uri="{9D8B030D-6E8A-4147-A177-3AD203B41FA5}">
                      <a16:colId xmlns:a16="http://schemas.microsoft.com/office/drawing/2014/main" val="395259265"/>
                    </a:ext>
                  </a:extLst>
                </a:gridCol>
                <a:gridCol w="576072">
                  <a:extLst>
                    <a:ext uri="{9D8B030D-6E8A-4147-A177-3AD203B41FA5}">
                      <a16:colId xmlns:a16="http://schemas.microsoft.com/office/drawing/2014/main" val="3368396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944546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- 2023-04-10 17:47:31</a:t>
                      </a:r>
                      <a:r>
                        <a:rPr kumimoji="0" lang="en-US" sz="1000" b="0" i="0" u="none" strike="noStrike" kern="1200" cap="none" spc="0" normalizeH="0" baseline="0" noProof="0">
                          <a:ln>
                            <a:noFill/>
                          </a:ln>
                          <a:solidFill>
                            <a:prstClr val="black"/>
                          </a:solidFill>
                          <a:effectLst/>
                          <a:uLnTx/>
                          <a:uFillTx/>
                          <a:latin typeface="Calibri"/>
                          <a:ea typeface="+mn-ea"/>
                          <a:cs typeface="+mn-cs"/>
                        </a:rPr>
                        <a:t>
 Adakah anda mempunyai tempat kegemaran di halaman kampung anda yang ingin diubah suai? Adakah tempat itu mempunyai kisah atau makna yang istimewa kepada kampung anda?
Jika ye, kami berasa amat teruja untuk mengumumkan kerjasama antara MAJUHOME Concept dan Nippon Paint untuk menganjurkan Peraduan Kampungku 2.0. Peraduan unik ini direka khas untuk membantu anda mengubah suai tempat tercinta di halaman kampung anda.
Ikuti langkah-langkah mudah ini untuk berpeluang memenangi ubah suai menarik untuk tempat kegemaran anda di halaman kampung.
Sertai sekarang: https://bit.ly/3o2cvja
Terma dan Syarat: http://bit.ly/419uxOY
#NipponPaint #NipponPainMY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05/17/2023 20:56:21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41620592"/>
                  </a:ext>
                </a:extLst>
              </a:tr>
            </a:tbl>
          </a:graphicData>
        </a:graphic>
      </p:graphicFrame>
      <p:sp>
        <p:nvSpPr>
          <p:cNvPr id="4" name="Text Placeholder 3">
            <a:extLst>
              <a:ext uri="{FF2B5EF4-FFF2-40B4-BE49-F238E27FC236}">
                <a16:creationId xmlns:a16="http://schemas.microsoft.com/office/drawing/2014/main" id="{BF30D068-12E7-4584-9AA4-70466C1A95D8}"/>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419011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86AB6-925E-4605-9EB8-020A3C10C353}"/>
              </a:ext>
            </a:extLst>
          </p:cNvPr>
          <p:cNvSpPr>
            <a:spLocks noGrp="1"/>
          </p:cNvSpPr>
          <p:nvPr>
            <p:ph type="title"/>
          </p:nvPr>
        </p:nvSpPr>
        <p:spPr/>
        <p:txBody>
          <a:bodyPr/>
          <a:lstStyle/>
          <a:p>
            <a:r>
              <a:rPr lang="en-US"/>
              <a:t>Facebook Own Posts Table | 3 profiles - 3 of 26</a:t>
            </a:r>
          </a:p>
        </p:txBody>
      </p:sp>
      <p:graphicFrame>
        <p:nvGraphicFramePr>
          <p:cNvPr id="5" name="Table Placeholder 4">
            <a:extLst>
              <a:ext uri="{FF2B5EF4-FFF2-40B4-BE49-F238E27FC236}">
                <a16:creationId xmlns:a16="http://schemas.microsoft.com/office/drawing/2014/main" id="{C4753462-DE1D-4480-9D45-7D6B920230E8}"/>
              </a:ext>
            </a:extLst>
          </p:cNvPr>
          <p:cNvGraphicFramePr>
            <a:graphicFrameLocks noGrp="1"/>
          </p:cNvGraphicFramePr>
          <p:nvPr>
            <p:ph type="tbl" sz="quarter" idx="13"/>
            <p:extLst>
              <p:ext uri="{D42A27DB-BD31-4B8C-83A1-F6EECF244321}">
                <p14:modId xmlns:p14="http://schemas.microsoft.com/office/powerpoint/2010/main" val="3439907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29453221"/>
                    </a:ext>
                  </a:extLst>
                </a:gridCol>
                <a:gridCol w="1152144">
                  <a:extLst>
                    <a:ext uri="{9D8B030D-6E8A-4147-A177-3AD203B41FA5}">
                      <a16:colId xmlns:a16="http://schemas.microsoft.com/office/drawing/2014/main" val="1311056636"/>
                    </a:ext>
                  </a:extLst>
                </a:gridCol>
                <a:gridCol w="576072">
                  <a:extLst>
                    <a:ext uri="{9D8B030D-6E8A-4147-A177-3AD203B41FA5}">
                      <a16:colId xmlns:a16="http://schemas.microsoft.com/office/drawing/2014/main" val="4175997408"/>
                    </a:ext>
                  </a:extLst>
                </a:gridCol>
                <a:gridCol w="576072">
                  <a:extLst>
                    <a:ext uri="{9D8B030D-6E8A-4147-A177-3AD203B41FA5}">
                      <a16:colId xmlns:a16="http://schemas.microsoft.com/office/drawing/2014/main" val="127854212"/>
                    </a:ext>
                  </a:extLst>
                </a:gridCol>
                <a:gridCol w="576072">
                  <a:extLst>
                    <a:ext uri="{9D8B030D-6E8A-4147-A177-3AD203B41FA5}">
                      <a16:colId xmlns:a16="http://schemas.microsoft.com/office/drawing/2014/main" val="893236288"/>
                    </a:ext>
                  </a:extLst>
                </a:gridCol>
                <a:gridCol w="576072">
                  <a:extLst>
                    <a:ext uri="{9D8B030D-6E8A-4147-A177-3AD203B41FA5}">
                      <a16:colId xmlns:a16="http://schemas.microsoft.com/office/drawing/2014/main" val="4015104082"/>
                    </a:ext>
                  </a:extLst>
                </a:gridCol>
                <a:gridCol w="576072">
                  <a:extLst>
                    <a:ext uri="{9D8B030D-6E8A-4147-A177-3AD203B41FA5}">
                      <a16:colId xmlns:a16="http://schemas.microsoft.com/office/drawing/2014/main" val="2239402004"/>
                    </a:ext>
                  </a:extLst>
                </a:gridCol>
                <a:gridCol w="576072">
                  <a:extLst>
                    <a:ext uri="{9D8B030D-6E8A-4147-A177-3AD203B41FA5}">
                      <a16:colId xmlns:a16="http://schemas.microsoft.com/office/drawing/2014/main" val="1748282385"/>
                    </a:ext>
                  </a:extLst>
                </a:gridCol>
                <a:gridCol w="576072">
                  <a:extLst>
                    <a:ext uri="{9D8B030D-6E8A-4147-A177-3AD203B41FA5}">
                      <a16:colId xmlns:a16="http://schemas.microsoft.com/office/drawing/2014/main" val="921275246"/>
                    </a:ext>
                  </a:extLst>
                </a:gridCol>
                <a:gridCol w="576072">
                  <a:extLst>
                    <a:ext uri="{9D8B030D-6E8A-4147-A177-3AD203B41FA5}">
                      <a16:colId xmlns:a16="http://schemas.microsoft.com/office/drawing/2014/main" val="1149109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73027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- 2023-01-16 15:49:05</a:t>
                      </a:r>
                      <a:r>
                        <a:rPr kumimoji="0" lang="en-US" sz="1000" b="0" i="0" u="none" strike="noStrike" kern="1200" cap="none" spc="0" normalizeH="0" baseline="0" noProof="0">
                          <a:ln>
                            <a:noFill/>
                          </a:ln>
                          <a:solidFill>
                            <a:prstClr val="black"/>
                          </a:solidFill>
                          <a:effectLst/>
                          <a:uLnTx/>
                          <a:uFillTx/>
                          <a:latin typeface="Calibri"/>
                          <a:ea typeface="+mn-ea"/>
                          <a:cs typeface="+mn-cs"/>
                        </a:rPr>
                        <a:t>
 Thank you Malaysia! 
We're truly honoured for the Putra Brand Awards Home Improvement Category recognition! Thanks for creating your Beautiful Home story with Jotun. We will continue to fulfil our promise of inspiring colours and quality paints with your trust and support. 
#Jotun #JotunMalaysia #JotunMY #PutraBrandAwards #PutraBrandAwards2022 #JotunColourStories #HomeDecor #ColourDesignByJotun #JotunColourCollection #JotunMajestic #MajesticSense #JotunJotashield #JotashieldUltraClean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02/15/2023 10:41:34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80971477"/>
                  </a:ext>
                </a:extLst>
              </a:tr>
            </a:tbl>
          </a:graphicData>
        </a:graphic>
      </p:graphicFrame>
      <p:sp>
        <p:nvSpPr>
          <p:cNvPr id="4" name="Text Placeholder 3">
            <a:extLst>
              <a:ext uri="{FF2B5EF4-FFF2-40B4-BE49-F238E27FC236}">
                <a16:creationId xmlns:a16="http://schemas.microsoft.com/office/drawing/2014/main" id="{ECEA81B6-0E6E-4738-993F-B9DBE2D0E59B}"/>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3670916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EB29B-CB40-4F27-8A71-884931CB47EC}"/>
              </a:ext>
            </a:extLst>
          </p:cNvPr>
          <p:cNvSpPr>
            <a:spLocks noGrp="1"/>
          </p:cNvSpPr>
          <p:nvPr>
            <p:ph type="title"/>
          </p:nvPr>
        </p:nvSpPr>
        <p:spPr/>
        <p:txBody>
          <a:bodyPr/>
          <a:lstStyle/>
          <a:p>
            <a:r>
              <a:rPr lang="en-US"/>
              <a:t>Facebook Own Posts Table | 3 profiles - 4 of 26</a:t>
            </a:r>
          </a:p>
        </p:txBody>
      </p:sp>
      <p:graphicFrame>
        <p:nvGraphicFramePr>
          <p:cNvPr id="5" name="Table Placeholder 4">
            <a:extLst>
              <a:ext uri="{FF2B5EF4-FFF2-40B4-BE49-F238E27FC236}">
                <a16:creationId xmlns:a16="http://schemas.microsoft.com/office/drawing/2014/main" id="{B68BCF73-2EEC-4D3B-99CC-DFCBB1E2F111}"/>
              </a:ext>
            </a:extLst>
          </p:cNvPr>
          <p:cNvGraphicFramePr>
            <a:graphicFrameLocks noGrp="1"/>
          </p:cNvGraphicFramePr>
          <p:nvPr>
            <p:ph type="tbl" sz="quarter" idx="13"/>
            <p:extLst>
              <p:ext uri="{D42A27DB-BD31-4B8C-83A1-F6EECF244321}">
                <p14:modId xmlns:p14="http://schemas.microsoft.com/office/powerpoint/2010/main" val="3784387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78729858"/>
                    </a:ext>
                  </a:extLst>
                </a:gridCol>
                <a:gridCol w="1152144">
                  <a:extLst>
                    <a:ext uri="{9D8B030D-6E8A-4147-A177-3AD203B41FA5}">
                      <a16:colId xmlns:a16="http://schemas.microsoft.com/office/drawing/2014/main" val="897663041"/>
                    </a:ext>
                  </a:extLst>
                </a:gridCol>
                <a:gridCol w="576072">
                  <a:extLst>
                    <a:ext uri="{9D8B030D-6E8A-4147-A177-3AD203B41FA5}">
                      <a16:colId xmlns:a16="http://schemas.microsoft.com/office/drawing/2014/main" val="891960772"/>
                    </a:ext>
                  </a:extLst>
                </a:gridCol>
                <a:gridCol w="576072">
                  <a:extLst>
                    <a:ext uri="{9D8B030D-6E8A-4147-A177-3AD203B41FA5}">
                      <a16:colId xmlns:a16="http://schemas.microsoft.com/office/drawing/2014/main" val="2300042148"/>
                    </a:ext>
                  </a:extLst>
                </a:gridCol>
                <a:gridCol w="576072">
                  <a:extLst>
                    <a:ext uri="{9D8B030D-6E8A-4147-A177-3AD203B41FA5}">
                      <a16:colId xmlns:a16="http://schemas.microsoft.com/office/drawing/2014/main" val="1377494111"/>
                    </a:ext>
                  </a:extLst>
                </a:gridCol>
                <a:gridCol w="576072">
                  <a:extLst>
                    <a:ext uri="{9D8B030D-6E8A-4147-A177-3AD203B41FA5}">
                      <a16:colId xmlns:a16="http://schemas.microsoft.com/office/drawing/2014/main" val="2482384784"/>
                    </a:ext>
                  </a:extLst>
                </a:gridCol>
                <a:gridCol w="576072">
                  <a:extLst>
                    <a:ext uri="{9D8B030D-6E8A-4147-A177-3AD203B41FA5}">
                      <a16:colId xmlns:a16="http://schemas.microsoft.com/office/drawing/2014/main" val="1943582142"/>
                    </a:ext>
                  </a:extLst>
                </a:gridCol>
                <a:gridCol w="576072">
                  <a:extLst>
                    <a:ext uri="{9D8B030D-6E8A-4147-A177-3AD203B41FA5}">
                      <a16:colId xmlns:a16="http://schemas.microsoft.com/office/drawing/2014/main" val="2957774481"/>
                    </a:ext>
                  </a:extLst>
                </a:gridCol>
                <a:gridCol w="576072">
                  <a:extLst>
                    <a:ext uri="{9D8B030D-6E8A-4147-A177-3AD203B41FA5}">
                      <a16:colId xmlns:a16="http://schemas.microsoft.com/office/drawing/2014/main" val="3868591063"/>
                    </a:ext>
                  </a:extLst>
                </a:gridCol>
                <a:gridCol w="576072">
                  <a:extLst>
                    <a:ext uri="{9D8B030D-6E8A-4147-A177-3AD203B41FA5}">
                      <a16:colId xmlns:a16="http://schemas.microsoft.com/office/drawing/2014/main" val="1801780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791694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- 2023-03-13 11:00:01</a:t>
                      </a:r>
                      <a:r>
                        <a:rPr kumimoji="0" lang="en-US" sz="1000" b="0" i="0" u="none" strike="noStrike" kern="1200" cap="none" spc="0" normalizeH="0" baseline="0" noProof="0">
                          <a:ln>
                            <a:noFill/>
                          </a:ln>
                          <a:solidFill>
                            <a:prstClr val="black"/>
                          </a:solidFill>
                          <a:effectLst/>
                          <a:uLnTx/>
                          <a:uFillTx/>
                          <a:latin typeface="Calibri"/>
                          <a:ea typeface="+mn-ea"/>
                          <a:cs typeface="+mn-cs"/>
                        </a:rPr>
                        <a:t>
 Sambutan Hari Raya tidak pernah lengkap tanpa sampul raya, bukan? Seronoknya Raya tahun ini! Nippon Paint akan menganugerahkan 20 pemenang bertuah dengan satu set sampul raya setiap seorang! Apa yang anda perlu lakukan ialah:
1️⃣ LIKE 👍 halaman Facebook Nippon Paint.
2️⃣ Tonton video Raya Nippon Paint ini. https://fb.watch/jegPUGLQOG/ 
3️⃣ Jawab soalan mudah ini: Apakah warna dinding rumah di dalam video Raya Nippon Paint ini?
Hadiah untuk dimenangi:
Satu set Sampul Raya Nippon Paint x 20 Pemenang Bertuah
Peraduan ini berlangsung dari 13 Mac hingga 20 Mac 2023. Jangan ketinggalan! Ayuh sertainya! 😊
#NipponPaint #NipponPaintMY #NipponPaintCares #RuangRaya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05/17/2023 20:56:21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68173216"/>
                  </a:ext>
                </a:extLst>
              </a:tr>
            </a:tbl>
          </a:graphicData>
        </a:graphic>
      </p:graphicFrame>
      <p:sp>
        <p:nvSpPr>
          <p:cNvPr id="4" name="Text Placeholder 3">
            <a:extLst>
              <a:ext uri="{FF2B5EF4-FFF2-40B4-BE49-F238E27FC236}">
                <a16:creationId xmlns:a16="http://schemas.microsoft.com/office/drawing/2014/main" id="{64BDCB46-5770-489C-9245-6580BB98EF38}"/>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1110611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81A46-BFD5-4885-BB74-912C29C26C03}"/>
              </a:ext>
            </a:extLst>
          </p:cNvPr>
          <p:cNvSpPr>
            <a:spLocks noGrp="1"/>
          </p:cNvSpPr>
          <p:nvPr>
            <p:ph type="title"/>
          </p:nvPr>
        </p:nvSpPr>
        <p:spPr/>
        <p:txBody>
          <a:bodyPr/>
          <a:lstStyle/>
          <a:p>
            <a:r>
              <a:rPr lang="en-US"/>
              <a:t>Facebook Own Posts Table | 3 profiles - 5 of 26</a:t>
            </a:r>
          </a:p>
        </p:txBody>
      </p:sp>
      <p:graphicFrame>
        <p:nvGraphicFramePr>
          <p:cNvPr id="5" name="Table Placeholder 4">
            <a:extLst>
              <a:ext uri="{FF2B5EF4-FFF2-40B4-BE49-F238E27FC236}">
                <a16:creationId xmlns:a16="http://schemas.microsoft.com/office/drawing/2014/main" id="{98240811-BDE2-430A-869F-B5D69C3DC175}"/>
              </a:ext>
            </a:extLst>
          </p:cNvPr>
          <p:cNvGraphicFramePr>
            <a:graphicFrameLocks noGrp="1"/>
          </p:cNvGraphicFramePr>
          <p:nvPr>
            <p:ph type="tbl" sz="quarter" idx="13"/>
            <p:extLst>
              <p:ext uri="{D42A27DB-BD31-4B8C-83A1-F6EECF244321}">
                <p14:modId xmlns:p14="http://schemas.microsoft.com/office/powerpoint/2010/main" val="2552957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81795468"/>
                    </a:ext>
                  </a:extLst>
                </a:gridCol>
                <a:gridCol w="1152144">
                  <a:extLst>
                    <a:ext uri="{9D8B030D-6E8A-4147-A177-3AD203B41FA5}">
                      <a16:colId xmlns:a16="http://schemas.microsoft.com/office/drawing/2014/main" val="4007220908"/>
                    </a:ext>
                  </a:extLst>
                </a:gridCol>
                <a:gridCol w="576072">
                  <a:extLst>
                    <a:ext uri="{9D8B030D-6E8A-4147-A177-3AD203B41FA5}">
                      <a16:colId xmlns:a16="http://schemas.microsoft.com/office/drawing/2014/main" val="2578113103"/>
                    </a:ext>
                  </a:extLst>
                </a:gridCol>
                <a:gridCol w="576072">
                  <a:extLst>
                    <a:ext uri="{9D8B030D-6E8A-4147-A177-3AD203B41FA5}">
                      <a16:colId xmlns:a16="http://schemas.microsoft.com/office/drawing/2014/main" val="2615144960"/>
                    </a:ext>
                  </a:extLst>
                </a:gridCol>
                <a:gridCol w="576072">
                  <a:extLst>
                    <a:ext uri="{9D8B030D-6E8A-4147-A177-3AD203B41FA5}">
                      <a16:colId xmlns:a16="http://schemas.microsoft.com/office/drawing/2014/main" val="1947693933"/>
                    </a:ext>
                  </a:extLst>
                </a:gridCol>
                <a:gridCol w="576072">
                  <a:extLst>
                    <a:ext uri="{9D8B030D-6E8A-4147-A177-3AD203B41FA5}">
                      <a16:colId xmlns:a16="http://schemas.microsoft.com/office/drawing/2014/main" val="1202894166"/>
                    </a:ext>
                  </a:extLst>
                </a:gridCol>
                <a:gridCol w="576072">
                  <a:extLst>
                    <a:ext uri="{9D8B030D-6E8A-4147-A177-3AD203B41FA5}">
                      <a16:colId xmlns:a16="http://schemas.microsoft.com/office/drawing/2014/main" val="2473602921"/>
                    </a:ext>
                  </a:extLst>
                </a:gridCol>
                <a:gridCol w="576072">
                  <a:extLst>
                    <a:ext uri="{9D8B030D-6E8A-4147-A177-3AD203B41FA5}">
                      <a16:colId xmlns:a16="http://schemas.microsoft.com/office/drawing/2014/main" val="1921384742"/>
                    </a:ext>
                  </a:extLst>
                </a:gridCol>
                <a:gridCol w="576072">
                  <a:extLst>
                    <a:ext uri="{9D8B030D-6E8A-4147-A177-3AD203B41FA5}">
                      <a16:colId xmlns:a16="http://schemas.microsoft.com/office/drawing/2014/main" val="4273422192"/>
                    </a:ext>
                  </a:extLst>
                </a:gridCol>
                <a:gridCol w="576072">
                  <a:extLst>
                    <a:ext uri="{9D8B030D-6E8A-4147-A177-3AD203B41FA5}">
                      <a16:colId xmlns:a16="http://schemas.microsoft.com/office/drawing/2014/main" val="4112849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74915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- 2023-03-16 11:30:01</a:t>
                      </a:r>
                      <a:r>
                        <a:rPr kumimoji="0" lang="en-US" sz="1000" b="0" i="0" u="none" strike="noStrike" kern="1200" cap="none" spc="0" normalizeH="0" baseline="0" noProof="0">
                          <a:ln>
                            <a:noFill/>
                          </a:ln>
                          <a:solidFill>
                            <a:prstClr val="black"/>
                          </a:solidFill>
                          <a:effectLst/>
                          <a:uLnTx/>
                          <a:uFillTx/>
                          <a:latin typeface="Calibri"/>
                          <a:ea typeface="+mn-ea"/>
                          <a:cs typeface="+mn-cs"/>
                        </a:rPr>
                        <a:t>
 Warna-warna terang dan cerah adalah lambang sambutan Hari Raya. Pasti lebih berkeyakinan, kan, kalau memilih warna kuning cerah untuk menyatukan orang-orang tersayang dan menyerlahkan lagi tenaga perayaan ini? 😉 
Selain daripada itu, mari kita lihat apa lagi yang boleh dilakukan untuk memberikan sentuhan keyakinan kepada rumah and di bulan perayaan ini! Jom #tanyapakar!
Untuk membantu memilih warna cat yang akan kelihatan gempak di rumah anda, tekan lah link di bawah! http://bit.ly/3ZMnmf9 
#NipponPaint #NipponPaintMY #TanyaPakar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05/17/2023 20:56:21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90874518"/>
                  </a:ext>
                </a:extLst>
              </a:tr>
            </a:tbl>
          </a:graphicData>
        </a:graphic>
      </p:graphicFrame>
      <p:sp>
        <p:nvSpPr>
          <p:cNvPr id="4" name="Text Placeholder 3">
            <a:extLst>
              <a:ext uri="{FF2B5EF4-FFF2-40B4-BE49-F238E27FC236}">
                <a16:creationId xmlns:a16="http://schemas.microsoft.com/office/drawing/2014/main" id="{D5338871-D143-481C-BB05-507932F52838}"/>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859077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F5FAE-813E-4961-A55D-6E78A2205A80}"/>
              </a:ext>
            </a:extLst>
          </p:cNvPr>
          <p:cNvSpPr>
            <a:spLocks noGrp="1"/>
          </p:cNvSpPr>
          <p:nvPr>
            <p:ph type="title"/>
          </p:nvPr>
        </p:nvSpPr>
        <p:spPr/>
        <p:txBody>
          <a:bodyPr/>
          <a:lstStyle/>
          <a:p>
            <a:r>
              <a:rPr lang="en-US"/>
              <a:t>Facebook Own Posts Table | 3 profiles - 6 of 26</a:t>
            </a:r>
          </a:p>
        </p:txBody>
      </p:sp>
      <p:graphicFrame>
        <p:nvGraphicFramePr>
          <p:cNvPr id="5" name="Table Placeholder 4">
            <a:extLst>
              <a:ext uri="{FF2B5EF4-FFF2-40B4-BE49-F238E27FC236}">
                <a16:creationId xmlns:a16="http://schemas.microsoft.com/office/drawing/2014/main" id="{57BD472D-7ED2-4908-90E8-91BE100A735D}"/>
              </a:ext>
            </a:extLst>
          </p:cNvPr>
          <p:cNvGraphicFramePr>
            <a:graphicFrameLocks noGrp="1"/>
          </p:cNvGraphicFramePr>
          <p:nvPr>
            <p:ph type="tbl" sz="quarter" idx="13"/>
            <p:extLst>
              <p:ext uri="{D42A27DB-BD31-4B8C-83A1-F6EECF244321}">
                <p14:modId xmlns:p14="http://schemas.microsoft.com/office/powerpoint/2010/main" val="3210679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45730514"/>
                    </a:ext>
                  </a:extLst>
                </a:gridCol>
                <a:gridCol w="1152144">
                  <a:extLst>
                    <a:ext uri="{9D8B030D-6E8A-4147-A177-3AD203B41FA5}">
                      <a16:colId xmlns:a16="http://schemas.microsoft.com/office/drawing/2014/main" val="2378121254"/>
                    </a:ext>
                  </a:extLst>
                </a:gridCol>
                <a:gridCol w="576072">
                  <a:extLst>
                    <a:ext uri="{9D8B030D-6E8A-4147-A177-3AD203B41FA5}">
                      <a16:colId xmlns:a16="http://schemas.microsoft.com/office/drawing/2014/main" val="3158537134"/>
                    </a:ext>
                  </a:extLst>
                </a:gridCol>
                <a:gridCol w="576072">
                  <a:extLst>
                    <a:ext uri="{9D8B030D-6E8A-4147-A177-3AD203B41FA5}">
                      <a16:colId xmlns:a16="http://schemas.microsoft.com/office/drawing/2014/main" val="2326058611"/>
                    </a:ext>
                  </a:extLst>
                </a:gridCol>
                <a:gridCol w="576072">
                  <a:extLst>
                    <a:ext uri="{9D8B030D-6E8A-4147-A177-3AD203B41FA5}">
                      <a16:colId xmlns:a16="http://schemas.microsoft.com/office/drawing/2014/main" val="2363646023"/>
                    </a:ext>
                  </a:extLst>
                </a:gridCol>
                <a:gridCol w="576072">
                  <a:extLst>
                    <a:ext uri="{9D8B030D-6E8A-4147-A177-3AD203B41FA5}">
                      <a16:colId xmlns:a16="http://schemas.microsoft.com/office/drawing/2014/main" val="969965204"/>
                    </a:ext>
                  </a:extLst>
                </a:gridCol>
                <a:gridCol w="576072">
                  <a:extLst>
                    <a:ext uri="{9D8B030D-6E8A-4147-A177-3AD203B41FA5}">
                      <a16:colId xmlns:a16="http://schemas.microsoft.com/office/drawing/2014/main" val="1733323483"/>
                    </a:ext>
                  </a:extLst>
                </a:gridCol>
                <a:gridCol w="576072">
                  <a:extLst>
                    <a:ext uri="{9D8B030D-6E8A-4147-A177-3AD203B41FA5}">
                      <a16:colId xmlns:a16="http://schemas.microsoft.com/office/drawing/2014/main" val="1053410504"/>
                    </a:ext>
                  </a:extLst>
                </a:gridCol>
                <a:gridCol w="576072">
                  <a:extLst>
                    <a:ext uri="{9D8B030D-6E8A-4147-A177-3AD203B41FA5}">
                      <a16:colId xmlns:a16="http://schemas.microsoft.com/office/drawing/2014/main" val="1850399826"/>
                    </a:ext>
                  </a:extLst>
                </a:gridCol>
                <a:gridCol w="576072">
                  <a:extLst>
                    <a:ext uri="{9D8B030D-6E8A-4147-A177-3AD203B41FA5}">
                      <a16:colId xmlns:a16="http://schemas.microsoft.com/office/drawing/2014/main" val="2713408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778158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- 2023-04-18 12:00:04</a:t>
                      </a:r>
                      <a:r>
                        <a:rPr kumimoji="0" lang="en-US" sz="1000" b="0" i="0" u="none" strike="noStrike" kern="1200" cap="none" spc="0" normalizeH="0" baseline="0" noProof="0">
                          <a:ln>
                            <a:noFill/>
                          </a:ln>
                          <a:solidFill>
                            <a:prstClr val="black"/>
                          </a:solidFill>
                          <a:effectLst/>
                          <a:uLnTx/>
                          <a:uFillTx/>
                          <a:latin typeface="Calibri"/>
                          <a:ea typeface="+mn-ea"/>
                          <a:cs typeface="+mn-cs"/>
                        </a:rPr>
                        <a:t>
 Tahu tak bahawa pilihan warna yang betul boleh menjadikan bilik terkecil kelihatan lebih terbuka, lapang dan mesra? 😍
Ha! Sebahagian daripada warna-warna Nippon Paint memberikan gambaran ruang yang lebih luas, memanfaatkan cahaya semula jadi dengan sepenuhnya dan mencipta suasana yang menenangkan. 🤗
Kalau sedang tertanya-tanya warna apa untuk dipilih untuk rumah anda, marilah kita #TanyaPakar! 🕵️‍♀️
Ketahui dengan lebih lanjut disini! https://bit.ly/41z0EaN 
#NipponPaint #NipponPaintMY #NipponPaintCares #ColorInspiration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56411797"/>
                  </a:ext>
                </a:extLst>
              </a:tr>
            </a:tbl>
          </a:graphicData>
        </a:graphic>
      </p:graphicFrame>
      <p:sp>
        <p:nvSpPr>
          <p:cNvPr id="4" name="Text Placeholder 3">
            <a:extLst>
              <a:ext uri="{FF2B5EF4-FFF2-40B4-BE49-F238E27FC236}">
                <a16:creationId xmlns:a16="http://schemas.microsoft.com/office/drawing/2014/main" id="{4662D219-0D0E-4A97-B2C3-BCD5BC9C5C9A}"/>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3200436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0D5AF-1376-4416-B859-02E89D52A5CC}"/>
              </a:ext>
            </a:extLst>
          </p:cNvPr>
          <p:cNvSpPr>
            <a:spLocks noGrp="1"/>
          </p:cNvSpPr>
          <p:nvPr>
            <p:ph type="title"/>
          </p:nvPr>
        </p:nvSpPr>
        <p:spPr/>
        <p:txBody>
          <a:bodyPr/>
          <a:lstStyle/>
          <a:p>
            <a:r>
              <a:rPr lang="en-US"/>
              <a:t>Facebook Own Posts Table | 3 profiles - 7 of 26</a:t>
            </a:r>
          </a:p>
        </p:txBody>
      </p:sp>
      <p:graphicFrame>
        <p:nvGraphicFramePr>
          <p:cNvPr id="5" name="Table Placeholder 4">
            <a:extLst>
              <a:ext uri="{FF2B5EF4-FFF2-40B4-BE49-F238E27FC236}">
                <a16:creationId xmlns:a16="http://schemas.microsoft.com/office/drawing/2014/main" id="{7274A51A-A3D5-4502-8751-D9F1E5A0B896}"/>
              </a:ext>
            </a:extLst>
          </p:cNvPr>
          <p:cNvGraphicFramePr>
            <a:graphicFrameLocks noGrp="1"/>
          </p:cNvGraphicFramePr>
          <p:nvPr>
            <p:ph type="tbl" sz="quarter" idx="13"/>
            <p:extLst>
              <p:ext uri="{D42A27DB-BD31-4B8C-83A1-F6EECF244321}">
                <p14:modId xmlns:p14="http://schemas.microsoft.com/office/powerpoint/2010/main" val="1439812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9587878"/>
                    </a:ext>
                  </a:extLst>
                </a:gridCol>
                <a:gridCol w="1152144">
                  <a:extLst>
                    <a:ext uri="{9D8B030D-6E8A-4147-A177-3AD203B41FA5}">
                      <a16:colId xmlns:a16="http://schemas.microsoft.com/office/drawing/2014/main" val="3918930345"/>
                    </a:ext>
                  </a:extLst>
                </a:gridCol>
                <a:gridCol w="576072">
                  <a:extLst>
                    <a:ext uri="{9D8B030D-6E8A-4147-A177-3AD203B41FA5}">
                      <a16:colId xmlns:a16="http://schemas.microsoft.com/office/drawing/2014/main" val="236742380"/>
                    </a:ext>
                  </a:extLst>
                </a:gridCol>
                <a:gridCol w="576072">
                  <a:extLst>
                    <a:ext uri="{9D8B030D-6E8A-4147-A177-3AD203B41FA5}">
                      <a16:colId xmlns:a16="http://schemas.microsoft.com/office/drawing/2014/main" val="3374530927"/>
                    </a:ext>
                  </a:extLst>
                </a:gridCol>
                <a:gridCol w="576072">
                  <a:extLst>
                    <a:ext uri="{9D8B030D-6E8A-4147-A177-3AD203B41FA5}">
                      <a16:colId xmlns:a16="http://schemas.microsoft.com/office/drawing/2014/main" val="501760177"/>
                    </a:ext>
                  </a:extLst>
                </a:gridCol>
                <a:gridCol w="576072">
                  <a:extLst>
                    <a:ext uri="{9D8B030D-6E8A-4147-A177-3AD203B41FA5}">
                      <a16:colId xmlns:a16="http://schemas.microsoft.com/office/drawing/2014/main" val="3489887590"/>
                    </a:ext>
                  </a:extLst>
                </a:gridCol>
                <a:gridCol w="576072">
                  <a:extLst>
                    <a:ext uri="{9D8B030D-6E8A-4147-A177-3AD203B41FA5}">
                      <a16:colId xmlns:a16="http://schemas.microsoft.com/office/drawing/2014/main" val="2483315538"/>
                    </a:ext>
                  </a:extLst>
                </a:gridCol>
                <a:gridCol w="576072">
                  <a:extLst>
                    <a:ext uri="{9D8B030D-6E8A-4147-A177-3AD203B41FA5}">
                      <a16:colId xmlns:a16="http://schemas.microsoft.com/office/drawing/2014/main" val="909300297"/>
                    </a:ext>
                  </a:extLst>
                </a:gridCol>
                <a:gridCol w="576072">
                  <a:extLst>
                    <a:ext uri="{9D8B030D-6E8A-4147-A177-3AD203B41FA5}">
                      <a16:colId xmlns:a16="http://schemas.microsoft.com/office/drawing/2014/main" val="3109318945"/>
                    </a:ext>
                  </a:extLst>
                </a:gridCol>
                <a:gridCol w="576072">
                  <a:extLst>
                    <a:ext uri="{9D8B030D-6E8A-4147-A177-3AD203B41FA5}">
                      <a16:colId xmlns:a16="http://schemas.microsoft.com/office/drawing/2014/main" val="661259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51745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- 2023-01-31 10:00:01</a:t>
                      </a:r>
                      <a:r>
                        <a:rPr kumimoji="0" lang="en-US" sz="1000" b="0" i="0" u="none" strike="noStrike" kern="1200" cap="none" spc="0" normalizeH="0" baseline="0" noProof="0">
                          <a:ln>
                            <a:noFill/>
                          </a:ln>
                          <a:solidFill>
                            <a:prstClr val="black"/>
                          </a:solidFill>
                          <a:effectLst/>
                          <a:uLnTx/>
                          <a:uFillTx/>
                          <a:latin typeface="Calibri"/>
                          <a:ea typeface="+mn-ea"/>
                          <a:cs typeface="+mn-cs"/>
                        </a:rPr>
                        <a:t>
 Oh hey, guys! Are you up for a game? Here's a simple one. 😏 Which brush would you use to get to the paint bucket? Drop your answer in the comment section.
#NipponPaint #NipponPaintMY #antiviralpaint #antibacterialpaint #ruangong #safespace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05/17/2023 20:56:21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78434959"/>
                  </a:ext>
                </a:extLst>
              </a:tr>
            </a:tbl>
          </a:graphicData>
        </a:graphic>
      </p:graphicFrame>
      <p:sp>
        <p:nvSpPr>
          <p:cNvPr id="4" name="Text Placeholder 3">
            <a:extLst>
              <a:ext uri="{FF2B5EF4-FFF2-40B4-BE49-F238E27FC236}">
                <a16:creationId xmlns:a16="http://schemas.microsoft.com/office/drawing/2014/main" id="{C34D6E3A-42E3-48BB-84FE-57DF44D89DF1}"/>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1441567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D08C8-05E9-4474-AE99-403995F02CE0}"/>
              </a:ext>
            </a:extLst>
          </p:cNvPr>
          <p:cNvSpPr>
            <a:spLocks noGrp="1"/>
          </p:cNvSpPr>
          <p:nvPr>
            <p:ph type="title"/>
          </p:nvPr>
        </p:nvSpPr>
        <p:spPr/>
        <p:txBody>
          <a:bodyPr/>
          <a:lstStyle/>
          <a:p>
            <a:r>
              <a:rPr lang="en-US"/>
              <a:t>Facebook Own Posts Table | 3 profiles - 8 of 26</a:t>
            </a:r>
          </a:p>
        </p:txBody>
      </p:sp>
      <p:graphicFrame>
        <p:nvGraphicFramePr>
          <p:cNvPr id="5" name="Table Placeholder 4">
            <a:extLst>
              <a:ext uri="{FF2B5EF4-FFF2-40B4-BE49-F238E27FC236}">
                <a16:creationId xmlns:a16="http://schemas.microsoft.com/office/drawing/2014/main" id="{08776C8B-D4EE-4187-9A45-EEDCB9B15FCD}"/>
              </a:ext>
            </a:extLst>
          </p:cNvPr>
          <p:cNvGraphicFramePr>
            <a:graphicFrameLocks noGrp="1"/>
          </p:cNvGraphicFramePr>
          <p:nvPr>
            <p:ph type="tbl" sz="quarter" idx="13"/>
            <p:extLst>
              <p:ext uri="{D42A27DB-BD31-4B8C-83A1-F6EECF244321}">
                <p14:modId xmlns:p14="http://schemas.microsoft.com/office/powerpoint/2010/main" val="4116614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15142050"/>
                    </a:ext>
                  </a:extLst>
                </a:gridCol>
                <a:gridCol w="1152144">
                  <a:extLst>
                    <a:ext uri="{9D8B030D-6E8A-4147-A177-3AD203B41FA5}">
                      <a16:colId xmlns:a16="http://schemas.microsoft.com/office/drawing/2014/main" val="3272412606"/>
                    </a:ext>
                  </a:extLst>
                </a:gridCol>
                <a:gridCol w="576072">
                  <a:extLst>
                    <a:ext uri="{9D8B030D-6E8A-4147-A177-3AD203B41FA5}">
                      <a16:colId xmlns:a16="http://schemas.microsoft.com/office/drawing/2014/main" val="2239853299"/>
                    </a:ext>
                  </a:extLst>
                </a:gridCol>
                <a:gridCol w="576072">
                  <a:extLst>
                    <a:ext uri="{9D8B030D-6E8A-4147-A177-3AD203B41FA5}">
                      <a16:colId xmlns:a16="http://schemas.microsoft.com/office/drawing/2014/main" val="2849150888"/>
                    </a:ext>
                  </a:extLst>
                </a:gridCol>
                <a:gridCol w="576072">
                  <a:extLst>
                    <a:ext uri="{9D8B030D-6E8A-4147-A177-3AD203B41FA5}">
                      <a16:colId xmlns:a16="http://schemas.microsoft.com/office/drawing/2014/main" val="2317780933"/>
                    </a:ext>
                  </a:extLst>
                </a:gridCol>
                <a:gridCol w="576072">
                  <a:extLst>
                    <a:ext uri="{9D8B030D-6E8A-4147-A177-3AD203B41FA5}">
                      <a16:colId xmlns:a16="http://schemas.microsoft.com/office/drawing/2014/main" val="803572805"/>
                    </a:ext>
                  </a:extLst>
                </a:gridCol>
                <a:gridCol w="576072">
                  <a:extLst>
                    <a:ext uri="{9D8B030D-6E8A-4147-A177-3AD203B41FA5}">
                      <a16:colId xmlns:a16="http://schemas.microsoft.com/office/drawing/2014/main" val="2486822118"/>
                    </a:ext>
                  </a:extLst>
                </a:gridCol>
                <a:gridCol w="576072">
                  <a:extLst>
                    <a:ext uri="{9D8B030D-6E8A-4147-A177-3AD203B41FA5}">
                      <a16:colId xmlns:a16="http://schemas.microsoft.com/office/drawing/2014/main" val="2481364029"/>
                    </a:ext>
                  </a:extLst>
                </a:gridCol>
                <a:gridCol w="576072">
                  <a:extLst>
                    <a:ext uri="{9D8B030D-6E8A-4147-A177-3AD203B41FA5}">
                      <a16:colId xmlns:a16="http://schemas.microsoft.com/office/drawing/2014/main" val="4110311118"/>
                    </a:ext>
                  </a:extLst>
                </a:gridCol>
                <a:gridCol w="576072">
                  <a:extLst>
                    <a:ext uri="{9D8B030D-6E8A-4147-A177-3AD203B41FA5}">
                      <a16:colId xmlns:a16="http://schemas.microsoft.com/office/drawing/2014/main" val="284777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6088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 @DuluxMalaysia - 2023-01-09 12:00:02</a:t>
                      </a:r>
                      <a:r>
                        <a:rPr kumimoji="0" lang="en-US" sz="1000" b="0" i="0" u="none" strike="noStrike" kern="1200" cap="none" spc="0" normalizeH="0" baseline="0" noProof="0">
                          <a:ln>
                            <a:noFill/>
                          </a:ln>
                          <a:solidFill>
                            <a:prstClr val="black"/>
                          </a:solidFill>
                          <a:effectLst/>
                          <a:uLnTx/>
                          <a:uFillTx/>
                          <a:latin typeface="Calibri"/>
                          <a:ea typeface="+mn-ea"/>
                          <a:cs typeface="+mn-cs"/>
                        </a:rPr>
                        <a:t>
 See how Melissa Tan gave her home a new makeover with the Dulux Better Living Air Clean Biobased paint. 😍 It is made from natural ingredients such as bamboo charcoal. Not only does it give your home a fresh and brighter look, but it also helps promote quality of life with cleaner and healthier indoor air and prevents algae-fungus development with its Anti-Bacterial properties and Algae-Fungus Guard.
On top of that, it has low odour, low VOC, and is certified as the Environmentally Preferred Paint by the Singapore Green Label.
Learn more &gt; https://www.dulux.com.my/en/dulux-better-living-airclean-biobase-paint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05/17/2023 20:56:20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24709845"/>
                  </a:ext>
                </a:extLst>
              </a:tr>
            </a:tbl>
          </a:graphicData>
        </a:graphic>
      </p:graphicFrame>
      <p:sp>
        <p:nvSpPr>
          <p:cNvPr id="4" name="Text Placeholder 3">
            <a:extLst>
              <a:ext uri="{FF2B5EF4-FFF2-40B4-BE49-F238E27FC236}">
                <a16:creationId xmlns:a16="http://schemas.microsoft.com/office/drawing/2014/main" id="{3D071BA3-2D09-4C3D-BFE3-E21F529D04FD}"/>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1429797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C58B2-5FE9-4666-B0F3-F68D4DFF1627}"/>
              </a:ext>
            </a:extLst>
          </p:cNvPr>
          <p:cNvSpPr>
            <a:spLocks noGrp="1"/>
          </p:cNvSpPr>
          <p:nvPr>
            <p:ph type="title"/>
          </p:nvPr>
        </p:nvSpPr>
        <p:spPr/>
        <p:txBody>
          <a:bodyPr/>
          <a:lstStyle/>
          <a:p>
            <a:r>
              <a:rPr lang="en-US"/>
              <a:t>Facebook Own Posts Table | 3 profiles - 9 of 26</a:t>
            </a:r>
          </a:p>
        </p:txBody>
      </p:sp>
      <p:graphicFrame>
        <p:nvGraphicFramePr>
          <p:cNvPr id="5" name="Table Placeholder 4">
            <a:extLst>
              <a:ext uri="{FF2B5EF4-FFF2-40B4-BE49-F238E27FC236}">
                <a16:creationId xmlns:a16="http://schemas.microsoft.com/office/drawing/2014/main" id="{2E0839DB-59DE-4AE0-9A1D-0608A9BDC28F}"/>
              </a:ext>
            </a:extLst>
          </p:cNvPr>
          <p:cNvGraphicFramePr>
            <a:graphicFrameLocks noGrp="1"/>
          </p:cNvGraphicFramePr>
          <p:nvPr>
            <p:ph type="tbl" sz="quarter" idx="13"/>
            <p:extLst>
              <p:ext uri="{D42A27DB-BD31-4B8C-83A1-F6EECF244321}">
                <p14:modId xmlns:p14="http://schemas.microsoft.com/office/powerpoint/2010/main" val="2377364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26482717"/>
                    </a:ext>
                  </a:extLst>
                </a:gridCol>
                <a:gridCol w="1152144">
                  <a:extLst>
                    <a:ext uri="{9D8B030D-6E8A-4147-A177-3AD203B41FA5}">
                      <a16:colId xmlns:a16="http://schemas.microsoft.com/office/drawing/2014/main" val="2745293446"/>
                    </a:ext>
                  </a:extLst>
                </a:gridCol>
                <a:gridCol w="576072">
                  <a:extLst>
                    <a:ext uri="{9D8B030D-6E8A-4147-A177-3AD203B41FA5}">
                      <a16:colId xmlns:a16="http://schemas.microsoft.com/office/drawing/2014/main" val="3287403998"/>
                    </a:ext>
                  </a:extLst>
                </a:gridCol>
                <a:gridCol w="576072">
                  <a:extLst>
                    <a:ext uri="{9D8B030D-6E8A-4147-A177-3AD203B41FA5}">
                      <a16:colId xmlns:a16="http://schemas.microsoft.com/office/drawing/2014/main" val="456614368"/>
                    </a:ext>
                  </a:extLst>
                </a:gridCol>
                <a:gridCol w="576072">
                  <a:extLst>
                    <a:ext uri="{9D8B030D-6E8A-4147-A177-3AD203B41FA5}">
                      <a16:colId xmlns:a16="http://schemas.microsoft.com/office/drawing/2014/main" val="2358355815"/>
                    </a:ext>
                  </a:extLst>
                </a:gridCol>
                <a:gridCol w="576072">
                  <a:extLst>
                    <a:ext uri="{9D8B030D-6E8A-4147-A177-3AD203B41FA5}">
                      <a16:colId xmlns:a16="http://schemas.microsoft.com/office/drawing/2014/main" val="3026861601"/>
                    </a:ext>
                  </a:extLst>
                </a:gridCol>
                <a:gridCol w="576072">
                  <a:extLst>
                    <a:ext uri="{9D8B030D-6E8A-4147-A177-3AD203B41FA5}">
                      <a16:colId xmlns:a16="http://schemas.microsoft.com/office/drawing/2014/main" val="638772839"/>
                    </a:ext>
                  </a:extLst>
                </a:gridCol>
                <a:gridCol w="576072">
                  <a:extLst>
                    <a:ext uri="{9D8B030D-6E8A-4147-A177-3AD203B41FA5}">
                      <a16:colId xmlns:a16="http://schemas.microsoft.com/office/drawing/2014/main" val="1342211857"/>
                    </a:ext>
                  </a:extLst>
                </a:gridCol>
                <a:gridCol w="576072">
                  <a:extLst>
                    <a:ext uri="{9D8B030D-6E8A-4147-A177-3AD203B41FA5}">
                      <a16:colId xmlns:a16="http://schemas.microsoft.com/office/drawing/2014/main" val="3534256430"/>
                    </a:ext>
                  </a:extLst>
                </a:gridCol>
                <a:gridCol w="576072">
                  <a:extLst>
                    <a:ext uri="{9D8B030D-6E8A-4147-A177-3AD203B41FA5}">
                      <a16:colId xmlns:a16="http://schemas.microsoft.com/office/drawing/2014/main" val="4032820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033395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- 2023-01-01 00:05:03</a:t>
                      </a:r>
                      <a:r>
                        <a:rPr kumimoji="0" lang="en-US" sz="1000" b="0" i="0" u="none" strike="noStrike" kern="1200" cap="none" spc="0" normalizeH="0" baseline="0" noProof="0">
                          <a:ln>
                            <a:noFill/>
                          </a:ln>
                          <a:solidFill>
                            <a:prstClr val="black"/>
                          </a:solidFill>
                          <a:effectLst/>
                          <a:uLnTx/>
                          <a:uFillTx/>
                          <a:latin typeface="Calibri"/>
                          <a:ea typeface="+mn-ea"/>
                          <a:cs typeface="+mn-cs"/>
                        </a:rPr>
                        <a:t>
 May 2023 be coloured with all shades of Joy. Happy New Year from all of us at JOTUN Malaysia!
#Happy2023 #HappyNewYear #JotunColourStories #MyColoursMyStory #JotunMY #JotunMalaysia #ColourDesignByJotun #JotunColourCollection #SerenePresence #NaturallyGrounded #CuratedLiving #MajesticSense #CleanAirTechnology #FlawlessWall #HomeInterior #InteriorDesign #HomeDecor #DecorIdeas #HomeInspiration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01/30/2023 22:46:15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5819585"/>
                  </a:ext>
                </a:extLst>
              </a:tr>
            </a:tbl>
          </a:graphicData>
        </a:graphic>
      </p:graphicFrame>
      <p:sp>
        <p:nvSpPr>
          <p:cNvPr id="4" name="Text Placeholder 3">
            <a:extLst>
              <a:ext uri="{FF2B5EF4-FFF2-40B4-BE49-F238E27FC236}">
                <a16:creationId xmlns:a16="http://schemas.microsoft.com/office/drawing/2014/main" id="{5F0BC66C-24B9-402A-8040-E8B9DAB277E7}"/>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3111223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96A12-1F82-4073-8B19-71E36B2341D3}"/>
              </a:ext>
            </a:extLst>
          </p:cNvPr>
          <p:cNvSpPr>
            <a:spLocks noGrp="1"/>
          </p:cNvSpPr>
          <p:nvPr>
            <p:ph type="title"/>
          </p:nvPr>
        </p:nvSpPr>
        <p:spPr/>
        <p:txBody>
          <a:bodyPr/>
          <a:lstStyle/>
          <a:p>
            <a:r>
              <a:rPr lang="en-US"/>
              <a:t>Facebook Own Posts Table | 3 profiles - 10 of 26</a:t>
            </a:r>
          </a:p>
        </p:txBody>
      </p:sp>
      <p:graphicFrame>
        <p:nvGraphicFramePr>
          <p:cNvPr id="5" name="Table Placeholder 4">
            <a:extLst>
              <a:ext uri="{FF2B5EF4-FFF2-40B4-BE49-F238E27FC236}">
                <a16:creationId xmlns:a16="http://schemas.microsoft.com/office/drawing/2014/main" id="{550523CA-BBDE-4AA3-A289-C559E918EC3C}"/>
              </a:ext>
            </a:extLst>
          </p:cNvPr>
          <p:cNvGraphicFramePr>
            <a:graphicFrameLocks noGrp="1"/>
          </p:cNvGraphicFramePr>
          <p:nvPr>
            <p:ph type="tbl" sz="quarter" idx="13"/>
            <p:extLst>
              <p:ext uri="{D42A27DB-BD31-4B8C-83A1-F6EECF244321}">
                <p14:modId xmlns:p14="http://schemas.microsoft.com/office/powerpoint/2010/main" val="4287939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63718185"/>
                    </a:ext>
                  </a:extLst>
                </a:gridCol>
                <a:gridCol w="1152144">
                  <a:extLst>
                    <a:ext uri="{9D8B030D-6E8A-4147-A177-3AD203B41FA5}">
                      <a16:colId xmlns:a16="http://schemas.microsoft.com/office/drawing/2014/main" val="1323852955"/>
                    </a:ext>
                  </a:extLst>
                </a:gridCol>
                <a:gridCol w="576072">
                  <a:extLst>
                    <a:ext uri="{9D8B030D-6E8A-4147-A177-3AD203B41FA5}">
                      <a16:colId xmlns:a16="http://schemas.microsoft.com/office/drawing/2014/main" val="2665615424"/>
                    </a:ext>
                  </a:extLst>
                </a:gridCol>
                <a:gridCol w="576072">
                  <a:extLst>
                    <a:ext uri="{9D8B030D-6E8A-4147-A177-3AD203B41FA5}">
                      <a16:colId xmlns:a16="http://schemas.microsoft.com/office/drawing/2014/main" val="2395953823"/>
                    </a:ext>
                  </a:extLst>
                </a:gridCol>
                <a:gridCol w="576072">
                  <a:extLst>
                    <a:ext uri="{9D8B030D-6E8A-4147-A177-3AD203B41FA5}">
                      <a16:colId xmlns:a16="http://schemas.microsoft.com/office/drawing/2014/main" val="3223488356"/>
                    </a:ext>
                  </a:extLst>
                </a:gridCol>
                <a:gridCol w="576072">
                  <a:extLst>
                    <a:ext uri="{9D8B030D-6E8A-4147-A177-3AD203B41FA5}">
                      <a16:colId xmlns:a16="http://schemas.microsoft.com/office/drawing/2014/main" val="3631929257"/>
                    </a:ext>
                  </a:extLst>
                </a:gridCol>
                <a:gridCol w="576072">
                  <a:extLst>
                    <a:ext uri="{9D8B030D-6E8A-4147-A177-3AD203B41FA5}">
                      <a16:colId xmlns:a16="http://schemas.microsoft.com/office/drawing/2014/main" val="404646788"/>
                    </a:ext>
                  </a:extLst>
                </a:gridCol>
                <a:gridCol w="576072">
                  <a:extLst>
                    <a:ext uri="{9D8B030D-6E8A-4147-A177-3AD203B41FA5}">
                      <a16:colId xmlns:a16="http://schemas.microsoft.com/office/drawing/2014/main" val="4062266845"/>
                    </a:ext>
                  </a:extLst>
                </a:gridCol>
                <a:gridCol w="576072">
                  <a:extLst>
                    <a:ext uri="{9D8B030D-6E8A-4147-A177-3AD203B41FA5}">
                      <a16:colId xmlns:a16="http://schemas.microsoft.com/office/drawing/2014/main" val="492950168"/>
                    </a:ext>
                  </a:extLst>
                </a:gridCol>
                <a:gridCol w="576072">
                  <a:extLst>
                    <a:ext uri="{9D8B030D-6E8A-4147-A177-3AD203B41FA5}">
                      <a16:colId xmlns:a16="http://schemas.microsoft.com/office/drawing/2014/main" val="2180898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7674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- 2023-03-08 10:30:00</a:t>
                      </a:r>
                      <a:r>
                        <a:rPr kumimoji="0" lang="en-US" sz="1000" b="0" i="0" u="none" strike="noStrike" kern="1200" cap="none" spc="0" normalizeH="0" baseline="0" noProof="0">
                          <a:ln>
                            <a:noFill/>
                          </a:ln>
                          <a:solidFill>
                            <a:prstClr val="black"/>
                          </a:solidFill>
                          <a:effectLst/>
                          <a:uLnTx/>
                          <a:uFillTx/>
                          <a:latin typeface="Calibri"/>
                          <a:ea typeface="+mn-ea"/>
                          <a:cs typeface="+mn-cs"/>
                        </a:rPr>
                        <a:t>
 "Inilah hasil kita sekeluarga" . Ramadhan, detik eratkan hubungan keluarga. 
Lindungilah seisi keluarga dengan Nippon Paint VirusGuard, 99.9% terbukti menentang Covid-19, virus dan bakteria yang lain-lain dengan warna Razzle Dazzle PB 1427T yang turut mencetuskan suasana yang anggun dan mewah. 
Nippon Paint VirusGuard, perlindungan untuk seisi keluarga. 🥰 
#RuangRaya #NipponPaint #NipponPaintMY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05/17/2023 20:56:21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76255899"/>
                  </a:ext>
                </a:extLst>
              </a:tr>
            </a:tbl>
          </a:graphicData>
        </a:graphic>
      </p:graphicFrame>
      <p:sp>
        <p:nvSpPr>
          <p:cNvPr id="4" name="Text Placeholder 3">
            <a:extLst>
              <a:ext uri="{FF2B5EF4-FFF2-40B4-BE49-F238E27FC236}">
                <a16:creationId xmlns:a16="http://schemas.microsoft.com/office/drawing/2014/main" id="{B62A3FE9-98A5-437C-A9A6-9858EB17992F}"/>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618731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BFCB9-A512-4FC6-AE9A-6EDEAA57D93C}"/>
              </a:ext>
            </a:extLst>
          </p:cNvPr>
          <p:cNvSpPr>
            <a:spLocks noGrp="1"/>
          </p:cNvSpPr>
          <p:nvPr>
            <p:ph type="title"/>
          </p:nvPr>
        </p:nvSpPr>
        <p:spPr/>
        <p:txBody>
          <a:bodyPr/>
          <a:lstStyle/>
          <a:p>
            <a:r>
              <a:rPr lang="en-US"/>
              <a:t>Facebook Own Posts Table | 3 profiles - 11 of 26</a:t>
            </a:r>
          </a:p>
        </p:txBody>
      </p:sp>
      <p:graphicFrame>
        <p:nvGraphicFramePr>
          <p:cNvPr id="5" name="Table Placeholder 4">
            <a:extLst>
              <a:ext uri="{FF2B5EF4-FFF2-40B4-BE49-F238E27FC236}">
                <a16:creationId xmlns:a16="http://schemas.microsoft.com/office/drawing/2014/main" id="{B0010E2C-007B-47B3-BE2C-52AA0B9756B0}"/>
              </a:ext>
            </a:extLst>
          </p:cNvPr>
          <p:cNvGraphicFramePr>
            <a:graphicFrameLocks noGrp="1"/>
          </p:cNvGraphicFramePr>
          <p:nvPr>
            <p:ph type="tbl" sz="quarter" idx="13"/>
            <p:extLst>
              <p:ext uri="{D42A27DB-BD31-4B8C-83A1-F6EECF244321}">
                <p14:modId xmlns:p14="http://schemas.microsoft.com/office/powerpoint/2010/main" val="2747836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31368018"/>
                    </a:ext>
                  </a:extLst>
                </a:gridCol>
                <a:gridCol w="1152144">
                  <a:extLst>
                    <a:ext uri="{9D8B030D-6E8A-4147-A177-3AD203B41FA5}">
                      <a16:colId xmlns:a16="http://schemas.microsoft.com/office/drawing/2014/main" val="2388485769"/>
                    </a:ext>
                  </a:extLst>
                </a:gridCol>
                <a:gridCol w="576072">
                  <a:extLst>
                    <a:ext uri="{9D8B030D-6E8A-4147-A177-3AD203B41FA5}">
                      <a16:colId xmlns:a16="http://schemas.microsoft.com/office/drawing/2014/main" val="4214375293"/>
                    </a:ext>
                  </a:extLst>
                </a:gridCol>
                <a:gridCol w="576072">
                  <a:extLst>
                    <a:ext uri="{9D8B030D-6E8A-4147-A177-3AD203B41FA5}">
                      <a16:colId xmlns:a16="http://schemas.microsoft.com/office/drawing/2014/main" val="2169249644"/>
                    </a:ext>
                  </a:extLst>
                </a:gridCol>
                <a:gridCol w="576072">
                  <a:extLst>
                    <a:ext uri="{9D8B030D-6E8A-4147-A177-3AD203B41FA5}">
                      <a16:colId xmlns:a16="http://schemas.microsoft.com/office/drawing/2014/main" val="731499291"/>
                    </a:ext>
                  </a:extLst>
                </a:gridCol>
                <a:gridCol w="576072">
                  <a:extLst>
                    <a:ext uri="{9D8B030D-6E8A-4147-A177-3AD203B41FA5}">
                      <a16:colId xmlns:a16="http://schemas.microsoft.com/office/drawing/2014/main" val="868493828"/>
                    </a:ext>
                  </a:extLst>
                </a:gridCol>
                <a:gridCol w="576072">
                  <a:extLst>
                    <a:ext uri="{9D8B030D-6E8A-4147-A177-3AD203B41FA5}">
                      <a16:colId xmlns:a16="http://schemas.microsoft.com/office/drawing/2014/main" val="1623886804"/>
                    </a:ext>
                  </a:extLst>
                </a:gridCol>
                <a:gridCol w="576072">
                  <a:extLst>
                    <a:ext uri="{9D8B030D-6E8A-4147-A177-3AD203B41FA5}">
                      <a16:colId xmlns:a16="http://schemas.microsoft.com/office/drawing/2014/main" val="1815120397"/>
                    </a:ext>
                  </a:extLst>
                </a:gridCol>
                <a:gridCol w="576072">
                  <a:extLst>
                    <a:ext uri="{9D8B030D-6E8A-4147-A177-3AD203B41FA5}">
                      <a16:colId xmlns:a16="http://schemas.microsoft.com/office/drawing/2014/main" val="2293681862"/>
                    </a:ext>
                  </a:extLst>
                </a:gridCol>
                <a:gridCol w="576072">
                  <a:extLst>
                    <a:ext uri="{9D8B030D-6E8A-4147-A177-3AD203B41FA5}">
                      <a16:colId xmlns:a16="http://schemas.microsoft.com/office/drawing/2014/main" val="4182974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43106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- 2023-04-14 10:00:01</a:t>
                      </a:r>
                      <a:r>
                        <a:rPr kumimoji="0" lang="en-US" sz="1000" b="0" i="0" u="none" strike="noStrike" kern="1200" cap="none" spc="0" normalizeH="0" baseline="0" noProof="0">
                          <a:ln>
                            <a:noFill/>
                          </a:ln>
                          <a:solidFill>
                            <a:prstClr val="black"/>
                          </a:solidFill>
                          <a:effectLst/>
                          <a:uLnTx/>
                          <a:uFillTx/>
                          <a:latin typeface="Calibri"/>
                          <a:ea typeface="+mn-ea"/>
                          <a:cs typeface="+mn-cs"/>
                        </a:rPr>
                        <a:t>
 Refreshing the look of your home this Ramadan can evoke heartwarming moments for your family that will be cherish forever. 
Celebrate the colours of Ramadan with 1520 Cheerful Peach - a warm and inviting shade that pairs beautifully with 2489 Bella, 1519 Vanilla Latte, and 1929 Nutmeg for a harmonious and welcoming interior.
#Jotun #JotunInterior #JotunMajestic #JotunMajesticSense #JotunColourCollection #JotunColourTrends #LuxuriousWallFinish #InteriorPaint #HomeInterior #InteriorDesign #HomeDecor #DecorIdeas #HomeInspiration #HomeMakeover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05/14/2023 04:33:17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96754108"/>
                  </a:ext>
                </a:extLst>
              </a:tr>
            </a:tbl>
          </a:graphicData>
        </a:graphic>
      </p:graphicFrame>
      <p:sp>
        <p:nvSpPr>
          <p:cNvPr id="4" name="Text Placeholder 3">
            <a:extLst>
              <a:ext uri="{FF2B5EF4-FFF2-40B4-BE49-F238E27FC236}">
                <a16:creationId xmlns:a16="http://schemas.microsoft.com/office/drawing/2014/main" id="{A66AB9F2-14A7-4833-B90A-5A415A14A8F7}"/>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785795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271B0-284B-498D-988C-A71068A12E90}"/>
              </a:ext>
            </a:extLst>
          </p:cNvPr>
          <p:cNvSpPr>
            <a:spLocks noGrp="1"/>
          </p:cNvSpPr>
          <p:nvPr>
            <p:ph type="title"/>
          </p:nvPr>
        </p:nvSpPr>
        <p:spPr/>
        <p:txBody>
          <a:bodyPr/>
          <a:lstStyle/>
          <a:p>
            <a:r>
              <a:rPr lang="en-US"/>
              <a:t>Facebook Own Posts Table | 3 profiles - 12 of 26</a:t>
            </a:r>
          </a:p>
        </p:txBody>
      </p:sp>
      <p:graphicFrame>
        <p:nvGraphicFramePr>
          <p:cNvPr id="5" name="Table Placeholder 4">
            <a:extLst>
              <a:ext uri="{FF2B5EF4-FFF2-40B4-BE49-F238E27FC236}">
                <a16:creationId xmlns:a16="http://schemas.microsoft.com/office/drawing/2014/main" id="{B31DE81F-56ED-40D5-9599-9ABBDB240E70}"/>
              </a:ext>
            </a:extLst>
          </p:cNvPr>
          <p:cNvGraphicFramePr>
            <a:graphicFrameLocks noGrp="1"/>
          </p:cNvGraphicFramePr>
          <p:nvPr>
            <p:ph type="tbl" sz="quarter" idx="13"/>
            <p:extLst>
              <p:ext uri="{D42A27DB-BD31-4B8C-83A1-F6EECF244321}">
                <p14:modId xmlns:p14="http://schemas.microsoft.com/office/powerpoint/2010/main" val="311854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35126809"/>
                    </a:ext>
                  </a:extLst>
                </a:gridCol>
                <a:gridCol w="1152144">
                  <a:extLst>
                    <a:ext uri="{9D8B030D-6E8A-4147-A177-3AD203B41FA5}">
                      <a16:colId xmlns:a16="http://schemas.microsoft.com/office/drawing/2014/main" val="490788372"/>
                    </a:ext>
                  </a:extLst>
                </a:gridCol>
                <a:gridCol w="576072">
                  <a:extLst>
                    <a:ext uri="{9D8B030D-6E8A-4147-A177-3AD203B41FA5}">
                      <a16:colId xmlns:a16="http://schemas.microsoft.com/office/drawing/2014/main" val="900139240"/>
                    </a:ext>
                  </a:extLst>
                </a:gridCol>
                <a:gridCol w="576072">
                  <a:extLst>
                    <a:ext uri="{9D8B030D-6E8A-4147-A177-3AD203B41FA5}">
                      <a16:colId xmlns:a16="http://schemas.microsoft.com/office/drawing/2014/main" val="3707147870"/>
                    </a:ext>
                  </a:extLst>
                </a:gridCol>
                <a:gridCol w="576072">
                  <a:extLst>
                    <a:ext uri="{9D8B030D-6E8A-4147-A177-3AD203B41FA5}">
                      <a16:colId xmlns:a16="http://schemas.microsoft.com/office/drawing/2014/main" val="499057884"/>
                    </a:ext>
                  </a:extLst>
                </a:gridCol>
                <a:gridCol w="576072">
                  <a:extLst>
                    <a:ext uri="{9D8B030D-6E8A-4147-A177-3AD203B41FA5}">
                      <a16:colId xmlns:a16="http://schemas.microsoft.com/office/drawing/2014/main" val="614209367"/>
                    </a:ext>
                  </a:extLst>
                </a:gridCol>
                <a:gridCol w="576072">
                  <a:extLst>
                    <a:ext uri="{9D8B030D-6E8A-4147-A177-3AD203B41FA5}">
                      <a16:colId xmlns:a16="http://schemas.microsoft.com/office/drawing/2014/main" val="692986705"/>
                    </a:ext>
                  </a:extLst>
                </a:gridCol>
                <a:gridCol w="576072">
                  <a:extLst>
                    <a:ext uri="{9D8B030D-6E8A-4147-A177-3AD203B41FA5}">
                      <a16:colId xmlns:a16="http://schemas.microsoft.com/office/drawing/2014/main" val="3933211224"/>
                    </a:ext>
                  </a:extLst>
                </a:gridCol>
                <a:gridCol w="576072">
                  <a:extLst>
                    <a:ext uri="{9D8B030D-6E8A-4147-A177-3AD203B41FA5}">
                      <a16:colId xmlns:a16="http://schemas.microsoft.com/office/drawing/2014/main" val="605031602"/>
                    </a:ext>
                  </a:extLst>
                </a:gridCol>
                <a:gridCol w="576072">
                  <a:extLst>
                    <a:ext uri="{9D8B030D-6E8A-4147-A177-3AD203B41FA5}">
                      <a16:colId xmlns:a16="http://schemas.microsoft.com/office/drawing/2014/main" val="3330954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23032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 @DuluxMalaysia - 2023-01-09 13:00:01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来看看秋雯如何使用</a:t>
                      </a:r>
                      <a:r>
                        <a:rPr kumimoji="0" lang="en-US" sz="1000" b="0" i="0" u="none" strike="noStrike" kern="1200" cap="none" spc="0" normalizeH="0" baseline="0" noProof="0">
                          <a:ln>
                            <a:noFill/>
                          </a:ln>
                          <a:solidFill>
                            <a:prstClr val="black"/>
                          </a:solidFill>
                          <a:effectLst/>
                          <a:uLnTx/>
                          <a:uFillTx/>
                          <a:latin typeface="Calibri"/>
                          <a:ea typeface="+mn-ea"/>
                          <a:cs typeface="+mn-cs"/>
                        </a:rPr>
                        <a:t>Dulux Better Living Air Clean Biobased</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油漆，让她的家焕然一新。 </a:t>
                      </a:r>
                      <a:r>
                        <a:rPr kumimoji="0" lang="en-US" sz="1000" b="0" i="0" u="none" strike="noStrike" kern="1200" cap="none" spc="0" normalizeH="0" baseline="0" noProof="0">
                          <a:ln>
                            <a:noFill/>
                          </a:ln>
                          <a:solidFill>
                            <a:prstClr val="black"/>
                          </a:solidFill>
                          <a:effectLst/>
                          <a:uLnTx/>
                          <a:uFillTx/>
                          <a:latin typeface="Calibri"/>
                          <a:ea typeface="+mn-ea"/>
                          <a:cs typeface="+mn-cs"/>
                        </a:rPr>
                        <a:t>Dulux Better Living Air Clean Biobased</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油漆不仅能让您的家居焕然一新，这款油漆最大的特点就是在上漆后无化学异味，里面含有的天然 成分如活性竹炭成分能帮助室内环境提供更干净 和新鲜 的空气。它也具有抗细菌特性和藻类真菌保护。</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更重要的是它是新加坡绿色标签认证（环保首选涂料）。
了解更多 （网页以英文书写 </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&gt; </a:t>
                      </a:r>
                      <a:r>
                        <a:rPr kumimoji="0" lang="en-US" sz="1000" b="0" i="0" u="none" strike="noStrike" kern="1200" cap="none" spc="0" normalizeH="0" baseline="0" noProof="0">
                          <a:ln>
                            <a:noFill/>
                          </a:ln>
                          <a:solidFill>
                            <a:prstClr val="black"/>
                          </a:solidFill>
                          <a:effectLst/>
                          <a:uLnTx/>
                          <a:uFillTx/>
                          <a:latin typeface="Calibri"/>
                          <a:ea typeface="+mn-ea"/>
                          <a:cs typeface="+mn-cs"/>
                        </a:rPr>
                        <a:t>https://www.dulux.com.my/en/dulux-better-living-airclean-biobase-paint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05/17/2023 20:56:20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77656519"/>
                  </a:ext>
                </a:extLst>
              </a:tr>
            </a:tbl>
          </a:graphicData>
        </a:graphic>
      </p:graphicFrame>
      <p:sp>
        <p:nvSpPr>
          <p:cNvPr id="4" name="Text Placeholder 3">
            <a:extLst>
              <a:ext uri="{FF2B5EF4-FFF2-40B4-BE49-F238E27FC236}">
                <a16:creationId xmlns:a16="http://schemas.microsoft.com/office/drawing/2014/main" id="{B0CE741D-A8B8-4501-964C-60530CB0666E}"/>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366085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58A20-6644-4A78-9F1A-F7F1FC39C626}"/>
              </a:ext>
            </a:extLst>
          </p:cNvPr>
          <p:cNvSpPr>
            <a:spLocks noGrp="1"/>
          </p:cNvSpPr>
          <p:nvPr>
            <p:ph type="title"/>
          </p:nvPr>
        </p:nvSpPr>
        <p:spPr/>
        <p:txBody>
          <a:bodyPr/>
          <a:lstStyle/>
          <a:p>
            <a:r>
              <a:rPr lang="en-US"/>
              <a:t>Facebook Own Posts Table | 3 profiles - 13 of 26</a:t>
            </a:r>
          </a:p>
        </p:txBody>
      </p:sp>
      <p:graphicFrame>
        <p:nvGraphicFramePr>
          <p:cNvPr id="5" name="Table Placeholder 4">
            <a:extLst>
              <a:ext uri="{FF2B5EF4-FFF2-40B4-BE49-F238E27FC236}">
                <a16:creationId xmlns:a16="http://schemas.microsoft.com/office/drawing/2014/main" id="{30A68186-340B-40AD-8B45-CF5B54781637}"/>
              </a:ext>
            </a:extLst>
          </p:cNvPr>
          <p:cNvGraphicFramePr>
            <a:graphicFrameLocks noGrp="1"/>
          </p:cNvGraphicFramePr>
          <p:nvPr>
            <p:ph type="tbl" sz="quarter" idx="13"/>
            <p:extLst>
              <p:ext uri="{D42A27DB-BD31-4B8C-83A1-F6EECF244321}">
                <p14:modId xmlns:p14="http://schemas.microsoft.com/office/powerpoint/2010/main" val="1732756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40821296"/>
                    </a:ext>
                  </a:extLst>
                </a:gridCol>
                <a:gridCol w="1152144">
                  <a:extLst>
                    <a:ext uri="{9D8B030D-6E8A-4147-A177-3AD203B41FA5}">
                      <a16:colId xmlns:a16="http://schemas.microsoft.com/office/drawing/2014/main" val="2050308335"/>
                    </a:ext>
                  </a:extLst>
                </a:gridCol>
                <a:gridCol w="576072">
                  <a:extLst>
                    <a:ext uri="{9D8B030D-6E8A-4147-A177-3AD203B41FA5}">
                      <a16:colId xmlns:a16="http://schemas.microsoft.com/office/drawing/2014/main" val="1436615272"/>
                    </a:ext>
                  </a:extLst>
                </a:gridCol>
                <a:gridCol w="576072">
                  <a:extLst>
                    <a:ext uri="{9D8B030D-6E8A-4147-A177-3AD203B41FA5}">
                      <a16:colId xmlns:a16="http://schemas.microsoft.com/office/drawing/2014/main" val="1793920965"/>
                    </a:ext>
                  </a:extLst>
                </a:gridCol>
                <a:gridCol w="576072">
                  <a:extLst>
                    <a:ext uri="{9D8B030D-6E8A-4147-A177-3AD203B41FA5}">
                      <a16:colId xmlns:a16="http://schemas.microsoft.com/office/drawing/2014/main" val="4134452707"/>
                    </a:ext>
                  </a:extLst>
                </a:gridCol>
                <a:gridCol w="576072">
                  <a:extLst>
                    <a:ext uri="{9D8B030D-6E8A-4147-A177-3AD203B41FA5}">
                      <a16:colId xmlns:a16="http://schemas.microsoft.com/office/drawing/2014/main" val="1293991887"/>
                    </a:ext>
                  </a:extLst>
                </a:gridCol>
                <a:gridCol w="576072">
                  <a:extLst>
                    <a:ext uri="{9D8B030D-6E8A-4147-A177-3AD203B41FA5}">
                      <a16:colId xmlns:a16="http://schemas.microsoft.com/office/drawing/2014/main" val="2862994507"/>
                    </a:ext>
                  </a:extLst>
                </a:gridCol>
                <a:gridCol w="576072">
                  <a:extLst>
                    <a:ext uri="{9D8B030D-6E8A-4147-A177-3AD203B41FA5}">
                      <a16:colId xmlns:a16="http://schemas.microsoft.com/office/drawing/2014/main" val="991345522"/>
                    </a:ext>
                  </a:extLst>
                </a:gridCol>
                <a:gridCol w="576072">
                  <a:extLst>
                    <a:ext uri="{9D8B030D-6E8A-4147-A177-3AD203B41FA5}">
                      <a16:colId xmlns:a16="http://schemas.microsoft.com/office/drawing/2014/main" val="1984459753"/>
                    </a:ext>
                  </a:extLst>
                </a:gridCol>
                <a:gridCol w="576072">
                  <a:extLst>
                    <a:ext uri="{9D8B030D-6E8A-4147-A177-3AD203B41FA5}">
                      <a16:colId xmlns:a16="http://schemas.microsoft.com/office/drawing/2014/main" val="1076633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24493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- 2023-04-24 11:24:49</a:t>
                      </a:r>
                      <a:r>
                        <a:rPr kumimoji="0" lang="en-US" sz="1000" b="0" i="0" u="none" strike="noStrike" kern="1200" cap="none" spc="0" normalizeH="0" baseline="0" noProof="0">
                          <a:ln>
                            <a:noFill/>
                          </a:ln>
                          <a:solidFill>
                            <a:prstClr val="black"/>
                          </a:solidFill>
                          <a:effectLst/>
                          <a:uLnTx/>
                          <a:uFillTx/>
                          <a:latin typeface="Calibri"/>
                          <a:ea typeface="+mn-ea"/>
                          <a:cs typeface="+mn-cs"/>
                        </a:rPr>
                        <a:t>
 Breathe easy and paint confidently with Majestic Sense this raya - the odourless and ultra-low VOC emissions paint for a healthier home.
#Jotun #JotunInterior #JotunMajestic #JotunMajesticSense #JotunColourCollection #JotunColourTrends #LuxuriousWallFinish #InteriorPaint #HomeInterior #InteriorDesign #HomeDecor #DecorIdeas #HomeInspiration #HomeMakeover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72680496"/>
                  </a:ext>
                </a:extLst>
              </a:tr>
            </a:tbl>
          </a:graphicData>
        </a:graphic>
      </p:graphicFrame>
      <p:sp>
        <p:nvSpPr>
          <p:cNvPr id="4" name="Text Placeholder 3">
            <a:extLst>
              <a:ext uri="{FF2B5EF4-FFF2-40B4-BE49-F238E27FC236}">
                <a16:creationId xmlns:a16="http://schemas.microsoft.com/office/drawing/2014/main" id="{228C75F5-BD19-47F9-8D40-255784453B90}"/>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2933963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30B85-A5EF-44B2-8E5A-2345234087EC}"/>
              </a:ext>
            </a:extLst>
          </p:cNvPr>
          <p:cNvSpPr>
            <a:spLocks noGrp="1"/>
          </p:cNvSpPr>
          <p:nvPr>
            <p:ph type="title"/>
          </p:nvPr>
        </p:nvSpPr>
        <p:spPr/>
        <p:txBody>
          <a:bodyPr/>
          <a:lstStyle/>
          <a:p>
            <a:r>
              <a:rPr lang="en-US"/>
              <a:t>Facebook Own Posts Table | 3 profiles - 14 of 26</a:t>
            </a:r>
          </a:p>
        </p:txBody>
      </p:sp>
      <p:graphicFrame>
        <p:nvGraphicFramePr>
          <p:cNvPr id="5" name="Table Placeholder 4">
            <a:extLst>
              <a:ext uri="{FF2B5EF4-FFF2-40B4-BE49-F238E27FC236}">
                <a16:creationId xmlns:a16="http://schemas.microsoft.com/office/drawing/2014/main" id="{B881AD96-A793-4AA6-B120-A7FEC9796CD1}"/>
              </a:ext>
            </a:extLst>
          </p:cNvPr>
          <p:cNvGraphicFramePr>
            <a:graphicFrameLocks noGrp="1"/>
          </p:cNvGraphicFramePr>
          <p:nvPr>
            <p:ph type="tbl" sz="quarter" idx="13"/>
            <p:extLst>
              <p:ext uri="{D42A27DB-BD31-4B8C-83A1-F6EECF244321}">
                <p14:modId xmlns:p14="http://schemas.microsoft.com/office/powerpoint/2010/main" val="172492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46936284"/>
                    </a:ext>
                  </a:extLst>
                </a:gridCol>
                <a:gridCol w="1152144">
                  <a:extLst>
                    <a:ext uri="{9D8B030D-6E8A-4147-A177-3AD203B41FA5}">
                      <a16:colId xmlns:a16="http://schemas.microsoft.com/office/drawing/2014/main" val="1988896604"/>
                    </a:ext>
                  </a:extLst>
                </a:gridCol>
                <a:gridCol w="576072">
                  <a:extLst>
                    <a:ext uri="{9D8B030D-6E8A-4147-A177-3AD203B41FA5}">
                      <a16:colId xmlns:a16="http://schemas.microsoft.com/office/drawing/2014/main" val="1499027373"/>
                    </a:ext>
                  </a:extLst>
                </a:gridCol>
                <a:gridCol w="576072">
                  <a:extLst>
                    <a:ext uri="{9D8B030D-6E8A-4147-A177-3AD203B41FA5}">
                      <a16:colId xmlns:a16="http://schemas.microsoft.com/office/drawing/2014/main" val="688856632"/>
                    </a:ext>
                  </a:extLst>
                </a:gridCol>
                <a:gridCol w="576072">
                  <a:extLst>
                    <a:ext uri="{9D8B030D-6E8A-4147-A177-3AD203B41FA5}">
                      <a16:colId xmlns:a16="http://schemas.microsoft.com/office/drawing/2014/main" val="838027835"/>
                    </a:ext>
                  </a:extLst>
                </a:gridCol>
                <a:gridCol w="576072">
                  <a:extLst>
                    <a:ext uri="{9D8B030D-6E8A-4147-A177-3AD203B41FA5}">
                      <a16:colId xmlns:a16="http://schemas.microsoft.com/office/drawing/2014/main" val="3873450767"/>
                    </a:ext>
                  </a:extLst>
                </a:gridCol>
                <a:gridCol w="576072">
                  <a:extLst>
                    <a:ext uri="{9D8B030D-6E8A-4147-A177-3AD203B41FA5}">
                      <a16:colId xmlns:a16="http://schemas.microsoft.com/office/drawing/2014/main" val="710954652"/>
                    </a:ext>
                  </a:extLst>
                </a:gridCol>
                <a:gridCol w="576072">
                  <a:extLst>
                    <a:ext uri="{9D8B030D-6E8A-4147-A177-3AD203B41FA5}">
                      <a16:colId xmlns:a16="http://schemas.microsoft.com/office/drawing/2014/main" val="324439219"/>
                    </a:ext>
                  </a:extLst>
                </a:gridCol>
                <a:gridCol w="576072">
                  <a:extLst>
                    <a:ext uri="{9D8B030D-6E8A-4147-A177-3AD203B41FA5}">
                      <a16:colId xmlns:a16="http://schemas.microsoft.com/office/drawing/2014/main" val="76380588"/>
                    </a:ext>
                  </a:extLst>
                </a:gridCol>
                <a:gridCol w="576072">
                  <a:extLst>
                    <a:ext uri="{9D8B030D-6E8A-4147-A177-3AD203B41FA5}">
                      <a16:colId xmlns:a16="http://schemas.microsoft.com/office/drawing/2014/main" val="3732049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365078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- 2023-03-24 21:52:48</a:t>
                      </a:r>
                      <a:r>
                        <a:rPr kumimoji="0" lang="en-US" sz="1000" b="0" i="0" u="none" strike="noStrike" kern="1200" cap="none" spc="0" normalizeH="0" baseline="0" noProof="0">
                          <a:ln>
                            <a:noFill/>
                          </a:ln>
                          <a:solidFill>
                            <a:prstClr val="black"/>
                          </a:solidFill>
                          <a:effectLst/>
                          <a:uLnTx/>
                          <a:uFillTx/>
                          <a:latin typeface="Calibri"/>
                          <a:ea typeface="+mn-ea"/>
                          <a:cs typeface="+mn-cs"/>
                        </a:rPr>
                        <a:t>
 Ciptakan interior rumah yang cantik dan harmoni pada musim raya ini dengan pilihan warna dari Jotun dan aroma wangi dari lilin Nyala Candle. 
1109 Mediterranean Olive dan 8183 Herb Garden merupakan warna pilihan Azfarheri. Warna ini memang mampu menciptakan interior rumah selesa dan mesra menjelang musim Raya ini. 
Tambahkan sentuhan elegan dengan lilin edisi terhad Jotun x Nyala yang boleh didapati dalam aroma Bergamot Lisse dan Lavender Silk sebagai persiapan terakhir untuk menyambut raya bersama keluarga dan kawan-kawan tersayang. 
Untuk maklumat lanjut, sila layari laman web: https://bit.ly/kisahbersamajotunnyala
#RayaBersamaJotun #JotunColourStories #JotunXNyala
-----------------------------
Elevate your Raya celebration with the perfect harmony of colours and scents. A beautiful blend of senses crafted with beautiful Jotun colours and alluring scents from Nyala Candle. 
Chosen by Azfarheri, 1109 Mediterranean Olive and 8183 Herb Garden are your perfect colours, bringing warmth and beauty to your home for the coming Raya. Finishing the touch of elegance with the limited edition Jotun x Nyala candles in the scent of Bergamot Lisse or Lavender Silk for the Raya celebrations with your loved ones. #RayaBersamaJotun #JotunColourStories #JotunXNyala
Find out more at: https://bit.ly/kisahbersamajotunnyala
#Jotun #JotunMY #JotunMalaysia
#JotunMajestic #JotunMajesticSense #CleanAirTechnology #OdourlessComfort #ColourDesignByJotun #JotunColourCard2023 #Jotun2023ColourCollection #JotunColourCollection #JotunColourTrends
#JotunInterior #InteriorPaint #HomeInterior #InteriorDesign #HomeDecor #HomeInspiration 
#JotunRayaMakeoverTips #RayaDeco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04/23/2023 16:32:55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66996138"/>
                  </a:ext>
                </a:extLst>
              </a:tr>
            </a:tbl>
          </a:graphicData>
        </a:graphic>
      </p:graphicFrame>
      <p:sp>
        <p:nvSpPr>
          <p:cNvPr id="4" name="Text Placeholder 3">
            <a:extLst>
              <a:ext uri="{FF2B5EF4-FFF2-40B4-BE49-F238E27FC236}">
                <a16:creationId xmlns:a16="http://schemas.microsoft.com/office/drawing/2014/main" id="{A72ACC90-46E1-4330-BB11-F94E80AE2019}"/>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1957727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E5B75-F925-4433-B035-D6AD89B350A6}"/>
              </a:ext>
            </a:extLst>
          </p:cNvPr>
          <p:cNvSpPr>
            <a:spLocks noGrp="1"/>
          </p:cNvSpPr>
          <p:nvPr>
            <p:ph type="title"/>
          </p:nvPr>
        </p:nvSpPr>
        <p:spPr/>
        <p:txBody>
          <a:bodyPr/>
          <a:lstStyle/>
          <a:p>
            <a:r>
              <a:rPr lang="en-US"/>
              <a:t>Facebook Own Posts Table | 3 profiles - 15 of 26</a:t>
            </a:r>
          </a:p>
        </p:txBody>
      </p:sp>
      <p:graphicFrame>
        <p:nvGraphicFramePr>
          <p:cNvPr id="5" name="Table Placeholder 4">
            <a:extLst>
              <a:ext uri="{FF2B5EF4-FFF2-40B4-BE49-F238E27FC236}">
                <a16:creationId xmlns:a16="http://schemas.microsoft.com/office/drawing/2014/main" id="{05747092-9DBF-4305-A0DA-5ABA8B73173C}"/>
              </a:ext>
            </a:extLst>
          </p:cNvPr>
          <p:cNvGraphicFramePr>
            <a:graphicFrameLocks noGrp="1"/>
          </p:cNvGraphicFramePr>
          <p:nvPr>
            <p:ph type="tbl" sz="quarter" idx="13"/>
            <p:extLst>
              <p:ext uri="{D42A27DB-BD31-4B8C-83A1-F6EECF244321}">
                <p14:modId xmlns:p14="http://schemas.microsoft.com/office/powerpoint/2010/main" val="608019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64572448"/>
                    </a:ext>
                  </a:extLst>
                </a:gridCol>
                <a:gridCol w="1152144">
                  <a:extLst>
                    <a:ext uri="{9D8B030D-6E8A-4147-A177-3AD203B41FA5}">
                      <a16:colId xmlns:a16="http://schemas.microsoft.com/office/drawing/2014/main" val="918639407"/>
                    </a:ext>
                  </a:extLst>
                </a:gridCol>
                <a:gridCol w="576072">
                  <a:extLst>
                    <a:ext uri="{9D8B030D-6E8A-4147-A177-3AD203B41FA5}">
                      <a16:colId xmlns:a16="http://schemas.microsoft.com/office/drawing/2014/main" val="82611172"/>
                    </a:ext>
                  </a:extLst>
                </a:gridCol>
                <a:gridCol w="576072">
                  <a:extLst>
                    <a:ext uri="{9D8B030D-6E8A-4147-A177-3AD203B41FA5}">
                      <a16:colId xmlns:a16="http://schemas.microsoft.com/office/drawing/2014/main" val="2760090319"/>
                    </a:ext>
                  </a:extLst>
                </a:gridCol>
                <a:gridCol w="576072">
                  <a:extLst>
                    <a:ext uri="{9D8B030D-6E8A-4147-A177-3AD203B41FA5}">
                      <a16:colId xmlns:a16="http://schemas.microsoft.com/office/drawing/2014/main" val="327865547"/>
                    </a:ext>
                  </a:extLst>
                </a:gridCol>
                <a:gridCol w="576072">
                  <a:extLst>
                    <a:ext uri="{9D8B030D-6E8A-4147-A177-3AD203B41FA5}">
                      <a16:colId xmlns:a16="http://schemas.microsoft.com/office/drawing/2014/main" val="2262010332"/>
                    </a:ext>
                  </a:extLst>
                </a:gridCol>
                <a:gridCol w="576072">
                  <a:extLst>
                    <a:ext uri="{9D8B030D-6E8A-4147-A177-3AD203B41FA5}">
                      <a16:colId xmlns:a16="http://schemas.microsoft.com/office/drawing/2014/main" val="3139157710"/>
                    </a:ext>
                  </a:extLst>
                </a:gridCol>
                <a:gridCol w="576072">
                  <a:extLst>
                    <a:ext uri="{9D8B030D-6E8A-4147-A177-3AD203B41FA5}">
                      <a16:colId xmlns:a16="http://schemas.microsoft.com/office/drawing/2014/main" val="840164656"/>
                    </a:ext>
                  </a:extLst>
                </a:gridCol>
                <a:gridCol w="576072">
                  <a:extLst>
                    <a:ext uri="{9D8B030D-6E8A-4147-A177-3AD203B41FA5}">
                      <a16:colId xmlns:a16="http://schemas.microsoft.com/office/drawing/2014/main" val="1773268125"/>
                    </a:ext>
                  </a:extLst>
                </a:gridCol>
                <a:gridCol w="576072">
                  <a:extLst>
                    <a:ext uri="{9D8B030D-6E8A-4147-A177-3AD203B41FA5}">
                      <a16:colId xmlns:a16="http://schemas.microsoft.com/office/drawing/2014/main" val="3570331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187158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- 2023-03-23 21:00:01</a:t>
                      </a:r>
                      <a:r>
                        <a:rPr kumimoji="0" lang="en-US" sz="1000" b="0" i="0" u="none" strike="noStrike" kern="1200" cap="none" spc="0" normalizeH="0" baseline="0" noProof="0">
                          <a:ln>
                            <a:noFill/>
                          </a:ln>
                          <a:solidFill>
                            <a:prstClr val="black"/>
                          </a:solidFill>
                          <a:effectLst/>
                          <a:uLnTx/>
                          <a:uFillTx/>
                          <a:latin typeface="Calibri"/>
                          <a:ea typeface="+mn-ea"/>
                          <a:cs typeface="+mn-cs"/>
                        </a:rPr>
                        <a:t>
 Nak cari cat rumah baru untuk Raya ni macam @Azfar? 
Tak usah cari-cari lagi, pilihlah Jotun Majestic Sense! Cat dalaman ini memberikan hasil akhir yang licin dan mewah dengan pelbagai warna yang indah untuk mencipta rumah yang cantik dan sempurna.  Selain itu, anda dapat menikmati suasana rumah yang sihat dengan "Clean Air Technology". 
Nantikan macam mana azfar cantikkan rumah warna baru dengan warna dari Jotun dan @nyalahq di episode seterusnya ✨
#SensitiveChoiceApproved #CleanAirTechnology #neutralizeformaldehyde 
Nak tahu lagi, check link ni &lt;https://bit.ly/jotunmajesticsensevid2&gt;.
------------------------
Are you ready to give your home a stunning Raya makeover like @Azfar?
Discover Jotun Majestic Sense, the perfect interior paint to elevate your space with its luxurious smooth finish and beautiful colors. Plus, its proprietary Clean Air Technology also promises better indoor air quality. #SensitiveChoiceApproved #CleanAirTechnology #neutralizeformaldehyde 
#JotunColourStories #RayaBersamaJotun #JotunxNyala #Raya
#Jotun #JotunMY #JotunMalaysia
#JotunMajestic #JotunMajesticSense #CleanAirTechnology #OdourlessComfort #ColourDesignByJotun #JotunColourCard2023 #Jotun2023ColourCollection #JotunColourCollection #JotunColourTrends
#JotunInterior #InteriorPaint #HomeInterior #InteriorDesign #HomeDecor #HomeInspiration 
#JotunRayaMakeoverTips #RayaDeco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04/22/2023 16:36:50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73914421"/>
                  </a:ext>
                </a:extLst>
              </a:tr>
            </a:tbl>
          </a:graphicData>
        </a:graphic>
      </p:graphicFrame>
      <p:sp>
        <p:nvSpPr>
          <p:cNvPr id="4" name="Text Placeholder 3">
            <a:extLst>
              <a:ext uri="{FF2B5EF4-FFF2-40B4-BE49-F238E27FC236}">
                <a16:creationId xmlns:a16="http://schemas.microsoft.com/office/drawing/2014/main" id="{B10BDAEA-88CC-470D-BD83-43AEEC47639B}"/>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598913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2759C-1C6D-4B9D-ACAD-6000A290DA54}"/>
              </a:ext>
            </a:extLst>
          </p:cNvPr>
          <p:cNvSpPr>
            <a:spLocks noGrp="1"/>
          </p:cNvSpPr>
          <p:nvPr>
            <p:ph type="title"/>
          </p:nvPr>
        </p:nvSpPr>
        <p:spPr/>
        <p:txBody>
          <a:bodyPr/>
          <a:lstStyle/>
          <a:p>
            <a:r>
              <a:rPr lang="en-US"/>
              <a:t>Facebook Own Posts Table | 3 profiles - 16 of 26</a:t>
            </a:r>
          </a:p>
        </p:txBody>
      </p:sp>
      <p:graphicFrame>
        <p:nvGraphicFramePr>
          <p:cNvPr id="5" name="Table Placeholder 4">
            <a:extLst>
              <a:ext uri="{FF2B5EF4-FFF2-40B4-BE49-F238E27FC236}">
                <a16:creationId xmlns:a16="http://schemas.microsoft.com/office/drawing/2014/main" id="{78599856-939C-4FE6-B0B0-58778909C6A7}"/>
              </a:ext>
            </a:extLst>
          </p:cNvPr>
          <p:cNvGraphicFramePr>
            <a:graphicFrameLocks noGrp="1"/>
          </p:cNvGraphicFramePr>
          <p:nvPr>
            <p:ph type="tbl" sz="quarter" idx="13"/>
            <p:extLst>
              <p:ext uri="{D42A27DB-BD31-4B8C-83A1-F6EECF244321}">
                <p14:modId xmlns:p14="http://schemas.microsoft.com/office/powerpoint/2010/main" val="718937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14227314"/>
                    </a:ext>
                  </a:extLst>
                </a:gridCol>
                <a:gridCol w="1152144">
                  <a:extLst>
                    <a:ext uri="{9D8B030D-6E8A-4147-A177-3AD203B41FA5}">
                      <a16:colId xmlns:a16="http://schemas.microsoft.com/office/drawing/2014/main" val="1108989408"/>
                    </a:ext>
                  </a:extLst>
                </a:gridCol>
                <a:gridCol w="576072">
                  <a:extLst>
                    <a:ext uri="{9D8B030D-6E8A-4147-A177-3AD203B41FA5}">
                      <a16:colId xmlns:a16="http://schemas.microsoft.com/office/drawing/2014/main" val="1245307082"/>
                    </a:ext>
                  </a:extLst>
                </a:gridCol>
                <a:gridCol w="576072">
                  <a:extLst>
                    <a:ext uri="{9D8B030D-6E8A-4147-A177-3AD203B41FA5}">
                      <a16:colId xmlns:a16="http://schemas.microsoft.com/office/drawing/2014/main" val="4281320309"/>
                    </a:ext>
                  </a:extLst>
                </a:gridCol>
                <a:gridCol w="576072">
                  <a:extLst>
                    <a:ext uri="{9D8B030D-6E8A-4147-A177-3AD203B41FA5}">
                      <a16:colId xmlns:a16="http://schemas.microsoft.com/office/drawing/2014/main" val="906157007"/>
                    </a:ext>
                  </a:extLst>
                </a:gridCol>
                <a:gridCol w="576072">
                  <a:extLst>
                    <a:ext uri="{9D8B030D-6E8A-4147-A177-3AD203B41FA5}">
                      <a16:colId xmlns:a16="http://schemas.microsoft.com/office/drawing/2014/main" val="108020928"/>
                    </a:ext>
                  </a:extLst>
                </a:gridCol>
                <a:gridCol w="576072">
                  <a:extLst>
                    <a:ext uri="{9D8B030D-6E8A-4147-A177-3AD203B41FA5}">
                      <a16:colId xmlns:a16="http://schemas.microsoft.com/office/drawing/2014/main" val="2017551401"/>
                    </a:ext>
                  </a:extLst>
                </a:gridCol>
                <a:gridCol w="576072">
                  <a:extLst>
                    <a:ext uri="{9D8B030D-6E8A-4147-A177-3AD203B41FA5}">
                      <a16:colId xmlns:a16="http://schemas.microsoft.com/office/drawing/2014/main" val="2639866418"/>
                    </a:ext>
                  </a:extLst>
                </a:gridCol>
                <a:gridCol w="576072">
                  <a:extLst>
                    <a:ext uri="{9D8B030D-6E8A-4147-A177-3AD203B41FA5}">
                      <a16:colId xmlns:a16="http://schemas.microsoft.com/office/drawing/2014/main" val="361265082"/>
                    </a:ext>
                  </a:extLst>
                </a:gridCol>
                <a:gridCol w="576072">
                  <a:extLst>
                    <a:ext uri="{9D8B030D-6E8A-4147-A177-3AD203B41FA5}">
                      <a16:colId xmlns:a16="http://schemas.microsoft.com/office/drawing/2014/main" val="1186128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13518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- 2023-03-10 12:00:21</a:t>
                      </a:r>
                      <a:r>
                        <a:rPr kumimoji="0" lang="en-US" sz="1000" b="0" i="0" u="none" strike="noStrike" kern="1200" cap="none" spc="0" normalizeH="0" baseline="0" noProof="0">
                          <a:ln>
                            <a:noFill/>
                          </a:ln>
                          <a:solidFill>
                            <a:prstClr val="black"/>
                          </a:solidFill>
                          <a:effectLst/>
                          <a:uLnTx/>
                          <a:uFillTx/>
                          <a:latin typeface="Calibri"/>
                          <a:ea typeface="+mn-ea"/>
                          <a:cs typeface="+mn-cs"/>
                        </a:rPr>
                        <a:t>
 Hai semua! Raya dah nak dekat ni. 🤩 Jom lah usha-usha 'lookbook' Raya Nippon Paint untuk membantu memberi inspirasi wajah baru rumah anda! 😁
Ketahui lebih lanjut dan temui inspirasi anda di sini! https://www.nipponpaint.com.my/ruangraya2023/down-to-earth
#NipponPaint #NipponPaintMY #NipponPaintCares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05/17/2023 20:56:21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84918367"/>
                  </a:ext>
                </a:extLst>
              </a:tr>
            </a:tbl>
          </a:graphicData>
        </a:graphic>
      </p:graphicFrame>
      <p:sp>
        <p:nvSpPr>
          <p:cNvPr id="4" name="Text Placeholder 3">
            <a:extLst>
              <a:ext uri="{FF2B5EF4-FFF2-40B4-BE49-F238E27FC236}">
                <a16:creationId xmlns:a16="http://schemas.microsoft.com/office/drawing/2014/main" id="{FFDFE1C2-59DC-4384-81CE-460F91B9094E}"/>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325006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83750-7BF7-4AD2-81D7-55BFBA75C4C8}"/>
              </a:ext>
            </a:extLst>
          </p:cNvPr>
          <p:cNvSpPr>
            <a:spLocks noGrp="1"/>
          </p:cNvSpPr>
          <p:nvPr>
            <p:ph type="title"/>
          </p:nvPr>
        </p:nvSpPr>
        <p:spPr/>
        <p:txBody>
          <a:bodyPr/>
          <a:lstStyle/>
          <a:p>
            <a:r>
              <a:rPr lang="en-US"/>
              <a:t>Facebook Own Posts Table | 3 profiles - 17 of 26</a:t>
            </a:r>
          </a:p>
        </p:txBody>
      </p:sp>
      <p:graphicFrame>
        <p:nvGraphicFramePr>
          <p:cNvPr id="5" name="Table Placeholder 4">
            <a:extLst>
              <a:ext uri="{FF2B5EF4-FFF2-40B4-BE49-F238E27FC236}">
                <a16:creationId xmlns:a16="http://schemas.microsoft.com/office/drawing/2014/main" id="{8C13B38C-0D2F-4330-836D-57C298215542}"/>
              </a:ext>
            </a:extLst>
          </p:cNvPr>
          <p:cNvGraphicFramePr>
            <a:graphicFrameLocks noGrp="1"/>
          </p:cNvGraphicFramePr>
          <p:nvPr>
            <p:ph type="tbl" sz="quarter" idx="13"/>
            <p:extLst>
              <p:ext uri="{D42A27DB-BD31-4B8C-83A1-F6EECF244321}">
                <p14:modId xmlns:p14="http://schemas.microsoft.com/office/powerpoint/2010/main" val="1798506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0727827"/>
                    </a:ext>
                  </a:extLst>
                </a:gridCol>
                <a:gridCol w="1152144">
                  <a:extLst>
                    <a:ext uri="{9D8B030D-6E8A-4147-A177-3AD203B41FA5}">
                      <a16:colId xmlns:a16="http://schemas.microsoft.com/office/drawing/2014/main" val="589109138"/>
                    </a:ext>
                  </a:extLst>
                </a:gridCol>
                <a:gridCol w="576072">
                  <a:extLst>
                    <a:ext uri="{9D8B030D-6E8A-4147-A177-3AD203B41FA5}">
                      <a16:colId xmlns:a16="http://schemas.microsoft.com/office/drawing/2014/main" val="3427996097"/>
                    </a:ext>
                  </a:extLst>
                </a:gridCol>
                <a:gridCol w="576072">
                  <a:extLst>
                    <a:ext uri="{9D8B030D-6E8A-4147-A177-3AD203B41FA5}">
                      <a16:colId xmlns:a16="http://schemas.microsoft.com/office/drawing/2014/main" val="3453892310"/>
                    </a:ext>
                  </a:extLst>
                </a:gridCol>
                <a:gridCol w="576072">
                  <a:extLst>
                    <a:ext uri="{9D8B030D-6E8A-4147-A177-3AD203B41FA5}">
                      <a16:colId xmlns:a16="http://schemas.microsoft.com/office/drawing/2014/main" val="1134951160"/>
                    </a:ext>
                  </a:extLst>
                </a:gridCol>
                <a:gridCol w="576072">
                  <a:extLst>
                    <a:ext uri="{9D8B030D-6E8A-4147-A177-3AD203B41FA5}">
                      <a16:colId xmlns:a16="http://schemas.microsoft.com/office/drawing/2014/main" val="1885006867"/>
                    </a:ext>
                  </a:extLst>
                </a:gridCol>
                <a:gridCol w="576072">
                  <a:extLst>
                    <a:ext uri="{9D8B030D-6E8A-4147-A177-3AD203B41FA5}">
                      <a16:colId xmlns:a16="http://schemas.microsoft.com/office/drawing/2014/main" val="98385753"/>
                    </a:ext>
                  </a:extLst>
                </a:gridCol>
                <a:gridCol w="576072">
                  <a:extLst>
                    <a:ext uri="{9D8B030D-6E8A-4147-A177-3AD203B41FA5}">
                      <a16:colId xmlns:a16="http://schemas.microsoft.com/office/drawing/2014/main" val="3111280304"/>
                    </a:ext>
                  </a:extLst>
                </a:gridCol>
                <a:gridCol w="576072">
                  <a:extLst>
                    <a:ext uri="{9D8B030D-6E8A-4147-A177-3AD203B41FA5}">
                      <a16:colId xmlns:a16="http://schemas.microsoft.com/office/drawing/2014/main" val="1322609684"/>
                    </a:ext>
                  </a:extLst>
                </a:gridCol>
                <a:gridCol w="576072">
                  <a:extLst>
                    <a:ext uri="{9D8B030D-6E8A-4147-A177-3AD203B41FA5}">
                      <a16:colId xmlns:a16="http://schemas.microsoft.com/office/drawing/2014/main" val="2364070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857857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- 2023-03-23 15:52:59</a:t>
                      </a:r>
                      <a:r>
                        <a:rPr kumimoji="0" lang="en-US" sz="1000" b="0" i="0" u="none" strike="noStrike" kern="1200" cap="none" spc="0" normalizeH="0" baseline="0" noProof="0">
                          <a:ln>
                            <a:noFill/>
                          </a:ln>
                          <a:solidFill>
                            <a:prstClr val="black"/>
                          </a:solidFill>
                          <a:effectLst/>
                          <a:uLnTx/>
                          <a:uFillTx/>
                          <a:latin typeface="Calibri"/>
                          <a:ea typeface="+mn-ea"/>
                          <a:cs typeface="+mn-cs"/>
                        </a:rPr>
                        <a:t>
 Majestic Sense tidak hanya memberi jaminan rumah yang indah, malah Teknologi Udara Bersihnya juga menjanjikan kualiti udara rumah dalaman yang lebih baik.
Catlah rumah anda dengan Majestic Sense, cat dalaman yang memberikan rumah yang indah dan sihat! #SensitiveChoiceApproved
https://bit.ly/jotunmajesticsense1
---------------------------------
Not only does Majestic Sense promise the perfect beautiful home, but its proprietary Clean Air Technology also promises better indoor air quality.
Paint your home with Majestic Sense, the interior paint that delivers the perfect beauty, healthy home! #SensitiveChoiceApproved
https://bit.ly/jotunmajesticsense1
#JotunColourStories #RayaBersamaJotun #JotunxNyala #Raya
#Jotun #JotunMY #JotunMalaysia
#JotunMajestic #JotunMajesticSense #CleanAirTechnology #OdourlessComfort #ColourDesignByJotun #JotunColourCard2023 #Jotun2023ColourCollection #JotunColourCollection #JotunColourTrends
#JotunInterior #InteriorPaint #HomeInterior #InteriorDesign #HomeDecor #DecorIdeas #HomeInspiration 
#JotunRayaMakeoverTips #rayadeco #kisahrayadgnjotun #jotuncolourconsultation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04/22/2023 10:32:33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86844863"/>
                  </a:ext>
                </a:extLst>
              </a:tr>
            </a:tbl>
          </a:graphicData>
        </a:graphic>
      </p:graphicFrame>
      <p:sp>
        <p:nvSpPr>
          <p:cNvPr id="4" name="Text Placeholder 3">
            <a:extLst>
              <a:ext uri="{FF2B5EF4-FFF2-40B4-BE49-F238E27FC236}">
                <a16:creationId xmlns:a16="http://schemas.microsoft.com/office/drawing/2014/main" id="{8D282086-7FF6-4111-B4CC-DDBBAF5C9BA6}"/>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1988611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5CBF5-2BB8-494A-9298-946506A29F34}"/>
              </a:ext>
            </a:extLst>
          </p:cNvPr>
          <p:cNvSpPr>
            <a:spLocks noGrp="1"/>
          </p:cNvSpPr>
          <p:nvPr>
            <p:ph type="title"/>
          </p:nvPr>
        </p:nvSpPr>
        <p:spPr/>
        <p:txBody>
          <a:bodyPr/>
          <a:lstStyle/>
          <a:p>
            <a:r>
              <a:rPr lang="en-US"/>
              <a:t>Facebook Own Posts Table | 3 profiles - 18 of 26</a:t>
            </a:r>
          </a:p>
        </p:txBody>
      </p:sp>
      <p:graphicFrame>
        <p:nvGraphicFramePr>
          <p:cNvPr id="5" name="Table Placeholder 4">
            <a:extLst>
              <a:ext uri="{FF2B5EF4-FFF2-40B4-BE49-F238E27FC236}">
                <a16:creationId xmlns:a16="http://schemas.microsoft.com/office/drawing/2014/main" id="{844A5AC7-0569-4B47-AC03-F9DC0C56ABF9}"/>
              </a:ext>
            </a:extLst>
          </p:cNvPr>
          <p:cNvGraphicFramePr>
            <a:graphicFrameLocks noGrp="1"/>
          </p:cNvGraphicFramePr>
          <p:nvPr>
            <p:ph type="tbl" sz="quarter" idx="13"/>
            <p:extLst>
              <p:ext uri="{D42A27DB-BD31-4B8C-83A1-F6EECF244321}">
                <p14:modId xmlns:p14="http://schemas.microsoft.com/office/powerpoint/2010/main" val="701596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36334761"/>
                    </a:ext>
                  </a:extLst>
                </a:gridCol>
                <a:gridCol w="1152144">
                  <a:extLst>
                    <a:ext uri="{9D8B030D-6E8A-4147-A177-3AD203B41FA5}">
                      <a16:colId xmlns:a16="http://schemas.microsoft.com/office/drawing/2014/main" val="2750508618"/>
                    </a:ext>
                  </a:extLst>
                </a:gridCol>
                <a:gridCol w="576072">
                  <a:extLst>
                    <a:ext uri="{9D8B030D-6E8A-4147-A177-3AD203B41FA5}">
                      <a16:colId xmlns:a16="http://schemas.microsoft.com/office/drawing/2014/main" val="543367122"/>
                    </a:ext>
                  </a:extLst>
                </a:gridCol>
                <a:gridCol w="576072">
                  <a:extLst>
                    <a:ext uri="{9D8B030D-6E8A-4147-A177-3AD203B41FA5}">
                      <a16:colId xmlns:a16="http://schemas.microsoft.com/office/drawing/2014/main" val="3983190527"/>
                    </a:ext>
                  </a:extLst>
                </a:gridCol>
                <a:gridCol w="576072">
                  <a:extLst>
                    <a:ext uri="{9D8B030D-6E8A-4147-A177-3AD203B41FA5}">
                      <a16:colId xmlns:a16="http://schemas.microsoft.com/office/drawing/2014/main" val="2465582176"/>
                    </a:ext>
                  </a:extLst>
                </a:gridCol>
                <a:gridCol w="576072">
                  <a:extLst>
                    <a:ext uri="{9D8B030D-6E8A-4147-A177-3AD203B41FA5}">
                      <a16:colId xmlns:a16="http://schemas.microsoft.com/office/drawing/2014/main" val="4075219389"/>
                    </a:ext>
                  </a:extLst>
                </a:gridCol>
                <a:gridCol w="576072">
                  <a:extLst>
                    <a:ext uri="{9D8B030D-6E8A-4147-A177-3AD203B41FA5}">
                      <a16:colId xmlns:a16="http://schemas.microsoft.com/office/drawing/2014/main" val="2497770031"/>
                    </a:ext>
                  </a:extLst>
                </a:gridCol>
                <a:gridCol w="576072">
                  <a:extLst>
                    <a:ext uri="{9D8B030D-6E8A-4147-A177-3AD203B41FA5}">
                      <a16:colId xmlns:a16="http://schemas.microsoft.com/office/drawing/2014/main" val="3451614574"/>
                    </a:ext>
                  </a:extLst>
                </a:gridCol>
                <a:gridCol w="576072">
                  <a:extLst>
                    <a:ext uri="{9D8B030D-6E8A-4147-A177-3AD203B41FA5}">
                      <a16:colId xmlns:a16="http://schemas.microsoft.com/office/drawing/2014/main" val="2652278422"/>
                    </a:ext>
                  </a:extLst>
                </a:gridCol>
                <a:gridCol w="576072">
                  <a:extLst>
                    <a:ext uri="{9D8B030D-6E8A-4147-A177-3AD203B41FA5}">
                      <a16:colId xmlns:a16="http://schemas.microsoft.com/office/drawing/2014/main" val="3441086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697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- 2023-04-03 12:00:59</a:t>
                      </a:r>
                      <a:r>
                        <a:rPr kumimoji="0" lang="en-US" sz="1000" b="0" i="0" u="none" strike="noStrike" kern="1200" cap="none" spc="0" normalizeH="0" baseline="0" noProof="0">
                          <a:ln>
                            <a:noFill/>
                          </a:ln>
                          <a:solidFill>
                            <a:prstClr val="black"/>
                          </a:solidFill>
                          <a:effectLst/>
                          <a:uLnTx/>
                          <a:uFillTx/>
                          <a:latin typeface="Calibri"/>
                          <a:ea typeface="+mn-ea"/>
                          <a:cs typeface="+mn-cs"/>
                        </a:rPr>
                        <a:t>
 "Inilah Hasil Kita Sekeluarga!"
Come together as family to elevate your home environment and protect your surfaces from harmful viruses and bacteria. Nippon Paint VirusGuard will keep you and your loved ones safe during this Ramadan season. 
Formulated with Silver Ion Technology, the Nippon Paint VirusGuard is 99.9% effective against Covid-19 and other harmful viruses and bacteria. It inhibits the spread of virus when it comes in contact with the paint film. Now you can transform ordinary walls into surfaces that provide protection against viruses and bacteria*. 
Visit www.nipponpaint.com.my or call 1800-88-2663 to get protected today! 
Get inspired with the latest Raya colours : http://bit.ly/3lUOZUV
Nippon Paint VirusGuard: http://bit.ly/40BOrlF
#RuangRaya #NipponPaint #NipponPaintMY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05/17/2023 20:56:21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55058565"/>
                  </a:ext>
                </a:extLst>
              </a:tr>
            </a:tbl>
          </a:graphicData>
        </a:graphic>
      </p:graphicFrame>
      <p:sp>
        <p:nvSpPr>
          <p:cNvPr id="4" name="Text Placeholder 3">
            <a:extLst>
              <a:ext uri="{FF2B5EF4-FFF2-40B4-BE49-F238E27FC236}">
                <a16:creationId xmlns:a16="http://schemas.microsoft.com/office/drawing/2014/main" id="{A5F7FFE5-1E57-42FA-970E-726B63A94B20}"/>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3567595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8882D-4175-47E0-B78D-99E81014D549}"/>
              </a:ext>
            </a:extLst>
          </p:cNvPr>
          <p:cNvSpPr>
            <a:spLocks noGrp="1"/>
          </p:cNvSpPr>
          <p:nvPr>
            <p:ph type="title"/>
          </p:nvPr>
        </p:nvSpPr>
        <p:spPr/>
        <p:txBody>
          <a:bodyPr/>
          <a:lstStyle/>
          <a:p>
            <a:r>
              <a:rPr lang="en-US"/>
              <a:t>Facebook Own Posts Table | 3 profiles - 19 of 26</a:t>
            </a:r>
          </a:p>
        </p:txBody>
      </p:sp>
      <p:graphicFrame>
        <p:nvGraphicFramePr>
          <p:cNvPr id="5" name="Table Placeholder 4">
            <a:extLst>
              <a:ext uri="{FF2B5EF4-FFF2-40B4-BE49-F238E27FC236}">
                <a16:creationId xmlns:a16="http://schemas.microsoft.com/office/drawing/2014/main" id="{6210B397-6142-42C9-936E-BA2B93D9C283}"/>
              </a:ext>
            </a:extLst>
          </p:cNvPr>
          <p:cNvGraphicFramePr>
            <a:graphicFrameLocks noGrp="1"/>
          </p:cNvGraphicFramePr>
          <p:nvPr>
            <p:ph type="tbl" sz="quarter" idx="13"/>
            <p:extLst>
              <p:ext uri="{D42A27DB-BD31-4B8C-83A1-F6EECF244321}">
                <p14:modId xmlns:p14="http://schemas.microsoft.com/office/powerpoint/2010/main" val="2174040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35929749"/>
                    </a:ext>
                  </a:extLst>
                </a:gridCol>
                <a:gridCol w="1152144">
                  <a:extLst>
                    <a:ext uri="{9D8B030D-6E8A-4147-A177-3AD203B41FA5}">
                      <a16:colId xmlns:a16="http://schemas.microsoft.com/office/drawing/2014/main" val="3763055991"/>
                    </a:ext>
                  </a:extLst>
                </a:gridCol>
                <a:gridCol w="576072">
                  <a:extLst>
                    <a:ext uri="{9D8B030D-6E8A-4147-A177-3AD203B41FA5}">
                      <a16:colId xmlns:a16="http://schemas.microsoft.com/office/drawing/2014/main" val="983468911"/>
                    </a:ext>
                  </a:extLst>
                </a:gridCol>
                <a:gridCol w="576072">
                  <a:extLst>
                    <a:ext uri="{9D8B030D-6E8A-4147-A177-3AD203B41FA5}">
                      <a16:colId xmlns:a16="http://schemas.microsoft.com/office/drawing/2014/main" val="1577558571"/>
                    </a:ext>
                  </a:extLst>
                </a:gridCol>
                <a:gridCol w="576072">
                  <a:extLst>
                    <a:ext uri="{9D8B030D-6E8A-4147-A177-3AD203B41FA5}">
                      <a16:colId xmlns:a16="http://schemas.microsoft.com/office/drawing/2014/main" val="2526298470"/>
                    </a:ext>
                  </a:extLst>
                </a:gridCol>
                <a:gridCol w="576072">
                  <a:extLst>
                    <a:ext uri="{9D8B030D-6E8A-4147-A177-3AD203B41FA5}">
                      <a16:colId xmlns:a16="http://schemas.microsoft.com/office/drawing/2014/main" val="116225645"/>
                    </a:ext>
                  </a:extLst>
                </a:gridCol>
                <a:gridCol w="576072">
                  <a:extLst>
                    <a:ext uri="{9D8B030D-6E8A-4147-A177-3AD203B41FA5}">
                      <a16:colId xmlns:a16="http://schemas.microsoft.com/office/drawing/2014/main" val="53890072"/>
                    </a:ext>
                  </a:extLst>
                </a:gridCol>
                <a:gridCol w="576072">
                  <a:extLst>
                    <a:ext uri="{9D8B030D-6E8A-4147-A177-3AD203B41FA5}">
                      <a16:colId xmlns:a16="http://schemas.microsoft.com/office/drawing/2014/main" val="4117256998"/>
                    </a:ext>
                  </a:extLst>
                </a:gridCol>
                <a:gridCol w="576072">
                  <a:extLst>
                    <a:ext uri="{9D8B030D-6E8A-4147-A177-3AD203B41FA5}">
                      <a16:colId xmlns:a16="http://schemas.microsoft.com/office/drawing/2014/main" val="2222950592"/>
                    </a:ext>
                  </a:extLst>
                </a:gridCol>
                <a:gridCol w="576072">
                  <a:extLst>
                    <a:ext uri="{9D8B030D-6E8A-4147-A177-3AD203B41FA5}">
                      <a16:colId xmlns:a16="http://schemas.microsoft.com/office/drawing/2014/main" val="1383717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858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- 2023-02-23 10:00:03</a:t>
                      </a:r>
                      <a:r>
                        <a:rPr kumimoji="0" lang="en-US" sz="1000" b="0" i="0" u="none" strike="noStrike" kern="1200" cap="none" spc="0" normalizeH="0" baseline="0" noProof="0">
                          <a:ln>
                            <a:noFill/>
                          </a:ln>
                          <a:solidFill>
                            <a:prstClr val="black"/>
                          </a:solidFill>
                          <a:effectLst/>
                          <a:uLnTx/>
                          <a:uFillTx/>
                          <a:latin typeface="Calibri"/>
                          <a:ea typeface="+mn-ea"/>
                          <a:cs typeface="+mn-cs"/>
                        </a:rPr>
                        <a:t>
 Are you planning on glossing up your tiled floor this weekend? 😏
Just in case you are, we thought you should know that a single can of EA4 Finish glosses up tiles like no other! 🤩
Come find out more about it here: http://bit.ly/3Yw2Zm1 
#NipponPaint #NipponPaintMY #EA4Finish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05/17/2023 20:56:21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69803855"/>
                  </a:ext>
                </a:extLst>
              </a:tr>
            </a:tbl>
          </a:graphicData>
        </a:graphic>
      </p:graphicFrame>
      <p:sp>
        <p:nvSpPr>
          <p:cNvPr id="4" name="Text Placeholder 3">
            <a:extLst>
              <a:ext uri="{FF2B5EF4-FFF2-40B4-BE49-F238E27FC236}">
                <a16:creationId xmlns:a16="http://schemas.microsoft.com/office/drawing/2014/main" id="{BCE854EC-A1D5-4995-AC9F-4F34520DA768}"/>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2234940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424DC-79E7-4C30-ADC1-95D6F7DEC3B3}"/>
              </a:ext>
            </a:extLst>
          </p:cNvPr>
          <p:cNvSpPr>
            <a:spLocks noGrp="1"/>
          </p:cNvSpPr>
          <p:nvPr>
            <p:ph type="title"/>
          </p:nvPr>
        </p:nvSpPr>
        <p:spPr/>
        <p:txBody>
          <a:bodyPr/>
          <a:lstStyle/>
          <a:p>
            <a:r>
              <a:rPr lang="en-US"/>
              <a:t>Facebook Own Posts Table | 3 profiles - 20 of 26</a:t>
            </a:r>
          </a:p>
        </p:txBody>
      </p:sp>
      <p:graphicFrame>
        <p:nvGraphicFramePr>
          <p:cNvPr id="5" name="Table Placeholder 4">
            <a:extLst>
              <a:ext uri="{FF2B5EF4-FFF2-40B4-BE49-F238E27FC236}">
                <a16:creationId xmlns:a16="http://schemas.microsoft.com/office/drawing/2014/main" id="{288259FE-F338-437B-B578-3A96ED3C72DE}"/>
              </a:ext>
            </a:extLst>
          </p:cNvPr>
          <p:cNvGraphicFramePr>
            <a:graphicFrameLocks noGrp="1"/>
          </p:cNvGraphicFramePr>
          <p:nvPr>
            <p:ph type="tbl" sz="quarter" idx="13"/>
            <p:extLst>
              <p:ext uri="{D42A27DB-BD31-4B8C-83A1-F6EECF244321}">
                <p14:modId xmlns:p14="http://schemas.microsoft.com/office/powerpoint/2010/main" val="3560952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85364537"/>
                    </a:ext>
                  </a:extLst>
                </a:gridCol>
                <a:gridCol w="1152144">
                  <a:extLst>
                    <a:ext uri="{9D8B030D-6E8A-4147-A177-3AD203B41FA5}">
                      <a16:colId xmlns:a16="http://schemas.microsoft.com/office/drawing/2014/main" val="3117680776"/>
                    </a:ext>
                  </a:extLst>
                </a:gridCol>
                <a:gridCol w="576072">
                  <a:extLst>
                    <a:ext uri="{9D8B030D-6E8A-4147-A177-3AD203B41FA5}">
                      <a16:colId xmlns:a16="http://schemas.microsoft.com/office/drawing/2014/main" val="255308027"/>
                    </a:ext>
                  </a:extLst>
                </a:gridCol>
                <a:gridCol w="576072">
                  <a:extLst>
                    <a:ext uri="{9D8B030D-6E8A-4147-A177-3AD203B41FA5}">
                      <a16:colId xmlns:a16="http://schemas.microsoft.com/office/drawing/2014/main" val="2989745945"/>
                    </a:ext>
                  </a:extLst>
                </a:gridCol>
                <a:gridCol w="576072">
                  <a:extLst>
                    <a:ext uri="{9D8B030D-6E8A-4147-A177-3AD203B41FA5}">
                      <a16:colId xmlns:a16="http://schemas.microsoft.com/office/drawing/2014/main" val="176632819"/>
                    </a:ext>
                  </a:extLst>
                </a:gridCol>
                <a:gridCol w="576072">
                  <a:extLst>
                    <a:ext uri="{9D8B030D-6E8A-4147-A177-3AD203B41FA5}">
                      <a16:colId xmlns:a16="http://schemas.microsoft.com/office/drawing/2014/main" val="1662212589"/>
                    </a:ext>
                  </a:extLst>
                </a:gridCol>
                <a:gridCol w="576072">
                  <a:extLst>
                    <a:ext uri="{9D8B030D-6E8A-4147-A177-3AD203B41FA5}">
                      <a16:colId xmlns:a16="http://schemas.microsoft.com/office/drawing/2014/main" val="4248978172"/>
                    </a:ext>
                  </a:extLst>
                </a:gridCol>
                <a:gridCol w="576072">
                  <a:extLst>
                    <a:ext uri="{9D8B030D-6E8A-4147-A177-3AD203B41FA5}">
                      <a16:colId xmlns:a16="http://schemas.microsoft.com/office/drawing/2014/main" val="1064667588"/>
                    </a:ext>
                  </a:extLst>
                </a:gridCol>
                <a:gridCol w="576072">
                  <a:extLst>
                    <a:ext uri="{9D8B030D-6E8A-4147-A177-3AD203B41FA5}">
                      <a16:colId xmlns:a16="http://schemas.microsoft.com/office/drawing/2014/main" val="4152194948"/>
                    </a:ext>
                  </a:extLst>
                </a:gridCol>
                <a:gridCol w="576072">
                  <a:extLst>
                    <a:ext uri="{9D8B030D-6E8A-4147-A177-3AD203B41FA5}">
                      <a16:colId xmlns:a16="http://schemas.microsoft.com/office/drawing/2014/main" val="86477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664800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- 2023-04-17 17:08:02</a:t>
                      </a:r>
                      <a:r>
                        <a:rPr kumimoji="0" lang="en-US" sz="1000" b="0" i="0" u="none" strike="noStrike" kern="1200" cap="none" spc="0" normalizeH="0" baseline="0" noProof="0">
                          <a:ln>
                            <a:noFill/>
                          </a:ln>
                          <a:solidFill>
                            <a:prstClr val="black"/>
                          </a:solidFill>
                          <a:effectLst/>
                          <a:uLnTx/>
                          <a:uFillTx/>
                          <a:latin typeface="Calibri"/>
                          <a:ea typeface="+mn-ea"/>
                          <a:cs typeface="+mn-cs"/>
                        </a:rPr>
                        <a:t>
 Get ready to celebrate Raya in style just like Azfar and his friends with Jotun's beautiful colours and exclusive limited edition #JotunXNyala Premium Scented Candles. 
Restyle your kitchen with the perfect colours to create an inspiring atmosphere that you will enjoy cooking in all season long. Don't wait, create your own #JotunColourStories today. 
#Jotun #JotunInterior #JotunMajestic #JotunMajesticSense #JotunColourCollection #JotunColourTrends #LuxuriousWallFinish #InteriorPaint #HomeInterior #InteriorDesign #HomeDecor #DecorIdeas #HomeInspiration #HomeMakeover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05/17/2023 16:36:21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72041732"/>
                  </a:ext>
                </a:extLst>
              </a:tr>
            </a:tbl>
          </a:graphicData>
        </a:graphic>
      </p:graphicFrame>
      <p:sp>
        <p:nvSpPr>
          <p:cNvPr id="4" name="Text Placeholder 3">
            <a:extLst>
              <a:ext uri="{FF2B5EF4-FFF2-40B4-BE49-F238E27FC236}">
                <a16:creationId xmlns:a16="http://schemas.microsoft.com/office/drawing/2014/main" id="{1FDCDB15-EC22-4409-9539-D6E097745402}"/>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3653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4E339-951F-43B2-9A39-7929DD3DD57C}"/>
              </a:ext>
            </a:extLst>
          </p:cNvPr>
          <p:cNvSpPr>
            <a:spLocks noGrp="1"/>
          </p:cNvSpPr>
          <p:nvPr>
            <p:ph type="title"/>
          </p:nvPr>
        </p:nvSpPr>
        <p:spPr/>
        <p:txBody>
          <a:bodyPr/>
          <a:lstStyle/>
          <a:p>
            <a:r>
              <a:rPr lang="en-US"/>
              <a:t>Facebook Own Posts Table | 3 profiles - 21 of 26</a:t>
            </a:r>
          </a:p>
        </p:txBody>
      </p:sp>
      <p:graphicFrame>
        <p:nvGraphicFramePr>
          <p:cNvPr id="5" name="Table Placeholder 4">
            <a:extLst>
              <a:ext uri="{FF2B5EF4-FFF2-40B4-BE49-F238E27FC236}">
                <a16:creationId xmlns:a16="http://schemas.microsoft.com/office/drawing/2014/main" id="{6BDA915A-89B0-4B05-837B-678558096365}"/>
              </a:ext>
            </a:extLst>
          </p:cNvPr>
          <p:cNvGraphicFramePr>
            <a:graphicFrameLocks noGrp="1"/>
          </p:cNvGraphicFramePr>
          <p:nvPr>
            <p:ph type="tbl" sz="quarter" idx="13"/>
            <p:extLst>
              <p:ext uri="{D42A27DB-BD31-4B8C-83A1-F6EECF244321}">
                <p14:modId xmlns:p14="http://schemas.microsoft.com/office/powerpoint/2010/main" val="2682240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88165732"/>
                    </a:ext>
                  </a:extLst>
                </a:gridCol>
                <a:gridCol w="1152144">
                  <a:extLst>
                    <a:ext uri="{9D8B030D-6E8A-4147-A177-3AD203B41FA5}">
                      <a16:colId xmlns:a16="http://schemas.microsoft.com/office/drawing/2014/main" val="3137300956"/>
                    </a:ext>
                  </a:extLst>
                </a:gridCol>
                <a:gridCol w="576072">
                  <a:extLst>
                    <a:ext uri="{9D8B030D-6E8A-4147-A177-3AD203B41FA5}">
                      <a16:colId xmlns:a16="http://schemas.microsoft.com/office/drawing/2014/main" val="3281335938"/>
                    </a:ext>
                  </a:extLst>
                </a:gridCol>
                <a:gridCol w="576072">
                  <a:extLst>
                    <a:ext uri="{9D8B030D-6E8A-4147-A177-3AD203B41FA5}">
                      <a16:colId xmlns:a16="http://schemas.microsoft.com/office/drawing/2014/main" val="3069666499"/>
                    </a:ext>
                  </a:extLst>
                </a:gridCol>
                <a:gridCol w="576072">
                  <a:extLst>
                    <a:ext uri="{9D8B030D-6E8A-4147-A177-3AD203B41FA5}">
                      <a16:colId xmlns:a16="http://schemas.microsoft.com/office/drawing/2014/main" val="1823713223"/>
                    </a:ext>
                  </a:extLst>
                </a:gridCol>
                <a:gridCol w="576072">
                  <a:extLst>
                    <a:ext uri="{9D8B030D-6E8A-4147-A177-3AD203B41FA5}">
                      <a16:colId xmlns:a16="http://schemas.microsoft.com/office/drawing/2014/main" val="2175624755"/>
                    </a:ext>
                  </a:extLst>
                </a:gridCol>
                <a:gridCol w="576072">
                  <a:extLst>
                    <a:ext uri="{9D8B030D-6E8A-4147-A177-3AD203B41FA5}">
                      <a16:colId xmlns:a16="http://schemas.microsoft.com/office/drawing/2014/main" val="803140629"/>
                    </a:ext>
                  </a:extLst>
                </a:gridCol>
                <a:gridCol w="576072">
                  <a:extLst>
                    <a:ext uri="{9D8B030D-6E8A-4147-A177-3AD203B41FA5}">
                      <a16:colId xmlns:a16="http://schemas.microsoft.com/office/drawing/2014/main" val="3517654730"/>
                    </a:ext>
                  </a:extLst>
                </a:gridCol>
                <a:gridCol w="576072">
                  <a:extLst>
                    <a:ext uri="{9D8B030D-6E8A-4147-A177-3AD203B41FA5}">
                      <a16:colId xmlns:a16="http://schemas.microsoft.com/office/drawing/2014/main" val="65506173"/>
                    </a:ext>
                  </a:extLst>
                </a:gridCol>
                <a:gridCol w="576072">
                  <a:extLst>
                    <a:ext uri="{9D8B030D-6E8A-4147-A177-3AD203B41FA5}">
                      <a16:colId xmlns:a16="http://schemas.microsoft.com/office/drawing/2014/main" val="1585432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95024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- 2023-02-25 10:00:01</a:t>
                      </a:r>
                      <a:r>
                        <a:rPr kumimoji="0" lang="en-US" sz="1000" b="0" i="0" u="none" strike="noStrike" kern="1200" cap="none" spc="0" normalizeH="0" baseline="0" noProof="0">
                          <a:ln>
                            <a:noFill/>
                          </a:ln>
                          <a:solidFill>
                            <a:prstClr val="black"/>
                          </a:solidFill>
                          <a:effectLst/>
                          <a:uLnTx/>
                          <a:uFillTx/>
                          <a:latin typeface="Calibri"/>
                          <a:ea typeface="+mn-ea"/>
                          <a:cs typeface="+mn-cs"/>
                        </a:rPr>
                        <a:t>
 Hey, everyone! Did you know that your home will be well-protected against the destructive effects of harsh weather with Weatherbond? 😎 
This high-quality exterior emulsion is resistant to chalking, flaking, and fungal and algae growth for at least seven years. Oh, it's also available in a rainbow of gorgeous colours. Swipe left to check them out! 😍
#NipponPaint #NipponPaintMY #Weatherbond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05/17/2023 20:56:21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63750273"/>
                  </a:ext>
                </a:extLst>
              </a:tr>
            </a:tbl>
          </a:graphicData>
        </a:graphic>
      </p:graphicFrame>
      <p:sp>
        <p:nvSpPr>
          <p:cNvPr id="4" name="Text Placeholder 3">
            <a:extLst>
              <a:ext uri="{FF2B5EF4-FFF2-40B4-BE49-F238E27FC236}">
                <a16:creationId xmlns:a16="http://schemas.microsoft.com/office/drawing/2014/main" id="{70D8EC21-8A73-486E-A897-712841A63C2F}"/>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4201760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666B1-A20D-442B-A8FC-B02FC64C760A}"/>
              </a:ext>
            </a:extLst>
          </p:cNvPr>
          <p:cNvSpPr>
            <a:spLocks noGrp="1"/>
          </p:cNvSpPr>
          <p:nvPr>
            <p:ph type="title"/>
          </p:nvPr>
        </p:nvSpPr>
        <p:spPr/>
        <p:txBody>
          <a:bodyPr/>
          <a:lstStyle/>
          <a:p>
            <a:r>
              <a:rPr lang="en-US"/>
              <a:t>Facebook Own Posts Table | 3 profiles - 22 of 26</a:t>
            </a:r>
          </a:p>
        </p:txBody>
      </p:sp>
      <p:graphicFrame>
        <p:nvGraphicFramePr>
          <p:cNvPr id="5" name="Table Placeholder 4">
            <a:extLst>
              <a:ext uri="{FF2B5EF4-FFF2-40B4-BE49-F238E27FC236}">
                <a16:creationId xmlns:a16="http://schemas.microsoft.com/office/drawing/2014/main" id="{AF341048-D142-4401-B36D-951C83906810}"/>
              </a:ext>
            </a:extLst>
          </p:cNvPr>
          <p:cNvGraphicFramePr>
            <a:graphicFrameLocks noGrp="1"/>
          </p:cNvGraphicFramePr>
          <p:nvPr>
            <p:ph type="tbl" sz="quarter" idx="13"/>
            <p:extLst>
              <p:ext uri="{D42A27DB-BD31-4B8C-83A1-F6EECF244321}">
                <p14:modId xmlns:p14="http://schemas.microsoft.com/office/powerpoint/2010/main" val="3132474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53131754"/>
                    </a:ext>
                  </a:extLst>
                </a:gridCol>
                <a:gridCol w="1152144">
                  <a:extLst>
                    <a:ext uri="{9D8B030D-6E8A-4147-A177-3AD203B41FA5}">
                      <a16:colId xmlns:a16="http://schemas.microsoft.com/office/drawing/2014/main" val="980602082"/>
                    </a:ext>
                  </a:extLst>
                </a:gridCol>
                <a:gridCol w="576072">
                  <a:extLst>
                    <a:ext uri="{9D8B030D-6E8A-4147-A177-3AD203B41FA5}">
                      <a16:colId xmlns:a16="http://schemas.microsoft.com/office/drawing/2014/main" val="2137559214"/>
                    </a:ext>
                  </a:extLst>
                </a:gridCol>
                <a:gridCol w="576072">
                  <a:extLst>
                    <a:ext uri="{9D8B030D-6E8A-4147-A177-3AD203B41FA5}">
                      <a16:colId xmlns:a16="http://schemas.microsoft.com/office/drawing/2014/main" val="2574849036"/>
                    </a:ext>
                  </a:extLst>
                </a:gridCol>
                <a:gridCol w="576072">
                  <a:extLst>
                    <a:ext uri="{9D8B030D-6E8A-4147-A177-3AD203B41FA5}">
                      <a16:colId xmlns:a16="http://schemas.microsoft.com/office/drawing/2014/main" val="3689065128"/>
                    </a:ext>
                  </a:extLst>
                </a:gridCol>
                <a:gridCol w="576072">
                  <a:extLst>
                    <a:ext uri="{9D8B030D-6E8A-4147-A177-3AD203B41FA5}">
                      <a16:colId xmlns:a16="http://schemas.microsoft.com/office/drawing/2014/main" val="2479862875"/>
                    </a:ext>
                  </a:extLst>
                </a:gridCol>
                <a:gridCol w="576072">
                  <a:extLst>
                    <a:ext uri="{9D8B030D-6E8A-4147-A177-3AD203B41FA5}">
                      <a16:colId xmlns:a16="http://schemas.microsoft.com/office/drawing/2014/main" val="2509487969"/>
                    </a:ext>
                  </a:extLst>
                </a:gridCol>
                <a:gridCol w="576072">
                  <a:extLst>
                    <a:ext uri="{9D8B030D-6E8A-4147-A177-3AD203B41FA5}">
                      <a16:colId xmlns:a16="http://schemas.microsoft.com/office/drawing/2014/main" val="1101970900"/>
                    </a:ext>
                  </a:extLst>
                </a:gridCol>
                <a:gridCol w="576072">
                  <a:extLst>
                    <a:ext uri="{9D8B030D-6E8A-4147-A177-3AD203B41FA5}">
                      <a16:colId xmlns:a16="http://schemas.microsoft.com/office/drawing/2014/main" val="1368504272"/>
                    </a:ext>
                  </a:extLst>
                </a:gridCol>
                <a:gridCol w="576072">
                  <a:extLst>
                    <a:ext uri="{9D8B030D-6E8A-4147-A177-3AD203B41FA5}">
                      <a16:colId xmlns:a16="http://schemas.microsoft.com/office/drawing/2014/main" val="1807709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391973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- 2023-03-16 18:00:01</a:t>
                      </a:r>
                      <a:r>
                        <a:rPr kumimoji="0" lang="en-US" sz="1000" b="0" i="0" u="none" strike="noStrike" kern="1200" cap="none" spc="0" normalizeH="0" baseline="0" noProof="0">
                          <a:ln>
                            <a:noFill/>
                          </a:ln>
                          <a:solidFill>
                            <a:prstClr val="black"/>
                          </a:solidFill>
                          <a:effectLst/>
                          <a:uLnTx/>
                          <a:uFillTx/>
                          <a:latin typeface="Calibri"/>
                          <a:ea typeface="+mn-ea"/>
                          <a:cs typeface="+mn-cs"/>
                        </a:rPr>
                        <a:t>
 Jika anda ingin memberikan rumah anda suasana moden yang anggun pada Raya ini, pilihlah warna Misty Rain! Sentuhan keanggunannya mengalu-alukan perasan gembira, tenang dan penuh rahmat di setiap bahagian rumah anda. 😊
Namun, kali ini, anda juga boleh menerapkannya pada bahagian luar rumah anda, kerana ia kelihatan hebat digandingkan dengan dua warna kelabu yang lebih lembut iaitu Bayside dan Millenium Gray. Ayuhlah tengok inspirasi ini!
Ketahui lebih lanjut di sini! https://bit.ly/3JLMtte 
#NipponPaint #NipponPaintMY #NipponPaintCares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05/17/2023 20:56:21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20156884"/>
                  </a:ext>
                </a:extLst>
              </a:tr>
            </a:tbl>
          </a:graphicData>
        </a:graphic>
      </p:graphicFrame>
      <p:sp>
        <p:nvSpPr>
          <p:cNvPr id="4" name="Text Placeholder 3">
            <a:extLst>
              <a:ext uri="{FF2B5EF4-FFF2-40B4-BE49-F238E27FC236}">
                <a16:creationId xmlns:a16="http://schemas.microsoft.com/office/drawing/2014/main" id="{50ECCB4F-F263-4E3A-997C-BEC4DB99FE42}"/>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15956620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BA70A-A39E-49AC-9446-F0D8EB4C21CB}"/>
              </a:ext>
            </a:extLst>
          </p:cNvPr>
          <p:cNvSpPr>
            <a:spLocks noGrp="1"/>
          </p:cNvSpPr>
          <p:nvPr>
            <p:ph type="title"/>
          </p:nvPr>
        </p:nvSpPr>
        <p:spPr/>
        <p:txBody>
          <a:bodyPr/>
          <a:lstStyle/>
          <a:p>
            <a:r>
              <a:rPr lang="en-US"/>
              <a:t>Facebook Own Posts Table | 3 profiles - 23 of 26</a:t>
            </a:r>
          </a:p>
        </p:txBody>
      </p:sp>
      <p:graphicFrame>
        <p:nvGraphicFramePr>
          <p:cNvPr id="5" name="Table Placeholder 4">
            <a:extLst>
              <a:ext uri="{FF2B5EF4-FFF2-40B4-BE49-F238E27FC236}">
                <a16:creationId xmlns:a16="http://schemas.microsoft.com/office/drawing/2014/main" id="{4FCD60C3-91EB-4A58-B7DB-5D89373699F2}"/>
              </a:ext>
            </a:extLst>
          </p:cNvPr>
          <p:cNvGraphicFramePr>
            <a:graphicFrameLocks noGrp="1"/>
          </p:cNvGraphicFramePr>
          <p:nvPr>
            <p:ph type="tbl" sz="quarter" idx="13"/>
            <p:extLst>
              <p:ext uri="{D42A27DB-BD31-4B8C-83A1-F6EECF244321}">
                <p14:modId xmlns:p14="http://schemas.microsoft.com/office/powerpoint/2010/main" val="3211259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66519557"/>
                    </a:ext>
                  </a:extLst>
                </a:gridCol>
                <a:gridCol w="1152144">
                  <a:extLst>
                    <a:ext uri="{9D8B030D-6E8A-4147-A177-3AD203B41FA5}">
                      <a16:colId xmlns:a16="http://schemas.microsoft.com/office/drawing/2014/main" val="2868035863"/>
                    </a:ext>
                  </a:extLst>
                </a:gridCol>
                <a:gridCol w="576072">
                  <a:extLst>
                    <a:ext uri="{9D8B030D-6E8A-4147-A177-3AD203B41FA5}">
                      <a16:colId xmlns:a16="http://schemas.microsoft.com/office/drawing/2014/main" val="3543117377"/>
                    </a:ext>
                  </a:extLst>
                </a:gridCol>
                <a:gridCol w="576072">
                  <a:extLst>
                    <a:ext uri="{9D8B030D-6E8A-4147-A177-3AD203B41FA5}">
                      <a16:colId xmlns:a16="http://schemas.microsoft.com/office/drawing/2014/main" val="1290350513"/>
                    </a:ext>
                  </a:extLst>
                </a:gridCol>
                <a:gridCol w="576072">
                  <a:extLst>
                    <a:ext uri="{9D8B030D-6E8A-4147-A177-3AD203B41FA5}">
                      <a16:colId xmlns:a16="http://schemas.microsoft.com/office/drawing/2014/main" val="2344308824"/>
                    </a:ext>
                  </a:extLst>
                </a:gridCol>
                <a:gridCol w="576072">
                  <a:extLst>
                    <a:ext uri="{9D8B030D-6E8A-4147-A177-3AD203B41FA5}">
                      <a16:colId xmlns:a16="http://schemas.microsoft.com/office/drawing/2014/main" val="3670355955"/>
                    </a:ext>
                  </a:extLst>
                </a:gridCol>
                <a:gridCol w="576072">
                  <a:extLst>
                    <a:ext uri="{9D8B030D-6E8A-4147-A177-3AD203B41FA5}">
                      <a16:colId xmlns:a16="http://schemas.microsoft.com/office/drawing/2014/main" val="39189005"/>
                    </a:ext>
                  </a:extLst>
                </a:gridCol>
                <a:gridCol w="576072">
                  <a:extLst>
                    <a:ext uri="{9D8B030D-6E8A-4147-A177-3AD203B41FA5}">
                      <a16:colId xmlns:a16="http://schemas.microsoft.com/office/drawing/2014/main" val="3832194318"/>
                    </a:ext>
                  </a:extLst>
                </a:gridCol>
                <a:gridCol w="576072">
                  <a:extLst>
                    <a:ext uri="{9D8B030D-6E8A-4147-A177-3AD203B41FA5}">
                      <a16:colId xmlns:a16="http://schemas.microsoft.com/office/drawing/2014/main" val="2905925767"/>
                    </a:ext>
                  </a:extLst>
                </a:gridCol>
                <a:gridCol w="576072">
                  <a:extLst>
                    <a:ext uri="{9D8B030D-6E8A-4147-A177-3AD203B41FA5}">
                      <a16:colId xmlns:a16="http://schemas.microsoft.com/office/drawing/2014/main" val="1789347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01804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- 2023-03-18 10:00:01</a:t>
                      </a:r>
                      <a:r>
                        <a:rPr kumimoji="0" lang="en-US" sz="1000" b="0" i="0" u="none" strike="noStrike" kern="1200" cap="none" spc="0" normalizeH="0" baseline="0" noProof="0">
                          <a:ln>
                            <a:noFill/>
                          </a:ln>
                          <a:solidFill>
                            <a:prstClr val="black"/>
                          </a:solidFill>
                          <a:effectLst/>
                          <a:uLnTx/>
                          <a:uFillTx/>
                          <a:latin typeface="Calibri"/>
                          <a:ea typeface="+mn-ea"/>
                          <a:cs typeface="+mn-cs"/>
                        </a:rPr>
                        <a:t>
 Proses pemilihan warna untuk hiaskan rumah boleh dijadikan pengembaraan yang sangat mengujakan. Dapatkan inspirasi daripada Koleksi Inspirasi Warna Jotun dan berbual dengan Jotun Colour Consultation Chatbot untuk panduan professional hari ini! https://bit.ly/jotunrayachatbot2
---------------------
Creating your colour story and repainting your home can be an exciting adventure! Be inspired by Jotun Colour Inspiration Collection and get professional advice from Jotun Colour Consultation Chatbot today! https://bit.ly/jotunrayachatbot2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04/17/2023 04:33:21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43807275"/>
                  </a:ext>
                </a:extLst>
              </a:tr>
            </a:tbl>
          </a:graphicData>
        </a:graphic>
      </p:graphicFrame>
      <p:sp>
        <p:nvSpPr>
          <p:cNvPr id="4" name="Text Placeholder 3">
            <a:extLst>
              <a:ext uri="{FF2B5EF4-FFF2-40B4-BE49-F238E27FC236}">
                <a16:creationId xmlns:a16="http://schemas.microsoft.com/office/drawing/2014/main" id="{DCC522B8-B98D-416E-A5E7-5EE58FDFFBC5}"/>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20659799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8238A-04A5-4ED6-8F91-60F842E40140}"/>
              </a:ext>
            </a:extLst>
          </p:cNvPr>
          <p:cNvSpPr>
            <a:spLocks noGrp="1"/>
          </p:cNvSpPr>
          <p:nvPr>
            <p:ph type="title"/>
          </p:nvPr>
        </p:nvSpPr>
        <p:spPr/>
        <p:txBody>
          <a:bodyPr/>
          <a:lstStyle/>
          <a:p>
            <a:r>
              <a:rPr lang="en-US"/>
              <a:t>Facebook Own Posts Table | 3 profiles - 24 of 26</a:t>
            </a:r>
          </a:p>
        </p:txBody>
      </p:sp>
      <p:graphicFrame>
        <p:nvGraphicFramePr>
          <p:cNvPr id="5" name="Table Placeholder 4">
            <a:extLst>
              <a:ext uri="{FF2B5EF4-FFF2-40B4-BE49-F238E27FC236}">
                <a16:creationId xmlns:a16="http://schemas.microsoft.com/office/drawing/2014/main" id="{CDD4FCF4-6508-449A-B40E-D3D51A6B19FB}"/>
              </a:ext>
            </a:extLst>
          </p:cNvPr>
          <p:cNvGraphicFramePr>
            <a:graphicFrameLocks noGrp="1"/>
          </p:cNvGraphicFramePr>
          <p:nvPr>
            <p:ph type="tbl" sz="quarter" idx="13"/>
            <p:extLst>
              <p:ext uri="{D42A27DB-BD31-4B8C-83A1-F6EECF244321}">
                <p14:modId xmlns:p14="http://schemas.microsoft.com/office/powerpoint/2010/main" val="651876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6401178"/>
                    </a:ext>
                  </a:extLst>
                </a:gridCol>
                <a:gridCol w="1152144">
                  <a:extLst>
                    <a:ext uri="{9D8B030D-6E8A-4147-A177-3AD203B41FA5}">
                      <a16:colId xmlns:a16="http://schemas.microsoft.com/office/drawing/2014/main" val="11683533"/>
                    </a:ext>
                  </a:extLst>
                </a:gridCol>
                <a:gridCol w="576072">
                  <a:extLst>
                    <a:ext uri="{9D8B030D-6E8A-4147-A177-3AD203B41FA5}">
                      <a16:colId xmlns:a16="http://schemas.microsoft.com/office/drawing/2014/main" val="1373182128"/>
                    </a:ext>
                  </a:extLst>
                </a:gridCol>
                <a:gridCol w="576072">
                  <a:extLst>
                    <a:ext uri="{9D8B030D-6E8A-4147-A177-3AD203B41FA5}">
                      <a16:colId xmlns:a16="http://schemas.microsoft.com/office/drawing/2014/main" val="748612027"/>
                    </a:ext>
                  </a:extLst>
                </a:gridCol>
                <a:gridCol w="576072">
                  <a:extLst>
                    <a:ext uri="{9D8B030D-6E8A-4147-A177-3AD203B41FA5}">
                      <a16:colId xmlns:a16="http://schemas.microsoft.com/office/drawing/2014/main" val="2051696112"/>
                    </a:ext>
                  </a:extLst>
                </a:gridCol>
                <a:gridCol w="576072">
                  <a:extLst>
                    <a:ext uri="{9D8B030D-6E8A-4147-A177-3AD203B41FA5}">
                      <a16:colId xmlns:a16="http://schemas.microsoft.com/office/drawing/2014/main" val="1362717052"/>
                    </a:ext>
                  </a:extLst>
                </a:gridCol>
                <a:gridCol w="576072">
                  <a:extLst>
                    <a:ext uri="{9D8B030D-6E8A-4147-A177-3AD203B41FA5}">
                      <a16:colId xmlns:a16="http://schemas.microsoft.com/office/drawing/2014/main" val="2164982993"/>
                    </a:ext>
                  </a:extLst>
                </a:gridCol>
                <a:gridCol w="576072">
                  <a:extLst>
                    <a:ext uri="{9D8B030D-6E8A-4147-A177-3AD203B41FA5}">
                      <a16:colId xmlns:a16="http://schemas.microsoft.com/office/drawing/2014/main" val="3194831074"/>
                    </a:ext>
                  </a:extLst>
                </a:gridCol>
                <a:gridCol w="576072">
                  <a:extLst>
                    <a:ext uri="{9D8B030D-6E8A-4147-A177-3AD203B41FA5}">
                      <a16:colId xmlns:a16="http://schemas.microsoft.com/office/drawing/2014/main" val="3258653545"/>
                    </a:ext>
                  </a:extLst>
                </a:gridCol>
                <a:gridCol w="576072">
                  <a:extLst>
                    <a:ext uri="{9D8B030D-6E8A-4147-A177-3AD203B41FA5}">
                      <a16:colId xmlns:a16="http://schemas.microsoft.com/office/drawing/2014/main" val="2830268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29773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- 2023-04-26 18:28:17</a:t>
                      </a:r>
                      <a:r>
                        <a:rPr kumimoji="0" lang="en-US" sz="1000" b="0" i="0" u="none" strike="noStrike" kern="1200" cap="none" spc="0" normalizeH="0" baseline="0" noProof="0">
                          <a:ln>
                            <a:noFill/>
                          </a:ln>
                          <a:solidFill>
                            <a:prstClr val="black"/>
                          </a:solidFill>
                          <a:effectLst/>
                          <a:uLnTx/>
                          <a:uFillTx/>
                          <a:latin typeface="Calibri"/>
                          <a:ea typeface="+mn-ea"/>
                          <a:cs typeface="+mn-cs"/>
                        </a:rPr>
                        <a:t>
 Transform your living space into a luxurious oasis for raya with Majestic Sense paint! Our premium quality paint is specially formulated to provide an ultra-smooth and lasting finish that will elevate the look and feel of any room in your home.
#Jotun #JotunInterior #JotunMajestic #JotunMajesticSense #JotunColourCollection #JotunColourTrends #LuxuriousWallFinish #InteriorPaint #HomeInterior #InteriorDesign #HomeDecor #DecorIdeas #HomeInspiration #HomeMakeover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91160143"/>
                  </a:ext>
                </a:extLst>
              </a:tr>
            </a:tbl>
          </a:graphicData>
        </a:graphic>
      </p:graphicFrame>
      <p:sp>
        <p:nvSpPr>
          <p:cNvPr id="4" name="Text Placeholder 3">
            <a:extLst>
              <a:ext uri="{FF2B5EF4-FFF2-40B4-BE49-F238E27FC236}">
                <a16:creationId xmlns:a16="http://schemas.microsoft.com/office/drawing/2014/main" id="{E8B59B98-C18C-42AF-B8B3-DEC22A909EFE}"/>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2690601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E4CEC-474D-4492-9733-CA6F758E7C52}"/>
              </a:ext>
            </a:extLst>
          </p:cNvPr>
          <p:cNvSpPr>
            <a:spLocks noGrp="1"/>
          </p:cNvSpPr>
          <p:nvPr>
            <p:ph type="title"/>
          </p:nvPr>
        </p:nvSpPr>
        <p:spPr/>
        <p:txBody>
          <a:bodyPr/>
          <a:lstStyle/>
          <a:p>
            <a:r>
              <a:rPr lang="en-US"/>
              <a:t>Facebook Own Posts Table | 3 profiles - 25 of 26</a:t>
            </a:r>
          </a:p>
        </p:txBody>
      </p:sp>
      <p:graphicFrame>
        <p:nvGraphicFramePr>
          <p:cNvPr id="5" name="Table Placeholder 4">
            <a:extLst>
              <a:ext uri="{FF2B5EF4-FFF2-40B4-BE49-F238E27FC236}">
                <a16:creationId xmlns:a16="http://schemas.microsoft.com/office/drawing/2014/main" id="{DBFD4BCA-D20A-44B5-A248-69DC629C6BDE}"/>
              </a:ext>
            </a:extLst>
          </p:cNvPr>
          <p:cNvGraphicFramePr>
            <a:graphicFrameLocks noGrp="1"/>
          </p:cNvGraphicFramePr>
          <p:nvPr>
            <p:ph type="tbl" sz="quarter" idx="13"/>
            <p:extLst>
              <p:ext uri="{D42A27DB-BD31-4B8C-83A1-F6EECF244321}">
                <p14:modId xmlns:p14="http://schemas.microsoft.com/office/powerpoint/2010/main" val="343338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18238861"/>
                    </a:ext>
                  </a:extLst>
                </a:gridCol>
                <a:gridCol w="1152144">
                  <a:extLst>
                    <a:ext uri="{9D8B030D-6E8A-4147-A177-3AD203B41FA5}">
                      <a16:colId xmlns:a16="http://schemas.microsoft.com/office/drawing/2014/main" val="3974907084"/>
                    </a:ext>
                  </a:extLst>
                </a:gridCol>
                <a:gridCol w="576072">
                  <a:extLst>
                    <a:ext uri="{9D8B030D-6E8A-4147-A177-3AD203B41FA5}">
                      <a16:colId xmlns:a16="http://schemas.microsoft.com/office/drawing/2014/main" val="210793043"/>
                    </a:ext>
                  </a:extLst>
                </a:gridCol>
                <a:gridCol w="576072">
                  <a:extLst>
                    <a:ext uri="{9D8B030D-6E8A-4147-A177-3AD203B41FA5}">
                      <a16:colId xmlns:a16="http://schemas.microsoft.com/office/drawing/2014/main" val="3360254317"/>
                    </a:ext>
                  </a:extLst>
                </a:gridCol>
                <a:gridCol w="576072">
                  <a:extLst>
                    <a:ext uri="{9D8B030D-6E8A-4147-A177-3AD203B41FA5}">
                      <a16:colId xmlns:a16="http://schemas.microsoft.com/office/drawing/2014/main" val="2127191252"/>
                    </a:ext>
                  </a:extLst>
                </a:gridCol>
                <a:gridCol w="576072">
                  <a:extLst>
                    <a:ext uri="{9D8B030D-6E8A-4147-A177-3AD203B41FA5}">
                      <a16:colId xmlns:a16="http://schemas.microsoft.com/office/drawing/2014/main" val="2620646678"/>
                    </a:ext>
                  </a:extLst>
                </a:gridCol>
                <a:gridCol w="576072">
                  <a:extLst>
                    <a:ext uri="{9D8B030D-6E8A-4147-A177-3AD203B41FA5}">
                      <a16:colId xmlns:a16="http://schemas.microsoft.com/office/drawing/2014/main" val="1994403763"/>
                    </a:ext>
                  </a:extLst>
                </a:gridCol>
                <a:gridCol w="576072">
                  <a:extLst>
                    <a:ext uri="{9D8B030D-6E8A-4147-A177-3AD203B41FA5}">
                      <a16:colId xmlns:a16="http://schemas.microsoft.com/office/drawing/2014/main" val="3728055458"/>
                    </a:ext>
                  </a:extLst>
                </a:gridCol>
                <a:gridCol w="576072">
                  <a:extLst>
                    <a:ext uri="{9D8B030D-6E8A-4147-A177-3AD203B41FA5}">
                      <a16:colId xmlns:a16="http://schemas.microsoft.com/office/drawing/2014/main" val="3308719666"/>
                    </a:ext>
                  </a:extLst>
                </a:gridCol>
                <a:gridCol w="576072">
                  <a:extLst>
                    <a:ext uri="{9D8B030D-6E8A-4147-A177-3AD203B41FA5}">
                      <a16:colId xmlns:a16="http://schemas.microsoft.com/office/drawing/2014/main" val="3256841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10887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- 2023-04-23 10:15:20</a:t>
                      </a:r>
                      <a:r>
                        <a:rPr kumimoji="0" lang="en-US" sz="1000" b="0" i="0" u="none" strike="noStrike" kern="1200" cap="none" spc="0" normalizeH="0" baseline="0" noProof="0">
                          <a:ln>
                            <a:noFill/>
                          </a:ln>
                          <a:solidFill>
                            <a:prstClr val="black"/>
                          </a:solidFill>
                          <a:effectLst/>
                          <a:uLnTx/>
                          <a:uFillTx/>
                          <a:latin typeface="Calibri"/>
                          <a:ea typeface="+mn-ea"/>
                          <a:cs typeface="+mn-cs"/>
                        </a:rPr>
                        <a:t>
 Make your home a haven with Majestic Sense paint - the paint that's designed to enhance air quality by neutralising harmful indoor pollutants like formaldehyde, while also providing a beautiful and stylish finish.
#Jotun #JotunInterior #JotunMajestic #JotunMajesticSense #JotunColourCollection #JotunColourTrends #LuxuriousWallFinish #InteriorPaint #HomeInterior #InteriorDesign #HomeDecor #DecorIdeas #HomeInspiration #HomeMakeover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18470399"/>
                  </a:ext>
                </a:extLst>
              </a:tr>
            </a:tbl>
          </a:graphicData>
        </a:graphic>
      </p:graphicFrame>
      <p:sp>
        <p:nvSpPr>
          <p:cNvPr id="4" name="Text Placeholder 3">
            <a:extLst>
              <a:ext uri="{FF2B5EF4-FFF2-40B4-BE49-F238E27FC236}">
                <a16:creationId xmlns:a16="http://schemas.microsoft.com/office/drawing/2014/main" id="{D3AD5BC4-E3D4-4464-9C45-A2B52A5E8A25}"/>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24092694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E0DF2-562D-4FDD-9E55-9F8B3B291449}"/>
              </a:ext>
            </a:extLst>
          </p:cNvPr>
          <p:cNvSpPr>
            <a:spLocks noGrp="1"/>
          </p:cNvSpPr>
          <p:nvPr>
            <p:ph type="title"/>
          </p:nvPr>
        </p:nvSpPr>
        <p:spPr/>
        <p:txBody>
          <a:bodyPr/>
          <a:lstStyle/>
          <a:p>
            <a:r>
              <a:rPr lang="en-US"/>
              <a:t>Facebook Own Posts Table | 3 profiles - 26 of 26</a:t>
            </a:r>
          </a:p>
        </p:txBody>
      </p:sp>
      <p:graphicFrame>
        <p:nvGraphicFramePr>
          <p:cNvPr id="5" name="Table Placeholder 4">
            <a:extLst>
              <a:ext uri="{FF2B5EF4-FFF2-40B4-BE49-F238E27FC236}">
                <a16:creationId xmlns:a16="http://schemas.microsoft.com/office/drawing/2014/main" id="{5100B520-EB42-4C03-BD32-16FCCACD888A}"/>
              </a:ext>
            </a:extLst>
          </p:cNvPr>
          <p:cNvGraphicFramePr>
            <a:graphicFrameLocks noGrp="1"/>
          </p:cNvGraphicFramePr>
          <p:nvPr>
            <p:ph type="tbl" sz="quarter" idx="13"/>
            <p:extLst>
              <p:ext uri="{D42A27DB-BD31-4B8C-83A1-F6EECF244321}">
                <p14:modId xmlns:p14="http://schemas.microsoft.com/office/powerpoint/2010/main" val="1382564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31963141"/>
                    </a:ext>
                  </a:extLst>
                </a:gridCol>
                <a:gridCol w="1152144">
                  <a:extLst>
                    <a:ext uri="{9D8B030D-6E8A-4147-A177-3AD203B41FA5}">
                      <a16:colId xmlns:a16="http://schemas.microsoft.com/office/drawing/2014/main" val="216001960"/>
                    </a:ext>
                  </a:extLst>
                </a:gridCol>
                <a:gridCol w="576072">
                  <a:extLst>
                    <a:ext uri="{9D8B030D-6E8A-4147-A177-3AD203B41FA5}">
                      <a16:colId xmlns:a16="http://schemas.microsoft.com/office/drawing/2014/main" val="1765326922"/>
                    </a:ext>
                  </a:extLst>
                </a:gridCol>
                <a:gridCol w="576072">
                  <a:extLst>
                    <a:ext uri="{9D8B030D-6E8A-4147-A177-3AD203B41FA5}">
                      <a16:colId xmlns:a16="http://schemas.microsoft.com/office/drawing/2014/main" val="1712171631"/>
                    </a:ext>
                  </a:extLst>
                </a:gridCol>
                <a:gridCol w="576072">
                  <a:extLst>
                    <a:ext uri="{9D8B030D-6E8A-4147-A177-3AD203B41FA5}">
                      <a16:colId xmlns:a16="http://schemas.microsoft.com/office/drawing/2014/main" val="3609424543"/>
                    </a:ext>
                  </a:extLst>
                </a:gridCol>
                <a:gridCol w="576072">
                  <a:extLst>
                    <a:ext uri="{9D8B030D-6E8A-4147-A177-3AD203B41FA5}">
                      <a16:colId xmlns:a16="http://schemas.microsoft.com/office/drawing/2014/main" val="3697471284"/>
                    </a:ext>
                  </a:extLst>
                </a:gridCol>
                <a:gridCol w="576072">
                  <a:extLst>
                    <a:ext uri="{9D8B030D-6E8A-4147-A177-3AD203B41FA5}">
                      <a16:colId xmlns:a16="http://schemas.microsoft.com/office/drawing/2014/main" val="4106405338"/>
                    </a:ext>
                  </a:extLst>
                </a:gridCol>
                <a:gridCol w="576072">
                  <a:extLst>
                    <a:ext uri="{9D8B030D-6E8A-4147-A177-3AD203B41FA5}">
                      <a16:colId xmlns:a16="http://schemas.microsoft.com/office/drawing/2014/main" val="2283085426"/>
                    </a:ext>
                  </a:extLst>
                </a:gridCol>
                <a:gridCol w="576072">
                  <a:extLst>
                    <a:ext uri="{9D8B030D-6E8A-4147-A177-3AD203B41FA5}">
                      <a16:colId xmlns:a16="http://schemas.microsoft.com/office/drawing/2014/main" val="2073522483"/>
                    </a:ext>
                  </a:extLst>
                </a:gridCol>
                <a:gridCol w="576072">
                  <a:extLst>
                    <a:ext uri="{9D8B030D-6E8A-4147-A177-3AD203B41FA5}">
                      <a16:colId xmlns:a16="http://schemas.microsoft.com/office/drawing/2014/main" val="361820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839280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- 2023-01-10 14:00:01</a:t>
                      </a:r>
                      <a:r>
                        <a:rPr kumimoji="0" lang="en-US" sz="1000" b="0" i="0" u="none" strike="noStrike" kern="1200" cap="none" spc="0" normalizeH="0" baseline="0" noProof="0">
                          <a:ln>
                            <a:noFill/>
                          </a:ln>
                          <a:solidFill>
                            <a:prstClr val="black"/>
                          </a:solidFill>
                          <a:effectLst/>
                          <a:uLnTx/>
                          <a:uFillTx/>
                          <a:latin typeface="Calibri"/>
                          <a:ea typeface="+mn-ea"/>
                          <a:cs typeface="+mn-cs"/>
                        </a:rPr>
                        <a:t>
 Happy New Year, everyone! Ahead of the coming Chinese New Year, Nippon Paint will now share with you the 2023 Chinese zodiac animals and the Colours of Fortune.
Don't miss out on this wonderful opportunity to spread good fortune and ensure a great New Year for yourself and your loved ones. For more details, please visit https://bit.ly/3CBVZLm .
#NipponPaint #NipponPaintMY #NipponPaintCares #KeepingEveryoneSafe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05/17/2023 20:56:21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53331118"/>
                  </a:ext>
                </a:extLst>
              </a:tr>
            </a:tbl>
          </a:graphicData>
        </a:graphic>
      </p:graphicFrame>
      <p:sp>
        <p:nvSpPr>
          <p:cNvPr id="4" name="Text Placeholder 3">
            <a:extLst>
              <a:ext uri="{FF2B5EF4-FFF2-40B4-BE49-F238E27FC236}">
                <a16:creationId xmlns:a16="http://schemas.microsoft.com/office/drawing/2014/main" id="{7F826D97-C79C-4209-8EF3-7DE16A084D3E}"/>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40257608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3904</Words>
  <Application>Microsoft Office PowerPoint</Application>
  <PresentationFormat>On-screen Show (4:3)</PresentationFormat>
  <Paragraphs>562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Own Posts Table | 3 profiles - 1 of 26</vt:lpstr>
      <vt:lpstr>Facebook Own Posts Table | 3 profiles - 2 of 26</vt:lpstr>
      <vt:lpstr>Facebook Own Posts Table | 3 profiles - 3 of 26</vt:lpstr>
      <vt:lpstr>Facebook Own Posts Table | 3 profiles - 4 of 26</vt:lpstr>
      <vt:lpstr>Facebook Own Posts Table | 3 profiles - 5 of 26</vt:lpstr>
      <vt:lpstr>Facebook Own Posts Table | 3 profiles - 6 of 26</vt:lpstr>
      <vt:lpstr>Facebook Own Posts Table | 3 profiles - 7 of 26</vt:lpstr>
      <vt:lpstr>Facebook Own Posts Table | 3 profiles - 8 of 26</vt:lpstr>
      <vt:lpstr>Facebook Own Posts Table | 3 profiles - 9 of 26</vt:lpstr>
      <vt:lpstr>Facebook Own Posts Table | 3 profiles - 10 of 26</vt:lpstr>
      <vt:lpstr>Facebook Own Posts Table | 3 profiles - 11 of 26</vt:lpstr>
      <vt:lpstr>Facebook Own Posts Table | 3 profiles - 12 of 26</vt:lpstr>
      <vt:lpstr>Facebook Own Posts Table | 3 profiles - 13 of 26</vt:lpstr>
      <vt:lpstr>Facebook Own Posts Table | 3 profiles - 14 of 26</vt:lpstr>
      <vt:lpstr>Facebook Own Posts Table | 3 profiles - 15 of 26</vt:lpstr>
      <vt:lpstr>Facebook Own Posts Table | 3 profiles - 16 of 26</vt:lpstr>
      <vt:lpstr>Facebook Own Posts Table | 3 profiles - 17 of 26</vt:lpstr>
      <vt:lpstr>Facebook Own Posts Table | 3 profiles - 18 of 26</vt:lpstr>
      <vt:lpstr>Facebook Own Posts Table | 3 profiles - 19 of 26</vt:lpstr>
      <vt:lpstr>Facebook Own Posts Table | 3 profiles - 20 of 26</vt:lpstr>
      <vt:lpstr>Facebook Own Posts Table | 3 profiles - 21 of 26</vt:lpstr>
      <vt:lpstr>Facebook Own Posts Table | 3 profiles - 22 of 26</vt:lpstr>
      <vt:lpstr>Facebook Own Posts Table | 3 profiles - 23 of 26</vt:lpstr>
      <vt:lpstr>Facebook Own Posts Table | 3 profiles - 24 of 26</vt:lpstr>
      <vt:lpstr>Facebook Own Posts Table | 3 profiles - 25 of 26</vt:lpstr>
      <vt:lpstr>Facebook Own Posts Table | 3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3 profiles - 1 of 26</dc:title>
  <dc:creator>Frederik Born</dc:creator>
  <cp:lastModifiedBy>Frederik Born</cp:lastModifiedBy>
  <cp:revision>1</cp:revision>
  <dcterms:created xsi:type="dcterms:W3CDTF">2023-05-17T22:44:45Z</dcterms:created>
  <dcterms:modified xsi:type="dcterms:W3CDTF">2023-05-17T22:47:55Z</dcterms:modified>
</cp:coreProperties>
</file>