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82434-40D1-437A-A3FF-5ED4A45E72C7}"/>
              </a:ext>
            </a:extLst>
          </p:cNvPr>
          <p:cNvSpPr>
            <a:spLocks noGrp="1"/>
          </p:cNvSpPr>
          <p:nvPr>
            <p:ph type="title"/>
          </p:nvPr>
        </p:nvSpPr>
        <p:spPr/>
        <p:txBody>
          <a:bodyPr/>
          <a:lstStyle/>
          <a:p>
            <a:r>
              <a:rPr lang="en-US"/>
              <a:t>Facebook Own Posts Table | SPLAT Malaysia - 1 of 9</a:t>
            </a:r>
          </a:p>
        </p:txBody>
      </p:sp>
      <p:graphicFrame>
        <p:nvGraphicFramePr>
          <p:cNvPr id="5" name="Table Placeholder 4">
            <a:extLst>
              <a:ext uri="{FF2B5EF4-FFF2-40B4-BE49-F238E27FC236}">
                <a16:creationId xmlns:a16="http://schemas.microsoft.com/office/drawing/2014/main" id="{A1A41E3B-F015-4802-BEE0-09E5F58D7078}"/>
              </a:ext>
            </a:extLst>
          </p:cNvPr>
          <p:cNvGraphicFramePr>
            <a:graphicFrameLocks noGrp="1"/>
          </p:cNvGraphicFramePr>
          <p:nvPr>
            <p:ph type="tbl" sz="quarter" idx="13"/>
            <p:extLst>
              <p:ext uri="{D42A27DB-BD31-4B8C-83A1-F6EECF244321}">
                <p14:modId xmlns:p14="http://schemas.microsoft.com/office/powerpoint/2010/main" val="451031042"/>
              </p:ext>
            </p:extLst>
          </p:nvPr>
        </p:nvGraphicFramePr>
        <p:xfrm>
          <a:off x="457200" y="1731963"/>
          <a:ext cx="7571232" cy="307848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66993261"/>
                    </a:ext>
                  </a:extLst>
                </a:gridCol>
                <a:gridCol w="1399032">
                  <a:extLst>
                    <a:ext uri="{9D8B030D-6E8A-4147-A177-3AD203B41FA5}">
                      <a16:colId xmlns:a16="http://schemas.microsoft.com/office/drawing/2014/main" val="4118317629"/>
                    </a:ext>
                  </a:extLst>
                </a:gridCol>
                <a:gridCol w="493776">
                  <a:extLst>
                    <a:ext uri="{9D8B030D-6E8A-4147-A177-3AD203B41FA5}">
                      <a16:colId xmlns:a16="http://schemas.microsoft.com/office/drawing/2014/main" val="2641845183"/>
                    </a:ext>
                  </a:extLst>
                </a:gridCol>
                <a:gridCol w="329184">
                  <a:extLst>
                    <a:ext uri="{9D8B030D-6E8A-4147-A177-3AD203B41FA5}">
                      <a16:colId xmlns:a16="http://schemas.microsoft.com/office/drawing/2014/main" val="1726648866"/>
                    </a:ext>
                  </a:extLst>
                </a:gridCol>
                <a:gridCol w="329184">
                  <a:extLst>
                    <a:ext uri="{9D8B030D-6E8A-4147-A177-3AD203B41FA5}">
                      <a16:colId xmlns:a16="http://schemas.microsoft.com/office/drawing/2014/main" val="2099766618"/>
                    </a:ext>
                  </a:extLst>
                </a:gridCol>
                <a:gridCol w="329184">
                  <a:extLst>
                    <a:ext uri="{9D8B030D-6E8A-4147-A177-3AD203B41FA5}">
                      <a16:colId xmlns:a16="http://schemas.microsoft.com/office/drawing/2014/main" val="859964274"/>
                    </a:ext>
                  </a:extLst>
                </a:gridCol>
                <a:gridCol w="329184">
                  <a:extLst>
                    <a:ext uri="{9D8B030D-6E8A-4147-A177-3AD203B41FA5}">
                      <a16:colId xmlns:a16="http://schemas.microsoft.com/office/drawing/2014/main" val="4027760450"/>
                    </a:ext>
                  </a:extLst>
                </a:gridCol>
                <a:gridCol w="329184">
                  <a:extLst>
                    <a:ext uri="{9D8B030D-6E8A-4147-A177-3AD203B41FA5}">
                      <a16:colId xmlns:a16="http://schemas.microsoft.com/office/drawing/2014/main" val="3169647993"/>
                    </a:ext>
                  </a:extLst>
                </a:gridCol>
                <a:gridCol w="329184">
                  <a:extLst>
                    <a:ext uri="{9D8B030D-6E8A-4147-A177-3AD203B41FA5}">
                      <a16:colId xmlns:a16="http://schemas.microsoft.com/office/drawing/2014/main" val="2965752868"/>
                    </a:ext>
                  </a:extLst>
                </a:gridCol>
                <a:gridCol w="329184">
                  <a:extLst>
                    <a:ext uri="{9D8B030D-6E8A-4147-A177-3AD203B41FA5}">
                      <a16:colId xmlns:a16="http://schemas.microsoft.com/office/drawing/2014/main" val="1667425315"/>
                    </a:ext>
                  </a:extLst>
                </a:gridCol>
                <a:gridCol w="329184">
                  <a:extLst>
                    <a:ext uri="{9D8B030D-6E8A-4147-A177-3AD203B41FA5}">
                      <a16:colId xmlns:a16="http://schemas.microsoft.com/office/drawing/2014/main" val="4163521947"/>
                    </a:ext>
                  </a:extLst>
                </a:gridCol>
                <a:gridCol w="329184">
                  <a:extLst>
                    <a:ext uri="{9D8B030D-6E8A-4147-A177-3AD203B41FA5}">
                      <a16:colId xmlns:a16="http://schemas.microsoft.com/office/drawing/2014/main" val="1042878990"/>
                    </a:ext>
                  </a:extLst>
                </a:gridCol>
                <a:gridCol w="329184">
                  <a:extLst>
                    <a:ext uri="{9D8B030D-6E8A-4147-A177-3AD203B41FA5}">
                      <a16:colId xmlns:a16="http://schemas.microsoft.com/office/drawing/2014/main" val="1299734834"/>
                    </a:ext>
                  </a:extLst>
                </a:gridCol>
                <a:gridCol w="329184">
                  <a:extLst>
                    <a:ext uri="{9D8B030D-6E8A-4147-A177-3AD203B41FA5}">
                      <a16:colId xmlns:a16="http://schemas.microsoft.com/office/drawing/2014/main" val="2467507354"/>
                    </a:ext>
                  </a:extLst>
                </a:gridCol>
                <a:gridCol w="329184">
                  <a:extLst>
                    <a:ext uri="{9D8B030D-6E8A-4147-A177-3AD203B41FA5}">
                      <a16:colId xmlns:a16="http://schemas.microsoft.com/office/drawing/2014/main" val="1012188479"/>
                    </a:ext>
                  </a:extLst>
                </a:gridCol>
                <a:gridCol w="329184">
                  <a:extLst>
                    <a:ext uri="{9D8B030D-6E8A-4147-A177-3AD203B41FA5}">
                      <a16:colId xmlns:a16="http://schemas.microsoft.com/office/drawing/2014/main" val="3325147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40031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Malaysia - 2022-12-24 23:28:34</a:t>
                      </a:r>
                      <a:r>
                        <a:rPr kumimoji="0" lang="en-US" sz="1000" b="0" i="0" u="none" strike="noStrike" kern="1200" cap="none" spc="0" normalizeH="0" baseline="0" noProof="0">
                          <a:ln>
                            <a:noFill/>
                          </a:ln>
                          <a:solidFill>
                            <a:prstClr val="black"/>
                          </a:solidFill>
                          <a:effectLst/>
                          <a:uLnTx/>
                          <a:uFillTx/>
                          <a:latin typeface="+mn-lt"/>
                          <a:ea typeface="+mn-ea"/>
                          <a:cs typeface="+mn-cs"/>
                        </a:rPr>
                        <a:t>
 Keep your loved one’s close this christmas with a softer touch with 
BioMio Eco Fabric Softener.
#Biomio
#BiomioMY #Softener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https://quintly-image-storage.s3.amazonaws.com/2cae5c7fbe42f651b36f7f5818e4e380/f911e74910052f4507a169ede5e63ce2.png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01/08/2023 14:12:15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97715979"/>
                  </a:ext>
                </a:extLst>
              </a:tr>
            </a:tbl>
          </a:graphicData>
        </a:graphic>
      </p:graphicFrame>
      <p:sp>
        <p:nvSpPr>
          <p:cNvPr id="4" name="Text Placeholder 3">
            <a:extLst>
              <a:ext uri="{FF2B5EF4-FFF2-40B4-BE49-F238E27FC236}">
                <a16:creationId xmlns:a16="http://schemas.microsoft.com/office/drawing/2014/main" id="{030BC317-C178-4E83-B352-E68B20C9C546}"/>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646116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A85DE-0792-4CA4-B667-2E75CDAE6979}"/>
              </a:ext>
            </a:extLst>
          </p:cNvPr>
          <p:cNvSpPr>
            <a:spLocks noGrp="1"/>
          </p:cNvSpPr>
          <p:nvPr>
            <p:ph type="title"/>
          </p:nvPr>
        </p:nvSpPr>
        <p:spPr/>
        <p:txBody>
          <a:bodyPr/>
          <a:lstStyle/>
          <a:p>
            <a:r>
              <a:rPr lang="en-US"/>
              <a:t>Facebook Own Posts Table | SPLAT Malaysia - 2 of 9</a:t>
            </a:r>
          </a:p>
        </p:txBody>
      </p:sp>
      <p:graphicFrame>
        <p:nvGraphicFramePr>
          <p:cNvPr id="5" name="Table Placeholder 4">
            <a:extLst>
              <a:ext uri="{FF2B5EF4-FFF2-40B4-BE49-F238E27FC236}">
                <a16:creationId xmlns:a16="http://schemas.microsoft.com/office/drawing/2014/main" id="{6DC87256-C18C-42F5-9701-9BF61376EAB7}"/>
              </a:ext>
            </a:extLst>
          </p:cNvPr>
          <p:cNvGraphicFramePr>
            <a:graphicFrameLocks noGrp="1"/>
          </p:cNvGraphicFramePr>
          <p:nvPr>
            <p:ph type="tbl" sz="quarter" idx="13"/>
            <p:extLst>
              <p:ext uri="{D42A27DB-BD31-4B8C-83A1-F6EECF244321}">
                <p14:modId xmlns:p14="http://schemas.microsoft.com/office/powerpoint/2010/main" val="96299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56640061"/>
                    </a:ext>
                  </a:extLst>
                </a:gridCol>
                <a:gridCol w="1399032">
                  <a:extLst>
                    <a:ext uri="{9D8B030D-6E8A-4147-A177-3AD203B41FA5}">
                      <a16:colId xmlns:a16="http://schemas.microsoft.com/office/drawing/2014/main" val="1474894308"/>
                    </a:ext>
                  </a:extLst>
                </a:gridCol>
                <a:gridCol w="493776">
                  <a:extLst>
                    <a:ext uri="{9D8B030D-6E8A-4147-A177-3AD203B41FA5}">
                      <a16:colId xmlns:a16="http://schemas.microsoft.com/office/drawing/2014/main" val="1557459742"/>
                    </a:ext>
                  </a:extLst>
                </a:gridCol>
                <a:gridCol w="329184">
                  <a:extLst>
                    <a:ext uri="{9D8B030D-6E8A-4147-A177-3AD203B41FA5}">
                      <a16:colId xmlns:a16="http://schemas.microsoft.com/office/drawing/2014/main" val="2686088146"/>
                    </a:ext>
                  </a:extLst>
                </a:gridCol>
                <a:gridCol w="329184">
                  <a:extLst>
                    <a:ext uri="{9D8B030D-6E8A-4147-A177-3AD203B41FA5}">
                      <a16:colId xmlns:a16="http://schemas.microsoft.com/office/drawing/2014/main" val="23852054"/>
                    </a:ext>
                  </a:extLst>
                </a:gridCol>
                <a:gridCol w="329184">
                  <a:extLst>
                    <a:ext uri="{9D8B030D-6E8A-4147-A177-3AD203B41FA5}">
                      <a16:colId xmlns:a16="http://schemas.microsoft.com/office/drawing/2014/main" val="1179819217"/>
                    </a:ext>
                  </a:extLst>
                </a:gridCol>
                <a:gridCol w="329184">
                  <a:extLst>
                    <a:ext uri="{9D8B030D-6E8A-4147-A177-3AD203B41FA5}">
                      <a16:colId xmlns:a16="http://schemas.microsoft.com/office/drawing/2014/main" val="3760802908"/>
                    </a:ext>
                  </a:extLst>
                </a:gridCol>
                <a:gridCol w="329184">
                  <a:extLst>
                    <a:ext uri="{9D8B030D-6E8A-4147-A177-3AD203B41FA5}">
                      <a16:colId xmlns:a16="http://schemas.microsoft.com/office/drawing/2014/main" val="4156027725"/>
                    </a:ext>
                  </a:extLst>
                </a:gridCol>
                <a:gridCol w="329184">
                  <a:extLst>
                    <a:ext uri="{9D8B030D-6E8A-4147-A177-3AD203B41FA5}">
                      <a16:colId xmlns:a16="http://schemas.microsoft.com/office/drawing/2014/main" val="63326994"/>
                    </a:ext>
                  </a:extLst>
                </a:gridCol>
                <a:gridCol w="329184">
                  <a:extLst>
                    <a:ext uri="{9D8B030D-6E8A-4147-A177-3AD203B41FA5}">
                      <a16:colId xmlns:a16="http://schemas.microsoft.com/office/drawing/2014/main" val="908827646"/>
                    </a:ext>
                  </a:extLst>
                </a:gridCol>
                <a:gridCol w="329184">
                  <a:extLst>
                    <a:ext uri="{9D8B030D-6E8A-4147-A177-3AD203B41FA5}">
                      <a16:colId xmlns:a16="http://schemas.microsoft.com/office/drawing/2014/main" val="3545454402"/>
                    </a:ext>
                  </a:extLst>
                </a:gridCol>
                <a:gridCol w="329184">
                  <a:extLst>
                    <a:ext uri="{9D8B030D-6E8A-4147-A177-3AD203B41FA5}">
                      <a16:colId xmlns:a16="http://schemas.microsoft.com/office/drawing/2014/main" val="2933769761"/>
                    </a:ext>
                  </a:extLst>
                </a:gridCol>
                <a:gridCol w="329184">
                  <a:extLst>
                    <a:ext uri="{9D8B030D-6E8A-4147-A177-3AD203B41FA5}">
                      <a16:colId xmlns:a16="http://schemas.microsoft.com/office/drawing/2014/main" val="655243716"/>
                    </a:ext>
                  </a:extLst>
                </a:gridCol>
                <a:gridCol w="329184">
                  <a:extLst>
                    <a:ext uri="{9D8B030D-6E8A-4147-A177-3AD203B41FA5}">
                      <a16:colId xmlns:a16="http://schemas.microsoft.com/office/drawing/2014/main" val="1352755166"/>
                    </a:ext>
                  </a:extLst>
                </a:gridCol>
                <a:gridCol w="329184">
                  <a:extLst>
                    <a:ext uri="{9D8B030D-6E8A-4147-A177-3AD203B41FA5}">
                      <a16:colId xmlns:a16="http://schemas.microsoft.com/office/drawing/2014/main" val="3838697617"/>
                    </a:ext>
                  </a:extLst>
                </a:gridCol>
                <a:gridCol w="329184">
                  <a:extLst>
                    <a:ext uri="{9D8B030D-6E8A-4147-A177-3AD203B41FA5}">
                      <a16:colId xmlns:a16="http://schemas.microsoft.com/office/drawing/2014/main" val="3141144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7529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Malaysia - 2022-12-21 13:09:49</a:t>
                      </a:r>
                      <a:r>
                        <a:rPr kumimoji="0" lang="en-US" sz="1000" b="0" i="0" u="none" strike="noStrike" kern="1200" cap="none" spc="0" normalizeH="0" baseline="0" noProof="0">
                          <a:ln>
                            <a:noFill/>
                          </a:ln>
                          <a:solidFill>
                            <a:prstClr val="black"/>
                          </a:solidFill>
                          <a:effectLst/>
                          <a:uLnTx/>
                          <a:uFillTx/>
                          <a:latin typeface="+mn-lt"/>
                          <a:ea typeface="+mn-ea"/>
                          <a:cs typeface="+mn-cs"/>
                        </a:rPr>
                        <a:t>
 We are currently running a 35% Discount Sale for SPLAT Special Series Wonder White Toothpaste for a limited time!
Using Natural ingredients such as fig leaves enzyme, pineapple enzyme and rounded polishing particles of silica help to remove surface stains and dental plaque.
Get Yours Today at only RM15!
Lazada : https://bit.ly/SPLATWonderWhiteLaz
Shopee : https://bit.ly/SPLATWonderWhiteShopee
#SPLATdeals
#SPLAToffers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https://quintly-image-storage.s3.amazonaws.com/2cae5c7fbe42f651b36f7f5818e4e380/33e5930e7d6d0f4adc0c63c5ee16326b.jpg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01/08/2023 14:12:15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66770466"/>
                  </a:ext>
                </a:extLst>
              </a:tr>
            </a:tbl>
          </a:graphicData>
        </a:graphic>
      </p:graphicFrame>
      <p:sp>
        <p:nvSpPr>
          <p:cNvPr id="4" name="Text Placeholder 3">
            <a:extLst>
              <a:ext uri="{FF2B5EF4-FFF2-40B4-BE49-F238E27FC236}">
                <a16:creationId xmlns:a16="http://schemas.microsoft.com/office/drawing/2014/main" id="{36A0C21E-B242-45A2-B01B-5F11165B9057}"/>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3780129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46E58-9F73-4B0A-859F-8066E940CF5C}"/>
              </a:ext>
            </a:extLst>
          </p:cNvPr>
          <p:cNvSpPr>
            <a:spLocks noGrp="1"/>
          </p:cNvSpPr>
          <p:nvPr>
            <p:ph type="title"/>
          </p:nvPr>
        </p:nvSpPr>
        <p:spPr/>
        <p:txBody>
          <a:bodyPr/>
          <a:lstStyle/>
          <a:p>
            <a:r>
              <a:rPr lang="en-US"/>
              <a:t>Facebook Own Posts Table | SPLAT Malaysia - 3 of 9</a:t>
            </a:r>
          </a:p>
        </p:txBody>
      </p:sp>
      <p:graphicFrame>
        <p:nvGraphicFramePr>
          <p:cNvPr id="5" name="Table Placeholder 4">
            <a:extLst>
              <a:ext uri="{FF2B5EF4-FFF2-40B4-BE49-F238E27FC236}">
                <a16:creationId xmlns:a16="http://schemas.microsoft.com/office/drawing/2014/main" id="{3ACABC57-B0AF-4866-9422-9FE3C39E4E34}"/>
              </a:ext>
            </a:extLst>
          </p:cNvPr>
          <p:cNvGraphicFramePr>
            <a:graphicFrameLocks noGrp="1"/>
          </p:cNvGraphicFramePr>
          <p:nvPr>
            <p:ph type="tbl" sz="quarter" idx="13"/>
            <p:extLst>
              <p:ext uri="{D42A27DB-BD31-4B8C-83A1-F6EECF244321}">
                <p14:modId xmlns:p14="http://schemas.microsoft.com/office/powerpoint/2010/main" val="2704000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66803193"/>
                    </a:ext>
                  </a:extLst>
                </a:gridCol>
                <a:gridCol w="1399032">
                  <a:extLst>
                    <a:ext uri="{9D8B030D-6E8A-4147-A177-3AD203B41FA5}">
                      <a16:colId xmlns:a16="http://schemas.microsoft.com/office/drawing/2014/main" val="1574665846"/>
                    </a:ext>
                  </a:extLst>
                </a:gridCol>
                <a:gridCol w="493776">
                  <a:extLst>
                    <a:ext uri="{9D8B030D-6E8A-4147-A177-3AD203B41FA5}">
                      <a16:colId xmlns:a16="http://schemas.microsoft.com/office/drawing/2014/main" val="1526996313"/>
                    </a:ext>
                  </a:extLst>
                </a:gridCol>
                <a:gridCol w="329184">
                  <a:extLst>
                    <a:ext uri="{9D8B030D-6E8A-4147-A177-3AD203B41FA5}">
                      <a16:colId xmlns:a16="http://schemas.microsoft.com/office/drawing/2014/main" val="112103224"/>
                    </a:ext>
                  </a:extLst>
                </a:gridCol>
                <a:gridCol w="329184">
                  <a:extLst>
                    <a:ext uri="{9D8B030D-6E8A-4147-A177-3AD203B41FA5}">
                      <a16:colId xmlns:a16="http://schemas.microsoft.com/office/drawing/2014/main" val="2778970043"/>
                    </a:ext>
                  </a:extLst>
                </a:gridCol>
                <a:gridCol w="329184">
                  <a:extLst>
                    <a:ext uri="{9D8B030D-6E8A-4147-A177-3AD203B41FA5}">
                      <a16:colId xmlns:a16="http://schemas.microsoft.com/office/drawing/2014/main" val="2691013068"/>
                    </a:ext>
                  </a:extLst>
                </a:gridCol>
                <a:gridCol w="329184">
                  <a:extLst>
                    <a:ext uri="{9D8B030D-6E8A-4147-A177-3AD203B41FA5}">
                      <a16:colId xmlns:a16="http://schemas.microsoft.com/office/drawing/2014/main" val="772225654"/>
                    </a:ext>
                  </a:extLst>
                </a:gridCol>
                <a:gridCol w="329184">
                  <a:extLst>
                    <a:ext uri="{9D8B030D-6E8A-4147-A177-3AD203B41FA5}">
                      <a16:colId xmlns:a16="http://schemas.microsoft.com/office/drawing/2014/main" val="3659494701"/>
                    </a:ext>
                  </a:extLst>
                </a:gridCol>
                <a:gridCol w="329184">
                  <a:extLst>
                    <a:ext uri="{9D8B030D-6E8A-4147-A177-3AD203B41FA5}">
                      <a16:colId xmlns:a16="http://schemas.microsoft.com/office/drawing/2014/main" val="2253973405"/>
                    </a:ext>
                  </a:extLst>
                </a:gridCol>
                <a:gridCol w="329184">
                  <a:extLst>
                    <a:ext uri="{9D8B030D-6E8A-4147-A177-3AD203B41FA5}">
                      <a16:colId xmlns:a16="http://schemas.microsoft.com/office/drawing/2014/main" val="2581692572"/>
                    </a:ext>
                  </a:extLst>
                </a:gridCol>
                <a:gridCol w="329184">
                  <a:extLst>
                    <a:ext uri="{9D8B030D-6E8A-4147-A177-3AD203B41FA5}">
                      <a16:colId xmlns:a16="http://schemas.microsoft.com/office/drawing/2014/main" val="1411406539"/>
                    </a:ext>
                  </a:extLst>
                </a:gridCol>
                <a:gridCol w="329184">
                  <a:extLst>
                    <a:ext uri="{9D8B030D-6E8A-4147-A177-3AD203B41FA5}">
                      <a16:colId xmlns:a16="http://schemas.microsoft.com/office/drawing/2014/main" val="3083970616"/>
                    </a:ext>
                  </a:extLst>
                </a:gridCol>
                <a:gridCol w="329184">
                  <a:extLst>
                    <a:ext uri="{9D8B030D-6E8A-4147-A177-3AD203B41FA5}">
                      <a16:colId xmlns:a16="http://schemas.microsoft.com/office/drawing/2014/main" val="4238043021"/>
                    </a:ext>
                  </a:extLst>
                </a:gridCol>
                <a:gridCol w="329184">
                  <a:extLst>
                    <a:ext uri="{9D8B030D-6E8A-4147-A177-3AD203B41FA5}">
                      <a16:colId xmlns:a16="http://schemas.microsoft.com/office/drawing/2014/main" val="2566970982"/>
                    </a:ext>
                  </a:extLst>
                </a:gridCol>
                <a:gridCol w="329184">
                  <a:extLst>
                    <a:ext uri="{9D8B030D-6E8A-4147-A177-3AD203B41FA5}">
                      <a16:colId xmlns:a16="http://schemas.microsoft.com/office/drawing/2014/main" val="2077337460"/>
                    </a:ext>
                  </a:extLst>
                </a:gridCol>
                <a:gridCol w="329184">
                  <a:extLst>
                    <a:ext uri="{9D8B030D-6E8A-4147-A177-3AD203B41FA5}">
                      <a16:colId xmlns:a16="http://schemas.microsoft.com/office/drawing/2014/main" val="1217031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40765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Malaysia - 2022-12-16 11:05:01</a:t>
                      </a:r>
                      <a:r>
                        <a:rPr kumimoji="0" lang="en-US" sz="1000" b="0" i="0" u="none" strike="noStrike" kern="1200" cap="none" spc="0" normalizeH="0" baseline="0" noProof="0">
                          <a:ln>
                            <a:noFill/>
                          </a:ln>
                          <a:solidFill>
                            <a:prstClr val="black"/>
                          </a:solidFill>
                          <a:effectLst/>
                          <a:uLnTx/>
                          <a:uFillTx/>
                          <a:latin typeface="+mn-lt"/>
                          <a:ea typeface="+mn-ea"/>
                          <a:cs typeface="+mn-cs"/>
                        </a:rPr>
                        <a:t>
 Toothpaste made specially for babies, but why SPLAT Baby series?
❤️ Safe when accidentally swallowed
🌱 Made from natural ingredients
❌ Fluoride Free
🧑‍🔬 Innovative patented system Luctatol®
🛡️ Protection against cavity and dental plaque
🦷 Gentle on your child’s teeth and gums
#SPLATkids #oralhealth #gumhealth #naturaltoothpaste 
#toothcare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https://quintly-image-storage.s3.amazonaws.com/2cae5c7fbe42f651b36f7f5818e4e380/2c5c65cb3b9db2b177b8bcfce89776c0.png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01/08/2023 14:12:15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89898456"/>
                  </a:ext>
                </a:extLst>
              </a:tr>
            </a:tbl>
          </a:graphicData>
        </a:graphic>
      </p:graphicFrame>
      <p:sp>
        <p:nvSpPr>
          <p:cNvPr id="4" name="Text Placeholder 3">
            <a:extLst>
              <a:ext uri="{FF2B5EF4-FFF2-40B4-BE49-F238E27FC236}">
                <a16:creationId xmlns:a16="http://schemas.microsoft.com/office/drawing/2014/main" id="{27ACB25A-618E-4A35-9D38-E682D2B41758}"/>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258631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2984C-8AD7-49D5-BDD0-C8F1D15E6739}"/>
              </a:ext>
            </a:extLst>
          </p:cNvPr>
          <p:cNvSpPr>
            <a:spLocks noGrp="1"/>
          </p:cNvSpPr>
          <p:nvPr>
            <p:ph type="title"/>
          </p:nvPr>
        </p:nvSpPr>
        <p:spPr/>
        <p:txBody>
          <a:bodyPr/>
          <a:lstStyle/>
          <a:p>
            <a:r>
              <a:rPr lang="en-US"/>
              <a:t>Facebook Own Posts Table | SPLAT Malaysia - 4 of 9</a:t>
            </a:r>
          </a:p>
        </p:txBody>
      </p:sp>
      <p:graphicFrame>
        <p:nvGraphicFramePr>
          <p:cNvPr id="5" name="Table Placeholder 4">
            <a:extLst>
              <a:ext uri="{FF2B5EF4-FFF2-40B4-BE49-F238E27FC236}">
                <a16:creationId xmlns:a16="http://schemas.microsoft.com/office/drawing/2014/main" id="{749F447D-C496-4B4A-B867-AF1CC480AC3A}"/>
              </a:ext>
            </a:extLst>
          </p:cNvPr>
          <p:cNvGraphicFramePr>
            <a:graphicFrameLocks noGrp="1"/>
          </p:cNvGraphicFramePr>
          <p:nvPr>
            <p:ph type="tbl" sz="quarter" idx="13"/>
            <p:extLst>
              <p:ext uri="{D42A27DB-BD31-4B8C-83A1-F6EECF244321}">
                <p14:modId xmlns:p14="http://schemas.microsoft.com/office/powerpoint/2010/main" val="3739813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78178498"/>
                    </a:ext>
                  </a:extLst>
                </a:gridCol>
                <a:gridCol w="1399032">
                  <a:extLst>
                    <a:ext uri="{9D8B030D-6E8A-4147-A177-3AD203B41FA5}">
                      <a16:colId xmlns:a16="http://schemas.microsoft.com/office/drawing/2014/main" val="367883242"/>
                    </a:ext>
                  </a:extLst>
                </a:gridCol>
                <a:gridCol w="493776">
                  <a:extLst>
                    <a:ext uri="{9D8B030D-6E8A-4147-A177-3AD203B41FA5}">
                      <a16:colId xmlns:a16="http://schemas.microsoft.com/office/drawing/2014/main" val="1420765546"/>
                    </a:ext>
                  </a:extLst>
                </a:gridCol>
                <a:gridCol w="329184">
                  <a:extLst>
                    <a:ext uri="{9D8B030D-6E8A-4147-A177-3AD203B41FA5}">
                      <a16:colId xmlns:a16="http://schemas.microsoft.com/office/drawing/2014/main" val="1773850153"/>
                    </a:ext>
                  </a:extLst>
                </a:gridCol>
                <a:gridCol w="329184">
                  <a:extLst>
                    <a:ext uri="{9D8B030D-6E8A-4147-A177-3AD203B41FA5}">
                      <a16:colId xmlns:a16="http://schemas.microsoft.com/office/drawing/2014/main" val="2419326085"/>
                    </a:ext>
                  </a:extLst>
                </a:gridCol>
                <a:gridCol w="329184">
                  <a:extLst>
                    <a:ext uri="{9D8B030D-6E8A-4147-A177-3AD203B41FA5}">
                      <a16:colId xmlns:a16="http://schemas.microsoft.com/office/drawing/2014/main" val="662140313"/>
                    </a:ext>
                  </a:extLst>
                </a:gridCol>
                <a:gridCol w="329184">
                  <a:extLst>
                    <a:ext uri="{9D8B030D-6E8A-4147-A177-3AD203B41FA5}">
                      <a16:colId xmlns:a16="http://schemas.microsoft.com/office/drawing/2014/main" val="3343793842"/>
                    </a:ext>
                  </a:extLst>
                </a:gridCol>
                <a:gridCol w="329184">
                  <a:extLst>
                    <a:ext uri="{9D8B030D-6E8A-4147-A177-3AD203B41FA5}">
                      <a16:colId xmlns:a16="http://schemas.microsoft.com/office/drawing/2014/main" val="229537122"/>
                    </a:ext>
                  </a:extLst>
                </a:gridCol>
                <a:gridCol w="329184">
                  <a:extLst>
                    <a:ext uri="{9D8B030D-6E8A-4147-A177-3AD203B41FA5}">
                      <a16:colId xmlns:a16="http://schemas.microsoft.com/office/drawing/2014/main" val="464401635"/>
                    </a:ext>
                  </a:extLst>
                </a:gridCol>
                <a:gridCol w="329184">
                  <a:extLst>
                    <a:ext uri="{9D8B030D-6E8A-4147-A177-3AD203B41FA5}">
                      <a16:colId xmlns:a16="http://schemas.microsoft.com/office/drawing/2014/main" val="396343014"/>
                    </a:ext>
                  </a:extLst>
                </a:gridCol>
                <a:gridCol w="329184">
                  <a:extLst>
                    <a:ext uri="{9D8B030D-6E8A-4147-A177-3AD203B41FA5}">
                      <a16:colId xmlns:a16="http://schemas.microsoft.com/office/drawing/2014/main" val="3836898851"/>
                    </a:ext>
                  </a:extLst>
                </a:gridCol>
                <a:gridCol w="329184">
                  <a:extLst>
                    <a:ext uri="{9D8B030D-6E8A-4147-A177-3AD203B41FA5}">
                      <a16:colId xmlns:a16="http://schemas.microsoft.com/office/drawing/2014/main" val="2567964348"/>
                    </a:ext>
                  </a:extLst>
                </a:gridCol>
                <a:gridCol w="329184">
                  <a:extLst>
                    <a:ext uri="{9D8B030D-6E8A-4147-A177-3AD203B41FA5}">
                      <a16:colId xmlns:a16="http://schemas.microsoft.com/office/drawing/2014/main" val="3780210439"/>
                    </a:ext>
                  </a:extLst>
                </a:gridCol>
                <a:gridCol w="329184">
                  <a:extLst>
                    <a:ext uri="{9D8B030D-6E8A-4147-A177-3AD203B41FA5}">
                      <a16:colId xmlns:a16="http://schemas.microsoft.com/office/drawing/2014/main" val="3346294725"/>
                    </a:ext>
                  </a:extLst>
                </a:gridCol>
                <a:gridCol w="329184">
                  <a:extLst>
                    <a:ext uri="{9D8B030D-6E8A-4147-A177-3AD203B41FA5}">
                      <a16:colId xmlns:a16="http://schemas.microsoft.com/office/drawing/2014/main" val="730320809"/>
                    </a:ext>
                  </a:extLst>
                </a:gridCol>
                <a:gridCol w="329184">
                  <a:extLst>
                    <a:ext uri="{9D8B030D-6E8A-4147-A177-3AD203B41FA5}">
                      <a16:colId xmlns:a16="http://schemas.microsoft.com/office/drawing/2014/main" val="2799239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01297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Malaysia - 2022-12-14 17:43:50</a:t>
                      </a:r>
                      <a:r>
                        <a:rPr kumimoji="0" lang="en-US" sz="1000" b="0" i="0" u="none" strike="noStrike" kern="1200" cap="none" spc="0" normalizeH="0" baseline="0" noProof="0">
                          <a:ln>
                            <a:noFill/>
                          </a:ln>
                          <a:solidFill>
                            <a:prstClr val="black"/>
                          </a:solidFill>
                          <a:effectLst/>
                          <a:uLnTx/>
                          <a:uFillTx/>
                          <a:latin typeface="+mn-lt"/>
                          <a:ea typeface="+mn-ea"/>
                          <a:cs typeface="+mn-cs"/>
                        </a:rPr>
                        <a:t>
 [Must Use Pairing] Did you know that SPLAT Special Series Extreme White can be used together with SPLAT Professional Series BioCalcium for stronger and whiter teeth? 
Use Extreme White for gentle whitening for 3 weeks followed by Biocalcium for enamel strengthening so that you can enjoy the benefits of both together. 
Shop Now :
SPLAT Special Series Extreme White
Lazada : https://bit.ly/SPLATExtremeWhite_Lazada
SPLAT Professional Series BioCalcium
Lazada : https://bit.ly/SPLATBioCalcium_Lazada
#oralhealth #gumhealth #naturaltoothpaste 
#toothcare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https://quintly-image-storage.s3.amazonaws.com/2cae5c7fbe42f651b36f7f5818e4e380/b2c86bf89585725fcccd1b87546b32ed.jpg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01/08/2023 14:12:15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99483839"/>
                  </a:ext>
                </a:extLst>
              </a:tr>
            </a:tbl>
          </a:graphicData>
        </a:graphic>
      </p:graphicFrame>
      <p:sp>
        <p:nvSpPr>
          <p:cNvPr id="4" name="Text Placeholder 3">
            <a:extLst>
              <a:ext uri="{FF2B5EF4-FFF2-40B4-BE49-F238E27FC236}">
                <a16:creationId xmlns:a16="http://schemas.microsoft.com/office/drawing/2014/main" id="{103CC88A-820C-4FC2-BDB6-B0D3D13FC83E}"/>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968967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67022-5AE2-4900-9514-4E4D32C44D4C}"/>
              </a:ext>
            </a:extLst>
          </p:cNvPr>
          <p:cNvSpPr>
            <a:spLocks noGrp="1"/>
          </p:cNvSpPr>
          <p:nvPr>
            <p:ph type="title"/>
          </p:nvPr>
        </p:nvSpPr>
        <p:spPr/>
        <p:txBody>
          <a:bodyPr/>
          <a:lstStyle/>
          <a:p>
            <a:r>
              <a:rPr lang="en-US"/>
              <a:t>Facebook Own Posts Table | SPLAT Malaysia - 5 of 9</a:t>
            </a:r>
          </a:p>
        </p:txBody>
      </p:sp>
      <p:graphicFrame>
        <p:nvGraphicFramePr>
          <p:cNvPr id="5" name="Table Placeholder 4">
            <a:extLst>
              <a:ext uri="{FF2B5EF4-FFF2-40B4-BE49-F238E27FC236}">
                <a16:creationId xmlns:a16="http://schemas.microsoft.com/office/drawing/2014/main" id="{E949C616-1F0D-49A1-9A77-4CDDD1065546}"/>
              </a:ext>
            </a:extLst>
          </p:cNvPr>
          <p:cNvGraphicFramePr>
            <a:graphicFrameLocks noGrp="1"/>
          </p:cNvGraphicFramePr>
          <p:nvPr>
            <p:ph type="tbl" sz="quarter" idx="13"/>
            <p:extLst>
              <p:ext uri="{D42A27DB-BD31-4B8C-83A1-F6EECF244321}">
                <p14:modId xmlns:p14="http://schemas.microsoft.com/office/powerpoint/2010/main" val="1396835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06028490"/>
                    </a:ext>
                  </a:extLst>
                </a:gridCol>
                <a:gridCol w="1399032">
                  <a:extLst>
                    <a:ext uri="{9D8B030D-6E8A-4147-A177-3AD203B41FA5}">
                      <a16:colId xmlns:a16="http://schemas.microsoft.com/office/drawing/2014/main" val="3881559237"/>
                    </a:ext>
                  </a:extLst>
                </a:gridCol>
                <a:gridCol w="493776">
                  <a:extLst>
                    <a:ext uri="{9D8B030D-6E8A-4147-A177-3AD203B41FA5}">
                      <a16:colId xmlns:a16="http://schemas.microsoft.com/office/drawing/2014/main" val="3092916209"/>
                    </a:ext>
                  </a:extLst>
                </a:gridCol>
                <a:gridCol w="329184">
                  <a:extLst>
                    <a:ext uri="{9D8B030D-6E8A-4147-A177-3AD203B41FA5}">
                      <a16:colId xmlns:a16="http://schemas.microsoft.com/office/drawing/2014/main" val="3039946683"/>
                    </a:ext>
                  </a:extLst>
                </a:gridCol>
                <a:gridCol w="329184">
                  <a:extLst>
                    <a:ext uri="{9D8B030D-6E8A-4147-A177-3AD203B41FA5}">
                      <a16:colId xmlns:a16="http://schemas.microsoft.com/office/drawing/2014/main" val="3627575065"/>
                    </a:ext>
                  </a:extLst>
                </a:gridCol>
                <a:gridCol w="329184">
                  <a:extLst>
                    <a:ext uri="{9D8B030D-6E8A-4147-A177-3AD203B41FA5}">
                      <a16:colId xmlns:a16="http://schemas.microsoft.com/office/drawing/2014/main" val="4285577155"/>
                    </a:ext>
                  </a:extLst>
                </a:gridCol>
                <a:gridCol w="329184">
                  <a:extLst>
                    <a:ext uri="{9D8B030D-6E8A-4147-A177-3AD203B41FA5}">
                      <a16:colId xmlns:a16="http://schemas.microsoft.com/office/drawing/2014/main" val="49418230"/>
                    </a:ext>
                  </a:extLst>
                </a:gridCol>
                <a:gridCol w="329184">
                  <a:extLst>
                    <a:ext uri="{9D8B030D-6E8A-4147-A177-3AD203B41FA5}">
                      <a16:colId xmlns:a16="http://schemas.microsoft.com/office/drawing/2014/main" val="3750074282"/>
                    </a:ext>
                  </a:extLst>
                </a:gridCol>
                <a:gridCol w="329184">
                  <a:extLst>
                    <a:ext uri="{9D8B030D-6E8A-4147-A177-3AD203B41FA5}">
                      <a16:colId xmlns:a16="http://schemas.microsoft.com/office/drawing/2014/main" val="1463447809"/>
                    </a:ext>
                  </a:extLst>
                </a:gridCol>
                <a:gridCol w="329184">
                  <a:extLst>
                    <a:ext uri="{9D8B030D-6E8A-4147-A177-3AD203B41FA5}">
                      <a16:colId xmlns:a16="http://schemas.microsoft.com/office/drawing/2014/main" val="1348860101"/>
                    </a:ext>
                  </a:extLst>
                </a:gridCol>
                <a:gridCol w="329184">
                  <a:extLst>
                    <a:ext uri="{9D8B030D-6E8A-4147-A177-3AD203B41FA5}">
                      <a16:colId xmlns:a16="http://schemas.microsoft.com/office/drawing/2014/main" val="2782529007"/>
                    </a:ext>
                  </a:extLst>
                </a:gridCol>
                <a:gridCol w="329184">
                  <a:extLst>
                    <a:ext uri="{9D8B030D-6E8A-4147-A177-3AD203B41FA5}">
                      <a16:colId xmlns:a16="http://schemas.microsoft.com/office/drawing/2014/main" val="1880139371"/>
                    </a:ext>
                  </a:extLst>
                </a:gridCol>
                <a:gridCol w="329184">
                  <a:extLst>
                    <a:ext uri="{9D8B030D-6E8A-4147-A177-3AD203B41FA5}">
                      <a16:colId xmlns:a16="http://schemas.microsoft.com/office/drawing/2014/main" val="2434591790"/>
                    </a:ext>
                  </a:extLst>
                </a:gridCol>
                <a:gridCol w="329184">
                  <a:extLst>
                    <a:ext uri="{9D8B030D-6E8A-4147-A177-3AD203B41FA5}">
                      <a16:colId xmlns:a16="http://schemas.microsoft.com/office/drawing/2014/main" val="3083913295"/>
                    </a:ext>
                  </a:extLst>
                </a:gridCol>
                <a:gridCol w="329184">
                  <a:extLst>
                    <a:ext uri="{9D8B030D-6E8A-4147-A177-3AD203B41FA5}">
                      <a16:colId xmlns:a16="http://schemas.microsoft.com/office/drawing/2014/main" val="2916641778"/>
                    </a:ext>
                  </a:extLst>
                </a:gridCol>
                <a:gridCol w="329184">
                  <a:extLst>
                    <a:ext uri="{9D8B030D-6E8A-4147-A177-3AD203B41FA5}">
                      <a16:colId xmlns:a16="http://schemas.microsoft.com/office/drawing/2014/main" val="1285144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78432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Malaysia - 2022-12-14 13:32:44</a:t>
                      </a:r>
                      <a:r>
                        <a:rPr kumimoji="0" lang="en-US" sz="1000" b="0" i="0" u="none" strike="noStrike" kern="1200" cap="none" spc="0" normalizeH="0" baseline="0" noProof="0">
                          <a:ln>
                            <a:noFill/>
                          </a:ln>
                          <a:solidFill>
                            <a:prstClr val="black"/>
                          </a:solidFill>
                          <a:effectLst/>
                          <a:uLnTx/>
                          <a:uFillTx/>
                          <a:latin typeface="+mn-lt"/>
                          <a:ea typeface="+mn-ea"/>
                          <a:cs typeface="+mn-cs"/>
                        </a:rPr>
                        <a:t>
 [Must Use Pairing] Did you know that SPLAT Special Series Extreme White can be used together with SPLAT Professional Series BioCalcium for stronger and whiter teeth? 
Use Extreme White for gentle whitening for 3 weeks followed by Biocalcium for enamel strengthening so that you can enjoy the benefits of both together. 
Shop Now :
SPLAT Special Series Extreme White
Lazada : https://bit.ly/SPLATExtremeWhite_Lazada
SPLAT Professional Series BioCalcium
Lazada : https://bit.ly/SPLATBioCalcium_Lazada
#oralhealth #gumhealth #naturaltoothpaste 
#toothcare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https://quintly-image-storage.s3.amazonaws.com/2cae5c7fbe42f651b36f7f5818e4e380/4611272ae6e742876aa472b708111cef.jpg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12/14/2022 14:12:25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08775025"/>
                  </a:ext>
                </a:extLst>
              </a:tr>
            </a:tbl>
          </a:graphicData>
        </a:graphic>
      </p:graphicFrame>
      <p:sp>
        <p:nvSpPr>
          <p:cNvPr id="4" name="Text Placeholder 3">
            <a:extLst>
              <a:ext uri="{FF2B5EF4-FFF2-40B4-BE49-F238E27FC236}">
                <a16:creationId xmlns:a16="http://schemas.microsoft.com/office/drawing/2014/main" id="{1AE68174-CABC-4D04-90E3-43F47439FC1A}"/>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3812318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B708F-3B72-4DD5-94D9-AEC1505674B6}"/>
              </a:ext>
            </a:extLst>
          </p:cNvPr>
          <p:cNvSpPr>
            <a:spLocks noGrp="1"/>
          </p:cNvSpPr>
          <p:nvPr>
            <p:ph type="title"/>
          </p:nvPr>
        </p:nvSpPr>
        <p:spPr/>
        <p:txBody>
          <a:bodyPr/>
          <a:lstStyle/>
          <a:p>
            <a:r>
              <a:rPr lang="en-US"/>
              <a:t>Facebook Own Posts Table | SPLAT Malaysia - 6 of 9</a:t>
            </a:r>
          </a:p>
        </p:txBody>
      </p:sp>
      <p:graphicFrame>
        <p:nvGraphicFramePr>
          <p:cNvPr id="5" name="Table Placeholder 4">
            <a:extLst>
              <a:ext uri="{FF2B5EF4-FFF2-40B4-BE49-F238E27FC236}">
                <a16:creationId xmlns:a16="http://schemas.microsoft.com/office/drawing/2014/main" id="{0DFE2798-073A-4067-9350-0B7AAAC5A495}"/>
              </a:ext>
            </a:extLst>
          </p:cNvPr>
          <p:cNvGraphicFramePr>
            <a:graphicFrameLocks noGrp="1"/>
          </p:cNvGraphicFramePr>
          <p:nvPr>
            <p:ph type="tbl" sz="quarter" idx="13"/>
            <p:extLst>
              <p:ext uri="{D42A27DB-BD31-4B8C-83A1-F6EECF244321}">
                <p14:modId xmlns:p14="http://schemas.microsoft.com/office/powerpoint/2010/main" val="3504564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55661647"/>
                    </a:ext>
                  </a:extLst>
                </a:gridCol>
                <a:gridCol w="1399032">
                  <a:extLst>
                    <a:ext uri="{9D8B030D-6E8A-4147-A177-3AD203B41FA5}">
                      <a16:colId xmlns:a16="http://schemas.microsoft.com/office/drawing/2014/main" val="3362392797"/>
                    </a:ext>
                  </a:extLst>
                </a:gridCol>
                <a:gridCol w="493776">
                  <a:extLst>
                    <a:ext uri="{9D8B030D-6E8A-4147-A177-3AD203B41FA5}">
                      <a16:colId xmlns:a16="http://schemas.microsoft.com/office/drawing/2014/main" val="1757030553"/>
                    </a:ext>
                  </a:extLst>
                </a:gridCol>
                <a:gridCol w="329184">
                  <a:extLst>
                    <a:ext uri="{9D8B030D-6E8A-4147-A177-3AD203B41FA5}">
                      <a16:colId xmlns:a16="http://schemas.microsoft.com/office/drawing/2014/main" val="512620572"/>
                    </a:ext>
                  </a:extLst>
                </a:gridCol>
                <a:gridCol w="329184">
                  <a:extLst>
                    <a:ext uri="{9D8B030D-6E8A-4147-A177-3AD203B41FA5}">
                      <a16:colId xmlns:a16="http://schemas.microsoft.com/office/drawing/2014/main" val="645354820"/>
                    </a:ext>
                  </a:extLst>
                </a:gridCol>
                <a:gridCol w="329184">
                  <a:extLst>
                    <a:ext uri="{9D8B030D-6E8A-4147-A177-3AD203B41FA5}">
                      <a16:colId xmlns:a16="http://schemas.microsoft.com/office/drawing/2014/main" val="2103715499"/>
                    </a:ext>
                  </a:extLst>
                </a:gridCol>
                <a:gridCol w="329184">
                  <a:extLst>
                    <a:ext uri="{9D8B030D-6E8A-4147-A177-3AD203B41FA5}">
                      <a16:colId xmlns:a16="http://schemas.microsoft.com/office/drawing/2014/main" val="1754470794"/>
                    </a:ext>
                  </a:extLst>
                </a:gridCol>
                <a:gridCol w="329184">
                  <a:extLst>
                    <a:ext uri="{9D8B030D-6E8A-4147-A177-3AD203B41FA5}">
                      <a16:colId xmlns:a16="http://schemas.microsoft.com/office/drawing/2014/main" val="1264339879"/>
                    </a:ext>
                  </a:extLst>
                </a:gridCol>
                <a:gridCol w="329184">
                  <a:extLst>
                    <a:ext uri="{9D8B030D-6E8A-4147-A177-3AD203B41FA5}">
                      <a16:colId xmlns:a16="http://schemas.microsoft.com/office/drawing/2014/main" val="2913809712"/>
                    </a:ext>
                  </a:extLst>
                </a:gridCol>
                <a:gridCol w="329184">
                  <a:extLst>
                    <a:ext uri="{9D8B030D-6E8A-4147-A177-3AD203B41FA5}">
                      <a16:colId xmlns:a16="http://schemas.microsoft.com/office/drawing/2014/main" val="1720046898"/>
                    </a:ext>
                  </a:extLst>
                </a:gridCol>
                <a:gridCol w="329184">
                  <a:extLst>
                    <a:ext uri="{9D8B030D-6E8A-4147-A177-3AD203B41FA5}">
                      <a16:colId xmlns:a16="http://schemas.microsoft.com/office/drawing/2014/main" val="1218216002"/>
                    </a:ext>
                  </a:extLst>
                </a:gridCol>
                <a:gridCol w="329184">
                  <a:extLst>
                    <a:ext uri="{9D8B030D-6E8A-4147-A177-3AD203B41FA5}">
                      <a16:colId xmlns:a16="http://schemas.microsoft.com/office/drawing/2014/main" val="3289813484"/>
                    </a:ext>
                  </a:extLst>
                </a:gridCol>
                <a:gridCol w="329184">
                  <a:extLst>
                    <a:ext uri="{9D8B030D-6E8A-4147-A177-3AD203B41FA5}">
                      <a16:colId xmlns:a16="http://schemas.microsoft.com/office/drawing/2014/main" val="1405473429"/>
                    </a:ext>
                  </a:extLst>
                </a:gridCol>
                <a:gridCol w="329184">
                  <a:extLst>
                    <a:ext uri="{9D8B030D-6E8A-4147-A177-3AD203B41FA5}">
                      <a16:colId xmlns:a16="http://schemas.microsoft.com/office/drawing/2014/main" val="531471952"/>
                    </a:ext>
                  </a:extLst>
                </a:gridCol>
                <a:gridCol w="329184">
                  <a:extLst>
                    <a:ext uri="{9D8B030D-6E8A-4147-A177-3AD203B41FA5}">
                      <a16:colId xmlns:a16="http://schemas.microsoft.com/office/drawing/2014/main" val="2970460304"/>
                    </a:ext>
                  </a:extLst>
                </a:gridCol>
                <a:gridCol w="329184">
                  <a:extLst>
                    <a:ext uri="{9D8B030D-6E8A-4147-A177-3AD203B41FA5}">
                      <a16:colId xmlns:a16="http://schemas.microsoft.com/office/drawing/2014/main" val="978433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46400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Malaysia - 2022-12-13 14:11:32</a:t>
                      </a:r>
                      <a:r>
                        <a:rPr kumimoji="0" lang="en-US" sz="1000" b="0" i="0" u="none" strike="noStrike" kern="1200" cap="none" spc="0" normalizeH="0" baseline="0" noProof="0">
                          <a:ln>
                            <a:noFill/>
                          </a:ln>
                          <a:solidFill>
                            <a:prstClr val="black"/>
                          </a:solidFill>
                          <a:effectLst/>
                          <a:uLnTx/>
                          <a:uFillTx/>
                          <a:latin typeface="+mn-lt"/>
                          <a:ea typeface="+mn-ea"/>
                          <a:cs typeface="+mn-cs"/>
                        </a:rPr>
                        <a:t>
 🎁 Don’t miss out on a exclusive giveaway🎁 
Follow us on instagram, screenshot it and send it to our DMs. 
We will pick 💥10 WINNERS💥 by the end of the month to receive a free SPLAT Extreme White 20ml
Instagram Page : https://www.instagram.com/splat_malaysia/
#oralhealth #gumhealth #naturaltoothpaste 
#toothcare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https://quintly-image-storage.s3.amazonaws.com/2cae5c7fbe42f651b36f7f5818e4e380/3b610e0ca2a1c648fb31f76e04751d53.png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01/08/2023 14:12:15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34562445"/>
                  </a:ext>
                </a:extLst>
              </a:tr>
            </a:tbl>
          </a:graphicData>
        </a:graphic>
      </p:graphicFrame>
      <p:sp>
        <p:nvSpPr>
          <p:cNvPr id="4" name="Text Placeholder 3">
            <a:extLst>
              <a:ext uri="{FF2B5EF4-FFF2-40B4-BE49-F238E27FC236}">
                <a16:creationId xmlns:a16="http://schemas.microsoft.com/office/drawing/2014/main" id="{D2FD4041-2B5A-4B2E-AA56-4DED034DC29C}"/>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379926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3EBB5-99F2-4361-B33B-6B6B5CEFFBD0}"/>
              </a:ext>
            </a:extLst>
          </p:cNvPr>
          <p:cNvSpPr>
            <a:spLocks noGrp="1"/>
          </p:cNvSpPr>
          <p:nvPr>
            <p:ph type="title"/>
          </p:nvPr>
        </p:nvSpPr>
        <p:spPr/>
        <p:txBody>
          <a:bodyPr/>
          <a:lstStyle/>
          <a:p>
            <a:r>
              <a:rPr lang="en-US"/>
              <a:t>Facebook Own Posts Table | SPLAT Malaysia - 7 of 9</a:t>
            </a:r>
          </a:p>
        </p:txBody>
      </p:sp>
      <p:graphicFrame>
        <p:nvGraphicFramePr>
          <p:cNvPr id="5" name="Table Placeholder 4">
            <a:extLst>
              <a:ext uri="{FF2B5EF4-FFF2-40B4-BE49-F238E27FC236}">
                <a16:creationId xmlns:a16="http://schemas.microsoft.com/office/drawing/2014/main" id="{852C7CCB-AED8-4C74-B1D6-1AD5BAFB0F64}"/>
              </a:ext>
            </a:extLst>
          </p:cNvPr>
          <p:cNvGraphicFramePr>
            <a:graphicFrameLocks noGrp="1"/>
          </p:cNvGraphicFramePr>
          <p:nvPr>
            <p:ph type="tbl" sz="quarter" idx="13"/>
            <p:extLst>
              <p:ext uri="{D42A27DB-BD31-4B8C-83A1-F6EECF244321}">
                <p14:modId xmlns:p14="http://schemas.microsoft.com/office/powerpoint/2010/main" val="1661194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7211180"/>
                    </a:ext>
                  </a:extLst>
                </a:gridCol>
                <a:gridCol w="1399032">
                  <a:extLst>
                    <a:ext uri="{9D8B030D-6E8A-4147-A177-3AD203B41FA5}">
                      <a16:colId xmlns:a16="http://schemas.microsoft.com/office/drawing/2014/main" val="85118404"/>
                    </a:ext>
                  </a:extLst>
                </a:gridCol>
                <a:gridCol w="493776">
                  <a:extLst>
                    <a:ext uri="{9D8B030D-6E8A-4147-A177-3AD203B41FA5}">
                      <a16:colId xmlns:a16="http://schemas.microsoft.com/office/drawing/2014/main" val="1048423789"/>
                    </a:ext>
                  </a:extLst>
                </a:gridCol>
                <a:gridCol w="329184">
                  <a:extLst>
                    <a:ext uri="{9D8B030D-6E8A-4147-A177-3AD203B41FA5}">
                      <a16:colId xmlns:a16="http://schemas.microsoft.com/office/drawing/2014/main" val="3134943866"/>
                    </a:ext>
                  </a:extLst>
                </a:gridCol>
                <a:gridCol w="329184">
                  <a:extLst>
                    <a:ext uri="{9D8B030D-6E8A-4147-A177-3AD203B41FA5}">
                      <a16:colId xmlns:a16="http://schemas.microsoft.com/office/drawing/2014/main" val="3021263255"/>
                    </a:ext>
                  </a:extLst>
                </a:gridCol>
                <a:gridCol w="329184">
                  <a:extLst>
                    <a:ext uri="{9D8B030D-6E8A-4147-A177-3AD203B41FA5}">
                      <a16:colId xmlns:a16="http://schemas.microsoft.com/office/drawing/2014/main" val="1664018954"/>
                    </a:ext>
                  </a:extLst>
                </a:gridCol>
                <a:gridCol w="329184">
                  <a:extLst>
                    <a:ext uri="{9D8B030D-6E8A-4147-A177-3AD203B41FA5}">
                      <a16:colId xmlns:a16="http://schemas.microsoft.com/office/drawing/2014/main" val="2740759442"/>
                    </a:ext>
                  </a:extLst>
                </a:gridCol>
                <a:gridCol w="329184">
                  <a:extLst>
                    <a:ext uri="{9D8B030D-6E8A-4147-A177-3AD203B41FA5}">
                      <a16:colId xmlns:a16="http://schemas.microsoft.com/office/drawing/2014/main" val="4214234062"/>
                    </a:ext>
                  </a:extLst>
                </a:gridCol>
                <a:gridCol w="329184">
                  <a:extLst>
                    <a:ext uri="{9D8B030D-6E8A-4147-A177-3AD203B41FA5}">
                      <a16:colId xmlns:a16="http://schemas.microsoft.com/office/drawing/2014/main" val="2667387013"/>
                    </a:ext>
                  </a:extLst>
                </a:gridCol>
                <a:gridCol w="329184">
                  <a:extLst>
                    <a:ext uri="{9D8B030D-6E8A-4147-A177-3AD203B41FA5}">
                      <a16:colId xmlns:a16="http://schemas.microsoft.com/office/drawing/2014/main" val="2505876698"/>
                    </a:ext>
                  </a:extLst>
                </a:gridCol>
                <a:gridCol w="329184">
                  <a:extLst>
                    <a:ext uri="{9D8B030D-6E8A-4147-A177-3AD203B41FA5}">
                      <a16:colId xmlns:a16="http://schemas.microsoft.com/office/drawing/2014/main" val="271608808"/>
                    </a:ext>
                  </a:extLst>
                </a:gridCol>
                <a:gridCol w="329184">
                  <a:extLst>
                    <a:ext uri="{9D8B030D-6E8A-4147-A177-3AD203B41FA5}">
                      <a16:colId xmlns:a16="http://schemas.microsoft.com/office/drawing/2014/main" val="501751397"/>
                    </a:ext>
                  </a:extLst>
                </a:gridCol>
                <a:gridCol w="329184">
                  <a:extLst>
                    <a:ext uri="{9D8B030D-6E8A-4147-A177-3AD203B41FA5}">
                      <a16:colId xmlns:a16="http://schemas.microsoft.com/office/drawing/2014/main" val="1648237077"/>
                    </a:ext>
                  </a:extLst>
                </a:gridCol>
                <a:gridCol w="329184">
                  <a:extLst>
                    <a:ext uri="{9D8B030D-6E8A-4147-A177-3AD203B41FA5}">
                      <a16:colId xmlns:a16="http://schemas.microsoft.com/office/drawing/2014/main" val="2250334959"/>
                    </a:ext>
                  </a:extLst>
                </a:gridCol>
                <a:gridCol w="329184">
                  <a:extLst>
                    <a:ext uri="{9D8B030D-6E8A-4147-A177-3AD203B41FA5}">
                      <a16:colId xmlns:a16="http://schemas.microsoft.com/office/drawing/2014/main" val="3837828072"/>
                    </a:ext>
                  </a:extLst>
                </a:gridCol>
                <a:gridCol w="329184">
                  <a:extLst>
                    <a:ext uri="{9D8B030D-6E8A-4147-A177-3AD203B41FA5}">
                      <a16:colId xmlns:a16="http://schemas.microsoft.com/office/drawing/2014/main" val="1313802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93389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Malaysia - 2022-12-13 13:48:36</a:t>
                      </a:r>
                      <a:r>
                        <a:rPr kumimoji="0" lang="en-US" sz="1000" b="0" i="0" u="none" strike="noStrike" kern="1200" cap="none" spc="0" normalizeH="0" baseline="0" noProof="0">
                          <a:ln>
                            <a:noFill/>
                          </a:ln>
                          <a:solidFill>
                            <a:prstClr val="black"/>
                          </a:solidFill>
                          <a:effectLst/>
                          <a:uLnTx/>
                          <a:uFillTx/>
                          <a:latin typeface="+mn-lt"/>
                          <a:ea typeface="+mn-ea"/>
                          <a:cs typeface="+mn-cs"/>
                        </a:rPr>
                        <a:t>
 [Must Use Pairing] Did you know that SPLAT Special Series White can be used together with SPLAT Professional Series BioCalcium for stronger and whiter teeth? 
Use Extreme White for gentle whitening for 3 weeks followed by Biocalcium for enamel strengthening so that you can enjoy the benefits of both together. 
Shop Now :
SPLAT Special Series Extreme White
Lazada : https://bit.ly/SPLATExtremeWhite_Lazada
SPLAT Professional Series BioCalcium
Lazada : https://bit.ly/SPLATBioCalcium_Lazada
#oralhealth #gumhealth #naturaltoothpaste 
#toothcare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https://quintly-image-storage.s3.amazonaws.com/2cae5c7fbe42f651b36f7f5818e4e380/5ce34400ee5749d6b49e8d00d31b6eab.jpg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12/14/2022 08:12:34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09485564"/>
                  </a:ext>
                </a:extLst>
              </a:tr>
            </a:tbl>
          </a:graphicData>
        </a:graphic>
      </p:graphicFrame>
      <p:sp>
        <p:nvSpPr>
          <p:cNvPr id="4" name="Text Placeholder 3">
            <a:extLst>
              <a:ext uri="{FF2B5EF4-FFF2-40B4-BE49-F238E27FC236}">
                <a16:creationId xmlns:a16="http://schemas.microsoft.com/office/drawing/2014/main" id="{0B9D84CA-3C6D-4332-884A-139359F10AEC}"/>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387648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9F700-C25D-4DE5-A841-B9F0C4ACD1C0}"/>
              </a:ext>
            </a:extLst>
          </p:cNvPr>
          <p:cNvSpPr>
            <a:spLocks noGrp="1"/>
          </p:cNvSpPr>
          <p:nvPr>
            <p:ph type="title"/>
          </p:nvPr>
        </p:nvSpPr>
        <p:spPr/>
        <p:txBody>
          <a:bodyPr/>
          <a:lstStyle/>
          <a:p>
            <a:r>
              <a:rPr lang="en-US"/>
              <a:t>Facebook Own Posts Table | SPLAT Malaysia - 8 of 9</a:t>
            </a:r>
          </a:p>
        </p:txBody>
      </p:sp>
      <p:graphicFrame>
        <p:nvGraphicFramePr>
          <p:cNvPr id="5" name="Table Placeholder 4">
            <a:extLst>
              <a:ext uri="{FF2B5EF4-FFF2-40B4-BE49-F238E27FC236}">
                <a16:creationId xmlns:a16="http://schemas.microsoft.com/office/drawing/2014/main" id="{EFF4798D-5787-4212-AD49-3CD9B711BBDC}"/>
              </a:ext>
            </a:extLst>
          </p:cNvPr>
          <p:cNvGraphicFramePr>
            <a:graphicFrameLocks noGrp="1"/>
          </p:cNvGraphicFramePr>
          <p:nvPr>
            <p:ph type="tbl" sz="quarter" idx="13"/>
            <p:extLst>
              <p:ext uri="{D42A27DB-BD31-4B8C-83A1-F6EECF244321}">
                <p14:modId xmlns:p14="http://schemas.microsoft.com/office/powerpoint/2010/main" val="2219339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41205392"/>
                    </a:ext>
                  </a:extLst>
                </a:gridCol>
                <a:gridCol w="1399032">
                  <a:extLst>
                    <a:ext uri="{9D8B030D-6E8A-4147-A177-3AD203B41FA5}">
                      <a16:colId xmlns:a16="http://schemas.microsoft.com/office/drawing/2014/main" val="208386431"/>
                    </a:ext>
                  </a:extLst>
                </a:gridCol>
                <a:gridCol w="493776">
                  <a:extLst>
                    <a:ext uri="{9D8B030D-6E8A-4147-A177-3AD203B41FA5}">
                      <a16:colId xmlns:a16="http://schemas.microsoft.com/office/drawing/2014/main" val="191360428"/>
                    </a:ext>
                  </a:extLst>
                </a:gridCol>
                <a:gridCol w="329184">
                  <a:extLst>
                    <a:ext uri="{9D8B030D-6E8A-4147-A177-3AD203B41FA5}">
                      <a16:colId xmlns:a16="http://schemas.microsoft.com/office/drawing/2014/main" val="1252554549"/>
                    </a:ext>
                  </a:extLst>
                </a:gridCol>
                <a:gridCol w="329184">
                  <a:extLst>
                    <a:ext uri="{9D8B030D-6E8A-4147-A177-3AD203B41FA5}">
                      <a16:colId xmlns:a16="http://schemas.microsoft.com/office/drawing/2014/main" val="2131248823"/>
                    </a:ext>
                  </a:extLst>
                </a:gridCol>
                <a:gridCol w="329184">
                  <a:extLst>
                    <a:ext uri="{9D8B030D-6E8A-4147-A177-3AD203B41FA5}">
                      <a16:colId xmlns:a16="http://schemas.microsoft.com/office/drawing/2014/main" val="138651066"/>
                    </a:ext>
                  </a:extLst>
                </a:gridCol>
                <a:gridCol w="329184">
                  <a:extLst>
                    <a:ext uri="{9D8B030D-6E8A-4147-A177-3AD203B41FA5}">
                      <a16:colId xmlns:a16="http://schemas.microsoft.com/office/drawing/2014/main" val="1657915774"/>
                    </a:ext>
                  </a:extLst>
                </a:gridCol>
                <a:gridCol w="329184">
                  <a:extLst>
                    <a:ext uri="{9D8B030D-6E8A-4147-A177-3AD203B41FA5}">
                      <a16:colId xmlns:a16="http://schemas.microsoft.com/office/drawing/2014/main" val="2574812164"/>
                    </a:ext>
                  </a:extLst>
                </a:gridCol>
                <a:gridCol w="329184">
                  <a:extLst>
                    <a:ext uri="{9D8B030D-6E8A-4147-A177-3AD203B41FA5}">
                      <a16:colId xmlns:a16="http://schemas.microsoft.com/office/drawing/2014/main" val="1002390705"/>
                    </a:ext>
                  </a:extLst>
                </a:gridCol>
                <a:gridCol w="329184">
                  <a:extLst>
                    <a:ext uri="{9D8B030D-6E8A-4147-A177-3AD203B41FA5}">
                      <a16:colId xmlns:a16="http://schemas.microsoft.com/office/drawing/2014/main" val="2198334149"/>
                    </a:ext>
                  </a:extLst>
                </a:gridCol>
                <a:gridCol w="329184">
                  <a:extLst>
                    <a:ext uri="{9D8B030D-6E8A-4147-A177-3AD203B41FA5}">
                      <a16:colId xmlns:a16="http://schemas.microsoft.com/office/drawing/2014/main" val="1476460745"/>
                    </a:ext>
                  </a:extLst>
                </a:gridCol>
                <a:gridCol w="329184">
                  <a:extLst>
                    <a:ext uri="{9D8B030D-6E8A-4147-A177-3AD203B41FA5}">
                      <a16:colId xmlns:a16="http://schemas.microsoft.com/office/drawing/2014/main" val="3977814097"/>
                    </a:ext>
                  </a:extLst>
                </a:gridCol>
                <a:gridCol w="329184">
                  <a:extLst>
                    <a:ext uri="{9D8B030D-6E8A-4147-A177-3AD203B41FA5}">
                      <a16:colId xmlns:a16="http://schemas.microsoft.com/office/drawing/2014/main" val="3657688115"/>
                    </a:ext>
                  </a:extLst>
                </a:gridCol>
                <a:gridCol w="329184">
                  <a:extLst>
                    <a:ext uri="{9D8B030D-6E8A-4147-A177-3AD203B41FA5}">
                      <a16:colId xmlns:a16="http://schemas.microsoft.com/office/drawing/2014/main" val="4165127105"/>
                    </a:ext>
                  </a:extLst>
                </a:gridCol>
                <a:gridCol w="329184">
                  <a:extLst>
                    <a:ext uri="{9D8B030D-6E8A-4147-A177-3AD203B41FA5}">
                      <a16:colId xmlns:a16="http://schemas.microsoft.com/office/drawing/2014/main" val="3939897330"/>
                    </a:ext>
                  </a:extLst>
                </a:gridCol>
                <a:gridCol w="329184">
                  <a:extLst>
                    <a:ext uri="{9D8B030D-6E8A-4147-A177-3AD203B41FA5}">
                      <a16:colId xmlns:a16="http://schemas.microsoft.com/office/drawing/2014/main" val="2388565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6690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Malaysia - 2022-12-08 17:24:02</a:t>
                      </a:r>
                      <a:r>
                        <a:rPr kumimoji="0" lang="en-US" sz="1000" b="0" i="0" u="none" strike="noStrike" kern="1200" cap="none" spc="0" normalizeH="0" baseline="0" noProof="0">
                          <a:ln>
                            <a:noFill/>
                          </a:ln>
                          <a:solidFill>
                            <a:prstClr val="black"/>
                          </a:solidFill>
                          <a:effectLst/>
                          <a:uLnTx/>
                          <a:uFillTx/>
                          <a:latin typeface="+mn-lt"/>
                          <a:ea typeface="+mn-ea"/>
                          <a:cs typeface="+mn-cs"/>
                        </a:rPr>
                        <a:t>
 🎁Save Up To 44% On Lazada Storewide Before 12.12 🎁
Don’t Miss Out On This Opportunity To Get Up To 44% Off On Your Favourite SPLAT Oral Care Product Today!
Storewide Free Shipping Available
Lazada : https://bit.ly/SPLAT1212PreSale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https://quintly-image-storage.s3.amazonaws.com/2cae5c7fbe42f651b36f7f5818e4e380/603d4db82dc8d09b7558dc8188d79212.png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01/07/2023 14:12:35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07551675"/>
                  </a:ext>
                </a:extLst>
              </a:tr>
            </a:tbl>
          </a:graphicData>
        </a:graphic>
      </p:graphicFrame>
      <p:sp>
        <p:nvSpPr>
          <p:cNvPr id="4" name="Text Placeholder 3">
            <a:extLst>
              <a:ext uri="{FF2B5EF4-FFF2-40B4-BE49-F238E27FC236}">
                <a16:creationId xmlns:a16="http://schemas.microsoft.com/office/drawing/2014/main" id="{74EEF0B1-2D19-4216-A53B-DCA2E7E723BE}"/>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15472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90AD6-5615-4A05-BF72-5519254A6D9B}"/>
              </a:ext>
            </a:extLst>
          </p:cNvPr>
          <p:cNvSpPr>
            <a:spLocks noGrp="1"/>
          </p:cNvSpPr>
          <p:nvPr>
            <p:ph type="title"/>
          </p:nvPr>
        </p:nvSpPr>
        <p:spPr/>
        <p:txBody>
          <a:bodyPr/>
          <a:lstStyle/>
          <a:p>
            <a:r>
              <a:rPr lang="en-US"/>
              <a:t>Facebook Own Posts Table | SPLAT Malaysia - 9 of 9</a:t>
            </a:r>
          </a:p>
        </p:txBody>
      </p:sp>
      <p:graphicFrame>
        <p:nvGraphicFramePr>
          <p:cNvPr id="5" name="Table Placeholder 4">
            <a:extLst>
              <a:ext uri="{FF2B5EF4-FFF2-40B4-BE49-F238E27FC236}">
                <a16:creationId xmlns:a16="http://schemas.microsoft.com/office/drawing/2014/main" id="{2337A163-1CE6-4C83-85EF-D39C18CB9788}"/>
              </a:ext>
            </a:extLst>
          </p:cNvPr>
          <p:cNvGraphicFramePr>
            <a:graphicFrameLocks noGrp="1"/>
          </p:cNvGraphicFramePr>
          <p:nvPr>
            <p:ph type="tbl" sz="quarter" idx="13"/>
            <p:extLst>
              <p:ext uri="{D42A27DB-BD31-4B8C-83A1-F6EECF244321}">
                <p14:modId xmlns:p14="http://schemas.microsoft.com/office/powerpoint/2010/main" val="3046373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11460"/>
                    </a:ext>
                  </a:extLst>
                </a:gridCol>
                <a:gridCol w="1399032">
                  <a:extLst>
                    <a:ext uri="{9D8B030D-6E8A-4147-A177-3AD203B41FA5}">
                      <a16:colId xmlns:a16="http://schemas.microsoft.com/office/drawing/2014/main" val="2880775085"/>
                    </a:ext>
                  </a:extLst>
                </a:gridCol>
                <a:gridCol w="493776">
                  <a:extLst>
                    <a:ext uri="{9D8B030D-6E8A-4147-A177-3AD203B41FA5}">
                      <a16:colId xmlns:a16="http://schemas.microsoft.com/office/drawing/2014/main" val="514664340"/>
                    </a:ext>
                  </a:extLst>
                </a:gridCol>
                <a:gridCol w="329184">
                  <a:extLst>
                    <a:ext uri="{9D8B030D-6E8A-4147-A177-3AD203B41FA5}">
                      <a16:colId xmlns:a16="http://schemas.microsoft.com/office/drawing/2014/main" val="737715140"/>
                    </a:ext>
                  </a:extLst>
                </a:gridCol>
                <a:gridCol w="329184">
                  <a:extLst>
                    <a:ext uri="{9D8B030D-6E8A-4147-A177-3AD203B41FA5}">
                      <a16:colId xmlns:a16="http://schemas.microsoft.com/office/drawing/2014/main" val="3473154210"/>
                    </a:ext>
                  </a:extLst>
                </a:gridCol>
                <a:gridCol w="329184">
                  <a:extLst>
                    <a:ext uri="{9D8B030D-6E8A-4147-A177-3AD203B41FA5}">
                      <a16:colId xmlns:a16="http://schemas.microsoft.com/office/drawing/2014/main" val="3492562756"/>
                    </a:ext>
                  </a:extLst>
                </a:gridCol>
                <a:gridCol w="329184">
                  <a:extLst>
                    <a:ext uri="{9D8B030D-6E8A-4147-A177-3AD203B41FA5}">
                      <a16:colId xmlns:a16="http://schemas.microsoft.com/office/drawing/2014/main" val="2100251345"/>
                    </a:ext>
                  </a:extLst>
                </a:gridCol>
                <a:gridCol w="329184">
                  <a:extLst>
                    <a:ext uri="{9D8B030D-6E8A-4147-A177-3AD203B41FA5}">
                      <a16:colId xmlns:a16="http://schemas.microsoft.com/office/drawing/2014/main" val="912198469"/>
                    </a:ext>
                  </a:extLst>
                </a:gridCol>
                <a:gridCol w="329184">
                  <a:extLst>
                    <a:ext uri="{9D8B030D-6E8A-4147-A177-3AD203B41FA5}">
                      <a16:colId xmlns:a16="http://schemas.microsoft.com/office/drawing/2014/main" val="779576156"/>
                    </a:ext>
                  </a:extLst>
                </a:gridCol>
                <a:gridCol w="329184">
                  <a:extLst>
                    <a:ext uri="{9D8B030D-6E8A-4147-A177-3AD203B41FA5}">
                      <a16:colId xmlns:a16="http://schemas.microsoft.com/office/drawing/2014/main" val="166857618"/>
                    </a:ext>
                  </a:extLst>
                </a:gridCol>
                <a:gridCol w="329184">
                  <a:extLst>
                    <a:ext uri="{9D8B030D-6E8A-4147-A177-3AD203B41FA5}">
                      <a16:colId xmlns:a16="http://schemas.microsoft.com/office/drawing/2014/main" val="3287882775"/>
                    </a:ext>
                  </a:extLst>
                </a:gridCol>
                <a:gridCol w="329184">
                  <a:extLst>
                    <a:ext uri="{9D8B030D-6E8A-4147-A177-3AD203B41FA5}">
                      <a16:colId xmlns:a16="http://schemas.microsoft.com/office/drawing/2014/main" val="1752049738"/>
                    </a:ext>
                  </a:extLst>
                </a:gridCol>
                <a:gridCol w="329184">
                  <a:extLst>
                    <a:ext uri="{9D8B030D-6E8A-4147-A177-3AD203B41FA5}">
                      <a16:colId xmlns:a16="http://schemas.microsoft.com/office/drawing/2014/main" val="3914999730"/>
                    </a:ext>
                  </a:extLst>
                </a:gridCol>
                <a:gridCol w="329184">
                  <a:extLst>
                    <a:ext uri="{9D8B030D-6E8A-4147-A177-3AD203B41FA5}">
                      <a16:colId xmlns:a16="http://schemas.microsoft.com/office/drawing/2014/main" val="257587005"/>
                    </a:ext>
                  </a:extLst>
                </a:gridCol>
                <a:gridCol w="329184">
                  <a:extLst>
                    <a:ext uri="{9D8B030D-6E8A-4147-A177-3AD203B41FA5}">
                      <a16:colId xmlns:a16="http://schemas.microsoft.com/office/drawing/2014/main" val="828638382"/>
                    </a:ext>
                  </a:extLst>
                </a:gridCol>
                <a:gridCol w="329184">
                  <a:extLst>
                    <a:ext uri="{9D8B030D-6E8A-4147-A177-3AD203B41FA5}">
                      <a16:colId xmlns:a16="http://schemas.microsoft.com/office/drawing/2014/main" val="379023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91441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Malaysia - 2022-12-05 15:51:51</a:t>
                      </a:r>
                      <a:r>
                        <a:rPr kumimoji="0" lang="en-US" sz="1000" b="0" i="0" u="none" strike="noStrike" kern="1200" cap="none" spc="0" normalizeH="0" baseline="0" noProof="0">
                          <a:ln>
                            <a:noFill/>
                          </a:ln>
                          <a:solidFill>
                            <a:prstClr val="black"/>
                          </a:solidFill>
                          <a:effectLst/>
                          <a:uLnTx/>
                          <a:uFillTx/>
                          <a:latin typeface="+mn-lt"/>
                          <a:ea typeface="+mn-ea"/>
                          <a:cs typeface="+mn-cs"/>
                        </a:rPr>
                        <a:t>
 🎁 Don’t miss out on a exclusive giveaway🎁 
Follow us on instagram, screenshot it and send it to our DMs. 
We will pick 💥10 WINNERS💥 by the end of the month to receive a free SPLAT Extreme White 20ml
Instagram : splat_malaysia
#oralhealth #gumhealth #naturaltoothpaste 
#toothcare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https://quintly-image-storage.s3.amazonaws.com/2cae5c7fbe42f651b36f7f5818e4e380/7541efdbe4cad7f134a5f01548ad0648.jpg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01/04/2023 14:14:15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35062228"/>
                  </a:ext>
                </a:extLst>
              </a:tr>
            </a:tbl>
          </a:graphicData>
        </a:graphic>
      </p:graphicFrame>
      <p:sp>
        <p:nvSpPr>
          <p:cNvPr id="4" name="Text Placeholder 3">
            <a:extLst>
              <a:ext uri="{FF2B5EF4-FFF2-40B4-BE49-F238E27FC236}">
                <a16:creationId xmlns:a16="http://schemas.microsoft.com/office/drawing/2014/main" id="{D110D0CE-4777-4006-9A0F-27816CC0D296}"/>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856230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661</Words>
  <Application>Microsoft Office PowerPoint</Application>
  <PresentationFormat>On-screen Show (4:3)</PresentationFormat>
  <Paragraphs>306</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Facebook Own Posts Table | SPLAT Malaysia - 1 of 9</vt:lpstr>
      <vt:lpstr>Facebook Own Posts Table | SPLAT Malaysia - 2 of 9</vt:lpstr>
      <vt:lpstr>Facebook Own Posts Table | SPLAT Malaysia - 3 of 9</vt:lpstr>
      <vt:lpstr>Facebook Own Posts Table | SPLAT Malaysia - 4 of 9</vt:lpstr>
      <vt:lpstr>Facebook Own Posts Table | SPLAT Malaysia - 5 of 9</vt:lpstr>
      <vt:lpstr>Facebook Own Posts Table | SPLAT Malaysia - 6 of 9</vt:lpstr>
      <vt:lpstr>Facebook Own Posts Table | SPLAT Malaysia - 7 of 9</vt:lpstr>
      <vt:lpstr>Facebook Own Posts Table | SPLAT Malaysia - 8 of 9</vt:lpstr>
      <vt:lpstr>Facebook Own Posts Table | SPLAT Malaysia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SPLAT Malaysia - 1 of 9</dc:title>
  <dc:creator>Administrator</dc:creator>
  <cp:lastModifiedBy>Administrator</cp:lastModifiedBy>
  <cp:revision>1</cp:revision>
  <dcterms:created xsi:type="dcterms:W3CDTF">2023-01-08T08:14:33Z</dcterms:created>
  <dcterms:modified xsi:type="dcterms:W3CDTF">2023-01-08T08:20:38Z</dcterms:modified>
</cp:coreProperties>
</file>