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1" r:id="rId15"/>
    <p:sldId id="272" r:id="rId16"/>
    <p:sldId id="273" r:id="rId17"/>
    <p:sldId id="274" r:id="rId18"/>
    <p:sldId id="275" r:id="rId19"/>
    <p:sldId id="276" r:id="rId20"/>
    <p:sldId id="277" r:id="rId21"/>
    <p:sldId id="278" r:id="rId22"/>
    <p:sldId id="279" r:id="rId23"/>
    <p:sldId id="280" r:id="rId24"/>
    <p:sldId id="282" r:id="rId25"/>
    <p:sldId id="283" r:id="rId26"/>
    <p:sldId id="284" r:id="rId27"/>
    <p:sldId id="285" r:id="rId28"/>
    <p:sldId id="286" r:id="rId29"/>
  </p:sldIdLst>
  <p:sldSz cx="9144000" cy="6858000" type="screen4x3"/>
  <p:notesSz cx="6858000" cy="9144000"/>
  <p:embeddedFontLst>
    <p:embeddedFont>
      <p:font typeface="Calibri" panose="020F0502020204030204" pitchFamily="34" charset="0"/>
      <p:regular r:id="rId30"/>
      <p:bold r:id="rId31"/>
      <p:italic r:id="rId32"/>
      <p:boldItalic r:id="rId3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splat_malaysia</c:v>
                </c:pt>
              </c:strCache>
            </c:strRef>
          </c:tx>
          <c:spPr>
            <a:ln w="28575" cap="rnd">
              <a:solidFill>
                <a:schemeClr val="accent1"/>
              </a:solidFill>
              <a:round/>
            </a:ln>
            <a:effectLst/>
          </c:spPr>
          <c:marker>
            <c:symbol val="none"/>
          </c:marker>
          <c:cat>
            <c:numRef>
              <c:f>Sheet1!$A$2:$A$31</c:f>
              <c:numCache>
                <c:formatCode>m/d/yyyy</c:formatCode>
                <c:ptCount val="30"/>
                <c:pt idx="0">
                  <c:v>44805</c:v>
                </c:pt>
                <c:pt idx="1">
                  <c:v>44806</c:v>
                </c:pt>
                <c:pt idx="2">
                  <c:v>44807</c:v>
                </c:pt>
                <c:pt idx="3">
                  <c:v>44808</c:v>
                </c:pt>
                <c:pt idx="4">
                  <c:v>44809</c:v>
                </c:pt>
                <c:pt idx="5">
                  <c:v>44810</c:v>
                </c:pt>
                <c:pt idx="6">
                  <c:v>44811</c:v>
                </c:pt>
                <c:pt idx="7">
                  <c:v>44812</c:v>
                </c:pt>
                <c:pt idx="8">
                  <c:v>44813</c:v>
                </c:pt>
                <c:pt idx="9">
                  <c:v>44814</c:v>
                </c:pt>
                <c:pt idx="10">
                  <c:v>44815</c:v>
                </c:pt>
                <c:pt idx="11">
                  <c:v>44816</c:v>
                </c:pt>
                <c:pt idx="12">
                  <c:v>44817</c:v>
                </c:pt>
                <c:pt idx="13">
                  <c:v>44818</c:v>
                </c:pt>
                <c:pt idx="14">
                  <c:v>44819</c:v>
                </c:pt>
                <c:pt idx="15">
                  <c:v>44820</c:v>
                </c:pt>
                <c:pt idx="16">
                  <c:v>44821</c:v>
                </c:pt>
                <c:pt idx="17">
                  <c:v>44822</c:v>
                </c:pt>
                <c:pt idx="18">
                  <c:v>44823</c:v>
                </c:pt>
                <c:pt idx="19">
                  <c:v>44824</c:v>
                </c:pt>
                <c:pt idx="20">
                  <c:v>44825</c:v>
                </c:pt>
                <c:pt idx="21">
                  <c:v>44826</c:v>
                </c:pt>
                <c:pt idx="22">
                  <c:v>44827</c:v>
                </c:pt>
                <c:pt idx="23">
                  <c:v>44828</c:v>
                </c:pt>
                <c:pt idx="24">
                  <c:v>44829</c:v>
                </c:pt>
                <c:pt idx="25">
                  <c:v>44830</c:v>
                </c:pt>
                <c:pt idx="26">
                  <c:v>44831</c:v>
                </c:pt>
                <c:pt idx="27">
                  <c:v>44832</c:v>
                </c:pt>
                <c:pt idx="28">
                  <c:v>44833</c:v>
                </c:pt>
                <c:pt idx="29">
                  <c:v>44834</c:v>
                </c:pt>
              </c:numCache>
            </c:numRef>
          </c:cat>
          <c:val>
            <c:numRef>
              <c:f>Sheet1!$B$2:$B$31</c:f>
              <c:numCache>
                <c:formatCode>General</c:formatCode>
                <c:ptCount val="30"/>
                <c:pt idx="0">
                  <c:v>273</c:v>
                </c:pt>
                <c:pt idx="1">
                  <c:v>274</c:v>
                </c:pt>
                <c:pt idx="2">
                  <c:v>275</c:v>
                </c:pt>
                <c:pt idx="3">
                  <c:v>275</c:v>
                </c:pt>
                <c:pt idx="4">
                  <c:v>276</c:v>
                </c:pt>
                <c:pt idx="5">
                  <c:v>277</c:v>
                </c:pt>
                <c:pt idx="6">
                  <c:v>280</c:v>
                </c:pt>
                <c:pt idx="7">
                  <c:v>280</c:v>
                </c:pt>
                <c:pt idx="8">
                  <c:v>282</c:v>
                </c:pt>
                <c:pt idx="9">
                  <c:v>283</c:v>
                </c:pt>
                <c:pt idx="10">
                  <c:v>284</c:v>
                </c:pt>
                <c:pt idx="11">
                  <c:v>284</c:v>
                </c:pt>
                <c:pt idx="12">
                  <c:v>285</c:v>
                </c:pt>
                <c:pt idx="13">
                  <c:v>288</c:v>
                </c:pt>
                <c:pt idx="14">
                  <c:v>289</c:v>
                </c:pt>
                <c:pt idx="15">
                  <c:v>289</c:v>
                </c:pt>
                <c:pt idx="16">
                  <c:v>291</c:v>
                </c:pt>
                <c:pt idx="17">
                  <c:v>291</c:v>
                </c:pt>
                <c:pt idx="18">
                  <c:v>291</c:v>
                </c:pt>
                <c:pt idx="19">
                  <c:v>291</c:v>
                </c:pt>
                <c:pt idx="20">
                  <c:v>291</c:v>
                </c:pt>
                <c:pt idx="21">
                  <c:v>292</c:v>
                </c:pt>
                <c:pt idx="22">
                  <c:v>291</c:v>
                </c:pt>
                <c:pt idx="23">
                  <c:v>293</c:v>
                </c:pt>
                <c:pt idx="24">
                  <c:v>293</c:v>
                </c:pt>
                <c:pt idx="25">
                  <c:v>295</c:v>
                </c:pt>
                <c:pt idx="26">
                  <c:v>298</c:v>
                </c:pt>
                <c:pt idx="27">
                  <c:v>299</c:v>
                </c:pt>
                <c:pt idx="28">
                  <c:v>301</c:v>
                </c:pt>
                <c:pt idx="29">
                  <c:v>300</c:v>
                </c:pt>
              </c:numCache>
            </c:numRef>
          </c:val>
          <c:smooth val="0"/>
          <c:extLst>
            <c:ext xmlns:c16="http://schemas.microsoft.com/office/drawing/2014/chart" uri="{C3380CC4-5D6E-409C-BE32-E72D297353CC}">
              <c16:uniqueId val="{00000000-07B1-4F42-83FE-477484950B01}"/>
            </c:ext>
          </c:extLst>
        </c:ser>
        <c:dLbls>
          <c:showLegendKey val="0"/>
          <c:showVal val="0"/>
          <c:showCatName val="0"/>
          <c:showSerName val="0"/>
          <c:showPercent val="0"/>
          <c:showBubbleSize val="0"/>
        </c:dLbls>
        <c:smooth val="0"/>
        <c:axId val="365480912"/>
        <c:axId val="365486160"/>
      </c:lineChart>
      <c:dateAx>
        <c:axId val="365480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86160"/>
        <c:crosses val="autoZero"/>
        <c:auto val="1"/>
        <c:lblOffset val="100"/>
        <c:baseTimeUnit val="days"/>
      </c:dateAx>
      <c:valAx>
        <c:axId val="365486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48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splat_malaysia</c:v>
                </c:pt>
              </c:strCache>
            </c:strRef>
          </c:cat>
          <c:val>
            <c:numRef>
              <c:f>Sheet1!$B$2</c:f>
              <c:numCache>
                <c:formatCode>General</c:formatCode>
                <c:ptCount val="1"/>
                <c:pt idx="0">
                  <c:v>79</c:v>
                </c:pt>
              </c:numCache>
            </c:numRef>
          </c:val>
          <c:extLst>
            <c:ext xmlns:c16="http://schemas.microsoft.com/office/drawing/2014/chart" uri="{C3380CC4-5D6E-409C-BE32-E72D297353CC}">
              <c16:uniqueId val="{00000000-B2CD-4159-9E1A-3F2EE95846D0}"/>
            </c:ext>
          </c:extLst>
        </c:ser>
        <c:ser>
          <c:idx val="1"/>
          <c:order val="1"/>
          <c:tx>
            <c:strRef>
              <c:f>Sheet1!$C$1</c:f>
              <c:strCache>
                <c:ptCount val="1"/>
                <c:pt idx="0">
                  <c:v>Carousel</c:v>
                </c:pt>
              </c:strCache>
            </c:strRef>
          </c:tx>
          <c:spPr>
            <a:solidFill>
              <a:schemeClr val="accent2"/>
            </a:solidFill>
            <a:ln>
              <a:noFill/>
            </a:ln>
            <a:effectLst/>
          </c:spPr>
          <c:invertIfNegative val="0"/>
          <c:cat>
            <c:strRef>
              <c:f>Sheet1!$A$2</c:f>
              <c:strCache>
                <c:ptCount val="1"/>
                <c:pt idx="0">
                  <c:v>splat_malaysia</c:v>
                </c:pt>
              </c:strCache>
            </c:strRef>
          </c:cat>
          <c:val>
            <c:numRef>
              <c:f>Sheet1!$C$2</c:f>
              <c:numCache>
                <c:formatCode>General</c:formatCode>
                <c:ptCount val="1"/>
                <c:pt idx="0">
                  <c:v>105</c:v>
                </c:pt>
              </c:numCache>
            </c:numRef>
          </c:val>
          <c:extLst>
            <c:ext xmlns:c16="http://schemas.microsoft.com/office/drawing/2014/chart" uri="{C3380CC4-5D6E-409C-BE32-E72D297353CC}">
              <c16:uniqueId val="{00000001-B2CD-4159-9E1A-3F2EE95846D0}"/>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splat_malaysia</c:v>
                </c:pt>
              </c:strCache>
            </c:strRef>
          </c:cat>
          <c:val>
            <c:numRef>
              <c:f>Sheet1!$D$2</c:f>
              <c:numCache>
                <c:formatCode>General</c:formatCode>
                <c:ptCount val="1"/>
                <c:pt idx="0">
                  <c:v>80.5</c:v>
                </c:pt>
              </c:numCache>
            </c:numRef>
          </c:val>
          <c:extLst>
            <c:ext xmlns:c16="http://schemas.microsoft.com/office/drawing/2014/chart" uri="{C3380CC4-5D6E-409C-BE32-E72D297353CC}">
              <c16:uniqueId val="{00000002-B2CD-4159-9E1A-3F2EE95846D0}"/>
            </c:ext>
          </c:extLst>
        </c:ser>
        <c:ser>
          <c:idx val="3"/>
          <c:order val="3"/>
          <c:tx>
            <c:strRef>
              <c:f>Sheet1!$E$1</c:f>
              <c:strCache>
                <c:ptCount val="1"/>
                <c:pt idx="0">
                  <c:v>Reel</c:v>
                </c:pt>
              </c:strCache>
            </c:strRef>
          </c:tx>
          <c:spPr>
            <a:solidFill>
              <a:schemeClr val="accent4"/>
            </a:solidFill>
            <a:ln>
              <a:noFill/>
            </a:ln>
            <a:effectLst/>
          </c:spPr>
          <c:invertIfNegative val="0"/>
          <c:cat>
            <c:strRef>
              <c:f>Sheet1!$A$2</c:f>
              <c:strCache>
                <c:ptCount val="1"/>
                <c:pt idx="0">
                  <c:v>splat_malaysia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B2CD-4159-9E1A-3F2EE95846D0}"/>
            </c:ext>
          </c:extLst>
        </c:ser>
        <c:dLbls>
          <c:showLegendKey val="0"/>
          <c:showVal val="0"/>
          <c:showCatName val="0"/>
          <c:showSerName val="0"/>
          <c:showPercent val="0"/>
          <c:showBubbleSize val="0"/>
        </c:dLbls>
        <c:gapWidth val="150"/>
        <c:overlap val="100"/>
        <c:axId val="408801864"/>
        <c:axId val="408802192"/>
      </c:barChart>
      <c:catAx>
        <c:axId val="4088018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802192"/>
        <c:crosses val="autoZero"/>
        <c:auto val="1"/>
        <c:lblAlgn val="ctr"/>
        <c:lblOffset val="100"/>
        <c:noMultiLvlLbl val="0"/>
      </c:catAx>
      <c:valAx>
        <c:axId val="4088021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88018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splat_malaysia</c:v>
                </c:pt>
              </c:strCache>
            </c:strRef>
          </c:tx>
          <c:spPr>
            <a:ln w="28575" cap="rnd">
              <a:solidFill>
                <a:schemeClr val="accent1"/>
              </a:solidFill>
              <a:round/>
            </a:ln>
            <a:effectLst/>
          </c:spPr>
          <c:marker>
            <c:symbol val="none"/>
          </c:marker>
          <c:cat>
            <c:numRef>
              <c:f>Sheet1!$A$2:$A$31</c:f>
              <c:numCache>
                <c:formatCode>m/d/yyyy</c:formatCode>
                <c:ptCount val="30"/>
                <c:pt idx="0">
                  <c:v>44805</c:v>
                </c:pt>
                <c:pt idx="1">
                  <c:v>44806</c:v>
                </c:pt>
                <c:pt idx="2">
                  <c:v>44807</c:v>
                </c:pt>
                <c:pt idx="3">
                  <c:v>44808</c:v>
                </c:pt>
                <c:pt idx="4">
                  <c:v>44809</c:v>
                </c:pt>
                <c:pt idx="5">
                  <c:v>44810</c:v>
                </c:pt>
                <c:pt idx="6">
                  <c:v>44811</c:v>
                </c:pt>
                <c:pt idx="7">
                  <c:v>44812</c:v>
                </c:pt>
                <c:pt idx="8">
                  <c:v>44813</c:v>
                </c:pt>
                <c:pt idx="9">
                  <c:v>44814</c:v>
                </c:pt>
                <c:pt idx="10">
                  <c:v>44815</c:v>
                </c:pt>
                <c:pt idx="11">
                  <c:v>44816</c:v>
                </c:pt>
                <c:pt idx="12">
                  <c:v>44817</c:v>
                </c:pt>
                <c:pt idx="13">
                  <c:v>44818</c:v>
                </c:pt>
                <c:pt idx="14">
                  <c:v>44819</c:v>
                </c:pt>
                <c:pt idx="15">
                  <c:v>44820</c:v>
                </c:pt>
                <c:pt idx="16">
                  <c:v>44821</c:v>
                </c:pt>
                <c:pt idx="17">
                  <c:v>44822</c:v>
                </c:pt>
                <c:pt idx="18">
                  <c:v>44823</c:v>
                </c:pt>
                <c:pt idx="19">
                  <c:v>44824</c:v>
                </c:pt>
                <c:pt idx="20">
                  <c:v>44825</c:v>
                </c:pt>
                <c:pt idx="21">
                  <c:v>44826</c:v>
                </c:pt>
                <c:pt idx="22">
                  <c:v>44827</c:v>
                </c:pt>
                <c:pt idx="23">
                  <c:v>44828</c:v>
                </c:pt>
                <c:pt idx="24">
                  <c:v>44829</c:v>
                </c:pt>
                <c:pt idx="25">
                  <c:v>44830</c:v>
                </c:pt>
                <c:pt idx="26">
                  <c:v>44831</c:v>
                </c:pt>
                <c:pt idx="27">
                  <c:v>44832</c:v>
                </c:pt>
                <c:pt idx="28">
                  <c:v>44833</c:v>
                </c:pt>
                <c:pt idx="29">
                  <c:v>44834</c:v>
                </c:pt>
              </c:numCache>
            </c:numRef>
          </c:cat>
          <c:val>
            <c:numRef>
              <c:f>Sheet1!$B$2:$B$31</c:f>
              <c:numCache>
                <c:formatCode>General</c:formatCode>
                <c:ptCount val="30"/>
                <c:pt idx="0">
                  <c:v>0</c:v>
                </c:pt>
                <c:pt idx="1">
                  <c:v>0</c:v>
                </c:pt>
                <c:pt idx="2">
                  <c:v>0</c:v>
                </c:pt>
                <c:pt idx="3">
                  <c:v>0</c:v>
                </c:pt>
                <c:pt idx="4">
                  <c:v>0</c:v>
                </c:pt>
                <c:pt idx="5">
                  <c:v>0</c:v>
                </c:pt>
                <c:pt idx="6">
                  <c:v>0</c:v>
                </c:pt>
                <c:pt idx="7">
                  <c:v>9</c:v>
                </c:pt>
                <c:pt idx="8">
                  <c:v>0</c:v>
                </c:pt>
                <c:pt idx="9">
                  <c:v>0</c:v>
                </c:pt>
                <c:pt idx="10">
                  <c:v>8</c:v>
                </c:pt>
                <c:pt idx="11">
                  <c:v>0</c:v>
                </c:pt>
                <c:pt idx="12">
                  <c:v>0</c:v>
                </c:pt>
                <c:pt idx="13">
                  <c:v>6</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4</c:v>
                </c:pt>
              </c:numCache>
            </c:numRef>
          </c:val>
          <c:smooth val="0"/>
          <c:extLst>
            <c:ext xmlns:c16="http://schemas.microsoft.com/office/drawing/2014/chart" uri="{C3380CC4-5D6E-409C-BE32-E72D297353CC}">
              <c16:uniqueId val="{00000000-07F7-4DA9-AFF6-0E65FD261F42}"/>
            </c:ext>
          </c:extLst>
        </c:ser>
        <c:dLbls>
          <c:showLegendKey val="0"/>
          <c:showVal val="0"/>
          <c:showCatName val="0"/>
          <c:showSerName val="0"/>
          <c:showPercent val="0"/>
          <c:showBubbleSize val="0"/>
        </c:dLbls>
        <c:smooth val="0"/>
        <c:axId val="410391576"/>
        <c:axId val="410393216"/>
      </c:lineChart>
      <c:dateAx>
        <c:axId val="410391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93216"/>
        <c:crosses val="autoZero"/>
        <c:auto val="1"/>
        <c:lblOffset val="100"/>
        <c:baseTimeUnit val="days"/>
      </c:dateAx>
      <c:valAx>
        <c:axId val="410393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91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splat_malaysia</c:v>
                </c:pt>
              </c:strCache>
            </c:strRef>
          </c:tx>
          <c:spPr>
            <a:ln w="28575" cap="rnd">
              <a:solidFill>
                <a:schemeClr val="accent1"/>
              </a:solidFill>
              <a:round/>
            </a:ln>
            <a:effectLst/>
          </c:spPr>
          <c:marker>
            <c:symbol val="none"/>
          </c:marker>
          <c:cat>
            <c:numRef>
              <c:f>Sheet1!$A$2:$A$31</c:f>
              <c:numCache>
                <c:formatCode>m/d/yyyy</c:formatCode>
                <c:ptCount val="30"/>
                <c:pt idx="0">
                  <c:v>44805</c:v>
                </c:pt>
                <c:pt idx="1">
                  <c:v>44806</c:v>
                </c:pt>
                <c:pt idx="2">
                  <c:v>44807</c:v>
                </c:pt>
                <c:pt idx="3">
                  <c:v>44808</c:v>
                </c:pt>
                <c:pt idx="4">
                  <c:v>44809</c:v>
                </c:pt>
                <c:pt idx="5">
                  <c:v>44810</c:v>
                </c:pt>
                <c:pt idx="6">
                  <c:v>44811</c:v>
                </c:pt>
                <c:pt idx="7">
                  <c:v>44812</c:v>
                </c:pt>
                <c:pt idx="8">
                  <c:v>44813</c:v>
                </c:pt>
                <c:pt idx="9">
                  <c:v>44814</c:v>
                </c:pt>
                <c:pt idx="10">
                  <c:v>44815</c:v>
                </c:pt>
                <c:pt idx="11">
                  <c:v>44816</c:v>
                </c:pt>
                <c:pt idx="12">
                  <c:v>44817</c:v>
                </c:pt>
                <c:pt idx="13">
                  <c:v>44818</c:v>
                </c:pt>
                <c:pt idx="14">
                  <c:v>44819</c:v>
                </c:pt>
                <c:pt idx="15">
                  <c:v>44820</c:v>
                </c:pt>
                <c:pt idx="16">
                  <c:v>44821</c:v>
                </c:pt>
                <c:pt idx="17">
                  <c:v>44822</c:v>
                </c:pt>
                <c:pt idx="18">
                  <c:v>44823</c:v>
                </c:pt>
                <c:pt idx="19">
                  <c:v>44824</c:v>
                </c:pt>
                <c:pt idx="20">
                  <c:v>44825</c:v>
                </c:pt>
                <c:pt idx="21">
                  <c:v>44826</c:v>
                </c:pt>
                <c:pt idx="22">
                  <c:v>44827</c:v>
                </c:pt>
                <c:pt idx="23">
                  <c:v>44828</c:v>
                </c:pt>
                <c:pt idx="24">
                  <c:v>44829</c:v>
                </c:pt>
                <c:pt idx="25">
                  <c:v>44830</c:v>
                </c:pt>
                <c:pt idx="26">
                  <c:v>44831</c:v>
                </c:pt>
                <c:pt idx="27">
                  <c:v>44832</c:v>
                </c:pt>
                <c:pt idx="28">
                  <c:v>44833</c:v>
                </c:pt>
                <c:pt idx="29">
                  <c:v>44834</c:v>
                </c:pt>
              </c:numCache>
            </c:numRef>
          </c:cat>
          <c:val>
            <c:numRef>
              <c:f>Sheet1!$B$2:$B$31</c:f>
              <c:numCache>
                <c:formatCode>General</c:formatCode>
                <c:ptCount val="30"/>
                <c:pt idx="0">
                  <c:v>0</c:v>
                </c:pt>
                <c:pt idx="1">
                  <c:v>0.366300366300366</c:v>
                </c:pt>
                <c:pt idx="2">
                  <c:v>0.36496350364963498</c:v>
                </c:pt>
                <c:pt idx="3">
                  <c:v>0</c:v>
                </c:pt>
                <c:pt idx="4">
                  <c:v>0.36363636363636398</c:v>
                </c:pt>
                <c:pt idx="5">
                  <c:v>0.36231884057970998</c:v>
                </c:pt>
                <c:pt idx="6">
                  <c:v>1.08303249097473</c:v>
                </c:pt>
                <c:pt idx="7">
                  <c:v>0</c:v>
                </c:pt>
                <c:pt idx="8">
                  <c:v>0.71428571428571397</c:v>
                </c:pt>
                <c:pt idx="9">
                  <c:v>0.35460992907801397</c:v>
                </c:pt>
                <c:pt idx="10">
                  <c:v>0.35335689045936403</c:v>
                </c:pt>
                <c:pt idx="11">
                  <c:v>0</c:v>
                </c:pt>
                <c:pt idx="12">
                  <c:v>0.352112676056338</c:v>
                </c:pt>
                <c:pt idx="13">
                  <c:v>1.0526315789473699</c:v>
                </c:pt>
                <c:pt idx="14">
                  <c:v>0.34722222222222199</c:v>
                </c:pt>
                <c:pt idx="15">
                  <c:v>0</c:v>
                </c:pt>
                <c:pt idx="16">
                  <c:v>0.69204152249134998</c:v>
                </c:pt>
                <c:pt idx="17">
                  <c:v>0</c:v>
                </c:pt>
                <c:pt idx="18">
                  <c:v>0</c:v>
                </c:pt>
                <c:pt idx="19">
                  <c:v>0</c:v>
                </c:pt>
                <c:pt idx="20">
                  <c:v>0</c:v>
                </c:pt>
                <c:pt idx="21">
                  <c:v>0.34364261168384902</c:v>
                </c:pt>
                <c:pt idx="22">
                  <c:v>-0.34246575342465801</c:v>
                </c:pt>
                <c:pt idx="23">
                  <c:v>0.68728522336769804</c:v>
                </c:pt>
                <c:pt idx="24">
                  <c:v>0</c:v>
                </c:pt>
                <c:pt idx="25">
                  <c:v>0.68259385665529004</c:v>
                </c:pt>
                <c:pt idx="26">
                  <c:v>1.0169491525423699</c:v>
                </c:pt>
                <c:pt idx="27">
                  <c:v>0.33557046979865801</c:v>
                </c:pt>
                <c:pt idx="28">
                  <c:v>0.668896321070234</c:v>
                </c:pt>
                <c:pt idx="29">
                  <c:v>-0.33222591362126203</c:v>
                </c:pt>
              </c:numCache>
            </c:numRef>
          </c:val>
          <c:smooth val="0"/>
          <c:extLst>
            <c:ext xmlns:c16="http://schemas.microsoft.com/office/drawing/2014/chart" uri="{C3380CC4-5D6E-409C-BE32-E72D297353CC}">
              <c16:uniqueId val="{00000000-3882-4FD9-915F-9D3166B6CF26}"/>
            </c:ext>
          </c:extLst>
        </c:ser>
        <c:dLbls>
          <c:showLegendKey val="0"/>
          <c:showVal val="0"/>
          <c:showCatName val="0"/>
          <c:showSerName val="0"/>
          <c:showPercent val="0"/>
          <c:showBubbleSize val="0"/>
        </c:dLbls>
        <c:smooth val="0"/>
        <c:axId val="410403384"/>
        <c:axId val="410403712"/>
      </c:lineChart>
      <c:dateAx>
        <c:axId val="4104033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403712"/>
        <c:crosses val="autoZero"/>
        <c:auto val="1"/>
        <c:lblOffset val="100"/>
        <c:baseTimeUnit val="days"/>
      </c:dateAx>
      <c:valAx>
        <c:axId val="4104037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403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splat_malaysia</c:v>
                </c:pt>
              </c:strCache>
            </c:strRef>
          </c:tx>
          <c:spPr>
            <a:ln w="28575" cap="rnd">
              <a:solidFill>
                <a:schemeClr val="accent1"/>
              </a:solidFill>
              <a:round/>
            </a:ln>
            <a:effectLst/>
          </c:spPr>
          <c:marker>
            <c:symbol val="none"/>
          </c:marker>
          <c:cat>
            <c:numRef>
              <c:f>Sheet1!$A$2:$A$31</c:f>
              <c:numCache>
                <c:formatCode>m/d/yyyy</c:formatCode>
                <c:ptCount val="30"/>
                <c:pt idx="0">
                  <c:v>44805</c:v>
                </c:pt>
                <c:pt idx="1">
                  <c:v>44806</c:v>
                </c:pt>
                <c:pt idx="2">
                  <c:v>44807</c:v>
                </c:pt>
                <c:pt idx="3">
                  <c:v>44808</c:v>
                </c:pt>
                <c:pt idx="4">
                  <c:v>44809</c:v>
                </c:pt>
                <c:pt idx="5">
                  <c:v>44810</c:v>
                </c:pt>
                <c:pt idx="6">
                  <c:v>44811</c:v>
                </c:pt>
                <c:pt idx="7">
                  <c:v>44812</c:v>
                </c:pt>
                <c:pt idx="8">
                  <c:v>44813</c:v>
                </c:pt>
                <c:pt idx="9">
                  <c:v>44814</c:v>
                </c:pt>
                <c:pt idx="10">
                  <c:v>44815</c:v>
                </c:pt>
                <c:pt idx="11">
                  <c:v>44816</c:v>
                </c:pt>
                <c:pt idx="12">
                  <c:v>44817</c:v>
                </c:pt>
                <c:pt idx="13">
                  <c:v>44818</c:v>
                </c:pt>
                <c:pt idx="14">
                  <c:v>44819</c:v>
                </c:pt>
                <c:pt idx="15">
                  <c:v>44820</c:v>
                </c:pt>
                <c:pt idx="16">
                  <c:v>44821</c:v>
                </c:pt>
                <c:pt idx="17">
                  <c:v>44822</c:v>
                </c:pt>
                <c:pt idx="18">
                  <c:v>44823</c:v>
                </c:pt>
                <c:pt idx="19">
                  <c:v>44824</c:v>
                </c:pt>
                <c:pt idx="20">
                  <c:v>44825</c:v>
                </c:pt>
                <c:pt idx="21">
                  <c:v>44826</c:v>
                </c:pt>
                <c:pt idx="22">
                  <c:v>44827</c:v>
                </c:pt>
                <c:pt idx="23">
                  <c:v>44828</c:v>
                </c:pt>
                <c:pt idx="24">
                  <c:v>44829</c:v>
                </c:pt>
                <c:pt idx="25">
                  <c:v>44830</c:v>
                </c:pt>
                <c:pt idx="26">
                  <c:v>44831</c:v>
                </c:pt>
                <c:pt idx="27">
                  <c:v>44832</c:v>
                </c:pt>
                <c:pt idx="28">
                  <c:v>44833</c:v>
                </c:pt>
                <c:pt idx="29">
                  <c:v>44834</c:v>
                </c:pt>
              </c:numCache>
            </c:numRef>
          </c:cat>
          <c:val>
            <c:numRef>
              <c:f>Sheet1!$B$2:$B$31</c:f>
              <c:numCache>
                <c:formatCode>General</c:formatCode>
                <c:ptCount val="30"/>
                <c:pt idx="0">
                  <c:v>5</c:v>
                </c:pt>
                <c:pt idx="1">
                  <c:v>61</c:v>
                </c:pt>
                <c:pt idx="2">
                  <c:v>93</c:v>
                </c:pt>
                <c:pt idx="3">
                  <c:v>1890</c:v>
                </c:pt>
                <c:pt idx="4">
                  <c:v>6290</c:v>
                </c:pt>
                <c:pt idx="5">
                  <c:v>6644</c:v>
                </c:pt>
                <c:pt idx="6">
                  <c:v>9134</c:v>
                </c:pt>
                <c:pt idx="7">
                  <c:v>2807</c:v>
                </c:pt>
                <c:pt idx="8">
                  <c:v>455</c:v>
                </c:pt>
                <c:pt idx="9">
                  <c:v>934</c:v>
                </c:pt>
                <c:pt idx="10">
                  <c:v>1058</c:v>
                </c:pt>
                <c:pt idx="11">
                  <c:v>1353</c:v>
                </c:pt>
                <c:pt idx="12">
                  <c:v>2304</c:v>
                </c:pt>
                <c:pt idx="13">
                  <c:v>1941</c:v>
                </c:pt>
                <c:pt idx="14">
                  <c:v>1343</c:v>
                </c:pt>
                <c:pt idx="15">
                  <c:v>857</c:v>
                </c:pt>
                <c:pt idx="16">
                  <c:v>259</c:v>
                </c:pt>
                <c:pt idx="17">
                  <c:v>4</c:v>
                </c:pt>
                <c:pt idx="18">
                  <c:v>3</c:v>
                </c:pt>
                <c:pt idx="19">
                  <c:v>373</c:v>
                </c:pt>
                <c:pt idx="20">
                  <c:v>649</c:v>
                </c:pt>
                <c:pt idx="21">
                  <c:v>733</c:v>
                </c:pt>
                <c:pt idx="22">
                  <c:v>323</c:v>
                </c:pt>
                <c:pt idx="23">
                  <c:v>7</c:v>
                </c:pt>
                <c:pt idx="24">
                  <c:v>6</c:v>
                </c:pt>
                <c:pt idx="25">
                  <c:v>4</c:v>
                </c:pt>
                <c:pt idx="26">
                  <c:v>129</c:v>
                </c:pt>
                <c:pt idx="27">
                  <c:v>438</c:v>
                </c:pt>
                <c:pt idx="28">
                  <c:v>326</c:v>
                </c:pt>
                <c:pt idx="29">
                  <c:v>522</c:v>
                </c:pt>
              </c:numCache>
            </c:numRef>
          </c:val>
          <c:smooth val="0"/>
          <c:extLst>
            <c:ext xmlns:c16="http://schemas.microsoft.com/office/drawing/2014/chart" uri="{C3380CC4-5D6E-409C-BE32-E72D297353CC}">
              <c16:uniqueId val="{00000000-2426-4993-81A7-C9095635EF9D}"/>
            </c:ext>
          </c:extLst>
        </c:ser>
        <c:dLbls>
          <c:showLegendKey val="0"/>
          <c:showVal val="0"/>
          <c:showCatName val="0"/>
          <c:showSerName val="0"/>
          <c:showPercent val="0"/>
          <c:showBubbleSize val="0"/>
        </c:dLbls>
        <c:smooth val="0"/>
        <c:axId val="410348608"/>
        <c:axId val="410353200"/>
      </c:lineChart>
      <c:dateAx>
        <c:axId val="4103486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53200"/>
        <c:crosses val="autoZero"/>
        <c:auto val="1"/>
        <c:lblOffset val="100"/>
        <c:baseTimeUnit val="days"/>
      </c:dateAx>
      <c:valAx>
        <c:axId val="4103532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48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splat_malaysia</c:v>
                </c:pt>
              </c:strCache>
            </c:strRef>
          </c:tx>
          <c:spPr>
            <a:ln w="28575" cap="rnd">
              <a:solidFill>
                <a:schemeClr val="accent1"/>
              </a:solidFill>
              <a:round/>
            </a:ln>
            <a:effectLst/>
          </c:spPr>
          <c:marker>
            <c:symbol val="none"/>
          </c:marker>
          <c:cat>
            <c:numRef>
              <c:f>Sheet1!$A$2:$A$31</c:f>
              <c:numCache>
                <c:formatCode>m/d/yyyy</c:formatCode>
                <c:ptCount val="30"/>
                <c:pt idx="0">
                  <c:v>44805</c:v>
                </c:pt>
                <c:pt idx="1">
                  <c:v>44806</c:v>
                </c:pt>
                <c:pt idx="2">
                  <c:v>44807</c:v>
                </c:pt>
                <c:pt idx="3">
                  <c:v>44808</c:v>
                </c:pt>
                <c:pt idx="4">
                  <c:v>44809</c:v>
                </c:pt>
                <c:pt idx="5">
                  <c:v>44810</c:v>
                </c:pt>
                <c:pt idx="6">
                  <c:v>44811</c:v>
                </c:pt>
                <c:pt idx="7">
                  <c:v>44812</c:v>
                </c:pt>
                <c:pt idx="8">
                  <c:v>44813</c:v>
                </c:pt>
                <c:pt idx="9">
                  <c:v>44814</c:v>
                </c:pt>
                <c:pt idx="10">
                  <c:v>44815</c:v>
                </c:pt>
                <c:pt idx="11">
                  <c:v>44816</c:v>
                </c:pt>
                <c:pt idx="12">
                  <c:v>44817</c:v>
                </c:pt>
                <c:pt idx="13">
                  <c:v>44818</c:v>
                </c:pt>
                <c:pt idx="14">
                  <c:v>44819</c:v>
                </c:pt>
                <c:pt idx="15">
                  <c:v>44820</c:v>
                </c:pt>
                <c:pt idx="16">
                  <c:v>44821</c:v>
                </c:pt>
                <c:pt idx="17">
                  <c:v>44822</c:v>
                </c:pt>
                <c:pt idx="18">
                  <c:v>44823</c:v>
                </c:pt>
                <c:pt idx="19">
                  <c:v>44824</c:v>
                </c:pt>
                <c:pt idx="20">
                  <c:v>44825</c:v>
                </c:pt>
                <c:pt idx="21">
                  <c:v>44826</c:v>
                </c:pt>
                <c:pt idx="22">
                  <c:v>44827</c:v>
                </c:pt>
                <c:pt idx="23">
                  <c:v>44828</c:v>
                </c:pt>
                <c:pt idx="24">
                  <c:v>44829</c:v>
                </c:pt>
                <c:pt idx="25">
                  <c:v>44830</c:v>
                </c:pt>
                <c:pt idx="26">
                  <c:v>44831</c:v>
                </c:pt>
                <c:pt idx="27">
                  <c:v>44832</c:v>
                </c:pt>
                <c:pt idx="28">
                  <c:v>44833</c:v>
                </c:pt>
                <c:pt idx="29">
                  <c:v>44834</c:v>
                </c:pt>
              </c:numCache>
            </c:numRef>
          </c:cat>
          <c:val>
            <c:numRef>
              <c:f>Sheet1!$B$2:$B$31</c:f>
              <c:numCache>
                <c:formatCode>General</c:formatCode>
                <c:ptCount val="30"/>
                <c:pt idx="0">
                  <c:v>0</c:v>
                </c:pt>
                <c:pt idx="1">
                  <c:v>0</c:v>
                </c:pt>
                <c:pt idx="2">
                  <c:v>0</c:v>
                </c:pt>
                <c:pt idx="3">
                  <c:v>0</c:v>
                </c:pt>
                <c:pt idx="4">
                  <c:v>0</c:v>
                </c:pt>
                <c:pt idx="5">
                  <c:v>0</c:v>
                </c:pt>
                <c:pt idx="6">
                  <c:v>0</c:v>
                </c:pt>
                <c:pt idx="7">
                  <c:v>3.2143000000000002</c:v>
                </c:pt>
                <c:pt idx="8">
                  <c:v>0</c:v>
                </c:pt>
                <c:pt idx="9">
                  <c:v>0</c:v>
                </c:pt>
                <c:pt idx="10">
                  <c:v>2.8269000000000002</c:v>
                </c:pt>
                <c:pt idx="11">
                  <c:v>0</c:v>
                </c:pt>
                <c:pt idx="12">
                  <c:v>0</c:v>
                </c:pt>
                <c:pt idx="13">
                  <c:v>2.0979000000000001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1.3332999999999999</c:v>
                </c:pt>
              </c:numCache>
            </c:numRef>
          </c:val>
          <c:smooth val="0"/>
          <c:extLst>
            <c:ext xmlns:c16="http://schemas.microsoft.com/office/drawing/2014/chart" uri="{C3380CC4-5D6E-409C-BE32-E72D297353CC}">
              <c16:uniqueId val="{00000000-2ACE-4378-B554-8695B75BFF3A}"/>
            </c:ext>
          </c:extLst>
        </c:ser>
        <c:dLbls>
          <c:showLegendKey val="0"/>
          <c:showVal val="0"/>
          <c:showCatName val="0"/>
          <c:showSerName val="0"/>
          <c:showPercent val="0"/>
          <c:showBubbleSize val="0"/>
        </c:dLbls>
        <c:smooth val="0"/>
        <c:axId val="410349264"/>
        <c:axId val="410345328"/>
      </c:lineChart>
      <c:dateAx>
        <c:axId val="4103492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45328"/>
        <c:crosses val="autoZero"/>
        <c:auto val="1"/>
        <c:lblOffset val="100"/>
        <c:baseTimeUnit val="days"/>
      </c:dateAx>
      <c:valAx>
        <c:axId val="410345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49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splat_malaysia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79</c:v>
                </c:pt>
                <c:pt idx="3">
                  <c:v>81</c:v>
                </c:pt>
                <c:pt idx="4">
                  <c:v>105</c:v>
                </c:pt>
                <c:pt idx="5">
                  <c:v>0</c:v>
                </c:pt>
                <c:pt idx="6">
                  <c:v>80</c:v>
                </c:pt>
              </c:numCache>
            </c:numRef>
          </c:val>
          <c:extLst>
            <c:ext xmlns:c16="http://schemas.microsoft.com/office/drawing/2014/chart" uri="{C3380CC4-5D6E-409C-BE32-E72D297353CC}">
              <c16:uniqueId val="{00000000-764B-4692-AAAD-86B52FF3D1EB}"/>
            </c:ext>
          </c:extLst>
        </c:ser>
        <c:dLbls>
          <c:showLegendKey val="0"/>
          <c:showVal val="0"/>
          <c:showCatName val="0"/>
          <c:showSerName val="0"/>
          <c:showPercent val="0"/>
          <c:showBubbleSize val="0"/>
        </c:dLbls>
        <c:gapWidth val="219"/>
        <c:overlap val="-27"/>
        <c:axId val="410357136"/>
        <c:axId val="410358448"/>
      </c:barChart>
      <c:catAx>
        <c:axId val="410357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58448"/>
        <c:crosses val="autoZero"/>
        <c:auto val="1"/>
        <c:lblAlgn val="ctr"/>
        <c:lblOffset val="100"/>
        <c:noMultiLvlLbl val="0"/>
      </c:catAx>
      <c:valAx>
        <c:axId val="410358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57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splat_malaysia</c:v>
                </c:pt>
              </c:strCache>
            </c:strRef>
          </c:tx>
          <c:spPr>
            <a:ln w="28575" cap="rnd">
              <a:solidFill>
                <a:schemeClr val="accent1"/>
              </a:solidFill>
              <a:round/>
            </a:ln>
            <a:effectLst/>
          </c:spPr>
          <c:marker>
            <c:symbol val="none"/>
          </c:marker>
          <c:cat>
            <c:numRef>
              <c:f>Sheet1!$A$2:$A$31</c:f>
              <c:numCache>
                <c:formatCode>m/d/yyyy</c:formatCode>
                <c:ptCount val="30"/>
                <c:pt idx="0">
                  <c:v>44805</c:v>
                </c:pt>
                <c:pt idx="1">
                  <c:v>44806</c:v>
                </c:pt>
                <c:pt idx="2">
                  <c:v>44807</c:v>
                </c:pt>
                <c:pt idx="3">
                  <c:v>44808</c:v>
                </c:pt>
                <c:pt idx="4">
                  <c:v>44809</c:v>
                </c:pt>
                <c:pt idx="5">
                  <c:v>44810</c:v>
                </c:pt>
                <c:pt idx="6">
                  <c:v>44811</c:v>
                </c:pt>
                <c:pt idx="7">
                  <c:v>44812</c:v>
                </c:pt>
                <c:pt idx="8">
                  <c:v>44813</c:v>
                </c:pt>
                <c:pt idx="9">
                  <c:v>44814</c:v>
                </c:pt>
                <c:pt idx="10">
                  <c:v>44815</c:v>
                </c:pt>
                <c:pt idx="11">
                  <c:v>44816</c:v>
                </c:pt>
                <c:pt idx="12">
                  <c:v>44817</c:v>
                </c:pt>
                <c:pt idx="13">
                  <c:v>44818</c:v>
                </c:pt>
                <c:pt idx="14">
                  <c:v>44819</c:v>
                </c:pt>
                <c:pt idx="15">
                  <c:v>44820</c:v>
                </c:pt>
                <c:pt idx="16">
                  <c:v>44821</c:v>
                </c:pt>
                <c:pt idx="17">
                  <c:v>44822</c:v>
                </c:pt>
                <c:pt idx="18">
                  <c:v>44823</c:v>
                </c:pt>
                <c:pt idx="19">
                  <c:v>44824</c:v>
                </c:pt>
                <c:pt idx="20">
                  <c:v>44825</c:v>
                </c:pt>
                <c:pt idx="21">
                  <c:v>44826</c:v>
                </c:pt>
                <c:pt idx="22">
                  <c:v>44827</c:v>
                </c:pt>
                <c:pt idx="23">
                  <c:v>44828</c:v>
                </c:pt>
                <c:pt idx="24">
                  <c:v>44829</c:v>
                </c:pt>
                <c:pt idx="25">
                  <c:v>44830</c:v>
                </c:pt>
                <c:pt idx="26">
                  <c:v>44831</c:v>
                </c:pt>
                <c:pt idx="27">
                  <c:v>44832</c:v>
                </c:pt>
                <c:pt idx="28">
                  <c:v>44833</c:v>
                </c:pt>
                <c:pt idx="29">
                  <c:v>44834</c:v>
                </c:pt>
              </c:numCache>
            </c:numRef>
          </c:cat>
          <c:val>
            <c:numRef>
              <c:f>Sheet1!$B$2:$B$31</c:f>
              <c:numCache>
                <c:formatCode>General</c:formatCode>
                <c:ptCount val="30"/>
                <c:pt idx="0">
                  <c:v>0</c:v>
                </c:pt>
                <c:pt idx="1">
                  <c:v>0</c:v>
                </c:pt>
                <c:pt idx="2">
                  <c:v>0</c:v>
                </c:pt>
                <c:pt idx="3">
                  <c:v>0</c:v>
                </c:pt>
                <c:pt idx="4">
                  <c:v>0</c:v>
                </c:pt>
                <c:pt idx="5">
                  <c:v>0</c:v>
                </c:pt>
                <c:pt idx="6">
                  <c:v>0</c:v>
                </c:pt>
                <c:pt idx="7">
                  <c:v>3.2143000000000002</c:v>
                </c:pt>
                <c:pt idx="8">
                  <c:v>0</c:v>
                </c:pt>
                <c:pt idx="9">
                  <c:v>0</c:v>
                </c:pt>
                <c:pt idx="10">
                  <c:v>2.8269000000000002</c:v>
                </c:pt>
                <c:pt idx="11">
                  <c:v>0</c:v>
                </c:pt>
                <c:pt idx="12">
                  <c:v>0</c:v>
                </c:pt>
                <c:pt idx="13">
                  <c:v>2.0979000000000001</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1.3332999999999999</c:v>
                </c:pt>
              </c:numCache>
            </c:numRef>
          </c:val>
          <c:smooth val="0"/>
          <c:extLst>
            <c:ext xmlns:c16="http://schemas.microsoft.com/office/drawing/2014/chart" uri="{C3380CC4-5D6E-409C-BE32-E72D297353CC}">
              <c16:uniqueId val="{00000000-FB5E-4905-8F68-E180424E8C97}"/>
            </c:ext>
          </c:extLst>
        </c:ser>
        <c:dLbls>
          <c:showLegendKey val="0"/>
          <c:showVal val="0"/>
          <c:showCatName val="0"/>
          <c:showSerName val="0"/>
          <c:showPercent val="0"/>
          <c:showBubbleSize val="0"/>
        </c:dLbls>
        <c:smooth val="0"/>
        <c:axId val="429284152"/>
        <c:axId val="429282512"/>
      </c:lineChart>
      <c:dateAx>
        <c:axId val="429284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82512"/>
        <c:crosses val="autoZero"/>
        <c:auto val="1"/>
        <c:lblOffset val="100"/>
        <c:baseTimeUnit val="days"/>
      </c:dateAx>
      <c:valAx>
        <c:axId val="429282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8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splat_malaysia</c:v>
                </c:pt>
              </c:strCache>
            </c:strRef>
          </c:tx>
          <c:spPr>
            <a:ln w="28575" cap="rnd">
              <a:solidFill>
                <a:schemeClr val="accent1"/>
              </a:solidFill>
              <a:round/>
            </a:ln>
            <a:effectLst/>
          </c:spPr>
          <c:marker>
            <c:symbol val="none"/>
          </c:marker>
          <c:cat>
            <c:numRef>
              <c:f>Sheet1!$A$2:$A$31</c:f>
              <c:numCache>
                <c:formatCode>m/d/yyyy</c:formatCode>
                <c:ptCount val="30"/>
                <c:pt idx="0">
                  <c:v>44805</c:v>
                </c:pt>
                <c:pt idx="1">
                  <c:v>44806</c:v>
                </c:pt>
                <c:pt idx="2">
                  <c:v>44807</c:v>
                </c:pt>
                <c:pt idx="3">
                  <c:v>44808</c:v>
                </c:pt>
                <c:pt idx="4">
                  <c:v>44809</c:v>
                </c:pt>
                <c:pt idx="5">
                  <c:v>44810</c:v>
                </c:pt>
                <c:pt idx="6">
                  <c:v>44811</c:v>
                </c:pt>
                <c:pt idx="7">
                  <c:v>44812</c:v>
                </c:pt>
                <c:pt idx="8">
                  <c:v>44813</c:v>
                </c:pt>
                <c:pt idx="9">
                  <c:v>44814</c:v>
                </c:pt>
                <c:pt idx="10">
                  <c:v>44815</c:v>
                </c:pt>
                <c:pt idx="11">
                  <c:v>44816</c:v>
                </c:pt>
                <c:pt idx="12">
                  <c:v>44817</c:v>
                </c:pt>
                <c:pt idx="13">
                  <c:v>44818</c:v>
                </c:pt>
                <c:pt idx="14">
                  <c:v>44819</c:v>
                </c:pt>
                <c:pt idx="15">
                  <c:v>44820</c:v>
                </c:pt>
                <c:pt idx="16">
                  <c:v>44821</c:v>
                </c:pt>
                <c:pt idx="17">
                  <c:v>44822</c:v>
                </c:pt>
                <c:pt idx="18">
                  <c:v>44823</c:v>
                </c:pt>
                <c:pt idx="19">
                  <c:v>44824</c:v>
                </c:pt>
                <c:pt idx="20">
                  <c:v>44825</c:v>
                </c:pt>
                <c:pt idx="21">
                  <c:v>44826</c:v>
                </c:pt>
                <c:pt idx="22">
                  <c:v>44827</c:v>
                </c:pt>
                <c:pt idx="23">
                  <c:v>44828</c:v>
                </c:pt>
                <c:pt idx="24">
                  <c:v>44829</c:v>
                </c:pt>
                <c:pt idx="25">
                  <c:v>44830</c:v>
                </c:pt>
                <c:pt idx="26">
                  <c:v>44831</c:v>
                </c:pt>
                <c:pt idx="27">
                  <c:v>44832</c:v>
                </c:pt>
                <c:pt idx="28">
                  <c:v>44833</c:v>
                </c:pt>
                <c:pt idx="29">
                  <c:v>44834</c:v>
                </c:pt>
              </c:numCache>
            </c:numRef>
          </c:cat>
          <c:val>
            <c:numRef>
              <c:f>Sheet1!$B$2:$B$31</c:f>
              <c:numCache>
                <c:formatCode>General</c:formatCode>
                <c:ptCount val="30"/>
                <c:pt idx="0">
                  <c:v>0</c:v>
                </c:pt>
                <c:pt idx="1">
                  <c:v>0.366300366300366</c:v>
                </c:pt>
                <c:pt idx="2">
                  <c:v>0.36496350364963498</c:v>
                </c:pt>
                <c:pt idx="3">
                  <c:v>0</c:v>
                </c:pt>
                <c:pt idx="4">
                  <c:v>0.36363636363636398</c:v>
                </c:pt>
                <c:pt idx="5">
                  <c:v>0.36231884057970998</c:v>
                </c:pt>
                <c:pt idx="6">
                  <c:v>1.08303249097473</c:v>
                </c:pt>
                <c:pt idx="7">
                  <c:v>0</c:v>
                </c:pt>
                <c:pt idx="8">
                  <c:v>0.71428571428571397</c:v>
                </c:pt>
                <c:pt idx="9">
                  <c:v>0.35460992907801397</c:v>
                </c:pt>
                <c:pt idx="10">
                  <c:v>0.35335689045936403</c:v>
                </c:pt>
                <c:pt idx="11">
                  <c:v>0</c:v>
                </c:pt>
                <c:pt idx="12">
                  <c:v>0.352112676056338</c:v>
                </c:pt>
                <c:pt idx="13">
                  <c:v>1.0526315789473699</c:v>
                </c:pt>
                <c:pt idx="14">
                  <c:v>0.34722222222222199</c:v>
                </c:pt>
                <c:pt idx="15">
                  <c:v>0</c:v>
                </c:pt>
                <c:pt idx="16">
                  <c:v>0.69204152249134998</c:v>
                </c:pt>
                <c:pt idx="17">
                  <c:v>0</c:v>
                </c:pt>
                <c:pt idx="18">
                  <c:v>0</c:v>
                </c:pt>
                <c:pt idx="19">
                  <c:v>0</c:v>
                </c:pt>
                <c:pt idx="20">
                  <c:v>0</c:v>
                </c:pt>
                <c:pt idx="21">
                  <c:v>0.34364261168384902</c:v>
                </c:pt>
                <c:pt idx="22">
                  <c:v>-0.34246575342465801</c:v>
                </c:pt>
                <c:pt idx="23">
                  <c:v>0.68728522336769804</c:v>
                </c:pt>
                <c:pt idx="24">
                  <c:v>0</c:v>
                </c:pt>
                <c:pt idx="25">
                  <c:v>0.68259385665529004</c:v>
                </c:pt>
                <c:pt idx="26">
                  <c:v>1.0169491525423699</c:v>
                </c:pt>
                <c:pt idx="27">
                  <c:v>0.33557046979865801</c:v>
                </c:pt>
                <c:pt idx="28">
                  <c:v>0.668896321070234</c:v>
                </c:pt>
                <c:pt idx="29">
                  <c:v>-0.33222591362126203</c:v>
                </c:pt>
              </c:numCache>
            </c:numRef>
          </c:val>
          <c:smooth val="0"/>
          <c:extLst>
            <c:ext xmlns:c16="http://schemas.microsoft.com/office/drawing/2014/chart" uri="{C3380CC4-5D6E-409C-BE32-E72D297353CC}">
              <c16:uniqueId val="{00000000-1DCB-4A23-B902-73C00F733940}"/>
            </c:ext>
          </c:extLst>
        </c:ser>
        <c:dLbls>
          <c:showLegendKey val="0"/>
          <c:showVal val="0"/>
          <c:showCatName val="0"/>
          <c:showSerName val="0"/>
          <c:showPercent val="0"/>
          <c:showBubbleSize val="0"/>
        </c:dLbls>
        <c:smooth val="0"/>
        <c:axId val="429281856"/>
        <c:axId val="429282184"/>
      </c:lineChart>
      <c:dateAx>
        <c:axId val="429281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82184"/>
        <c:crosses val="autoZero"/>
        <c:auto val="1"/>
        <c:lblOffset val="100"/>
        <c:baseTimeUnit val="days"/>
      </c:dateAx>
      <c:valAx>
        <c:axId val="429282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8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splat_malaysia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4</c:v>
                </c:pt>
                <c:pt idx="3">
                  <c:v>7</c:v>
                </c:pt>
                <c:pt idx="4">
                  <c:v>4</c:v>
                </c:pt>
                <c:pt idx="5">
                  <c:v>0</c:v>
                </c:pt>
                <c:pt idx="6">
                  <c:v>7</c:v>
                </c:pt>
              </c:numCache>
            </c:numRef>
          </c:val>
          <c:extLst>
            <c:ext xmlns:c16="http://schemas.microsoft.com/office/drawing/2014/chart" uri="{C3380CC4-5D6E-409C-BE32-E72D297353CC}">
              <c16:uniqueId val="{00000000-CEBA-41E0-AF3C-B569F275D8DD}"/>
            </c:ext>
          </c:extLst>
        </c:ser>
        <c:dLbls>
          <c:showLegendKey val="0"/>
          <c:showVal val="0"/>
          <c:showCatName val="0"/>
          <c:showSerName val="0"/>
          <c:showPercent val="0"/>
          <c:showBubbleSize val="0"/>
        </c:dLbls>
        <c:gapWidth val="219"/>
        <c:overlap val="-27"/>
        <c:axId val="429288416"/>
        <c:axId val="429289072"/>
      </c:barChart>
      <c:catAx>
        <c:axId val="429288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89072"/>
        <c:crosses val="autoZero"/>
        <c:auto val="1"/>
        <c:lblAlgn val="ctr"/>
        <c:lblOffset val="100"/>
        <c:noMultiLvlLbl val="0"/>
      </c:catAx>
      <c:valAx>
        <c:axId val="429289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88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splat_malaysia</c:v>
                </c:pt>
              </c:strCache>
            </c:strRef>
          </c:tx>
          <c:spPr>
            <a:ln w="28575" cap="rnd">
              <a:solidFill>
                <a:schemeClr val="accent1"/>
              </a:solidFill>
              <a:round/>
            </a:ln>
            <a:effectLst/>
          </c:spPr>
          <c:marker>
            <c:symbol val="none"/>
          </c:marker>
          <c:cat>
            <c:numRef>
              <c:f>Sheet1!$A$2:$A$31</c:f>
              <c:numCache>
                <c:formatCode>m/d/yyyy</c:formatCode>
                <c:ptCount val="30"/>
                <c:pt idx="0">
                  <c:v>44805</c:v>
                </c:pt>
                <c:pt idx="1">
                  <c:v>44806</c:v>
                </c:pt>
                <c:pt idx="2">
                  <c:v>44807</c:v>
                </c:pt>
                <c:pt idx="3">
                  <c:v>44808</c:v>
                </c:pt>
                <c:pt idx="4">
                  <c:v>44809</c:v>
                </c:pt>
                <c:pt idx="5">
                  <c:v>44810</c:v>
                </c:pt>
                <c:pt idx="6">
                  <c:v>44811</c:v>
                </c:pt>
                <c:pt idx="7">
                  <c:v>44812</c:v>
                </c:pt>
                <c:pt idx="8">
                  <c:v>44813</c:v>
                </c:pt>
                <c:pt idx="9">
                  <c:v>44814</c:v>
                </c:pt>
                <c:pt idx="10">
                  <c:v>44815</c:v>
                </c:pt>
                <c:pt idx="11">
                  <c:v>44816</c:v>
                </c:pt>
                <c:pt idx="12">
                  <c:v>44817</c:v>
                </c:pt>
                <c:pt idx="13">
                  <c:v>44818</c:v>
                </c:pt>
                <c:pt idx="14">
                  <c:v>44819</c:v>
                </c:pt>
                <c:pt idx="15">
                  <c:v>44820</c:v>
                </c:pt>
                <c:pt idx="16">
                  <c:v>44821</c:v>
                </c:pt>
                <c:pt idx="17">
                  <c:v>44822</c:v>
                </c:pt>
                <c:pt idx="18">
                  <c:v>44823</c:v>
                </c:pt>
                <c:pt idx="19">
                  <c:v>44824</c:v>
                </c:pt>
                <c:pt idx="20">
                  <c:v>44825</c:v>
                </c:pt>
                <c:pt idx="21">
                  <c:v>44826</c:v>
                </c:pt>
                <c:pt idx="22">
                  <c:v>44827</c:v>
                </c:pt>
                <c:pt idx="23">
                  <c:v>44828</c:v>
                </c:pt>
                <c:pt idx="24">
                  <c:v>44829</c:v>
                </c:pt>
                <c:pt idx="25">
                  <c:v>44830</c:v>
                </c:pt>
                <c:pt idx="26">
                  <c:v>44831</c:v>
                </c:pt>
                <c:pt idx="27">
                  <c:v>44832</c:v>
                </c:pt>
                <c:pt idx="28">
                  <c:v>44833</c:v>
                </c:pt>
                <c:pt idx="29">
                  <c:v>44834</c:v>
                </c:pt>
              </c:numCache>
            </c:numRef>
          </c:cat>
          <c:val>
            <c:numRef>
              <c:f>Sheet1!$B$2:$B$31</c:f>
              <c:numCache>
                <c:formatCode>General</c:formatCode>
                <c:ptCount val="30"/>
                <c:pt idx="0">
                  <c:v>6</c:v>
                </c:pt>
                <c:pt idx="1">
                  <c:v>8</c:v>
                </c:pt>
                <c:pt idx="2">
                  <c:v>6</c:v>
                </c:pt>
                <c:pt idx="3">
                  <c:v>19</c:v>
                </c:pt>
                <c:pt idx="4">
                  <c:v>50</c:v>
                </c:pt>
                <c:pt idx="5">
                  <c:v>47</c:v>
                </c:pt>
                <c:pt idx="6">
                  <c:v>29</c:v>
                </c:pt>
                <c:pt idx="7">
                  <c:v>15</c:v>
                </c:pt>
                <c:pt idx="8">
                  <c:v>11</c:v>
                </c:pt>
                <c:pt idx="9">
                  <c:v>4</c:v>
                </c:pt>
                <c:pt idx="10">
                  <c:v>5</c:v>
                </c:pt>
                <c:pt idx="11">
                  <c:v>8</c:v>
                </c:pt>
                <c:pt idx="12">
                  <c:v>9</c:v>
                </c:pt>
                <c:pt idx="13">
                  <c:v>13</c:v>
                </c:pt>
                <c:pt idx="14">
                  <c:v>2</c:v>
                </c:pt>
                <c:pt idx="15">
                  <c:v>6</c:v>
                </c:pt>
                <c:pt idx="16">
                  <c:v>4</c:v>
                </c:pt>
                <c:pt idx="17">
                  <c:v>6</c:v>
                </c:pt>
                <c:pt idx="18">
                  <c:v>5</c:v>
                </c:pt>
                <c:pt idx="19">
                  <c:v>11</c:v>
                </c:pt>
                <c:pt idx="20">
                  <c:v>7</c:v>
                </c:pt>
                <c:pt idx="21">
                  <c:v>4</c:v>
                </c:pt>
                <c:pt idx="22">
                  <c:v>29</c:v>
                </c:pt>
                <c:pt idx="23">
                  <c:v>21</c:v>
                </c:pt>
                <c:pt idx="24">
                  <c:v>12</c:v>
                </c:pt>
                <c:pt idx="25">
                  <c:v>8</c:v>
                </c:pt>
                <c:pt idx="26">
                  <c:v>4</c:v>
                </c:pt>
                <c:pt idx="27">
                  <c:v>11</c:v>
                </c:pt>
                <c:pt idx="28">
                  <c:v>9</c:v>
                </c:pt>
                <c:pt idx="29">
                  <c:v>8</c:v>
                </c:pt>
              </c:numCache>
            </c:numRef>
          </c:val>
          <c:smooth val="0"/>
          <c:extLst>
            <c:ext xmlns:c16="http://schemas.microsoft.com/office/drawing/2014/chart" uri="{C3380CC4-5D6E-409C-BE32-E72D297353CC}">
              <c16:uniqueId val="{00000000-338F-4133-84BC-84F8D708E7B6}"/>
            </c:ext>
          </c:extLst>
        </c:ser>
        <c:dLbls>
          <c:showLegendKey val="0"/>
          <c:showVal val="0"/>
          <c:showCatName val="0"/>
          <c:showSerName val="0"/>
          <c:showPercent val="0"/>
          <c:showBubbleSize val="0"/>
        </c:dLbls>
        <c:smooth val="0"/>
        <c:axId val="429297272"/>
        <c:axId val="429292024"/>
      </c:lineChart>
      <c:dateAx>
        <c:axId val="4292972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92024"/>
        <c:crosses val="autoZero"/>
        <c:auto val="1"/>
        <c:lblOffset val="100"/>
        <c:baseTimeUnit val="days"/>
      </c:dateAx>
      <c:valAx>
        <c:axId val="429292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9297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splat_malaysia</c:v>
                </c:pt>
              </c:strCache>
            </c:strRef>
          </c:cat>
          <c:val>
            <c:numRef>
              <c:f>Sheet1!$B$2</c:f>
              <c:numCache>
                <c:formatCode>General</c:formatCode>
                <c:ptCount val="1"/>
                <c:pt idx="0">
                  <c:v>4</c:v>
                </c:pt>
              </c:numCache>
            </c:numRef>
          </c:val>
          <c:extLst>
            <c:ext xmlns:c16="http://schemas.microsoft.com/office/drawing/2014/chart" uri="{C3380CC4-5D6E-409C-BE32-E72D297353CC}">
              <c16:uniqueId val="{00000000-909A-4AE9-8DDC-6C45848E4BEA}"/>
            </c:ext>
          </c:extLst>
        </c:ser>
        <c:ser>
          <c:idx val="1"/>
          <c:order val="1"/>
          <c:tx>
            <c:strRef>
              <c:f>Sheet1!$C$1</c:f>
              <c:strCache>
                <c:ptCount val="1"/>
                <c:pt idx="0">
                  <c:v>Carousel</c:v>
                </c:pt>
              </c:strCache>
            </c:strRef>
          </c:tx>
          <c:spPr>
            <a:solidFill>
              <a:schemeClr val="accent2"/>
            </a:solidFill>
            <a:ln>
              <a:noFill/>
            </a:ln>
            <a:effectLst/>
          </c:spPr>
          <c:invertIfNegative val="0"/>
          <c:cat>
            <c:strRef>
              <c:f>Sheet1!$A$2</c:f>
              <c:strCache>
                <c:ptCount val="1"/>
                <c:pt idx="0">
                  <c:v>splat_malaysia</c:v>
                </c:pt>
              </c:strCache>
            </c:strRef>
          </c:cat>
          <c:val>
            <c:numRef>
              <c:f>Sheet1!$C$2</c:f>
              <c:numCache>
                <c:formatCode>General</c:formatCode>
                <c:ptCount val="1"/>
                <c:pt idx="0">
                  <c:v>4</c:v>
                </c:pt>
              </c:numCache>
            </c:numRef>
          </c:val>
          <c:extLst>
            <c:ext xmlns:c16="http://schemas.microsoft.com/office/drawing/2014/chart" uri="{C3380CC4-5D6E-409C-BE32-E72D297353CC}">
              <c16:uniqueId val="{00000001-909A-4AE9-8DDC-6C45848E4BEA}"/>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splat_malaysia</c:v>
                </c:pt>
              </c:strCache>
            </c:strRef>
          </c:cat>
          <c:val>
            <c:numRef>
              <c:f>Sheet1!$D$2</c:f>
              <c:numCache>
                <c:formatCode>General</c:formatCode>
                <c:ptCount val="1"/>
                <c:pt idx="0">
                  <c:v>7</c:v>
                </c:pt>
              </c:numCache>
            </c:numRef>
          </c:val>
          <c:extLst>
            <c:ext xmlns:c16="http://schemas.microsoft.com/office/drawing/2014/chart" uri="{C3380CC4-5D6E-409C-BE32-E72D297353CC}">
              <c16:uniqueId val="{00000002-909A-4AE9-8DDC-6C45848E4BEA}"/>
            </c:ext>
          </c:extLst>
        </c:ser>
        <c:ser>
          <c:idx val="3"/>
          <c:order val="3"/>
          <c:tx>
            <c:strRef>
              <c:f>Sheet1!$E$1</c:f>
              <c:strCache>
                <c:ptCount val="1"/>
                <c:pt idx="0">
                  <c:v>Reel</c:v>
                </c:pt>
              </c:strCache>
            </c:strRef>
          </c:tx>
          <c:spPr>
            <a:solidFill>
              <a:schemeClr val="accent4"/>
            </a:solidFill>
            <a:ln>
              <a:noFill/>
            </a:ln>
            <a:effectLst/>
          </c:spPr>
          <c:invertIfNegative val="0"/>
          <c:cat>
            <c:strRef>
              <c:f>Sheet1!$A$2</c:f>
              <c:strCache>
                <c:ptCount val="1"/>
                <c:pt idx="0">
                  <c:v>splat_malaysia</c:v>
                </c:pt>
              </c:strCache>
            </c:strRef>
          </c:cat>
          <c:val>
            <c:numRef>
              <c:f>Sheet1!$E$2</c:f>
              <c:numCache>
                <c:formatCode>General</c:formatCode>
                <c:ptCount val="1"/>
                <c:pt idx="0">
                  <c:v>0</c:v>
                </c:pt>
              </c:numCache>
            </c:numRef>
          </c:val>
          <c:extLst>
            <c:ext xmlns:c16="http://schemas.microsoft.com/office/drawing/2014/chart" uri="{C3380CC4-5D6E-409C-BE32-E72D297353CC}">
              <c16:uniqueId val="{00000003-909A-4AE9-8DDC-6C45848E4BEA}"/>
            </c:ext>
          </c:extLst>
        </c:ser>
        <c:dLbls>
          <c:showLegendKey val="0"/>
          <c:showVal val="0"/>
          <c:showCatName val="0"/>
          <c:showSerName val="0"/>
          <c:showPercent val="0"/>
          <c:showBubbleSize val="0"/>
        </c:dLbls>
        <c:gapWidth val="150"/>
        <c:overlap val="100"/>
        <c:axId val="410368616"/>
        <c:axId val="410369928"/>
      </c:barChart>
      <c:catAx>
        <c:axId val="410368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69928"/>
        <c:crosses val="autoZero"/>
        <c:auto val="1"/>
        <c:lblAlgn val="ctr"/>
        <c:lblOffset val="100"/>
        <c:noMultiLvlLbl val="0"/>
      </c:catAx>
      <c:valAx>
        <c:axId val="41036992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3686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11/8/2022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DD1F04-B2FA-4094-91B9-FD6577681E65}"/>
              </a:ext>
            </a:extLst>
          </p:cNvPr>
          <p:cNvSpPr>
            <a:spLocks noGrp="1"/>
          </p:cNvSpPr>
          <p:nvPr>
            <p:ph type="ctrTitle"/>
          </p:nvPr>
        </p:nvSpPr>
        <p:spPr/>
        <p:txBody>
          <a:bodyPr/>
          <a:lstStyle/>
          <a:p>
            <a:r>
              <a:rPr lang="en-US"/>
              <a:t>Overview</a:t>
            </a:r>
          </a:p>
        </p:txBody>
      </p:sp>
      <p:sp>
        <p:nvSpPr>
          <p:cNvPr id="3" name="Subtitle 2">
            <a:extLst>
              <a:ext uri="{FF2B5EF4-FFF2-40B4-BE49-F238E27FC236}">
                <a16:creationId xmlns:a16="http://schemas.microsoft.com/office/drawing/2014/main" id="{1DE25B84-1C82-4FF6-B34C-9D4EE41AAE61}"/>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20623187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C314BE-D8C3-415E-9C95-5EC6C99B4545}"/>
              </a:ext>
            </a:extLst>
          </p:cNvPr>
          <p:cNvSpPr>
            <a:spLocks noGrp="1"/>
          </p:cNvSpPr>
          <p:nvPr>
            <p:ph type="title"/>
          </p:nvPr>
        </p:nvSpPr>
        <p:spPr/>
        <p:txBody>
          <a:bodyPr/>
          <a:lstStyle/>
          <a:p>
            <a:r>
              <a:rPr lang="en-US"/>
              <a:t>Instagram Key Metrics Table | splat_malaysia</a:t>
            </a:r>
          </a:p>
        </p:txBody>
      </p:sp>
      <p:graphicFrame>
        <p:nvGraphicFramePr>
          <p:cNvPr id="5" name="Table Placeholder 4">
            <a:extLst>
              <a:ext uri="{FF2B5EF4-FFF2-40B4-BE49-F238E27FC236}">
                <a16:creationId xmlns:a16="http://schemas.microsoft.com/office/drawing/2014/main" id="{AEB99A9B-4754-402F-BC11-1B13FE2D0FBE}"/>
              </a:ext>
            </a:extLst>
          </p:cNvPr>
          <p:cNvGraphicFramePr>
            <a:graphicFrameLocks noGrp="1"/>
          </p:cNvGraphicFramePr>
          <p:nvPr>
            <p:ph type="tbl" sz="quarter" idx="13"/>
            <p:extLst>
              <p:ext uri="{D42A27DB-BD31-4B8C-83A1-F6EECF244321}">
                <p14:modId xmlns:p14="http://schemas.microsoft.com/office/powerpoint/2010/main" val="2173080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1203601216"/>
                    </a:ext>
                  </a:extLst>
                </a:gridCol>
                <a:gridCol w="576072">
                  <a:extLst>
                    <a:ext uri="{9D8B030D-6E8A-4147-A177-3AD203B41FA5}">
                      <a16:colId xmlns:a16="http://schemas.microsoft.com/office/drawing/2014/main" val="1848352161"/>
                    </a:ext>
                  </a:extLst>
                </a:gridCol>
                <a:gridCol w="576072">
                  <a:extLst>
                    <a:ext uri="{9D8B030D-6E8A-4147-A177-3AD203B41FA5}">
                      <a16:colId xmlns:a16="http://schemas.microsoft.com/office/drawing/2014/main" val="578018242"/>
                    </a:ext>
                  </a:extLst>
                </a:gridCol>
                <a:gridCol w="576072">
                  <a:extLst>
                    <a:ext uri="{9D8B030D-6E8A-4147-A177-3AD203B41FA5}">
                      <a16:colId xmlns:a16="http://schemas.microsoft.com/office/drawing/2014/main" val="570105507"/>
                    </a:ext>
                  </a:extLst>
                </a:gridCol>
                <a:gridCol w="576072">
                  <a:extLst>
                    <a:ext uri="{9D8B030D-6E8A-4147-A177-3AD203B41FA5}">
                      <a16:colId xmlns:a16="http://schemas.microsoft.com/office/drawing/2014/main" val="3867069263"/>
                    </a:ext>
                  </a:extLst>
                </a:gridCol>
                <a:gridCol w="576072">
                  <a:extLst>
                    <a:ext uri="{9D8B030D-6E8A-4147-A177-3AD203B41FA5}">
                      <a16:colId xmlns:a16="http://schemas.microsoft.com/office/drawing/2014/main" val="2000106056"/>
                    </a:ext>
                  </a:extLst>
                </a:gridCol>
                <a:gridCol w="576072">
                  <a:extLst>
                    <a:ext uri="{9D8B030D-6E8A-4147-A177-3AD203B41FA5}">
                      <a16:colId xmlns:a16="http://schemas.microsoft.com/office/drawing/2014/main" val="1895498653"/>
                    </a:ext>
                  </a:extLst>
                </a:gridCol>
                <a:gridCol w="576072">
                  <a:extLst>
                    <a:ext uri="{9D8B030D-6E8A-4147-A177-3AD203B41FA5}">
                      <a16:colId xmlns:a16="http://schemas.microsoft.com/office/drawing/2014/main" val="20967422"/>
                    </a:ext>
                  </a:extLst>
                </a:gridCol>
                <a:gridCol w="576072">
                  <a:extLst>
                    <a:ext uri="{9D8B030D-6E8A-4147-A177-3AD203B41FA5}">
                      <a16:colId xmlns:a16="http://schemas.microsoft.com/office/drawing/2014/main" val="2220590383"/>
                    </a:ext>
                  </a:extLst>
                </a:gridCol>
                <a:gridCol w="576072">
                  <a:extLst>
                    <a:ext uri="{9D8B030D-6E8A-4147-A177-3AD203B41FA5}">
                      <a16:colId xmlns:a16="http://schemas.microsoft.com/office/drawing/2014/main" val="2934069921"/>
                    </a:ext>
                  </a:extLst>
                </a:gridCol>
                <a:gridCol w="576072">
                  <a:extLst>
                    <a:ext uri="{9D8B030D-6E8A-4147-A177-3AD203B41FA5}">
                      <a16:colId xmlns:a16="http://schemas.microsoft.com/office/drawing/2014/main" val="3820316747"/>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781341814"/>
                  </a:ext>
                </a:extLst>
              </a:tr>
              <a:tr h="370840">
                <a:tc>
                  <a:txBody>
                    <a:bodyPr/>
                    <a:lstStyle/>
                    <a:p>
                      <a:r>
                        <a:rPr lang="en-US" sz="1000"/>
                        <a:t>splat_malaysia</a:t>
                      </a:r>
                    </a:p>
                  </a:txBody>
                  <a:tcPr/>
                </a:tc>
                <a:tc>
                  <a:txBody>
                    <a:bodyPr/>
                    <a:lstStyle/>
                    <a:p>
                      <a:r>
                        <a:rPr lang="en-US" sz="1000"/>
                        <a:t>300</a:t>
                      </a:r>
                    </a:p>
                  </a:txBody>
                  <a:tcPr/>
                </a:tc>
                <a:tc>
                  <a:txBody>
                    <a:bodyPr/>
                    <a:lstStyle/>
                    <a:p>
                      <a:r>
                        <a:rPr lang="en-US" sz="1000"/>
                        <a:t>27</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a:t>
                      </a:r>
                    </a:p>
                  </a:txBody>
                  <a:tcPr/>
                </a:tc>
                <a:tc>
                  <a:txBody>
                    <a:bodyPr/>
                    <a:lstStyle/>
                    <a:p>
                      <a:r>
                        <a:rPr lang="en-US" sz="1000"/>
                        <a:t>4</a:t>
                      </a:r>
                    </a:p>
                  </a:txBody>
                  <a:tcPr/>
                </a:tc>
                <a:tc>
                  <a:txBody>
                    <a:bodyPr/>
                    <a:lstStyle/>
                    <a:p>
                      <a:r>
                        <a:rPr lang="en-US" sz="1000"/>
                        <a:t>27</a:t>
                      </a:r>
                    </a:p>
                  </a:txBody>
                  <a:tcPr/>
                </a:tc>
                <a:tc>
                  <a:txBody>
                    <a:bodyPr/>
                    <a:lstStyle/>
                    <a:p>
                      <a:r>
                        <a:rPr lang="en-US" sz="1000"/>
                        <a:t>0</a:t>
                      </a:r>
                    </a:p>
                  </a:txBody>
                  <a:tcPr/>
                </a:tc>
                <a:tc>
                  <a:txBody>
                    <a:bodyPr/>
                    <a:lstStyle/>
                    <a:p>
                      <a:r>
                        <a:rPr lang="en-US" sz="1000"/>
                        <a:t>2.3601 %</a:t>
                      </a:r>
                    </a:p>
                  </a:txBody>
                  <a:tcPr/>
                </a:tc>
                <a:extLst>
                  <a:ext uri="{0D108BD9-81ED-4DB2-BD59-A6C34878D82A}">
                    <a16:rowId xmlns:a16="http://schemas.microsoft.com/office/drawing/2014/main" val="2574563719"/>
                  </a:ext>
                </a:extLst>
              </a:tr>
            </a:tbl>
          </a:graphicData>
        </a:graphic>
      </p:graphicFrame>
      <p:sp>
        <p:nvSpPr>
          <p:cNvPr id="4" name="Text Placeholder 3">
            <a:extLst>
              <a:ext uri="{FF2B5EF4-FFF2-40B4-BE49-F238E27FC236}">
                <a16:creationId xmlns:a16="http://schemas.microsoft.com/office/drawing/2014/main" id="{FD5E43EC-9DF7-4124-9AEA-FCBF45BA33C9}"/>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734516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D388E7-B229-4986-B065-ECB5726BE514}"/>
              </a:ext>
            </a:extLst>
          </p:cNvPr>
          <p:cNvSpPr>
            <a:spLocks noGrp="1"/>
          </p:cNvSpPr>
          <p:nvPr>
            <p:ph type="title"/>
          </p:nvPr>
        </p:nvSpPr>
        <p:spPr/>
        <p:txBody>
          <a:bodyPr/>
          <a:lstStyle/>
          <a:p>
            <a:r>
              <a:rPr lang="en-US"/>
              <a:t>Instagram Followers Total | splat_malaysia</a:t>
            </a:r>
          </a:p>
        </p:txBody>
      </p:sp>
      <p:graphicFrame>
        <p:nvGraphicFramePr>
          <p:cNvPr id="6" name="Chart Placeholder 5">
            <a:extLst>
              <a:ext uri="{FF2B5EF4-FFF2-40B4-BE49-F238E27FC236}">
                <a16:creationId xmlns:a16="http://schemas.microsoft.com/office/drawing/2014/main" id="{97E5F84A-8ED9-4123-9505-E6AED45741BD}"/>
              </a:ext>
            </a:extLst>
          </p:cNvPr>
          <p:cNvGraphicFramePr>
            <a:graphicFrameLocks noGrp="1"/>
          </p:cNvGraphicFramePr>
          <p:nvPr>
            <p:ph type="chart" sz="quarter" idx="13"/>
            <p:extLst>
              <p:ext uri="{D42A27DB-BD31-4B8C-83A1-F6EECF244321}">
                <p14:modId xmlns:p14="http://schemas.microsoft.com/office/powerpoint/2010/main" val="1733004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814D20D-6412-43EA-B7F9-410EAF3992FB}"/>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413E7DD5-9A62-4EBB-AF2B-158BD41990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13771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AB909-0C1D-4004-A29C-862ACD32F795}"/>
              </a:ext>
            </a:extLst>
          </p:cNvPr>
          <p:cNvSpPr>
            <a:spLocks noGrp="1"/>
          </p:cNvSpPr>
          <p:nvPr>
            <p:ph type="title"/>
          </p:nvPr>
        </p:nvSpPr>
        <p:spPr/>
        <p:txBody>
          <a:bodyPr/>
          <a:lstStyle/>
          <a:p>
            <a:r>
              <a:rPr lang="en-US"/>
              <a:t>Instagram Organic Reach by Post Type  | splat_malaysia</a:t>
            </a:r>
          </a:p>
        </p:txBody>
      </p:sp>
      <p:graphicFrame>
        <p:nvGraphicFramePr>
          <p:cNvPr id="6" name="Chart Placeholder 5">
            <a:extLst>
              <a:ext uri="{FF2B5EF4-FFF2-40B4-BE49-F238E27FC236}">
                <a16:creationId xmlns:a16="http://schemas.microsoft.com/office/drawing/2014/main" id="{FA770DAA-C0A8-4DE8-8DFE-838A43009384}"/>
              </a:ext>
            </a:extLst>
          </p:cNvPr>
          <p:cNvGraphicFramePr>
            <a:graphicFrameLocks noGrp="1"/>
          </p:cNvGraphicFramePr>
          <p:nvPr>
            <p:ph type="chart" sz="quarter" idx="13"/>
            <p:extLst>
              <p:ext uri="{D42A27DB-BD31-4B8C-83A1-F6EECF244321}">
                <p14:modId xmlns:p14="http://schemas.microsoft.com/office/powerpoint/2010/main" val="1386336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653C81-4CD0-4A13-9A77-097FFC271494}"/>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8FDE3017-752C-4B9B-8EF2-4CF820BE49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278239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C5689-3DB9-4951-A715-7B890CA65035}"/>
              </a:ext>
            </a:extLst>
          </p:cNvPr>
          <p:cNvSpPr>
            <a:spLocks noGrp="1"/>
          </p:cNvSpPr>
          <p:nvPr>
            <p:ph type="title"/>
          </p:nvPr>
        </p:nvSpPr>
        <p:spPr/>
        <p:txBody>
          <a:bodyPr/>
          <a:lstStyle/>
          <a:p>
            <a:r>
              <a:rPr lang="en-US"/>
              <a:t>Instagram Posts Table | splat_malaysia - 1 of 4</a:t>
            </a:r>
          </a:p>
        </p:txBody>
      </p:sp>
      <p:graphicFrame>
        <p:nvGraphicFramePr>
          <p:cNvPr id="5" name="Table Placeholder 4">
            <a:extLst>
              <a:ext uri="{FF2B5EF4-FFF2-40B4-BE49-F238E27FC236}">
                <a16:creationId xmlns:a16="http://schemas.microsoft.com/office/drawing/2014/main" id="{030AE57D-378B-4445-956B-F1B4E5E13B89}"/>
              </a:ext>
            </a:extLst>
          </p:cNvPr>
          <p:cNvGraphicFramePr>
            <a:graphicFrameLocks noGrp="1"/>
          </p:cNvGraphicFramePr>
          <p:nvPr>
            <p:ph type="tbl" sz="quarter" idx="13"/>
            <p:extLst>
              <p:ext uri="{D42A27DB-BD31-4B8C-83A1-F6EECF244321}">
                <p14:modId xmlns:p14="http://schemas.microsoft.com/office/powerpoint/2010/main" val="2130920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958598238"/>
                    </a:ext>
                  </a:extLst>
                </a:gridCol>
                <a:gridCol w="1810512">
                  <a:extLst>
                    <a:ext uri="{9D8B030D-6E8A-4147-A177-3AD203B41FA5}">
                      <a16:colId xmlns:a16="http://schemas.microsoft.com/office/drawing/2014/main" val="471393034"/>
                    </a:ext>
                  </a:extLst>
                </a:gridCol>
                <a:gridCol w="822960">
                  <a:extLst>
                    <a:ext uri="{9D8B030D-6E8A-4147-A177-3AD203B41FA5}">
                      <a16:colId xmlns:a16="http://schemas.microsoft.com/office/drawing/2014/main" val="1707632758"/>
                    </a:ext>
                  </a:extLst>
                </a:gridCol>
                <a:gridCol w="822960">
                  <a:extLst>
                    <a:ext uri="{9D8B030D-6E8A-4147-A177-3AD203B41FA5}">
                      <a16:colId xmlns:a16="http://schemas.microsoft.com/office/drawing/2014/main" val="3542489546"/>
                    </a:ext>
                  </a:extLst>
                </a:gridCol>
                <a:gridCol w="822960">
                  <a:extLst>
                    <a:ext uri="{9D8B030D-6E8A-4147-A177-3AD203B41FA5}">
                      <a16:colId xmlns:a16="http://schemas.microsoft.com/office/drawing/2014/main" val="4093123123"/>
                    </a:ext>
                  </a:extLst>
                </a:gridCol>
                <a:gridCol w="822960">
                  <a:extLst>
                    <a:ext uri="{9D8B030D-6E8A-4147-A177-3AD203B41FA5}">
                      <a16:colId xmlns:a16="http://schemas.microsoft.com/office/drawing/2014/main" val="2374747789"/>
                    </a:ext>
                  </a:extLst>
                </a:gridCol>
                <a:gridCol w="822960">
                  <a:extLst>
                    <a:ext uri="{9D8B030D-6E8A-4147-A177-3AD203B41FA5}">
                      <a16:colId xmlns:a16="http://schemas.microsoft.com/office/drawing/2014/main" val="3547320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39493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- 2022-09-30 21:55:58</a:t>
                      </a:r>
                      <a:r>
                        <a:rPr kumimoji="0" lang="en-US" sz="1000" b="0" i="0" u="none" strike="noStrike" kern="1200" cap="none" spc="0" normalizeH="0" baseline="0" noProof="0">
                          <a:ln>
                            <a:noFill/>
                          </a:ln>
                          <a:solidFill>
                            <a:prstClr val="black"/>
                          </a:solidFill>
                          <a:effectLst/>
                          <a:uLnTx/>
                          <a:uFillTx/>
                          <a:latin typeface="+mn-lt"/>
                          <a:ea typeface="+mn-ea"/>
                          <a:cs typeface="+mn-cs"/>
                        </a:rPr>
                        <a:t>
 SPLAT Oral Care Foam comfortably fits in your pocket and keeps your breath fresh while keeping your teeth clean wherever you go.
🦷 Reduces plaque formation - VP/VA Copolymer, Pomegranate Fruit Extract, and Novel Patented System LUCTATOL®
🦷 Aloe Vera extract and sea buckthorn extract help to promote healthy gums.
🦷Fresh breath is provided thanks to menthol.
Shop Now At
Lazada:https://bit.ly/SplatMyExpressFoamLaz
Shopee:https://bit.ly/SplatMyExpressFoamShopee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https://quintly-image-storage.s3.amazonaws.com/11b9bce77fc39284ed5dab80f9439191/8a79064cdf390ed26b75d35be336bd40.jpg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11/08/2022 20:07:05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190914437"/>
                  </a:ext>
                </a:extLst>
              </a:tr>
            </a:tbl>
          </a:graphicData>
        </a:graphic>
      </p:graphicFrame>
      <p:sp>
        <p:nvSpPr>
          <p:cNvPr id="4" name="Text Placeholder 3">
            <a:extLst>
              <a:ext uri="{FF2B5EF4-FFF2-40B4-BE49-F238E27FC236}">
                <a16:creationId xmlns:a16="http://schemas.microsoft.com/office/drawing/2014/main" id="{4C39B802-05B5-4ACB-945A-7100DF3FCF9C}"/>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8125921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64C0B3-4D3F-445E-900B-3CE9E3233E75}"/>
              </a:ext>
            </a:extLst>
          </p:cNvPr>
          <p:cNvSpPr>
            <a:spLocks noGrp="1"/>
          </p:cNvSpPr>
          <p:nvPr>
            <p:ph type="title"/>
          </p:nvPr>
        </p:nvSpPr>
        <p:spPr/>
        <p:txBody>
          <a:bodyPr/>
          <a:lstStyle/>
          <a:p>
            <a:r>
              <a:rPr lang="en-US"/>
              <a:t>Instagram Posts Table | splat_malaysia - 2 of 4</a:t>
            </a:r>
          </a:p>
        </p:txBody>
      </p:sp>
      <p:graphicFrame>
        <p:nvGraphicFramePr>
          <p:cNvPr id="5" name="Table Placeholder 4">
            <a:extLst>
              <a:ext uri="{FF2B5EF4-FFF2-40B4-BE49-F238E27FC236}">
                <a16:creationId xmlns:a16="http://schemas.microsoft.com/office/drawing/2014/main" id="{EC80D6CA-B75C-470A-8C71-03D9FD9EBB63}"/>
              </a:ext>
            </a:extLst>
          </p:cNvPr>
          <p:cNvGraphicFramePr>
            <a:graphicFrameLocks noGrp="1"/>
          </p:cNvGraphicFramePr>
          <p:nvPr>
            <p:ph type="tbl" sz="quarter" idx="13"/>
            <p:extLst>
              <p:ext uri="{D42A27DB-BD31-4B8C-83A1-F6EECF244321}">
                <p14:modId xmlns:p14="http://schemas.microsoft.com/office/powerpoint/2010/main" val="3221553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18876865"/>
                    </a:ext>
                  </a:extLst>
                </a:gridCol>
                <a:gridCol w="1810512">
                  <a:extLst>
                    <a:ext uri="{9D8B030D-6E8A-4147-A177-3AD203B41FA5}">
                      <a16:colId xmlns:a16="http://schemas.microsoft.com/office/drawing/2014/main" val="1223553741"/>
                    </a:ext>
                  </a:extLst>
                </a:gridCol>
                <a:gridCol w="822960">
                  <a:extLst>
                    <a:ext uri="{9D8B030D-6E8A-4147-A177-3AD203B41FA5}">
                      <a16:colId xmlns:a16="http://schemas.microsoft.com/office/drawing/2014/main" val="588511392"/>
                    </a:ext>
                  </a:extLst>
                </a:gridCol>
                <a:gridCol w="822960">
                  <a:extLst>
                    <a:ext uri="{9D8B030D-6E8A-4147-A177-3AD203B41FA5}">
                      <a16:colId xmlns:a16="http://schemas.microsoft.com/office/drawing/2014/main" val="1270913307"/>
                    </a:ext>
                  </a:extLst>
                </a:gridCol>
                <a:gridCol w="822960">
                  <a:extLst>
                    <a:ext uri="{9D8B030D-6E8A-4147-A177-3AD203B41FA5}">
                      <a16:colId xmlns:a16="http://schemas.microsoft.com/office/drawing/2014/main" val="2932559549"/>
                    </a:ext>
                  </a:extLst>
                </a:gridCol>
                <a:gridCol w="822960">
                  <a:extLst>
                    <a:ext uri="{9D8B030D-6E8A-4147-A177-3AD203B41FA5}">
                      <a16:colId xmlns:a16="http://schemas.microsoft.com/office/drawing/2014/main" val="3257066829"/>
                    </a:ext>
                  </a:extLst>
                </a:gridCol>
                <a:gridCol w="822960">
                  <a:extLst>
                    <a:ext uri="{9D8B030D-6E8A-4147-A177-3AD203B41FA5}">
                      <a16:colId xmlns:a16="http://schemas.microsoft.com/office/drawing/2014/main" val="31244732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38807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- 2022-09-14 15:17:32</a:t>
                      </a:r>
                      <a:r>
                        <a:rPr kumimoji="0" lang="en-US" sz="1000" b="0" i="0" u="none" strike="noStrike" kern="1200" cap="none" spc="0" normalizeH="0" baseline="0" noProof="0">
                          <a:ln>
                            <a:noFill/>
                          </a:ln>
                          <a:solidFill>
                            <a:prstClr val="black"/>
                          </a:solidFill>
                          <a:effectLst/>
                          <a:uLnTx/>
                          <a:uFillTx/>
                          <a:latin typeface="+mn-lt"/>
                          <a:ea typeface="+mn-ea"/>
                          <a:cs typeface="+mn-cs"/>
                        </a:rPr>
                        <a:t>
 Keep your house squeaky clean and safe from chemicals with BioMio household cleaning bundle pack.
For a limited-time, save 14% off on our bundle pack today!
👪Suitable for the youngest family members.
🤧Approved by allergists.
🌱Contains Natural essential oils, silver ions and cotton extract.
🌳Environmentally friendly.
♻️Biodegradable Ingredients.
Shop Now.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https://quintly-image-storage.s3.amazonaws.com/11b9bce77fc39284ed5dab80f9439191/712ec7fa77c098112543d7906ccaa93a.jpg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11/08/2022 20:07:05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70445944"/>
                  </a:ext>
                </a:extLst>
              </a:tr>
            </a:tbl>
          </a:graphicData>
        </a:graphic>
      </p:graphicFrame>
      <p:sp>
        <p:nvSpPr>
          <p:cNvPr id="4" name="Text Placeholder 3">
            <a:extLst>
              <a:ext uri="{FF2B5EF4-FFF2-40B4-BE49-F238E27FC236}">
                <a16:creationId xmlns:a16="http://schemas.microsoft.com/office/drawing/2014/main" id="{E9FAF10E-7D4C-4DED-A495-2B58A2F9AF9E}"/>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40757217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3662E-2A03-477A-BE16-76FD776B2AD5}"/>
              </a:ext>
            </a:extLst>
          </p:cNvPr>
          <p:cNvSpPr>
            <a:spLocks noGrp="1"/>
          </p:cNvSpPr>
          <p:nvPr>
            <p:ph type="title"/>
          </p:nvPr>
        </p:nvSpPr>
        <p:spPr/>
        <p:txBody>
          <a:bodyPr/>
          <a:lstStyle/>
          <a:p>
            <a:r>
              <a:rPr lang="en-US"/>
              <a:t>Instagram Posts Table | splat_malaysia - 3 of 4</a:t>
            </a:r>
          </a:p>
        </p:txBody>
      </p:sp>
      <p:graphicFrame>
        <p:nvGraphicFramePr>
          <p:cNvPr id="5" name="Table Placeholder 4">
            <a:extLst>
              <a:ext uri="{FF2B5EF4-FFF2-40B4-BE49-F238E27FC236}">
                <a16:creationId xmlns:a16="http://schemas.microsoft.com/office/drawing/2014/main" id="{873D797F-AA2C-4578-A533-DC558B2AF7EA}"/>
              </a:ext>
            </a:extLst>
          </p:cNvPr>
          <p:cNvGraphicFramePr>
            <a:graphicFrameLocks noGrp="1"/>
          </p:cNvGraphicFramePr>
          <p:nvPr>
            <p:ph type="tbl" sz="quarter" idx="13"/>
            <p:extLst>
              <p:ext uri="{D42A27DB-BD31-4B8C-83A1-F6EECF244321}">
                <p14:modId xmlns:p14="http://schemas.microsoft.com/office/powerpoint/2010/main" val="3727427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842562022"/>
                    </a:ext>
                  </a:extLst>
                </a:gridCol>
                <a:gridCol w="1810512">
                  <a:extLst>
                    <a:ext uri="{9D8B030D-6E8A-4147-A177-3AD203B41FA5}">
                      <a16:colId xmlns:a16="http://schemas.microsoft.com/office/drawing/2014/main" val="2600747773"/>
                    </a:ext>
                  </a:extLst>
                </a:gridCol>
                <a:gridCol w="822960">
                  <a:extLst>
                    <a:ext uri="{9D8B030D-6E8A-4147-A177-3AD203B41FA5}">
                      <a16:colId xmlns:a16="http://schemas.microsoft.com/office/drawing/2014/main" val="4071057802"/>
                    </a:ext>
                  </a:extLst>
                </a:gridCol>
                <a:gridCol w="822960">
                  <a:extLst>
                    <a:ext uri="{9D8B030D-6E8A-4147-A177-3AD203B41FA5}">
                      <a16:colId xmlns:a16="http://schemas.microsoft.com/office/drawing/2014/main" val="3291125687"/>
                    </a:ext>
                  </a:extLst>
                </a:gridCol>
                <a:gridCol w="822960">
                  <a:extLst>
                    <a:ext uri="{9D8B030D-6E8A-4147-A177-3AD203B41FA5}">
                      <a16:colId xmlns:a16="http://schemas.microsoft.com/office/drawing/2014/main" val="52709574"/>
                    </a:ext>
                  </a:extLst>
                </a:gridCol>
                <a:gridCol w="822960">
                  <a:extLst>
                    <a:ext uri="{9D8B030D-6E8A-4147-A177-3AD203B41FA5}">
                      <a16:colId xmlns:a16="http://schemas.microsoft.com/office/drawing/2014/main" val="3254950627"/>
                    </a:ext>
                  </a:extLst>
                </a:gridCol>
                <a:gridCol w="822960">
                  <a:extLst>
                    <a:ext uri="{9D8B030D-6E8A-4147-A177-3AD203B41FA5}">
                      <a16:colId xmlns:a16="http://schemas.microsoft.com/office/drawing/2014/main" val="1202305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0026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- 2022-09-11 04:33:18</a:t>
                      </a:r>
                      <a:r>
                        <a:rPr kumimoji="0" lang="en-US" sz="1000" b="0" i="0" u="none" strike="noStrike" kern="1200" cap="none" spc="0" normalizeH="0" baseline="0" noProof="0">
                          <a:ln>
                            <a:noFill/>
                          </a:ln>
                          <a:solidFill>
                            <a:prstClr val="black"/>
                          </a:solidFill>
                          <a:effectLst/>
                          <a:uLnTx/>
                          <a:uFillTx/>
                          <a:latin typeface="+mn-lt"/>
                          <a:ea typeface="+mn-ea"/>
                          <a:cs typeface="+mn-cs"/>
                        </a:rPr>
                        <a:t>
 There are millions of reasons for your child to smile, but having strong white teeth protected from cavities will keep them smiling. 
The SPLAT Junior series comes in two favourite flavors Bubble Gum and Berry Cocktail.
❤️ Safe when accidentally swallowed
🌱 Made from natural ingredients
❌ Fluoride Free
🦷 Gentle on your child’s teeth and gums
Shop yours now on Splat Lazada and Shopee Official Store. Link in bio.
#splat #splatmalaysia #splatjunior #kidstoothpaste #splatkids #oralhealth #toothcare #gumhealth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https://quintly-image-storage.s3.amazonaws.com/11b9bce77fc39284ed5dab80f9439191/a70f49f04e7a3862ca4910d185f0ba4d.jpg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11/08/2022 20:07:05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43978644"/>
                  </a:ext>
                </a:extLst>
              </a:tr>
            </a:tbl>
          </a:graphicData>
        </a:graphic>
      </p:graphicFrame>
      <p:sp>
        <p:nvSpPr>
          <p:cNvPr id="4" name="Text Placeholder 3">
            <a:extLst>
              <a:ext uri="{FF2B5EF4-FFF2-40B4-BE49-F238E27FC236}">
                <a16:creationId xmlns:a16="http://schemas.microsoft.com/office/drawing/2014/main" id="{74B49B98-8E16-4AC6-A34F-2F526F71E321}"/>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6776342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326D2-CD0B-4BD6-A8A4-E4DE9129041B}"/>
              </a:ext>
            </a:extLst>
          </p:cNvPr>
          <p:cNvSpPr>
            <a:spLocks noGrp="1"/>
          </p:cNvSpPr>
          <p:nvPr>
            <p:ph type="title"/>
          </p:nvPr>
        </p:nvSpPr>
        <p:spPr/>
        <p:txBody>
          <a:bodyPr/>
          <a:lstStyle/>
          <a:p>
            <a:r>
              <a:rPr lang="en-US"/>
              <a:t>Instagram Posts Table | splat_malaysia - 4 of 4</a:t>
            </a:r>
          </a:p>
        </p:txBody>
      </p:sp>
      <p:graphicFrame>
        <p:nvGraphicFramePr>
          <p:cNvPr id="5" name="Table Placeholder 4">
            <a:extLst>
              <a:ext uri="{FF2B5EF4-FFF2-40B4-BE49-F238E27FC236}">
                <a16:creationId xmlns:a16="http://schemas.microsoft.com/office/drawing/2014/main" id="{5C4508EC-8CCC-46FF-B974-765E49ED0F36}"/>
              </a:ext>
            </a:extLst>
          </p:cNvPr>
          <p:cNvGraphicFramePr>
            <a:graphicFrameLocks noGrp="1"/>
          </p:cNvGraphicFramePr>
          <p:nvPr>
            <p:ph type="tbl" sz="quarter" idx="13"/>
            <p:extLst>
              <p:ext uri="{D42A27DB-BD31-4B8C-83A1-F6EECF244321}">
                <p14:modId xmlns:p14="http://schemas.microsoft.com/office/powerpoint/2010/main" val="120961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816374696"/>
                    </a:ext>
                  </a:extLst>
                </a:gridCol>
                <a:gridCol w="1810512">
                  <a:extLst>
                    <a:ext uri="{9D8B030D-6E8A-4147-A177-3AD203B41FA5}">
                      <a16:colId xmlns:a16="http://schemas.microsoft.com/office/drawing/2014/main" val="2879422965"/>
                    </a:ext>
                  </a:extLst>
                </a:gridCol>
                <a:gridCol w="822960">
                  <a:extLst>
                    <a:ext uri="{9D8B030D-6E8A-4147-A177-3AD203B41FA5}">
                      <a16:colId xmlns:a16="http://schemas.microsoft.com/office/drawing/2014/main" val="3152565679"/>
                    </a:ext>
                  </a:extLst>
                </a:gridCol>
                <a:gridCol w="822960">
                  <a:extLst>
                    <a:ext uri="{9D8B030D-6E8A-4147-A177-3AD203B41FA5}">
                      <a16:colId xmlns:a16="http://schemas.microsoft.com/office/drawing/2014/main" val="974534545"/>
                    </a:ext>
                  </a:extLst>
                </a:gridCol>
                <a:gridCol w="822960">
                  <a:extLst>
                    <a:ext uri="{9D8B030D-6E8A-4147-A177-3AD203B41FA5}">
                      <a16:colId xmlns:a16="http://schemas.microsoft.com/office/drawing/2014/main" val="3829707180"/>
                    </a:ext>
                  </a:extLst>
                </a:gridCol>
                <a:gridCol w="822960">
                  <a:extLst>
                    <a:ext uri="{9D8B030D-6E8A-4147-A177-3AD203B41FA5}">
                      <a16:colId xmlns:a16="http://schemas.microsoft.com/office/drawing/2014/main" val="3619055006"/>
                    </a:ext>
                  </a:extLst>
                </a:gridCol>
                <a:gridCol w="822960">
                  <a:extLst>
                    <a:ext uri="{9D8B030D-6E8A-4147-A177-3AD203B41FA5}">
                      <a16:colId xmlns:a16="http://schemas.microsoft.com/office/drawing/2014/main" val="1256042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29010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- 2022-09-08 14:56:52</a:t>
                      </a:r>
                      <a:r>
                        <a:rPr kumimoji="0" lang="en-US" sz="1000" b="0" i="0" u="none" strike="noStrike" kern="1200" cap="none" spc="0" normalizeH="0" baseline="0" noProof="0">
                          <a:ln>
                            <a:noFill/>
                          </a:ln>
                          <a:solidFill>
                            <a:prstClr val="black"/>
                          </a:solidFill>
                          <a:effectLst/>
                          <a:uLnTx/>
                          <a:uFillTx/>
                          <a:latin typeface="+mn-lt"/>
                          <a:ea typeface="+mn-ea"/>
                          <a:cs typeface="+mn-cs"/>
                        </a:rPr>
                        <a:t>
 The problem with bad breath is, no one is going to tell you that it is bad. Combat this problem and feel secure with SPLAT Blackwood Toothpaste. 
Made with,
🦷 Juniper Extract: It creates an unsurpassed antibacterial effect. 
🦷 Birch Coal: It nourishes and absorbs bad odors. 
🦷 Unique Antibacterial Bisol: It provides long-lasting fresh breath and protection from bacteria. 
Shop now to combat bad breath and have pearly white teeth today! 
Links to Lazada &amp; Shopee in bio
#splatmalaysia #oralhealth #splatmy #toothcare #oralcare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https://quintly-image-storage.s3.amazonaws.com/11b9bce77fc39284ed5dab80f9439191/6135e969bc4cc30ac36de95ac2b44baa.jpg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11/08/2022 20:07:05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273188711"/>
                  </a:ext>
                </a:extLst>
              </a:tr>
            </a:tbl>
          </a:graphicData>
        </a:graphic>
      </p:graphicFrame>
      <p:sp>
        <p:nvSpPr>
          <p:cNvPr id="4" name="Text Placeholder 3">
            <a:extLst>
              <a:ext uri="{FF2B5EF4-FFF2-40B4-BE49-F238E27FC236}">
                <a16:creationId xmlns:a16="http://schemas.microsoft.com/office/drawing/2014/main" id="{3844F886-4A11-40CE-A4DC-8248A839EE4D}"/>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8791291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75719-0B94-480D-8F77-69949D116B32}"/>
              </a:ext>
            </a:extLst>
          </p:cNvPr>
          <p:cNvSpPr>
            <a:spLocks noGrp="1"/>
          </p:cNvSpPr>
          <p:nvPr>
            <p:ph type="title"/>
          </p:nvPr>
        </p:nvSpPr>
        <p:spPr/>
        <p:txBody>
          <a:bodyPr/>
          <a:lstStyle/>
          <a:p>
            <a:r>
              <a:rPr lang="en-US"/>
              <a:t>Instagram Average Interactions Per Post | splat_malaysia</a:t>
            </a:r>
          </a:p>
        </p:txBody>
      </p:sp>
      <p:graphicFrame>
        <p:nvGraphicFramePr>
          <p:cNvPr id="6" name="Chart Placeholder 5">
            <a:extLst>
              <a:ext uri="{FF2B5EF4-FFF2-40B4-BE49-F238E27FC236}">
                <a16:creationId xmlns:a16="http://schemas.microsoft.com/office/drawing/2014/main" id="{AEB86165-C350-4035-8C25-642985978EFF}"/>
              </a:ext>
            </a:extLst>
          </p:cNvPr>
          <p:cNvGraphicFramePr>
            <a:graphicFrameLocks noGrp="1"/>
          </p:cNvGraphicFramePr>
          <p:nvPr>
            <p:ph type="chart" sz="quarter" idx="13"/>
            <p:extLst>
              <p:ext uri="{D42A27DB-BD31-4B8C-83A1-F6EECF244321}">
                <p14:modId xmlns:p14="http://schemas.microsoft.com/office/powerpoint/2010/main" val="4760804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360E77-3609-4090-935A-1B4EC897378D}"/>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74C1FD96-9ADE-4E14-90E5-872837C2363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929560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15D31-45D9-46FE-9E50-9B005DC895EE}"/>
              </a:ext>
            </a:extLst>
          </p:cNvPr>
          <p:cNvSpPr>
            <a:spLocks noGrp="1"/>
          </p:cNvSpPr>
          <p:nvPr>
            <p:ph type="title"/>
          </p:nvPr>
        </p:nvSpPr>
        <p:spPr/>
        <p:txBody>
          <a:bodyPr/>
          <a:lstStyle/>
          <a:p>
            <a:r>
              <a:rPr lang="en-US"/>
              <a:t>Instagram Followers Change Rate | splat_malaysia</a:t>
            </a:r>
          </a:p>
        </p:txBody>
      </p:sp>
      <p:graphicFrame>
        <p:nvGraphicFramePr>
          <p:cNvPr id="6" name="Chart Placeholder 5">
            <a:extLst>
              <a:ext uri="{FF2B5EF4-FFF2-40B4-BE49-F238E27FC236}">
                <a16:creationId xmlns:a16="http://schemas.microsoft.com/office/drawing/2014/main" id="{E24A3411-BB94-469E-BE27-3EEB6FD9AC01}"/>
              </a:ext>
            </a:extLst>
          </p:cNvPr>
          <p:cNvGraphicFramePr>
            <a:graphicFrameLocks noGrp="1"/>
          </p:cNvGraphicFramePr>
          <p:nvPr>
            <p:ph type="chart" sz="quarter" idx="13"/>
            <p:extLst>
              <p:ext uri="{D42A27DB-BD31-4B8C-83A1-F6EECF244321}">
                <p14:modId xmlns:p14="http://schemas.microsoft.com/office/powerpoint/2010/main" val="41827173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A85AB3-1F1D-4D5F-9900-940618C622D5}"/>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9E5E5889-B9BE-4ADB-BDF0-2B6AD3D41E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3199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D638E-E34E-4191-A523-C889B6622DD2}"/>
              </a:ext>
            </a:extLst>
          </p:cNvPr>
          <p:cNvSpPr>
            <a:spLocks noGrp="1"/>
          </p:cNvSpPr>
          <p:nvPr>
            <p:ph type="title"/>
          </p:nvPr>
        </p:nvSpPr>
        <p:spPr/>
        <p:txBody>
          <a:bodyPr/>
          <a:lstStyle/>
          <a:p>
            <a:r>
              <a:rPr lang="en-US"/>
              <a:t>Instagram Reach | splat_malaysia</a:t>
            </a:r>
          </a:p>
        </p:txBody>
      </p:sp>
      <p:graphicFrame>
        <p:nvGraphicFramePr>
          <p:cNvPr id="6" name="Chart Placeholder 5">
            <a:extLst>
              <a:ext uri="{FF2B5EF4-FFF2-40B4-BE49-F238E27FC236}">
                <a16:creationId xmlns:a16="http://schemas.microsoft.com/office/drawing/2014/main" id="{D4D8953A-62A5-4B18-97F4-9EB18E531414}"/>
              </a:ext>
            </a:extLst>
          </p:cNvPr>
          <p:cNvGraphicFramePr>
            <a:graphicFrameLocks noGrp="1"/>
          </p:cNvGraphicFramePr>
          <p:nvPr>
            <p:ph type="chart" sz="quarter" idx="13"/>
            <p:extLst>
              <p:ext uri="{D42A27DB-BD31-4B8C-83A1-F6EECF244321}">
                <p14:modId xmlns:p14="http://schemas.microsoft.com/office/powerpoint/2010/main" val="2554570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2E39F2-9060-4EAC-81EF-8132974B4BDD}"/>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255A1D80-EA03-4F11-A74B-49845D2740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113516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DEBEE-492E-49A1-B5D5-69051AC181AC}"/>
              </a:ext>
            </a:extLst>
          </p:cNvPr>
          <p:cNvSpPr>
            <a:spLocks noGrp="1"/>
          </p:cNvSpPr>
          <p:nvPr>
            <p:ph type="title"/>
          </p:nvPr>
        </p:nvSpPr>
        <p:spPr/>
        <p:txBody>
          <a:bodyPr/>
          <a:lstStyle/>
          <a:p>
            <a:r>
              <a:rPr lang="en-US"/>
              <a:t>Instagram Interaction Rate | splat_malaysia</a:t>
            </a:r>
          </a:p>
        </p:txBody>
      </p:sp>
      <p:graphicFrame>
        <p:nvGraphicFramePr>
          <p:cNvPr id="6" name="Chart Placeholder 5">
            <a:extLst>
              <a:ext uri="{FF2B5EF4-FFF2-40B4-BE49-F238E27FC236}">
                <a16:creationId xmlns:a16="http://schemas.microsoft.com/office/drawing/2014/main" id="{A274FB09-4E25-43EE-BA05-30B54861B8FE}"/>
              </a:ext>
            </a:extLst>
          </p:cNvPr>
          <p:cNvGraphicFramePr>
            <a:graphicFrameLocks noGrp="1"/>
          </p:cNvGraphicFramePr>
          <p:nvPr>
            <p:ph type="chart" sz="quarter" idx="13"/>
            <p:extLst>
              <p:ext uri="{D42A27DB-BD31-4B8C-83A1-F6EECF244321}">
                <p14:modId xmlns:p14="http://schemas.microsoft.com/office/powerpoint/2010/main" val="38121547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1227EE6-C433-476A-8B7C-3FB4BA74DE71}"/>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32555CC2-317F-4AFB-8C5D-AEC36EF7D4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822800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A6F92-FEAA-4245-9D18-352A4FAB6670}"/>
              </a:ext>
            </a:extLst>
          </p:cNvPr>
          <p:cNvSpPr>
            <a:spLocks noGrp="1"/>
          </p:cNvSpPr>
          <p:nvPr>
            <p:ph type="title"/>
          </p:nvPr>
        </p:nvSpPr>
        <p:spPr/>
        <p:txBody>
          <a:bodyPr/>
          <a:lstStyle/>
          <a:p>
            <a:r>
              <a:rPr lang="en-US"/>
              <a:t>Instagram Organic Reach By Weekday | splat_malaysia</a:t>
            </a:r>
          </a:p>
        </p:txBody>
      </p:sp>
      <p:graphicFrame>
        <p:nvGraphicFramePr>
          <p:cNvPr id="6" name="Chart Placeholder 5">
            <a:extLst>
              <a:ext uri="{FF2B5EF4-FFF2-40B4-BE49-F238E27FC236}">
                <a16:creationId xmlns:a16="http://schemas.microsoft.com/office/drawing/2014/main" id="{D76FA81E-6260-4A90-9FA2-15A7261ADB7E}"/>
              </a:ext>
            </a:extLst>
          </p:cNvPr>
          <p:cNvGraphicFramePr>
            <a:graphicFrameLocks noGrp="1"/>
          </p:cNvGraphicFramePr>
          <p:nvPr>
            <p:ph type="chart" sz="quarter" idx="13"/>
            <p:extLst>
              <p:ext uri="{D42A27DB-BD31-4B8C-83A1-F6EECF244321}">
                <p14:modId xmlns:p14="http://schemas.microsoft.com/office/powerpoint/2010/main" val="18996610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BEF9A6-3BFD-4EA4-B7C6-DB271774EDA8}"/>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28A76243-C34D-4278-B794-E25C8FC0C6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178531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6610C-C903-4B94-B2DA-28072D70437B}"/>
              </a:ext>
            </a:extLst>
          </p:cNvPr>
          <p:cNvSpPr>
            <a:spLocks noGrp="1"/>
          </p:cNvSpPr>
          <p:nvPr>
            <p:ph type="title"/>
          </p:nvPr>
        </p:nvSpPr>
        <p:spPr/>
        <p:txBody>
          <a:bodyPr/>
          <a:lstStyle/>
          <a:p>
            <a:r>
              <a:rPr lang="en-US"/>
              <a:t>Instagram Followers Demographics Table | splat_malaysia - 1 of 2</a:t>
            </a:r>
          </a:p>
        </p:txBody>
      </p:sp>
      <p:graphicFrame>
        <p:nvGraphicFramePr>
          <p:cNvPr id="5" name="Table Placeholder 4">
            <a:extLst>
              <a:ext uri="{FF2B5EF4-FFF2-40B4-BE49-F238E27FC236}">
                <a16:creationId xmlns:a16="http://schemas.microsoft.com/office/drawing/2014/main" id="{63504847-2BB1-4813-B4A4-EEE83C7B8E79}"/>
              </a:ext>
            </a:extLst>
          </p:cNvPr>
          <p:cNvGraphicFramePr>
            <a:graphicFrameLocks noGrp="1"/>
          </p:cNvGraphicFramePr>
          <p:nvPr>
            <p:ph type="tbl" sz="quarter" idx="13"/>
            <p:extLst>
              <p:ext uri="{D42A27DB-BD31-4B8C-83A1-F6EECF244321}">
                <p14:modId xmlns:p14="http://schemas.microsoft.com/office/powerpoint/2010/main" val="31336743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4064441846"/>
                    </a:ext>
                  </a:extLst>
                </a:gridCol>
                <a:gridCol w="2715768">
                  <a:extLst>
                    <a:ext uri="{9D8B030D-6E8A-4147-A177-3AD203B41FA5}">
                      <a16:colId xmlns:a16="http://schemas.microsoft.com/office/drawing/2014/main" val="1004770328"/>
                    </a:ext>
                  </a:extLst>
                </a:gridCol>
                <a:gridCol w="2715768">
                  <a:extLst>
                    <a:ext uri="{9D8B030D-6E8A-4147-A177-3AD203B41FA5}">
                      <a16:colId xmlns:a16="http://schemas.microsoft.com/office/drawing/2014/main" val="23028678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1000356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extLst>
                  <a:ext uri="{0D108BD9-81ED-4DB2-BD59-A6C34878D82A}">
                    <a16:rowId xmlns:a16="http://schemas.microsoft.com/office/drawing/2014/main" val="74352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3573148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17953849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650327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 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964453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3207005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394068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8713067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35-44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6579546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18-24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1886925527"/>
                  </a:ext>
                </a:extLst>
              </a:tr>
            </a:tbl>
          </a:graphicData>
        </a:graphic>
      </p:graphicFrame>
      <p:sp>
        <p:nvSpPr>
          <p:cNvPr id="4" name="Text Placeholder 3">
            <a:extLst>
              <a:ext uri="{FF2B5EF4-FFF2-40B4-BE49-F238E27FC236}">
                <a16:creationId xmlns:a16="http://schemas.microsoft.com/office/drawing/2014/main" id="{2348C2FD-CEDF-49B4-A1D3-1CA34EE169D3}"/>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3347340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2C83C-857A-4CA7-8CBE-1D7CB5E9D68D}"/>
              </a:ext>
            </a:extLst>
          </p:cNvPr>
          <p:cNvSpPr>
            <a:spLocks noGrp="1"/>
          </p:cNvSpPr>
          <p:nvPr>
            <p:ph type="title"/>
          </p:nvPr>
        </p:nvSpPr>
        <p:spPr/>
        <p:txBody>
          <a:bodyPr/>
          <a:lstStyle/>
          <a:p>
            <a:r>
              <a:rPr lang="en-US"/>
              <a:t>Instagram Followers Demographics Table | splat_malaysia - 2 of 2</a:t>
            </a:r>
          </a:p>
        </p:txBody>
      </p:sp>
      <p:graphicFrame>
        <p:nvGraphicFramePr>
          <p:cNvPr id="5" name="Table Placeholder 4">
            <a:extLst>
              <a:ext uri="{FF2B5EF4-FFF2-40B4-BE49-F238E27FC236}">
                <a16:creationId xmlns:a16="http://schemas.microsoft.com/office/drawing/2014/main" id="{AACC2F85-8372-4155-B786-6CBB2E08CBB8}"/>
              </a:ext>
            </a:extLst>
          </p:cNvPr>
          <p:cNvGraphicFramePr>
            <a:graphicFrameLocks noGrp="1"/>
          </p:cNvGraphicFramePr>
          <p:nvPr>
            <p:ph type="tbl" sz="quarter" idx="13"/>
            <p:extLst>
              <p:ext uri="{D42A27DB-BD31-4B8C-83A1-F6EECF244321}">
                <p14:modId xmlns:p14="http://schemas.microsoft.com/office/powerpoint/2010/main" val="3047765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715768">
                  <a:extLst>
                    <a:ext uri="{9D8B030D-6E8A-4147-A177-3AD203B41FA5}">
                      <a16:colId xmlns:a16="http://schemas.microsoft.com/office/drawing/2014/main" val="1773960823"/>
                    </a:ext>
                  </a:extLst>
                </a:gridCol>
                <a:gridCol w="2715768">
                  <a:extLst>
                    <a:ext uri="{9D8B030D-6E8A-4147-A177-3AD203B41FA5}">
                      <a16:colId xmlns:a16="http://schemas.microsoft.com/office/drawing/2014/main" val="2009711589"/>
                    </a:ext>
                  </a:extLst>
                </a:gridCol>
                <a:gridCol w="2715768">
                  <a:extLst>
                    <a:ext uri="{9D8B030D-6E8A-4147-A177-3AD203B41FA5}">
                      <a16:colId xmlns:a16="http://schemas.microsoft.com/office/drawing/2014/main" val="2214111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Profile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Gender and 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Followers</a:t>
                      </a:r>
                    </a:p>
                  </a:txBody>
                  <a:tcPr/>
                </a:tc>
                <a:extLst>
                  <a:ext uri="{0D108BD9-81ED-4DB2-BD59-A6C34878D82A}">
                    <a16:rowId xmlns:a16="http://schemas.microsoft.com/office/drawing/2014/main" val="9600793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10994623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41280221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extLst>
                  <a:ext uri="{0D108BD9-81ED-4DB2-BD59-A6C34878D82A}">
                    <a16:rowId xmlns:a16="http://schemas.microsoft.com/office/drawing/2014/main" val="3051661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 45-54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719601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69551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 55-64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378053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Unknown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53186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Male 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248435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splat_malaysia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Female 13-17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4104220482"/>
                  </a:ext>
                </a:extLst>
              </a:tr>
            </a:tbl>
          </a:graphicData>
        </a:graphic>
      </p:graphicFrame>
      <p:sp>
        <p:nvSpPr>
          <p:cNvPr id="4" name="Text Placeholder 3">
            <a:extLst>
              <a:ext uri="{FF2B5EF4-FFF2-40B4-BE49-F238E27FC236}">
                <a16:creationId xmlns:a16="http://schemas.microsoft.com/office/drawing/2014/main" id="{DF1DC3D3-9680-4969-AD41-7D9A8258D7C4}"/>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41897986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16C773-D8C6-4B9E-976B-63B5F465F377}"/>
              </a:ext>
            </a:extLst>
          </p:cNvPr>
          <p:cNvSpPr>
            <a:spLocks noGrp="1"/>
          </p:cNvSpPr>
          <p:nvPr>
            <p:ph type="title"/>
          </p:nvPr>
        </p:nvSpPr>
        <p:spPr/>
        <p:txBody>
          <a:bodyPr/>
          <a:lstStyle/>
          <a:p>
            <a:r>
              <a:rPr lang="en-US"/>
              <a:t>Instagram Interaction Rate | splat_malaysia</a:t>
            </a:r>
          </a:p>
        </p:txBody>
      </p:sp>
      <p:graphicFrame>
        <p:nvGraphicFramePr>
          <p:cNvPr id="6" name="Chart Placeholder 5">
            <a:extLst>
              <a:ext uri="{FF2B5EF4-FFF2-40B4-BE49-F238E27FC236}">
                <a16:creationId xmlns:a16="http://schemas.microsoft.com/office/drawing/2014/main" id="{464AB570-F8F9-4A82-8D5C-C647524DE0CA}"/>
              </a:ext>
            </a:extLst>
          </p:cNvPr>
          <p:cNvGraphicFramePr>
            <a:graphicFrameLocks noGrp="1"/>
          </p:cNvGraphicFramePr>
          <p:nvPr>
            <p:ph type="chart" sz="quarter" idx="13"/>
            <p:extLst>
              <p:ext uri="{D42A27DB-BD31-4B8C-83A1-F6EECF244321}">
                <p14:modId xmlns:p14="http://schemas.microsoft.com/office/powerpoint/2010/main" val="3594608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714C33E-24B6-4065-91CA-5D41A7FEE497}"/>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DD0EE36A-5683-4DA7-99F3-6CA63B69DB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84769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4DE9BE-F723-4128-8B54-A7784B4A4E05}"/>
              </a:ext>
            </a:extLst>
          </p:cNvPr>
          <p:cNvSpPr>
            <a:spLocks noGrp="1"/>
          </p:cNvSpPr>
          <p:nvPr>
            <p:ph type="title"/>
          </p:nvPr>
        </p:nvSpPr>
        <p:spPr/>
        <p:txBody>
          <a:bodyPr/>
          <a:lstStyle/>
          <a:p>
            <a:r>
              <a:rPr lang="en-US"/>
              <a:t>Instagram Followers Change Rate | splat_malaysia</a:t>
            </a:r>
          </a:p>
        </p:txBody>
      </p:sp>
      <p:graphicFrame>
        <p:nvGraphicFramePr>
          <p:cNvPr id="6" name="Chart Placeholder 5">
            <a:extLst>
              <a:ext uri="{FF2B5EF4-FFF2-40B4-BE49-F238E27FC236}">
                <a16:creationId xmlns:a16="http://schemas.microsoft.com/office/drawing/2014/main" id="{47481F34-9D6A-4C48-BDF1-51D5E1E0F3D6}"/>
              </a:ext>
            </a:extLst>
          </p:cNvPr>
          <p:cNvGraphicFramePr>
            <a:graphicFrameLocks noGrp="1"/>
          </p:cNvGraphicFramePr>
          <p:nvPr>
            <p:ph type="chart" sz="quarter" idx="13"/>
            <p:extLst>
              <p:ext uri="{D42A27DB-BD31-4B8C-83A1-F6EECF244321}">
                <p14:modId xmlns:p14="http://schemas.microsoft.com/office/powerpoint/2010/main" val="3068410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1E5E54-5B90-4FCC-AB48-92A443D48583}"/>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944024C7-198B-4C4E-BB87-19D2ED24A1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8588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B31A8-462A-4E20-83E3-5EA76C22D8F2}"/>
              </a:ext>
            </a:extLst>
          </p:cNvPr>
          <p:cNvSpPr>
            <a:spLocks noGrp="1"/>
          </p:cNvSpPr>
          <p:nvPr>
            <p:ph type="title"/>
          </p:nvPr>
        </p:nvSpPr>
        <p:spPr/>
        <p:txBody>
          <a:bodyPr/>
          <a:lstStyle/>
          <a:p>
            <a:r>
              <a:rPr lang="en-US"/>
              <a:t>Instagram Engagements By Weekday | splat_malaysia</a:t>
            </a:r>
          </a:p>
        </p:txBody>
      </p:sp>
      <p:graphicFrame>
        <p:nvGraphicFramePr>
          <p:cNvPr id="6" name="Chart Placeholder 5">
            <a:extLst>
              <a:ext uri="{FF2B5EF4-FFF2-40B4-BE49-F238E27FC236}">
                <a16:creationId xmlns:a16="http://schemas.microsoft.com/office/drawing/2014/main" id="{A4D6F7AD-CCC0-4DDD-AF35-8BFBF7087830}"/>
              </a:ext>
            </a:extLst>
          </p:cNvPr>
          <p:cNvGraphicFramePr>
            <a:graphicFrameLocks noGrp="1"/>
          </p:cNvGraphicFramePr>
          <p:nvPr>
            <p:ph type="chart" sz="quarter" idx="13"/>
            <p:extLst>
              <p:ext uri="{D42A27DB-BD31-4B8C-83A1-F6EECF244321}">
                <p14:modId xmlns:p14="http://schemas.microsoft.com/office/powerpoint/2010/main" val="158487066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49D85F-49D6-406B-9F09-E40031FFC2E8}"/>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636CC4AF-381D-425C-B89F-02E0D0C0F1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258781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E06BE-012E-4D83-A658-A9DE8C9D437D}"/>
              </a:ext>
            </a:extLst>
          </p:cNvPr>
          <p:cNvSpPr>
            <a:spLocks noGrp="1"/>
          </p:cNvSpPr>
          <p:nvPr>
            <p:ph type="title"/>
          </p:nvPr>
        </p:nvSpPr>
        <p:spPr/>
        <p:txBody>
          <a:bodyPr/>
          <a:lstStyle/>
          <a:p>
            <a:r>
              <a:rPr lang="en-US"/>
              <a:t>Instagram Profile Views | splat_malaysia</a:t>
            </a:r>
          </a:p>
        </p:txBody>
      </p:sp>
      <p:graphicFrame>
        <p:nvGraphicFramePr>
          <p:cNvPr id="6" name="Chart Placeholder 5">
            <a:extLst>
              <a:ext uri="{FF2B5EF4-FFF2-40B4-BE49-F238E27FC236}">
                <a16:creationId xmlns:a16="http://schemas.microsoft.com/office/drawing/2014/main" id="{B142FE0A-0993-4151-92AE-84EDEB58B8BF}"/>
              </a:ext>
            </a:extLst>
          </p:cNvPr>
          <p:cNvGraphicFramePr>
            <a:graphicFrameLocks noGrp="1"/>
          </p:cNvGraphicFramePr>
          <p:nvPr>
            <p:ph type="chart" sz="quarter" idx="13"/>
            <p:extLst>
              <p:ext uri="{D42A27DB-BD31-4B8C-83A1-F6EECF244321}">
                <p14:modId xmlns:p14="http://schemas.microsoft.com/office/powerpoint/2010/main" val="31389416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D11F698-1C00-4664-AD0E-209A3866FA25}"/>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BE591204-59B4-4615-A9F7-ED96DBB5B6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226910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CCD060-C33E-4E77-8E32-D0F7BA4C1FEC}"/>
              </a:ext>
            </a:extLst>
          </p:cNvPr>
          <p:cNvSpPr>
            <a:spLocks noGrp="1"/>
          </p:cNvSpPr>
          <p:nvPr>
            <p:ph type="title"/>
          </p:nvPr>
        </p:nvSpPr>
        <p:spPr/>
        <p:txBody>
          <a:bodyPr/>
          <a:lstStyle/>
          <a:p>
            <a:r>
              <a:rPr lang="en-US"/>
              <a:t>Instagram Page Reach Table | splat_malaysia</a:t>
            </a:r>
          </a:p>
        </p:txBody>
      </p:sp>
      <p:graphicFrame>
        <p:nvGraphicFramePr>
          <p:cNvPr id="5" name="Table Placeholder 4">
            <a:extLst>
              <a:ext uri="{FF2B5EF4-FFF2-40B4-BE49-F238E27FC236}">
                <a16:creationId xmlns:a16="http://schemas.microsoft.com/office/drawing/2014/main" id="{2034A8EC-AC60-4AD8-A0C7-B0ADE5054668}"/>
              </a:ext>
            </a:extLst>
          </p:cNvPr>
          <p:cNvGraphicFramePr>
            <a:graphicFrameLocks noGrp="1"/>
          </p:cNvGraphicFramePr>
          <p:nvPr>
            <p:ph type="tbl" sz="quarter" idx="13"/>
            <p:extLst>
              <p:ext uri="{D42A27DB-BD31-4B8C-83A1-F6EECF244321}">
                <p14:modId xmlns:p14="http://schemas.microsoft.com/office/powerpoint/2010/main" val="2075018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15910702"/>
                    </a:ext>
                  </a:extLst>
                </a:gridCol>
                <a:gridCol w="1645920">
                  <a:extLst>
                    <a:ext uri="{9D8B030D-6E8A-4147-A177-3AD203B41FA5}">
                      <a16:colId xmlns:a16="http://schemas.microsoft.com/office/drawing/2014/main" val="4213519633"/>
                    </a:ext>
                  </a:extLst>
                </a:gridCol>
                <a:gridCol w="1645920">
                  <a:extLst>
                    <a:ext uri="{9D8B030D-6E8A-4147-A177-3AD203B41FA5}">
                      <a16:colId xmlns:a16="http://schemas.microsoft.com/office/drawing/2014/main" val="2725869867"/>
                    </a:ext>
                  </a:extLst>
                </a:gridCol>
                <a:gridCol w="1645920">
                  <a:extLst>
                    <a:ext uri="{9D8B030D-6E8A-4147-A177-3AD203B41FA5}">
                      <a16:colId xmlns:a16="http://schemas.microsoft.com/office/drawing/2014/main" val="2231482180"/>
                    </a:ext>
                  </a:extLst>
                </a:gridCol>
              </a:tblGrid>
              <a:tr h="370840">
                <a:tc>
                  <a:txBody>
                    <a:bodyPr/>
                    <a:lstStyle/>
                    <a:p>
                      <a:r>
                        <a:rPr lang="en-US" sz="1000"/>
                        <a:t>Name</a:t>
                      </a:r>
                    </a:p>
                  </a:txBody>
                  <a:tcPr/>
                </a:tc>
                <a:tc>
                  <a:txBody>
                    <a:bodyPr/>
                    <a:lstStyle/>
                    <a:p>
                      <a:r>
                        <a:rPr lang="en-US" sz="1000"/>
                        <a:t>Reach - Day</a:t>
                      </a:r>
                    </a:p>
                  </a:txBody>
                  <a:tcPr/>
                </a:tc>
                <a:tc>
                  <a:txBody>
                    <a:bodyPr/>
                    <a:lstStyle/>
                    <a:p>
                      <a:r>
                        <a:rPr lang="en-US" sz="1000"/>
                        <a:t>Reach - Week</a:t>
                      </a:r>
                    </a:p>
                  </a:txBody>
                  <a:tcPr/>
                </a:tc>
                <a:tc>
                  <a:txBody>
                    <a:bodyPr/>
                    <a:lstStyle/>
                    <a:p>
                      <a:r>
                        <a:rPr lang="en-US" sz="1000"/>
                        <a:t>Reach - 28 Days</a:t>
                      </a:r>
                    </a:p>
                  </a:txBody>
                  <a:tcPr/>
                </a:tc>
                <a:extLst>
                  <a:ext uri="{0D108BD9-81ED-4DB2-BD59-A6C34878D82A}">
                    <a16:rowId xmlns:a16="http://schemas.microsoft.com/office/drawing/2014/main" val="3172656390"/>
                  </a:ext>
                </a:extLst>
              </a:tr>
              <a:tr h="370840">
                <a:tc>
                  <a:txBody>
                    <a:bodyPr/>
                    <a:lstStyle/>
                    <a:p>
                      <a:r>
                        <a:rPr lang="en-US" sz="1000"/>
                        <a:t>splat_malaysia</a:t>
                      </a:r>
                    </a:p>
                  </a:txBody>
                  <a:tcPr/>
                </a:tc>
                <a:tc>
                  <a:txBody>
                    <a:bodyPr/>
                    <a:lstStyle/>
                    <a:p>
                      <a:r>
                        <a:rPr lang="en-US" sz="1000"/>
                        <a:t>522</a:t>
                      </a:r>
                    </a:p>
                  </a:txBody>
                  <a:tcPr/>
                </a:tc>
                <a:tc>
                  <a:txBody>
                    <a:bodyPr/>
                    <a:lstStyle/>
                    <a:p>
                      <a:r>
                        <a:rPr lang="en-US" sz="1000"/>
                        <a:t>1320</a:t>
                      </a:r>
                    </a:p>
                  </a:txBody>
                  <a:tcPr/>
                </a:tc>
                <a:tc>
                  <a:txBody>
                    <a:bodyPr/>
                    <a:lstStyle/>
                    <a:p>
                      <a:r>
                        <a:rPr lang="en-US" sz="1000"/>
                        <a:t>26327</a:t>
                      </a:r>
                    </a:p>
                  </a:txBody>
                  <a:tcPr/>
                </a:tc>
                <a:extLst>
                  <a:ext uri="{0D108BD9-81ED-4DB2-BD59-A6C34878D82A}">
                    <a16:rowId xmlns:a16="http://schemas.microsoft.com/office/drawing/2014/main" val="2287806791"/>
                  </a:ext>
                </a:extLst>
              </a:tr>
            </a:tbl>
          </a:graphicData>
        </a:graphic>
      </p:graphicFrame>
      <p:sp>
        <p:nvSpPr>
          <p:cNvPr id="4" name="Text Placeholder 3">
            <a:extLst>
              <a:ext uri="{FF2B5EF4-FFF2-40B4-BE49-F238E27FC236}">
                <a16:creationId xmlns:a16="http://schemas.microsoft.com/office/drawing/2014/main" id="{E49B59CA-E688-4096-97B7-2F8043764A3F}"/>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07060096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F00BC-5F7B-4540-80AE-27A76A523BA0}"/>
              </a:ext>
            </a:extLst>
          </p:cNvPr>
          <p:cNvSpPr>
            <a:spLocks noGrp="1"/>
          </p:cNvSpPr>
          <p:nvPr>
            <p:ph type="title"/>
          </p:nvPr>
        </p:nvSpPr>
        <p:spPr/>
        <p:txBody>
          <a:bodyPr/>
          <a:lstStyle/>
          <a:p>
            <a:r>
              <a:rPr lang="en-US"/>
              <a:t>Instagram Hashtag Detection | splat_malaysia</a:t>
            </a:r>
          </a:p>
        </p:txBody>
      </p:sp>
      <p:graphicFrame>
        <p:nvGraphicFramePr>
          <p:cNvPr id="5" name="Table Placeholder 4">
            <a:extLst>
              <a:ext uri="{FF2B5EF4-FFF2-40B4-BE49-F238E27FC236}">
                <a16:creationId xmlns:a16="http://schemas.microsoft.com/office/drawing/2014/main" id="{ACA4B02E-81EF-4C09-8FD1-7BF785F70DE1}"/>
              </a:ext>
            </a:extLst>
          </p:cNvPr>
          <p:cNvGraphicFramePr>
            <a:graphicFrameLocks noGrp="1"/>
          </p:cNvGraphicFramePr>
          <p:nvPr>
            <p:ph type="tbl" sz="quarter" idx="13"/>
            <p:extLst>
              <p:ext uri="{D42A27DB-BD31-4B8C-83A1-F6EECF244321}">
                <p14:modId xmlns:p14="http://schemas.microsoft.com/office/powerpoint/2010/main" val="7384230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08350648"/>
                    </a:ext>
                  </a:extLst>
                </a:gridCol>
                <a:gridCol w="1399032">
                  <a:extLst>
                    <a:ext uri="{9D8B030D-6E8A-4147-A177-3AD203B41FA5}">
                      <a16:colId xmlns:a16="http://schemas.microsoft.com/office/drawing/2014/main" val="4009947047"/>
                    </a:ext>
                  </a:extLst>
                </a:gridCol>
                <a:gridCol w="1399032">
                  <a:extLst>
                    <a:ext uri="{9D8B030D-6E8A-4147-A177-3AD203B41FA5}">
                      <a16:colId xmlns:a16="http://schemas.microsoft.com/office/drawing/2014/main" val="3430333671"/>
                    </a:ext>
                  </a:extLst>
                </a:gridCol>
                <a:gridCol w="1399032">
                  <a:extLst>
                    <a:ext uri="{9D8B030D-6E8A-4147-A177-3AD203B41FA5}">
                      <a16:colId xmlns:a16="http://schemas.microsoft.com/office/drawing/2014/main" val="1916248510"/>
                    </a:ext>
                  </a:extLst>
                </a:gridCol>
                <a:gridCol w="1399032">
                  <a:extLst>
                    <a:ext uri="{9D8B030D-6E8A-4147-A177-3AD203B41FA5}">
                      <a16:colId xmlns:a16="http://schemas.microsoft.com/office/drawing/2014/main" val="1232069412"/>
                    </a:ext>
                  </a:extLst>
                </a:gridCol>
              </a:tblGrid>
              <a:tr h="370840">
                <a:tc>
                  <a:txBody>
                    <a:bodyPr/>
                    <a:lstStyle/>
                    <a:p>
                      <a:r>
                        <a:rPr lang="en-US" sz="1000"/>
                        <a:t>Hashtag</a:t>
                      </a:r>
                    </a:p>
                  </a:txBody>
                  <a:tcPr/>
                </a:tc>
                <a:tc>
                  <a:txBody>
                    <a:bodyPr/>
                    <a:lstStyle/>
                    <a:p>
                      <a:r>
                        <a:rPr lang="en-US" sz="1000"/>
                        <a:t>Posts</a:t>
                      </a:r>
                    </a:p>
                  </a:txBody>
                  <a:tcPr/>
                </a:tc>
                <a:tc>
                  <a:txBody>
                    <a:bodyPr/>
                    <a:lstStyle/>
                    <a:p>
                      <a:r>
                        <a:rPr lang="en-US" sz="1000"/>
                        <a:t>Avg. Likes per Post</a:t>
                      </a:r>
                    </a:p>
                  </a:txBody>
                  <a:tcPr/>
                </a:tc>
                <a:tc>
                  <a:txBody>
                    <a:bodyPr/>
                    <a:lstStyle/>
                    <a:p>
                      <a:r>
                        <a:rPr lang="en-US" sz="1000"/>
                        <a:t>Avg. Comments per Post</a:t>
                      </a:r>
                    </a:p>
                  </a:txBody>
                  <a:tcPr/>
                </a:tc>
                <a:tc>
                  <a:txBody>
                    <a:bodyPr/>
                    <a:lstStyle/>
                    <a:p>
                      <a:r>
                        <a:rPr lang="en-US" sz="1000"/>
                        <a:t>Avg. Interactions per Post</a:t>
                      </a:r>
                    </a:p>
                  </a:txBody>
                  <a:tcPr/>
                </a:tc>
                <a:extLst>
                  <a:ext uri="{0D108BD9-81ED-4DB2-BD59-A6C34878D82A}">
                    <a16:rowId xmlns:a16="http://schemas.microsoft.com/office/drawing/2014/main" val="3428002898"/>
                  </a:ext>
                </a:extLst>
              </a:tr>
              <a:tr h="370840">
                <a:tc>
                  <a:txBody>
                    <a:bodyPr/>
                    <a:lstStyle/>
                    <a:p>
                      <a:r>
                        <a:rPr lang="en-US" sz="1000"/>
                        <a:t>#splatmalaysia</a:t>
                      </a:r>
                    </a:p>
                  </a:txBody>
                  <a:tcPr/>
                </a:tc>
                <a:tc>
                  <a:txBody>
                    <a:bodyPr/>
                    <a:lstStyle/>
                    <a:p>
                      <a:r>
                        <a:rPr lang="en-US" sz="1000"/>
                        <a:t>2</a:t>
                      </a:r>
                    </a:p>
                  </a:txBody>
                  <a:tcPr/>
                </a:tc>
                <a:tc>
                  <a:txBody>
                    <a:bodyPr/>
                    <a:lstStyle/>
                    <a:p>
                      <a:r>
                        <a:rPr lang="en-US" sz="1000"/>
                        <a:t>8.5</a:t>
                      </a:r>
                    </a:p>
                  </a:txBody>
                  <a:tcPr/>
                </a:tc>
                <a:tc>
                  <a:txBody>
                    <a:bodyPr/>
                    <a:lstStyle/>
                    <a:p>
                      <a:r>
                        <a:rPr lang="en-US" sz="1000"/>
                        <a:t>0</a:t>
                      </a:r>
                    </a:p>
                  </a:txBody>
                  <a:tcPr/>
                </a:tc>
                <a:tc>
                  <a:txBody>
                    <a:bodyPr/>
                    <a:lstStyle/>
                    <a:p>
                      <a:r>
                        <a:rPr lang="en-US" sz="1000"/>
                        <a:t>8.5</a:t>
                      </a:r>
                    </a:p>
                  </a:txBody>
                  <a:tcPr/>
                </a:tc>
                <a:extLst>
                  <a:ext uri="{0D108BD9-81ED-4DB2-BD59-A6C34878D82A}">
                    <a16:rowId xmlns:a16="http://schemas.microsoft.com/office/drawing/2014/main" val="1964477701"/>
                  </a:ext>
                </a:extLst>
              </a:tr>
              <a:tr h="370840">
                <a:tc>
                  <a:txBody>
                    <a:bodyPr/>
                    <a:lstStyle/>
                    <a:p>
                      <a:r>
                        <a:rPr lang="en-US" sz="1000"/>
                        <a:t>#oralhealth</a:t>
                      </a:r>
                    </a:p>
                  </a:txBody>
                  <a:tcPr/>
                </a:tc>
                <a:tc>
                  <a:txBody>
                    <a:bodyPr/>
                    <a:lstStyle/>
                    <a:p>
                      <a:r>
                        <a:rPr lang="en-US" sz="1000"/>
                        <a:t>2</a:t>
                      </a:r>
                    </a:p>
                  </a:txBody>
                  <a:tcPr/>
                </a:tc>
                <a:tc>
                  <a:txBody>
                    <a:bodyPr/>
                    <a:lstStyle/>
                    <a:p>
                      <a:r>
                        <a:rPr lang="en-US" sz="1000"/>
                        <a:t>8.5</a:t>
                      </a:r>
                    </a:p>
                  </a:txBody>
                  <a:tcPr/>
                </a:tc>
                <a:tc>
                  <a:txBody>
                    <a:bodyPr/>
                    <a:lstStyle/>
                    <a:p>
                      <a:r>
                        <a:rPr lang="en-US" sz="1000"/>
                        <a:t>0</a:t>
                      </a:r>
                    </a:p>
                  </a:txBody>
                  <a:tcPr/>
                </a:tc>
                <a:tc>
                  <a:txBody>
                    <a:bodyPr/>
                    <a:lstStyle/>
                    <a:p>
                      <a:r>
                        <a:rPr lang="en-US" sz="1000"/>
                        <a:t>8.5</a:t>
                      </a:r>
                    </a:p>
                  </a:txBody>
                  <a:tcPr/>
                </a:tc>
                <a:extLst>
                  <a:ext uri="{0D108BD9-81ED-4DB2-BD59-A6C34878D82A}">
                    <a16:rowId xmlns:a16="http://schemas.microsoft.com/office/drawing/2014/main" val="649590554"/>
                  </a:ext>
                </a:extLst>
              </a:tr>
              <a:tr h="370840">
                <a:tc>
                  <a:txBody>
                    <a:bodyPr/>
                    <a:lstStyle/>
                    <a:p>
                      <a:r>
                        <a:rPr lang="en-US" sz="1000"/>
                        <a:t>#toothcare</a:t>
                      </a:r>
                    </a:p>
                  </a:txBody>
                  <a:tcPr/>
                </a:tc>
                <a:tc>
                  <a:txBody>
                    <a:bodyPr/>
                    <a:lstStyle/>
                    <a:p>
                      <a:r>
                        <a:rPr lang="en-US" sz="1000"/>
                        <a:t>2</a:t>
                      </a:r>
                    </a:p>
                  </a:txBody>
                  <a:tcPr/>
                </a:tc>
                <a:tc>
                  <a:txBody>
                    <a:bodyPr/>
                    <a:lstStyle/>
                    <a:p>
                      <a:r>
                        <a:rPr lang="en-US" sz="1000"/>
                        <a:t>8.5</a:t>
                      </a:r>
                    </a:p>
                  </a:txBody>
                  <a:tcPr/>
                </a:tc>
                <a:tc>
                  <a:txBody>
                    <a:bodyPr/>
                    <a:lstStyle/>
                    <a:p>
                      <a:r>
                        <a:rPr lang="en-US" sz="1000"/>
                        <a:t>0</a:t>
                      </a:r>
                    </a:p>
                  </a:txBody>
                  <a:tcPr/>
                </a:tc>
                <a:tc>
                  <a:txBody>
                    <a:bodyPr/>
                    <a:lstStyle/>
                    <a:p>
                      <a:r>
                        <a:rPr lang="en-US" sz="1000"/>
                        <a:t>8.5</a:t>
                      </a:r>
                    </a:p>
                  </a:txBody>
                  <a:tcPr/>
                </a:tc>
                <a:extLst>
                  <a:ext uri="{0D108BD9-81ED-4DB2-BD59-A6C34878D82A}">
                    <a16:rowId xmlns:a16="http://schemas.microsoft.com/office/drawing/2014/main" val="1614493300"/>
                  </a:ext>
                </a:extLst>
              </a:tr>
              <a:tr h="370840">
                <a:tc>
                  <a:txBody>
                    <a:bodyPr/>
                    <a:lstStyle/>
                    <a:p>
                      <a:r>
                        <a:rPr lang="en-US" sz="1000"/>
                        <a:t>#splatmy</a:t>
                      </a:r>
                    </a:p>
                  </a:txBody>
                  <a:tcPr/>
                </a:tc>
                <a:tc>
                  <a:txBody>
                    <a:bodyPr/>
                    <a:lstStyle/>
                    <a:p>
                      <a:r>
                        <a:rPr lang="en-US" sz="1000"/>
                        <a:t>1</a:t>
                      </a:r>
                    </a:p>
                  </a:txBody>
                  <a:tcPr/>
                </a:tc>
                <a:tc>
                  <a:txBody>
                    <a:bodyPr/>
                    <a:lstStyle/>
                    <a:p>
                      <a:r>
                        <a:rPr lang="en-US" sz="1000"/>
                        <a:t>9</a:t>
                      </a:r>
                    </a:p>
                  </a:txBody>
                  <a:tcPr/>
                </a:tc>
                <a:tc>
                  <a:txBody>
                    <a:bodyPr/>
                    <a:lstStyle/>
                    <a:p>
                      <a:r>
                        <a:rPr lang="en-US" sz="1000"/>
                        <a:t>0</a:t>
                      </a:r>
                    </a:p>
                  </a:txBody>
                  <a:tcPr/>
                </a:tc>
                <a:tc>
                  <a:txBody>
                    <a:bodyPr/>
                    <a:lstStyle/>
                    <a:p>
                      <a:r>
                        <a:rPr lang="en-US" sz="1000"/>
                        <a:t>9</a:t>
                      </a:r>
                    </a:p>
                  </a:txBody>
                  <a:tcPr/>
                </a:tc>
                <a:extLst>
                  <a:ext uri="{0D108BD9-81ED-4DB2-BD59-A6C34878D82A}">
                    <a16:rowId xmlns:a16="http://schemas.microsoft.com/office/drawing/2014/main" val="1611454109"/>
                  </a:ext>
                </a:extLst>
              </a:tr>
              <a:tr h="370840">
                <a:tc>
                  <a:txBody>
                    <a:bodyPr/>
                    <a:lstStyle/>
                    <a:p>
                      <a:r>
                        <a:rPr lang="en-US" sz="1000"/>
                        <a:t>#oralcare</a:t>
                      </a:r>
                    </a:p>
                  </a:txBody>
                  <a:tcPr/>
                </a:tc>
                <a:tc>
                  <a:txBody>
                    <a:bodyPr/>
                    <a:lstStyle/>
                    <a:p>
                      <a:r>
                        <a:rPr lang="en-US" sz="1000"/>
                        <a:t>1</a:t>
                      </a:r>
                    </a:p>
                  </a:txBody>
                  <a:tcPr/>
                </a:tc>
                <a:tc>
                  <a:txBody>
                    <a:bodyPr/>
                    <a:lstStyle/>
                    <a:p>
                      <a:r>
                        <a:rPr lang="en-US" sz="1000"/>
                        <a:t>9</a:t>
                      </a:r>
                    </a:p>
                  </a:txBody>
                  <a:tcPr/>
                </a:tc>
                <a:tc>
                  <a:txBody>
                    <a:bodyPr/>
                    <a:lstStyle/>
                    <a:p>
                      <a:r>
                        <a:rPr lang="en-US" sz="1000"/>
                        <a:t>0</a:t>
                      </a:r>
                    </a:p>
                  </a:txBody>
                  <a:tcPr/>
                </a:tc>
                <a:tc>
                  <a:txBody>
                    <a:bodyPr/>
                    <a:lstStyle/>
                    <a:p>
                      <a:r>
                        <a:rPr lang="en-US" sz="1000"/>
                        <a:t>9</a:t>
                      </a:r>
                    </a:p>
                  </a:txBody>
                  <a:tcPr/>
                </a:tc>
                <a:extLst>
                  <a:ext uri="{0D108BD9-81ED-4DB2-BD59-A6C34878D82A}">
                    <a16:rowId xmlns:a16="http://schemas.microsoft.com/office/drawing/2014/main" val="3731154097"/>
                  </a:ext>
                </a:extLst>
              </a:tr>
              <a:tr h="370840">
                <a:tc>
                  <a:txBody>
                    <a:bodyPr/>
                    <a:lstStyle/>
                    <a:p>
                      <a:r>
                        <a:rPr lang="en-US" sz="1000"/>
                        <a:t>#splat</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8</a:t>
                      </a:r>
                    </a:p>
                  </a:txBody>
                  <a:tcPr/>
                </a:tc>
                <a:extLst>
                  <a:ext uri="{0D108BD9-81ED-4DB2-BD59-A6C34878D82A}">
                    <a16:rowId xmlns:a16="http://schemas.microsoft.com/office/drawing/2014/main" val="3128982476"/>
                  </a:ext>
                </a:extLst>
              </a:tr>
              <a:tr h="370840">
                <a:tc>
                  <a:txBody>
                    <a:bodyPr/>
                    <a:lstStyle/>
                    <a:p>
                      <a:r>
                        <a:rPr lang="en-US" sz="1000"/>
                        <a:t>#splatjunior</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8</a:t>
                      </a:r>
                    </a:p>
                  </a:txBody>
                  <a:tcPr/>
                </a:tc>
                <a:extLst>
                  <a:ext uri="{0D108BD9-81ED-4DB2-BD59-A6C34878D82A}">
                    <a16:rowId xmlns:a16="http://schemas.microsoft.com/office/drawing/2014/main" val="4064562757"/>
                  </a:ext>
                </a:extLst>
              </a:tr>
              <a:tr h="370840">
                <a:tc>
                  <a:txBody>
                    <a:bodyPr/>
                    <a:lstStyle/>
                    <a:p>
                      <a:r>
                        <a:rPr lang="en-US" sz="1000"/>
                        <a:t>#kidstoothpaste</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8</a:t>
                      </a:r>
                    </a:p>
                  </a:txBody>
                  <a:tcPr/>
                </a:tc>
                <a:extLst>
                  <a:ext uri="{0D108BD9-81ED-4DB2-BD59-A6C34878D82A}">
                    <a16:rowId xmlns:a16="http://schemas.microsoft.com/office/drawing/2014/main" val="3257192216"/>
                  </a:ext>
                </a:extLst>
              </a:tr>
              <a:tr h="370840">
                <a:tc>
                  <a:txBody>
                    <a:bodyPr/>
                    <a:lstStyle/>
                    <a:p>
                      <a:r>
                        <a:rPr lang="en-US" sz="1000"/>
                        <a:t>#splatkids</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8</a:t>
                      </a:r>
                    </a:p>
                  </a:txBody>
                  <a:tcPr/>
                </a:tc>
                <a:extLst>
                  <a:ext uri="{0D108BD9-81ED-4DB2-BD59-A6C34878D82A}">
                    <a16:rowId xmlns:a16="http://schemas.microsoft.com/office/drawing/2014/main" val="2007340045"/>
                  </a:ext>
                </a:extLst>
              </a:tr>
              <a:tr h="370840">
                <a:tc>
                  <a:txBody>
                    <a:bodyPr/>
                    <a:lstStyle/>
                    <a:p>
                      <a:r>
                        <a:rPr lang="en-US" sz="1000"/>
                        <a:t>#gumhealth</a:t>
                      </a:r>
                    </a:p>
                  </a:txBody>
                  <a:tcPr/>
                </a:tc>
                <a:tc>
                  <a:txBody>
                    <a:bodyPr/>
                    <a:lstStyle/>
                    <a:p>
                      <a:r>
                        <a:rPr lang="en-US" sz="1000"/>
                        <a:t>1</a:t>
                      </a:r>
                    </a:p>
                  </a:txBody>
                  <a:tcPr/>
                </a:tc>
                <a:tc>
                  <a:txBody>
                    <a:bodyPr/>
                    <a:lstStyle/>
                    <a:p>
                      <a:r>
                        <a:rPr lang="en-US" sz="1000"/>
                        <a:t>8</a:t>
                      </a:r>
                    </a:p>
                  </a:txBody>
                  <a:tcPr/>
                </a:tc>
                <a:tc>
                  <a:txBody>
                    <a:bodyPr/>
                    <a:lstStyle/>
                    <a:p>
                      <a:r>
                        <a:rPr lang="en-US" sz="1000"/>
                        <a:t>0</a:t>
                      </a:r>
                    </a:p>
                  </a:txBody>
                  <a:tcPr/>
                </a:tc>
                <a:tc>
                  <a:txBody>
                    <a:bodyPr/>
                    <a:lstStyle/>
                    <a:p>
                      <a:r>
                        <a:rPr lang="en-US" sz="1000"/>
                        <a:t>8</a:t>
                      </a:r>
                    </a:p>
                  </a:txBody>
                  <a:tcPr/>
                </a:tc>
                <a:extLst>
                  <a:ext uri="{0D108BD9-81ED-4DB2-BD59-A6C34878D82A}">
                    <a16:rowId xmlns:a16="http://schemas.microsoft.com/office/drawing/2014/main" val="3381031371"/>
                  </a:ext>
                </a:extLst>
              </a:tr>
            </a:tbl>
          </a:graphicData>
        </a:graphic>
      </p:graphicFrame>
      <p:sp>
        <p:nvSpPr>
          <p:cNvPr id="4" name="Text Placeholder 3">
            <a:extLst>
              <a:ext uri="{FF2B5EF4-FFF2-40B4-BE49-F238E27FC236}">
                <a16:creationId xmlns:a16="http://schemas.microsoft.com/office/drawing/2014/main" id="{C0B9061A-0C01-4AE0-BA1E-DB0C021E3092}"/>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96965473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944B1-4158-474F-91FF-86A6A6527D36}"/>
              </a:ext>
            </a:extLst>
          </p:cNvPr>
          <p:cNvSpPr>
            <a:spLocks noGrp="1"/>
          </p:cNvSpPr>
          <p:nvPr>
            <p:ph type="title"/>
          </p:nvPr>
        </p:nvSpPr>
        <p:spPr/>
        <p:txBody>
          <a:bodyPr/>
          <a:lstStyle/>
          <a:p>
            <a:r>
              <a:rPr lang="en-US"/>
              <a:t>Instagram Stories Table  | splat_malaysia</a:t>
            </a:r>
          </a:p>
        </p:txBody>
      </p:sp>
      <p:graphicFrame>
        <p:nvGraphicFramePr>
          <p:cNvPr id="5" name="Table Placeholder 4">
            <a:extLst>
              <a:ext uri="{FF2B5EF4-FFF2-40B4-BE49-F238E27FC236}">
                <a16:creationId xmlns:a16="http://schemas.microsoft.com/office/drawing/2014/main" id="{BE19746C-41A8-42D8-BA3D-82DCC3310F4F}"/>
              </a:ext>
            </a:extLst>
          </p:cNvPr>
          <p:cNvGraphicFramePr>
            <a:graphicFrameLocks noGrp="1"/>
          </p:cNvGraphicFramePr>
          <p:nvPr>
            <p:ph type="tbl" sz="quarter" idx="13"/>
            <p:extLst>
              <p:ext uri="{D42A27DB-BD31-4B8C-83A1-F6EECF244321}">
                <p14:modId xmlns:p14="http://schemas.microsoft.com/office/powerpoint/2010/main" val="31741080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5">
                  <a:extLst>
                    <a:ext uri="{9D8B030D-6E8A-4147-A177-3AD203B41FA5}">
                      <a16:colId xmlns:a16="http://schemas.microsoft.com/office/drawing/2014/main" val="3142297792"/>
                    </a:ext>
                  </a:extLst>
                </a:gridCol>
                <a:gridCol w="1069847">
                  <a:extLst>
                    <a:ext uri="{9D8B030D-6E8A-4147-A177-3AD203B41FA5}">
                      <a16:colId xmlns:a16="http://schemas.microsoft.com/office/drawing/2014/main" val="2005109081"/>
                    </a:ext>
                  </a:extLst>
                </a:gridCol>
                <a:gridCol w="1481327">
                  <a:extLst>
                    <a:ext uri="{9D8B030D-6E8A-4147-A177-3AD203B41FA5}">
                      <a16:colId xmlns:a16="http://schemas.microsoft.com/office/drawing/2014/main" val="3134767748"/>
                    </a:ext>
                  </a:extLst>
                </a:gridCol>
                <a:gridCol w="493776">
                  <a:extLst>
                    <a:ext uri="{9D8B030D-6E8A-4147-A177-3AD203B41FA5}">
                      <a16:colId xmlns:a16="http://schemas.microsoft.com/office/drawing/2014/main" val="3481800468"/>
                    </a:ext>
                  </a:extLst>
                </a:gridCol>
                <a:gridCol w="493776">
                  <a:extLst>
                    <a:ext uri="{9D8B030D-6E8A-4147-A177-3AD203B41FA5}">
                      <a16:colId xmlns:a16="http://schemas.microsoft.com/office/drawing/2014/main" val="507966519"/>
                    </a:ext>
                  </a:extLst>
                </a:gridCol>
                <a:gridCol w="493776">
                  <a:extLst>
                    <a:ext uri="{9D8B030D-6E8A-4147-A177-3AD203B41FA5}">
                      <a16:colId xmlns:a16="http://schemas.microsoft.com/office/drawing/2014/main" val="2923549616"/>
                    </a:ext>
                  </a:extLst>
                </a:gridCol>
                <a:gridCol w="493776">
                  <a:extLst>
                    <a:ext uri="{9D8B030D-6E8A-4147-A177-3AD203B41FA5}">
                      <a16:colId xmlns:a16="http://schemas.microsoft.com/office/drawing/2014/main" val="2753435699"/>
                    </a:ext>
                  </a:extLst>
                </a:gridCol>
                <a:gridCol w="493776">
                  <a:extLst>
                    <a:ext uri="{9D8B030D-6E8A-4147-A177-3AD203B41FA5}">
                      <a16:colId xmlns:a16="http://schemas.microsoft.com/office/drawing/2014/main" val="3224688819"/>
                    </a:ext>
                  </a:extLst>
                </a:gridCol>
                <a:gridCol w="493776">
                  <a:extLst>
                    <a:ext uri="{9D8B030D-6E8A-4147-A177-3AD203B41FA5}">
                      <a16:colId xmlns:a16="http://schemas.microsoft.com/office/drawing/2014/main" val="2570615656"/>
                    </a:ext>
                  </a:extLst>
                </a:gridCol>
                <a:gridCol w="493776">
                  <a:extLst>
                    <a:ext uri="{9D8B030D-6E8A-4147-A177-3AD203B41FA5}">
                      <a16:colId xmlns:a16="http://schemas.microsoft.com/office/drawing/2014/main" val="506088356"/>
                    </a:ext>
                  </a:extLst>
                </a:gridCol>
                <a:gridCol w="493776">
                  <a:extLst>
                    <a:ext uri="{9D8B030D-6E8A-4147-A177-3AD203B41FA5}">
                      <a16:colId xmlns:a16="http://schemas.microsoft.com/office/drawing/2014/main" val="764670107"/>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Tags</a:t>
                      </a:r>
                    </a:p>
                  </a:txBody>
                  <a:tcPr/>
                </a:tc>
                <a:tc>
                  <a:txBody>
                    <a:bodyPr/>
                    <a:lstStyle/>
                    <a:p>
                      <a:r>
                        <a:rPr lang="en-US" sz="1000"/>
                        <a:t>Type</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Replies (Organic)</a:t>
                      </a:r>
                    </a:p>
                  </a:txBody>
                  <a:tcPr/>
                </a:tc>
                <a:tc>
                  <a:txBody>
                    <a:bodyPr/>
                    <a:lstStyle/>
                    <a:p>
                      <a:r>
                        <a:rPr lang="en-US" sz="1000"/>
                        <a:t>Exits (Organic)</a:t>
                      </a:r>
                    </a:p>
                  </a:txBody>
                  <a:tcPr/>
                </a:tc>
                <a:tc>
                  <a:txBody>
                    <a:bodyPr/>
                    <a:lstStyle/>
                    <a:p>
                      <a:r>
                        <a:rPr lang="en-US" sz="1000"/>
                        <a:t>Taps Forward (Organic)</a:t>
                      </a:r>
                    </a:p>
                  </a:txBody>
                  <a:tcPr/>
                </a:tc>
                <a:tc>
                  <a:txBody>
                    <a:bodyPr/>
                    <a:lstStyle/>
                    <a:p>
                      <a:r>
                        <a:rPr lang="en-US" sz="1000"/>
                        <a:t>Taps Back (Organic)</a:t>
                      </a:r>
                    </a:p>
                  </a:txBody>
                  <a:tcPr/>
                </a:tc>
                <a:tc>
                  <a:txBody>
                    <a:bodyPr/>
                    <a:lstStyle/>
                    <a:p>
                      <a:r>
                        <a:rPr lang="en-US" sz="1000"/>
                        <a:t>Interaction-Rate</a:t>
                      </a:r>
                    </a:p>
                  </a:txBody>
                  <a:tcPr/>
                </a:tc>
                <a:extLst>
                  <a:ext uri="{0D108BD9-81ED-4DB2-BD59-A6C34878D82A}">
                    <a16:rowId xmlns:a16="http://schemas.microsoft.com/office/drawing/2014/main" val="2885516297"/>
                  </a:ext>
                </a:extLst>
              </a:tr>
              <a:tr h="370840">
                <a:tc>
                  <a:txBody>
                    <a:bodyPr/>
                    <a:lstStyle/>
                    <a:p>
                      <a:r>
                        <a:rPr lang="pt-BR" sz="1000" b="1"/>
                        <a:t>splat_malaysia - 2022-09-30 22:19:27</a:t>
                      </a:r>
                      <a:r>
                        <a:rPr lang="pt-BR" sz="1000"/>
                        <a:t>
 n/a</a:t>
                      </a:r>
                      <a:endParaRPr lang="en-US" sz="1000"/>
                    </a:p>
                  </a:txBody>
                  <a:tcPr/>
                </a:tc>
                <a:tc>
                  <a:txBody>
                    <a:bodyPr/>
                    <a:lstStyle/>
                    <a:p>
                      <a:r>
                        <a:rPr lang="en-US" sz="1000"/>
                        <a:t>https://quintly-image-storage.s3.amazonaws.com/1aa07c2c1d368aa613aebaa62cede02c/fe038ced4d0b23c54d2388ae7ae6614c.jpg</a:t>
                      </a:r>
                    </a:p>
                  </a:txBody>
                  <a:tcPr/>
                </a:tc>
                <a:tc>
                  <a:txBody>
                    <a:bodyPr/>
                    <a:lstStyle/>
                    <a:p>
                      <a:endParaRPr lang="en-US" sz="1000"/>
                    </a:p>
                  </a:txBody>
                  <a:tcPr/>
                </a:tc>
                <a:tc>
                  <a:txBody>
                    <a:bodyPr/>
                    <a:lstStyle/>
                    <a:p>
                      <a:r>
                        <a:rPr lang="en-US" sz="1000"/>
                        <a:t>Video</a:t>
                      </a:r>
                    </a:p>
                  </a:txBody>
                  <a:tcPr/>
                </a:tc>
                <a:tc>
                  <a:txBody>
                    <a:bodyPr/>
                    <a:lstStyle/>
                    <a:p>
                      <a:r>
                        <a:rPr lang="en-US" sz="1000"/>
                        <a:t>39</a:t>
                      </a:r>
                    </a:p>
                  </a:txBody>
                  <a:tcPr/>
                </a:tc>
                <a:tc>
                  <a:txBody>
                    <a:bodyPr/>
                    <a:lstStyle/>
                    <a:p>
                      <a:r>
                        <a:rPr lang="en-US" sz="1000"/>
                        <a:t>39</a:t>
                      </a:r>
                    </a:p>
                  </a:txBody>
                  <a:tcPr/>
                </a:tc>
                <a:tc>
                  <a:txBody>
                    <a:bodyPr/>
                    <a:lstStyle/>
                    <a:p>
                      <a:r>
                        <a:rPr lang="en-US" sz="1000"/>
                        <a:t>0</a:t>
                      </a:r>
                    </a:p>
                  </a:txBody>
                  <a:tcPr/>
                </a:tc>
                <a:tc>
                  <a:txBody>
                    <a:bodyPr/>
                    <a:lstStyle/>
                    <a:p>
                      <a:r>
                        <a:rPr lang="en-US" sz="1000"/>
                        <a:t>5</a:t>
                      </a:r>
                    </a:p>
                  </a:txBody>
                  <a:tcPr/>
                </a:tc>
                <a:tc>
                  <a:txBody>
                    <a:bodyPr/>
                    <a:lstStyle/>
                    <a:p>
                      <a:r>
                        <a:rPr lang="en-US" sz="1000"/>
                        <a:t>22</a:t>
                      </a:r>
                    </a:p>
                  </a:txBody>
                  <a:tcPr/>
                </a:tc>
                <a:tc>
                  <a:txBody>
                    <a:bodyPr/>
                    <a:lstStyle/>
                    <a:p>
                      <a:r>
                        <a:rPr lang="en-US" sz="1000"/>
                        <a:t>0</a:t>
                      </a:r>
                    </a:p>
                  </a:txBody>
                  <a:tcPr/>
                </a:tc>
                <a:tc>
                  <a:txBody>
                    <a:bodyPr/>
                    <a:lstStyle/>
                    <a:p>
                      <a:r>
                        <a:rPr lang="en-US" sz="1000"/>
                        <a:t>0.5641 %</a:t>
                      </a:r>
                    </a:p>
                  </a:txBody>
                  <a:tcPr/>
                </a:tc>
                <a:extLst>
                  <a:ext uri="{0D108BD9-81ED-4DB2-BD59-A6C34878D82A}">
                    <a16:rowId xmlns:a16="http://schemas.microsoft.com/office/drawing/2014/main" val="2683886454"/>
                  </a:ext>
                </a:extLst>
              </a:tr>
              <a:tr h="370840">
                <a:tc>
                  <a:txBody>
                    <a:bodyPr/>
                    <a:lstStyle/>
                    <a:p>
                      <a:r>
                        <a:rPr lang="pt-BR" sz="1000" b="1"/>
                        <a:t>splat_malaysia - 2022-09-20 20:27:24</a:t>
                      </a:r>
                      <a:r>
                        <a:rPr lang="pt-BR" sz="1000"/>
                        <a:t>
 n/a</a:t>
                      </a:r>
                      <a:endParaRPr lang="en-US" sz="1000"/>
                    </a:p>
                  </a:txBody>
                  <a:tcPr/>
                </a:tc>
                <a:tc>
                  <a:txBody>
                    <a:bodyPr/>
                    <a:lstStyle/>
                    <a:p>
                      <a:r>
                        <a:rPr lang="en-US" sz="1000"/>
                        <a:t>https://quintly-image-storage.s3.amazonaws.com/1aa07c2c1d368aa613aebaa62cede02c/d7391d8186717e0d13d629b57d379cdf.jpg</a:t>
                      </a:r>
                    </a:p>
                  </a:txBody>
                  <a:tcPr/>
                </a:tc>
                <a:tc>
                  <a:txBody>
                    <a:bodyPr/>
                    <a:lstStyle/>
                    <a:p>
                      <a:endParaRPr lang="en-US" sz="1000"/>
                    </a:p>
                  </a:txBody>
                  <a:tcPr/>
                </a:tc>
                <a:tc>
                  <a:txBody>
                    <a:bodyPr/>
                    <a:lstStyle/>
                    <a:p>
                      <a:r>
                        <a:rPr lang="en-US" sz="1000"/>
                        <a:t>Video</a:t>
                      </a:r>
                    </a:p>
                  </a:txBody>
                  <a:tcPr/>
                </a:tc>
                <a:tc>
                  <a:txBody>
                    <a:bodyPr/>
                    <a:lstStyle/>
                    <a:p>
                      <a:r>
                        <a:rPr lang="en-US" sz="1000"/>
                        <a:t>45</a:t>
                      </a:r>
                    </a:p>
                  </a:txBody>
                  <a:tcPr/>
                </a:tc>
                <a:tc>
                  <a:txBody>
                    <a:bodyPr/>
                    <a:lstStyle/>
                    <a:p>
                      <a:r>
                        <a:rPr lang="en-US" sz="1000"/>
                        <a:t>44</a:t>
                      </a:r>
                    </a:p>
                  </a:txBody>
                  <a:tcPr/>
                </a:tc>
                <a:tc>
                  <a:txBody>
                    <a:bodyPr/>
                    <a:lstStyle/>
                    <a:p>
                      <a:r>
                        <a:rPr lang="en-US" sz="1000"/>
                        <a:t>0</a:t>
                      </a:r>
                    </a:p>
                  </a:txBody>
                  <a:tcPr/>
                </a:tc>
                <a:tc>
                  <a:txBody>
                    <a:bodyPr/>
                    <a:lstStyle/>
                    <a:p>
                      <a:r>
                        <a:rPr lang="en-US" sz="1000"/>
                        <a:t>5</a:t>
                      </a:r>
                    </a:p>
                  </a:txBody>
                  <a:tcPr/>
                </a:tc>
                <a:tc>
                  <a:txBody>
                    <a:bodyPr/>
                    <a:lstStyle/>
                    <a:p>
                      <a:r>
                        <a:rPr lang="en-US" sz="1000"/>
                        <a:t>31</a:t>
                      </a:r>
                    </a:p>
                  </a:txBody>
                  <a:tcPr/>
                </a:tc>
                <a:tc>
                  <a:txBody>
                    <a:bodyPr/>
                    <a:lstStyle/>
                    <a:p>
                      <a:r>
                        <a:rPr lang="en-US" sz="1000"/>
                        <a:t>0</a:t>
                      </a:r>
                    </a:p>
                  </a:txBody>
                  <a:tcPr/>
                </a:tc>
                <a:tc>
                  <a:txBody>
                    <a:bodyPr/>
                    <a:lstStyle/>
                    <a:p>
                      <a:r>
                        <a:rPr lang="en-US" sz="1000"/>
                        <a:t>0.7045 %</a:t>
                      </a:r>
                    </a:p>
                  </a:txBody>
                  <a:tcPr/>
                </a:tc>
                <a:extLst>
                  <a:ext uri="{0D108BD9-81ED-4DB2-BD59-A6C34878D82A}">
                    <a16:rowId xmlns:a16="http://schemas.microsoft.com/office/drawing/2014/main" val="2670730346"/>
                  </a:ext>
                </a:extLst>
              </a:tr>
            </a:tbl>
          </a:graphicData>
        </a:graphic>
      </p:graphicFrame>
      <p:sp>
        <p:nvSpPr>
          <p:cNvPr id="4" name="Text Placeholder 3">
            <a:extLst>
              <a:ext uri="{FF2B5EF4-FFF2-40B4-BE49-F238E27FC236}">
                <a16:creationId xmlns:a16="http://schemas.microsoft.com/office/drawing/2014/main" id="{D02E9C3A-16EA-4BF5-95CC-68552EEF527F}"/>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8364797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0C967-790F-4DF2-9990-FAC264704F4F}"/>
              </a:ext>
            </a:extLst>
          </p:cNvPr>
          <p:cNvSpPr>
            <a:spLocks noGrp="1"/>
          </p:cNvSpPr>
          <p:nvPr>
            <p:ph type="title"/>
          </p:nvPr>
        </p:nvSpPr>
        <p:spPr/>
        <p:txBody>
          <a:bodyPr/>
          <a:lstStyle/>
          <a:p>
            <a:r>
              <a:rPr lang="en-US"/>
              <a:t>Instagram Avg. Organic Engagement Distribution per post (by Post Type) | splat_malaysia</a:t>
            </a:r>
          </a:p>
        </p:txBody>
      </p:sp>
      <p:graphicFrame>
        <p:nvGraphicFramePr>
          <p:cNvPr id="6" name="Chart Placeholder 5">
            <a:extLst>
              <a:ext uri="{FF2B5EF4-FFF2-40B4-BE49-F238E27FC236}">
                <a16:creationId xmlns:a16="http://schemas.microsoft.com/office/drawing/2014/main" id="{38F2EA57-4876-48A1-A71E-3E1EA541DF11}"/>
              </a:ext>
            </a:extLst>
          </p:cNvPr>
          <p:cNvGraphicFramePr>
            <a:graphicFrameLocks noGrp="1"/>
          </p:cNvGraphicFramePr>
          <p:nvPr>
            <p:ph type="chart" sz="quarter" idx="13"/>
            <p:extLst>
              <p:ext uri="{D42A27DB-BD31-4B8C-83A1-F6EECF244321}">
                <p14:modId xmlns:p14="http://schemas.microsoft.com/office/powerpoint/2010/main" val="36518481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049724-CC14-4C2D-BDFF-ABF5CC6EF22A}"/>
              </a:ext>
            </a:extLst>
          </p:cNvPr>
          <p:cNvSpPr>
            <a:spLocks noGrp="1"/>
          </p:cNvSpPr>
          <p:nvPr>
            <p:ph type="body" sz="quarter" idx="14"/>
          </p:nvPr>
        </p:nvSpPr>
        <p:spPr/>
        <p:txBody>
          <a:bodyPr/>
          <a:lstStyle/>
          <a:p>
            <a:r>
              <a:rPr lang="en-US"/>
              <a:t>09/01/2022 - 09/30/2022</a:t>
            </a:r>
          </a:p>
        </p:txBody>
      </p:sp>
      <p:sp>
        <p:nvSpPr>
          <p:cNvPr id="5" name="Footer Placeholder 4">
            <a:extLst>
              <a:ext uri="{FF2B5EF4-FFF2-40B4-BE49-F238E27FC236}">
                <a16:creationId xmlns:a16="http://schemas.microsoft.com/office/drawing/2014/main" id="{ADD8F407-E168-4FF4-8F2A-966F5E6AAB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069982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F20B21-1955-44A9-BB00-560E00821926}"/>
              </a:ext>
            </a:extLst>
          </p:cNvPr>
          <p:cNvSpPr>
            <a:spLocks noGrp="1"/>
          </p:cNvSpPr>
          <p:nvPr>
            <p:ph type="title"/>
          </p:nvPr>
        </p:nvSpPr>
        <p:spPr/>
        <p:txBody>
          <a:bodyPr/>
          <a:lstStyle/>
          <a:p>
            <a:r>
              <a:rPr lang="en-US"/>
              <a:t>Instagram Posts Table | splat_malaysia - 1 of 5</a:t>
            </a:r>
          </a:p>
        </p:txBody>
      </p:sp>
      <p:graphicFrame>
        <p:nvGraphicFramePr>
          <p:cNvPr id="5" name="Table Placeholder 4">
            <a:extLst>
              <a:ext uri="{FF2B5EF4-FFF2-40B4-BE49-F238E27FC236}">
                <a16:creationId xmlns:a16="http://schemas.microsoft.com/office/drawing/2014/main" id="{C4852D4A-2BA5-4AD3-A4E9-9422404FE9E6}"/>
              </a:ext>
            </a:extLst>
          </p:cNvPr>
          <p:cNvGraphicFramePr>
            <a:graphicFrameLocks noGrp="1"/>
          </p:cNvGraphicFramePr>
          <p:nvPr>
            <p:ph type="tbl" sz="quarter" idx="13"/>
            <p:extLst>
              <p:ext uri="{D42A27DB-BD31-4B8C-83A1-F6EECF244321}">
                <p14:modId xmlns:p14="http://schemas.microsoft.com/office/powerpoint/2010/main" val="726261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92305072"/>
                    </a:ext>
                  </a:extLst>
                </a:gridCol>
                <a:gridCol w="1481327">
                  <a:extLst>
                    <a:ext uri="{9D8B030D-6E8A-4147-A177-3AD203B41FA5}">
                      <a16:colId xmlns:a16="http://schemas.microsoft.com/office/drawing/2014/main" val="1194134180"/>
                    </a:ext>
                  </a:extLst>
                </a:gridCol>
                <a:gridCol w="493776">
                  <a:extLst>
                    <a:ext uri="{9D8B030D-6E8A-4147-A177-3AD203B41FA5}">
                      <a16:colId xmlns:a16="http://schemas.microsoft.com/office/drawing/2014/main" val="3380817772"/>
                    </a:ext>
                  </a:extLst>
                </a:gridCol>
                <a:gridCol w="493776">
                  <a:extLst>
                    <a:ext uri="{9D8B030D-6E8A-4147-A177-3AD203B41FA5}">
                      <a16:colId xmlns:a16="http://schemas.microsoft.com/office/drawing/2014/main" val="2303562643"/>
                    </a:ext>
                  </a:extLst>
                </a:gridCol>
                <a:gridCol w="493776">
                  <a:extLst>
                    <a:ext uri="{9D8B030D-6E8A-4147-A177-3AD203B41FA5}">
                      <a16:colId xmlns:a16="http://schemas.microsoft.com/office/drawing/2014/main" val="3665560079"/>
                    </a:ext>
                  </a:extLst>
                </a:gridCol>
                <a:gridCol w="493776">
                  <a:extLst>
                    <a:ext uri="{9D8B030D-6E8A-4147-A177-3AD203B41FA5}">
                      <a16:colId xmlns:a16="http://schemas.microsoft.com/office/drawing/2014/main" val="4233874205"/>
                    </a:ext>
                  </a:extLst>
                </a:gridCol>
                <a:gridCol w="493776">
                  <a:extLst>
                    <a:ext uri="{9D8B030D-6E8A-4147-A177-3AD203B41FA5}">
                      <a16:colId xmlns:a16="http://schemas.microsoft.com/office/drawing/2014/main" val="3110841224"/>
                    </a:ext>
                  </a:extLst>
                </a:gridCol>
                <a:gridCol w="493776">
                  <a:extLst>
                    <a:ext uri="{9D8B030D-6E8A-4147-A177-3AD203B41FA5}">
                      <a16:colId xmlns:a16="http://schemas.microsoft.com/office/drawing/2014/main" val="4103749552"/>
                    </a:ext>
                  </a:extLst>
                </a:gridCol>
                <a:gridCol w="493776">
                  <a:extLst>
                    <a:ext uri="{9D8B030D-6E8A-4147-A177-3AD203B41FA5}">
                      <a16:colId xmlns:a16="http://schemas.microsoft.com/office/drawing/2014/main" val="1404641179"/>
                    </a:ext>
                  </a:extLst>
                </a:gridCol>
                <a:gridCol w="493776">
                  <a:extLst>
                    <a:ext uri="{9D8B030D-6E8A-4147-A177-3AD203B41FA5}">
                      <a16:colId xmlns:a16="http://schemas.microsoft.com/office/drawing/2014/main" val="2430982913"/>
                    </a:ext>
                  </a:extLst>
                </a:gridCol>
                <a:gridCol w="493776">
                  <a:extLst>
                    <a:ext uri="{9D8B030D-6E8A-4147-A177-3AD203B41FA5}">
                      <a16:colId xmlns:a16="http://schemas.microsoft.com/office/drawing/2014/main" val="1463214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042684180"/>
                  </a:ext>
                </a:extLst>
              </a:tr>
            </a:tbl>
          </a:graphicData>
        </a:graphic>
      </p:graphicFrame>
      <p:sp>
        <p:nvSpPr>
          <p:cNvPr id="4" name="Text Placeholder 3">
            <a:extLst>
              <a:ext uri="{FF2B5EF4-FFF2-40B4-BE49-F238E27FC236}">
                <a16:creationId xmlns:a16="http://schemas.microsoft.com/office/drawing/2014/main" id="{5865847D-EA60-43B6-AA44-23C65F455230}"/>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38847988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F34009-3961-4DAF-8B9C-C5E7849C9E1F}"/>
              </a:ext>
            </a:extLst>
          </p:cNvPr>
          <p:cNvSpPr>
            <a:spLocks noGrp="1"/>
          </p:cNvSpPr>
          <p:nvPr>
            <p:ph type="title"/>
          </p:nvPr>
        </p:nvSpPr>
        <p:spPr/>
        <p:txBody>
          <a:bodyPr/>
          <a:lstStyle/>
          <a:p>
            <a:r>
              <a:rPr lang="en-US"/>
              <a:t>Instagram Posts Table | splat_malaysia - 2 of 5</a:t>
            </a:r>
          </a:p>
        </p:txBody>
      </p:sp>
      <p:graphicFrame>
        <p:nvGraphicFramePr>
          <p:cNvPr id="5" name="Table Placeholder 4">
            <a:extLst>
              <a:ext uri="{FF2B5EF4-FFF2-40B4-BE49-F238E27FC236}">
                <a16:creationId xmlns:a16="http://schemas.microsoft.com/office/drawing/2014/main" id="{F90560A4-BDC5-4DD3-BEEA-031DF5373E24}"/>
              </a:ext>
            </a:extLst>
          </p:cNvPr>
          <p:cNvGraphicFramePr>
            <a:graphicFrameLocks noGrp="1"/>
          </p:cNvGraphicFramePr>
          <p:nvPr>
            <p:ph type="tbl" sz="quarter" idx="13"/>
            <p:extLst>
              <p:ext uri="{D42A27DB-BD31-4B8C-83A1-F6EECF244321}">
                <p14:modId xmlns:p14="http://schemas.microsoft.com/office/powerpoint/2010/main" val="4105916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90612650"/>
                    </a:ext>
                  </a:extLst>
                </a:gridCol>
                <a:gridCol w="1481327">
                  <a:extLst>
                    <a:ext uri="{9D8B030D-6E8A-4147-A177-3AD203B41FA5}">
                      <a16:colId xmlns:a16="http://schemas.microsoft.com/office/drawing/2014/main" val="4148630443"/>
                    </a:ext>
                  </a:extLst>
                </a:gridCol>
                <a:gridCol w="493776">
                  <a:extLst>
                    <a:ext uri="{9D8B030D-6E8A-4147-A177-3AD203B41FA5}">
                      <a16:colId xmlns:a16="http://schemas.microsoft.com/office/drawing/2014/main" val="754640537"/>
                    </a:ext>
                  </a:extLst>
                </a:gridCol>
                <a:gridCol w="493776">
                  <a:extLst>
                    <a:ext uri="{9D8B030D-6E8A-4147-A177-3AD203B41FA5}">
                      <a16:colId xmlns:a16="http://schemas.microsoft.com/office/drawing/2014/main" val="3072812088"/>
                    </a:ext>
                  </a:extLst>
                </a:gridCol>
                <a:gridCol w="493776">
                  <a:extLst>
                    <a:ext uri="{9D8B030D-6E8A-4147-A177-3AD203B41FA5}">
                      <a16:colId xmlns:a16="http://schemas.microsoft.com/office/drawing/2014/main" val="347029318"/>
                    </a:ext>
                  </a:extLst>
                </a:gridCol>
                <a:gridCol w="493776">
                  <a:extLst>
                    <a:ext uri="{9D8B030D-6E8A-4147-A177-3AD203B41FA5}">
                      <a16:colId xmlns:a16="http://schemas.microsoft.com/office/drawing/2014/main" val="275157384"/>
                    </a:ext>
                  </a:extLst>
                </a:gridCol>
                <a:gridCol w="493776">
                  <a:extLst>
                    <a:ext uri="{9D8B030D-6E8A-4147-A177-3AD203B41FA5}">
                      <a16:colId xmlns:a16="http://schemas.microsoft.com/office/drawing/2014/main" val="378357327"/>
                    </a:ext>
                  </a:extLst>
                </a:gridCol>
                <a:gridCol w="493776">
                  <a:extLst>
                    <a:ext uri="{9D8B030D-6E8A-4147-A177-3AD203B41FA5}">
                      <a16:colId xmlns:a16="http://schemas.microsoft.com/office/drawing/2014/main" val="4159893478"/>
                    </a:ext>
                  </a:extLst>
                </a:gridCol>
                <a:gridCol w="493776">
                  <a:extLst>
                    <a:ext uri="{9D8B030D-6E8A-4147-A177-3AD203B41FA5}">
                      <a16:colId xmlns:a16="http://schemas.microsoft.com/office/drawing/2014/main" val="495653065"/>
                    </a:ext>
                  </a:extLst>
                </a:gridCol>
                <a:gridCol w="493776">
                  <a:extLst>
                    <a:ext uri="{9D8B030D-6E8A-4147-A177-3AD203B41FA5}">
                      <a16:colId xmlns:a16="http://schemas.microsoft.com/office/drawing/2014/main" val="247738293"/>
                    </a:ext>
                  </a:extLst>
                </a:gridCol>
                <a:gridCol w="493776">
                  <a:extLst>
                    <a:ext uri="{9D8B030D-6E8A-4147-A177-3AD203B41FA5}">
                      <a16:colId xmlns:a16="http://schemas.microsoft.com/office/drawing/2014/main" val="9578503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9462271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- 2022-09-30 21:55:58</a:t>
                      </a:r>
                      <a:r>
                        <a:rPr kumimoji="0" lang="en-US" sz="1000" b="0" i="0" u="none" strike="noStrike" kern="1200" cap="none" spc="0" normalizeH="0" baseline="0" noProof="0">
                          <a:ln>
                            <a:noFill/>
                          </a:ln>
                          <a:solidFill>
                            <a:prstClr val="black"/>
                          </a:solidFill>
                          <a:effectLst/>
                          <a:uLnTx/>
                          <a:uFillTx/>
                          <a:latin typeface="+mn-lt"/>
                          <a:ea typeface="+mn-ea"/>
                          <a:cs typeface="+mn-cs"/>
                        </a:rPr>
                        <a:t>
 SPLAT Oral Care Foam comfortably fits in your pocket and keeps your breath fresh while keeping your teeth clean wherever you go.
🦷 Reduces plaque formation - VP/VA Copolymer, Pomegranate Fruit Extract, and Novel Patented System LUCTATOL®
🦷 Aloe Vera extract and sea buckthorn extract help to promote healthy gums.
🦷Fresh breath is provided thanks to menthol.
Shop Now At
Lazada:https://bit.ly/SplatMyExpressFoamLaz
Shopee:https://bit.ly/SplatMyExpressFoamShopee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1027643516"/>
                  </a:ext>
                </a:extLst>
              </a:tr>
            </a:tbl>
          </a:graphicData>
        </a:graphic>
      </p:graphicFrame>
      <p:sp>
        <p:nvSpPr>
          <p:cNvPr id="4" name="Text Placeholder 3">
            <a:extLst>
              <a:ext uri="{FF2B5EF4-FFF2-40B4-BE49-F238E27FC236}">
                <a16:creationId xmlns:a16="http://schemas.microsoft.com/office/drawing/2014/main" id="{EAD7AF6C-69CD-489C-B252-C4FFD7BEBFA2}"/>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12895109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FF240-C4B0-41B9-BE11-20316FE52374}"/>
              </a:ext>
            </a:extLst>
          </p:cNvPr>
          <p:cNvSpPr>
            <a:spLocks noGrp="1"/>
          </p:cNvSpPr>
          <p:nvPr>
            <p:ph type="title"/>
          </p:nvPr>
        </p:nvSpPr>
        <p:spPr/>
        <p:txBody>
          <a:bodyPr/>
          <a:lstStyle/>
          <a:p>
            <a:r>
              <a:rPr lang="en-US"/>
              <a:t>Instagram Posts Table | splat_malaysia - 3 of 5</a:t>
            </a:r>
          </a:p>
        </p:txBody>
      </p:sp>
      <p:graphicFrame>
        <p:nvGraphicFramePr>
          <p:cNvPr id="5" name="Table Placeholder 4">
            <a:extLst>
              <a:ext uri="{FF2B5EF4-FFF2-40B4-BE49-F238E27FC236}">
                <a16:creationId xmlns:a16="http://schemas.microsoft.com/office/drawing/2014/main" id="{8B2D889D-8E00-4D19-93FE-D24780897B78}"/>
              </a:ext>
            </a:extLst>
          </p:cNvPr>
          <p:cNvGraphicFramePr>
            <a:graphicFrameLocks noGrp="1"/>
          </p:cNvGraphicFramePr>
          <p:nvPr>
            <p:ph type="tbl" sz="quarter" idx="13"/>
            <p:extLst>
              <p:ext uri="{D42A27DB-BD31-4B8C-83A1-F6EECF244321}">
                <p14:modId xmlns:p14="http://schemas.microsoft.com/office/powerpoint/2010/main" val="38671974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278144536"/>
                    </a:ext>
                  </a:extLst>
                </a:gridCol>
                <a:gridCol w="1481327">
                  <a:extLst>
                    <a:ext uri="{9D8B030D-6E8A-4147-A177-3AD203B41FA5}">
                      <a16:colId xmlns:a16="http://schemas.microsoft.com/office/drawing/2014/main" val="2221115578"/>
                    </a:ext>
                  </a:extLst>
                </a:gridCol>
                <a:gridCol w="493776">
                  <a:extLst>
                    <a:ext uri="{9D8B030D-6E8A-4147-A177-3AD203B41FA5}">
                      <a16:colId xmlns:a16="http://schemas.microsoft.com/office/drawing/2014/main" val="2585345328"/>
                    </a:ext>
                  </a:extLst>
                </a:gridCol>
                <a:gridCol w="493776">
                  <a:extLst>
                    <a:ext uri="{9D8B030D-6E8A-4147-A177-3AD203B41FA5}">
                      <a16:colId xmlns:a16="http://schemas.microsoft.com/office/drawing/2014/main" val="3550511757"/>
                    </a:ext>
                  </a:extLst>
                </a:gridCol>
                <a:gridCol w="493776">
                  <a:extLst>
                    <a:ext uri="{9D8B030D-6E8A-4147-A177-3AD203B41FA5}">
                      <a16:colId xmlns:a16="http://schemas.microsoft.com/office/drawing/2014/main" val="3882094705"/>
                    </a:ext>
                  </a:extLst>
                </a:gridCol>
                <a:gridCol w="493776">
                  <a:extLst>
                    <a:ext uri="{9D8B030D-6E8A-4147-A177-3AD203B41FA5}">
                      <a16:colId xmlns:a16="http://schemas.microsoft.com/office/drawing/2014/main" val="748009757"/>
                    </a:ext>
                  </a:extLst>
                </a:gridCol>
                <a:gridCol w="493776">
                  <a:extLst>
                    <a:ext uri="{9D8B030D-6E8A-4147-A177-3AD203B41FA5}">
                      <a16:colId xmlns:a16="http://schemas.microsoft.com/office/drawing/2014/main" val="253849073"/>
                    </a:ext>
                  </a:extLst>
                </a:gridCol>
                <a:gridCol w="493776">
                  <a:extLst>
                    <a:ext uri="{9D8B030D-6E8A-4147-A177-3AD203B41FA5}">
                      <a16:colId xmlns:a16="http://schemas.microsoft.com/office/drawing/2014/main" val="3926148822"/>
                    </a:ext>
                  </a:extLst>
                </a:gridCol>
                <a:gridCol w="493776">
                  <a:extLst>
                    <a:ext uri="{9D8B030D-6E8A-4147-A177-3AD203B41FA5}">
                      <a16:colId xmlns:a16="http://schemas.microsoft.com/office/drawing/2014/main" val="515119384"/>
                    </a:ext>
                  </a:extLst>
                </a:gridCol>
                <a:gridCol w="493776">
                  <a:extLst>
                    <a:ext uri="{9D8B030D-6E8A-4147-A177-3AD203B41FA5}">
                      <a16:colId xmlns:a16="http://schemas.microsoft.com/office/drawing/2014/main" val="3858385879"/>
                    </a:ext>
                  </a:extLst>
                </a:gridCol>
                <a:gridCol w="493776">
                  <a:extLst>
                    <a:ext uri="{9D8B030D-6E8A-4147-A177-3AD203B41FA5}">
                      <a16:colId xmlns:a16="http://schemas.microsoft.com/office/drawing/2014/main" val="686262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354121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- 2022-09-14 15:17:32</a:t>
                      </a:r>
                      <a:r>
                        <a:rPr kumimoji="0" lang="en-US" sz="1000" b="0" i="0" u="none" strike="noStrike" kern="1200" cap="none" spc="0" normalizeH="0" baseline="0" noProof="0">
                          <a:ln>
                            <a:noFill/>
                          </a:ln>
                          <a:solidFill>
                            <a:prstClr val="black"/>
                          </a:solidFill>
                          <a:effectLst/>
                          <a:uLnTx/>
                          <a:uFillTx/>
                          <a:latin typeface="+mn-lt"/>
                          <a:ea typeface="+mn-ea"/>
                          <a:cs typeface="+mn-cs"/>
                        </a:rPr>
                        <a:t>
 Keep your house squeaky clean and safe from chemicals with BioMio household cleaning bundle pack.
For a limited-time, save 14% off on our bundle pack today!
👪Suitable for the youngest family members.
🤧Approved by allergists.
🌱Contains Natural essential oils, silver ions and cotton extract.
🌳Environmentally friendly.
♻️Biodegradable Ingredients.
Shop Now.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2567845"/>
                  </a:ext>
                </a:extLst>
              </a:tr>
            </a:tbl>
          </a:graphicData>
        </a:graphic>
      </p:graphicFrame>
      <p:sp>
        <p:nvSpPr>
          <p:cNvPr id="4" name="Text Placeholder 3">
            <a:extLst>
              <a:ext uri="{FF2B5EF4-FFF2-40B4-BE49-F238E27FC236}">
                <a16:creationId xmlns:a16="http://schemas.microsoft.com/office/drawing/2014/main" id="{ACC3C6B0-1445-4CD4-9618-C61844D48847}"/>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32483352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D3E1F6-DF39-415C-87B2-4CAC7081FCA5}"/>
              </a:ext>
            </a:extLst>
          </p:cNvPr>
          <p:cNvSpPr>
            <a:spLocks noGrp="1"/>
          </p:cNvSpPr>
          <p:nvPr>
            <p:ph type="title"/>
          </p:nvPr>
        </p:nvSpPr>
        <p:spPr/>
        <p:txBody>
          <a:bodyPr/>
          <a:lstStyle/>
          <a:p>
            <a:r>
              <a:rPr lang="en-US"/>
              <a:t>Instagram Posts Table | splat_malaysia - 4 of 5</a:t>
            </a:r>
          </a:p>
        </p:txBody>
      </p:sp>
      <p:graphicFrame>
        <p:nvGraphicFramePr>
          <p:cNvPr id="5" name="Table Placeholder 4">
            <a:extLst>
              <a:ext uri="{FF2B5EF4-FFF2-40B4-BE49-F238E27FC236}">
                <a16:creationId xmlns:a16="http://schemas.microsoft.com/office/drawing/2014/main" id="{E9078DC0-6D54-4DB3-9C11-3DA41A154F42}"/>
              </a:ext>
            </a:extLst>
          </p:cNvPr>
          <p:cNvGraphicFramePr>
            <a:graphicFrameLocks noGrp="1"/>
          </p:cNvGraphicFramePr>
          <p:nvPr>
            <p:ph type="tbl" sz="quarter" idx="13"/>
            <p:extLst>
              <p:ext uri="{D42A27DB-BD31-4B8C-83A1-F6EECF244321}">
                <p14:modId xmlns:p14="http://schemas.microsoft.com/office/powerpoint/2010/main" val="3109476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333314804"/>
                    </a:ext>
                  </a:extLst>
                </a:gridCol>
                <a:gridCol w="1481327">
                  <a:extLst>
                    <a:ext uri="{9D8B030D-6E8A-4147-A177-3AD203B41FA5}">
                      <a16:colId xmlns:a16="http://schemas.microsoft.com/office/drawing/2014/main" val="3790005041"/>
                    </a:ext>
                  </a:extLst>
                </a:gridCol>
                <a:gridCol w="493776">
                  <a:extLst>
                    <a:ext uri="{9D8B030D-6E8A-4147-A177-3AD203B41FA5}">
                      <a16:colId xmlns:a16="http://schemas.microsoft.com/office/drawing/2014/main" val="933880676"/>
                    </a:ext>
                  </a:extLst>
                </a:gridCol>
                <a:gridCol w="493776">
                  <a:extLst>
                    <a:ext uri="{9D8B030D-6E8A-4147-A177-3AD203B41FA5}">
                      <a16:colId xmlns:a16="http://schemas.microsoft.com/office/drawing/2014/main" val="24210408"/>
                    </a:ext>
                  </a:extLst>
                </a:gridCol>
                <a:gridCol w="493776">
                  <a:extLst>
                    <a:ext uri="{9D8B030D-6E8A-4147-A177-3AD203B41FA5}">
                      <a16:colId xmlns:a16="http://schemas.microsoft.com/office/drawing/2014/main" val="216009323"/>
                    </a:ext>
                  </a:extLst>
                </a:gridCol>
                <a:gridCol w="493776">
                  <a:extLst>
                    <a:ext uri="{9D8B030D-6E8A-4147-A177-3AD203B41FA5}">
                      <a16:colId xmlns:a16="http://schemas.microsoft.com/office/drawing/2014/main" val="2077507682"/>
                    </a:ext>
                  </a:extLst>
                </a:gridCol>
                <a:gridCol w="493776">
                  <a:extLst>
                    <a:ext uri="{9D8B030D-6E8A-4147-A177-3AD203B41FA5}">
                      <a16:colId xmlns:a16="http://schemas.microsoft.com/office/drawing/2014/main" val="4205369137"/>
                    </a:ext>
                  </a:extLst>
                </a:gridCol>
                <a:gridCol w="493776">
                  <a:extLst>
                    <a:ext uri="{9D8B030D-6E8A-4147-A177-3AD203B41FA5}">
                      <a16:colId xmlns:a16="http://schemas.microsoft.com/office/drawing/2014/main" val="2897133112"/>
                    </a:ext>
                  </a:extLst>
                </a:gridCol>
                <a:gridCol w="493776">
                  <a:extLst>
                    <a:ext uri="{9D8B030D-6E8A-4147-A177-3AD203B41FA5}">
                      <a16:colId xmlns:a16="http://schemas.microsoft.com/office/drawing/2014/main" val="1747318953"/>
                    </a:ext>
                  </a:extLst>
                </a:gridCol>
                <a:gridCol w="493776">
                  <a:extLst>
                    <a:ext uri="{9D8B030D-6E8A-4147-A177-3AD203B41FA5}">
                      <a16:colId xmlns:a16="http://schemas.microsoft.com/office/drawing/2014/main" val="939778765"/>
                    </a:ext>
                  </a:extLst>
                </a:gridCol>
                <a:gridCol w="493776">
                  <a:extLst>
                    <a:ext uri="{9D8B030D-6E8A-4147-A177-3AD203B41FA5}">
                      <a16:colId xmlns:a16="http://schemas.microsoft.com/office/drawing/2014/main" val="1637305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893749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- 2022-09-11 04:33:18</a:t>
                      </a:r>
                      <a:r>
                        <a:rPr kumimoji="0" lang="en-US" sz="1000" b="0" i="0" u="none" strike="noStrike" kern="1200" cap="none" spc="0" normalizeH="0" baseline="0" noProof="0">
                          <a:ln>
                            <a:noFill/>
                          </a:ln>
                          <a:solidFill>
                            <a:prstClr val="black"/>
                          </a:solidFill>
                          <a:effectLst/>
                          <a:uLnTx/>
                          <a:uFillTx/>
                          <a:latin typeface="+mn-lt"/>
                          <a:ea typeface="+mn-ea"/>
                          <a:cs typeface="+mn-cs"/>
                        </a:rPr>
                        <a:t>
 There are millions of reasons for your child to smile, but having strong white teeth protected from cavities will keep them smiling. 
The SPLAT Junior series comes in two favourite flavors Bubble Gum and Berry Cocktail.
❤️ Safe when accidentally swallowed
🌱 Made from natural ingredients
❌ Fluoride Free
🦷 Gentle on your child’s teeth and gums
Shop yours now on Splat Lazada and Shopee Official Store. Link in bio.
#splat #splatmalaysia #splatjunior #kidstoothpaste #splatkids #oralhealth #toothcare #gumhealth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2276225220"/>
                  </a:ext>
                </a:extLst>
              </a:tr>
            </a:tbl>
          </a:graphicData>
        </a:graphic>
      </p:graphicFrame>
      <p:sp>
        <p:nvSpPr>
          <p:cNvPr id="4" name="Text Placeholder 3">
            <a:extLst>
              <a:ext uri="{FF2B5EF4-FFF2-40B4-BE49-F238E27FC236}">
                <a16:creationId xmlns:a16="http://schemas.microsoft.com/office/drawing/2014/main" id="{3816BE40-E2C4-41EF-8E1E-AE653D068DA3}"/>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22919429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B2ECB0-7655-4C49-ADD8-D1283F084308}"/>
              </a:ext>
            </a:extLst>
          </p:cNvPr>
          <p:cNvSpPr>
            <a:spLocks noGrp="1"/>
          </p:cNvSpPr>
          <p:nvPr>
            <p:ph type="title"/>
          </p:nvPr>
        </p:nvSpPr>
        <p:spPr/>
        <p:txBody>
          <a:bodyPr/>
          <a:lstStyle/>
          <a:p>
            <a:r>
              <a:rPr lang="en-US"/>
              <a:t>Instagram Posts Table | splat_malaysia - 5 of 5</a:t>
            </a:r>
          </a:p>
        </p:txBody>
      </p:sp>
      <p:graphicFrame>
        <p:nvGraphicFramePr>
          <p:cNvPr id="5" name="Table Placeholder 4">
            <a:extLst>
              <a:ext uri="{FF2B5EF4-FFF2-40B4-BE49-F238E27FC236}">
                <a16:creationId xmlns:a16="http://schemas.microsoft.com/office/drawing/2014/main" id="{2C655956-93FD-4679-A2CD-0C331AD44EB9}"/>
              </a:ext>
            </a:extLst>
          </p:cNvPr>
          <p:cNvGraphicFramePr>
            <a:graphicFrameLocks noGrp="1"/>
          </p:cNvGraphicFramePr>
          <p:nvPr>
            <p:ph type="tbl" sz="quarter" idx="13"/>
            <p:extLst>
              <p:ext uri="{D42A27DB-BD31-4B8C-83A1-F6EECF244321}">
                <p14:modId xmlns:p14="http://schemas.microsoft.com/office/powerpoint/2010/main" val="2444156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679014267"/>
                    </a:ext>
                  </a:extLst>
                </a:gridCol>
                <a:gridCol w="1481327">
                  <a:extLst>
                    <a:ext uri="{9D8B030D-6E8A-4147-A177-3AD203B41FA5}">
                      <a16:colId xmlns:a16="http://schemas.microsoft.com/office/drawing/2014/main" val="591582198"/>
                    </a:ext>
                  </a:extLst>
                </a:gridCol>
                <a:gridCol w="493776">
                  <a:extLst>
                    <a:ext uri="{9D8B030D-6E8A-4147-A177-3AD203B41FA5}">
                      <a16:colId xmlns:a16="http://schemas.microsoft.com/office/drawing/2014/main" val="2066784438"/>
                    </a:ext>
                  </a:extLst>
                </a:gridCol>
                <a:gridCol w="493776">
                  <a:extLst>
                    <a:ext uri="{9D8B030D-6E8A-4147-A177-3AD203B41FA5}">
                      <a16:colId xmlns:a16="http://schemas.microsoft.com/office/drawing/2014/main" val="2859665992"/>
                    </a:ext>
                  </a:extLst>
                </a:gridCol>
                <a:gridCol w="493776">
                  <a:extLst>
                    <a:ext uri="{9D8B030D-6E8A-4147-A177-3AD203B41FA5}">
                      <a16:colId xmlns:a16="http://schemas.microsoft.com/office/drawing/2014/main" val="1362092126"/>
                    </a:ext>
                  </a:extLst>
                </a:gridCol>
                <a:gridCol w="493776">
                  <a:extLst>
                    <a:ext uri="{9D8B030D-6E8A-4147-A177-3AD203B41FA5}">
                      <a16:colId xmlns:a16="http://schemas.microsoft.com/office/drawing/2014/main" val="384482698"/>
                    </a:ext>
                  </a:extLst>
                </a:gridCol>
                <a:gridCol w="493776">
                  <a:extLst>
                    <a:ext uri="{9D8B030D-6E8A-4147-A177-3AD203B41FA5}">
                      <a16:colId xmlns:a16="http://schemas.microsoft.com/office/drawing/2014/main" val="50919061"/>
                    </a:ext>
                  </a:extLst>
                </a:gridCol>
                <a:gridCol w="493776">
                  <a:extLst>
                    <a:ext uri="{9D8B030D-6E8A-4147-A177-3AD203B41FA5}">
                      <a16:colId xmlns:a16="http://schemas.microsoft.com/office/drawing/2014/main" val="1127190945"/>
                    </a:ext>
                  </a:extLst>
                </a:gridCol>
                <a:gridCol w="493776">
                  <a:extLst>
                    <a:ext uri="{9D8B030D-6E8A-4147-A177-3AD203B41FA5}">
                      <a16:colId xmlns:a16="http://schemas.microsoft.com/office/drawing/2014/main" val="1026698647"/>
                    </a:ext>
                  </a:extLst>
                </a:gridCol>
                <a:gridCol w="493776">
                  <a:extLst>
                    <a:ext uri="{9D8B030D-6E8A-4147-A177-3AD203B41FA5}">
                      <a16:colId xmlns:a16="http://schemas.microsoft.com/office/drawing/2014/main" val="1282753208"/>
                    </a:ext>
                  </a:extLst>
                </a:gridCol>
                <a:gridCol w="493776">
                  <a:extLst>
                    <a:ext uri="{9D8B030D-6E8A-4147-A177-3AD203B41FA5}">
                      <a16:colId xmlns:a16="http://schemas.microsoft.com/office/drawing/2014/main" val="40999310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791310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splat_malaysia - 2022-09-08 14:56:52</a:t>
                      </a:r>
                      <a:r>
                        <a:rPr kumimoji="0" lang="en-US" sz="1000" b="0" i="0" u="none" strike="noStrike" kern="1200" cap="none" spc="0" normalizeH="0" baseline="0" noProof="0">
                          <a:ln>
                            <a:noFill/>
                          </a:ln>
                          <a:solidFill>
                            <a:prstClr val="black"/>
                          </a:solidFill>
                          <a:effectLst/>
                          <a:uLnTx/>
                          <a:uFillTx/>
                          <a:latin typeface="+mn-lt"/>
                          <a:ea typeface="+mn-ea"/>
                          <a:cs typeface="+mn-cs"/>
                        </a:rPr>
                        <a:t>
 The problem with bad breath is, no one is going to tell you that it is bad. Combat this problem and feel secure with SPLAT Blackwood Toothpaste. 
Made with,
🦷 Juniper Extract: It creates an unsurpassed antibacterial effect. 
🦷 Birch Coal: It nourishes and absorbs bad odors. 
🦷 Unique Antibacterial Bisol: It provides long-lasting fresh breath and protection from bacteria. 
Shop now to combat bad breath and have pearly white teeth today! 
Links to Lazada &amp; Shopee in bio
#splatmalaysia #oralhealth #splatmy #toothcare #oralcare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296781560"/>
                  </a:ext>
                </a:extLst>
              </a:tr>
            </a:tbl>
          </a:graphicData>
        </a:graphic>
      </p:graphicFrame>
      <p:sp>
        <p:nvSpPr>
          <p:cNvPr id="4" name="Text Placeholder 3">
            <a:extLst>
              <a:ext uri="{FF2B5EF4-FFF2-40B4-BE49-F238E27FC236}">
                <a16:creationId xmlns:a16="http://schemas.microsoft.com/office/drawing/2014/main" id="{3BDBC8D3-DCB6-4B88-86F6-3E7C9EFF8674}"/>
              </a:ext>
            </a:extLst>
          </p:cNvPr>
          <p:cNvSpPr>
            <a:spLocks noGrp="1"/>
          </p:cNvSpPr>
          <p:nvPr>
            <p:ph type="body" sz="quarter" idx="14"/>
          </p:nvPr>
        </p:nvSpPr>
        <p:spPr/>
        <p:txBody>
          <a:bodyPr/>
          <a:lstStyle/>
          <a:p>
            <a:r>
              <a:rPr lang="en-US"/>
              <a:t>09/01/2022 - 09/30/2022</a:t>
            </a:r>
          </a:p>
        </p:txBody>
      </p:sp>
    </p:spTree>
    <p:extLst>
      <p:ext uri="{BB962C8B-B14F-4D97-AF65-F5344CB8AC3E}">
        <p14:creationId xmlns:p14="http://schemas.microsoft.com/office/powerpoint/2010/main" val="9450071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1141</Words>
  <Application>Microsoft Office PowerPoint</Application>
  <PresentationFormat>On-screen Show (4:3)</PresentationFormat>
  <Paragraphs>398</Paragraphs>
  <Slides>28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28</vt:i4>
      </vt:variant>
    </vt:vector>
  </HeadingPairs>
  <TitlesOfParts>
    <vt:vector size="31" baseType="lpstr">
      <vt:lpstr>Arial</vt:lpstr>
      <vt:lpstr>Calibri</vt:lpstr>
      <vt:lpstr>quintly_template</vt:lpstr>
      <vt:lpstr>Overview</vt:lpstr>
      <vt:lpstr>Instagram Key Metrics Table | splat_malaysia</vt:lpstr>
      <vt:lpstr>Instagram Followers Total | splat_malaysia</vt:lpstr>
      <vt:lpstr>Instagram Organic Reach by Post Type  | splat_malaysia</vt:lpstr>
      <vt:lpstr>Instagram Posts Table | splat_malaysia - 1 of 4</vt:lpstr>
      <vt:lpstr>Instagram Posts Table | splat_malaysia - 2 of 4</vt:lpstr>
      <vt:lpstr>Instagram Posts Table | splat_malaysia - 3 of 4</vt:lpstr>
      <vt:lpstr>Instagram Posts Table | splat_malaysia - 4 of 4</vt:lpstr>
      <vt:lpstr>Instagram Average Interactions Per Post | splat_malaysia</vt:lpstr>
      <vt:lpstr>Instagram Followers Change Rate | splat_malaysia</vt:lpstr>
      <vt:lpstr>Instagram Reach | splat_malaysia</vt:lpstr>
      <vt:lpstr>Instagram Interaction Rate | splat_malaysia</vt:lpstr>
      <vt:lpstr>Instagram Organic Reach By Weekday | splat_malaysia</vt:lpstr>
      <vt:lpstr>Instagram Followers Demographics Table | splat_malaysia - 1 of 2</vt:lpstr>
      <vt:lpstr>Instagram Followers Demographics Table | splat_malaysia - 2 of 2</vt:lpstr>
      <vt:lpstr>Instagram Interaction Rate | splat_malaysia</vt:lpstr>
      <vt:lpstr>Instagram Followers Change Rate | splat_malaysia</vt:lpstr>
      <vt:lpstr>Instagram Engagements By Weekday | splat_malaysia</vt:lpstr>
      <vt:lpstr>Instagram Profile Views | splat_malaysia</vt:lpstr>
      <vt:lpstr>Instagram Page Reach Table | splat_malaysia</vt:lpstr>
      <vt:lpstr>Instagram Hashtag Detection | splat_malaysia</vt:lpstr>
      <vt:lpstr>Instagram Stories Table  | splat_malaysia</vt:lpstr>
      <vt:lpstr>Instagram Avg. Organic Engagement Distribution per post (by Post Type) | splat_malaysia</vt:lpstr>
      <vt:lpstr>Instagram Posts Table | splat_malaysia - 1 of 5</vt:lpstr>
      <vt:lpstr>Instagram Posts Table | splat_malaysia - 2 of 5</vt:lpstr>
      <vt:lpstr>Instagram Posts Table | splat_malaysia - 3 of 5</vt:lpstr>
      <vt:lpstr>Instagram Posts Table | splat_malaysia - 4 of 5</vt:lpstr>
      <vt:lpstr>Instagram Posts Table | splat_malaysia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Overview</dc:title>
  <dc:creator>Administrator</dc:creator>
  <cp:lastModifiedBy>Administrator</cp:lastModifiedBy>
  <cp:revision>1</cp:revision>
  <dcterms:created xsi:type="dcterms:W3CDTF">2022-11-08T15:16:06Z</dcterms:created>
  <dcterms:modified xsi:type="dcterms:W3CDTF">2022-11-08T15:17:04Z</dcterms:modified>
</cp:coreProperties>
</file>