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7" r:id="rId21"/>
    <p:sldId id="278" r:id="rId22"/>
    <p:sldId id="279" r:id="rId23"/>
    <p:sldId id="281" r:id="rId24"/>
    <p:sldId id="282" r:id="rId25"/>
    <p:sldId id="283"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splat_malaysia</c:v>
                </c:pt>
              </c:strCache>
            </c:strRef>
          </c:tx>
          <c:spPr>
            <a:ln w="28575" cap="rnd">
              <a:solidFill>
                <a:schemeClr val="accent1"/>
              </a:solidFill>
              <a:round/>
            </a:ln>
            <a:effectLst/>
          </c:spPr>
          <c:marker>
            <c:symbol val="none"/>
          </c:marker>
          <c:cat>
            <c:numRef>
              <c:f>Sheet1!$A$2:$A$32</c:f>
              <c:numCache>
                <c:formatCode>m/d/yyyy</c:formatCode>
                <c:ptCount val="31"/>
                <c:pt idx="0">
                  <c:v>44835</c:v>
                </c:pt>
                <c:pt idx="1">
                  <c:v>44836</c:v>
                </c:pt>
                <c:pt idx="2">
                  <c:v>44837</c:v>
                </c:pt>
                <c:pt idx="3">
                  <c:v>44838</c:v>
                </c:pt>
                <c:pt idx="4">
                  <c:v>44839</c:v>
                </c:pt>
                <c:pt idx="5">
                  <c:v>44840</c:v>
                </c:pt>
                <c:pt idx="6">
                  <c:v>44841</c:v>
                </c:pt>
                <c:pt idx="7">
                  <c:v>44842</c:v>
                </c:pt>
                <c:pt idx="8">
                  <c:v>44843</c:v>
                </c:pt>
                <c:pt idx="9">
                  <c:v>44844</c:v>
                </c:pt>
                <c:pt idx="10">
                  <c:v>44845</c:v>
                </c:pt>
                <c:pt idx="11">
                  <c:v>44846</c:v>
                </c:pt>
                <c:pt idx="12">
                  <c:v>44847</c:v>
                </c:pt>
                <c:pt idx="13">
                  <c:v>44848</c:v>
                </c:pt>
                <c:pt idx="14">
                  <c:v>44849</c:v>
                </c:pt>
                <c:pt idx="15">
                  <c:v>44850</c:v>
                </c:pt>
                <c:pt idx="16">
                  <c:v>44851</c:v>
                </c:pt>
                <c:pt idx="17">
                  <c:v>44852</c:v>
                </c:pt>
                <c:pt idx="18">
                  <c:v>44853</c:v>
                </c:pt>
                <c:pt idx="19">
                  <c:v>44854</c:v>
                </c:pt>
                <c:pt idx="20">
                  <c:v>44855</c:v>
                </c:pt>
                <c:pt idx="21">
                  <c:v>44856</c:v>
                </c:pt>
                <c:pt idx="22">
                  <c:v>44857</c:v>
                </c:pt>
                <c:pt idx="23">
                  <c:v>44858</c:v>
                </c:pt>
                <c:pt idx="24">
                  <c:v>44859</c:v>
                </c:pt>
                <c:pt idx="25">
                  <c:v>44860</c:v>
                </c:pt>
                <c:pt idx="26">
                  <c:v>44861</c:v>
                </c:pt>
                <c:pt idx="27">
                  <c:v>44862</c:v>
                </c:pt>
                <c:pt idx="28">
                  <c:v>44863</c:v>
                </c:pt>
                <c:pt idx="29">
                  <c:v>44864</c:v>
                </c:pt>
                <c:pt idx="30">
                  <c:v>44865</c:v>
                </c:pt>
              </c:numCache>
            </c:numRef>
          </c:cat>
          <c:val>
            <c:numRef>
              <c:f>Sheet1!$B$2:$B$32</c:f>
              <c:numCache>
                <c:formatCode>General</c:formatCode>
                <c:ptCount val="31"/>
                <c:pt idx="0">
                  <c:v>300</c:v>
                </c:pt>
                <c:pt idx="1">
                  <c:v>300</c:v>
                </c:pt>
                <c:pt idx="2">
                  <c:v>301</c:v>
                </c:pt>
                <c:pt idx="3">
                  <c:v>303</c:v>
                </c:pt>
                <c:pt idx="4">
                  <c:v>305</c:v>
                </c:pt>
                <c:pt idx="5">
                  <c:v>306</c:v>
                </c:pt>
                <c:pt idx="6">
                  <c:v>306</c:v>
                </c:pt>
                <c:pt idx="7">
                  <c:v>308</c:v>
                </c:pt>
                <c:pt idx="8">
                  <c:v>308</c:v>
                </c:pt>
                <c:pt idx="9">
                  <c:v>309</c:v>
                </c:pt>
                <c:pt idx="10">
                  <c:v>309</c:v>
                </c:pt>
                <c:pt idx="11">
                  <c:v>322</c:v>
                </c:pt>
                <c:pt idx="12">
                  <c:v>333</c:v>
                </c:pt>
                <c:pt idx="13">
                  <c:v>334</c:v>
                </c:pt>
                <c:pt idx="14">
                  <c:v>337</c:v>
                </c:pt>
                <c:pt idx="15">
                  <c:v>337</c:v>
                </c:pt>
                <c:pt idx="16">
                  <c:v>338</c:v>
                </c:pt>
                <c:pt idx="17">
                  <c:v>339</c:v>
                </c:pt>
                <c:pt idx="18">
                  <c:v>340</c:v>
                </c:pt>
                <c:pt idx="19">
                  <c:v>342</c:v>
                </c:pt>
                <c:pt idx="20">
                  <c:v>346</c:v>
                </c:pt>
                <c:pt idx="21">
                  <c:v>346</c:v>
                </c:pt>
                <c:pt idx="22">
                  <c:v>346</c:v>
                </c:pt>
                <c:pt idx="23">
                  <c:v>346</c:v>
                </c:pt>
                <c:pt idx="24">
                  <c:v>348</c:v>
                </c:pt>
                <c:pt idx="25">
                  <c:v>349</c:v>
                </c:pt>
                <c:pt idx="26">
                  <c:v>350</c:v>
                </c:pt>
                <c:pt idx="27">
                  <c:v>350</c:v>
                </c:pt>
                <c:pt idx="28">
                  <c:v>351</c:v>
                </c:pt>
                <c:pt idx="29">
                  <c:v>351</c:v>
                </c:pt>
                <c:pt idx="30">
                  <c:v>351</c:v>
                </c:pt>
              </c:numCache>
            </c:numRef>
          </c:val>
          <c:smooth val="0"/>
          <c:extLst>
            <c:ext xmlns:c16="http://schemas.microsoft.com/office/drawing/2014/chart" uri="{C3380CC4-5D6E-409C-BE32-E72D297353CC}">
              <c16:uniqueId val="{00000000-22D0-4089-8492-6243C5015626}"/>
            </c:ext>
          </c:extLst>
        </c:ser>
        <c:dLbls>
          <c:showLegendKey val="0"/>
          <c:showVal val="0"/>
          <c:showCatName val="0"/>
          <c:showSerName val="0"/>
          <c:showPercent val="0"/>
          <c:showBubbleSize val="0"/>
        </c:dLbls>
        <c:smooth val="0"/>
        <c:axId val="348263384"/>
        <c:axId val="348259776"/>
      </c:lineChart>
      <c:dateAx>
        <c:axId val="348263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259776"/>
        <c:crosses val="autoZero"/>
        <c:auto val="1"/>
        <c:lblOffset val="100"/>
        <c:baseTimeUnit val="days"/>
      </c:dateAx>
      <c:valAx>
        <c:axId val="348259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263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c:f>
              <c:strCache>
                <c:ptCount val="1"/>
                <c:pt idx="0">
                  <c:v>splat_malaysia</c:v>
                </c:pt>
              </c:strCache>
            </c:strRef>
          </c:cat>
          <c:val>
            <c:numRef>
              <c:f>Sheet1!$B$2</c:f>
              <c:numCache>
                <c:formatCode>General</c:formatCode>
                <c:ptCount val="1"/>
                <c:pt idx="0">
                  <c:v>97</c:v>
                </c:pt>
              </c:numCache>
            </c:numRef>
          </c:val>
          <c:extLst>
            <c:ext xmlns:c16="http://schemas.microsoft.com/office/drawing/2014/chart" uri="{C3380CC4-5D6E-409C-BE32-E72D297353CC}">
              <c16:uniqueId val="{00000000-C13A-4863-AA3D-CF2C1250F815}"/>
            </c:ext>
          </c:extLst>
        </c:ser>
        <c:ser>
          <c:idx val="1"/>
          <c:order val="1"/>
          <c:tx>
            <c:strRef>
              <c:f>Sheet1!$C$1</c:f>
              <c:strCache>
                <c:ptCount val="1"/>
                <c:pt idx="0">
                  <c:v>Carousel</c:v>
                </c:pt>
              </c:strCache>
            </c:strRef>
          </c:tx>
          <c:spPr>
            <a:solidFill>
              <a:schemeClr val="accent2"/>
            </a:solidFill>
            <a:ln>
              <a:noFill/>
            </a:ln>
            <a:effectLst/>
          </c:spPr>
          <c:invertIfNegative val="0"/>
          <c:cat>
            <c:strRef>
              <c:f>Sheet1!$A$2</c:f>
              <c:strCache>
                <c:ptCount val="1"/>
                <c:pt idx="0">
                  <c:v>splat_malaysia</c:v>
                </c:pt>
              </c:strCache>
            </c:strRef>
          </c:cat>
          <c:val>
            <c:numRef>
              <c:f>Sheet1!$C$2</c:f>
              <c:numCache>
                <c:formatCode>General</c:formatCode>
                <c:ptCount val="1"/>
                <c:pt idx="0">
                  <c:v>193</c:v>
                </c:pt>
              </c:numCache>
            </c:numRef>
          </c:val>
          <c:extLst>
            <c:ext xmlns:c16="http://schemas.microsoft.com/office/drawing/2014/chart" uri="{C3380CC4-5D6E-409C-BE32-E72D297353CC}">
              <c16:uniqueId val="{00000001-C13A-4863-AA3D-CF2C1250F815}"/>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splat_malaysia</c:v>
                </c:pt>
              </c:strCache>
            </c:strRef>
          </c:cat>
          <c:val>
            <c:numRef>
              <c:f>Sheet1!$D$2</c:f>
              <c:numCache>
                <c:formatCode>General</c:formatCode>
                <c:ptCount val="1"/>
                <c:pt idx="0">
                  <c:v>135.5</c:v>
                </c:pt>
              </c:numCache>
            </c:numRef>
          </c:val>
          <c:extLst>
            <c:ext xmlns:c16="http://schemas.microsoft.com/office/drawing/2014/chart" uri="{C3380CC4-5D6E-409C-BE32-E72D297353CC}">
              <c16:uniqueId val="{00000002-C13A-4863-AA3D-CF2C1250F815}"/>
            </c:ext>
          </c:extLst>
        </c:ser>
        <c:ser>
          <c:idx val="3"/>
          <c:order val="3"/>
          <c:tx>
            <c:strRef>
              <c:f>Sheet1!$E$1</c:f>
              <c:strCache>
                <c:ptCount val="1"/>
                <c:pt idx="0">
                  <c:v>Reel</c:v>
                </c:pt>
              </c:strCache>
            </c:strRef>
          </c:tx>
          <c:spPr>
            <a:solidFill>
              <a:schemeClr val="accent4"/>
            </a:solidFill>
            <a:ln>
              <a:noFill/>
            </a:ln>
            <a:effectLst/>
          </c:spPr>
          <c:invertIfNegative val="0"/>
          <c:cat>
            <c:strRef>
              <c:f>Sheet1!$A$2</c:f>
              <c:strCache>
                <c:ptCount val="1"/>
                <c:pt idx="0">
                  <c:v>splat_malaysia</c:v>
                </c:pt>
              </c:strCache>
            </c:strRef>
          </c:cat>
          <c:val>
            <c:numRef>
              <c:f>Sheet1!$E$2</c:f>
              <c:numCache>
                <c:formatCode>General</c:formatCode>
                <c:ptCount val="1"/>
                <c:pt idx="0">
                  <c:v>0</c:v>
                </c:pt>
              </c:numCache>
            </c:numRef>
          </c:val>
          <c:extLst>
            <c:ext xmlns:c16="http://schemas.microsoft.com/office/drawing/2014/chart" uri="{C3380CC4-5D6E-409C-BE32-E72D297353CC}">
              <c16:uniqueId val="{00000003-C13A-4863-AA3D-CF2C1250F815}"/>
            </c:ext>
          </c:extLst>
        </c:ser>
        <c:dLbls>
          <c:showLegendKey val="0"/>
          <c:showVal val="0"/>
          <c:showCatName val="0"/>
          <c:showSerName val="0"/>
          <c:showPercent val="0"/>
          <c:showBubbleSize val="0"/>
        </c:dLbls>
        <c:gapWidth val="150"/>
        <c:overlap val="100"/>
        <c:axId val="406641800"/>
        <c:axId val="406611952"/>
      </c:barChart>
      <c:catAx>
        <c:axId val="406641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611952"/>
        <c:crosses val="autoZero"/>
        <c:auto val="1"/>
        <c:lblAlgn val="ctr"/>
        <c:lblOffset val="100"/>
        <c:noMultiLvlLbl val="0"/>
      </c:catAx>
      <c:valAx>
        <c:axId val="4066119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641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splat_malaysia</c:v>
                </c:pt>
              </c:strCache>
            </c:strRef>
          </c:tx>
          <c:spPr>
            <a:ln w="28575" cap="rnd">
              <a:solidFill>
                <a:schemeClr val="accent1"/>
              </a:solidFill>
              <a:round/>
            </a:ln>
            <a:effectLst/>
          </c:spPr>
          <c:marker>
            <c:symbol val="none"/>
          </c:marker>
          <c:cat>
            <c:numRef>
              <c:f>Sheet1!$A$2:$A$32</c:f>
              <c:numCache>
                <c:formatCode>m/d/yyyy</c:formatCode>
                <c:ptCount val="31"/>
                <c:pt idx="0">
                  <c:v>44835</c:v>
                </c:pt>
                <c:pt idx="1">
                  <c:v>44836</c:v>
                </c:pt>
                <c:pt idx="2">
                  <c:v>44837</c:v>
                </c:pt>
                <c:pt idx="3">
                  <c:v>44838</c:v>
                </c:pt>
                <c:pt idx="4">
                  <c:v>44839</c:v>
                </c:pt>
                <c:pt idx="5">
                  <c:v>44840</c:v>
                </c:pt>
                <c:pt idx="6">
                  <c:v>44841</c:v>
                </c:pt>
                <c:pt idx="7">
                  <c:v>44842</c:v>
                </c:pt>
                <c:pt idx="8">
                  <c:v>44843</c:v>
                </c:pt>
                <c:pt idx="9">
                  <c:v>44844</c:v>
                </c:pt>
                <c:pt idx="10">
                  <c:v>44845</c:v>
                </c:pt>
                <c:pt idx="11">
                  <c:v>44846</c:v>
                </c:pt>
                <c:pt idx="12">
                  <c:v>44847</c:v>
                </c:pt>
                <c:pt idx="13">
                  <c:v>44848</c:v>
                </c:pt>
                <c:pt idx="14">
                  <c:v>44849</c:v>
                </c:pt>
                <c:pt idx="15">
                  <c:v>44850</c:v>
                </c:pt>
                <c:pt idx="16">
                  <c:v>44851</c:v>
                </c:pt>
                <c:pt idx="17">
                  <c:v>44852</c:v>
                </c:pt>
                <c:pt idx="18">
                  <c:v>44853</c:v>
                </c:pt>
                <c:pt idx="19">
                  <c:v>44854</c:v>
                </c:pt>
                <c:pt idx="20">
                  <c:v>44855</c:v>
                </c:pt>
                <c:pt idx="21">
                  <c:v>44856</c:v>
                </c:pt>
                <c:pt idx="22">
                  <c:v>44857</c:v>
                </c:pt>
                <c:pt idx="23">
                  <c:v>44858</c:v>
                </c:pt>
                <c:pt idx="24">
                  <c:v>44859</c:v>
                </c:pt>
                <c:pt idx="25">
                  <c:v>44860</c:v>
                </c:pt>
                <c:pt idx="26">
                  <c:v>44861</c:v>
                </c:pt>
                <c:pt idx="27">
                  <c:v>44862</c:v>
                </c:pt>
                <c:pt idx="28">
                  <c:v>44863</c:v>
                </c:pt>
                <c:pt idx="29">
                  <c:v>44864</c:v>
                </c:pt>
                <c:pt idx="30">
                  <c:v>44865</c:v>
                </c:pt>
              </c:numCache>
            </c:numRef>
          </c:cat>
          <c:val>
            <c:numRef>
              <c:f>Sheet1!$B$2:$B$32</c:f>
              <c:numCache>
                <c:formatCode>General</c:formatCode>
                <c:ptCount val="31"/>
                <c:pt idx="0">
                  <c:v>0</c:v>
                </c:pt>
                <c:pt idx="1">
                  <c:v>0</c:v>
                </c:pt>
                <c:pt idx="2">
                  <c:v>0</c:v>
                </c:pt>
                <c:pt idx="3">
                  <c:v>0</c:v>
                </c:pt>
                <c:pt idx="4">
                  <c:v>7</c:v>
                </c:pt>
                <c:pt idx="5">
                  <c:v>3</c:v>
                </c:pt>
                <c:pt idx="6">
                  <c:v>0</c:v>
                </c:pt>
                <c:pt idx="7">
                  <c:v>0</c:v>
                </c:pt>
                <c:pt idx="8">
                  <c:v>0</c:v>
                </c:pt>
                <c:pt idx="9">
                  <c:v>10</c:v>
                </c:pt>
                <c:pt idx="10">
                  <c:v>0</c:v>
                </c:pt>
                <c:pt idx="11">
                  <c:v>0</c:v>
                </c:pt>
                <c:pt idx="12">
                  <c:v>3</c:v>
                </c:pt>
                <c:pt idx="13">
                  <c:v>0</c:v>
                </c:pt>
                <c:pt idx="14">
                  <c:v>0</c:v>
                </c:pt>
                <c:pt idx="15">
                  <c:v>0</c:v>
                </c:pt>
                <c:pt idx="16">
                  <c:v>0</c:v>
                </c:pt>
                <c:pt idx="17">
                  <c:v>2</c:v>
                </c:pt>
                <c:pt idx="18">
                  <c:v>0</c:v>
                </c:pt>
                <c:pt idx="19">
                  <c:v>0</c:v>
                </c:pt>
                <c:pt idx="20">
                  <c:v>0</c:v>
                </c:pt>
                <c:pt idx="21">
                  <c:v>0</c:v>
                </c:pt>
                <c:pt idx="22">
                  <c:v>0</c:v>
                </c:pt>
                <c:pt idx="23">
                  <c:v>2</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0548-4C74-AFB8-25C40DE0CE60}"/>
            </c:ext>
          </c:extLst>
        </c:ser>
        <c:dLbls>
          <c:showLegendKey val="0"/>
          <c:showVal val="0"/>
          <c:showCatName val="0"/>
          <c:showSerName val="0"/>
          <c:showPercent val="0"/>
          <c:showBubbleSize val="0"/>
        </c:dLbls>
        <c:smooth val="0"/>
        <c:axId val="415437424"/>
        <c:axId val="415435128"/>
      </c:lineChart>
      <c:dateAx>
        <c:axId val="415437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435128"/>
        <c:crosses val="autoZero"/>
        <c:auto val="1"/>
        <c:lblOffset val="100"/>
        <c:baseTimeUnit val="days"/>
      </c:dateAx>
      <c:valAx>
        <c:axId val="415435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437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splat_malaysia</c:v>
                </c:pt>
              </c:strCache>
            </c:strRef>
          </c:tx>
          <c:spPr>
            <a:ln w="28575" cap="rnd">
              <a:solidFill>
                <a:schemeClr val="accent1"/>
              </a:solidFill>
              <a:round/>
            </a:ln>
            <a:effectLst/>
          </c:spPr>
          <c:marker>
            <c:symbol val="none"/>
          </c:marker>
          <c:cat>
            <c:numRef>
              <c:f>Sheet1!$A$2:$A$32</c:f>
              <c:numCache>
                <c:formatCode>m/d/yyyy</c:formatCode>
                <c:ptCount val="31"/>
                <c:pt idx="0">
                  <c:v>44835</c:v>
                </c:pt>
                <c:pt idx="1">
                  <c:v>44836</c:v>
                </c:pt>
                <c:pt idx="2">
                  <c:v>44837</c:v>
                </c:pt>
                <c:pt idx="3">
                  <c:v>44838</c:v>
                </c:pt>
                <c:pt idx="4">
                  <c:v>44839</c:v>
                </c:pt>
                <c:pt idx="5">
                  <c:v>44840</c:v>
                </c:pt>
                <c:pt idx="6">
                  <c:v>44841</c:v>
                </c:pt>
                <c:pt idx="7">
                  <c:v>44842</c:v>
                </c:pt>
                <c:pt idx="8">
                  <c:v>44843</c:v>
                </c:pt>
                <c:pt idx="9">
                  <c:v>44844</c:v>
                </c:pt>
                <c:pt idx="10">
                  <c:v>44845</c:v>
                </c:pt>
                <c:pt idx="11">
                  <c:v>44846</c:v>
                </c:pt>
                <c:pt idx="12">
                  <c:v>44847</c:v>
                </c:pt>
                <c:pt idx="13">
                  <c:v>44848</c:v>
                </c:pt>
                <c:pt idx="14">
                  <c:v>44849</c:v>
                </c:pt>
                <c:pt idx="15">
                  <c:v>44850</c:v>
                </c:pt>
                <c:pt idx="16">
                  <c:v>44851</c:v>
                </c:pt>
                <c:pt idx="17">
                  <c:v>44852</c:v>
                </c:pt>
                <c:pt idx="18">
                  <c:v>44853</c:v>
                </c:pt>
                <c:pt idx="19">
                  <c:v>44854</c:v>
                </c:pt>
                <c:pt idx="20">
                  <c:v>44855</c:v>
                </c:pt>
                <c:pt idx="21">
                  <c:v>44856</c:v>
                </c:pt>
                <c:pt idx="22">
                  <c:v>44857</c:v>
                </c:pt>
                <c:pt idx="23">
                  <c:v>44858</c:v>
                </c:pt>
                <c:pt idx="24">
                  <c:v>44859</c:v>
                </c:pt>
                <c:pt idx="25">
                  <c:v>44860</c:v>
                </c:pt>
                <c:pt idx="26">
                  <c:v>44861</c:v>
                </c:pt>
                <c:pt idx="27">
                  <c:v>44862</c:v>
                </c:pt>
                <c:pt idx="28">
                  <c:v>44863</c:v>
                </c:pt>
                <c:pt idx="29">
                  <c:v>44864</c:v>
                </c:pt>
                <c:pt idx="30">
                  <c:v>44865</c:v>
                </c:pt>
              </c:numCache>
            </c:numRef>
          </c:cat>
          <c:val>
            <c:numRef>
              <c:f>Sheet1!$B$2:$B$32</c:f>
              <c:numCache>
                <c:formatCode>General</c:formatCode>
                <c:ptCount val="31"/>
                <c:pt idx="0">
                  <c:v>0</c:v>
                </c:pt>
                <c:pt idx="1">
                  <c:v>0</c:v>
                </c:pt>
                <c:pt idx="2">
                  <c:v>0.33333333333333298</c:v>
                </c:pt>
                <c:pt idx="3">
                  <c:v>0.66445182724252505</c:v>
                </c:pt>
                <c:pt idx="4">
                  <c:v>0.66006600660065995</c:v>
                </c:pt>
                <c:pt idx="5">
                  <c:v>0.32786885245901598</c:v>
                </c:pt>
                <c:pt idx="6">
                  <c:v>0</c:v>
                </c:pt>
                <c:pt idx="7">
                  <c:v>0.65359477124182996</c:v>
                </c:pt>
                <c:pt idx="8">
                  <c:v>0</c:v>
                </c:pt>
                <c:pt idx="9">
                  <c:v>0.32467532467532501</c:v>
                </c:pt>
                <c:pt idx="10">
                  <c:v>0</c:v>
                </c:pt>
                <c:pt idx="11">
                  <c:v>4.2071197411003203</c:v>
                </c:pt>
                <c:pt idx="12">
                  <c:v>3.41614906832298</c:v>
                </c:pt>
                <c:pt idx="13">
                  <c:v>0.30030030030030003</c:v>
                </c:pt>
                <c:pt idx="14">
                  <c:v>0.89820359281437101</c:v>
                </c:pt>
                <c:pt idx="15">
                  <c:v>0</c:v>
                </c:pt>
                <c:pt idx="16">
                  <c:v>0.29673590504450997</c:v>
                </c:pt>
                <c:pt idx="17">
                  <c:v>0.29585798816567999</c:v>
                </c:pt>
                <c:pt idx="18">
                  <c:v>0.29498525073746301</c:v>
                </c:pt>
                <c:pt idx="19">
                  <c:v>0.58823529411764697</c:v>
                </c:pt>
                <c:pt idx="20">
                  <c:v>1.16959064327485</c:v>
                </c:pt>
                <c:pt idx="21">
                  <c:v>0</c:v>
                </c:pt>
                <c:pt idx="22">
                  <c:v>0</c:v>
                </c:pt>
                <c:pt idx="23">
                  <c:v>0</c:v>
                </c:pt>
                <c:pt idx="24">
                  <c:v>0.57803468208092501</c:v>
                </c:pt>
                <c:pt idx="25">
                  <c:v>0.28735632183908</c:v>
                </c:pt>
                <c:pt idx="26">
                  <c:v>0.28653295128939799</c:v>
                </c:pt>
                <c:pt idx="27">
                  <c:v>0</c:v>
                </c:pt>
                <c:pt idx="28">
                  <c:v>0.28571428571428598</c:v>
                </c:pt>
                <c:pt idx="29">
                  <c:v>0</c:v>
                </c:pt>
                <c:pt idx="30">
                  <c:v>0</c:v>
                </c:pt>
              </c:numCache>
            </c:numRef>
          </c:val>
          <c:smooth val="0"/>
          <c:extLst>
            <c:ext xmlns:c16="http://schemas.microsoft.com/office/drawing/2014/chart" uri="{C3380CC4-5D6E-409C-BE32-E72D297353CC}">
              <c16:uniqueId val="{00000000-C41D-42B5-B5D3-EAA0472F61F0}"/>
            </c:ext>
          </c:extLst>
        </c:ser>
        <c:dLbls>
          <c:showLegendKey val="0"/>
          <c:showVal val="0"/>
          <c:showCatName val="0"/>
          <c:showSerName val="0"/>
          <c:showPercent val="0"/>
          <c:showBubbleSize val="0"/>
        </c:dLbls>
        <c:smooth val="0"/>
        <c:axId val="420471080"/>
        <c:axId val="420470752"/>
      </c:lineChart>
      <c:dateAx>
        <c:axId val="420471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470752"/>
        <c:crosses val="autoZero"/>
        <c:auto val="1"/>
        <c:lblOffset val="100"/>
        <c:baseTimeUnit val="days"/>
      </c:dateAx>
      <c:valAx>
        <c:axId val="420470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471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splat_malaysia</c:v>
                </c:pt>
              </c:strCache>
            </c:strRef>
          </c:tx>
          <c:spPr>
            <a:ln w="28575" cap="rnd">
              <a:solidFill>
                <a:schemeClr val="accent1"/>
              </a:solidFill>
              <a:round/>
            </a:ln>
            <a:effectLst/>
          </c:spPr>
          <c:marker>
            <c:symbol val="none"/>
          </c:marker>
          <c:cat>
            <c:numRef>
              <c:f>Sheet1!$A$2:$A$32</c:f>
              <c:numCache>
                <c:formatCode>m/d/yyyy</c:formatCode>
                <c:ptCount val="31"/>
                <c:pt idx="0">
                  <c:v>44835</c:v>
                </c:pt>
                <c:pt idx="1">
                  <c:v>44836</c:v>
                </c:pt>
                <c:pt idx="2">
                  <c:v>44837</c:v>
                </c:pt>
                <c:pt idx="3">
                  <c:v>44838</c:v>
                </c:pt>
                <c:pt idx="4">
                  <c:v>44839</c:v>
                </c:pt>
                <c:pt idx="5">
                  <c:v>44840</c:v>
                </c:pt>
                <c:pt idx="6">
                  <c:v>44841</c:v>
                </c:pt>
                <c:pt idx="7">
                  <c:v>44842</c:v>
                </c:pt>
                <c:pt idx="8">
                  <c:v>44843</c:v>
                </c:pt>
                <c:pt idx="9">
                  <c:v>44844</c:v>
                </c:pt>
                <c:pt idx="10">
                  <c:v>44845</c:v>
                </c:pt>
                <c:pt idx="11">
                  <c:v>44846</c:v>
                </c:pt>
                <c:pt idx="12">
                  <c:v>44847</c:v>
                </c:pt>
                <c:pt idx="13">
                  <c:v>44848</c:v>
                </c:pt>
                <c:pt idx="14">
                  <c:v>44849</c:v>
                </c:pt>
                <c:pt idx="15">
                  <c:v>44850</c:v>
                </c:pt>
                <c:pt idx="16">
                  <c:v>44851</c:v>
                </c:pt>
                <c:pt idx="17">
                  <c:v>44852</c:v>
                </c:pt>
                <c:pt idx="18">
                  <c:v>44853</c:v>
                </c:pt>
                <c:pt idx="19">
                  <c:v>44854</c:v>
                </c:pt>
                <c:pt idx="20">
                  <c:v>44855</c:v>
                </c:pt>
                <c:pt idx="21">
                  <c:v>44856</c:v>
                </c:pt>
                <c:pt idx="22">
                  <c:v>44857</c:v>
                </c:pt>
                <c:pt idx="23">
                  <c:v>44858</c:v>
                </c:pt>
                <c:pt idx="24">
                  <c:v>44859</c:v>
                </c:pt>
                <c:pt idx="25">
                  <c:v>44860</c:v>
                </c:pt>
                <c:pt idx="26">
                  <c:v>44861</c:v>
                </c:pt>
                <c:pt idx="27">
                  <c:v>44862</c:v>
                </c:pt>
                <c:pt idx="28">
                  <c:v>44863</c:v>
                </c:pt>
                <c:pt idx="29">
                  <c:v>44864</c:v>
                </c:pt>
                <c:pt idx="30">
                  <c:v>44865</c:v>
                </c:pt>
              </c:numCache>
            </c:numRef>
          </c:cat>
          <c:val>
            <c:numRef>
              <c:f>Sheet1!$B$2:$B$32</c:f>
              <c:numCache>
                <c:formatCode>General</c:formatCode>
                <c:ptCount val="31"/>
                <c:pt idx="0">
                  <c:v>692</c:v>
                </c:pt>
                <c:pt idx="1">
                  <c:v>1198</c:v>
                </c:pt>
                <c:pt idx="2">
                  <c:v>1234</c:v>
                </c:pt>
                <c:pt idx="3">
                  <c:v>717</c:v>
                </c:pt>
                <c:pt idx="4">
                  <c:v>495</c:v>
                </c:pt>
                <c:pt idx="5">
                  <c:v>1330</c:v>
                </c:pt>
                <c:pt idx="6">
                  <c:v>7579</c:v>
                </c:pt>
                <c:pt idx="7">
                  <c:v>8777</c:v>
                </c:pt>
                <c:pt idx="8">
                  <c:v>8917</c:v>
                </c:pt>
                <c:pt idx="9">
                  <c:v>6410</c:v>
                </c:pt>
                <c:pt idx="10">
                  <c:v>2379</c:v>
                </c:pt>
                <c:pt idx="11">
                  <c:v>1103</c:v>
                </c:pt>
                <c:pt idx="12">
                  <c:v>557</c:v>
                </c:pt>
                <c:pt idx="13">
                  <c:v>357</c:v>
                </c:pt>
                <c:pt idx="14">
                  <c:v>170</c:v>
                </c:pt>
                <c:pt idx="15">
                  <c:v>120</c:v>
                </c:pt>
                <c:pt idx="16">
                  <c:v>94</c:v>
                </c:pt>
                <c:pt idx="17">
                  <c:v>561</c:v>
                </c:pt>
                <c:pt idx="18">
                  <c:v>669</c:v>
                </c:pt>
                <c:pt idx="19">
                  <c:v>322</c:v>
                </c:pt>
                <c:pt idx="20">
                  <c:v>129</c:v>
                </c:pt>
                <c:pt idx="21">
                  <c:v>183</c:v>
                </c:pt>
                <c:pt idx="22">
                  <c:v>167</c:v>
                </c:pt>
                <c:pt idx="23">
                  <c:v>100</c:v>
                </c:pt>
                <c:pt idx="24">
                  <c:v>619</c:v>
                </c:pt>
                <c:pt idx="25">
                  <c:v>613</c:v>
                </c:pt>
                <c:pt idx="26">
                  <c:v>129</c:v>
                </c:pt>
                <c:pt idx="27">
                  <c:v>6</c:v>
                </c:pt>
                <c:pt idx="28">
                  <c:v>1</c:v>
                </c:pt>
                <c:pt idx="29">
                  <c:v>1</c:v>
                </c:pt>
                <c:pt idx="30">
                  <c:v>2</c:v>
                </c:pt>
              </c:numCache>
            </c:numRef>
          </c:val>
          <c:smooth val="0"/>
          <c:extLst>
            <c:ext xmlns:c16="http://schemas.microsoft.com/office/drawing/2014/chart" uri="{C3380CC4-5D6E-409C-BE32-E72D297353CC}">
              <c16:uniqueId val="{00000000-7D0E-48AF-B924-D8D9D5E515CF}"/>
            </c:ext>
          </c:extLst>
        </c:ser>
        <c:dLbls>
          <c:showLegendKey val="0"/>
          <c:showVal val="0"/>
          <c:showCatName val="0"/>
          <c:showSerName val="0"/>
          <c:showPercent val="0"/>
          <c:showBubbleSize val="0"/>
        </c:dLbls>
        <c:smooth val="0"/>
        <c:axId val="421062704"/>
        <c:axId val="421064016"/>
      </c:lineChart>
      <c:dateAx>
        <c:axId val="421062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064016"/>
        <c:crosses val="autoZero"/>
        <c:auto val="1"/>
        <c:lblOffset val="100"/>
        <c:baseTimeUnit val="days"/>
      </c:dateAx>
      <c:valAx>
        <c:axId val="421064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062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splat_malaysia</c:v>
                </c:pt>
              </c:strCache>
            </c:strRef>
          </c:tx>
          <c:spPr>
            <a:ln w="28575" cap="rnd">
              <a:solidFill>
                <a:schemeClr val="accent1"/>
              </a:solidFill>
              <a:round/>
            </a:ln>
            <a:effectLst/>
          </c:spPr>
          <c:marker>
            <c:symbol val="none"/>
          </c:marker>
          <c:cat>
            <c:numRef>
              <c:f>Sheet1!$A$2:$A$32</c:f>
              <c:numCache>
                <c:formatCode>m/d/yyyy</c:formatCode>
                <c:ptCount val="31"/>
                <c:pt idx="0">
                  <c:v>44835</c:v>
                </c:pt>
                <c:pt idx="1">
                  <c:v>44836</c:v>
                </c:pt>
                <c:pt idx="2">
                  <c:v>44837</c:v>
                </c:pt>
                <c:pt idx="3">
                  <c:v>44838</c:v>
                </c:pt>
                <c:pt idx="4">
                  <c:v>44839</c:v>
                </c:pt>
                <c:pt idx="5">
                  <c:v>44840</c:v>
                </c:pt>
                <c:pt idx="6">
                  <c:v>44841</c:v>
                </c:pt>
                <c:pt idx="7">
                  <c:v>44842</c:v>
                </c:pt>
                <c:pt idx="8">
                  <c:v>44843</c:v>
                </c:pt>
                <c:pt idx="9">
                  <c:v>44844</c:v>
                </c:pt>
                <c:pt idx="10">
                  <c:v>44845</c:v>
                </c:pt>
                <c:pt idx="11">
                  <c:v>44846</c:v>
                </c:pt>
                <c:pt idx="12">
                  <c:v>44847</c:v>
                </c:pt>
                <c:pt idx="13">
                  <c:v>44848</c:v>
                </c:pt>
                <c:pt idx="14">
                  <c:v>44849</c:v>
                </c:pt>
                <c:pt idx="15">
                  <c:v>44850</c:v>
                </c:pt>
                <c:pt idx="16">
                  <c:v>44851</c:v>
                </c:pt>
                <c:pt idx="17">
                  <c:v>44852</c:v>
                </c:pt>
                <c:pt idx="18">
                  <c:v>44853</c:v>
                </c:pt>
                <c:pt idx="19">
                  <c:v>44854</c:v>
                </c:pt>
                <c:pt idx="20">
                  <c:v>44855</c:v>
                </c:pt>
                <c:pt idx="21">
                  <c:v>44856</c:v>
                </c:pt>
                <c:pt idx="22">
                  <c:v>44857</c:v>
                </c:pt>
                <c:pt idx="23">
                  <c:v>44858</c:v>
                </c:pt>
                <c:pt idx="24">
                  <c:v>44859</c:v>
                </c:pt>
                <c:pt idx="25">
                  <c:v>44860</c:v>
                </c:pt>
                <c:pt idx="26">
                  <c:v>44861</c:v>
                </c:pt>
                <c:pt idx="27">
                  <c:v>44862</c:v>
                </c:pt>
                <c:pt idx="28">
                  <c:v>44863</c:v>
                </c:pt>
                <c:pt idx="29">
                  <c:v>44864</c:v>
                </c:pt>
                <c:pt idx="30">
                  <c:v>44865</c:v>
                </c:pt>
              </c:numCache>
            </c:numRef>
          </c:cat>
          <c:val>
            <c:numRef>
              <c:f>Sheet1!$B$2:$B$32</c:f>
              <c:numCache>
                <c:formatCode>General</c:formatCode>
                <c:ptCount val="31"/>
                <c:pt idx="0">
                  <c:v>0</c:v>
                </c:pt>
                <c:pt idx="1">
                  <c:v>0</c:v>
                </c:pt>
                <c:pt idx="2">
                  <c:v>0</c:v>
                </c:pt>
                <c:pt idx="3">
                  <c:v>0</c:v>
                </c:pt>
                <c:pt idx="4">
                  <c:v>2.3026</c:v>
                </c:pt>
                <c:pt idx="5">
                  <c:v>0.98360000000000003</c:v>
                </c:pt>
                <c:pt idx="6">
                  <c:v>0</c:v>
                </c:pt>
                <c:pt idx="7">
                  <c:v>0</c:v>
                </c:pt>
                <c:pt idx="8">
                  <c:v>0</c:v>
                </c:pt>
                <c:pt idx="9">
                  <c:v>3.2467999999999999</c:v>
                </c:pt>
                <c:pt idx="10">
                  <c:v>0</c:v>
                </c:pt>
                <c:pt idx="11">
                  <c:v>0</c:v>
                </c:pt>
                <c:pt idx="12">
                  <c:v>0.91739999999999999</c:v>
                </c:pt>
                <c:pt idx="13">
                  <c:v>0</c:v>
                </c:pt>
                <c:pt idx="14">
                  <c:v>0</c:v>
                </c:pt>
                <c:pt idx="15">
                  <c:v>0</c:v>
                </c:pt>
                <c:pt idx="16">
                  <c:v>0</c:v>
                </c:pt>
                <c:pt idx="17">
                  <c:v>0.5917</c:v>
                </c:pt>
                <c:pt idx="18">
                  <c:v>0</c:v>
                </c:pt>
                <c:pt idx="19">
                  <c:v>0</c:v>
                </c:pt>
                <c:pt idx="20">
                  <c:v>0</c:v>
                </c:pt>
                <c:pt idx="21">
                  <c:v>0</c:v>
                </c:pt>
                <c:pt idx="22">
                  <c:v>0</c:v>
                </c:pt>
                <c:pt idx="23">
                  <c:v>0.57799999999999996</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2890-45EC-B1DA-0EF6CC4C7DBD}"/>
            </c:ext>
          </c:extLst>
        </c:ser>
        <c:dLbls>
          <c:showLegendKey val="0"/>
          <c:showVal val="0"/>
          <c:showCatName val="0"/>
          <c:showSerName val="0"/>
          <c:showPercent val="0"/>
          <c:showBubbleSize val="0"/>
        </c:dLbls>
        <c:smooth val="0"/>
        <c:axId val="420471736"/>
        <c:axId val="348220832"/>
      </c:lineChart>
      <c:dateAx>
        <c:axId val="420471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220832"/>
        <c:crosses val="autoZero"/>
        <c:auto val="1"/>
        <c:lblOffset val="100"/>
        <c:baseTimeUnit val="days"/>
      </c:dateAx>
      <c:valAx>
        <c:axId val="348220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471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splat_malaysia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145</c:v>
                </c:pt>
                <c:pt idx="1">
                  <c:v>99</c:v>
                </c:pt>
                <c:pt idx="2">
                  <c:v>170</c:v>
                </c:pt>
                <c:pt idx="3">
                  <c:v>136.5</c:v>
                </c:pt>
                <c:pt idx="4">
                  <c:v>0</c:v>
                </c:pt>
                <c:pt idx="5">
                  <c:v>0</c:v>
                </c:pt>
                <c:pt idx="6">
                  <c:v>0</c:v>
                </c:pt>
              </c:numCache>
            </c:numRef>
          </c:val>
          <c:extLst>
            <c:ext xmlns:c16="http://schemas.microsoft.com/office/drawing/2014/chart" uri="{C3380CC4-5D6E-409C-BE32-E72D297353CC}">
              <c16:uniqueId val="{00000000-FD38-4B78-9AEF-279665A1B5BA}"/>
            </c:ext>
          </c:extLst>
        </c:ser>
        <c:dLbls>
          <c:showLegendKey val="0"/>
          <c:showVal val="0"/>
          <c:showCatName val="0"/>
          <c:showSerName val="0"/>
          <c:showPercent val="0"/>
          <c:showBubbleSize val="0"/>
        </c:dLbls>
        <c:gapWidth val="219"/>
        <c:overlap val="-27"/>
        <c:axId val="422497728"/>
        <c:axId val="347960880"/>
      </c:barChart>
      <c:catAx>
        <c:axId val="422497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60880"/>
        <c:crosses val="autoZero"/>
        <c:auto val="1"/>
        <c:lblAlgn val="ctr"/>
        <c:lblOffset val="100"/>
        <c:noMultiLvlLbl val="0"/>
      </c:catAx>
      <c:valAx>
        <c:axId val="347960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497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splat_malaysia</c:v>
                </c:pt>
              </c:strCache>
            </c:strRef>
          </c:tx>
          <c:spPr>
            <a:ln w="28575" cap="rnd">
              <a:solidFill>
                <a:schemeClr val="accent1"/>
              </a:solidFill>
              <a:round/>
            </a:ln>
            <a:effectLst/>
          </c:spPr>
          <c:marker>
            <c:symbol val="none"/>
          </c:marker>
          <c:cat>
            <c:numRef>
              <c:f>Sheet1!$A$2:$A$32</c:f>
              <c:numCache>
                <c:formatCode>m/d/yyyy</c:formatCode>
                <c:ptCount val="31"/>
                <c:pt idx="0">
                  <c:v>44835</c:v>
                </c:pt>
                <c:pt idx="1">
                  <c:v>44836</c:v>
                </c:pt>
                <c:pt idx="2">
                  <c:v>44837</c:v>
                </c:pt>
                <c:pt idx="3">
                  <c:v>44838</c:v>
                </c:pt>
                <c:pt idx="4">
                  <c:v>44839</c:v>
                </c:pt>
                <c:pt idx="5">
                  <c:v>44840</c:v>
                </c:pt>
                <c:pt idx="6">
                  <c:v>44841</c:v>
                </c:pt>
                <c:pt idx="7">
                  <c:v>44842</c:v>
                </c:pt>
                <c:pt idx="8">
                  <c:v>44843</c:v>
                </c:pt>
                <c:pt idx="9">
                  <c:v>44844</c:v>
                </c:pt>
                <c:pt idx="10">
                  <c:v>44845</c:v>
                </c:pt>
                <c:pt idx="11">
                  <c:v>44846</c:v>
                </c:pt>
                <c:pt idx="12">
                  <c:v>44847</c:v>
                </c:pt>
                <c:pt idx="13">
                  <c:v>44848</c:v>
                </c:pt>
                <c:pt idx="14">
                  <c:v>44849</c:v>
                </c:pt>
                <c:pt idx="15">
                  <c:v>44850</c:v>
                </c:pt>
                <c:pt idx="16">
                  <c:v>44851</c:v>
                </c:pt>
                <c:pt idx="17">
                  <c:v>44852</c:v>
                </c:pt>
                <c:pt idx="18">
                  <c:v>44853</c:v>
                </c:pt>
                <c:pt idx="19">
                  <c:v>44854</c:v>
                </c:pt>
                <c:pt idx="20">
                  <c:v>44855</c:v>
                </c:pt>
                <c:pt idx="21">
                  <c:v>44856</c:v>
                </c:pt>
                <c:pt idx="22">
                  <c:v>44857</c:v>
                </c:pt>
                <c:pt idx="23">
                  <c:v>44858</c:v>
                </c:pt>
                <c:pt idx="24">
                  <c:v>44859</c:v>
                </c:pt>
                <c:pt idx="25">
                  <c:v>44860</c:v>
                </c:pt>
                <c:pt idx="26">
                  <c:v>44861</c:v>
                </c:pt>
                <c:pt idx="27">
                  <c:v>44862</c:v>
                </c:pt>
                <c:pt idx="28">
                  <c:v>44863</c:v>
                </c:pt>
                <c:pt idx="29">
                  <c:v>44864</c:v>
                </c:pt>
                <c:pt idx="30">
                  <c:v>44865</c:v>
                </c:pt>
              </c:numCache>
            </c:numRef>
          </c:cat>
          <c:val>
            <c:numRef>
              <c:f>Sheet1!$B$2:$B$32</c:f>
              <c:numCache>
                <c:formatCode>General</c:formatCode>
                <c:ptCount val="31"/>
                <c:pt idx="0">
                  <c:v>0</c:v>
                </c:pt>
                <c:pt idx="1">
                  <c:v>0</c:v>
                </c:pt>
                <c:pt idx="2">
                  <c:v>0</c:v>
                </c:pt>
                <c:pt idx="3">
                  <c:v>0</c:v>
                </c:pt>
                <c:pt idx="4">
                  <c:v>2.3026</c:v>
                </c:pt>
                <c:pt idx="5">
                  <c:v>0.98360000000000003</c:v>
                </c:pt>
                <c:pt idx="6">
                  <c:v>0</c:v>
                </c:pt>
                <c:pt idx="7">
                  <c:v>0</c:v>
                </c:pt>
                <c:pt idx="8">
                  <c:v>0</c:v>
                </c:pt>
                <c:pt idx="9">
                  <c:v>3.2467999999999999</c:v>
                </c:pt>
                <c:pt idx="10">
                  <c:v>0</c:v>
                </c:pt>
                <c:pt idx="11">
                  <c:v>0</c:v>
                </c:pt>
                <c:pt idx="12">
                  <c:v>0.91739999999999999</c:v>
                </c:pt>
                <c:pt idx="13">
                  <c:v>0</c:v>
                </c:pt>
                <c:pt idx="14">
                  <c:v>0</c:v>
                </c:pt>
                <c:pt idx="15">
                  <c:v>0</c:v>
                </c:pt>
                <c:pt idx="16">
                  <c:v>0</c:v>
                </c:pt>
                <c:pt idx="17">
                  <c:v>0.5917</c:v>
                </c:pt>
                <c:pt idx="18">
                  <c:v>0</c:v>
                </c:pt>
                <c:pt idx="19">
                  <c:v>0</c:v>
                </c:pt>
                <c:pt idx="20">
                  <c:v>0</c:v>
                </c:pt>
                <c:pt idx="21">
                  <c:v>0</c:v>
                </c:pt>
                <c:pt idx="22">
                  <c:v>0</c:v>
                </c:pt>
                <c:pt idx="23">
                  <c:v>0.57799999999999996</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A122-4C49-84DC-F15C1749D6CC}"/>
            </c:ext>
          </c:extLst>
        </c:ser>
        <c:dLbls>
          <c:showLegendKey val="0"/>
          <c:showVal val="0"/>
          <c:showCatName val="0"/>
          <c:showSerName val="0"/>
          <c:showPercent val="0"/>
          <c:showBubbleSize val="0"/>
        </c:dLbls>
        <c:smooth val="0"/>
        <c:axId val="464758160"/>
        <c:axId val="464758488"/>
      </c:lineChart>
      <c:dateAx>
        <c:axId val="464758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758488"/>
        <c:crosses val="autoZero"/>
        <c:auto val="1"/>
        <c:lblOffset val="100"/>
        <c:baseTimeUnit val="days"/>
      </c:dateAx>
      <c:valAx>
        <c:axId val="464758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758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splat_malaysia</c:v>
                </c:pt>
              </c:strCache>
            </c:strRef>
          </c:tx>
          <c:spPr>
            <a:ln w="28575" cap="rnd">
              <a:solidFill>
                <a:schemeClr val="accent1"/>
              </a:solidFill>
              <a:round/>
            </a:ln>
            <a:effectLst/>
          </c:spPr>
          <c:marker>
            <c:symbol val="none"/>
          </c:marker>
          <c:cat>
            <c:numRef>
              <c:f>Sheet1!$A$2:$A$32</c:f>
              <c:numCache>
                <c:formatCode>m/d/yyyy</c:formatCode>
                <c:ptCount val="31"/>
                <c:pt idx="0">
                  <c:v>44835</c:v>
                </c:pt>
                <c:pt idx="1">
                  <c:v>44836</c:v>
                </c:pt>
                <c:pt idx="2">
                  <c:v>44837</c:v>
                </c:pt>
                <c:pt idx="3">
                  <c:v>44838</c:v>
                </c:pt>
                <c:pt idx="4">
                  <c:v>44839</c:v>
                </c:pt>
                <c:pt idx="5">
                  <c:v>44840</c:v>
                </c:pt>
                <c:pt idx="6">
                  <c:v>44841</c:v>
                </c:pt>
                <c:pt idx="7">
                  <c:v>44842</c:v>
                </c:pt>
                <c:pt idx="8">
                  <c:v>44843</c:v>
                </c:pt>
                <c:pt idx="9">
                  <c:v>44844</c:v>
                </c:pt>
                <c:pt idx="10">
                  <c:v>44845</c:v>
                </c:pt>
                <c:pt idx="11">
                  <c:v>44846</c:v>
                </c:pt>
                <c:pt idx="12">
                  <c:v>44847</c:v>
                </c:pt>
                <c:pt idx="13">
                  <c:v>44848</c:v>
                </c:pt>
                <c:pt idx="14">
                  <c:v>44849</c:v>
                </c:pt>
                <c:pt idx="15">
                  <c:v>44850</c:v>
                </c:pt>
                <c:pt idx="16">
                  <c:v>44851</c:v>
                </c:pt>
                <c:pt idx="17">
                  <c:v>44852</c:v>
                </c:pt>
                <c:pt idx="18">
                  <c:v>44853</c:v>
                </c:pt>
                <c:pt idx="19">
                  <c:v>44854</c:v>
                </c:pt>
                <c:pt idx="20">
                  <c:v>44855</c:v>
                </c:pt>
                <c:pt idx="21">
                  <c:v>44856</c:v>
                </c:pt>
                <c:pt idx="22">
                  <c:v>44857</c:v>
                </c:pt>
                <c:pt idx="23">
                  <c:v>44858</c:v>
                </c:pt>
                <c:pt idx="24">
                  <c:v>44859</c:v>
                </c:pt>
                <c:pt idx="25">
                  <c:v>44860</c:v>
                </c:pt>
                <c:pt idx="26">
                  <c:v>44861</c:v>
                </c:pt>
                <c:pt idx="27">
                  <c:v>44862</c:v>
                </c:pt>
                <c:pt idx="28">
                  <c:v>44863</c:v>
                </c:pt>
                <c:pt idx="29">
                  <c:v>44864</c:v>
                </c:pt>
                <c:pt idx="30">
                  <c:v>44865</c:v>
                </c:pt>
              </c:numCache>
            </c:numRef>
          </c:cat>
          <c:val>
            <c:numRef>
              <c:f>Sheet1!$B$2:$B$32</c:f>
              <c:numCache>
                <c:formatCode>General</c:formatCode>
                <c:ptCount val="31"/>
                <c:pt idx="0">
                  <c:v>0</c:v>
                </c:pt>
                <c:pt idx="1">
                  <c:v>0</c:v>
                </c:pt>
                <c:pt idx="2">
                  <c:v>0.33333333333333298</c:v>
                </c:pt>
                <c:pt idx="3">
                  <c:v>0.66445182724252505</c:v>
                </c:pt>
                <c:pt idx="4">
                  <c:v>0.66006600660065995</c:v>
                </c:pt>
                <c:pt idx="5">
                  <c:v>0.32786885245901598</c:v>
                </c:pt>
                <c:pt idx="6">
                  <c:v>0</c:v>
                </c:pt>
                <c:pt idx="7">
                  <c:v>0.65359477124182996</c:v>
                </c:pt>
                <c:pt idx="8">
                  <c:v>0</c:v>
                </c:pt>
                <c:pt idx="9">
                  <c:v>0.32467532467532501</c:v>
                </c:pt>
                <c:pt idx="10">
                  <c:v>0</c:v>
                </c:pt>
                <c:pt idx="11">
                  <c:v>4.2071197411003203</c:v>
                </c:pt>
                <c:pt idx="12">
                  <c:v>3.41614906832298</c:v>
                </c:pt>
                <c:pt idx="13">
                  <c:v>0.30030030030030003</c:v>
                </c:pt>
                <c:pt idx="14">
                  <c:v>0.89820359281437101</c:v>
                </c:pt>
                <c:pt idx="15">
                  <c:v>0</c:v>
                </c:pt>
                <c:pt idx="16">
                  <c:v>0.29673590504450997</c:v>
                </c:pt>
                <c:pt idx="17">
                  <c:v>0.29585798816567999</c:v>
                </c:pt>
                <c:pt idx="18">
                  <c:v>0.29498525073746301</c:v>
                </c:pt>
                <c:pt idx="19">
                  <c:v>0.58823529411764697</c:v>
                </c:pt>
                <c:pt idx="20">
                  <c:v>1.16959064327485</c:v>
                </c:pt>
                <c:pt idx="21">
                  <c:v>0</c:v>
                </c:pt>
                <c:pt idx="22">
                  <c:v>0</c:v>
                </c:pt>
                <c:pt idx="23">
                  <c:v>0</c:v>
                </c:pt>
                <c:pt idx="24">
                  <c:v>0.57803468208092501</c:v>
                </c:pt>
                <c:pt idx="25">
                  <c:v>0.28735632183908</c:v>
                </c:pt>
                <c:pt idx="26">
                  <c:v>0.28653295128939799</c:v>
                </c:pt>
                <c:pt idx="27">
                  <c:v>0</c:v>
                </c:pt>
                <c:pt idx="28">
                  <c:v>0.28571428571428598</c:v>
                </c:pt>
                <c:pt idx="29">
                  <c:v>0</c:v>
                </c:pt>
                <c:pt idx="30">
                  <c:v>0</c:v>
                </c:pt>
              </c:numCache>
            </c:numRef>
          </c:val>
          <c:smooth val="0"/>
          <c:extLst>
            <c:ext xmlns:c16="http://schemas.microsoft.com/office/drawing/2014/chart" uri="{C3380CC4-5D6E-409C-BE32-E72D297353CC}">
              <c16:uniqueId val="{00000000-8F82-4098-95B2-8DE4AB983BB2}"/>
            </c:ext>
          </c:extLst>
        </c:ser>
        <c:dLbls>
          <c:showLegendKey val="0"/>
          <c:showVal val="0"/>
          <c:showCatName val="0"/>
          <c:showSerName val="0"/>
          <c:showPercent val="0"/>
          <c:showBubbleSize val="0"/>
        </c:dLbls>
        <c:smooth val="0"/>
        <c:axId val="54895608"/>
        <c:axId val="54899544"/>
      </c:lineChart>
      <c:dateAx>
        <c:axId val="54895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99544"/>
        <c:crosses val="autoZero"/>
        <c:auto val="1"/>
        <c:lblOffset val="100"/>
        <c:baseTimeUnit val="days"/>
      </c:dateAx>
      <c:valAx>
        <c:axId val="54899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95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splat_malaysia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c:v>
                </c:pt>
                <c:pt idx="1">
                  <c:v>3</c:v>
                </c:pt>
                <c:pt idx="2">
                  <c:v>7</c:v>
                </c:pt>
                <c:pt idx="3">
                  <c:v>3.5</c:v>
                </c:pt>
                <c:pt idx="4">
                  <c:v>0</c:v>
                </c:pt>
                <c:pt idx="5">
                  <c:v>0</c:v>
                </c:pt>
                <c:pt idx="6">
                  <c:v>0</c:v>
                </c:pt>
              </c:numCache>
            </c:numRef>
          </c:val>
          <c:extLst>
            <c:ext xmlns:c16="http://schemas.microsoft.com/office/drawing/2014/chart" uri="{C3380CC4-5D6E-409C-BE32-E72D297353CC}">
              <c16:uniqueId val="{00000000-BE68-47F2-BA1C-46F7DFE91D28}"/>
            </c:ext>
          </c:extLst>
        </c:ser>
        <c:dLbls>
          <c:showLegendKey val="0"/>
          <c:showVal val="0"/>
          <c:showCatName val="0"/>
          <c:showSerName val="0"/>
          <c:showPercent val="0"/>
          <c:showBubbleSize val="0"/>
        </c:dLbls>
        <c:gapWidth val="219"/>
        <c:overlap val="-27"/>
        <c:axId val="54894952"/>
        <c:axId val="54893640"/>
      </c:barChart>
      <c:catAx>
        <c:axId val="54894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93640"/>
        <c:crosses val="autoZero"/>
        <c:auto val="1"/>
        <c:lblAlgn val="ctr"/>
        <c:lblOffset val="100"/>
        <c:noMultiLvlLbl val="0"/>
      </c:catAx>
      <c:valAx>
        <c:axId val="54893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94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splat_malaysia</c:v>
                </c:pt>
              </c:strCache>
            </c:strRef>
          </c:tx>
          <c:spPr>
            <a:ln w="28575" cap="rnd">
              <a:solidFill>
                <a:schemeClr val="accent1"/>
              </a:solidFill>
              <a:round/>
            </a:ln>
            <a:effectLst/>
          </c:spPr>
          <c:marker>
            <c:symbol val="none"/>
          </c:marker>
          <c:cat>
            <c:numRef>
              <c:f>Sheet1!$A$2:$A$32</c:f>
              <c:numCache>
                <c:formatCode>m/d/yyyy</c:formatCode>
                <c:ptCount val="31"/>
                <c:pt idx="0">
                  <c:v>44835</c:v>
                </c:pt>
                <c:pt idx="1">
                  <c:v>44836</c:v>
                </c:pt>
                <c:pt idx="2">
                  <c:v>44837</c:v>
                </c:pt>
                <c:pt idx="3">
                  <c:v>44838</c:v>
                </c:pt>
                <c:pt idx="4">
                  <c:v>44839</c:v>
                </c:pt>
                <c:pt idx="5">
                  <c:v>44840</c:v>
                </c:pt>
                <c:pt idx="6">
                  <c:v>44841</c:v>
                </c:pt>
                <c:pt idx="7">
                  <c:v>44842</c:v>
                </c:pt>
                <c:pt idx="8">
                  <c:v>44843</c:v>
                </c:pt>
                <c:pt idx="9">
                  <c:v>44844</c:v>
                </c:pt>
                <c:pt idx="10">
                  <c:v>44845</c:v>
                </c:pt>
                <c:pt idx="11">
                  <c:v>44846</c:v>
                </c:pt>
                <c:pt idx="12">
                  <c:v>44847</c:v>
                </c:pt>
                <c:pt idx="13">
                  <c:v>44848</c:v>
                </c:pt>
                <c:pt idx="14">
                  <c:v>44849</c:v>
                </c:pt>
                <c:pt idx="15">
                  <c:v>44850</c:v>
                </c:pt>
                <c:pt idx="16">
                  <c:v>44851</c:v>
                </c:pt>
                <c:pt idx="17">
                  <c:v>44852</c:v>
                </c:pt>
                <c:pt idx="18">
                  <c:v>44853</c:v>
                </c:pt>
                <c:pt idx="19">
                  <c:v>44854</c:v>
                </c:pt>
                <c:pt idx="20">
                  <c:v>44855</c:v>
                </c:pt>
                <c:pt idx="21">
                  <c:v>44856</c:v>
                </c:pt>
                <c:pt idx="22">
                  <c:v>44857</c:v>
                </c:pt>
                <c:pt idx="23">
                  <c:v>44858</c:v>
                </c:pt>
                <c:pt idx="24">
                  <c:v>44859</c:v>
                </c:pt>
                <c:pt idx="25">
                  <c:v>44860</c:v>
                </c:pt>
                <c:pt idx="26">
                  <c:v>44861</c:v>
                </c:pt>
                <c:pt idx="27">
                  <c:v>44862</c:v>
                </c:pt>
                <c:pt idx="28">
                  <c:v>44863</c:v>
                </c:pt>
                <c:pt idx="29">
                  <c:v>44864</c:v>
                </c:pt>
                <c:pt idx="30">
                  <c:v>44865</c:v>
                </c:pt>
              </c:numCache>
            </c:numRef>
          </c:cat>
          <c:val>
            <c:numRef>
              <c:f>Sheet1!$B$2:$B$32</c:f>
              <c:numCache>
                <c:formatCode>General</c:formatCode>
                <c:ptCount val="31"/>
                <c:pt idx="0">
                  <c:v>7</c:v>
                </c:pt>
                <c:pt idx="1">
                  <c:v>4</c:v>
                </c:pt>
                <c:pt idx="2">
                  <c:v>6</c:v>
                </c:pt>
                <c:pt idx="3">
                  <c:v>9</c:v>
                </c:pt>
                <c:pt idx="4">
                  <c:v>8</c:v>
                </c:pt>
                <c:pt idx="5">
                  <c:v>14</c:v>
                </c:pt>
                <c:pt idx="6">
                  <c:v>14</c:v>
                </c:pt>
                <c:pt idx="7">
                  <c:v>19</c:v>
                </c:pt>
                <c:pt idx="8">
                  <c:v>9</c:v>
                </c:pt>
                <c:pt idx="9">
                  <c:v>9</c:v>
                </c:pt>
                <c:pt idx="10">
                  <c:v>32</c:v>
                </c:pt>
                <c:pt idx="11">
                  <c:v>77</c:v>
                </c:pt>
                <c:pt idx="12">
                  <c:v>10</c:v>
                </c:pt>
                <c:pt idx="13">
                  <c:v>6</c:v>
                </c:pt>
                <c:pt idx="14">
                  <c:v>2</c:v>
                </c:pt>
                <c:pt idx="15">
                  <c:v>27</c:v>
                </c:pt>
                <c:pt idx="16">
                  <c:v>7</c:v>
                </c:pt>
                <c:pt idx="17">
                  <c:v>5</c:v>
                </c:pt>
                <c:pt idx="18">
                  <c:v>4</c:v>
                </c:pt>
                <c:pt idx="19">
                  <c:v>11</c:v>
                </c:pt>
                <c:pt idx="20">
                  <c:v>23</c:v>
                </c:pt>
                <c:pt idx="21">
                  <c:v>4</c:v>
                </c:pt>
                <c:pt idx="22">
                  <c:v>7</c:v>
                </c:pt>
                <c:pt idx="23">
                  <c:v>3</c:v>
                </c:pt>
                <c:pt idx="24">
                  <c:v>5</c:v>
                </c:pt>
                <c:pt idx="25">
                  <c:v>0</c:v>
                </c:pt>
                <c:pt idx="26">
                  <c:v>5</c:v>
                </c:pt>
                <c:pt idx="27">
                  <c:v>6</c:v>
                </c:pt>
                <c:pt idx="28">
                  <c:v>2</c:v>
                </c:pt>
                <c:pt idx="29">
                  <c:v>1</c:v>
                </c:pt>
                <c:pt idx="30">
                  <c:v>3</c:v>
                </c:pt>
              </c:numCache>
            </c:numRef>
          </c:val>
          <c:smooth val="0"/>
          <c:extLst>
            <c:ext xmlns:c16="http://schemas.microsoft.com/office/drawing/2014/chart" uri="{C3380CC4-5D6E-409C-BE32-E72D297353CC}">
              <c16:uniqueId val="{00000000-ABC1-46A7-9937-E15D7AD3EF27}"/>
            </c:ext>
          </c:extLst>
        </c:ser>
        <c:dLbls>
          <c:showLegendKey val="0"/>
          <c:showVal val="0"/>
          <c:showCatName val="0"/>
          <c:showSerName val="0"/>
          <c:showPercent val="0"/>
          <c:showBubbleSize val="0"/>
        </c:dLbls>
        <c:smooth val="0"/>
        <c:axId val="406780456"/>
        <c:axId val="406776520"/>
      </c:lineChart>
      <c:dateAx>
        <c:axId val="406780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776520"/>
        <c:crosses val="autoZero"/>
        <c:auto val="1"/>
        <c:lblOffset val="100"/>
        <c:baseTimeUnit val="days"/>
      </c:dateAx>
      <c:valAx>
        <c:axId val="406776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780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c:f>
              <c:strCache>
                <c:ptCount val="1"/>
                <c:pt idx="0">
                  <c:v>splat_malaysia</c:v>
                </c:pt>
              </c:strCache>
            </c:strRef>
          </c:cat>
          <c:val>
            <c:numRef>
              <c:f>Sheet1!$B$2</c:f>
              <c:numCache>
                <c:formatCode>General</c:formatCode>
                <c:ptCount val="1"/>
                <c:pt idx="0">
                  <c:v>3</c:v>
                </c:pt>
              </c:numCache>
            </c:numRef>
          </c:val>
          <c:extLst>
            <c:ext xmlns:c16="http://schemas.microsoft.com/office/drawing/2014/chart" uri="{C3380CC4-5D6E-409C-BE32-E72D297353CC}">
              <c16:uniqueId val="{00000000-4C27-4ED4-99AE-E1301419D81E}"/>
            </c:ext>
          </c:extLst>
        </c:ser>
        <c:ser>
          <c:idx val="1"/>
          <c:order val="1"/>
          <c:tx>
            <c:strRef>
              <c:f>Sheet1!$C$1</c:f>
              <c:strCache>
                <c:ptCount val="1"/>
                <c:pt idx="0">
                  <c:v>Carousel</c:v>
                </c:pt>
              </c:strCache>
            </c:strRef>
          </c:tx>
          <c:spPr>
            <a:solidFill>
              <a:schemeClr val="accent2"/>
            </a:solidFill>
            <a:ln>
              <a:noFill/>
            </a:ln>
            <a:effectLst/>
          </c:spPr>
          <c:invertIfNegative val="0"/>
          <c:cat>
            <c:strRef>
              <c:f>Sheet1!$A$2</c:f>
              <c:strCache>
                <c:ptCount val="1"/>
                <c:pt idx="0">
                  <c:v>splat_malaysia</c:v>
                </c:pt>
              </c:strCache>
            </c:strRef>
          </c:cat>
          <c:val>
            <c:numRef>
              <c:f>Sheet1!$C$2</c:f>
              <c:numCache>
                <c:formatCode>General</c:formatCode>
                <c:ptCount val="1"/>
                <c:pt idx="0">
                  <c:v>13</c:v>
                </c:pt>
              </c:numCache>
            </c:numRef>
          </c:val>
          <c:extLst>
            <c:ext xmlns:c16="http://schemas.microsoft.com/office/drawing/2014/chart" uri="{C3380CC4-5D6E-409C-BE32-E72D297353CC}">
              <c16:uniqueId val="{00000001-4C27-4ED4-99AE-E1301419D81E}"/>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splat_malaysia</c:v>
                </c:pt>
              </c:strCache>
            </c:strRef>
          </c:cat>
          <c:val>
            <c:numRef>
              <c:f>Sheet1!$D$2</c:f>
              <c:numCache>
                <c:formatCode>General</c:formatCode>
                <c:ptCount val="1"/>
                <c:pt idx="0">
                  <c:v>4.25</c:v>
                </c:pt>
              </c:numCache>
            </c:numRef>
          </c:val>
          <c:extLst>
            <c:ext xmlns:c16="http://schemas.microsoft.com/office/drawing/2014/chart" uri="{C3380CC4-5D6E-409C-BE32-E72D297353CC}">
              <c16:uniqueId val="{00000002-4C27-4ED4-99AE-E1301419D81E}"/>
            </c:ext>
          </c:extLst>
        </c:ser>
        <c:ser>
          <c:idx val="3"/>
          <c:order val="3"/>
          <c:tx>
            <c:strRef>
              <c:f>Sheet1!$E$1</c:f>
              <c:strCache>
                <c:ptCount val="1"/>
                <c:pt idx="0">
                  <c:v>Reel</c:v>
                </c:pt>
              </c:strCache>
            </c:strRef>
          </c:tx>
          <c:spPr>
            <a:solidFill>
              <a:schemeClr val="accent4"/>
            </a:solidFill>
            <a:ln>
              <a:noFill/>
            </a:ln>
            <a:effectLst/>
          </c:spPr>
          <c:invertIfNegative val="0"/>
          <c:cat>
            <c:strRef>
              <c:f>Sheet1!$A$2</c:f>
              <c:strCache>
                <c:ptCount val="1"/>
                <c:pt idx="0">
                  <c:v>splat_malaysia</c:v>
                </c:pt>
              </c:strCache>
            </c:strRef>
          </c:cat>
          <c:val>
            <c:numRef>
              <c:f>Sheet1!$E$2</c:f>
              <c:numCache>
                <c:formatCode>General</c:formatCode>
                <c:ptCount val="1"/>
                <c:pt idx="0">
                  <c:v>0</c:v>
                </c:pt>
              </c:numCache>
            </c:numRef>
          </c:val>
          <c:extLst>
            <c:ext xmlns:c16="http://schemas.microsoft.com/office/drawing/2014/chart" uri="{C3380CC4-5D6E-409C-BE32-E72D297353CC}">
              <c16:uniqueId val="{00000003-4C27-4ED4-99AE-E1301419D81E}"/>
            </c:ext>
          </c:extLst>
        </c:ser>
        <c:dLbls>
          <c:showLegendKey val="0"/>
          <c:showVal val="0"/>
          <c:showCatName val="0"/>
          <c:showSerName val="0"/>
          <c:showPercent val="0"/>
          <c:showBubbleSize val="0"/>
        </c:dLbls>
        <c:gapWidth val="150"/>
        <c:overlap val="100"/>
        <c:axId val="469804032"/>
        <c:axId val="469797144"/>
      </c:barChart>
      <c:catAx>
        <c:axId val="469804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797144"/>
        <c:crosses val="autoZero"/>
        <c:auto val="1"/>
        <c:lblAlgn val="ctr"/>
        <c:lblOffset val="100"/>
        <c:noMultiLvlLbl val="0"/>
      </c:catAx>
      <c:valAx>
        <c:axId val="4697971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804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B713E-7375-4747-9B8F-3BEC5F477830}"/>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C9B3E469-BD49-4E27-8468-AE5AD7917BDB}"/>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3770781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4D132-FFF7-4C27-931F-CF5CEC7B6D12}"/>
              </a:ext>
            </a:extLst>
          </p:cNvPr>
          <p:cNvSpPr>
            <a:spLocks noGrp="1"/>
          </p:cNvSpPr>
          <p:nvPr>
            <p:ph type="title"/>
          </p:nvPr>
        </p:nvSpPr>
        <p:spPr/>
        <p:txBody>
          <a:bodyPr/>
          <a:lstStyle/>
          <a:p>
            <a:r>
              <a:rPr lang="en-US"/>
              <a:t>Instagram Key Metrics Table | splat_malaysia</a:t>
            </a:r>
          </a:p>
        </p:txBody>
      </p:sp>
      <p:graphicFrame>
        <p:nvGraphicFramePr>
          <p:cNvPr id="5" name="Table Placeholder 4">
            <a:extLst>
              <a:ext uri="{FF2B5EF4-FFF2-40B4-BE49-F238E27FC236}">
                <a16:creationId xmlns:a16="http://schemas.microsoft.com/office/drawing/2014/main" id="{326BCDFA-59F7-4D0D-8376-2DD4559212DB}"/>
              </a:ext>
            </a:extLst>
          </p:cNvPr>
          <p:cNvGraphicFramePr>
            <a:graphicFrameLocks noGrp="1"/>
          </p:cNvGraphicFramePr>
          <p:nvPr>
            <p:ph type="tbl" sz="quarter" idx="13"/>
            <p:extLst>
              <p:ext uri="{D42A27DB-BD31-4B8C-83A1-F6EECF244321}">
                <p14:modId xmlns:p14="http://schemas.microsoft.com/office/powerpoint/2010/main" val="1497024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450972074"/>
                    </a:ext>
                  </a:extLst>
                </a:gridCol>
                <a:gridCol w="576072">
                  <a:extLst>
                    <a:ext uri="{9D8B030D-6E8A-4147-A177-3AD203B41FA5}">
                      <a16:colId xmlns:a16="http://schemas.microsoft.com/office/drawing/2014/main" val="2117435747"/>
                    </a:ext>
                  </a:extLst>
                </a:gridCol>
                <a:gridCol w="576072">
                  <a:extLst>
                    <a:ext uri="{9D8B030D-6E8A-4147-A177-3AD203B41FA5}">
                      <a16:colId xmlns:a16="http://schemas.microsoft.com/office/drawing/2014/main" val="1848419660"/>
                    </a:ext>
                  </a:extLst>
                </a:gridCol>
                <a:gridCol w="576072">
                  <a:extLst>
                    <a:ext uri="{9D8B030D-6E8A-4147-A177-3AD203B41FA5}">
                      <a16:colId xmlns:a16="http://schemas.microsoft.com/office/drawing/2014/main" val="2577157422"/>
                    </a:ext>
                  </a:extLst>
                </a:gridCol>
                <a:gridCol w="576072">
                  <a:extLst>
                    <a:ext uri="{9D8B030D-6E8A-4147-A177-3AD203B41FA5}">
                      <a16:colId xmlns:a16="http://schemas.microsoft.com/office/drawing/2014/main" val="444381466"/>
                    </a:ext>
                  </a:extLst>
                </a:gridCol>
                <a:gridCol w="576072">
                  <a:extLst>
                    <a:ext uri="{9D8B030D-6E8A-4147-A177-3AD203B41FA5}">
                      <a16:colId xmlns:a16="http://schemas.microsoft.com/office/drawing/2014/main" val="2951721403"/>
                    </a:ext>
                  </a:extLst>
                </a:gridCol>
                <a:gridCol w="576072">
                  <a:extLst>
                    <a:ext uri="{9D8B030D-6E8A-4147-A177-3AD203B41FA5}">
                      <a16:colId xmlns:a16="http://schemas.microsoft.com/office/drawing/2014/main" val="2152474722"/>
                    </a:ext>
                  </a:extLst>
                </a:gridCol>
                <a:gridCol w="576072">
                  <a:extLst>
                    <a:ext uri="{9D8B030D-6E8A-4147-A177-3AD203B41FA5}">
                      <a16:colId xmlns:a16="http://schemas.microsoft.com/office/drawing/2014/main" val="644140822"/>
                    </a:ext>
                  </a:extLst>
                </a:gridCol>
                <a:gridCol w="576072">
                  <a:extLst>
                    <a:ext uri="{9D8B030D-6E8A-4147-A177-3AD203B41FA5}">
                      <a16:colId xmlns:a16="http://schemas.microsoft.com/office/drawing/2014/main" val="835897055"/>
                    </a:ext>
                  </a:extLst>
                </a:gridCol>
                <a:gridCol w="576072">
                  <a:extLst>
                    <a:ext uri="{9D8B030D-6E8A-4147-A177-3AD203B41FA5}">
                      <a16:colId xmlns:a16="http://schemas.microsoft.com/office/drawing/2014/main" val="1852814284"/>
                    </a:ext>
                  </a:extLst>
                </a:gridCol>
                <a:gridCol w="576072">
                  <a:extLst>
                    <a:ext uri="{9D8B030D-6E8A-4147-A177-3AD203B41FA5}">
                      <a16:colId xmlns:a16="http://schemas.microsoft.com/office/drawing/2014/main" val="209628500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2484350534"/>
                  </a:ext>
                </a:extLst>
              </a:tr>
              <a:tr h="370840">
                <a:tc>
                  <a:txBody>
                    <a:bodyPr/>
                    <a:lstStyle/>
                    <a:p>
                      <a:r>
                        <a:rPr lang="en-US" sz="1000"/>
                        <a:t>splat_malaysia</a:t>
                      </a:r>
                    </a:p>
                  </a:txBody>
                  <a:tcPr/>
                </a:tc>
                <a:tc>
                  <a:txBody>
                    <a:bodyPr/>
                    <a:lstStyle/>
                    <a:p>
                      <a:r>
                        <a:rPr lang="en-US" sz="1000"/>
                        <a:t>351</a:t>
                      </a:r>
                    </a:p>
                  </a:txBody>
                  <a:tcPr/>
                </a:tc>
                <a:tc>
                  <a:txBody>
                    <a:bodyPr/>
                    <a:lstStyle/>
                    <a:p>
                      <a:r>
                        <a:rPr lang="en-US" sz="1000"/>
                        <a:t>51</a:t>
                      </a:r>
                    </a:p>
                  </a:txBody>
                  <a:tcPr/>
                </a:tc>
                <a:tc>
                  <a:txBody>
                    <a:bodyPr/>
                    <a:lstStyle/>
                    <a:p>
                      <a:r>
                        <a:rPr lang="en-US" sz="1000"/>
                        <a:t>1</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6</a:t>
                      </a:r>
                    </a:p>
                  </a:txBody>
                  <a:tcPr/>
                </a:tc>
                <a:tc>
                  <a:txBody>
                    <a:bodyPr/>
                    <a:lstStyle/>
                    <a:p>
                      <a:r>
                        <a:rPr lang="en-US" sz="1000"/>
                        <a:t>26</a:t>
                      </a:r>
                    </a:p>
                  </a:txBody>
                  <a:tcPr/>
                </a:tc>
                <a:tc>
                  <a:txBody>
                    <a:bodyPr/>
                    <a:lstStyle/>
                    <a:p>
                      <a:r>
                        <a:rPr lang="en-US" sz="1000"/>
                        <a:t>1</a:t>
                      </a:r>
                    </a:p>
                  </a:txBody>
                  <a:tcPr/>
                </a:tc>
                <a:tc>
                  <a:txBody>
                    <a:bodyPr/>
                    <a:lstStyle/>
                    <a:p>
                      <a:r>
                        <a:rPr lang="en-US" sz="1000"/>
                        <a:t>1.3846 %</a:t>
                      </a:r>
                    </a:p>
                  </a:txBody>
                  <a:tcPr/>
                </a:tc>
                <a:extLst>
                  <a:ext uri="{0D108BD9-81ED-4DB2-BD59-A6C34878D82A}">
                    <a16:rowId xmlns:a16="http://schemas.microsoft.com/office/drawing/2014/main" val="1740535166"/>
                  </a:ext>
                </a:extLst>
              </a:tr>
            </a:tbl>
          </a:graphicData>
        </a:graphic>
      </p:graphicFrame>
      <p:sp>
        <p:nvSpPr>
          <p:cNvPr id="4" name="Text Placeholder 3">
            <a:extLst>
              <a:ext uri="{FF2B5EF4-FFF2-40B4-BE49-F238E27FC236}">
                <a16:creationId xmlns:a16="http://schemas.microsoft.com/office/drawing/2014/main" id="{E0553017-9F39-4D0E-94B6-D557F016232B}"/>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41780259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DCE79-09C9-4A7C-812A-1495436D2FA8}"/>
              </a:ext>
            </a:extLst>
          </p:cNvPr>
          <p:cNvSpPr>
            <a:spLocks noGrp="1"/>
          </p:cNvSpPr>
          <p:nvPr>
            <p:ph type="title"/>
          </p:nvPr>
        </p:nvSpPr>
        <p:spPr/>
        <p:txBody>
          <a:bodyPr/>
          <a:lstStyle/>
          <a:p>
            <a:r>
              <a:rPr lang="en-US"/>
              <a:t>Instagram Followers Total | splat_malaysia</a:t>
            </a:r>
          </a:p>
        </p:txBody>
      </p:sp>
      <p:graphicFrame>
        <p:nvGraphicFramePr>
          <p:cNvPr id="6" name="Chart Placeholder 5">
            <a:extLst>
              <a:ext uri="{FF2B5EF4-FFF2-40B4-BE49-F238E27FC236}">
                <a16:creationId xmlns:a16="http://schemas.microsoft.com/office/drawing/2014/main" id="{D6073541-16A5-405D-AA8E-61D079A4C61B}"/>
              </a:ext>
            </a:extLst>
          </p:cNvPr>
          <p:cNvGraphicFramePr>
            <a:graphicFrameLocks noGrp="1"/>
          </p:cNvGraphicFramePr>
          <p:nvPr>
            <p:ph type="chart" sz="quarter" idx="13"/>
            <p:extLst>
              <p:ext uri="{D42A27DB-BD31-4B8C-83A1-F6EECF244321}">
                <p14:modId xmlns:p14="http://schemas.microsoft.com/office/powerpoint/2010/main" val="27527608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0AD496-4815-40C8-B8E0-B8913AA59F37}"/>
              </a:ext>
            </a:extLst>
          </p:cNvPr>
          <p:cNvSpPr>
            <a:spLocks noGrp="1"/>
          </p:cNvSpPr>
          <p:nvPr>
            <p:ph type="body" sz="quarter" idx="14"/>
          </p:nvPr>
        </p:nvSpPr>
        <p:spPr/>
        <p:txBody>
          <a:bodyPr/>
          <a:lstStyle/>
          <a:p>
            <a:r>
              <a:rPr lang="en-US"/>
              <a:t>10/01/2022 - 10/31/2022</a:t>
            </a:r>
          </a:p>
        </p:txBody>
      </p:sp>
      <p:sp>
        <p:nvSpPr>
          <p:cNvPr id="5" name="Footer Placeholder 4">
            <a:extLst>
              <a:ext uri="{FF2B5EF4-FFF2-40B4-BE49-F238E27FC236}">
                <a16:creationId xmlns:a16="http://schemas.microsoft.com/office/drawing/2014/main" id="{E0837375-EA94-42F9-B6DD-EBC1DF218B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8294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DB92F-8890-4F69-ADA2-FEA2060C4C7B}"/>
              </a:ext>
            </a:extLst>
          </p:cNvPr>
          <p:cNvSpPr>
            <a:spLocks noGrp="1"/>
          </p:cNvSpPr>
          <p:nvPr>
            <p:ph type="title"/>
          </p:nvPr>
        </p:nvSpPr>
        <p:spPr/>
        <p:txBody>
          <a:bodyPr/>
          <a:lstStyle/>
          <a:p>
            <a:r>
              <a:rPr lang="en-US"/>
              <a:t>Instagram Organic Reach by Post Type  | splat_malaysia</a:t>
            </a:r>
          </a:p>
        </p:txBody>
      </p:sp>
      <p:graphicFrame>
        <p:nvGraphicFramePr>
          <p:cNvPr id="6" name="Chart Placeholder 5">
            <a:extLst>
              <a:ext uri="{FF2B5EF4-FFF2-40B4-BE49-F238E27FC236}">
                <a16:creationId xmlns:a16="http://schemas.microsoft.com/office/drawing/2014/main" id="{6F3F5EBF-5D08-4D36-98F1-A10B3B602879}"/>
              </a:ext>
            </a:extLst>
          </p:cNvPr>
          <p:cNvGraphicFramePr>
            <a:graphicFrameLocks noGrp="1"/>
          </p:cNvGraphicFramePr>
          <p:nvPr>
            <p:ph type="chart" sz="quarter" idx="13"/>
            <p:extLst>
              <p:ext uri="{D42A27DB-BD31-4B8C-83A1-F6EECF244321}">
                <p14:modId xmlns:p14="http://schemas.microsoft.com/office/powerpoint/2010/main" val="30975504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2D14C1-617A-4EAE-AA44-122B610F3098}"/>
              </a:ext>
            </a:extLst>
          </p:cNvPr>
          <p:cNvSpPr>
            <a:spLocks noGrp="1"/>
          </p:cNvSpPr>
          <p:nvPr>
            <p:ph type="body" sz="quarter" idx="14"/>
          </p:nvPr>
        </p:nvSpPr>
        <p:spPr/>
        <p:txBody>
          <a:bodyPr/>
          <a:lstStyle/>
          <a:p>
            <a:r>
              <a:rPr lang="en-US"/>
              <a:t>10/01/2022 - 10/31/2022</a:t>
            </a:r>
          </a:p>
        </p:txBody>
      </p:sp>
      <p:sp>
        <p:nvSpPr>
          <p:cNvPr id="5" name="Footer Placeholder 4">
            <a:extLst>
              <a:ext uri="{FF2B5EF4-FFF2-40B4-BE49-F238E27FC236}">
                <a16:creationId xmlns:a16="http://schemas.microsoft.com/office/drawing/2014/main" id="{EDA6F264-93F7-4B56-84B2-CBFB6BAF44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5145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6FB52-B247-424A-931E-C3A64DD891C2}"/>
              </a:ext>
            </a:extLst>
          </p:cNvPr>
          <p:cNvSpPr>
            <a:spLocks noGrp="1"/>
          </p:cNvSpPr>
          <p:nvPr>
            <p:ph type="title"/>
          </p:nvPr>
        </p:nvSpPr>
        <p:spPr/>
        <p:txBody>
          <a:bodyPr/>
          <a:lstStyle/>
          <a:p>
            <a:r>
              <a:rPr lang="en-US"/>
              <a:t>Instagram Posts Table | splat_malaysia - 1 of 6</a:t>
            </a:r>
          </a:p>
        </p:txBody>
      </p:sp>
      <p:graphicFrame>
        <p:nvGraphicFramePr>
          <p:cNvPr id="5" name="Table Placeholder 4">
            <a:extLst>
              <a:ext uri="{FF2B5EF4-FFF2-40B4-BE49-F238E27FC236}">
                <a16:creationId xmlns:a16="http://schemas.microsoft.com/office/drawing/2014/main" id="{BE1262A8-DC4F-4FDB-A935-E1C30A199BFB}"/>
              </a:ext>
            </a:extLst>
          </p:cNvPr>
          <p:cNvGraphicFramePr>
            <a:graphicFrameLocks noGrp="1"/>
          </p:cNvGraphicFramePr>
          <p:nvPr>
            <p:ph type="tbl" sz="quarter" idx="13"/>
            <p:extLst>
              <p:ext uri="{D42A27DB-BD31-4B8C-83A1-F6EECF244321}">
                <p14:modId xmlns:p14="http://schemas.microsoft.com/office/powerpoint/2010/main" val="810036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30716300"/>
                    </a:ext>
                  </a:extLst>
                </a:gridCol>
                <a:gridCol w="1810512">
                  <a:extLst>
                    <a:ext uri="{9D8B030D-6E8A-4147-A177-3AD203B41FA5}">
                      <a16:colId xmlns:a16="http://schemas.microsoft.com/office/drawing/2014/main" val="3665874911"/>
                    </a:ext>
                  </a:extLst>
                </a:gridCol>
                <a:gridCol w="822960">
                  <a:extLst>
                    <a:ext uri="{9D8B030D-6E8A-4147-A177-3AD203B41FA5}">
                      <a16:colId xmlns:a16="http://schemas.microsoft.com/office/drawing/2014/main" val="366357197"/>
                    </a:ext>
                  </a:extLst>
                </a:gridCol>
                <a:gridCol w="822960">
                  <a:extLst>
                    <a:ext uri="{9D8B030D-6E8A-4147-A177-3AD203B41FA5}">
                      <a16:colId xmlns:a16="http://schemas.microsoft.com/office/drawing/2014/main" val="4104966896"/>
                    </a:ext>
                  </a:extLst>
                </a:gridCol>
                <a:gridCol w="822960">
                  <a:extLst>
                    <a:ext uri="{9D8B030D-6E8A-4147-A177-3AD203B41FA5}">
                      <a16:colId xmlns:a16="http://schemas.microsoft.com/office/drawing/2014/main" val="4209130982"/>
                    </a:ext>
                  </a:extLst>
                </a:gridCol>
                <a:gridCol w="822960">
                  <a:extLst>
                    <a:ext uri="{9D8B030D-6E8A-4147-A177-3AD203B41FA5}">
                      <a16:colId xmlns:a16="http://schemas.microsoft.com/office/drawing/2014/main" val="2482051663"/>
                    </a:ext>
                  </a:extLst>
                </a:gridCol>
                <a:gridCol w="822960">
                  <a:extLst>
                    <a:ext uri="{9D8B030D-6E8A-4147-A177-3AD203B41FA5}">
                      <a16:colId xmlns:a16="http://schemas.microsoft.com/office/drawing/2014/main" val="3828361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332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splat_malaysia - 2022-10-24 12:30:06</a:t>
                      </a:r>
                      <a:r>
                        <a:rPr kumimoji="0" lang="en-US" sz="1000" b="0" i="0" u="none" strike="noStrike" kern="1200" cap="none" spc="0" normalizeH="0" baseline="0" noProof="0">
                          <a:ln>
                            <a:noFill/>
                          </a:ln>
                          <a:solidFill>
                            <a:prstClr val="black"/>
                          </a:solidFill>
                          <a:effectLst/>
                          <a:uLnTx/>
                          <a:uFillTx/>
                          <a:latin typeface="+mn-lt"/>
                          <a:ea typeface="+mn-ea"/>
                          <a:cs typeface="+mn-cs"/>
                        </a:rPr>
                        <a:t>
 Which do you prefer. Hibiscus, Pineapple, Clove &amp; Fennel or Lemon?
An alcohol-free, all-natural mouthwash formulated with natural components that destroys bacteria and freshens your breath.
Improve your oral care today with SPLAT!
Lazada https://bit.ly/SPLATMouthwashLaz6
Shopee https://bit.ly/SPLATMouthwashShopee6
#SPLATMY #SPLATMalaysia
#mouthwash
#antibadbreath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https://quintly-image-storage.s3.amazonaws.com/11b9bce77fc39284ed5dab80f9439191/591d4916d6021864e2d5a93bfee79dd5.jpg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11/08/2022 08:07:04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29434330"/>
                  </a:ext>
                </a:extLst>
              </a:tr>
            </a:tbl>
          </a:graphicData>
        </a:graphic>
      </p:graphicFrame>
      <p:sp>
        <p:nvSpPr>
          <p:cNvPr id="4" name="Text Placeholder 3">
            <a:extLst>
              <a:ext uri="{FF2B5EF4-FFF2-40B4-BE49-F238E27FC236}">
                <a16:creationId xmlns:a16="http://schemas.microsoft.com/office/drawing/2014/main" id="{43F09EB9-29E5-42D0-AEC6-C69E8FF74986}"/>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18364846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24242-3A9B-4D87-B666-581DD200F1D0}"/>
              </a:ext>
            </a:extLst>
          </p:cNvPr>
          <p:cNvSpPr>
            <a:spLocks noGrp="1"/>
          </p:cNvSpPr>
          <p:nvPr>
            <p:ph type="title"/>
          </p:nvPr>
        </p:nvSpPr>
        <p:spPr/>
        <p:txBody>
          <a:bodyPr/>
          <a:lstStyle/>
          <a:p>
            <a:r>
              <a:rPr lang="en-US"/>
              <a:t>Instagram Posts Table | splat_malaysia - 2 of 6</a:t>
            </a:r>
          </a:p>
        </p:txBody>
      </p:sp>
      <p:graphicFrame>
        <p:nvGraphicFramePr>
          <p:cNvPr id="5" name="Table Placeholder 4">
            <a:extLst>
              <a:ext uri="{FF2B5EF4-FFF2-40B4-BE49-F238E27FC236}">
                <a16:creationId xmlns:a16="http://schemas.microsoft.com/office/drawing/2014/main" id="{4C8C6467-C045-4D45-951E-91F0088A9A54}"/>
              </a:ext>
            </a:extLst>
          </p:cNvPr>
          <p:cNvGraphicFramePr>
            <a:graphicFrameLocks noGrp="1"/>
          </p:cNvGraphicFramePr>
          <p:nvPr>
            <p:ph type="tbl" sz="quarter" idx="13"/>
            <p:extLst>
              <p:ext uri="{D42A27DB-BD31-4B8C-83A1-F6EECF244321}">
                <p14:modId xmlns:p14="http://schemas.microsoft.com/office/powerpoint/2010/main" val="2939618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15030251"/>
                    </a:ext>
                  </a:extLst>
                </a:gridCol>
                <a:gridCol w="1810512">
                  <a:extLst>
                    <a:ext uri="{9D8B030D-6E8A-4147-A177-3AD203B41FA5}">
                      <a16:colId xmlns:a16="http://schemas.microsoft.com/office/drawing/2014/main" val="4225713244"/>
                    </a:ext>
                  </a:extLst>
                </a:gridCol>
                <a:gridCol w="822960">
                  <a:extLst>
                    <a:ext uri="{9D8B030D-6E8A-4147-A177-3AD203B41FA5}">
                      <a16:colId xmlns:a16="http://schemas.microsoft.com/office/drawing/2014/main" val="495253889"/>
                    </a:ext>
                  </a:extLst>
                </a:gridCol>
                <a:gridCol w="822960">
                  <a:extLst>
                    <a:ext uri="{9D8B030D-6E8A-4147-A177-3AD203B41FA5}">
                      <a16:colId xmlns:a16="http://schemas.microsoft.com/office/drawing/2014/main" val="2571201785"/>
                    </a:ext>
                  </a:extLst>
                </a:gridCol>
                <a:gridCol w="822960">
                  <a:extLst>
                    <a:ext uri="{9D8B030D-6E8A-4147-A177-3AD203B41FA5}">
                      <a16:colId xmlns:a16="http://schemas.microsoft.com/office/drawing/2014/main" val="1355418457"/>
                    </a:ext>
                  </a:extLst>
                </a:gridCol>
                <a:gridCol w="822960">
                  <a:extLst>
                    <a:ext uri="{9D8B030D-6E8A-4147-A177-3AD203B41FA5}">
                      <a16:colId xmlns:a16="http://schemas.microsoft.com/office/drawing/2014/main" val="1520703047"/>
                    </a:ext>
                  </a:extLst>
                </a:gridCol>
                <a:gridCol w="822960">
                  <a:extLst>
                    <a:ext uri="{9D8B030D-6E8A-4147-A177-3AD203B41FA5}">
                      <a16:colId xmlns:a16="http://schemas.microsoft.com/office/drawing/2014/main" val="2031001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14865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splat_malaysia - 2022-10-18 12:30:19</a:t>
                      </a:r>
                      <a:r>
                        <a:rPr kumimoji="0" lang="en-US" sz="1000" b="0" i="0" u="none" strike="noStrike" kern="1200" cap="none" spc="0" normalizeH="0" baseline="0" noProof="0">
                          <a:ln>
                            <a:noFill/>
                          </a:ln>
                          <a:solidFill>
                            <a:prstClr val="black"/>
                          </a:solidFill>
                          <a:effectLst/>
                          <a:uLnTx/>
                          <a:uFillTx/>
                          <a:latin typeface="+mn-lt"/>
                          <a:ea typeface="+mn-ea"/>
                          <a:cs typeface="+mn-cs"/>
                        </a:rPr>
                        <a:t>
 Tired of how dry your skin feels after washing dishes? Tired of peeling skin due to harsh dish-washing liquid?
Try Bio Mio bio-based dishwashing liquid! It’s a good balance of choosing something that’s gentle to your skin while retaining its’ oil and stain removal capabilities. It also comes with a refreshing scent while protecting your skin and the environment.
🌱Up to 99% Natural Ingredient.  Contains 0 foaming agents or chemical surfactants
🌱Safe for baby’s dishes
🌱Soft &amp; gentle to hands
Shop Now: 
Lazada Link: https://bit.ly/BioMioDishwasherLaz05 
Shopee Link:
https://bit.ly/BioMioDishwasherShopee05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https://quintly-image-storage.s3.amazonaws.com/11b9bce77fc39284ed5dab80f9439191/2d09a6125543f7f7d6a45af341865575.jpg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11/08/2022 08:07:04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9933522"/>
                  </a:ext>
                </a:extLst>
              </a:tr>
            </a:tbl>
          </a:graphicData>
        </a:graphic>
      </p:graphicFrame>
      <p:sp>
        <p:nvSpPr>
          <p:cNvPr id="4" name="Text Placeholder 3">
            <a:extLst>
              <a:ext uri="{FF2B5EF4-FFF2-40B4-BE49-F238E27FC236}">
                <a16:creationId xmlns:a16="http://schemas.microsoft.com/office/drawing/2014/main" id="{84B3020D-01F3-4F36-9919-5AFD1D65FEFE}"/>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6096190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2E682-EA29-4908-844E-9EE8BFA71C01}"/>
              </a:ext>
            </a:extLst>
          </p:cNvPr>
          <p:cNvSpPr>
            <a:spLocks noGrp="1"/>
          </p:cNvSpPr>
          <p:nvPr>
            <p:ph type="title"/>
          </p:nvPr>
        </p:nvSpPr>
        <p:spPr/>
        <p:txBody>
          <a:bodyPr/>
          <a:lstStyle/>
          <a:p>
            <a:r>
              <a:rPr lang="en-US"/>
              <a:t>Instagram Posts Table | splat_malaysia - 3 of 6</a:t>
            </a:r>
          </a:p>
        </p:txBody>
      </p:sp>
      <p:graphicFrame>
        <p:nvGraphicFramePr>
          <p:cNvPr id="5" name="Table Placeholder 4">
            <a:extLst>
              <a:ext uri="{FF2B5EF4-FFF2-40B4-BE49-F238E27FC236}">
                <a16:creationId xmlns:a16="http://schemas.microsoft.com/office/drawing/2014/main" id="{58D69512-44B9-43DB-B2A5-9BC568201D8D}"/>
              </a:ext>
            </a:extLst>
          </p:cNvPr>
          <p:cNvGraphicFramePr>
            <a:graphicFrameLocks noGrp="1"/>
          </p:cNvGraphicFramePr>
          <p:nvPr>
            <p:ph type="tbl" sz="quarter" idx="13"/>
            <p:extLst>
              <p:ext uri="{D42A27DB-BD31-4B8C-83A1-F6EECF244321}">
                <p14:modId xmlns:p14="http://schemas.microsoft.com/office/powerpoint/2010/main" val="2361773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46762927"/>
                    </a:ext>
                  </a:extLst>
                </a:gridCol>
                <a:gridCol w="1810512">
                  <a:extLst>
                    <a:ext uri="{9D8B030D-6E8A-4147-A177-3AD203B41FA5}">
                      <a16:colId xmlns:a16="http://schemas.microsoft.com/office/drawing/2014/main" val="2395351810"/>
                    </a:ext>
                  </a:extLst>
                </a:gridCol>
                <a:gridCol w="822960">
                  <a:extLst>
                    <a:ext uri="{9D8B030D-6E8A-4147-A177-3AD203B41FA5}">
                      <a16:colId xmlns:a16="http://schemas.microsoft.com/office/drawing/2014/main" val="3127265822"/>
                    </a:ext>
                  </a:extLst>
                </a:gridCol>
                <a:gridCol w="822960">
                  <a:extLst>
                    <a:ext uri="{9D8B030D-6E8A-4147-A177-3AD203B41FA5}">
                      <a16:colId xmlns:a16="http://schemas.microsoft.com/office/drawing/2014/main" val="115713123"/>
                    </a:ext>
                  </a:extLst>
                </a:gridCol>
                <a:gridCol w="822960">
                  <a:extLst>
                    <a:ext uri="{9D8B030D-6E8A-4147-A177-3AD203B41FA5}">
                      <a16:colId xmlns:a16="http://schemas.microsoft.com/office/drawing/2014/main" val="1819601944"/>
                    </a:ext>
                  </a:extLst>
                </a:gridCol>
                <a:gridCol w="822960">
                  <a:extLst>
                    <a:ext uri="{9D8B030D-6E8A-4147-A177-3AD203B41FA5}">
                      <a16:colId xmlns:a16="http://schemas.microsoft.com/office/drawing/2014/main" val="2424189786"/>
                    </a:ext>
                  </a:extLst>
                </a:gridCol>
                <a:gridCol w="822960">
                  <a:extLst>
                    <a:ext uri="{9D8B030D-6E8A-4147-A177-3AD203B41FA5}">
                      <a16:colId xmlns:a16="http://schemas.microsoft.com/office/drawing/2014/main" val="3785954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32167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splat_malaysia - 2022-10-13 12:30:20</a:t>
                      </a:r>
                      <a:r>
                        <a:rPr kumimoji="0" lang="en-US" sz="1000" b="0" i="0" u="none" strike="noStrike" kern="1200" cap="none" spc="0" normalizeH="0" baseline="0" noProof="0">
                          <a:ln>
                            <a:noFill/>
                          </a:ln>
                          <a:solidFill>
                            <a:prstClr val="black"/>
                          </a:solidFill>
                          <a:effectLst/>
                          <a:uLnTx/>
                          <a:uFillTx/>
                          <a:latin typeface="+mn-lt"/>
                          <a:ea typeface="+mn-ea"/>
                          <a:cs typeface="+mn-cs"/>
                        </a:rPr>
                        <a:t>
 Toothpaste made for your kids to give them the confidence that their teeth are clean and protected. Let them, smile from ear to ear, in the knowledge that their teeth are cared for.
Get it for FREE with a purchase of SPLAT Toothbrush today!
❤️ Safe for your kids when accidentally swallowed
🌱 Made from natural ingredients
❌ Fluoride Free
🦷 Gentle on your child’s teeth and gums
(LAZADA): https://bit.ly/KidsProductTester04Laz
(SHOPEE): https://bit.ly/KidsProductTester04Shopee
#SPLATtoothbrush
#SPLATkids #SPLATjunior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https://quintly-image-storage.s3.amazonaws.com/11b9bce77fc39284ed5dab80f9439191/c4dc68e5c5ec42e1231e41f5ef43e2e2.jpg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11/08/2022 08:07:04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53549115"/>
                  </a:ext>
                </a:extLst>
              </a:tr>
            </a:tbl>
          </a:graphicData>
        </a:graphic>
      </p:graphicFrame>
      <p:sp>
        <p:nvSpPr>
          <p:cNvPr id="4" name="Text Placeholder 3">
            <a:extLst>
              <a:ext uri="{FF2B5EF4-FFF2-40B4-BE49-F238E27FC236}">
                <a16:creationId xmlns:a16="http://schemas.microsoft.com/office/drawing/2014/main" id="{119C3AA4-E129-40FF-985F-ED3EC59A0712}"/>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6509218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B098D-D951-4576-851B-E616A7C97F65}"/>
              </a:ext>
            </a:extLst>
          </p:cNvPr>
          <p:cNvSpPr>
            <a:spLocks noGrp="1"/>
          </p:cNvSpPr>
          <p:nvPr>
            <p:ph type="title"/>
          </p:nvPr>
        </p:nvSpPr>
        <p:spPr/>
        <p:txBody>
          <a:bodyPr/>
          <a:lstStyle/>
          <a:p>
            <a:r>
              <a:rPr lang="en-US"/>
              <a:t>Instagram Posts Table | splat_malaysia - 4 of 6</a:t>
            </a:r>
          </a:p>
        </p:txBody>
      </p:sp>
      <p:graphicFrame>
        <p:nvGraphicFramePr>
          <p:cNvPr id="5" name="Table Placeholder 4">
            <a:extLst>
              <a:ext uri="{FF2B5EF4-FFF2-40B4-BE49-F238E27FC236}">
                <a16:creationId xmlns:a16="http://schemas.microsoft.com/office/drawing/2014/main" id="{E1E902BF-A554-483B-85AF-8EDAA7F6F470}"/>
              </a:ext>
            </a:extLst>
          </p:cNvPr>
          <p:cNvGraphicFramePr>
            <a:graphicFrameLocks noGrp="1"/>
          </p:cNvGraphicFramePr>
          <p:nvPr>
            <p:ph type="tbl" sz="quarter" idx="13"/>
            <p:extLst>
              <p:ext uri="{D42A27DB-BD31-4B8C-83A1-F6EECF244321}">
                <p14:modId xmlns:p14="http://schemas.microsoft.com/office/powerpoint/2010/main" val="1301745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54999444"/>
                    </a:ext>
                  </a:extLst>
                </a:gridCol>
                <a:gridCol w="1810512">
                  <a:extLst>
                    <a:ext uri="{9D8B030D-6E8A-4147-A177-3AD203B41FA5}">
                      <a16:colId xmlns:a16="http://schemas.microsoft.com/office/drawing/2014/main" val="889455296"/>
                    </a:ext>
                  </a:extLst>
                </a:gridCol>
                <a:gridCol w="822960">
                  <a:extLst>
                    <a:ext uri="{9D8B030D-6E8A-4147-A177-3AD203B41FA5}">
                      <a16:colId xmlns:a16="http://schemas.microsoft.com/office/drawing/2014/main" val="2907001306"/>
                    </a:ext>
                  </a:extLst>
                </a:gridCol>
                <a:gridCol w="822960">
                  <a:extLst>
                    <a:ext uri="{9D8B030D-6E8A-4147-A177-3AD203B41FA5}">
                      <a16:colId xmlns:a16="http://schemas.microsoft.com/office/drawing/2014/main" val="3642225010"/>
                    </a:ext>
                  </a:extLst>
                </a:gridCol>
                <a:gridCol w="822960">
                  <a:extLst>
                    <a:ext uri="{9D8B030D-6E8A-4147-A177-3AD203B41FA5}">
                      <a16:colId xmlns:a16="http://schemas.microsoft.com/office/drawing/2014/main" val="2876288137"/>
                    </a:ext>
                  </a:extLst>
                </a:gridCol>
                <a:gridCol w="822960">
                  <a:extLst>
                    <a:ext uri="{9D8B030D-6E8A-4147-A177-3AD203B41FA5}">
                      <a16:colId xmlns:a16="http://schemas.microsoft.com/office/drawing/2014/main" val="2146076855"/>
                    </a:ext>
                  </a:extLst>
                </a:gridCol>
                <a:gridCol w="822960">
                  <a:extLst>
                    <a:ext uri="{9D8B030D-6E8A-4147-A177-3AD203B41FA5}">
                      <a16:colId xmlns:a16="http://schemas.microsoft.com/office/drawing/2014/main" val="510350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47767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splat_malaysia - 2022-10-10 12:30:09</a:t>
                      </a:r>
                      <a:r>
                        <a:rPr kumimoji="0" lang="en-US" sz="1000" b="0" i="0" u="none" strike="noStrike" kern="1200" cap="none" spc="0" normalizeH="0" baseline="0" noProof="0">
                          <a:ln>
                            <a:noFill/>
                          </a:ln>
                          <a:solidFill>
                            <a:prstClr val="black"/>
                          </a:solidFill>
                          <a:effectLst/>
                          <a:uLnTx/>
                          <a:uFillTx/>
                          <a:latin typeface="+mn-lt"/>
                          <a:ea typeface="+mn-ea"/>
                          <a:cs typeface="+mn-cs"/>
                        </a:rPr>
                        <a:t>
 Sensitive teeth? Dental care? Unsure what toothpaste you’re going to use next? We’ve got you covered! Swipe left and explore our range of SPLAT Toothpastes and discover which product suits you personally.
👉[Special Series] Zero Balance: Free from fragrances, dyes and preservatives. 
👉[Special Series] Organic: Ideal for pregnancy and lactation.
👉[Professional Series] Sensitive: Sensitivity reduction and enamel repair. 
👉[Professional Series] Lavendersept: Improve gum health and eliminates bad breath.
👉[Professional Series] Biocalcium: Remineralization and restores pH balance.
Tip: Find out which toothpaste you enjoy best by trying our testers today on lazada or shopee for as little as RM3! 
Get A Tester While Stocks Last Here:
(Lazada) https://bit.ly/SPLATSensitiveTeeth03Laz 
(Shopee) https://bit.ly/SPLATSensitiveTeeth03Shopee
#SPLATdeals #SPLAToffers #SplatTootpaste
#oralhealth #gumhealth #naturaltoothpaste 
#toothcare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https://quintly-image-storage.s3.amazonaws.com/11b9bce77fc39284ed5dab80f9439191/6f0ef952ff9138257f14531d36aa47dc.jpg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11/08/2022 08:07:04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18262832"/>
                  </a:ext>
                </a:extLst>
              </a:tr>
            </a:tbl>
          </a:graphicData>
        </a:graphic>
      </p:graphicFrame>
      <p:sp>
        <p:nvSpPr>
          <p:cNvPr id="4" name="Text Placeholder 3">
            <a:extLst>
              <a:ext uri="{FF2B5EF4-FFF2-40B4-BE49-F238E27FC236}">
                <a16:creationId xmlns:a16="http://schemas.microsoft.com/office/drawing/2014/main" id="{95D09E74-2D14-44B3-94C5-B16A0D03D910}"/>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2988446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526F4-06A8-4997-9E3E-9B3FDEC454C2}"/>
              </a:ext>
            </a:extLst>
          </p:cNvPr>
          <p:cNvSpPr>
            <a:spLocks noGrp="1"/>
          </p:cNvSpPr>
          <p:nvPr>
            <p:ph type="title"/>
          </p:nvPr>
        </p:nvSpPr>
        <p:spPr/>
        <p:txBody>
          <a:bodyPr/>
          <a:lstStyle/>
          <a:p>
            <a:r>
              <a:rPr lang="en-US"/>
              <a:t>Instagram Posts Table | splat_malaysia - 5 of 6</a:t>
            </a:r>
          </a:p>
        </p:txBody>
      </p:sp>
      <p:graphicFrame>
        <p:nvGraphicFramePr>
          <p:cNvPr id="5" name="Table Placeholder 4">
            <a:extLst>
              <a:ext uri="{FF2B5EF4-FFF2-40B4-BE49-F238E27FC236}">
                <a16:creationId xmlns:a16="http://schemas.microsoft.com/office/drawing/2014/main" id="{0BC5E90F-41DD-41FC-A6D5-96D98D675666}"/>
              </a:ext>
            </a:extLst>
          </p:cNvPr>
          <p:cNvGraphicFramePr>
            <a:graphicFrameLocks noGrp="1"/>
          </p:cNvGraphicFramePr>
          <p:nvPr>
            <p:ph type="tbl" sz="quarter" idx="13"/>
            <p:extLst>
              <p:ext uri="{D42A27DB-BD31-4B8C-83A1-F6EECF244321}">
                <p14:modId xmlns:p14="http://schemas.microsoft.com/office/powerpoint/2010/main" val="61624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67201246"/>
                    </a:ext>
                  </a:extLst>
                </a:gridCol>
                <a:gridCol w="1810512">
                  <a:extLst>
                    <a:ext uri="{9D8B030D-6E8A-4147-A177-3AD203B41FA5}">
                      <a16:colId xmlns:a16="http://schemas.microsoft.com/office/drawing/2014/main" val="2308478646"/>
                    </a:ext>
                  </a:extLst>
                </a:gridCol>
                <a:gridCol w="822960">
                  <a:extLst>
                    <a:ext uri="{9D8B030D-6E8A-4147-A177-3AD203B41FA5}">
                      <a16:colId xmlns:a16="http://schemas.microsoft.com/office/drawing/2014/main" val="3141309160"/>
                    </a:ext>
                  </a:extLst>
                </a:gridCol>
                <a:gridCol w="822960">
                  <a:extLst>
                    <a:ext uri="{9D8B030D-6E8A-4147-A177-3AD203B41FA5}">
                      <a16:colId xmlns:a16="http://schemas.microsoft.com/office/drawing/2014/main" val="554167600"/>
                    </a:ext>
                  </a:extLst>
                </a:gridCol>
                <a:gridCol w="822960">
                  <a:extLst>
                    <a:ext uri="{9D8B030D-6E8A-4147-A177-3AD203B41FA5}">
                      <a16:colId xmlns:a16="http://schemas.microsoft.com/office/drawing/2014/main" val="1919266468"/>
                    </a:ext>
                  </a:extLst>
                </a:gridCol>
                <a:gridCol w="822960">
                  <a:extLst>
                    <a:ext uri="{9D8B030D-6E8A-4147-A177-3AD203B41FA5}">
                      <a16:colId xmlns:a16="http://schemas.microsoft.com/office/drawing/2014/main" val="1023541179"/>
                    </a:ext>
                  </a:extLst>
                </a:gridCol>
                <a:gridCol w="822960">
                  <a:extLst>
                    <a:ext uri="{9D8B030D-6E8A-4147-A177-3AD203B41FA5}">
                      <a16:colId xmlns:a16="http://schemas.microsoft.com/office/drawing/2014/main" val="1164802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631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splat_malaysia - 2022-10-06 12:30:23</a:t>
                      </a:r>
                      <a:r>
                        <a:rPr kumimoji="0" lang="en-US" sz="1000" b="0" i="0" u="none" strike="noStrike" kern="1200" cap="none" spc="0" normalizeH="0" baseline="0" noProof="0">
                          <a:ln>
                            <a:noFill/>
                          </a:ln>
                          <a:solidFill>
                            <a:prstClr val="black"/>
                          </a:solidFill>
                          <a:effectLst/>
                          <a:uLnTx/>
                          <a:uFillTx/>
                          <a:latin typeface="+mn-lt"/>
                          <a:ea typeface="+mn-ea"/>
                          <a:cs typeface="+mn-cs"/>
                        </a:rPr>
                        <a:t>
 SPLAT innovative toothbrush for children with silver ions has antibacterial effect, is perfect to the everyday hygiene for your kids. 
The bristles are nearly one-third smaller than traditional toothbrush bristles and act incredibly gently on your child's teeth and gums.
(LAZADA): https://bit.ly/SPLATOctOfferLaz2 
(SHOPEE): https://bit.ly/SplatOctOfferShopee2 
#SPLATtoothbrush
#SPLATkids #SPLATjunior
#SPLATdeals #SPLAToffers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https://quintly-image-storage.s3.amazonaws.com/11b9bce77fc39284ed5dab80f9439191/97c643d39ddc0c18241b72bd35fce90a.jpg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11/08/2022 08:07:04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95797378"/>
                  </a:ext>
                </a:extLst>
              </a:tr>
            </a:tbl>
          </a:graphicData>
        </a:graphic>
      </p:graphicFrame>
      <p:sp>
        <p:nvSpPr>
          <p:cNvPr id="4" name="Text Placeholder 3">
            <a:extLst>
              <a:ext uri="{FF2B5EF4-FFF2-40B4-BE49-F238E27FC236}">
                <a16:creationId xmlns:a16="http://schemas.microsoft.com/office/drawing/2014/main" id="{7A6B10E3-CFB1-43FE-949D-2998EF6D9FDA}"/>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910279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1CDF0-BFE5-4B6D-A012-ADDCDDC93BF7}"/>
              </a:ext>
            </a:extLst>
          </p:cNvPr>
          <p:cNvSpPr>
            <a:spLocks noGrp="1"/>
          </p:cNvSpPr>
          <p:nvPr>
            <p:ph type="title"/>
          </p:nvPr>
        </p:nvSpPr>
        <p:spPr/>
        <p:txBody>
          <a:bodyPr/>
          <a:lstStyle/>
          <a:p>
            <a:r>
              <a:rPr lang="en-US"/>
              <a:t>Instagram Posts Table | splat_malaysia - 6 of 6</a:t>
            </a:r>
          </a:p>
        </p:txBody>
      </p:sp>
      <p:graphicFrame>
        <p:nvGraphicFramePr>
          <p:cNvPr id="5" name="Table Placeholder 4">
            <a:extLst>
              <a:ext uri="{FF2B5EF4-FFF2-40B4-BE49-F238E27FC236}">
                <a16:creationId xmlns:a16="http://schemas.microsoft.com/office/drawing/2014/main" id="{D57745CF-B514-49F4-ADA3-A482FB7C7E4B}"/>
              </a:ext>
            </a:extLst>
          </p:cNvPr>
          <p:cNvGraphicFramePr>
            <a:graphicFrameLocks noGrp="1"/>
          </p:cNvGraphicFramePr>
          <p:nvPr>
            <p:ph type="tbl" sz="quarter" idx="13"/>
            <p:extLst>
              <p:ext uri="{D42A27DB-BD31-4B8C-83A1-F6EECF244321}">
                <p14:modId xmlns:p14="http://schemas.microsoft.com/office/powerpoint/2010/main" val="1142210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90599796"/>
                    </a:ext>
                  </a:extLst>
                </a:gridCol>
                <a:gridCol w="1810512">
                  <a:extLst>
                    <a:ext uri="{9D8B030D-6E8A-4147-A177-3AD203B41FA5}">
                      <a16:colId xmlns:a16="http://schemas.microsoft.com/office/drawing/2014/main" val="4260874455"/>
                    </a:ext>
                  </a:extLst>
                </a:gridCol>
                <a:gridCol w="822960">
                  <a:extLst>
                    <a:ext uri="{9D8B030D-6E8A-4147-A177-3AD203B41FA5}">
                      <a16:colId xmlns:a16="http://schemas.microsoft.com/office/drawing/2014/main" val="3571925175"/>
                    </a:ext>
                  </a:extLst>
                </a:gridCol>
                <a:gridCol w="822960">
                  <a:extLst>
                    <a:ext uri="{9D8B030D-6E8A-4147-A177-3AD203B41FA5}">
                      <a16:colId xmlns:a16="http://schemas.microsoft.com/office/drawing/2014/main" val="2545985568"/>
                    </a:ext>
                  </a:extLst>
                </a:gridCol>
                <a:gridCol w="822960">
                  <a:extLst>
                    <a:ext uri="{9D8B030D-6E8A-4147-A177-3AD203B41FA5}">
                      <a16:colId xmlns:a16="http://schemas.microsoft.com/office/drawing/2014/main" val="4070050485"/>
                    </a:ext>
                  </a:extLst>
                </a:gridCol>
                <a:gridCol w="822960">
                  <a:extLst>
                    <a:ext uri="{9D8B030D-6E8A-4147-A177-3AD203B41FA5}">
                      <a16:colId xmlns:a16="http://schemas.microsoft.com/office/drawing/2014/main" val="2233050067"/>
                    </a:ext>
                  </a:extLst>
                </a:gridCol>
                <a:gridCol w="822960">
                  <a:extLst>
                    <a:ext uri="{9D8B030D-6E8A-4147-A177-3AD203B41FA5}">
                      <a16:colId xmlns:a16="http://schemas.microsoft.com/office/drawing/2014/main" val="3807971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12876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splat_malaysia - 2022-10-05 12:30:18</a:t>
                      </a:r>
                      <a:r>
                        <a:rPr kumimoji="0" lang="en-US" sz="1000" b="0" i="0" u="none" strike="noStrike" kern="1200" cap="none" spc="0" normalizeH="0" baseline="0" noProof="0">
                          <a:ln>
                            <a:noFill/>
                          </a:ln>
                          <a:solidFill>
                            <a:prstClr val="black"/>
                          </a:solidFill>
                          <a:effectLst/>
                          <a:uLnTx/>
                          <a:uFillTx/>
                          <a:latin typeface="+mn-lt"/>
                          <a:ea typeface="+mn-ea"/>
                          <a:cs typeface="+mn-cs"/>
                        </a:rPr>
                        <a:t>
 Do you get a brief, sharp sensation following a bite of something hot, cold, or sweet?
With our bundle pack, which includes a mouthwash, toothbrush, and toothpaste for less than RM50, SPLAT is here to help you resolve your sensitive teeth issue.
Save 10% when you buy from us: 
(LAZADA): https://bit.ly/SplatOctOfferLaz1
(SHOPEE): https://bit.ly/SplatOctOfferShopee1
#SPLATdeals #SPLAToffers
#oralhealth #gumhealth #naturaltoothpaste 
#toothcare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https://quintly-image-storage.s3.amazonaws.com/11b9bce77fc39284ed5dab80f9439191/065c7074045a232d19bfcaf962699d9d.jpg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11/08/2022 08:07:04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452764"/>
                  </a:ext>
                </a:extLst>
              </a:tr>
            </a:tbl>
          </a:graphicData>
        </a:graphic>
      </p:graphicFrame>
      <p:sp>
        <p:nvSpPr>
          <p:cNvPr id="4" name="Text Placeholder 3">
            <a:extLst>
              <a:ext uri="{FF2B5EF4-FFF2-40B4-BE49-F238E27FC236}">
                <a16:creationId xmlns:a16="http://schemas.microsoft.com/office/drawing/2014/main" id="{642E09EA-4E5F-4FB3-A0DA-5A1593557B29}"/>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40900784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0F42E-3EFC-4351-9E96-B3626836287C}"/>
              </a:ext>
            </a:extLst>
          </p:cNvPr>
          <p:cNvSpPr>
            <a:spLocks noGrp="1"/>
          </p:cNvSpPr>
          <p:nvPr>
            <p:ph type="title"/>
          </p:nvPr>
        </p:nvSpPr>
        <p:spPr/>
        <p:txBody>
          <a:bodyPr/>
          <a:lstStyle/>
          <a:p>
            <a:r>
              <a:rPr lang="en-US"/>
              <a:t>Instagram Average Interactions Per Post | splat_malaysia</a:t>
            </a:r>
          </a:p>
        </p:txBody>
      </p:sp>
      <p:graphicFrame>
        <p:nvGraphicFramePr>
          <p:cNvPr id="6" name="Chart Placeholder 5">
            <a:extLst>
              <a:ext uri="{FF2B5EF4-FFF2-40B4-BE49-F238E27FC236}">
                <a16:creationId xmlns:a16="http://schemas.microsoft.com/office/drawing/2014/main" id="{57CE1A94-72C7-428A-9E07-2CDB9CA2EE9F}"/>
              </a:ext>
            </a:extLst>
          </p:cNvPr>
          <p:cNvGraphicFramePr>
            <a:graphicFrameLocks noGrp="1"/>
          </p:cNvGraphicFramePr>
          <p:nvPr>
            <p:ph type="chart" sz="quarter" idx="13"/>
            <p:extLst>
              <p:ext uri="{D42A27DB-BD31-4B8C-83A1-F6EECF244321}">
                <p14:modId xmlns:p14="http://schemas.microsoft.com/office/powerpoint/2010/main" val="14811750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7D14F0-1467-466E-B66A-C06DC96E4EDF}"/>
              </a:ext>
            </a:extLst>
          </p:cNvPr>
          <p:cNvSpPr>
            <a:spLocks noGrp="1"/>
          </p:cNvSpPr>
          <p:nvPr>
            <p:ph type="body" sz="quarter" idx="14"/>
          </p:nvPr>
        </p:nvSpPr>
        <p:spPr/>
        <p:txBody>
          <a:bodyPr/>
          <a:lstStyle/>
          <a:p>
            <a:r>
              <a:rPr lang="en-US"/>
              <a:t>10/01/2022 - 10/31/2022</a:t>
            </a:r>
          </a:p>
        </p:txBody>
      </p:sp>
      <p:sp>
        <p:nvSpPr>
          <p:cNvPr id="5" name="Footer Placeholder 4">
            <a:extLst>
              <a:ext uri="{FF2B5EF4-FFF2-40B4-BE49-F238E27FC236}">
                <a16:creationId xmlns:a16="http://schemas.microsoft.com/office/drawing/2014/main" id="{4B5DC836-A5D4-45F0-89E0-701A789F04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54861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6B268-03AC-499A-9ADB-05C5F682F133}"/>
              </a:ext>
            </a:extLst>
          </p:cNvPr>
          <p:cNvSpPr>
            <a:spLocks noGrp="1"/>
          </p:cNvSpPr>
          <p:nvPr>
            <p:ph type="title"/>
          </p:nvPr>
        </p:nvSpPr>
        <p:spPr/>
        <p:txBody>
          <a:bodyPr/>
          <a:lstStyle/>
          <a:p>
            <a:r>
              <a:rPr lang="en-US"/>
              <a:t>Instagram Followers Change Rate | splat_malaysia</a:t>
            </a:r>
          </a:p>
        </p:txBody>
      </p:sp>
      <p:graphicFrame>
        <p:nvGraphicFramePr>
          <p:cNvPr id="6" name="Chart Placeholder 5">
            <a:extLst>
              <a:ext uri="{FF2B5EF4-FFF2-40B4-BE49-F238E27FC236}">
                <a16:creationId xmlns:a16="http://schemas.microsoft.com/office/drawing/2014/main" id="{3CBE26C5-BFF8-4FFB-81C4-2862DCE4B727}"/>
              </a:ext>
            </a:extLst>
          </p:cNvPr>
          <p:cNvGraphicFramePr>
            <a:graphicFrameLocks noGrp="1"/>
          </p:cNvGraphicFramePr>
          <p:nvPr>
            <p:ph type="chart" sz="quarter" idx="13"/>
            <p:extLst>
              <p:ext uri="{D42A27DB-BD31-4B8C-83A1-F6EECF244321}">
                <p14:modId xmlns:p14="http://schemas.microsoft.com/office/powerpoint/2010/main" val="19543997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D90433-88A2-416C-9BF6-4E176AE35C08}"/>
              </a:ext>
            </a:extLst>
          </p:cNvPr>
          <p:cNvSpPr>
            <a:spLocks noGrp="1"/>
          </p:cNvSpPr>
          <p:nvPr>
            <p:ph type="body" sz="quarter" idx="14"/>
          </p:nvPr>
        </p:nvSpPr>
        <p:spPr/>
        <p:txBody>
          <a:bodyPr/>
          <a:lstStyle/>
          <a:p>
            <a:r>
              <a:rPr lang="en-US"/>
              <a:t>10/01/2022 - 10/31/2022</a:t>
            </a:r>
          </a:p>
        </p:txBody>
      </p:sp>
      <p:sp>
        <p:nvSpPr>
          <p:cNvPr id="5" name="Footer Placeholder 4">
            <a:extLst>
              <a:ext uri="{FF2B5EF4-FFF2-40B4-BE49-F238E27FC236}">
                <a16:creationId xmlns:a16="http://schemas.microsoft.com/office/drawing/2014/main" id="{9362CEC1-0D49-4D59-873C-123BF641FB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40224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01ED4-72F1-4F8E-B700-E5FBEEA50F71}"/>
              </a:ext>
            </a:extLst>
          </p:cNvPr>
          <p:cNvSpPr>
            <a:spLocks noGrp="1"/>
          </p:cNvSpPr>
          <p:nvPr>
            <p:ph type="title"/>
          </p:nvPr>
        </p:nvSpPr>
        <p:spPr/>
        <p:txBody>
          <a:bodyPr/>
          <a:lstStyle/>
          <a:p>
            <a:r>
              <a:rPr lang="en-US"/>
              <a:t>Instagram Reach | splat_malaysia</a:t>
            </a:r>
          </a:p>
        </p:txBody>
      </p:sp>
      <p:graphicFrame>
        <p:nvGraphicFramePr>
          <p:cNvPr id="6" name="Chart Placeholder 5">
            <a:extLst>
              <a:ext uri="{FF2B5EF4-FFF2-40B4-BE49-F238E27FC236}">
                <a16:creationId xmlns:a16="http://schemas.microsoft.com/office/drawing/2014/main" id="{5BEFC7D8-5DDB-430C-9C60-06F96B74908B}"/>
              </a:ext>
            </a:extLst>
          </p:cNvPr>
          <p:cNvGraphicFramePr>
            <a:graphicFrameLocks noGrp="1"/>
          </p:cNvGraphicFramePr>
          <p:nvPr>
            <p:ph type="chart" sz="quarter" idx="13"/>
            <p:extLst>
              <p:ext uri="{D42A27DB-BD31-4B8C-83A1-F6EECF244321}">
                <p14:modId xmlns:p14="http://schemas.microsoft.com/office/powerpoint/2010/main" val="36232326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E71479-F373-4F4B-8776-BB185A6D25A2}"/>
              </a:ext>
            </a:extLst>
          </p:cNvPr>
          <p:cNvSpPr>
            <a:spLocks noGrp="1"/>
          </p:cNvSpPr>
          <p:nvPr>
            <p:ph type="body" sz="quarter" idx="14"/>
          </p:nvPr>
        </p:nvSpPr>
        <p:spPr/>
        <p:txBody>
          <a:bodyPr/>
          <a:lstStyle/>
          <a:p>
            <a:r>
              <a:rPr lang="en-US"/>
              <a:t>10/01/2022 - 10/31/2022</a:t>
            </a:r>
          </a:p>
        </p:txBody>
      </p:sp>
      <p:sp>
        <p:nvSpPr>
          <p:cNvPr id="5" name="Footer Placeholder 4">
            <a:extLst>
              <a:ext uri="{FF2B5EF4-FFF2-40B4-BE49-F238E27FC236}">
                <a16:creationId xmlns:a16="http://schemas.microsoft.com/office/drawing/2014/main" id="{1443C2D7-D1EA-4914-A608-0FA7ADC353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58127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223F2-05E3-45F3-9F72-8AA627500E99}"/>
              </a:ext>
            </a:extLst>
          </p:cNvPr>
          <p:cNvSpPr>
            <a:spLocks noGrp="1"/>
          </p:cNvSpPr>
          <p:nvPr>
            <p:ph type="title"/>
          </p:nvPr>
        </p:nvSpPr>
        <p:spPr/>
        <p:txBody>
          <a:bodyPr/>
          <a:lstStyle/>
          <a:p>
            <a:r>
              <a:rPr lang="en-US"/>
              <a:t>Instagram Interaction Rate | splat_malaysia</a:t>
            </a:r>
          </a:p>
        </p:txBody>
      </p:sp>
      <p:graphicFrame>
        <p:nvGraphicFramePr>
          <p:cNvPr id="6" name="Chart Placeholder 5">
            <a:extLst>
              <a:ext uri="{FF2B5EF4-FFF2-40B4-BE49-F238E27FC236}">
                <a16:creationId xmlns:a16="http://schemas.microsoft.com/office/drawing/2014/main" id="{FD413E62-5981-468C-BBAC-8C835B8CBE72}"/>
              </a:ext>
            </a:extLst>
          </p:cNvPr>
          <p:cNvGraphicFramePr>
            <a:graphicFrameLocks noGrp="1"/>
          </p:cNvGraphicFramePr>
          <p:nvPr>
            <p:ph type="chart" sz="quarter" idx="13"/>
            <p:extLst>
              <p:ext uri="{D42A27DB-BD31-4B8C-83A1-F6EECF244321}">
                <p14:modId xmlns:p14="http://schemas.microsoft.com/office/powerpoint/2010/main" val="2552955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6D1D5E-EFDF-4FB3-B49C-762FB8669C16}"/>
              </a:ext>
            </a:extLst>
          </p:cNvPr>
          <p:cNvSpPr>
            <a:spLocks noGrp="1"/>
          </p:cNvSpPr>
          <p:nvPr>
            <p:ph type="body" sz="quarter" idx="14"/>
          </p:nvPr>
        </p:nvSpPr>
        <p:spPr/>
        <p:txBody>
          <a:bodyPr/>
          <a:lstStyle/>
          <a:p>
            <a:r>
              <a:rPr lang="en-US"/>
              <a:t>10/01/2022 - 10/31/2022</a:t>
            </a:r>
          </a:p>
        </p:txBody>
      </p:sp>
      <p:sp>
        <p:nvSpPr>
          <p:cNvPr id="5" name="Footer Placeholder 4">
            <a:extLst>
              <a:ext uri="{FF2B5EF4-FFF2-40B4-BE49-F238E27FC236}">
                <a16:creationId xmlns:a16="http://schemas.microsoft.com/office/drawing/2014/main" id="{80B15302-CE68-4578-8349-5EFBF203AC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97734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350EC-0FFD-44FD-8BA6-2365C331C9C4}"/>
              </a:ext>
            </a:extLst>
          </p:cNvPr>
          <p:cNvSpPr>
            <a:spLocks noGrp="1"/>
          </p:cNvSpPr>
          <p:nvPr>
            <p:ph type="title"/>
          </p:nvPr>
        </p:nvSpPr>
        <p:spPr/>
        <p:txBody>
          <a:bodyPr/>
          <a:lstStyle/>
          <a:p>
            <a:r>
              <a:rPr lang="en-US"/>
              <a:t>Instagram Organic Reach By Weekday | splat_malaysia</a:t>
            </a:r>
          </a:p>
        </p:txBody>
      </p:sp>
      <p:graphicFrame>
        <p:nvGraphicFramePr>
          <p:cNvPr id="6" name="Chart Placeholder 5">
            <a:extLst>
              <a:ext uri="{FF2B5EF4-FFF2-40B4-BE49-F238E27FC236}">
                <a16:creationId xmlns:a16="http://schemas.microsoft.com/office/drawing/2014/main" id="{A1B80E32-7D9D-4670-B4A1-E204F147BE7D}"/>
              </a:ext>
            </a:extLst>
          </p:cNvPr>
          <p:cNvGraphicFramePr>
            <a:graphicFrameLocks noGrp="1"/>
          </p:cNvGraphicFramePr>
          <p:nvPr>
            <p:ph type="chart" sz="quarter" idx="13"/>
            <p:extLst>
              <p:ext uri="{D42A27DB-BD31-4B8C-83A1-F6EECF244321}">
                <p14:modId xmlns:p14="http://schemas.microsoft.com/office/powerpoint/2010/main" val="2110881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103447-1DC7-4B64-95BB-EF79C2B83C3C}"/>
              </a:ext>
            </a:extLst>
          </p:cNvPr>
          <p:cNvSpPr>
            <a:spLocks noGrp="1"/>
          </p:cNvSpPr>
          <p:nvPr>
            <p:ph type="body" sz="quarter" idx="14"/>
          </p:nvPr>
        </p:nvSpPr>
        <p:spPr/>
        <p:txBody>
          <a:bodyPr/>
          <a:lstStyle/>
          <a:p>
            <a:r>
              <a:rPr lang="en-US"/>
              <a:t>10/01/2022 - 10/31/2022</a:t>
            </a:r>
          </a:p>
        </p:txBody>
      </p:sp>
      <p:sp>
        <p:nvSpPr>
          <p:cNvPr id="5" name="Footer Placeholder 4">
            <a:extLst>
              <a:ext uri="{FF2B5EF4-FFF2-40B4-BE49-F238E27FC236}">
                <a16:creationId xmlns:a16="http://schemas.microsoft.com/office/drawing/2014/main" id="{CCCD4745-67CF-4E8D-9584-7E09D02981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32895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D01CC-682C-4C6B-9DAB-A75D873D3474}"/>
              </a:ext>
            </a:extLst>
          </p:cNvPr>
          <p:cNvSpPr>
            <a:spLocks noGrp="1"/>
          </p:cNvSpPr>
          <p:nvPr>
            <p:ph type="title"/>
          </p:nvPr>
        </p:nvSpPr>
        <p:spPr/>
        <p:txBody>
          <a:bodyPr/>
          <a:lstStyle/>
          <a:p>
            <a:r>
              <a:rPr lang="en-US"/>
              <a:t>Instagram Followers Demographics Table | splat_malaysia - 1 of 2</a:t>
            </a:r>
          </a:p>
        </p:txBody>
      </p:sp>
      <p:graphicFrame>
        <p:nvGraphicFramePr>
          <p:cNvPr id="5" name="Table Placeholder 4">
            <a:extLst>
              <a:ext uri="{FF2B5EF4-FFF2-40B4-BE49-F238E27FC236}">
                <a16:creationId xmlns:a16="http://schemas.microsoft.com/office/drawing/2014/main" id="{2CAFDB02-601D-4603-8055-AD9423F2A336}"/>
              </a:ext>
            </a:extLst>
          </p:cNvPr>
          <p:cNvGraphicFramePr>
            <a:graphicFrameLocks noGrp="1"/>
          </p:cNvGraphicFramePr>
          <p:nvPr>
            <p:ph type="tbl" sz="quarter" idx="13"/>
            <p:extLst>
              <p:ext uri="{D42A27DB-BD31-4B8C-83A1-F6EECF244321}">
                <p14:modId xmlns:p14="http://schemas.microsoft.com/office/powerpoint/2010/main" val="3852319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516159955"/>
                    </a:ext>
                  </a:extLst>
                </a:gridCol>
                <a:gridCol w="2715768">
                  <a:extLst>
                    <a:ext uri="{9D8B030D-6E8A-4147-A177-3AD203B41FA5}">
                      <a16:colId xmlns:a16="http://schemas.microsoft.com/office/drawing/2014/main" val="1762900000"/>
                    </a:ext>
                  </a:extLst>
                </a:gridCol>
                <a:gridCol w="2715768">
                  <a:extLst>
                    <a:ext uri="{9D8B030D-6E8A-4147-A177-3AD203B41FA5}">
                      <a16:colId xmlns:a16="http://schemas.microsoft.com/office/drawing/2014/main" val="2864836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Gender and 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extLst>
                  <a:ext uri="{0D108BD9-81ED-4DB2-BD59-A6C34878D82A}">
                    <a16:rowId xmlns:a16="http://schemas.microsoft.com/office/drawing/2014/main" val="1330238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splat_malaysia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 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extLst>
                  <a:ext uri="{0D108BD9-81ED-4DB2-BD59-A6C34878D82A}">
                    <a16:rowId xmlns:a16="http://schemas.microsoft.com/office/drawing/2014/main" val="141436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splat_malaysia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 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extLst>
                  <a:ext uri="{0D108BD9-81ED-4DB2-BD59-A6C34878D82A}">
                    <a16:rowId xmlns:a16="http://schemas.microsoft.com/office/drawing/2014/main" val="1043305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splat_malaysia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 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528840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splat_malaysia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 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317477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splat_malaysia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 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1076229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splat_malaysia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 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367677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splat_malaysia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 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2870215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splat_malaysia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 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796563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splat_malaysia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 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983367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splat_malaysia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 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85706947"/>
                  </a:ext>
                </a:extLst>
              </a:tr>
            </a:tbl>
          </a:graphicData>
        </a:graphic>
      </p:graphicFrame>
      <p:sp>
        <p:nvSpPr>
          <p:cNvPr id="4" name="Text Placeholder 3">
            <a:extLst>
              <a:ext uri="{FF2B5EF4-FFF2-40B4-BE49-F238E27FC236}">
                <a16:creationId xmlns:a16="http://schemas.microsoft.com/office/drawing/2014/main" id="{F60ED6ED-F8A0-47BC-BB6E-29C10899AEDE}"/>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1858782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2E5BC-EB58-4650-AFEE-B73B575F8534}"/>
              </a:ext>
            </a:extLst>
          </p:cNvPr>
          <p:cNvSpPr>
            <a:spLocks noGrp="1"/>
          </p:cNvSpPr>
          <p:nvPr>
            <p:ph type="title"/>
          </p:nvPr>
        </p:nvSpPr>
        <p:spPr/>
        <p:txBody>
          <a:bodyPr/>
          <a:lstStyle/>
          <a:p>
            <a:r>
              <a:rPr lang="en-US"/>
              <a:t>Instagram Followers Demographics Table | splat_malaysia - 2 of 2</a:t>
            </a:r>
          </a:p>
        </p:txBody>
      </p:sp>
      <p:graphicFrame>
        <p:nvGraphicFramePr>
          <p:cNvPr id="5" name="Table Placeholder 4">
            <a:extLst>
              <a:ext uri="{FF2B5EF4-FFF2-40B4-BE49-F238E27FC236}">
                <a16:creationId xmlns:a16="http://schemas.microsoft.com/office/drawing/2014/main" id="{7D3AD45A-EE3B-4FAC-B507-81D5BF1D70EB}"/>
              </a:ext>
            </a:extLst>
          </p:cNvPr>
          <p:cNvGraphicFramePr>
            <a:graphicFrameLocks noGrp="1"/>
          </p:cNvGraphicFramePr>
          <p:nvPr>
            <p:ph type="tbl" sz="quarter" idx="13"/>
            <p:extLst>
              <p:ext uri="{D42A27DB-BD31-4B8C-83A1-F6EECF244321}">
                <p14:modId xmlns:p14="http://schemas.microsoft.com/office/powerpoint/2010/main" val="3008168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574822094"/>
                    </a:ext>
                  </a:extLst>
                </a:gridCol>
                <a:gridCol w="2715768">
                  <a:extLst>
                    <a:ext uri="{9D8B030D-6E8A-4147-A177-3AD203B41FA5}">
                      <a16:colId xmlns:a16="http://schemas.microsoft.com/office/drawing/2014/main" val="545805803"/>
                    </a:ext>
                  </a:extLst>
                </a:gridCol>
                <a:gridCol w="2715768">
                  <a:extLst>
                    <a:ext uri="{9D8B030D-6E8A-4147-A177-3AD203B41FA5}">
                      <a16:colId xmlns:a16="http://schemas.microsoft.com/office/drawing/2014/main" val="3411891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Gender and 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extLst>
                  <a:ext uri="{0D108BD9-81ED-4DB2-BD59-A6C34878D82A}">
                    <a16:rowId xmlns:a16="http://schemas.microsoft.com/office/drawing/2014/main" val="2820830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splat_malaysia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 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806030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splat_malaysia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 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092640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splat_malaysia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 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311597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splat_malaysia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 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330223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splat_malaysia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433236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splat_malaysia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 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34699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splat_malaysia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 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75247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splat_malaysia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874479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splat_malaysia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 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46399905"/>
                  </a:ext>
                </a:extLst>
              </a:tr>
            </a:tbl>
          </a:graphicData>
        </a:graphic>
      </p:graphicFrame>
      <p:sp>
        <p:nvSpPr>
          <p:cNvPr id="4" name="Text Placeholder 3">
            <a:extLst>
              <a:ext uri="{FF2B5EF4-FFF2-40B4-BE49-F238E27FC236}">
                <a16:creationId xmlns:a16="http://schemas.microsoft.com/office/drawing/2014/main" id="{3523899F-AD59-4770-B97E-93C4A5781216}"/>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9761297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3EA6F-C334-4A74-A506-A8382F6EE23B}"/>
              </a:ext>
            </a:extLst>
          </p:cNvPr>
          <p:cNvSpPr>
            <a:spLocks noGrp="1"/>
          </p:cNvSpPr>
          <p:nvPr>
            <p:ph type="title"/>
          </p:nvPr>
        </p:nvSpPr>
        <p:spPr/>
        <p:txBody>
          <a:bodyPr/>
          <a:lstStyle/>
          <a:p>
            <a:r>
              <a:rPr lang="en-US"/>
              <a:t>Instagram Interaction Rate | splat_malaysia</a:t>
            </a:r>
          </a:p>
        </p:txBody>
      </p:sp>
      <p:graphicFrame>
        <p:nvGraphicFramePr>
          <p:cNvPr id="6" name="Chart Placeholder 5">
            <a:extLst>
              <a:ext uri="{FF2B5EF4-FFF2-40B4-BE49-F238E27FC236}">
                <a16:creationId xmlns:a16="http://schemas.microsoft.com/office/drawing/2014/main" id="{8103680E-76E4-49B4-B3A2-4F4B3C9B8A04}"/>
              </a:ext>
            </a:extLst>
          </p:cNvPr>
          <p:cNvGraphicFramePr>
            <a:graphicFrameLocks noGrp="1"/>
          </p:cNvGraphicFramePr>
          <p:nvPr>
            <p:ph type="chart" sz="quarter" idx="13"/>
            <p:extLst>
              <p:ext uri="{D42A27DB-BD31-4B8C-83A1-F6EECF244321}">
                <p14:modId xmlns:p14="http://schemas.microsoft.com/office/powerpoint/2010/main" val="39961778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54B634-84FC-4FA3-92D5-A3FDCB454177}"/>
              </a:ext>
            </a:extLst>
          </p:cNvPr>
          <p:cNvSpPr>
            <a:spLocks noGrp="1"/>
          </p:cNvSpPr>
          <p:nvPr>
            <p:ph type="body" sz="quarter" idx="14"/>
          </p:nvPr>
        </p:nvSpPr>
        <p:spPr/>
        <p:txBody>
          <a:bodyPr/>
          <a:lstStyle/>
          <a:p>
            <a:r>
              <a:rPr lang="en-US"/>
              <a:t>10/01/2022 - 10/31/2022</a:t>
            </a:r>
          </a:p>
        </p:txBody>
      </p:sp>
      <p:sp>
        <p:nvSpPr>
          <p:cNvPr id="5" name="Footer Placeholder 4">
            <a:extLst>
              <a:ext uri="{FF2B5EF4-FFF2-40B4-BE49-F238E27FC236}">
                <a16:creationId xmlns:a16="http://schemas.microsoft.com/office/drawing/2014/main" id="{AC87C093-BEE1-4081-A98C-5C1E88EE0C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46555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B23F8-52C9-47E2-8A61-9C41A28546C9}"/>
              </a:ext>
            </a:extLst>
          </p:cNvPr>
          <p:cNvSpPr>
            <a:spLocks noGrp="1"/>
          </p:cNvSpPr>
          <p:nvPr>
            <p:ph type="title"/>
          </p:nvPr>
        </p:nvSpPr>
        <p:spPr/>
        <p:txBody>
          <a:bodyPr/>
          <a:lstStyle/>
          <a:p>
            <a:r>
              <a:rPr lang="en-US"/>
              <a:t>Instagram Followers Change Rate | splat_malaysia</a:t>
            </a:r>
          </a:p>
        </p:txBody>
      </p:sp>
      <p:graphicFrame>
        <p:nvGraphicFramePr>
          <p:cNvPr id="6" name="Chart Placeholder 5">
            <a:extLst>
              <a:ext uri="{FF2B5EF4-FFF2-40B4-BE49-F238E27FC236}">
                <a16:creationId xmlns:a16="http://schemas.microsoft.com/office/drawing/2014/main" id="{0686978E-8915-445E-A154-0C69E5B38C29}"/>
              </a:ext>
            </a:extLst>
          </p:cNvPr>
          <p:cNvGraphicFramePr>
            <a:graphicFrameLocks noGrp="1"/>
          </p:cNvGraphicFramePr>
          <p:nvPr>
            <p:ph type="chart" sz="quarter" idx="13"/>
            <p:extLst>
              <p:ext uri="{D42A27DB-BD31-4B8C-83A1-F6EECF244321}">
                <p14:modId xmlns:p14="http://schemas.microsoft.com/office/powerpoint/2010/main" val="38754356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52B55A-D6B4-427B-AE0F-44F31D2D0671}"/>
              </a:ext>
            </a:extLst>
          </p:cNvPr>
          <p:cNvSpPr>
            <a:spLocks noGrp="1"/>
          </p:cNvSpPr>
          <p:nvPr>
            <p:ph type="body" sz="quarter" idx="14"/>
          </p:nvPr>
        </p:nvSpPr>
        <p:spPr/>
        <p:txBody>
          <a:bodyPr/>
          <a:lstStyle/>
          <a:p>
            <a:r>
              <a:rPr lang="en-US"/>
              <a:t>10/01/2022 - 10/31/2022</a:t>
            </a:r>
          </a:p>
        </p:txBody>
      </p:sp>
      <p:sp>
        <p:nvSpPr>
          <p:cNvPr id="5" name="Footer Placeholder 4">
            <a:extLst>
              <a:ext uri="{FF2B5EF4-FFF2-40B4-BE49-F238E27FC236}">
                <a16:creationId xmlns:a16="http://schemas.microsoft.com/office/drawing/2014/main" id="{93ECD090-4206-440F-BCDE-FA60496786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45012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F514E-6575-4E45-BDDE-ABF77EE7ACF3}"/>
              </a:ext>
            </a:extLst>
          </p:cNvPr>
          <p:cNvSpPr>
            <a:spLocks noGrp="1"/>
          </p:cNvSpPr>
          <p:nvPr>
            <p:ph type="title"/>
          </p:nvPr>
        </p:nvSpPr>
        <p:spPr/>
        <p:txBody>
          <a:bodyPr/>
          <a:lstStyle/>
          <a:p>
            <a:r>
              <a:rPr lang="en-US"/>
              <a:t>Instagram Engagements By Weekday | splat_malaysia</a:t>
            </a:r>
          </a:p>
        </p:txBody>
      </p:sp>
      <p:graphicFrame>
        <p:nvGraphicFramePr>
          <p:cNvPr id="6" name="Chart Placeholder 5">
            <a:extLst>
              <a:ext uri="{FF2B5EF4-FFF2-40B4-BE49-F238E27FC236}">
                <a16:creationId xmlns:a16="http://schemas.microsoft.com/office/drawing/2014/main" id="{79C57719-0781-450D-B298-29B82E42628B}"/>
              </a:ext>
            </a:extLst>
          </p:cNvPr>
          <p:cNvGraphicFramePr>
            <a:graphicFrameLocks noGrp="1"/>
          </p:cNvGraphicFramePr>
          <p:nvPr>
            <p:ph type="chart" sz="quarter" idx="13"/>
            <p:extLst>
              <p:ext uri="{D42A27DB-BD31-4B8C-83A1-F6EECF244321}">
                <p14:modId xmlns:p14="http://schemas.microsoft.com/office/powerpoint/2010/main" val="5391612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676ACC-DE52-4E2A-9678-8D28EFDBADE1}"/>
              </a:ext>
            </a:extLst>
          </p:cNvPr>
          <p:cNvSpPr>
            <a:spLocks noGrp="1"/>
          </p:cNvSpPr>
          <p:nvPr>
            <p:ph type="body" sz="quarter" idx="14"/>
          </p:nvPr>
        </p:nvSpPr>
        <p:spPr/>
        <p:txBody>
          <a:bodyPr/>
          <a:lstStyle/>
          <a:p>
            <a:r>
              <a:rPr lang="en-US"/>
              <a:t>10/01/2022 - 10/31/2022</a:t>
            </a:r>
          </a:p>
        </p:txBody>
      </p:sp>
      <p:sp>
        <p:nvSpPr>
          <p:cNvPr id="5" name="Footer Placeholder 4">
            <a:extLst>
              <a:ext uri="{FF2B5EF4-FFF2-40B4-BE49-F238E27FC236}">
                <a16:creationId xmlns:a16="http://schemas.microsoft.com/office/drawing/2014/main" id="{5C2A15C1-E532-4045-8B9B-90866CA237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42024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981BA-F090-4A66-AE2B-7BE6642F8959}"/>
              </a:ext>
            </a:extLst>
          </p:cNvPr>
          <p:cNvSpPr>
            <a:spLocks noGrp="1"/>
          </p:cNvSpPr>
          <p:nvPr>
            <p:ph type="title"/>
          </p:nvPr>
        </p:nvSpPr>
        <p:spPr/>
        <p:txBody>
          <a:bodyPr/>
          <a:lstStyle/>
          <a:p>
            <a:r>
              <a:rPr lang="en-US"/>
              <a:t>Instagram Profile Views | splat_malaysia</a:t>
            </a:r>
          </a:p>
        </p:txBody>
      </p:sp>
      <p:graphicFrame>
        <p:nvGraphicFramePr>
          <p:cNvPr id="6" name="Chart Placeholder 5">
            <a:extLst>
              <a:ext uri="{FF2B5EF4-FFF2-40B4-BE49-F238E27FC236}">
                <a16:creationId xmlns:a16="http://schemas.microsoft.com/office/drawing/2014/main" id="{92C2F6CD-F5CF-421E-BF24-404931381DFB}"/>
              </a:ext>
            </a:extLst>
          </p:cNvPr>
          <p:cNvGraphicFramePr>
            <a:graphicFrameLocks noGrp="1"/>
          </p:cNvGraphicFramePr>
          <p:nvPr>
            <p:ph type="chart" sz="quarter" idx="13"/>
            <p:extLst>
              <p:ext uri="{D42A27DB-BD31-4B8C-83A1-F6EECF244321}">
                <p14:modId xmlns:p14="http://schemas.microsoft.com/office/powerpoint/2010/main" val="1690375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D91AE0-3EF5-4FB8-8E2A-8F8F79A7815B}"/>
              </a:ext>
            </a:extLst>
          </p:cNvPr>
          <p:cNvSpPr>
            <a:spLocks noGrp="1"/>
          </p:cNvSpPr>
          <p:nvPr>
            <p:ph type="body" sz="quarter" idx="14"/>
          </p:nvPr>
        </p:nvSpPr>
        <p:spPr/>
        <p:txBody>
          <a:bodyPr/>
          <a:lstStyle/>
          <a:p>
            <a:r>
              <a:rPr lang="en-US"/>
              <a:t>10/01/2022 - 10/31/2022</a:t>
            </a:r>
          </a:p>
        </p:txBody>
      </p:sp>
      <p:sp>
        <p:nvSpPr>
          <p:cNvPr id="5" name="Footer Placeholder 4">
            <a:extLst>
              <a:ext uri="{FF2B5EF4-FFF2-40B4-BE49-F238E27FC236}">
                <a16:creationId xmlns:a16="http://schemas.microsoft.com/office/drawing/2014/main" id="{448DB1DA-BFD9-4DF6-8C37-DE7ACD4CE9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25370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37AE3-1265-43DA-8ED0-8A14EEB9E587}"/>
              </a:ext>
            </a:extLst>
          </p:cNvPr>
          <p:cNvSpPr>
            <a:spLocks noGrp="1"/>
          </p:cNvSpPr>
          <p:nvPr>
            <p:ph type="title"/>
          </p:nvPr>
        </p:nvSpPr>
        <p:spPr/>
        <p:txBody>
          <a:bodyPr/>
          <a:lstStyle/>
          <a:p>
            <a:r>
              <a:rPr lang="en-US"/>
              <a:t>Instagram Page Reach Table | splat_malaysia</a:t>
            </a:r>
          </a:p>
        </p:txBody>
      </p:sp>
      <p:graphicFrame>
        <p:nvGraphicFramePr>
          <p:cNvPr id="5" name="Table Placeholder 4">
            <a:extLst>
              <a:ext uri="{FF2B5EF4-FFF2-40B4-BE49-F238E27FC236}">
                <a16:creationId xmlns:a16="http://schemas.microsoft.com/office/drawing/2014/main" id="{DF6D2807-65B0-4E57-A30B-B65EAC161BCD}"/>
              </a:ext>
            </a:extLst>
          </p:cNvPr>
          <p:cNvGraphicFramePr>
            <a:graphicFrameLocks noGrp="1"/>
          </p:cNvGraphicFramePr>
          <p:nvPr>
            <p:ph type="tbl" sz="quarter" idx="13"/>
            <p:extLst>
              <p:ext uri="{D42A27DB-BD31-4B8C-83A1-F6EECF244321}">
                <p14:modId xmlns:p14="http://schemas.microsoft.com/office/powerpoint/2010/main" val="2252885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45249930"/>
                    </a:ext>
                  </a:extLst>
                </a:gridCol>
                <a:gridCol w="1645920">
                  <a:extLst>
                    <a:ext uri="{9D8B030D-6E8A-4147-A177-3AD203B41FA5}">
                      <a16:colId xmlns:a16="http://schemas.microsoft.com/office/drawing/2014/main" val="2572025761"/>
                    </a:ext>
                  </a:extLst>
                </a:gridCol>
                <a:gridCol w="1645920">
                  <a:extLst>
                    <a:ext uri="{9D8B030D-6E8A-4147-A177-3AD203B41FA5}">
                      <a16:colId xmlns:a16="http://schemas.microsoft.com/office/drawing/2014/main" val="1156959136"/>
                    </a:ext>
                  </a:extLst>
                </a:gridCol>
                <a:gridCol w="1645920">
                  <a:extLst>
                    <a:ext uri="{9D8B030D-6E8A-4147-A177-3AD203B41FA5}">
                      <a16:colId xmlns:a16="http://schemas.microsoft.com/office/drawing/2014/main" val="2764162189"/>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1510527437"/>
                  </a:ext>
                </a:extLst>
              </a:tr>
              <a:tr h="370840">
                <a:tc>
                  <a:txBody>
                    <a:bodyPr/>
                    <a:lstStyle/>
                    <a:p>
                      <a:r>
                        <a:rPr lang="en-US" sz="1000"/>
                        <a:t>splat_malaysia</a:t>
                      </a:r>
                    </a:p>
                  </a:txBody>
                  <a:tcPr/>
                </a:tc>
                <a:tc>
                  <a:txBody>
                    <a:bodyPr/>
                    <a:lstStyle/>
                    <a:p>
                      <a:r>
                        <a:rPr lang="en-US" sz="1000"/>
                        <a:t>2</a:t>
                      </a:r>
                    </a:p>
                  </a:txBody>
                  <a:tcPr/>
                </a:tc>
                <a:tc>
                  <a:txBody>
                    <a:bodyPr/>
                    <a:lstStyle/>
                    <a:p>
                      <a:r>
                        <a:rPr lang="en-US" sz="1000"/>
                        <a:t>1290</a:t>
                      </a:r>
                    </a:p>
                  </a:txBody>
                  <a:tcPr/>
                </a:tc>
                <a:tc>
                  <a:txBody>
                    <a:bodyPr/>
                    <a:lstStyle/>
                    <a:p>
                      <a:r>
                        <a:rPr lang="en-US" sz="1000"/>
                        <a:t>30841</a:t>
                      </a:r>
                    </a:p>
                  </a:txBody>
                  <a:tcPr/>
                </a:tc>
                <a:extLst>
                  <a:ext uri="{0D108BD9-81ED-4DB2-BD59-A6C34878D82A}">
                    <a16:rowId xmlns:a16="http://schemas.microsoft.com/office/drawing/2014/main" val="1862706716"/>
                  </a:ext>
                </a:extLst>
              </a:tr>
            </a:tbl>
          </a:graphicData>
        </a:graphic>
      </p:graphicFrame>
      <p:sp>
        <p:nvSpPr>
          <p:cNvPr id="4" name="Text Placeholder 3">
            <a:extLst>
              <a:ext uri="{FF2B5EF4-FFF2-40B4-BE49-F238E27FC236}">
                <a16:creationId xmlns:a16="http://schemas.microsoft.com/office/drawing/2014/main" id="{54C7059F-0301-4D91-A641-3E23C24DF330}"/>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15983686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DAB43-61A2-415D-A93A-3CC91B1ACEA8}"/>
              </a:ext>
            </a:extLst>
          </p:cNvPr>
          <p:cNvSpPr>
            <a:spLocks noGrp="1"/>
          </p:cNvSpPr>
          <p:nvPr>
            <p:ph type="title"/>
          </p:nvPr>
        </p:nvSpPr>
        <p:spPr/>
        <p:txBody>
          <a:bodyPr/>
          <a:lstStyle/>
          <a:p>
            <a:r>
              <a:rPr lang="en-US"/>
              <a:t>Instagram Hashtag Detection | splat_malaysia - 1 of 2</a:t>
            </a:r>
          </a:p>
        </p:txBody>
      </p:sp>
      <p:graphicFrame>
        <p:nvGraphicFramePr>
          <p:cNvPr id="5" name="Table Placeholder 4">
            <a:extLst>
              <a:ext uri="{FF2B5EF4-FFF2-40B4-BE49-F238E27FC236}">
                <a16:creationId xmlns:a16="http://schemas.microsoft.com/office/drawing/2014/main" id="{AF524172-9A7E-41F6-B043-A12F5926A154}"/>
              </a:ext>
            </a:extLst>
          </p:cNvPr>
          <p:cNvGraphicFramePr>
            <a:graphicFrameLocks noGrp="1"/>
          </p:cNvGraphicFramePr>
          <p:nvPr>
            <p:ph type="tbl" sz="quarter" idx="13"/>
            <p:extLst>
              <p:ext uri="{D42A27DB-BD31-4B8C-83A1-F6EECF244321}">
                <p14:modId xmlns:p14="http://schemas.microsoft.com/office/powerpoint/2010/main" val="3784320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24648486"/>
                    </a:ext>
                  </a:extLst>
                </a:gridCol>
                <a:gridCol w="1399032">
                  <a:extLst>
                    <a:ext uri="{9D8B030D-6E8A-4147-A177-3AD203B41FA5}">
                      <a16:colId xmlns:a16="http://schemas.microsoft.com/office/drawing/2014/main" val="1540692668"/>
                    </a:ext>
                  </a:extLst>
                </a:gridCol>
                <a:gridCol w="1399032">
                  <a:extLst>
                    <a:ext uri="{9D8B030D-6E8A-4147-A177-3AD203B41FA5}">
                      <a16:colId xmlns:a16="http://schemas.microsoft.com/office/drawing/2014/main" val="3848654844"/>
                    </a:ext>
                  </a:extLst>
                </a:gridCol>
                <a:gridCol w="1399032">
                  <a:extLst>
                    <a:ext uri="{9D8B030D-6E8A-4147-A177-3AD203B41FA5}">
                      <a16:colId xmlns:a16="http://schemas.microsoft.com/office/drawing/2014/main" val="690066829"/>
                    </a:ext>
                  </a:extLst>
                </a:gridCol>
                <a:gridCol w="1399032">
                  <a:extLst>
                    <a:ext uri="{9D8B030D-6E8A-4147-A177-3AD203B41FA5}">
                      <a16:colId xmlns:a16="http://schemas.microsoft.com/office/drawing/2014/main" val="2418915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91224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#SPLATdeals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6.6666666666667</a:t>
                      </a:r>
                    </a:p>
                  </a:txBody>
                  <a:tcPr/>
                </a:tc>
                <a:extLst>
                  <a:ext uri="{0D108BD9-81ED-4DB2-BD59-A6C34878D82A}">
                    <a16:rowId xmlns:a16="http://schemas.microsoft.com/office/drawing/2014/main" val="1572147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#SPLAToffers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6.6666666666667</a:t>
                      </a:r>
                    </a:p>
                  </a:txBody>
                  <a:tcPr/>
                </a:tc>
                <a:extLst>
                  <a:ext uri="{0D108BD9-81ED-4DB2-BD59-A6C34878D82A}">
                    <a16:rowId xmlns:a16="http://schemas.microsoft.com/office/drawing/2014/main" val="822002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#oralhealth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extLst>
                  <a:ext uri="{0D108BD9-81ED-4DB2-BD59-A6C34878D82A}">
                    <a16:rowId xmlns:a16="http://schemas.microsoft.com/office/drawing/2014/main" val="1035911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#gumhealth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extLst>
                  <a:ext uri="{0D108BD9-81ED-4DB2-BD59-A6C34878D82A}">
                    <a16:rowId xmlns:a16="http://schemas.microsoft.com/office/drawing/2014/main" val="1926713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#naturaltoothpaste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extLst>
                  <a:ext uri="{0D108BD9-81ED-4DB2-BD59-A6C34878D82A}">
                    <a16:rowId xmlns:a16="http://schemas.microsoft.com/office/drawing/2014/main" val="3975919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#toothcare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extLst>
                  <a:ext uri="{0D108BD9-81ED-4DB2-BD59-A6C34878D82A}">
                    <a16:rowId xmlns:a16="http://schemas.microsoft.com/office/drawing/2014/main" val="517664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#SPLATtoothbrush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51373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#SPLATkids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678174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#SPLATjunior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203184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#SplatTootpaste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765137575"/>
                  </a:ext>
                </a:extLst>
              </a:tr>
            </a:tbl>
          </a:graphicData>
        </a:graphic>
      </p:graphicFrame>
      <p:sp>
        <p:nvSpPr>
          <p:cNvPr id="4" name="Text Placeholder 3">
            <a:extLst>
              <a:ext uri="{FF2B5EF4-FFF2-40B4-BE49-F238E27FC236}">
                <a16:creationId xmlns:a16="http://schemas.microsoft.com/office/drawing/2014/main" id="{AA09254A-A4E1-491F-8136-25A1F3F12F20}"/>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4583420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28FDB-70B5-4983-B2A3-8162200FA11F}"/>
              </a:ext>
            </a:extLst>
          </p:cNvPr>
          <p:cNvSpPr>
            <a:spLocks noGrp="1"/>
          </p:cNvSpPr>
          <p:nvPr>
            <p:ph type="title"/>
          </p:nvPr>
        </p:nvSpPr>
        <p:spPr/>
        <p:txBody>
          <a:bodyPr/>
          <a:lstStyle/>
          <a:p>
            <a:r>
              <a:rPr lang="en-US"/>
              <a:t>Instagram Hashtag Detection | splat_malaysia - 2 of 2</a:t>
            </a:r>
          </a:p>
        </p:txBody>
      </p:sp>
      <p:graphicFrame>
        <p:nvGraphicFramePr>
          <p:cNvPr id="5" name="Table Placeholder 4">
            <a:extLst>
              <a:ext uri="{FF2B5EF4-FFF2-40B4-BE49-F238E27FC236}">
                <a16:creationId xmlns:a16="http://schemas.microsoft.com/office/drawing/2014/main" id="{C40BA3D4-3D85-41D0-AB03-0A13246C1918}"/>
              </a:ext>
            </a:extLst>
          </p:cNvPr>
          <p:cNvGraphicFramePr>
            <a:graphicFrameLocks noGrp="1"/>
          </p:cNvGraphicFramePr>
          <p:nvPr>
            <p:ph type="tbl" sz="quarter" idx="13"/>
            <p:extLst>
              <p:ext uri="{D42A27DB-BD31-4B8C-83A1-F6EECF244321}">
                <p14:modId xmlns:p14="http://schemas.microsoft.com/office/powerpoint/2010/main" val="3001468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20415556"/>
                    </a:ext>
                  </a:extLst>
                </a:gridCol>
                <a:gridCol w="1399032">
                  <a:extLst>
                    <a:ext uri="{9D8B030D-6E8A-4147-A177-3AD203B41FA5}">
                      <a16:colId xmlns:a16="http://schemas.microsoft.com/office/drawing/2014/main" val="2056715954"/>
                    </a:ext>
                  </a:extLst>
                </a:gridCol>
                <a:gridCol w="1399032">
                  <a:extLst>
                    <a:ext uri="{9D8B030D-6E8A-4147-A177-3AD203B41FA5}">
                      <a16:colId xmlns:a16="http://schemas.microsoft.com/office/drawing/2014/main" val="2480457718"/>
                    </a:ext>
                  </a:extLst>
                </a:gridCol>
                <a:gridCol w="1399032">
                  <a:extLst>
                    <a:ext uri="{9D8B030D-6E8A-4147-A177-3AD203B41FA5}">
                      <a16:colId xmlns:a16="http://schemas.microsoft.com/office/drawing/2014/main" val="338765358"/>
                    </a:ext>
                  </a:extLst>
                </a:gridCol>
                <a:gridCol w="1399032">
                  <a:extLst>
                    <a:ext uri="{9D8B030D-6E8A-4147-A177-3AD203B41FA5}">
                      <a16:colId xmlns:a16="http://schemas.microsoft.com/office/drawing/2014/main" val="1508348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068480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9401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440620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#mouthwash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79360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#antibadbreath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951184392"/>
                  </a:ext>
                </a:extLst>
              </a:tr>
            </a:tbl>
          </a:graphicData>
        </a:graphic>
      </p:graphicFrame>
      <p:sp>
        <p:nvSpPr>
          <p:cNvPr id="4" name="Text Placeholder 3">
            <a:extLst>
              <a:ext uri="{FF2B5EF4-FFF2-40B4-BE49-F238E27FC236}">
                <a16:creationId xmlns:a16="http://schemas.microsoft.com/office/drawing/2014/main" id="{0B74C8D0-81CE-46D8-9CC5-8373B25087B8}"/>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9585355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9BEF0-FA24-4324-B28E-1B508DADB530}"/>
              </a:ext>
            </a:extLst>
          </p:cNvPr>
          <p:cNvSpPr>
            <a:spLocks noGrp="1"/>
          </p:cNvSpPr>
          <p:nvPr>
            <p:ph type="title"/>
          </p:nvPr>
        </p:nvSpPr>
        <p:spPr/>
        <p:txBody>
          <a:bodyPr/>
          <a:lstStyle/>
          <a:p>
            <a:r>
              <a:rPr lang="en-US"/>
              <a:t>Instagram Avg. Organic Engagement Distribution per post (by Post Type) | splat_malaysia</a:t>
            </a:r>
          </a:p>
        </p:txBody>
      </p:sp>
      <p:graphicFrame>
        <p:nvGraphicFramePr>
          <p:cNvPr id="6" name="Chart Placeholder 5">
            <a:extLst>
              <a:ext uri="{FF2B5EF4-FFF2-40B4-BE49-F238E27FC236}">
                <a16:creationId xmlns:a16="http://schemas.microsoft.com/office/drawing/2014/main" id="{72C8AA79-1C16-45CF-B28C-7A879504D3EA}"/>
              </a:ext>
            </a:extLst>
          </p:cNvPr>
          <p:cNvGraphicFramePr>
            <a:graphicFrameLocks noGrp="1"/>
          </p:cNvGraphicFramePr>
          <p:nvPr>
            <p:ph type="chart" sz="quarter" idx="13"/>
            <p:extLst>
              <p:ext uri="{D42A27DB-BD31-4B8C-83A1-F6EECF244321}">
                <p14:modId xmlns:p14="http://schemas.microsoft.com/office/powerpoint/2010/main" val="1122508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CA4DEE-F47D-4174-B935-B755523A8065}"/>
              </a:ext>
            </a:extLst>
          </p:cNvPr>
          <p:cNvSpPr>
            <a:spLocks noGrp="1"/>
          </p:cNvSpPr>
          <p:nvPr>
            <p:ph type="body" sz="quarter" idx="14"/>
          </p:nvPr>
        </p:nvSpPr>
        <p:spPr/>
        <p:txBody>
          <a:bodyPr/>
          <a:lstStyle/>
          <a:p>
            <a:r>
              <a:rPr lang="en-US"/>
              <a:t>10/01/2022 - 10/31/2022</a:t>
            </a:r>
          </a:p>
        </p:txBody>
      </p:sp>
      <p:sp>
        <p:nvSpPr>
          <p:cNvPr id="5" name="Footer Placeholder 4">
            <a:extLst>
              <a:ext uri="{FF2B5EF4-FFF2-40B4-BE49-F238E27FC236}">
                <a16:creationId xmlns:a16="http://schemas.microsoft.com/office/drawing/2014/main" id="{29340541-EBDE-427C-9A16-C882DDF7D8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434347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892</Words>
  <Application>Microsoft Office PowerPoint</Application>
  <PresentationFormat>On-screen Show (4:3)</PresentationFormat>
  <Paragraphs>319</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Overview</vt:lpstr>
      <vt:lpstr>Instagram Key Metrics Table | splat_malaysia</vt:lpstr>
      <vt:lpstr>Instagram Followers Total | splat_malaysia</vt:lpstr>
      <vt:lpstr>Instagram Organic Reach by Post Type  | splat_malaysia</vt:lpstr>
      <vt:lpstr>Instagram Posts Table | splat_malaysia - 1 of 6</vt:lpstr>
      <vt:lpstr>Instagram Posts Table | splat_malaysia - 2 of 6</vt:lpstr>
      <vt:lpstr>Instagram Posts Table | splat_malaysia - 3 of 6</vt:lpstr>
      <vt:lpstr>Instagram Posts Table | splat_malaysia - 4 of 6</vt:lpstr>
      <vt:lpstr>Instagram Posts Table | splat_malaysia - 5 of 6</vt:lpstr>
      <vt:lpstr>Instagram Posts Table | splat_malaysia - 6 of 6</vt:lpstr>
      <vt:lpstr>Instagram Average Interactions Per Post | splat_malaysia</vt:lpstr>
      <vt:lpstr>Instagram Followers Change Rate | splat_malaysia</vt:lpstr>
      <vt:lpstr>Instagram Reach | splat_malaysia</vt:lpstr>
      <vt:lpstr>Instagram Interaction Rate | splat_malaysia</vt:lpstr>
      <vt:lpstr>Instagram Organic Reach By Weekday | splat_malaysia</vt:lpstr>
      <vt:lpstr>Instagram Followers Demographics Table | splat_malaysia - 1 of 2</vt:lpstr>
      <vt:lpstr>Instagram Followers Demographics Table | splat_malaysia - 2 of 2</vt:lpstr>
      <vt:lpstr>Instagram Interaction Rate | splat_malaysia</vt:lpstr>
      <vt:lpstr>Instagram Followers Change Rate | splat_malaysia</vt:lpstr>
      <vt:lpstr>Instagram Engagements By Weekday | splat_malaysia</vt:lpstr>
      <vt:lpstr>Instagram Profile Views | splat_malaysia</vt:lpstr>
      <vt:lpstr>Instagram Page Reach Table | splat_malaysia</vt:lpstr>
      <vt:lpstr>Instagram Hashtag Detection | splat_malaysia - 1 of 2</vt:lpstr>
      <vt:lpstr>Instagram Hashtag Detection | splat_malaysia - 2 of 2</vt:lpstr>
      <vt:lpstr>Instagram Avg. Organic Engagement Distribution per post (by Post Type) | splat_malaysia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2022-11-08T01:28:42Z</dcterms:created>
  <dcterms:modified xsi:type="dcterms:W3CDTF">2022-11-08T01:30:06Z</dcterms:modified>
</cp:coreProperties>
</file>