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06C2-FF74-4307-B092-B014A52455DF}"/>
              </a:ext>
            </a:extLst>
          </p:cNvPr>
          <p:cNvSpPr>
            <a:spLocks noGrp="1"/>
          </p:cNvSpPr>
          <p:nvPr>
            <p:ph type="title"/>
          </p:nvPr>
        </p:nvSpPr>
        <p:spPr/>
        <p:txBody>
          <a:bodyPr/>
          <a:lstStyle/>
          <a:p>
            <a:r>
              <a:rPr lang="en-US"/>
              <a:t>Instagram Posts Table | splat_malaysia - 1 of 4</a:t>
            </a:r>
          </a:p>
        </p:txBody>
      </p:sp>
      <p:graphicFrame>
        <p:nvGraphicFramePr>
          <p:cNvPr id="5" name="Table Placeholder 4">
            <a:extLst>
              <a:ext uri="{FF2B5EF4-FFF2-40B4-BE49-F238E27FC236}">
                <a16:creationId xmlns:a16="http://schemas.microsoft.com/office/drawing/2014/main" id="{C3E61C1B-509A-4675-ACE5-D9DD0B988ABE}"/>
              </a:ext>
            </a:extLst>
          </p:cNvPr>
          <p:cNvGraphicFramePr>
            <a:graphicFrameLocks noGrp="1"/>
          </p:cNvGraphicFramePr>
          <p:nvPr>
            <p:ph type="tbl" sz="quarter" idx="13"/>
            <p:extLst>
              <p:ext uri="{D42A27DB-BD31-4B8C-83A1-F6EECF244321}">
                <p14:modId xmlns:p14="http://schemas.microsoft.com/office/powerpoint/2010/main" val="3346075324"/>
              </p:ext>
            </p:extLst>
          </p:nvPr>
        </p:nvGraphicFramePr>
        <p:xfrm>
          <a:off x="457200" y="1731963"/>
          <a:ext cx="8147304" cy="38404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0439169"/>
                    </a:ext>
                  </a:extLst>
                </a:gridCol>
                <a:gridCol w="1810512">
                  <a:extLst>
                    <a:ext uri="{9D8B030D-6E8A-4147-A177-3AD203B41FA5}">
                      <a16:colId xmlns:a16="http://schemas.microsoft.com/office/drawing/2014/main" val="2583814232"/>
                    </a:ext>
                  </a:extLst>
                </a:gridCol>
                <a:gridCol w="822960">
                  <a:extLst>
                    <a:ext uri="{9D8B030D-6E8A-4147-A177-3AD203B41FA5}">
                      <a16:colId xmlns:a16="http://schemas.microsoft.com/office/drawing/2014/main" val="600233499"/>
                    </a:ext>
                  </a:extLst>
                </a:gridCol>
                <a:gridCol w="822960">
                  <a:extLst>
                    <a:ext uri="{9D8B030D-6E8A-4147-A177-3AD203B41FA5}">
                      <a16:colId xmlns:a16="http://schemas.microsoft.com/office/drawing/2014/main" val="3309271120"/>
                    </a:ext>
                  </a:extLst>
                </a:gridCol>
                <a:gridCol w="822960">
                  <a:extLst>
                    <a:ext uri="{9D8B030D-6E8A-4147-A177-3AD203B41FA5}">
                      <a16:colId xmlns:a16="http://schemas.microsoft.com/office/drawing/2014/main" val="589429854"/>
                    </a:ext>
                  </a:extLst>
                </a:gridCol>
                <a:gridCol w="822960">
                  <a:extLst>
                    <a:ext uri="{9D8B030D-6E8A-4147-A177-3AD203B41FA5}">
                      <a16:colId xmlns:a16="http://schemas.microsoft.com/office/drawing/2014/main" val="1753674116"/>
                    </a:ext>
                  </a:extLst>
                </a:gridCol>
                <a:gridCol w="822960">
                  <a:extLst>
                    <a:ext uri="{9D8B030D-6E8A-4147-A177-3AD203B41FA5}">
                      <a16:colId xmlns:a16="http://schemas.microsoft.com/office/drawing/2014/main" val="184316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350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- 2022-09-30 21:55:58</a:t>
                      </a:r>
                      <a:r>
                        <a:rPr kumimoji="0" lang="en-US" sz="1000" b="0" i="0" u="none" strike="noStrike" kern="1200" cap="none" spc="0" normalizeH="0" baseline="0" noProof="0">
                          <a:ln>
                            <a:noFill/>
                          </a:ln>
                          <a:solidFill>
                            <a:prstClr val="black"/>
                          </a:solidFill>
                          <a:effectLst/>
                          <a:uLnTx/>
                          <a:uFillTx/>
                          <a:latin typeface="+mn-lt"/>
                          <a:ea typeface="+mn-ea"/>
                          <a:cs typeface="+mn-cs"/>
                        </a:rPr>
                        <a:t>
 SPLAT Oral Care Foam comfortably fits in your pocket and keeps your breath fresh while keeping your teeth clean wherever you go.
🦷 Reduces plaque formation - VP/VA Copolymer, Pomegranate Fruit Extract, and Novel Patented System LUCTATOL®
🦷 Aloe Vera extract and sea buckthorn extract help to promote healthy gums.
🦷Fresh breath is provided thanks to menthol.
Shop Now At
Lazada:https://bit.ly/SplatMyExpressFoamLaz
Shopee:https://bit.ly/SplatMyExpressFoamShopee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https://quintly-image-storage.s3.amazonaws.com/11b9bce77fc39284ed5dab80f9439191/8a79064cdf390ed26b75d35be336bd40.jpg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98319313"/>
                  </a:ext>
                </a:extLst>
              </a:tr>
            </a:tbl>
          </a:graphicData>
        </a:graphic>
      </p:graphicFrame>
      <p:sp>
        <p:nvSpPr>
          <p:cNvPr id="4" name="Text Placeholder 3">
            <a:extLst>
              <a:ext uri="{FF2B5EF4-FFF2-40B4-BE49-F238E27FC236}">
                <a16:creationId xmlns:a16="http://schemas.microsoft.com/office/drawing/2014/main" id="{BEF3EB5C-5EA7-4BED-AB72-13184C9C0EE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283395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3E09-8EEA-4E4C-B1F1-AB926D03B492}"/>
              </a:ext>
            </a:extLst>
          </p:cNvPr>
          <p:cNvSpPr>
            <a:spLocks noGrp="1"/>
          </p:cNvSpPr>
          <p:nvPr>
            <p:ph type="title"/>
          </p:nvPr>
        </p:nvSpPr>
        <p:spPr/>
        <p:txBody>
          <a:bodyPr/>
          <a:lstStyle/>
          <a:p>
            <a:r>
              <a:rPr lang="en-US"/>
              <a:t>Instagram Posts Table | splat_malaysia - 2 of 4</a:t>
            </a:r>
          </a:p>
        </p:txBody>
      </p:sp>
      <p:graphicFrame>
        <p:nvGraphicFramePr>
          <p:cNvPr id="5" name="Table Placeholder 4">
            <a:extLst>
              <a:ext uri="{FF2B5EF4-FFF2-40B4-BE49-F238E27FC236}">
                <a16:creationId xmlns:a16="http://schemas.microsoft.com/office/drawing/2014/main" id="{F64653D3-4514-4A20-8A45-48B8E5DB4FC0}"/>
              </a:ext>
            </a:extLst>
          </p:cNvPr>
          <p:cNvGraphicFramePr>
            <a:graphicFrameLocks noGrp="1"/>
          </p:cNvGraphicFramePr>
          <p:nvPr>
            <p:ph type="tbl" sz="quarter" idx="13"/>
            <p:extLst>
              <p:ext uri="{D42A27DB-BD31-4B8C-83A1-F6EECF244321}">
                <p14:modId xmlns:p14="http://schemas.microsoft.com/office/powerpoint/2010/main" val="419783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7871700"/>
                    </a:ext>
                  </a:extLst>
                </a:gridCol>
                <a:gridCol w="1810512">
                  <a:extLst>
                    <a:ext uri="{9D8B030D-6E8A-4147-A177-3AD203B41FA5}">
                      <a16:colId xmlns:a16="http://schemas.microsoft.com/office/drawing/2014/main" val="1437806030"/>
                    </a:ext>
                  </a:extLst>
                </a:gridCol>
                <a:gridCol w="822960">
                  <a:extLst>
                    <a:ext uri="{9D8B030D-6E8A-4147-A177-3AD203B41FA5}">
                      <a16:colId xmlns:a16="http://schemas.microsoft.com/office/drawing/2014/main" val="1051043409"/>
                    </a:ext>
                  </a:extLst>
                </a:gridCol>
                <a:gridCol w="822960">
                  <a:extLst>
                    <a:ext uri="{9D8B030D-6E8A-4147-A177-3AD203B41FA5}">
                      <a16:colId xmlns:a16="http://schemas.microsoft.com/office/drawing/2014/main" val="1015967796"/>
                    </a:ext>
                  </a:extLst>
                </a:gridCol>
                <a:gridCol w="822960">
                  <a:extLst>
                    <a:ext uri="{9D8B030D-6E8A-4147-A177-3AD203B41FA5}">
                      <a16:colId xmlns:a16="http://schemas.microsoft.com/office/drawing/2014/main" val="2500947225"/>
                    </a:ext>
                  </a:extLst>
                </a:gridCol>
                <a:gridCol w="822960">
                  <a:extLst>
                    <a:ext uri="{9D8B030D-6E8A-4147-A177-3AD203B41FA5}">
                      <a16:colId xmlns:a16="http://schemas.microsoft.com/office/drawing/2014/main" val="3306760621"/>
                    </a:ext>
                  </a:extLst>
                </a:gridCol>
                <a:gridCol w="822960">
                  <a:extLst>
                    <a:ext uri="{9D8B030D-6E8A-4147-A177-3AD203B41FA5}">
                      <a16:colId xmlns:a16="http://schemas.microsoft.com/office/drawing/2014/main" val="1124029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054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- 2022-09-14 15:17:32</a:t>
                      </a:r>
                      <a:r>
                        <a:rPr kumimoji="0" lang="en-US" sz="1000" b="0" i="0" u="none" strike="noStrike" kern="1200" cap="none" spc="0" normalizeH="0" baseline="0" noProof="0">
                          <a:ln>
                            <a:noFill/>
                          </a:ln>
                          <a:solidFill>
                            <a:prstClr val="black"/>
                          </a:solidFill>
                          <a:effectLst/>
                          <a:uLnTx/>
                          <a:uFillTx/>
                          <a:latin typeface="+mn-lt"/>
                          <a:ea typeface="+mn-ea"/>
                          <a:cs typeface="+mn-cs"/>
                        </a:rPr>
                        <a:t>
 Keep your house squeaky clean and safe from chemicals with BioMio household cleaning bundle pack.
For a limited-time, save 14% off on our bundle pack today!
👪Suitable for the youngest family members.
🤧Approved by allergists.
🌱Contains Natural essential oils, silver ions and cotton extract.
🌳Environmentally friendly.
♻️Biodegradable Ingredients.
Shop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https://quintly-image-storage.s3.amazonaws.com/11b9bce77fc39284ed5dab80f9439191/712ec7fa77c098112543d7906ccaa93a.jpg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0412767"/>
                  </a:ext>
                </a:extLst>
              </a:tr>
            </a:tbl>
          </a:graphicData>
        </a:graphic>
      </p:graphicFrame>
      <p:sp>
        <p:nvSpPr>
          <p:cNvPr id="4" name="Text Placeholder 3">
            <a:extLst>
              <a:ext uri="{FF2B5EF4-FFF2-40B4-BE49-F238E27FC236}">
                <a16:creationId xmlns:a16="http://schemas.microsoft.com/office/drawing/2014/main" id="{285A4CDD-16B6-4C4B-8226-CF19F140C8B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345762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3EAB-5126-4505-ADB1-7790EF48A5F6}"/>
              </a:ext>
            </a:extLst>
          </p:cNvPr>
          <p:cNvSpPr>
            <a:spLocks noGrp="1"/>
          </p:cNvSpPr>
          <p:nvPr>
            <p:ph type="title"/>
          </p:nvPr>
        </p:nvSpPr>
        <p:spPr/>
        <p:txBody>
          <a:bodyPr/>
          <a:lstStyle/>
          <a:p>
            <a:r>
              <a:rPr lang="en-US"/>
              <a:t>Instagram Posts Table | splat_malaysia - 3 of 4</a:t>
            </a:r>
          </a:p>
        </p:txBody>
      </p:sp>
      <p:graphicFrame>
        <p:nvGraphicFramePr>
          <p:cNvPr id="5" name="Table Placeholder 4">
            <a:extLst>
              <a:ext uri="{FF2B5EF4-FFF2-40B4-BE49-F238E27FC236}">
                <a16:creationId xmlns:a16="http://schemas.microsoft.com/office/drawing/2014/main" id="{2406B620-2124-4DA8-A3F0-AFDF8867D200}"/>
              </a:ext>
            </a:extLst>
          </p:cNvPr>
          <p:cNvGraphicFramePr>
            <a:graphicFrameLocks noGrp="1"/>
          </p:cNvGraphicFramePr>
          <p:nvPr>
            <p:ph type="tbl" sz="quarter" idx="13"/>
            <p:extLst>
              <p:ext uri="{D42A27DB-BD31-4B8C-83A1-F6EECF244321}">
                <p14:modId xmlns:p14="http://schemas.microsoft.com/office/powerpoint/2010/main" val="133791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6408216"/>
                    </a:ext>
                  </a:extLst>
                </a:gridCol>
                <a:gridCol w="1810512">
                  <a:extLst>
                    <a:ext uri="{9D8B030D-6E8A-4147-A177-3AD203B41FA5}">
                      <a16:colId xmlns:a16="http://schemas.microsoft.com/office/drawing/2014/main" val="683454008"/>
                    </a:ext>
                  </a:extLst>
                </a:gridCol>
                <a:gridCol w="822960">
                  <a:extLst>
                    <a:ext uri="{9D8B030D-6E8A-4147-A177-3AD203B41FA5}">
                      <a16:colId xmlns:a16="http://schemas.microsoft.com/office/drawing/2014/main" val="2263602194"/>
                    </a:ext>
                  </a:extLst>
                </a:gridCol>
                <a:gridCol w="822960">
                  <a:extLst>
                    <a:ext uri="{9D8B030D-6E8A-4147-A177-3AD203B41FA5}">
                      <a16:colId xmlns:a16="http://schemas.microsoft.com/office/drawing/2014/main" val="3459359434"/>
                    </a:ext>
                  </a:extLst>
                </a:gridCol>
                <a:gridCol w="822960">
                  <a:extLst>
                    <a:ext uri="{9D8B030D-6E8A-4147-A177-3AD203B41FA5}">
                      <a16:colId xmlns:a16="http://schemas.microsoft.com/office/drawing/2014/main" val="3515454410"/>
                    </a:ext>
                  </a:extLst>
                </a:gridCol>
                <a:gridCol w="822960">
                  <a:extLst>
                    <a:ext uri="{9D8B030D-6E8A-4147-A177-3AD203B41FA5}">
                      <a16:colId xmlns:a16="http://schemas.microsoft.com/office/drawing/2014/main" val="226882759"/>
                    </a:ext>
                  </a:extLst>
                </a:gridCol>
                <a:gridCol w="822960">
                  <a:extLst>
                    <a:ext uri="{9D8B030D-6E8A-4147-A177-3AD203B41FA5}">
                      <a16:colId xmlns:a16="http://schemas.microsoft.com/office/drawing/2014/main" val="301384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221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- 2022-09-11 04:33:18</a:t>
                      </a:r>
                      <a:r>
                        <a:rPr kumimoji="0" lang="en-US" sz="1000" b="0" i="0" u="none" strike="noStrike" kern="1200" cap="none" spc="0" normalizeH="0" baseline="0" noProof="0">
                          <a:ln>
                            <a:noFill/>
                          </a:ln>
                          <a:solidFill>
                            <a:prstClr val="black"/>
                          </a:solidFill>
                          <a:effectLst/>
                          <a:uLnTx/>
                          <a:uFillTx/>
                          <a:latin typeface="+mn-lt"/>
                          <a:ea typeface="+mn-ea"/>
                          <a:cs typeface="+mn-cs"/>
                        </a:rPr>
                        <a:t>
 There are millions of reasons for your child to smile, but having strong white teeth protected from cavities will keep them smiling. 
The SPLAT Junior series comes in two favourite flavors Bubble Gum and Berry Cocktail.
❤️ Safe when accidentally swallowed
🌱 Made from natural ingredients
❌ Fluoride Free
🦷 Gentle on your child’s teeth and gums
Shop yours now on Splat Lazada and Shopee Official Store. Link in bio.
#splat #splatmalaysia #splatjunior #kidstoothpaste #splatkids #oralhealth #toothcare #gumhealth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https://quintly-image-storage.s3.amazonaws.com/11b9bce77fc39284ed5dab80f9439191/a70f49f04e7a3862ca4910d185f0ba4d.jpg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6341120"/>
                  </a:ext>
                </a:extLst>
              </a:tr>
            </a:tbl>
          </a:graphicData>
        </a:graphic>
      </p:graphicFrame>
      <p:sp>
        <p:nvSpPr>
          <p:cNvPr id="4" name="Text Placeholder 3">
            <a:extLst>
              <a:ext uri="{FF2B5EF4-FFF2-40B4-BE49-F238E27FC236}">
                <a16:creationId xmlns:a16="http://schemas.microsoft.com/office/drawing/2014/main" id="{A261B5A4-151C-4EAB-956F-525A84E53A0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172540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9469-B9FF-4AA8-B0A3-3B0CFE80415C}"/>
              </a:ext>
            </a:extLst>
          </p:cNvPr>
          <p:cNvSpPr>
            <a:spLocks noGrp="1"/>
          </p:cNvSpPr>
          <p:nvPr>
            <p:ph type="title"/>
          </p:nvPr>
        </p:nvSpPr>
        <p:spPr/>
        <p:txBody>
          <a:bodyPr/>
          <a:lstStyle/>
          <a:p>
            <a:r>
              <a:rPr lang="en-US"/>
              <a:t>Instagram Posts Table | splat_malaysia - 4 of 4</a:t>
            </a:r>
          </a:p>
        </p:txBody>
      </p:sp>
      <p:graphicFrame>
        <p:nvGraphicFramePr>
          <p:cNvPr id="5" name="Table Placeholder 4">
            <a:extLst>
              <a:ext uri="{FF2B5EF4-FFF2-40B4-BE49-F238E27FC236}">
                <a16:creationId xmlns:a16="http://schemas.microsoft.com/office/drawing/2014/main" id="{FB9A427E-F35E-4CB1-90A6-8BA101C4B9E5}"/>
              </a:ext>
            </a:extLst>
          </p:cNvPr>
          <p:cNvGraphicFramePr>
            <a:graphicFrameLocks noGrp="1"/>
          </p:cNvGraphicFramePr>
          <p:nvPr>
            <p:ph type="tbl" sz="quarter" idx="13"/>
            <p:extLst>
              <p:ext uri="{D42A27DB-BD31-4B8C-83A1-F6EECF244321}">
                <p14:modId xmlns:p14="http://schemas.microsoft.com/office/powerpoint/2010/main" val="355987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0208299"/>
                    </a:ext>
                  </a:extLst>
                </a:gridCol>
                <a:gridCol w="1810512">
                  <a:extLst>
                    <a:ext uri="{9D8B030D-6E8A-4147-A177-3AD203B41FA5}">
                      <a16:colId xmlns:a16="http://schemas.microsoft.com/office/drawing/2014/main" val="3750427484"/>
                    </a:ext>
                  </a:extLst>
                </a:gridCol>
                <a:gridCol w="822960">
                  <a:extLst>
                    <a:ext uri="{9D8B030D-6E8A-4147-A177-3AD203B41FA5}">
                      <a16:colId xmlns:a16="http://schemas.microsoft.com/office/drawing/2014/main" val="1415744762"/>
                    </a:ext>
                  </a:extLst>
                </a:gridCol>
                <a:gridCol w="822960">
                  <a:extLst>
                    <a:ext uri="{9D8B030D-6E8A-4147-A177-3AD203B41FA5}">
                      <a16:colId xmlns:a16="http://schemas.microsoft.com/office/drawing/2014/main" val="734741364"/>
                    </a:ext>
                  </a:extLst>
                </a:gridCol>
                <a:gridCol w="822960">
                  <a:extLst>
                    <a:ext uri="{9D8B030D-6E8A-4147-A177-3AD203B41FA5}">
                      <a16:colId xmlns:a16="http://schemas.microsoft.com/office/drawing/2014/main" val="1878164495"/>
                    </a:ext>
                  </a:extLst>
                </a:gridCol>
                <a:gridCol w="822960">
                  <a:extLst>
                    <a:ext uri="{9D8B030D-6E8A-4147-A177-3AD203B41FA5}">
                      <a16:colId xmlns:a16="http://schemas.microsoft.com/office/drawing/2014/main" val="1957197195"/>
                    </a:ext>
                  </a:extLst>
                </a:gridCol>
                <a:gridCol w="822960">
                  <a:extLst>
                    <a:ext uri="{9D8B030D-6E8A-4147-A177-3AD203B41FA5}">
                      <a16:colId xmlns:a16="http://schemas.microsoft.com/office/drawing/2014/main" val="4131301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9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- 2022-09-08 14:56:52</a:t>
                      </a:r>
                      <a:r>
                        <a:rPr kumimoji="0" lang="en-US" sz="1000" b="0" i="0" u="none" strike="noStrike" kern="1200" cap="none" spc="0" normalizeH="0" baseline="0" noProof="0">
                          <a:ln>
                            <a:noFill/>
                          </a:ln>
                          <a:solidFill>
                            <a:prstClr val="black"/>
                          </a:solidFill>
                          <a:effectLst/>
                          <a:uLnTx/>
                          <a:uFillTx/>
                          <a:latin typeface="+mn-lt"/>
                          <a:ea typeface="+mn-ea"/>
                          <a:cs typeface="+mn-cs"/>
                        </a:rPr>
                        <a:t>
 The problem with bad breath is, no one is going to tell you that it is bad. Combat this problem and feel secure with SPLAT Blackwood Toothpaste. 
Made with,
🦷 Juniper Extract: It creates an unsurpassed antibacterial effect. 
🦷 Birch Coal: It nourishes and absorbs bad odors. 
🦷 Unique Antibacterial Bisol: It provides long-lasting fresh breath and protection from bacteria. 
Shop now to combat bad breath and have pearly white teeth today! 
Links to Lazada &amp; Shopee in bio
#splatmalaysia #oralhealth #splatmy #toothcare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https://quintly-image-storage.s3.amazonaws.com/11b9bce77fc39284ed5dab80f9439191/6135e969bc4cc30ac36de95ac2b44baa.jpg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826811"/>
                  </a:ext>
                </a:extLst>
              </a:tr>
            </a:tbl>
          </a:graphicData>
        </a:graphic>
      </p:graphicFrame>
      <p:sp>
        <p:nvSpPr>
          <p:cNvPr id="4" name="Text Placeholder 3">
            <a:extLst>
              <a:ext uri="{FF2B5EF4-FFF2-40B4-BE49-F238E27FC236}">
                <a16:creationId xmlns:a16="http://schemas.microsoft.com/office/drawing/2014/main" id="{34F1A680-D885-4DB8-AC8F-F0AA2D18D1BE}"/>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6424164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Words>
  <Application>Microsoft Office PowerPoint</Application>
  <PresentationFormat>On-screen Show (4:3)</PresentationFormat>
  <Paragraphs>64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splat_malaysia - 1 of 4</vt:lpstr>
      <vt:lpstr>Instagram Posts Table | splat_malaysia - 2 of 4</vt:lpstr>
      <vt:lpstr>Instagram Posts Table | splat_malaysia - 3 of 4</vt:lpstr>
      <vt:lpstr>Instagram Posts Table | splat_malaysia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splat_malaysia - 1 of 4</dc:title>
  <dc:creator>Administrator</dc:creator>
  <cp:lastModifiedBy>Administrator</cp:lastModifiedBy>
  <cp:revision>1</cp:revision>
  <dcterms:created xsi:type="dcterms:W3CDTF">2022-10-11T07:28:16Z</dcterms:created>
  <dcterms:modified xsi:type="dcterms:W3CDTF">2022-10-11T07:28:28Z</dcterms:modified>
</cp:coreProperties>
</file>